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4" r:id="rId1"/>
  </p:sldMasterIdLst>
  <p:notesMasterIdLst>
    <p:notesMasterId r:id="rId29"/>
  </p:notesMasterIdLst>
  <p:handoutMasterIdLst>
    <p:handoutMasterId r:id="rId30"/>
  </p:handoutMasterIdLst>
  <p:sldIdLst>
    <p:sldId id="357" r:id="rId2"/>
    <p:sldId id="256" r:id="rId3"/>
    <p:sldId id="257" r:id="rId4"/>
    <p:sldId id="285" r:id="rId5"/>
    <p:sldId id="259" r:id="rId6"/>
    <p:sldId id="262" r:id="rId7"/>
    <p:sldId id="283" r:id="rId8"/>
    <p:sldId id="265" r:id="rId9"/>
    <p:sldId id="260" r:id="rId10"/>
    <p:sldId id="263" r:id="rId11"/>
    <p:sldId id="266" r:id="rId12"/>
    <p:sldId id="269" r:id="rId13"/>
    <p:sldId id="267" r:id="rId14"/>
    <p:sldId id="268" r:id="rId15"/>
    <p:sldId id="270" r:id="rId16"/>
    <p:sldId id="273" r:id="rId17"/>
    <p:sldId id="325" r:id="rId18"/>
    <p:sldId id="332" r:id="rId19"/>
    <p:sldId id="276" r:id="rId20"/>
    <p:sldId id="281" r:id="rId21"/>
    <p:sldId id="275" r:id="rId22"/>
    <p:sldId id="327" r:id="rId23"/>
    <p:sldId id="277" r:id="rId24"/>
    <p:sldId id="278" r:id="rId25"/>
    <p:sldId id="279" r:id="rId26"/>
    <p:sldId id="353" r:id="rId27"/>
    <p:sldId id="356" r:id="rId28"/>
  </p:sldIdLst>
  <p:sldSz cx="9144000" cy="6858000" type="screen4x3"/>
  <p:notesSz cx="6858000" cy="91805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CCFF"/>
    <a:srgbClr val="00BE8C"/>
    <a:srgbClr val="2727FF"/>
    <a:srgbClr val="0F0FFF"/>
    <a:srgbClr val="0000CC"/>
    <a:srgbClr val="00FFCC"/>
    <a:srgbClr val="66FFFF"/>
    <a:srgbClr val="CC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81720" autoAdjust="0"/>
  </p:normalViewPr>
  <p:slideViewPr>
    <p:cSldViewPr>
      <p:cViewPr>
        <p:scale>
          <a:sx n="30" d="100"/>
          <a:sy n="30" d="100"/>
        </p:scale>
        <p:origin x="-826" y="-202"/>
      </p:cViewPr>
      <p:guideLst>
        <p:guide orient="horz" pos="902"/>
        <p:guide pos="864"/>
      </p:guideLst>
    </p:cSldViewPr>
  </p:slideViewPr>
  <p:outlineViewPr>
    <p:cViewPr>
      <p:scale>
        <a:sx n="35" d="100"/>
        <a:sy n="35" d="100"/>
      </p:scale>
      <p:origin x="0" y="38922"/>
    </p:cViewPr>
  </p:outlineViewPr>
  <p:notesTextViewPr>
    <p:cViewPr>
      <p:scale>
        <a:sx n="100" d="100"/>
        <a:sy n="100" d="100"/>
      </p:scale>
      <p:origin x="0" y="0"/>
    </p:cViewPr>
  </p:notesTextViewPr>
  <p:sorterViewPr>
    <p:cViewPr>
      <p:scale>
        <a:sx n="95" d="100"/>
        <a:sy n="95" d="100"/>
      </p:scale>
      <p:origin x="0" y="14640"/>
    </p:cViewPr>
  </p:sorterViewPr>
  <p:notesViewPr>
    <p:cSldViewPr>
      <p:cViewPr>
        <p:scale>
          <a:sx n="80" d="100"/>
          <a:sy n="80" d="100"/>
        </p:scale>
        <p:origin x="-1206" y="-60"/>
      </p:cViewPr>
      <p:guideLst>
        <p:guide orient="horz" pos="2939"/>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8962" name="Rectangle 1026"/>
          <p:cNvSpPr>
            <a:spLocks noGrp="1" noChangeArrowheads="1"/>
          </p:cNvSpPr>
          <p:nvPr>
            <p:ph type="hdr" sz="quarter"/>
          </p:nvPr>
        </p:nvSpPr>
        <p:spPr bwMode="auto">
          <a:xfrm>
            <a:off x="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68963" name="Rectangle 1027"/>
          <p:cNvSpPr>
            <a:spLocks noGrp="1" noChangeArrowheads="1"/>
          </p:cNvSpPr>
          <p:nvPr>
            <p:ph type="dt" sz="quarter" idx="1"/>
          </p:nvPr>
        </p:nvSpPr>
        <p:spPr bwMode="auto">
          <a:xfrm>
            <a:off x="388620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68964" name="Rectangle 1028"/>
          <p:cNvSpPr>
            <a:spLocks noGrp="1" noChangeArrowheads="1"/>
          </p:cNvSpPr>
          <p:nvPr>
            <p:ph type="ftr" sz="quarter" idx="2"/>
          </p:nvPr>
        </p:nvSpPr>
        <p:spPr bwMode="auto">
          <a:xfrm>
            <a:off x="0" y="8721725"/>
            <a:ext cx="2971800" cy="458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68965" name="Rectangle 1029"/>
          <p:cNvSpPr>
            <a:spLocks noGrp="1" noChangeArrowheads="1"/>
          </p:cNvSpPr>
          <p:nvPr>
            <p:ph type="sldNum" sz="quarter" idx="3"/>
          </p:nvPr>
        </p:nvSpPr>
        <p:spPr bwMode="auto">
          <a:xfrm>
            <a:off x="3886200" y="8721725"/>
            <a:ext cx="2971800" cy="458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2B693E6-BB2A-402B-A95A-B5B61CD053E2}" type="slidenum">
              <a:rPr lang="en-US"/>
              <a:pPr/>
              <a:t>‹#›</a:t>
            </a:fld>
            <a:endParaRPr lang="en-US"/>
          </a:p>
        </p:txBody>
      </p:sp>
    </p:spTree>
    <p:extLst>
      <p:ext uri="{BB962C8B-B14F-4D97-AF65-F5344CB8AC3E}">
        <p14:creationId xmlns:p14="http://schemas.microsoft.com/office/powerpoint/2010/main" xmlns="" val="2149074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1026"/>
          <p:cNvSpPr>
            <a:spLocks noGrp="1" noChangeArrowheads="1"/>
          </p:cNvSpPr>
          <p:nvPr>
            <p:ph type="hdr" sz="quarter"/>
          </p:nvPr>
        </p:nvSpPr>
        <p:spPr bwMode="auto">
          <a:xfrm>
            <a:off x="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2467" name="Rectangle 1027"/>
          <p:cNvSpPr>
            <a:spLocks noGrp="1" noChangeArrowheads="1"/>
          </p:cNvSpPr>
          <p:nvPr>
            <p:ph type="dt" idx="1"/>
          </p:nvPr>
        </p:nvSpPr>
        <p:spPr bwMode="auto">
          <a:xfrm>
            <a:off x="388620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2468" name="Rectangle 1028"/>
          <p:cNvSpPr>
            <a:spLocks noGrp="1" noRot="1" noChangeAspect="1" noChangeArrowheads="1" noTextEdit="1"/>
          </p:cNvSpPr>
          <p:nvPr>
            <p:ph type="sldImg" idx="2"/>
          </p:nvPr>
        </p:nvSpPr>
        <p:spPr bwMode="auto">
          <a:xfrm>
            <a:off x="1314450" y="688975"/>
            <a:ext cx="4078288" cy="3059113"/>
          </a:xfrm>
          <a:prstGeom prst="rect">
            <a:avLst/>
          </a:prstGeom>
          <a:noFill/>
          <a:ln w="9525">
            <a:solidFill>
              <a:srgbClr val="000000"/>
            </a:solidFill>
            <a:miter lim="800000"/>
            <a:headEnd/>
            <a:tailEnd/>
          </a:ln>
          <a:effectLst/>
        </p:spPr>
      </p:sp>
      <p:sp>
        <p:nvSpPr>
          <p:cNvPr id="62469" name="Rectangle 1029"/>
          <p:cNvSpPr>
            <a:spLocks noGrp="1" noChangeArrowheads="1"/>
          </p:cNvSpPr>
          <p:nvPr>
            <p:ph type="body" sz="quarter" idx="3"/>
          </p:nvPr>
        </p:nvSpPr>
        <p:spPr bwMode="auto">
          <a:xfrm>
            <a:off x="914400" y="3902075"/>
            <a:ext cx="5029200" cy="45894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2470" name="Rectangle 1030"/>
          <p:cNvSpPr>
            <a:spLocks noGrp="1" noChangeArrowheads="1"/>
          </p:cNvSpPr>
          <p:nvPr>
            <p:ph type="ftr" sz="quarter" idx="4"/>
          </p:nvPr>
        </p:nvSpPr>
        <p:spPr bwMode="auto">
          <a:xfrm>
            <a:off x="0" y="8721725"/>
            <a:ext cx="2971800" cy="458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2471" name="Rectangle 1031"/>
          <p:cNvSpPr>
            <a:spLocks noGrp="1" noChangeArrowheads="1"/>
          </p:cNvSpPr>
          <p:nvPr>
            <p:ph type="sldNum" sz="quarter" idx="5"/>
          </p:nvPr>
        </p:nvSpPr>
        <p:spPr bwMode="auto">
          <a:xfrm>
            <a:off x="3886200" y="8721725"/>
            <a:ext cx="2971800" cy="4587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13C6C4A-F0BC-4EF7-A680-627F0226C02E}" type="slidenum">
              <a:rPr lang="en-US"/>
              <a:pPr/>
              <a:t>‹#›</a:t>
            </a:fld>
            <a:endParaRPr lang="en-US"/>
          </a:p>
        </p:txBody>
      </p:sp>
    </p:spTree>
    <p:extLst>
      <p:ext uri="{BB962C8B-B14F-4D97-AF65-F5344CB8AC3E}">
        <p14:creationId xmlns:p14="http://schemas.microsoft.com/office/powerpoint/2010/main" xmlns="" val="22910737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7EB7AB5-8C0F-490F-B0FA-8E186076D755}" type="slidenum">
              <a:rPr lang="en-US"/>
              <a:pPr/>
              <a:t>0</a:t>
            </a:fld>
            <a:endParaRPr lang="en-US"/>
          </a:p>
        </p:txBody>
      </p:sp>
      <p:sp>
        <p:nvSpPr>
          <p:cNvPr id="276482" name="Rectangle 2"/>
          <p:cNvSpPr>
            <a:spLocks noGrp="1" noRot="1" noChangeAspect="1" noChangeArrowheads="1" noTextEdit="1"/>
          </p:cNvSpPr>
          <p:nvPr>
            <p:ph type="sldImg"/>
          </p:nvPr>
        </p:nvSpPr>
        <p:spPr>
          <a:xfrm>
            <a:off x="1568450" y="534988"/>
            <a:ext cx="3568700" cy="2678112"/>
          </a:xfrm>
          <a:ln/>
        </p:spPr>
      </p:sp>
      <p:sp>
        <p:nvSpPr>
          <p:cNvPr id="276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555DC2E-279A-4A4A-8D55-C9D87ED3F58B}" type="slidenum">
              <a:rPr lang="en-US"/>
              <a:pPr/>
              <a:t>1</a:t>
            </a:fld>
            <a:endParaRPr lang="en-US"/>
          </a:p>
        </p:txBody>
      </p:sp>
      <p:sp>
        <p:nvSpPr>
          <p:cNvPr id="105474" name="Rectangle 2"/>
          <p:cNvSpPr>
            <a:spLocks noGrp="1" noRot="1" noChangeAspect="1" noChangeArrowheads="1" noTextEdit="1"/>
          </p:cNvSpPr>
          <p:nvPr>
            <p:ph type="sldImg"/>
          </p:nvPr>
        </p:nvSpPr>
        <p:spPr>
          <a:xfrm>
            <a:off x="1312863" y="688975"/>
            <a:ext cx="4078287" cy="3059113"/>
          </a:xfrm>
          <a:ln/>
        </p:spPr>
      </p:sp>
      <p:sp>
        <p:nvSpPr>
          <p:cNvPr id="105475" name="Rectangle 3"/>
          <p:cNvSpPr>
            <a:spLocks noGrp="1" noChangeArrowheads="1"/>
          </p:cNvSpPr>
          <p:nvPr>
            <p:ph type="body" idx="1"/>
          </p:nvPr>
        </p:nvSpPr>
        <p:spPr/>
        <p:txBody>
          <a:bodyPr/>
          <a:lstStyle/>
          <a:p>
            <a:r>
              <a:rPr lang="en-US" b="1"/>
              <a:t>To the instructor:</a:t>
            </a:r>
          </a:p>
          <a:p>
            <a:endParaRPr lang="en-US" b="1"/>
          </a:p>
          <a:p>
            <a:r>
              <a:rPr lang="en-US"/>
              <a:t>This is a particularly important chapter for your students to master.  Many subsequent chapters in this book develop models that incorporate the material in this chapter and build on it.  Your students should know at the outset that the time they invest mastering this chapter will yield returns throughout the semester by making subsequent material much easier to learn. </a:t>
            </a:r>
          </a:p>
          <a:p>
            <a:endParaRPr lang="en-US"/>
          </a:p>
          <a:p>
            <a:r>
              <a:rPr lang="en-US"/>
              <a:t>Also:  This PowerPoint presentation introduces some notation that will be used throughout the remaining chapters.  In particular, the use of </a:t>
            </a:r>
            <a:r>
              <a:rPr lang="en-US">
                <a:sym typeface="Symbol" pitchFamily="18" charset="2"/>
              </a:rPr>
              <a:t> to denote the change in a variable, and the use of arrows as shorthand for increase, decrease, and causality.  The slides that introduce this notation have accompanying notes for the instructor (in the same place as the notes you are reading now). </a:t>
            </a:r>
            <a:endParaRPr lang="en-US"/>
          </a:p>
          <a:p>
            <a:endParaRPr lang="en-US"/>
          </a:p>
          <a:p>
            <a:r>
              <a:rPr lang="en-US"/>
              <a:t>I’ve included several in-class exercises to break up the lecture and to provide immediate reinforcement of the concepts.  If you wish, you can “hide” them from your presentation, perhaps assigning them as homework exercises. </a:t>
            </a:r>
          </a:p>
          <a:p>
            <a:endParaRPr lang="en-US"/>
          </a:p>
          <a:p>
            <a:r>
              <a:rPr lang="en-US"/>
              <a:t>Near the end of the chapter, there are two hidden slides showing how the loanable funds model is different when saving depends on the real interest rate.  </a:t>
            </a:r>
          </a:p>
          <a:p>
            <a:r>
              <a:rPr lang="en-US"/>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13CB04E-1514-4654-92C0-BD90BB15225E}" type="slidenum">
              <a:rPr lang="en-US"/>
              <a:pPr/>
              <a:t>2</a:t>
            </a:fld>
            <a:endParaRPr 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DB60EBA-7A42-43FF-BFF2-BD8D095679B5}" type="slidenum">
              <a:rPr lang="en-US"/>
              <a:pPr/>
              <a:t>3</a:t>
            </a:fld>
            <a:endParaRPr lang="en-US"/>
          </a:p>
        </p:txBody>
      </p:sp>
      <p:sp>
        <p:nvSpPr>
          <p:cNvPr id="241666" name="Rectangle 2050"/>
          <p:cNvSpPr>
            <a:spLocks noGrp="1" noRot="1" noChangeAspect="1" noChangeArrowheads="1" noTextEdit="1"/>
          </p:cNvSpPr>
          <p:nvPr>
            <p:ph type="sldImg"/>
          </p:nvPr>
        </p:nvSpPr>
        <p:spPr>
          <a:ln/>
        </p:spPr>
      </p:sp>
      <p:sp>
        <p:nvSpPr>
          <p:cNvPr id="241667" name="Rectangle 2051"/>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05EE219-2391-4B43-AE04-494688F0872B}" type="slidenum">
              <a:rPr lang="en-US"/>
              <a:pPr/>
              <a:t>4</a:t>
            </a:fld>
            <a:endParaRPr lang="en-US"/>
          </a:p>
        </p:txBody>
      </p:sp>
      <p:sp>
        <p:nvSpPr>
          <p:cNvPr id="67586" name="Rectangle 2"/>
          <p:cNvSpPr>
            <a:spLocks noGrp="1" noRot="1" noChangeAspect="1" noChangeArrowheads="1" noTextEdit="1"/>
          </p:cNvSpPr>
          <p:nvPr>
            <p:ph type="sldImg"/>
          </p:nvPr>
        </p:nvSpPr>
        <p:spPr>
          <a:xfrm>
            <a:off x="1312863" y="688975"/>
            <a:ext cx="4078287" cy="3059113"/>
          </a:xfrm>
          <a:ln/>
        </p:spPr>
      </p:sp>
      <p:sp>
        <p:nvSpPr>
          <p:cNvPr id="67587" name="Rectangle 3"/>
          <p:cNvSpPr>
            <a:spLocks noGrp="1" noChangeArrowheads="1"/>
          </p:cNvSpPr>
          <p:nvPr>
            <p:ph type="body" idx="1"/>
          </p:nvPr>
        </p:nvSpPr>
        <p:spPr/>
        <p:txBody>
          <a:bodyPr/>
          <a:lstStyle/>
          <a:p>
            <a:r>
              <a:rPr lang="en-US"/>
              <a:t>In the simple model of this chapter, we think of capital as plant &amp; equipment.  In the real world, capital also includes inventories and residential housing, as discussed in Chapter 2.  </a:t>
            </a:r>
          </a:p>
          <a:p>
            <a:endParaRPr lang="en-US"/>
          </a:p>
          <a:p>
            <a:r>
              <a:rPr lang="en-US"/>
              <a:t>Students may have learned in their principles course that “land” or “land and natural resources” is an additional factor of production.  In macro, we mainly focus on labor and capital, though.  So, to keep our model simple, we usually omit land as a factor of production, as we can learn much of what we need to know about macroeconomics without the factor of production land. </a:t>
            </a:r>
          </a:p>
          <a:p>
            <a:endParaRPr lang="en-US"/>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7BDFF8E-A6D3-433D-B183-A3BB53B3E676}" type="slidenum">
              <a:rPr lang="en-US"/>
              <a:pPr/>
              <a:t>5</a:t>
            </a:fld>
            <a:endParaRPr lang="en-US"/>
          </a:p>
        </p:txBody>
      </p:sp>
      <p:sp>
        <p:nvSpPr>
          <p:cNvPr id="242690" name="Rectangle 1026"/>
          <p:cNvSpPr>
            <a:spLocks noGrp="1" noRot="1" noChangeAspect="1" noChangeArrowheads="1" noTextEdit="1"/>
          </p:cNvSpPr>
          <p:nvPr>
            <p:ph type="sldImg"/>
          </p:nvPr>
        </p:nvSpPr>
        <p:spPr>
          <a:ln/>
        </p:spPr>
      </p:sp>
      <p:sp>
        <p:nvSpPr>
          <p:cNvPr id="242691"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141BBEC-7CE4-4BCC-B8A0-98F731222138}" type="slidenum">
              <a:rPr lang="en-US"/>
              <a:pPr/>
              <a:t>6</a:t>
            </a:fld>
            <a:endParaRPr lang="en-US"/>
          </a:p>
        </p:txBody>
      </p:sp>
      <p:sp>
        <p:nvSpPr>
          <p:cNvPr id="108546" name="Rectangle 2"/>
          <p:cNvSpPr>
            <a:spLocks noGrp="1" noRot="1" noChangeAspect="1" noChangeArrowheads="1" noTextEdit="1"/>
          </p:cNvSpPr>
          <p:nvPr>
            <p:ph type="sldImg"/>
          </p:nvPr>
        </p:nvSpPr>
        <p:spPr bwMode="auto">
          <a:xfrm>
            <a:off x="1312863" y="688975"/>
            <a:ext cx="4078287" cy="3059113"/>
          </a:xfrm>
          <a:prstGeom prst="rect">
            <a:avLst/>
          </a:prstGeom>
          <a:solidFill>
            <a:srgbClr val="FFFFFF"/>
          </a:solidFill>
          <a:ln>
            <a:solidFill>
              <a:srgbClr val="000000"/>
            </a:solidFill>
            <a:miter lim="800000"/>
            <a:headEnd/>
            <a:tailEnd/>
          </a:ln>
        </p:spPr>
      </p:sp>
      <p:sp>
        <p:nvSpPr>
          <p:cNvPr id="108547" name="Rectangle 3"/>
          <p:cNvSpPr>
            <a:spLocks noGrp="1" noChangeArrowheads="1"/>
          </p:cNvSpPr>
          <p:nvPr>
            <p:ph type="body" idx="1"/>
          </p:nvPr>
        </p:nvSpPr>
        <p:spPr bwMode="auto">
          <a:xfrm>
            <a:off x="914400" y="3902075"/>
            <a:ext cx="5029200" cy="4589463"/>
          </a:xfrm>
          <a:prstGeom prst="rect">
            <a:avLst/>
          </a:prstGeom>
          <a:solidFill>
            <a:srgbClr val="FFFFFF"/>
          </a:solidFill>
          <a:ln>
            <a:miter lim="800000"/>
            <a:headEnd/>
            <a:tailEnd/>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6DF0B03-9F6B-419C-A0D3-85E0C3AA51F2}" type="slidenum">
              <a:rPr lang="en-US"/>
              <a:pPr/>
              <a:t>7</a:t>
            </a:fld>
            <a:endParaRPr lang="en-US"/>
          </a:p>
        </p:txBody>
      </p:sp>
      <p:sp>
        <p:nvSpPr>
          <p:cNvPr id="73730" name="Rectangle 1026"/>
          <p:cNvSpPr>
            <a:spLocks noGrp="1" noRot="1" noChangeAspect="1" noChangeArrowheads="1" noTextEdit="1"/>
          </p:cNvSpPr>
          <p:nvPr>
            <p:ph type="sldImg"/>
          </p:nvPr>
        </p:nvSpPr>
        <p:spPr>
          <a:xfrm>
            <a:off x="1312863" y="688975"/>
            <a:ext cx="4078287" cy="3059113"/>
          </a:xfrm>
          <a:ln/>
        </p:spPr>
      </p:sp>
      <p:sp>
        <p:nvSpPr>
          <p:cNvPr id="73731" name="Rectangle 1027"/>
          <p:cNvSpPr>
            <a:spLocks noGrp="1" noChangeArrowheads="1"/>
          </p:cNvSpPr>
          <p:nvPr>
            <p:ph type="body" idx="1"/>
          </p:nvPr>
        </p:nvSpPr>
        <p:spPr/>
        <p:txBody>
          <a:bodyPr/>
          <a:lstStyle/>
          <a:p>
            <a:r>
              <a:rPr lang="en-US"/>
              <a:t>Answers:</a:t>
            </a:r>
          </a:p>
          <a:p>
            <a:r>
              <a:rPr lang="en-US"/>
              <a:t>(a) and (b) have constant returns to scale.  (c) has decreasing returns to scale.  </a:t>
            </a:r>
          </a:p>
          <a:p>
            <a:r>
              <a:rPr lang="en-US"/>
              <a:t>An easy way to see this is to pick two values for K and L (say, K=1 and L=1), and a value for z (say, z=2).  Then, compare F(K,L) with F(zK,zL).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8AD78E6-548A-4A25-B4C8-BE4CBBFF4267}" type="slidenum">
              <a:rPr lang="en-US"/>
              <a:pPr/>
              <a:t>8</a:t>
            </a:fld>
            <a:endParaRPr lang="en-US"/>
          </a:p>
        </p:txBody>
      </p:sp>
      <p:sp>
        <p:nvSpPr>
          <p:cNvPr id="63490" name="Rectangle 2"/>
          <p:cNvSpPr>
            <a:spLocks noGrp="1" noRot="1" noChangeAspect="1" noChangeArrowheads="1" noTextEdit="1"/>
          </p:cNvSpPr>
          <p:nvPr>
            <p:ph type="sldImg"/>
          </p:nvPr>
        </p:nvSpPr>
        <p:spPr>
          <a:xfrm>
            <a:off x="1312863" y="688975"/>
            <a:ext cx="4078287" cy="3059113"/>
          </a:xfrm>
          <a:ln/>
        </p:spPr>
      </p:sp>
      <p:sp>
        <p:nvSpPr>
          <p:cNvPr id="63491" name="Rectangle 3"/>
          <p:cNvSpPr>
            <a:spLocks noGrp="1" noChangeArrowheads="1"/>
          </p:cNvSpPr>
          <p:nvPr>
            <p:ph type="body" idx="1"/>
          </p:nvPr>
        </p:nvSpPr>
        <p:spPr/>
        <p:txBody>
          <a:bodyPr/>
          <a:lstStyle/>
          <a:p>
            <a:r>
              <a:rPr lang="en-US"/>
              <a:t>Emphasize that “K” and “L” (without bars on top) are variables - they can take on various magnitudes.  On the other hand, “Kbar” and “Lbar” are specific values of these variables.  Hence, “K = Kbar” means that the variable K equals the specific amount Kbar.  </a:t>
            </a:r>
          </a:p>
          <a:p>
            <a:endParaRPr lang="en-US"/>
          </a:p>
          <a:p>
            <a:r>
              <a:rPr lang="en-US"/>
              <a:t>Regarding the assumptions:</a:t>
            </a:r>
          </a:p>
          <a:p>
            <a:r>
              <a:rPr lang="en-US"/>
              <a:t>In chapters 7 and 8 (Economic Growth I and II), we will relax these assumptions:  K and L will grow in response to investment and population growth, respectively, and the level of technology will increase over time.  </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C757720-8F0E-4CCB-A9AB-7AEB60BA054B}" type="slidenum">
              <a:rPr lang="en-US"/>
              <a:pPr/>
              <a:t>9</a:t>
            </a:fld>
            <a:endParaRPr lang="en-US"/>
          </a:p>
        </p:txBody>
      </p:sp>
      <p:sp>
        <p:nvSpPr>
          <p:cNvPr id="69634" name="Rectangle 2"/>
          <p:cNvSpPr>
            <a:spLocks noGrp="1" noRot="1" noChangeAspect="1" noChangeArrowheads="1" noTextEdit="1"/>
          </p:cNvSpPr>
          <p:nvPr>
            <p:ph type="sldImg"/>
          </p:nvPr>
        </p:nvSpPr>
        <p:spPr>
          <a:xfrm>
            <a:off x="1312863" y="688975"/>
            <a:ext cx="4078287" cy="3059113"/>
          </a:xfrm>
          <a:ln/>
        </p:spPr>
      </p:sp>
      <p:sp>
        <p:nvSpPr>
          <p:cNvPr id="69635" name="Rectangle 3"/>
          <p:cNvSpPr>
            <a:spLocks noGrp="1" noChangeArrowheads="1"/>
          </p:cNvSpPr>
          <p:nvPr>
            <p:ph type="body" idx="1"/>
          </p:nvPr>
        </p:nvSpPr>
        <p:spPr/>
        <p:txBody>
          <a:bodyPr/>
          <a:lstStyle/>
          <a:p>
            <a:r>
              <a:rPr lang="en-US"/>
              <a:t>Again, emphasize that “F(Kbar,Lbar)” means we are evaluating the function at a particular combination of capital and labor.  The resulting value of output is called “Ybar”.      </a:t>
            </a:r>
          </a:p>
          <a:p>
            <a:endParaRPr lang="en-US"/>
          </a:p>
          <a:p>
            <a:endParaRPr lang="en-US"/>
          </a:p>
          <a:p>
            <a:r>
              <a:rPr lang="en-US"/>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B169727-AD2F-4BE8-9C56-18E9B4F97571}" type="slidenum">
              <a:rPr lang="en-US"/>
              <a:pPr/>
              <a:t>10</a:t>
            </a:fld>
            <a:endParaRPr lang="en-US"/>
          </a:p>
        </p:txBody>
      </p:sp>
      <p:sp>
        <p:nvSpPr>
          <p:cNvPr id="75778" name="Rectangle 2"/>
          <p:cNvSpPr>
            <a:spLocks noGrp="1" noRot="1" noChangeAspect="1" noChangeArrowheads="1" noTextEdit="1"/>
          </p:cNvSpPr>
          <p:nvPr>
            <p:ph type="sldImg"/>
          </p:nvPr>
        </p:nvSpPr>
        <p:spPr>
          <a:xfrm>
            <a:off x="1312863" y="688975"/>
            <a:ext cx="4078287" cy="3059113"/>
          </a:xfrm>
          <a:ln/>
        </p:spPr>
      </p:sp>
      <p:sp>
        <p:nvSpPr>
          <p:cNvPr id="75779" name="Rectangle 3"/>
          <p:cNvSpPr>
            <a:spLocks noGrp="1" noChangeArrowheads="1"/>
          </p:cNvSpPr>
          <p:nvPr>
            <p:ph type="body" idx="1"/>
          </p:nvPr>
        </p:nvSpPr>
        <p:spPr/>
        <p:txBody>
          <a:bodyPr/>
          <a:lstStyle/>
          <a:p>
            <a:r>
              <a:rPr lang="en-US"/>
              <a:t>Recall from chapter 2:  the value of output equals the value of income.  The income is paid to the workers, capital owners, land owners, and so forth.  We now explore a simple theory of income distribution.  </a:t>
            </a:r>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C95C5EF-A1E5-4B24-B835-62D242469838}" type="slidenum">
              <a:rPr lang="en-US"/>
              <a:pPr/>
              <a:t>11</a:t>
            </a:fld>
            <a:endParaRPr lang="en-US"/>
          </a:p>
        </p:txBody>
      </p:sp>
      <p:sp>
        <p:nvSpPr>
          <p:cNvPr id="80898" name="Rectangle 1026"/>
          <p:cNvSpPr>
            <a:spLocks noGrp="1" noRot="1" noChangeAspect="1" noChangeArrowheads="1" noTextEdit="1"/>
          </p:cNvSpPr>
          <p:nvPr>
            <p:ph type="sldImg"/>
          </p:nvPr>
        </p:nvSpPr>
        <p:spPr>
          <a:xfrm>
            <a:off x="1312863" y="688975"/>
            <a:ext cx="4078287" cy="3059113"/>
          </a:xfrm>
          <a:ln/>
        </p:spPr>
      </p:sp>
      <p:sp>
        <p:nvSpPr>
          <p:cNvPr id="80899" name="Rectangle 1027"/>
          <p:cNvSpPr>
            <a:spLocks noGrp="1" noChangeArrowheads="1"/>
          </p:cNvSpPr>
          <p:nvPr>
            <p:ph type="body" idx="1"/>
          </p:nvPr>
        </p:nvSpPr>
        <p:spPr/>
        <p:txBody>
          <a:bodyPr/>
          <a:lstStyle/>
          <a:p>
            <a:r>
              <a:rPr lang="en-US"/>
              <a:t>It might be worthwhile to refresh students’ memory about nominal and real variables.  </a:t>
            </a:r>
          </a:p>
          <a:p>
            <a:r>
              <a:rPr lang="en-US"/>
              <a:t>The nominal wage &amp; rental rate are measured in currency units.  </a:t>
            </a:r>
          </a:p>
          <a:p>
            <a:r>
              <a:rPr lang="en-US"/>
              <a:t>The real wage is measured in units of output.  </a:t>
            </a:r>
          </a:p>
          <a:p>
            <a:r>
              <a:rPr lang="en-US"/>
              <a:t>To see this, suppose W = $10/hour and P = $2 per unit of output.  </a:t>
            </a:r>
          </a:p>
          <a:p>
            <a:r>
              <a:rPr lang="en-US"/>
              <a:t>Then, W/P = ($10/hour) / ($2/unit of output) = 5 units of output per hour of work.  </a:t>
            </a:r>
          </a:p>
          <a:p>
            <a:r>
              <a:rPr lang="en-US"/>
              <a:t>It’s true, the firm is paying the workers in money units, not in units of output.  But, the real wage is the purchasing power of the wage - the amount of stuff that workers can buy with their wage.  </a:t>
            </a:r>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3D28457-A8FD-4B50-A1ED-116FB1B44746}" type="slidenum">
              <a:rPr lang="en-US"/>
              <a:pPr/>
              <a:t>12</a:t>
            </a:fld>
            <a:endParaRPr lang="en-US"/>
          </a:p>
        </p:txBody>
      </p:sp>
      <p:sp>
        <p:nvSpPr>
          <p:cNvPr id="77826" name="Rectangle 2"/>
          <p:cNvSpPr>
            <a:spLocks noGrp="1" noRot="1" noChangeAspect="1" noChangeArrowheads="1" noTextEdit="1"/>
          </p:cNvSpPr>
          <p:nvPr>
            <p:ph type="sldImg"/>
          </p:nvPr>
        </p:nvSpPr>
        <p:spPr>
          <a:xfrm>
            <a:off x="1312863" y="688975"/>
            <a:ext cx="4078287" cy="3059113"/>
          </a:xfrm>
          <a:ln/>
        </p:spPr>
      </p:sp>
      <p:sp>
        <p:nvSpPr>
          <p:cNvPr id="77827" name="Rectangle 3"/>
          <p:cNvSpPr>
            <a:spLocks noGrp="1" noChangeArrowheads="1"/>
          </p:cNvSpPr>
          <p:nvPr>
            <p:ph type="body" idx="1"/>
          </p:nvPr>
        </p:nvSpPr>
        <p:spPr/>
        <p:txBody>
          <a:bodyPr/>
          <a:lstStyle/>
          <a:p>
            <a:r>
              <a:rPr lang="en-US"/>
              <a:t>Since the distribution of income depends on factor prices, we need to see how factor prices are determined.  </a:t>
            </a:r>
          </a:p>
          <a:p>
            <a:r>
              <a:rPr lang="en-US"/>
              <a:t>Each factor’s price is determined by supply and demand in a market for that factor.  For instance, supply and demand for labor determine the wage.  </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F3AA8DB-1D27-4B3A-90BE-13EC99FCD7D5}" type="slidenum">
              <a:rPr lang="en-US"/>
              <a:pPr/>
              <a:t>13</a:t>
            </a:fld>
            <a:endParaRPr lang="en-US"/>
          </a:p>
        </p:txBody>
      </p:sp>
      <p:sp>
        <p:nvSpPr>
          <p:cNvPr id="243714" name="Rectangle 1026"/>
          <p:cNvSpPr>
            <a:spLocks noGrp="1" noRot="1" noChangeAspect="1" noChangeArrowheads="1" noTextEdit="1"/>
          </p:cNvSpPr>
          <p:nvPr>
            <p:ph type="sldImg"/>
          </p:nvPr>
        </p:nvSpPr>
        <p:spPr>
          <a:ln/>
        </p:spPr>
      </p:sp>
      <p:sp>
        <p:nvSpPr>
          <p:cNvPr id="24371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25012E5-FD61-4633-99C6-3B400EF42870}" type="slidenum">
              <a:rPr lang="en-US"/>
              <a:pPr/>
              <a:t>14</a:t>
            </a:fld>
            <a:endParaRPr lang="en-US"/>
          </a:p>
        </p:txBody>
      </p:sp>
      <p:sp>
        <p:nvSpPr>
          <p:cNvPr id="82946" name="Rectangle 2"/>
          <p:cNvSpPr>
            <a:spLocks noGrp="1" noRot="1" noChangeAspect="1" noChangeArrowheads="1" noTextEdit="1"/>
          </p:cNvSpPr>
          <p:nvPr>
            <p:ph type="sldImg"/>
          </p:nvPr>
        </p:nvSpPr>
        <p:spPr>
          <a:xfrm>
            <a:off x="1312863" y="688975"/>
            <a:ext cx="4078287" cy="3059113"/>
          </a:xfrm>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30D3928-7F93-4AF2-840D-3FD7C07FC672}" type="slidenum">
              <a:rPr lang="en-US"/>
              <a:pPr/>
              <a:t>15</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r>
              <a:rPr lang="en-US"/>
              <a:t>This exercise is pretty basic review.  It’s good for students who have not had principles of economics in a few years, and students whose graphing skills could benefit from some remedial attention.  Many instructors could probably “hide” or omit this and the next slide from their presentations.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5F9F545-E904-4455-9909-7C3B35601A47}" type="slidenum">
              <a:rPr lang="en-US"/>
              <a:pPr/>
              <a:t>16</a:t>
            </a:fld>
            <a:endParaRPr lang="en-US"/>
          </a:p>
        </p:txBody>
      </p:sp>
      <p:sp>
        <p:nvSpPr>
          <p:cNvPr id="244738" name="Rectangle 1026"/>
          <p:cNvSpPr>
            <a:spLocks noGrp="1" noRot="1" noChangeAspect="1" noChangeArrowheads="1" noTextEdit="1"/>
          </p:cNvSpPr>
          <p:nvPr>
            <p:ph type="sldImg"/>
          </p:nvPr>
        </p:nvSpPr>
        <p:spPr>
          <a:ln/>
        </p:spPr>
      </p:sp>
      <p:sp>
        <p:nvSpPr>
          <p:cNvPr id="24473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1EB276E-17E3-45BE-9640-F36DEE618E6A}" type="slidenum">
              <a:rPr lang="en-US"/>
              <a:pPr/>
              <a:t>17</a:t>
            </a:fld>
            <a:endParaRPr lang="en-US"/>
          </a:p>
        </p:txBody>
      </p:sp>
      <p:sp>
        <p:nvSpPr>
          <p:cNvPr id="188418" name="Rectangle 2"/>
          <p:cNvSpPr>
            <a:spLocks noGrp="1" noRot="1" noChangeAspect="1" noChangeArrowheads="1" noTextEdit="1"/>
          </p:cNvSpPr>
          <p:nvPr>
            <p:ph type="sldImg"/>
          </p:nvPr>
        </p:nvSpPr>
        <p:spPr>
          <a:xfrm>
            <a:off x="1312863" y="688975"/>
            <a:ext cx="4078287" cy="3059113"/>
          </a:xfrm>
          <a:ln/>
        </p:spPr>
      </p:sp>
      <p:sp>
        <p:nvSpPr>
          <p:cNvPr id="188419" name="Rectangle 3"/>
          <p:cNvSpPr>
            <a:spLocks noGrp="1" noChangeArrowheads="1"/>
          </p:cNvSpPr>
          <p:nvPr>
            <p:ph type="body" idx="1"/>
          </p:nvPr>
        </p:nvSpPr>
        <p:spPr/>
        <p:txBody>
          <a:bodyPr/>
          <a:lstStyle/>
          <a:p>
            <a:r>
              <a:rPr lang="en-US"/>
              <a:t>(Figure 3-3 on p.49)</a:t>
            </a:r>
          </a:p>
          <a:p>
            <a:endParaRPr lang="en-US"/>
          </a:p>
          <a:p>
            <a:r>
              <a:rPr lang="en-US"/>
              <a:t>To the instructor:</a:t>
            </a:r>
          </a:p>
          <a:p>
            <a:r>
              <a:rPr lang="en-US"/>
              <a:t>It’s straightforward to see that the MPL = the prod function’s slope:  </a:t>
            </a:r>
            <a:br>
              <a:rPr lang="en-US"/>
            </a:br>
            <a:r>
              <a:rPr lang="en-US"/>
              <a:t>The definition of the slope of a curve is the amount the curve rises when you move one unit to the right.  On this graph, moving one unit to the right simply means using one additional unit of labor.  The amount the curve rises is the amount by which output increases:  the MPL.</a:t>
            </a:r>
          </a:p>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F0FDC58-F07E-4B95-B5E4-E250CB3C2451}" type="slidenum">
              <a:rPr lang="en-US"/>
              <a:pPr/>
              <a:t>18</a:t>
            </a:fld>
            <a:endParaRPr lang="en-US"/>
          </a:p>
        </p:txBody>
      </p:sp>
      <p:sp>
        <p:nvSpPr>
          <p:cNvPr id="103426" name="Rectangle 2"/>
          <p:cNvSpPr>
            <a:spLocks noGrp="1" noRot="1" noChangeAspect="1" noChangeArrowheads="1" noTextEdit="1"/>
          </p:cNvSpPr>
          <p:nvPr>
            <p:ph type="sldImg"/>
          </p:nvPr>
        </p:nvSpPr>
        <p:spPr>
          <a:xfrm>
            <a:off x="1312863" y="688975"/>
            <a:ext cx="4078287" cy="3059113"/>
          </a:xfrm>
          <a:ln/>
        </p:spPr>
      </p:sp>
      <p:sp>
        <p:nvSpPr>
          <p:cNvPr id="103427" name="Rectangle 3"/>
          <p:cNvSpPr>
            <a:spLocks noGrp="1" noChangeArrowheads="1"/>
          </p:cNvSpPr>
          <p:nvPr>
            <p:ph type="body" idx="1"/>
          </p:nvPr>
        </p:nvSpPr>
        <p:spPr/>
        <p:txBody>
          <a:bodyPr/>
          <a:lstStyle/>
          <a:p>
            <a:r>
              <a:rPr lang="en-US"/>
              <a:t>Tell class:  Many production functions have this property.  </a:t>
            </a:r>
          </a:p>
          <a:p>
            <a:endParaRPr lang="en-US"/>
          </a:p>
          <a:p>
            <a:r>
              <a:rPr lang="en-US" b="1" i="1"/>
              <a:t>This slide introduces some short-hand notation that will appear throughout the PowerPoint presentations of the remaining chapters</a:t>
            </a:r>
            <a:r>
              <a:rPr lang="en-US"/>
              <a:t>:  </a:t>
            </a:r>
          </a:p>
          <a:p>
            <a:pPr marL="233363" lvl="1" indent="-119063">
              <a:buFontTx/>
              <a:buChar char="•"/>
            </a:pPr>
            <a:r>
              <a:rPr lang="en-US"/>
              <a:t>The up and down arrows mean increase and decrease, respectively.  </a:t>
            </a:r>
          </a:p>
          <a:p>
            <a:pPr marL="233363" lvl="1" indent="-119063">
              <a:buFontTx/>
              <a:buChar char="•"/>
            </a:pPr>
            <a:r>
              <a:rPr lang="en-US"/>
              <a:t>The symbol “</a:t>
            </a:r>
            <a:r>
              <a:rPr lang="en-US" sz="1100">
                <a:sym typeface="Symbol" pitchFamily="18" charset="2"/>
              </a:rPr>
              <a:t>” means “causes” or “leads to.”   </a:t>
            </a:r>
          </a:p>
          <a:p>
            <a:r>
              <a:rPr lang="en-US" sz="1100">
                <a:sym typeface="Symbol" pitchFamily="18" charset="2"/>
              </a:rPr>
              <a:t>Hence, the text after “Intuition” should be read as follows: </a:t>
            </a:r>
          </a:p>
          <a:p>
            <a:pPr marL="233363" lvl="1" indent="-119063"/>
            <a:r>
              <a:rPr lang="en-US" sz="1100">
                <a:sym typeface="Symbol" pitchFamily="18" charset="2"/>
              </a:rPr>
              <a:t>	“An increase in labor while holding capital fixed causes there to be fewer machines per worker, which causes lower productivity.”  </a:t>
            </a:r>
          </a:p>
          <a:p>
            <a:r>
              <a:rPr lang="en-US" sz="1100">
                <a:sym typeface="Symbol" pitchFamily="18" charset="2"/>
              </a:rPr>
              <a:t>Many instructors use this type of short-hand (or something very similar), and it’s much easier and quicker for students to write down in their notes.  </a:t>
            </a:r>
          </a:p>
          <a:p>
            <a:endParaRPr lang="en-US" sz="1100">
              <a:sym typeface="Symbol" pitchFamily="18" charset="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FDE707A-FE97-4F00-B97B-D187036A6645}" type="slidenum">
              <a:rPr lang="en-US"/>
              <a:pPr/>
              <a:t>19</a:t>
            </a:fld>
            <a:endParaRPr lang="en-US"/>
          </a:p>
        </p:txBody>
      </p:sp>
      <p:sp>
        <p:nvSpPr>
          <p:cNvPr id="102402" name="Rectangle 2"/>
          <p:cNvSpPr>
            <a:spLocks noGrp="1" noRot="1" noChangeAspect="1" noChangeArrowheads="1" noTextEdit="1"/>
          </p:cNvSpPr>
          <p:nvPr>
            <p:ph type="sldImg"/>
          </p:nvPr>
        </p:nvSpPr>
        <p:spPr bwMode="auto">
          <a:xfrm>
            <a:off x="1312863" y="688975"/>
            <a:ext cx="4078287" cy="3059113"/>
          </a:xfrm>
          <a:prstGeom prst="rect">
            <a:avLst/>
          </a:prstGeom>
          <a:solidFill>
            <a:srgbClr val="FFFFFF"/>
          </a:solidFill>
          <a:ln>
            <a:solidFill>
              <a:srgbClr val="000000"/>
            </a:solidFill>
            <a:miter lim="800000"/>
            <a:headEnd/>
            <a:tailEnd/>
          </a:ln>
        </p:spPr>
      </p:sp>
      <p:sp>
        <p:nvSpPr>
          <p:cNvPr id="102403" name="Rectangle 3"/>
          <p:cNvSpPr>
            <a:spLocks noGrp="1" noChangeArrowheads="1"/>
          </p:cNvSpPr>
          <p:nvPr>
            <p:ph type="body" idx="1"/>
          </p:nvPr>
        </p:nvSpPr>
        <p:spPr bwMode="auto">
          <a:xfrm>
            <a:off x="914400" y="3902075"/>
            <a:ext cx="5029200" cy="4589463"/>
          </a:xfrm>
          <a:prstGeom prst="rect">
            <a:avLst/>
          </a:prstGeom>
          <a:noFill/>
          <a:ln>
            <a:miter lim="800000"/>
            <a:headEnd/>
            <a:tailEnd/>
          </a:ln>
        </p:spPr>
        <p:txBody>
          <a:bodyPr/>
          <a:lstStyle/>
          <a:p>
            <a:pPr marL="228600" indent="-228600"/>
            <a:r>
              <a:rPr lang="en-US"/>
              <a:t>Answers:</a:t>
            </a:r>
          </a:p>
          <a:p>
            <a:pPr marL="228600" indent="-228600"/>
            <a:r>
              <a:rPr lang="en-US"/>
              <a:t>(a) does NOT have diminishing MPL.  MPL = 15, regardless of the value of L.  </a:t>
            </a:r>
          </a:p>
          <a:p>
            <a:pPr marL="228600" indent="-228600"/>
            <a:r>
              <a:rPr lang="en-US"/>
              <a:t>(b) and (c) both feature diminishing MPL</a:t>
            </a:r>
          </a:p>
          <a:p>
            <a:pPr marL="228600" indent="-228600"/>
            <a:endParaRPr lang="en-US"/>
          </a:p>
          <a:p>
            <a:pPr marL="228600" indent="-228600"/>
            <a:r>
              <a:rPr lang="en-US"/>
              <a:t>To get the answers:</a:t>
            </a:r>
          </a:p>
          <a:p>
            <a:pPr marL="228600" indent="-228600"/>
            <a:r>
              <a:rPr lang="en-US"/>
              <a:t>  - using calculus:  take the derivative of F( ) with respect to L.  The resulting expression is the MPL.  Looking at this expression, determine whether MPL falls as L rises.  (Or, take derivative of your MPL function w.r.t. L and see whether it’s positive, negative, or zero.) </a:t>
            </a:r>
          </a:p>
          <a:p>
            <a:pPr marL="228600" indent="-228600"/>
            <a:r>
              <a:rPr lang="en-US"/>
              <a:t>  - not using calculus:  plug in any value for K and another value for L. </a:t>
            </a:r>
            <a:br>
              <a:rPr lang="en-US"/>
            </a:br>
            <a:r>
              <a:rPr lang="en-US"/>
              <a:t>See what happens if you increase L, then increase it again, and again.  </a:t>
            </a:r>
            <a:br>
              <a:rPr lang="en-US"/>
            </a:br>
            <a:r>
              <a:rPr lang="en-US"/>
              <a:t>This may require a calculator.  </a:t>
            </a:r>
          </a:p>
          <a:p>
            <a:pPr marL="228600" indent="-228600"/>
            <a:r>
              <a:rPr lang="en-US"/>
              <a:t>  - finally, you can sketch the graph of these production functions (Y on the vertical, L on the horizontal, assuming a given value of K).  If you know the general shape of the square root function, then it’s easy to tell that (b) and (c) have diminishing marginal returns.  </a:t>
            </a:r>
          </a:p>
          <a:p>
            <a:pPr marL="228600" indent="-228600"/>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C0724F-06A8-4304-9931-57CFF999E315}" type="slidenum">
              <a:rPr lang="en-US"/>
              <a:pPr/>
              <a:t>20</a:t>
            </a:fld>
            <a:endParaRPr lang="en-US"/>
          </a:p>
        </p:txBody>
      </p:sp>
      <p:sp>
        <p:nvSpPr>
          <p:cNvPr id="93186" name="Rectangle 2"/>
          <p:cNvSpPr>
            <a:spLocks noGrp="1" noRot="1" noChangeAspect="1" noChangeArrowheads="1" noTextEdit="1"/>
          </p:cNvSpPr>
          <p:nvPr>
            <p:ph type="sldImg"/>
          </p:nvPr>
        </p:nvSpPr>
        <p:spPr>
          <a:xfrm>
            <a:off x="1312863" y="688975"/>
            <a:ext cx="4078287" cy="3059113"/>
          </a:xfrm>
          <a:ln/>
        </p:spPr>
      </p:sp>
      <p:sp>
        <p:nvSpPr>
          <p:cNvPr id="93187" name="Rectangle 3"/>
          <p:cNvSpPr>
            <a:spLocks noGrp="1" noChangeArrowheads="1"/>
          </p:cNvSpPr>
          <p:nvPr>
            <p:ph type="body" idx="1"/>
          </p:nvPr>
        </p:nvSpPr>
        <p:spPr/>
        <p:txBody>
          <a:bodyPr/>
          <a:lstStyle/>
          <a:p>
            <a:r>
              <a:rPr lang="en-US"/>
              <a:t>If L=3, then the benefit of hiring another worker (MPL=7) exceeds the cost of doing so (W/P = 6), so it pays the firm to increase L.</a:t>
            </a:r>
          </a:p>
          <a:p>
            <a:endParaRPr lang="en-US"/>
          </a:p>
          <a:p>
            <a:r>
              <a:rPr lang="en-US"/>
              <a:t>If L=7, then the firm should hire fewer workers:  the 7</a:t>
            </a:r>
            <a:r>
              <a:rPr lang="en-US" baseline="30000"/>
              <a:t>th</a:t>
            </a:r>
            <a:r>
              <a:rPr lang="en-US"/>
              <a:t> worker adds only MPL=4 units of output, yet cost W/P = 6.  </a:t>
            </a:r>
          </a:p>
          <a:p>
            <a:endParaRPr lang="en-US"/>
          </a:p>
          <a:p>
            <a:r>
              <a:rPr lang="en-US"/>
              <a:t>The point of this slide is to get students to see the idea behind the labor demand = MPL curve.</a:t>
            </a:r>
          </a:p>
          <a:p>
            <a:r>
              <a:rPr lang="en-US"/>
              <a:t> </a:t>
            </a:r>
          </a:p>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D94B3F1-FDFF-4557-A8ED-346E1EFF504F}" type="slidenum">
              <a:rPr lang="en-US"/>
              <a:pPr/>
              <a:t>21</a:t>
            </a:fld>
            <a:endParaRPr lang="en-US"/>
          </a:p>
        </p:txBody>
      </p:sp>
      <p:sp>
        <p:nvSpPr>
          <p:cNvPr id="179202" name="Rectangle 2"/>
          <p:cNvSpPr>
            <a:spLocks noGrp="1" noRot="1" noChangeAspect="1" noChangeArrowheads="1" noTextEdit="1"/>
          </p:cNvSpPr>
          <p:nvPr>
            <p:ph type="sldImg"/>
          </p:nvPr>
        </p:nvSpPr>
        <p:spPr>
          <a:xfrm>
            <a:off x="1312863" y="688975"/>
            <a:ext cx="4078287" cy="3059113"/>
          </a:xfrm>
          <a:ln/>
        </p:spPr>
      </p:sp>
      <p:sp>
        <p:nvSpPr>
          <p:cNvPr id="179203" name="Rectangle 3"/>
          <p:cNvSpPr>
            <a:spLocks noGrp="1" noChangeArrowheads="1"/>
          </p:cNvSpPr>
          <p:nvPr>
            <p:ph type="body" idx="1"/>
          </p:nvPr>
        </p:nvSpPr>
        <p:spPr>
          <a:xfrm>
            <a:off x="914400" y="4191000"/>
            <a:ext cx="5029200" cy="4300538"/>
          </a:xfrm>
        </p:spPr>
        <p:txBody>
          <a:bodyPr/>
          <a:lstStyle/>
          <a:p>
            <a:r>
              <a:rPr lang="en-US"/>
              <a:t>It’s easy to see that the MPL curve is the firm’s L demand curve.  </a:t>
            </a:r>
          </a:p>
          <a:p>
            <a:endParaRPr lang="en-US"/>
          </a:p>
          <a:p>
            <a:r>
              <a:rPr lang="en-US"/>
              <a:t>Let L* be the value of L such that MPL = W/P.  </a:t>
            </a:r>
          </a:p>
          <a:p>
            <a:endParaRPr lang="en-US"/>
          </a:p>
          <a:p>
            <a:r>
              <a:rPr lang="en-US"/>
              <a:t>Suppose L &lt; L*.  Then, benefit of hiring one more worker (MPL) exceeds cost (W/P), so firm can increase profits by hiring one more worker.  </a:t>
            </a:r>
          </a:p>
          <a:p>
            <a:r>
              <a:rPr lang="en-US"/>
              <a:t>Instead, suppose L &gt; L*.  Then, the benefit of the last worker hired (MPL) is less than the cost (W/P), so firm should reduce labor to increase its profits.  </a:t>
            </a:r>
          </a:p>
          <a:p>
            <a:r>
              <a:rPr lang="en-US"/>
              <a:t>When L = L*, then firm cannot increase its profits either by raising or lowering L.  </a:t>
            </a:r>
          </a:p>
          <a:p>
            <a:r>
              <a:rPr lang="en-US"/>
              <a:t>Hence, firm hires L to the point where MPL = W/P.  </a:t>
            </a:r>
          </a:p>
          <a:p>
            <a:r>
              <a:rPr lang="en-US"/>
              <a:t>This establishes that the MPL curve is the firm’s labor demand curve.  </a:t>
            </a:r>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4A2B024-FD2B-4DD0-87AC-A7284A4E3BB7}" type="slidenum">
              <a:rPr lang="en-US"/>
              <a:pPr/>
              <a:t>22</a:t>
            </a:fld>
            <a:endParaRPr lang="en-US"/>
          </a:p>
        </p:txBody>
      </p:sp>
      <p:sp>
        <p:nvSpPr>
          <p:cNvPr id="95234" name="Rectangle 2"/>
          <p:cNvSpPr>
            <a:spLocks noGrp="1" noRot="1" noChangeAspect="1" noChangeArrowheads="1" noTextEdit="1"/>
          </p:cNvSpPr>
          <p:nvPr>
            <p:ph type="sldImg"/>
          </p:nvPr>
        </p:nvSpPr>
        <p:spPr>
          <a:xfrm>
            <a:off x="1312863" y="688975"/>
            <a:ext cx="4078287" cy="3059113"/>
          </a:xfrm>
          <a:ln/>
        </p:spPr>
      </p:sp>
      <p:sp>
        <p:nvSpPr>
          <p:cNvPr id="95235" name="Rectangle 3"/>
          <p:cNvSpPr>
            <a:spLocks noGrp="1" noChangeArrowheads="1"/>
          </p:cNvSpPr>
          <p:nvPr>
            <p:ph type="body" idx="1"/>
          </p:nvPr>
        </p:nvSpPr>
        <p:spPr/>
        <p:txBody>
          <a:bodyPr/>
          <a:lstStyle/>
          <a:p>
            <a:r>
              <a:rPr lang="en-US"/>
              <a:t>In our model, it’s easiest to think of firms renting capital from households (the owners of all factors of production).  R/P is the real cost of renting a unit of K for one period of time.  In the real world, of course, many firms own some of their capital.  But, for such a firm, the market rental rate is the opportunity cost of using its own capital instead of renting it to another firm.  Hence, R/P is the relevant “price” in firms’ capital demand decisions, whether firms own their capital or rent it.  </a:t>
            </a:r>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506389C-88AB-4BC6-A574-CAC56FAC0C83}" type="slidenum">
              <a:rPr lang="en-US"/>
              <a:pPr/>
              <a:t>23</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r>
              <a:rPr lang="en-US"/>
              <a:t>When I teach this theory, after saying “accepted by most economists” I append “at least, as a starting point.”  This theory is fine for macro models with only one type of labor.  But if you take it literally, and apply it in the real world, it implies that people who earn low wages have low marginal products.  Thus, this theory would attribute the observed wage gap between white males and minorities to productivity differences, a conclusion that most would find objectionable.  </a:t>
            </a:r>
          </a:p>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880E3D1-7A87-4A7E-91AA-42B6C6E3D5D3}" type="slidenum">
              <a:rPr lang="en-US"/>
              <a:pPr/>
              <a:t>24</a:t>
            </a:fld>
            <a:endParaRPr lang="en-US"/>
          </a:p>
        </p:txBody>
      </p:sp>
      <p:sp>
        <p:nvSpPr>
          <p:cNvPr id="104450" name="Rectangle 2"/>
          <p:cNvSpPr>
            <a:spLocks noGrp="1" noRot="1" noChangeAspect="1" noChangeArrowheads="1" noTextEdit="1"/>
          </p:cNvSpPr>
          <p:nvPr>
            <p:ph type="sldImg"/>
          </p:nvPr>
        </p:nvSpPr>
        <p:spPr>
          <a:xfrm>
            <a:off x="1312863" y="688975"/>
            <a:ext cx="4078287" cy="3059113"/>
          </a:xfrm>
          <a:ln/>
        </p:spPr>
      </p:sp>
      <p:sp>
        <p:nvSpPr>
          <p:cNvPr id="104451" name="Rectangle 3"/>
          <p:cNvSpPr>
            <a:spLocks noGrp="1" noChangeArrowheads="1"/>
          </p:cNvSpPr>
          <p:nvPr>
            <p:ph type="body" idx="1"/>
          </p:nvPr>
        </p:nvSpPr>
        <p:spPr/>
        <p:txBody>
          <a:bodyPr/>
          <a:lstStyle/>
          <a:p>
            <a:r>
              <a:rPr lang="en-US"/>
              <a:t>The last equation follows from Euler’s theorem, discussed in text on p. 52.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2F3198B-6467-4E4F-B71D-5F48EA33E5B9}" type="slidenum">
              <a:rPr lang="en-US"/>
              <a:pPr/>
              <a:t>25</a:t>
            </a:fld>
            <a:endParaRPr lang="en-US"/>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6E5E7E8-29BD-4E28-BC6A-9AE2D0AB1926}" type="slidenum">
              <a:rPr lang="en-US"/>
              <a:pPr/>
              <a:t>26</a:t>
            </a:fld>
            <a:endParaRPr 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53661C-0549-45A5-B9F2-79AE6E2BE2D1}" type="datetime1">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39B4C9EE-8B06-4D14-92C2-540709F5BD16}"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5C2AE4-DD39-48EC-8947-397C45F575A0}" type="datetime1">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A0D53AE6-6741-47E3-93FB-B8CD5E5853E2}"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CAACA-901A-41D3-924E-5BB7F2DD373E}" type="datetime1">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7D67E568-A974-45EB-93C9-1F413A0BC46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F10F9A-68BD-43CF-8528-DF995E039999}" type="datetime1">
              <a:rPr lang="en-US" smtClean="0"/>
              <a:pPr/>
              <a:t>8/29/2012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4B543A62-A5F7-4AB5-B02E-E051829D3B24}"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5BD54D-9EAF-48F4-82BF-A08AE973F4A7}" type="datetime1">
              <a:rPr lang="en-US" smtClean="0"/>
              <a:pPr/>
              <a:t>8/29/2012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638BF040-9D48-4B36-A2CE-23F2E186FC0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DD1A1A-4F80-48B6-A486-30E45E674EAC}" type="datetime1">
              <a:rPr lang="en-US" smtClean="0"/>
              <a:pPr/>
              <a:t>8/29/2012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0B47F1C2-22D4-428E-A603-BA3A4620F22D}"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0A2EED-9234-4E98-9174-19F1A54E5375}" type="datetime1">
              <a:rPr lang="en-US" smtClean="0"/>
              <a:pPr/>
              <a:t>8/29/2012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20B037EC-7BD1-42F4-A40A-C31E9B621BBA}"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9D238-D41C-4DAF-A59F-5D56C826FA32}" type="datetime1">
              <a:rPr lang="en-US" smtClean="0"/>
              <a:pPr/>
              <a:t>8/29/2012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438AC39F-A460-420B-8105-93303EDC8BBF}"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1CD135-2320-45BA-BDE9-C9010F346081}" type="datetime1">
              <a:rPr lang="en-US" smtClean="0"/>
              <a:pPr/>
              <a:t>8/29/2012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EA2436A8-1092-4B0A-9BED-93D6E6DEA33B}"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FA2B5D-9FC4-483E-8025-7D2A135AA492}" type="datetime1">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DDB76AA8-7CFE-40B8-87D7-3DEFC09CDB6A}"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3EFD22-87E9-469C-8013-994A821DF91C}" type="datetime1">
              <a:rPr lang="en-US" smtClean="0"/>
              <a:pPr/>
              <a:t>8/29/2012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BE967CBB-B489-4CCB-AAC3-18142332FA5A}"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37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69A92-BF5B-4575-81AF-9A5BA549182E}" type="datetime1">
              <a:rPr lang="en-US" smtClean="0"/>
              <a:pPr/>
              <a:t>8/29/2012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39B4C9EE-8B06-4D14-92C2-540709F5BD1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oleObject" Target="../embeddings/Microsoft_Office_Excel_97-2003_Worksheet2.xls"/><Relationship Id="rId4" Type="http://schemas.openxmlformats.org/officeDocument/2006/relationships/oleObject" Target="../embeddings/Microsoft_Office_Excel_97-2003_Worksheet1.xls"/></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25.xml"/><Relationship Id="rId7"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81000" y="228600"/>
            <a:ext cx="8382000" cy="733425"/>
          </a:xfrm>
        </p:spPr>
        <p:txBody>
          <a:bodyPr>
            <a:normAutofit/>
          </a:bodyPr>
          <a:lstStyle/>
          <a:p>
            <a:r>
              <a:rPr lang="en-US" sz="2400" b="1"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52931" name="Rectangle 3"/>
          <p:cNvSpPr>
            <a:spLocks noGrp="1" noChangeArrowheads="1"/>
          </p:cNvSpPr>
          <p:nvPr>
            <p:ph idx="1"/>
          </p:nvPr>
        </p:nvSpPr>
        <p:spPr>
          <a:xfrm>
            <a:off x="990600" y="1143000"/>
            <a:ext cx="7543800" cy="5257800"/>
          </a:xfrm>
        </p:spPr>
        <p:txBody>
          <a:bodyPr/>
          <a:lstStyle/>
          <a:p>
            <a:pPr marL="404813" indent="-404813">
              <a:lnSpc>
                <a:spcPct val="105000"/>
              </a:lnSpc>
              <a:spcBef>
                <a:spcPct val="50000"/>
              </a:spcBef>
              <a:buSzPct val="95000"/>
            </a:pPr>
            <a:r>
              <a:rPr lang="en-US" sz="1800" dirty="0">
                <a:latin typeface="Arial" pitchFamily="34" charset="0"/>
                <a:cs typeface="Arial" pitchFamily="34" charset="0"/>
              </a:rPr>
              <a:t>The overall level of prices can be measured by either</a:t>
            </a:r>
          </a:p>
          <a:p>
            <a:pPr marL="976313" lvl="1" indent="-342900">
              <a:spcBef>
                <a:spcPct val="10000"/>
              </a:spcBef>
              <a:buSzPct val="95000"/>
              <a:buFont typeface="+mj-lt"/>
              <a:buAutoNum type="arabicPeriod"/>
            </a:pPr>
            <a:r>
              <a:rPr lang="en-US" sz="1800" dirty="0">
                <a:latin typeface="Arial" pitchFamily="34" charset="0"/>
                <a:cs typeface="Arial" pitchFamily="34" charset="0"/>
              </a:rPr>
              <a:t>the Consumer Price Index (CPI), </a:t>
            </a:r>
            <a:r>
              <a:rPr lang="en-US" sz="1800" dirty="0" smtClean="0">
                <a:latin typeface="Arial" pitchFamily="34" charset="0"/>
                <a:cs typeface="Arial" pitchFamily="34" charset="0"/>
              </a:rPr>
              <a:t> the </a:t>
            </a:r>
            <a:r>
              <a:rPr lang="en-US" sz="1800" dirty="0">
                <a:latin typeface="Arial" pitchFamily="34" charset="0"/>
                <a:cs typeface="Arial" pitchFamily="34" charset="0"/>
              </a:rPr>
              <a:t>price of a fixed basket of goods purchased by the typical </a:t>
            </a:r>
            <a:r>
              <a:rPr lang="en-US" sz="1800" dirty="0" smtClean="0">
                <a:latin typeface="Arial" pitchFamily="34" charset="0"/>
                <a:cs typeface="Arial" pitchFamily="34" charset="0"/>
              </a:rPr>
              <a:t>consumer</a:t>
            </a:r>
          </a:p>
          <a:p>
            <a:pPr marL="976313" lvl="1" indent="-342900">
              <a:spcBef>
                <a:spcPct val="10000"/>
              </a:spcBef>
              <a:buSzPct val="95000"/>
              <a:buFont typeface="+mj-lt"/>
              <a:buAutoNum type="arabicPeriod"/>
            </a:pPr>
            <a:endParaRPr lang="en-US" sz="1800" dirty="0">
              <a:latin typeface="Arial" pitchFamily="34" charset="0"/>
              <a:cs typeface="Arial" pitchFamily="34" charset="0"/>
            </a:endParaRPr>
          </a:p>
          <a:p>
            <a:pPr marL="976313" lvl="1" indent="-342900">
              <a:spcBef>
                <a:spcPct val="20000"/>
              </a:spcBef>
              <a:buSzPct val="95000"/>
              <a:buFont typeface="+mj-lt"/>
              <a:buAutoNum type="arabicPeriod"/>
            </a:pPr>
            <a:r>
              <a:rPr lang="en-US" sz="1800" dirty="0">
                <a:latin typeface="Arial" pitchFamily="34" charset="0"/>
                <a:cs typeface="Arial" pitchFamily="34" charset="0"/>
              </a:rPr>
              <a:t>the GDP deflator, </a:t>
            </a:r>
            <a:r>
              <a:rPr lang="en-US" sz="1800" dirty="0" smtClean="0">
                <a:latin typeface="Arial" pitchFamily="34" charset="0"/>
                <a:cs typeface="Arial" pitchFamily="34" charset="0"/>
              </a:rPr>
              <a:t> the </a:t>
            </a:r>
            <a:r>
              <a:rPr lang="en-US" sz="1800" dirty="0">
                <a:latin typeface="Arial" pitchFamily="34" charset="0"/>
                <a:cs typeface="Arial" pitchFamily="34" charset="0"/>
              </a:rPr>
              <a:t>ratio of nominal to real </a:t>
            </a:r>
            <a:r>
              <a:rPr lang="en-US" sz="1800" dirty="0" smtClean="0">
                <a:latin typeface="Arial" pitchFamily="34" charset="0"/>
                <a:cs typeface="Arial" pitchFamily="34" charset="0"/>
              </a:rPr>
              <a:t>GDP</a:t>
            </a:r>
          </a:p>
          <a:p>
            <a:pPr marL="976313" lvl="1" indent="-342900">
              <a:spcBef>
                <a:spcPct val="20000"/>
              </a:spcBef>
              <a:buSzPct val="95000"/>
              <a:buFont typeface="+mj-lt"/>
              <a:buAutoNum type="arabicPeriod"/>
            </a:pPr>
            <a:endParaRPr lang="en-US" sz="1800" dirty="0">
              <a:latin typeface="Arial" pitchFamily="34" charset="0"/>
              <a:cs typeface="Arial" pitchFamily="34" charset="0"/>
            </a:endParaRPr>
          </a:p>
          <a:p>
            <a:pPr marL="404813" indent="-404813">
              <a:lnSpc>
                <a:spcPct val="105000"/>
              </a:lnSpc>
              <a:spcBef>
                <a:spcPct val="45000"/>
              </a:spcBef>
              <a:buSzPct val="95000"/>
            </a:pPr>
            <a:endParaRPr lang="en-US" sz="1800" dirty="0" smtClean="0">
              <a:latin typeface="Arial" pitchFamily="34" charset="0"/>
              <a:cs typeface="Arial" pitchFamily="34" charset="0"/>
            </a:endParaRPr>
          </a:p>
          <a:p>
            <a:pPr marL="404813" indent="-404813">
              <a:lnSpc>
                <a:spcPct val="105000"/>
              </a:lnSpc>
              <a:spcBef>
                <a:spcPct val="45000"/>
              </a:spcBef>
              <a:buSzPct val="95000"/>
            </a:pPr>
            <a:r>
              <a:rPr lang="en-US" sz="1800" dirty="0" smtClean="0">
                <a:latin typeface="Arial" pitchFamily="34" charset="0"/>
                <a:cs typeface="Arial" pitchFamily="34" charset="0"/>
              </a:rPr>
              <a:t>The </a:t>
            </a:r>
            <a:r>
              <a:rPr lang="en-US" sz="1800" dirty="0">
                <a:latin typeface="Arial" pitchFamily="34" charset="0"/>
                <a:cs typeface="Arial" pitchFamily="34" charset="0"/>
              </a:rPr>
              <a:t>unemployment rate is the fraction of the labor force that is not employed.  </a:t>
            </a:r>
            <a:endParaRPr lang="en-US" sz="1800" dirty="0" smtClean="0">
              <a:latin typeface="Arial" pitchFamily="34" charset="0"/>
              <a:cs typeface="Arial" pitchFamily="34" charset="0"/>
            </a:endParaRPr>
          </a:p>
          <a:p>
            <a:pPr marL="404813" indent="-404813">
              <a:lnSpc>
                <a:spcPct val="105000"/>
              </a:lnSpc>
              <a:spcBef>
                <a:spcPct val="45000"/>
              </a:spcBef>
              <a:buSzPct val="95000"/>
            </a:pPr>
            <a:endParaRPr lang="en-US" sz="1800" dirty="0" smtClean="0">
              <a:latin typeface="Arial" pitchFamily="34" charset="0"/>
              <a:cs typeface="Arial" pitchFamily="34" charset="0"/>
            </a:endParaRPr>
          </a:p>
          <a:p>
            <a:pPr marL="404813" indent="-404813">
              <a:lnSpc>
                <a:spcPct val="105000"/>
              </a:lnSpc>
              <a:spcBef>
                <a:spcPct val="45000"/>
              </a:spcBef>
              <a:buSzPct val="95000"/>
            </a:pPr>
            <a:r>
              <a:rPr lang="en-US" sz="1800" dirty="0" smtClean="0">
                <a:latin typeface="Arial" pitchFamily="34" charset="0"/>
                <a:cs typeface="Arial" pitchFamily="34" charset="0"/>
              </a:rPr>
              <a:t>When </a:t>
            </a:r>
            <a:r>
              <a:rPr lang="en-US" sz="1800" dirty="0">
                <a:latin typeface="Arial" pitchFamily="34" charset="0"/>
                <a:cs typeface="Arial" pitchFamily="34" charset="0"/>
              </a:rPr>
              <a:t>unemployment rises, the growth rate of real GDP falls. </a:t>
            </a:r>
          </a:p>
        </p:txBody>
      </p:sp>
      <p:pic>
        <p:nvPicPr>
          <p:cNvPr id="4"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304800" y="1524000"/>
            <a:ext cx="8839200" cy="1077218"/>
          </a:xfrm>
          <a:prstGeom prst="rect">
            <a:avLst/>
          </a:prstGeom>
        </p:spPr>
        <p:txBody>
          <a:bodyPr wrap="square">
            <a:spAutoFit/>
          </a:bodyPr>
          <a:lstStyle/>
          <a:p>
            <a:pPr algn="ctr">
              <a:spcBef>
                <a:spcPct val="15000"/>
              </a:spcBef>
            </a:pPr>
            <a:r>
              <a:rPr lang="en-US" sz="3200" b="1" dirty="0" smtClean="0">
                <a:latin typeface="Arial" charset="0"/>
              </a:rPr>
              <a:t>National Income:</a:t>
            </a:r>
            <a:br>
              <a:rPr lang="en-US" sz="3200" b="1" dirty="0" smtClean="0">
                <a:latin typeface="Arial" charset="0"/>
              </a:rPr>
            </a:br>
            <a:r>
              <a:rPr lang="en-US" sz="3200" b="1" dirty="0" smtClean="0">
                <a:latin typeface="Arial" charset="0"/>
              </a:rPr>
              <a:t>Where it Comes From and Where it Goes - I</a:t>
            </a:r>
            <a:endParaRPr lang="en-US" sz="3200" b="1" dirty="0">
              <a:latin typeface="Arial" charset="0"/>
            </a:endParaRPr>
          </a:p>
        </p:txBody>
      </p:sp>
      <p:pic>
        <p:nvPicPr>
          <p:cNvPr id="4" name="Picture 10"/>
          <p:cNvPicPr>
            <a:picLocks noChangeAspect="1" noChangeArrowheads="1"/>
          </p:cNvPicPr>
          <p:nvPr/>
        </p:nvPicPr>
        <p:blipFill>
          <a:blip r:embed="rId3" cstate="print"/>
          <a:srcRect/>
          <a:stretch>
            <a:fillRect/>
          </a:stretch>
        </p:blipFill>
        <p:spPr bwMode="auto">
          <a:xfrm>
            <a:off x="2590800" y="2657168"/>
            <a:ext cx="4419600" cy="2067232"/>
          </a:xfrm>
          <a:prstGeom prst="rect">
            <a:avLst/>
          </a:prstGeom>
          <a:noFill/>
          <a:ln w="9525">
            <a:noFill/>
            <a:miter lim="800000"/>
            <a:headEnd/>
            <a:tailEnd/>
          </a:ln>
        </p:spPr>
      </p:pic>
      <p:sp>
        <p:nvSpPr>
          <p:cNvPr id="5" name="Rectangle 4"/>
          <p:cNvSpPr/>
          <p:nvPr/>
        </p:nvSpPr>
        <p:spPr>
          <a:xfrm>
            <a:off x="2209800" y="4876800"/>
            <a:ext cx="5105400" cy="461665"/>
          </a:xfrm>
          <a:prstGeom prst="rect">
            <a:avLst/>
          </a:prstGeom>
        </p:spPr>
        <p:txBody>
          <a:bodyPr wrap="square">
            <a:spAutoFit/>
          </a:bodyPr>
          <a:lstStyle/>
          <a:p>
            <a:pPr marL="342900" indent="-342900" algn="ctr">
              <a:spcBef>
                <a:spcPct val="20000"/>
              </a:spcBef>
              <a:buFont typeface="Arial" charset="0"/>
              <a:buNone/>
            </a:pPr>
            <a:r>
              <a:rPr lang="en-US" b="1" i="1" dirty="0" smtClean="0">
                <a:latin typeface="Arial" charset="0"/>
                <a:cs typeface="Arial" charset="0"/>
              </a:rPr>
              <a:t>Instructor: Prof. </a:t>
            </a:r>
            <a:r>
              <a:rPr lang="en-US" b="1" i="1" dirty="0" err="1" smtClean="0">
                <a:latin typeface="Arial" charset="0"/>
                <a:cs typeface="Arial" charset="0"/>
              </a:rPr>
              <a:t>Dr.Qaisar</a:t>
            </a:r>
            <a:r>
              <a:rPr lang="en-US" b="1" i="1" dirty="0" smtClean="0">
                <a:latin typeface="Arial" charset="0"/>
                <a:cs typeface="Arial" charset="0"/>
              </a:rPr>
              <a:t> </a:t>
            </a:r>
            <a:r>
              <a:rPr lang="en-US" b="1" i="1" dirty="0" err="1" smtClean="0">
                <a:latin typeface="Arial" charset="0"/>
                <a:cs typeface="Arial" charset="0"/>
              </a:rPr>
              <a:t>Abbas</a:t>
            </a:r>
            <a:endParaRPr lang="en-US" b="1" i="1" dirty="0">
              <a:latin typeface="Arial" charset="0"/>
              <a:cs typeface="Arial" charset="0"/>
            </a:endParaRPr>
          </a:p>
        </p:txBody>
      </p:sp>
      <p:sp>
        <p:nvSpPr>
          <p:cNvPr id="6" name="Title 1"/>
          <p:cNvSpPr txBox="1">
            <a:spLocks/>
          </p:cNvSpPr>
          <p:nvPr/>
        </p:nvSpPr>
        <p:spPr>
          <a:xfrm>
            <a:off x="0" y="0"/>
            <a:ext cx="9144000" cy="1143000"/>
          </a:xfrm>
          <a:prstGeom prst="rect">
            <a:avLst/>
          </a:prstGeom>
        </p:spPr>
        <p:txBody>
          <a:bodyPr anchor="ctr">
            <a:normAutofit/>
          </a:bodyPr>
          <a:lstStyle/>
          <a:p>
            <a:pPr algn="ctr" fontAlgn="auto">
              <a:spcAft>
                <a:spcPts val="0"/>
              </a:spcAft>
              <a:defRPr/>
            </a:pPr>
            <a:r>
              <a:rPr lang="en-US" b="1" dirty="0">
                <a:latin typeface="Arial" charset="0"/>
                <a:ea typeface="+mj-ea"/>
                <a:cs typeface="Arial" charset="0"/>
              </a:rPr>
              <a:t>Lecture </a:t>
            </a:r>
            <a:r>
              <a:rPr lang="en-US" b="1" dirty="0" smtClean="0">
                <a:latin typeface="Arial" charset="0"/>
                <a:ea typeface="+mj-ea"/>
                <a:cs typeface="Arial" charset="0"/>
              </a:rPr>
              <a:t>4</a:t>
            </a:r>
            <a:endParaRPr lang="en-US" b="1" dirty="0">
              <a:latin typeface="Arial" charset="0"/>
              <a:ea typeface="+mj-ea"/>
              <a:cs typeface="Arial"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5" name="Rectangle 5"/>
          <p:cNvSpPr>
            <a:spLocks noGrp="1" noChangeArrowheads="1"/>
          </p:cNvSpPr>
          <p:nvPr>
            <p:ph idx="1"/>
          </p:nvPr>
        </p:nvSpPr>
        <p:spPr>
          <a:xfrm>
            <a:off x="762000" y="1219200"/>
            <a:ext cx="7620000" cy="3663950"/>
          </a:xfrm>
        </p:spPr>
        <p:txBody>
          <a:bodyPr anchor="ctr"/>
          <a:lstStyle/>
          <a:p>
            <a:pPr>
              <a:lnSpc>
                <a:spcPct val="105000"/>
              </a:lnSpc>
              <a:spcBef>
                <a:spcPct val="15000"/>
              </a:spcBef>
            </a:pPr>
            <a:r>
              <a:rPr lang="en-US" sz="1800" dirty="0" smtClean="0">
                <a:latin typeface="Arial" pitchFamily="34" charset="0"/>
                <a:cs typeface="Arial" pitchFamily="34" charset="0"/>
              </a:rPr>
              <a:t>What </a:t>
            </a:r>
            <a:r>
              <a:rPr lang="en-US" sz="1800" dirty="0">
                <a:latin typeface="Arial" pitchFamily="34" charset="0"/>
                <a:cs typeface="Arial" pitchFamily="34" charset="0"/>
              </a:rPr>
              <a:t>determines the economy’s total </a:t>
            </a:r>
            <a:r>
              <a:rPr lang="en-US" sz="1800" dirty="0" smtClean="0">
                <a:latin typeface="Arial" pitchFamily="34" charset="0"/>
                <a:cs typeface="Arial" pitchFamily="34" charset="0"/>
              </a:rPr>
              <a:t>output/income</a:t>
            </a:r>
          </a:p>
          <a:p>
            <a:pPr>
              <a:lnSpc>
                <a:spcPct val="105000"/>
              </a:lnSpc>
              <a:spcBef>
                <a:spcPct val="15000"/>
              </a:spcBef>
            </a:pPr>
            <a:endParaRPr lang="en-US" sz="1800" dirty="0">
              <a:latin typeface="Arial" pitchFamily="34" charset="0"/>
              <a:cs typeface="Arial" pitchFamily="34" charset="0"/>
            </a:endParaRPr>
          </a:p>
          <a:p>
            <a:pPr>
              <a:lnSpc>
                <a:spcPct val="105000"/>
              </a:lnSpc>
              <a:spcBef>
                <a:spcPct val="25000"/>
              </a:spcBef>
            </a:pPr>
            <a:r>
              <a:rPr lang="en-US" sz="1800" dirty="0" smtClean="0">
                <a:latin typeface="Arial" pitchFamily="34" charset="0"/>
                <a:cs typeface="Arial" pitchFamily="34" charset="0"/>
              </a:rPr>
              <a:t>How </a:t>
            </a:r>
            <a:r>
              <a:rPr lang="en-US" sz="1800" dirty="0">
                <a:latin typeface="Arial" pitchFamily="34" charset="0"/>
                <a:cs typeface="Arial" pitchFamily="34" charset="0"/>
              </a:rPr>
              <a:t>the prices of the factors of production are </a:t>
            </a:r>
            <a:r>
              <a:rPr lang="en-US" sz="1800" dirty="0" smtClean="0">
                <a:latin typeface="Arial" pitchFamily="34" charset="0"/>
                <a:cs typeface="Arial" pitchFamily="34" charset="0"/>
              </a:rPr>
              <a:t>determined</a:t>
            </a:r>
          </a:p>
          <a:p>
            <a:pPr>
              <a:lnSpc>
                <a:spcPct val="105000"/>
              </a:lnSpc>
              <a:spcBef>
                <a:spcPct val="25000"/>
              </a:spcBef>
            </a:pPr>
            <a:endParaRPr lang="en-US" sz="1800" dirty="0">
              <a:latin typeface="Arial" pitchFamily="34" charset="0"/>
              <a:cs typeface="Arial" pitchFamily="34" charset="0"/>
            </a:endParaRPr>
          </a:p>
          <a:p>
            <a:pPr>
              <a:lnSpc>
                <a:spcPct val="105000"/>
              </a:lnSpc>
              <a:spcBef>
                <a:spcPct val="25000"/>
              </a:spcBef>
            </a:pPr>
            <a:r>
              <a:rPr lang="en-US" sz="1800" dirty="0" smtClean="0">
                <a:latin typeface="Arial" pitchFamily="34" charset="0"/>
                <a:cs typeface="Arial" pitchFamily="34" charset="0"/>
              </a:rPr>
              <a:t>How </a:t>
            </a:r>
            <a:r>
              <a:rPr lang="en-US" sz="1800" dirty="0">
                <a:latin typeface="Arial" pitchFamily="34" charset="0"/>
                <a:cs typeface="Arial" pitchFamily="34" charset="0"/>
              </a:rPr>
              <a:t>total income is </a:t>
            </a:r>
            <a:r>
              <a:rPr lang="en-US" sz="1800" dirty="0" smtClean="0">
                <a:latin typeface="Arial" pitchFamily="34" charset="0"/>
                <a:cs typeface="Arial" pitchFamily="34" charset="0"/>
              </a:rPr>
              <a:t>distributed</a:t>
            </a:r>
          </a:p>
          <a:p>
            <a:pPr>
              <a:lnSpc>
                <a:spcPct val="105000"/>
              </a:lnSpc>
              <a:spcBef>
                <a:spcPct val="25000"/>
              </a:spcBef>
            </a:pPr>
            <a:endParaRPr lang="en-US" sz="1800" dirty="0">
              <a:latin typeface="Arial" pitchFamily="34" charset="0"/>
              <a:cs typeface="Arial" pitchFamily="34" charset="0"/>
            </a:endParaRPr>
          </a:p>
          <a:p>
            <a:pPr>
              <a:lnSpc>
                <a:spcPct val="105000"/>
              </a:lnSpc>
              <a:spcBef>
                <a:spcPct val="25000"/>
              </a:spcBef>
            </a:pPr>
            <a:r>
              <a:rPr lang="en-US" sz="1800" dirty="0" smtClean="0">
                <a:latin typeface="Arial" pitchFamily="34" charset="0"/>
                <a:cs typeface="Arial" pitchFamily="34" charset="0"/>
              </a:rPr>
              <a:t>What </a:t>
            </a:r>
            <a:r>
              <a:rPr lang="en-US" sz="1800" dirty="0">
                <a:latin typeface="Arial" pitchFamily="34" charset="0"/>
                <a:cs typeface="Arial" pitchFamily="34" charset="0"/>
              </a:rPr>
              <a:t>determines the demand for goods and </a:t>
            </a:r>
            <a:r>
              <a:rPr lang="en-US" sz="1800" dirty="0" smtClean="0">
                <a:latin typeface="Arial" pitchFamily="34" charset="0"/>
                <a:cs typeface="Arial" pitchFamily="34" charset="0"/>
              </a:rPr>
              <a:t>services</a:t>
            </a:r>
          </a:p>
          <a:p>
            <a:pPr>
              <a:lnSpc>
                <a:spcPct val="105000"/>
              </a:lnSpc>
              <a:spcBef>
                <a:spcPct val="25000"/>
              </a:spcBef>
            </a:pPr>
            <a:endParaRPr lang="en-US" sz="1800" dirty="0">
              <a:latin typeface="Arial" pitchFamily="34" charset="0"/>
              <a:cs typeface="Arial" pitchFamily="34" charset="0"/>
            </a:endParaRPr>
          </a:p>
          <a:p>
            <a:pPr>
              <a:lnSpc>
                <a:spcPct val="105000"/>
              </a:lnSpc>
              <a:spcBef>
                <a:spcPct val="25000"/>
              </a:spcBef>
            </a:pPr>
            <a:r>
              <a:rPr lang="en-US" sz="1800" dirty="0" smtClean="0">
                <a:latin typeface="Arial" pitchFamily="34" charset="0"/>
                <a:cs typeface="Arial" pitchFamily="34" charset="0"/>
              </a:rPr>
              <a:t>How </a:t>
            </a:r>
            <a:r>
              <a:rPr lang="en-US" sz="1800" dirty="0">
                <a:latin typeface="Arial" pitchFamily="34" charset="0"/>
                <a:cs typeface="Arial" pitchFamily="34" charset="0"/>
              </a:rPr>
              <a:t>equilibrium in the goods market is achieved</a:t>
            </a:r>
          </a:p>
        </p:txBody>
      </p:sp>
      <p:pic>
        <p:nvPicPr>
          <p:cNvPr id="6"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
        <p:nvSpPr>
          <p:cNvPr id="7" name="Rectangle 2"/>
          <p:cNvSpPr>
            <a:spLocks noGrp="1" noChangeArrowheads="1"/>
          </p:cNvSpPr>
          <p:nvPr>
            <p:ph type="title"/>
          </p:nvPr>
        </p:nvSpPr>
        <p:spPr>
          <a:xfrm>
            <a:off x="381000" y="228600"/>
            <a:ext cx="8382000" cy="754063"/>
          </a:xfrm>
        </p:spPr>
        <p:txBody>
          <a:bodyPr/>
          <a:lstStyle/>
          <a:p>
            <a:pPr eaLnBrk="1" hangingPunct="1"/>
            <a:r>
              <a:rPr lang="en-US" sz="2400" b="1" dirty="0" smtClean="0">
                <a:latin typeface="Arial" charset="0"/>
                <a:cs typeface="Arial" charset="0"/>
              </a:rPr>
              <a:t>Lecture Contents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1026"/>
          <p:cNvSpPr>
            <a:spLocks noGrp="1" noChangeArrowheads="1"/>
          </p:cNvSpPr>
          <p:nvPr>
            <p:ph type="title"/>
          </p:nvPr>
        </p:nvSpPr>
        <p:spPr>
          <a:xfrm>
            <a:off x="304800" y="381000"/>
            <a:ext cx="8077200" cy="609600"/>
          </a:xfrm>
        </p:spPr>
        <p:txBody>
          <a:bodyPr>
            <a:normAutofit/>
          </a:bodyPr>
          <a:lstStyle/>
          <a:p>
            <a:r>
              <a:rPr lang="en-US" sz="2400" b="1" dirty="0">
                <a:latin typeface="Arial" pitchFamily="34" charset="0"/>
                <a:cs typeface="Arial" pitchFamily="34" charset="0"/>
              </a:rPr>
              <a:t>Outline of model</a:t>
            </a:r>
          </a:p>
        </p:txBody>
      </p:sp>
      <p:sp>
        <p:nvSpPr>
          <p:cNvPr id="110595" name="Rectangle 1027"/>
          <p:cNvSpPr>
            <a:spLocks noGrp="1" noChangeArrowheads="1"/>
          </p:cNvSpPr>
          <p:nvPr>
            <p:ph idx="1"/>
          </p:nvPr>
        </p:nvSpPr>
        <p:spPr>
          <a:xfrm>
            <a:off x="914400" y="1219200"/>
            <a:ext cx="7620000" cy="4800600"/>
          </a:xfrm>
        </p:spPr>
        <p:txBody>
          <a:bodyPr/>
          <a:lstStyle/>
          <a:p>
            <a:pPr marL="330200" algn="ctr">
              <a:spcBef>
                <a:spcPct val="10000"/>
              </a:spcBef>
              <a:buSzPct val="95000"/>
              <a:buFont typeface="Wingdings" pitchFamily="2" charset="2"/>
              <a:buNone/>
            </a:pPr>
            <a:r>
              <a:rPr lang="en-US" sz="1800" i="1" dirty="0">
                <a:latin typeface="Arial" pitchFamily="34" charset="0"/>
                <a:cs typeface="Arial" pitchFamily="34" charset="0"/>
              </a:rPr>
              <a:t>A closed economy, market-clearing model</a:t>
            </a:r>
            <a:endParaRPr lang="en-US" sz="1800" i="1" u="sng" dirty="0">
              <a:latin typeface="Arial" pitchFamily="34" charset="0"/>
              <a:cs typeface="Arial" pitchFamily="34" charset="0"/>
            </a:endParaRPr>
          </a:p>
          <a:p>
            <a:pPr marL="330200">
              <a:spcBef>
                <a:spcPct val="30000"/>
              </a:spcBef>
              <a:buSzPct val="95000"/>
              <a:buFont typeface="Wingdings" pitchFamily="2" charset="2"/>
              <a:buNone/>
            </a:pPr>
            <a:r>
              <a:rPr lang="en-US" sz="1800" b="1" dirty="0">
                <a:latin typeface="Arial" pitchFamily="34" charset="0"/>
                <a:cs typeface="Arial" pitchFamily="34" charset="0"/>
              </a:rPr>
              <a:t>Supply side</a:t>
            </a:r>
          </a:p>
          <a:p>
            <a:pPr marL="776288" lvl="1" indent="-331788">
              <a:spcBef>
                <a:spcPct val="10000"/>
              </a:spcBef>
              <a:buSzPct val="95000"/>
              <a:buFontTx/>
              <a:buChar char="•"/>
            </a:pPr>
            <a:r>
              <a:rPr lang="en-US" sz="1800" dirty="0">
                <a:latin typeface="Arial" pitchFamily="34" charset="0"/>
                <a:cs typeface="Arial" pitchFamily="34" charset="0"/>
              </a:rPr>
              <a:t>factor markets (supply, demand, price)</a:t>
            </a:r>
          </a:p>
          <a:p>
            <a:pPr marL="776288" lvl="1" indent="-331788">
              <a:spcBef>
                <a:spcPct val="10000"/>
              </a:spcBef>
              <a:buSzPct val="95000"/>
              <a:buFontTx/>
              <a:buChar char="•"/>
            </a:pPr>
            <a:r>
              <a:rPr lang="en-US" sz="1800" dirty="0">
                <a:latin typeface="Arial" pitchFamily="34" charset="0"/>
                <a:cs typeface="Arial" pitchFamily="34" charset="0"/>
              </a:rPr>
              <a:t>determination of output/income</a:t>
            </a:r>
          </a:p>
          <a:p>
            <a:pPr marL="330200">
              <a:buSzPct val="95000"/>
              <a:buFont typeface="Wingdings" pitchFamily="2" charset="2"/>
              <a:buNone/>
            </a:pPr>
            <a:endParaRPr lang="en-US" sz="1800" dirty="0" smtClean="0">
              <a:latin typeface="Arial" pitchFamily="34" charset="0"/>
              <a:cs typeface="Arial" pitchFamily="34" charset="0"/>
            </a:endParaRPr>
          </a:p>
          <a:p>
            <a:pPr marL="330200">
              <a:buSzPct val="95000"/>
              <a:buFont typeface="Wingdings" pitchFamily="2" charset="2"/>
              <a:buNone/>
            </a:pPr>
            <a:endParaRPr lang="en-US" sz="1800" dirty="0" smtClean="0">
              <a:latin typeface="Arial" pitchFamily="34" charset="0"/>
              <a:cs typeface="Arial" pitchFamily="34" charset="0"/>
            </a:endParaRPr>
          </a:p>
          <a:p>
            <a:pPr marL="330200">
              <a:buSzPct val="95000"/>
              <a:buFont typeface="Wingdings" pitchFamily="2" charset="2"/>
              <a:buNone/>
            </a:pPr>
            <a:r>
              <a:rPr lang="en-US" sz="1800" b="1" dirty="0" smtClean="0">
                <a:latin typeface="Arial" pitchFamily="34" charset="0"/>
                <a:cs typeface="Arial" pitchFamily="34" charset="0"/>
              </a:rPr>
              <a:t>Demand </a:t>
            </a:r>
            <a:r>
              <a:rPr lang="en-US" sz="1800" b="1" dirty="0">
                <a:latin typeface="Arial" pitchFamily="34" charset="0"/>
                <a:cs typeface="Arial" pitchFamily="34" charset="0"/>
              </a:rPr>
              <a:t>side</a:t>
            </a:r>
          </a:p>
          <a:p>
            <a:pPr marL="776288" lvl="1" indent="-331788">
              <a:spcBef>
                <a:spcPct val="10000"/>
              </a:spcBef>
              <a:buSzPct val="95000"/>
              <a:buFontTx/>
              <a:buChar char="•"/>
            </a:pPr>
            <a:r>
              <a:rPr lang="en-US" sz="1800" dirty="0">
                <a:latin typeface="Arial" pitchFamily="34" charset="0"/>
                <a:cs typeface="Arial" pitchFamily="34" charset="0"/>
              </a:rPr>
              <a:t>determinants of </a:t>
            </a:r>
            <a:r>
              <a:rPr lang="en-US" sz="1800" b="1" i="1" dirty="0">
                <a:latin typeface="Arial" pitchFamily="34" charset="0"/>
                <a:cs typeface="Arial" pitchFamily="34" charset="0"/>
              </a:rPr>
              <a:t>C</a:t>
            </a:r>
            <a:r>
              <a:rPr lang="en-US" sz="1800" dirty="0">
                <a:latin typeface="Arial" pitchFamily="34" charset="0"/>
                <a:cs typeface="Arial" pitchFamily="34" charset="0"/>
              </a:rPr>
              <a:t>, </a:t>
            </a:r>
            <a:r>
              <a:rPr lang="en-US" sz="1800" b="1" i="1" dirty="0">
                <a:latin typeface="Arial" pitchFamily="34" charset="0"/>
                <a:cs typeface="Arial" pitchFamily="34" charset="0"/>
              </a:rPr>
              <a:t>I</a:t>
            </a:r>
            <a:r>
              <a:rPr lang="en-US" sz="1800" dirty="0">
                <a:latin typeface="Arial" pitchFamily="34" charset="0"/>
                <a:cs typeface="Arial" pitchFamily="34" charset="0"/>
              </a:rPr>
              <a:t>, and </a:t>
            </a:r>
            <a:r>
              <a:rPr lang="en-US" sz="1800" b="1" i="1" dirty="0">
                <a:latin typeface="Arial" pitchFamily="34" charset="0"/>
                <a:cs typeface="Arial" pitchFamily="34" charset="0"/>
              </a:rPr>
              <a:t>G</a:t>
            </a:r>
          </a:p>
          <a:p>
            <a:pPr marL="330200">
              <a:buSzPct val="95000"/>
              <a:buFont typeface="Wingdings" pitchFamily="2" charset="2"/>
              <a:buNone/>
            </a:pPr>
            <a:endParaRPr lang="en-US" sz="1800" dirty="0" smtClean="0">
              <a:latin typeface="Arial" pitchFamily="34" charset="0"/>
              <a:cs typeface="Arial" pitchFamily="34" charset="0"/>
            </a:endParaRPr>
          </a:p>
          <a:p>
            <a:pPr marL="330200">
              <a:buSzPct val="95000"/>
              <a:buFont typeface="Wingdings" pitchFamily="2" charset="2"/>
              <a:buNone/>
            </a:pPr>
            <a:endParaRPr lang="en-US" sz="1800" dirty="0" smtClean="0">
              <a:latin typeface="Arial" pitchFamily="34" charset="0"/>
              <a:cs typeface="Arial" pitchFamily="34" charset="0"/>
            </a:endParaRPr>
          </a:p>
          <a:p>
            <a:pPr marL="330200">
              <a:buSzPct val="95000"/>
              <a:buFont typeface="Wingdings" pitchFamily="2" charset="2"/>
              <a:buNone/>
            </a:pPr>
            <a:r>
              <a:rPr lang="en-US" sz="1800" b="1" dirty="0" smtClean="0">
                <a:latin typeface="Arial" pitchFamily="34" charset="0"/>
                <a:cs typeface="Arial" pitchFamily="34" charset="0"/>
              </a:rPr>
              <a:t>Equilibrium</a:t>
            </a:r>
            <a:endParaRPr lang="en-US" sz="1800" b="1" dirty="0">
              <a:latin typeface="Arial" pitchFamily="34" charset="0"/>
              <a:cs typeface="Arial" pitchFamily="34" charset="0"/>
            </a:endParaRPr>
          </a:p>
          <a:p>
            <a:pPr marL="776288" lvl="1" indent="-331788">
              <a:spcBef>
                <a:spcPct val="10000"/>
              </a:spcBef>
              <a:buSzPct val="95000"/>
              <a:buFontTx/>
              <a:buChar char="•"/>
            </a:pPr>
            <a:r>
              <a:rPr lang="en-US" sz="1800" dirty="0">
                <a:latin typeface="Arial" pitchFamily="34" charset="0"/>
                <a:cs typeface="Arial" pitchFamily="34" charset="0"/>
              </a:rPr>
              <a:t>goods market</a:t>
            </a:r>
          </a:p>
          <a:p>
            <a:pPr marL="776288" lvl="1" indent="-331788">
              <a:spcBef>
                <a:spcPct val="10000"/>
              </a:spcBef>
              <a:buSzPct val="95000"/>
              <a:buFontTx/>
              <a:buChar char="•"/>
            </a:pPr>
            <a:r>
              <a:rPr lang="en-US" sz="1800" dirty="0" err="1">
                <a:latin typeface="Arial" pitchFamily="34" charset="0"/>
                <a:cs typeface="Arial" pitchFamily="34" charset="0"/>
              </a:rPr>
              <a:t>loanable</a:t>
            </a:r>
            <a:r>
              <a:rPr lang="en-US" sz="1800" dirty="0">
                <a:latin typeface="Arial" pitchFamily="34" charset="0"/>
                <a:cs typeface="Arial" pitchFamily="34" charset="0"/>
              </a:rPr>
              <a:t> funds market</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Factors of production</a:t>
            </a:r>
          </a:p>
        </p:txBody>
      </p:sp>
      <p:sp>
        <p:nvSpPr>
          <p:cNvPr id="60419" name="Rectangle 3"/>
          <p:cNvSpPr>
            <a:spLocks noGrp="1" noChangeArrowheads="1"/>
          </p:cNvSpPr>
          <p:nvPr>
            <p:ph idx="1"/>
          </p:nvPr>
        </p:nvSpPr>
        <p:spPr>
          <a:xfrm>
            <a:off x="1219200" y="1295400"/>
            <a:ext cx="6705600" cy="3581400"/>
          </a:xfrm>
        </p:spPr>
        <p:txBody>
          <a:bodyPr/>
          <a:lstStyle/>
          <a:p>
            <a:pPr marL="911225" indent="-909638">
              <a:spcBef>
                <a:spcPct val="50000"/>
              </a:spcBef>
              <a:buFont typeface="Wingdings" pitchFamily="2" charset="2"/>
              <a:buNone/>
            </a:pPr>
            <a:endParaRPr lang="en-US" sz="1800" b="1" i="1" dirty="0" smtClean="0">
              <a:latin typeface="Arial" pitchFamily="34" charset="0"/>
              <a:cs typeface="Arial" pitchFamily="34" charset="0"/>
            </a:endParaRPr>
          </a:p>
          <a:p>
            <a:pPr marL="911225" indent="-909638">
              <a:spcBef>
                <a:spcPct val="50000"/>
              </a:spcBef>
              <a:buFont typeface="Wingdings" pitchFamily="2" charset="2"/>
              <a:buNone/>
            </a:pPr>
            <a:r>
              <a:rPr lang="en-US" sz="1800" b="1" i="1" dirty="0" smtClean="0">
                <a:latin typeface="Arial" pitchFamily="34" charset="0"/>
                <a:cs typeface="Arial" pitchFamily="34" charset="0"/>
              </a:rPr>
              <a:t>K</a:t>
            </a:r>
            <a:r>
              <a:rPr lang="en-US" sz="1800" dirty="0" smtClean="0">
                <a:latin typeface="Arial" pitchFamily="34" charset="0"/>
                <a:cs typeface="Arial" pitchFamily="34" charset="0"/>
              </a:rPr>
              <a:t>  </a:t>
            </a:r>
            <a:r>
              <a:rPr lang="en-US" sz="1800" dirty="0">
                <a:latin typeface="Arial" pitchFamily="34" charset="0"/>
                <a:cs typeface="Arial" pitchFamily="34" charset="0"/>
              </a:rPr>
              <a:t>= 	capital, </a:t>
            </a:r>
            <a:r>
              <a:rPr lang="en-US" sz="1800" dirty="0" smtClean="0">
                <a:latin typeface="Arial" pitchFamily="34" charset="0"/>
                <a:cs typeface="Arial" pitchFamily="34" charset="0"/>
              </a:rPr>
              <a:t>tools</a:t>
            </a:r>
            <a:r>
              <a:rPr lang="en-US" sz="1800" dirty="0">
                <a:latin typeface="Arial" pitchFamily="34" charset="0"/>
                <a:cs typeface="Arial" pitchFamily="34" charset="0"/>
              </a:rPr>
              <a:t>, machines, and structures used in production</a:t>
            </a:r>
          </a:p>
          <a:p>
            <a:pPr marL="911225" indent="-909638">
              <a:spcBef>
                <a:spcPct val="70000"/>
              </a:spcBef>
              <a:buFont typeface="Wingdings" pitchFamily="2" charset="2"/>
              <a:buNone/>
            </a:pPr>
            <a:endParaRPr lang="en-US" sz="1800" b="1" i="1" dirty="0" smtClean="0">
              <a:latin typeface="Arial" pitchFamily="34" charset="0"/>
              <a:cs typeface="Arial" pitchFamily="34" charset="0"/>
            </a:endParaRPr>
          </a:p>
          <a:p>
            <a:pPr marL="911225" indent="-909638">
              <a:spcBef>
                <a:spcPct val="70000"/>
              </a:spcBef>
              <a:buFont typeface="Wingdings" pitchFamily="2" charset="2"/>
              <a:buNone/>
            </a:pPr>
            <a:endParaRPr lang="en-US" sz="1800" b="1" i="1" dirty="0">
              <a:latin typeface="Arial" pitchFamily="34" charset="0"/>
              <a:cs typeface="Arial" pitchFamily="34" charset="0"/>
            </a:endParaRPr>
          </a:p>
          <a:p>
            <a:pPr marL="911225" indent="-909638">
              <a:spcBef>
                <a:spcPct val="70000"/>
              </a:spcBef>
              <a:buFont typeface="Wingdings" pitchFamily="2" charset="2"/>
              <a:buNone/>
            </a:pPr>
            <a:r>
              <a:rPr lang="en-US" sz="1800" b="1" i="1" dirty="0" smtClean="0">
                <a:latin typeface="Arial" pitchFamily="34" charset="0"/>
                <a:cs typeface="Arial" pitchFamily="34" charset="0"/>
              </a:rPr>
              <a:t>L</a:t>
            </a:r>
            <a:r>
              <a:rPr lang="en-US" sz="1800" dirty="0" smtClean="0">
                <a:latin typeface="Arial" pitchFamily="34" charset="0"/>
                <a:cs typeface="Arial" pitchFamily="34" charset="0"/>
              </a:rPr>
              <a:t>  </a:t>
            </a:r>
            <a:r>
              <a:rPr lang="en-US" sz="1800" dirty="0">
                <a:latin typeface="Arial" pitchFamily="34" charset="0"/>
                <a:cs typeface="Arial" pitchFamily="34" charset="0"/>
              </a:rPr>
              <a:t>= 	labor, </a:t>
            </a:r>
            <a:r>
              <a:rPr lang="en-US" sz="1800" dirty="0" smtClean="0">
                <a:latin typeface="Arial" pitchFamily="34" charset="0"/>
                <a:cs typeface="Arial" pitchFamily="34" charset="0"/>
              </a:rPr>
              <a:t>the </a:t>
            </a:r>
            <a:r>
              <a:rPr lang="en-US" sz="1800" dirty="0">
                <a:latin typeface="Arial" pitchFamily="34" charset="0"/>
                <a:cs typeface="Arial" pitchFamily="34" charset="0"/>
              </a:rPr>
              <a:t>physical and mental efforts of workers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1026"/>
          <p:cNvSpPr>
            <a:spLocks noGrp="1" noChangeArrowheads="1"/>
          </p:cNvSpPr>
          <p:nvPr>
            <p:ph type="title"/>
          </p:nvPr>
        </p:nvSpPr>
        <p:spPr>
          <a:xfrm>
            <a:off x="381000" y="228600"/>
            <a:ext cx="8382000" cy="754063"/>
          </a:xfrm>
        </p:spPr>
        <p:txBody>
          <a:bodyPr>
            <a:normAutofit/>
          </a:bodyPr>
          <a:lstStyle/>
          <a:p>
            <a:r>
              <a:rPr lang="en-US" sz="2400" b="1" dirty="0">
                <a:latin typeface="Arial" pitchFamily="34" charset="0"/>
                <a:cs typeface="Arial" pitchFamily="34" charset="0"/>
              </a:rPr>
              <a:t>The production function</a:t>
            </a:r>
          </a:p>
        </p:txBody>
      </p:sp>
      <p:sp>
        <p:nvSpPr>
          <p:cNvPr id="66563" name="Rectangle 1027"/>
          <p:cNvSpPr>
            <a:spLocks noGrp="1" noChangeArrowheads="1"/>
          </p:cNvSpPr>
          <p:nvPr>
            <p:ph idx="1"/>
          </p:nvPr>
        </p:nvSpPr>
        <p:spPr>
          <a:xfrm>
            <a:off x="838200" y="1219200"/>
            <a:ext cx="7391400" cy="4267200"/>
          </a:xfrm>
        </p:spPr>
        <p:txBody>
          <a:bodyPr/>
          <a:lstStyle/>
          <a:p>
            <a:pPr marL="401638" indent="-288925">
              <a:spcBef>
                <a:spcPct val="50000"/>
              </a:spcBef>
            </a:pPr>
            <a:endParaRPr lang="en-US" sz="1800" dirty="0" smtClean="0">
              <a:latin typeface="Arial" pitchFamily="34" charset="0"/>
              <a:cs typeface="Arial" pitchFamily="34" charset="0"/>
            </a:endParaRPr>
          </a:p>
          <a:p>
            <a:pPr marL="401638" indent="-288925">
              <a:spcBef>
                <a:spcPct val="50000"/>
              </a:spcBef>
            </a:pPr>
            <a:r>
              <a:rPr lang="en-US" sz="1800" dirty="0" smtClean="0">
                <a:latin typeface="Arial" pitchFamily="34" charset="0"/>
                <a:cs typeface="Arial" pitchFamily="34" charset="0"/>
              </a:rPr>
              <a:t>denoted  </a:t>
            </a:r>
            <a:r>
              <a:rPr lang="en-US" sz="1800" b="1" i="1" dirty="0">
                <a:latin typeface="Arial" pitchFamily="34" charset="0"/>
                <a:cs typeface="Arial" pitchFamily="34" charset="0"/>
              </a:rPr>
              <a:t>Y</a:t>
            </a:r>
            <a:r>
              <a:rPr lang="en-US" sz="1800" dirty="0">
                <a:latin typeface="Arial" pitchFamily="34" charset="0"/>
                <a:cs typeface="Arial" pitchFamily="34" charset="0"/>
              </a:rPr>
              <a:t> = </a:t>
            </a:r>
            <a:r>
              <a:rPr lang="en-US" sz="1800" b="1" i="1" dirty="0">
                <a:latin typeface="Arial" pitchFamily="34" charset="0"/>
                <a:cs typeface="Arial" pitchFamily="34" charset="0"/>
              </a:rPr>
              <a:t>F </a:t>
            </a:r>
            <a:r>
              <a:rPr lang="en-US" sz="1800" dirty="0">
                <a:latin typeface="Arial" pitchFamily="34" charset="0"/>
                <a:cs typeface="Arial" pitchFamily="34" charset="0"/>
              </a:rPr>
              <a:t>(</a:t>
            </a:r>
            <a:r>
              <a:rPr lang="en-US" sz="1800" b="1" i="1" dirty="0">
                <a:latin typeface="Arial" pitchFamily="34" charset="0"/>
                <a:cs typeface="Arial" pitchFamily="34" charset="0"/>
              </a:rPr>
              <a:t>K</a:t>
            </a:r>
            <a:r>
              <a:rPr lang="en-US" sz="1800" dirty="0">
                <a:latin typeface="Arial" pitchFamily="34" charset="0"/>
                <a:cs typeface="Arial" pitchFamily="34" charset="0"/>
              </a:rPr>
              <a:t>,</a:t>
            </a:r>
            <a:r>
              <a:rPr lang="en-US" sz="1800" b="1" dirty="0">
                <a:latin typeface="Arial" pitchFamily="34" charset="0"/>
                <a:cs typeface="Arial" pitchFamily="34" charset="0"/>
              </a:rPr>
              <a:t> </a:t>
            </a:r>
            <a:r>
              <a:rPr lang="en-US" sz="1800" b="1" i="1" dirty="0">
                <a:latin typeface="Arial" pitchFamily="34" charset="0"/>
                <a:cs typeface="Arial" pitchFamily="34" charset="0"/>
              </a:rPr>
              <a:t>L</a:t>
            </a:r>
            <a:r>
              <a:rPr lang="en-US" sz="1800" dirty="0">
                <a:latin typeface="Arial" pitchFamily="34" charset="0"/>
                <a:cs typeface="Arial" pitchFamily="34" charset="0"/>
              </a:rPr>
              <a:t>)</a:t>
            </a:r>
          </a:p>
          <a:p>
            <a:pPr marL="401638" indent="-288925">
              <a:spcBef>
                <a:spcPct val="50000"/>
              </a:spcBef>
            </a:pPr>
            <a:endParaRPr lang="en-US" sz="1800" dirty="0" smtClean="0">
              <a:latin typeface="Arial" pitchFamily="34" charset="0"/>
              <a:cs typeface="Arial" pitchFamily="34" charset="0"/>
            </a:endParaRPr>
          </a:p>
          <a:p>
            <a:pPr marL="401638" indent="-288925">
              <a:spcBef>
                <a:spcPct val="50000"/>
              </a:spcBef>
            </a:pPr>
            <a:r>
              <a:rPr lang="en-US" sz="1800" dirty="0" smtClean="0">
                <a:latin typeface="Arial" pitchFamily="34" charset="0"/>
                <a:cs typeface="Arial" pitchFamily="34" charset="0"/>
              </a:rPr>
              <a:t>shows </a:t>
            </a:r>
            <a:r>
              <a:rPr lang="en-US" sz="1800" dirty="0">
                <a:latin typeface="Arial" pitchFamily="34" charset="0"/>
                <a:cs typeface="Arial" pitchFamily="34" charset="0"/>
              </a:rPr>
              <a:t>how much output (</a:t>
            </a:r>
            <a:r>
              <a:rPr lang="en-US" sz="1800" b="1" i="1" dirty="0">
                <a:latin typeface="Arial" pitchFamily="34" charset="0"/>
                <a:cs typeface="Arial" pitchFamily="34" charset="0"/>
              </a:rPr>
              <a:t>Y</a:t>
            </a:r>
            <a:r>
              <a:rPr lang="en-US" sz="1800" dirty="0">
                <a:latin typeface="Arial" pitchFamily="34" charset="0"/>
                <a:cs typeface="Arial" pitchFamily="34" charset="0"/>
              </a:rPr>
              <a:t> ) the economy can produce from</a:t>
            </a:r>
            <a:br>
              <a:rPr lang="en-US" sz="1800" dirty="0">
                <a:latin typeface="Arial" pitchFamily="34" charset="0"/>
                <a:cs typeface="Arial" pitchFamily="34" charset="0"/>
              </a:rPr>
            </a:br>
            <a:r>
              <a:rPr lang="en-US" sz="1800" b="1" i="1" dirty="0">
                <a:latin typeface="Arial" pitchFamily="34" charset="0"/>
                <a:cs typeface="Arial" pitchFamily="34" charset="0"/>
              </a:rPr>
              <a:t>K</a:t>
            </a:r>
            <a:r>
              <a:rPr lang="en-US" sz="1800" dirty="0">
                <a:latin typeface="Arial" pitchFamily="34" charset="0"/>
                <a:cs typeface="Arial" pitchFamily="34" charset="0"/>
              </a:rPr>
              <a:t>  units of capital and </a:t>
            </a:r>
            <a:r>
              <a:rPr lang="en-US" sz="1800" b="1" i="1" dirty="0">
                <a:latin typeface="Arial" pitchFamily="34" charset="0"/>
                <a:cs typeface="Arial" pitchFamily="34" charset="0"/>
              </a:rPr>
              <a:t>L</a:t>
            </a:r>
            <a:r>
              <a:rPr lang="en-US" sz="1800" dirty="0">
                <a:latin typeface="Arial" pitchFamily="34" charset="0"/>
                <a:cs typeface="Arial" pitchFamily="34" charset="0"/>
              </a:rPr>
              <a:t>  units of labor. </a:t>
            </a:r>
          </a:p>
          <a:p>
            <a:pPr marL="401638" indent="-288925">
              <a:spcBef>
                <a:spcPct val="50000"/>
              </a:spcBef>
            </a:pPr>
            <a:endParaRPr lang="en-US" sz="1800" dirty="0" smtClean="0">
              <a:latin typeface="Arial" pitchFamily="34" charset="0"/>
              <a:cs typeface="Arial" pitchFamily="34" charset="0"/>
            </a:endParaRPr>
          </a:p>
          <a:p>
            <a:pPr marL="401638" indent="-288925">
              <a:spcBef>
                <a:spcPct val="50000"/>
              </a:spcBef>
            </a:pPr>
            <a:r>
              <a:rPr lang="en-US" sz="1800" dirty="0" smtClean="0">
                <a:latin typeface="Arial" pitchFamily="34" charset="0"/>
                <a:cs typeface="Arial" pitchFamily="34" charset="0"/>
              </a:rPr>
              <a:t>reflects </a:t>
            </a:r>
            <a:r>
              <a:rPr lang="en-US" sz="1800" dirty="0">
                <a:latin typeface="Arial" pitchFamily="34" charset="0"/>
                <a:cs typeface="Arial" pitchFamily="34" charset="0"/>
              </a:rPr>
              <a:t>the economy’s level of technology.  </a:t>
            </a:r>
          </a:p>
          <a:p>
            <a:pPr marL="401638" indent="-288925">
              <a:spcBef>
                <a:spcPct val="50000"/>
              </a:spcBef>
            </a:pPr>
            <a:endParaRPr lang="en-US" sz="1800" dirty="0" smtClean="0">
              <a:latin typeface="Arial" pitchFamily="34" charset="0"/>
              <a:cs typeface="Arial" pitchFamily="34" charset="0"/>
            </a:endParaRPr>
          </a:p>
          <a:p>
            <a:pPr marL="401638" indent="-288925">
              <a:spcBef>
                <a:spcPct val="50000"/>
              </a:spcBef>
            </a:pPr>
            <a:r>
              <a:rPr lang="en-US" sz="1800" dirty="0" smtClean="0">
                <a:latin typeface="Arial" pitchFamily="34" charset="0"/>
                <a:cs typeface="Arial" pitchFamily="34" charset="0"/>
              </a:rPr>
              <a:t>exhibits </a:t>
            </a:r>
            <a:r>
              <a:rPr lang="en-US" sz="1800" b="1" i="1" dirty="0">
                <a:latin typeface="Arial" pitchFamily="34" charset="0"/>
                <a:cs typeface="Arial" pitchFamily="34" charset="0"/>
              </a:rPr>
              <a:t>constant returns to scale</a:t>
            </a:r>
            <a:r>
              <a:rPr lang="en-US" sz="1800" dirty="0">
                <a:latin typeface="Arial" pitchFamily="34" charset="0"/>
                <a:cs typeface="Arial" pitchFamily="34" charset="0"/>
              </a:rPr>
              <a: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Rectangle 2050"/>
          <p:cNvSpPr>
            <a:spLocks noGrp="1" noChangeArrowheads="1"/>
          </p:cNvSpPr>
          <p:nvPr>
            <p:ph type="title"/>
          </p:nvPr>
        </p:nvSpPr>
        <p:spPr>
          <a:xfrm>
            <a:off x="685800" y="228600"/>
            <a:ext cx="7772400" cy="685800"/>
          </a:xfrm>
        </p:spPr>
        <p:txBody>
          <a:bodyPr>
            <a:normAutofit/>
          </a:bodyPr>
          <a:lstStyle/>
          <a:p>
            <a:r>
              <a:rPr lang="en-US" sz="2400" b="1" i="1" dirty="0">
                <a:latin typeface="Arial" pitchFamily="34" charset="0"/>
                <a:cs typeface="Arial" pitchFamily="34" charset="0"/>
              </a:rPr>
              <a:t>Returns to </a:t>
            </a:r>
            <a:r>
              <a:rPr lang="en-US" sz="2400" b="1" i="1" dirty="0" smtClean="0">
                <a:latin typeface="Arial" pitchFamily="34" charset="0"/>
                <a:cs typeface="Arial" pitchFamily="34" charset="0"/>
              </a:rPr>
              <a:t>scale</a:t>
            </a:r>
            <a:endParaRPr lang="en-US" sz="2400" b="1" i="1" dirty="0">
              <a:latin typeface="Arial" pitchFamily="34" charset="0"/>
              <a:cs typeface="Arial" pitchFamily="34" charset="0"/>
            </a:endParaRPr>
          </a:p>
        </p:txBody>
      </p:sp>
      <p:sp>
        <p:nvSpPr>
          <p:cNvPr id="107523" name="Rectangle 2051"/>
          <p:cNvSpPr>
            <a:spLocks noGrp="1" noChangeArrowheads="1"/>
          </p:cNvSpPr>
          <p:nvPr>
            <p:ph idx="1"/>
          </p:nvPr>
        </p:nvSpPr>
        <p:spPr>
          <a:xfrm>
            <a:off x="1066800" y="1143000"/>
            <a:ext cx="7239000" cy="5029200"/>
          </a:xfrm>
          <a:noFill/>
          <a:ln/>
        </p:spPr>
        <p:txBody>
          <a:bodyPr/>
          <a:lstStyle/>
          <a:p>
            <a:pPr>
              <a:lnSpc>
                <a:spcPct val="110000"/>
              </a:lnSpc>
              <a:buFont typeface="Wingdings" pitchFamily="2" charset="2"/>
              <a:buNone/>
            </a:pPr>
            <a:r>
              <a:rPr lang="en-US" sz="1800" dirty="0">
                <a:latin typeface="Arial" pitchFamily="34" charset="0"/>
                <a:cs typeface="Arial" pitchFamily="34" charset="0"/>
              </a:rPr>
              <a:t>Initially   </a:t>
            </a:r>
            <a:r>
              <a:rPr lang="en-US" sz="1800" b="1" i="1" dirty="0">
                <a:latin typeface="Arial" pitchFamily="34" charset="0"/>
                <a:cs typeface="Arial" pitchFamily="34" charset="0"/>
              </a:rPr>
              <a:t>Y</a:t>
            </a:r>
            <a:r>
              <a:rPr lang="en-US" sz="1800" b="1" i="1" baseline="-25000" dirty="0">
                <a:latin typeface="Arial" pitchFamily="34" charset="0"/>
                <a:cs typeface="Arial" pitchFamily="34" charset="0"/>
              </a:rPr>
              <a:t>1</a:t>
            </a:r>
            <a:r>
              <a:rPr lang="en-US" sz="1800" dirty="0">
                <a:latin typeface="Arial" pitchFamily="34" charset="0"/>
                <a:cs typeface="Arial" pitchFamily="34" charset="0"/>
              </a:rPr>
              <a:t>  = </a:t>
            </a:r>
            <a:r>
              <a:rPr lang="en-US" sz="1800" b="1" i="1" dirty="0">
                <a:latin typeface="Arial" pitchFamily="34" charset="0"/>
                <a:cs typeface="Arial" pitchFamily="34" charset="0"/>
              </a:rPr>
              <a:t>F </a:t>
            </a:r>
            <a:r>
              <a:rPr lang="en-US" sz="1800" dirty="0">
                <a:latin typeface="Arial" pitchFamily="34" charset="0"/>
                <a:cs typeface="Arial" pitchFamily="34" charset="0"/>
              </a:rPr>
              <a:t>(</a:t>
            </a:r>
            <a:r>
              <a:rPr lang="en-US" sz="1800" b="1" i="1" dirty="0">
                <a:latin typeface="Arial" pitchFamily="34" charset="0"/>
                <a:cs typeface="Arial" pitchFamily="34" charset="0"/>
              </a:rPr>
              <a:t>K</a:t>
            </a:r>
            <a:r>
              <a:rPr lang="en-US" sz="1800" b="1" i="1" baseline="-25000" dirty="0">
                <a:latin typeface="Arial" pitchFamily="34" charset="0"/>
                <a:cs typeface="Arial" pitchFamily="34" charset="0"/>
              </a:rPr>
              <a:t>1 </a:t>
            </a:r>
            <a:r>
              <a:rPr lang="en-US" sz="1800" dirty="0">
                <a:latin typeface="Arial" pitchFamily="34" charset="0"/>
                <a:cs typeface="Arial" pitchFamily="34" charset="0"/>
              </a:rPr>
              <a:t>, </a:t>
            </a:r>
            <a:r>
              <a:rPr lang="en-US" sz="1800" b="1" i="1" dirty="0">
                <a:latin typeface="Arial" pitchFamily="34" charset="0"/>
                <a:cs typeface="Arial" pitchFamily="34" charset="0"/>
              </a:rPr>
              <a:t>L</a:t>
            </a:r>
            <a:r>
              <a:rPr lang="en-US" sz="1800" b="1" i="1" baseline="-25000" dirty="0">
                <a:latin typeface="Arial" pitchFamily="34" charset="0"/>
                <a:cs typeface="Arial" pitchFamily="34" charset="0"/>
              </a:rPr>
              <a:t>1</a:t>
            </a:r>
            <a:r>
              <a:rPr lang="en-US" sz="1800" dirty="0">
                <a:latin typeface="Arial" pitchFamily="34" charset="0"/>
                <a:cs typeface="Arial" pitchFamily="34" charset="0"/>
              </a:rPr>
              <a:t> )  </a:t>
            </a:r>
          </a:p>
          <a:p>
            <a:pPr>
              <a:lnSpc>
                <a:spcPct val="110000"/>
              </a:lnSpc>
              <a:buFont typeface="Wingdings" pitchFamily="2" charset="2"/>
              <a:buNone/>
            </a:pPr>
            <a:endParaRPr lang="en-US" sz="1800" dirty="0" smtClean="0">
              <a:latin typeface="Arial" pitchFamily="34" charset="0"/>
              <a:cs typeface="Arial" pitchFamily="34" charset="0"/>
            </a:endParaRPr>
          </a:p>
          <a:p>
            <a:pPr>
              <a:lnSpc>
                <a:spcPct val="110000"/>
              </a:lnSpc>
              <a:buFont typeface="Wingdings" pitchFamily="2" charset="2"/>
              <a:buNone/>
            </a:pPr>
            <a:r>
              <a:rPr lang="en-US" sz="1800" dirty="0" smtClean="0">
                <a:latin typeface="Arial" pitchFamily="34" charset="0"/>
                <a:cs typeface="Arial" pitchFamily="34" charset="0"/>
              </a:rPr>
              <a:t>Scale </a:t>
            </a:r>
            <a:r>
              <a:rPr lang="en-US" sz="1800" dirty="0">
                <a:latin typeface="Arial" pitchFamily="34" charset="0"/>
                <a:cs typeface="Arial" pitchFamily="34" charset="0"/>
              </a:rPr>
              <a:t>all inputs by the same factor </a:t>
            </a:r>
            <a:r>
              <a:rPr lang="en-US" sz="1800" b="1" i="1" dirty="0">
                <a:latin typeface="Arial" pitchFamily="34" charset="0"/>
                <a:cs typeface="Arial" pitchFamily="34" charset="0"/>
              </a:rPr>
              <a:t>z</a:t>
            </a:r>
            <a:r>
              <a:rPr lang="en-US" sz="1800" i="1" dirty="0">
                <a:latin typeface="Arial" pitchFamily="34" charset="0"/>
                <a:cs typeface="Arial" pitchFamily="34" charset="0"/>
              </a:rPr>
              <a:t>:</a:t>
            </a:r>
          </a:p>
          <a:p>
            <a:pPr>
              <a:lnSpc>
                <a:spcPct val="110000"/>
              </a:lnSpc>
              <a:buFont typeface="Wingdings" pitchFamily="2" charset="2"/>
              <a:buNone/>
            </a:pPr>
            <a:r>
              <a:rPr lang="en-US" sz="1800" dirty="0">
                <a:latin typeface="Arial" pitchFamily="34" charset="0"/>
                <a:cs typeface="Arial" pitchFamily="34" charset="0"/>
              </a:rPr>
              <a:t>  </a:t>
            </a:r>
            <a:r>
              <a:rPr lang="en-US" sz="1800" b="1" i="1" dirty="0">
                <a:latin typeface="Arial" pitchFamily="34" charset="0"/>
                <a:cs typeface="Arial" pitchFamily="34" charset="0"/>
              </a:rPr>
              <a:t>K</a:t>
            </a:r>
            <a:r>
              <a:rPr lang="en-US" sz="1800" b="1" i="1" baseline="-25000" dirty="0">
                <a:latin typeface="Arial" pitchFamily="34" charset="0"/>
                <a:cs typeface="Arial" pitchFamily="34" charset="0"/>
              </a:rPr>
              <a:t>2  </a:t>
            </a:r>
            <a:r>
              <a:rPr lang="en-US" sz="1800" dirty="0">
                <a:latin typeface="Arial" pitchFamily="34" charset="0"/>
                <a:cs typeface="Arial" pitchFamily="34" charset="0"/>
              </a:rPr>
              <a:t>= </a:t>
            </a:r>
            <a:r>
              <a:rPr lang="en-US" sz="1800" b="1" i="1" dirty="0">
                <a:latin typeface="Arial" pitchFamily="34" charset="0"/>
                <a:cs typeface="Arial" pitchFamily="34" charset="0"/>
              </a:rPr>
              <a:t>zK</a:t>
            </a:r>
            <a:r>
              <a:rPr lang="en-US" sz="1800" b="1" i="1" baseline="-25000" dirty="0">
                <a:latin typeface="Arial" pitchFamily="34" charset="0"/>
                <a:cs typeface="Arial" pitchFamily="34" charset="0"/>
              </a:rPr>
              <a:t>1    </a:t>
            </a:r>
            <a:r>
              <a:rPr lang="en-US" sz="1800" dirty="0">
                <a:latin typeface="Arial" pitchFamily="34" charset="0"/>
                <a:cs typeface="Arial" pitchFamily="34" charset="0"/>
              </a:rPr>
              <a:t>and  </a:t>
            </a:r>
            <a:r>
              <a:rPr lang="en-US" sz="1800" b="1" i="1" dirty="0">
                <a:latin typeface="Arial" pitchFamily="34" charset="0"/>
                <a:cs typeface="Arial" pitchFamily="34" charset="0"/>
              </a:rPr>
              <a:t>L</a:t>
            </a:r>
            <a:r>
              <a:rPr lang="en-US" sz="1800" b="1" i="1" baseline="-25000" dirty="0">
                <a:latin typeface="Arial" pitchFamily="34" charset="0"/>
                <a:cs typeface="Arial" pitchFamily="34" charset="0"/>
              </a:rPr>
              <a:t>2  </a:t>
            </a:r>
            <a:r>
              <a:rPr lang="en-US" sz="1800" dirty="0">
                <a:latin typeface="Arial" pitchFamily="34" charset="0"/>
                <a:cs typeface="Arial" pitchFamily="34" charset="0"/>
              </a:rPr>
              <a:t>= </a:t>
            </a:r>
            <a:r>
              <a:rPr lang="en-US" sz="1800" b="1" i="1" dirty="0">
                <a:latin typeface="Arial" pitchFamily="34" charset="0"/>
                <a:cs typeface="Arial" pitchFamily="34" charset="0"/>
              </a:rPr>
              <a:t>zL</a:t>
            </a:r>
            <a:r>
              <a:rPr lang="en-US" sz="1800" b="1" i="1" baseline="-25000" dirty="0">
                <a:latin typeface="Arial" pitchFamily="34" charset="0"/>
                <a:cs typeface="Arial" pitchFamily="34" charset="0"/>
              </a:rPr>
              <a:t>1  </a:t>
            </a:r>
          </a:p>
          <a:p>
            <a:pPr>
              <a:lnSpc>
                <a:spcPct val="110000"/>
              </a:lnSpc>
              <a:buFont typeface="Wingdings" pitchFamily="2" charset="2"/>
              <a:buNone/>
            </a:pPr>
            <a:r>
              <a:rPr lang="en-US" sz="1800" dirty="0">
                <a:latin typeface="Arial" pitchFamily="34" charset="0"/>
                <a:cs typeface="Arial" pitchFamily="34" charset="0"/>
              </a:rPr>
              <a:t>	(If </a:t>
            </a:r>
            <a:r>
              <a:rPr lang="en-US" sz="1800" b="1" i="1" dirty="0">
                <a:latin typeface="Arial" pitchFamily="34" charset="0"/>
                <a:cs typeface="Arial" pitchFamily="34" charset="0"/>
              </a:rPr>
              <a:t>z</a:t>
            </a:r>
            <a:r>
              <a:rPr lang="en-US" sz="1800" dirty="0">
                <a:latin typeface="Arial" pitchFamily="34" charset="0"/>
                <a:cs typeface="Arial" pitchFamily="34" charset="0"/>
              </a:rPr>
              <a:t> = 1.25, then all inputs are increased by 25%)</a:t>
            </a:r>
          </a:p>
          <a:p>
            <a:pPr>
              <a:lnSpc>
                <a:spcPct val="110000"/>
              </a:lnSpc>
              <a:buFont typeface="Wingdings" pitchFamily="2" charset="2"/>
              <a:buNone/>
            </a:pPr>
            <a:endParaRPr lang="en-US" sz="1800" dirty="0" smtClean="0">
              <a:latin typeface="Arial" pitchFamily="34" charset="0"/>
              <a:cs typeface="Arial" pitchFamily="34" charset="0"/>
            </a:endParaRPr>
          </a:p>
          <a:p>
            <a:pPr>
              <a:lnSpc>
                <a:spcPct val="110000"/>
              </a:lnSpc>
              <a:buFont typeface="Wingdings" pitchFamily="2" charset="2"/>
              <a:buNone/>
            </a:pPr>
            <a:endParaRPr lang="en-US" sz="1800" dirty="0">
              <a:latin typeface="Arial" pitchFamily="34" charset="0"/>
              <a:cs typeface="Arial" pitchFamily="34" charset="0"/>
            </a:endParaRPr>
          </a:p>
          <a:p>
            <a:pPr>
              <a:lnSpc>
                <a:spcPct val="110000"/>
              </a:lnSpc>
              <a:buFont typeface="Wingdings" pitchFamily="2" charset="2"/>
              <a:buNone/>
            </a:pPr>
            <a:r>
              <a:rPr lang="en-US" sz="1800" dirty="0" smtClean="0">
                <a:latin typeface="Arial" pitchFamily="34" charset="0"/>
                <a:cs typeface="Arial" pitchFamily="34" charset="0"/>
              </a:rPr>
              <a:t>What </a:t>
            </a:r>
            <a:r>
              <a:rPr lang="en-US" sz="1800" dirty="0">
                <a:latin typeface="Arial" pitchFamily="34" charset="0"/>
                <a:cs typeface="Arial" pitchFamily="34" charset="0"/>
              </a:rPr>
              <a:t>happens to output, </a:t>
            </a:r>
            <a:r>
              <a:rPr lang="en-US" sz="1800" b="1" i="1" dirty="0">
                <a:latin typeface="Arial" pitchFamily="34" charset="0"/>
                <a:cs typeface="Arial" pitchFamily="34" charset="0"/>
              </a:rPr>
              <a:t>Y</a:t>
            </a:r>
            <a:r>
              <a:rPr lang="en-US" sz="1800" b="1" i="1" baseline="-25000" dirty="0">
                <a:latin typeface="Arial" pitchFamily="34" charset="0"/>
                <a:cs typeface="Arial" pitchFamily="34" charset="0"/>
              </a:rPr>
              <a:t>2</a:t>
            </a:r>
            <a:r>
              <a:rPr lang="en-US" sz="1800" dirty="0">
                <a:latin typeface="Arial" pitchFamily="34" charset="0"/>
                <a:cs typeface="Arial" pitchFamily="34" charset="0"/>
              </a:rPr>
              <a:t> = </a:t>
            </a:r>
            <a:r>
              <a:rPr lang="en-US" sz="1800" b="1" i="1" dirty="0">
                <a:latin typeface="Arial" pitchFamily="34" charset="0"/>
                <a:cs typeface="Arial" pitchFamily="34" charset="0"/>
              </a:rPr>
              <a:t>F </a:t>
            </a:r>
            <a:r>
              <a:rPr lang="en-US" sz="1800" dirty="0">
                <a:latin typeface="Arial" pitchFamily="34" charset="0"/>
                <a:cs typeface="Arial" pitchFamily="34" charset="0"/>
              </a:rPr>
              <a:t>(</a:t>
            </a:r>
            <a:r>
              <a:rPr lang="en-US" sz="1800" b="1" i="1" dirty="0">
                <a:latin typeface="Arial" pitchFamily="34" charset="0"/>
                <a:cs typeface="Arial" pitchFamily="34" charset="0"/>
              </a:rPr>
              <a:t>K</a:t>
            </a:r>
            <a:r>
              <a:rPr lang="en-US" sz="1800" b="1" i="1" baseline="-25000" dirty="0">
                <a:latin typeface="Arial" pitchFamily="34" charset="0"/>
                <a:cs typeface="Arial" pitchFamily="34" charset="0"/>
              </a:rPr>
              <a:t>2</a:t>
            </a:r>
            <a:r>
              <a:rPr lang="en-US" sz="1800" dirty="0">
                <a:latin typeface="Arial" pitchFamily="34" charset="0"/>
                <a:cs typeface="Arial" pitchFamily="34" charset="0"/>
              </a:rPr>
              <a:t> , </a:t>
            </a:r>
            <a:r>
              <a:rPr lang="en-US" sz="1800" b="1" i="1" dirty="0">
                <a:latin typeface="Arial" pitchFamily="34" charset="0"/>
                <a:cs typeface="Arial" pitchFamily="34" charset="0"/>
              </a:rPr>
              <a:t>L</a:t>
            </a:r>
            <a:r>
              <a:rPr lang="en-US" sz="1800" b="1" i="1" baseline="-25000" dirty="0">
                <a:latin typeface="Arial" pitchFamily="34" charset="0"/>
                <a:cs typeface="Arial" pitchFamily="34" charset="0"/>
              </a:rPr>
              <a:t>2</a:t>
            </a:r>
            <a:r>
              <a:rPr lang="en-US" sz="1800" dirty="0">
                <a:latin typeface="Arial" pitchFamily="34" charset="0"/>
                <a:cs typeface="Arial" pitchFamily="34" charset="0"/>
              </a:rPr>
              <a:t> ) ?  </a:t>
            </a:r>
          </a:p>
          <a:p>
            <a:pPr>
              <a:lnSpc>
                <a:spcPct val="110000"/>
              </a:lnSpc>
              <a:buSzTx/>
            </a:pPr>
            <a:r>
              <a:rPr lang="en-US" sz="1800" dirty="0">
                <a:latin typeface="Arial" pitchFamily="34" charset="0"/>
                <a:cs typeface="Arial" pitchFamily="34" charset="0"/>
              </a:rPr>
              <a:t>If </a:t>
            </a:r>
            <a:r>
              <a:rPr lang="en-US" sz="1800" i="1" dirty="0">
                <a:latin typeface="Arial" pitchFamily="34" charset="0"/>
                <a:cs typeface="Arial" pitchFamily="34" charset="0"/>
              </a:rPr>
              <a:t>constant returns to scale</a:t>
            </a:r>
            <a:r>
              <a:rPr lang="en-US" sz="1800" dirty="0">
                <a:latin typeface="Arial" pitchFamily="34" charset="0"/>
                <a:cs typeface="Arial" pitchFamily="34" charset="0"/>
              </a:rPr>
              <a:t>, </a:t>
            </a:r>
            <a:r>
              <a:rPr lang="en-US" sz="1800" b="1" i="1" dirty="0">
                <a:latin typeface="Arial" pitchFamily="34" charset="0"/>
                <a:cs typeface="Arial" pitchFamily="34" charset="0"/>
              </a:rPr>
              <a:t>Y</a:t>
            </a:r>
            <a:r>
              <a:rPr lang="en-US" sz="1800" b="1" i="1" baseline="-25000" dirty="0">
                <a:latin typeface="Arial" pitchFamily="34" charset="0"/>
                <a:cs typeface="Arial" pitchFamily="34" charset="0"/>
              </a:rPr>
              <a:t>2</a:t>
            </a:r>
            <a:r>
              <a:rPr lang="en-US" sz="1800" dirty="0">
                <a:latin typeface="Arial" pitchFamily="34" charset="0"/>
                <a:cs typeface="Arial" pitchFamily="34" charset="0"/>
              </a:rPr>
              <a:t> = </a:t>
            </a:r>
            <a:r>
              <a:rPr lang="en-US" sz="1800" b="1" i="1" dirty="0">
                <a:latin typeface="Arial" pitchFamily="34" charset="0"/>
                <a:cs typeface="Arial" pitchFamily="34" charset="0"/>
              </a:rPr>
              <a:t>zY</a:t>
            </a:r>
            <a:r>
              <a:rPr lang="en-US" sz="1800" b="1" i="1" baseline="-25000" dirty="0">
                <a:latin typeface="Arial" pitchFamily="34" charset="0"/>
                <a:cs typeface="Arial" pitchFamily="34" charset="0"/>
              </a:rPr>
              <a:t>1</a:t>
            </a:r>
            <a:r>
              <a:rPr lang="en-US" sz="1800" dirty="0">
                <a:latin typeface="Arial" pitchFamily="34" charset="0"/>
                <a:cs typeface="Arial" pitchFamily="34" charset="0"/>
              </a:rPr>
              <a:t> </a:t>
            </a:r>
          </a:p>
          <a:p>
            <a:pPr>
              <a:lnSpc>
                <a:spcPct val="110000"/>
              </a:lnSpc>
              <a:buSzTx/>
            </a:pPr>
            <a:r>
              <a:rPr lang="en-US" sz="1800" dirty="0">
                <a:latin typeface="Arial" pitchFamily="34" charset="0"/>
                <a:cs typeface="Arial" pitchFamily="34" charset="0"/>
              </a:rPr>
              <a:t>If </a:t>
            </a:r>
            <a:r>
              <a:rPr lang="en-US" sz="1800" i="1" dirty="0">
                <a:latin typeface="Arial" pitchFamily="34" charset="0"/>
                <a:cs typeface="Arial" pitchFamily="34" charset="0"/>
              </a:rPr>
              <a:t>increasing returns to scale</a:t>
            </a:r>
            <a:r>
              <a:rPr lang="en-US" sz="1800" dirty="0">
                <a:latin typeface="Arial" pitchFamily="34" charset="0"/>
                <a:cs typeface="Arial" pitchFamily="34" charset="0"/>
              </a:rPr>
              <a:t>, </a:t>
            </a:r>
            <a:r>
              <a:rPr lang="en-US" sz="1800" b="1" i="1" dirty="0">
                <a:latin typeface="Arial" pitchFamily="34" charset="0"/>
                <a:cs typeface="Arial" pitchFamily="34" charset="0"/>
              </a:rPr>
              <a:t>Y</a:t>
            </a:r>
            <a:r>
              <a:rPr lang="en-US" sz="1800" b="1" i="1" baseline="-25000" dirty="0">
                <a:latin typeface="Arial" pitchFamily="34" charset="0"/>
                <a:cs typeface="Arial" pitchFamily="34" charset="0"/>
              </a:rPr>
              <a:t>2</a:t>
            </a:r>
            <a:r>
              <a:rPr lang="en-US" sz="1800" dirty="0">
                <a:latin typeface="Arial" pitchFamily="34" charset="0"/>
                <a:cs typeface="Arial" pitchFamily="34" charset="0"/>
              </a:rPr>
              <a:t> &gt; </a:t>
            </a:r>
            <a:r>
              <a:rPr lang="en-US" sz="1800" b="1" i="1" dirty="0">
                <a:latin typeface="Arial" pitchFamily="34" charset="0"/>
                <a:cs typeface="Arial" pitchFamily="34" charset="0"/>
              </a:rPr>
              <a:t>zY</a:t>
            </a:r>
            <a:r>
              <a:rPr lang="en-US" sz="1800" b="1" i="1" baseline="-25000" dirty="0">
                <a:latin typeface="Arial" pitchFamily="34" charset="0"/>
                <a:cs typeface="Arial" pitchFamily="34" charset="0"/>
              </a:rPr>
              <a:t>1</a:t>
            </a:r>
            <a:r>
              <a:rPr lang="en-US" sz="1800" dirty="0">
                <a:latin typeface="Arial" pitchFamily="34" charset="0"/>
                <a:cs typeface="Arial" pitchFamily="34" charset="0"/>
              </a:rPr>
              <a:t> </a:t>
            </a:r>
          </a:p>
          <a:p>
            <a:pPr>
              <a:lnSpc>
                <a:spcPct val="110000"/>
              </a:lnSpc>
              <a:buSzTx/>
            </a:pPr>
            <a:r>
              <a:rPr lang="en-US" sz="1800" dirty="0">
                <a:latin typeface="Arial" pitchFamily="34" charset="0"/>
                <a:cs typeface="Arial" pitchFamily="34" charset="0"/>
              </a:rPr>
              <a:t>If </a:t>
            </a:r>
            <a:r>
              <a:rPr lang="en-US" sz="1800" i="1" dirty="0">
                <a:latin typeface="Arial" pitchFamily="34" charset="0"/>
                <a:cs typeface="Arial" pitchFamily="34" charset="0"/>
              </a:rPr>
              <a:t>decreasing returns to scale</a:t>
            </a:r>
            <a:r>
              <a:rPr lang="en-US" sz="1800" dirty="0">
                <a:latin typeface="Arial" pitchFamily="34" charset="0"/>
                <a:cs typeface="Arial" pitchFamily="34" charset="0"/>
              </a:rPr>
              <a:t>, </a:t>
            </a:r>
            <a:r>
              <a:rPr lang="en-US" sz="1800" b="1" i="1" dirty="0">
                <a:latin typeface="Arial" pitchFamily="34" charset="0"/>
                <a:cs typeface="Arial" pitchFamily="34" charset="0"/>
              </a:rPr>
              <a:t>Y</a:t>
            </a:r>
            <a:r>
              <a:rPr lang="en-US" sz="1800" b="1" i="1" baseline="-25000" dirty="0">
                <a:latin typeface="Arial" pitchFamily="34" charset="0"/>
                <a:cs typeface="Arial" pitchFamily="34" charset="0"/>
              </a:rPr>
              <a:t>2</a:t>
            </a:r>
            <a:r>
              <a:rPr lang="en-US" sz="1800" dirty="0">
                <a:latin typeface="Arial" pitchFamily="34" charset="0"/>
                <a:cs typeface="Arial" pitchFamily="34" charset="0"/>
              </a:rPr>
              <a:t> &lt; </a:t>
            </a:r>
            <a:r>
              <a:rPr lang="en-US" sz="1800" b="1" i="1" dirty="0">
                <a:latin typeface="Arial" pitchFamily="34" charset="0"/>
                <a:cs typeface="Arial" pitchFamily="34" charset="0"/>
              </a:rPr>
              <a:t>zY</a:t>
            </a:r>
            <a:r>
              <a:rPr lang="en-US" sz="1800" b="1" i="1" baseline="-25000" dirty="0">
                <a:latin typeface="Arial" pitchFamily="34" charset="0"/>
                <a:cs typeface="Arial" pitchFamily="34" charset="0"/>
              </a:rPr>
              <a:t>1</a:t>
            </a:r>
            <a:r>
              <a:rPr lang="en-US" sz="1800" dirty="0">
                <a:latin typeface="Arial" pitchFamily="34" charset="0"/>
                <a:cs typeface="Arial" pitchFamily="34" charset="0"/>
              </a:rPr>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93700" y="284163"/>
            <a:ext cx="8382000" cy="754062"/>
          </a:xfrm>
        </p:spPr>
        <p:txBody>
          <a:bodyPr>
            <a:normAutofit/>
          </a:bodyPr>
          <a:lstStyle/>
          <a:p>
            <a:r>
              <a:rPr lang="en-US" sz="2400" b="1" dirty="0">
                <a:latin typeface="Arial" pitchFamily="34" charset="0"/>
                <a:cs typeface="Arial" pitchFamily="34" charset="0"/>
              </a:rPr>
              <a:t>Exercise:  determine returns to scale</a:t>
            </a:r>
          </a:p>
        </p:txBody>
      </p:sp>
      <p:sp>
        <p:nvSpPr>
          <p:cNvPr id="72707" name="Rectangle 3"/>
          <p:cNvSpPr>
            <a:spLocks noGrp="1" noChangeArrowheads="1"/>
          </p:cNvSpPr>
          <p:nvPr>
            <p:ph idx="1"/>
          </p:nvPr>
        </p:nvSpPr>
        <p:spPr>
          <a:xfrm>
            <a:off x="990600" y="1219200"/>
            <a:ext cx="7620000" cy="1676400"/>
          </a:xfrm>
        </p:spPr>
        <p:txBody>
          <a:bodyPr/>
          <a:lstStyle/>
          <a:p>
            <a:pPr marL="0" indent="0">
              <a:lnSpc>
                <a:spcPct val="110000"/>
              </a:lnSpc>
              <a:buFont typeface="Wingdings" pitchFamily="2" charset="2"/>
              <a:buNone/>
            </a:pPr>
            <a:r>
              <a:rPr lang="en-US" sz="1800">
                <a:latin typeface="Arial" pitchFamily="34" charset="0"/>
                <a:cs typeface="Arial" pitchFamily="34" charset="0"/>
              </a:rPr>
              <a:t>Determine whether each of the following production functions has constant, increasing, or decreasing returns to scale:</a:t>
            </a:r>
          </a:p>
        </p:txBody>
      </p:sp>
      <p:graphicFrame>
        <p:nvGraphicFramePr>
          <p:cNvPr id="269312" name="Object 2048"/>
          <p:cNvGraphicFramePr>
            <a:graphicFrameLocks noChangeAspect="1"/>
          </p:cNvGraphicFramePr>
          <p:nvPr/>
        </p:nvGraphicFramePr>
        <p:xfrm>
          <a:off x="1371600" y="2286000"/>
          <a:ext cx="4437063" cy="533400"/>
        </p:xfrm>
        <a:graphic>
          <a:graphicData uri="http://schemas.openxmlformats.org/presentationml/2006/ole">
            <p:oleObj spid="_x0000_s269315" name="Equation" r:id="rId4" imgW="1803400" imgH="215900" progId="">
              <p:embed/>
            </p:oleObj>
          </a:graphicData>
        </a:graphic>
      </p:graphicFrame>
      <p:graphicFrame>
        <p:nvGraphicFramePr>
          <p:cNvPr id="269313" name="Object 2049"/>
          <p:cNvGraphicFramePr>
            <a:graphicFrameLocks noChangeAspect="1"/>
          </p:cNvGraphicFramePr>
          <p:nvPr/>
        </p:nvGraphicFramePr>
        <p:xfrm>
          <a:off x="1371600" y="3200400"/>
          <a:ext cx="3717925" cy="658813"/>
        </p:xfrm>
        <a:graphic>
          <a:graphicData uri="http://schemas.openxmlformats.org/presentationml/2006/ole">
            <p:oleObj spid="_x0000_s269316" name="Equation" r:id="rId5" imgW="1511300" imgH="266700" progId="">
              <p:embed/>
            </p:oleObj>
          </a:graphicData>
        </a:graphic>
      </p:graphicFrame>
      <p:graphicFrame>
        <p:nvGraphicFramePr>
          <p:cNvPr id="269314" name="Object 2050"/>
          <p:cNvGraphicFramePr>
            <a:graphicFrameLocks noChangeAspect="1"/>
          </p:cNvGraphicFramePr>
          <p:nvPr/>
        </p:nvGraphicFramePr>
        <p:xfrm>
          <a:off x="1320800" y="4495800"/>
          <a:ext cx="5005388" cy="627063"/>
        </p:xfrm>
        <a:graphic>
          <a:graphicData uri="http://schemas.openxmlformats.org/presentationml/2006/ole">
            <p:oleObj spid="_x0000_s269317" name="Equation" r:id="rId6" imgW="2032000" imgH="254000" progId="">
              <p:embed/>
            </p:oleObj>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81000" y="381000"/>
            <a:ext cx="8077200" cy="762000"/>
          </a:xfrm>
        </p:spPr>
        <p:txBody>
          <a:bodyPr>
            <a:normAutofit/>
          </a:bodyPr>
          <a:lstStyle/>
          <a:p>
            <a:r>
              <a:rPr lang="en-US" sz="2400" b="1" dirty="0">
                <a:latin typeface="Arial" pitchFamily="34" charset="0"/>
                <a:cs typeface="Arial" pitchFamily="34" charset="0"/>
              </a:rPr>
              <a:t>Assumptions of the model</a:t>
            </a:r>
          </a:p>
        </p:txBody>
      </p:sp>
      <p:sp>
        <p:nvSpPr>
          <p:cNvPr id="61443" name="Rectangle 3"/>
          <p:cNvSpPr>
            <a:spLocks noGrp="1" noChangeArrowheads="1"/>
          </p:cNvSpPr>
          <p:nvPr>
            <p:ph idx="1"/>
          </p:nvPr>
        </p:nvSpPr>
        <p:spPr>
          <a:xfrm>
            <a:off x="762000" y="1371600"/>
            <a:ext cx="7391400" cy="3124200"/>
          </a:xfrm>
        </p:spPr>
        <p:txBody>
          <a:bodyPr/>
          <a:lstStyle/>
          <a:p>
            <a:pPr marL="461963" indent="-461963">
              <a:lnSpc>
                <a:spcPct val="105000"/>
              </a:lnSpc>
              <a:spcBef>
                <a:spcPct val="30000"/>
              </a:spcBef>
              <a:buSzPct val="90000"/>
              <a:buFont typeface="Wingdings" pitchFamily="2" charset="2"/>
              <a:buAutoNum type="arabicPeriod"/>
            </a:pPr>
            <a:r>
              <a:rPr lang="en-US" sz="1800" dirty="0">
                <a:latin typeface="Arial" pitchFamily="34" charset="0"/>
                <a:cs typeface="Arial" pitchFamily="34" charset="0"/>
              </a:rPr>
              <a:t>Technology is fixed</a:t>
            </a:r>
            <a:r>
              <a:rPr lang="en-US" sz="1800" dirty="0" smtClean="0">
                <a:latin typeface="Arial" pitchFamily="34" charset="0"/>
                <a:cs typeface="Arial" pitchFamily="34" charset="0"/>
              </a:rPr>
              <a:t>.</a:t>
            </a:r>
          </a:p>
          <a:p>
            <a:pPr marL="461963" indent="-461963">
              <a:lnSpc>
                <a:spcPct val="105000"/>
              </a:lnSpc>
              <a:spcBef>
                <a:spcPct val="30000"/>
              </a:spcBef>
              <a:buSzPct val="90000"/>
              <a:buFont typeface="Wingdings" pitchFamily="2" charset="2"/>
              <a:buAutoNum type="arabicPeriod"/>
            </a:pPr>
            <a:endParaRPr lang="en-US" sz="1800" dirty="0">
              <a:latin typeface="Arial" pitchFamily="34" charset="0"/>
              <a:cs typeface="Arial" pitchFamily="34" charset="0"/>
            </a:endParaRPr>
          </a:p>
          <a:p>
            <a:pPr marL="461963" indent="-461963">
              <a:lnSpc>
                <a:spcPct val="105000"/>
              </a:lnSpc>
              <a:buSzPct val="90000"/>
              <a:buFont typeface="Wingdings" pitchFamily="2" charset="2"/>
              <a:buAutoNum type="arabicPeriod"/>
            </a:pPr>
            <a:r>
              <a:rPr lang="en-US" sz="1800" dirty="0">
                <a:latin typeface="Arial" pitchFamily="34" charset="0"/>
                <a:cs typeface="Arial" pitchFamily="34" charset="0"/>
              </a:rPr>
              <a:t>The economy’s supplies of capital and labor are fixed at</a:t>
            </a:r>
          </a:p>
        </p:txBody>
      </p:sp>
      <p:graphicFrame>
        <p:nvGraphicFramePr>
          <p:cNvPr id="270336" name="Object 2048"/>
          <p:cNvGraphicFramePr>
            <a:graphicFrameLocks noChangeAspect="1"/>
          </p:cNvGraphicFramePr>
          <p:nvPr/>
        </p:nvGraphicFramePr>
        <p:xfrm>
          <a:off x="2209800" y="3581400"/>
          <a:ext cx="4648200" cy="598487"/>
        </p:xfrm>
        <a:graphic>
          <a:graphicData uri="http://schemas.openxmlformats.org/presentationml/2006/ole">
            <p:oleObj spid="_x0000_s270337" name="Equation" r:id="rId4" imgW="1688367" imgH="215806" progId="">
              <p:embed/>
            </p:oleObj>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Determining GDP</a:t>
            </a:r>
          </a:p>
        </p:txBody>
      </p:sp>
      <p:sp>
        <p:nvSpPr>
          <p:cNvPr id="68611" name="Rectangle 3"/>
          <p:cNvSpPr>
            <a:spLocks noGrp="1" noChangeArrowheads="1"/>
          </p:cNvSpPr>
          <p:nvPr>
            <p:ph idx="1"/>
          </p:nvPr>
        </p:nvSpPr>
        <p:spPr>
          <a:xfrm>
            <a:off x="914400" y="1447800"/>
            <a:ext cx="7696200" cy="1828800"/>
          </a:xfrm>
        </p:spPr>
        <p:txBody>
          <a:bodyPr>
            <a:normAutofit/>
          </a:bodyPr>
          <a:lstStyle/>
          <a:p>
            <a:pPr marL="0" indent="0">
              <a:lnSpc>
                <a:spcPct val="110000"/>
              </a:lnSpc>
              <a:spcBef>
                <a:spcPct val="30000"/>
              </a:spcBef>
              <a:buFont typeface="Wingdings" pitchFamily="2" charset="2"/>
              <a:buNone/>
            </a:pPr>
            <a:r>
              <a:rPr lang="en-US" sz="1800" dirty="0">
                <a:latin typeface="Arial" pitchFamily="34" charset="0"/>
                <a:cs typeface="Arial" pitchFamily="34" charset="0"/>
              </a:rPr>
              <a:t>Output is determined by the fixed factor supplies and the fixed state </a:t>
            </a:r>
            <a:br>
              <a:rPr lang="en-US" sz="1800" dirty="0">
                <a:latin typeface="Arial" pitchFamily="34" charset="0"/>
                <a:cs typeface="Arial" pitchFamily="34" charset="0"/>
              </a:rPr>
            </a:br>
            <a:r>
              <a:rPr lang="en-US" sz="1800" dirty="0">
                <a:latin typeface="Arial" pitchFamily="34" charset="0"/>
                <a:cs typeface="Arial" pitchFamily="34" charset="0"/>
              </a:rPr>
              <a:t>of technology:</a:t>
            </a:r>
          </a:p>
        </p:txBody>
      </p:sp>
      <p:graphicFrame>
        <p:nvGraphicFramePr>
          <p:cNvPr id="271360" name="Object 1024"/>
          <p:cNvGraphicFramePr>
            <a:graphicFrameLocks noChangeAspect="1"/>
          </p:cNvGraphicFramePr>
          <p:nvPr/>
        </p:nvGraphicFramePr>
        <p:xfrm>
          <a:off x="2895600" y="2514600"/>
          <a:ext cx="2844800" cy="762000"/>
        </p:xfrm>
        <a:graphic>
          <a:graphicData uri="http://schemas.openxmlformats.org/presentationml/2006/ole">
            <p:oleObj spid="_x0000_s271361" name="Equation" r:id="rId4" imgW="901309" imgH="241195" progId="">
              <p:embed/>
            </p:oleObj>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381000"/>
            <a:ext cx="8077200" cy="685800"/>
          </a:xfrm>
        </p:spPr>
        <p:txBody>
          <a:bodyPr>
            <a:normAutofit/>
          </a:bodyPr>
          <a:lstStyle/>
          <a:p>
            <a:r>
              <a:rPr lang="en-US" sz="2400" b="1" dirty="0">
                <a:latin typeface="Arial" pitchFamily="34" charset="0"/>
                <a:cs typeface="Arial" pitchFamily="34" charset="0"/>
              </a:rPr>
              <a:t>The distribution of national income</a:t>
            </a:r>
          </a:p>
        </p:txBody>
      </p:sp>
      <p:sp>
        <p:nvSpPr>
          <p:cNvPr id="74755" name="Rectangle 3"/>
          <p:cNvSpPr>
            <a:spLocks noGrp="1" noChangeArrowheads="1"/>
          </p:cNvSpPr>
          <p:nvPr>
            <p:ph idx="1"/>
          </p:nvPr>
        </p:nvSpPr>
        <p:spPr>
          <a:xfrm>
            <a:off x="1066800" y="1371600"/>
            <a:ext cx="7543800" cy="3170238"/>
          </a:xfrm>
        </p:spPr>
        <p:txBody>
          <a:bodyPr/>
          <a:lstStyle/>
          <a:p>
            <a:pPr>
              <a:lnSpc>
                <a:spcPct val="105000"/>
              </a:lnSpc>
            </a:pPr>
            <a:r>
              <a:rPr lang="en-US" sz="1800" dirty="0" smtClean="0">
                <a:latin typeface="Arial" pitchFamily="34" charset="0"/>
                <a:cs typeface="Arial" pitchFamily="34" charset="0"/>
              </a:rPr>
              <a:t>Determined </a:t>
            </a:r>
            <a:r>
              <a:rPr lang="en-US" sz="1800" dirty="0">
                <a:latin typeface="Arial" pitchFamily="34" charset="0"/>
                <a:cs typeface="Arial" pitchFamily="34" charset="0"/>
              </a:rPr>
              <a:t>by </a:t>
            </a:r>
            <a:r>
              <a:rPr lang="en-US" sz="1800" b="1" dirty="0">
                <a:latin typeface="Arial" pitchFamily="34" charset="0"/>
                <a:cs typeface="Arial" pitchFamily="34" charset="0"/>
              </a:rPr>
              <a:t>factor prices</a:t>
            </a:r>
            <a:r>
              <a:rPr lang="en-US" sz="1800" dirty="0">
                <a:latin typeface="Arial" pitchFamily="34" charset="0"/>
                <a:cs typeface="Arial" pitchFamily="34" charset="0"/>
              </a:rPr>
              <a:t>, </a:t>
            </a:r>
            <a:r>
              <a:rPr lang="en-US" sz="1800" dirty="0" smtClean="0">
                <a:latin typeface="Arial" pitchFamily="34" charset="0"/>
                <a:cs typeface="Arial" pitchFamily="34" charset="0"/>
              </a:rPr>
              <a:t>the </a:t>
            </a:r>
            <a:r>
              <a:rPr lang="en-US" sz="1800" dirty="0">
                <a:latin typeface="Arial" pitchFamily="34" charset="0"/>
                <a:cs typeface="Arial" pitchFamily="34" charset="0"/>
              </a:rPr>
              <a:t>prices per unit that firms pay for the factors of production.  </a:t>
            </a:r>
          </a:p>
          <a:p>
            <a:pPr>
              <a:lnSpc>
                <a:spcPct val="105000"/>
              </a:lnSpc>
              <a:spcBef>
                <a:spcPct val="60000"/>
              </a:spcBef>
            </a:pPr>
            <a:endParaRPr lang="en-US" sz="1800" dirty="0" smtClean="0">
              <a:latin typeface="Arial" pitchFamily="34" charset="0"/>
              <a:cs typeface="Arial" pitchFamily="34" charset="0"/>
            </a:endParaRPr>
          </a:p>
          <a:p>
            <a:pPr>
              <a:lnSpc>
                <a:spcPct val="105000"/>
              </a:lnSpc>
              <a:spcBef>
                <a:spcPct val="60000"/>
              </a:spcBef>
            </a:pPr>
            <a:r>
              <a:rPr lang="en-US" sz="1800" dirty="0" smtClean="0">
                <a:latin typeface="Arial" pitchFamily="34" charset="0"/>
                <a:cs typeface="Arial" pitchFamily="34" charset="0"/>
              </a:rPr>
              <a:t>The </a:t>
            </a:r>
            <a:r>
              <a:rPr lang="en-US" sz="1800" b="1" dirty="0">
                <a:latin typeface="Arial" pitchFamily="34" charset="0"/>
                <a:cs typeface="Arial" pitchFamily="34" charset="0"/>
              </a:rPr>
              <a:t>wage</a:t>
            </a:r>
            <a:r>
              <a:rPr lang="en-US" sz="1800" dirty="0">
                <a:latin typeface="Arial" pitchFamily="34" charset="0"/>
                <a:cs typeface="Arial" pitchFamily="34" charset="0"/>
              </a:rPr>
              <a:t> is the price of </a:t>
            </a:r>
            <a:r>
              <a:rPr lang="en-US" sz="1800" b="1" i="1" dirty="0">
                <a:latin typeface="Arial" pitchFamily="34" charset="0"/>
                <a:cs typeface="Arial" pitchFamily="34" charset="0"/>
              </a:rPr>
              <a:t>L </a:t>
            </a:r>
            <a:endParaRPr lang="en-US" sz="1800" dirty="0" smtClean="0">
              <a:latin typeface="Arial" pitchFamily="34" charset="0"/>
              <a:cs typeface="Arial" pitchFamily="34" charset="0"/>
            </a:endParaRPr>
          </a:p>
          <a:p>
            <a:pPr>
              <a:lnSpc>
                <a:spcPct val="105000"/>
              </a:lnSpc>
              <a:spcBef>
                <a:spcPct val="60000"/>
              </a:spcBef>
            </a:pPr>
            <a:endParaRPr lang="en-US" sz="1800" dirty="0">
              <a:latin typeface="Arial" pitchFamily="34" charset="0"/>
              <a:cs typeface="Arial" pitchFamily="34" charset="0"/>
            </a:endParaRPr>
          </a:p>
          <a:p>
            <a:pPr>
              <a:lnSpc>
                <a:spcPct val="105000"/>
              </a:lnSpc>
              <a:spcBef>
                <a:spcPct val="60000"/>
              </a:spcBef>
            </a:pPr>
            <a:r>
              <a:rPr lang="en-US" sz="1800" dirty="0">
                <a:latin typeface="Arial" pitchFamily="34" charset="0"/>
                <a:cs typeface="Arial" pitchFamily="34" charset="0"/>
              </a:rPr>
              <a:t>T</a:t>
            </a:r>
            <a:r>
              <a:rPr lang="en-US" sz="1800" dirty="0" smtClean="0">
                <a:latin typeface="Arial" pitchFamily="34" charset="0"/>
                <a:cs typeface="Arial" pitchFamily="34" charset="0"/>
              </a:rPr>
              <a:t>he </a:t>
            </a:r>
            <a:r>
              <a:rPr lang="en-US" sz="1800" b="1" dirty="0">
                <a:latin typeface="Arial" pitchFamily="34" charset="0"/>
                <a:cs typeface="Arial" pitchFamily="34" charset="0"/>
              </a:rPr>
              <a:t>rental rate</a:t>
            </a:r>
            <a:r>
              <a:rPr lang="en-US" sz="1800" dirty="0">
                <a:latin typeface="Arial" pitchFamily="34" charset="0"/>
                <a:cs typeface="Arial" pitchFamily="34" charset="0"/>
              </a:rPr>
              <a:t> is the price of </a:t>
            </a:r>
            <a:r>
              <a:rPr lang="en-US" sz="1800" b="1" i="1" dirty="0">
                <a:latin typeface="Arial" pitchFamily="34" charset="0"/>
                <a:cs typeface="Arial" pitchFamily="34" charset="0"/>
              </a:rPr>
              <a:t>K</a:t>
            </a:r>
            <a:r>
              <a:rPr lang="en-US" sz="1800" dirty="0">
                <a:latin typeface="Arial" pitchFamily="34" charset="0"/>
                <a:cs typeface="Arial" pitchFamily="34" charset="0"/>
              </a:rPr>
              <a:t>.</a:t>
            </a:r>
          </a:p>
          <a:p>
            <a:pPr lvl="1">
              <a:lnSpc>
                <a:spcPct val="105000"/>
              </a:lnSpc>
              <a:spcBef>
                <a:spcPct val="20000"/>
              </a:spcBef>
              <a:buFontTx/>
              <a:buNone/>
            </a:pPr>
            <a:endParaRPr lang="en-US"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81000" y="228600"/>
            <a:ext cx="8382000" cy="754063"/>
          </a:xfrm>
        </p:spPr>
        <p:txBody>
          <a:bodyPr>
            <a:normAutofit/>
          </a:bodyPr>
          <a:lstStyle/>
          <a:p>
            <a:r>
              <a:rPr lang="en-US" sz="2400" b="1" dirty="0">
                <a:latin typeface="Arial" pitchFamily="34" charset="0"/>
                <a:cs typeface="Arial" pitchFamily="34" charset="0"/>
              </a:rPr>
              <a:t>Notation</a:t>
            </a:r>
          </a:p>
        </p:txBody>
      </p:sp>
      <p:sp>
        <p:nvSpPr>
          <p:cNvPr id="79875" name="Rectangle 3"/>
          <p:cNvSpPr>
            <a:spLocks noGrp="1" noChangeArrowheads="1"/>
          </p:cNvSpPr>
          <p:nvPr>
            <p:ph idx="1"/>
          </p:nvPr>
        </p:nvSpPr>
        <p:spPr>
          <a:xfrm>
            <a:off x="2133600" y="1752600"/>
            <a:ext cx="5029200" cy="2590800"/>
          </a:xfrm>
          <a:solidFill>
            <a:schemeClr val="bg1"/>
          </a:solidFill>
          <a:ln>
            <a:solidFill>
              <a:schemeClr val="tx1"/>
            </a:solidFill>
          </a:ln>
          <a:effectLst>
            <a:outerShdw dist="197566" dir="2700000" algn="ctr" rotWithShape="0">
              <a:schemeClr val="bg2"/>
            </a:outerShdw>
          </a:effectLst>
        </p:spPr>
        <p:txBody>
          <a:bodyPr tIns="91440"/>
          <a:lstStyle/>
          <a:p>
            <a:pPr marL="1204913" indent="-1204913">
              <a:buFont typeface="Wingdings" pitchFamily="2" charset="2"/>
              <a:buNone/>
            </a:pPr>
            <a:r>
              <a:rPr lang="en-US" sz="1800" b="1" i="1">
                <a:latin typeface="Arial" pitchFamily="34" charset="0"/>
                <a:cs typeface="Arial" pitchFamily="34" charset="0"/>
              </a:rPr>
              <a:t>    W</a:t>
            </a:r>
            <a:r>
              <a:rPr lang="en-US" sz="1800">
                <a:latin typeface="Arial" pitchFamily="34" charset="0"/>
                <a:cs typeface="Arial" pitchFamily="34" charset="0"/>
              </a:rPr>
              <a:t>  	= nominal wage</a:t>
            </a:r>
          </a:p>
          <a:p>
            <a:pPr marL="1204913" indent="-1204913">
              <a:buFont typeface="Wingdings" pitchFamily="2" charset="2"/>
              <a:buNone/>
            </a:pPr>
            <a:r>
              <a:rPr lang="en-US" sz="1800" b="1" i="1">
                <a:latin typeface="Arial" pitchFamily="34" charset="0"/>
                <a:cs typeface="Arial" pitchFamily="34" charset="0"/>
              </a:rPr>
              <a:t>    R</a:t>
            </a:r>
            <a:r>
              <a:rPr lang="en-US" sz="1800">
                <a:latin typeface="Arial" pitchFamily="34" charset="0"/>
                <a:cs typeface="Arial" pitchFamily="34" charset="0"/>
              </a:rPr>
              <a:t>  	= nominal rental rate</a:t>
            </a:r>
          </a:p>
          <a:p>
            <a:pPr marL="1204913" indent="-1204913">
              <a:buFont typeface="Wingdings" pitchFamily="2" charset="2"/>
              <a:buNone/>
            </a:pPr>
            <a:r>
              <a:rPr lang="en-US" sz="1800" b="1" i="1">
                <a:latin typeface="Arial" pitchFamily="34" charset="0"/>
                <a:cs typeface="Arial" pitchFamily="34" charset="0"/>
              </a:rPr>
              <a:t>    P</a:t>
            </a:r>
            <a:r>
              <a:rPr lang="en-US" sz="1800">
                <a:latin typeface="Arial" pitchFamily="34" charset="0"/>
                <a:cs typeface="Arial" pitchFamily="34" charset="0"/>
              </a:rPr>
              <a:t>  	= price of output</a:t>
            </a:r>
          </a:p>
          <a:p>
            <a:pPr marL="1204913" indent="-1204913">
              <a:buFont typeface="Wingdings" pitchFamily="2" charset="2"/>
              <a:buNone/>
            </a:pPr>
            <a:r>
              <a:rPr lang="en-US" sz="1800" b="1" i="1">
                <a:latin typeface="Arial" pitchFamily="34" charset="0"/>
                <a:cs typeface="Arial" pitchFamily="34" charset="0"/>
              </a:rPr>
              <a:t> W </a:t>
            </a:r>
            <a:r>
              <a:rPr lang="en-US" sz="1800">
                <a:latin typeface="Arial" pitchFamily="34" charset="0"/>
                <a:cs typeface="Arial" pitchFamily="34" charset="0"/>
              </a:rPr>
              <a:t>/</a:t>
            </a:r>
            <a:r>
              <a:rPr lang="en-US" sz="1800" b="1" i="1">
                <a:latin typeface="Arial" pitchFamily="34" charset="0"/>
                <a:cs typeface="Arial" pitchFamily="34" charset="0"/>
              </a:rPr>
              <a:t>P</a:t>
            </a:r>
            <a:r>
              <a:rPr lang="en-US" sz="1800">
                <a:latin typeface="Arial" pitchFamily="34" charset="0"/>
                <a:cs typeface="Arial" pitchFamily="34" charset="0"/>
              </a:rPr>
              <a:t>  	= real wage </a:t>
            </a:r>
            <a:br>
              <a:rPr lang="en-US" sz="1800">
                <a:latin typeface="Arial" pitchFamily="34" charset="0"/>
                <a:cs typeface="Arial" pitchFamily="34" charset="0"/>
              </a:rPr>
            </a:br>
            <a:r>
              <a:rPr lang="en-US" sz="1800">
                <a:latin typeface="Arial" pitchFamily="34" charset="0"/>
                <a:cs typeface="Arial" pitchFamily="34" charset="0"/>
              </a:rPr>
              <a:t>    (measured in units of output)</a:t>
            </a:r>
          </a:p>
          <a:p>
            <a:pPr marL="1204913" indent="-1204913">
              <a:buFont typeface="Wingdings" pitchFamily="2" charset="2"/>
              <a:buNone/>
            </a:pPr>
            <a:r>
              <a:rPr lang="en-US" sz="1800" b="1" i="1">
                <a:latin typeface="Arial" pitchFamily="34" charset="0"/>
                <a:cs typeface="Arial" pitchFamily="34" charset="0"/>
              </a:rPr>
              <a:t>  R </a:t>
            </a:r>
            <a:r>
              <a:rPr lang="en-US" sz="1800">
                <a:latin typeface="Arial" pitchFamily="34" charset="0"/>
                <a:cs typeface="Arial" pitchFamily="34" charset="0"/>
              </a:rPr>
              <a:t>/</a:t>
            </a:r>
            <a:r>
              <a:rPr lang="en-US" sz="1800" b="1" i="1">
                <a:latin typeface="Arial" pitchFamily="34" charset="0"/>
                <a:cs typeface="Arial" pitchFamily="34" charset="0"/>
              </a:rPr>
              <a:t>P</a:t>
            </a:r>
            <a:r>
              <a:rPr lang="en-US" sz="1800">
                <a:latin typeface="Arial" pitchFamily="34" charset="0"/>
                <a:cs typeface="Arial" pitchFamily="34" charset="0"/>
              </a:rPr>
              <a:t> 	= real rental rate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04800" y="304800"/>
            <a:ext cx="8534400" cy="762000"/>
          </a:xfrm>
        </p:spPr>
        <p:txBody>
          <a:bodyPr>
            <a:normAutofit/>
          </a:bodyPr>
          <a:lstStyle/>
          <a:p>
            <a:r>
              <a:rPr lang="en-US" sz="2400" b="1" dirty="0">
                <a:latin typeface="Arial" pitchFamily="34" charset="0"/>
                <a:cs typeface="Arial" pitchFamily="34" charset="0"/>
              </a:rPr>
              <a:t>How factor prices are determined</a:t>
            </a:r>
          </a:p>
        </p:txBody>
      </p:sp>
      <p:sp>
        <p:nvSpPr>
          <p:cNvPr id="76803" name="Rectangle 3"/>
          <p:cNvSpPr>
            <a:spLocks noGrp="1" noChangeArrowheads="1"/>
          </p:cNvSpPr>
          <p:nvPr>
            <p:ph idx="1"/>
          </p:nvPr>
        </p:nvSpPr>
        <p:spPr>
          <a:xfrm>
            <a:off x="1066800" y="1295400"/>
            <a:ext cx="7315200" cy="2819400"/>
          </a:xfrm>
        </p:spPr>
        <p:txBody>
          <a:bodyPr/>
          <a:lstStyle/>
          <a:p>
            <a:pPr marL="288925" indent="-288925">
              <a:lnSpc>
                <a:spcPct val="105000"/>
              </a:lnSpc>
              <a:spcBef>
                <a:spcPct val="50000"/>
              </a:spcBef>
              <a:buClr>
                <a:srgbClr val="996600"/>
              </a:buClr>
              <a:buSzPct val="105000"/>
            </a:pPr>
            <a:r>
              <a:rPr lang="en-US" sz="1800" dirty="0">
                <a:latin typeface="Arial" pitchFamily="34" charset="0"/>
                <a:cs typeface="Arial" pitchFamily="34" charset="0"/>
              </a:rPr>
              <a:t>Factor prices are determined by supply and demand in factor markets.  </a:t>
            </a:r>
          </a:p>
          <a:p>
            <a:pPr marL="288925" indent="-288925">
              <a:lnSpc>
                <a:spcPct val="105000"/>
              </a:lnSpc>
              <a:spcBef>
                <a:spcPct val="50000"/>
              </a:spcBef>
              <a:buClr>
                <a:srgbClr val="996600"/>
              </a:buClr>
              <a:buSzPct val="105000"/>
            </a:pPr>
            <a:endParaRPr lang="en-US" sz="1800" dirty="0" smtClean="0">
              <a:latin typeface="Arial" pitchFamily="34" charset="0"/>
              <a:cs typeface="Arial" pitchFamily="34" charset="0"/>
            </a:endParaRPr>
          </a:p>
          <a:p>
            <a:pPr marL="288925" indent="-288925">
              <a:lnSpc>
                <a:spcPct val="105000"/>
              </a:lnSpc>
              <a:spcBef>
                <a:spcPct val="50000"/>
              </a:spcBef>
              <a:buClr>
                <a:srgbClr val="996600"/>
              </a:buClr>
              <a:buSzPct val="105000"/>
            </a:pPr>
            <a:r>
              <a:rPr lang="en-US" sz="1800" dirty="0" smtClean="0">
                <a:latin typeface="Arial" pitchFamily="34" charset="0"/>
                <a:cs typeface="Arial" pitchFamily="34" charset="0"/>
              </a:rPr>
              <a:t>Recall</a:t>
            </a:r>
            <a:r>
              <a:rPr lang="en-US" sz="1800" dirty="0">
                <a:latin typeface="Arial" pitchFamily="34" charset="0"/>
                <a:cs typeface="Arial" pitchFamily="34" charset="0"/>
              </a:rPr>
              <a:t>:  Supply of each factor is fixed.</a:t>
            </a:r>
          </a:p>
          <a:p>
            <a:pPr marL="288925" indent="-288925">
              <a:lnSpc>
                <a:spcPct val="105000"/>
              </a:lnSpc>
              <a:spcBef>
                <a:spcPct val="50000"/>
              </a:spcBef>
              <a:buClr>
                <a:srgbClr val="996600"/>
              </a:buClr>
              <a:buSzPct val="105000"/>
            </a:pPr>
            <a:endParaRPr lang="en-US" sz="1800" dirty="0" smtClean="0">
              <a:latin typeface="Arial" pitchFamily="34" charset="0"/>
              <a:cs typeface="Arial" pitchFamily="34" charset="0"/>
            </a:endParaRPr>
          </a:p>
          <a:p>
            <a:pPr marL="288925" indent="-288925">
              <a:lnSpc>
                <a:spcPct val="105000"/>
              </a:lnSpc>
              <a:spcBef>
                <a:spcPct val="50000"/>
              </a:spcBef>
              <a:buClr>
                <a:srgbClr val="996600"/>
              </a:buClr>
              <a:buSzPct val="105000"/>
            </a:pPr>
            <a:r>
              <a:rPr lang="en-US" sz="1800" dirty="0" smtClean="0">
                <a:latin typeface="Arial" pitchFamily="34" charset="0"/>
                <a:cs typeface="Arial" pitchFamily="34" charset="0"/>
              </a:rPr>
              <a:t>What </a:t>
            </a:r>
            <a:r>
              <a:rPr lang="en-US" sz="1800" dirty="0">
                <a:latin typeface="Arial" pitchFamily="34" charset="0"/>
                <a:cs typeface="Arial" pitchFamily="34" charset="0"/>
              </a:rPr>
              <a:t>about demand?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Demand for labor</a:t>
            </a:r>
          </a:p>
        </p:txBody>
      </p:sp>
      <p:sp>
        <p:nvSpPr>
          <p:cNvPr id="78851" name="Rectangle 3"/>
          <p:cNvSpPr>
            <a:spLocks noGrp="1" noChangeArrowheads="1"/>
          </p:cNvSpPr>
          <p:nvPr>
            <p:ph idx="1"/>
          </p:nvPr>
        </p:nvSpPr>
        <p:spPr>
          <a:xfrm>
            <a:off x="914400" y="1143000"/>
            <a:ext cx="7924800" cy="4953000"/>
          </a:xfrm>
        </p:spPr>
        <p:txBody>
          <a:bodyPr/>
          <a:lstStyle/>
          <a:p>
            <a:pPr marL="223838" indent="-223838">
              <a:lnSpc>
                <a:spcPct val="105000"/>
              </a:lnSpc>
              <a:spcBef>
                <a:spcPct val="0"/>
              </a:spcBef>
              <a:tabLst>
                <a:tab pos="1890713" algn="l"/>
              </a:tabLst>
            </a:pPr>
            <a:endParaRPr lang="en-US" sz="1800" dirty="0" smtClean="0">
              <a:latin typeface="Arial" pitchFamily="34" charset="0"/>
              <a:cs typeface="Arial" pitchFamily="34" charset="0"/>
            </a:endParaRPr>
          </a:p>
          <a:p>
            <a:pPr marL="223838" indent="-223838">
              <a:lnSpc>
                <a:spcPct val="105000"/>
              </a:lnSpc>
              <a:spcBef>
                <a:spcPct val="0"/>
              </a:spcBef>
              <a:tabLst>
                <a:tab pos="1890713" algn="l"/>
              </a:tabLst>
            </a:pPr>
            <a:r>
              <a:rPr lang="en-US" sz="1800" dirty="0" smtClean="0">
                <a:latin typeface="Arial" pitchFamily="34" charset="0"/>
                <a:cs typeface="Arial" pitchFamily="34" charset="0"/>
              </a:rPr>
              <a:t>Assume </a:t>
            </a:r>
            <a:r>
              <a:rPr lang="en-US" sz="1800" dirty="0">
                <a:latin typeface="Arial" pitchFamily="34" charset="0"/>
                <a:cs typeface="Arial" pitchFamily="34" charset="0"/>
              </a:rPr>
              <a:t>markets are competitive: </a:t>
            </a:r>
            <a:r>
              <a:rPr lang="en-US" sz="1800" dirty="0" smtClean="0">
                <a:latin typeface="Arial" pitchFamily="34" charset="0"/>
                <a:cs typeface="Arial" pitchFamily="34" charset="0"/>
              </a:rPr>
              <a:t>each </a:t>
            </a:r>
            <a:r>
              <a:rPr lang="en-US" sz="1800" dirty="0">
                <a:latin typeface="Arial" pitchFamily="34" charset="0"/>
                <a:cs typeface="Arial" pitchFamily="34" charset="0"/>
              </a:rPr>
              <a:t>firm takes </a:t>
            </a:r>
            <a:r>
              <a:rPr lang="en-US" sz="1800" b="1" i="1" dirty="0">
                <a:latin typeface="Arial" pitchFamily="34" charset="0"/>
                <a:cs typeface="Arial" pitchFamily="34" charset="0"/>
              </a:rPr>
              <a:t>W</a:t>
            </a:r>
            <a:r>
              <a:rPr lang="en-US" sz="1800" dirty="0">
                <a:latin typeface="Arial" pitchFamily="34" charset="0"/>
                <a:cs typeface="Arial" pitchFamily="34" charset="0"/>
              </a:rPr>
              <a:t>, </a:t>
            </a:r>
            <a:r>
              <a:rPr lang="en-US" sz="1800" b="1" i="1" dirty="0">
                <a:latin typeface="Arial" pitchFamily="34" charset="0"/>
                <a:cs typeface="Arial" pitchFamily="34" charset="0"/>
              </a:rPr>
              <a:t>R</a:t>
            </a:r>
            <a:r>
              <a:rPr lang="en-US" sz="1800" dirty="0">
                <a:latin typeface="Arial" pitchFamily="34" charset="0"/>
                <a:cs typeface="Arial" pitchFamily="34" charset="0"/>
              </a:rPr>
              <a:t>, and </a:t>
            </a:r>
            <a:r>
              <a:rPr lang="en-US" sz="1800" b="1" i="1" dirty="0">
                <a:latin typeface="Arial" pitchFamily="34" charset="0"/>
                <a:cs typeface="Arial" pitchFamily="34" charset="0"/>
              </a:rPr>
              <a:t>P</a:t>
            </a:r>
            <a:r>
              <a:rPr lang="en-US" sz="1800" dirty="0">
                <a:latin typeface="Arial" pitchFamily="34" charset="0"/>
                <a:cs typeface="Arial" pitchFamily="34" charset="0"/>
              </a:rPr>
              <a:t>  as given</a:t>
            </a:r>
          </a:p>
          <a:p>
            <a:pPr marL="223838" indent="-223838">
              <a:lnSpc>
                <a:spcPct val="105000"/>
              </a:lnSpc>
              <a:spcBef>
                <a:spcPct val="50000"/>
              </a:spcBef>
              <a:tabLst>
                <a:tab pos="1890713" algn="l"/>
              </a:tabLst>
            </a:pPr>
            <a:endParaRPr lang="en-US" sz="1800" b="1" dirty="0" smtClean="0">
              <a:latin typeface="Arial" pitchFamily="34" charset="0"/>
              <a:cs typeface="Arial" pitchFamily="34" charset="0"/>
            </a:endParaRPr>
          </a:p>
          <a:p>
            <a:pPr marL="223838" indent="-223838">
              <a:lnSpc>
                <a:spcPct val="105000"/>
              </a:lnSpc>
              <a:spcBef>
                <a:spcPct val="50000"/>
              </a:spcBef>
              <a:tabLst>
                <a:tab pos="1890713" algn="l"/>
              </a:tabLst>
            </a:pPr>
            <a:r>
              <a:rPr lang="en-US" sz="1800" b="1" dirty="0" smtClean="0">
                <a:latin typeface="Arial" pitchFamily="34" charset="0"/>
                <a:cs typeface="Arial" pitchFamily="34" charset="0"/>
              </a:rPr>
              <a:t>Basic </a:t>
            </a:r>
            <a:r>
              <a:rPr lang="en-US" sz="1800" b="1" dirty="0">
                <a:latin typeface="Arial" pitchFamily="34" charset="0"/>
                <a:cs typeface="Arial" pitchFamily="34" charset="0"/>
              </a:rPr>
              <a:t>idea:</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A firm hires each unit of labor </a:t>
            </a:r>
            <a:r>
              <a:rPr lang="en-US" sz="1800" dirty="0" smtClean="0">
                <a:latin typeface="Arial" pitchFamily="34" charset="0"/>
                <a:cs typeface="Arial" pitchFamily="34" charset="0"/>
              </a:rPr>
              <a:t>if </a:t>
            </a:r>
            <a:r>
              <a:rPr lang="en-US" sz="1800" dirty="0">
                <a:latin typeface="Arial" pitchFamily="34" charset="0"/>
                <a:cs typeface="Arial" pitchFamily="34" charset="0"/>
              </a:rPr>
              <a:t>the cost does not exceed the </a:t>
            </a:r>
            <a:r>
              <a:rPr lang="en-US" sz="1800" dirty="0" smtClean="0">
                <a:latin typeface="Arial" pitchFamily="34" charset="0"/>
                <a:cs typeface="Arial" pitchFamily="34" charset="0"/>
              </a:rPr>
              <a:t>benefit.                       </a:t>
            </a:r>
          </a:p>
          <a:p>
            <a:pPr marL="223838" indent="-223838">
              <a:lnSpc>
                <a:spcPct val="105000"/>
              </a:lnSpc>
              <a:spcBef>
                <a:spcPct val="50000"/>
              </a:spcBef>
              <a:tabLst>
                <a:tab pos="1890713" algn="l"/>
              </a:tabLst>
            </a:pPr>
            <a:endParaRPr lang="en-US" sz="1800" dirty="0">
              <a:latin typeface="Arial" pitchFamily="34" charset="0"/>
              <a:cs typeface="Arial" pitchFamily="34" charset="0"/>
            </a:endParaRPr>
          </a:p>
          <a:p>
            <a:pPr marL="223838" indent="-223838" algn="ctr">
              <a:lnSpc>
                <a:spcPct val="105000"/>
              </a:lnSpc>
              <a:spcBef>
                <a:spcPct val="50000"/>
              </a:spcBef>
              <a:buNone/>
              <a:tabLst>
                <a:tab pos="1890713" algn="l"/>
              </a:tabLst>
            </a:pPr>
            <a:r>
              <a:rPr lang="en-US" sz="1800" dirty="0" smtClean="0">
                <a:latin typeface="Arial" pitchFamily="34" charset="0"/>
                <a:cs typeface="Arial" pitchFamily="34" charset="0"/>
              </a:rPr>
              <a:t>Cost = </a:t>
            </a:r>
            <a:r>
              <a:rPr lang="en-US" sz="1800" dirty="0">
                <a:latin typeface="Arial" pitchFamily="34" charset="0"/>
                <a:cs typeface="Arial" pitchFamily="34" charset="0"/>
              </a:rPr>
              <a:t>real </a:t>
            </a:r>
            <a:r>
              <a:rPr lang="en-US" sz="1800" dirty="0" smtClean="0">
                <a:latin typeface="Arial" pitchFamily="34" charset="0"/>
                <a:cs typeface="Arial" pitchFamily="34" charset="0"/>
              </a:rPr>
              <a:t>wage</a:t>
            </a:r>
          </a:p>
          <a:p>
            <a:pPr marL="223838" indent="-223838" algn="ctr">
              <a:lnSpc>
                <a:spcPct val="105000"/>
              </a:lnSpc>
              <a:spcBef>
                <a:spcPct val="50000"/>
              </a:spcBef>
              <a:buNone/>
              <a:tabLst>
                <a:tab pos="1890713" algn="l"/>
              </a:tabLst>
            </a:pPr>
            <a:r>
              <a:rPr lang="en-US" sz="1800" dirty="0">
                <a:latin typeface="Arial" pitchFamily="34" charset="0"/>
                <a:cs typeface="Arial" pitchFamily="34" charset="0"/>
              </a:rPr>
              <a:t> </a:t>
            </a:r>
            <a:r>
              <a:rPr lang="en-US" sz="1800" dirty="0" smtClean="0">
                <a:latin typeface="Arial" pitchFamily="34" charset="0"/>
                <a:cs typeface="Arial" pitchFamily="34" charset="0"/>
              </a:rPr>
              <a:t>	benefit = </a:t>
            </a:r>
            <a:r>
              <a:rPr lang="en-US" sz="1800" b="1" i="1" dirty="0">
                <a:latin typeface="Arial" pitchFamily="34" charset="0"/>
                <a:cs typeface="Arial" pitchFamily="34" charset="0"/>
              </a:rPr>
              <a:t>marginal product of labor</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352425"/>
            <a:ext cx="8229600" cy="762000"/>
          </a:xfrm>
        </p:spPr>
        <p:txBody>
          <a:bodyPr>
            <a:normAutofit/>
          </a:bodyPr>
          <a:lstStyle/>
          <a:p>
            <a:r>
              <a:rPr lang="en-US" sz="2400" b="1" dirty="0">
                <a:latin typeface="Arial" pitchFamily="34" charset="0"/>
                <a:cs typeface="Arial" pitchFamily="34" charset="0"/>
              </a:rPr>
              <a:t>Marginal product of labor (</a:t>
            </a:r>
            <a:r>
              <a:rPr lang="en-US" sz="2400" b="1" i="1" dirty="0">
                <a:latin typeface="Arial" pitchFamily="34" charset="0"/>
                <a:cs typeface="Arial" pitchFamily="34" charset="0"/>
              </a:rPr>
              <a:t>MPL</a:t>
            </a:r>
            <a:r>
              <a:rPr lang="en-US" sz="2400" b="1" dirty="0">
                <a:latin typeface="Arial" pitchFamily="34" charset="0"/>
                <a:cs typeface="Arial" pitchFamily="34" charset="0"/>
              </a:rPr>
              <a:t>)</a:t>
            </a:r>
          </a:p>
        </p:txBody>
      </p:sp>
      <p:sp>
        <p:nvSpPr>
          <p:cNvPr id="81923" name="Rectangle 3"/>
          <p:cNvSpPr>
            <a:spLocks noGrp="1" noChangeArrowheads="1"/>
          </p:cNvSpPr>
          <p:nvPr>
            <p:ph idx="1"/>
          </p:nvPr>
        </p:nvSpPr>
        <p:spPr>
          <a:xfrm>
            <a:off x="914400" y="1371600"/>
            <a:ext cx="7620000" cy="2895600"/>
          </a:xfrm>
        </p:spPr>
        <p:txBody>
          <a:bodyPr/>
          <a:lstStyle/>
          <a:p>
            <a:pPr>
              <a:lnSpc>
                <a:spcPct val="105000"/>
              </a:lnSpc>
              <a:buFont typeface="Wingdings" pitchFamily="2" charset="2"/>
              <a:buNone/>
            </a:pPr>
            <a:r>
              <a:rPr lang="en-US" sz="1800" b="1" dirty="0">
                <a:latin typeface="Arial" pitchFamily="34" charset="0"/>
                <a:cs typeface="Arial" pitchFamily="34" charset="0"/>
              </a:rPr>
              <a:t>def:</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The extra output the firm can produce using an additional unit of labor (holding other inputs fixed</a:t>
            </a:r>
            <a:r>
              <a:rPr lang="en-US" sz="1800" dirty="0" smtClean="0">
                <a:latin typeface="Arial" pitchFamily="34" charset="0"/>
                <a:cs typeface="Arial" pitchFamily="34" charset="0"/>
              </a:rPr>
              <a:t>):</a:t>
            </a:r>
          </a:p>
          <a:p>
            <a:pPr>
              <a:lnSpc>
                <a:spcPct val="105000"/>
              </a:lnSpc>
              <a:buFont typeface="Wingdings" pitchFamily="2" charset="2"/>
              <a:buNone/>
            </a:pPr>
            <a:endParaRPr lang="en-US" sz="1800" dirty="0">
              <a:latin typeface="Arial" pitchFamily="34" charset="0"/>
              <a:cs typeface="Arial" pitchFamily="34" charset="0"/>
            </a:endParaRPr>
          </a:p>
          <a:p>
            <a:pPr algn="ctr">
              <a:buFont typeface="Wingdings" pitchFamily="2" charset="2"/>
              <a:buNone/>
            </a:pPr>
            <a:r>
              <a:rPr lang="en-US" sz="1800" b="1" dirty="0">
                <a:latin typeface="Arial" pitchFamily="34" charset="0"/>
                <a:cs typeface="Arial" pitchFamily="34" charset="0"/>
              </a:rPr>
              <a:t>		</a:t>
            </a:r>
            <a:r>
              <a:rPr lang="en-US" sz="1800" b="1" i="1" dirty="0">
                <a:latin typeface="Arial" pitchFamily="34" charset="0"/>
                <a:cs typeface="Arial" pitchFamily="34" charset="0"/>
              </a:rPr>
              <a:t>MPL</a:t>
            </a:r>
            <a:r>
              <a:rPr lang="en-US" sz="1800" dirty="0">
                <a:latin typeface="Arial" pitchFamily="34" charset="0"/>
                <a:cs typeface="Arial" pitchFamily="34" charset="0"/>
              </a:rPr>
              <a:t>  =  </a:t>
            </a:r>
            <a:r>
              <a:rPr lang="en-US" sz="1800" b="1" i="1" dirty="0">
                <a:latin typeface="Arial" pitchFamily="34" charset="0"/>
                <a:cs typeface="Arial" pitchFamily="34" charset="0"/>
              </a:rPr>
              <a:t>F</a:t>
            </a:r>
            <a:r>
              <a:rPr lang="en-US" sz="1800" i="1" dirty="0">
                <a:latin typeface="Arial" pitchFamily="34" charset="0"/>
                <a:cs typeface="Arial" pitchFamily="34" charset="0"/>
              </a:rPr>
              <a:t> </a:t>
            </a:r>
            <a:r>
              <a:rPr lang="en-US" sz="1800" dirty="0">
                <a:latin typeface="Arial" pitchFamily="34" charset="0"/>
                <a:cs typeface="Arial" pitchFamily="34" charset="0"/>
              </a:rPr>
              <a:t>(</a:t>
            </a:r>
            <a:r>
              <a:rPr lang="en-US" sz="1800" b="1" i="1" dirty="0">
                <a:latin typeface="Arial" pitchFamily="34" charset="0"/>
                <a:cs typeface="Arial" pitchFamily="34" charset="0"/>
              </a:rPr>
              <a:t>K</a:t>
            </a:r>
            <a:r>
              <a:rPr lang="en-US" sz="1800" dirty="0">
                <a:latin typeface="Arial" pitchFamily="34" charset="0"/>
                <a:cs typeface="Arial" pitchFamily="34" charset="0"/>
              </a:rPr>
              <a:t>, </a:t>
            </a:r>
            <a:r>
              <a:rPr lang="en-US" sz="1800" b="1" i="1" dirty="0">
                <a:latin typeface="Arial" pitchFamily="34" charset="0"/>
                <a:cs typeface="Arial" pitchFamily="34" charset="0"/>
              </a:rPr>
              <a:t>L </a:t>
            </a:r>
            <a:r>
              <a:rPr lang="en-US" sz="1800" dirty="0">
                <a:latin typeface="Arial" pitchFamily="34" charset="0"/>
                <a:cs typeface="Arial" pitchFamily="34" charset="0"/>
              </a:rPr>
              <a:t>+</a:t>
            </a:r>
            <a:r>
              <a:rPr lang="en-US" sz="1800" b="1" dirty="0">
                <a:latin typeface="Arial" pitchFamily="34" charset="0"/>
                <a:cs typeface="Arial" pitchFamily="34" charset="0"/>
              </a:rPr>
              <a:t>1</a:t>
            </a:r>
            <a:r>
              <a:rPr lang="en-US" sz="1800" dirty="0">
                <a:latin typeface="Arial" pitchFamily="34" charset="0"/>
                <a:cs typeface="Arial" pitchFamily="34" charset="0"/>
              </a:rPr>
              <a:t>)  –  </a:t>
            </a:r>
            <a:r>
              <a:rPr lang="en-US" sz="1800" b="1" i="1" dirty="0">
                <a:latin typeface="Arial" pitchFamily="34" charset="0"/>
                <a:cs typeface="Arial" pitchFamily="34" charset="0"/>
              </a:rPr>
              <a:t>F</a:t>
            </a:r>
            <a:r>
              <a:rPr lang="en-US" sz="1800" i="1" dirty="0">
                <a:latin typeface="Arial" pitchFamily="34" charset="0"/>
                <a:cs typeface="Arial" pitchFamily="34" charset="0"/>
              </a:rPr>
              <a:t> </a:t>
            </a:r>
            <a:r>
              <a:rPr lang="en-US" sz="1800" dirty="0">
                <a:latin typeface="Arial" pitchFamily="34" charset="0"/>
                <a:cs typeface="Arial" pitchFamily="34" charset="0"/>
              </a:rPr>
              <a:t>(</a:t>
            </a:r>
            <a:r>
              <a:rPr lang="en-US" sz="1800" b="1" i="1" dirty="0">
                <a:latin typeface="Arial" pitchFamily="34" charset="0"/>
                <a:cs typeface="Arial" pitchFamily="34" charset="0"/>
              </a:rPr>
              <a:t>K</a:t>
            </a:r>
            <a:r>
              <a:rPr lang="en-US" sz="1800" dirty="0">
                <a:latin typeface="Arial" pitchFamily="34" charset="0"/>
                <a:cs typeface="Arial" pitchFamily="34" charset="0"/>
              </a:rPr>
              <a:t>, </a:t>
            </a:r>
            <a:r>
              <a:rPr lang="en-US" sz="1800" b="1" i="1" dirty="0">
                <a:latin typeface="Arial" pitchFamily="34" charset="0"/>
                <a:cs typeface="Arial" pitchFamily="34" charset="0"/>
              </a:rPr>
              <a:t>L</a:t>
            </a:r>
            <a:r>
              <a:rPr lang="en-US" sz="1800" dirty="0">
                <a:latin typeface="Arial" pitchFamily="34" charset="0"/>
                <a:cs typeface="Arial" pitchFamily="34" charset="0"/>
              </a:rPr>
              <a: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09600" y="381000"/>
            <a:ext cx="7848600" cy="609600"/>
          </a:xfrm>
        </p:spPr>
        <p:txBody>
          <a:bodyPr>
            <a:normAutofit/>
          </a:bodyPr>
          <a:lstStyle/>
          <a:p>
            <a:r>
              <a:rPr lang="en-US" sz="2400" b="1" dirty="0">
                <a:latin typeface="Arial" pitchFamily="34" charset="0"/>
                <a:cs typeface="Arial" pitchFamily="34" charset="0"/>
              </a:rPr>
              <a:t>Exercise:  compute &amp; graph MPL</a:t>
            </a:r>
          </a:p>
        </p:txBody>
      </p:sp>
      <p:sp>
        <p:nvSpPr>
          <p:cNvPr id="88067" name="Rectangle 3"/>
          <p:cNvSpPr>
            <a:spLocks noGrp="1" noChangeArrowheads="1"/>
          </p:cNvSpPr>
          <p:nvPr>
            <p:ph sz="half" idx="1"/>
          </p:nvPr>
        </p:nvSpPr>
        <p:spPr>
          <a:xfrm>
            <a:off x="838200" y="1447800"/>
            <a:ext cx="4419600" cy="4495800"/>
          </a:xfrm>
          <a:solidFill>
            <a:srgbClr val="FFFFFF">
              <a:alpha val="50000"/>
            </a:srgbClr>
          </a:solidFill>
          <a:ln/>
        </p:spPr>
        <p:txBody>
          <a:bodyPr/>
          <a:lstStyle/>
          <a:p>
            <a:pPr marL="404813" indent="-404813">
              <a:spcBef>
                <a:spcPct val="50000"/>
              </a:spcBef>
              <a:buSzPct val="90000"/>
              <a:buFont typeface="Wingdings" pitchFamily="2" charset="2"/>
              <a:buAutoNum type="alphaLcPeriod"/>
            </a:pPr>
            <a:r>
              <a:rPr lang="en-US" sz="1800" dirty="0">
                <a:latin typeface="Arial" pitchFamily="34" charset="0"/>
                <a:cs typeface="Arial" pitchFamily="34" charset="0"/>
              </a:rPr>
              <a:t>Determine </a:t>
            </a:r>
            <a:r>
              <a:rPr lang="en-US" sz="1800" b="1" i="1" dirty="0">
                <a:latin typeface="Arial" pitchFamily="34" charset="0"/>
                <a:cs typeface="Arial" pitchFamily="34" charset="0"/>
              </a:rPr>
              <a:t>MPL</a:t>
            </a:r>
            <a:r>
              <a:rPr lang="en-US" sz="1800" dirty="0">
                <a:latin typeface="Arial" pitchFamily="34" charset="0"/>
                <a:cs typeface="Arial" pitchFamily="34" charset="0"/>
              </a:rPr>
              <a:t> at each </a:t>
            </a:r>
            <a:br>
              <a:rPr lang="en-US" sz="1800" dirty="0">
                <a:latin typeface="Arial" pitchFamily="34" charset="0"/>
                <a:cs typeface="Arial" pitchFamily="34" charset="0"/>
              </a:rPr>
            </a:br>
            <a:r>
              <a:rPr lang="en-US" sz="1800" dirty="0">
                <a:latin typeface="Arial" pitchFamily="34" charset="0"/>
                <a:cs typeface="Arial" pitchFamily="34" charset="0"/>
              </a:rPr>
              <a:t>value of </a:t>
            </a:r>
            <a:r>
              <a:rPr lang="en-US" sz="1800" b="1" i="1" dirty="0">
                <a:latin typeface="Arial" pitchFamily="34" charset="0"/>
                <a:cs typeface="Arial" pitchFamily="34" charset="0"/>
              </a:rPr>
              <a:t>L</a:t>
            </a:r>
          </a:p>
          <a:p>
            <a:pPr marL="404813" indent="-404813">
              <a:spcBef>
                <a:spcPct val="50000"/>
              </a:spcBef>
              <a:buSzPct val="90000"/>
              <a:buFont typeface="Wingdings" pitchFamily="2" charset="2"/>
              <a:buAutoNum type="alphaLcPeriod"/>
            </a:pPr>
            <a:endParaRPr lang="en-US" sz="1800" dirty="0" smtClean="0">
              <a:latin typeface="Arial" pitchFamily="34" charset="0"/>
              <a:cs typeface="Arial" pitchFamily="34" charset="0"/>
            </a:endParaRPr>
          </a:p>
          <a:p>
            <a:pPr marL="404813" indent="-404813">
              <a:spcBef>
                <a:spcPct val="50000"/>
              </a:spcBef>
              <a:buSzPct val="90000"/>
              <a:buFont typeface="Wingdings" pitchFamily="2" charset="2"/>
              <a:buAutoNum type="alphaLcPeriod"/>
            </a:pPr>
            <a:r>
              <a:rPr lang="en-US" sz="1800" dirty="0" smtClean="0">
                <a:latin typeface="Arial" pitchFamily="34" charset="0"/>
                <a:cs typeface="Arial" pitchFamily="34" charset="0"/>
              </a:rPr>
              <a:t>Graph </a:t>
            </a:r>
            <a:r>
              <a:rPr lang="en-US" sz="1800" dirty="0">
                <a:latin typeface="Arial" pitchFamily="34" charset="0"/>
                <a:cs typeface="Arial" pitchFamily="34" charset="0"/>
              </a:rPr>
              <a:t>the production </a:t>
            </a:r>
            <a:br>
              <a:rPr lang="en-US" sz="1800" dirty="0">
                <a:latin typeface="Arial" pitchFamily="34" charset="0"/>
                <a:cs typeface="Arial" pitchFamily="34" charset="0"/>
              </a:rPr>
            </a:br>
            <a:r>
              <a:rPr lang="en-US" sz="1800" dirty="0">
                <a:latin typeface="Arial" pitchFamily="34" charset="0"/>
                <a:cs typeface="Arial" pitchFamily="34" charset="0"/>
              </a:rPr>
              <a:t>function</a:t>
            </a:r>
          </a:p>
          <a:p>
            <a:pPr marL="404813" indent="-404813">
              <a:spcBef>
                <a:spcPct val="50000"/>
              </a:spcBef>
              <a:buSzPct val="90000"/>
              <a:buFont typeface="Wingdings" pitchFamily="2" charset="2"/>
              <a:buAutoNum type="alphaLcPeriod"/>
            </a:pPr>
            <a:endParaRPr lang="en-US" sz="1800" dirty="0" smtClean="0">
              <a:latin typeface="Arial" pitchFamily="34" charset="0"/>
              <a:cs typeface="Arial" pitchFamily="34" charset="0"/>
            </a:endParaRPr>
          </a:p>
          <a:p>
            <a:pPr marL="404813" indent="-404813">
              <a:spcBef>
                <a:spcPct val="50000"/>
              </a:spcBef>
              <a:buSzPct val="90000"/>
              <a:buFont typeface="Wingdings" pitchFamily="2" charset="2"/>
              <a:buAutoNum type="alphaLcPeriod"/>
            </a:pPr>
            <a:r>
              <a:rPr lang="en-US" sz="1800" dirty="0" smtClean="0">
                <a:latin typeface="Arial" pitchFamily="34" charset="0"/>
                <a:cs typeface="Arial" pitchFamily="34" charset="0"/>
              </a:rPr>
              <a:t>Graph </a:t>
            </a:r>
            <a:r>
              <a:rPr lang="en-US" sz="1800" dirty="0">
                <a:latin typeface="Arial" pitchFamily="34" charset="0"/>
                <a:cs typeface="Arial" pitchFamily="34" charset="0"/>
              </a:rPr>
              <a:t>the </a:t>
            </a:r>
            <a:r>
              <a:rPr lang="en-US" sz="1800" b="1" i="1" dirty="0">
                <a:latin typeface="Arial" pitchFamily="34" charset="0"/>
                <a:cs typeface="Arial" pitchFamily="34" charset="0"/>
              </a:rPr>
              <a:t>MPL</a:t>
            </a:r>
            <a:r>
              <a:rPr lang="en-US" sz="1800" dirty="0">
                <a:latin typeface="Arial" pitchFamily="34" charset="0"/>
                <a:cs typeface="Arial" pitchFamily="34" charset="0"/>
              </a:rPr>
              <a:t> curve with </a:t>
            </a:r>
            <a:r>
              <a:rPr lang="en-US" sz="1800" b="1" i="1" dirty="0">
                <a:latin typeface="Arial" pitchFamily="34" charset="0"/>
                <a:cs typeface="Arial" pitchFamily="34" charset="0"/>
              </a:rPr>
              <a:t>MPL</a:t>
            </a:r>
            <a:r>
              <a:rPr lang="en-US" sz="1800" dirty="0">
                <a:latin typeface="Arial" pitchFamily="34" charset="0"/>
                <a:cs typeface="Arial" pitchFamily="34" charset="0"/>
              </a:rPr>
              <a:t> on the </a:t>
            </a:r>
            <a:br>
              <a:rPr lang="en-US" sz="1800" dirty="0">
                <a:latin typeface="Arial" pitchFamily="34" charset="0"/>
                <a:cs typeface="Arial" pitchFamily="34" charset="0"/>
              </a:rPr>
            </a:br>
            <a:r>
              <a:rPr lang="en-US" sz="1800" dirty="0">
                <a:latin typeface="Arial" pitchFamily="34" charset="0"/>
                <a:cs typeface="Arial" pitchFamily="34" charset="0"/>
              </a:rPr>
              <a:t>vertical axis and </a:t>
            </a:r>
            <a:br>
              <a:rPr lang="en-US" sz="1800" dirty="0">
                <a:latin typeface="Arial" pitchFamily="34" charset="0"/>
                <a:cs typeface="Arial" pitchFamily="34" charset="0"/>
              </a:rPr>
            </a:br>
            <a:r>
              <a:rPr lang="en-US" sz="1800" b="1" i="1" dirty="0">
                <a:latin typeface="Arial" pitchFamily="34" charset="0"/>
                <a:cs typeface="Arial" pitchFamily="34" charset="0"/>
              </a:rPr>
              <a:t>L</a:t>
            </a:r>
            <a:r>
              <a:rPr lang="en-US" sz="1800" dirty="0">
                <a:latin typeface="Arial" pitchFamily="34" charset="0"/>
                <a:cs typeface="Arial" pitchFamily="34" charset="0"/>
              </a:rPr>
              <a:t> on the horizontal axis</a:t>
            </a:r>
          </a:p>
        </p:txBody>
      </p:sp>
      <p:sp>
        <p:nvSpPr>
          <p:cNvPr id="88068" name="Rectangle 4" descr="Wave"/>
          <p:cNvSpPr>
            <a:spLocks noGrp="1" noChangeArrowheads="1"/>
          </p:cNvSpPr>
          <p:nvPr>
            <p:ph sz="half" idx="2"/>
          </p:nvPr>
        </p:nvSpPr>
        <p:spPr>
          <a:xfrm>
            <a:off x="5867400" y="1066800"/>
            <a:ext cx="2895600" cy="5486400"/>
          </a:xfrm>
          <a:pattFill prst="wave">
            <a:fgClr>
              <a:srgbClr val="B7FFB7"/>
            </a:fgClr>
            <a:bgClr>
              <a:srgbClr val="FFFFFF"/>
            </a:bgClr>
          </a:pattFill>
          <a:ln>
            <a:solidFill>
              <a:schemeClr val="tx1"/>
            </a:solidFill>
          </a:ln>
        </p:spPr>
        <p:txBody>
          <a:bodyPr/>
          <a:lstStyle/>
          <a:p>
            <a:pPr marL="0" indent="0">
              <a:lnSpc>
                <a:spcPct val="105000"/>
              </a:lnSpc>
              <a:spcBef>
                <a:spcPct val="0"/>
              </a:spcBef>
              <a:buFont typeface="Wingdings" pitchFamily="2" charset="2"/>
              <a:buNone/>
              <a:tabLst>
                <a:tab pos="396875" algn="r"/>
                <a:tab pos="1257300" algn="r"/>
                <a:tab pos="2289175" algn="r"/>
              </a:tabLst>
            </a:pPr>
            <a:r>
              <a:rPr lang="en-US" sz="1800" b="1" i="1" dirty="0">
                <a:latin typeface="Arial" pitchFamily="34" charset="0"/>
                <a:cs typeface="Arial" pitchFamily="34" charset="0"/>
              </a:rPr>
              <a:t>	L	Y</a:t>
            </a:r>
            <a:r>
              <a:rPr lang="en-US" sz="1800" b="1" dirty="0">
                <a:latin typeface="Arial" pitchFamily="34" charset="0"/>
                <a:cs typeface="Arial" pitchFamily="34" charset="0"/>
              </a:rPr>
              <a:t>	</a:t>
            </a:r>
            <a:r>
              <a:rPr lang="en-US" sz="1800" b="1" i="1" dirty="0">
                <a:latin typeface="Arial" pitchFamily="34" charset="0"/>
                <a:cs typeface="Arial" pitchFamily="34" charset="0"/>
              </a:rPr>
              <a:t>MPL</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0	0	</a:t>
            </a:r>
            <a:r>
              <a:rPr lang="en-US" sz="1800" dirty="0" err="1">
                <a:latin typeface="Arial" pitchFamily="34" charset="0"/>
                <a:cs typeface="Arial" pitchFamily="34" charset="0"/>
              </a:rPr>
              <a:t>n.a</a:t>
            </a:r>
            <a:r>
              <a:rPr lang="en-US" sz="1800" dirty="0">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1	10	</a:t>
            </a:r>
            <a:r>
              <a:rPr lang="en-US" sz="1800" dirty="0">
                <a:solidFill>
                  <a:schemeClr val="accent2"/>
                </a:solidFill>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2	19	</a:t>
            </a:r>
            <a:r>
              <a:rPr lang="en-US" sz="1800" dirty="0">
                <a:solidFill>
                  <a:schemeClr val="accent2"/>
                </a:solidFill>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3	27	8</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4	34	</a:t>
            </a:r>
            <a:r>
              <a:rPr lang="en-US" sz="1800" dirty="0">
                <a:solidFill>
                  <a:schemeClr val="accent2"/>
                </a:solidFill>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5	40	</a:t>
            </a:r>
            <a:r>
              <a:rPr lang="en-US" sz="1800" dirty="0">
                <a:solidFill>
                  <a:schemeClr val="accent2"/>
                </a:solidFill>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6	45	</a:t>
            </a:r>
            <a:r>
              <a:rPr lang="en-US" sz="1800" dirty="0">
                <a:solidFill>
                  <a:schemeClr val="accent2"/>
                </a:solidFill>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7	49	</a:t>
            </a:r>
            <a:r>
              <a:rPr lang="en-US" sz="1800" dirty="0">
                <a:solidFill>
                  <a:schemeClr val="accent2"/>
                </a:solidFill>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8	52	</a:t>
            </a:r>
            <a:r>
              <a:rPr lang="en-US" sz="1800" dirty="0">
                <a:solidFill>
                  <a:schemeClr val="accent2"/>
                </a:solidFill>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9	54	</a:t>
            </a:r>
            <a:r>
              <a:rPr lang="en-US" sz="1800" dirty="0">
                <a:solidFill>
                  <a:schemeClr val="accent2"/>
                </a:solidFill>
                <a:latin typeface="Arial" pitchFamily="34" charset="0"/>
                <a:cs typeface="Arial" pitchFamily="34" charset="0"/>
              </a:rPr>
              <a:t>?</a:t>
            </a:r>
          </a:p>
          <a:p>
            <a:pPr marL="0" indent="0">
              <a:lnSpc>
                <a:spcPct val="105000"/>
              </a:lnSpc>
              <a:spcBef>
                <a:spcPct val="0"/>
              </a:spcBef>
              <a:buFont typeface="Wingdings" pitchFamily="2" charset="2"/>
              <a:buNone/>
              <a:tabLst>
                <a:tab pos="396875" algn="r"/>
                <a:tab pos="1257300" algn="r"/>
                <a:tab pos="2289175" algn="r"/>
              </a:tabLst>
            </a:pPr>
            <a:r>
              <a:rPr lang="en-US" sz="1800" dirty="0">
                <a:latin typeface="Arial" pitchFamily="34" charset="0"/>
                <a:cs typeface="Arial" pitchFamily="34" charset="0"/>
              </a:rPr>
              <a:t>	10	55	</a:t>
            </a:r>
            <a:r>
              <a:rPr lang="en-US" sz="1800" dirty="0">
                <a:solidFill>
                  <a:schemeClr val="accent2"/>
                </a:solidFill>
                <a:latin typeface="Arial" pitchFamily="34" charset="0"/>
                <a:cs typeface="Arial" pitchFamily="34" charset="0"/>
              </a:rPr>
              <a: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2034" name="Rectangle 1026"/>
          <p:cNvSpPr>
            <a:spLocks noGrp="1" noChangeArrowheads="1"/>
          </p:cNvSpPr>
          <p:nvPr>
            <p:ph type="title"/>
          </p:nvPr>
        </p:nvSpPr>
        <p:spPr>
          <a:xfrm>
            <a:off x="381000" y="228600"/>
            <a:ext cx="8382000" cy="669925"/>
          </a:xfrm>
        </p:spPr>
        <p:txBody>
          <a:bodyPr>
            <a:normAutofit/>
          </a:bodyPr>
          <a:lstStyle/>
          <a:p>
            <a:r>
              <a:rPr lang="en-US" sz="2400" b="1" dirty="0">
                <a:latin typeface="Arial" pitchFamily="34" charset="0"/>
                <a:cs typeface="Arial" pitchFamily="34" charset="0"/>
              </a:rPr>
              <a:t>A</a:t>
            </a:r>
            <a:r>
              <a:rPr lang="en-US" sz="2400" b="1" dirty="0" smtClean="0">
                <a:latin typeface="Arial" pitchFamily="34" charset="0"/>
                <a:cs typeface="Arial" pitchFamily="34" charset="0"/>
              </a:rPr>
              <a:t>nswers</a:t>
            </a:r>
            <a:endParaRPr lang="en-US" sz="2400" b="1" dirty="0">
              <a:latin typeface="Arial" pitchFamily="34" charset="0"/>
              <a:cs typeface="Arial" pitchFamily="34" charset="0"/>
            </a:endParaRPr>
          </a:p>
        </p:txBody>
      </p:sp>
      <p:graphicFrame>
        <p:nvGraphicFramePr>
          <p:cNvPr id="272384" name="Object 1024"/>
          <p:cNvGraphicFramePr>
            <a:graphicFrameLocks noChangeAspect="1"/>
          </p:cNvGraphicFramePr>
          <p:nvPr/>
        </p:nvGraphicFramePr>
        <p:xfrm>
          <a:off x="265113" y="1398588"/>
          <a:ext cx="4230687" cy="3919537"/>
        </p:xfrm>
        <a:graphic>
          <a:graphicData uri="http://schemas.openxmlformats.org/presentationml/2006/ole">
            <p:oleObj spid="_x0000_s272386" name="Chart" r:id="rId4" imgW="2990160" imgH="2588400" progId="Excel.Sheet.8">
              <p:embed/>
            </p:oleObj>
          </a:graphicData>
        </a:graphic>
      </p:graphicFrame>
      <p:graphicFrame>
        <p:nvGraphicFramePr>
          <p:cNvPr id="272385" name="Object 1025"/>
          <p:cNvGraphicFramePr>
            <a:graphicFrameLocks noChangeAspect="1"/>
          </p:cNvGraphicFramePr>
          <p:nvPr/>
        </p:nvGraphicFramePr>
        <p:xfrm>
          <a:off x="4621213" y="1414463"/>
          <a:ext cx="4343400" cy="3887787"/>
        </p:xfrm>
        <a:graphic>
          <a:graphicData uri="http://schemas.openxmlformats.org/presentationml/2006/ole">
            <p:oleObj spid="_x0000_s272387" name="Chart" r:id="rId5" imgW="3341160" imgH="2997360" progId="Excel.Sheet.8">
              <p:embed/>
            </p:oleObj>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4" name="Rectangle 1026"/>
          <p:cNvSpPr>
            <a:spLocks noGrp="1" noChangeArrowheads="1"/>
          </p:cNvSpPr>
          <p:nvPr>
            <p:ph type="title"/>
          </p:nvPr>
        </p:nvSpPr>
        <p:spPr>
          <a:noFill/>
        </p:spPr>
        <p:txBody>
          <a:bodyPr>
            <a:normAutofit/>
          </a:bodyPr>
          <a:lstStyle/>
          <a:p>
            <a:pPr>
              <a:lnSpc>
                <a:spcPct val="105000"/>
              </a:lnSpc>
            </a:pPr>
            <a:r>
              <a:rPr lang="en-US" sz="2400" b="1" dirty="0">
                <a:solidFill>
                  <a:srgbClr val="000066"/>
                </a:solidFill>
                <a:latin typeface="Arial" pitchFamily="34" charset="0"/>
                <a:cs typeface="Arial" pitchFamily="34" charset="0"/>
              </a:rPr>
              <a:t>The MPL and the production function</a:t>
            </a:r>
          </a:p>
        </p:txBody>
      </p:sp>
      <p:sp>
        <p:nvSpPr>
          <p:cNvPr id="187406" name="Text Box 1038"/>
          <p:cNvSpPr txBox="1">
            <a:spLocks noChangeArrowheads="1"/>
          </p:cNvSpPr>
          <p:nvPr/>
        </p:nvSpPr>
        <p:spPr bwMode="auto">
          <a:xfrm>
            <a:off x="827088" y="1262063"/>
            <a:ext cx="1154112" cy="828675"/>
          </a:xfrm>
          <a:prstGeom prst="rect">
            <a:avLst/>
          </a:prstGeom>
          <a:solidFill>
            <a:schemeClr val="bg1">
              <a:alpha val="50000"/>
            </a:schemeClr>
          </a:solidFill>
          <a:ln w="9525">
            <a:noFill/>
            <a:miter lim="800000"/>
            <a:headEnd/>
            <a:tailEnd/>
          </a:ln>
          <a:effectLst/>
        </p:spPr>
        <p:txBody>
          <a:bodyPr>
            <a:spAutoFit/>
          </a:bodyPr>
          <a:lstStyle/>
          <a:p>
            <a:pPr algn="r">
              <a:spcBef>
                <a:spcPct val="10000"/>
              </a:spcBef>
            </a:pPr>
            <a:r>
              <a:rPr lang="en-US" sz="2300" b="1" i="1">
                <a:latin typeface="Tahoma" pitchFamily="34" charset="0"/>
              </a:rPr>
              <a:t>Y</a:t>
            </a:r>
          </a:p>
          <a:p>
            <a:pPr>
              <a:spcBef>
                <a:spcPct val="10000"/>
              </a:spcBef>
            </a:pPr>
            <a:r>
              <a:rPr lang="en-US" sz="2300">
                <a:latin typeface="Tahoma" pitchFamily="34" charset="0"/>
              </a:rPr>
              <a:t>output</a:t>
            </a:r>
          </a:p>
        </p:txBody>
      </p:sp>
      <p:grpSp>
        <p:nvGrpSpPr>
          <p:cNvPr id="187432" name="Group 1064"/>
          <p:cNvGrpSpPr>
            <a:grpSpLocks/>
          </p:cNvGrpSpPr>
          <p:nvPr/>
        </p:nvGrpSpPr>
        <p:grpSpPr bwMode="auto">
          <a:xfrm>
            <a:off x="1828800" y="1676400"/>
            <a:ext cx="4800600" cy="4038600"/>
            <a:chOff x="768" y="1056"/>
            <a:chExt cx="3024" cy="2544"/>
          </a:xfrm>
        </p:grpSpPr>
        <p:sp>
          <p:nvSpPr>
            <p:cNvPr id="187396" name="Line 1028"/>
            <p:cNvSpPr>
              <a:spLocks noChangeShapeType="1"/>
            </p:cNvSpPr>
            <p:nvPr/>
          </p:nvSpPr>
          <p:spPr bwMode="auto">
            <a:xfrm>
              <a:off x="768" y="1056"/>
              <a:ext cx="0" cy="2544"/>
            </a:xfrm>
            <a:prstGeom prst="line">
              <a:avLst/>
            </a:prstGeom>
            <a:noFill/>
            <a:ln w="9525">
              <a:solidFill>
                <a:schemeClr val="tx1"/>
              </a:solidFill>
              <a:round/>
              <a:headEnd/>
              <a:tailEnd/>
            </a:ln>
            <a:effectLst/>
          </p:spPr>
          <p:txBody>
            <a:bodyPr/>
            <a:lstStyle/>
            <a:p>
              <a:endParaRPr lang="en-US"/>
            </a:p>
          </p:txBody>
        </p:sp>
        <p:sp>
          <p:nvSpPr>
            <p:cNvPr id="187397" name="Line 1029"/>
            <p:cNvSpPr>
              <a:spLocks noChangeShapeType="1"/>
            </p:cNvSpPr>
            <p:nvPr/>
          </p:nvSpPr>
          <p:spPr bwMode="auto">
            <a:xfrm>
              <a:off x="768" y="3600"/>
              <a:ext cx="3024" cy="0"/>
            </a:xfrm>
            <a:prstGeom prst="line">
              <a:avLst/>
            </a:prstGeom>
            <a:noFill/>
            <a:ln w="9525">
              <a:solidFill>
                <a:schemeClr val="tx1"/>
              </a:solidFill>
              <a:round/>
              <a:headEnd/>
              <a:tailEnd/>
            </a:ln>
            <a:effectLst/>
          </p:spPr>
          <p:txBody>
            <a:bodyPr/>
            <a:lstStyle/>
            <a:p>
              <a:endParaRPr lang="en-US"/>
            </a:p>
          </p:txBody>
        </p:sp>
      </p:grpSp>
      <p:sp>
        <p:nvSpPr>
          <p:cNvPr id="187407" name="Text Box 1039"/>
          <p:cNvSpPr txBox="1">
            <a:spLocks noChangeArrowheads="1"/>
          </p:cNvSpPr>
          <p:nvPr/>
        </p:nvSpPr>
        <p:spPr bwMode="auto">
          <a:xfrm>
            <a:off x="6096000" y="5486400"/>
            <a:ext cx="914400" cy="793750"/>
          </a:xfrm>
          <a:prstGeom prst="rect">
            <a:avLst/>
          </a:prstGeom>
          <a:noFill/>
          <a:ln w="9525">
            <a:noFill/>
            <a:miter lim="800000"/>
            <a:headEnd/>
            <a:tailEnd/>
          </a:ln>
          <a:effectLst/>
        </p:spPr>
        <p:txBody>
          <a:bodyPr>
            <a:spAutoFit/>
          </a:bodyPr>
          <a:lstStyle/>
          <a:p>
            <a:pPr algn="r"/>
            <a:r>
              <a:rPr lang="en-US" sz="2300" b="1" i="1">
                <a:latin typeface="Tahoma" pitchFamily="34" charset="0"/>
              </a:rPr>
              <a:t>L</a:t>
            </a:r>
          </a:p>
          <a:p>
            <a:r>
              <a:rPr lang="en-US" sz="2300">
                <a:latin typeface="Tahoma" pitchFamily="34" charset="0"/>
              </a:rPr>
              <a:t>labor</a:t>
            </a:r>
          </a:p>
        </p:txBody>
      </p:sp>
      <p:grpSp>
        <p:nvGrpSpPr>
          <p:cNvPr id="187436" name="Group 1068"/>
          <p:cNvGrpSpPr>
            <a:grpSpLocks/>
          </p:cNvGrpSpPr>
          <p:nvPr/>
        </p:nvGrpSpPr>
        <p:grpSpPr bwMode="auto">
          <a:xfrm>
            <a:off x="1838325" y="1993900"/>
            <a:ext cx="5705475" cy="5286375"/>
            <a:chOff x="774" y="1256"/>
            <a:chExt cx="3594" cy="3330"/>
          </a:xfrm>
        </p:grpSpPr>
        <p:sp>
          <p:nvSpPr>
            <p:cNvPr id="187405" name="Arc 1037"/>
            <p:cNvSpPr>
              <a:spLocks/>
            </p:cNvSpPr>
            <p:nvPr/>
          </p:nvSpPr>
          <p:spPr bwMode="auto">
            <a:xfrm flipH="1">
              <a:off x="774" y="1464"/>
              <a:ext cx="3404" cy="3122"/>
            </a:xfrm>
            <a:custGeom>
              <a:avLst/>
              <a:gdLst>
                <a:gd name="G0" fmla="+- 0 0 0"/>
                <a:gd name="G1" fmla="+- 21383 0 0"/>
                <a:gd name="G2" fmla="+- 21600 0 0"/>
                <a:gd name="T0" fmla="*/ 3053 w 20516"/>
                <a:gd name="T1" fmla="*/ 0 h 21383"/>
                <a:gd name="T2" fmla="*/ 20516 w 20516"/>
                <a:gd name="T3" fmla="*/ 14626 h 21383"/>
                <a:gd name="T4" fmla="*/ 0 w 20516"/>
                <a:gd name="T5" fmla="*/ 21383 h 21383"/>
              </a:gdLst>
              <a:ahLst/>
              <a:cxnLst>
                <a:cxn ang="0">
                  <a:pos x="T0" y="T1"/>
                </a:cxn>
                <a:cxn ang="0">
                  <a:pos x="T2" y="T3"/>
                </a:cxn>
                <a:cxn ang="0">
                  <a:pos x="T4" y="T5"/>
                </a:cxn>
              </a:cxnLst>
              <a:rect l="0" t="0" r="r" b="b"/>
              <a:pathLst>
                <a:path w="20516" h="21383" fill="none" extrusionOk="0">
                  <a:moveTo>
                    <a:pt x="3053" y="-1"/>
                  </a:moveTo>
                  <a:cubicBezTo>
                    <a:pt x="11180" y="1160"/>
                    <a:pt x="17947" y="6828"/>
                    <a:pt x="20515" y="14626"/>
                  </a:cubicBezTo>
                </a:path>
                <a:path w="20516" h="21383" stroke="0" extrusionOk="0">
                  <a:moveTo>
                    <a:pt x="3053" y="-1"/>
                  </a:moveTo>
                  <a:cubicBezTo>
                    <a:pt x="11180" y="1160"/>
                    <a:pt x="17947" y="6828"/>
                    <a:pt x="20515" y="14626"/>
                  </a:cubicBezTo>
                  <a:lnTo>
                    <a:pt x="0" y="21383"/>
                  </a:lnTo>
                  <a:close/>
                </a:path>
              </a:pathLst>
            </a:custGeom>
            <a:noFill/>
            <a:ln w="28575">
              <a:solidFill>
                <a:schemeClr val="tx1"/>
              </a:solidFill>
              <a:round/>
              <a:headEnd/>
              <a:tailEnd/>
            </a:ln>
            <a:effectLst/>
          </p:spPr>
          <p:txBody>
            <a:bodyPr wrap="none" anchor="ctr"/>
            <a:lstStyle/>
            <a:p>
              <a:endParaRPr lang="en-US"/>
            </a:p>
          </p:txBody>
        </p:sp>
        <p:graphicFrame>
          <p:nvGraphicFramePr>
            <p:cNvPr id="273408" name="Object 1024"/>
            <p:cNvGraphicFramePr>
              <a:graphicFrameLocks noChangeAspect="1"/>
            </p:cNvGraphicFramePr>
            <p:nvPr/>
          </p:nvGraphicFramePr>
          <p:xfrm>
            <a:off x="3696" y="1256"/>
            <a:ext cx="672" cy="280"/>
          </p:xfrm>
          <a:graphic>
            <a:graphicData uri="http://schemas.openxmlformats.org/presentationml/2006/ole">
              <p:oleObj spid="_x0000_s273409" name="Equation" r:id="rId4" imgW="609336" imgH="253890" progId="">
                <p:embed/>
              </p:oleObj>
            </a:graphicData>
          </a:graphic>
        </p:graphicFrame>
      </p:grpSp>
      <p:sp>
        <p:nvSpPr>
          <p:cNvPr id="187412" name="Line 1044"/>
          <p:cNvSpPr>
            <a:spLocks noChangeShapeType="1"/>
          </p:cNvSpPr>
          <p:nvPr/>
        </p:nvSpPr>
        <p:spPr bwMode="auto">
          <a:xfrm flipV="1">
            <a:off x="2667000" y="4305300"/>
            <a:ext cx="0" cy="947738"/>
          </a:xfrm>
          <a:prstGeom prst="line">
            <a:avLst/>
          </a:prstGeom>
          <a:noFill/>
          <a:ln w="9525">
            <a:solidFill>
              <a:schemeClr val="tx1"/>
            </a:solidFill>
            <a:round/>
            <a:headEnd/>
            <a:tailEnd/>
          </a:ln>
          <a:effectLst/>
        </p:spPr>
        <p:txBody>
          <a:bodyPr/>
          <a:lstStyle/>
          <a:p>
            <a:endParaRPr lang="en-US"/>
          </a:p>
        </p:txBody>
      </p:sp>
      <p:grpSp>
        <p:nvGrpSpPr>
          <p:cNvPr id="187437" name="Group 1069"/>
          <p:cNvGrpSpPr>
            <a:grpSpLocks/>
          </p:cNvGrpSpPr>
          <p:nvPr/>
        </p:nvGrpSpPr>
        <p:grpSpPr bwMode="auto">
          <a:xfrm>
            <a:off x="2057400" y="5224463"/>
            <a:ext cx="609600" cy="412750"/>
            <a:chOff x="912" y="3291"/>
            <a:chExt cx="384" cy="260"/>
          </a:xfrm>
        </p:grpSpPr>
        <p:sp>
          <p:nvSpPr>
            <p:cNvPr id="187409" name="Line 1041"/>
            <p:cNvSpPr>
              <a:spLocks noChangeShapeType="1"/>
            </p:cNvSpPr>
            <p:nvPr/>
          </p:nvSpPr>
          <p:spPr bwMode="auto">
            <a:xfrm>
              <a:off x="912" y="3309"/>
              <a:ext cx="384" cy="0"/>
            </a:xfrm>
            <a:prstGeom prst="line">
              <a:avLst/>
            </a:prstGeom>
            <a:noFill/>
            <a:ln w="9525">
              <a:solidFill>
                <a:schemeClr val="tx1"/>
              </a:solidFill>
              <a:round/>
              <a:headEnd/>
              <a:tailEnd/>
            </a:ln>
            <a:effectLst/>
          </p:spPr>
          <p:txBody>
            <a:bodyPr/>
            <a:lstStyle/>
            <a:p>
              <a:endParaRPr lang="en-US"/>
            </a:p>
          </p:txBody>
        </p:sp>
        <p:sp>
          <p:nvSpPr>
            <p:cNvPr id="187420" name="Text Box 1052"/>
            <p:cNvSpPr txBox="1">
              <a:spLocks noChangeArrowheads="1"/>
            </p:cNvSpPr>
            <p:nvPr/>
          </p:nvSpPr>
          <p:spPr bwMode="auto">
            <a:xfrm>
              <a:off x="1008" y="3291"/>
              <a:ext cx="240" cy="260"/>
            </a:xfrm>
            <a:prstGeom prst="rect">
              <a:avLst/>
            </a:prstGeom>
            <a:noFill/>
            <a:ln w="9525">
              <a:noFill/>
              <a:miter lim="800000"/>
              <a:headEnd/>
              <a:tailEnd/>
            </a:ln>
            <a:effectLst/>
          </p:spPr>
          <p:txBody>
            <a:bodyPr>
              <a:spAutoFit/>
            </a:bodyPr>
            <a:lstStyle/>
            <a:p>
              <a:pPr>
                <a:spcBef>
                  <a:spcPct val="50000"/>
                </a:spcBef>
              </a:pPr>
              <a:r>
                <a:rPr lang="en-US" sz="2100">
                  <a:latin typeface="Tahoma" pitchFamily="34" charset="0"/>
                </a:rPr>
                <a:t>1</a:t>
              </a:r>
            </a:p>
          </p:txBody>
        </p:sp>
      </p:grpSp>
      <p:sp>
        <p:nvSpPr>
          <p:cNvPr id="187423" name="Text Box 1055"/>
          <p:cNvSpPr txBox="1">
            <a:spLocks noChangeArrowheads="1"/>
          </p:cNvSpPr>
          <p:nvPr/>
        </p:nvSpPr>
        <p:spPr bwMode="auto">
          <a:xfrm>
            <a:off x="2754313" y="4606925"/>
            <a:ext cx="533400" cy="320675"/>
          </a:xfrm>
          <a:prstGeom prst="rect">
            <a:avLst/>
          </a:prstGeom>
          <a:noFill/>
          <a:ln w="9525">
            <a:noFill/>
            <a:miter lim="800000"/>
            <a:headEnd/>
            <a:tailEnd/>
          </a:ln>
          <a:effectLst/>
        </p:spPr>
        <p:txBody>
          <a:bodyPr lIns="0" tIns="0" rIns="0" bIns="0">
            <a:spAutoFit/>
          </a:bodyPr>
          <a:lstStyle/>
          <a:p>
            <a:pPr>
              <a:spcBef>
                <a:spcPct val="50000"/>
              </a:spcBef>
            </a:pPr>
            <a:r>
              <a:rPr lang="en-US" sz="2100" i="1">
                <a:latin typeface="Tahoma" pitchFamily="34" charset="0"/>
              </a:rPr>
              <a:t>MPL</a:t>
            </a:r>
          </a:p>
        </p:txBody>
      </p:sp>
      <p:grpSp>
        <p:nvGrpSpPr>
          <p:cNvPr id="187440" name="Group 1072"/>
          <p:cNvGrpSpPr>
            <a:grpSpLocks/>
          </p:cNvGrpSpPr>
          <p:nvPr/>
        </p:nvGrpSpPr>
        <p:grpSpPr bwMode="auto">
          <a:xfrm>
            <a:off x="3282950" y="3236913"/>
            <a:ext cx="1212850" cy="847725"/>
            <a:chOff x="2068" y="2039"/>
            <a:chExt cx="764" cy="534"/>
          </a:xfrm>
        </p:grpSpPr>
        <p:sp>
          <p:nvSpPr>
            <p:cNvPr id="187416" name="Line 1048"/>
            <p:cNvSpPr>
              <a:spLocks noChangeShapeType="1"/>
            </p:cNvSpPr>
            <p:nvPr/>
          </p:nvSpPr>
          <p:spPr bwMode="auto">
            <a:xfrm flipV="1">
              <a:off x="2452" y="2039"/>
              <a:ext cx="0" cy="295"/>
            </a:xfrm>
            <a:prstGeom prst="line">
              <a:avLst/>
            </a:prstGeom>
            <a:noFill/>
            <a:ln w="9525">
              <a:solidFill>
                <a:schemeClr val="tx1"/>
              </a:solidFill>
              <a:round/>
              <a:headEnd/>
              <a:tailEnd/>
            </a:ln>
            <a:effectLst/>
          </p:spPr>
          <p:txBody>
            <a:bodyPr/>
            <a:lstStyle/>
            <a:p>
              <a:endParaRPr lang="en-US"/>
            </a:p>
          </p:txBody>
        </p:sp>
        <p:grpSp>
          <p:nvGrpSpPr>
            <p:cNvPr id="187438" name="Group 1070"/>
            <p:cNvGrpSpPr>
              <a:grpSpLocks/>
            </p:cNvGrpSpPr>
            <p:nvPr/>
          </p:nvGrpSpPr>
          <p:grpSpPr bwMode="auto">
            <a:xfrm>
              <a:off x="2068" y="2313"/>
              <a:ext cx="384" cy="260"/>
              <a:chOff x="1684" y="2313"/>
              <a:chExt cx="384" cy="260"/>
            </a:xfrm>
          </p:grpSpPr>
          <p:sp>
            <p:nvSpPr>
              <p:cNvPr id="187415" name="Line 1047"/>
              <p:cNvSpPr>
                <a:spLocks noChangeShapeType="1"/>
              </p:cNvSpPr>
              <p:nvPr/>
            </p:nvSpPr>
            <p:spPr bwMode="auto">
              <a:xfrm>
                <a:off x="1684" y="2334"/>
                <a:ext cx="384" cy="0"/>
              </a:xfrm>
              <a:prstGeom prst="line">
                <a:avLst/>
              </a:prstGeom>
              <a:noFill/>
              <a:ln w="9525">
                <a:solidFill>
                  <a:schemeClr val="tx1"/>
                </a:solidFill>
                <a:round/>
                <a:headEnd/>
                <a:tailEnd/>
              </a:ln>
              <a:effectLst/>
            </p:spPr>
            <p:txBody>
              <a:bodyPr/>
              <a:lstStyle/>
              <a:p>
                <a:endParaRPr lang="en-US"/>
              </a:p>
            </p:txBody>
          </p:sp>
          <p:sp>
            <p:nvSpPr>
              <p:cNvPr id="187421" name="Text Box 1053"/>
              <p:cNvSpPr txBox="1">
                <a:spLocks noChangeArrowheads="1"/>
              </p:cNvSpPr>
              <p:nvPr/>
            </p:nvSpPr>
            <p:spPr bwMode="auto">
              <a:xfrm>
                <a:off x="1785" y="2313"/>
                <a:ext cx="240" cy="260"/>
              </a:xfrm>
              <a:prstGeom prst="rect">
                <a:avLst/>
              </a:prstGeom>
              <a:noFill/>
              <a:ln w="9525">
                <a:noFill/>
                <a:miter lim="800000"/>
                <a:headEnd/>
                <a:tailEnd/>
              </a:ln>
              <a:effectLst/>
            </p:spPr>
            <p:txBody>
              <a:bodyPr>
                <a:spAutoFit/>
              </a:bodyPr>
              <a:lstStyle/>
              <a:p>
                <a:pPr>
                  <a:spcBef>
                    <a:spcPct val="50000"/>
                  </a:spcBef>
                </a:pPr>
                <a:r>
                  <a:rPr lang="en-US" sz="2100">
                    <a:latin typeface="Tahoma" pitchFamily="34" charset="0"/>
                  </a:rPr>
                  <a:t>1</a:t>
                </a:r>
              </a:p>
            </p:txBody>
          </p:sp>
        </p:grpSp>
        <p:sp>
          <p:nvSpPr>
            <p:cNvPr id="187424" name="Text Box 1056"/>
            <p:cNvSpPr txBox="1">
              <a:spLocks noChangeArrowheads="1"/>
            </p:cNvSpPr>
            <p:nvPr/>
          </p:nvSpPr>
          <p:spPr bwMode="auto">
            <a:xfrm>
              <a:off x="2496" y="2064"/>
              <a:ext cx="336" cy="202"/>
            </a:xfrm>
            <a:prstGeom prst="rect">
              <a:avLst/>
            </a:prstGeom>
            <a:noFill/>
            <a:ln w="9525">
              <a:noFill/>
              <a:miter lim="800000"/>
              <a:headEnd/>
              <a:tailEnd/>
            </a:ln>
            <a:effectLst/>
          </p:spPr>
          <p:txBody>
            <a:bodyPr lIns="0" tIns="0" rIns="0" bIns="0">
              <a:spAutoFit/>
            </a:bodyPr>
            <a:lstStyle/>
            <a:p>
              <a:pPr>
                <a:spcBef>
                  <a:spcPct val="50000"/>
                </a:spcBef>
              </a:pPr>
              <a:r>
                <a:rPr lang="en-US" sz="2100" i="1">
                  <a:latin typeface="Tahoma" pitchFamily="34" charset="0"/>
                </a:rPr>
                <a:t>MPL</a:t>
              </a:r>
            </a:p>
          </p:txBody>
        </p:sp>
      </p:grpSp>
      <p:grpSp>
        <p:nvGrpSpPr>
          <p:cNvPr id="187441" name="Group 1073"/>
          <p:cNvGrpSpPr>
            <a:grpSpLocks/>
          </p:cNvGrpSpPr>
          <p:nvPr/>
        </p:nvGrpSpPr>
        <p:grpSpPr bwMode="auto">
          <a:xfrm>
            <a:off x="4699000" y="2524125"/>
            <a:ext cx="1212850" cy="650875"/>
            <a:chOff x="2960" y="1590"/>
            <a:chExt cx="764" cy="410"/>
          </a:xfrm>
        </p:grpSpPr>
        <p:sp>
          <p:nvSpPr>
            <p:cNvPr id="187419" name="Line 1051"/>
            <p:cNvSpPr>
              <a:spLocks noChangeShapeType="1"/>
            </p:cNvSpPr>
            <p:nvPr/>
          </p:nvSpPr>
          <p:spPr bwMode="auto">
            <a:xfrm flipV="1">
              <a:off x="3344" y="1620"/>
              <a:ext cx="0" cy="154"/>
            </a:xfrm>
            <a:prstGeom prst="line">
              <a:avLst/>
            </a:prstGeom>
            <a:noFill/>
            <a:ln w="9525">
              <a:solidFill>
                <a:schemeClr val="tx1"/>
              </a:solidFill>
              <a:round/>
              <a:headEnd/>
              <a:tailEnd/>
            </a:ln>
            <a:effectLst/>
          </p:spPr>
          <p:txBody>
            <a:bodyPr/>
            <a:lstStyle/>
            <a:p>
              <a:endParaRPr lang="en-US"/>
            </a:p>
          </p:txBody>
        </p:sp>
        <p:grpSp>
          <p:nvGrpSpPr>
            <p:cNvPr id="187439" name="Group 1071"/>
            <p:cNvGrpSpPr>
              <a:grpSpLocks/>
            </p:cNvGrpSpPr>
            <p:nvPr/>
          </p:nvGrpSpPr>
          <p:grpSpPr bwMode="auto">
            <a:xfrm>
              <a:off x="2960" y="1740"/>
              <a:ext cx="384" cy="260"/>
              <a:chOff x="2576" y="1740"/>
              <a:chExt cx="384" cy="260"/>
            </a:xfrm>
          </p:grpSpPr>
          <p:sp>
            <p:nvSpPr>
              <p:cNvPr id="187418" name="Line 1050"/>
              <p:cNvSpPr>
                <a:spLocks noChangeShapeType="1"/>
              </p:cNvSpPr>
              <p:nvPr/>
            </p:nvSpPr>
            <p:spPr bwMode="auto">
              <a:xfrm>
                <a:off x="2576" y="1774"/>
                <a:ext cx="384" cy="0"/>
              </a:xfrm>
              <a:prstGeom prst="line">
                <a:avLst/>
              </a:prstGeom>
              <a:noFill/>
              <a:ln w="9525">
                <a:solidFill>
                  <a:schemeClr val="tx1"/>
                </a:solidFill>
                <a:round/>
                <a:headEnd/>
                <a:tailEnd/>
              </a:ln>
              <a:effectLst/>
            </p:spPr>
            <p:txBody>
              <a:bodyPr/>
              <a:lstStyle/>
              <a:p>
                <a:endParaRPr lang="en-US"/>
              </a:p>
            </p:txBody>
          </p:sp>
          <p:sp>
            <p:nvSpPr>
              <p:cNvPr id="187422" name="Text Box 1054"/>
              <p:cNvSpPr txBox="1">
                <a:spLocks noChangeArrowheads="1"/>
              </p:cNvSpPr>
              <p:nvPr/>
            </p:nvSpPr>
            <p:spPr bwMode="auto">
              <a:xfrm>
                <a:off x="2706" y="1740"/>
                <a:ext cx="240" cy="260"/>
              </a:xfrm>
              <a:prstGeom prst="rect">
                <a:avLst/>
              </a:prstGeom>
              <a:noFill/>
              <a:ln w="9525">
                <a:noFill/>
                <a:miter lim="800000"/>
                <a:headEnd/>
                <a:tailEnd/>
              </a:ln>
              <a:effectLst/>
            </p:spPr>
            <p:txBody>
              <a:bodyPr>
                <a:spAutoFit/>
              </a:bodyPr>
              <a:lstStyle/>
              <a:p>
                <a:pPr>
                  <a:spcBef>
                    <a:spcPct val="50000"/>
                  </a:spcBef>
                </a:pPr>
                <a:r>
                  <a:rPr lang="en-US" sz="2100">
                    <a:latin typeface="Tahoma" pitchFamily="34" charset="0"/>
                  </a:rPr>
                  <a:t>1</a:t>
                </a:r>
              </a:p>
            </p:txBody>
          </p:sp>
        </p:grpSp>
        <p:sp>
          <p:nvSpPr>
            <p:cNvPr id="187425" name="Text Box 1057"/>
            <p:cNvSpPr txBox="1">
              <a:spLocks noChangeArrowheads="1"/>
            </p:cNvSpPr>
            <p:nvPr/>
          </p:nvSpPr>
          <p:spPr bwMode="auto">
            <a:xfrm>
              <a:off x="3388" y="1590"/>
              <a:ext cx="336" cy="202"/>
            </a:xfrm>
            <a:prstGeom prst="rect">
              <a:avLst/>
            </a:prstGeom>
            <a:noFill/>
            <a:ln w="9525">
              <a:noFill/>
              <a:miter lim="800000"/>
              <a:headEnd/>
              <a:tailEnd/>
            </a:ln>
            <a:effectLst/>
          </p:spPr>
          <p:txBody>
            <a:bodyPr lIns="0" tIns="0" rIns="0" bIns="0">
              <a:spAutoFit/>
            </a:bodyPr>
            <a:lstStyle/>
            <a:p>
              <a:pPr>
                <a:spcBef>
                  <a:spcPct val="50000"/>
                </a:spcBef>
              </a:pPr>
              <a:r>
                <a:rPr lang="en-US" sz="2100" i="1">
                  <a:latin typeface="Tahoma" pitchFamily="34" charset="0"/>
                </a:rPr>
                <a:t>MPL</a:t>
              </a:r>
            </a:p>
          </p:txBody>
        </p:sp>
      </p:grpSp>
      <p:grpSp>
        <p:nvGrpSpPr>
          <p:cNvPr id="187435" name="Group 1067"/>
          <p:cNvGrpSpPr>
            <a:grpSpLocks/>
          </p:cNvGrpSpPr>
          <p:nvPr/>
        </p:nvGrpSpPr>
        <p:grpSpPr bwMode="auto">
          <a:xfrm>
            <a:off x="5921375" y="2700338"/>
            <a:ext cx="2765425" cy="884237"/>
            <a:chOff x="3346" y="1701"/>
            <a:chExt cx="1742" cy="557"/>
          </a:xfrm>
        </p:grpSpPr>
        <p:sp>
          <p:nvSpPr>
            <p:cNvPr id="187427" name="Text Box 1059"/>
            <p:cNvSpPr txBox="1">
              <a:spLocks noChangeArrowheads="1"/>
            </p:cNvSpPr>
            <p:nvPr/>
          </p:nvSpPr>
          <p:spPr bwMode="auto">
            <a:xfrm>
              <a:off x="3744" y="1776"/>
              <a:ext cx="1344" cy="482"/>
            </a:xfrm>
            <a:prstGeom prst="rect">
              <a:avLst/>
            </a:prstGeom>
            <a:solidFill>
              <a:srgbClr val="FFFF99"/>
            </a:solidFill>
            <a:ln w="9525">
              <a:noFill/>
              <a:miter lim="800000"/>
              <a:headEnd/>
              <a:tailEnd/>
            </a:ln>
            <a:effectLst/>
          </p:spPr>
          <p:txBody>
            <a:bodyPr>
              <a:spAutoFit/>
            </a:bodyPr>
            <a:lstStyle/>
            <a:p>
              <a:pPr>
                <a:lnSpc>
                  <a:spcPct val="105000"/>
                </a:lnSpc>
                <a:spcBef>
                  <a:spcPct val="50000"/>
                </a:spcBef>
              </a:pPr>
              <a:r>
                <a:rPr lang="en-US" sz="2100">
                  <a:latin typeface="Tahoma" pitchFamily="34" charset="0"/>
                </a:rPr>
                <a:t>As more labor is added, </a:t>
              </a:r>
              <a:r>
                <a:rPr lang="en-US" sz="2100" i="1">
                  <a:latin typeface="Tahoma" pitchFamily="34" charset="0"/>
                </a:rPr>
                <a:t>MPL </a:t>
              </a:r>
              <a:r>
                <a:rPr lang="en-US" sz="2100" b="1">
                  <a:latin typeface="Tahoma" pitchFamily="34" charset="0"/>
                  <a:sym typeface="Symbol" pitchFamily="18" charset="2"/>
                </a:rPr>
                <a:t></a:t>
              </a:r>
              <a:endParaRPr lang="en-US" sz="2100" b="1" i="1">
                <a:latin typeface="Tahoma" pitchFamily="34" charset="0"/>
              </a:endParaRPr>
            </a:p>
          </p:txBody>
        </p:sp>
        <p:sp>
          <p:nvSpPr>
            <p:cNvPr id="187430" name="Line 1062"/>
            <p:cNvSpPr>
              <a:spLocks noChangeShapeType="1"/>
            </p:cNvSpPr>
            <p:nvPr/>
          </p:nvSpPr>
          <p:spPr bwMode="auto">
            <a:xfrm flipH="1" flipV="1">
              <a:off x="3346" y="1701"/>
              <a:ext cx="398" cy="219"/>
            </a:xfrm>
            <a:prstGeom prst="line">
              <a:avLst/>
            </a:prstGeom>
            <a:noFill/>
            <a:ln w="9525">
              <a:solidFill>
                <a:schemeClr val="tx1"/>
              </a:solidFill>
              <a:round/>
              <a:headEnd/>
              <a:tailEnd/>
            </a:ln>
            <a:effectLst/>
          </p:spPr>
          <p:txBody>
            <a:bodyPr/>
            <a:lstStyle/>
            <a:p>
              <a:endParaRPr lang="en-US"/>
            </a:p>
          </p:txBody>
        </p:sp>
      </p:grpSp>
      <p:grpSp>
        <p:nvGrpSpPr>
          <p:cNvPr id="187434" name="Group 1066"/>
          <p:cNvGrpSpPr>
            <a:grpSpLocks/>
          </p:cNvGrpSpPr>
          <p:nvPr/>
        </p:nvGrpSpPr>
        <p:grpSpPr bwMode="auto">
          <a:xfrm>
            <a:off x="3324225" y="4419600"/>
            <a:ext cx="3533775" cy="765175"/>
            <a:chOff x="1710" y="2784"/>
            <a:chExt cx="2226" cy="482"/>
          </a:xfrm>
        </p:grpSpPr>
        <p:sp>
          <p:nvSpPr>
            <p:cNvPr id="187426" name="Text Box 1058"/>
            <p:cNvSpPr txBox="1">
              <a:spLocks noChangeArrowheads="1"/>
            </p:cNvSpPr>
            <p:nvPr/>
          </p:nvSpPr>
          <p:spPr bwMode="auto">
            <a:xfrm>
              <a:off x="2064" y="2784"/>
              <a:ext cx="1872" cy="482"/>
            </a:xfrm>
            <a:prstGeom prst="rect">
              <a:avLst/>
            </a:prstGeom>
            <a:solidFill>
              <a:srgbClr val="FFFF99"/>
            </a:solidFill>
            <a:ln w="9525">
              <a:noFill/>
              <a:miter lim="800000"/>
              <a:headEnd/>
              <a:tailEnd/>
            </a:ln>
            <a:effectLst/>
          </p:spPr>
          <p:txBody>
            <a:bodyPr>
              <a:spAutoFit/>
            </a:bodyPr>
            <a:lstStyle/>
            <a:p>
              <a:pPr>
                <a:lnSpc>
                  <a:spcPct val="105000"/>
                </a:lnSpc>
                <a:spcBef>
                  <a:spcPct val="50000"/>
                </a:spcBef>
              </a:pPr>
              <a:r>
                <a:rPr lang="en-US" sz="2100">
                  <a:latin typeface="Tahoma" pitchFamily="34" charset="0"/>
                </a:rPr>
                <a:t>Slope of the production function equals </a:t>
              </a:r>
              <a:r>
                <a:rPr lang="en-US" sz="2100" i="1">
                  <a:latin typeface="Tahoma" pitchFamily="34" charset="0"/>
                </a:rPr>
                <a:t>MPL</a:t>
              </a:r>
            </a:p>
          </p:txBody>
        </p:sp>
        <p:sp>
          <p:nvSpPr>
            <p:cNvPr id="187433" name="Line 1065"/>
            <p:cNvSpPr>
              <a:spLocks noChangeShapeType="1"/>
            </p:cNvSpPr>
            <p:nvPr/>
          </p:nvSpPr>
          <p:spPr bwMode="auto">
            <a:xfrm flipH="1">
              <a:off x="1710" y="3024"/>
              <a:ext cx="354" cy="0"/>
            </a:xfrm>
            <a:prstGeom prst="line">
              <a:avLst/>
            </a:prstGeom>
            <a:noFill/>
            <a:ln w="9525">
              <a:solidFill>
                <a:schemeClr val="tx1"/>
              </a:solidFill>
              <a:round/>
              <a:headEnd/>
              <a:tailEn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304800"/>
            <a:ext cx="7772400" cy="685800"/>
          </a:xfrm>
        </p:spPr>
        <p:txBody>
          <a:bodyPr>
            <a:normAutofit/>
          </a:bodyPr>
          <a:lstStyle/>
          <a:p>
            <a:r>
              <a:rPr lang="en-US" sz="2400" b="1" dirty="0">
                <a:latin typeface="Arial" pitchFamily="34" charset="0"/>
                <a:cs typeface="Arial" pitchFamily="34" charset="0"/>
              </a:rPr>
              <a:t>Diminishing marginal returns</a:t>
            </a:r>
          </a:p>
        </p:txBody>
      </p:sp>
      <p:sp>
        <p:nvSpPr>
          <p:cNvPr id="92163" name="Rectangle 3"/>
          <p:cNvSpPr>
            <a:spLocks noGrp="1" noChangeArrowheads="1"/>
          </p:cNvSpPr>
          <p:nvPr>
            <p:ph idx="1"/>
          </p:nvPr>
        </p:nvSpPr>
        <p:spPr>
          <a:xfrm>
            <a:off x="914400" y="1295400"/>
            <a:ext cx="7543800" cy="4648200"/>
          </a:xfrm>
        </p:spPr>
        <p:txBody>
          <a:bodyPr/>
          <a:lstStyle/>
          <a:p>
            <a:pPr>
              <a:lnSpc>
                <a:spcPct val="110000"/>
              </a:lnSpc>
              <a:spcBef>
                <a:spcPct val="60000"/>
              </a:spcBef>
            </a:pPr>
            <a:r>
              <a:rPr lang="en-US" sz="1800" dirty="0">
                <a:latin typeface="Arial" pitchFamily="34" charset="0"/>
                <a:cs typeface="Arial" pitchFamily="34" charset="0"/>
              </a:rPr>
              <a:t>As a factor input is increased, its marginal product falls (other things equal). </a:t>
            </a:r>
            <a:endParaRPr lang="en-US" sz="1800" dirty="0" smtClean="0">
              <a:latin typeface="Arial" pitchFamily="34" charset="0"/>
              <a:cs typeface="Arial" pitchFamily="34" charset="0"/>
            </a:endParaRPr>
          </a:p>
          <a:p>
            <a:pPr>
              <a:lnSpc>
                <a:spcPct val="110000"/>
              </a:lnSpc>
              <a:spcBef>
                <a:spcPct val="60000"/>
              </a:spcBef>
            </a:pPr>
            <a:endParaRPr lang="en-US" sz="1800" dirty="0">
              <a:latin typeface="Arial" pitchFamily="34" charset="0"/>
              <a:cs typeface="Arial" pitchFamily="34" charset="0"/>
            </a:endParaRPr>
          </a:p>
          <a:p>
            <a:pPr>
              <a:lnSpc>
                <a:spcPct val="115000"/>
              </a:lnSpc>
              <a:spcBef>
                <a:spcPct val="20000"/>
              </a:spcBef>
            </a:pPr>
            <a:r>
              <a:rPr lang="en-US" sz="1800" dirty="0">
                <a:latin typeface="Arial" pitchFamily="34" charset="0"/>
                <a:cs typeface="Arial" pitchFamily="34" charset="0"/>
              </a:rPr>
              <a:t>Intuition:</a:t>
            </a:r>
            <a:br>
              <a:rPr lang="en-US" sz="1800" dirty="0">
                <a:latin typeface="Arial" pitchFamily="34" charset="0"/>
                <a:cs typeface="Arial" pitchFamily="34" charset="0"/>
              </a:rPr>
            </a:br>
            <a:endParaRPr lang="en-US" sz="1800" dirty="0" smtClean="0">
              <a:latin typeface="Arial" pitchFamily="34" charset="0"/>
              <a:cs typeface="Arial" pitchFamily="34" charset="0"/>
            </a:endParaRPr>
          </a:p>
          <a:p>
            <a:pPr>
              <a:lnSpc>
                <a:spcPct val="115000"/>
              </a:lnSpc>
              <a:spcBef>
                <a:spcPct val="20000"/>
              </a:spcBef>
              <a:buNone/>
            </a:pPr>
            <a:r>
              <a:rPr lang="en-US" sz="1800" dirty="0" smtClean="0">
                <a:latin typeface="Arial" pitchFamily="34" charset="0"/>
                <a:cs typeface="Arial" pitchFamily="34" charset="0"/>
                <a:sym typeface="Symbol" pitchFamily="18" charset="2"/>
              </a:rPr>
              <a:t>	</a:t>
            </a:r>
            <a:r>
              <a:rPr lang="en-US" sz="1800" b="1" i="1" dirty="0">
                <a:latin typeface="Arial" pitchFamily="34" charset="0"/>
                <a:cs typeface="Arial" pitchFamily="34" charset="0"/>
                <a:sym typeface="Symbol" pitchFamily="18" charset="2"/>
              </a:rPr>
              <a:t>L</a:t>
            </a:r>
            <a:r>
              <a:rPr lang="en-US" sz="1800" dirty="0">
                <a:latin typeface="Arial" pitchFamily="34" charset="0"/>
                <a:cs typeface="Arial" pitchFamily="34" charset="0"/>
                <a:sym typeface="Symbol" pitchFamily="18" charset="2"/>
              </a:rPr>
              <a:t> while holding </a:t>
            </a:r>
            <a:r>
              <a:rPr lang="en-US" sz="1800" b="1" i="1" dirty="0">
                <a:latin typeface="Arial" pitchFamily="34" charset="0"/>
                <a:cs typeface="Arial" pitchFamily="34" charset="0"/>
                <a:sym typeface="Symbol" pitchFamily="18" charset="2"/>
              </a:rPr>
              <a:t>K</a:t>
            </a:r>
            <a:r>
              <a:rPr lang="en-US" sz="1800" dirty="0">
                <a:latin typeface="Arial" pitchFamily="34" charset="0"/>
                <a:cs typeface="Arial" pitchFamily="34" charset="0"/>
                <a:sym typeface="Symbol" pitchFamily="18" charset="2"/>
              </a:rPr>
              <a:t>  </a:t>
            </a:r>
            <a:r>
              <a:rPr lang="en-US" sz="1800" dirty="0" smtClean="0">
                <a:latin typeface="Arial" pitchFamily="34" charset="0"/>
                <a:cs typeface="Arial" pitchFamily="34" charset="0"/>
                <a:sym typeface="Symbol" pitchFamily="18" charset="2"/>
              </a:rPr>
              <a:t>fixed</a:t>
            </a:r>
          </a:p>
          <a:p>
            <a:pPr>
              <a:lnSpc>
                <a:spcPct val="115000"/>
              </a:lnSpc>
              <a:spcBef>
                <a:spcPct val="20000"/>
              </a:spcBef>
            </a:pPr>
            <a:endParaRPr lang="en-US" sz="1800" dirty="0">
              <a:latin typeface="Arial" pitchFamily="34" charset="0"/>
              <a:cs typeface="Arial" pitchFamily="34" charset="0"/>
              <a:sym typeface="Symbol" pitchFamily="18" charset="2"/>
            </a:endParaRPr>
          </a:p>
          <a:p>
            <a:pPr lvl="1">
              <a:lnSpc>
                <a:spcPct val="115000"/>
              </a:lnSpc>
              <a:spcBef>
                <a:spcPct val="20000"/>
              </a:spcBef>
              <a:buFont typeface="Symbol" pitchFamily="18" charset="2"/>
              <a:buChar char="Þ"/>
            </a:pPr>
            <a:r>
              <a:rPr lang="en-US" sz="1800" dirty="0" smtClean="0">
                <a:latin typeface="Arial" pitchFamily="34" charset="0"/>
                <a:cs typeface="Arial" pitchFamily="34" charset="0"/>
                <a:sym typeface="Symbol" pitchFamily="18" charset="2"/>
              </a:rPr>
              <a:t>fewer </a:t>
            </a:r>
            <a:r>
              <a:rPr lang="en-US" sz="1800" dirty="0">
                <a:latin typeface="Arial" pitchFamily="34" charset="0"/>
                <a:cs typeface="Arial" pitchFamily="34" charset="0"/>
                <a:sym typeface="Symbol" pitchFamily="18" charset="2"/>
              </a:rPr>
              <a:t>machines per worker  </a:t>
            </a:r>
            <a:endParaRPr lang="en-US" sz="1800" dirty="0" smtClean="0">
              <a:latin typeface="Arial" pitchFamily="34" charset="0"/>
              <a:cs typeface="Arial" pitchFamily="34" charset="0"/>
              <a:sym typeface="Symbol" pitchFamily="18" charset="2"/>
            </a:endParaRPr>
          </a:p>
          <a:p>
            <a:pPr lvl="1">
              <a:lnSpc>
                <a:spcPct val="115000"/>
              </a:lnSpc>
              <a:spcBef>
                <a:spcPct val="20000"/>
              </a:spcBef>
              <a:buFont typeface="Symbol" pitchFamily="18" charset="2"/>
              <a:buChar char="Þ"/>
            </a:pPr>
            <a:endParaRPr lang="en-US" sz="1800" dirty="0">
              <a:latin typeface="Arial" pitchFamily="34" charset="0"/>
              <a:cs typeface="Arial" pitchFamily="34" charset="0"/>
              <a:sym typeface="Symbol" pitchFamily="18" charset="2"/>
            </a:endParaRPr>
          </a:p>
          <a:p>
            <a:pPr lvl="1">
              <a:lnSpc>
                <a:spcPct val="115000"/>
              </a:lnSpc>
              <a:spcBef>
                <a:spcPct val="20000"/>
              </a:spcBef>
              <a:buFontTx/>
              <a:buNone/>
            </a:pPr>
            <a:r>
              <a:rPr lang="en-US" sz="1800" dirty="0">
                <a:latin typeface="Arial" pitchFamily="34" charset="0"/>
                <a:cs typeface="Arial" pitchFamily="34" charset="0"/>
                <a:sym typeface="Symbol" pitchFamily="18" charset="2"/>
              </a:rPr>
              <a:t> lower productivity</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609600" y="228600"/>
            <a:ext cx="7924800" cy="838200"/>
          </a:xfrm>
        </p:spPr>
        <p:txBody>
          <a:bodyPr>
            <a:normAutofit/>
          </a:bodyPr>
          <a:lstStyle/>
          <a:p>
            <a:r>
              <a:rPr lang="en-US" sz="2400" b="1" dirty="0">
                <a:latin typeface="Arial" pitchFamily="34" charset="0"/>
                <a:cs typeface="Arial" pitchFamily="34" charset="0"/>
              </a:rPr>
              <a:t>Check your </a:t>
            </a:r>
            <a:r>
              <a:rPr lang="en-US" sz="2400" b="1" dirty="0" smtClean="0">
                <a:latin typeface="Arial" pitchFamily="34" charset="0"/>
                <a:cs typeface="Arial" pitchFamily="34" charset="0"/>
              </a:rPr>
              <a:t>understanding</a:t>
            </a:r>
            <a:endParaRPr lang="en-US" sz="2400" b="1" dirty="0">
              <a:latin typeface="Arial" pitchFamily="34" charset="0"/>
              <a:cs typeface="Arial" pitchFamily="34" charset="0"/>
            </a:endParaRPr>
          </a:p>
        </p:txBody>
      </p:sp>
      <p:sp>
        <p:nvSpPr>
          <p:cNvPr id="101379" name="Rectangle 3"/>
          <p:cNvSpPr>
            <a:spLocks noGrp="1" noChangeArrowheads="1"/>
          </p:cNvSpPr>
          <p:nvPr>
            <p:ph idx="1"/>
          </p:nvPr>
        </p:nvSpPr>
        <p:spPr>
          <a:xfrm>
            <a:off x="1066800" y="1295400"/>
            <a:ext cx="7162800" cy="1066800"/>
          </a:xfrm>
        </p:spPr>
        <p:txBody>
          <a:bodyPr/>
          <a:lstStyle/>
          <a:p>
            <a:pPr marL="0" indent="0">
              <a:lnSpc>
                <a:spcPct val="105000"/>
              </a:lnSpc>
              <a:buFont typeface="Wingdings" pitchFamily="2" charset="2"/>
              <a:buNone/>
            </a:pPr>
            <a:r>
              <a:rPr lang="en-US" sz="1800">
                <a:latin typeface="Arial" pitchFamily="34" charset="0"/>
                <a:cs typeface="Arial" pitchFamily="34" charset="0"/>
              </a:rPr>
              <a:t>Which of these production functions have diminishing marginal returns to labor? </a:t>
            </a:r>
          </a:p>
        </p:txBody>
      </p:sp>
      <p:graphicFrame>
        <p:nvGraphicFramePr>
          <p:cNvPr id="274432" name="Object 1024"/>
          <p:cNvGraphicFramePr>
            <a:graphicFrameLocks noChangeAspect="1"/>
          </p:cNvGraphicFramePr>
          <p:nvPr/>
        </p:nvGraphicFramePr>
        <p:xfrm>
          <a:off x="1535113" y="2578100"/>
          <a:ext cx="4437062" cy="533400"/>
        </p:xfrm>
        <a:graphic>
          <a:graphicData uri="http://schemas.openxmlformats.org/presentationml/2006/ole">
            <p:oleObj spid="_x0000_s274435" name="Equation" r:id="rId4" imgW="1803400" imgH="215900" progId="">
              <p:embed/>
            </p:oleObj>
          </a:graphicData>
        </a:graphic>
      </p:graphicFrame>
      <p:graphicFrame>
        <p:nvGraphicFramePr>
          <p:cNvPr id="274433" name="Object 1025"/>
          <p:cNvGraphicFramePr>
            <a:graphicFrameLocks noChangeAspect="1"/>
          </p:cNvGraphicFramePr>
          <p:nvPr/>
        </p:nvGraphicFramePr>
        <p:xfrm>
          <a:off x="1541463" y="3271838"/>
          <a:ext cx="3663950" cy="649287"/>
        </p:xfrm>
        <a:graphic>
          <a:graphicData uri="http://schemas.openxmlformats.org/presentationml/2006/ole">
            <p:oleObj spid="_x0000_s274436" name="Equation" r:id="rId5" imgW="1511300" imgH="266700" progId="">
              <p:embed/>
            </p:oleObj>
          </a:graphicData>
        </a:graphic>
      </p:graphicFrame>
      <p:graphicFrame>
        <p:nvGraphicFramePr>
          <p:cNvPr id="274434" name="Object 1026"/>
          <p:cNvGraphicFramePr>
            <a:graphicFrameLocks noChangeAspect="1"/>
          </p:cNvGraphicFramePr>
          <p:nvPr/>
        </p:nvGraphicFramePr>
        <p:xfrm>
          <a:off x="1547813" y="4097338"/>
          <a:ext cx="4929187" cy="617537"/>
        </p:xfrm>
        <a:graphic>
          <a:graphicData uri="http://schemas.openxmlformats.org/presentationml/2006/ole">
            <p:oleObj spid="_x0000_s274437" name="Equation" r:id="rId6" imgW="2032000" imgH="254000" progId="">
              <p:embed/>
            </p:oleObj>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85800" y="228600"/>
            <a:ext cx="8077200" cy="685800"/>
          </a:xfrm>
        </p:spPr>
        <p:txBody>
          <a:bodyPr>
            <a:normAutofit/>
          </a:bodyPr>
          <a:lstStyle/>
          <a:p>
            <a:r>
              <a:rPr lang="en-US" sz="2400" b="1" dirty="0">
                <a:latin typeface="Arial" pitchFamily="34" charset="0"/>
                <a:cs typeface="Arial" pitchFamily="34" charset="0"/>
              </a:rPr>
              <a:t>Exercise (part 2)</a:t>
            </a:r>
          </a:p>
        </p:txBody>
      </p:sp>
      <p:sp>
        <p:nvSpPr>
          <p:cNvPr id="91139" name="Rectangle 3"/>
          <p:cNvSpPr>
            <a:spLocks noGrp="1" noChangeArrowheads="1"/>
          </p:cNvSpPr>
          <p:nvPr>
            <p:ph sz="half" idx="1"/>
          </p:nvPr>
        </p:nvSpPr>
        <p:spPr>
          <a:xfrm>
            <a:off x="914400" y="1295400"/>
            <a:ext cx="4953000" cy="3048000"/>
          </a:xfrm>
          <a:solidFill>
            <a:srgbClr val="FFFFFF">
              <a:alpha val="50000"/>
            </a:srgbClr>
          </a:solidFill>
          <a:ln/>
        </p:spPr>
        <p:txBody>
          <a:bodyPr>
            <a:normAutofit lnSpcReduction="10000"/>
          </a:bodyPr>
          <a:lstStyle/>
          <a:p>
            <a:pPr marL="495300" indent="-495300">
              <a:lnSpc>
                <a:spcPct val="105000"/>
              </a:lnSpc>
              <a:spcBef>
                <a:spcPct val="50000"/>
              </a:spcBef>
              <a:buClr>
                <a:srgbClr val="CC3399"/>
              </a:buClr>
              <a:buSzPct val="95000"/>
              <a:buFont typeface="Wingdings" pitchFamily="2" charset="2"/>
              <a:buNone/>
            </a:pPr>
            <a:r>
              <a:rPr lang="en-US" sz="1800" dirty="0">
                <a:latin typeface="Arial" pitchFamily="34" charset="0"/>
                <a:cs typeface="Arial" pitchFamily="34" charset="0"/>
              </a:rPr>
              <a:t>Suppose </a:t>
            </a:r>
            <a:r>
              <a:rPr lang="en-US" sz="1800" b="1" i="1" dirty="0">
                <a:latin typeface="Arial" pitchFamily="34" charset="0"/>
                <a:cs typeface="Arial" pitchFamily="34" charset="0"/>
              </a:rPr>
              <a:t>W</a:t>
            </a:r>
            <a:r>
              <a:rPr lang="en-US" sz="1800" i="1" dirty="0">
                <a:latin typeface="Arial" pitchFamily="34" charset="0"/>
                <a:cs typeface="Arial" pitchFamily="34" charset="0"/>
              </a:rPr>
              <a:t>/</a:t>
            </a:r>
            <a:r>
              <a:rPr lang="en-US" sz="1800" b="1" i="1" dirty="0">
                <a:latin typeface="Arial" pitchFamily="34" charset="0"/>
                <a:cs typeface="Arial" pitchFamily="34" charset="0"/>
              </a:rPr>
              <a:t>P</a:t>
            </a:r>
            <a:r>
              <a:rPr lang="en-US" sz="1800" dirty="0">
                <a:latin typeface="Arial" pitchFamily="34" charset="0"/>
                <a:cs typeface="Arial" pitchFamily="34" charset="0"/>
              </a:rPr>
              <a:t> = 6.  </a:t>
            </a:r>
            <a:endParaRPr lang="en-US" sz="1800" dirty="0" smtClean="0">
              <a:latin typeface="Arial" pitchFamily="34" charset="0"/>
              <a:cs typeface="Arial" pitchFamily="34" charset="0"/>
            </a:endParaRPr>
          </a:p>
          <a:p>
            <a:pPr marL="495300" indent="-495300">
              <a:lnSpc>
                <a:spcPct val="105000"/>
              </a:lnSpc>
              <a:spcBef>
                <a:spcPct val="50000"/>
              </a:spcBef>
              <a:buClr>
                <a:srgbClr val="CC3399"/>
              </a:buClr>
              <a:buSzPct val="95000"/>
              <a:buFont typeface="Wingdings" pitchFamily="2" charset="2"/>
              <a:buNone/>
            </a:pPr>
            <a:endParaRPr lang="en-US" sz="1800" dirty="0">
              <a:latin typeface="Arial" pitchFamily="34" charset="0"/>
              <a:cs typeface="Arial" pitchFamily="34" charset="0"/>
            </a:endParaRPr>
          </a:p>
          <a:p>
            <a:pPr marL="495300" indent="-495300">
              <a:lnSpc>
                <a:spcPct val="105000"/>
              </a:lnSpc>
              <a:spcBef>
                <a:spcPct val="50000"/>
              </a:spcBef>
              <a:buSzPct val="95000"/>
              <a:buFont typeface="Wingdings" pitchFamily="2" charset="2"/>
              <a:buAutoNum type="alphaLcPeriod" startAt="4"/>
            </a:pPr>
            <a:r>
              <a:rPr lang="en-US" sz="1800" dirty="0">
                <a:latin typeface="Arial" pitchFamily="34" charset="0"/>
                <a:cs typeface="Arial" pitchFamily="34" charset="0"/>
              </a:rPr>
              <a:t>If </a:t>
            </a:r>
            <a:r>
              <a:rPr lang="en-US" sz="1800" b="1" i="1" dirty="0">
                <a:latin typeface="Arial" pitchFamily="34" charset="0"/>
                <a:cs typeface="Arial" pitchFamily="34" charset="0"/>
              </a:rPr>
              <a:t>L</a:t>
            </a:r>
            <a:r>
              <a:rPr lang="en-US" sz="1800" dirty="0">
                <a:latin typeface="Arial" pitchFamily="34" charset="0"/>
                <a:cs typeface="Arial" pitchFamily="34" charset="0"/>
              </a:rPr>
              <a:t> = 3, should firm hire more or less labor?  Why?  </a:t>
            </a:r>
          </a:p>
          <a:p>
            <a:pPr marL="495300" indent="-495300">
              <a:lnSpc>
                <a:spcPct val="105000"/>
              </a:lnSpc>
              <a:spcBef>
                <a:spcPct val="50000"/>
              </a:spcBef>
              <a:buSzPct val="95000"/>
              <a:buFont typeface="Wingdings" pitchFamily="2" charset="2"/>
              <a:buAutoNum type="alphaLcPeriod" startAt="4"/>
            </a:pPr>
            <a:endParaRPr lang="en-US" sz="1800" dirty="0" smtClean="0">
              <a:latin typeface="Arial" pitchFamily="34" charset="0"/>
              <a:cs typeface="Arial" pitchFamily="34" charset="0"/>
            </a:endParaRPr>
          </a:p>
          <a:p>
            <a:pPr marL="495300" indent="-495300">
              <a:lnSpc>
                <a:spcPct val="105000"/>
              </a:lnSpc>
              <a:spcBef>
                <a:spcPct val="50000"/>
              </a:spcBef>
              <a:buSzPct val="95000"/>
              <a:buFont typeface="Wingdings" pitchFamily="2" charset="2"/>
              <a:buAutoNum type="alphaLcPeriod" startAt="4"/>
            </a:pPr>
            <a:endParaRPr lang="en-US" sz="1800" dirty="0">
              <a:latin typeface="Arial" pitchFamily="34" charset="0"/>
              <a:cs typeface="Arial" pitchFamily="34" charset="0"/>
            </a:endParaRPr>
          </a:p>
          <a:p>
            <a:pPr marL="495300" indent="-495300">
              <a:lnSpc>
                <a:spcPct val="105000"/>
              </a:lnSpc>
              <a:spcBef>
                <a:spcPct val="50000"/>
              </a:spcBef>
              <a:buSzPct val="95000"/>
              <a:buFont typeface="Wingdings" pitchFamily="2" charset="2"/>
              <a:buAutoNum type="alphaLcPeriod" startAt="4"/>
            </a:pPr>
            <a:r>
              <a:rPr lang="en-US" sz="1800" dirty="0" smtClean="0">
                <a:latin typeface="Arial" pitchFamily="34" charset="0"/>
                <a:cs typeface="Arial" pitchFamily="34" charset="0"/>
              </a:rPr>
              <a:t>If </a:t>
            </a:r>
            <a:r>
              <a:rPr lang="en-US" sz="1800" b="1" i="1" dirty="0">
                <a:latin typeface="Arial" pitchFamily="34" charset="0"/>
                <a:cs typeface="Arial" pitchFamily="34" charset="0"/>
              </a:rPr>
              <a:t>L</a:t>
            </a:r>
            <a:r>
              <a:rPr lang="en-US" sz="1800" dirty="0">
                <a:latin typeface="Arial" pitchFamily="34" charset="0"/>
                <a:cs typeface="Arial" pitchFamily="34" charset="0"/>
              </a:rPr>
              <a:t> = 7, should firm hire more or less labor?  Why?  </a:t>
            </a:r>
          </a:p>
        </p:txBody>
      </p:sp>
      <p:sp>
        <p:nvSpPr>
          <p:cNvPr id="91140" name="Rectangle 4"/>
          <p:cNvSpPr>
            <a:spLocks noGrp="1" noChangeArrowheads="1"/>
          </p:cNvSpPr>
          <p:nvPr>
            <p:ph sz="half" idx="2"/>
          </p:nvPr>
        </p:nvSpPr>
        <p:spPr>
          <a:xfrm>
            <a:off x="6096000" y="762000"/>
            <a:ext cx="2590800" cy="5486400"/>
          </a:xfrm>
          <a:solidFill>
            <a:srgbClr val="FFFFFF"/>
          </a:solidFill>
          <a:ln>
            <a:solidFill>
              <a:schemeClr val="tx1"/>
            </a:solidFill>
          </a:ln>
        </p:spPr>
        <p:txBody>
          <a:bodyPr>
            <a:normAutofit lnSpcReduction="10000"/>
          </a:bodyPr>
          <a:lstStyle/>
          <a:p>
            <a:pPr marL="0" indent="0">
              <a:lnSpc>
                <a:spcPct val="105000"/>
              </a:lnSpc>
              <a:spcBef>
                <a:spcPct val="0"/>
              </a:spcBef>
              <a:buFont typeface="Wingdings" pitchFamily="2" charset="2"/>
              <a:buNone/>
              <a:tabLst>
                <a:tab pos="396875" algn="r"/>
                <a:tab pos="1316038" algn="r"/>
                <a:tab pos="2289175" algn="r"/>
              </a:tabLst>
            </a:pPr>
            <a:r>
              <a:rPr lang="en-US" sz="1800" b="1" i="1">
                <a:solidFill>
                  <a:srgbClr val="003399"/>
                </a:solidFill>
                <a:latin typeface="Arial" pitchFamily="34" charset="0"/>
                <a:cs typeface="Arial" pitchFamily="34" charset="0"/>
              </a:rPr>
              <a:t>	L	Y</a:t>
            </a:r>
            <a:r>
              <a:rPr lang="en-US" sz="1800" b="1">
                <a:solidFill>
                  <a:srgbClr val="003399"/>
                </a:solidFill>
                <a:latin typeface="Arial" pitchFamily="34" charset="0"/>
                <a:cs typeface="Arial" pitchFamily="34" charset="0"/>
              </a:rPr>
              <a:t>	MPL</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003399"/>
                </a:solidFill>
                <a:latin typeface="Arial" pitchFamily="34" charset="0"/>
                <a:cs typeface="Arial" pitchFamily="34" charset="0"/>
              </a:rPr>
              <a:t>	</a:t>
            </a:r>
            <a:r>
              <a:rPr lang="en-US" sz="1800">
                <a:solidFill>
                  <a:srgbClr val="4D4D4D"/>
                </a:solidFill>
                <a:latin typeface="Arial" pitchFamily="34" charset="0"/>
                <a:cs typeface="Arial" pitchFamily="34" charset="0"/>
              </a:rPr>
              <a:t>0	0	n.a.</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1	10	10</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2	19	9</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3	27	8</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4	34	7</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5	40	6</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6	45	5</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7	49	4</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8	52	3</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9	54	2</a:t>
            </a:r>
          </a:p>
          <a:p>
            <a:pPr marL="0" indent="0">
              <a:lnSpc>
                <a:spcPct val="105000"/>
              </a:lnSpc>
              <a:spcBef>
                <a:spcPct val="0"/>
              </a:spcBef>
              <a:buFont typeface="Wingdings" pitchFamily="2" charset="2"/>
              <a:buNone/>
              <a:tabLst>
                <a:tab pos="396875" algn="r"/>
                <a:tab pos="1316038" algn="r"/>
                <a:tab pos="2289175" algn="r"/>
              </a:tabLst>
            </a:pPr>
            <a:r>
              <a:rPr lang="en-US" sz="1800">
                <a:solidFill>
                  <a:srgbClr val="4D4D4D"/>
                </a:solidFill>
                <a:latin typeface="Arial" pitchFamily="34" charset="0"/>
                <a:cs typeface="Arial" pitchFamily="34" charset="0"/>
              </a:rPr>
              <a:t>	10	55	1</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8179" name="Rectangle 1027"/>
          <p:cNvSpPr>
            <a:spLocks noGrp="1" noChangeArrowheads="1"/>
          </p:cNvSpPr>
          <p:nvPr>
            <p:ph type="title"/>
          </p:nvPr>
        </p:nvSpPr>
        <p:spPr>
          <a:xfrm>
            <a:off x="533400" y="228600"/>
            <a:ext cx="8001000" cy="838200"/>
          </a:xfrm>
          <a:noFill/>
          <a:ln/>
        </p:spPr>
        <p:txBody>
          <a:bodyPr>
            <a:normAutofit/>
          </a:bodyPr>
          <a:lstStyle/>
          <a:p>
            <a:pPr>
              <a:lnSpc>
                <a:spcPct val="105000"/>
              </a:lnSpc>
              <a:spcBef>
                <a:spcPct val="40000"/>
              </a:spcBef>
              <a:tabLst>
                <a:tab pos="461963" algn="l"/>
              </a:tabLst>
            </a:pPr>
            <a:r>
              <a:rPr lang="en-US" sz="2400" b="1" i="1" dirty="0">
                <a:latin typeface="Arial" pitchFamily="34" charset="0"/>
                <a:cs typeface="Arial" pitchFamily="34" charset="0"/>
              </a:rPr>
              <a:t>MPL</a:t>
            </a:r>
            <a:r>
              <a:rPr lang="en-US" sz="2400" b="1" dirty="0">
                <a:latin typeface="Arial" pitchFamily="34" charset="0"/>
                <a:cs typeface="Arial" pitchFamily="34" charset="0"/>
              </a:rPr>
              <a:t> and the demand for labor</a:t>
            </a:r>
          </a:p>
        </p:txBody>
      </p:sp>
      <p:sp>
        <p:nvSpPr>
          <p:cNvPr id="178183" name="Rectangle 1031"/>
          <p:cNvSpPr>
            <a:spLocks noChangeArrowheads="1"/>
          </p:cNvSpPr>
          <p:nvPr/>
        </p:nvSpPr>
        <p:spPr bwMode="auto">
          <a:xfrm>
            <a:off x="4876800" y="1552575"/>
            <a:ext cx="3124200" cy="1371600"/>
          </a:xfrm>
          <a:prstGeom prst="rect">
            <a:avLst/>
          </a:prstGeom>
          <a:solidFill>
            <a:srgbClr val="CCFFCC"/>
          </a:solidFill>
          <a:ln w="9525">
            <a:solidFill>
              <a:schemeClr val="tx1"/>
            </a:solidFill>
            <a:miter lim="800000"/>
            <a:headEnd/>
            <a:tailEnd/>
          </a:ln>
          <a:effectLst>
            <a:outerShdw dist="107763" dir="2700000" algn="ctr" rotWithShape="0">
              <a:schemeClr val="bg2"/>
            </a:outerShdw>
          </a:effectLst>
        </p:spPr>
        <p:txBody>
          <a:bodyPr anchor="ctr"/>
          <a:lstStyle/>
          <a:p>
            <a:pPr algn="ctr">
              <a:lnSpc>
                <a:spcPct val="105000"/>
              </a:lnSpc>
              <a:spcBef>
                <a:spcPct val="40000"/>
              </a:spcBef>
              <a:tabLst>
                <a:tab pos="461963" algn="l"/>
              </a:tabLst>
            </a:pPr>
            <a:r>
              <a:rPr lang="en-US">
                <a:latin typeface="Tahoma" pitchFamily="34" charset="0"/>
              </a:rPr>
              <a:t>Each firm hires labor </a:t>
            </a:r>
            <a:br>
              <a:rPr lang="en-US">
                <a:latin typeface="Tahoma" pitchFamily="34" charset="0"/>
              </a:rPr>
            </a:br>
            <a:r>
              <a:rPr lang="en-US">
                <a:latin typeface="Tahoma" pitchFamily="34" charset="0"/>
              </a:rPr>
              <a:t>up to the point where </a:t>
            </a:r>
            <a:r>
              <a:rPr lang="en-US" b="1" i="1">
                <a:latin typeface="Tahoma" pitchFamily="34" charset="0"/>
              </a:rPr>
              <a:t>MPL</a:t>
            </a:r>
            <a:r>
              <a:rPr lang="en-US">
                <a:latin typeface="Tahoma" pitchFamily="34" charset="0"/>
              </a:rPr>
              <a:t> = </a:t>
            </a:r>
            <a:r>
              <a:rPr lang="en-US" b="1" i="1">
                <a:latin typeface="Tahoma" pitchFamily="34" charset="0"/>
              </a:rPr>
              <a:t>W</a:t>
            </a:r>
            <a:r>
              <a:rPr lang="en-US" i="1">
                <a:latin typeface="Tahoma" pitchFamily="34" charset="0"/>
              </a:rPr>
              <a:t>/</a:t>
            </a:r>
            <a:r>
              <a:rPr lang="en-US" b="1" i="1">
                <a:latin typeface="Tahoma" pitchFamily="34" charset="0"/>
              </a:rPr>
              <a:t>P</a:t>
            </a:r>
          </a:p>
        </p:txBody>
      </p:sp>
      <p:grpSp>
        <p:nvGrpSpPr>
          <p:cNvPr id="178199" name="Group 1047"/>
          <p:cNvGrpSpPr>
            <a:grpSpLocks/>
          </p:cNvGrpSpPr>
          <p:nvPr/>
        </p:nvGrpSpPr>
        <p:grpSpPr bwMode="auto">
          <a:xfrm>
            <a:off x="1219200" y="1276350"/>
            <a:ext cx="6596063" cy="3978275"/>
            <a:chOff x="624" y="930"/>
            <a:chExt cx="4155" cy="2506"/>
          </a:xfrm>
        </p:grpSpPr>
        <p:grpSp>
          <p:nvGrpSpPr>
            <p:cNvPr id="178188" name="Group 1036"/>
            <p:cNvGrpSpPr>
              <a:grpSpLocks/>
            </p:cNvGrpSpPr>
            <p:nvPr/>
          </p:nvGrpSpPr>
          <p:grpSpPr bwMode="auto">
            <a:xfrm>
              <a:off x="1296" y="960"/>
              <a:ext cx="3408" cy="2208"/>
              <a:chOff x="1296" y="1200"/>
              <a:chExt cx="2256" cy="1968"/>
            </a:xfrm>
          </p:grpSpPr>
          <p:sp>
            <p:nvSpPr>
              <p:cNvPr id="178184" name="Line 1032"/>
              <p:cNvSpPr>
                <a:spLocks noChangeShapeType="1"/>
              </p:cNvSpPr>
              <p:nvPr/>
            </p:nvSpPr>
            <p:spPr bwMode="auto">
              <a:xfrm>
                <a:off x="1296" y="1200"/>
                <a:ext cx="0" cy="1968"/>
              </a:xfrm>
              <a:prstGeom prst="line">
                <a:avLst/>
              </a:prstGeom>
              <a:noFill/>
              <a:ln w="9525">
                <a:solidFill>
                  <a:schemeClr val="tx1"/>
                </a:solidFill>
                <a:round/>
                <a:headEnd/>
                <a:tailEnd/>
              </a:ln>
              <a:effectLst/>
            </p:spPr>
            <p:txBody>
              <a:bodyPr/>
              <a:lstStyle/>
              <a:p>
                <a:endParaRPr lang="en-US"/>
              </a:p>
            </p:txBody>
          </p:sp>
          <p:sp>
            <p:nvSpPr>
              <p:cNvPr id="178185" name="Line 1033"/>
              <p:cNvSpPr>
                <a:spLocks noChangeShapeType="1"/>
              </p:cNvSpPr>
              <p:nvPr/>
            </p:nvSpPr>
            <p:spPr bwMode="auto">
              <a:xfrm>
                <a:off x="1296" y="3168"/>
                <a:ext cx="2256" cy="0"/>
              </a:xfrm>
              <a:prstGeom prst="line">
                <a:avLst/>
              </a:prstGeom>
              <a:noFill/>
              <a:ln w="9525">
                <a:solidFill>
                  <a:schemeClr val="tx1"/>
                </a:solidFill>
                <a:round/>
                <a:headEnd/>
                <a:tailEnd/>
              </a:ln>
              <a:effectLst/>
            </p:spPr>
            <p:txBody>
              <a:bodyPr/>
              <a:lstStyle/>
              <a:p>
                <a:endParaRPr lang="en-US"/>
              </a:p>
            </p:txBody>
          </p:sp>
        </p:grpSp>
        <p:sp>
          <p:nvSpPr>
            <p:cNvPr id="178186" name="Text Box 1034"/>
            <p:cNvSpPr txBox="1">
              <a:spLocks noChangeArrowheads="1"/>
            </p:cNvSpPr>
            <p:nvPr/>
          </p:nvSpPr>
          <p:spPr bwMode="auto">
            <a:xfrm>
              <a:off x="624" y="930"/>
              <a:ext cx="768" cy="462"/>
            </a:xfrm>
            <a:prstGeom prst="rect">
              <a:avLst/>
            </a:prstGeom>
            <a:noFill/>
            <a:ln w="9525">
              <a:noFill/>
              <a:miter lim="800000"/>
              <a:headEnd/>
              <a:tailEnd/>
            </a:ln>
            <a:effectLst/>
          </p:spPr>
          <p:txBody>
            <a:bodyPr>
              <a:spAutoFit/>
            </a:bodyPr>
            <a:lstStyle/>
            <a:p>
              <a:pPr>
                <a:spcBef>
                  <a:spcPct val="50000"/>
                </a:spcBef>
              </a:pPr>
              <a:r>
                <a:rPr lang="en-US" sz="2100">
                  <a:latin typeface="Tahoma" pitchFamily="34" charset="0"/>
                </a:rPr>
                <a:t>Units of output</a:t>
              </a:r>
            </a:p>
          </p:txBody>
        </p:sp>
        <p:sp>
          <p:nvSpPr>
            <p:cNvPr id="178187" name="Text Box 1035"/>
            <p:cNvSpPr txBox="1">
              <a:spLocks noChangeArrowheads="1"/>
            </p:cNvSpPr>
            <p:nvPr/>
          </p:nvSpPr>
          <p:spPr bwMode="auto">
            <a:xfrm>
              <a:off x="3435" y="3186"/>
              <a:ext cx="1344" cy="250"/>
            </a:xfrm>
            <a:prstGeom prst="rect">
              <a:avLst/>
            </a:prstGeom>
            <a:noFill/>
            <a:ln w="9525">
              <a:noFill/>
              <a:miter lim="800000"/>
              <a:headEnd/>
              <a:tailEnd/>
            </a:ln>
            <a:effectLst/>
          </p:spPr>
          <p:txBody>
            <a:bodyPr>
              <a:spAutoFit/>
            </a:bodyPr>
            <a:lstStyle/>
            <a:p>
              <a:pPr>
                <a:lnSpc>
                  <a:spcPct val="95000"/>
                </a:lnSpc>
                <a:spcBef>
                  <a:spcPct val="50000"/>
                </a:spcBef>
                <a:tabLst>
                  <a:tab pos="519113" algn="l"/>
                </a:tabLst>
              </a:pPr>
              <a:r>
                <a:rPr lang="en-US" sz="2100">
                  <a:latin typeface="Tahoma" pitchFamily="34" charset="0"/>
                </a:rPr>
                <a:t>Units of labor, </a:t>
              </a:r>
              <a:r>
                <a:rPr lang="en-US" sz="2100" b="1" i="1">
                  <a:latin typeface="Tahoma" pitchFamily="34" charset="0"/>
                </a:rPr>
                <a:t>L</a:t>
              </a:r>
            </a:p>
          </p:txBody>
        </p:sp>
      </p:grpSp>
      <p:grpSp>
        <p:nvGrpSpPr>
          <p:cNvPr id="178202" name="Group 1050"/>
          <p:cNvGrpSpPr>
            <a:grpSpLocks/>
          </p:cNvGrpSpPr>
          <p:nvPr/>
        </p:nvGrpSpPr>
        <p:grpSpPr bwMode="auto">
          <a:xfrm>
            <a:off x="2590800" y="1781175"/>
            <a:ext cx="5181600" cy="2819400"/>
            <a:chOff x="1488" y="1248"/>
            <a:chExt cx="3264" cy="1776"/>
          </a:xfrm>
        </p:grpSpPr>
        <p:sp>
          <p:nvSpPr>
            <p:cNvPr id="178189" name="Freeform 1037"/>
            <p:cNvSpPr>
              <a:spLocks/>
            </p:cNvSpPr>
            <p:nvPr/>
          </p:nvSpPr>
          <p:spPr bwMode="auto">
            <a:xfrm>
              <a:off x="1488" y="1248"/>
              <a:ext cx="2304" cy="1632"/>
            </a:xfrm>
            <a:custGeom>
              <a:avLst/>
              <a:gdLst/>
              <a:ahLst/>
              <a:cxnLst>
                <a:cxn ang="0">
                  <a:pos x="0" y="0"/>
                </a:cxn>
                <a:cxn ang="0">
                  <a:pos x="720" y="864"/>
                </a:cxn>
                <a:cxn ang="0">
                  <a:pos x="1440" y="1344"/>
                </a:cxn>
              </a:cxnLst>
              <a:rect l="0" t="0" r="r" b="b"/>
              <a:pathLst>
                <a:path w="1440" h="1344">
                  <a:moveTo>
                    <a:pt x="0" y="0"/>
                  </a:moveTo>
                  <a:cubicBezTo>
                    <a:pt x="240" y="320"/>
                    <a:pt x="480" y="640"/>
                    <a:pt x="720" y="864"/>
                  </a:cubicBezTo>
                  <a:cubicBezTo>
                    <a:pt x="960" y="1088"/>
                    <a:pt x="1224" y="1232"/>
                    <a:pt x="1440" y="1344"/>
                  </a:cubicBezTo>
                </a:path>
              </a:pathLst>
            </a:custGeom>
            <a:noFill/>
            <a:ln w="28575" cmpd="sng">
              <a:solidFill>
                <a:srgbClr val="000099"/>
              </a:solidFill>
              <a:round/>
              <a:headEnd/>
              <a:tailEnd/>
            </a:ln>
            <a:effectLst/>
          </p:spPr>
          <p:txBody>
            <a:bodyPr/>
            <a:lstStyle/>
            <a:p>
              <a:endParaRPr lang="en-US"/>
            </a:p>
          </p:txBody>
        </p:sp>
        <p:sp>
          <p:nvSpPr>
            <p:cNvPr id="178190" name="Text Box 1038"/>
            <p:cNvSpPr txBox="1">
              <a:spLocks noChangeArrowheads="1"/>
            </p:cNvSpPr>
            <p:nvPr/>
          </p:nvSpPr>
          <p:spPr bwMode="auto">
            <a:xfrm>
              <a:off x="3792" y="2582"/>
              <a:ext cx="960" cy="442"/>
            </a:xfrm>
            <a:prstGeom prst="rect">
              <a:avLst/>
            </a:prstGeom>
            <a:noFill/>
            <a:ln w="9525">
              <a:noFill/>
              <a:miter lim="800000"/>
              <a:headEnd/>
              <a:tailEnd/>
            </a:ln>
            <a:effectLst/>
          </p:spPr>
          <p:txBody>
            <a:bodyPr>
              <a:spAutoFit/>
            </a:bodyPr>
            <a:lstStyle/>
            <a:p>
              <a:pPr>
                <a:lnSpc>
                  <a:spcPct val="95000"/>
                </a:lnSpc>
                <a:spcBef>
                  <a:spcPct val="50000"/>
                </a:spcBef>
              </a:pPr>
              <a:r>
                <a:rPr lang="en-US" sz="2100">
                  <a:latin typeface="Tahoma" pitchFamily="34" charset="0"/>
                </a:rPr>
                <a:t>MPL, Labor demand</a:t>
              </a:r>
            </a:p>
          </p:txBody>
        </p:sp>
      </p:grpSp>
      <p:grpSp>
        <p:nvGrpSpPr>
          <p:cNvPr id="178200" name="Group 1048"/>
          <p:cNvGrpSpPr>
            <a:grpSpLocks/>
          </p:cNvGrpSpPr>
          <p:nvPr/>
        </p:nvGrpSpPr>
        <p:grpSpPr bwMode="auto">
          <a:xfrm>
            <a:off x="1066800" y="2647950"/>
            <a:ext cx="3152775" cy="733425"/>
            <a:chOff x="528" y="1794"/>
            <a:chExt cx="1986" cy="462"/>
          </a:xfrm>
        </p:grpSpPr>
        <p:sp>
          <p:nvSpPr>
            <p:cNvPr id="178191" name="Line 1039"/>
            <p:cNvSpPr>
              <a:spLocks noChangeShapeType="1"/>
            </p:cNvSpPr>
            <p:nvPr/>
          </p:nvSpPr>
          <p:spPr bwMode="auto">
            <a:xfrm flipH="1" flipV="1">
              <a:off x="1296" y="2208"/>
              <a:ext cx="1218" cy="1"/>
            </a:xfrm>
            <a:prstGeom prst="line">
              <a:avLst/>
            </a:prstGeom>
            <a:noFill/>
            <a:ln w="9525">
              <a:solidFill>
                <a:schemeClr val="tx1"/>
              </a:solidFill>
              <a:prstDash val="dash"/>
              <a:round/>
              <a:headEnd/>
              <a:tailEnd/>
            </a:ln>
            <a:effectLst/>
          </p:spPr>
          <p:txBody>
            <a:bodyPr/>
            <a:lstStyle/>
            <a:p>
              <a:endParaRPr lang="en-US"/>
            </a:p>
          </p:txBody>
        </p:sp>
        <p:grpSp>
          <p:nvGrpSpPr>
            <p:cNvPr id="178197" name="Group 1045"/>
            <p:cNvGrpSpPr>
              <a:grpSpLocks/>
            </p:cNvGrpSpPr>
            <p:nvPr/>
          </p:nvGrpSpPr>
          <p:grpSpPr bwMode="auto">
            <a:xfrm>
              <a:off x="528" y="1794"/>
              <a:ext cx="768" cy="462"/>
              <a:chOff x="528" y="1794"/>
              <a:chExt cx="768" cy="462"/>
            </a:xfrm>
          </p:grpSpPr>
          <p:sp>
            <p:nvSpPr>
              <p:cNvPr id="178194" name="Text Box 1042"/>
              <p:cNvSpPr txBox="1">
                <a:spLocks noChangeArrowheads="1"/>
              </p:cNvSpPr>
              <p:nvPr/>
            </p:nvSpPr>
            <p:spPr bwMode="auto">
              <a:xfrm>
                <a:off x="528" y="1794"/>
                <a:ext cx="528" cy="462"/>
              </a:xfrm>
              <a:prstGeom prst="rect">
                <a:avLst/>
              </a:prstGeom>
              <a:solidFill>
                <a:srgbClr val="FFFFB3"/>
              </a:solidFill>
              <a:ln w="9525">
                <a:noFill/>
                <a:miter lim="800000"/>
                <a:headEnd/>
                <a:tailEnd/>
              </a:ln>
              <a:effectLst/>
            </p:spPr>
            <p:txBody>
              <a:bodyPr>
                <a:spAutoFit/>
              </a:bodyPr>
              <a:lstStyle/>
              <a:p>
                <a:pPr algn="ctr">
                  <a:spcBef>
                    <a:spcPct val="50000"/>
                  </a:spcBef>
                </a:pPr>
                <a:r>
                  <a:rPr lang="en-US" sz="2100">
                    <a:latin typeface="Tahoma" pitchFamily="34" charset="0"/>
                  </a:rPr>
                  <a:t>Real wage</a:t>
                </a:r>
              </a:p>
            </p:txBody>
          </p:sp>
          <p:sp>
            <p:nvSpPr>
              <p:cNvPr id="178196" name="Line 1044"/>
              <p:cNvSpPr>
                <a:spLocks noChangeShapeType="1"/>
              </p:cNvSpPr>
              <p:nvPr/>
            </p:nvSpPr>
            <p:spPr bwMode="auto">
              <a:xfrm flipH="1" flipV="1">
                <a:off x="1056" y="2064"/>
                <a:ext cx="240" cy="144"/>
              </a:xfrm>
              <a:prstGeom prst="line">
                <a:avLst/>
              </a:prstGeom>
              <a:noFill/>
              <a:ln w="9525">
                <a:solidFill>
                  <a:schemeClr val="tx1"/>
                </a:solidFill>
                <a:round/>
                <a:headEnd/>
                <a:tailEnd/>
              </a:ln>
              <a:effectLst/>
            </p:spPr>
            <p:txBody>
              <a:bodyPr/>
              <a:lstStyle/>
              <a:p>
                <a:endParaRPr lang="en-US"/>
              </a:p>
            </p:txBody>
          </p:sp>
        </p:grpSp>
      </p:grpSp>
      <p:grpSp>
        <p:nvGrpSpPr>
          <p:cNvPr id="178203" name="Group 1051"/>
          <p:cNvGrpSpPr>
            <a:grpSpLocks/>
          </p:cNvGrpSpPr>
          <p:nvPr/>
        </p:nvGrpSpPr>
        <p:grpSpPr bwMode="auto">
          <a:xfrm>
            <a:off x="2514600" y="3297238"/>
            <a:ext cx="2209800" cy="2722562"/>
            <a:chOff x="1584" y="2077"/>
            <a:chExt cx="1392" cy="1715"/>
          </a:xfrm>
        </p:grpSpPr>
        <p:sp>
          <p:nvSpPr>
            <p:cNvPr id="178193" name="Line 1041"/>
            <p:cNvSpPr>
              <a:spLocks noChangeShapeType="1"/>
            </p:cNvSpPr>
            <p:nvPr/>
          </p:nvSpPr>
          <p:spPr bwMode="auto">
            <a:xfrm>
              <a:off x="2655" y="2077"/>
              <a:ext cx="0" cy="960"/>
            </a:xfrm>
            <a:prstGeom prst="line">
              <a:avLst/>
            </a:prstGeom>
            <a:noFill/>
            <a:ln w="9525">
              <a:solidFill>
                <a:schemeClr val="tx1"/>
              </a:solidFill>
              <a:prstDash val="dash"/>
              <a:round/>
              <a:headEnd/>
              <a:tailEnd/>
            </a:ln>
            <a:effectLst/>
          </p:spPr>
          <p:txBody>
            <a:bodyPr/>
            <a:lstStyle/>
            <a:p>
              <a:endParaRPr lang="en-US"/>
            </a:p>
          </p:txBody>
        </p:sp>
        <p:sp>
          <p:nvSpPr>
            <p:cNvPr id="178195" name="Text Box 1043"/>
            <p:cNvSpPr txBox="1">
              <a:spLocks noChangeArrowheads="1"/>
            </p:cNvSpPr>
            <p:nvPr/>
          </p:nvSpPr>
          <p:spPr bwMode="auto">
            <a:xfrm>
              <a:off x="1584" y="3330"/>
              <a:ext cx="1392" cy="462"/>
            </a:xfrm>
            <a:prstGeom prst="rect">
              <a:avLst/>
            </a:prstGeom>
            <a:solidFill>
              <a:srgbClr val="FFFFB3"/>
            </a:solidFill>
            <a:ln w="9525">
              <a:noFill/>
              <a:miter lim="800000"/>
              <a:headEnd/>
              <a:tailEnd/>
            </a:ln>
            <a:effectLst/>
          </p:spPr>
          <p:txBody>
            <a:bodyPr>
              <a:spAutoFit/>
            </a:bodyPr>
            <a:lstStyle/>
            <a:p>
              <a:pPr algn="ctr">
                <a:spcBef>
                  <a:spcPct val="50000"/>
                </a:spcBef>
              </a:pPr>
              <a:r>
                <a:rPr lang="en-US" sz="2100">
                  <a:latin typeface="Tahoma" pitchFamily="34" charset="0"/>
                </a:rPr>
                <a:t>Quantity of labor demanded</a:t>
              </a:r>
            </a:p>
          </p:txBody>
        </p:sp>
        <p:sp>
          <p:nvSpPr>
            <p:cNvPr id="178198" name="Line 1046"/>
            <p:cNvSpPr>
              <a:spLocks noChangeShapeType="1"/>
            </p:cNvSpPr>
            <p:nvPr/>
          </p:nvSpPr>
          <p:spPr bwMode="auto">
            <a:xfrm flipH="1">
              <a:off x="2559" y="3042"/>
              <a:ext cx="96" cy="288"/>
            </a:xfrm>
            <a:prstGeom prst="line">
              <a:avLst/>
            </a:prstGeom>
            <a:noFill/>
            <a:ln w="9525">
              <a:solidFill>
                <a:schemeClr val="tx1"/>
              </a:solidFill>
              <a:round/>
              <a:headEnd/>
              <a:tailEn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09600" y="228600"/>
            <a:ext cx="8077200" cy="754063"/>
          </a:xfrm>
        </p:spPr>
        <p:txBody>
          <a:bodyPr>
            <a:normAutofit/>
          </a:bodyPr>
          <a:lstStyle/>
          <a:p>
            <a:r>
              <a:rPr lang="en-US" sz="2400" b="1" dirty="0">
                <a:latin typeface="Arial" pitchFamily="34" charset="0"/>
                <a:cs typeface="Arial" pitchFamily="34" charset="0"/>
              </a:rPr>
              <a:t>Determining the rental rate</a:t>
            </a:r>
          </a:p>
        </p:txBody>
      </p:sp>
      <p:sp>
        <p:nvSpPr>
          <p:cNvPr id="94211" name="Rectangle 3"/>
          <p:cNvSpPr>
            <a:spLocks noGrp="1" noChangeArrowheads="1"/>
          </p:cNvSpPr>
          <p:nvPr>
            <p:ph idx="1"/>
          </p:nvPr>
        </p:nvSpPr>
        <p:spPr>
          <a:xfrm>
            <a:off x="990600" y="1295400"/>
            <a:ext cx="7848600" cy="4267200"/>
          </a:xfrm>
        </p:spPr>
        <p:txBody>
          <a:bodyPr/>
          <a:lstStyle/>
          <a:p>
            <a:pPr>
              <a:lnSpc>
                <a:spcPct val="105000"/>
              </a:lnSpc>
              <a:buFont typeface="Wingdings" pitchFamily="2" charset="2"/>
              <a:buNone/>
            </a:pPr>
            <a:r>
              <a:rPr lang="en-US" sz="1800" dirty="0">
                <a:latin typeface="Arial" pitchFamily="34" charset="0"/>
                <a:cs typeface="Arial" pitchFamily="34" charset="0"/>
              </a:rPr>
              <a:t>We have just seen that  </a:t>
            </a:r>
            <a:r>
              <a:rPr lang="en-US" sz="1800" b="1" i="1" dirty="0">
                <a:latin typeface="Arial" pitchFamily="34" charset="0"/>
                <a:cs typeface="Arial" pitchFamily="34" charset="0"/>
              </a:rPr>
              <a:t>MPL</a:t>
            </a:r>
            <a:r>
              <a:rPr lang="en-US" sz="1800" dirty="0">
                <a:latin typeface="Arial" pitchFamily="34" charset="0"/>
                <a:cs typeface="Arial" pitchFamily="34" charset="0"/>
              </a:rPr>
              <a:t> </a:t>
            </a:r>
            <a:r>
              <a:rPr lang="en-US" sz="1800" b="1" i="1" dirty="0">
                <a:latin typeface="Arial" pitchFamily="34" charset="0"/>
                <a:cs typeface="Arial" pitchFamily="34" charset="0"/>
              </a:rPr>
              <a:t> </a:t>
            </a:r>
            <a:r>
              <a:rPr lang="en-US" sz="1800" dirty="0">
                <a:latin typeface="Arial" pitchFamily="34" charset="0"/>
                <a:cs typeface="Arial" pitchFamily="34" charset="0"/>
              </a:rPr>
              <a:t>= </a:t>
            </a:r>
            <a:r>
              <a:rPr lang="en-US" sz="1800" b="1" i="1" dirty="0" smtClean="0">
                <a:latin typeface="Arial" pitchFamily="34" charset="0"/>
                <a:cs typeface="Arial" pitchFamily="34" charset="0"/>
              </a:rPr>
              <a:t>W</a:t>
            </a:r>
            <a:r>
              <a:rPr lang="en-US" sz="1800" i="1" dirty="0" smtClean="0">
                <a:latin typeface="Arial" pitchFamily="34" charset="0"/>
                <a:cs typeface="Arial" pitchFamily="34" charset="0"/>
              </a:rPr>
              <a:t>/</a:t>
            </a:r>
            <a:r>
              <a:rPr lang="en-US" sz="1800" b="1" i="1" dirty="0" smtClean="0">
                <a:latin typeface="Arial" pitchFamily="34" charset="0"/>
                <a:cs typeface="Arial" pitchFamily="34" charset="0"/>
              </a:rPr>
              <a:t>P</a:t>
            </a:r>
          </a:p>
          <a:p>
            <a:pPr>
              <a:lnSpc>
                <a:spcPct val="105000"/>
              </a:lnSpc>
              <a:buFont typeface="Wingdings" pitchFamily="2" charset="2"/>
              <a:buNone/>
            </a:pPr>
            <a:endParaRPr lang="en-US" sz="1800" i="1" dirty="0">
              <a:latin typeface="Arial" pitchFamily="34" charset="0"/>
              <a:cs typeface="Arial" pitchFamily="34" charset="0"/>
            </a:endParaRPr>
          </a:p>
          <a:p>
            <a:pPr>
              <a:lnSpc>
                <a:spcPct val="105000"/>
              </a:lnSpc>
              <a:spcBef>
                <a:spcPct val="60000"/>
              </a:spcBef>
              <a:buFont typeface="Wingdings" pitchFamily="2" charset="2"/>
              <a:buNone/>
            </a:pPr>
            <a:r>
              <a:rPr lang="en-US" sz="1800" dirty="0">
                <a:latin typeface="Arial" pitchFamily="34" charset="0"/>
                <a:cs typeface="Arial" pitchFamily="34" charset="0"/>
              </a:rPr>
              <a:t>The same logic shows that  </a:t>
            </a:r>
            <a:r>
              <a:rPr lang="en-US" sz="1800" b="1" i="1" dirty="0">
                <a:latin typeface="Arial" pitchFamily="34" charset="0"/>
                <a:cs typeface="Arial" pitchFamily="34" charset="0"/>
              </a:rPr>
              <a:t>MPK</a:t>
            </a:r>
            <a:r>
              <a:rPr lang="en-US" sz="1800" dirty="0">
                <a:latin typeface="Arial" pitchFamily="34" charset="0"/>
                <a:cs typeface="Arial" pitchFamily="34" charset="0"/>
              </a:rPr>
              <a:t> </a:t>
            </a:r>
            <a:r>
              <a:rPr lang="en-US" sz="1800" b="1" i="1" dirty="0">
                <a:latin typeface="Arial" pitchFamily="34" charset="0"/>
                <a:cs typeface="Arial" pitchFamily="34" charset="0"/>
              </a:rPr>
              <a:t> </a:t>
            </a:r>
            <a:r>
              <a:rPr lang="en-US" sz="1800" dirty="0">
                <a:latin typeface="Arial" pitchFamily="34" charset="0"/>
                <a:cs typeface="Arial" pitchFamily="34" charset="0"/>
              </a:rPr>
              <a:t>= </a:t>
            </a:r>
            <a:r>
              <a:rPr lang="en-US" sz="1800" b="1" i="1" dirty="0">
                <a:latin typeface="Arial" pitchFamily="34" charset="0"/>
                <a:cs typeface="Arial" pitchFamily="34" charset="0"/>
              </a:rPr>
              <a:t>R</a:t>
            </a:r>
            <a:r>
              <a:rPr lang="en-US" sz="1800" i="1" dirty="0">
                <a:latin typeface="Arial" pitchFamily="34" charset="0"/>
                <a:cs typeface="Arial" pitchFamily="34" charset="0"/>
              </a:rPr>
              <a:t>/</a:t>
            </a:r>
            <a:r>
              <a:rPr lang="en-US" sz="1800" b="1" i="1" dirty="0">
                <a:latin typeface="Arial" pitchFamily="34" charset="0"/>
                <a:cs typeface="Arial" pitchFamily="34" charset="0"/>
              </a:rPr>
              <a:t>P </a:t>
            </a:r>
            <a:r>
              <a:rPr lang="en-US" sz="1800" dirty="0">
                <a:latin typeface="Arial" pitchFamily="34" charset="0"/>
                <a:cs typeface="Arial" pitchFamily="34" charset="0"/>
              </a:rPr>
              <a:t>:</a:t>
            </a:r>
          </a:p>
          <a:p>
            <a:pPr>
              <a:lnSpc>
                <a:spcPct val="105000"/>
              </a:lnSpc>
              <a:buClr>
                <a:schemeClr val="accent2"/>
              </a:buClr>
              <a:buSzPct val="105000"/>
            </a:pPr>
            <a:endParaRPr lang="en-US" sz="1800" dirty="0" smtClean="0">
              <a:latin typeface="Arial" pitchFamily="34" charset="0"/>
              <a:cs typeface="Arial" pitchFamily="34" charset="0"/>
            </a:endParaRPr>
          </a:p>
          <a:p>
            <a:pPr>
              <a:lnSpc>
                <a:spcPct val="105000"/>
              </a:lnSpc>
              <a:buClr>
                <a:schemeClr val="accent2"/>
              </a:buClr>
              <a:buSzPct val="105000"/>
            </a:pPr>
            <a:r>
              <a:rPr lang="en-US" sz="1800" dirty="0" smtClean="0">
                <a:latin typeface="Arial" pitchFamily="34" charset="0"/>
                <a:cs typeface="Arial" pitchFamily="34" charset="0"/>
              </a:rPr>
              <a:t>diminishing </a:t>
            </a:r>
            <a:r>
              <a:rPr lang="en-US" sz="1800" dirty="0">
                <a:latin typeface="Arial" pitchFamily="34" charset="0"/>
                <a:cs typeface="Arial" pitchFamily="34" charset="0"/>
              </a:rPr>
              <a:t>returns to capital:  </a:t>
            </a:r>
            <a:r>
              <a:rPr lang="en-US" sz="1800" b="1" i="1" dirty="0">
                <a:latin typeface="Arial" pitchFamily="34" charset="0"/>
                <a:cs typeface="Arial" pitchFamily="34" charset="0"/>
              </a:rPr>
              <a:t>MPK </a:t>
            </a:r>
            <a:r>
              <a:rPr lang="en-US" sz="1800" b="1" dirty="0">
                <a:latin typeface="Arial" pitchFamily="34" charset="0"/>
                <a:cs typeface="Arial" pitchFamily="34" charset="0"/>
                <a:sym typeface="Symbol" pitchFamily="18" charset="2"/>
              </a:rPr>
              <a:t></a:t>
            </a:r>
            <a:r>
              <a:rPr lang="en-US" sz="1800" dirty="0">
                <a:latin typeface="Arial" pitchFamily="34" charset="0"/>
                <a:cs typeface="Arial" pitchFamily="34" charset="0"/>
              </a:rPr>
              <a:t> as </a:t>
            </a:r>
            <a:r>
              <a:rPr lang="en-US" sz="1800" b="1" i="1" dirty="0">
                <a:latin typeface="Arial" pitchFamily="34" charset="0"/>
                <a:cs typeface="Arial" pitchFamily="34" charset="0"/>
              </a:rPr>
              <a:t>K</a:t>
            </a:r>
            <a:r>
              <a:rPr lang="en-US" sz="1800" dirty="0">
                <a:latin typeface="Arial" pitchFamily="34" charset="0"/>
                <a:cs typeface="Arial" pitchFamily="34" charset="0"/>
              </a:rPr>
              <a:t> </a:t>
            </a:r>
            <a:r>
              <a:rPr lang="en-US" sz="1800" b="1" dirty="0">
                <a:latin typeface="Arial" pitchFamily="34" charset="0"/>
                <a:cs typeface="Arial" pitchFamily="34" charset="0"/>
                <a:sym typeface="Symbol" pitchFamily="18" charset="2"/>
              </a:rPr>
              <a:t></a:t>
            </a:r>
            <a:endParaRPr lang="en-US" sz="1800" b="1" dirty="0">
              <a:latin typeface="Arial" pitchFamily="34" charset="0"/>
              <a:cs typeface="Arial" pitchFamily="34" charset="0"/>
            </a:endParaRPr>
          </a:p>
          <a:p>
            <a:pPr>
              <a:lnSpc>
                <a:spcPct val="105000"/>
              </a:lnSpc>
              <a:buClr>
                <a:schemeClr val="accent2"/>
              </a:buClr>
              <a:buSzPct val="105000"/>
            </a:pPr>
            <a:endParaRPr lang="en-US" sz="1800" dirty="0" smtClean="0">
              <a:latin typeface="Arial" pitchFamily="34" charset="0"/>
              <a:cs typeface="Arial" pitchFamily="34" charset="0"/>
            </a:endParaRPr>
          </a:p>
          <a:p>
            <a:pPr>
              <a:lnSpc>
                <a:spcPct val="105000"/>
              </a:lnSpc>
              <a:buClr>
                <a:schemeClr val="accent2"/>
              </a:buClr>
              <a:buSzPct val="105000"/>
            </a:pPr>
            <a:r>
              <a:rPr lang="en-US" sz="1800" dirty="0" smtClean="0">
                <a:latin typeface="Arial" pitchFamily="34" charset="0"/>
                <a:cs typeface="Arial" pitchFamily="34" charset="0"/>
              </a:rPr>
              <a:t>The </a:t>
            </a:r>
            <a:r>
              <a:rPr lang="en-US" sz="1800" b="1" i="1" dirty="0">
                <a:latin typeface="Arial" pitchFamily="34" charset="0"/>
                <a:cs typeface="Arial" pitchFamily="34" charset="0"/>
              </a:rPr>
              <a:t>MPK</a:t>
            </a:r>
            <a:r>
              <a:rPr lang="en-US" sz="1800" dirty="0">
                <a:latin typeface="Arial" pitchFamily="34" charset="0"/>
                <a:cs typeface="Arial" pitchFamily="34" charset="0"/>
              </a:rPr>
              <a:t>  curve is the firm’s demand curve </a:t>
            </a:r>
            <a:r>
              <a:rPr lang="en-US" sz="1800" dirty="0" smtClean="0">
                <a:latin typeface="Arial" pitchFamily="34" charset="0"/>
                <a:cs typeface="Arial" pitchFamily="34" charset="0"/>
              </a:rPr>
              <a:t>for </a:t>
            </a:r>
            <a:r>
              <a:rPr lang="en-US" sz="1800" dirty="0">
                <a:latin typeface="Arial" pitchFamily="34" charset="0"/>
                <a:cs typeface="Arial" pitchFamily="34" charset="0"/>
              </a:rPr>
              <a:t>renting capital.  </a:t>
            </a:r>
          </a:p>
          <a:p>
            <a:pPr>
              <a:lnSpc>
                <a:spcPct val="105000"/>
              </a:lnSpc>
              <a:buClr>
                <a:schemeClr val="accent2"/>
              </a:buClr>
              <a:buSzPct val="105000"/>
            </a:pPr>
            <a:endParaRPr lang="en-US" sz="1800" dirty="0" smtClean="0">
              <a:latin typeface="Arial" pitchFamily="34" charset="0"/>
              <a:cs typeface="Arial" pitchFamily="34" charset="0"/>
            </a:endParaRPr>
          </a:p>
          <a:p>
            <a:pPr>
              <a:lnSpc>
                <a:spcPct val="105000"/>
              </a:lnSpc>
              <a:buClr>
                <a:schemeClr val="accent2"/>
              </a:buClr>
              <a:buSzPct val="105000"/>
            </a:pPr>
            <a:r>
              <a:rPr lang="en-US" sz="1800" dirty="0" smtClean="0">
                <a:latin typeface="Arial" pitchFamily="34" charset="0"/>
                <a:cs typeface="Arial" pitchFamily="34" charset="0"/>
              </a:rPr>
              <a:t>Firms </a:t>
            </a:r>
            <a:r>
              <a:rPr lang="en-US" sz="1800" dirty="0">
                <a:latin typeface="Arial" pitchFamily="34" charset="0"/>
                <a:cs typeface="Arial" pitchFamily="34" charset="0"/>
              </a:rPr>
              <a:t>maximize profits by choosing </a:t>
            </a:r>
            <a:r>
              <a:rPr lang="en-US" sz="1800" b="1" i="1" dirty="0">
                <a:latin typeface="Arial" pitchFamily="34" charset="0"/>
                <a:cs typeface="Arial" pitchFamily="34" charset="0"/>
              </a:rPr>
              <a:t>K</a:t>
            </a:r>
            <a:r>
              <a:rPr lang="en-US" sz="1800" dirty="0">
                <a:latin typeface="Arial" pitchFamily="34" charset="0"/>
                <a:cs typeface="Arial" pitchFamily="34" charset="0"/>
              </a:rPr>
              <a:t> </a:t>
            </a:r>
            <a:r>
              <a:rPr lang="en-US" sz="1800" b="1" i="1" dirty="0">
                <a:latin typeface="Arial" pitchFamily="34" charset="0"/>
                <a:cs typeface="Arial" pitchFamily="34" charset="0"/>
              </a:rPr>
              <a:t> </a:t>
            </a:r>
            <a:r>
              <a:rPr lang="en-US" sz="1800" dirty="0" smtClean="0">
                <a:latin typeface="Arial" pitchFamily="34" charset="0"/>
                <a:cs typeface="Arial" pitchFamily="34" charset="0"/>
              </a:rPr>
              <a:t>such </a:t>
            </a:r>
            <a:r>
              <a:rPr lang="en-US" sz="1800" dirty="0">
                <a:latin typeface="Arial" pitchFamily="34" charset="0"/>
                <a:cs typeface="Arial" pitchFamily="34" charset="0"/>
              </a:rPr>
              <a:t>that </a:t>
            </a:r>
            <a:r>
              <a:rPr lang="en-US" sz="1800" b="1" i="1" dirty="0">
                <a:latin typeface="Arial" pitchFamily="34" charset="0"/>
                <a:cs typeface="Arial" pitchFamily="34" charset="0"/>
              </a:rPr>
              <a:t>MPK</a:t>
            </a:r>
            <a:r>
              <a:rPr lang="en-US" sz="1800" dirty="0">
                <a:latin typeface="Arial" pitchFamily="34" charset="0"/>
                <a:cs typeface="Arial" pitchFamily="34" charset="0"/>
              </a:rPr>
              <a:t> = </a:t>
            </a:r>
            <a:r>
              <a:rPr lang="en-US" sz="1800" b="1" i="1" dirty="0">
                <a:latin typeface="Arial" pitchFamily="34" charset="0"/>
                <a:cs typeface="Arial" pitchFamily="34" charset="0"/>
              </a:rPr>
              <a:t>R</a:t>
            </a:r>
            <a:r>
              <a:rPr lang="en-US" sz="1800" i="1" dirty="0">
                <a:latin typeface="Arial" pitchFamily="34" charset="0"/>
                <a:cs typeface="Arial" pitchFamily="34" charset="0"/>
              </a:rPr>
              <a:t>/</a:t>
            </a:r>
            <a:r>
              <a:rPr lang="en-US" sz="1800" b="1" i="1" dirty="0">
                <a:latin typeface="Arial" pitchFamily="34" charset="0"/>
                <a:cs typeface="Arial" pitchFamily="34" charset="0"/>
              </a:rPr>
              <a:t>P </a:t>
            </a:r>
            <a:r>
              <a:rPr lang="en-US" sz="1800" dirty="0">
                <a:latin typeface="Arial" pitchFamily="34" charset="0"/>
                <a:cs typeface="Arial" pitchFamily="34" charset="0"/>
              </a:rPr>
              <a:t>.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09600" y="304800"/>
            <a:ext cx="7848600" cy="1371600"/>
          </a:xfrm>
          <a:solidFill>
            <a:schemeClr val="bg1"/>
          </a:solidFill>
          <a:ln>
            <a:solidFill>
              <a:schemeClr val="tx1"/>
            </a:solidFill>
          </a:ln>
          <a:effectLst>
            <a:outerShdw dist="143684" dir="2700000" algn="ctr" rotWithShape="0">
              <a:schemeClr val="bg2"/>
            </a:outerShdw>
          </a:effectLst>
        </p:spPr>
        <p:txBody>
          <a:bodyPr>
            <a:normAutofit/>
          </a:bodyPr>
          <a:lstStyle/>
          <a:p>
            <a:r>
              <a:rPr lang="en-US" sz="2400" b="1" dirty="0">
                <a:latin typeface="Arial" pitchFamily="34" charset="0"/>
                <a:cs typeface="Arial" pitchFamily="34" charset="0"/>
              </a:rPr>
              <a:t>The Neoclassical Theory </a:t>
            </a:r>
            <a:br>
              <a:rPr lang="en-US" sz="2400" b="1" dirty="0">
                <a:latin typeface="Arial" pitchFamily="34" charset="0"/>
                <a:cs typeface="Arial" pitchFamily="34" charset="0"/>
              </a:rPr>
            </a:br>
            <a:r>
              <a:rPr lang="en-US" sz="2400" b="1" dirty="0">
                <a:latin typeface="Arial" pitchFamily="34" charset="0"/>
                <a:cs typeface="Arial" pitchFamily="34" charset="0"/>
              </a:rPr>
              <a:t>of Distribution</a:t>
            </a:r>
          </a:p>
        </p:txBody>
      </p:sp>
      <p:sp>
        <p:nvSpPr>
          <p:cNvPr id="96259" name="Rectangle 3" descr="Purple mesh"/>
          <p:cNvSpPr>
            <a:spLocks noGrp="1" noChangeArrowheads="1"/>
          </p:cNvSpPr>
          <p:nvPr>
            <p:ph idx="1"/>
          </p:nvPr>
        </p:nvSpPr>
        <p:spPr>
          <a:xfrm>
            <a:off x="1524000" y="2133600"/>
            <a:ext cx="6477000" cy="2667000"/>
          </a:xfrm>
          <a:blipFill dpi="0" rotWithShape="0">
            <a:blip r:embed="rId3" cstate="print"/>
            <a:srcRect/>
            <a:tile tx="0" ty="0" sx="100000" sy="100000" flip="none" algn="tl"/>
          </a:blipFill>
          <a:ln>
            <a:solidFill>
              <a:schemeClr val="tx1"/>
            </a:solidFill>
          </a:ln>
          <a:effectLst>
            <a:outerShdw dist="143684" dir="2700000" algn="ctr" rotWithShape="0">
              <a:schemeClr val="bg2"/>
            </a:outerShdw>
          </a:effectLst>
        </p:spPr>
        <p:txBody>
          <a:bodyPr anchor="ctr"/>
          <a:lstStyle/>
          <a:p>
            <a:pPr algn="ctr">
              <a:spcBef>
                <a:spcPct val="50000"/>
              </a:spcBef>
              <a:buClr>
                <a:schemeClr val="folHlink"/>
              </a:buClr>
            </a:pPr>
            <a:r>
              <a:rPr lang="en-US" sz="1800" i="1" dirty="0">
                <a:solidFill>
                  <a:srgbClr val="FFFF99"/>
                </a:solidFill>
                <a:effectLst>
                  <a:outerShdw blurRad="38100" dist="38100" dir="2700000" algn="tl">
                    <a:srgbClr val="000000"/>
                  </a:outerShdw>
                </a:effectLst>
                <a:latin typeface="Arial" pitchFamily="34" charset="0"/>
                <a:cs typeface="Arial" pitchFamily="34" charset="0"/>
              </a:rPr>
              <a:t>states that each factor input is paid its marginal product</a:t>
            </a:r>
          </a:p>
          <a:p>
            <a:pPr algn="ctr">
              <a:spcBef>
                <a:spcPct val="50000"/>
              </a:spcBef>
              <a:buClr>
                <a:schemeClr val="folHlink"/>
              </a:buClr>
            </a:pPr>
            <a:r>
              <a:rPr lang="en-US" sz="1800" i="1" dirty="0">
                <a:solidFill>
                  <a:srgbClr val="FFFF99"/>
                </a:solidFill>
                <a:effectLst>
                  <a:outerShdw blurRad="38100" dist="38100" dir="2700000" algn="tl">
                    <a:srgbClr val="000000"/>
                  </a:outerShdw>
                </a:effectLst>
                <a:latin typeface="Arial" pitchFamily="34" charset="0"/>
                <a:cs typeface="Arial" pitchFamily="34" charset="0"/>
              </a:rPr>
              <a:t>accepted by most economists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381000" y="304800"/>
            <a:ext cx="8382000" cy="762000"/>
          </a:xfrm>
        </p:spPr>
        <p:txBody>
          <a:bodyPr>
            <a:normAutofit/>
          </a:bodyPr>
          <a:lstStyle/>
          <a:p>
            <a:r>
              <a:rPr lang="en-US" sz="2400" b="1" dirty="0">
                <a:latin typeface="Arial" pitchFamily="34" charset="0"/>
                <a:cs typeface="Arial" pitchFamily="34" charset="0"/>
              </a:rPr>
              <a:t>How income is </a:t>
            </a:r>
            <a:r>
              <a:rPr lang="en-US" sz="2400" b="1" dirty="0" smtClean="0">
                <a:latin typeface="Arial" pitchFamily="34" charset="0"/>
                <a:cs typeface="Arial" pitchFamily="34" charset="0"/>
              </a:rPr>
              <a:t>distributed</a:t>
            </a:r>
            <a:endParaRPr lang="en-US" sz="2400" b="1" dirty="0">
              <a:latin typeface="Arial" pitchFamily="34" charset="0"/>
              <a:cs typeface="Arial" pitchFamily="34" charset="0"/>
            </a:endParaRPr>
          </a:p>
        </p:txBody>
      </p:sp>
      <p:sp>
        <p:nvSpPr>
          <p:cNvPr id="97283" name="Rectangle 3"/>
          <p:cNvSpPr>
            <a:spLocks noGrp="1" noChangeArrowheads="1"/>
          </p:cNvSpPr>
          <p:nvPr>
            <p:ph idx="1"/>
          </p:nvPr>
        </p:nvSpPr>
        <p:spPr>
          <a:xfrm>
            <a:off x="1295400" y="1371600"/>
            <a:ext cx="3657600" cy="685800"/>
          </a:xfrm>
          <a:noFill/>
          <a:ln/>
        </p:spPr>
        <p:txBody>
          <a:bodyPr anchor="ctr"/>
          <a:lstStyle/>
          <a:p>
            <a:pPr indent="-231775">
              <a:spcBef>
                <a:spcPct val="20000"/>
              </a:spcBef>
              <a:buFont typeface="Wingdings" pitchFamily="2" charset="2"/>
              <a:buNone/>
            </a:pPr>
            <a:r>
              <a:rPr lang="en-US" sz="1800">
                <a:latin typeface="Arial" pitchFamily="34" charset="0"/>
                <a:cs typeface="Arial" pitchFamily="34" charset="0"/>
              </a:rPr>
              <a:t>total labor income  =</a:t>
            </a:r>
          </a:p>
        </p:txBody>
      </p:sp>
      <p:sp>
        <p:nvSpPr>
          <p:cNvPr id="97284" name="Rectangle 4"/>
          <p:cNvSpPr>
            <a:spLocks noChangeArrowheads="1"/>
          </p:cNvSpPr>
          <p:nvPr/>
        </p:nvSpPr>
        <p:spPr bwMode="auto">
          <a:xfrm>
            <a:off x="990600" y="3581400"/>
            <a:ext cx="7239000" cy="1066800"/>
          </a:xfrm>
          <a:prstGeom prst="rect">
            <a:avLst/>
          </a:prstGeom>
          <a:noFill/>
          <a:ln w="9525">
            <a:noFill/>
            <a:miter lim="800000"/>
            <a:headEnd/>
            <a:tailEnd/>
          </a:ln>
          <a:effectLst/>
        </p:spPr>
        <p:txBody>
          <a:bodyPr/>
          <a:lstStyle/>
          <a:p>
            <a:pPr marL="112713">
              <a:lnSpc>
                <a:spcPct val="105000"/>
              </a:lnSpc>
              <a:spcBef>
                <a:spcPct val="20000"/>
              </a:spcBef>
              <a:buClr>
                <a:schemeClr val="tx2"/>
              </a:buClr>
              <a:buFont typeface="Wingdings" pitchFamily="2" charset="2"/>
              <a:buNone/>
            </a:pPr>
            <a:r>
              <a:rPr lang="en-US" sz="1800" dirty="0">
                <a:latin typeface="Tahoma" pitchFamily="34" charset="0"/>
              </a:rPr>
              <a:t>If production function has constant returns to scale, then </a:t>
            </a:r>
          </a:p>
        </p:txBody>
      </p:sp>
      <p:sp>
        <p:nvSpPr>
          <p:cNvPr id="97285" name="Rectangle 5"/>
          <p:cNvSpPr>
            <a:spLocks noChangeArrowheads="1"/>
          </p:cNvSpPr>
          <p:nvPr/>
        </p:nvSpPr>
        <p:spPr bwMode="auto">
          <a:xfrm>
            <a:off x="1066800" y="2438400"/>
            <a:ext cx="3810000" cy="533400"/>
          </a:xfrm>
          <a:prstGeom prst="rect">
            <a:avLst/>
          </a:prstGeom>
          <a:noFill/>
          <a:ln w="9525">
            <a:noFill/>
            <a:miter lim="800000"/>
            <a:headEnd/>
            <a:tailEnd/>
          </a:ln>
          <a:effectLst/>
        </p:spPr>
        <p:txBody>
          <a:bodyPr anchor="ctr"/>
          <a:lstStyle/>
          <a:p>
            <a:pPr marL="287338" indent="-231775">
              <a:spcBef>
                <a:spcPct val="20000"/>
              </a:spcBef>
              <a:buClr>
                <a:schemeClr val="tx2"/>
              </a:buClr>
              <a:buFont typeface="Wingdings" pitchFamily="2" charset="2"/>
              <a:buNone/>
            </a:pPr>
            <a:r>
              <a:rPr lang="en-US" sz="1800" dirty="0">
                <a:latin typeface="Tahoma" pitchFamily="34" charset="0"/>
              </a:rPr>
              <a:t>total capital income  =</a:t>
            </a:r>
          </a:p>
        </p:txBody>
      </p:sp>
      <p:graphicFrame>
        <p:nvGraphicFramePr>
          <p:cNvPr id="275456" name="Object 1024"/>
          <p:cNvGraphicFramePr>
            <a:graphicFrameLocks noChangeAspect="1"/>
          </p:cNvGraphicFramePr>
          <p:nvPr/>
        </p:nvGraphicFramePr>
        <p:xfrm>
          <a:off x="4800600" y="1295400"/>
          <a:ext cx="714375" cy="815975"/>
        </p:xfrm>
        <a:graphic>
          <a:graphicData uri="http://schemas.openxmlformats.org/presentationml/2006/ole">
            <p:oleObj spid="_x0000_s275461" name="Equation" r:id="rId4" imgW="355292" imgH="406048" progId="">
              <p:embed/>
            </p:oleObj>
          </a:graphicData>
        </a:graphic>
      </p:graphicFrame>
      <p:graphicFrame>
        <p:nvGraphicFramePr>
          <p:cNvPr id="275457" name="Object 1025"/>
          <p:cNvGraphicFramePr>
            <a:graphicFrameLocks noChangeAspect="1"/>
          </p:cNvGraphicFramePr>
          <p:nvPr/>
        </p:nvGraphicFramePr>
        <p:xfrm>
          <a:off x="5751513" y="1419225"/>
          <a:ext cx="1608137" cy="471488"/>
        </p:xfrm>
        <a:graphic>
          <a:graphicData uri="http://schemas.openxmlformats.org/presentationml/2006/ole">
            <p:oleObj spid="_x0000_s275462" name="Equation" r:id="rId5" imgW="736280" imgH="215806" progId="">
              <p:embed/>
            </p:oleObj>
          </a:graphicData>
        </a:graphic>
      </p:graphicFrame>
      <p:graphicFrame>
        <p:nvGraphicFramePr>
          <p:cNvPr id="275458" name="Object 1026"/>
          <p:cNvGraphicFramePr>
            <a:graphicFrameLocks noChangeAspect="1"/>
          </p:cNvGraphicFramePr>
          <p:nvPr/>
        </p:nvGraphicFramePr>
        <p:xfrm>
          <a:off x="4848225" y="2286000"/>
          <a:ext cx="714375" cy="815975"/>
        </p:xfrm>
        <a:graphic>
          <a:graphicData uri="http://schemas.openxmlformats.org/presentationml/2006/ole">
            <p:oleObj spid="_x0000_s275463" name="Equation" r:id="rId6" imgW="355292" imgH="406048" progId="">
              <p:embed/>
            </p:oleObj>
          </a:graphicData>
        </a:graphic>
      </p:graphicFrame>
      <p:graphicFrame>
        <p:nvGraphicFramePr>
          <p:cNvPr id="275459" name="Object 1027"/>
          <p:cNvGraphicFramePr>
            <a:graphicFrameLocks noChangeAspect="1"/>
          </p:cNvGraphicFramePr>
          <p:nvPr/>
        </p:nvGraphicFramePr>
        <p:xfrm>
          <a:off x="5791200" y="2406650"/>
          <a:ext cx="1828800" cy="471488"/>
        </p:xfrm>
        <a:graphic>
          <a:graphicData uri="http://schemas.openxmlformats.org/presentationml/2006/ole">
            <p:oleObj spid="_x0000_s275464" name="Equation" r:id="rId7" imgW="837836" imgH="215806" progId="">
              <p:embed/>
            </p:oleObj>
          </a:graphicData>
        </a:graphic>
      </p:graphicFrame>
      <p:graphicFrame>
        <p:nvGraphicFramePr>
          <p:cNvPr id="275460" name="Object 1028"/>
          <p:cNvGraphicFramePr>
            <a:graphicFrameLocks noChangeAspect="1"/>
          </p:cNvGraphicFramePr>
          <p:nvPr/>
        </p:nvGraphicFramePr>
        <p:xfrm>
          <a:off x="2403475" y="4267200"/>
          <a:ext cx="4987925" cy="660400"/>
        </p:xfrm>
        <a:graphic>
          <a:graphicData uri="http://schemas.openxmlformats.org/presentationml/2006/ole">
            <p:oleObj spid="_x0000_s275465" name="Equation" r:id="rId8" imgW="1916868" imgH="253890" progId="">
              <p:embed/>
            </p:oleObj>
          </a:graphicData>
        </a:graphic>
      </p:graphicFrame>
      <p:grpSp>
        <p:nvGrpSpPr>
          <p:cNvPr id="97302" name="Group 22"/>
          <p:cNvGrpSpPr>
            <a:grpSpLocks/>
          </p:cNvGrpSpPr>
          <p:nvPr/>
        </p:nvGrpSpPr>
        <p:grpSpPr bwMode="auto">
          <a:xfrm>
            <a:off x="3448050" y="4864100"/>
            <a:ext cx="1447800" cy="1244600"/>
            <a:chOff x="2172" y="3064"/>
            <a:chExt cx="912" cy="784"/>
          </a:xfrm>
        </p:grpSpPr>
        <p:sp>
          <p:nvSpPr>
            <p:cNvPr id="97296" name="Text Box 16"/>
            <p:cNvSpPr txBox="1">
              <a:spLocks noChangeArrowheads="1"/>
            </p:cNvSpPr>
            <p:nvPr/>
          </p:nvSpPr>
          <p:spPr bwMode="auto">
            <a:xfrm>
              <a:off x="2172" y="3330"/>
              <a:ext cx="912" cy="518"/>
            </a:xfrm>
            <a:prstGeom prst="rect">
              <a:avLst/>
            </a:prstGeom>
            <a:solidFill>
              <a:srgbClr val="CCFFCC"/>
            </a:solidFill>
            <a:ln w="9525">
              <a:noFill/>
              <a:miter lim="800000"/>
              <a:headEnd/>
              <a:tailEnd/>
            </a:ln>
            <a:effectLst/>
          </p:spPr>
          <p:txBody>
            <a:bodyPr>
              <a:spAutoFit/>
            </a:bodyPr>
            <a:lstStyle/>
            <a:p>
              <a:pPr algn="ctr">
                <a:spcBef>
                  <a:spcPct val="50000"/>
                </a:spcBef>
              </a:pPr>
              <a:r>
                <a:rPr lang="en-US">
                  <a:latin typeface="Tahoma" pitchFamily="34" charset="0"/>
                </a:rPr>
                <a:t>labor</a:t>
              </a:r>
              <a:br>
                <a:rPr lang="en-US">
                  <a:latin typeface="Tahoma" pitchFamily="34" charset="0"/>
                </a:rPr>
              </a:br>
              <a:r>
                <a:rPr lang="en-US">
                  <a:latin typeface="Tahoma" pitchFamily="34" charset="0"/>
                </a:rPr>
                <a:t>income</a:t>
              </a:r>
            </a:p>
          </p:txBody>
        </p:sp>
        <p:sp>
          <p:nvSpPr>
            <p:cNvPr id="97298" name="AutoShape 18"/>
            <p:cNvSpPr>
              <a:spLocks/>
            </p:cNvSpPr>
            <p:nvPr/>
          </p:nvSpPr>
          <p:spPr bwMode="auto">
            <a:xfrm rot="-5400860">
              <a:off x="2506" y="2748"/>
              <a:ext cx="248" cy="880"/>
            </a:xfrm>
            <a:prstGeom prst="leftBrace">
              <a:avLst>
                <a:gd name="adj1" fmla="val 38539"/>
                <a:gd name="adj2" fmla="val 50000"/>
              </a:avLst>
            </a:prstGeom>
            <a:noFill/>
            <a:ln w="19050">
              <a:solidFill>
                <a:schemeClr val="tx1"/>
              </a:solidFill>
              <a:round/>
              <a:headEnd/>
              <a:tailEnd/>
            </a:ln>
            <a:effectLst/>
          </p:spPr>
          <p:txBody>
            <a:bodyPr wrap="none" anchor="ctr"/>
            <a:lstStyle/>
            <a:p>
              <a:endParaRPr lang="en-US"/>
            </a:p>
          </p:txBody>
        </p:sp>
      </p:grpSp>
      <p:grpSp>
        <p:nvGrpSpPr>
          <p:cNvPr id="97303" name="Group 23"/>
          <p:cNvGrpSpPr>
            <a:grpSpLocks/>
          </p:cNvGrpSpPr>
          <p:nvPr/>
        </p:nvGrpSpPr>
        <p:grpSpPr bwMode="auto">
          <a:xfrm>
            <a:off x="5637213" y="4875213"/>
            <a:ext cx="1676400" cy="1230312"/>
            <a:chOff x="3551" y="3071"/>
            <a:chExt cx="1056" cy="775"/>
          </a:xfrm>
        </p:grpSpPr>
        <p:sp>
          <p:nvSpPr>
            <p:cNvPr id="97297" name="Text Box 17"/>
            <p:cNvSpPr txBox="1">
              <a:spLocks noChangeArrowheads="1"/>
            </p:cNvSpPr>
            <p:nvPr/>
          </p:nvSpPr>
          <p:spPr bwMode="auto">
            <a:xfrm>
              <a:off x="3624" y="3328"/>
              <a:ext cx="912" cy="518"/>
            </a:xfrm>
            <a:prstGeom prst="rect">
              <a:avLst/>
            </a:prstGeom>
            <a:solidFill>
              <a:srgbClr val="CCFFCC"/>
            </a:solidFill>
            <a:ln w="9525">
              <a:noFill/>
              <a:miter lim="800000"/>
              <a:headEnd/>
              <a:tailEnd/>
            </a:ln>
            <a:effectLst/>
          </p:spPr>
          <p:txBody>
            <a:bodyPr>
              <a:spAutoFit/>
            </a:bodyPr>
            <a:lstStyle/>
            <a:p>
              <a:pPr algn="ctr">
                <a:spcBef>
                  <a:spcPct val="50000"/>
                </a:spcBef>
              </a:pPr>
              <a:r>
                <a:rPr lang="en-US">
                  <a:latin typeface="Tahoma" pitchFamily="34" charset="0"/>
                </a:rPr>
                <a:t>capital</a:t>
              </a:r>
              <a:br>
                <a:rPr lang="en-US">
                  <a:latin typeface="Tahoma" pitchFamily="34" charset="0"/>
                </a:rPr>
              </a:br>
              <a:r>
                <a:rPr lang="en-US">
                  <a:latin typeface="Tahoma" pitchFamily="34" charset="0"/>
                </a:rPr>
                <a:t>income</a:t>
              </a:r>
            </a:p>
          </p:txBody>
        </p:sp>
        <p:sp>
          <p:nvSpPr>
            <p:cNvPr id="97299" name="AutoShape 19"/>
            <p:cNvSpPr>
              <a:spLocks/>
            </p:cNvSpPr>
            <p:nvPr/>
          </p:nvSpPr>
          <p:spPr bwMode="auto">
            <a:xfrm rot="-5400860">
              <a:off x="3955" y="2667"/>
              <a:ext cx="248" cy="1056"/>
            </a:xfrm>
            <a:prstGeom prst="leftBrace">
              <a:avLst>
                <a:gd name="adj1" fmla="val 46247"/>
                <a:gd name="adj2" fmla="val 50000"/>
              </a:avLst>
            </a:prstGeom>
            <a:noFill/>
            <a:ln w="19050">
              <a:solidFill>
                <a:schemeClr val="tx1"/>
              </a:solidFill>
              <a:round/>
              <a:headEnd/>
              <a:tailEnd/>
            </a:ln>
            <a:effectLst/>
          </p:spPr>
          <p:txBody>
            <a:bodyPr wrap="none" anchor="ctr"/>
            <a:lstStyle/>
            <a:p>
              <a:endParaRPr lang="en-US"/>
            </a:p>
          </p:txBody>
        </p:sp>
      </p:grpSp>
      <p:grpSp>
        <p:nvGrpSpPr>
          <p:cNvPr id="97301" name="Group 21"/>
          <p:cNvGrpSpPr>
            <a:grpSpLocks/>
          </p:cNvGrpSpPr>
          <p:nvPr/>
        </p:nvGrpSpPr>
        <p:grpSpPr bwMode="auto">
          <a:xfrm>
            <a:off x="1171575" y="4857750"/>
            <a:ext cx="1447800" cy="1241425"/>
            <a:chOff x="738" y="3060"/>
            <a:chExt cx="912" cy="782"/>
          </a:xfrm>
        </p:grpSpPr>
        <p:sp>
          <p:nvSpPr>
            <p:cNvPr id="97295" name="Text Box 15"/>
            <p:cNvSpPr txBox="1">
              <a:spLocks noChangeArrowheads="1"/>
            </p:cNvSpPr>
            <p:nvPr/>
          </p:nvSpPr>
          <p:spPr bwMode="auto">
            <a:xfrm>
              <a:off x="738" y="3324"/>
              <a:ext cx="912" cy="518"/>
            </a:xfrm>
            <a:prstGeom prst="rect">
              <a:avLst/>
            </a:prstGeom>
            <a:solidFill>
              <a:srgbClr val="CCFFCC"/>
            </a:solidFill>
            <a:ln w="9525">
              <a:noFill/>
              <a:miter lim="800000"/>
              <a:headEnd/>
              <a:tailEnd/>
            </a:ln>
            <a:effectLst/>
          </p:spPr>
          <p:txBody>
            <a:bodyPr>
              <a:spAutoFit/>
            </a:bodyPr>
            <a:lstStyle/>
            <a:p>
              <a:pPr algn="ctr">
                <a:spcBef>
                  <a:spcPct val="50000"/>
                </a:spcBef>
              </a:pPr>
              <a:r>
                <a:rPr lang="en-US">
                  <a:latin typeface="Tahoma" pitchFamily="34" charset="0"/>
                </a:rPr>
                <a:t>national</a:t>
              </a:r>
              <a:br>
                <a:rPr lang="en-US">
                  <a:latin typeface="Tahoma" pitchFamily="34" charset="0"/>
                </a:rPr>
              </a:br>
              <a:r>
                <a:rPr lang="en-US">
                  <a:latin typeface="Tahoma" pitchFamily="34" charset="0"/>
                </a:rPr>
                <a:t>income</a:t>
              </a:r>
            </a:p>
          </p:txBody>
        </p:sp>
        <p:sp>
          <p:nvSpPr>
            <p:cNvPr id="97300" name="Line 20"/>
            <p:cNvSpPr>
              <a:spLocks noChangeShapeType="1"/>
            </p:cNvSpPr>
            <p:nvPr/>
          </p:nvSpPr>
          <p:spPr bwMode="auto">
            <a:xfrm flipV="1">
              <a:off x="1266" y="3060"/>
              <a:ext cx="270" cy="270"/>
            </a:xfrm>
            <a:prstGeom prst="line">
              <a:avLst/>
            </a:prstGeom>
            <a:noFill/>
            <a:ln w="19050">
              <a:solidFill>
                <a:schemeClr val="tx1"/>
              </a:solidFill>
              <a:round/>
              <a:headEnd/>
              <a:tailEn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232451" name="Rectangle 3"/>
          <p:cNvSpPr>
            <a:spLocks noGrp="1" noChangeArrowheads="1"/>
          </p:cNvSpPr>
          <p:nvPr>
            <p:ph idx="1"/>
          </p:nvPr>
        </p:nvSpPr>
        <p:spPr>
          <a:xfrm>
            <a:off x="838200" y="1752600"/>
            <a:ext cx="8001000" cy="4343400"/>
          </a:xfrm>
        </p:spPr>
        <p:txBody>
          <a:bodyPr/>
          <a:lstStyle/>
          <a:p>
            <a:pPr marL="404813" indent="-404813" defTabSz="736600">
              <a:lnSpc>
                <a:spcPct val="105000"/>
              </a:lnSpc>
              <a:buSzPct val="95000"/>
              <a:buFont typeface="Wingdings" pitchFamily="2" charset="2"/>
              <a:buAutoNum type="arabicPeriod"/>
            </a:pPr>
            <a:r>
              <a:rPr lang="en-US" sz="1800" dirty="0">
                <a:latin typeface="Arial" pitchFamily="34" charset="0"/>
                <a:cs typeface="Arial" pitchFamily="34" charset="0"/>
              </a:rPr>
              <a:t>Total output is determined by</a:t>
            </a:r>
          </a:p>
          <a:p>
            <a:pPr marL="795338" lvl="1" indent="-276225" defTabSz="736600">
              <a:lnSpc>
                <a:spcPct val="105000"/>
              </a:lnSpc>
              <a:buSzPct val="95000"/>
              <a:buFont typeface="Arial" pitchFamily="34" charset="0"/>
              <a:buChar char="•"/>
            </a:pPr>
            <a:r>
              <a:rPr lang="en-US" sz="1800" dirty="0">
                <a:latin typeface="Arial" pitchFamily="34" charset="0"/>
                <a:cs typeface="Arial" pitchFamily="34" charset="0"/>
              </a:rPr>
              <a:t>how much capital and labor the economy has</a:t>
            </a:r>
          </a:p>
          <a:p>
            <a:pPr marL="795338" lvl="1" indent="-276225" defTabSz="736600">
              <a:lnSpc>
                <a:spcPct val="105000"/>
              </a:lnSpc>
              <a:buSzPct val="95000"/>
              <a:buFont typeface="Arial" pitchFamily="34" charset="0"/>
              <a:buChar char="•"/>
            </a:pPr>
            <a:r>
              <a:rPr lang="en-US" sz="1800" dirty="0">
                <a:latin typeface="Arial" pitchFamily="34" charset="0"/>
                <a:cs typeface="Arial" pitchFamily="34" charset="0"/>
              </a:rPr>
              <a:t>the level of technology</a:t>
            </a:r>
          </a:p>
          <a:p>
            <a:pPr marL="404813" indent="-404813" defTabSz="736600">
              <a:lnSpc>
                <a:spcPct val="105000"/>
              </a:lnSpc>
              <a:spcBef>
                <a:spcPct val="60000"/>
              </a:spcBef>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105000"/>
              </a:lnSpc>
              <a:spcBef>
                <a:spcPct val="60000"/>
              </a:spcBef>
              <a:buSzPct val="95000"/>
              <a:buFont typeface="Wingdings" pitchFamily="2" charset="2"/>
              <a:buAutoNum type="arabicPeriod"/>
            </a:pPr>
            <a:r>
              <a:rPr lang="en-US" sz="1800" dirty="0" smtClean="0">
                <a:latin typeface="Arial" pitchFamily="34" charset="0"/>
                <a:cs typeface="Arial" pitchFamily="34" charset="0"/>
              </a:rPr>
              <a:t>Competitive </a:t>
            </a:r>
            <a:r>
              <a:rPr lang="en-US" sz="1800" dirty="0">
                <a:latin typeface="Arial" pitchFamily="34" charset="0"/>
                <a:cs typeface="Arial" pitchFamily="34" charset="0"/>
              </a:rPr>
              <a:t>firms hire each factor until its marginal product equals its price.  </a:t>
            </a:r>
          </a:p>
          <a:p>
            <a:pPr marL="404813" indent="-404813" defTabSz="736600">
              <a:lnSpc>
                <a:spcPct val="105000"/>
              </a:lnSpc>
              <a:spcBef>
                <a:spcPct val="60000"/>
              </a:spcBef>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105000"/>
              </a:lnSpc>
              <a:spcBef>
                <a:spcPct val="60000"/>
              </a:spcBef>
              <a:buSzPct val="95000"/>
              <a:buFont typeface="Wingdings" pitchFamily="2" charset="2"/>
              <a:buAutoNum type="arabicPeriod"/>
            </a:pPr>
            <a:r>
              <a:rPr lang="en-US" sz="1800" dirty="0" smtClean="0">
                <a:latin typeface="Arial" pitchFamily="34" charset="0"/>
                <a:cs typeface="Arial" pitchFamily="34" charset="0"/>
              </a:rPr>
              <a:t>If </a:t>
            </a:r>
            <a:r>
              <a:rPr lang="en-US" sz="1800" dirty="0">
                <a:latin typeface="Arial" pitchFamily="34" charset="0"/>
                <a:cs typeface="Arial" pitchFamily="34" charset="0"/>
              </a:rPr>
              <a:t>the production function has constant returns to scale, then labor income plus capital income equals total income (output).</a:t>
            </a:r>
          </a:p>
          <a:p>
            <a:pPr marL="795338" lvl="1" indent="-276225" defTabSz="736600">
              <a:lnSpc>
                <a:spcPct val="105000"/>
              </a:lnSpc>
            </a:pPr>
            <a:endParaRPr lang="en-US" sz="1800" dirty="0">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236547" name="Rectangle 3"/>
          <p:cNvSpPr>
            <a:spLocks noGrp="1" noChangeArrowheads="1"/>
          </p:cNvSpPr>
          <p:nvPr>
            <p:ph idx="1"/>
          </p:nvPr>
        </p:nvSpPr>
        <p:spPr>
          <a:xfrm>
            <a:off x="838200" y="1371600"/>
            <a:ext cx="7772400" cy="4953000"/>
          </a:xfrm>
        </p:spPr>
        <p:txBody>
          <a:bodyPr>
            <a:normAutofit/>
          </a:bodyPr>
          <a:lstStyle/>
          <a:p>
            <a:pPr marL="461963" indent="-461963" defTabSz="736600">
              <a:buSzPct val="95000"/>
              <a:buFont typeface="Wingdings" pitchFamily="2" charset="2"/>
              <a:buAutoNum type="arabicPeriod" startAt="4"/>
            </a:pPr>
            <a:r>
              <a:rPr lang="en-US" sz="1800" dirty="0">
                <a:latin typeface="Arial" pitchFamily="34" charset="0"/>
                <a:cs typeface="Arial" pitchFamily="34" charset="0"/>
              </a:rPr>
              <a:t>The economy’s output is used for</a:t>
            </a:r>
          </a:p>
          <a:p>
            <a:pPr marL="909638" lvl="1" indent="-274638" defTabSz="736600">
              <a:buSzPct val="95000"/>
              <a:buFont typeface="Arial" pitchFamily="34" charset="0"/>
              <a:buChar char="•"/>
            </a:pPr>
            <a:r>
              <a:rPr lang="en-US" sz="1800" dirty="0">
                <a:latin typeface="Arial" pitchFamily="34" charset="0"/>
                <a:cs typeface="Arial" pitchFamily="34" charset="0"/>
              </a:rPr>
              <a:t>consumption </a:t>
            </a:r>
            <a:r>
              <a:rPr lang="en-US" sz="1800" dirty="0" smtClean="0">
                <a:latin typeface="Arial" pitchFamily="34" charset="0"/>
                <a:cs typeface="Arial" pitchFamily="34" charset="0"/>
              </a:rPr>
              <a:t>(</a:t>
            </a:r>
            <a:r>
              <a:rPr lang="en-US" sz="1800" dirty="0">
                <a:latin typeface="Arial" pitchFamily="34" charset="0"/>
                <a:cs typeface="Arial" pitchFamily="34" charset="0"/>
              </a:rPr>
              <a:t>which depends on disposable income)</a:t>
            </a:r>
          </a:p>
          <a:p>
            <a:pPr marL="909638" lvl="1" indent="-274638" defTabSz="736600">
              <a:buSzPct val="95000"/>
              <a:buFont typeface="Arial" pitchFamily="34" charset="0"/>
              <a:buChar char="•"/>
            </a:pPr>
            <a:r>
              <a:rPr lang="en-US" sz="1800" dirty="0">
                <a:latin typeface="Arial" pitchFamily="34" charset="0"/>
                <a:cs typeface="Arial" pitchFamily="34" charset="0"/>
              </a:rPr>
              <a:t>investment </a:t>
            </a:r>
            <a:r>
              <a:rPr lang="en-US" sz="1800" dirty="0" smtClean="0">
                <a:latin typeface="Arial" pitchFamily="34" charset="0"/>
                <a:cs typeface="Arial" pitchFamily="34" charset="0"/>
              </a:rPr>
              <a:t>(</a:t>
            </a:r>
            <a:r>
              <a:rPr lang="en-US" sz="1800" dirty="0">
                <a:latin typeface="Arial" pitchFamily="34" charset="0"/>
                <a:cs typeface="Arial" pitchFamily="34" charset="0"/>
              </a:rPr>
              <a:t>depends on the real interest rate)</a:t>
            </a:r>
          </a:p>
          <a:p>
            <a:pPr marL="909638" lvl="1" indent="-274638" defTabSz="736600">
              <a:buSzPct val="95000"/>
              <a:buFont typeface="Arial" pitchFamily="34" charset="0"/>
              <a:buChar char="•"/>
            </a:pPr>
            <a:r>
              <a:rPr lang="en-US" sz="1800" dirty="0">
                <a:latin typeface="Arial" pitchFamily="34" charset="0"/>
                <a:cs typeface="Arial" pitchFamily="34" charset="0"/>
              </a:rPr>
              <a:t>government spending </a:t>
            </a:r>
            <a:r>
              <a:rPr lang="en-US" sz="1800" dirty="0" smtClean="0">
                <a:latin typeface="Arial" pitchFamily="34" charset="0"/>
                <a:cs typeface="Arial" pitchFamily="34" charset="0"/>
              </a:rPr>
              <a:t>(</a:t>
            </a:r>
            <a:r>
              <a:rPr lang="en-US" sz="1800" dirty="0">
                <a:latin typeface="Arial" pitchFamily="34" charset="0"/>
                <a:cs typeface="Arial" pitchFamily="34" charset="0"/>
              </a:rPr>
              <a:t>exogenous)</a:t>
            </a:r>
          </a:p>
          <a:p>
            <a:pPr marL="461963" indent="-461963" defTabSz="736600">
              <a:buSzPct val="95000"/>
              <a:buFont typeface="Wingdings" pitchFamily="2" charset="2"/>
              <a:buAutoNum type="arabicPeriod" startAt="4"/>
            </a:pPr>
            <a:endParaRPr lang="en-US" sz="1800" dirty="0" smtClean="0">
              <a:latin typeface="Arial" pitchFamily="34" charset="0"/>
              <a:cs typeface="Arial" pitchFamily="34" charset="0"/>
            </a:endParaRPr>
          </a:p>
          <a:p>
            <a:pPr marL="461963" indent="-461963" defTabSz="736600">
              <a:buSzPct val="95000"/>
              <a:buFont typeface="Wingdings" pitchFamily="2" charset="2"/>
              <a:buAutoNum type="arabicPeriod" startAt="4"/>
            </a:pPr>
            <a:endParaRPr lang="en-US" sz="1800" dirty="0" smtClean="0">
              <a:latin typeface="Arial" pitchFamily="34" charset="0"/>
              <a:cs typeface="Arial" pitchFamily="34" charset="0"/>
            </a:endParaRPr>
          </a:p>
          <a:p>
            <a:pPr marL="461963" indent="-461963" defTabSz="736600">
              <a:buSzPct val="95000"/>
              <a:buNone/>
            </a:pPr>
            <a:endParaRPr lang="en-US" sz="1800" dirty="0">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3402</TotalTime>
  <Words>2176</Words>
  <Application>Microsoft Office PowerPoint</Application>
  <PresentationFormat>On-screen Show (4:3)</PresentationFormat>
  <Paragraphs>304</Paragraphs>
  <Slides>27</Slides>
  <Notes>27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0" baseType="lpstr">
      <vt:lpstr>Office Theme</vt:lpstr>
      <vt:lpstr>Equation</vt:lpstr>
      <vt:lpstr>Chart</vt:lpstr>
      <vt:lpstr>Review of the previous Lecture</vt:lpstr>
      <vt:lpstr>Slide 1</vt:lpstr>
      <vt:lpstr>Lecture Contents</vt:lpstr>
      <vt:lpstr>Outline of model</vt:lpstr>
      <vt:lpstr>Factors of production</vt:lpstr>
      <vt:lpstr>The production function</vt:lpstr>
      <vt:lpstr>Returns to scale</vt:lpstr>
      <vt:lpstr>Exercise:  determine returns to scale</vt:lpstr>
      <vt:lpstr>Assumptions of the model</vt:lpstr>
      <vt:lpstr>Determining GDP</vt:lpstr>
      <vt:lpstr>The distribution of national income</vt:lpstr>
      <vt:lpstr>Notation</vt:lpstr>
      <vt:lpstr>How factor prices are determined</vt:lpstr>
      <vt:lpstr>Demand for labor</vt:lpstr>
      <vt:lpstr>Marginal product of labor (MPL)</vt:lpstr>
      <vt:lpstr>Exercise:  compute &amp; graph MPL</vt:lpstr>
      <vt:lpstr>Answers</vt:lpstr>
      <vt:lpstr>The MPL and the production function</vt:lpstr>
      <vt:lpstr>Diminishing marginal returns</vt:lpstr>
      <vt:lpstr>Check your understanding</vt:lpstr>
      <vt:lpstr>Exercise (part 2)</vt:lpstr>
      <vt:lpstr>MPL and the demand for labor</vt:lpstr>
      <vt:lpstr>Determining the rental rate</vt:lpstr>
      <vt:lpstr>The Neoclassical Theory  of Distribution</vt:lpstr>
      <vt:lpstr>How income is distributed</vt:lpstr>
      <vt:lpstr>Summary</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3:  National Income</dc:title>
  <dc:creator>Ron Cronovich</dc:creator>
  <cp:lastModifiedBy>NTS</cp:lastModifiedBy>
  <cp:revision>339</cp:revision>
  <dcterms:created xsi:type="dcterms:W3CDTF">2001-05-19T17:50:17Z</dcterms:created>
  <dcterms:modified xsi:type="dcterms:W3CDTF">2012-08-29T04:05:58Z</dcterms:modified>
</cp:coreProperties>
</file>