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7" r:id="rId1"/>
    <p:sldMasterId id="2147483679" r:id="rId2"/>
  </p:sldMasterIdLst>
  <p:notesMasterIdLst>
    <p:notesMasterId r:id="rId26"/>
  </p:notesMasterIdLst>
  <p:handoutMasterIdLst>
    <p:handoutMasterId r:id="rId27"/>
  </p:handoutMasterIdLst>
  <p:sldIdLst>
    <p:sldId id="391" r:id="rId3"/>
    <p:sldId id="390" r:id="rId4"/>
    <p:sldId id="256" r:id="rId5"/>
    <p:sldId id="392" r:id="rId6"/>
    <p:sldId id="393" r:id="rId7"/>
    <p:sldId id="394" r:id="rId8"/>
    <p:sldId id="395" r:id="rId9"/>
    <p:sldId id="396" r:id="rId10"/>
    <p:sldId id="397" r:id="rId11"/>
    <p:sldId id="282" r:id="rId12"/>
    <p:sldId id="284" r:id="rId13"/>
    <p:sldId id="305" r:id="rId14"/>
    <p:sldId id="306" r:id="rId15"/>
    <p:sldId id="304" r:id="rId16"/>
    <p:sldId id="286" r:id="rId17"/>
    <p:sldId id="350" r:id="rId18"/>
    <p:sldId id="307" r:id="rId19"/>
    <p:sldId id="318" r:id="rId20"/>
    <p:sldId id="319" r:id="rId21"/>
    <p:sldId id="362" r:id="rId22"/>
    <p:sldId id="389" r:id="rId23"/>
    <p:sldId id="388" r:id="rId24"/>
    <p:sldId id="384" r:id="rId2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666699"/>
    <a:srgbClr val="FF99FF"/>
    <a:srgbClr val="969696"/>
    <a:srgbClr val="C0C0C0"/>
    <a:srgbClr val="D60093"/>
    <a:srgbClr val="660033"/>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66" d="100"/>
          <a:sy n="66" d="100"/>
        </p:scale>
        <p:origin x="-1506" y="-180"/>
      </p:cViewPr>
      <p:guideLst>
        <p:guide orient="horz" pos="1083"/>
        <p:guide pos="2880"/>
      </p:guideLst>
    </p:cSldViewPr>
  </p:slideViewPr>
  <p:outlineViewPr>
    <p:cViewPr>
      <p:scale>
        <a:sx n="33" d="100"/>
        <a:sy n="33" d="100"/>
      </p:scale>
      <p:origin x="42" y="4194"/>
    </p:cViewPr>
  </p:outlineViewPr>
  <p:notesTextViewPr>
    <p:cViewPr>
      <p:scale>
        <a:sx n="100" d="100"/>
        <a:sy n="100" d="100"/>
      </p:scale>
      <p:origin x="0" y="0"/>
    </p:cViewPr>
  </p:notesTextViewPr>
  <p:sorterViewPr>
    <p:cViewPr>
      <p:scale>
        <a:sx n="95" d="100"/>
        <a:sy n="95" d="100"/>
      </p:scale>
      <p:origin x="0" y="0"/>
    </p:cViewPr>
  </p:sorterViewPr>
  <p:notesViewPr>
    <p:cSldViewPr>
      <p:cViewPr>
        <p:scale>
          <a:sx n="90" d="100"/>
          <a:sy n="90" d="100"/>
        </p:scale>
        <p:origin x="-420" y="-6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45CCD017-0E98-46CB-9A4C-CB7335DA9A9F}" type="slidenum">
              <a:rPr lang="en-US"/>
              <a:pPr/>
              <a:t>‹#›</a:t>
            </a:fld>
            <a:endParaRPr lang="en-US"/>
          </a:p>
        </p:txBody>
      </p:sp>
    </p:spTree>
    <p:extLst>
      <p:ext uri="{BB962C8B-B14F-4D97-AF65-F5344CB8AC3E}">
        <p14:creationId xmlns:p14="http://schemas.microsoft.com/office/powerpoint/2010/main" val="12654296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524000" y="533400"/>
            <a:ext cx="3657600" cy="2667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3429000"/>
            <a:ext cx="5029200" cy="5181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DD2168CE-06C3-413E-B27D-358583A0F3FB}" type="slidenum">
              <a:rPr lang="en-US"/>
              <a:pPr/>
              <a:t>‹#›</a:t>
            </a:fld>
            <a:endParaRPr lang="en-US"/>
          </a:p>
        </p:txBody>
      </p:sp>
    </p:spTree>
    <p:extLst>
      <p:ext uri="{BB962C8B-B14F-4D97-AF65-F5344CB8AC3E}">
        <p14:creationId xmlns:p14="http://schemas.microsoft.com/office/powerpoint/2010/main" val="296282554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F29CFB9-1C4C-4E23-B228-2E13BA8F3316}" type="slidenum">
              <a:rPr lang="en-US"/>
              <a:pPr/>
              <a:t>0</a:t>
            </a:fld>
            <a:endParaRPr lang="en-US"/>
          </a:p>
        </p:txBody>
      </p:sp>
      <p:sp>
        <p:nvSpPr>
          <p:cNvPr id="275458" name="Rectangle 2"/>
          <p:cNvSpPr>
            <a:spLocks noGrp="1" noRot="1" noChangeAspect="1" noChangeArrowheads="1" noTextEdit="1"/>
          </p:cNvSpPr>
          <p:nvPr>
            <p:ph type="sldImg"/>
          </p:nvPr>
        </p:nvSpPr>
        <p:spPr>
          <a:xfrm>
            <a:off x="1574800" y="533400"/>
            <a:ext cx="3556000" cy="2667000"/>
          </a:xfrm>
          <a:ln/>
        </p:spPr>
      </p:sp>
      <p:sp>
        <p:nvSpPr>
          <p:cNvPr id="275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E280CC02-0442-4E1B-B160-F51E6085F8AE}" type="slidenum">
              <a:rPr lang="en-US"/>
              <a:pPr/>
              <a:t>2</a:t>
            </a:fld>
            <a:endParaRPr lang="en-US"/>
          </a:p>
        </p:txBody>
      </p:sp>
      <p:sp>
        <p:nvSpPr>
          <p:cNvPr id="8194" name="Rectangle 2"/>
          <p:cNvSpPr>
            <a:spLocks noGrp="1" noRot="1" noChangeAspect="1" noChangeArrowheads="1" noTextEdit="1"/>
          </p:cNvSpPr>
          <p:nvPr>
            <p:ph type="sldImg"/>
          </p:nvPr>
        </p:nvSpPr>
        <p:spPr>
          <a:xfrm>
            <a:off x="1574800" y="533400"/>
            <a:ext cx="3556000" cy="2667000"/>
          </a:xfrm>
          <a:ln/>
        </p:spPr>
      </p:sp>
      <p:sp>
        <p:nvSpPr>
          <p:cNvPr id="8195" name="Rectangle 3"/>
          <p:cNvSpPr>
            <a:spLocks noGrp="1" noChangeArrowheads="1"/>
          </p:cNvSpPr>
          <p:nvPr>
            <p:ph type="body" idx="1"/>
          </p:nvPr>
        </p:nvSpPr>
        <p:spPr/>
        <p:txBody>
          <a:bodyPr/>
          <a:lstStyle/>
          <a:p>
            <a:r>
              <a:rPr lang="en-US"/>
              <a:t>These are three of the most important economic statistics.  Policymakers and businesspersons use them to monitor the economy and formulate appropriate policies.  Economists use them to develop and test theories about how the economy works.  Because we’ll be learning many of these theories, it’s worth spending some time now to really understand what these statistics mean, and how they are measured.  </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ADAA67B-7319-45BB-A982-D679E0503A99}" type="slidenum">
              <a:rPr lang="en-US"/>
              <a:pPr/>
              <a:t>9</a:t>
            </a:fld>
            <a:endParaRPr lang="en-US"/>
          </a:p>
        </p:txBody>
      </p:sp>
      <p:sp>
        <p:nvSpPr>
          <p:cNvPr id="184322" name="Rectangle 2"/>
          <p:cNvSpPr>
            <a:spLocks noGrp="1" noRot="1" noChangeAspect="1" noChangeArrowheads="1" noTextEdit="1"/>
          </p:cNvSpPr>
          <p:nvPr>
            <p:ph type="sldImg"/>
          </p:nvPr>
        </p:nvSpPr>
        <p:spPr>
          <a:xfrm>
            <a:off x="1574800" y="533400"/>
            <a:ext cx="3556000" cy="2667000"/>
          </a:xfrm>
          <a:ln/>
        </p:spPr>
      </p:sp>
      <p:sp>
        <p:nvSpPr>
          <p:cNvPr id="184323" name="Rectangle 3"/>
          <p:cNvSpPr>
            <a:spLocks noGrp="1" noChangeArrowheads="1"/>
          </p:cNvSpPr>
          <p:nvPr>
            <p:ph type="body" idx="1"/>
          </p:nvPr>
        </p:nvSpPr>
        <p:spPr/>
        <p:txBody>
          <a:bodyPr/>
          <a:lstStyle/>
          <a:p>
            <a:r>
              <a:rPr lang="en-US"/>
              <a:t>Regarding the comparison of dollar figures from different years:</a:t>
            </a:r>
          </a:p>
          <a:p>
            <a:r>
              <a:rPr lang="en-US"/>
              <a:t>If we want to know whether the average college graduate today is better off than the average college graduate of 1975, we can’t simply compare the nominal salaries, because the cost of living is so much higher now than in 1975.  We can use the CPI to express the 1975 in “current dollars”, i.e. see what it would be worth at today’s prices.  </a:t>
            </a:r>
          </a:p>
          <a:p>
            <a:r>
              <a:rPr lang="en-US"/>
              <a:t>Also:  when the price of oil (and hence gasoline) shot up in 2000, some in the news reported that oil prices were even higher than in the 1970s.  This was true, but only in nominal terms.   If you use the CPI to adjust for inflation, the highest oil price in 2000 is still substantially less than the highest oil prices of the 1970s.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68D15648-7666-4B30-A38E-54D95F845FCE}" type="slidenum">
              <a:rPr lang="en-US"/>
              <a:pPr/>
              <a:t>10</a:t>
            </a:fld>
            <a:endParaRPr lang="en-US"/>
          </a:p>
        </p:txBody>
      </p:sp>
      <p:sp>
        <p:nvSpPr>
          <p:cNvPr id="267266" name="Rectangle 2"/>
          <p:cNvSpPr>
            <a:spLocks noGrp="1" noRot="1" noChangeAspect="1" noChangeArrowheads="1" noTextEdit="1"/>
          </p:cNvSpPr>
          <p:nvPr>
            <p:ph type="sldImg"/>
          </p:nvPr>
        </p:nvSpPr>
        <p:spPr>
          <a:xfrm>
            <a:off x="1574800" y="533400"/>
            <a:ext cx="3556000" cy="2667000"/>
          </a:xfrm>
          <a:ln/>
        </p:spPr>
      </p:sp>
      <p:sp>
        <p:nvSpPr>
          <p:cNvPr id="267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3C26424-1126-43EE-BD50-9821741FE1F2}" type="slidenum">
              <a:rPr lang="en-US"/>
              <a:pPr/>
              <a:t>11</a:t>
            </a:fld>
            <a:endParaRPr lang="en-US"/>
          </a:p>
        </p:txBody>
      </p:sp>
      <p:sp>
        <p:nvSpPr>
          <p:cNvPr id="103426" name="Rectangle 2"/>
          <p:cNvSpPr>
            <a:spLocks noGrp="1" noRot="1" noChangeAspect="1" noChangeArrowheads="1" noTextEdit="1"/>
          </p:cNvSpPr>
          <p:nvPr>
            <p:ph type="sldImg"/>
          </p:nvPr>
        </p:nvSpPr>
        <p:spPr>
          <a:xfrm>
            <a:off x="1574800" y="533400"/>
            <a:ext cx="3556000" cy="2667000"/>
          </a:xfrm>
          <a:ln/>
        </p:spPr>
      </p:sp>
      <p:sp>
        <p:nvSpPr>
          <p:cNvPr id="103427" name="Rectangle 3"/>
          <p:cNvSpPr>
            <a:spLocks noGrp="1" noChangeArrowheads="1"/>
          </p:cNvSpPr>
          <p:nvPr>
            <p:ph type="body" idx="1"/>
          </p:nvPr>
        </p:nvSpPr>
        <p:spPr/>
        <p:txBody>
          <a:bodyPr/>
          <a:lstStyle/>
          <a:p>
            <a:r>
              <a:rPr lang="en-US"/>
              <a:t>From 2002 to 2003, it’s not obvious that the inflation rate will be positive (that the basket’s cost will increase):  the price of pizza rises by $1, the price of CDs falls by $1.  </a:t>
            </a:r>
          </a:p>
          <a:p>
            <a:endParaRPr lang="en-US"/>
          </a:p>
          <a:p>
            <a:r>
              <a:rPr lang="en-US"/>
              <a:t>However, since the basket contains twice as many pizzas as CDs, a given change in the price of pizza will have a bigger impact on the basket’s cost (and CPI) than the same sized price change in CDs.  </a:t>
            </a:r>
          </a:p>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DECAB8B-EBFB-479F-91A2-0B43121DFE82}" type="slidenum">
              <a:rPr lang="en-US"/>
              <a:pPr/>
              <a:t>12</a:t>
            </a:fld>
            <a:endParaRPr lang="en-US"/>
          </a:p>
        </p:txBody>
      </p:sp>
      <p:sp>
        <p:nvSpPr>
          <p:cNvPr id="268290" name="Rectangle 2"/>
          <p:cNvSpPr>
            <a:spLocks noGrp="1" noRot="1" noChangeAspect="1" noChangeArrowheads="1" noTextEdit="1"/>
          </p:cNvSpPr>
          <p:nvPr>
            <p:ph type="sldImg"/>
          </p:nvPr>
        </p:nvSpPr>
        <p:spPr>
          <a:xfrm>
            <a:off x="1574800" y="533400"/>
            <a:ext cx="3556000" cy="2667000"/>
          </a:xfrm>
          <a:ln/>
        </p:spPr>
      </p:sp>
      <p:sp>
        <p:nvSpPr>
          <p:cNvPr id="268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2F884B7-6E26-489E-9213-220B2CA67705}" type="slidenum">
              <a:rPr lang="en-US"/>
              <a:pPr/>
              <a:t>13</a:t>
            </a:fld>
            <a:endParaRPr lang="en-US"/>
          </a:p>
        </p:txBody>
      </p:sp>
      <p:sp>
        <p:nvSpPr>
          <p:cNvPr id="100354" name="Rectangle 2"/>
          <p:cNvSpPr>
            <a:spLocks noGrp="1" noRot="1" noChangeAspect="1" noChangeArrowheads="1" noTextEdit="1"/>
          </p:cNvSpPr>
          <p:nvPr>
            <p:ph type="sldImg"/>
          </p:nvPr>
        </p:nvSpPr>
        <p:spPr>
          <a:xfrm>
            <a:off x="1574800" y="533400"/>
            <a:ext cx="3556000" cy="2667000"/>
          </a:xfrm>
          <a:ln/>
        </p:spPr>
      </p:sp>
      <p:sp>
        <p:nvSpPr>
          <p:cNvPr id="100355" name="Rectangle 3"/>
          <p:cNvSpPr>
            <a:spLocks noGrp="1" noChangeArrowheads="1"/>
          </p:cNvSpPr>
          <p:nvPr>
            <p:ph type="body" idx="1"/>
          </p:nvPr>
        </p:nvSpPr>
        <p:spPr/>
        <p:txBody>
          <a:bodyPr/>
          <a:lstStyle/>
          <a:p>
            <a:r>
              <a:rPr lang="en-US"/>
              <a:t>Each number is the percent of the “typical” household’s total expenditure. </a:t>
            </a:r>
          </a:p>
          <a:p>
            <a:r>
              <a:rPr lang="en-US"/>
              <a:t>source:  Bureau of Labor Statistics, http://stats.bls.gov/cpihome.htm</a:t>
            </a:r>
          </a:p>
          <a:p>
            <a:endParaRPr lang="en-US"/>
          </a:p>
          <a:p>
            <a:r>
              <a:rPr lang="en-US"/>
              <a:t>Ask students for examples of how the breakdown of their own expenditure differs from that of the typical household shown here.  Then, ask students how the typical elderly person’s expenditure might differ from that shown here.  (This is relevant because the CPI is used to give Social Security COLAs to the elderly; however, the elderly spend a much larger fraction of their income on medical care, a category in which prices grow much faster than the CPI.) </a:t>
            </a:r>
          </a:p>
          <a:p>
            <a:endParaRPr lang="en-US"/>
          </a:p>
          <a:p>
            <a:r>
              <a:rPr lang="en-US"/>
              <a:t>The website listed above also gives a very fine disaggregation of each category, which enables students to compare their own spending on compact discs, beer, or cell phones to that of the “typical” household.  </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790B8B43-DD01-41F3-810E-55DAE037E86F}" type="slidenum">
              <a:rPr lang="en-US"/>
              <a:pPr/>
              <a:t>14</a:t>
            </a:fld>
            <a:endParaRPr lang="en-US"/>
          </a:p>
        </p:txBody>
      </p:sp>
      <p:sp>
        <p:nvSpPr>
          <p:cNvPr id="132098" name="Rectangle 2"/>
          <p:cNvSpPr>
            <a:spLocks noGrp="1" noRot="1" noChangeAspect="1" noChangeArrowheads="1" noTextEdit="1"/>
          </p:cNvSpPr>
          <p:nvPr>
            <p:ph type="sldImg"/>
          </p:nvPr>
        </p:nvSpPr>
        <p:spPr>
          <a:xfrm>
            <a:off x="1574800" y="533400"/>
            <a:ext cx="3556000" cy="2667000"/>
          </a:xfrm>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F21BCED-0FCE-4099-8E27-DA1BEFA1CCD1}" type="slidenum">
              <a:rPr lang="en-US"/>
              <a:pPr/>
              <a:t>15</a:t>
            </a:fld>
            <a:endParaRPr lang="en-US"/>
          </a:p>
        </p:txBody>
      </p:sp>
      <p:sp>
        <p:nvSpPr>
          <p:cNvPr id="188418" name="Rectangle 2"/>
          <p:cNvSpPr>
            <a:spLocks noGrp="1" noRot="1" noChangeAspect="1" noChangeArrowheads="1" noTextEdit="1"/>
          </p:cNvSpPr>
          <p:nvPr>
            <p:ph type="sldImg"/>
          </p:nvPr>
        </p:nvSpPr>
        <p:spPr>
          <a:xfrm>
            <a:off x="1574800" y="533400"/>
            <a:ext cx="3556000" cy="2667000"/>
          </a:xfrm>
          <a:ln/>
        </p:spPr>
      </p:sp>
      <p:sp>
        <p:nvSpPr>
          <p:cNvPr id="188419" name="Rectangle 3"/>
          <p:cNvSpPr>
            <a:spLocks noGrp="1" noChangeArrowheads="1"/>
          </p:cNvSpPr>
          <p:nvPr>
            <p:ph type="body" idx="1"/>
          </p:nvPr>
        </p:nvSpPr>
        <p:spPr/>
        <p:txBody>
          <a:bodyPr/>
          <a:lstStyle/>
          <a:p>
            <a:r>
              <a:rPr lang="en-US"/>
              <a:t>Be sure to point out that the data are the percentage changes, not the levels, of the CPI and the GDP deflator.  </a:t>
            </a:r>
          </a:p>
          <a:p>
            <a:endParaRPr lang="en-US"/>
          </a:p>
          <a:p>
            <a:r>
              <a:rPr lang="en-US"/>
              <a:t>In 1980, the CPI increased much faster than the GDP deflator.   Ask students if they can offer a possible explanation.  In 1955, the CPI showed slightly negative inflation, while the GDP deflator showed positive inflation.  Ask students for possible explanations.  </a:t>
            </a:r>
          </a:p>
          <a:p>
            <a:endParaRPr lang="en-US"/>
          </a:p>
          <a:p>
            <a:r>
              <a:rPr lang="en-US"/>
              <a:t>(For possible answers, just refer to previous slide.) </a:t>
            </a:r>
          </a:p>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2CF480D3-445A-422A-8F92-2DBCE796DFB4}" type="slidenum">
              <a:rPr lang="en-US"/>
              <a:pPr/>
              <a:t>16</a:t>
            </a:fld>
            <a:endParaRPr lang="en-US"/>
          </a:p>
        </p:txBody>
      </p:sp>
      <p:sp>
        <p:nvSpPr>
          <p:cNvPr id="272386" name="Rectangle 2"/>
          <p:cNvSpPr>
            <a:spLocks noGrp="1" noRot="1" noChangeAspect="1" noChangeArrowheads="1" noTextEdit="1"/>
          </p:cNvSpPr>
          <p:nvPr>
            <p:ph type="sldImg"/>
          </p:nvPr>
        </p:nvSpPr>
        <p:spPr>
          <a:xfrm>
            <a:off x="1574800" y="533400"/>
            <a:ext cx="3556000" cy="2667000"/>
          </a:xfrm>
          <a:ln/>
        </p:spPr>
      </p:sp>
      <p:sp>
        <p:nvSpPr>
          <p:cNvPr id="272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D9AB7DC3-BB07-4DBA-840C-6BC5DCBBA541}" type="slidenum">
              <a:rPr lang="en-US"/>
              <a:pPr/>
              <a:t>17</a:t>
            </a:fld>
            <a:endParaRPr lang="en-US"/>
          </a:p>
        </p:txBody>
      </p:sp>
      <p:sp>
        <p:nvSpPr>
          <p:cNvPr id="273410" name="Rectangle 2"/>
          <p:cNvSpPr>
            <a:spLocks noGrp="1" noRot="1" noChangeAspect="1" noChangeArrowheads="1" noTextEdit="1"/>
          </p:cNvSpPr>
          <p:nvPr>
            <p:ph type="sldImg"/>
          </p:nvPr>
        </p:nvSpPr>
        <p:spPr>
          <a:xfrm>
            <a:off x="1574800" y="533400"/>
            <a:ext cx="3556000" cy="2667000"/>
          </a:xfrm>
          <a:ln/>
        </p:spPr>
      </p:sp>
      <p:sp>
        <p:nvSpPr>
          <p:cNvPr id="273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94D34765-F44E-4EFF-9DB6-5DCE66F2236F}" type="slidenum">
              <a:rPr lang="en-US"/>
              <a:pPr/>
              <a:t>18</a:t>
            </a:fld>
            <a:endParaRPr lang="en-US"/>
          </a:p>
        </p:txBody>
      </p:sp>
      <p:sp>
        <p:nvSpPr>
          <p:cNvPr id="124930" name="Rectangle 2"/>
          <p:cNvSpPr>
            <a:spLocks noGrp="1" noRot="1" noChangeAspect="1" noChangeArrowheads="1" noTextEdit="1"/>
          </p:cNvSpPr>
          <p:nvPr>
            <p:ph type="sldImg"/>
          </p:nvPr>
        </p:nvSpPr>
        <p:spPr>
          <a:xfrm>
            <a:off x="1574800" y="533400"/>
            <a:ext cx="3556000" cy="2667000"/>
          </a:xfrm>
          <a:ln/>
        </p:spPr>
      </p:sp>
      <p:sp>
        <p:nvSpPr>
          <p:cNvPr id="124931" name="Rectangle 3"/>
          <p:cNvSpPr>
            <a:spLocks noGrp="1" noChangeArrowheads="1"/>
          </p:cNvSpPr>
          <p:nvPr>
            <p:ph type="body" idx="1"/>
          </p:nvPr>
        </p:nvSpPr>
        <p:spPr/>
        <p:txBody>
          <a:bodyPr/>
          <a:lstStyle/>
          <a:p>
            <a:r>
              <a:rPr lang="en-US"/>
              <a:t>source:  Bureau of Labor Statistics, U.S. Department of Labor.  http://stats.bls.gov</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E577D340-3990-4B66-8E59-62B683BA96B8}" type="slidenum">
              <a:rPr lang="en-US"/>
              <a:pPr/>
              <a:t>19</a:t>
            </a:fld>
            <a:endParaRPr lang="en-US"/>
          </a:p>
        </p:txBody>
      </p:sp>
      <p:sp>
        <p:nvSpPr>
          <p:cNvPr id="216066" name="Rectangle 2"/>
          <p:cNvSpPr>
            <a:spLocks noGrp="1" noRot="1" noChangeAspect="1" noChangeArrowheads="1" noTextEdit="1"/>
          </p:cNvSpPr>
          <p:nvPr>
            <p:ph type="sldImg"/>
          </p:nvPr>
        </p:nvSpPr>
        <p:spPr>
          <a:xfrm>
            <a:off x="1574800" y="533400"/>
            <a:ext cx="3556000" cy="2667000"/>
          </a:xfrm>
          <a:ln/>
        </p:spPr>
      </p:sp>
      <p:sp>
        <p:nvSpPr>
          <p:cNvPr id="2160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C94A6887-E333-4875-A72D-A788CB9AC863}" type="slidenum">
              <a:rPr lang="en-US"/>
              <a:pPr/>
              <a:t>20</a:t>
            </a:fld>
            <a:endParaRPr lang="en-US"/>
          </a:p>
        </p:txBody>
      </p:sp>
      <p:sp>
        <p:nvSpPr>
          <p:cNvPr id="281602" name="Rectangle 2"/>
          <p:cNvSpPr>
            <a:spLocks noGrp="1" noRot="1" noChangeAspect="1" noChangeArrowheads="1" noTextEdit="1"/>
          </p:cNvSpPr>
          <p:nvPr>
            <p:ph type="sldImg"/>
          </p:nvPr>
        </p:nvSpPr>
        <p:spPr>
          <a:xfrm>
            <a:off x="1574800" y="533400"/>
            <a:ext cx="3556000" cy="2667000"/>
          </a:xfrm>
          <a:ln/>
        </p:spPr>
      </p:sp>
      <p:sp>
        <p:nvSpPr>
          <p:cNvPr id="2816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12EFF865-85B1-438E-ADC5-1D77D12A2150}" type="slidenum">
              <a:rPr lang="en-US"/>
              <a:pPr/>
              <a:t>21</a:t>
            </a:fld>
            <a:endParaRPr lang="en-US"/>
          </a:p>
        </p:txBody>
      </p:sp>
      <p:sp>
        <p:nvSpPr>
          <p:cNvPr id="279554" name="Rectangle 2"/>
          <p:cNvSpPr>
            <a:spLocks noGrp="1" noRot="1" noChangeAspect="1" noChangeArrowheads="1" noTextEdit="1"/>
          </p:cNvSpPr>
          <p:nvPr>
            <p:ph type="sldImg"/>
          </p:nvPr>
        </p:nvSpPr>
        <p:spPr>
          <a:xfrm>
            <a:off x="1574800" y="533400"/>
            <a:ext cx="3556000" cy="2667000"/>
          </a:xfrm>
          <a:ln/>
        </p:spPr>
      </p:sp>
      <p:sp>
        <p:nvSpPr>
          <p:cNvPr id="279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7EB7AB5-8C0F-490F-B0FA-8E186076D755}" type="slidenum">
              <a:rPr lang="en-US"/>
              <a:pPr/>
              <a:t>22</a:t>
            </a:fld>
            <a:endParaRPr lang="en-US"/>
          </a:p>
        </p:txBody>
      </p:sp>
      <p:sp>
        <p:nvSpPr>
          <p:cNvPr id="276482" name="Rectangle 2"/>
          <p:cNvSpPr>
            <a:spLocks noGrp="1" noRot="1" noChangeAspect="1" noChangeArrowheads="1" noTextEdit="1"/>
          </p:cNvSpPr>
          <p:nvPr>
            <p:ph type="sldImg"/>
          </p:nvPr>
        </p:nvSpPr>
        <p:spPr>
          <a:xfrm>
            <a:off x="1574800" y="533400"/>
            <a:ext cx="3556000" cy="2667000"/>
          </a:xfrm>
          <a:ln/>
        </p:spPr>
      </p:sp>
      <p:sp>
        <p:nvSpPr>
          <p:cNvPr id="2764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41B0ED2-D6E1-49DA-81A4-89633595F89F}"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B0ED2-D6E1-49DA-81A4-89633595F89F}"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41B0ED2-D6E1-49DA-81A4-89633595F89F}"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41B0ED2-D6E1-49DA-81A4-89633595F89F}"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41B0ED2-D6E1-49DA-81A4-89633595F89F}" type="datetimeFigureOut">
              <a:rPr lang="en-US" smtClean="0"/>
              <a:pPr/>
              <a:t>8/7/2012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41B0ED2-D6E1-49DA-81A4-89633595F89F}" type="datetimeFigureOut">
              <a:rPr lang="en-US" smtClean="0"/>
              <a:pPr/>
              <a:t>8/7/2012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1B0ED2-D6E1-49DA-81A4-89633595F89F}" type="datetimeFigureOut">
              <a:rPr lang="en-US" smtClean="0"/>
              <a:pPr/>
              <a:t>8/7/2012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B0ED2-D6E1-49DA-81A4-89633595F89F}"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41B0ED2-D6E1-49DA-81A4-89633595F89F}" type="datetimeFigureOut">
              <a:rPr lang="en-US" smtClean="0"/>
              <a:pPr/>
              <a:t>8/7/2012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B0ED2-D6E1-49DA-81A4-89633595F89F}"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41B0ED2-D6E1-49DA-81A4-89633595F89F}" type="datetimeFigureOut">
              <a:rPr lang="en-US" smtClean="0"/>
              <a:pPr/>
              <a:t>8/7/2012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404F4-0FD1-414E-932A-62C9C2359B6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D5DB8EE8-249F-4F57-9C21-6560B526D4D0}" type="datetimeFigureOut">
              <a:rPr lang="en-US"/>
              <a:pPr>
                <a:defRPr/>
              </a:pPr>
              <a:t>8/7/2012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D68804B-1E7A-4963-9E5C-0EA4E4CDE97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D02145A-C4FD-428D-AC53-FB4D0105FB27}" type="datetimeFigureOut">
              <a:rPr lang="en-US"/>
              <a:pPr>
                <a:defRPr/>
              </a:pPr>
              <a:t>8/7/2012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CF510A4-5D54-4AD8-AD63-A6BB2879E288}"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BD8BDCD2-A46A-43D4-85C5-770CFE11921B}" type="datetimeFigureOut">
              <a:rPr lang="en-US"/>
              <a:pPr>
                <a:defRPr/>
              </a:pPr>
              <a:t>8/7/2012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A90BC45-4DA1-4296-9ADA-F158811B95D7}"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FE538606-75B0-4D75-9294-19BE7C00A5F1}" type="datetimeFigureOut">
              <a:rPr lang="en-US"/>
              <a:pPr>
                <a:defRPr/>
              </a:pPr>
              <a:t>8/7/2012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ABFF824-19BA-46C3-BE26-0A9890786A1C}"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1C16F29E-237C-4FD7-B372-1E3515AAC4AE}" type="datetimeFigureOut">
              <a:rPr lang="en-US"/>
              <a:pPr>
                <a:defRPr/>
              </a:pPr>
              <a:t>8/7/2012</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29165C0F-8715-469C-A23C-9F74E97C97D6}"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DA26BF0-AD4A-4238-A26F-58249384E07D}" type="datetimeFigureOut">
              <a:rPr lang="en-US"/>
              <a:pPr>
                <a:defRPr/>
              </a:pPr>
              <a:t>8/7/2012</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BAB5777-15F1-4396-A892-678DF1501943}" type="slidenum">
              <a:rPr lang="en-US"/>
              <a:pPr>
                <a:defRPr/>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C1B61A0-1399-4DB3-B235-A91C3BC1CA28}" type="datetimeFigureOut">
              <a:rPr lang="en-US"/>
              <a:pPr>
                <a:defRPr/>
              </a:pPr>
              <a:t>8/7/2012</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1E30708E-F94A-4B84-9A37-A3E05F0A3472}" type="slidenum">
              <a:rPr lang="en-US"/>
              <a:pPr>
                <a:defRPr/>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B0574F5-FB1E-4706-A8EA-16AF603D25D6}" type="datetimeFigureOut">
              <a:rPr lang="en-US"/>
              <a:pPr>
                <a:defRPr/>
              </a:pPr>
              <a:t>8/7/2012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E430B5A-D5AE-41FF-B0F3-A1E76F698E65}" type="slidenum">
              <a:rPr lang="en-US"/>
              <a:pPr>
                <a:defRPr/>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FE424B1-A377-4268-AE4F-72FD26EC5257}" type="datetimeFigureOut">
              <a:rPr lang="en-US"/>
              <a:pPr>
                <a:defRPr/>
              </a:pPr>
              <a:t>8/7/2012</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BF70BCF-11F9-4EB9-948D-3834B2463DF8}" type="slidenum">
              <a:rPr lang="en-US"/>
              <a:pPr>
                <a:defRPr/>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6A2F82C-617F-4EF6-99B2-0321179D1ABC}" type="datetimeFigureOut">
              <a:rPr lang="en-US"/>
              <a:pPr>
                <a:defRPr/>
              </a:pPr>
              <a:t>8/7/2012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7264E46-5220-4E4B-8507-4551718D7093}" type="slidenum">
              <a:rPr lang="en-US"/>
              <a:pPr>
                <a:defRPr/>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5FFB74-6827-41AA-BE92-5019EEE3A961}" type="datetimeFigureOut">
              <a:rPr lang="en-US"/>
              <a:pPr>
                <a:defRPr/>
              </a:pPr>
              <a:t>8/7/2012</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9AE5F6-2A62-48D0-8E46-D9D2FE08DAA6}"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1B0ED2-D6E1-49DA-81A4-89633595F89F}" type="datetimeFigureOut">
              <a:rPr lang="en-US" smtClean="0"/>
              <a:pPr/>
              <a:t>8/7/2012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4404F4-0FD1-414E-932A-62C9C2359B6B}" type="slidenum">
              <a:rPr lang="en-US" smtClean="0"/>
              <a:pPr/>
              <a:t>‹#›</a:t>
            </a:fld>
            <a:endParaRPr lang="en-US"/>
          </a:p>
        </p:txBody>
      </p:sp>
      <p:sp>
        <p:nvSpPr>
          <p:cNvPr id="7" name="Text Box 9"/>
          <p:cNvSpPr txBox="1">
            <a:spLocks noChangeArrowheads="1"/>
          </p:cNvSpPr>
          <p:nvPr userDrawn="1"/>
        </p:nvSpPr>
        <p:spPr bwMode="auto">
          <a:xfrm>
            <a:off x="8153400" y="6477000"/>
            <a:ext cx="914400" cy="336550"/>
          </a:xfrm>
          <a:prstGeom prst="rect">
            <a:avLst/>
          </a:prstGeom>
          <a:noFill/>
          <a:ln w="9525">
            <a:noFill/>
            <a:miter lim="800000"/>
            <a:headEnd/>
            <a:tailEnd/>
          </a:ln>
          <a:effectLst/>
        </p:spPr>
        <p:txBody>
          <a:bodyPr>
            <a:spAutoFit/>
          </a:bodyPr>
          <a:lstStyle/>
          <a:p>
            <a:pPr algn="r"/>
            <a:r>
              <a:rPr lang="en-US" sz="1600">
                <a:solidFill>
                  <a:srgbClr val="003366"/>
                </a:solidFill>
                <a:latin typeface="Arial" pitchFamily="34" charset="0"/>
              </a:rPr>
              <a:t>slide </a:t>
            </a:r>
            <a:fld id="{4F964E0E-EC90-45E5-8D7F-15628D78DA1E}" type="slidenum">
              <a:rPr lang="en-US" sz="1600">
                <a:solidFill>
                  <a:srgbClr val="003366"/>
                </a:solidFill>
                <a:latin typeface="Arial" pitchFamily="34" charset="0"/>
              </a:rPr>
              <a:pPr algn="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left)">
                                      <p:cBhvr>
                                        <p:cTn id="15" dur="500"/>
                                        <p:tgtEl>
                                          <p:spTgt spid="3">
                                            <p:txEl>
                                              <p:pRg st="2" end="2"/>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wipe(left)">
                                      <p:cBhvr>
                                        <p:cTn id="18" dur="500"/>
                                        <p:tgtEl>
                                          <p:spTgt spid="3">
                                            <p:txEl>
                                              <p:pRg st="3" end="3"/>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wipe(left)">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autoUpdateAnimBg="0"/>
    </p:bld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78A03830-AA27-4ED4-85F4-54934750204B}" type="datetimeFigureOut">
              <a:rPr lang="en-US"/>
              <a:pPr>
                <a:defRPr/>
              </a:pPr>
              <a:t>8/7/2012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2D27D2B8-0F5B-4F3D-82DB-8DE74790EBE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emf"/><Relationship Id="rId4" Type="http://schemas.openxmlformats.org/officeDocument/2006/relationships/oleObject" Target="../embeddings/oleObject2.bin"/></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228600"/>
            <a:ext cx="8382000" cy="733425"/>
          </a:xfrm>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
        <p:nvSpPr>
          <p:cNvPr id="72709" name="Rectangle 5"/>
          <p:cNvSpPr>
            <a:spLocks noGrp="1" noChangeArrowheads="1"/>
          </p:cNvSpPr>
          <p:nvPr>
            <p:ph idx="1"/>
          </p:nvPr>
        </p:nvSpPr>
        <p:spPr>
          <a:xfrm>
            <a:off x="990600" y="1219200"/>
            <a:ext cx="7543800" cy="4953000"/>
          </a:xfrm>
        </p:spPr>
        <p:txBody>
          <a:bodyPr/>
          <a:lstStyle/>
          <a:p>
            <a:pPr marL="461963" indent="-461963">
              <a:lnSpc>
                <a:spcPct val="105000"/>
              </a:lnSpc>
              <a:spcBef>
                <a:spcPct val="60000"/>
              </a:spcBef>
              <a:buSzPct val="95000"/>
              <a:buFont typeface="Wingdings" pitchFamily="2" charset="2"/>
              <a:buAutoNum type="arabicPeriod"/>
            </a:pPr>
            <a:r>
              <a:rPr lang="en-US" sz="1800" dirty="0">
                <a:latin typeface="Arial" pitchFamily="34" charset="0"/>
                <a:cs typeface="Arial" pitchFamily="34" charset="0"/>
              </a:rPr>
              <a:t>Gross Domestic Product (GDP) measures both total income and total expenditure on the economy’s output of goods &amp; services.</a:t>
            </a:r>
          </a:p>
          <a:p>
            <a:pPr marL="461963" indent="-461963">
              <a:lnSpc>
                <a:spcPct val="105000"/>
              </a:lnSpc>
              <a:spcBef>
                <a:spcPct val="60000"/>
              </a:spcBef>
              <a:buSzPct val="95000"/>
              <a:buFont typeface="Wingdings" pitchFamily="2" charset="2"/>
              <a:buAutoNum type="arabicPeriod"/>
            </a:pPr>
            <a:endParaRPr lang="en-US" sz="1800" dirty="0" smtClean="0">
              <a:latin typeface="Arial" pitchFamily="34" charset="0"/>
              <a:cs typeface="Arial" pitchFamily="34" charset="0"/>
            </a:endParaRPr>
          </a:p>
          <a:p>
            <a:pPr marL="461963" indent="-461963">
              <a:lnSpc>
                <a:spcPct val="105000"/>
              </a:lnSpc>
              <a:spcBef>
                <a:spcPct val="60000"/>
              </a:spcBef>
              <a:buSzPct val="95000"/>
              <a:buFont typeface="Wingdings" pitchFamily="2" charset="2"/>
              <a:buAutoNum type="arabicPeriod"/>
            </a:pPr>
            <a:r>
              <a:rPr lang="en-US" sz="1800" dirty="0" smtClean="0">
                <a:latin typeface="Arial" pitchFamily="34" charset="0"/>
                <a:cs typeface="Arial" pitchFamily="34" charset="0"/>
              </a:rPr>
              <a:t>Nominal </a:t>
            </a:r>
            <a:r>
              <a:rPr lang="en-US" sz="1800" dirty="0">
                <a:latin typeface="Arial" pitchFamily="34" charset="0"/>
                <a:cs typeface="Arial" pitchFamily="34" charset="0"/>
              </a:rPr>
              <a:t>GDP values output at current prices; real GDP values output at constant prices.  Changes in output affect both measures, but changes in prices only affect nominal GDP. </a:t>
            </a:r>
          </a:p>
          <a:p>
            <a:pPr marL="461963" indent="-461963">
              <a:lnSpc>
                <a:spcPct val="105000"/>
              </a:lnSpc>
              <a:spcBef>
                <a:spcPct val="60000"/>
              </a:spcBef>
              <a:buSzPct val="95000"/>
              <a:buFont typeface="Wingdings" pitchFamily="2" charset="2"/>
              <a:buAutoNum type="arabicPeriod"/>
            </a:pPr>
            <a:endParaRPr lang="en-US" sz="1800" dirty="0" smtClean="0">
              <a:latin typeface="Arial" pitchFamily="34" charset="0"/>
              <a:cs typeface="Arial" pitchFamily="34" charset="0"/>
            </a:endParaRPr>
          </a:p>
          <a:p>
            <a:pPr marL="461963" indent="-461963">
              <a:lnSpc>
                <a:spcPct val="105000"/>
              </a:lnSpc>
              <a:spcBef>
                <a:spcPct val="60000"/>
              </a:spcBef>
              <a:buSzPct val="95000"/>
              <a:buFont typeface="Wingdings" pitchFamily="2" charset="2"/>
              <a:buAutoNum type="arabicPeriod"/>
            </a:pPr>
            <a:r>
              <a:rPr lang="en-US" sz="1800" dirty="0" smtClean="0">
                <a:latin typeface="Arial" pitchFamily="34" charset="0"/>
                <a:cs typeface="Arial" pitchFamily="34" charset="0"/>
              </a:rPr>
              <a:t>GDP </a:t>
            </a:r>
            <a:r>
              <a:rPr lang="en-US" sz="1800" dirty="0">
                <a:latin typeface="Arial" pitchFamily="34" charset="0"/>
                <a:cs typeface="Arial" pitchFamily="34" charset="0"/>
              </a:rPr>
              <a:t>is the sum of consumption, investment, government purchases, and net exports. </a:t>
            </a:r>
          </a:p>
        </p:txBody>
      </p:sp>
      <p:pic>
        <p:nvPicPr>
          <p:cNvPr id="4" name="Picture 4" descr="C:\Users\dr qaiser\Desktop\west_side_market.jpg"/>
          <p:cNvPicPr>
            <a:picLocks noChangeAspect="1" noChangeArrowheads="1"/>
          </p:cNvPicPr>
          <p:nvPr/>
        </p:nvPicPr>
        <p:blipFill>
          <a:blip r:embed="rId3"/>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latin typeface="Arial" pitchFamily="34" charset="0"/>
                <a:cs typeface="Arial" pitchFamily="34" charset="0"/>
              </a:rPr>
              <a:t>Lecture 3</a:t>
            </a:r>
            <a:endParaRPr lang="en-US" sz="24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ctr">
              <a:buNone/>
            </a:pPr>
            <a:r>
              <a:rPr lang="en-US" b="1" dirty="0" smtClean="0">
                <a:latin typeface="Arial" pitchFamily="34" charset="0"/>
                <a:cs typeface="Arial" pitchFamily="34" charset="0"/>
              </a:rPr>
              <a:t>The data of Macroeconomics- GDP, Unemployment </a:t>
            </a:r>
            <a:r>
              <a:rPr lang="en-US" b="1" smtClean="0">
                <a:latin typeface="Arial" pitchFamily="34" charset="0"/>
                <a:cs typeface="Arial" pitchFamily="34" charset="0"/>
              </a:rPr>
              <a:t>&amp; inflation - II</a:t>
            </a:r>
            <a:endParaRPr lang="en-US" b="1" dirty="0">
              <a:latin typeface="Arial" pitchFamily="34" charset="0"/>
              <a:cs typeface="Arial" pitchFamily="34" charset="0"/>
            </a:endParaRPr>
          </a:p>
        </p:txBody>
      </p:sp>
      <p:pic>
        <p:nvPicPr>
          <p:cNvPr id="4" name="Picture 10"/>
          <p:cNvPicPr>
            <a:picLocks noChangeAspect="1" noChangeArrowheads="1"/>
          </p:cNvPicPr>
          <p:nvPr/>
        </p:nvPicPr>
        <p:blipFill>
          <a:blip r:embed="rId2"/>
          <a:srcRect/>
          <a:stretch>
            <a:fillRect/>
          </a:stretch>
        </p:blipFill>
        <p:spPr bwMode="auto">
          <a:xfrm>
            <a:off x="2209800" y="2667000"/>
            <a:ext cx="4724400" cy="2209800"/>
          </a:xfrm>
          <a:prstGeom prst="rect">
            <a:avLst/>
          </a:prstGeom>
          <a:noFill/>
          <a:ln w="9525">
            <a:noFill/>
            <a:miter lim="800000"/>
            <a:headEnd/>
            <a:tailEnd/>
          </a:ln>
        </p:spPr>
      </p:pic>
      <p:sp>
        <p:nvSpPr>
          <p:cNvPr id="5" name="Rectangle 4"/>
          <p:cNvSpPr/>
          <p:nvPr/>
        </p:nvSpPr>
        <p:spPr>
          <a:xfrm>
            <a:off x="1905000" y="5181600"/>
            <a:ext cx="5638800" cy="461665"/>
          </a:xfrm>
          <a:prstGeom prst="rect">
            <a:avLst/>
          </a:prstGeom>
        </p:spPr>
        <p:txBody>
          <a:bodyPr wrap="square">
            <a:spAutoFit/>
          </a:bodyPr>
          <a:lstStyle/>
          <a:p>
            <a:pPr marL="342900" indent="-342900" algn="ctr">
              <a:spcBef>
                <a:spcPct val="20000"/>
              </a:spcBef>
              <a:buFont typeface="Arial" pitchFamily="34" charset="0"/>
              <a:buNone/>
            </a:pPr>
            <a:r>
              <a:rPr lang="en-US" b="1" i="1" dirty="0" smtClean="0">
                <a:latin typeface="Arial" pitchFamily="34" charset="0"/>
                <a:cs typeface="Arial" pitchFamily="34" charset="0"/>
              </a:rPr>
              <a:t>Instructor: Prof. </a:t>
            </a:r>
            <a:r>
              <a:rPr lang="en-US" b="1" i="1" dirty="0" err="1" smtClean="0">
                <a:latin typeface="Arial" pitchFamily="34" charset="0"/>
                <a:cs typeface="Arial" pitchFamily="34" charset="0"/>
              </a:rPr>
              <a:t>Dr.Qaisar</a:t>
            </a:r>
            <a:r>
              <a:rPr lang="en-US" b="1" i="1" dirty="0" smtClean="0">
                <a:latin typeface="Arial" pitchFamily="34" charset="0"/>
                <a:cs typeface="Arial" pitchFamily="34" charset="0"/>
              </a:rPr>
              <a:t> </a:t>
            </a:r>
            <a:r>
              <a:rPr lang="en-US" b="1" i="1" dirty="0" err="1" smtClean="0">
                <a:latin typeface="Arial" pitchFamily="34" charset="0"/>
                <a:cs typeface="Arial" pitchFamily="34" charset="0"/>
              </a:rPr>
              <a:t>Abbas</a:t>
            </a:r>
            <a:endParaRPr lang="en-US" b="1" i="1" dirty="0">
              <a:latin typeface="Arial" pitchFamily="34" charset="0"/>
              <a:cs typeface="Arial"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62000" y="304800"/>
            <a:ext cx="7772400" cy="762000"/>
          </a:xfrm>
        </p:spPr>
        <p:txBody>
          <a:bodyPr>
            <a:normAutofit/>
          </a:bodyPr>
          <a:lstStyle/>
          <a:p>
            <a:r>
              <a:rPr lang="en-US" sz="2400" b="1" dirty="0">
                <a:latin typeface="Arial" pitchFamily="34" charset="0"/>
                <a:cs typeface="Arial" pitchFamily="34" charset="0"/>
              </a:rPr>
              <a:t>Learning objectives</a:t>
            </a:r>
          </a:p>
        </p:txBody>
      </p:sp>
      <p:sp>
        <p:nvSpPr>
          <p:cNvPr id="2051" name="Rectangle 3"/>
          <p:cNvSpPr>
            <a:spLocks noGrp="1" noChangeArrowheads="1"/>
          </p:cNvSpPr>
          <p:nvPr>
            <p:ph idx="1"/>
          </p:nvPr>
        </p:nvSpPr>
        <p:spPr>
          <a:xfrm>
            <a:off x="1219200" y="914400"/>
            <a:ext cx="6781800" cy="3862387"/>
          </a:xfrm>
        </p:spPr>
        <p:txBody>
          <a:bodyPr/>
          <a:lstStyle/>
          <a:p>
            <a:pPr>
              <a:spcBef>
                <a:spcPct val="50000"/>
              </a:spcBef>
              <a:buNone/>
            </a:pPr>
            <a:endParaRPr lang="en-US" sz="1800" dirty="0" smtClean="0">
              <a:latin typeface="Arial" pitchFamily="34" charset="0"/>
              <a:cs typeface="Arial" pitchFamily="34" charset="0"/>
            </a:endParaRPr>
          </a:p>
          <a:p>
            <a:pPr>
              <a:spcBef>
                <a:spcPct val="50000"/>
              </a:spcBef>
              <a:buNone/>
            </a:pPr>
            <a:endParaRPr lang="en-US" sz="1800" dirty="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Shortcomings of GDP</a:t>
            </a: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the </a:t>
            </a:r>
            <a:r>
              <a:rPr lang="en-US" sz="1800" dirty="0">
                <a:latin typeface="Arial" pitchFamily="34" charset="0"/>
                <a:cs typeface="Arial" pitchFamily="34" charset="0"/>
              </a:rPr>
              <a:t>Consumer Price Index (CPI</a:t>
            </a:r>
            <a:r>
              <a:rPr lang="en-US" sz="1800" dirty="0" smtClean="0">
                <a:latin typeface="Arial" pitchFamily="34" charset="0"/>
                <a:cs typeface="Arial" pitchFamily="34" charset="0"/>
              </a:rPr>
              <a:t>)</a:t>
            </a:r>
          </a:p>
          <a:p>
            <a:pPr>
              <a:spcBef>
                <a:spcPct val="50000"/>
              </a:spcBef>
            </a:pPr>
            <a:endParaRPr lang="en-US" sz="1800" dirty="0">
              <a:latin typeface="Arial" pitchFamily="34" charset="0"/>
              <a:cs typeface="Arial" pitchFamily="34" charset="0"/>
            </a:endParaRPr>
          </a:p>
          <a:p>
            <a:pPr>
              <a:spcBef>
                <a:spcPct val="50000"/>
              </a:spcBef>
            </a:pPr>
            <a:r>
              <a:rPr lang="en-US" sz="1800" dirty="0">
                <a:latin typeface="Arial" pitchFamily="34" charset="0"/>
                <a:cs typeface="Arial" pitchFamily="34" charset="0"/>
              </a:rPr>
              <a:t>the Unemployment Rate</a:t>
            </a:r>
          </a:p>
        </p:txBody>
      </p:sp>
      <p:pic>
        <p:nvPicPr>
          <p:cNvPr id="4" name="Picture 4" descr="C:\Users\dr qaiser\Desktop\west_side_market.jpg"/>
          <p:cNvPicPr>
            <a:picLocks noChangeAspect="1" noChangeArrowheads="1"/>
          </p:cNvPicPr>
          <p:nvPr/>
        </p:nvPicPr>
        <p:blipFill>
          <a:blip r:embed="rId3"/>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09600" y="152400"/>
            <a:ext cx="8305800" cy="400050"/>
          </a:xfrm>
          <a:prstGeom prst="rect">
            <a:avLst/>
          </a:prstGeom>
          <a:noFill/>
          <a:ln w="9525">
            <a:noFill/>
            <a:miter lim="800000"/>
            <a:headEnd/>
            <a:tailEnd/>
          </a:ln>
        </p:spPr>
        <p:txBody>
          <a:bodyPr/>
          <a:lstStyle/>
          <a:p>
            <a:pPr algn="ctr"/>
            <a:r>
              <a:rPr lang="en-US" sz="2400" b="1" dirty="0">
                <a:latin typeface="Arial" pitchFamily="34" charset="0"/>
                <a:cs typeface="Arial" pitchFamily="34" charset="0"/>
              </a:rPr>
              <a:t>Shortcomings of GDP</a:t>
            </a:r>
            <a:r>
              <a:rPr lang="en-US" sz="2400" dirty="0">
                <a:latin typeface="Arial" pitchFamily="34" charset="0"/>
                <a:cs typeface="Arial" pitchFamily="34" charset="0"/>
              </a:rPr>
              <a:t> </a:t>
            </a:r>
          </a:p>
        </p:txBody>
      </p:sp>
      <p:sp>
        <p:nvSpPr>
          <p:cNvPr id="6" name="TextBox 5"/>
          <p:cNvSpPr txBox="1">
            <a:spLocks noChangeArrowheads="1"/>
          </p:cNvSpPr>
          <p:nvPr/>
        </p:nvSpPr>
        <p:spPr bwMode="auto">
          <a:xfrm>
            <a:off x="838200" y="609600"/>
            <a:ext cx="8077200" cy="6019800"/>
          </a:xfrm>
          <a:prstGeom prst="rect">
            <a:avLst/>
          </a:prstGeom>
          <a:noFill/>
          <a:ln w="9525">
            <a:noFill/>
            <a:miter lim="800000"/>
            <a:headEnd/>
            <a:tailEnd/>
          </a:ln>
        </p:spPr>
        <p:txBody>
          <a:bodyPr/>
          <a:lstStyle/>
          <a:p>
            <a:r>
              <a:rPr lang="en-US" sz="1800" b="1" dirty="0">
                <a:latin typeface="Arial" pitchFamily="34" charset="0"/>
                <a:cs typeface="Arial" pitchFamily="34" charset="0"/>
              </a:rPr>
              <a:t>Non market </a:t>
            </a:r>
            <a:r>
              <a:rPr lang="en-US" sz="1800" b="1" dirty="0" smtClean="0">
                <a:latin typeface="Arial" pitchFamily="34" charset="0"/>
                <a:cs typeface="Arial" pitchFamily="34" charset="0"/>
              </a:rPr>
              <a:t>transactions</a:t>
            </a: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Some productive activities don't take place in the market, and as the GDP only measures the </a:t>
            </a:r>
            <a:r>
              <a:rPr lang="en-US" sz="1800" u="sng" dirty="0">
                <a:latin typeface="Arial" pitchFamily="34" charset="0"/>
                <a:cs typeface="Arial" pitchFamily="34" charset="0"/>
              </a:rPr>
              <a:t>market value</a:t>
            </a:r>
            <a:r>
              <a:rPr lang="en-US" sz="1800" dirty="0">
                <a:latin typeface="Arial" pitchFamily="34" charset="0"/>
                <a:cs typeface="Arial" pitchFamily="34" charset="0"/>
              </a:rPr>
              <a:t> of output, these activities don't show up in the GDP. </a:t>
            </a:r>
          </a:p>
          <a:p>
            <a:pPr>
              <a:buFontTx/>
              <a:buChar char="•"/>
            </a:pP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Thus, GDP </a:t>
            </a:r>
            <a:r>
              <a:rPr lang="en-US" sz="1800" b="1" dirty="0">
                <a:latin typeface="Arial" pitchFamily="34" charset="0"/>
                <a:cs typeface="Arial" pitchFamily="34" charset="0"/>
              </a:rPr>
              <a:t>understates</a:t>
            </a:r>
            <a:r>
              <a:rPr lang="en-US" sz="1800" dirty="0">
                <a:latin typeface="Arial" pitchFamily="34" charset="0"/>
                <a:cs typeface="Arial" pitchFamily="34" charset="0"/>
              </a:rPr>
              <a:t> a nation's total output </a:t>
            </a:r>
          </a:p>
          <a:p>
            <a:pPr>
              <a:buFontTx/>
              <a:buChar char="•"/>
            </a:pP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Example of such activities are</a:t>
            </a:r>
            <a:r>
              <a:rPr lang="en-US" sz="1800" i="1" dirty="0">
                <a:latin typeface="Arial" pitchFamily="34" charset="0"/>
                <a:cs typeface="Arial" pitchFamily="34" charset="0"/>
              </a:rPr>
              <a:t> labor of carpenters who repair own homes, black markets</a:t>
            </a:r>
            <a:r>
              <a:rPr lang="en-US" sz="1800" dirty="0">
                <a:latin typeface="Arial" pitchFamily="34" charset="0"/>
                <a:cs typeface="Arial" pitchFamily="34" charset="0"/>
              </a:rPr>
              <a:t> </a:t>
            </a:r>
          </a:p>
          <a:p>
            <a:pPr>
              <a:buFontTx/>
              <a:buChar char="•"/>
            </a:pPr>
            <a:endParaRPr lang="en-US" sz="1800" b="1" dirty="0">
              <a:latin typeface="Arial" pitchFamily="34" charset="0"/>
              <a:cs typeface="Arial" pitchFamily="34" charset="0"/>
            </a:endParaRPr>
          </a:p>
          <a:p>
            <a:pPr>
              <a:buFontTx/>
              <a:buChar char="•"/>
            </a:pPr>
            <a:r>
              <a:rPr lang="en-US" sz="1800" b="1" dirty="0">
                <a:latin typeface="Arial" pitchFamily="34" charset="0"/>
                <a:cs typeface="Arial" pitchFamily="34" charset="0"/>
              </a:rPr>
              <a:t>One exception:</a:t>
            </a:r>
            <a:r>
              <a:rPr lang="en-US" sz="1800" dirty="0">
                <a:latin typeface="Arial" pitchFamily="34" charset="0"/>
                <a:cs typeface="Arial" pitchFamily="34" charset="0"/>
              </a:rPr>
              <a:t> Portion of farmers' output that the farmers consume themselves is included in the GDP</a:t>
            </a:r>
            <a:br>
              <a:rPr lang="en-US" sz="1800" dirty="0">
                <a:latin typeface="Arial" pitchFamily="34" charset="0"/>
                <a:cs typeface="Arial" pitchFamily="34" charset="0"/>
              </a:rPr>
            </a:br>
            <a:endParaRPr lang="en-US" sz="1800" b="1" dirty="0">
              <a:latin typeface="Arial" pitchFamily="34" charset="0"/>
              <a:cs typeface="Arial" pitchFamily="34" charset="0"/>
            </a:endParaRPr>
          </a:p>
          <a:p>
            <a:endParaRPr lang="en-US" sz="1800" b="1" dirty="0">
              <a:latin typeface="Arial" pitchFamily="34" charset="0"/>
              <a:cs typeface="Arial" pitchFamily="34" charset="0"/>
            </a:endParaRPr>
          </a:p>
          <a:p>
            <a:r>
              <a:rPr lang="en-US" sz="1800" b="1" dirty="0" smtClean="0">
                <a:latin typeface="Arial" pitchFamily="34" charset="0"/>
                <a:cs typeface="Arial" pitchFamily="34" charset="0"/>
              </a:rPr>
              <a:t>Leisure</a:t>
            </a: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GDP only takes the market value of output, therefore, LEISURE (paid vacation, holidays, leave time), which shows increase of well-being, satisfaction, and 'psychic income' is excluded in the GDP. </a:t>
            </a:r>
          </a:p>
          <a:p>
            <a:pPr>
              <a:buFontTx/>
              <a:buChar char="•"/>
            </a:pPr>
            <a:endParaRPr lang="en-US" sz="1800" b="1" dirty="0">
              <a:latin typeface="Arial" pitchFamily="34" charset="0"/>
              <a:cs typeface="Arial" pitchFamily="34" charset="0"/>
            </a:endParaRPr>
          </a:p>
          <a:p>
            <a:pPr>
              <a:lnSpc>
                <a:spcPct val="80000"/>
              </a:lnSpc>
              <a:spcBef>
                <a:spcPct val="20000"/>
              </a:spcBef>
              <a:buClr>
                <a:schemeClr val="tx2"/>
              </a:buClr>
              <a:buSzPct val="70000"/>
              <a:buFont typeface="Wingdings" pitchFamily="2" charset="2"/>
              <a:buChar char="l"/>
            </a:pPr>
            <a:endParaRPr lang="en-US" sz="1800" dirty="0">
              <a:latin typeface="Arial" pitchFamily="34" charset="0"/>
              <a:cs typeface="Arial" pitchFamily="34" charset="0"/>
            </a:endParaRPr>
          </a:p>
          <a:p>
            <a:pPr>
              <a:buFontTx/>
              <a:buChar char="•"/>
            </a:pPr>
            <a:endParaRPr lang="en-US" sz="1800" dirty="0">
              <a:latin typeface="Arial" pitchFamily="34" charset="0"/>
              <a:cs typeface="Arial" pitchFamily="34" charset="0"/>
            </a:endParaRPr>
          </a:p>
          <a:p>
            <a:r>
              <a:rPr lang="en-US" sz="1800" dirty="0">
                <a:latin typeface="Arial" pitchFamily="34" charset="0"/>
                <a:cs typeface="Arial" pitchFamily="34" charset="0"/>
              </a:rPr>
              <a:t> </a:t>
            </a: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09600" y="152400"/>
            <a:ext cx="8305800" cy="400050"/>
          </a:xfrm>
          <a:prstGeom prst="rect">
            <a:avLst/>
          </a:prstGeom>
          <a:noFill/>
          <a:ln w="9525">
            <a:noFill/>
            <a:miter lim="800000"/>
            <a:headEnd/>
            <a:tailEnd/>
          </a:ln>
        </p:spPr>
        <p:txBody>
          <a:bodyPr/>
          <a:lstStyle/>
          <a:p>
            <a:pPr algn="ctr"/>
            <a:r>
              <a:rPr lang="en-US" sz="2400" b="1" dirty="0">
                <a:latin typeface="Arial" pitchFamily="34" charset="0"/>
                <a:cs typeface="Arial" pitchFamily="34" charset="0"/>
              </a:rPr>
              <a:t>Shortcomings of GDP </a:t>
            </a:r>
          </a:p>
        </p:txBody>
      </p:sp>
      <p:sp>
        <p:nvSpPr>
          <p:cNvPr id="6" name="TextBox 5"/>
          <p:cNvSpPr txBox="1">
            <a:spLocks noChangeArrowheads="1"/>
          </p:cNvSpPr>
          <p:nvPr/>
        </p:nvSpPr>
        <p:spPr bwMode="auto">
          <a:xfrm>
            <a:off x="838200" y="609600"/>
            <a:ext cx="8077200" cy="6019800"/>
          </a:xfrm>
          <a:prstGeom prst="rect">
            <a:avLst/>
          </a:prstGeom>
          <a:noFill/>
          <a:ln w="9525">
            <a:noFill/>
            <a:miter lim="800000"/>
            <a:headEnd/>
            <a:tailEnd/>
          </a:ln>
        </p:spPr>
        <p:txBody>
          <a:bodyPr/>
          <a:lstStyle/>
          <a:p>
            <a:endParaRPr lang="en-US" b="1" dirty="0"/>
          </a:p>
          <a:p>
            <a:r>
              <a:rPr lang="en-US" sz="1800" b="1" dirty="0">
                <a:latin typeface="Arial" pitchFamily="34" charset="0"/>
                <a:cs typeface="Arial" pitchFamily="34" charset="0"/>
              </a:rPr>
              <a:t>Improved product quality:</a:t>
            </a:r>
          </a:p>
          <a:p>
            <a:pPr>
              <a:buFontTx/>
              <a:buChar char="•"/>
            </a:pPr>
            <a:r>
              <a:rPr lang="en-US" sz="1800" dirty="0">
                <a:latin typeface="Arial" pitchFamily="34" charset="0"/>
                <a:cs typeface="Arial" pitchFamily="34" charset="0"/>
              </a:rPr>
              <a:t>GDP is a quantitative measure, and thus does not capture the value of improvements in product quality </a:t>
            </a:r>
          </a:p>
          <a:p>
            <a:pPr>
              <a:buFontTx/>
              <a:buChar char="•"/>
            </a:pP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Example. a $200 dollar phone costs the same as a $200 dollar phone 10 years ago technological improvements such as greater memory capacities, viewing screens, and enhanced capabilities is not included in GDP</a:t>
            </a:r>
          </a:p>
          <a:p>
            <a:pPr>
              <a:buFontTx/>
              <a:buChar char="•"/>
            </a:pPr>
            <a:endParaRPr lang="en-US" sz="1800" dirty="0">
              <a:latin typeface="Arial" pitchFamily="34" charset="0"/>
              <a:cs typeface="Arial" pitchFamily="34" charset="0"/>
            </a:endParaRPr>
          </a:p>
          <a:p>
            <a:endParaRPr lang="en-US" sz="1800" b="1" dirty="0">
              <a:latin typeface="Arial" pitchFamily="34" charset="0"/>
              <a:cs typeface="Arial" pitchFamily="34" charset="0"/>
            </a:endParaRPr>
          </a:p>
          <a:p>
            <a:endParaRPr lang="en-US" sz="1800" b="1" dirty="0">
              <a:latin typeface="Arial" pitchFamily="34" charset="0"/>
              <a:cs typeface="Arial" pitchFamily="34" charset="0"/>
            </a:endParaRPr>
          </a:p>
          <a:p>
            <a:r>
              <a:rPr lang="en-US" sz="1800" b="1" dirty="0">
                <a:latin typeface="Arial" pitchFamily="34" charset="0"/>
                <a:cs typeface="Arial" pitchFamily="34" charset="0"/>
              </a:rPr>
              <a:t>The Underground Economy ("black market"):</a:t>
            </a: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Embedded in the economy is a flourishing and productive underground sector include gamblers, smugglers, drug dealers, etc. </a:t>
            </a:r>
          </a:p>
          <a:p>
            <a:pPr>
              <a:buFontTx/>
              <a:buChar char="•"/>
            </a:pP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However most participants engage in perfectly legal activities, but choose illegally not to report their full incomes and therefore is not counted in the GDP </a:t>
            </a:r>
          </a:p>
          <a:p>
            <a:pPr marL="742950" lvl="1" indent="-285750"/>
            <a:endParaRPr lang="en-US" sz="1800" dirty="0">
              <a:latin typeface="Arial" pitchFamily="34" charset="0"/>
              <a:cs typeface="Arial" pitchFamily="34" charset="0"/>
            </a:endParaRPr>
          </a:p>
          <a:p>
            <a:r>
              <a:rPr lang="en-US" sz="1800" dirty="0">
                <a:latin typeface="Arial" pitchFamily="34" charset="0"/>
                <a:cs typeface="Arial" pitchFamily="34" charset="0"/>
              </a:rPr>
              <a:t> </a:t>
            </a: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914400" y="152400"/>
            <a:ext cx="8001000" cy="400050"/>
          </a:xfrm>
          <a:prstGeom prst="rect">
            <a:avLst/>
          </a:prstGeom>
          <a:noFill/>
          <a:ln w="9525">
            <a:noFill/>
            <a:miter lim="800000"/>
            <a:headEnd/>
            <a:tailEnd/>
          </a:ln>
        </p:spPr>
        <p:txBody>
          <a:bodyPr/>
          <a:lstStyle/>
          <a:p>
            <a:pPr algn="ctr"/>
            <a:r>
              <a:rPr lang="en-US" sz="2400" b="1" dirty="0">
                <a:latin typeface="Arial" pitchFamily="34" charset="0"/>
                <a:cs typeface="Arial" pitchFamily="34" charset="0"/>
              </a:rPr>
              <a:t>Shortcomings of GDP </a:t>
            </a:r>
          </a:p>
        </p:txBody>
      </p:sp>
      <p:sp>
        <p:nvSpPr>
          <p:cNvPr id="6" name="TextBox 5"/>
          <p:cNvSpPr txBox="1">
            <a:spLocks noChangeArrowheads="1"/>
          </p:cNvSpPr>
          <p:nvPr/>
        </p:nvSpPr>
        <p:spPr bwMode="auto">
          <a:xfrm>
            <a:off x="609600" y="838200"/>
            <a:ext cx="8153400" cy="6019800"/>
          </a:xfrm>
          <a:prstGeom prst="rect">
            <a:avLst/>
          </a:prstGeom>
          <a:noFill/>
          <a:ln w="9525">
            <a:noFill/>
            <a:miter lim="800000"/>
            <a:headEnd/>
            <a:tailEnd/>
          </a:ln>
        </p:spPr>
        <p:txBody>
          <a:bodyPr/>
          <a:lstStyle/>
          <a:p>
            <a:pPr marL="800100" lvl="1" indent="-342900">
              <a:buFontTx/>
              <a:buChar char="•"/>
            </a:pPr>
            <a:r>
              <a:rPr lang="en-US" sz="1800" dirty="0">
                <a:latin typeface="Arial" pitchFamily="34" charset="0"/>
                <a:cs typeface="Arial" pitchFamily="34" charset="0"/>
              </a:rPr>
              <a:t>Most of these transactions would help to increase a countries GDP as they would increase the money flow; thus, this is a downfall.</a:t>
            </a:r>
          </a:p>
          <a:p>
            <a:pPr marL="800100" lvl="1" indent="-342900">
              <a:buFontTx/>
              <a:buChar char="•"/>
            </a:pPr>
            <a:endParaRPr lang="en-US" sz="1800" dirty="0">
              <a:latin typeface="Arial" pitchFamily="34" charset="0"/>
              <a:cs typeface="Arial" pitchFamily="34" charset="0"/>
            </a:endParaRPr>
          </a:p>
          <a:p>
            <a:pPr marL="800100" lvl="1" indent="-342900">
              <a:buFontTx/>
              <a:buChar char="•"/>
            </a:pPr>
            <a:r>
              <a:rPr lang="en-US" sz="1800" dirty="0">
                <a:latin typeface="Arial" pitchFamily="34" charset="0"/>
                <a:cs typeface="Arial" pitchFamily="34" charset="0"/>
              </a:rPr>
              <a:t>Example: A woman who tutors a student in math is earning money legally, but she doesn't report it to the government and therefore the money involved in the transaction is not counted in GDP. On the other hand, a factory employee, whose economic status is chartered, has an income counted in GDP </a:t>
            </a:r>
          </a:p>
          <a:p>
            <a:pPr marL="800100" lvl="1" indent="-342900">
              <a:buFontTx/>
              <a:buChar char="•"/>
            </a:pPr>
            <a:endParaRPr lang="en-US" sz="1800" dirty="0">
              <a:latin typeface="Arial" pitchFamily="34" charset="0"/>
              <a:cs typeface="Arial" pitchFamily="34" charset="0"/>
            </a:endParaRPr>
          </a:p>
          <a:p>
            <a:pPr marL="800100" lvl="1" indent="-342900">
              <a:buFontTx/>
              <a:buChar char="•"/>
            </a:pPr>
            <a:r>
              <a:rPr lang="en-US" sz="1800" dirty="0">
                <a:latin typeface="Arial" pitchFamily="34" charset="0"/>
                <a:cs typeface="Arial" pitchFamily="34" charset="0"/>
              </a:rPr>
              <a:t>Value of underground transactions in a country is often very large. </a:t>
            </a:r>
          </a:p>
          <a:p>
            <a:pPr marL="342900" indent="-342900"/>
            <a:endParaRPr lang="en-US" sz="1800" dirty="0">
              <a:latin typeface="Arial" pitchFamily="34" charset="0"/>
              <a:cs typeface="Arial" pitchFamily="34" charset="0"/>
            </a:endParaRPr>
          </a:p>
          <a:p>
            <a:pPr marL="342900" indent="-342900"/>
            <a:endParaRPr lang="en-US" sz="1800" b="1" dirty="0">
              <a:latin typeface="Arial" pitchFamily="34" charset="0"/>
              <a:cs typeface="Arial" pitchFamily="34" charset="0"/>
            </a:endParaRPr>
          </a:p>
          <a:p>
            <a:pPr marL="342900" indent="-342900"/>
            <a:r>
              <a:rPr lang="en-US" sz="1800" b="1" dirty="0">
                <a:latin typeface="Arial" pitchFamily="34" charset="0"/>
                <a:cs typeface="Arial" pitchFamily="34" charset="0"/>
              </a:rPr>
              <a:t>GDP and the environment</a:t>
            </a:r>
            <a:endParaRPr lang="en-US" sz="1800" dirty="0">
              <a:latin typeface="Arial" pitchFamily="34" charset="0"/>
              <a:cs typeface="Arial" pitchFamily="34" charset="0"/>
            </a:endParaRPr>
          </a:p>
          <a:p>
            <a:pPr marL="342900" indent="-342900">
              <a:buFontTx/>
              <a:buChar char="•"/>
            </a:pPr>
            <a:r>
              <a:rPr lang="en-US" sz="1800" dirty="0">
                <a:latin typeface="Arial" pitchFamily="34" charset="0"/>
                <a:cs typeface="Arial" pitchFamily="34" charset="0"/>
              </a:rPr>
              <a:t>The growth of GDP is inevitably accompanied by "gross </a:t>
            </a:r>
          </a:p>
          <a:p>
            <a:pPr marL="342900" indent="-342900"/>
            <a:r>
              <a:rPr lang="en-US" sz="1800" dirty="0">
                <a:latin typeface="Arial" pitchFamily="34" charset="0"/>
                <a:cs typeface="Arial" pitchFamily="34" charset="0"/>
              </a:rPr>
              <a:t>	domestic by-products" (i.e. dirty air, polluted water, toxic waste, congestion, and noise) </a:t>
            </a:r>
          </a:p>
          <a:p>
            <a:pPr marL="342900" indent="-342900">
              <a:buFontTx/>
              <a:buChar char="•"/>
            </a:pPr>
            <a:endParaRPr lang="en-US" sz="1800" dirty="0">
              <a:latin typeface="Arial" pitchFamily="34" charset="0"/>
              <a:cs typeface="Arial" pitchFamily="34" charset="0"/>
            </a:endParaRPr>
          </a:p>
          <a:p>
            <a:pPr marL="342900" indent="-342900">
              <a:buFontTx/>
              <a:buChar char="•"/>
            </a:pPr>
            <a:r>
              <a:rPr lang="en-US" sz="1800" dirty="0">
                <a:latin typeface="Arial" pitchFamily="34" charset="0"/>
                <a:cs typeface="Arial" pitchFamily="34" charset="0"/>
              </a:rPr>
              <a:t>The social cost of the negative by-products reduce our economic well-being.</a:t>
            </a:r>
            <a:br>
              <a:rPr lang="en-US" sz="1800" dirty="0">
                <a:latin typeface="Arial" pitchFamily="34" charset="0"/>
                <a:cs typeface="Arial" pitchFamily="34" charset="0"/>
              </a:rPr>
            </a:br>
            <a:endParaRPr lang="en-US" sz="1800" dirty="0">
              <a:latin typeface="Arial" pitchFamily="34" charset="0"/>
              <a:cs typeface="Arial" pitchFamily="34" charset="0"/>
            </a:endParaRPr>
          </a:p>
          <a:p>
            <a:pPr marL="342900" indent="-342900">
              <a:buFontTx/>
              <a:buChar char="•"/>
            </a:pPr>
            <a:endParaRPr lang="en-US" sz="1800" dirty="0">
              <a:latin typeface="Arial" pitchFamily="34" charset="0"/>
              <a:cs typeface="Arial" pitchFamily="34" charset="0"/>
            </a:endParaRPr>
          </a:p>
          <a:p>
            <a:pPr marL="342900" indent="-342900">
              <a:buFontTx/>
              <a:buChar char="•"/>
            </a:pPr>
            <a:endParaRPr lang="en-US" sz="1800" dirty="0">
              <a:latin typeface="Arial" pitchFamily="34" charset="0"/>
              <a:cs typeface="Arial" pitchFamily="34" charset="0"/>
            </a:endParaRPr>
          </a:p>
          <a:p>
            <a:pPr marL="342900" indent="-342900"/>
            <a:r>
              <a:rPr lang="en-US" sz="1800" dirty="0">
                <a:latin typeface="Arial" pitchFamily="34" charset="0"/>
                <a:cs typeface="Arial" pitchFamily="34" charset="0"/>
              </a:rPr>
              <a:t>.</a:t>
            </a:r>
          </a:p>
          <a:p>
            <a:pPr marL="342900" indent="-342900"/>
            <a:endParaRPr lang="en-US" sz="1800" dirty="0">
              <a:latin typeface="Arial" pitchFamily="34" charset="0"/>
              <a:cs typeface="Arial" pitchFamily="34" charset="0"/>
            </a:endParaRPr>
          </a:p>
          <a:p>
            <a:pPr marL="342900" indent="-342900"/>
            <a:r>
              <a:rPr lang="en-US" sz="1800" dirty="0">
                <a:latin typeface="Arial" pitchFamily="34" charset="0"/>
                <a:cs typeface="Arial" pitchFamily="34" charset="0"/>
              </a:rPr>
              <a:t> </a:t>
            </a: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a:p>
            <a:pPr marL="342900" indent="-342900"/>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685800" y="152400"/>
            <a:ext cx="8229600" cy="400050"/>
          </a:xfrm>
          <a:prstGeom prst="rect">
            <a:avLst/>
          </a:prstGeom>
          <a:noFill/>
          <a:ln w="9525">
            <a:noFill/>
            <a:miter lim="800000"/>
            <a:headEnd/>
            <a:tailEnd/>
          </a:ln>
        </p:spPr>
        <p:txBody>
          <a:bodyPr/>
          <a:lstStyle/>
          <a:p>
            <a:pPr algn="ctr"/>
            <a:r>
              <a:rPr lang="en-US" sz="2400" b="1" dirty="0">
                <a:latin typeface="Arial" pitchFamily="34" charset="0"/>
                <a:cs typeface="Arial" pitchFamily="34" charset="0"/>
              </a:rPr>
              <a:t>Shortcomings of GDP</a:t>
            </a:r>
            <a:r>
              <a:rPr lang="en-US" sz="2400" dirty="0">
                <a:latin typeface="Arial" pitchFamily="34" charset="0"/>
                <a:cs typeface="Arial" pitchFamily="34" charset="0"/>
              </a:rPr>
              <a:t> </a:t>
            </a:r>
          </a:p>
          <a:p>
            <a:pPr algn="ctr"/>
            <a:endParaRPr lang="en-US" sz="2400" dirty="0">
              <a:cs typeface="Arial" charset="0"/>
            </a:endParaRPr>
          </a:p>
        </p:txBody>
      </p:sp>
      <p:sp>
        <p:nvSpPr>
          <p:cNvPr id="6" name="TextBox 5"/>
          <p:cNvSpPr txBox="1">
            <a:spLocks noChangeArrowheads="1"/>
          </p:cNvSpPr>
          <p:nvPr/>
        </p:nvSpPr>
        <p:spPr bwMode="auto">
          <a:xfrm>
            <a:off x="685800" y="838200"/>
            <a:ext cx="8153400" cy="6019800"/>
          </a:xfrm>
          <a:prstGeom prst="rect">
            <a:avLst/>
          </a:prstGeom>
          <a:noFill/>
          <a:ln w="9525">
            <a:noFill/>
            <a:miter lim="800000"/>
            <a:headEnd/>
            <a:tailEnd/>
          </a:ln>
        </p:spPr>
        <p:txBody>
          <a:bodyPr/>
          <a:lstStyle/>
          <a:p>
            <a:pPr marL="742950" lvl="1" indent="-285750">
              <a:buFontTx/>
              <a:buChar char="•"/>
            </a:pPr>
            <a:r>
              <a:rPr lang="en-US" sz="1800" dirty="0">
                <a:latin typeface="Arial" pitchFamily="34" charset="0"/>
                <a:cs typeface="Arial" pitchFamily="34" charset="0"/>
              </a:rPr>
              <a:t>Costs of environmental harm are not deducted from GDP </a:t>
            </a:r>
          </a:p>
          <a:p>
            <a:pPr marL="742950" lvl="1" indent="-285750">
              <a:buFontTx/>
              <a:buChar char="•"/>
            </a:pPr>
            <a:endParaRPr lang="en-US" sz="1800" dirty="0">
              <a:latin typeface="Arial" pitchFamily="34" charset="0"/>
              <a:cs typeface="Arial" pitchFamily="34" charset="0"/>
            </a:endParaRPr>
          </a:p>
          <a:p>
            <a:pPr marL="742950" lvl="1" indent="-285750">
              <a:buFontTx/>
              <a:buChar char="•"/>
            </a:pPr>
            <a:r>
              <a:rPr lang="en-US" sz="1800" dirty="0">
                <a:latin typeface="Arial" pitchFamily="34" charset="0"/>
                <a:cs typeface="Arial" pitchFamily="34" charset="0"/>
              </a:rPr>
              <a:t>Therefore GDP </a:t>
            </a:r>
            <a:r>
              <a:rPr lang="en-US" sz="1800" b="1" dirty="0">
                <a:latin typeface="Arial" pitchFamily="34" charset="0"/>
                <a:cs typeface="Arial" pitchFamily="34" charset="0"/>
              </a:rPr>
              <a:t>overstates </a:t>
            </a:r>
            <a:r>
              <a:rPr lang="en-US" sz="1800" dirty="0">
                <a:latin typeface="Arial" pitchFamily="34" charset="0"/>
                <a:cs typeface="Arial" pitchFamily="34" charset="0"/>
              </a:rPr>
              <a:t>national well-being in this aspect </a:t>
            </a:r>
          </a:p>
          <a:p>
            <a:pPr marL="742950" lvl="1" indent="-285750">
              <a:buFontTx/>
              <a:buChar char="•"/>
            </a:pPr>
            <a:endParaRPr lang="en-US" sz="1800" dirty="0">
              <a:latin typeface="Arial" pitchFamily="34" charset="0"/>
              <a:cs typeface="Arial" pitchFamily="34" charset="0"/>
            </a:endParaRPr>
          </a:p>
          <a:p>
            <a:pPr marL="742950" lvl="1" indent="-285750">
              <a:buFontTx/>
              <a:buChar char="•"/>
            </a:pPr>
            <a:r>
              <a:rPr lang="en-US" sz="1800" dirty="0">
                <a:latin typeface="Arial" pitchFamily="34" charset="0"/>
                <a:cs typeface="Arial" pitchFamily="34" charset="0"/>
              </a:rPr>
              <a:t>Ironically, costs of cleaning up the environment </a:t>
            </a:r>
            <a:r>
              <a:rPr lang="en-US" sz="1800" b="1" dirty="0">
                <a:latin typeface="Arial" pitchFamily="34" charset="0"/>
                <a:cs typeface="Arial" pitchFamily="34" charset="0"/>
              </a:rPr>
              <a:t>are</a:t>
            </a:r>
            <a:r>
              <a:rPr lang="en-US" sz="1800" dirty="0">
                <a:latin typeface="Arial" pitchFamily="34" charset="0"/>
                <a:cs typeface="Arial" pitchFamily="34" charset="0"/>
              </a:rPr>
              <a:t> included in the GDP. </a:t>
            </a:r>
          </a:p>
          <a:p>
            <a:pPr marL="742950" lvl="1" indent="-285750">
              <a:buFontTx/>
              <a:buChar char="•"/>
            </a:pPr>
            <a:endParaRPr lang="en-US" sz="1800" dirty="0">
              <a:latin typeface="Arial" pitchFamily="34" charset="0"/>
              <a:cs typeface="Arial" pitchFamily="34" charset="0"/>
            </a:endParaRPr>
          </a:p>
          <a:p>
            <a:pPr marL="742950" lvl="1" indent="-285750">
              <a:buFontTx/>
              <a:buChar char="•"/>
            </a:pPr>
            <a:r>
              <a:rPr lang="en-US" sz="1800" dirty="0">
                <a:latin typeface="Arial" pitchFamily="34" charset="0"/>
                <a:cs typeface="Arial" pitchFamily="34" charset="0"/>
              </a:rPr>
              <a:t>Negative and Positive Externalities are misrepresented or ignored. </a:t>
            </a:r>
          </a:p>
          <a:p>
            <a:pPr marL="1143000" lvl="2" indent="-228600"/>
            <a:r>
              <a:rPr lang="en-US" sz="1800" dirty="0">
                <a:latin typeface="Arial" pitchFamily="34" charset="0"/>
                <a:cs typeface="Arial" pitchFamily="34" charset="0"/>
              </a:rPr>
              <a:t/>
            </a:r>
            <a:br>
              <a:rPr lang="en-US" sz="1800" dirty="0">
                <a:latin typeface="Arial" pitchFamily="34" charset="0"/>
                <a:cs typeface="Arial" pitchFamily="34" charset="0"/>
              </a:rPr>
            </a:br>
            <a:endParaRPr lang="en-US" sz="1800" dirty="0">
              <a:latin typeface="Arial" pitchFamily="34" charset="0"/>
              <a:cs typeface="Arial" pitchFamily="34" charset="0"/>
            </a:endParaRPr>
          </a:p>
          <a:p>
            <a:r>
              <a:rPr lang="en-US" sz="1800" b="1" dirty="0">
                <a:latin typeface="Arial" pitchFamily="34" charset="0"/>
                <a:cs typeface="Arial" pitchFamily="34" charset="0"/>
              </a:rPr>
              <a:t>Composition and Distribution of output</a:t>
            </a: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GDP does not tell us what mix of goods and services benefit or harm society because it assigns equal weight to products of the same price some goods/ services are enriching, or potentially detrimental to society </a:t>
            </a:r>
          </a:p>
          <a:p>
            <a:pPr>
              <a:buFontTx/>
              <a:buChar char="•"/>
            </a:pPr>
            <a:endParaRPr lang="en-US" sz="1800" dirty="0">
              <a:latin typeface="Arial" pitchFamily="34" charset="0"/>
              <a:cs typeface="Arial" pitchFamily="34" charset="0"/>
            </a:endParaRPr>
          </a:p>
          <a:p>
            <a:pPr>
              <a:buFontTx/>
              <a:buChar char="•"/>
            </a:pPr>
            <a:r>
              <a:rPr lang="en-US" sz="1800" dirty="0">
                <a:latin typeface="Arial" pitchFamily="34" charset="0"/>
                <a:cs typeface="Arial" pitchFamily="34" charset="0"/>
              </a:rPr>
              <a:t>Ex. As long as they are of the same price.. Assault Rifle = Book </a:t>
            </a:r>
            <a:br>
              <a:rPr lang="en-US" sz="1800" dirty="0">
                <a:latin typeface="Arial" pitchFamily="34" charset="0"/>
                <a:cs typeface="Arial" pitchFamily="34" charset="0"/>
              </a:rPr>
            </a:br>
            <a:endParaRPr lang="en-US" sz="1800" dirty="0">
              <a:latin typeface="Arial" pitchFamily="34" charset="0"/>
              <a:cs typeface="Arial" pitchFamily="34" charset="0"/>
            </a:endParaRPr>
          </a:p>
          <a:p>
            <a:pPr>
              <a:buFontTx/>
              <a:buChar char="•"/>
            </a:pPr>
            <a:endParaRPr lang="en-US" sz="1800" dirty="0">
              <a:latin typeface="Arial" pitchFamily="34" charset="0"/>
              <a:cs typeface="Arial" pitchFamily="34" charset="0"/>
            </a:endParaRPr>
          </a:p>
          <a:p>
            <a:pPr>
              <a:buFontTx/>
              <a:buChar char="•"/>
            </a:pPr>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762000" y="152400"/>
            <a:ext cx="8153400" cy="400050"/>
          </a:xfrm>
          <a:prstGeom prst="rect">
            <a:avLst/>
          </a:prstGeom>
          <a:noFill/>
          <a:ln w="9525">
            <a:noFill/>
            <a:miter lim="800000"/>
            <a:headEnd/>
            <a:tailEnd/>
          </a:ln>
        </p:spPr>
        <p:txBody>
          <a:bodyPr/>
          <a:lstStyle/>
          <a:p>
            <a:pPr algn="ctr"/>
            <a:r>
              <a:rPr lang="en-US" b="1" dirty="0">
                <a:latin typeface="Arial" pitchFamily="34" charset="0"/>
                <a:cs typeface="Arial" pitchFamily="34" charset="0"/>
              </a:rPr>
              <a:t>Shortcomings of GDP </a:t>
            </a:r>
          </a:p>
          <a:p>
            <a:pPr algn="ctr"/>
            <a:endParaRPr lang="en-US" sz="2400" b="1" dirty="0">
              <a:cs typeface="Arial" charset="0"/>
            </a:endParaRPr>
          </a:p>
        </p:txBody>
      </p:sp>
      <p:sp>
        <p:nvSpPr>
          <p:cNvPr id="6" name="TextBox 5"/>
          <p:cNvSpPr txBox="1">
            <a:spLocks noChangeArrowheads="1"/>
          </p:cNvSpPr>
          <p:nvPr/>
        </p:nvSpPr>
        <p:spPr bwMode="auto">
          <a:xfrm>
            <a:off x="685800" y="838200"/>
            <a:ext cx="8153400" cy="6019800"/>
          </a:xfrm>
          <a:prstGeom prst="rect">
            <a:avLst/>
          </a:prstGeom>
          <a:noFill/>
          <a:ln w="9525">
            <a:noFill/>
            <a:miter lim="800000"/>
            <a:headEnd/>
            <a:tailEnd/>
          </a:ln>
        </p:spPr>
        <p:txBody>
          <a:bodyPr/>
          <a:lstStyle/>
          <a:p>
            <a:pPr marL="1600200" lvl="3" indent="-228600">
              <a:buFontTx/>
              <a:buChar char="•"/>
            </a:pPr>
            <a:r>
              <a:rPr lang="en-US" sz="1800" dirty="0">
                <a:latin typeface="Arial" pitchFamily="34" charset="0"/>
                <a:cs typeface="Arial" pitchFamily="34" charset="0"/>
              </a:rPr>
              <a:t>GDP does not reveal anything about how output is distributed (therefore, GDP does not tell us the well-being of a society because distribution makes a big difference). </a:t>
            </a:r>
          </a:p>
          <a:p>
            <a:pPr marL="1600200" lvl="3" indent="-228600">
              <a:buFontTx/>
              <a:buChar char="•"/>
            </a:pPr>
            <a:endParaRPr lang="en-US" sz="1800" dirty="0">
              <a:latin typeface="Arial" pitchFamily="34" charset="0"/>
              <a:cs typeface="Arial" pitchFamily="34" charset="0"/>
            </a:endParaRPr>
          </a:p>
          <a:p>
            <a:pPr marL="1600200" lvl="3" indent="-228600">
              <a:buFontTx/>
              <a:buChar char="•"/>
            </a:pPr>
            <a:r>
              <a:rPr lang="en-US" sz="1800" dirty="0">
                <a:latin typeface="Arial" pitchFamily="34" charset="0"/>
                <a:cs typeface="Arial" pitchFamily="34" charset="0"/>
              </a:rPr>
              <a:t>Society better off if there is less gap between wealthy and poor, but GDP does not represent this aspect of well-being</a:t>
            </a:r>
            <a:br>
              <a:rPr lang="en-US" sz="1800" dirty="0">
                <a:latin typeface="Arial" pitchFamily="34" charset="0"/>
                <a:cs typeface="Arial" pitchFamily="34" charset="0"/>
              </a:rPr>
            </a:br>
            <a:endParaRPr lang="en-US" sz="1800" dirty="0">
              <a:latin typeface="Arial" pitchFamily="34" charset="0"/>
              <a:cs typeface="Arial" pitchFamily="34" charset="0"/>
            </a:endParaRPr>
          </a:p>
          <a:p>
            <a:endParaRPr lang="en-US" sz="1800" dirty="0">
              <a:latin typeface="Arial" pitchFamily="34" charset="0"/>
              <a:cs typeface="Arial" pitchFamily="34" charset="0"/>
            </a:endParaRPr>
          </a:p>
          <a:p>
            <a:r>
              <a:rPr lang="en-US" sz="1800" b="1" dirty="0">
                <a:latin typeface="Arial" pitchFamily="34" charset="0"/>
                <a:cs typeface="Arial" pitchFamily="34" charset="0"/>
              </a:rPr>
              <a:t>Per capita output</a:t>
            </a:r>
            <a:endParaRPr lang="en-US" sz="1800" dirty="0">
              <a:latin typeface="Arial" pitchFamily="34" charset="0"/>
              <a:cs typeface="Arial" pitchFamily="34" charset="0"/>
            </a:endParaRPr>
          </a:p>
          <a:p>
            <a:pPr marL="1600200" lvl="3" indent="-228600">
              <a:buFontTx/>
              <a:buChar char="•"/>
            </a:pPr>
            <a:r>
              <a:rPr lang="en-US" sz="1800" dirty="0">
                <a:latin typeface="Arial" pitchFamily="34" charset="0"/>
                <a:cs typeface="Arial" pitchFamily="34" charset="0"/>
              </a:rPr>
              <a:t>GDP itself does not reflect the well being of people in the nation, it is the GDP per capita that is important. </a:t>
            </a:r>
          </a:p>
          <a:p>
            <a:pPr marL="1600200" lvl="3" indent="-228600">
              <a:buFontTx/>
              <a:buChar char="•"/>
            </a:pPr>
            <a:endParaRPr lang="en-US" sz="1800" dirty="0">
              <a:latin typeface="Arial" pitchFamily="34" charset="0"/>
              <a:cs typeface="Arial" pitchFamily="34" charset="0"/>
            </a:endParaRPr>
          </a:p>
          <a:p>
            <a:pPr marL="1600200" lvl="3" indent="-228600">
              <a:buFontTx/>
              <a:buChar char="•"/>
            </a:pPr>
            <a:r>
              <a:rPr lang="en-US" sz="1800" dirty="0">
                <a:latin typeface="Arial" pitchFamily="34" charset="0"/>
                <a:cs typeface="Arial" pitchFamily="34" charset="0"/>
              </a:rPr>
              <a:t>E.g. China's GDP in 2004 was $1938 billion and Denmark's $220 billion, but Denmark's GDP per capita was $40,750 while China's was $1500. The living standards in Denmark are superior to those in China, since the average income for each person in Denmark is much higher. </a:t>
            </a:r>
          </a:p>
          <a:p>
            <a:pPr marL="1600200" lvl="3" indent="-228600">
              <a:buFontTx/>
              <a:buChar char="•"/>
            </a:pPr>
            <a:endParaRPr lang="en-US" sz="1800" dirty="0">
              <a:latin typeface="Arial" pitchFamily="34" charset="0"/>
              <a:cs typeface="Arial" pitchFamily="34" charset="0"/>
            </a:endParaRPr>
          </a:p>
          <a:p>
            <a:pPr marL="1600200" lvl="3" indent="-228600">
              <a:buFontTx/>
              <a:buChar char="•"/>
            </a:pPr>
            <a:r>
              <a:rPr lang="en-US" sz="1800" dirty="0">
                <a:latin typeface="Arial" pitchFamily="34" charset="0"/>
                <a:cs typeface="Arial" pitchFamily="34" charset="0"/>
              </a:rPr>
              <a:t>An increase in GDP could actually be accompanied by a </a:t>
            </a:r>
            <a:r>
              <a:rPr lang="en-US" sz="1800" i="1" dirty="0">
                <a:latin typeface="Arial" pitchFamily="34" charset="0"/>
                <a:cs typeface="Arial" pitchFamily="34" charset="0"/>
              </a:rPr>
              <a:t>decrease</a:t>
            </a:r>
            <a:r>
              <a:rPr lang="en-US" sz="1800" dirty="0">
                <a:latin typeface="Arial" pitchFamily="34" charset="0"/>
                <a:cs typeface="Arial" pitchFamily="34" charset="0"/>
              </a:rPr>
              <a:t> in GDP per capita, and vice versa, depending on population growth.</a:t>
            </a:r>
            <a:br>
              <a:rPr lang="en-US" sz="1800" dirty="0">
                <a:latin typeface="Arial" pitchFamily="34" charset="0"/>
                <a:cs typeface="Arial" pitchFamily="34" charset="0"/>
              </a:rPr>
            </a:br>
            <a:endParaRPr lang="en-US" sz="1800" dirty="0">
              <a:latin typeface="Arial" pitchFamily="34" charset="0"/>
              <a:cs typeface="Arial" pitchFamily="34" charset="0"/>
            </a:endParaRPr>
          </a:p>
          <a:p>
            <a:r>
              <a:rPr lang="en-US" sz="1800" dirty="0">
                <a:latin typeface="Arial" pitchFamily="34" charset="0"/>
                <a:cs typeface="Arial" pitchFamily="34" charset="0"/>
              </a:rPr>
              <a:t/>
            </a:r>
            <a:br>
              <a:rPr lang="en-US" sz="1800" dirty="0">
                <a:latin typeface="Arial" pitchFamily="34" charset="0"/>
                <a:cs typeface="Arial" pitchFamily="34" charset="0"/>
              </a:rPr>
            </a:br>
            <a:endParaRPr lang="en-US" sz="1800" dirty="0">
              <a:latin typeface="Arial" pitchFamily="34" charset="0"/>
              <a:cs typeface="Arial" pitchFamily="34" charset="0"/>
            </a:endParaRPr>
          </a:p>
          <a:p>
            <a:endParaRPr lang="en-US" sz="1800" dirty="0">
              <a:latin typeface="Arial" pitchFamily="34" charset="0"/>
              <a:cs typeface="Arial" pitchFamily="34" charset="0"/>
            </a:endParaRPr>
          </a:p>
          <a:p>
            <a:r>
              <a:rPr lang="en-US" sz="1800" dirty="0">
                <a:latin typeface="Arial" pitchFamily="34" charset="0"/>
                <a:cs typeface="Arial" pitchFamily="34" charset="0"/>
              </a:rPr>
              <a:t> </a:t>
            </a: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a:spLocks noChangeArrowheads="1"/>
          </p:cNvSpPr>
          <p:nvPr/>
        </p:nvSpPr>
        <p:spPr bwMode="auto">
          <a:xfrm>
            <a:off x="838200" y="152400"/>
            <a:ext cx="8077200" cy="400050"/>
          </a:xfrm>
          <a:prstGeom prst="rect">
            <a:avLst/>
          </a:prstGeom>
          <a:noFill/>
          <a:ln w="9525">
            <a:noFill/>
            <a:miter lim="800000"/>
            <a:headEnd/>
            <a:tailEnd/>
          </a:ln>
        </p:spPr>
        <p:txBody>
          <a:bodyPr/>
          <a:lstStyle/>
          <a:p>
            <a:pPr algn="ctr"/>
            <a:r>
              <a:rPr lang="en-US" b="1" dirty="0">
                <a:latin typeface="Arial" pitchFamily="34" charset="0"/>
                <a:cs typeface="Arial" pitchFamily="34" charset="0"/>
              </a:rPr>
              <a:t>Shortcomings of GDP </a:t>
            </a:r>
          </a:p>
          <a:p>
            <a:pPr algn="ctr"/>
            <a:endParaRPr lang="en-US" sz="2400" b="1" dirty="0">
              <a:cs typeface="Arial" charset="0"/>
            </a:endParaRPr>
          </a:p>
        </p:txBody>
      </p:sp>
      <p:sp>
        <p:nvSpPr>
          <p:cNvPr id="6" name="TextBox 5"/>
          <p:cNvSpPr txBox="1">
            <a:spLocks noChangeArrowheads="1"/>
          </p:cNvSpPr>
          <p:nvPr/>
        </p:nvSpPr>
        <p:spPr bwMode="auto">
          <a:xfrm>
            <a:off x="914400" y="838200"/>
            <a:ext cx="7924800" cy="6019800"/>
          </a:xfrm>
          <a:prstGeom prst="rect">
            <a:avLst/>
          </a:prstGeom>
          <a:noFill/>
          <a:ln w="9525">
            <a:noFill/>
            <a:miter lim="800000"/>
            <a:headEnd/>
            <a:tailEnd/>
          </a:ln>
        </p:spPr>
        <p:txBody>
          <a:bodyPr/>
          <a:lstStyle/>
          <a:p>
            <a:r>
              <a:rPr lang="en-US" sz="1800" b="1" dirty="0">
                <a:latin typeface="Arial" pitchFamily="34" charset="0"/>
                <a:cs typeface="Arial" pitchFamily="34" charset="0"/>
              </a:rPr>
              <a:t>Non economic sources of well-being</a:t>
            </a:r>
            <a:endParaRPr lang="en-US" sz="1800" dirty="0">
              <a:latin typeface="Arial" pitchFamily="34" charset="0"/>
              <a:cs typeface="Arial" pitchFamily="34" charset="0"/>
            </a:endParaRPr>
          </a:p>
          <a:p>
            <a:pPr marL="1600200" lvl="3" indent="-228600">
              <a:buFontTx/>
              <a:buChar char="•"/>
            </a:pPr>
            <a:endParaRPr lang="en-US" sz="1800" dirty="0">
              <a:latin typeface="Arial" pitchFamily="34" charset="0"/>
              <a:cs typeface="Arial" pitchFamily="34" charset="0"/>
            </a:endParaRPr>
          </a:p>
          <a:p>
            <a:pPr marL="1600200" lvl="3" indent="-228600">
              <a:buFontTx/>
              <a:buChar char="•"/>
            </a:pPr>
            <a:r>
              <a:rPr lang="en-US" sz="1800" dirty="0">
                <a:latin typeface="Arial" pitchFamily="34" charset="0"/>
                <a:cs typeface="Arial" pitchFamily="34" charset="0"/>
              </a:rPr>
              <a:t>Just as a household's income does not measure its total happiness, a nation's GDP does not measure its total well-being. </a:t>
            </a:r>
          </a:p>
          <a:p>
            <a:pPr marL="1600200" lvl="3" indent="-228600">
              <a:buFontTx/>
              <a:buChar char="•"/>
            </a:pPr>
            <a:endParaRPr lang="en-US" sz="1800" dirty="0">
              <a:latin typeface="Arial" pitchFamily="34" charset="0"/>
              <a:cs typeface="Arial" pitchFamily="34" charset="0"/>
            </a:endParaRPr>
          </a:p>
          <a:p>
            <a:pPr marL="1600200" lvl="3" indent="-228600">
              <a:buFontTx/>
              <a:buChar char="•"/>
            </a:pPr>
            <a:endParaRPr lang="en-US" sz="1800" dirty="0">
              <a:latin typeface="Arial" pitchFamily="34" charset="0"/>
              <a:cs typeface="Arial" pitchFamily="34" charset="0"/>
            </a:endParaRPr>
          </a:p>
          <a:p>
            <a:pPr marL="1600200" lvl="3" indent="-228600">
              <a:buFontTx/>
              <a:buChar char="•"/>
            </a:pPr>
            <a:r>
              <a:rPr lang="en-US" sz="1800" dirty="0">
                <a:latin typeface="Arial" pitchFamily="34" charset="0"/>
                <a:cs typeface="Arial" pitchFamily="34" charset="0"/>
              </a:rPr>
              <a:t>There are many things that could make a society better off without necessarily raising GDP, e.g. crime reduction, peaceful international relations, greater civility among the people, less drug &amp; alcohol abuse, etc. </a:t>
            </a:r>
          </a:p>
          <a:p>
            <a:pPr marL="1600200" lvl="3" indent="-228600">
              <a:buFontTx/>
              <a:buChar char="•"/>
            </a:pPr>
            <a:endParaRPr lang="en-US" sz="1800" dirty="0">
              <a:latin typeface="Arial" pitchFamily="34" charset="0"/>
              <a:cs typeface="Arial" pitchFamily="34" charset="0"/>
            </a:endParaRPr>
          </a:p>
          <a:p>
            <a:pPr marL="1600200" lvl="3" indent="-228600">
              <a:buFontTx/>
              <a:buChar char="•"/>
            </a:pPr>
            <a:endParaRPr lang="en-US" sz="1800" dirty="0">
              <a:latin typeface="Arial" pitchFamily="34" charset="0"/>
              <a:cs typeface="Arial" pitchFamily="34" charset="0"/>
            </a:endParaRPr>
          </a:p>
          <a:p>
            <a:pPr marL="1600200" lvl="3" indent="-228600">
              <a:buFontTx/>
              <a:buChar char="•"/>
            </a:pPr>
            <a:r>
              <a:rPr lang="en-US" sz="1800" dirty="0">
                <a:latin typeface="Arial" pitchFamily="34" charset="0"/>
                <a:cs typeface="Arial" pitchFamily="34" charset="0"/>
              </a:rPr>
              <a:t>GDP merely reflects the trade going on in the country's markets</a:t>
            </a:r>
            <a:br>
              <a:rPr lang="en-US" sz="1800" dirty="0">
                <a:latin typeface="Arial" pitchFamily="34" charset="0"/>
                <a:cs typeface="Arial" pitchFamily="34" charset="0"/>
              </a:rPr>
            </a:br>
            <a:endParaRPr lang="en-US" sz="1800" dirty="0">
              <a:latin typeface="Arial" pitchFamily="34" charset="0"/>
              <a:cs typeface="Arial" pitchFamily="34" charset="0"/>
            </a:endParaRPr>
          </a:p>
          <a:p>
            <a:pPr marL="1600200" lvl="3" indent="-228600">
              <a:lnSpc>
                <a:spcPct val="90000"/>
              </a:lnSpc>
              <a:spcBef>
                <a:spcPct val="20000"/>
              </a:spcBef>
              <a:buClr>
                <a:schemeClr val="tx2"/>
              </a:buClr>
              <a:buSzPct val="75000"/>
              <a:buFont typeface="Wingdings" pitchFamily="2" charset="2"/>
              <a:buChar char="§"/>
            </a:pPr>
            <a:endParaRPr lang="en-US" sz="1800" dirty="0">
              <a:latin typeface="Arial" pitchFamily="34" charset="0"/>
              <a:cs typeface="Arial" pitchFamily="34" charset="0"/>
            </a:endParaRPr>
          </a:p>
          <a:p>
            <a:endParaRPr lang="en-US" sz="1800" dirty="0">
              <a:latin typeface="Arial" pitchFamily="34" charset="0"/>
              <a:cs typeface="Arial" pitchFamily="34" charset="0"/>
            </a:endParaRPr>
          </a:p>
          <a:p>
            <a:r>
              <a:rPr lang="en-US" sz="1800" dirty="0">
                <a:latin typeface="Arial" pitchFamily="34" charset="0"/>
                <a:cs typeface="Arial" pitchFamily="34" charset="0"/>
              </a:rPr>
              <a:t> </a:t>
            </a: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a:p>
            <a:endParaRPr lang="en-US" dirty="0">
              <a:cs typeface="Arial"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xfrm>
            <a:off x="406400" y="228600"/>
            <a:ext cx="8204200" cy="838200"/>
          </a:xfrm>
        </p:spPr>
        <p:txBody>
          <a:bodyPr>
            <a:normAutofit/>
          </a:bodyPr>
          <a:lstStyle/>
          <a:p>
            <a:r>
              <a:rPr lang="en-US" sz="2400" b="1" dirty="0">
                <a:latin typeface="Arial" pitchFamily="34" charset="0"/>
                <a:cs typeface="Arial" pitchFamily="34" charset="0"/>
              </a:rPr>
              <a:t>Consumer Price Index (CPI)</a:t>
            </a:r>
          </a:p>
        </p:txBody>
      </p:sp>
      <p:sp>
        <p:nvSpPr>
          <p:cNvPr id="64515" name="Rectangle 3"/>
          <p:cNvSpPr>
            <a:spLocks noGrp="1" noChangeArrowheads="1"/>
          </p:cNvSpPr>
          <p:nvPr>
            <p:ph idx="1"/>
          </p:nvPr>
        </p:nvSpPr>
        <p:spPr>
          <a:xfrm>
            <a:off x="990600" y="1219200"/>
            <a:ext cx="7467600" cy="5029200"/>
          </a:xfrm>
        </p:spPr>
        <p:txBody>
          <a:bodyPr/>
          <a:lstStyle/>
          <a:p>
            <a:pPr>
              <a:spcBef>
                <a:spcPct val="30000"/>
              </a:spcBef>
            </a:pPr>
            <a:r>
              <a:rPr lang="en-US" sz="1800" dirty="0">
                <a:latin typeface="Arial" pitchFamily="34" charset="0"/>
                <a:cs typeface="Arial" pitchFamily="34" charset="0"/>
              </a:rPr>
              <a:t>A measure of the overall level of </a:t>
            </a:r>
            <a:r>
              <a:rPr lang="en-US" sz="1800" dirty="0" smtClean="0">
                <a:latin typeface="Arial" pitchFamily="34" charset="0"/>
                <a:cs typeface="Arial" pitchFamily="34" charset="0"/>
              </a:rPr>
              <a:t>prices</a:t>
            </a:r>
          </a:p>
          <a:p>
            <a:pPr>
              <a:spcBef>
                <a:spcPct val="30000"/>
              </a:spcBef>
            </a:pPr>
            <a:endParaRPr lang="en-US" sz="1800" dirty="0" smtClean="0">
              <a:latin typeface="Arial" pitchFamily="34" charset="0"/>
              <a:cs typeface="Arial" pitchFamily="34" charset="0"/>
            </a:endParaRPr>
          </a:p>
          <a:p>
            <a:pPr>
              <a:spcBef>
                <a:spcPct val="30000"/>
              </a:spcBef>
              <a:buNone/>
            </a:pPr>
            <a:r>
              <a:rPr lang="en-US" sz="1800" dirty="0" smtClean="0">
                <a:latin typeface="Arial" pitchFamily="34" charset="0"/>
                <a:cs typeface="Arial" pitchFamily="34" charset="0"/>
              </a:rPr>
              <a:t> </a:t>
            </a:r>
            <a:endParaRPr lang="en-US" sz="1800" dirty="0">
              <a:latin typeface="Arial" pitchFamily="34" charset="0"/>
              <a:cs typeface="Arial" pitchFamily="34" charset="0"/>
            </a:endParaRPr>
          </a:p>
          <a:p>
            <a:pPr>
              <a:spcBef>
                <a:spcPct val="30000"/>
              </a:spcBef>
            </a:pPr>
            <a:r>
              <a:rPr lang="en-US" sz="1800" dirty="0">
                <a:latin typeface="Arial" pitchFamily="34" charset="0"/>
                <a:cs typeface="Arial" pitchFamily="34" charset="0"/>
              </a:rPr>
              <a:t>Published by the </a:t>
            </a:r>
            <a:r>
              <a:rPr lang="en-US" sz="1800" b="1" dirty="0">
                <a:latin typeface="Arial" pitchFamily="34" charset="0"/>
                <a:cs typeface="Arial" pitchFamily="34" charset="0"/>
              </a:rPr>
              <a:t>Bureau of Labor Statistics</a:t>
            </a:r>
            <a:r>
              <a:rPr lang="en-US" sz="1800" dirty="0">
                <a:latin typeface="Arial" pitchFamily="34" charset="0"/>
                <a:cs typeface="Arial" pitchFamily="34" charset="0"/>
              </a:rPr>
              <a:t> (</a:t>
            </a:r>
            <a:r>
              <a:rPr lang="en-US" sz="1800" b="1" dirty="0">
                <a:latin typeface="Arial" pitchFamily="34" charset="0"/>
                <a:cs typeface="Arial" pitchFamily="34" charset="0"/>
              </a:rPr>
              <a:t>BLS</a:t>
            </a:r>
            <a:r>
              <a:rPr lang="en-US" sz="1800" dirty="0">
                <a:latin typeface="Arial" pitchFamily="34" charset="0"/>
                <a:cs typeface="Arial" pitchFamily="34" charset="0"/>
              </a:rPr>
              <a:t>) </a:t>
            </a:r>
            <a:endParaRPr lang="en-US" sz="1800" dirty="0" smtClean="0">
              <a:latin typeface="Arial" pitchFamily="34" charset="0"/>
              <a:cs typeface="Arial" pitchFamily="34" charset="0"/>
            </a:endParaRPr>
          </a:p>
          <a:p>
            <a:pPr>
              <a:spcBef>
                <a:spcPct val="30000"/>
              </a:spcBef>
            </a:pPr>
            <a:endParaRPr lang="en-US" sz="1800" dirty="0" smtClean="0">
              <a:latin typeface="Arial" pitchFamily="34" charset="0"/>
              <a:cs typeface="Arial" pitchFamily="34" charset="0"/>
            </a:endParaRPr>
          </a:p>
          <a:p>
            <a:pPr>
              <a:spcBef>
                <a:spcPct val="30000"/>
              </a:spcBef>
            </a:pPr>
            <a:endParaRPr lang="en-US" sz="1800" dirty="0">
              <a:latin typeface="Arial" pitchFamily="34" charset="0"/>
              <a:cs typeface="Arial" pitchFamily="34" charset="0"/>
            </a:endParaRPr>
          </a:p>
          <a:p>
            <a:pPr>
              <a:spcBef>
                <a:spcPct val="30000"/>
              </a:spcBef>
            </a:pPr>
            <a:r>
              <a:rPr lang="en-US" sz="1800" dirty="0">
                <a:latin typeface="Arial" pitchFamily="34" charset="0"/>
                <a:cs typeface="Arial" pitchFamily="34" charset="0"/>
              </a:rPr>
              <a:t>Used to </a:t>
            </a:r>
          </a:p>
          <a:p>
            <a:pPr lvl="1">
              <a:spcBef>
                <a:spcPct val="10000"/>
              </a:spcBef>
            </a:pPr>
            <a:endParaRPr lang="en-US" sz="1800" dirty="0" smtClean="0">
              <a:latin typeface="Arial" pitchFamily="34" charset="0"/>
              <a:cs typeface="Arial" pitchFamily="34" charset="0"/>
            </a:endParaRPr>
          </a:p>
          <a:p>
            <a:pPr lvl="1">
              <a:spcBef>
                <a:spcPct val="10000"/>
              </a:spcBef>
            </a:pPr>
            <a:r>
              <a:rPr lang="en-US" sz="1800" dirty="0" smtClean="0">
                <a:latin typeface="Arial" pitchFamily="34" charset="0"/>
                <a:cs typeface="Arial" pitchFamily="34" charset="0"/>
              </a:rPr>
              <a:t>track </a:t>
            </a:r>
            <a:r>
              <a:rPr lang="en-US" sz="1800" dirty="0">
                <a:latin typeface="Arial" pitchFamily="34" charset="0"/>
                <a:cs typeface="Arial" pitchFamily="34" charset="0"/>
              </a:rPr>
              <a:t>changes in the </a:t>
            </a:r>
            <a:r>
              <a:rPr lang="en-US" sz="1800" dirty="0" smtClean="0">
                <a:latin typeface="Arial" pitchFamily="34" charset="0"/>
                <a:cs typeface="Arial" pitchFamily="34" charset="0"/>
              </a:rPr>
              <a:t>typical </a:t>
            </a:r>
            <a:r>
              <a:rPr lang="en-US" sz="1800" dirty="0">
                <a:latin typeface="Arial" pitchFamily="34" charset="0"/>
                <a:cs typeface="Arial" pitchFamily="34" charset="0"/>
              </a:rPr>
              <a:t>household’s cost of </a:t>
            </a:r>
            <a:r>
              <a:rPr lang="en-US" sz="1800" dirty="0" smtClean="0">
                <a:latin typeface="Arial" pitchFamily="34" charset="0"/>
                <a:cs typeface="Arial" pitchFamily="34" charset="0"/>
              </a:rPr>
              <a:t>living</a:t>
            </a:r>
          </a:p>
          <a:p>
            <a:pPr lvl="1">
              <a:spcBef>
                <a:spcPct val="10000"/>
              </a:spcBef>
            </a:pPr>
            <a:endParaRPr lang="en-US" sz="1800" dirty="0">
              <a:latin typeface="Arial" pitchFamily="34" charset="0"/>
              <a:cs typeface="Arial" pitchFamily="34" charset="0"/>
            </a:endParaRPr>
          </a:p>
          <a:p>
            <a:pPr lvl="1">
              <a:spcBef>
                <a:spcPct val="10000"/>
              </a:spcBef>
            </a:pPr>
            <a:r>
              <a:rPr lang="en-US" sz="1800" dirty="0">
                <a:latin typeface="Arial" pitchFamily="34" charset="0"/>
                <a:cs typeface="Arial" pitchFamily="34" charset="0"/>
              </a:rPr>
              <a:t>allow comparisons of dollar figures from different years</a:t>
            </a: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xfrm>
            <a:off x="533400" y="228600"/>
            <a:ext cx="8077200" cy="838200"/>
          </a:xfrm>
        </p:spPr>
        <p:txBody>
          <a:bodyPr>
            <a:normAutofit/>
          </a:bodyPr>
          <a:lstStyle/>
          <a:p>
            <a:r>
              <a:rPr lang="en-US" sz="2400" b="1" dirty="0">
                <a:latin typeface="Arial" pitchFamily="34" charset="0"/>
                <a:cs typeface="Arial" pitchFamily="34" charset="0"/>
              </a:rPr>
              <a:t>How the BLS constructs the CPI</a:t>
            </a:r>
          </a:p>
        </p:txBody>
      </p:sp>
      <p:sp>
        <p:nvSpPr>
          <p:cNvPr id="66563" name="Rectangle 3"/>
          <p:cNvSpPr>
            <a:spLocks noGrp="1" noChangeArrowheads="1"/>
          </p:cNvSpPr>
          <p:nvPr>
            <p:ph idx="1"/>
          </p:nvPr>
        </p:nvSpPr>
        <p:spPr>
          <a:xfrm>
            <a:off x="915988" y="1219200"/>
            <a:ext cx="7848600" cy="3124200"/>
          </a:xfrm>
        </p:spPr>
        <p:txBody>
          <a:bodyPr/>
          <a:lstStyle/>
          <a:p>
            <a:pPr marL="396875" indent="-396875">
              <a:spcBef>
                <a:spcPct val="50000"/>
              </a:spcBef>
              <a:buSzPct val="90000"/>
              <a:buFont typeface="Wingdings" pitchFamily="2" charset="2"/>
              <a:buAutoNum type="arabicPeriod"/>
            </a:pPr>
            <a:r>
              <a:rPr lang="en-US" sz="1800" dirty="0">
                <a:latin typeface="Arial" pitchFamily="34" charset="0"/>
                <a:cs typeface="Arial" pitchFamily="34" charset="0"/>
              </a:rPr>
              <a:t>Survey consumers to determine composition of the typical consumer’s “basket” of goods.</a:t>
            </a:r>
          </a:p>
          <a:p>
            <a:pPr marL="396875" indent="-396875">
              <a:spcBef>
                <a:spcPct val="50000"/>
              </a:spcBef>
              <a:buSzPct val="90000"/>
              <a:buFont typeface="Wingdings" pitchFamily="2" charset="2"/>
              <a:buAutoNum type="arabicPeriod"/>
            </a:pPr>
            <a:endParaRPr lang="en-US" sz="1800" dirty="0" smtClean="0">
              <a:latin typeface="Arial" pitchFamily="34" charset="0"/>
              <a:cs typeface="Arial" pitchFamily="34" charset="0"/>
            </a:endParaRPr>
          </a:p>
          <a:p>
            <a:pPr marL="396875" indent="-396875">
              <a:spcBef>
                <a:spcPct val="50000"/>
              </a:spcBef>
              <a:buSzPct val="90000"/>
              <a:buFont typeface="Wingdings" pitchFamily="2" charset="2"/>
              <a:buAutoNum type="arabicPeriod"/>
            </a:pPr>
            <a:r>
              <a:rPr lang="en-US" sz="1800" dirty="0" smtClean="0">
                <a:latin typeface="Arial" pitchFamily="34" charset="0"/>
                <a:cs typeface="Arial" pitchFamily="34" charset="0"/>
              </a:rPr>
              <a:t>Every </a:t>
            </a:r>
            <a:r>
              <a:rPr lang="en-US" sz="1800" dirty="0">
                <a:latin typeface="Arial" pitchFamily="34" charset="0"/>
                <a:cs typeface="Arial" pitchFamily="34" charset="0"/>
              </a:rPr>
              <a:t>month, collect data on prices of all items in the basket; compute cost of basket</a:t>
            </a:r>
          </a:p>
          <a:p>
            <a:pPr marL="396875" indent="-396875">
              <a:spcBef>
                <a:spcPct val="50000"/>
              </a:spcBef>
              <a:buSzPct val="90000"/>
              <a:buFont typeface="Wingdings" pitchFamily="2" charset="2"/>
              <a:buAutoNum type="arabicPeriod"/>
            </a:pPr>
            <a:endParaRPr lang="en-US" sz="1800" dirty="0" smtClean="0">
              <a:latin typeface="Arial" pitchFamily="34" charset="0"/>
              <a:cs typeface="Arial" pitchFamily="34" charset="0"/>
            </a:endParaRPr>
          </a:p>
          <a:p>
            <a:pPr marL="396875" indent="-396875">
              <a:spcBef>
                <a:spcPct val="50000"/>
              </a:spcBef>
              <a:buSzPct val="90000"/>
              <a:buFont typeface="Wingdings" pitchFamily="2" charset="2"/>
              <a:buAutoNum type="arabicPeriod"/>
            </a:pPr>
            <a:r>
              <a:rPr lang="en-US" sz="1800" dirty="0" smtClean="0">
                <a:latin typeface="Arial" pitchFamily="34" charset="0"/>
                <a:cs typeface="Arial" pitchFamily="34" charset="0"/>
              </a:rPr>
              <a:t>CPI </a:t>
            </a:r>
            <a:r>
              <a:rPr lang="en-US" sz="1800" dirty="0">
                <a:latin typeface="Arial" pitchFamily="34" charset="0"/>
                <a:cs typeface="Arial" pitchFamily="34" charset="0"/>
              </a:rPr>
              <a:t>in any month equals</a:t>
            </a:r>
          </a:p>
        </p:txBody>
      </p:sp>
      <p:graphicFrame>
        <p:nvGraphicFramePr>
          <p:cNvPr id="66564" name="Object 4"/>
          <p:cNvGraphicFramePr>
            <a:graphicFrameLocks noChangeAspect="1"/>
          </p:cNvGraphicFramePr>
          <p:nvPr/>
        </p:nvGraphicFramePr>
        <p:xfrm>
          <a:off x="1981200" y="4572000"/>
          <a:ext cx="5791200" cy="1025525"/>
        </p:xfrm>
        <a:graphic>
          <a:graphicData uri="http://schemas.openxmlformats.org/presentationml/2006/ole">
            <mc:AlternateContent xmlns:mc="http://schemas.openxmlformats.org/markup-compatibility/2006">
              <mc:Choice xmlns:v="urn:schemas-microsoft-com:vml" Requires="v">
                <p:oleObj spid="_x0000_s66565" name="Equation" r:id="rId4" imgW="2400120" imgH="431640" progId="">
                  <p:embed/>
                </p:oleObj>
              </mc:Choice>
              <mc:Fallback>
                <p:oleObj name="Equation" r:id="rId4" imgW="2400120" imgH="431640" progId="">
                  <p:embed/>
                  <p:pic>
                    <p:nvPicPr>
                      <p:cNvPr id="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81200" y="4572000"/>
                        <a:ext cx="5791200" cy="1025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6564"/>
                                        </p:tgtEl>
                                        <p:attrNameLst>
                                          <p:attrName>style.visibility</p:attrName>
                                        </p:attrNameLst>
                                      </p:cBhvr>
                                      <p:to>
                                        <p:strVal val="visible"/>
                                      </p:to>
                                    </p:set>
                                    <p:animEffect transition="in" filter="wipe(left)">
                                      <p:cBhvr>
                                        <p:cTn id="7" dur="500"/>
                                        <p:tgtEl>
                                          <p:spTgt spid="66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381000" y="228600"/>
            <a:ext cx="8382000" cy="744538"/>
          </a:xfrm>
        </p:spPr>
        <p:txBody>
          <a:bodyPr>
            <a:normAutofit/>
          </a:bodyPr>
          <a:lstStyle/>
          <a:p>
            <a:r>
              <a:rPr lang="en-US" sz="2400" b="1" dirty="0">
                <a:latin typeface="Arial" pitchFamily="34" charset="0"/>
                <a:cs typeface="Arial" pitchFamily="34" charset="0"/>
              </a:rPr>
              <a:t>Exercise:  </a:t>
            </a:r>
            <a:r>
              <a:rPr lang="en-US" sz="2400" b="1" i="1" dirty="0">
                <a:latin typeface="Arial" pitchFamily="34" charset="0"/>
                <a:cs typeface="Arial" pitchFamily="34" charset="0"/>
              </a:rPr>
              <a:t>Compute the CPI</a:t>
            </a:r>
          </a:p>
        </p:txBody>
      </p:sp>
      <p:sp>
        <p:nvSpPr>
          <p:cNvPr id="101380" name="Rectangle 4"/>
          <p:cNvSpPr>
            <a:spLocks noGrp="1" noChangeArrowheads="1"/>
          </p:cNvSpPr>
          <p:nvPr>
            <p:ph idx="1"/>
          </p:nvPr>
        </p:nvSpPr>
        <p:spPr>
          <a:xfrm>
            <a:off x="1066800" y="1295400"/>
            <a:ext cx="7010400" cy="990600"/>
          </a:xfrm>
        </p:spPr>
        <p:txBody>
          <a:bodyPr/>
          <a:lstStyle/>
          <a:p>
            <a:pPr marL="0" indent="0">
              <a:buFont typeface="Wingdings" pitchFamily="2" charset="2"/>
              <a:buNone/>
            </a:pPr>
            <a:r>
              <a:rPr lang="en-US" sz="1800" dirty="0">
                <a:latin typeface="Arial" pitchFamily="34" charset="0"/>
                <a:cs typeface="Arial" pitchFamily="34" charset="0"/>
              </a:rPr>
              <a:t>The basket contains 20 pizzas and </a:t>
            </a:r>
            <a:r>
              <a:rPr lang="en-US" sz="1800" dirty="0" smtClean="0">
                <a:latin typeface="Arial" pitchFamily="34" charset="0"/>
                <a:cs typeface="Arial" pitchFamily="34" charset="0"/>
              </a:rPr>
              <a:t>10 </a:t>
            </a:r>
            <a:r>
              <a:rPr lang="en-US" sz="1800" dirty="0">
                <a:latin typeface="Arial" pitchFamily="34" charset="0"/>
                <a:cs typeface="Arial" pitchFamily="34" charset="0"/>
              </a:rPr>
              <a:t>compact discs. </a:t>
            </a:r>
          </a:p>
        </p:txBody>
      </p:sp>
      <p:sp>
        <p:nvSpPr>
          <p:cNvPr id="101381" name="Rectangle 5" descr="Diagonal brick"/>
          <p:cNvSpPr>
            <a:spLocks noChangeArrowheads="1"/>
          </p:cNvSpPr>
          <p:nvPr/>
        </p:nvSpPr>
        <p:spPr bwMode="auto">
          <a:xfrm>
            <a:off x="685800" y="2514600"/>
            <a:ext cx="3657600" cy="3048000"/>
          </a:xfrm>
          <a:prstGeom prst="rect">
            <a:avLst/>
          </a:prstGeom>
          <a:pattFill prst="diagBrick">
            <a:fgClr>
              <a:srgbClr val="FFFFCC"/>
            </a:fgClr>
            <a:bgClr>
              <a:srgbClr val="FFFFFF"/>
            </a:bgClr>
          </a:pattFill>
          <a:ln w="9525">
            <a:solidFill>
              <a:schemeClr val="tx1"/>
            </a:solidFill>
            <a:miter lim="800000"/>
            <a:headEnd/>
            <a:tailEnd/>
          </a:ln>
        </p:spPr>
        <p:txBody>
          <a:bodyPr/>
          <a:lstStyle/>
          <a:p>
            <a:pPr eaLnBrk="0" hangingPunct="0">
              <a:spcBef>
                <a:spcPct val="20000"/>
              </a:spcBef>
              <a:buClr>
                <a:schemeClr val="accent2"/>
              </a:buClr>
              <a:buFont typeface="Monotype Sorts" pitchFamily="2" charset="2"/>
              <a:buNone/>
              <a:tabLst>
                <a:tab pos="1436688" algn="l"/>
                <a:tab pos="2744788" algn="l"/>
              </a:tabLst>
            </a:pPr>
            <a:r>
              <a:rPr kumimoji="1" lang="en-US" sz="2900" dirty="0">
                <a:solidFill>
                  <a:srgbClr val="800080"/>
                </a:solidFill>
                <a:latin typeface="Tahoma" pitchFamily="34" charset="0"/>
              </a:rPr>
              <a:t>	pizza	CDs</a:t>
            </a:r>
          </a:p>
          <a:p>
            <a:pPr eaLnBrk="0" hangingPunct="0">
              <a:spcBef>
                <a:spcPct val="20000"/>
              </a:spcBef>
              <a:buClr>
                <a:schemeClr val="accent2"/>
              </a:buClr>
              <a:buFont typeface="Monotype Sorts" pitchFamily="2" charset="2"/>
              <a:buNone/>
              <a:tabLst>
                <a:tab pos="1436688" algn="l"/>
                <a:tab pos="2744788" algn="l"/>
              </a:tabLst>
            </a:pPr>
            <a:r>
              <a:rPr kumimoji="1" lang="en-US" sz="2900" dirty="0">
                <a:solidFill>
                  <a:srgbClr val="800080"/>
                </a:solidFill>
                <a:latin typeface="Tahoma" pitchFamily="34" charset="0"/>
              </a:rPr>
              <a:t>2000	$10	$15</a:t>
            </a:r>
          </a:p>
          <a:p>
            <a:pPr eaLnBrk="0" hangingPunct="0">
              <a:spcBef>
                <a:spcPct val="20000"/>
              </a:spcBef>
              <a:buClr>
                <a:schemeClr val="accent2"/>
              </a:buClr>
              <a:buFont typeface="Monotype Sorts" pitchFamily="2" charset="2"/>
              <a:buNone/>
              <a:tabLst>
                <a:tab pos="1436688" algn="l"/>
                <a:tab pos="2744788" algn="l"/>
              </a:tabLst>
            </a:pPr>
            <a:r>
              <a:rPr kumimoji="1" lang="en-US" sz="2900" dirty="0">
                <a:solidFill>
                  <a:srgbClr val="800080"/>
                </a:solidFill>
                <a:latin typeface="Tahoma" pitchFamily="34" charset="0"/>
              </a:rPr>
              <a:t>2001	$11	$15</a:t>
            </a:r>
          </a:p>
          <a:p>
            <a:pPr eaLnBrk="0" hangingPunct="0">
              <a:spcBef>
                <a:spcPct val="20000"/>
              </a:spcBef>
              <a:buClr>
                <a:schemeClr val="accent2"/>
              </a:buClr>
              <a:buFont typeface="Monotype Sorts" pitchFamily="2" charset="2"/>
              <a:buNone/>
              <a:tabLst>
                <a:tab pos="1436688" algn="l"/>
                <a:tab pos="2744788" algn="l"/>
              </a:tabLst>
            </a:pPr>
            <a:r>
              <a:rPr kumimoji="1" lang="en-US" sz="2900" dirty="0">
                <a:solidFill>
                  <a:srgbClr val="800080"/>
                </a:solidFill>
                <a:latin typeface="Tahoma" pitchFamily="34" charset="0"/>
              </a:rPr>
              <a:t>2002	$12	$16</a:t>
            </a:r>
          </a:p>
          <a:p>
            <a:pPr eaLnBrk="0" hangingPunct="0">
              <a:spcBef>
                <a:spcPct val="20000"/>
              </a:spcBef>
              <a:buClr>
                <a:schemeClr val="accent2"/>
              </a:buClr>
              <a:buFont typeface="Monotype Sorts" pitchFamily="2" charset="2"/>
              <a:buNone/>
              <a:tabLst>
                <a:tab pos="1436688" algn="l"/>
                <a:tab pos="2744788" algn="l"/>
              </a:tabLst>
            </a:pPr>
            <a:r>
              <a:rPr kumimoji="1" lang="en-US" sz="2900" dirty="0">
                <a:solidFill>
                  <a:srgbClr val="800080"/>
                </a:solidFill>
                <a:latin typeface="Tahoma" pitchFamily="34" charset="0"/>
              </a:rPr>
              <a:t>2003	$13	$15</a:t>
            </a:r>
          </a:p>
        </p:txBody>
      </p:sp>
      <p:sp>
        <p:nvSpPr>
          <p:cNvPr id="101382" name="Rectangle 6"/>
          <p:cNvSpPr>
            <a:spLocks noChangeArrowheads="1"/>
          </p:cNvSpPr>
          <p:nvPr/>
        </p:nvSpPr>
        <p:spPr bwMode="auto">
          <a:xfrm>
            <a:off x="4724400" y="2514600"/>
            <a:ext cx="4114800" cy="3810000"/>
          </a:xfrm>
          <a:prstGeom prst="rect">
            <a:avLst/>
          </a:prstGeom>
          <a:noFill/>
          <a:ln w="9525">
            <a:noFill/>
            <a:miter lim="800000"/>
            <a:headEnd/>
            <a:tailEnd/>
          </a:ln>
        </p:spPr>
        <p:txBody>
          <a:bodyPr/>
          <a:lstStyle/>
          <a:p>
            <a:pPr marL="290513" indent="-290513" eaLnBrk="0" hangingPunct="0">
              <a:lnSpc>
                <a:spcPct val="105000"/>
              </a:lnSpc>
              <a:spcBef>
                <a:spcPct val="20000"/>
              </a:spcBef>
              <a:buClr>
                <a:schemeClr val="accent2"/>
              </a:buClr>
              <a:buFont typeface="Monotype Sorts" pitchFamily="2" charset="2"/>
              <a:buNone/>
            </a:pPr>
            <a:r>
              <a:rPr kumimoji="1" lang="en-US" sz="1800" dirty="0">
                <a:solidFill>
                  <a:srgbClr val="000000"/>
                </a:solidFill>
                <a:latin typeface="Arial" pitchFamily="34" charset="0"/>
                <a:cs typeface="Arial" pitchFamily="34" charset="0"/>
              </a:rPr>
              <a:t>For each year, compute</a:t>
            </a:r>
          </a:p>
          <a:p>
            <a:pPr marL="290513" indent="-290513" eaLnBrk="0" hangingPunct="0">
              <a:lnSpc>
                <a:spcPct val="105000"/>
              </a:lnSpc>
              <a:spcBef>
                <a:spcPct val="20000"/>
              </a:spcBef>
              <a:buClr>
                <a:schemeClr val="tx1"/>
              </a:buClr>
              <a:buFont typeface="Arial" pitchFamily="34" charset="0"/>
              <a:buChar char="•"/>
            </a:pPr>
            <a:r>
              <a:rPr kumimoji="1" lang="en-US" sz="1800" dirty="0">
                <a:solidFill>
                  <a:srgbClr val="000000"/>
                </a:solidFill>
                <a:latin typeface="Arial" pitchFamily="34" charset="0"/>
                <a:cs typeface="Arial" pitchFamily="34" charset="0"/>
              </a:rPr>
              <a:t>the cost of the basket</a:t>
            </a:r>
          </a:p>
          <a:p>
            <a:pPr marL="290513" indent="-290513" eaLnBrk="0" hangingPunct="0">
              <a:lnSpc>
                <a:spcPct val="105000"/>
              </a:lnSpc>
              <a:spcBef>
                <a:spcPct val="20000"/>
              </a:spcBef>
              <a:buClr>
                <a:schemeClr val="tx1"/>
              </a:buClr>
              <a:buFont typeface="Arial" pitchFamily="34" charset="0"/>
              <a:buChar char="•"/>
            </a:pPr>
            <a:r>
              <a:rPr kumimoji="1" lang="en-US" sz="1800" dirty="0">
                <a:solidFill>
                  <a:srgbClr val="000000"/>
                </a:solidFill>
                <a:latin typeface="Arial" pitchFamily="34" charset="0"/>
                <a:cs typeface="Arial" pitchFamily="34" charset="0"/>
              </a:rPr>
              <a:t>the CPI (use 2000 as the base year)</a:t>
            </a:r>
          </a:p>
          <a:p>
            <a:pPr marL="290513" indent="-290513" eaLnBrk="0" hangingPunct="0">
              <a:lnSpc>
                <a:spcPct val="105000"/>
              </a:lnSpc>
              <a:spcBef>
                <a:spcPct val="20000"/>
              </a:spcBef>
              <a:buClr>
                <a:schemeClr val="tx1"/>
              </a:buClr>
              <a:buFont typeface="Arial" pitchFamily="34" charset="0"/>
              <a:buChar char="•"/>
            </a:pPr>
            <a:r>
              <a:rPr kumimoji="1" lang="en-US" sz="1800" dirty="0">
                <a:solidFill>
                  <a:srgbClr val="000000"/>
                </a:solidFill>
                <a:latin typeface="Arial" pitchFamily="34" charset="0"/>
                <a:cs typeface="Arial" pitchFamily="34" charset="0"/>
              </a:rPr>
              <a:t>the inflation rate from the preceding year</a:t>
            </a:r>
          </a:p>
        </p:txBody>
      </p:sp>
    </p:spTree>
  </p:cSld>
  <p:clrMapOvr>
    <a:masterClrMapping/>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1380">
                                            <p:txEl>
                                              <p:pRg st="0" end="0"/>
                                            </p:txEl>
                                          </p:spTgt>
                                        </p:tgtEl>
                                        <p:attrNameLst>
                                          <p:attrName>style.visibility</p:attrName>
                                        </p:attrNameLst>
                                      </p:cBhvr>
                                      <p:to>
                                        <p:strVal val="visible"/>
                                      </p:to>
                                    </p:set>
                                    <p:animEffect transition="in" filter="wipe(left)">
                                      <p:cBhvr>
                                        <p:cTn id="7" dur="500"/>
                                        <p:tgtEl>
                                          <p:spTgt spid="10138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1381"/>
                                        </p:tgtEl>
                                        <p:attrNameLst>
                                          <p:attrName>style.visibility</p:attrName>
                                        </p:attrNameLst>
                                      </p:cBhvr>
                                      <p:to>
                                        <p:strVal val="visible"/>
                                      </p:to>
                                    </p:set>
                                    <p:animEffect transition="in" filter="dissolve">
                                      <p:cBhvr>
                                        <p:cTn id="12" dur="500"/>
                                        <p:tgtEl>
                                          <p:spTgt spid="10138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01382">
                                            <p:txEl>
                                              <p:pRg st="0" end="0"/>
                                            </p:txEl>
                                          </p:spTgt>
                                        </p:tgtEl>
                                        <p:attrNameLst>
                                          <p:attrName>style.visibility</p:attrName>
                                        </p:attrNameLst>
                                      </p:cBhvr>
                                      <p:to>
                                        <p:strVal val="visible"/>
                                      </p:to>
                                    </p:set>
                                    <p:animEffect transition="in" filter="wipe(left)">
                                      <p:cBhvr>
                                        <p:cTn id="17" dur="500"/>
                                        <p:tgtEl>
                                          <p:spTgt spid="10138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1382">
                                            <p:txEl>
                                              <p:pRg st="1" end="1"/>
                                            </p:txEl>
                                          </p:spTgt>
                                        </p:tgtEl>
                                        <p:attrNameLst>
                                          <p:attrName>style.visibility</p:attrName>
                                        </p:attrNameLst>
                                      </p:cBhvr>
                                      <p:to>
                                        <p:strVal val="visible"/>
                                      </p:to>
                                    </p:set>
                                    <p:animEffect transition="in" filter="wipe(left)">
                                      <p:cBhvr>
                                        <p:cTn id="22" dur="500"/>
                                        <p:tgtEl>
                                          <p:spTgt spid="101382">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01382">
                                            <p:txEl>
                                              <p:pRg st="2" end="2"/>
                                            </p:txEl>
                                          </p:spTgt>
                                        </p:tgtEl>
                                        <p:attrNameLst>
                                          <p:attrName>style.visibility</p:attrName>
                                        </p:attrNameLst>
                                      </p:cBhvr>
                                      <p:to>
                                        <p:strVal val="visible"/>
                                      </p:to>
                                    </p:set>
                                    <p:animEffect transition="in" filter="wipe(left)">
                                      <p:cBhvr>
                                        <p:cTn id="27" dur="500"/>
                                        <p:tgtEl>
                                          <p:spTgt spid="101382">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01382">
                                            <p:txEl>
                                              <p:pRg st="3" end="3"/>
                                            </p:txEl>
                                          </p:spTgt>
                                        </p:tgtEl>
                                        <p:attrNameLst>
                                          <p:attrName>style.visibility</p:attrName>
                                        </p:attrNameLst>
                                      </p:cBhvr>
                                      <p:to>
                                        <p:strVal val="visible"/>
                                      </p:to>
                                    </p:set>
                                    <p:animEffect transition="in" filter="wipe(left)">
                                      <p:cBhvr>
                                        <p:cTn id="32" dur="500"/>
                                        <p:tgtEl>
                                          <p:spTgt spid="10138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80" grpId="0" build="p" autoUpdateAnimBg="0"/>
      <p:bldP spid="101381" grpId="0" animBg="1" autoUpdateAnimBg="0"/>
      <p:bldP spid="101382"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Answers</a:t>
            </a:r>
            <a:endParaRPr lang="en-US" sz="2400" b="1" dirty="0">
              <a:latin typeface="Arial" pitchFamily="34" charset="0"/>
              <a:cs typeface="Arial" pitchFamily="34" charset="0"/>
            </a:endParaRPr>
          </a:p>
        </p:txBody>
      </p:sp>
      <p:sp>
        <p:nvSpPr>
          <p:cNvPr id="102403" name="Rectangle 3"/>
          <p:cNvSpPr>
            <a:spLocks noGrp="1" noChangeArrowheads="1"/>
          </p:cNvSpPr>
          <p:nvPr>
            <p:ph idx="1"/>
          </p:nvPr>
        </p:nvSpPr>
        <p:spPr>
          <a:xfrm>
            <a:off x="990600" y="1389063"/>
            <a:ext cx="7543800" cy="4097337"/>
          </a:xfrm>
        </p:spPr>
        <p:txBody>
          <a:bodyPr/>
          <a:lstStyle/>
          <a:p>
            <a:pPr marL="0" indent="0">
              <a:spcBef>
                <a:spcPct val="0"/>
              </a:spcBef>
              <a:buFont typeface="Wingdings" pitchFamily="2" charset="2"/>
              <a:buNone/>
              <a:tabLst>
                <a:tab pos="1662113" algn="l"/>
                <a:tab pos="3422650" algn="l"/>
                <a:tab pos="5375275" algn="l"/>
              </a:tabLst>
            </a:pPr>
            <a:r>
              <a:rPr lang="en-US" sz="1800" b="1" dirty="0">
                <a:latin typeface="Arial" pitchFamily="34" charset="0"/>
                <a:cs typeface="Arial" pitchFamily="34" charset="0"/>
              </a:rPr>
              <a:t>	cost of 		inflation</a:t>
            </a:r>
          </a:p>
          <a:p>
            <a:pPr marL="0" indent="0">
              <a:spcBef>
                <a:spcPct val="0"/>
              </a:spcBef>
              <a:buFont typeface="Wingdings" pitchFamily="2" charset="2"/>
              <a:buNone/>
              <a:tabLst>
                <a:tab pos="1662113" algn="l"/>
                <a:tab pos="3422650" algn="l"/>
                <a:tab pos="5375275" algn="l"/>
              </a:tabLst>
            </a:pPr>
            <a:r>
              <a:rPr lang="en-US" sz="1800" b="1" dirty="0">
                <a:latin typeface="Arial" pitchFamily="34" charset="0"/>
                <a:cs typeface="Arial" pitchFamily="34" charset="0"/>
              </a:rPr>
              <a:t>	basket	  CPI	  rate</a:t>
            </a:r>
          </a:p>
          <a:p>
            <a:pPr marL="0" indent="0">
              <a:buFont typeface="Wingdings" pitchFamily="2" charset="2"/>
              <a:buNone/>
              <a:tabLst>
                <a:tab pos="1662113" algn="l"/>
                <a:tab pos="3422650" algn="l"/>
                <a:tab pos="5375275" algn="l"/>
              </a:tabLst>
            </a:pPr>
            <a:r>
              <a:rPr lang="en-US" sz="1800" dirty="0">
                <a:latin typeface="Arial" pitchFamily="34" charset="0"/>
                <a:cs typeface="Arial" pitchFamily="34" charset="0"/>
              </a:rPr>
              <a:t>2000	$350	100.0	</a:t>
            </a:r>
            <a:r>
              <a:rPr lang="en-US" sz="1800" dirty="0" err="1">
                <a:latin typeface="Arial" pitchFamily="34" charset="0"/>
                <a:cs typeface="Arial" pitchFamily="34" charset="0"/>
              </a:rPr>
              <a:t>n.a</a:t>
            </a:r>
            <a:r>
              <a:rPr lang="en-US" sz="1800" dirty="0">
                <a:latin typeface="Arial" pitchFamily="34" charset="0"/>
                <a:cs typeface="Arial" pitchFamily="34" charset="0"/>
              </a:rPr>
              <a:t>.</a:t>
            </a:r>
          </a:p>
          <a:p>
            <a:pPr marL="0" indent="0">
              <a:buFont typeface="Wingdings" pitchFamily="2" charset="2"/>
              <a:buNone/>
              <a:tabLst>
                <a:tab pos="1662113" algn="l"/>
                <a:tab pos="3422650" algn="l"/>
                <a:tab pos="5375275" algn="l"/>
              </a:tabLst>
            </a:pPr>
            <a:r>
              <a:rPr lang="en-US" sz="1800" dirty="0">
                <a:latin typeface="Arial" pitchFamily="34" charset="0"/>
                <a:cs typeface="Arial" pitchFamily="34" charset="0"/>
              </a:rPr>
              <a:t>2001	 370	105.7	</a:t>
            </a:r>
            <a:r>
              <a:rPr lang="en-US" sz="1800" dirty="0">
                <a:solidFill>
                  <a:srgbClr val="009900"/>
                </a:solidFill>
                <a:latin typeface="Arial" pitchFamily="34" charset="0"/>
                <a:cs typeface="Arial" pitchFamily="34" charset="0"/>
              </a:rPr>
              <a:t>5.7%</a:t>
            </a:r>
          </a:p>
          <a:p>
            <a:pPr marL="0" indent="0">
              <a:buFont typeface="Wingdings" pitchFamily="2" charset="2"/>
              <a:buNone/>
              <a:tabLst>
                <a:tab pos="1662113" algn="l"/>
                <a:tab pos="3422650" algn="l"/>
                <a:tab pos="5375275" algn="l"/>
              </a:tabLst>
            </a:pPr>
            <a:r>
              <a:rPr lang="en-US" sz="1800" dirty="0">
                <a:latin typeface="Arial" pitchFamily="34" charset="0"/>
                <a:cs typeface="Arial" pitchFamily="34" charset="0"/>
              </a:rPr>
              <a:t>2002	 400	114.3	</a:t>
            </a:r>
            <a:r>
              <a:rPr lang="en-US" sz="1800" dirty="0">
                <a:solidFill>
                  <a:srgbClr val="CC0000"/>
                </a:solidFill>
                <a:latin typeface="Arial" pitchFamily="34" charset="0"/>
                <a:cs typeface="Arial" pitchFamily="34" charset="0"/>
              </a:rPr>
              <a:t>8.1%</a:t>
            </a:r>
          </a:p>
          <a:p>
            <a:pPr marL="0" indent="0">
              <a:buFont typeface="Wingdings" pitchFamily="2" charset="2"/>
              <a:buNone/>
              <a:tabLst>
                <a:tab pos="1662113" algn="l"/>
                <a:tab pos="3422650" algn="l"/>
                <a:tab pos="5375275" algn="l"/>
              </a:tabLst>
            </a:pPr>
            <a:r>
              <a:rPr lang="en-US" sz="1800" dirty="0">
                <a:latin typeface="Arial" pitchFamily="34" charset="0"/>
                <a:cs typeface="Arial" pitchFamily="34" charset="0"/>
              </a:rPr>
              <a:t>2003	 410	117.1	</a:t>
            </a:r>
            <a:r>
              <a:rPr lang="en-US" sz="1800" dirty="0">
                <a:solidFill>
                  <a:srgbClr val="6600CC"/>
                </a:solidFill>
                <a:latin typeface="Arial" pitchFamily="34" charset="0"/>
                <a:cs typeface="Arial" pitchFamily="34" charset="0"/>
              </a:rPr>
              <a:t>2.5%</a:t>
            </a:r>
          </a:p>
        </p:txBody>
      </p:sp>
      <p:sp>
        <p:nvSpPr>
          <p:cNvPr id="102413" name="Line 13"/>
          <p:cNvSpPr>
            <a:spLocks noChangeShapeType="1"/>
          </p:cNvSpPr>
          <p:nvPr/>
        </p:nvSpPr>
        <p:spPr bwMode="auto">
          <a:xfrm>
            <a:off x="990600" y="1981200"/>
            <a:ext cx="6781800" cy="0"/>
          </a:xfrm>
          <a:prstGeom prst="line">
            <a:avLst/>
          </a:prstGeom>
          <a:noFill/>
          <a:ln w="9525">
            <a:solidFill>
              <a:schemeClr val="tx1"/>
            </a:solidFill>
            <a:round/>
            <a:headEnd/>
            <a:tailEnd/>
          </a:ln>
          <a:effectLst/>
        </p:spPr>
        <p:txBody>
          <a:bodyPr/>
          <a:lstStyle/>
          <a:p>
            <a:endParaRPr lang="en-US"/>
          </a:p>
        </p:txBody>
      </p:sp>
    </p:spTree>
  </p:cSld>
  <p:clrMapOvr>
    <a:masterClrMapping/>
  </p:clrMapOvr>
  <p:transition>
    <p:strips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381000" y="304800"/>
            <a:ext cx="8382000" cy="762000"/>
          </a:xfrm>
        </p:spPr>
        <p:txBody>
          <a:bodyPr>
            <a:normAutofit/>
          </a:bodyPr>
          <a:lstStyle/>
          <a:p>
            <a:r>
              <a:rPr lang="en-US" sz="2400" b="1" dirty="0">
                <a:latin typeface="Arial" pitchFamily="34" charset="0"/>
                <a:cs typeface="Arial" pitchFamily="34" charset="0"/>
              </a:rPr>
              <a:t>The composition of the CPI’s “basket”</a:t>
            </a:r>
          </a:p>
        </p:txBody>
      </p:sp>
      <p:graphicFrame>
        <p:nvGraphicFramePr>
          <p:cNvPr id="285696" name="Object 0"/>
          <p:cNvGraphicFramePr>
            <a:graphicFrameLocks noChangeAspect="1"/>
          </p:cNvGraphicFramePr>
          <p:nvPr/>
        </p:nvGraphicFramePr>
        <p:xfrm>
          <a:off x="990600" y="1173163"/>
          <a:ext cx="7162800" cy="4999037"/>
        </p:xfrm>
        <a:graphic>
          <a:graphicData uri="http://schemas.openxmlformats.org/presentationml/2006/ole">
            <mc:AlternateContent xmlns:mc="http://schemas.openxmlformats.org/markup-compatibility/2006">
              <mc:Choice xmlns:v="urn:schemas-microsoft-com:vml" Requires="v">
                <p:oleObj spid="_x0000_s285697" name="Chart" r:id="rId4" imgW="6915075" imgH="4829112" progId="MSGraph.Chart.8">
                  <p:embed followColorScheme="full"/>
                </p:oleObj>
              </mc:Choice>
              <mc:Fallback>
                <p:oleObj name="Chart" r:id="rId4" imgW="6915075" imgH="4829112" progId="MSGraph.Chart.8">
                  <p:embed followColorScheme="full"/>
                  <p:pic>
                    <p:nvPicPr>
                      <p:cNvPr id="0" name="Picture 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1173163"/>
                        <a:ext cx="7162800" cy="49990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overrideClrMapping bg1="lt1" tx1="dk1" bg2="lt2" tx2="dk2" accent1="accent1" accent2="accent2" accent3="accent3" accent4="accent4" accent5="accent5" accent6="accent6" hlink="hlink" folHlink="folHlink"/>
  </p:clrMapOvr>
  <p:transition>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285696"/>
                                        </p:tgtEl>
                                        <p:attrNameLst>
                                          <p:attrName>style.visibility</p:attrName>
                                        </p:attrNameLst>
                                      </p:cBhvr>
                                      <p:to>
                                        <p:strVal val="visible"/>
                                      </p:to>
                                    </p:set>
                                    <p:animEffect transition="in" filter="box(out)">
                                      <p:cBhvr>
                                        <p:cTn id="7" dur="500"/>
                                        <p:tgtEl>
                                          <p:spTgt spid="28569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285696"/>
                                        </p:tgtEl>
                                        <p:attrNameLst>
                                          <p:attrName>style.visibility</p:attrName>
                                        </p:attrNameLst>
                                      </p:cBhvr>
                                      <p:to>
                                        <p:strVal val="visible"/>
                                      </p:to>
                                    </p:set>
                                    <p:animEffect transition="in" filter="box(out)">
                                      <p:cBhvr>
                                        <p:cTn id="12" dur="500"/>
                                        <p:tgtEl>
                                          <p:spTgt spid="28569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285696"/>
                                        </p:tgtEl>
                                        <p:attrNameLst>
                                          <p:attrName>style.visibility</p:attrName>
                                        </p:attrNameLst>
                                      </p:cBhvr>
                                      <p:to>
                                        <p:strVal val="visible"/>
                                      </p:to>
                                    </p:set>
                                    <p:animEffect transition="in" filter="box(out)">
                                      <p:cBhvr>
                                        <p:cTn id="17" dur="500"/>
                                        <p:tgtEl>
                                          <p:spTgt spid="28569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285696"/>
                                        </p:tgtEl>
                                        <p:attrNameLst>
                                          <p:attrName>style.visibility</p:attrName>
                                        </p:attrNameLst>
                                      </p:cBhvr>
                                      <p:to>
                                        <p:strVal val="visible"/>
                                      </p:to>
                                    </p:set>
                                    <p:animEffect transition="in" filter="box(out)">
                                      <p:cBhvr>
                                        <p:cTn id="22" dur="500"/>
                                        <p:tgtEl>
                                          <p:spTgt spid="285696"/>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285696"/>
                                        </p:tgtEl>
                                        <p:attrNameLst>
                                          <p:attrName>style.visibility</p:attrName>
                                        </p:attrNameLst>
                                      </p:cBhvr>
                                      <p:to>
                                        <p:strVal val="visible"/>
                                      </p:to>
                                    </p:set>
                                    <p:animEffect transition="in" filter="box(out)">
                                      <p:cBhvr>
                                        <p:cTn id="27" dur="500"/>
                                        <p:tgtEl>
                                          <p:spTgt spid="285696"/>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32" fill="hold" grpId="0" nodeType="clickEffect">
                                  <p:stCondLst>
                                    <p:cond delay="0"/>
                                  </p:stCondLst>
                                  <p:childTnLst>
                                    <p:set>
                                      <p:cBhvr>
                                        <p:cTn id="31" dur="1" fill="hold">
                                          <p:stCondLst>
                                            <p:cond delay="0"/>
                                          </p:stCondLst>
                                        </p:cTn>
                                        <p:tgtEl>
                                          <p:spTgt spid="285696"/>
                                        </p:tgtEl>
                                        <p:attrNameLst>
                                          <p:attrName>style.visibility</p:attrName>
                                        </p:attrNameLst>
                                      </p:cBhvr>
                                      <p:to>
                                        <p:strVal val="visible"/>
                                      </p:to>
                                    </p:set>
                                    <p:animEffect transition="in" filter="box(out)">
                                      <p:cBhvr>
                                        <p:cTn id="32" dur="500"/>
                                        <p:tgtEl>
                                          <p:spTgt spid="285696"/>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32" fill="hold" grpId="0" nodeType="clickEffect">
                                  <p:stCondLst>
                                    <p:cond delay="0"/>
                                  </p:stCondLst>
                                  <p:childTnLst>
                                    <p:set>
                                      <p:cBhvr>
                                        <p:cTn id="36" dur="1" fill="hold">
                                          <p:stCondLst>
                                            <p:cond delay="0"/>
                                          </p:stCondLst>
                                        </p:cTn>
                                        <p:tgtEl>
                                          <p:spTgt spid="285696"/>
                                        </p:tgtEl>
                                        <p:attrNameLst>
                                          <p:attrName>style.visibility</p:attrName>
                                        </p:attrNameLst>
                                      </p:cBhvr>
                                      <p:to>
                                        <p:strVal val="visible"/>
                                      </p:to>
                                    </p:set>
                                    <p:animEffect transition="in" filter="box(out)">
                                      <p:cBhvr>
                                        <p:cTn id="37" dur="500"/>
                                        <p:tgtEl>
                                          <p:spTgt spid="285696"/>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32" fill="hold" grpId="0" nodeType="clickEffect">
                                  <p:stCondLst>
                                    <p:cond delay="0"/>
                                  </p:stCondLst>
                                  <p:childTnLst>
                                    <p:set>
                                      <p:cBhvr>
                                        <p:cTn id="41" dur="1" fill="hold">
                                          <p:stCondLst>
                                            <p:cond delay="0"/>
                                          </p:stCondLst>
                                        </p:cTn>
                                        <p:tgtEl>
                                          <p:spTgt spid="285696"/>
                                        </p:tgtEl>
                                        <p:attrNameLst>
                                          <p:attrName>style.visibility</p:attrName>
                                        </p:attrNameLst>
                                      </p:cBhvr>
                                      <p:to>
                                        <p:strVal val="visible"/>
                                      </p:to>
                                    </p:set>
                                    <p:animEffect transition="in" filter="box(out)">
                                      <p:cBhvr>
                                        <p:cTn id="42" dur="500"/>
                                        <p:tgtEl>
                                          <p:spTgt spid="285696"/>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32" fill="hold" grpId="0" nodeType="clickEffect">
                                  <p:stCondLst>
                                    <p:cond delay="0"/>
                                  </p:stCondLst>
                                  <p:childTnLst>
                                    <p:set>
                                      <p:cBhvr>
                                        <p:cTn id="46" dur="1" fill="hold">
                                          <p:stCondLst>
                                            <p:cond delay="0"/>
                                          </p:stCondLst>
                                        </p:cTn>
                                        <p:tgtEl>
                                          <p:spTgt spid="285696"/>
                                        </p:tgtEl>
                                        <p:attrNameLst>
                                          <p:attrName>style.visibility</p:attrName>
                                        </p:attrNameLst>
                                      </p:cBhvr>
                                      <p:to>
                                        <p:strVal val="visible"/>
                                      </p:to>
                                    </p:set>
                                    <p:animEffect transition="in" filter="box(out)">
                                      <p:cBhvr>
                                        <p:cTn id="47" dur="500"/>
                                        <p:tgtEl>
                                          <p:spTgt spid="2856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285696" grpId="0" bld="category"/>
    </p:bld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609600" y="228600"/>
            <a:ext cx="7924800" cy="838200"/>
          </a:xfrm>
        </p:spPr>
        <p:txBody>
          <a:bodyPr>
            <a:normAutofit/>
          </a:bodyPr>
          <a:lstStyle/>
          <a:p>
            <a:r>
              <a:rPr lang="en-US" sz="2400" b="1" dirty="0">
                <a:latin typeface="Arial" pitchFamily="34" charset="0"/>
                <a:cs typeface="Arial" pitchFamily="34" charset="0"/>
              </a:rPr>
              <a:t>CPI vs. GDP deflator</a:t>
            </a:r>
          </a:p>
        </p:txBody>
      </p:sp>
      <p:sp>
        <p:nvSpPr>
          <p:cNvPr id="68611" name="Rectangle 3"/>
          <p:cNvSpPr>
            <a:spLocks noGrp="1" noChangeArrowheads="1"/>
          </p:cNvSpPr>
          <p:nvPr>
            <p:ph idx="1"/>
          </p:nvPr>
        </p:nvSpPr>
        <p:spPr>
          <a:xfrm>
            <a:off x="914400" y="1295400"/>
            <a:ext cx="8077200" cy="4743450"/>
          </a:xfrm>
        </p:spPr>
        <p:txBody>
          <a:bodyPr>
            <a:normAutofit lnSpcReduction="10000"/>
          </a:bodyPr>
          <a:lstStyle/>
          <a:p>
            <a:pPr>
              <a:spcBef>
                <a:spcPct val="10000"/>
              </a:spcBef>
              <a:buSzPct val="90000"/>
              <a:buFontTx/>
              <a:buNone/>
            </a:pPr>
            <a:r>
              <a:rPr lang="en-US" sz="1800" dirty="0" smtClean="0">
                <a:latin typeface="Arial" pitchFamily="34" charset="0"/>
                <a:cs typeface="Arial" pitchFamily="34" charset="0"/>
              </a:rPr>
              <a:t>Prices </a:t>
            </a:r>
            <a:r>
              <a:rPr lang="en-US" sz="1800" dirty="0">
                <a:latin typeface="Arial" pitchFamily="34" charset="0"/>
                <a:cs typeface="Arial" pitchFamily="34" charset="0"/>
              </a:rPr>
              <a:t>of capital goods</a:t>
            </a:r>
          </a:p>
          <a:p>
            <a:pPr>
              <a:spcBef>
                <a:spcPct val="10000"/>
              </a:spcBef>
              <a:buSzPct val="90000"/>
              <a:buFontTx/>
              <a:buChar char="•"/>
            </a:pPr>
            <a:r>
              <a:rPr lang="en-US" sz="1800" dirty="0">
                <a:latin typeface="Arial" pitchFamily="34" charset="0"/>
                <a:cs typeface="Arial" pitchFamily="34" charset="0"/>
              </a:rPr>
              <a:t>included in GDP deflator (if produced domestically)</a:t>
            </a:r>
          </a:p>
          <a:p>
            <a:pPr>
              <a:spcBef>
                <a:spcPct val="10000"/>
              </a:spcBef>
              <a:buSzPct val="90000"/>
              <a:buFontTx/>
              <a:buChar char="•"/>
            </a:pPr>
            <a:r>
              <a:rPr lang="en-US" sz="1800" dirty="0">
                <a:latin typeface="Arial" pitchFamily="34" charset="0"/>
                <a:cs typeface="Arial" pitchFamily="34" charset="0"/>
              </a:rPr>
              <a:t>excluded from CPI</a:t>
            </a:r>
          </a:p>
          <a:p>
            <a:pPr>
              <a:spcBef>
                <a:spcPct val="60000"/>
              </a:spcBef>
              <a:buSzPct val="90000"/>
              <a:buFontTx/>
              <a:buNone/>
            </a:pPr>
            <a:endParaRPr lang="en-US" sz="1800" dirty="0" smtClean="0">
              <a:latin typeface="Arial" pitchFamily="34" charset="0"/>
              <a:cs typeface="Arial" pitchFamily="34" charset="0"/>
            </a:endParaRPr>
          </a:p>
          <a:p>
            <a:pPr>
              <a:spcBef>
                <a:spcPct val="60000"/>
              </a:spcBef>
              <a:buSzPct val="90000"/>
              <a:buFontTx/>
              <a:buNone/>
            </a:pPr>
            <a:endParaRPr lang="en-US" sz="1800" dirty="0">
              <a:latin typeface="Arial" pitchFamily="34" charset="0"/>
              <a:cs typeface="Arial" pitchFamily="34" charset="0"/>
            </a:endParaRPr>
          </a:p>
          <a:p>
            <a:pPr>
              <a:spcBef>
                <a:spcPct val="60000"/>
              </a:spcBef>
              <a:buSzPct val="90000"/>
              <a:buFontTx/>
              <a:buNone/>
            </a:pPr>
            <a:r>
              <a:rPr lang="en-US" sz="1800" dirty="0">
                <a:latin typeface="Arial" pitchFamily="34" charset="0"/>
                <a:cs typeface="Arial" pitchFamily="34" charset="0"/>
              </a:rPr>
              <a:t>P</a:t>
            </a:r>
            <a:r>
              <a:rPr lang="en-US" sz="1800" dirty="0" smtClean="0">
                <a:latin typeface="Arial" pitchFamily="34" charset="0"/>
                <a:cs typeface="Arial" pitchFamily="34" charset="0"/>
              </a:rPr>
              <a:t>rices </a:t>
            </a:r>
            <a:r>
              <a:rPr lang="en-US" sz="1800" dirty="0">
                <a:latin typeface="Arial" pitchFamily="34" charset="0"/>
                <a:cs typeface="Arial" pitchFamily="34" charset="0"/>
              </a:rPr>
              <a:t>of imported consumer goods</a:t>
            </a:r>
          </a:p>
          <a:p>
            <a:pPr>
              <a:spcBef>
                <a:spcPct val="10000"/>
              </a:spcBef>
              <a:buSzPct val="90000"/>
              <a:buFontTx/>
              <a:buChar char="•"/>
            </a:pPr>
            <a:r>
              <a:rPr lang="en-US" sz="1800" dirty="0">
                <a:latin typeface="Arial" pitchFamily="34" charset="0"/>
                <a:cs typeface="Arial" pitchFamily="34" charset="0"/>
              </a:rPr>
              <a:t>included in CPI</a:t>
            </a:r>
          </a:p>
          <a:p>
            <a:pPr>
              <a:spcBef>
                <a:spcPct val="10000"/>
              </a:spcBef>
              <a:buSzPct val="90000"/>
              <a:buFontTx/>
              <a:buChar char="•"/>
            </a:pPr>
            <a:r>
              <a:rPr lang="en-US" sz="1800" dirty="0">
                <a:latin typeface="Arial" pitchFamily="34" charset="0"/>
                <a:cs typeface="Arial" pitchFamily="34" charset="0"/>
              </a:rPr>
              <a:t>excluded from GDP deflator</a:t>
            </a:r>
          </a:p>
          <a:p>
            <a:pPr>
              <a:spcBef>
                <a:spcPct val="60000"/>
              </a:spcBef>
              <a:buSzPct val="90000"/>
              <a:buFontTx/>
              <a:buNone/>
            </a:pPr>
            <a:endParaRPr lang="en-US" sz="1800" dirty="0" smtClean="0">
              <a:latin typeface="Arial" pitchFamily="34" charset="0"/>
              <a:cs typeface="Arial" pitchFamily="34" charset="0"/>
            </a:endParaRPr>
          </a:p>
          <a:p>
            <a:pPr>
              <a:spcBef>
                <a:spcPct val="60000"/>
              </a:spcBef>
              <a:buSzPct val="90000"/>
              <a:buFontTx/>
              <a:buNone/>
            </a:pPr>
            <a:endParaRPr lang="en-US" sz="1800" dirty="0">
              <a:latin typeface="Arial" pitchFamily="34" charset="0"/>
              <a:cs typeface="Arial" pitchFamily="34" charset="0"/>
            </a:endParaRPr>
          </a:p>
          <a:p>
            <a:pPr>
              <a:spcBef>
                <a:spcPct val="60000"/>
              </a:spcBef>
              <a:buSzPct val="90000"/>
              <a:buFontTx/>
              <a:buNone/>
            </a:pPr>
            <a:r>
              <a:rPr lang="en-US" sz="1800" dirty="0">
                <a:latin typeface="Arial" pitchFamily="34" charset="0"/>
                <a:cs typeface="Arial" pitchFamily="34" charset="0"/>
              </a:rPr>
              <a:t>T</a:t>
            </a:r>
            <a:r>
              <a:rPr lang="en-US" sz="1800" dirty="0" smtClean="0">
                <a:latin typeface="Arial" pitchFamily="34" charset="0"/>
                <a:cs typeface="Arial" pitchFamily="34" charset="0"/>
              </a:rPr>
              <a:t>he </a:t>
            </a:r>
            <a:r>
              <a:rPr lang="en-US" sz="1800" dirty="0">
                <a:latin typeface="Arial" pitchFamily="34" charset="0"/>
                <a:cs typeface="Arial" pitchFamily="34" charset="0"/>
              </a:rPr>
              <a:t>basket of goods</a:t>
            </a:r>
          </a:p>
          <a:p>
            <a:pPr>
              <a:spcBef>
                <a:spcPct val="10000"/>
              </a:spcBef>
              <a:buSzPct val="90000"/>
              <a:buFontTx/>
              <a:buChar char="•"/>
            </a:pPr>
            <a:r>
              <a:rPr lang="en-US" sz="1800" dirty="0">
                <a:latin typeface="Arial" pitchFamily="34" charset="0"/>
                <a:cs typeface="Arial" pitchFamily="34" charset="0"/>
              </a:rPr>
              <a:t>CPI:  fixed</a:t>
            </a:r>
          </a:p>
          <a:p>
            <a:pPr>
              <a:spcBef>
                <a:spcPct val="10000"/>
              </a:spcBef>
              <a:buSzPct val="90000"/>
              <a:buFontTx/>
              <a:buChar char="•"/>
            </a:pPr>
            <a:r>
              <a:rPr lang="en-US" sz="1800" dirty="0">
                <a:latin typeface="Arial" pitchFamily="34" charset="0"/>
                <a:cs typeface="Arial" pitchFamily="34" charset="0"/>
              </a:rPr>
              <a:t>GDP deflator:   changes every year</a:t>
            </a:r>
          </a:p>
        </p:txBody>
      </p:sp>
    </p:spTree>
  </p:cSld>
  <p:clrMapOvr>
    <a:masterClrMapping/>
  </p:clrMapOvr>
  <p:transition>
    <p:checke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6373" name="Rectangle 5"/>
          <p:cNvSpPr>
            <a:spLocks noGrp="1" noChangeArrowheads="1"/>
          </p:cNvSpPr>
          <p:nvPr>
            <p:ph type="title"/>
          </p:nvPr>
        </p:nvSpPr>
        <p:spPr>
          <a:xfrm>
            <a:off x="381000" y="304800"/>
            <a:ext cx="8382000" cy="609600"/>
          </a:xfrm>
        </p:spPr>
        <p:txBody>
          <a:bodyPr>
            <a:normAutofit/>
          </a:bodyPr>
          <a:lstStyle/>
          <a:p>
            <a:r>
              <a:rPr lang="en-US" sz="2400" b="1" dirty="0">
                <a:latin typeface="Arial" pitchFamily="34" charset="0"/>
                <a:cs typeface="Arial" pitchFamily="34" charset="0"/>
              </a:rPr>
              <a:t>Two measures of inflation</a:t>
            </a:r>
          </a:p>
        </p:txBody>
      </p:sp>
      <p:sp>
        <p:nvSpPr>
          <p:cNvPr id="186448" name="Rectangle 80"/>
          <p:cNvSpPr>
            <a:spLocks noChangeArrowheads="1"/>
          </p:cNvSpPr>
          <p:nvPr/>
        </p:nvSpPr>
        <p:spPr bwMode="auto">
          <a:xfrm>
            <a:off x="180975" y="1295400"/>
            <a:ext cx="8763000" cy="4822825"/>
          </a:xfrm>
          <a:prstGeom prst="rect">
            <a:avLst/>
          </a:prstGeom>
          <a:solidFill>
            <a:schemeClr val="bg1">
              <a:alpha val="50000"/>
            </a:schemeClr>
          </a:solidFill>
          <a:ln w="9525">
            <a:noFill/>
            <a:miter lim="800000"/>
            <a:headEnd/>
            <a:tailEnd/>
          </a:ln>
        </p:spPr>
        <p:txBody>
          <a:bodyPr/>
          <a:lstStyle/>
          <a:p>
            <a:endParaRPr lang="en-US"/>
          </a:p>
        </p:txBody>
      </p:sp>
      <p:sp>
        <p:nvSpPr>
          <p:cNvPr id="186375" name="Rectangle 7"/>
          <p:cNvSpPr>
            <a:spLocks noChangeArrowheads="1"/>
          </p:cNvSpPr>
          <p:nvPr/>
        </p:nvSpPr>
        <p:spPr bwMode="auto">
          <a:xfrm>
            <a:off x="1247775" y="1371600"/>
            <a:ext cx="7491413" cy="4240213"/>
          </a:xfrm>
          <a:prstGeom prst="rect">
            <a:avLst/>
          </a:prstGeom>
          <a:solidFill>
            <a:srgbClr val="FFFFFF"/>
          </a:solidFill>
          <a:ln w="22225">
            <a:solidFill>
              <a:srgbClr val="FFFFFF"/>
            </a:solidFill>
            <a:miter lim="800000"/>
            <a:headEnd/>
            <a:tailEnd/>
          </a:ln>
        </p:spPr>
        <p:txBody>
          <a:bodyPr/>
          <a:lstStyle/>
          <a:p>
            <a:endParaRPr lang="en-US"/>
          </a:p>
        </p:txBody>
      </p:sp>
      <p:sp>
        <p:nvSpPr>
          <p:cNvPr id="186376" name="Line 8"/>
          <p:cNvSpPr>
            <a:spLocks noChangeShapeType="1"/>
          </p:cNvSpPr>
          <p:nvPr/>
        </p:nvSpPr>
        <p:spPr bwMode="auto">
          <a:xfrm>
            <a:off x="1236663" y="5170488"/>
            <a:ext cx="7513637" cy="1587"/>
          </a:xfrm>
          <a:prstGeom prst="line">
            <a:avLst/>
          </a:prstGeom>
          <a:noFill/>
          <a:ln w="22225">
            <a:solidFill>
              <a:srgbClr val="000000"/>
            </a:solidFill>
            <a:round/>
            <a:headEnd/>
            <a:tailEnd/>
          </a:ln>
        </p:spPr>
        <p:txBody>
          <a:bodyPr/>
          <a:lstStyle/>
          <a:p>
            <a:endParaRPr lang="en-US"/>
          </a:p>
        </p:txBody>
      </p:sp>
      <p:sp>
        <p:nvSpPr>
          <p:cNvPr id="186377" name="Line 9"/>
          <p:cNvSpPr>
            <a:spLocks noChangeShapeType="1"/>
          </p:cNvSpPr>
          <p:nvPr/>
        </p:nvSpPr>
        <p:spPr bwMode="auto">
          <a:xfrm>
            <a:off x="1236663" y="1360488"/>
            <a:ext cx="1587" cy="4262437"/>
          </a:xfrm>
          <a:prstGeom prst="line">
            <a:avLst/>
          </a:prstGeom>
          <a:noFill/>
          <a:ln w="22225">
            <a:solidFill>
              <a:srgbClr val="000000"/>
            </a:solidFill>
            <a:round/>
            <a:headEnd/>
            <a:tailEnd/>
          </a:ln>
        </p:spPr>
        <p:txBody>
          <a:bodyPr/>
          <a:lstStyle/>
          <a:p>
            <a:endParaRPr lang="en-US"/>
          </a:p>
        </p:txBody>
      </p:sp>
      <p:sp>
        <p:nvSpPr>
          <p:cNvPr id="186378" name="Line 10"/>
          <p:cNvSpPr>
            <a:spLocks noChangeShapeType="1"/>
          </p:cNvSpPr>
          <p:nvPr/>
        </p:nvSpPr>
        <p:spPr bwMode="auto">
          <a:xfrm>
            <a:off x="1236663" y="5622925"/>
            <a:ext cx="7491412" cy="1588"/>
          </a:xfrm>
          <a:prstGeom prst="line">
            <a:avLst/>
          </a:prstGeom>
          <a:noFill/>
          <a:ln w="22225">
            <a:solidFill>
              <a:srgbClr val="000000"/>
            </a:solidFill>
            <a:round/>
            <a:headEnd/>
            <a:tailEnd/>
          </a:ln>
        </p:spPr>
        <p:txBody>
          <a:bodyPr/>
          <a:lstStyle/>
          <a:p>
            <a:endParaRPr lang="en-US"/>
          </a:p>
        </p:txBody>
      </p:sp>
      <p:sp>
        <p:nvSpPr>
          <p:cNvPr id="186379" name="Line 11"/>
          <p:cNvSpPr>
            <a:spLocks noChangeShapeType="1"/>
          </p:cNvSpPr>
          <p:nvPr/>
        </p:nvSpPr>
        <p:spPr bwMode="auto">
          <a:xfrm>
            <a:off x="1236663" y="1919288"/>
            <a:ext cx="128587" cy="1587"/>
          </a:xfrm>
          <a:prstGeom prst="line">
            <a:avLst/>
          </a:prstGeom>
          <a:noFill/>
          <a:ln w="22225">
            <a:solidFill>
              <a:srgbClr val="000000"/>
            </a:solidFill>
            <a:round/>
            <a:headEnd/>
            <a:tailEnd/>
          </a:ln>
        </p:spPr>
        <p:txBody>
          <a:bodyPr/>
          <a:lstStyle/>
          <a:p>
            <a:endParaRPr lang="en-US"/>
          </a:p>
        </p:txBody>
      </p:sp>
      <p:sp>
        <p:nvSpPr>
          <p:cNvPr id="186380" name="Line 12"/>
          <p:cNvSpPr>
            <a:spLocks noChangeShapeType="1"/>
          </p:cNvSpPr>
          <p:nvPr/>
        </p:nvSpPr>
        <p:spPr bwMode="auto">
          <a:xfrm>
            <a:off x="1236663" y="2135188"/>
            <a:ext cx="128587" cy="1587"/>
          </a:xfrm>
          <a:prstGeom prst="line">
            <a:avLst/>
          </a:prstGeom>
          <a:noFill/>
          <a:ln w="22225">
            <a:solidFill>
              <a:srgbClr val="000000"/>
            </a:solidFill>
            <a:round/>
            <a:headEnd/>
            <a:tailEnd/>
          </a:ln>
        </p:spPr>
        <p:txBody>
          <a:bodyPr/>
          <a:lstStyle/>
          <a:p>
            <a:endParaRPr lang="en-US"/>
          </a:p>
        </p:txBody>
      </p:sp>
      <p:sp>
        <p:nvSpPr>
          <p:cNvPr id="186381" name="Line 13"/>
          <p:cNvSpPr>
            <a:spLocks noChangeShapeType="1"/>
          </p:cNvSpPr>
          <p:nvPr/>
        </p:nvSpPr>
        <p:spPr bwMode="auto">
          <a:xfrm>
            <a:off x="1236663" y="1704975"/>
            <a:ext cx="128587" cy="1588"/>
          </a:xfrm>
          <a:prstGeom prst="line">
            <a:avLst/>
          </a:prstGeom>
          <a:noFill/>
          <a:ln w="22225">
            <a:solidFill>
              <a:srgbClr val="000000"/>
            </a:solidFill>
            <a:round/>
            <a:headEnd/>
            <a:tailEnd/>
          </a:ln>
        </p:spPr>
        <p:txBody>
          <a:bodyPr/>
          <a:lstStyle/>
          <a:p>
            <a:endParaRPr lang="en-US"/>
          </a:p>
        </p:txBody>
      </p:sp>
      <p:sp>
        <p:nvSpPr>
          <p:cNvPr id="186382" name="Line 14"/>
          <p:cNvSpPr>
            <a:spLocks noChangeShapeType="1"/>
          </p:cNvSpPr>
          <p:nvPr/>
        </p:nvSpPr>
        <p:spPr bwMode="auto">
          <a:xfrm>
            <a:off x="1236663" y="2351088"/>
            <a:ext cx="128587" cy="1587"/>
          </a:xfrm>
          <a:prstGeom prst="line">
            <a:avLst/>
          </a:prstGeom>
          <a:noFill/>
          <a:ln w="22225">
            <a:solidFill>
              <a:srgbClr val="000000"/>
            </a:solidFill>
            <a:round/>
            <a:headEnd/>
            <a:tailEnd/>
          </a:ln>
        </p:spPr>
        <p:txBody>
          <a:bodyPr/>
          <a:lstStyle/>
          <a:p>
            <a:endParaRPr lang="en-US"/>
          </a:p>
        </p:txBody>
      </p:sp>
      <p:sp>
        <p:nvSpPr>
          <p:cNvPr id="186383" name="Line 15"/>
          <p:cNvSpPr>
            <a:spLocks noChangeShapeType="1"/>
          </p:cNvSpPr>
          <p:nvPr/>
        </p:nvSpPr>
        <p:spPr bwMode="auto">
          <a:xfrm>
            <a:off x="1236663" y="2565400"/>
            <a:ext cx="128587" cy="1588"/>
          </a:xfrm>
          <a:prstGeom prst="line">
            <a:avLst/>
          </a:prstGeom>
          <a:noFill/>
          <a:ln w="22225">
            <a:solidFill>
              <a:srgbClr val="000000"/>
            </a:solidFill>
            <a:round/>
            <a:headEnd/>
            <a:tailEnd/>
          </a:ln>
        </p:spPr>
        <p:txBody>
          <a:bodyPr/>
          <a:lstStyle/>
          <a:p>
            <a:endParaRPr lang="en-US"/>
          </a:p>
        </p:txBody>
      </p:sp>
      <p:sp>
        <p:nvSpPr>
          <p:cNvPr id="186384" name="Line 16"/>
          <p:cNvSpPr>
            <a:spLocks noChangeShapeType="1"/>
          </p:cNvSpPr>
          <p:nvPr/>
        </p:nvSpPr>
        <p:spPr bwMode="auto">
          <a:xfrm>
            <a:off x="1236663" y="2781300"/>
            <a:ext cx="128587" cy="1588"/>
          </a:xfrm>
          <a:prstGeom prst="line">
            <a:avLst/>
          </a:prstGeom>
          <a:noFill/>
          <a:ln w="22225">
            <a:solidFill>
              <a:srgbClr val="000000"/>
            </a:solidFill>
            <a:round/>
            <a:headEnd/>
            <a:tailEnd/>
          </a:ln>
        </p:spPr>
        <p:txBody>
          <a:bodyPr/>
          <a:lstStyle/>
          <a:p>
            <a:endParaRPr lang="en-US"/>
          </a:p>
        </p:txBody>
      </p:sp>
      <p:sp>
        <p:nvSpPr>
          <p:cNvPr id="186385" name="Line 17"/>
          <p:cNvSpPr>
            <a:spLocks noChangeShapeType="1"/>
          </p:cNvSpPr>
          <p:nvPr/>
        </p:nvSpPr>
        <p:spPr bwMode="auto">
          <a:xfrm>
            <a:off x="1236663" y="2995613"/>
            <a:ext cx="128587" cy="1587"/>
          </a:xfrm>
          <a:prstGeom prst="line">
            <a:avLst/>
          </a:prstGeom>
          <a:noFill/>
          <a:ln w="22225">
            <a:solidFill>
              <a:srgbClr val="000000"/>
            </a:solidFill>
            <a:round/>
            <a:headEnd/>
            <a:tailEnd/>
          </a:ln>
        </p:spPr>
        <p:txBody>
          <a:bodyPr/>
          <a:lstStyle/>
          <a:p>
            <a:endParaRPr lang="en-US"/>
          </a:p>
        </p:txBody>
      </p:sp>
      <p:sp>
        <p:nvSpPr>
          <p:cNvPr id="186386" name="Line 18"/>
          <p:cNvSpPr>
            <a:spLocks noChangeShapeType="1"/>
          </p:cNvSpPr>
          <p:nvPr/>
        </p:nvSpPr>
        <p:spPr bwMode="auto">
          <a:xfrm>
            <a:off x="1236663" y="3211513"/>
            <a:ext cx="128587" cy="1587"/>
          </a:xfrm>
          <a:prstGeom prst="line">
            <a:avLst/>
          </a:prstGeom>
          <a:noFill/>
          <a:ln w="22225">
            <a:solidFill>
              <a:srgbClr val="000000"/>
            </a:solidFill>
            <a:round/>
            <a:headEnd/>
            <a:tailEnd/>
          </a:ln>
        </p:spPr>
        <p:txBody>
          <a:bodyPr/>
          <a:lstStyle/>
          <a:p>
            <a:endParaRPr lang="en-US"/>
          </a:p>
        </p:txBody>
      </p:sp>
      <p:sp>
        <p:nvSpPr>
          <p:cNvPr id="186387" name="Line 19"/>
          <p:cNvSpPr>
            <a:spLocks noChangeShapeType="1"/>
          </p:cNvSpPr>
          <p:nvPr/>
        </p:nvSpPr>
        <p:spPr bwMode="auto">
          <a:xfrm>
            <a:off x="1236663" y="3427413"/>
            <a:ext cx="128587" cy="1587"/>
          </a:xfrm>
          <a:prstGeom prst="line">
            <a:avLst/>
          </a:prstGeom>
          <a:noFill/>
          <a:ln w="22225">
            <a:solidFill>
              <a:srgbClr val="000000"/>
            </a:solidFill>
            <a:round/>
            <a:headEnd/>
            <a:tailEnd/>
          </a:ln>
        </p:spPr>
        <p:txBody>
          <a:bodyPr/>
          <a:lstStyle/>
          <a:p>
            <a:endParaRPr lang="en-US"/>
          </a:p>
        </p:txBody>
      </p:sp>
      <p:sp>
        <p:nvSpPr>
          <p:cNvPr id="186388" name="Line 20"/>
          <p:cNvSpPr>
            <a:spLocks noChangeShapeType="1"/>
          </p:cNvSpPr>
          <p:nvPr/>
        </p:nvSpPr>
        <p:spPr bwMode="auto">
          <a:xfrm>
            <a:off x="1236663" y="3641725"/>
            <a:ext cx="128587" cy="1588"/>
          </a:xfrm>
          <a:prstGeom prst="line">
            <a:avLst/>
          </a:prstGeom>
          <a:noFill/>
          <a:ln w="22225">
            <a:solidFill>
              <a:srgbClr val="000000"/>
            </a:solidFill>
            <a:round/>
            <a:headEnd/>
            <a:tailEnd/>
          </a:ln>
        </p:spPr>
        <p:txBody>
          <a:bodyPr/>
          <a:lstStyle/>
          <a:p>
            <a:endParaRPr lang="en-US"/>
          </a:p>
        </p:txBody>
      </p:sp>
      <p:sp>
        <p:nvSpPr>
          <p:cNvPr id="186389" name="Line 21"/>
          <p:cNvSpPr>
            <a:spLocks noChangeShapeType="1"/>
          </p:cNvSpPr>
          <p:nvPr/>
        </p:nvSpPr>
        <p:spPr bwMode="auto">
          <a:xfrm>
            <a:off x="1236663" y="3857625"/>
            <a:ext cx="128587" cy="1588"/>
          </a:xfrm>
          <a:prstGeom prst="line">
            <a:avLst/>
          </a:prstGeom>
          <a:noFill/>
          <a:ln w="22225">
            <a:solidFill>
              <a:srgbClr val="000000"/>
            </a:solidFill>
            <a:round/>
            <a:headEnd/>
            <a:tailEnd/>
          </a:ln>
        </p:spPr>
        <p:txBody>
          <a:bodyPr/>
          <a:lstStyle/>
          <a:p>
            <a:endParaRPr lang="en-US"/>
          </a:p>
        </p:txBody>
      </p:sp>
      <p:sp>
        <p:nvSpPr>
          <p:cNvPr id="186390" name="Line 22"/>
          <p:cNvSpPr>
            <a:spLocks noChangeShapeType="1"/>
          </p:cNvSpPr>
          <p:nvPr/>
        </p:nvSpPr>
        <p:spPr bwMode="auto">
          <a:xfrm>
            <a:off x="1236663" y="4073525"/>
            <a:ext cx="128587" cy="1588"/>
          </a:xfrm>
          <a:prstGeom prst="line">
            <a:avLst/>
          </a:prstGeom>
          <a:noFill/>
          <a:ln w="22225">
            <a:solidFill>
              <a:srgbClr val="000000"/>
            </a:solidFill>
            <a:round/>
            <a:headEnd/>
            <a:tailEnd/>
          </a:ln>
        </p:spPr>
        <p:txBody>
          <a:bodyPr/>
          <a:lstStyle/>
          <a:p>
            <a:endParaRPr lang="en-US"/>
          </a:p>
        </p:txBody>
      </p:sp>
      <p:sp>
        <p:nvSpPr>
          <p:cNvPr id="186391" name="Line 23"/>
          <p:cNvSpPr>
            <a:spLocks noChangeShapeType="1"/>
          </p:cNvSpPr>
          <p:nvPr/>
        </p:nvSpPr>
        <p:spPr bwMode="auto">
          <a:xfrm>
            <a:off x="1236663" y="4287838"/>
            <a:ext cx="128587" cy="1587"/>
          </a:xfrm>
          <a:prstGeom prst="line">
            <a:avLst/>
          </a:prstGeom>
          <a:noFill/>
          <a:ln w="22225">
            <a:solidFill>
              <a:srgbClr val="000000"/>
            </a:solidFill>
            <a:round/>
            <a:headEnd/>
            <a:tailEnd/>
          </a:ln>
        </p:spPr>
        <p:txBody>
          <a:bodyPr/>
          <a:lstStyle/>
          <a:p>
            <a:endParaRPr lang="en-US"/>
          </a:p>
        </p:txBody>
      </p:sp>
      <p:sp>
        <p:nvSpPr>
          <p:cNvPr id="186392" name="Line 24"/>
          <p:cNvSpPr>
            <a:spLocks noChangeShapeType="1"/>
          </p:cNvSpPr>
          <p:nvPr/>
        </p:nvSpPr>
        <p:spPr bwMode="auto">
          <a:xfrm>
            <a:off x="1236663" y="4524375"/>
            <a:ext cx="128587" cy="1588"/>
          </a:xfrm>
          <a:prstGeom prst="line">
            <a:avLst/>
          </a:prstGeom>
          <a:noFill/>
          <a:ln w="22225">
            <a:solidFill>
              <a:srgbClr val="000000"/>
            </a:solidFill>
            <a:round/>
            <a:headEnd/>
            <a:tailEnd/>
          </a:ln>
        </p:spPr>
        <p:txBody>
          <a:bodyPr/>
          <a:lstStyle/>
          <a:p>
            <a:endParaRPr lang="en-US"/>
          </a:p>
        </p:txBody>
      </p:sp>
      <p:sp>
        <p:nvSpPr>
          <p:cNvPr id="186393" name="Line 25"/>
          <p:cNvSpPr>
            <a:spLocks noChangeShapeType="1"/>
          </p:cNvSpPr>
          <p:nvPr/>
        </p:nvSpPr>
        <p:spPr bwMode="auto">
          <a:xfrm>
            <a:off x="1236663" y="4740275"/>
            <a:ext cx="128587" cy="1588"/>
          </a:xfrm>
          <a:prstGeom prst="line">
            <a:avLst/>
          </a:prstGeom>
          <a:noFill/>
          <a:ln w="22225">
            <a:solidFill>
              <a:srgbClr val="000000"/>
            </a:solidFill>
            <a:round/>
            <a:headEnd/>
            <a:tailEnd/>
          </a:ln>
        </p:spPr>
        <p:txBody>
          <a:bodyPr/>
          <a:lstStyle/>
          <a:p>
            <a:endParaRPr lang="en-US"/>
          </a:p>
        </p:txBody>
      </p:sp>
      <p:sp>
        <p:nvSpPr>
          <p:cNvPr id="186394" name="Line 26"/>
          <p:cNvSpPr>
            <a:spLocks noChangeShapeType="1"/>
          </p:cNvSpPr>
          <p:nvPr/>
        </p:nvSpPr>
        <p:spPr bwMode="auto">
          <a:xfrm>
            <a:off x="1236663" y="4956175"/>
            <a:ext cx="128587" cy="1588"/>
          </a:xfrm>
          <a:prstGeom prst="line">
            <a:avLst/>
          </a:prstGeom>
          <a:noFill/>
          <a:ln w="22225">
            <a:solidFill>
              <a:srgbClr val="000000"/>
            </a:solidFill>
            <a:round/>
            <a:headEnd/>
            <a:tailEnd/>
          </a:ln>
        </p:spPr>
        <p:txBody>
          <a:bodyPr/>
          <a:lstStyle/>
          <a:p>
            <a:endParaRPr lang="en-US"/>
          </a:p>
        </p:txBody>
      </p:sp>
      <p:sp>
        <p:nvSpPr>
          <p:cNvPr id="186395" name="Line 27"/>
          <p:cNvSpPr>
            <a:spLocks noChangeShapeType="1"/>
          </p:cNvSpPr>
          <p:nvPr/>
        </p:nvSpPr>
        <p:spPr bwMode="auto">
          <a:xfrm>
            <a:off x="1236663" y="5386388"/>
            <a:ext cx="128587" cy="1587"/>
          </a:xfrm>
          <a:prstGeom prst="line">
            <a:avLst/>
          </a:prstGeom>
          <a:noFill/>
          <a:ln w="22225">
            <a:solidFill>
              <a:srgbClr val="000000"/>
            </a:solidFill>
            <a:round/>
            <a:headEnd/>
            <a:tailEnd/>
          </a:ln>
        </p:spPr>
        <p:txBody>
          <a:bodyPr/>
          <a:lstStyle/>
          <a:p>
            <a:endParaRPr lang="en-US"/>
          </a:p>
        </p:txBody>
      </p:sp>
      <p:sp>
        <p:nvSpPr>
          <p:cNvPr id="186396" name="Line 28"/>
          <p:cNvSpPr>
            <a:spLocks noChangeShapeType="1"/>
          </p:cNvSpPr>
          <p:nvPr/>
        </p:nvSpPr>
        <p:spPr bwMode="auto">
          <a:xfrm>
            <a:off x="1236663" y="2565400"/>
            <a:ext cx="128587" cy="1588"/>
          </a:xfrm>
          <a:prstGeom prst="line">
            <a:avLst/>
          </a:prstGeom>
          <a:noFill/>
          <a:ln w="22225">
            <a:solidFill>
              <a:srgbClr val="000000"/>
            </a:solidFill>
            <a:round/>
            <a:headEnd/>
            <a:tailEnd/>
          </a:ln>
        </p:spPr>
        <p:txBody>
          <a:bodyPr/>
          <a:lstStyle/>
          <a:p>
            <a:endParaRPr lang="en-US"/>
          </a:p>
        </p:txBody>
      </p:sp>
      <p:sp>
        <p:nvSpPr>
          <p:cNvPr id="186397" name="Line 29"/>
          <p:cNvSpPr>
            <a:spLocks noChangeShapeType="1"/>
          </p:cNvSpPr>
          <p:nvPr/>
        </p:nvSpPr>
        <p:spPr bwMode="auto">
          <a:xfrm flipV="1">
            <a:off x="1903413" y="5494338"/>
            <a:ext cx="1587" cy="128587"/>
          </a:xfrm>
          <a:prstGeom prst="line">
            <a:avLst/>
          </a:prstGeom>
          <a:noFill/>
          <a:ln w="22225">
            <a:solidFill>
              <a:srgbClr val="000000"/>
            </a:solidFill>
            <a:round/>
            <a:headEnd/>
            <a:tailEnd/>
          </a:ln>
        </p:spPr>
        <p:txBody>
          <a:bodyPr/>
          <a:lstStyle/>
          <a:p>
            <a:endParaRPr lang="en-US"/>
          </a:p>
        </p:txBody>
      </p:sp>
      <p:sp>
        <p:nvSpPr>
          <p:cNvPr id="186398" name="Line 30"/>
          <p:cNvSpPr>
            <a:spLocks noChangeShapeType="1"/>
          </p:cNvSpPr>
          <p:nvPr/>
        </p:nvSpPr>
        <p:spPr bwMode="auto">
          <a:xfrm flipV="1">
            <a:off x="2592388" y="5494338"/>
            <a:ext cx="1587" cy="128587"/>
          </a:xfrm>
          <a:prstGeom prst="line">
            <a:avLst/>
          </a:prstGeom>
          <a:noFill/>
          <a:ln w="22225">
            <a:solidFill>
              <a:srgbClr val="000000"/>
            </a:solidFill>
            <a:round/>
            <a:headEnd/>
            <a:tailEnd/>
          </a:ln>
        </p:spPr>
        <p:txBody>
          <a:bodyPr/>
          <a:lstStyle/>
          <a:p>
            <a:endParaRPr lang="en-US"/>
          </a:p>
        </p:txBody>
      </p:sp>
      <p:sp>
        <p:nvSpPr>
          <p:cNvPr id="186399" name="Line 31"/>
          <p:cNvSpPr>
            <a:spLocks noChangeShapeType="1"/>
          </p:cNvSpPr>
          <p:nvPr/>
        </p:nvSpPr>
        <p:spPr bwMode="auto">
          <a:xfrm flipV="1">
            <a:off x="3281363" y="5494338"/>
            <a:ext cx="1587" cy="128587"/>
          </a:xfrm>
          <a:prstGeom prst="line">
            <a:avLst/>
          </a:prstGeom>
          <a:noFill/>
          <a:ln w="22225">
            <a:solidFill>
              <a:srgbClr val="000000"/>
            </a:solidFill>
            <a:round/>
            <a:headEnd/>
            <a:tailEnd/>
          </a:ln>
        </p:spPr>
        <p:txBody>
          <a:bodyPr/>
          <a:lstStyle/>
          <a:p>
            <a:endParaRPr lang="en-US"/>
          </a:p>
        </p:txBody>
      </p:sp>
      <p:sp>
        <p:nvSpPr>
          <p:cNvPr id="186400" name="Line 32"/>
          <p:cNvSpPr>
            <a:spLocks noChangeShapeType="1"/>
          </p:cNvSpPr>
          <p:nvPr/>
        </p:nvSpPr>
        <p:spPr bwMode="auto">
          <a:xfrm flipV="1">
            <a:off x="3970338" y="5494338"/>
            <a:ext cx="1587" cy="128587"/>
          </a:xfrm>
          <a:prstGeom prst="line">
            <a:avLst/>
          </a:prstGeom>
          <a:noFill/>
          <a:ln w="22225">
            <a:solidFill>
              <a:srgbClr val="000000"/>
            </a:solidFill>
            <a:round/>
            <a:headEnd/>
            <a:tailEnd/>
          </a:ln>
        </p:spPr>
        <p:txBody>
          <a:bodyPr/>
          <a:lstStyle/>
          <a:p>
            <a:endParaRPr lang="en-US"/>
          </a:p>
        </p:txBody>
      </p:sp>
      <p:sp>
        <p:nvSpPr>
          <p:cNvPr id="186401" name="Line 33"/>
          <p:cNvSpPr>
            <a:spLocks noChangeShapeType="1"/>
          </p:cNvSpPr>
          <p:nvPr/>
        </p:nvSpPr>
        <p:spPr bwMode="auto">
          <a:xfrm flipV="1">
            <a:off x="4637088" y="5494338"/>
            <a:ext cx="1587" cy="128587"/>
          </a:xfrm>
          <a:prstGeom prst="line">
            <a:avLst/>
          </a:prstGeom>
          <a:noFill/>
          <a:ln w="22225">
            <a:solidFill>
              <a:srgbClr val="000000"/>
            </a:solidFill>
            <a:round/>
            <a:headEnd/>
            <a:tailEnd/>
          </a:ln>
        </p:spPr>
        <p:txBody>
          <a:bodyPr/>
          <a:lstStyle/>
          <a:p>
            <a:endParaRPr lang="en-US"/>
          </a:p>
        </p:txBody>
      </p:sp>
      <p:sp>
        <p:nvSpPr>
          <p:cNvPr id="186402" name="Line 34"/>
          <p:cNvSpPr>
            <a:spLocks noChangeShapeType="1"/>
          </p:cNvSpPr>
          <p:nvPr/>
        </p:nvSpPr>
        <p:spPr bwMode="auto">
          <a:xfrm flipV="1">
            <a:off x="5326063" y="5494338"/>
            <a:ext cx="1587" cy="128587"/>
          </a:xfrm>
          <a:prstGeom prst="line">
            <a:avLst/>
          </a:prstGeom>
          <a:noFill/>
          <a:ln w="22225">
            <a:solidFill>
              <a:srgbClr val="000000"/>
            </a:solidFill>
            <a:round/>
            <a:headEnd/>
            <a:tailEnd/>
          </a:ln>
        </p:spPr>
        <p:txBody>
          <a:bodyPr/>
          <a:lstStyle/>
          <a:p>
            <a:endParaRPr lang="en-US"/>
          </a:p>
        </p:txBody>
      </p:sp>
      <p:sp>
        <p:nvSpPr>
          <p:cNvPr id="186403" name="Line 35"/>
          <p:cNvSpPr>
            <a:spLocks noChangeShapeType="1"/>
          </p:cNvSpPr>
          <p:nvPr/>
        </p:nvSpPr>
        <p:spPr bwMode="auto">
          <a:xfrm flipV="1">
            <a:off x="6015038" y="5494338"/>
            <a:ext cx="1587" cy="128587"/>
          </a:xfrm>
          <a:prstGeom prst="line">
            <a:avLst/>
          </a:prstGeom>
          <a:noFill/>
          <a:ln w="22225">
            <a:solidFill>
              <a:srgbClr val="000000"/>
            </a:solidFill>
            <a:round/>
            <a:headEnd/>
            <a:tailEnd/>
          </a:ln>
        </p:spPr>
        <p:txBody>
          <a:bodyPr/>
          <a:lstStyle/>
          <a:p>
            <a:endParaRPr lang="en-US"/>
          </a:p>
        </p:txBody>
      </p:sp>
      <p:sp>
        <p:nvSpPr>
          <p:cNvPr id="186404" name="Line 36"/>
          <p:cNvSpPr>
            <a:spLocks noChangeShapeType="1"/>
          </p:cNvSpPr>
          <p:nvPr/>
        </p:nvSpPr>
        <p:spPr bwMode="auto">
          <a:xfrm flipV="1">
            <a:off x="6683375" y="5494338"/>
            <a:ext cx="1588" cy="128587"/>
          </a:xfrm>
          <a:prstGeom prst="line">
            <a:avLst/>
          </a:prstGeom>
          <a:noFill/>
          <a:ln w="22225">
            <a:solidFill>
              <a:srgbClr val="000000"/>
            </a:solidFill>
            <a:round/>
            <a:headEnd/>
            <a:tailEnd/>
          </a:ln>
        </p:spPr>
        <p:txBody>
          <a:bodyPr/>
          <a:lstStyle/>
          <a:p>
            <a:endParaRPr lang="en-US"/>
          </a:p>
        </p:txBody>
      </p:sp>
      <p:sp>
        <p:nvSpPr>
          <p:cNvPr id="186405" name="Line 37"/>
          <p:cNvSpPr>
            <a:spLocks noChangeShapeType="1"/>
          </p:cNvSpPr>
          <p:nvPr/>
        </p:nvSpPr>
        <p:spPr bwMode="auto">
          <a:xfrm flipV="1">
            <a:off x="7372350" y="5494338"/>
            <a:ext cx="1588" cy="128587"/>
          </a:xfrm>
          <a:prstGeom prst="line">
            <a:avLst/>
          </a:prstGeom>
          <a:noFill/>
          <a:ln w="22225">
            <a:solidFill>
              <a:srgbClr val="000000"/>
            </a:solidFill>
            <a:round/>
            <a:headEnd/>
            <a:tailEnd/>
          </a:ln>
        </p:spPr>
        <p:txBody>
          <a:bodyPr/>
          <a:lstStyle/>
          <a:p>
            <a:endParaRPr lang="en-US"/>
          </a:p>
        </p:txBody>
      </p:sp>
      <p:sp>
        <p:nvSpPr>
          <p:cNvPr id="186406" name="Line 38"/>
          <p:cNvSpPr>
            <a:spLocks noChangeShapeType="1"/>
          </p:cNvSpPr>
          <p:nvPr/>
        </p:nvSpPr>
        <p:spPr bwMode="auto">
          <a:xfrm flipV="1">
            <a:off x="8061325" y="5494338"/>
            <a:ext cx="1588" cy="128587"/>
          </a:xfrm>
          <a:prstGeom prst="line">
            <a:avLst/>
          </a:prstGeom>
          <a:noFill/>
          <a:ln w="22225">
            <a:solidFill>
              <a:srgbClr val="000000"/>
            </a:solidFill>
            <a:round/>
            <a:headEnd/>
            <a:tailEnd/>
          </a:ln>
        </p:spPr>
        <p:txBody>
          <a:bodyPr/>
          <a:lstStyle/>
          <a:p>
            <a:endParaRPr lang="en-US"/>
          </a:p>
        </p:txBody>
      </p:sp>
      <p:sp>
        <p:nvSpPr>
          <p:cNvPr id="186407" name="Line 39"/>
          <p:cNvSpPr>
            <a:spLocks noChangeShapeType="1"/>
          </p:cNvSpPr>
          <p:nvPr/>
        </p:nvSpPr>
        <p:spPr bwMode="auto">
          <a:xfrm flipV="1">
            <a:off x="8728075" y="5494338"/>
            <a:ext cx="1588" cy="128587"/>
          </a:xfrm>
          <a:prstGeom prst="line">
            <a:avLst/>
          </a:prstGeom>
          <a:noFill/>
          <a:ln w="22225">
            <a:solidFill>
              <a:srgbClr val="000000"/>
            </a:solidFill>
            <a:round/>
            <a:headEnd/>
            <a:tailEnd/>
          </a:ln>
        </p:spPr>
        <p:txBody>
          <a:bodyPr/>
          <a:lstStyle/>
          <a:p>
            <a:endParaRPr lang="en-US"/>
          </a:p>
        </p:txBody>
      </p:sp>
      <p:sp>
        <p:nvSpPr>
          <p:cNvPr id="186409" name="Rectangle 41"/>
          <p:cNvSpPr>
            <a:spLocks noChangeArrowheads="1"/>
          </p:cNvSpPr>
          <p:nvPr/>
        </p:nvSpPr>
        <p:spPr bwMode="auto">
          <a:xfrm>
            <a:off x="955675" y="1552575"/>
            <a:ext cx="238125" cy="228600"/>
          </a:xfrm>
          <a:prstGeom prst="rect">
            <a:avLst/>
          </a:prstGeom>
          <a:noFill/>
          <a:ln w="9525">
            <a:noFill/>
            <a:miter lim="800000"/>
            <a:headEnd/>
            <a:tailEnd/>
          </a:ln>
        </p:spPr>
        <p:txBody>
          <a:bodyPr wrap="none" lIns="0" tIns="0" rIns="0" bIns="0">
            <a:spAutoFit/>
          </a:bodyPr>
          <a:lstStyle/>
          <a:p>
            <a:r>
              <a:rPr lang="en-US" sz="1500">
                <a:solidFill>
                  <a:srgbClr val="000000"/>
                </a:solidFill>
              </a:rPr>
              <a:t>16 </a:t>
            </a:r>
            <a:endParaRPr lang="en-US"/>
          </a:p>
        </p:txBody>
      </p:sp>
      <p:sp>
        <p:nvSpPr>
          <p:cNvPr id="186410" name="Rectangle 42"/>
          <p:cNvSpPr>
            <a:spLocks noChangeArrowheads="1"/>
          </p:cNvSpPr>
          <p:nvPr/>
        </p:nvSpPr>
        <p:spPr bwMode="auto">
          <a:xfrm>
            <a:off x="1149350" y="1768475"/>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11" name="Rectangle 43"/>
          <p:cNvSpPr>
            <a:spLocks noChangeArrowheads="1"/>
          </p:cNvSpPr>
          <p:nvPr/>
        </p:nvSpPr>
        <p:spPr bwMode="auto">
          <a:xfrm>
            <a:off x="955675" y="1984375"/>
            <a:ext cx="238125" cy="228600"/>
          </a:xfrm>
          <a:prstGeom prst="rect">
            <a:avLst/>
          </a:prstGeom>
          <a:noFill/>
          <a:ln w="9525">
            <a:noFill/>
            <a:miter lim="800000"/>
            <a:headEnd/>
            <a:tailEnd/>
          </a:ln>
        </p:spPr>
        <p:txBody>
          <a:bodyPr wrap="none" lIns="0" tIns="0" rIns="0" bIns="0">
            <a:spAutoFit/>
          </a:bodyPr>
          <a:lstStyle/>
          <a:p>
            <a:r>
              <a:rPr lang="en-US" sz="1500">
                <a:solidFill>
                  <a:srgbClr val="000000"/>
                </a:solidFill>
              </a:rPr>
              <a:t>14 </a:t>
            </a:r>
            <a:endParaRPr lang="en-US"/>
          </a:p>
        </p:txBody>
      </p:sp>
      <p:sp>
        <p:nvSpPr>
          <p:cNvPr id="186412" name="Rectangle 44"/>
          <p:cNvSpPr>
            <a:spLocks noChangeArrowheads="1"/>
          </p:cNvSpPr>
          <p:nvPr/>
        </p:nvSpPr>
        <p:spPr bwMode="auto">
          <a:xfrm>
            <a:off x="1149350" y="2198688"/>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13" name="Rectangle 45"/>
          <p:cNvSpPr>
            <a:spLocks noChangeArrowheads="1"/>
          </p:cNvSpPr>
          <p:nvPr/>
        </p:nvSpPr>
        <p:spPr bwMode="auto">
          <a:xfrm>
            <a:off x="955675" y="2414588"/>
            <a:ext cx="238125" cy="228600"/>
          </a:xfrm>
          <a:prstGeom prst="rect">
            <a:avLst/>
          </a:prstGeom>
          <a:noFill/>
          <a:ln w="9525">
            <a:noFill/>
            <a:miter lim="800000"/>
            <a:headEnd/>
            <a:tailEnd/>
          </a:ln>
        </p:spPr>
        <p:txBody>
          <a:bodyPr wrap="none" lIns="0" tIns="0" rIns="0" bIns="0">
            <a:spAutoFit/>
          </a:bodyPr>
          <a:lstStyle/>
          <a:p>
            <a:r>
              <a:rPr lang="en-US" sz="1500">
                <a:solidFill>
                  <a:srgbClr val="000000"/>
                </a:solidFill>
              </a:rPr>
              <a:t>12 </a:t>
            </a:r>
            <a:endParaRPr lang="en-US"/>
          </a:p>
        </p:txBody>
      </p:sp>
      <p:sp>
        <p:nvSpPr>
          <p:cNvPr id="186414" name="Rectangle 46"/>
          <p:cNvSpPr>
            <a:spLocks noChangeArrowheads="1"/>
          </p:cNvSpPr>
          <p:nvPr/>
        </p:nvSpPr>
        <p:spPr bwMode="auto">
          <a:xfrm>
            <a:off x="1149350" y="2630488"/>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15" name="Rectangle 47"/>
          <p:cNvSpPr>
            <a:spLocks noChangeArrowheads="1"/>
          </p:cNvSpPr>
          <p:nvPr/>
        </p:nvSpPr>
        <p:spPr bwMode="auto">
          <a:xfrm>
            <a:off x="955675" y="2844800"/>
            <a:ext cx="238125" cy="228600"/>
          </a:xfrm>
          <a:prstGeom prst="rect">
            <a:avLst/>
          </a:prstGeom>
          <a:noFill/>
          <a:ln w="9525">
            <a:noFill/>
            <a:miter lim="800000"/>
            <a:headEnd/>
            <a:tailEnd/>
          </a:ln>
        </p:spPr>
        <p:txBody>
          <a:bodyPr wrap="none" lIns="0" tIns="0" rIns="0" bIns="0">
            <a:spAutoFit/>
          </a:bodyPr>
          <a:lstStyle/>
          <a:p>
            <a:r>
              <a:rPr lang="en-US" sz="1500">
                <a:solidFill>
                  <a:srgbClr val="000000"/>
                </a:solidFill>
              </a:rPr>
              <a:t>10 </a:t>
            </a:r>
            <a:endParaRPr lang="en-US"/>
          </a:p>
        </p:txBody>
      </p:sp>
      <p:sp>
        <p:nvSpPr>
          <p:cNvPr id="186416" name="Rectangle 48"/>
          <p:cNvSpPr>
            <a:spLocks noChangeArrowheads="1"/>
          </p:cNvSpPr>
          <p:nvPr/>
        </p:nvSpPr>
        <p:spPr bwMode="auto">
          <a:xfrm>
            <a:off x="1149350" y="3060700"/>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17" name="Rectangle 49"/>
          <p:cNvSpPr>
            <a:spLocks noChangeArrowheads="1"/>
          </p:cNvSpPr>
          <p:nvPr/>
        </p:nvSpPr>
        <p:spPr bwMode="auto">
          <a:xfrm>
            <a:off x="1042988" y="3275013"/>
            <a:ext cx="142875" cy="228600"/>
          </a:xfrm>
          <a:prstGeom prst="rect">
            <a:avLst/>
          </a:prstGeom>
          <a:noFill/>
          <a:ln w="9525">
            <a:noFill/>
            <a:miter lim="800000"/>
            <a:headEnd/>
            <a:tailEnd/>
          </a:ln>
        </p:spPr>
        <p:txBody>
          <a:bodyPr wrap="none" lIns="0" tIns="0" rIns="0" bIns="0">
            <a:spAutoFit/>
          </a:bodyPr>
          <a:lstStyle/>
          <a:p>
            <a:r>
              <a:rPr lang="en-US" sz="1500">
                <a:solidFill>
                  <a:srgbClr val="000000"/>
                </a:solidFill>
              </a:rPr>
              <a:t>8 </a:t>
            </a:r>
            <a:endParaRPr lang="en-US"/>
          </a:p>
        </p:txBody>
      </p:sp>
      <p:sp>
        <p:nvSpPr>
          <p:cNvPr id="186418" name="Rectangle 50"/>
          <p:cNvSpPr>
            <a:spLocks noChangeArrowheads="1"/>
          </p:cNvSpPr>
          <p:nvPr/>
        </p:nvSpPr>
        <p:spPr bwMode="auto">
          <a:xfrm>
            <a:off x="1149350" y="3490913"/>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19" name="Rectangle 51"/>
          <p:cNvSpPr>
            <a:spLocks noChangeArrowheads="1"/>
          </p:cNvSpPr>
          <p:nvPr/>
        </p:nvSpPr>
        <p:spPr bwMode="auto">
          <a:xfrm>
            <a:off x="1042988" y="3706813"/>
            <a:ext cx="142875" cy="228600"/>
          </a:xfrm>
          <a:prstGeom prst="rect">
            <a:avLst/>
          </a:prstGeom>
          <a:noFill/>
          <a:ln w="9525">
            <a:noFill/>
            <a:miter lim="800000"/>
            <a:headEnd/>
            <a:tailEnd/>
          </a:ln>
        </p:spPr>
        <p:txBody>
          <a:bodyPr wrap="none" lIns="0" tIns="0" rIns="0" bIns="0">
            <a:spAutoFit/>
          </a:bodyPr>
          <a:lstStyle/>
          <a:p>
            <a:r>
              <a:rPr lang="en-US" sz="1500">
                <a:solidFill>
                  <a:srgbClr val="000000"/>
                </a:solidFill>
              </a:rPr>
              <a:t>6 </a:t>
            </a:r>
            <a:endParaRPr lang="en-US"/>
          </a:p>
        </p:txBody>
      </p:sp>
      <p:sp>
        <p:nvSpPr>
          <p:cNvPr id="186420" name="Rectangle 52"/>
          <p:cNvSpPr>
            <a:spLocks noChangeArrowheads="1"/>
          </p:cNvSpPr>
          <p:nvPr/>
        </p:nvSpPr>
        <p:spPr bwMode="auto">
          <a:xfrm>
            <a:off x="1149350" y="3921125"/>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21" name="Rectangle 53"/>
          <p:cNvSpPr>
            <a:spLocks noChangeArrowheads="1"/>
          </p:cNvSpPr>
          <p:nvPr/>
        </p:nvSpPr>
        <p:spPr bwMode="auto">
          <a:xfrm>
            <a:off x="1042988" y="4137025"/>
            <a:ext cx="142875" cy="228600"/>
          </a:xfrm>
          <a:prstGeom prst="rect">
            <a:avLst/>
          </a:prstGeom>
          <a:noFill/>
          <a:ln w="9525">
            <a:noFill/>
            <a:miter lim="800000"/>
            <a:headEnd/>
            <a:tailEnd/>
          </a:ln>
        </p:spPr>
        <p:txBody>
          <a:bodyPr wrap="none" lIns="0" tIns="0" rIns="0" bIns="0">
            <a:spAutoFit/>
          </a:bodyPr>
          <a:lstStyle/>
          <a:p>
            <a:r>
              <a:rPr lang="en-US" sz="1500">
                <a:solidFill>
                  <a:srgbClr val="000000"/>
                </a:solidFill>
              </a:rPr>
              <a:t>4 </a:t>
            </a:r>
            <a:endParaRPr lang="en-US"/>
          </a:p>
        </p:txBody>
      </p:sp>
      <p:sp>
        <p:nvSpPr>
          <p:cNvPr id="186422" name="Rectangle 54"/>
          <p:cNvSpPr>
            <a:spLocks noChangeArrowheads="1"/>
          </p:cNvSpPr>
          <p:nvPr/>
        </p:nvSpPr>
        <p:spPr bwMode="auto">
          <a:xfrm>
            <a:off x="1149350" y="4352925"/>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23" name="Rectangle 55"/>
          <p:cNvSpPr>
            <a:spLocks noChangeArrowheads="1"/>
          </p:cNvSpPr>
          <p:nvPr/>
        </p:nvSpPr>
        <p:spPr bwMode="auto">
          <a:xfrm>
            <a:off x="1042988" y="4567238"/>
            <a:ext cx="142875" cy="228600"/>
          </a:xfrm>
          <a:prstGeom prst="rect">
            <a:avLst/>
          </a:prstGeom>
          <a:noFill/>
          <a:ln w="9525">
            <a:noFill/>
            <a:miter lim="800000"/>
            <a:headEnd/>
            <a:tailEnd/>
          </a:ln>
        </p:spPr>
        <p:txBody>
          <a:bodyPr wrap="none" lIns="0" tIns="0" rIns="0" bIns="0">
            <a:spAutoFit/>
          </a:bodyPr>
          <a:lstStyle/>
          <a:p>
            <a:r>
              <a:rPr lang="en-US" sz="1500">
                <a:solidFill>
                  <a:srgbClr val="000000"/>
                </a:solidFill>
              </a:rPr>
              <a:t>2 </a:t>
            </a:r>
            <a:endParaRPr lang="en-US"/>
          </a:p>
        </p:txBody>
      </p:sp>
      <p:sp>
        <p:nvSpPr>
          <p:cNvPr id="186424" name="Rectangle 56"/>
          <p:cNvSpPr>
            <a:spLocks noChangeArrowheads="1"/>
          </p:cNvSpPr>
          <p:nvPr/>
        </p:nvSpPr>
        <p:spPr bwMode="auto">
          <a:xfrm>
            <a:off x="1149350" y="4783138"/>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25" name="Rectangle 57"/>
          <p:cNvSpPr>
            <a:spLocks noChangeArrowheads="1"/>
          </p:cNvSpPr>
          <p:nvPr/>
        </p:nvSpPr>
        <p:spPr bwMode="auto">
          <a:xfrm>
            <a:off x="1042988" y="4997450"/>
            <a:ext cx="142875" cy="228600"/>
          </a:xfrm>
          <a:prstGeom prst="rect">
            <a:avLst/>
          </a:prstGeom>
          <a:noFill/>
          <a:ln w="9525">
            <a:noFill/>
            <a:miter lim="800000"/>
            <a:headEnd/>
            <a:tailEnd/>
          </a:ln>
        </p:spPr>
        <p:txBody>
          <a:bodyPr wrap="none" lIns="0" tIns="0" rIns="0" bIns="0">
            <a:spAutoFit/>
          </a:bodyPr>
          <a:lstStyle/>
          <a:p>
            <a:r>
              <a:rPr lang="en-US" sz="1500">
                <a:solidFill>
                  <a:srgbClr val="000000"/>
                </a:solidFill>
              </a:rPr>
              <a:t>0 </a:t>
            </a:r>
            <a:endParaRPr lang="en-US"/>
          </a:p>
        </p:txBody>
      </p:sp>
      <p:sp>
        <p:nvSpPr>
          <p:cNvPr id="186426" name="Rectangle 58"/>
          <p:cNvSpPr>
            <a:spLocks noChangeArrowheads="1"/>
          </p:cNvSpPr>
          <p:nvPr/>
        </p:nvSpPr>
        <p:spPr bwMode="auto">
          <a:xfrm>
            <a:off x="1149350" y="5213350"/>
            <a:ext cx="128588" cy="301625"/>
          </a:xfrm>
          <a:prstGeom prst="rect">
            <a:avLst/>
          </a:prstGeom>
          <a:noFill/>
          <a:ln w="9525">
            <a:noFill/>
            <a:miter lim="800000"/>
            <a:headEnd/>
            <a:tailEnd/>
          </a:ln>
        </p:spPr>
        <p:txBody>
          <a:bodyPr wrap="none" lIns="0" tIns="0" rIns="0" bIns="0">
            <a:spAutoFit/>
          </a:bodyPr>
          <a:lstStyle/>
          <a:p>
            <a:r>
              <a:rPr lang="en-US" sz="1500">
                <a:solidFill>
                  <a:srgbClr val="000000"/>
                </a:solidFill>
                <a:latin typeface="ITC Legacy Sans Book" charset="0"/>
              </a:rPr>
              <a:t> </a:t>
            </a:r>
            <a:endParaRPr lang="en-US"/>
          </a:p>
        </p:txBody>
      </p:sp>
      <p:sp>
        <p:nvSpPr>
          <p:cNvPr id="186427" name="Rectangle 59"/>
          <p:cNvSpPr>
            <a:spLocks noChangeArrowheads="1"/>
          </p:cNvSpPr>
          <p:nvPr/>
        </p:nvSpPr>
        <p:spPr bwMode="auto">
          <a:xfrm>
            <a:off x="955675" y="5451475"/>
            <a:ext cx="63500" cy="228600"/>
          </a:xfrm>
          <a:prstGeom prst="rect">
            <a:avLst/>
          </a:prstGeom>
          <a:noFill/>
          <a:ln w="9525">
            <a:noFill/>
            <a:miter lim="800000"/>
            <a:headEnd/>
            <a:tailEnd/>
          </a:ln>
        </p:spPr>
        <p:txBody>
          <a:bodyPr wrap="none" lIns="0" tIns="0" rIns="0" bIns="0">
            <a:spAutoFit/>
          </a:bodyPr>
          <a:lstStyle/>
          <a:p>
            <a:r>
              <a:rPr lang="en-US" sz="1500">
                <a:solidFill>
                  <a:srgbClr val="000000"/>
                </a:solidFill>
              </a:rPr>
              <a:t>-</a:t>
            </a:r>
            <a:endParaRPr lang="en-US"/>
          </a:p>
        </p:txBody>
      </p:sp>
      <p:sp>
        <p:nvSpPr>
          <p:cNvPr id="186428" name="Rectangle 60"/>
          <p:cNvSpPr>
            <a:spLocks noChangeArrowheads="1"/>
          </p:cNvSpPr>
          <p:nvPr/>
        </p:nvSpPr>
        <p:spPr bwMode="auto">
          <a:xfrm>
            <a:off x="1042988" y="5429250"/>
            <a:ext cx="95250" cy="228600"/>
          </a:xfrm>
          <a:prstGeom prst="rect">
            <a:avLst/>
          </a:prstGeom>
          <a:noFill/>
          <a:ln w="9525">
            <a:noFill/>
            <a:miter lim="800000"/>
            <a:headEnd/>
            <a:tailEnd/>
          </a:ln>
        </p:spPr>
        <p:txBody>
          <a:bodyPr wrap="none" lIns="0" tIns="0" rIns="0" bIns="0">
            <a:spAutoFit/>
          </a:bodyPr>
          <a:lstStyle/>
          <a:p>
            <a:r>
              <a:rPr lang="en-US" sz="1500">
                <a:solidFill>
                  <a:srgbClr val="000000"/>
                </a:solidFill>
              </a:rPr>
              <a:t>2</a:t>
            </a:r>
            <a:endParaRPr lang="en-US"/>
          </a:p>
        </p:txBody>
      </p:sp>
      <p:sp>
        <p:nvSpPr>
          <p:cNvPr id="186430" name="Rectangle 62"/>
          <p:cNvSpPr>
            <a:spLocks noChangeArrowheads="1"/>
          </p:cNvSpPr>
          <p:nvPr/>
        </p:nvSpPr>
        <p:spPr bwMode="auto">
          <a:xfrm>
            <a:off x="203200" y="1273175"/>
            <a:ext cx="833438" cy="228600"/>
          </a:xfrm>
          <a:prstGeom prst="rect">
            <a:avLst/>
          </a:prstGeom>
          <a:noFill/>
          <a:ln w="9525">
            <a:noFill/>
            <a:miter lim="800000"/>
            <a:headEnd/>
            <a:tailEnd/>
          </a:ln>
        </p:spPr>
        <p:txBody>
          <a:bodyPr wrap="none" lIns="0" tIns="0" rIns="0" bIns="0">
            <a:spAutoFit/>
          </a:bodyPr>
          <a:lstStyle/>
          <a:p>
            <a:r>
              <a:rPr lang="en-US" sz="1500">
                <a:solidFill>
                  <a:srgbClr val="000000"/>
                </a:solidFill>
              </a:rPr>
              <a:t>Percentage</a:t>
            </a:r>
            <a:endParaRPr lang="en-US"/>
          </a:p>
        </p:txBody>
      </p:sp>
      <p:sp>
        <p:nvSpPr>
          <p:cNvPr id="186431" name="Rectangle 63"/>
          <p:cNvSpPr>
            <a:spLocks noChangeArrowheads="1"/>
          </p:cNvSpPr>
          <p:nvPr/>
        </p:nvSpPr>
        <p:spPr bwMode="auto">
          <a:xfrm>
            <a:off x="203200" y="1489075"/>
            <a:ext cx="538163" cy="228600"/>
          </a:xfrm>
          <a:prstGeom prst="rect">
            <a:avLst/>
          </a:prstGeom>
          <a:noFill/>
          <a:ln w="9525">
            <a:noFill/>
            <a:miter lim="800000"/>
            <a:headEnd/>
            <a:tailEnd/>
          </a:ln>
        </p:spPr>
        <p:txBody>
          <a:bodyPr wrap="none" lIns="0" tIns="0" rIns="0" bIns="0">
            <a:spAutoFit/>
          </a:bodyPr>
          <a:lstStyle/>
          <a:p>
            <a:r>
              <a:rPr lang="en-US" sz="1500">
                <a:solidFill>
                  <a:srgbClr val="000000"/>
                </a:solidFill>
              </a:rPr>
              <a:t>change</a:t>
            </a:r>
            <a:endParaRPr lang="en-US"/>
          </a:p>
        </p:txBody>
      </p:sp>
      <p:sp>
        <p:nvSpPr>
          <p:cNvPr id="186432" name="Rectangle 64"/>
          <p:cNvSpPr>
            <a:spLocks noChangeArrowheads="1"/>
          </p:cNvSpPr>
          <p:nvPr/>
        </p:nvSpPr>
        <p:spPr bwMode="auto">
          <a:xfrm>
            <a:off x="1020763"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1948</a:t>
            </a:r>
            <a:endParaRPr lang="en-US"/>
          </a:p>
        </p:txBody>
      </p:sp>
      <p:sp>
        <p:nvSpPr>
          <p:cNvPr id="186433" name="Rectangle 65"/>
          <p:cNvSpPr>
            <a:spLocks noChangeArrowheads="1"/>
          </p:cNvSpPr>
          <p:nvPr/>
        </p:nvSpPr>
        <p:spPr bwMode="auto">
          <a:xfrm>
            <a:off x="1709738"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1953</a:t>
            </a:r>
            <a:endParaRPr lang="en-US"/>
          </a:p>
        </p:txBody>
      </p:sp>
      <p:sp>
        <p:nvSpPr>
          <p:cNvPr id="186434" name="Rectangle 66"/>
          <p:cNvSpPr>
            <a:spLocks noChangeArrowheads="1"/>
          </p:cNvSpPr>
          <p:nvPr/>
        </p:nvSpPr>
        <p:spPr bwMode="auto">
          <a:xfrm>
            <a:off x="2376488"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1958</a:t>
            </a:r>
            <a:endParaRPr lang="en-US"/>
          </a:p>
        </p:txBody>
      </p:sp>
      <p:sp>
        <p:nvSpPr>
          <p:cNvPr id="186435" name="Rectangle 67"/>
          <p:cNvSpPr>
            <a:spLocks noChangeArrowheads="1"/>
          </p:cNvSpPr>
          <p:nvPr/>
        </p:nvSpPr>
        <p:spPr bwMode="auto">
          <a:xfrm>
            <a:off x="3065463"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1963</a:t>
            </a:r>
            <a:endParaRPr lang="en-US"/>
          </a:p>
        </p:txBody>
      </p:sp>
      <p:sp>
        <p:nvSpPr>
          <p:cNvPr id="186436" name="Rectangle 68"/>
          <p:cNvSpPr>
            <a:spLocks noChangeArrowheads="1"/>
          </p:cNvSpPr>
          <p:nvPr/>
        </p:nvSpPr>
        <p:spPr bwMode="auto">
          <a:xfrm>
            <a:off x="3754438"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1968</a:t>
            </a:r>
            <a:endParaRPr lang="en-US"/>
          </a:p>
        </p:txBody>
      </p:sp>
      <p:sp>
        <p:nvSpPr>
          <p:cNvPr id="186437" name="Rectangle 69"/>
          <p:cNvSpPr>
            <a:spLocks noChangeArrowheads="1"/>
          </p:cNvSpPr>
          <p:nvPr/>
        </p:nvSpPr>
        <p:spPr bwMode="auto">
          <a:xfrm>
            <a:off x="4443413"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1973</a:t>
            </a:r>
            <a:endParaRPr lang="en-US"/>
          </a:p>
        </p:txBody>
      </p:sp>
      <p:sp>
        <p:nvSpPr>
          <p:cNvPr id="186438" name="Rectangle 70"/>
          <p:cNvSpPr>
            <a:spLocks noChangeArrowheads="1"/>
          </p:cNvSpPr>
          <p:nvPr/>
        </p:nvSpPr>
        <p:spPr bwMode="auto">
          <a:xfrm>
            <a:off x="8393113" y="5791200"/>
            <a:ext cx="369887" cy="228600"/>
          </a:xfrm>
          <a:prstGeom prst="rect">
            <a:avLst/>
          </a:prstGeom>
          <a:noFill/>
          <a:ln w="9525">
            <a:noFill/>
            <a:miter lim="800000"/>
            <a:headEnd/>
            <a:tailEnd/>
          </a:ln>
        </p:spPr>
        <p:txBody>
          <a:bodyPr wrap="none" lIns="0" tIns="0" rIns="0" bIns="0">
            <a:spAutoFit/>
          </a:bodyPr>
          <a:lstStyle/>
          <a:p>
            <a:r>
              <a:rPr lang="en-US" sz="1500">
                <a:solidFill>
                  <a:srgbClr val="000000"/>
                </a:solidFill>
              </a:rPr>
              <a:t>Year</a:t>
            </a:r>
            <a:endParaRPr lang="en-US"/>
          </a:p>
        </p:txBody>
      </p:sp>
      <p:sp>
        <p:nvSpPr>
          <p:cNvPr id="186439" name="Rectangle 71"/>
          <p:cNvSpPr>
            <a:spLocks noChangeArrowheads="1"/>
          </p:cNvSpPr>
          <p:nvPr/>
        </p:nvSpPr>
        <p:spPr bwMode="auto">
          <a:xfrm>
            <a:off x="5111750"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1978</a:t>
            </a:r>
            <a:endParaRPr lang="en-US"/>
          </a:p>
        </p:txBody>
      </p:sp>
      <p:sp>
        <p:nvSpPr>
          <p:cNvPr id="186440" name="Rectangle 72"/>
          <p:cNvSpPr>
            <a:spLocks noChangeArrowheads="1"/>
          </p:cNvSpPr>
          <p:nvPr/>
        </p:nvSpPr>
        <p:spPr bwMode="auto">
          <a:xfrm>
            <a:off x="5800725"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1983</a:t>
            </a:r>
            <a:endParaRPr lang="en-US"/>
          </a:p>
        </p:txBody>
      </p:sp>
      <p:sp>
        <p:nvSpPr>
          <p:cNvPr id="186441" name="Rectangle 73"/>
          <p:cNvSpPr>
            <a:spLocks noChangeArrowheads="1"/>
          </p:cNvSpPr>
          <p:nvPr/>
        </p:nvSpPr>
        <p:spPr bwMode="auto">
          <a:xfrm>
            <a:off x="6489700"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1988</a:t>
            </a:r>
            <a:endParaRPr lang="en-US"/>
          </a:p>
        </p:txBody>
      </p:sp>
      <p:sp>
        <p:nvSpPr>
          <p:cNvPr id="186442" name="Rectangle 74"/>
          <p:cNvSpPr>
            <a:spLocks noChangeArrowheads="1"/>
          </p:cNvSpPr>
          <p:nvPr/>
        </p:nvSpPr>
        <p:spPr bwMode="auto">
          <a:xfrm>
            <a:off x="7156450"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1993</a:t>
            </a:r>
            <a:endParaRPr lang="en-US"/>
          </a:p>
        </p:txBody>
      </p:sp>
      <p:sp>
        <p:nvSpPr>
          <p:cNvPr id="186443" name="Rectangle 75"/>
          <p:cNvSpPr>
            <a:spLocks noChangeArrowheads="1"/>
          </p:cNvSpPr>
          <p:nvPr/>
        </p:nvSpPr>
        <p:spPr bwMode="auto">
          <a:xfrm>
            <a:off x="7824788" y="5600700"/>
            <a:ext cx="381000" cy="228600"/>
          </a:xfrm>
          <a:prstGeom prst="rect">
            <a:avLst/>
          </a:prstGeom>
          <a:noFill/>
          <a:ln w="9525">
            <a:noFill/>
            <a:miter lim="800000"/>
            <a:headEnd/>
            <a:tailEnd/>
          </a:ln>
        </p:spPr>
        <p:txBody>
          <a:bodyPr wrap="none" lIns="0" tIns="0" rIns="0" bIns="0">
            <a:spAutoFit/>
          </a:bodyPr>
          <a:lstStyle/>
          <a:p>
            <a:r>
              <a:rPr lang="en-US" sz="1500">
                <a:solidFill>
                  <a:srgbClr val="000000"/>
                </a:solidFill>
              </a:rPr>
              <a:t>1998</a:t>
            </a:r>
            <a:endParaRPr lang="en-US"/>
          </a:p>
        </p:txBody>
      </p:sp>
      <p:grpSp>
        <p:nvGrpSpPr>
          <p:cNvPr id="186450" name="Group 82"/>
          <p:cNvGrpSpPr>
            <a:grpSpLocks/>
          </p:cNvGrpSpPr>
          <p:nvPr/>
        </p:nvGrpSpPr>
        <p:grpSpPr bwMode="auto">
          <a:xfrm>
            <a:off x="1300163" y="1905000"/>
            <a:ext cx="7040562" cy="3589338"/>
            <a:chOff x="819" y="1200"/>
            <a:chExt cx="4435" cy="2261"/>
          </a:xfrm>
        </p:grpSpPr>
        <p:sp>
          <p:nvSpPr>
            <p:cNvPr id="186445" name="Rectangle 77"/>
            <p:cNvSpPr>
              <a:spLocks noChangeArrowheads="1"/>
            </p:cNvSpPr>
            <p:nvPr/>
          </p:nvSpPr>
          <p:spPr bwMode="auto">
            <a:xfrm>
              <a:off x="3360" y="1200"/>
              <a:ext cx="384" cy="211"/>
            </a:xfrm>
            <a:prstGeom prst="rect">
              <a:avLst/>
            </a:prstGeom>
            <a:noFill/>
            <a:ln w="9525">
              <a:noFill/>
              <a:miter lim="800000"/>
              <a:headEnd/>
              <a:tailEnd/>
            </a:ln>
          </p:spPr>
          <p:txBody>
            <a:bodyPr lIns="0" tIns="0" rIns="0" bIns="0">
              <a:spAutoFit/>
            </a:bodyPr>
            <a:lstStyle/>
            <a:p>
              <a:r>
                <a:rPr lang="en-US" sz="2200" i="1">
                  <a:solidFill>
                    <a:srgbClr val="000000"/>
                  </a:solidFill>
                  <a:latin typeface="Arial" pitchFamily="34" charset="0"/>
                </a:rPr>
                <a:t>CPI</a:t>
              </a:r>
              <a:endParaRPr lang="en-US" sz="2200">
                <a:latin typeface="Arial" pitchFamily="34" charset="0"/>
              </a:endParaRPr>
            </a:p>
          </p:txBody>
        </p:sp>
        <p:sp>
          <p:nvSpPr>
            <p:cNvPr id="186446" name="Freeform 78"/>
            <p:cNvSpPr>
              <a:spLocks/>
            </p:cNvSpPr>
            <p:nvPr/>
          </p:nvSpPr>
          <p:spPr bwMode="auto">
            <a:xfrm>
              <a:off x="819" y="1399"/>
              <a:ext cx="4435" cy="2062"/>
            </a:xfrm>
            <a:custGeom>
              <a:avLst/>
              <a:gdLst/>
              <a:ahLst/>
              <a:cxnLst>
                <a:cxn ang="0">
                  <a:pos x="0" y="746"/>
                </a:cxn>
                <a:cxn ang="0">
                  <a:pos x="82" y="2062"/>
                </a:cxn>
                <a:cxn ang="0">
                  <a:pos x="163" y="1723"/>
                </a:cxn>
                <a:cxn ang="0">
                  <a:pos x="258" y="787"/>
                </a:cxn>
                <a:cxn ang="0">
                  <a:pos x="339" y="1614"/>
                </a:cxn>
                <a:cxn ang="0">
                  <a:pos x="421" y="1790"/>
                </a:cxn>
                <a:cxn ang="0">
                  <a:pos x="516" y="1804"/>
                </a:cxn>
                <a:cxn ang="0">
                  <a:pos x="597" y="1953"/>
                </a:cxn>
                <a:cxn ang="0">
                  <a:pos x="773" y="1438"/>
                </a:cxn>
                <a:cxn ang="0">
                  <a:pos x="855" y="1506"/>
                </a:cxn>
                <a:cxn ang="0">
                  <a:pos x="950" y="1804"/>
                </a:cxn>
                <a:cxn ang="0">
                  <a:pos x="1031" y="1655"/>
                </a:cxn>
                <a:cxn ang="0">
                  <a:pos x="1126" y="1763"/>
                </a:cxn>
                <a:cxn ang="0">
                  <a:pos x="1221" y="1750"/>
                </a:cxn>
                <a:cxn ang="0">
                  <a:pos x="1289" y="1723"/>
                </a:cxn>
                <a:cxn ang="0">
                  <a:pos x="1384" y="1723"/>
                </a:cxn>
                <a:cxn ang="0">
                  <a:pos x="1465" y="1668"/>
                </a:cxn>
                <a:cxn ang="0">
                  <a:pos x="1546" y="1492"/>
                </a:cxn>
                <a:cxn ang="0">
                  <a:pos x="1641" y="1465"/>
                </a:cxn>
                <a:cxn ang="0">
                  <a:pos x="1804" y="1126"/>
                </a:cxn>
                <a:cxn ang="0">
                  <a:pos x="1899" y="1099"/>
                </a:cxn>
                <a:cxn ang="0">
                  <a:pos x="2075" y="1451"/>
                </a:cxn>
                <a:cxn ang="0">
                  <a:pos x="2170" y="895"/>
                </a:cxn>
                <a:cxn ang="0">
                  <a:pos x="2238" y="353"/>
                </a:cxn>
                <a:cxn ang="0">
                  <a:pos x="2347" y="638"/>
                </a:cxn>
                <a:cxn ang="0">
                  <a:pos x="2414" y="1085"/>
                </a:cxn>
                <a:cxn ang="0">
                  <a:pos x="2455" y="950"/>
                </a:cxn>
                <a:cxn ang="0">
                  <a:pos x="2523" y="841"/>
                </a:cxn>
                <a:cxn ang="0">
                  <a:pos x="2618" y="312"/>
                </a:cxn>
                <a:cxn ang="0">
                  <a:pos x="2713" y="0"/>
                </a:cxn>
                <a:cxn ang="0">
                  <a:pos x="2970" y="1438"/>
                </a:cxn>
                <a:cxn ang="0">
                  <a:pos x="3052" y="1289"/>
                </a:cxn>
                <a:cxn ang="0">
                  <a:pos x="3147" y="1397"/>
                </a:cxn>
                <a:cxn ang="0">
                  <a:pos x="3228" y="1628"/>
                </a:cxn>
                <a:cxn ang="0">
                  <a:pos x="3310" y="1397"/>
                </a:cxn>
                <a:cxn ang="0">
                  <a:pos x="3432" y="1289"/>
                </a:cxn>
                <a:cxn ang="0">
                  <a:pos x="3567" y="1153"/>
                </a:cxn>
                <a:cxn ang="0">
                  <a:pos x="3744" y="1479"/>
                </a:cxn>
                <a:cxn ang="0">
                  <a:pos x="3838" y="1479"/>
                </a:cxn>
                <a:cxn ang="0">
                  <a:pos x="3920" y="1533"/>
                </a:cxn>
                <a:cxn ang="0">
                  <a:pos x="4083" y="1479"/>
                </a:cxn>
                <a:cxn ang="0">
                  <a:pos x="4272" y="1668"/>
                </a:cxn>
                <a:cxn ang="0">
                  <a:pos x="4354" y="1573"/>
                </a:cxn>
                <a:cxn ang="0">
                  <a:pos x="4435" y="1424"/>
                </a:cxn>
              </a:cxnLst>
              <a:rect l="0" t="0" r="r" b="b"/>
              <a:pathLst>
                <a:path w="4435" h="2062">
                  <a:moveTo>
                    <a:pt x="0" y="746"/>
                  </a:moveTo>
                  <a:lnTo>
                    <a:pt x="82" y="2062"/>
                  </a:lnTo>
                  <a:lnTo>
                    <a:pt x="163" y="1723"/>
                  </a:lnTo>
                  <a:lnTo>
                    <a:pt x="258" y="787"/>
                  </a:lnTo>
                  <a:lnTo>
                    <a:pt x="339" y="1614"/>
                  </a:lnTo>
                  <a:lnTo>
                    <a:pt x="421" y="1790"/>
                  </a:lnTo>
                  <a:lnTo>
                    <a:pt x="516" y="1804"/>
                  </a:lnTo>
                  <a:lnTo>
                    <a:pt x="597" y="1953"/>
                  </a:lnTo>
                  <a:lnTo>
                    <a:pt x="773" y="1438"/>
                  </a:lnTo>
                  <a:lnTo>
                    <a:pt x="855" y="1506"/>
                  </a:lnTo>
                  <a:lnTo>
                    <a:pt x="950" y="1804"/>
                  </a:lnTo>
                  <a:lnTo>
                    <a:pt x="1031" y="1655"/>
                  </a:lnTo>
                  <a:lnTo>
                    <a:pt x="1126" y="1763"/>
                  </a:lnTo>
                  <a:lnTo>
                    <a:pt x="1221" y="1750"/>
                  </a:lnTo>
                  <a:lnTo>
                    <a:pt x="1289" y="1723"/>
                  </a:lnTo>
                  <a:lnTo>
                    <a:pt x="1384" y="1723"/>
                  </a:lnTo>
                  <a:lnTo>
                    <a:pt x="1465" y="1668"/>
                  </a:lnTo>
                  <a:lnTo>
                    <a:pt x="1546" y="1492"/>
                  </a:lnTo>
                  <a:lnTo>
                    <a:pt x="1641" y="1465"/>
                  </a:lnTo>
                  <a:lnTo>
                    <a:pt x="1804" y="1126"/>
                  </a:lnTo>
                  <a:lnTo>
                    <a:pt x="1899" y="1099"/>
                  </a:lnTo>
                  <a:lnTo>
                    <a:pt x="2075" y="1451"/>
                  </a:lnTo>
                  <a:lnTo>
                    <a:pt x="2170" y="895"/>
                  </a:lnTo>
                  <a:lnTo>
                    <a:pt x="2238" y="353"/>
                  </a:lnTo>
                  <a:lnTo>
                    <a:pt x="2347" y="638"/>
                  </a:lnTo>
                  <a:lnTo>
                    <a:pt x="2414" y="1085"/>
                  </a:lnTo>
                  <a:lnTo>
                    <a:pt x="2455" y="950"/>
                  </a:lnTo>
                  <a:lnTo>
                    <a:pt x="2523" y="841"/>
                  </a:lnTo>
                  <a:lnTo>
                    <a:pt x="2618" y="312"/>
                  </a:lnTo>
                  <a:lnTo>
                    <a:pt x="2713" y="0"/>
                  </a:lnTo>
                  <a:lnTo>
                    <a:pt x="2970" y="1438"/>
                  </a:lnTo>
                  <a:lnTo>
                    <a:pt x="3052" y="1289"/>
                  </a:lnTo>
                  <a:lnTo>
                    <a:pt x="3147" y="1397"/>
                  </a:lnTo>
                  <a:lnTo>
                    <a:pt x="3228" y="1628"/>
                  </a:lnTo>
                  <a:lnTo>
                    <a:pt x="3310" y="1397"/>
                  </a:lnTo>
                  <a:lnTo>
                    <a:pt x="3432" y="1289"/>
                  </a:lnTo>
                  <a:lnTo>
                    <a:pt x="3567" y="1153"/>
                  </a:lnTo>
                  <a:lnTo>
                    <a:pt x="3744" y="1479"/>
                  </a:lnTo>
                  <a:lnTo>
                    <a:pt x="3838" y="1479"/>
                  </a:lnTo>
                  <a:lnTo>
                    <a:pt x="3920" y="1533"/>
                  </a:lnTo>
                  <a:lnTo>
                    <a:pt x="4083" y="1479"/>
                  </a:lnTo>
                  <a:lnTo>
                    <a:pt x="4272" y="1668"/>
                  </a:lnTo>
                  <a:lnTo>
                    <a:pt x="4354" y="1573"/>
                  </a:lnTo>
                  <a:lnTo>
                    <a:pt x="4435" y="1424"/>
                  </a:lnTo>
                </a:path>
              </a:pathLst>
            </a:custGeom>
            <a:noFill/>
            <a:ln w="42863">
              <a:solidFill>
                <a:srgbClr val="000099"/>
              </a:solidFill>
              <a:prstDash val="solid"/>
              <a:round/>
              <a:headEnd/>
              <a:tailEnd/>
            </a:ln>
          </p:spPr>
          <p:txBody>
            <a:bodyPr/>
            <a:lstStyle/>
            <a:p>
              <a:endParaRPr lang="en-US"/>
            </a:p>
          </p:txBody>
        </p:sp>
      </p:grpSp>
      <p:grpSp>
        <p:nvGrpSpPr>
          <p:cNvPr id="186449" name="Group 81"/>
          <p:cNvGrpSpPr>
            <a:grpSpLocks/>
          </p:cNvGrpSpPr>
          <p:nvPr/>
        </p:nvGrpSpPr>
        <p:grpSpPr bwMode="auto">
          <a:xfrm>
            <a:off x="1300163" y="3146425"/>
            <a:ext cx="7062787" cy="2111375"/>
            <a:chOff x="819" y="1982"/>
            <a:chExt cx="4449" cy="1330"/>
          </a:xfrm>
        </p:grpSpPr>
        <p:sp>
          <p:nvSpPr>
            <p:cNvPr id="186408" name="Line 40"/>
            <p:cNvSpPr>
              <a:spLocks noChangeShapeType="1"/>
            </p:cNvSpPr>
            <p:nvPr/>
          </p:nvSpPr>
          <p:spPr bwMode="auto">
            <a:xfrm flipV="1">
              <a:off x="1538" y="2606"/>
              <a:ext cx="27" cy="204"/>
            </a:xfrm>
            <a:prstGeom prst="line">
              <a:avLst/>
            </a:prstGeom>
            <a:noFill/>
            <a:ln w="22225">
              <a:solidFill>
                <a:srgbClr val="000000"/>
              </a:solidFill>
              <a:round/>
              <a:headEnd/>
              <a:tailEnd/>
            </a:ln>
          </p:spPr>
          <p:txBody>
            <a:bodyPr/>
            <a:lstStyle/>
            <a:p>
              <a:endParaRPr lang="en-US"/>
            </a:p>
          </p:txBody>
        </p:sp>
        <p:sp>
          <p:nvSpPr>
            <p:cNvPr id="186429" name="Rectangle 61"/>
            <p:cNvSpPr>
              <a:spLocks noChangeArrowheads="1"/>
            </p:cNvSpPr>
            <p:nvPr/>
          </p:nvSpPr>
          <p:spPr bwMode="auto">
            <a:xfrm>
              <a:off x="1296" y="2400"/>
              <a:ext cx="1018" cy="211"/>
            </a:xfrm>
            <a:prstGeom prst="rect">
              <a:avLst/>
            </a:prstGeom>
            <a:noFill/>
            <a:ln w="9525">
              <a:noFill/>
              <a:miter lim="800000"/>
              <a:headEnd/>
              <a:tailEnd/>
            </a:ln>
          </p:spPr>
          <p:txBody>
            <a:bodyPr wrap="none" lIns="0" tIns="0" rIns="0" bIns="0">
              <a:spAutoFit/>
            </a:bodyPr>
            <a:lstStyle/>
            <a:p>
              <a:r>
                <a:rPr lang="en-US" sz="2200" i="1">
                  <a:solidFill>
                    <a:srgbClr val="000000"/>
                  </a:solidFill>
                  <a:latin typeface="Arial" pitchFamily="34" charset="0"/>
                </a:rPr>
                <a:t>GDP deflator</a:t>
              </a:r>
              <a:endParaRPr lang="en-US" sz="2200">
                <a:latin typeface="Arial" pitchFamily="34" charset="0"/>
              </a:endParaRPr>
            </a:p>
          </p:txBody>
        </p:sp>
        <p:sp>
          <p:nvSpPr>
            <p:cNvPr id="186447" name="Freeform 79"/>
            <p:cNvSpPr>
              <a:spLocks/>
            </p:cNvSpPr>
            <p:nvPr/>
          </p:nvSpPr>
          <p:spPr bwMode="auto">
            <a:xfrm>
              <a:off x="819" y="1982"/>
              <a:ext cx="4449" cy="1330"/>
            </a:xfrm>
            <a:custGeom>
              <a:avLst/>
              <a:gdLst/>
              <a:ahLst/>
              <a:cxnLst>
                <a:cxn ang="0">
                  <a:pos x="0" y="516"/>
                </a:cxn>
                <a:cxn ang="0">
                  <a:pos x="41" y="923"/>
                </a:cxn>
                <a:cxn ang="0">
                  <a:pos x="95" y="1330"/>
                </a:cxn>
                <a:cxn ang="0">
                  <a:pos x="177" y="1167"/>
                </a:cxn>
                <a:cxn ang="0">
                  <a:pos x="217" y="733"/>
                </a:cxn>
                <a:cxn ang="0">
                  <a:pos x="258" y="299"/>
                </a:cxn>
                <a:cxn ang="0">
                  <a:pos x="299" y="692"/>
                </a:cxn>
                <a:cxn ang="0">
                  <a:pos x="339" y="1099"/>
                </a:cxn>
                <a:cxn ang="0">
                  <a:pos x="434" y="1126"/>
                </a:cxn>
                <a:cxn ang="0">
                  <a:pos x="529" y="1180"/>
                </a:cxn>
                <a:cxn ang="0">
                  <a:pos x="611" y="1072"/>
                </a:cxn>
                <a:cxn ang="0">
                  <a:pos x="692" y="841"/>
                </a:cxn>
                <a:cxn ang="0">
                  <a:pos x="773" y="841"/>
                </a:cxn>
                <a:cxn ang="0">
                  <a:pos x="868" y="977"/>
                </a:cxn>
                <a:cxn ang="0">
                  <a:pos x="950" y="1153"/>
                </a:cxn>
                <a:cxn ang="0">
                  <a:pos x="1031" y="1126"/>
                </a:cxn>
                <a:cxn ang="0">
                  <a:pos x="1126" y="1153"/>
                </a:cxn>
                <a:cxn ang="0">
                  <a:pos x="1207" y="1126"/>
                </a:cxn>
                <a:cxn ang="0">
                  <a:pos x="1302" y="1153"/>
                </a:cxn>
                <a:cxn ang="0">
                  <a:pos x="1465" y="1045"/>
                </a:cxn>
                <a:cxn ang="0">
                  <a:pos x="1560" y="909"/>
                </a:cxn>
                <a:cxn ang="0">
                  <a:pos x="1641" y="882"/>
                </a:cxn>
                <a:cxn ang="0">
                  <a:pos x="1750" y="679"/>
                </a:cxn>
                <a:cxn ang="0">
                  <a:pos x="1899" y="570"/>
                </a:cxn>
                <a:cxn ang="0">
                  <a:pos x="1980" y="611"/>
                </a:cxn>
                <a:cxn ang="0">
                  <a:pos x="2075" y="719"/>
                </a:cxn>
                <a:cxn ang="0">
                  <a:pos x="2157" y="529"/>
                </a:cxn>
                <a:cxn ang="0">
                  <a:pos x="2252" y="41"/>
                </a:cxn>
                <a:cxn ang="0">
                  <a:pos x="2333" y="0"/>
                </a:cxn>
                <a:cxn ang="0">
                  <a:pos x="2428" y="516"/>
                </a:cxn>
                <a:cxn ang="0">
                  <a:pos x="2496" y="353"/>
                </a:cxn>
                <a:cxn ang="0">
                  <a:pos x="2550" y="312"/>
                </a:cxn>
                <a:cxn ang="0">
                  <a:pos x="2550" y="285"/>
                </a:cxn>
                <a:cxn ang="0">
                  <a:pos x="2577" y="245"/>
                </a:cxn>
                <a:cxn ang="0">
                  <a:pos x="2604" y="190"/>
                </a:cxn>
                <a:cxn ang="0">
                  <a:pos x="2645" y="136"/>
                </a:cxn>
                <a:cxn ang="0">
                  <a:pos x="2672" y="82"/>
                </a:cxn>
                <a:cxn ang="0">
                  <a:pos x="2686" y="55"/>
                </a:cxn>
                <a:cxn ang="0">
                  <a:pos x="2713" y="41"/>
                </a:cxn>
                <a:cxn ang="0">
                  <a:pos x="2726" y="28"/>
                </a:cxn>
                <a:cxn ang="0">
                  <a:pos x="2794" y="0"/>
                </a:cxn>
                <a:cxn ang="0">
                  <a:pos x="2889" y="380"/>
                </a:cxn>
                <a:cxn ang="0">
                  <a:pos x="2984" y="760"/>
                </a:cxn>
                <a:cxn ang="0">
                  <a:pos x="3052" y="801"/>
                </a:cxn>
                <a:cxn ang="0">
                  <a:pos x="3133" y="855"/>
                </a:cxn>
                <a:cxn ang="0">
                  <a:pos x="3187" y="950"/>
                </a:cxn>
                <a:cxn ang="0">
                  <a:pos x="3228" y="1004"/>
                </a:cxn>
                <a:cxn ang="0">
                  <a:pos x="3310" y="909"/>
                </a:cxn>
                <a:cxn ang="0">
                  <a:pos x="3486" y="787"/>
                </a:cxn>
                <a:cxn ang="0">
                  <a:pos x="3581" y="773"/>
                </a:cxn>
                <a:cxn ang="0">
                  <a:pos x="3662" y="801"/>
                </a:cxn>
                <a:cxn ang="0">
                  <a:pos x="3757" y="977"/>
                </a:cxn>
                <a:cxn ang="0">
                  <a:pos x="3852" y="990"/>
                </a:cxn>
                <a:cxn ang="0">
                  <a:pos x="3933" y="1031"/>
                </a:cxn>
                <a:cxn ang="0">
                  <a:pos x="4015" y="1018"/>
                </a:cxn>
                <a:cxn ang="0">
                  <a:pos x="4096" y="1045"/>
                </a:cxn>
                <a:cxn ang="0">
                  <a:pos x="4191" y="1045"/>
                </a:cxn>
                <a:cxn ang="0">
                  <a:pos x="4272" y="1140"/>
                </a:cxn>
                <a:cxn ang="0">
                  <a:pos x="4367" y="1099"/>
                </a:cxn>
                <a:cxn ang="0">
                  <a:pos x="4449" y="1031"/>
                </a:cxn>
              </a:cxnLst>
              <a:rect l="0" t="0" r="r" b="b"/>
              <a:pathLst>
                <a:path w="4449" h="1330">
                  <a:moveTo>
                    <a:pt x="0" y="516"/>
                  </a:moveTo>
                  <a:lnTo>
                    <a:pt x="41" y="923"/>
                  </a:lnTo>
                  <a:lnTo>
                    <a:pt x="95" y="1330"/>
                  </a:lnTo>
                  <a:lnTo>
                    <a:pt x="177" y="1167"/>
                  </a:lnTo>
                  <a:lnTo>
                    <a:pt x="217" y="733"/>
                  </a:lnTo>
                  <a:lnTo>
                    <a:pt x="258" y="299"/>
                  </a:lnTo>
                  <a:lnTo>
                    <a:pt x="299" y="692"/>
                  </a:lnTo>
                  <a:lnTo>
                    <a:pt x="339" y="1099"/>
                  </a:lnTo>
                  <a:lnTo>
                    <a:pt x="434" y="1126"/>
                  </a:lnTo>
                  <a:lnTo>
                    <a:pt x="529" y="1180"/>
                  </a:lnTo>
                  <a:lnTo>
                    <a:pt x="611" y="1072"/>
                  </a:lnTo>
                  <a:lnTo>
                    <a:pt x="692" y="841"/>
                  </a:lnTo>
                  <a:lnTo>
                    <a:pt x="773" y="841"/>
                  </a:lnTo>
                  <a:lnTo>
                    <a:pt x="868" y="977"/>
                  </a:lnTo>
                  <a:lnTo>
                    <a:pt x="950" y="1153"/>
                  </a:lnTo>
                  <a:lnTo>
                    <a:pt x="1031" y="1126"/>
                  </a:lnTo>
                  <a:lnTo>
                    <a:pt x="1126" y="1153"/>
                  </a:lnTo>
                  <a:lnTo>
                    <a:pt x="1207" y="1126"/>
                  </a:lnTo>
                  <a:lnTo>
                    <a:pt x="1302" y="1153"/>
                  </a:lnTo>
                  <a:lnTo>
                    <a:pt x="1465" y="1045"/>
                  </a:lnTo>
                  <a:lnTo>
                    <a:pt x="1560" y="909"/>
                  </a:lnTo>
                  <a:lnTo>
                    <a:pt x="1641" y="882"/>
                  </a:lnTo>
                  <a:lnTo>
                    <a:pt x="1750" y="679"/>
                  </a:lnTo>
                  <a:lnTo>
                    <a:pt x="1899" y="570"/>
                  </a:lnTo>
                  <a:lnTo>
                    <a:pt x="1980" y="611"/>
                  </a:lnTo>
                  <a:lnTo>
                    <a:pt x="2075" y="719"/>
                  </a:lnTo>
                  <a:lnTo>
                    <a:pt x="2157" y="529"/>
                  </a:lnTo>
                  <a:lnTo>
                    <a:pt x="2252" y="41"/>
                  </a:lnTo>
                  <a:lnTo>
                    <a:pt x="2333" y="0"/>
                  </a:lnTo>
                  <a:lnTo>
                    <a:pt x="2428" y="516"/>
                  </a:lnTo>
                  <a:lnTo>
                    <a:pt x="2496" y="353"/>
                  </a:lnTo>
                  <a:lnTo>
                    <a:pt x="2550" y="312"/>
                  </a:lnTo>
                  <a:lnTo>
                    <a:pt x="2550" y="285"/>
                  </a:lnTo>
                  <a:lnTo>
                    <a:pt x="2577" y="245"/>
                  </a:lnTo>
                  <a:lnTo>
                    <a:pt x="2604" y="190"/>
                  </a:lnTo>
                  <a:lnTo>
                    <a:pt x="2645" y="136"/>
                  </a:lnTo>
                  <a:lnTo>
                    <a:pt x="2672" y="82"/>
                  </a:lnTo>
                  <a:lnTo>
                    <a:pt x="2686" y="55"/>
                  </a:lnTo>
                  <a:lnTo>
                    <a:pt x="2713" y="41"/>
                  </a:lnTo>
                  <a:lnTo>
                    <a:pt x="2726" y="28"/>
                  </a:lnTo>
                  <a:lnTo>
                    <a:pt x="2794" y="0"/>
                  </a:lnTo>
                  <a:lnTo>
                    <a:pt x="2889" y="380"/>
                  </a:lnTo>
                  <a:lnTo>
                    <a:pt x="2984" y="760"/>
                  </a:lnTo>
                  <a:lnTo>
                    <a:pt x="3052" y="801"/>
                  </a:lnTo>
                  <a:lnTo>
                    <a:pt x="3133" y="855"/>
                  </a:lnTo>
                  <a:lnTo>
                    <a:pt x="3187" y="950"/>
                  </a:lnTo>
                  <a:lnTo>
                    <a:pt x="3228" y="1004"/>
                  </a:lnTo>
                  <a:lnTo>
                    <a:pt x="3310" y="909"/>
                  </a:lnTo>
                  <a:lnTo>
                    <a:pt x="3486" y="787"/>
                  </a:lnTo>
                  <a:lnTo>
                    <a:pt x="3581" y="773"/>
                  </a:lnTo>
                  <a:lnTo>
                    <a:pt x="3662" y="801"/>
                  </a:lnTo>
                  <a:lnTo>
                    <a:pt x="3757" y="977"/>
                  </a:lnTo>
                  <a:lnTo>
                    <a:pt x="3852" y="990"/>
                  </a:lnTo>
                  <a:lnTo>
                    <a:pt x="3933" y="1031"/>
                  </a:lnTo>
                  <a:lnTo>
                    <a:pt x="4015" y="1018"/>
                  </a:lnTo>
                  <a:lnTo>
                    <a:pt x="4096" y="1045"/>
                  </a:lnTo>
                  <a:lnTo>
                    <a:pt x="4191" y="1045"/>
                  </a:lnTo>
                  <a:lnTo>
                    <a:pt x="4272" y="1140"/>
                  </a:lnTo>
                  <a:lnTo>
                    <a:pt x="4367" y="1099"/>
                  </a:lnTo>
                  <a:lnTo>
                    <a:pt x="4449" y="1031"/>
                  </a:lnTo>
                </a:path>
              </a:pathLst>
            </a:custGeom>
            <a:noFill/>
            <a:ln w="42863">
              <a:solidFill>
                <a:srgbClr val="FF0000"/>
              </a:solidFill>
              <a:prstDash val="solid"/>
              <a:round/>
              <a:headEnd/>
              <a:tailEnd/>
            </a:ln>
          </p:spPr>
          <p:txBody>
            <a:bodyPr/>
            <a:lstStyle/>
            <a:p>
              <a:endParaRPr lang="en-US"/>
            </a:p>
          </p:txBody>
        </p:sp>
      </p:grpSp>
    </p:spTree>
  </p:cSld>
  <p:clrMapOvr>
    <a:masterClrMapping/>
  </p:clrMapOvr>
  <p:transition>
    <p:check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86449"/>
                                        </p:tgtEl>
                                        <p:attrNameLst>
                                          <p:attrName>style.visibility</p:attrName>
                                        </p:attrNameLst>
                                      </p:cBhvr>
                                      <p:to>
                                        <p:strVal val="visible"/>
                                      </p:to>
                                    </p:set>
                                    <p:animEffect transition="in" filter="wipe(left)">
                                      <p:cBhvr>
                                        <p:cTn id="7" dur="500"/>
                                        <p:tgtEl>
                                          <p:spTgt spid="18644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86450"/>
                                        </p:tgtEl>
                                        <p:attrNameLst>
                                          <p:attrName>style.visibility</p:attrName>
                                        </p:attrNameLst>
                                      </p:cBhvr>
                                      <p:to>
                                        <p:strVal val="visible"/>
                                      </p:to>
                                    </p:set>
                                    <p:animEffect transition="in" filter="wipe(left)">
                                      <p:cBhvr>
                                        <p:cTn id="12" dur="500"/>
                                        <p:tgtEl>
                                          <p:spTgt spid="1864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457200" y="304800"/>
            <a:ext cx="7772400" cy="762000"/>
          </a:xfrm>
        </p:spPr>
        <p:txBody>
          <a:bodyPr>
            <a:normAutofit/>
          </a:bodyPr>
          <a:lstStyle/>
          <a:p>
            <a:r>
              <a:rPr lang="en-US" sz="2400" b="1" dirty="0">
                <a:latin typeface="Arial" pitchFamily="34" charset="0"/>
                <a:cs typeface="Arial" pitchFamily="34" charset="0"/>
              </a:rPr>
              <a:t>Categories of the population</a:t>
            </a:r>
          </a:p>
        </p:txBody>
      </p:sp>
      <p:sp>
        <p:nvSpPr>
          <p:cNvPr id="104451" name="Rectangle 3"/>
          <p:cNvSpPr>
            <a:spLocks noGrp="1" noChangeArrowheads="1"/>
          </p:cNvSpPr>
          <p:nvPr>
            <p:ph idx="1"/>
          </p:nvPr>
        </p:nvSpPr>
        <p:spPr>
          <a:xfrm>
            <a:off x="914400" y="1219200"/>
            <a:ext cx="7696200" cy="4953000"/>
          </a:xfrm>
        </p:spPr>
        <p:txBody>
          <a:bodyPr/>
          <a:lstStyle/>
          <a:p>
            <a:pPr marL="290513" indent="-290513">
              <a:spcBef>
                <a:spcPct val="35000"/>
              </a:spcBef>
            </a:pPr>
            <a:endParaRPr lang="en-US" sz="1800" b="1" dirty="0" smtClean="0">
              <a:latin typeface="Arial" pitchFamily="34" charset="0"/>
              <a:cs typeface="Arial" pitchFamily="34" charset="0"/>
            </a:endParaRPr>
          </a:p>
          <a:p>
            <a:pPr marL="290513" indent="-290513">
              <a:spcBef>
                <a:spcPct val="35000"/>
              </a:spcBef>
            </a:pPr>
            <a:r>
              <a:rPr lang="en-US" sz="1800" b="1" dirty="0" smtClean="0">
                <a:latin typeface="Arial" pitchFamily="34" charset="0"/>
                <a:cs typeface="Arial" pitchFamily="34" charset="0"/>
              </a:rPr>
              <a:t>employed</a:t>
            </a:r>
            <a:r>
              <a:rPr lang="en-US" sz="1800" dirty="0" smtClean="0">
                <a:latin typeface="Arial" pitchFamily="34" charset="0"/>
                <a:cs typeface="Arial" pitchFamily="34" charset="0"/>
              </a:rPr>
              <a:t>  </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working at a paid job  </a:t>
            </a:r>
          </a:p>
          <a:p>
            <a:pPr marL="290513" indent="-290513">
              <a:spcBef>
                <a:spcPct val="35000"/>
              </a:spcBef>
            </a:pPr>
            <a:endParaRPr lang="en-US" sz="1800" b="1" dirty="0" smtClean="0">
              <a:latin typeface="Arial" pitchFamily="34" charset="0"/>
              <a:cs typeface="Arial" pitchFamily="34" charset="0"/>
            </a:endParaRPr>
          </a:p>
          <a:p>
            <a:pPr marL="290513" indent="-290513">
              <a:spcBef>
                <a:spcPct val="35000"/>
              </a:spcBef>
            </a:pPr>
            <a:r>
              <a:rPr lang="en-US" sz="1800" b="1" dirty="0" smtClean="0">
                <a:latin typeface="Arial" pitchFamily="34" charset="0"/>
                <a:cs typeface="Arial" pitchFamily="34" charset="0"/>
              </a:rPr>
              <a:t>unemployed</a:t>
            </a:r>
            <a:r>
              <a:rPr lang="en-US" sz="1800" dirty="0" smtClean="0">
                <a:latin typeface="Arial" pitchFamily="34" charset="0"/>
                <a:cs typeface="Arial" pitchFamily="34" charset="0"/>
              </a:rPr>
              <a:t>  </a:t>
            </a:r>
            <a:r>
              <a:rPr lang="en-US" sz="1800" dirty="0">
                <a:latin typeface="Arial" pitchFamily="34" charset="0"/>
                <a:cs typeface="Arial" pitchFamily="34" charset="0"/>
              </a:rPr>
              <a:t/>
            </a:r>
            <a:br>
              <a:rPr lang="en-US" sz="1800" dirty="0">
                <a:latin typeface="Arial" pitchFamily="34" charset="0"/>
                <a:cs typeface="Arial" pitchFamily="34" charset="0"/>
              </a:rPr>
            </a:br>
            <a:r>
              <a:rPr lang="en-US" sz="1800" dirty="0">
                <a:latin typeface="Arial" pitchFamily="34" charset="0"/>
                <a:cs typeface="Arial" pitchFamily="34" charset="0"/>
              </a:rPr>
              <a:t>not employed but looking for a job  </a:t>
            </a:r>
          </a:p>
          <a:p>
            <a:pPr marL="290513" indent="-290513">
              <a:spcBef>
                <a:spcPct val="35000"/>
              </a:spcBef>
            </a:pPr>
            <a:endParaRPr lang="en-US" sz="1800" b="1" dirty="0" smtClean="0">
              <a:latin typeface="Arial" pitchFamily="34" charset="0"/>
              <a:cs typeface="Arial" pitchFamily="34" charset="0"/>
            </a:endParaRPr>
          </a:p>
          <a:p>
            <a:pPr marL="290513" indent="-290513">
              <a:spcBef>
                <a:spcPct val="35000"/>
              </a:spcBef>
            </a:pPr>
            <a:r>
              <a:rPr lang="en-US" sz="1800" b="1" dirty="0" smtClean="0">
                <a:latin typeface="Arial" pitchFamily="34" charset="0"/>
                <a:cs typeface="Arial" pitchFamily="34" charset="0"/>
              </a:rPr>
              <a:t>labor </a:t>
            </a:r>
            <a:r>
              <a:rPr lang="en-US" sz="1800" b="1" dirty="0">
                <a:latin typeface="Arial" pitchFamily="34" charset="0"/>
                <a:cs typeface="Arial" pitchFamily="34" charset="0"/>
              </a:rPr>
              <a:t>force </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the amount of labor available for producing goods and services; all employed plus unemployed persons </a:t>
            </a:r>
          </a:p>
          <a:p>
            <a:pPr marL="290513" indent="-290513">
              <a:spcBef>
                <a:spcPct val="35000"/>
              </a:spcBef>
            </a:pPr>
            <a:endParaRPr lang="en-US" sz="1800" b="1" dirty="0" smtClean="0">
              <a:latin typeface="Arial" pitchFamily="34" charset="0"/>
              <a:cs typeface="Arial" pitchFamily="34" charset="0"/>
            </a:endParaRPr>
          </a:p>
          <a:p>
            <a:pPr marL="290513" indent="-290513">
              <a:spcBef>
                <a:spcPct val="35000"/>
              </a:spcBef>
            </a:pPr>
            <a:r>
              <a:rPr lang="en-US" sz="1800" b="1" dirty="0" smtClean="0">
                <a:latin typeface="Arial" pitchFamily="34" charset="0"/>
                <a:cs typeface="Arial" pitchFamily="34" charset="0"/>
              </a:rPr>
              <a:t>not </a:t>
            </a:r>
            <a:r>
              <a:rPr lang="en-US" sz="1800" b="1" dirty="0">
                <a:latin typeface="Arial" pitchFamily="34" charset="0"/>
                <a:cs typeface="Arial" pitchFamily="34" charset="0"/>
              </a:rPr>
              <a:t>in the labor force</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not employed, not looking for work. </a:t>
            </a:r>
          </a:p>
        </p:txBody>
      </p:sp>
    </p:spTree>
  </p:cSld>
  <p:clrMapOvr>
    <a:masterClrMapping/>
  </p:clrMapOvr>
  <p:transition>
    <p:cover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381000" y="304800"/>
            <a:ext cx="8458200" cy="762000"/>
          </a:xfrm>
        </p:spPr>
        <p:txBody>
          <a:bodyPr>
            <a:normAutofit/>
          </a:bodyPr>
          <a:lstStyle/>
          <a:p>
            <a:r>
              <a:rPr lang="en-US" sz="2400" b="1" dirty="0">
                <a:latin typeface="Arial" pitchFamily="34" charset="0"/>
                <a:cs typeface="Arial" pitchFamily="34" charset="0"/>
              </a:rPr>
              <a:t>Two important labor force concepts</a:t>
            </a:r>
          </a:p>
        </p:txBody>
      </p:sp>
      <p:sp>
        <p:nvSpPr>
          <p:cNvPr id="121859" name="Rectangle 3"/>
          <p:cNvSpPr>
            <a:spLocks noGrp="1" noChangeArrowheads="1"/>
          </p:cNvSpPr>
          <p:nvPr>
            <p:ph idx="1"/>
          </p:nvPr>
        </p:nvSpPr>
        <p:spPr>
          <a:xfrm>
            <a:off x="990600" y="1219200"/>
            <a:ext cx="7162800" cy="4648200"/>
          </a:xfrm>
        </p:spPr>
        <p:txBody>
          <a:bodyPr/>
          <a:lstStyle/>
          <a:p>
            <a:pPr marL="339725" indent="-339725">
              <a:spcBef>
                <a:spcPct val="60000"/>
              </a:spcBef>
            </a:pPr>
            <a:endParaRPr lang="en-US" sz="1800" b="1" i="1" dirty="0" smtClean="0">
              <a:latin typeface="Arial" pitchFamily="34" charset="0"/>
              <a:cs typeface="Arial" pitchFamily="34" charset="0"/>
            </a:endParaRPr>
          </a:p>
          <a:p>
            <a:pPr marL="339725" indent="-339725">
              <a:spcBef>
                <a:spcPct val="60000"/>
              </a:spcBef>
            </a:pPr>
            <a:r>
              <a:rPr lang="en-US" sz="1800" b="1" dirty="0" smtClean="0">
                <a:latin typeface="Arial" pitchFamily="34" charset="0"/>
                <a:cs typeface="Arial" pitchFamily="34" charset="0"/>
              </a:rPr>
              <a:t>unemployment </a:t>
            </a:r>
            <a:r>
              <a:rPr lang="en-US" sz="1800" b="1" dirty="0">
                <a:latin typeface="Arial" pitchFamily="34" charset="0"/>
                <a:cs typeface="Arial" pitchFamily="34" charset="0"/>
              </a:rPr>
              <a:t>rate </a:t>
            </a:r>
            <a:br>
              <a:rPr lang="en-US" sz="1800" b="1" dirty="0">
                <a:latin typeface="Arial" pitchFamily="34" charset="0"/>
                <a:cs typeface="Arial" pitchFamily="34" charset="0"/>
              </a:rPr>
            </a:br>
            <a:r>
              <a:rPr lang="en-US" sz="1800" dirty="0">
                <a:latin typeface="Arial" pitchFamily="34" charset="0"/>
                <a:cs typeface="Arial" pitchFamily="34" charset="0"/>
              </a:rPr>
              <a:t>percentage of the labor force that is unemployed</a:t>
            </a:r>
          </a:p>
          <a:p>
            <a:pPr marL="339725" indent="-339725">
              <a:spcBef>
                <a:spcPct val="60000"/>
              </a:spcBef>
            </a:pPr>
            <a:endParaRPr lang="en-US" sz="1800" b="1" dirty="0" smtClean="0">
              <a:latin typeface="Arial" pitchFamily="34" charset="0"/>
              <a:cs typeface="Arial" pitchFamily="34" charset="0"/>
            </a:endParaRPr>
          </a:p>
          <a:p>
            <a:pPr marL="339725" indent="-339725">
              <a:spcBef>
                <a:spcPct val="60000"/>
              </a:spcBef>
            </a:pPr>
            <a:endParaRPr lang="en-US" sz="1800" b="1" dirty="0">
              <a:latin typeface="Arial" pitchFamily="34" charset="0"/>
              <a:cs typeface="Arial" pitchFamily="34" charset="0"/>
            </a:endParaRPr>
          </a:p>
          <a:p>
            <a:pPr marL="339725" indent="-339725">
              <a:spcBef>
                <a:spcPct val="60000"/>
              </a:spcBef>
            </a:pPr>
            <a:r>
              <a:rPr lang="en-US" sz="1800" b="1" dirty="0" smtClean="0">
                <a:latin typeface="Arial" pitchFamily="34" charset="0"/>
                <a:cs typeface="Arial" pitchFamily="34" charset="0"/>
              </a:rPr>
              <a:t>labor </a:t>
            </a:r>
            <a:r>
              <a:rPr lang="en-US" sz="1800" b="1" dirty="0">
                <a:latin typeface="Arial" pitchFamily="34" charset="0"/>
                <a:cs typeface="Arial" pitchFamily="34" charset="0"/>
              </a:rPr>
              <a:t>force participation rate </a:t>
            </a:r>
            <a:br>
              <a:rPr lang="en-US" sz="1800" b="1" dirty="0">
                <a:latin typeface="Arial" pitchFamily="34" charset="0"/>
                <a:cs typeface="Arial" pitchFamily="34" charset="0"/>
              </a:rPr>
            </a:br>
            <a:r>
              <a:rPr lang="en-US" sz="1800" dirty="0">
                <a:latin typeface="Arial" pitchFamily="34" charset="0"/>
                <a:cs typeface="Arial" pitchFamily="34" charset="0"/>
              </a:rPr>
              <a:t>the fraction of the adult population </a:t>
            </a:r>
            <a:r>
              <a:rPr lang="en-US" sz="1800" dirty="0" smtClean="0">
                <a:latin typeface="Arial" pitchFamily="34" charset="0"/>
                <a:cs typeface="Arial" pitchFamily="34" charset="0"/>
              </a:rPr>
              <a:t> that </a:t>
            </a:r>
            <a:r>
              <a:rPr lang="en-US" sz="1800" dirty="0">
                <a:latin typeface="Arial" pitchFamily="34" charset="0"/>
                <a:cs typeface="Arial" pitchFamily="34" charset="0"/>
              </a:rPr>
              <a:t>‘participates’ in the labor force</a:t>
            </a:r>
          </a:p>
        </p:txBody>
      </p:sp>
    </p:spTree>
  </p:cSld>
  <p:clrMapOvr>
    <a:masterClrMapping/>
  </p:clrMapOvr>
  <p:transition>
    <p:cover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304800" y="228600"/>
            <a:ext cx="8610600" cy="838200"/>
          </a:xfrm>
        </p:spPr>
        <p:txBody>
          <a:bodyPr>
            <a:normAutofit/>
          </a:bodyPr>
          <a:lstStyle/>
          <a:p>
            <a:r>
              <a:rPr lang="en-US" sz="2400" b="1" dirty="0">
                <a:latin typeface="Arial" pitchFamily="34" charset="0"/>
                <a:cs typeface="Arial" pitchFamily="34" charset="0"/>
              </a:rPr>
              <a:t>Exercise:  Compute labor force statistics</a:t>
            </a:r>
          </a:p>
        </p:txBody>
      </p:sp>
      <p:sp>
        <p:nvSpPr>
          <p:cNvPr id="123907" name="Rectangle 3"/>
          <p:cNvSpPr>
            <a:spLocks noGrp="1" noChangeArrowheads="1"/>
          </p:cNvSpPr>
          <p:nvPr>
            <p:ph idx="1"/>
          </p:nvPr>
        </p:nvSpPr>
        <p:spPr>
          <a:xfrm>
            <a:off x="914400" y="1295400"/>
            <a:ext cx="7543800" cy="2133600"/>
          </a:xfrm>
          <a:solidFill>
            <a:srgbClr val="CCFFCC"/>
          </a:solidFill>
          <a:ln>
            <a:solidFill>
              <a:srgbClr val="008000"/>
            </a:solidFill>
          </a:ln>
        </p:spPr>
        <p:txBody>
          <a:bodyPr/>
          <a:lstStyle/>
          <a:p>
            <a:pPr marL="0" indent="0" algn="ctr">
              <a:lnSpc>
                <a:spcPct val="110000"/>
              </a:lnSpc>
              <a:spcBef>
                <a:spcPct val="10000"/>
              </a:spcBef>
              <a:buFont typeface="Wingdings" pitchFamily="2" charset="2"/>
              <a:buNone/>
              <a:tabLst>
                <a:tab pos="692150" algn="l"/>
                <a:tab pos="4056063" algn="l"/>
                <a:tab pos="5195888" algn="dec"/>
              </a:tabLst>
            </a:pPr>
            <a:r>
              <a:rPr lang="en-US" sz="1800" b="1" dirty="0">
                <a:latin typeface="Arial" pitchFamily="34" charset="0"/>
                <a:cs typeface="Arial" pitchFamily="34" charset="0"/>
              </a:rPr>
              <a:t>U.S. adult population by group, April 2002</a:t>
            </a:r>
          </a:p>
          <a:p>
            <a:pPr marL="0" indent="0">
              <a:lnSpc>
                <a:spcPct val="110000"/>
              </a:lnSpc>
              <a:spcBef>
                <a:spcPct val="10000"/>
              </a:spcBef>
              <a:buFont typeface="Wingdings" pitchFamily="2" charset="2"/>
              <a:buNone/>
              <a:tabLst>
                <a:tab pos="692150" algn="l"/>
                <a:tab pos="4056063" algn="l"/>
                <a:tab pos="5195888" algn="dec"/>
              </a:tabLst>
            </a:pPr>
            <a:r>
              <a:rPr lang="en-US" sz="1800" dirty="0">
                <a:latin typeface="Arial" pitchFamily="34" charset="0"/>
                <a:cs typeface="Arial" pitchFamily="34" charset="0"/>
              </a:rPr>
              <a:t>	Number employed 	= 	134.0 million</a:t>
            </a:r>
          </a:p>
          <a:p>
            <a:pPr marL="0" indent="0">
              <a:lnSpc>
                <a:spcPct val="110000"/>
              </a:lnSpc>
              <a:spcBef>
                <a:spcPct val="10000"/>
              </a:spcBef>
              <a:buFont typeface="Wingdings" pitchFamily="2" charset="2"/>
              <a:buNone/>
              <a:tabLst>
                <a:tab pos="692150" algn="l"/>
                <a:tab pos="4056063" algn="l"/>
                <a:tab pos="5195888" algn="dec"/>
              </a:tabLst>
            </a:pPr>
            <a:r>
              <a:rPr lang="en-US" sz="1800" dirty="0">
                <a:latin typeface="Arial" pitchFamily="34" charset="0"/>
                <a:cs typeface="Arial" pitchFamily="34" charset="0"/>
              </a:rPr>
              <a:t>	Number unemployed 	= 	8.6 million</a:t>
            </a:r>
          </a:p>
          <a:p>
            <a:pPr marL="0" indent="0">
              <a:lnSpc>
                <a:spcPct val="110000"/>
              </a:lnSpc>
              <a:spcBef>
                <a:spcPct val="10000"/>
              </a:spcBef>
              <a:buFont typeface="Wingdings" pitchFamily="2" charset="2"/>
              <a:buNone/>
              <a:tabLst>
                <a:tab pos="692150" algn="l"/>
                <a:tab pos="4056063" algn="l"/>
                <a:tab pos="5195888" algn="dec"/>
              </a:tabLst>
            </a:pPr>
            <a:r>
              <a:rPr lang="en-US" sz="1800" dirty="0">
                <a:latin typeface="Arial" pitchFamily="34" charset="0"/>
                <a:cs typeface="Arial" pitchFamily="34" charset="0"/>
              </a:rPr>
              <a:t>	Adult population 	= 	213.5 million</a:t>
            </a:r>
          </a:p>
        </p:txBody>
      </p:sp>
      <p:sp>
        <p:nvSpPr>
          <p:cNvPr id="123908" name="Rectangle 4"/>
          <p:cNvSpPr>
            <a:spLocks noChangeArrowheads="1"/>
          </p:cNvSpPr>
          <p:nvPr/>
        </p:nvSpPr>
        <p:spPr bwMode="auto">
          <a:xfrm>
            <a:off x="1066800" y="3581400"/>
            <a:ext cx="7391400" cy="2514600"/>
          </a:xfrm>
          <a:prstGeom prst="rect">
            <a:avLst/>
          </a:prstGeom>
          <a:solidFill>
            <a:schemeClr val="bg1">
              <a:alpha val="50000"/>
            </a:schemeClr>
          </a:solidFill>
          <a:ln w="9525">
            <a:noFill/>
            <a:miter lim="800000"/>
            <a:headEnd/>
            <a:tailEnd/>
          </a:ln>
          <a:effectLst/>
        </p:spPr>
        <p:txBody>
          <a:bodyPr/>
          <a:lstStyle/>
          <a:p>
            <a:pPr>
              <a:lnSpc>
                <a:spcPct val="105000"/>
              </a:lnSpc>
              <a:spcBef>
                <a:spcPct val="10000"/>
              </a:spcBef>
              <a:buSzPct val="110000"/>
              <a:buFont typeface="Wingdings" pitchFamily="2" charset="2"/>
              <a:buNone/>
              <a:tabLst>
                <a:tab pos="736600" algn="l"/>
                <a:tab pos="4459288" algn="l"/>
                <a:tab pos="5541963" algn="dec"/>
              </a:tabLst>
            </a:pPr>
            <a:r>
              <a:rPr lang="en-US" sz="1800" dirty="0">
                <a:latin typeface="Tahoma" pitchFamily="34" charset="0"/>
              </a:rPr>
              <a:t>Use the above data to calculate</a:t>
            </a:r>
          </a:p>
          <a:p>
            <a:pPr marL="461963" lvl="1" indent="-233363">
              <a:lnSpc>
                <a:spcPct val="105000"/>
              </a:lnSpc>
              <a:spcBef>
                <a:spcPct val="10000"/>
              </a:spcBef>
              <a:buSzPct val="90000"/>
              <a:buFont typeface="Arial" pitchFamily="34" charset="0"/>
              <a:buChar char="•"/>
              <a:tabLst>
                <a:tab pos="736600" algn="l"/>
                <a:tab pos="4459288" algn="l"/>
                <a:tab pos="5541963" algn="dec"/>
              </a:tabLst>
            </a:pPr>
            <a:r>
              <a:rPr lang="en-US" sz="1800" dirty="0">
                <a:latin typeface="Tahoma" pitchFamily="34" charset="0"/>
              </a:rPr>
              <a:t>the labor </a:t>
            </a:r>
            <a:r>
              <a:rPr lang="en-US" sz="1800" dirty="0" smtClean="0">
                <a:latin typeface="Tahoma" pitchFamily="34" charset="0"/>
              </a:rPr>
              <a:t>force</a:t>
            </a:r>
          </a:p>
          <a:p>
            <a:pPr marL="461963" lvl="1" indent="-233363">
              <a:lnSpc>
                <a:spcPct val="105000"/>
              </a:lnSpc>
              <a:spcBef>
                <a:spcPct val="10000"/>
              </a:spcBef>
              <a:buSzPct val="90000"/>
              <a:buFont typeface="Arial" pitchFamily="34" charset="0"/>
              <a:buChar char="•"/>
              <a:tabLst>
                <a:tab pos="736600" algn="l"/>
                <a:tab pos="4459288" algn="l"/>
                <a:tab pos="5541963" algn="dec"/>
              </a:tabLst>
            </a:pPr>
            <a:endParaRPr lang="en-US" sz="1800" dirty="0">
              <a:latin typeface="Tahoma" pitchFamily="34" charset="0"/>
            </a:endParaRPr>
          </a:p>
          <a:p>
            <a:pPr marL="461963" lvl="1" indent="-233363">
              <a:lnSpc>
                <a:spcPct val="105000"/>
              </a:lnSpc>
              <a:spcBef>
                <a:spcPct val="10000"/>
              </a:spcBef>
              <a:buSzPct val="90000"/>
              <a:buFont typeface="Arial" pitchFamily="34" charset="0"/>
              <a:buChar char="•"/>
              <a:tabLst>
                <a:tab pos="736600" algn="l"/>
                <a:tab pos="4459288" algn="l"/>
                <a:tab pos="5541963" algn="dec"/>
              </a:tabLst>
            </a:pPr>
            <a:r>
              <a:rPr lang="en-US" sz="1800" dirty="0">
                <a:latin typeface="Tahoma" pitchFamily="34" charset="0"/>
              </a:rPr>
              <a:t>the number of people not in the labor </a:t>
            </a:r>
            <a:r>
              <a:rPr lang="en-US" sz="1800" dirty="0" smtClean="0">
                <a:latin typeface="Tahoma" pitchFamily="34" charset="0"/>
              </a:rPr>
              <a:t>force</a:t>
            </a:r>
          </a:p>
          <a:p>
            <a:pPr marL="461963" lvl="1" indent="-233363">
              <a:lnSpc>
                <a:spcPct val="105000"/>
              </a:lnSpc>
              <a:spcBef>
                <a:spcPct val="10000"/>
              </a:spcBef>
              <a:buSzPct val="90000"/>
              <a:buFont typeface="Arial" pitchFamily="34" charset="0"/>
              <a:buChar char="•"/>
              <a:tabLst>
                <a:tab pos="736600" algn="l"/>
                <a:tab pos="4459288" algn="l"/>
                <a:tab pos="5541963" algn="dec"/>
              </a:tabLst>
            </a:pPr>
            <a:endParaRPr lang="en-US" sz="1800" dirty="0">
              <a:latin typeface="Tahoma" pitchFamily="34" charset="0"/>
            </a:endParaRPr>
          </a:p>
          <a:p>
            <a:pPr marL="461963" lvl="1" indent="-233363">
              <a:lnSpc>
                <a:spcPct val="105000"/>
              </a:lnSpc>
              <a:spcBef>
                <a:spcPct val="10000"/>
              </a:spcBef>
              <a:buSzPct val="90000"/>
              <a:buFont typeface="Arial" pitchFamily="34" charset="0"/>
              <a:buChar char="•"/>
              <a:tabLst>
                <a:tab pos="736600" algn="l"/>
                <a:tab pos="4459288" algn="l"/>
                <a:tab pos="5541963" algn="dec"/>
              </a:tabLst>
            </a:pPr>
            <a:r>
              <a:rPr lang="en-US" sz="1800" dirty="0">
                <a:latin typeface="Tahoma" pitchFamily="34" charset="0"/>
              </a:rPr>
              <a:t>the labor force participation </a:t>
            </a:r>
            <a:r>
              <a:rPr lang="en-US" sz="1800" dirty="0" smtClean="0">
                <a:latin typeface="Tahoma" pitchFamily="34" charset="0"/>
              </a:rPr>
              <a:t>rate</a:t>
            </a:r>
          </a:p>
          <a:p>
            <a:pPr marL="461963" lvl="1" indent="-233363">
              <a:lnSpc>
                <a:spcPct val="105000"/>
              </a:lnSpc>
              <a:spcBef>
                <a:spcPct val="10000"/>
              </a:spcBef>
              <a:buSzPct val="90000"/>
              <a:buFont typeface="Arial" pitchFamily="34" charset="0"/>
              <a:buChar char="•"/>
              <a:tabLst>
                <a:tab pos="736600" algn="l"/>
                <a:tab pos="4459288" algn="l"/>
                <a:tab pos="5541963" algn="dec"/>
              </a:tabLst>
            </a:pPr>
            <a:endParaRPr lang="en-US" sz="1800" dirty="0">
              <a:latin typeface="Tahoma" pitchFamily="34" charset="0"/>
            </a:endParaRPr>
          </a:p>
          <a:p>
            <a:pPr marL="461963" lvl="1" indent="-233363">
              <a:lnSpc>
                <a:spcPct val="105000"/>
              </a:lnSpc>
              <a:spcBef>
                <a:spcPct val="10000"/>
              </a:spcBef>
              <a:buSzPct val="90000"/>
              <a:buFont typeface="Arial" pitchFamily="34" charset="0"/>
              <a:buChar char="•"/>
              <a:tabLst>
                <a:tab pos="736600" algn="l"/>
                <a:tab pos="4459288" algn="l"/>
                <a:tab pos="5541963" algn="dec"/>
              </a:tabLst>
            </a:pPr>
            <a:r>
              <a:rPr lang="en-US" sz="1800" dirty="0">
                <a:latin typeface="Tahoma" pitchFamily="34" charset="0"/>
              </a:rPr>
              <a:t>the unemployment rate </a:t>
            </a:r>
          </a:p>
        </p:txBody>
      </p:sp>
    </p:spTree>
  </p:cSld>
  <p:clrMapOvr>
    <a:masterClrMapping/>
  </p:clrMapOvr>
  <p:transition>
    <p:cover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23907"/>
                                        </p:tgtEl>
                                        <p:attrNameLst>
                                          <p:attrName>style.visibility</p:attrName>
                                        </p:attrNameLst>
                                      </p:cBhvr>
                                      <p:to>
                                        <p:strVal val="visible"/>
                                      </p:to>
                                    </p:set>
                                    <p:animEffect transition="in" filter="checkerboard(across)">
                                      <p:cBhvr>
                                        <p:cTn id="7" dur="500"/>
                                        <p:tgtEl>
                                          <p:spTgt spid="12390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23908">
                                            <p:txEl>
                                              <p:pRg st="0" end="0"/>
                                            </p:txEl>
                                          </p:spTgt>
                                        </p:tgtEl>
                                        <p:attrNameLst>
                                          <p:attrName>style.visibility</p:attrName>
                                        </p:attrNameLst>
                                      </p:cBhvr>
                                      <p:to>
                                        <p:strVal val="visible"/>
                                      </p:to>
                                    </p:set>
                                    <p:animEffect transition="in" filter="wipe(up)">
                                      <p:cBhvr>
                                        <p:cTn id="12" dur="500"/>
                                        <p:tgtEl>
                                          <p:spTgt spid="123908">
                                            <p:txEl>
                                              <p:pRg st="0" end="0"/>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123908">
                                            <p:txEl>
                                              <p:pRg st="1" end="1"/>
                                            </p:txEl>
                                          </p:spTgt>
                                        </p:tgtEl>
                                        <p:attrNameLst>
                                          <p:attrName>style.visibility</p:attrName>
                                        </p:attrNameLst>
                                      </p:cBhvr>
                                      <p:to>
                                        <p:strVal val="visible"/>
                                      </p:to>
                                    </p:set>
                                    <p:animEffect transition="in" filter="wipe(up)">
                                      <p:cBhvr>
                                        <p:cTn id="15" dur="500"/>
                                        <p:tgtEl>
                                          <p:spTgt spid="123908">
                                            <p:txEl>
                                              <p:pRg st="1" end="1"/>
                                            </p:txEl>
                                          </p:spTgt>
                                        </p:tgtEl>
                                      </p:cBhvr>
                                    </p:animEffect>
                                  </p:childTnLst>
                                </p:cTn>
                              </p:par>
                              <p:par>
                                <p:cTn id="16" presetID="22" presetClass="entr" presetSubtype="1" fill="hold" grpId="0" nodeType="withEffect">
                                  <p:stCondLst>
                                    <p:cond delay="0"/>
                                  </p:stCondLst>
                                  <p:childTnLst>
                                    <p:set>
                                      <p:cBhvr>
                                        <p:cTn id="17" dur="1" fill="hold">
                                          <p:stCondLst>
                                            <p:cond delay="0"/>
                                          </p:stCondLst>
                                        </p:cTn>
                                        <p:tgtEl>
                                          <p:spTgt spid="123908">
                                            <p:txEl>
                                              <p:pRg st="3" end="3"/>
                                            </p:txEl>
                                          </p:spTgt>
                                        </p:tgtEl>
                                        <p:attrNameLst>
                                          <p:attrName>style.visibility</p:attrName>
                                        </p:attrNameLst>
                                      </p:cBhvr>
                                      <p:to>
                                        <p:strVal val="visible"/>
                                      </p:to>
                                    </p:set>
                                    <p:animEffect transition="in" filter="wipe(up)">
                                      <p:cBhvr>
                                        <p:cTn id="18" dur="500"/>
                                        <p:tgtEl>
                                          <p:spTgt spid="123908">
                                            <p:txEl>
                                              <p:pRg st="3" end="3"/>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123908">
                                            <p:txEl>
                                              <p:pRg st="5" end="5"/>
                                            </p:txEl>
                                          </p:spTgt>
                                        </p:tgtEl>
                                        <p:attrNameLst>
                                          <p:attrName>style.visibility</p:attrName>
                                        </p:attrNameLst>
                                      </p:cBhvr>
                                      <p:to>
                                        <p:strVal val="visible"/>
                                      </p:to>
                                    </p:set>
                                    <p:animEffect transition="in" filter="wipe(up)">
                                      <p:cBhvr>
                                        <p:cTn id="21" dur="500"/>
                                        <p:tgtEl>
                                          <p:spTgt spid="123908">
                                            <p:txEl>
                                              <p:pRg st="5" end="5"/>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123908">
                                            <p:txEl>
                                              <p:pRg st="7" end="7"/>
                                            </p:txEl>
                                          </p:spTgt>
                                        </p:tgtEl>
                                        <p:attrNameLst>
                                          <p:attrName>style.visibility</p:attrName>
                                        </p:attrNameLst>
                                      </p:cBhvr>
                                      <p:to>
                                        <p:strVal val="visible"/>
                                      </p:to>
                                    </p:set>
                                    <p:animEffect transition="in" filter="wipe(up)">
                                      <p:cBhvr>
                                        <p:cTn id="24" dur="500"/>
                                        <p:tgtEl>
                                          <p:spTgt spid="12390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907" grpId="0" animBg="1" autoUpdateAnimBg="0"/>
      <p:bldP spid="123908"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p:txBody>
          <a:bodyPr/>
          <a:lstStyle/>
          <a:p>
            <a:r>
              <a:rPr lang="en-US" sz="1800" b="1" dirty="0" smtClean="0">
                <a:latin typeface="Arial" pitchFamily="34" charset="0"/>
                <a:cs typeface="Arial" pitchFamily="34" charset="0"/>
              </a:rPr>
              <a:t>Answers</a:t>
            </a:r>
            <a:endParaRPr lang="en-US" sz="1800" b="1" dirty="0">
              <a:latin typeface="Arial" pitchFamily="34" charset="0"/>
              <a:cs typeface="Arial" pitchFamily="34" charset="0"/>
            </a:endParaRPr>
          </a:p>
        </p:txBody>
      </p:sp>
      <p:sp>
        <p:nvSpPr>
          <p:cNvPr id="215043" name="Rectangle 3"/>
          <p:cNvSpPr>
            <a:spLocks noGrp="1" noChangeArrowheads="1"/>
          </p:cNvSpPr>
          <p:nvPr>
            <p:ph idx="1"/>
          </p:nvPr>
        </p:nvSpPr>
        <p:spPr>
          <a:xfrm>
            <a:off x="762000" y="1219200"/>
            <a:ext cx="7924800" cy="5029200"/>
          </a:xfrm>
          <a:solidFill>
            <a:schemeClr val="bg1">
              <a:alpha val="50000"/>
            </a:schemeClr>
          </a:solidFill>
        </p:spPr>
        <p:txBody>
          <a:bodyPr/>
          <a:lstStyle/>
          <a:p>
            <a:pPr>
              <a:lnSpc>
                <a:spcPct val="105000"/>
              </a:lnSpc>
            </a:pPr>
            <a:r>
              <a:rPr lang="en-US" sz="1800" dirty="0">
                <a:latin typeface="Arial" pitchFamily="34" charset="0"/>
                <a:cs typeface="Arial" pitchFamily="34" charset="0"/>
              </a:rPr>
              <a:t>data:  </a:t>
            </a:r>
            <a:r>
              <a:rPr lang="en-US" sz="1800" b="1" i="1" dirty="0">
                <a:latin typeface="Arial" pitchFamily="34" charset="0"/>
                <a:cs typeface="Arial" pitchFamily="34" charset="0"/>
              </a:rPr>
              <a:t>E</a:t>
            </a:r>
            <a:r>
              <a:rPr lang="en-US" sz="1800" dirty="0">
                <a:latin typeface="Arial" pitchFamily="34" charset="0"/>
                <a:cs typeface="Arial" pitchFamily="34" charset="0"/>
              </a:rPr>
              <a:t> = 134.0, </a:t>
            </a:r>
            <a:r>
              <a:rPr lang="en-US" sz="1800" b="1" i="1" dirty="0">
                <a:latin typeface="Arial" pitchFamily="34" charset="0"/>
                <a:cs typeface="Arial" pitchFamily="34" charset="0"/>
              </a:rPr>
              <a:t>U</a:t>
            </a:r>
            <a:r>
              <a:rPr lang="en-US" sz="1800" dirty="0">
                <a:latin typeface="Arial" pitchFamily="34" charset="0"/>
                <a:cs typeface="Arial" pitchFamily="34" charset="0"/>
              </a:rPr>
              <a:t> = 8.6, </a:t>
            </a:r>
            <a:r>
              <a:rPr lang="en-US" sz="1800" b="1" i="1" dirty="0">
                <a:latin typeface="Arial" pitchFamily="34" charset="0"/>
                <a:cs typeface="Arial" pitchFamily="34" charset="0"/>
              </a:rPr>
              <a:t>POP</a:t>
            </a:r>
            <a:r>
              <a:rPr lang="en-US" sz="1800" dirty="0">
                <a:latin typeface="Arial" pitchFamily="34" charset="0"/>
                <a:cs typeface="Arial" pitchFamily="34" charset="0"/>
              </a:rPr>
              <a:t> = 213.5</a:t>
            </a:r>
          </a:p>
          <a:p>
            <a:pPr>
              <a:lnSpc>
                <a:spcPct val="105000"/>
              </a:lnSpc>
            </a:pPr>
            <a:endParaRPr lang="en-US" sz="1800" dirty="0" smtClean="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labor </a:t>
            </a:r>
            <a:r>
              <a:rPr lang="en-US" sz="1800" dirty="0">
                <a:latin typeface="Arial" pitchFamily="34" charset="0"/>
                <a:cs typeface="Arial" pitchFamily="34" charset="0"/>
              </a:rPr>
              <a:t>force</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i="1" dirty="0">
                <a:latin typeface="Arial" pitchFamily="34" charset="0"/>
                <a:cs typeface="Arial" pitchFamily="34" charset="0"/>
              </a:rPr>
              <a:t>L</a:t>
            </a:r>
            <a:r>
              <a:rPr lang="en-US" sz="1800" dirty="0">
                <a:latin typeface="Arial" pitchFamily="34" charset="0"/>
                <a:cs typeface="Arial" pitchFamily="34" charset="0"/>
              </a:rPr>
              <a:t> = </a:t>
            </a:r>
            <a:r>
              <a:rPr lang="en-US" sz="1800" b="1" i="1" dirty="0">
                <a:latin typeface="Arial" pitchFamily="34" charset="0"/>
                <a:cs typeface="Arial" pitchFamily="34" charset="0"/>
              </a:rPr>
              <a:t>E</a:t>
            </a:r>
            <a:r>
              <a:rPr lang="en-US" sz="1800" dirty="0">
                <a:latin typeface="Arial" pitchFamily="34" charset="0"/>
                <a:cs typeface="Arial" pitchFamily="34" charset="0"/>
              </a:rPr>
              <a:t> +</a:t>
            </a:r>
            <a:r>
              <a:rPr lang="en-US" sz="1800" b="1" i="1" dirty="0">
                <a:latin typeface="Arial" pitchFamily="34" charset="0"/>
                <a:cs typeface="Arial" pitchFamily="34" charset="0"/>
              </a:rPr>
              <a:t>U</a:t>
            </a:r>
            <a:r>
              <a:rPr lang="en-US" sz="1800" dirty="0">
                <a:latin typeface="Arial" pitchFamily="34" charset="0"/>
                <a:cs typeface="Arial" pitchFamily="34" charset="0"/>
              </a:rPr>
              <a:t> = 134.0 + 8.6 = 142.6</a:t>
            </a:r>
          </a:p>
          <a:p>
            <a:pPr>
              <a:lnSpc>
                <a:spcPct val="105000"/>
              </a:lnSpc>
            </a:pPr>
            <a:endParaRPr lang="en-US" sz="1800" dirty="0" smtClean="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not </a:t>
            </a:r>
            <a:r>
              <a:rPr lang="en-US" sz="1800" dirty="0">
                <a:latin typeface="Arial" pitchFamily="34" charset="0"/>
                <a:cs typeface="Arial" pitchFamily="34" charset="0"/>
              </a:rPr>
              <a:t>in labor force</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i="1" dirty="0">
                <a:latin typeface="Arial" pitchFamily="34" charset="0"/>
                <a:cs typeface="Arial" pitchFamily="34" charset="0"/>
              </a:rPr>
              <a:t>NILF</a:t>
            </a:r>
            <a:r>
              <a:rPr lang="en-US" sz="1800" dirty="0">
                <a:latin typeface="Arial" pitchFamily="34" charset="0"/>
                <a:cs typeface="Arial" pitchFamily="34" charset="0"/>
              </a:rPr>
              <a:t> = </a:t>
            </a:r>
            <a:r>
              <a:rPr lang="en-US" sz="1800" b="1" i="1" dirty="0">
                <a:latin typeface="Arial" pitchFamily="34" charset="0"/>
                <a:cs typeface="Arial" pitchFamily="34" charset="0"/>
              </a:rPr>
              <a:t>POP</a:t>
            </a:r>
            <a:r>
              <a:rPr lang="en-US" sz="1800" dirty="0">
                <a:latin typeface="Arial" pitchFamily="34" charset="0"/>
                <a:cs typeface="Arial" pitchFamily="34" charset="0"/>
              </a:rPr>
              <a:t>  – </a:t>
            </a:r>
            <a:r>
              <a:rPr lang="en-US" sz="1800" b="1" i="1" dirty="0">
                <a:latin typeface="Arial" pitchFamily="34" charset="0"/>
                <a:cs typeface="Arial" pitchFamily="34" charset="0"/>
              </a:rPr>
              <a:t>L</a:t>
            </a:r>
            <a:r>
              <a:rPr lang="en-US" sz="1800" dirty="0">
                <a:latin typeface="Arial" pitchFamily="34" charset="0"/>
                <a:cs typeface="Arial" pitchFamily="34" charset="0"/>
              </a:rPr>
              <a:t> = 213.5 – 142.6 = 70.9</a:t>
            </a:r>
          </a:p>
          <a:p>
            <a:pPr>
              <a:lnSpc>
                <a:spcPct val="105000"/>
              </a:lnSpc>
            </a:pPr>
            <a:endParaRPr lang="en-US" sz="1800" dirty="0" smtClean="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unemployment </a:t>
            </a:r>
            <a:r>
              <a:rPr lang="en-US" sz="1800" dirty="0">
                <a:latin typeface="Arial" pitchFamily="34" charset="0"/>
                <a:cs typeface="Arial" pitchFamily="34" charset="0"/>
              </a:rPr>
              <a:t>rate</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i="1" dirty="0">
                <a:latin typeface="Arial" pitchFamily="34" charset="0"/>
                <a:cs typeface="Arial" pitchFamily="34" charset="0"/>
              </a:rPr>
              <a:t>U/L</a:t>
            </a:r>
            <a:r>
              <a:rPr lang="en-US" sz="1800" dirty="0">
                <a:latin typeface="Arial" pitchFamily="34" charset="0"/>
                <a:cs typeface="Arial" pitchFamily="34" charset="0"/>
              </a:rPr>
              <a:t> = 8.6/142.6 = 0.06  or  6.0%</a:t>
            </a:r>
          </a:p>
          <a:p>
            <a:pPr>
              <a:lnSpc>
                <a:spcPct val="105000"/>
              </a:lnSpc>
            </a:pPr>
            <a:endParaRPr lang="en-US" sz="1800" dirty="0" smtClean="0">
              <a:latin typeface="Arial" pitchFamily="34" charset="0"/>
              <a:cs typeface="Arial" pitchFamily="34" charset="0"/>
            </a:endParaRPr>
          </a:p>
          <a:p>
            <a:pPr>
              <a:lnSpc>
                <a:spcPct val="105000"/>
              </a:lnSpc>
            </a:pPr>
            <a:r>
              <a:rPr lang="en-US" sz="1800" dirty="0" smtClean="0">
                <a:latin typeface="Arial" pitchFamily="34" charset="0"/>
                <a:cs typeface="Arial" pitchFamily="34" charset="0"/>
              </a:rPr>
              <a:t>labor </a:t>
            </a:r>
            <a:r>
              <a:rPr lang="en-US" sz="1800" dirty="0">
                <a:latin typeface="Arial" pitchFamily="34" charset="0"/>
                <a:cs typeface="Arial" pitchFamily="34" charset="0"/>
              </a:rPr>
              <a:t>force participation rate</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i="1" dirty="0">
                <a:latin typeface="Arial" pitchFamily="34" charset="0"/>
                <a:cs typeface="Arial" pitchFamily="34" charset="0"/>
              </a:rPr>
              <a:t>L/POP</a:t>
            </a:r>
            <a:r>
              <a:rPr lang="en-US" sz="1800" dirty="0">
                <a:latin typeface="Arial" pitchFamily="34" charset="0"/>
                <a:cs typeface="Arial" pitchFamily="34" charset="0"/>
              </a:rPr>
              <a:t> = 142.6/213.5 = 0.668  or  68.8%</a:t>
            </a:r>
          </a:p>
        </p:txBody>
      </p:sp>
    </p:spTree>
  </p:cSld>
  <p:clrMapOvr>
    <a:masterClrMapping/>
  </p:clrMapOvr>
  <p:transition>
    <p:cover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0579" name="Rectangle 1027"/>
          <p:cNvSpPr>
            <a:spLocks noGrp="1" noChangeArrowheads="1"/>
          </p:cNvSpPr>
          <p:nvPr>
            <p:ph idx="1"/>
          </p:nvPr>
        </p:nvSpPr>
        <p:spPr>
          <a:xfrm>
            <a:off x="990600" y="1219200"/>
            <a:ext cx="7239000" cy="4267200"/>
          </a:xfrm>
        </p:spPr>
        <p:txBody>
          <a:bodyPr>
            <a:normAutofit/>
          </a:bodyPr>
          <a:lstStyle/>
          <a:p>
            <a:pPr>
              <a:lnSpc>
                <a:spcPct val="105000"/>
              </a:lnSpc>
              <a:spcBef>
                <a:spcPct val="60000"/>
              </a:spcBef>
            </a:pPr>
            <a:r>
              <a:rPr lang="en-US" sz="1800" dirty="0">
                <a:latin typeface="Arial" pitchFamily="34" charset="0"/>
                <a:cs typeface="Arial" pitchFamily="34" charset="0"/>
              </a:rPr>
              <a:t>Employed workers help produce GDP, while unemployed workers do not. </a:t>
            </a:r>
            <a:endParaRPr lang="en-US" sz="1800" dirty="0" smtClean="0">
              <a:latin typeface="Arial" pitchFamily="34" charset="0"/>
              <a:cs typeface="Arial" pitchFamily="34" charset="0"/>
            </a:endParaRPr>
          </a:p>
          <a:p>
            <a:pPr>
              <a:lnSpc>
                <a:spcPct val="105000"/>
              </a:lnSpc>
              <a:spcBef>
                <a:spcPct val="60000"/>
              </a:spcBef>
            </a:pPr>
            <a:endParaRPr lang="en-US" sz="1800" dirty="0">
              <a:latin typeface="Arial" pitchFamily="34" charset="0"/>
              <a:cs typeface="Arial" pitchFamily="34" charset="0"/>
            </a:endParaRPr>
          </a:p>
          <a:p>
            <a:pPr>
              <a:lnSpc>
                <a:spcPct val="105000"/>
              </a:lnSpc>
              <a:spcBef>
                <a:spcPct val="60000"/>
              </a:spcBef>
            </a:pPr>
            <a:endParaRPr lang="en-US" sz="1800" dirty="0" smtClean="0">
              <a:latin typeface="Arial" pitchFamily="34" charset="0"/>
              <a:cs typeface="Arial" pitchFamily="34" charset="0"/>
            </a:endParaRPr>
          </a:p>
          <a:p>
            <a:pPr>
              <a:lnSpc>
                <a:spcPct val="105000"/>
              </a:lnSpc>
              <a:spcBef>
                <a:spcPct val="60000"/>
              </a:spcBef>
            </a:pPr>
            <a:r>
              <a:rPr lang="en-US" sz="1800" dirty="0" smtClean="0">
                <a:latin typeface="Arial" pitchFamily="34" charset="0"/>
                <a:cs typeface="Arial" pitchFamily="34" charset="0"/>
              </a:rPr>
              <a:t>So </a:t>
            </a:r>
            <a:r>
              <a:rPr lang="en-US" sz="1800" dirty="0">
                <a:latin typeface="Arial" pitchFamily="34" charset="0"/>
                <a:cs typeface="Arial" pitchFamily="34" charset="0"/>
              </a:rPr>
              <a:t>one would expect </a:t>
            </a:r>
            <a:r>
              <a:rPr lang="en-US" sz="1800" dirty="0" smtClean="0">
                <a:latin typeface="Arial" pitchFamily="34" charset="0"/>
                <a:cs typeface="Arial" pitchFamily="34" charset="0"/>
              </a:rPr>
              <a:t> a </a:t>
            </a:r>
            <a:r>
              <a:rPr lang="en-US" sz="1800" dirty="0">
                <a:latin typeface="Arial" pitchFamily="34" charset="0"/>
                <a:cs typeface="Arial" pitchFamily="34" charset="0"/>
              </a:rPr>
              <a:t>negative relationship between unemployment and real GDP.</a:t>
            </a:r>
          </a:p>
          <a:p>
            <a:pPr>
              <a:lnSpc>
                <a:spcPct val="105000"/>
              </a:lnSpc>
              <a:spcBef>
                <a:spcPct val="60000"/>
              </a:spcBef>
            </a:pPr>
            <a:endParaRPr lang="en-US" sz="1800" dirty="0" smtClean="0">
              <a:latin typeface="Arial" pitchFamily="34" charset="0"/>
              <a:cs typeface="Arial" pitchFamily="34" charset="0"/>
            </a:endParaRPr>
          </a:p>
          <a:p>
            <a:pPr>
              <a:lnSpc>
                <a:spcPct val="105000"/>
              </a:lnSpc>
              <a:spcBef>
                <a:spcPct val="60000"/>
              </a:spcBef>
            </a:pPr>
            <a:endParaRPr lang="en-US" sz="1800" dirty="0">
              <a:latin typeface="Arial" pitchFamily="34" charset="0"/>
              <a:cs typeface="Arial" pitchFamily="34" charset="0"/>
            </a:endParaRPr>
          </a:p>
          <a:p>
            <a:pPr>
              <a:lnSpc>
                <a:spcPct val="105000"/>
              </a:lnSpc>
              <a:spcBef>
                <a:spcPct val="60000"/>
              </a:spcBef>
              <a:buNone/>
            </a:pPr>
            <a:endParaRPr lang="en-US" sz="1800" dirty="0">
              <a:latin typeface="Arial" pitchFamily="34" charset="0"/>
              <a:cs typeface="Arial" pitchFamily="34" charset="0"/>
            </a:endParaRPr>
          </a:p>
          <a:p>
            <a:pPr>
              <a:lnSpc>
                <a:spcPct val="105000"/>
              </a:lnSpc>
              <a:spcBef>
                <a:spcPct val="60000"/>
              </a:spcBef>
            </a:pPr>
            <a:r>
              <a:rPr lang="en-US" sz="1800" dirty="0" smtClean="0">
                <a:latin typeface="Arial" pitchFamily="34" charset="0"/>
                <a:cs typeface="Arial" pitchFamily="34" charset="0"/>
              </a:rPr>
              <a:t>This </a:t>
            </a:r>
            <a:r>
              <a:rPr lang="en-US" sz="1800" dirty="0">
                <a:latin typeface="Arial" pitchFamily="34" charset="0"/>
                <a:cs typeface="Arial" pitchFamily="34" charset="0"/>
              </a:rPr>
              <a:t>relationship is clear in the data…</a:t>
            </a:r>
          </a:p>
        </p:txBody>
      </p:sp>
      <p:sp>
        <p:nvSpPr>
          <p:cNvPr id="280581" name="Rectangle 1029"/>
          <p:cNvSpPr>
            <a:spLocks noChangeArrowheads="1"/>
          </p:cNvSpPr>
          <p:nvPr/>
        </p:nvSpPr>
        <p:spPr bwMode="auto">
          <a:xfrm>
            <a:off x="381000" y="228600"/>
            <a:ext cx="8229600" cy="838200"/>
          </a:xfrm>
          <a:prstGeom prst="rect">
            <a:avLst/>
          </a:prstGeom>
          <a:noFill/>
          <a:ln w="9525">
            <a:noFill/>
            <a:miter lim="800000"/>
            <a:headEnd/>
            <a:tailEnd/>
          </a:ln>
          <a:effectLst/>
        </p:spPr>
        <p:txBody>
          <a:bodyPr anchor="ctr"/>
          <a:lstStyle/>
          <a:p>
            <a:pPr algn="ctr"/>
            <a:r>
              <a:rPr lang="en-US" b="1" dirty="0" err="1">
                <a:latin typeface="Arial" pitchFamily="34" charset="0"/>
              </a:rPr>
              <a:t>Okun’s</a:t>
            </a:r>
            <a:r>
              <a:rPr lang="en-US" b="1" dirty="0">
                <a:latin typeface="Arial" pitchFamily="34" charset="0"/>
              </a:rPr>
              <a:t> Law</a:t>
            </a:r>
          </a:p>
        </p:txBody>
      </p:sp>
    </p:spTree>
  </p:cSld>
  <p:clrMapOvr>
    <a:masterClrMapping/>
  </p:clrMapOvr>
  <p:transition spd="med">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xfrm>
            <a:off x="381000" y="228600"/>
            <a:ext cx="8534400" cy="838200"/>
          </a:xfrm>
        </p:spPr>
        <p:txBody>
          <a:bodyPr>
            <a:normAutofit/>
          </a:bodyPr>
          <a:lstStyle/>
          <a:p>
            <a:r>
              <a:rPr lang="en-US" sz="2400" b="1" dirty="0" err="1">
                <a:latin typeface="Arial" pitchFamily="34" charset="0"/>
                <a:cs typeface="Arial" pitchFamily="34" charset="0"/>
              </a:rPr>
              <a:t>Okun’s</a:t>
            </a:r>
            <a:r>
              <a:rPr lang="en-US" sz="2400" b="1" dirty="0">
                <a:latin typeface="Arial" pitchFamily="34" charset="0"/>
                <a:cs typeface="Arial" pitchFamily="34" charset="0"/>
              </a:rPr>
              <a:t> Law</a:t>
            </a:r>
          </a:p>
        </p:txBody>
      </p:sp>
      <p:sp>
        <p:nvSpPr>
          <p:cNvPr id="278531" name="Rectangle 3"/>
          <p:cNvSpPr>
            <a:spLocks noChangeArrowheads="1"/>
          </p:cNvSpPr>
          <p:nvPr/>
        </p:nvSpPr>
        <p:spPr bwMode="auto">
          <a:xfrm>
            <a:off x="1603375" y="1379538"/>
            <a:ext cx="7226300" cy="3997325"/>
          </a:xfrm>
          <a:prstGeom prst="rect">
            <a:avLst/>
          </a:prstGeom>
          <a:solidFill>
            <a:srgbClr val="FFFFFF"/>
          </a:solidFill>
          <a:ln w="20638">
            <a:solidFill>
              <a:srgbClr val="FFFFFF"/>
            </a:solidFill>
            <a:miter lim="800000"/>
            <a:headEnd/>
            <a:tailEnd/>
          </a:ln>
        </p:spPr>
        <p:txBody>
          <a:bodyPr/>
          <a:lstStyle/>
          <a:p>
            <a:endParaRPr lang="en-US" sz="1800"/>
          </a:p>
        </p:txBody>
      </p:sp>
      <p:sp>
        <p:nvSpPr>
          <p:cNvPr id="278532" name="Line 4"/>
          <p:cNvSpPr>
            <a:spLocks noChangeShapeType="1"/>
          </p:cNvSpPr>
          <p:nvPr/>
        </p:nvSpPr>
        <p:spPr bwMode="auto">
          <a:xfrm>
            <a:off x="1593850" y="1836738"/>
            <a:ext cx="127000" cy="1587"/>
          </a:xfrm>
          <a:prstGeom prst="line">
            <a:avLst/>
          </a:prstGeom>
          <a:noFill/>
          <a:ln w="20638">
            <a:solidFill>
              <a:srgbClr val="000000"/>
            </a:solidFill>
            <a:round/>
            <a:headEnd/>
            <a:tailEnd/>
          </a:ln>
        </p:spPr>
        <p:txBody>
          <a:bodyPr/>
          <a:lstStyle/>
          <a:p>
            <a:endParaRPr lang="en-US" sz="1800"/>
          </a:p>
        </p:txBody>
      </p:sp>
      <p:sp>
        <p:nvSpPr>
          <p:cNvPr id="278533" name="Line 5"/>
          <p:cNvSpPr>
            <a:spLocks noChangeShapeType="1"/>
          </p:cNvSpPr>
          <p:nvPr/>
        </p:nvSpPr>
        <p:spPr bwMode="auto">
          <a:xfrm>
            <a:off x="1593850" y="1582738"/>
            <a:ext cx="127000" cy="1587"/>
          </a:xfrm>
          <a:prstGeom prst="line">
            <a:avLst/>
          </a:prstGeom>
          <a:noFill/>
          <a:ln w="20638">
            <a:solidFill>
              <a:srgbClr val="000000"/>
            </a:solidFill>
            <a:round/>
            <a:headEnd/>
            <a:tailEnd/>
          </a:ln>
        </p:spPr>
        <p:txBody>
          <a:bodyPr/>
          <a:lstStyle/>
          <a:p>
            <a:endParaRPr lang="en-US" sz="1800"/>
          </a:p>
        </p:txBody>
      </p:sp>
      <p:sp>
        <p:nvSpPr>
          <p:cNvPr id="278534" name="Line 6"/>
          <p:cNvSpPr>
            <a:spLocks noChangeShapeType="1"/>
          </p:cNvSpPr>
          <p:nvPr/>
        </p:nvSpPr>
        <p:spPr bwMode="auto">
          <a:xfrm flipH="1">
            <a:off x="3717925" y="3706813"/>
            <a:ext cx="106363" cy="63500"/>
          </a:xfrm>
          <a:prstGeom prst="line">
            <a:avLst/>
          </a:prstGeom>
          <a:noFill/>
          <a:ln w="20638">
            <a:solidFill>
              <a:srgbClr val="000000"/>
            </a:solidFill>
            <a:round/>
            <a:headEnd/>
            <a:tailEnd/>
          </a:ln>
        </p:spPr>
        <p:txBody>
          <a:bodyPr/>
          <a:lstStyle/>
          <a:p>
            <a:endParaRPr lang="en-US" sz="1800"/>
          </a:p>
        </p:txBody>
      </p:sp>
      <p:grpSp>
        <p:nvGrpSpPr>
          <p:cNvPr id="278535" name="Group 7"/>
          <p:cNvGrpSpPr>
            <a:grpSpLocks/>
          </p:cNvGrpSpPr>
          <p:nvPr/>
        </p:nvGrpSpPr>
        <p:grpSpPr bwMode="auto">
          <a:xfrm>
            <a:off x="1593850" y="1370013"/>
            <a:ext cx="7245350" cy="4016375"/>
            <a:chOff x="1004" y="863"/>
            <a:chExt cx="4564" cy="2530"/>
          </a:xfrm>
        </p:grpSpPr>
        <p:sp>
          <p:nvSpPr>
            <p:cNvPr id="278536" name="Line 8"/>
            <p:cNvSpPr>
              <a:spLocks noChangeShapeType="1"/>
            </p:cNvSpPr>
            <p:nvPr/>
          </p:nvSpPr>
          <p:spPr bwMode="auto">
            <a:xfrm>
              <a:off x="1004" y="3071"/>
              <a:ext cx="80" cy="1"/>
            </a:xfrm>
            <a:prstGeom prst="line">
              <a:avLst/>
            </a:prstGeom>
            <a:noFill/>
            <a:ln w="20638">
              <a:solidFill>
                <a:srgbClr val="000000"/>
              </a:solidFill>
              <a:round/>
              <a:headEnd/>
              <a:tailEnd/>
            </a:ln>
          </p:spPr>
          <p:txBody>
            <a:bodyPr/>
            <a:lstStyle/>
            <a:p>
              <a:endParaRPr lang="en-US" sz="1800"/>
            </a:p>
          </p:txBody>
        </p:sp>
        <p:sp>
          <p:nvSpPr>
            <p:cNvPr id="278537" name="Line 9"/>
            <p:cNvSpPr>
              <a:spLocks noChangeShapeType="1"/>
            </p:cNvSpPr>
            <p:nvPr/>
          </p:nvSpPr>
          <p:spPr bwMode="auto">
            <a:xfrm>
              <a:off x="1004" y="2911"/>
              <a:ext cx="80" cy="1"/>
            </a:xfrm>
            <a:prstGeom prst="line">
              <a:avLst/>
            </a:prstGeom>
            <a:noFill/>
            <a:ln w="20638">
              <a:solidFill>
                <a:srgbClr val="000000"/>
              </a:solidFill>
              <a:round/>
              <a:headEnd/>
              <a:tailEnd/>
            </a:ln>
          </p:spPr>
          <p:txBody>
            <a:bodyPr/>
            <a:lstStyle/>
            <a:p>
              <a:endParaRPr lang="en-US" sz="1800"/>
            </a:p>
          </p:txBody>
        </p:sp>
        <p:sp>
          <p:nvSpPr>
            <p:cNvPr id="278538" name="Line 10"/>
            <p:cNvSpPr>
              <a:spLocks noChangeShapeType="1"/>
            </p:cNvSpPr>
            <p:nvPr/>
          </p:nvSpPr>
          <p:spPr bwMode="auto">
            <a:xfrm>
              <a:off x="1004" y="3219"/>
              <a:ext cx="80" cy="1"/>
            </a:xfrm>
            <a:prstGeom prst="line">
              <a:avLst/>
            </a:prstGeom>
            <a:noFill/>
            <a:ln w="20638">
              <a:solidFill>
                <a:srgbClr val="000000"/>
              </a:solidFill>
              <a:round/>
              <a:headEnd/>
              <a:tailEnd/>
            </a:ln>
          </p:spPr>
          <p:txBody>
            <a:bodyPr/>
            <a:lstStyle/>
            <a:p>
              <a:endParaRPr lang="en-US" sz="1800"/>
            </a:p>
          </p:txBody>
        </p:sp>
        <p:sp>
          <p:nvSpPr>
            <p:cNvPr id="278539" name="Line 11"/>
            <p:cNvSpPr>
              <a:spLocks noChangeShapeType="1"/>
            </p:cNvSpPr>
            <p:nvPr/>
          </p:nvSpPr>
          <p:spPr bwMode="auto">
            <a:xfrm>
              <a:off x="1004" y="2590"/>
              <a:ext cx="80" cy="1"/>
            </a:xfrm>
            <a:prstGeom prst="line">
              <a:avLst/>
            </a:prstGeom>
            <a:noFill/>
            <a:ln w="20638">
              <a:solidFill>
                <a:srgbClr val="000000"/>
              </a:solidFill>
              <a:round/>
              <a:headEnd/>
              <a:tailEnd/>
            </a:ln>
          </p:spPr>
          <p:txBody>
            <a:bodyPr/>
            <a:lstStyle/>
            <a:p>
              <a:endParaRPr lang="en-US" sz="1800"/>
            </a:p>
          </p:txBody>
        </p:sp>
        <p:sp>
          <p:nvSpPr>
            <p:cNvPr id="278540" name="Line 12"/>
            <p:cNvSpPr>
              <a:spLocks noChangeShapeType="1"/>
            </p:cNvSpPr>
            <p:nvPr/>
          </p:nvSpPr>
          <p:spPr bwMode="auto">
            <a:xfrm>
              <a:off x="1004" y="2429"/>
              <a:ext cx="80" cy="1"/>
            </a:xfrm>
            <a:prstGeom prst="line">
              <a:avLst/>
            </a:prstGeom>
            <a:noFill/>
            <a:ln w="20638">
              <a:solidFill>
                <a:srgbClr val="000000"/>
              </a:solidFill>
              <a:round/>
              <a:headEnd/>
              <a:tailEnd/>
            </a:ln>
          </p:spPr>
          <p:txBody>
            <a:bodyPr/>
            <a:lstStyle/>
            <a:p>
              <a:endParaRPr lang="en-US" sz="1800"/>
            </a:p>
          </p:txBody>
        </p:sp>
        <p:sp>
          <p:nvSpPr>
            <p:cNvPr id="278541" name="Line 13"/>
            <p:cNvSpPr>
              <a:spLocks noChangeShapeType="1"/>
            </p:cNvSpPr>
            <p:nvPr/>
          </p:nvSpPr>
          <p:spPr bwMode="auto">
            <a:xfrm>
              <a:off x="1004" y="2268"/>
              <a:ext cx="80" cy="1"/>
            </a:xfrm>
            <a:prstGeom prst="line">
              <a:avLst/>
            </a:prstGeom>
            <a:noFill/>
            <a:ln w="20638">
              <a:solidFill>
                <a:srgbClr val="000000"/>
              </a:solidFill>
              <a:round/>
              <a:headEnd/>
              <a:tailEnd/>
            </a:ln>
          </p:spPr>
          <p:txBody>
            <a:bodyPr/>
            <a:lstStyle/>
            <a:p>
              <a:endParaRPr lang="en-US" sz="1800"/>
            </a:p>
          </p:txBody>
        </p:sp>
        <p:sp>
          <p:nvSpPr>
            <p:cNvPr id="278542" name="Line 14"/>
            <p:cNvSpPr>
              <a:spLocks noChangeShapeType="1"/>
            </p:cNvSpPr>
            <p:nvPr/>
          </p:nvSpPr>
          <p:spPr bwMode="auto">
            <a:xfrm>
              <a:off x="1004" y="2108"/>
              <a:ext cx="80" cy="1"/>
            </a:xfrm>
            <a:prstGeom prst="line">
              <a:avLst/>
            </a:prstGeom>
            <a:noFill/>
            <a:ln w="20638">
              <a:solidFill>
                <a:srgbClr val="000000"/>
              </a:solidFill>
              <a:round/>
              <a:headEnd/>
              <a:tailEnd/>
            </a:ln>
          </p:spPr>
          <p:txBody>
            <a:bodyPr/>
            <a:lstStyle/>
            <a:p>
              <a:endParaRPr lang="en-US" sz="1800"/>
            </a:p>
          </p:txBody>
        </p:sp>
        <p:sp>
          <p:nvSpPr>
            <p:cNvPr id="278543" name="Line 15"/>
            <p:cNvSpPr>
              <a:spLocks noChangeShapeType="1"/>
            </p:cNvSpPr>
            <p:nvPr/>
          </p:nvSpPr>
          <p:spPr bwMode="auto">
            <a:xfrm>
              <a:off x="1004" y="1947"/>
              <a:ext cx="80" cy="1"/>
            </a:xfrm>
            <a:prstGeom prst="line">
              <a:avLst/>
            </a:prstGeom>
            <a:noFill/>
            <a:ln w="20638">
              <a:solidFill>
                <a:srgbClr val="000000"/>
              </a:solidFill>
              <a:round/>
              <a:headEnd/>
              <a:tailEnd/>
            </a:ln>
          </p:spPr>
          <p:txBody>
            <a:bodyPr/>
            <a:lstStyle/>
            <a:p>
              <a:endParaRPr lang="en-US" sz="1800"/>
            </a:p>
          </p:txBody>
        </p:sp>
        <p:sp>
          <p:nvSpPr>
            <p:cNvPr id="278544" name="Line 16"/>
            <p:cNvSpPr>
              <a:spLocks noChangeShapeType="1"/>
            </p:cNvSpPr>
            <p:nvPr/>
          </p:nvSpPr>
          <p:spPr bwMode="auto">
            <a:xfrm>
              <a:off x="1004" y="1800"/>
              <a:ext cx="80" cy="1"/>
            </a:xfrm>
            <a:prstGeom prst="line">
              <a:avLst/>
            </a:prstGeom>
            <a:noFill/>
            <a:ln w="20638">
              <a:solidFill>
                <a:srgbClr val="000000"/>
              </a:solidFill>
              <a:round/>
              <a:headEnd/>
              <a:tailEnd/>
            </a:ln>
          </p:spPr>
          <p:txBody>
            <a:bodyPr/>
            <a:lstStyle/>
            <a:p>
              <a:endParaRPr lang="en-US" sz="1800"/>
            </a:p>
          </p:txBody>
        </p:sp>
        <p:sp>
          <p:nvSpPr>
            <p:cNvPr id="278545" name="Line 17"/>
            <p:cNvSpPr>
              <a:spLocks noChangeShapeType="1"/>
            </p:cNvSpPr>
            <p:nvPr/>
          </p:nvSpPr>
          <p:spPr bwMode="auto">
            <a:xfrm>
              <a:off x="1004" y="1639"/>
              <a:ext cx="80" cy="1"/>
            </a:xfrm>
            <a:prstGeom prst="line">
              <a:avLst/>
            </a:prstGeom>
            <a:noFill/>
            <a:ln w="20638">
              <a:solidFill>
                <a:srgbClr val="000000"/>
              </a:solidFill>
              <a:round/>
              <a:headEnd/>
              <a:tailEnd/>
            </a:ln>
          </p:spPr>
          <p:txBody>
            <a:bodyPr/>
            <a:lstStyle/>
            <a:p>
              <a:endParaRPr lang="en-US" sz="1800"/>
            </a:p>
          </p:txBody>
        </p:sp>
        <p:sp>
          <p:nvSpPr>
            <p:cNvPr id="278546" name="Line 18"/>
            <p:cNvSpPr>
              <a:spLocks noChangeShapeType="1"/>
            </p:cNvSpPr>
            <p:nvPr/>
          </p:nvSpPr>
          <p:spPr bwMode="auto">
            <a:xfrm>
              <a:off x="1004" y="1478"/>
              <a:ext cx="80" cy="1"/>
            </a:xfrm>
            <a:prstGeom prst="line">
              <a:avLst/>
            </a:prstGeom>
            <a:noFill/>
            <a:ln w="20638">
              <a:solidFill>
                <a:srgbClr val="000000"/>
              </a:solidFill>
              <a:round/>
              <a:headEnd/>
              <a:tailEnd/>
            </a:ln>
          </p:spPr>
          <p:txBody>
            <a:bodyPr/>
            <a:lstStyle/>
            <a:p>
              <a:endParaRPr lang="en-US" sz="1800"/>
            </a:p>
          </p:txBody>
        </p:sp>
        <p:sp>
          <p:nvSpPr>
            <p:cNvPr id="278547" name="Line 19"/>
            <p:cNvSpPr>
              <a:spLocks noChangeShapeType="1"/>
            </p:cNvSpPr>
            <p:nvPr/>
          </p:nvSpPr>
          <p:spPr bwMode="auto">
            <a:xfrm>
              <a:off x="1593" y="3312"/>
              <a:ext cx="1" cy="81"/>
            </a:xfrm>
            <a:prstGeom prst="line">
              <a:avLst/>
            </a:prstGeom>
            <a:noFill/>
            <a:ln w="20638">
              <a:solidFill>
                <a:srgbClr val="000000"/>
              </a:solidFill>
              <a:round/>
              <a:headEnd/>
              <a:tailEnd/>
            </a:ln>
          </p:spPr>
          <p:txBody>
            <a:bodyPr/>
            <a:lstStyle/>
            <a:p>
              <a:endParaRPr lang="en-US" sz="1800"/>
            </a:p>
          </p:txBody>
        </p:sp>
        <p:sp>
          <p:nvSpPr>
            <p:cNvPr id="278548" name="Line 20"/>
            <p:cNvSpPr>
              <a:spLocks noChangeShapeType="1"/>
            </p:cNvSpPr>
            <p:nvPr/>
          </p:nvSpPr>
          <p:spPr bwMode="auto">
            <a:xfrm>
              <a:off x="2195" y="3312"/>
              <a:ext cx="1" cy="81"/>
            </a:xfrm>
            <a:prstGeom prst="line">
              <a:avLst/>
            </a:prstGeom>
            <a:noFill/>
            <a:ln w="20638">
              <a:solidFill>
                <a:srgbClr val="000000"/>
              </a:solidFill>
              <a:round/>
              <a:headEnd/>
              <a:tailEnd/>
            </a:ln>
          </p:spPr>
          <p:txBody>
            <a:bodyPr/>
            <a:lstStyle/>
            <a:p>
              <a:endParaRPr lang="en-US" sz="1800"/>
            </a:p>
          </p:txBody>
        </p:sp>
        <p:sp>
          <p:nvSpPr>
            <p:cNvPr id="278549" name="Line 21"/>
            <p:cNvSpPr>
              <a:spLocks noChangeShapeType="1"/>
            </p:cNvSpPr>
            <p:nvPr/>
          </p:nvSpPr>
          <p:spPr bwMode="auto">
            <a:xfrm>
              <a:off x="3386" y="3312"/>
              <a:ext cx="1" cy="81"/>
            </a:xfrm>
            <a:prstGeom prst="line">
              <a:avLst/>
            </a:prstGeom>
            <a:noFill/>
            <a:ln w="20638">
              <a:solidFill>
                <a:srgbClr val="000000"/>
              </a:solidFill>
              <a:round/>
              <a:headEnd/>
              <a:tailEnd/>
            </a:ln>
          </p:spPr>
          <p:txBody>
            <a:bodyPr/>
            <a:lstStyle/>
            <a:p>
              <a:endParaRPr lang="en-US" sz="1800"/>
            </a:p>
          </p:txBody>
        </p:sp>
        <p:sp>
          <p:nvSpPr>
            <p:cNvPr id="278550" name="Line 22"/>
            <p:cNvSpPr>
              <a:spLocks noChangeShapeType="1"/>
            </p:cNvSpPr>
            <p:nvPr/>
          </p:nvSpPr>
          <p:spPr bwMode="auto">
            <a:xfrm>
              <a:off x="3989" y="3312"/>
              <a:ext cx="1" cy="81"/>
            </a:xfrm>
            <a:prstGeom prst="line">
              <a:avLst/>
            </a:prstGeom>
            <a:noFill/>
            <a:ln w="20638">
              <a:solidFill>
                <a:srgbClr val="000000"/>
              </a:solidFill>
              <a:round/>
              <a:headEnd/>
              <a:tailEnd/>
            </a:ln>
          </p:spPr>
          <p:txBody>
            <a:bodyPr/>
            <a:lstStyle/>
            <a:p>
              <a:endParaRPr lang="en-US" sz="1800"/>
            </a:p>
          </p:txBody>
        </p:sp>
        <p:sp>
          <p:nvSpPr>
            <p:cNvPr id="278551" name="Line 23"/>
            <p:cNvSpPr>
              <a:spLocks noChangeShapeType="1"/>
            </p:cNvSpPr>
            <p:nvPr/>
          </p:nvSpPr>
          <p:spPr bwMode="auto">
            <a:xfrm>
              <a:off x="5180" y="3312"/>
              <a:ext cx="1" cy="81"/>
            </a:xfrm>
            <a:prstGeom prst="line">
              <a:avLst/>
            </a:prstGeom>
            <a:noFill/>
            <a:ln w="20638">
              <a:solidFill>
                <a:srgbClr val="000000"/>
              </a:solidFill>
              <a:round/>
              <a:headEnd/>
              <a:tailEnd/>
            </a:ln>
          </p:spPr>
          <p:txBody>
            <a:bodyPr/>
            <a:lstStyle/>
            <a:p>
              <a:endParaRPr lang="en-US" sz="1800"/>
            </a:p>
          </p:txBody>
        </p:sp>
        <p:grpSp>
          <p:nvGrpSpPr>
            <p:cNvPr id="278552" name="Group 24"/>
            <p:cNvGrpSpPr>
              <a:grpSpLocks/>
            </p:cNvGrpSpPr>
            <p:nvPr/>
          </p:nvGrpSpPr>
          <p:grpSpPr bwMode="auto">
            <a:xfrm>
              <a:off x="1004" y="863"/>
              <a:ext cx="4564" cy="2530"/>
              <a:chOff x="1004" y="863"/>
              <a:chExt cx="4564" cy="2530"/>
            </a:xfrm>
          </p:grpSpPr>
          <p:sp>
            <p:nvSpPr>
              <p:cNvPr id="278553" name="Line 25"/>
              <p:cNvSpPr>
                <a:spLocks noChangeShapeType="1"/>
              </p:cNvSpPr>
              <p:nvPr/>
            </p:nvSpPr>
            <p:spPr bwMode="auto">
              <a:xfrm>
                <a:off x="1004" y="2750"/>
                <a:ext cx="4551" cy="1"/>
              </a:xfrm>
              <a:prstGeom prst="line">
                <a:avLst/>
              </a:prstGeom>
              <a:noFill/>
              <a:ln w="20638">
                <a:solidFill>
                  <a:srgbClr val="000000"/>
                </a:solidFill>
                <a:round/>
                <a:headEnd/>
                <a:tailEnd/>
              </a:ln>
            </p:spPr>
            <p:txBody>
              <a:bodyPr/>
              <a:lstStyle/>
              <a:p>
                <a:endParaRPr lang="en-US" sz="1800"/>
              </a:p>
            </p:txBody>
          </p:sp>
          <p:sp>
            <p:nvSpPr>
              <p:cNvPr id="278554" name="Line 26"/>
              <p:cNvSpPr>
                <a:spLocks noChangeShapeType="1"/>
              </p:cNvSpPr>
              <p:nvPr/>
            </p:nvSpPr>
            <p:spPr bwMode="auto">
              <a:xfrm>
                <a:off x="2784" y="876"/>
                <a:ext cx="1" cy="2517"/>
              </a:xfrm>
              <a:prstGeom prst="line">
                <a:avLst/>
              </a:prstGeom>
              <a:noFill/>
              <a:ln w="20638">
                <a:solidFill>
                  <a:srgbClr val="000000"/>
                </a:solidFill>
                <a:round/>
                <a:headEnd/>
                <a:tailEnd/>
              </a:ln>
            </p:spPr>
            <p:txBody>
              <a:bodyPr/>
              <a:lstStyle/>
              <a:p>
                <a:endParaRPr lang="en-US" sz="1800"/>
              </a:p>
            </p:txBody>
          </p:sp>
          <p:sp>
            <p:nvSpPr>
              <p:cNvPr id="278555" name="Freeform 27"/>
              <p:cNvSpPr>
                <a:spLocks/>
              </p:cNvSpPr>
              <p:nvPr/>
            </p:nvSpPr>
            <p:spPr bwMode="auto">
              <a:xfrm>
                <a:off x="1004" y="863"/>
                <a:ext cx="4564" cy="2530"/>
              </a:xfrm>
              <a:custGeom>
                <a:avLst/>
                <a:gdLst/>
                <a:ahLst/>
                <a:cxnLst>
                  <a:cxn ang="0">
                    <a:pos x="0" y="0"/>
                  </a:cxn>
                  <a:cxn ang="0">
                    <a:pos x="0" y="2530"/>
                  </a:cxn>
                  <a:cxn ang="0">
                    <a:pos x="4564" y="2530"/>
                  </a:cxn>
                </a:cxnLst>
                <a:rect l="0" t="0" r="r" b="b"/>
                <a:pathLst>
                  <a:path w="4564" h="2530">
                    <a:moveTo>
                      <a:pt x="0" y="0"/>
                    </a:moveTo>
                    <a:lnTo>
                      <a:pt x="0" y="2530"/>
                    </a:lnTo>
                    <a:lnTo>
                      <a:pt x="4564" y="2530"/>
                    </a:lnTo>
                  </a:path>
                </a:pathLst>
              </a:custGeom>
              <a:noFill/>
              <a:ln w="20638">
                <a:solidFill>
                  <a:srgbClr val="000000"/>
                </a:solidFill>
                <a:prstDash val="solid"/>
                <a:round/>
                <a:headEnd/>
                <a:tailEnd/>
              </a:ln>
            </p:spPr>
            <p:txBody>
              <a:bodyPr/>
              <a:lstStyle/>
              <a:p>
                <a:endParaRPr lang="en-US" sz="1800"/>
              </a:p>
            </p:txBody>
          </p:sp>
        </p:grpSp>
        <p:sp>
          <p:nvSpPr>
            <p:cNvPr id="278556" name="Line 28"/>
            <p:cNvSpPr>
              <a:spLocks noChangeShapeType="1"/>
            </p:cNvSpPr>
            <p:nvPr/>
          </p:nvSpPr>
          <p:spPr bwMode="auto">
            <a:xfrm>
              <a:off x="1004" y="1318"/>
              <a:ext cx="80" cy="1"/>
            </a:xfrm>
            <a:prstGeom prst="line">
              <a:avLst/>
            </a:prstGeom>
            <a:noFill/>
            <a:ln w="20638">
              <a:solidFill>
                <a:srgbClr val="000000"/>
              </a:solidFill>
              <a:round/>
              <a:headEnd/>
              <a:tailEnd/>
            </a:ln>
          </p:spPr>
          <p:txBody>
            <a:bodyPr/>
            <a:lstStyle/>
            <a:p>
              <a:endParaRPr lang="en-US" sz="1800"/>
            </a:p>
          </p:txBody>
        </p:sp>
        <p:sp>
          <p:nvSpPr>
            <p:cNvPr id="278557" name="Line 29"/>
            <p:cNvSpPr>
              <a:spLocks noChangeShapeType="1"/>
            </p:cNvSpPr>
            <p:nvPr/>
          </p:nvSpPr>
          <p:spPr bwMode="auto">
            <a:xfrm>
              <a:off x="4578" y="3312"/>
              <a:ext cx="1" cy="81"/>
            </a:xfrm>
            <a:prstGeom prst="line">
              <a:avLst/>
            </a:prstGeom>
            <a:noFill/>
            <a:ln w="20638">
              <a:solidFill>
                <a:srgbClr val="000000"/>
              </a:solidFill>
              <a:round/>
              <a:headEnd/>
              <a:tailEnd/>
            </a:ln>
          </p:spPr>
          <p:txBody>
            <a:bodyPr/>
            <a:lstStyle/>
            <a:p>
              <a:endParaRPr lang="en-US" sz="1800"/>
            </a:p>
          </p:txBody>
        </p:sp>
      </p:grpSp>
      <p:sp>
        <p:nvSpPr>
          <p:cNvPr id="278559" name="Rectangle 31"/>
          <p:cNvSpPr>
            <a:spLocks noChangeArrowheads="1"/>
          </p:cNvSpPr>
          <p:nvPr/>
        </p:nvSpPr>
        <p:spPr bwMode="auto">
          <a:xfrm>
            <a:off x="2601913" y="2527300"/>
            <a:ext cx="65087"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560" name="Rectangle 32"/>
          <p:cNvSpPr>
            <a:spLocks noChangeArrowheads="1"/>
          </p:cNvSpPr>
          <p:nvPr/>
        </p:nvSpPr>
        <p:spPr bwMode="auto">
          <a:xfrm>
            <a:off x="2409825" y="2632075"/>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61" name="Rectangle 33"/>
          <p:cNvSpPr>
            <a:spLocks noChangeArrowheads="1"/>
          </p:cNvSpPr>
          <p:nvPr/>
        </p:nvSpPr>
        <p:spPr bwMode="auto">
          <a:xfrm>
            <a:off x="3090863" y="2654300"/>
            <a:ext cx="65087"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562" name="Rectangle 34"/>
          <p:cNvSpPr>
            <a:spLocks noChangeArrowheads="1"/>
          </p:cNvSpPr>
          <p:nvPr/>
        </p:nvSpPr>
        <p:spPr bwMode="auto">
          <a:xfrm>
            <a:off x="3238500" y="2674938"/>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63" name="Rectangle 35"/>
          <p:cNvSpPr>
            <a:spLocks noChangeArrowheads="1"/>
          </p:cNvSpPr>
          <p:nvPr/>
        </p:nvSpPr>
        <p:spPr bwMode="auto">
          <a:xfrm>
            <a:off x="3600450" y="2314575"/>
            <a:ext cx="66675"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564" name="Rectangle 36"/>
          <p:cNvSpPr>
            <a:spLocks noChangeArrowheads="1"/>
          </p:cNvSpPr>
          <p:nvPr/>
        </p:nvSpPr>
        <p:spPr bwMode="auto">
          <a:xfrm>
            <a:off x="5789613" y="4291013"/>
            <a:ext cx="87312"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565" name="Rectangle 37"/>
          <p:cNvSpPr>
            <a:spLocks noChangeArrowheads="1"/>
          </p:cNvSpPr>
          <p:nvPr/>
        </p:nvSpPr>
        <p:spPr bwMode="auto">
          <a:xfrm>
            <a:off x="6362700" y="4864100"/>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66" name="Rectangle 38"/>
          <p:cNvSpPr>
            <a:spLocks noChangeArrowheads="1"/>
          </p:cNvSpPr>
          <p:nvPr/>
        </p:nvSpPr>
        <p:spPr bwMode="auto">
          <a:xfrm>
            <a:off x="6553200" y="4481513"/>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67" name="Rectangle 39"/>
          <p:cNvSpPr>
            <a:spLocks noChangeArrowheads="1"/>
          </p:cNvSpPr>
          <p:nvPr/>
        </p:nvSpPr>
        <p:spPr bwMode="auto">
          <a:xfrm>
            <a:off x="6788150" y="4587875"/>
            <a:ext cx="65088"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68" name="Rectangle 40"/>
          <p:cNvSpPr>
            <a:spLocks noChangeArrowheads="1"/>
          </p:cNvSpPr>
          <p:nvPr/>
        </p:nvSpPr>
        <p:spPr bwMode="auto">
          <a:xfrm>
            <a:off x="6915150" y="4502150"/>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69" name="Rectangle 41"/>
          <p:cNvSpPr>
            <a:spLocks noChangeArrowheads="1"/>
          </p:cNvSpPr>
          <p:nvPr/>
        </p:nvSpPr>
        <p:spPr bwMode="auto">
          <a:xfrm>
            <a:off x="7064375" y="4418013"/>
            <a:ext cx="87313"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570" name="Rectangle 42"/>
          <p:cNvSpPr>
            <a:spLocks noChangeArrowheads="1"/>
          </p:cNvSpPr>
          <p:nvPr/>
        </p:nvSpPr>
        <p:spPr bwMode="auto">
          <a:xfrm>
            <a:off x="5640388" y="4397375"/>
            <a:ext cx="87312"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571" name="Rectangle 43"/>
          <p:cNvSpPr>
            <a:spLocks noChangeArrowheads="1"/>
          </p:cNvSpPr>
          <p:nvPr/>
        </p:nvSpPr>
        <p:spPr bwMode="auto">
          <a:xfrm>
            <a:off x="5554663" y="4460875"/>
            <a:ext cx="66675"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572" name="Rectangle 44"/>
          <p:cNvSpPr>
            <a:spLocks noChangeArrowheads="1"/>
          </p:cNvSpPr>
          <p:nvPr/>
        </p:nvSpPr>
        <p:spPr bwMode="auto">
          <a:xfrm>
            <a:off x="5470525" y="3759200"/>
            <a:ext cx="65088"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573" name="Rectangle 45"/>
          <p:cNvSpPr>
            <a:spLocks noChangeArrowheads="1"/>
          </p:cNvSpPr>
          <p:nvPr/>
        </p:nvSpPr>
        <p:spPr bwMode="auto">
          <a:xfrm>
            <a:off x="5300663" y="3525838"/>
            <a:ext cx="65087"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574" name="Rectangle 46"/>
          <p:cNvSpPr>
            <a:spLocks noChangeArrowheads="1"/>
          </p:cNvSpPr>
          <p:nvPr/>
        </p:nvSpPr>
        <p:spPr bwMode="auto">
          <a:xfrm>
            <a:off x="5130800" y="4481513"/>
            <a:ext cx="65088"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75" name="Rectangle 47"/>
          <p:cNvSpPr>
            <a:spLocks noChangeArrowheads="1"/>
          </p:cNvSpPr>
          <p:nvPr/>
        </p:nvSpPr>
        <p:spPr bwMode="auto">
          <a:xfrm>
            <a:off x="4981575" y="3589338"/>
            <a:ext cx="87313"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576" name="Rectangle 48"/>
          <p:cNvSpPr>
            <a:spLocks noChangeArrowheads="1"/>
          </p:cNvSpPr>
          <p:nvPr/>
        </p:nvSpPr>
        <p:spPr bwMode="auto">
          <a:xfrm>
            <a:off x="4811713" y="3738563"/>
            <a:ext cx="65087"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577" name="Rectangle 49"/>
          <p:cNvSpPr>
            <a:spLocks noChangeArrowheads="1"/>
          </p:cNvSpPr>
          <p:nvPr/>
        </p:nvSpPr>
        <p:spPr bwMode="auto">
          <a:xfrm>
            <a:off x="4725988" y="3908425"/>
            <a:ext cx="66675"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578" name="Rectangle 50"/>
          <p:cNvSpPr>
            <a:spLocks noChangeArrowheads="1"/>
          </p:cNvSpPr>
          <p:nvPr/>
        </p:nvSpPr>
        <p:spPr bwMode="auto">
          <a:xfrm>
            <a:off x="4556125" y="3843338"/>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79" name="Rectangle 51"/>
          <p:cNvSpPr>
            <a:spLocks noChangeArrowheads="1"/>
          </p:cNvSpPr>
          <p:nvPr/>
        </p:nvSpPr>
        <p:spPr bwMode="auto">
          <a:xfrm>
            <a:off x="4471988" y="3716338"/>
            <a:ext cx="87312"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80" name="Rectangle 52"/>
          <p:cNvSpPr>
            <a:spLocks noChangeArrowheads="1"/>
          </p:cNvSpPr>
          <p:nvPr/>
        </p:nvSpPr>
        <p:spPr bwMode="auto">
          <a:xfrm>
            <a:off x="4408488" y="3716338"/>
            <a:ext cx="87312"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81" name="Rectangle 53"/>
          <p:cNvSpPr>
            <a:spLocks noChangeArrowheads="1"/>
          </p:cNvSpPr>
          <p:nvPr/>
        </p:nvSpPr>
        <p:spPr bwMode="auto">
          <a:xfrm>
            <a:off x="4173538" y="3843338"/>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82" name="Rectangle 54"/>
          <p:cNvSpPr>
            <a:spLocks noChangeArrowheads="1"/>
          </p:cNvSpPr>
          <p:nvPr/>
        </p:nvSpPr>
        <p:spPr bwMode="auto">
          <a:xfrm>
            <a:off x="4238625" y="3462338"/>
            <a:ext cx="65088"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583" name="Rectangle 55"/>
          <p:cNvSpPr>
            <a:spLocks noChangeArrowheads="1"/>
          </p:cNvSpPr>
          <p:nvPr/>
        </p:nvSpPr>
        <p:spPr bwMode="auto">
          <a:xfrm>
            <a:off x="4216400" y="3525838"/>
            <a:ext cx="66675"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584" name="Rectangle 56"/>
          <p:cNvSpPr>
            <a:spLocks noChangeArrowheads="1"/>
          </p:cNvSpPr>
          <p:nvPr/>
        </p:nvSpPr>
        <p:spPr bwMode="auto">
          <a:xfrm>
            <a:off x="4132263" y="3462338"/>
            <a:ext cx="87312"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585" name="Rectangle 57"/>
          <p:cNvSpPr>
            <a:spLocks noChangeArrowheads="1"/>
          </p:cNvSpPr>
          <p:nvPr/>
        </p:nvSpPr>
        <p:spPr bwMode="auto">
          <a:xfrm>
            <a:off x="4089400" y="3419475"/>
            <a:ext cx="65088"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586" name="Rectangle 58"/>
          <p:cNvSpPr>
            <a:spLocks noChangeArrowheads="1"/>
          </p:cNvSpPr>
          <p:nvPr/>
        </p:nvSpPr>
        <p:spPr bwMode="auto">
          <a:xfrm>
            <a:off x="3983038" y="3270250"/>
            <a:ext cx="65087"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87" name="Rectangle 59"/>
          <p:cNvSpPr>
            <a:spLocks noChangeArrowheads="1"/>
          </p:cNvSpPr>
          <p:nvPr/>
        </p:nvSpPr>
        <p:spPr bwMode="auto">
          <a:xfrm>
            <a:off x="4132263" y="3313113"/>
            <a:ext cx="65087"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588" name="Rectangle 60"/>
          <p:cNvSpPr>
            <a:spLocks noChangeArrowheads="1"/>
          </p:cNvSpPr>
          <p:nvPr/>
        </p:nvSpPr>
        <p:spPr bwMode="auto">
          <a:xfrm>
            <a:off x="4152900" y="3355975"/>
            <a:ext cx="66675"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589" name="Rectangle 61"/>
          <p:cNvSpPr>
            <a:spLocks noChangeArrowheads="1"/>
          </p:cNvSpPr>
          <p:nvPr/>
        </p:nvSpPr>
        <p:spPr bwMode="auto">
          <a:xfrm>
            <a:off x="4067175" y="3057525"/>
            <a:ext cx="66675"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590" name="Rectangle 62"/>
          <p:cNvSpPr>
            <a:spLocks noChangeArrowheads="1"/>
          </p:cNvSpPr>
          <p:nvPr/>
        </p:nvSpPr>
        <p:spPr bwMode="auto">
          <a:xfrm>
            <a:off x="4110038" y="3206750"/>
            <a:ext cx="66675"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591" name="Rectangle 63"/>
          <p:cNvSpPr>
            <a:spLocks noChangeArrowheads="1"/>
          </p:cNvSpPr>
          <p:nvPr/>
        </p:nvSpPr>
        <p:spPr bwMode="auto">
          <a:xfrm>
            <a:off x="4173538" y="3121025"/>
            <a:ext cx="87312"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92" name="Rectangle 64"/>
          <p:cNvSpPr>
            <a:spLocks noChangeArrowheads="1"/>
          </p:cNvSpPr>
          <p:nvPr/>
        </p:nvSpPr>
        <p:spPr bwMode="auto">
          <a:xfrm>
            <a:off x="4302125" y="3227388"/>
            <a:ext cx="65088"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93" name="Rectangle 65"/>
          <p:cNvSpPr>
            <a:spLocks noChangeArrowheads="1"/>
          </p:cNvSpPr>
          <p:nvPr/>
        </p:nvSpPr>
        <p:spPr bwMode="auto">
          <a:xfrm>
            <a:off x="4302125" y="3290888"/>
            <a:ext cx="65088"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94" name="Rectangle 66"/>
          <p:cNvSpPr>
            <a:spLocks noChangeArrowheads="1"/>
          </p:cNvSpPr>
          <p:nvPr/>
        </p:nvSpPr>
        <p:spPr bwMode="auto">
          <a:xfrm>
            <a:off x="3940175" y="2973388"/>
            <a:ext cx="66675"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595" name="Rectangle 67"/>
          <p:cNvSpPr>
            <a:spLocks noChangeArrowheads="1"/>
          </p:cNvSpPr>
          <p:nvPr/>
        </p:nvSpPr>
        <p:spPr bwMode="auto">
          <a:xfrm>
            <a:off x="3790950" y="2844800"/>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96" name="Rectangle 68"/>
          <p:cNvSpPr>
            <a:spLocks noChangeArrowheads="1"/>
          </p:cNvSpPr>
          <p:nvPr/>
        </p:nvSpPr>
        <p:spPr bwMode="auto">
          <a:xfrm>
            <a:off x="3727450" y="2781300"/>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97" name="Rectangle 69"/>
          <p:cNvSpPr>
            <a:spLocks noChangeArrowheads="1"/>
          </p:cNvSpPr>
          <p:nvPr/>
        </p:nvSpPr>
        <p:spPr bwMode="auto">
          <a:xfrm>
            <a:off x="3686175" y="2951163"/>
            <a:ext cx="8572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98" name="Rectangle 70"/>
          <p:cNvSpPr>
            <a:spLocks noChangeArrowheads="1"/>
          </p:cNvSpPr>
          <p:nvPr/>
        </p:nvSpPr>
        <p:spPr bwMode="auto">
          <a:xfrm>
            <a:off x="3663950" y="3014663"/>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599" name="Rectangle 71"/>
          <p:cNvSpPr>
            <a:spLocks noChangeArrowheads="1"/>
          </p:cNvSpPr>
          <p:nvPr/>
        </p:nvSpPr>
        <p:spPr bwMode="auto">
          <a:xfrm>
            <a:off x="3344863" y="2908300"/>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600" name="Rectangle 72"/>
          <p:cNvSpPr>
            <a:spLocks noChangeArrowheads="1"/>
          </p:cNvSpPr>
          <p:nvPr/>
        </p:nvSpPr>
        <p:spPr bwMode="auto">
          <a:xfrm>
            <a:off x="3749675" y="3333750"/>
            <a:ext cx="65088"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601" name="Rectangle 73"/>
          <p:cNvSpPr>
            <a:spLocks noChangeArrowheads="1"/>
          </p:cNvSpPr>
          <p:nvPr/>
        </p:nvSpPr>
        <p:spPr bwMode="auto">
          <a:xfrm>
            <a:off x="3790950" y="3227388"/>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602" name="Rectangle 74"/>
          <p:cNvSpPr>
            <a:spLocks noChangeArrowheads="1"/>
          </p:cNvSpPr>
          <p:nvPr/>
        </p:nvSpPr>
        <p:spPr bwMode="auto">
          <a:xfrm>
            <a:off x="3621088" y="3355975"/>
            <a:ext cx="87312"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603" name="Rectangle 75"/>
          <p:cNvSpPr>
            <a:spLocks noChangeArrowheads="1"/>
          </p:cNvSpPr>
          <p:nvPr/>
        </p:nvSpPr>
        <p:spPr bwMode="auto">
          <a:xfrm>
            <a:off x="3621088" y="3525838"/>
            <a:ext cx="87312"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604" name="Rectangle 76"/>
          <p:cNvSpPr>
            <a:spLocks noChangeArrowheads="1"/>
          </p:cNvSpPr>
          <p:nvPr/>
        </p:nvSpPr>
        <p:spPr bwMode="auto">
          <a:xfrm>
            <a:off x="3833813" y="3695700"/>
            <a:ext cx="66675"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605" name="Rectangle 77"/>
          <p:cNvSpPr>
            <a:spLocks noChangeArrowheads="1"/>
          </p:cNvSpPr>
          <p:nvPr/>
        </p:nvSpPr>
        <p:spPr bwMode="auto">
          <a:xfrm>
            <a:off x="3919538" y="3695700"/>
            <a:ext cx="87312" cy="65088"/>
          </a:xfrm>
          <a:prstGeom prst="rect">
            <a:avLst/>
          </a:prstGeom>
          <a:solidFill>
            <a:srgbClr val="66A842"/>
          </a:solidFill>
          <a:ln w="20638">
            <a:solidFill>
              <a:srgbClr val="66A842"/>
            </a:solidFill>
            <a:miter lim="800000"/>
            <a:headEnd/>
            <a:tailEnd/>
          </a:ln>
        </p:spPr>
        <p:txBody>
          <a:bodyPr/>
          <a:lstStyle/>
          <a:p>
            <a:endParaRPr lang="en-US" sz="1800"/>
          </a:p>
        </p:txBody>
      </p:sp>
      <p:sp>
        <p:nvSpPr>
          <p:cNvPr id="278606" name="Rectangle 78"/>
          <p:cNvSpPr>
            <a:spLocks noChangeArrowheads="1"/>
          </p:cNvSpPr>
          <p:nvPr/>
        </p:nvSpPr>
        <p:spPr bwMode="auto">
          <a:xfrm>
            <a:off x="4322763" y="3589338"/>
            <a:ext cx="87312" cy="65087"/>
          </a:xfrm>
          <a:prstGeom prst="rect">
            <a:avLst/>
          </a:prstGeom>
          <a:solidFill>
            <a:srgbClr val="66A842"/>
          </a:solidFill>
          <a:ln w="20638">
            <a:solidFill>
              <a:srgbClr val="66A842"/>
            </a:solidFill>
            <a:miter lim="800000"/>
            <a:headEnd/>
            <a:tailEnd/>
          </a:ln>
        </p:spPr>
        <p:txBody>
          <a:bodyPr/>
          <a:lstStyle/>
          <a:p>
            <a:endParaRPr lang="en-US" sz="1800"/>
          </a:p>
        </p:txBody>
      </p:sp>
      <p:sp>
        <p:nvSpPr>
          <p:cNvPr id="278607" name="Rectangle 79"/>
          <p:cNvSpPr>
            <a:spLocks noChangeArrowheads="1"/>
          </p:cNvSpPr>
          <p:nvPr/>
        </p:nvSpPr>
        <p:spPr bwMode="auto">
          <a:xfrm>
            <a:off x="4173538" y="3567113"/>
            <a:ext cx="66675" cy="66675"/>
          </a:xfrm>
          <a:prstGeom prst="rect">
            <a:avLst/>
          </a:prstGeom>
          <a:solidFill>
            <a:srgbClr val="66A842"/>
          </a:solidFill>
          <a:ln w="20638">
            <a:solidFill>
              <a:srgbClr val="66A842"/>
            </a:solidFill>
            <a:miter lim="800000"/>
            <a:headEnd/>
            <a:tailEnd/>
          </a:ln>
        </p:spPr>
        <p:txBody>
          <a:bodyPr/>
          <a:lstStyle/>
          <a:p>
            <a:endParaRPr lang="en-US" sz="1800"/>
          </a:p>
        </p:txBody>
      </p:sp>
      <p:sp>
        <p:nvSpPr>
          <p:cNvPr id="278608" name="Rectangle 80"/>
          <p:cNvSpPr>
            <a:spLocks noChangeArrowheads="1"/>
          </p:cNvSpPr>
          <p:nvPr/>
        </p:nvSpPr>
        <p:spPr bwMode="auto">
          <a:xfrm>
            <a:off x="4449763" y="3313113"/>
            <a:ext cx="87312" cy="44450"/>
          </a:xfrm>
          <a:prstGeom prst="rect">
            <a:avLst/>
          </a:prstGeom>
          <a:solidFill>
            <a:srgbClr val="66A842"/>
          </a:solidFill>
          <a:ln w="20638">
            <a:solidFill>
              <a:srgbClr val="66A842"/>
            </a:solidFill>
            <a:miter lim="800000"/>
            <a:headEnd/>
            <a:tailEnd/>
          </a:ln>
        </p:spPr>
        <p:txBody>
          <a:bodyPr/>
          <a:lstStyle/>
          <a:p>
            <a:endParaRPr lang="en-US" sz="1800"/>
          </a:p>
        </p:txBody>
      </p:sp>
      <p:sp>
        <p:nvSpPr>
          <p:cNvPr id="278609" name="Line 81"/>
          <p:cNvSpPr>
            <a:spLocks noChangeShapeType="1"/>
          </p:cNvSpPr>
          <p:nvPr/>
        </p:nvSpPr>
        <p:spPr bwMode="auto">
          <a:xfrm flipH="1" flipV="1">
            <a:off x="4270375" y="3367088"/>
            <a:ext cx="404813" cy="63500"/>
          </a:xfrm>
          <a:prstGeom prst="line">
            <a:avLst/>
          </a:prstGeom>
          <a:noFill/>
          <a:ln w="20638">
            <a:solidFill>
              <a:srgbClr val="000000"/>
            </a:solidFill>
            <a:round/>
            <a:headEnd/>
            <a:tailEnd/>
          </a:ln>
        </p:spPr>
        <p:txBody>
          <a:bodyPr/>
          <a:lstStyle/>
          <a:p>
            <a:endParaRPr lang="en-US" sz="1800"/>
          </a:p>
        </p:txBody>
      </p:sp>
      <p:sp>
        <p:nvSpPr>
          <p:cNvPr id="278610" name="Rectangle 82"/>
          <p:cNvSpPr>
            <a:spLocks noChangeArrowheads="1"/>
          </p:cNvSpPr>
          <p:nvPr/>
        </p:nvSpPr>
        <p:spPr bwMode="auto">
          <a:xfrm>
            <a:off x="2655888" y="2432050"/>
            <a:ext cx="512961" cy="276999"/>
          </a:xfrm>
          <a:prstGeom prst="rect">
            <a:avLst/>
          </a:prstGeom>
          <a:noFill/>
          <a:ln w="9525">
            <a:noFill/>
            <a:miter lim="800000"/>
            <a:headEnd/>
            <a:tailEnd/>
          </a:ln>
        </p:spPr>
        <p:txBody>
          <a:bodyPr wrap="none" lIns="0" tIns="0" rIns="0" bIns="0">
            <a:spAutoFit/>
          </a:bodyPr>
          <a:lstStyle/>
          <a:p>
            <a:r>
              <a:rPr lang="en-US" sz="1800" i="1">
                <a:solidFill>
                  <a:srgbClr val="000000"/>
                </a:solidFill>
                <a:latin typeface="ITC Legacy Sans Book" charset="0"/>
              </a:rPr>
              <a:t>1951</a:t>
            </a:r>
            <a:endParaRPr lang="en-US" sz="1800"/>
          </a:p>
        </p:txBody>
      </p:sp>
      <p:sp>
        <p:nvSpPr>
          <p:cNvPr id="278611" name="Rectangle 83"/>
          <p:cNvSpPr>
            <a:spLocks noChangeArrowheads="1"/>
          </p:cNvSpPr>
          <p:nvPr/>
        </p:nvSpPr>
        <p:spPr bwMode="auto">
          <a:xfrm>
            <a:off x="2252663" y="2665413"/>
            <a:ext cx="512961" cy="276999"/>
          </a:xfrm>
          <a:prstGeom prst="rect">
            <a:avLst/>
          </a:prstGeom>
          <a:noFill/>
          <a:ln w="9525">
            <a:noFill/>
            <a:miter lim="800000"/>
            <a:headEnd/>
            <a:tailEnd/>
          </a:ln>
        </p:spPr>
        <p:txBody>
          <a:bodyPr wrap="none" lIns="0" tIns="0" rIns="0" bIns="0">
            <a:spAutoFit/>
          </a:bodyPr>
          <a:lstStyle/>
          <a:p>
            <a:r>
              <a:rPr lang="en-US" sz="1800" i="1">
                <a:solidFill>
                  <a:srgbClr val="000000"/>
                </a:solidFill>
                <a:latin typeface="ITC Legacy Sans Book" charset="0"/>
              </a:rPr>
              <a:t>1984</a:t>
            </a:r>
            <a:endParaRPr lang="en-US" sz="1800"/>
          </a:p>
        </p:txBody>
      </p:sp>
      <p:sp>
        <p:nvSpPr>
          <p:cNvPr id="278612" name="Rectangle 84"/>
          <p:cNvSpPr>
            <a:spLocks noChangeArrowheads="1"/>
          </p:cNvSpPr>
          <p:nvPr/>
        </p:nvSpPr>
        <p:spPr bwMode="auto">
          <a:xfrm>
            <a:off x="4675188" y="3303588"/>
            <a:ext cx="512961" cy="276999"/>
          </a:xfrm>
          <a:prstGeom prst="rect">
            <a:avLst/>
          </a:prstGeom>
          <a:noFill/>
          <a:ln w="9525">
            <a:noFill/>
            <a:miter lim="800000"/>
            <a:headEnd/>
            <a:tailEnd/>
          </a:ln>
        </p:spPr>
        <p:txBody>
          <a:bodyPr wrap="none" lIns="0" tIns="0" rIns="0" bIns="0">
            <a:spAutoFit/>
          </a:bodyPr>
          <a:lstStyle/>
          <a:p>
            <a:r>
              <a:rPr lang="en-US" sz="1800" i="1">
                <a:solidFill>
                  <a:srgbClr val="000000"/>
                </a:solidFill>
                <a:latin typeface="ITC Legacy Sans Book" charset="0"/>
              </a:rPr>
              <a:t>1999</a:t>
            </a:r>
            <a:endParaRPr lang="en-US" sz="1800"/>
          </a:p>
        </p:txBody>
      </p:sp>
      <p:sp>
        <p:nvSpPr>
          <p:cNvPr id="278613" name="Line 85"/>
          <p:cNvSpPr>
            <a:spLocks noChangeShapeType="1"/>
          </p:cNvSpPr>
          <p:nvPr/>
        </p:nvSpPr>
        <p:spPr bwMode="auto">
          <a:xfrm flipH="1">
            <a:off x="4249738" y="3070225"/>
            <a:ext cx="255587" cy="84138"/>
          </a:xfrm>
          <a:prstGeom prst="line">
            <a:avLst/>
          </a:prstGeom>
          <a:noFill/>
          <a:ln w="20638">
            <a:solidFill>
              <a:srgbClr val="000000"/>
            </a:solidFill>
            <a:round/>
            <a:headEnd/>
            <a:tailEnd/>
          </a:ln>
        </p:spPr>
        <p:txBody>
          <a:bodyPr/>
          <a:lstStyle/>
          <a:p>
            <a:endParaRPr lang="en-US" sz="1800"/>
          </a:p>
        </p:txBody>
      </p:sp>
      <p:sp>
        <p:nvSpPr>
          <p:cNvPr id="278614" name="Rectangle 86"/>
          <p:cNvSpPr>
            <a:spLocks noChangeArrowheads="1"/>
          </p:cNvSpPr>
          <p:nvPr/>
        </p:nvSpPr>
        <p:spPr bwMode="auto">
          <a:xfrm>
            <a:off x="4505325" y="2963863"/>
            <a:ext cx="512961" cy="276999"/>
          </a:xfrm>
          <a:prstGeom prst="rect">
            <a:avLst/>
          </a:prstGeom>
          <a:noFill/>
          <a:ln w="9525">
            <a:noFill/>
            <a:miter lim="800000"/>
            <a:headEnd/>
            <a:tailEnd/>
          </a:ln>
        </p:spPr>
        <p:txBody>
          <a:bodyPr wrap="none" lIns="0" tIns="0" rIns="0" bIns="0">
            <a:spAutoFit/>
          </a:bodyPr>
          <a:lstStyle/>
          <a:p>
            <a:r>
              <a:rPr lang="en-US" sz="1800" i="1">
                <a:solidFill>
                  <a:srgbClr val="000000"/>
                </a:solidFill>
                <a:latin typeface="ITC Legacy Sans Book" charset="0"/>
              </a:rPr>
              <a:t>2000</a:t>
            </a:r>
            <a:endParaRPr lang="en-US" sz="1800"/>
          </a:p>
        </p:txBody>
      </p:sp>
      <p:sp>
        <p:nvSpPr>
          <p:cNvPr id="278615" name="Rectangle 87"/>
          <p:cNvSpPr>
            <a:spLocks noChangeArrowheads="1"/>
          </p:cNvSpPr>
          <p:nvPr/>
        </p:nvSpPr>
        <p:spPr bwMode="auto">
          <a:xfrm>
            <a:off x="3314700" y="3706813"/>
            <a:ext cx="512961" cy="276999"/>
          </a:xfrm>
          <a:prstGeom prst="rect">
            <a:avLst/>
          </a:prstGeom>
          <a:noFill/>
          <a:ln w="9525">
            <a:noFill/>
            <a:miter lim="800000"/>
            <a:headEnd/>
            <a:tailEnd/>
          </a:ln>
        </p:spPr>
        <p:txBody>
          <a:bodyPr wrap="none" lIns="0" tIns="0" rIns="0" bIns="0">
            <a:spAutoFit/>
          </a:bodyPr>
          <a:lstStyle/>
          <a:p>
            <a:r>
              <a:rPr lang="en-US" sz="1800" i="1">
                <a:solidFill>
                  <a:srgbClr val="000000"/>
                </a:solidFill>
                <a:latin typeface="ITC Legacy Sans Book" charset="0"/>
              </a:rPr>
              <a:t>1993</a:t>
            </a:r>
            <a:endParaRPr lang="en-US" sz="1800"/>
          </a:p>
        </p:txBody>
      </p:sp>
      <p:sp>
        <p:nvSpPr>
          <p:cNvPr id="278616" name="Rectangle 88"/>
          <p:cNvSpPr>
            <a:spLocks noChangeArrowheads="1"/>
          </p:cNvSpPr>
          <p:nvPr/>
        </p:nvSpPr>
        <p:spPr bwMode="auto">
          <a:xfrm>
            <a:off x="6416675" y="4791075"/>
            <a:ext cx="512961" cy="276999"/>
          </a:xfrm>
          <a:prstGeom prst="rect">
            <a:avLst/>
          </a:prstGeom>
          <a:noFill/>
          <a:ln w="9525">
            <a:noFill/>
            <a:miter lim="800000"/>
            <a:headEnd/>
            <a:tailEnd/>
          </a:ln>
        </p:spPr>
        <p:txBody>
          <a:bodyPr wrap="none" lIns="0" tIns="0" rIns="0" bIns="0">
            <a:spAutoFit/>
          </a:bodyPr>
          <a:lstStyle/>
          <a:p>
            <a:r>
              <a:rPr lang="en-US" sz="1800" i="1">
                <a:solidFill>
                  <a:srgbClr val="000000"/>
                </a:solidFill>
                <a:latin typeface="ITC Legacy Sans Book" charset="0"/>
              </a:rPr>
              <a:t>1982</a:t>
            </a:r>
            <a:endParaRPr lang="en-US" sz="1800"/>
          </a:p>
        </p:txBody>
      </p:sp>
      <p:sp>
        <p:nvSpPr>
          <p:cNvPr id="278617" name="Rectangle 89"/>
          <p:cNvSpPr>
            <a:spLocks noChangeArrowheads="1"/>
          </p:cNvSpPr>
          <p:nvPr/>
        </p:nvSpPr>
        <p:spPr bwMode="auto">
          <a:xfrm>
            <a:off x="6969125" y="4068763"/>
            <a:ext cx="512961" cy="276999"/>
          </a:xfrm>
          <a:prstGeom prst="rect">
            <a:avLst/>
          </a:prstGeom>
          <a:noFill/>
          <a:ln w="9525">
            <a:noFill/>
            <a:miter lim="800000"/>
            <a:headEnd/>
            <a:tailEnd/>
          </a:ln>
        </p:spPr>
        <p:txBody>
          <a:bodyPr wrap="none" lIns="0" tIns="0" rIns="0" bIns="0">
            <a:spAutoFit/>
          </a:bodyPr>
          <a:lstStyle/>
          <a:p>
            <a:r>
              <a:rPr lang="en-US" sz="1800" i="1">
                <a:solidFill>
                  <a:srgbClr val="000000"/>
                </a:solidFill>
                <a:latin typeface="ITC Legacy Sans Book" charset="0"/>
              </a:rPr>
              <a:t>1975</a:t>
            </a:r>
            <a:endParaRPr lang="en-US" sz="1800"/>
          </a:p>
        </p:txBody>
      </p:sp>
      <p:sp>
        <p:nvSpPr>
          <p:cNvPr id="278618" name="Rectangle 90"/>
          <p:cNvSpPr>
            <a:spLocks noChangeArrowheads="1"/>
          </p:cNvSpPr>
          <p:nvPr/>
        </p:nvSpPr>
        <p:spPr bwMode="auto">
          <a:xfrm>
            <a:off x="6705600" y="5715000"/>
            <a:ext cx="2095500" cy="553998"/>
          </a:xfrm>
          <a:prstGeom prst="rect">
            <a:avLst/>
          </a:prstGeom>
          <a:solidFill>
            <a:schemeClr val="bg1"/>
          </a:solidFill>
          <a:ln w="9525">
            <a:noFill/>
            <a:miter lim="800000"/>
            <a:headEnd/>
            <a:tailEnd/>
          </a:ln>
        </p:spPr>
        <p:txBody>
          <a:bodyPr lIns="0" tIns="0" rIns="0" bIns="0">
            <a:spAutoFit/>
          </a:bodyPr>
          <a:lstStyle/>
          <a:p>
            <a:pPr algn="r"/>
            <a:r>
              <a:rPr lang="en-US" sz="1800" i="1" dirty="0">
                <a:solidFill>
                  <a:srgbClr val="000000"/>
                </a:solidFill>
              </a:rPr>
              <a:t>Change in </a:t>
            </a:r>
            <a:br>
              <a:rPr lang="en-US" sz="1800" i="1" dirty="0">
                <a:solidFill>
                  <a:srgbClr val="000000"/>
                </a:solidFill>
              </a:rPr>
            </a:br>
            <a:r>
              <a:rPr lang="en-US" sz="1800" i="1" dirty="0">
                <a:solidFill>
                  <a:srgbClr val="000000"/>
                </a:solidFill>
              </a:rPr>
              <a:t>unemployment rate</a:t>
            </a:r>
            <a:endParaRPr lang="en-US" sz="1800" i="1" dirty="0"/>
          </a:p>
        </p:txBody>
      </p:sp>
      <p:sp>
        <p:nvSpPr>
          <p:cNvPr id="278619" name="Rectangle 91"/>
          <p:cNvSpPr>
            <a:spLocks noChangeArrowheads="1"/>
          </p:cNvSpPr>
          <p:nvPr/>
        </p:nvSpPr>
        <p:spPr bwMode="auto">
          <a:xfrm>
            <a:off x="1295400" y="1687513"/>
            <a:ext cx="320601" cy="276999"/>
          </a:xfrm>
          <a:prstGeom prst="rect">
            <a:avLst/>
          </a:prstGeom>
          <a:noFill/>
          <a:ln w="9525">
            <a:noFill/>
            <a:miter lim="800000"/>
            <a:headEnd/>
            <a:tailEnd/>
          </a:ln>
        </p:spPr>
        <p:txBody>
          <a:bodyPr wrap="none" lIns="0" tIns="0" rIns="0" bIns="0">
            <a:spAutoFit/>
          </a:bodyPr>
          <a:lstStyle/>
          <a:p>
            <a:r>
              <a:rPr lang="en-US" sz="1800">
                <a:solidFill>
                  <a:srgbClr val="000000"/>
                </a:solidFill>
                <a:latin typeface="ITC Legacy Sans Book" charset="0"/>
              </a:rPr>
              <a:t>10 </a:t>
            </a:r>
            <a:endParaRPr lang="en-US" sz="1800"/>
          </a:p>
        </p:txBody>
      </p:sp>
      <p:grpSp>
        <p:nvGrpSpPr>
          <p:cNvPr id="278620" name="Group 92"/>
          <p:cNvGrpSpPr>
            <a:grpSpLocks/>
          </p:cNvGrpSpPr>
          <p:nvPr/>
        </p:nvGrpSpPr>
        <p:grpSpPr bwMode="auto">
          <a:xfrm>
            <a:off x="1295400" y="2198688"/>
            <a:ext cx="6978650" cy="3495674"/>
            <a:chOff x="816" y="1385"/>
            <a:chExt cx="4396" cy="2202"/>
          </a:xfrm>
        </p:grpSpPr>
        <p:sp>
          <p:nvSpPr>
            <p:cNvPr id="278621" name="Rectangle 93"/>
            <p:cNvSpPr>
              <a:spLocks noChangeArrowheads="1"/>
            </p:cNvSpPr>
            <p:nvPr/>
          </p:nvSpPr>
          <p:spPr bwMode="auto">
            <a:xfrm>
              <a:off x="936" y="3393"/>
              <a:ext cx="129" cy="174"/>
            </a:xfrm>
            <a:prstGeom prst="rect">
              <a:avLst/>
            </a:prstGeom>
            <a:noFill/>
            <a:ln w="9525">
              <a:noFill/>
              <a:miter lim="800000"/>
              <a:headEnd/>
              <a:tailEnd/>
            </a:ln>
          </p:spPr>
          <p:txBody>
            <a:bodyPr wrap="none" lIns="0" tIns="0" rIns="0" bIns="0">
              <a:spAutoFit/>
            </a:bodyPr>
            <a:lstStyle/>
            <a:p>
              <a:r>
                <a:rPr lang="en-US" sz="1800">
                  <a:solidFill>
                    <a:srgbClr val="000000"/>
                  </a:solidFill>
                  <a:latin typeface="ITC Legacy Sans Book" charset="0"/>
                </a:rPr>
                <a:t>-3</a:t>
              </a:r>
              <a:endParaRPr lang="en-US" sz="1800"/>
            </a:p>
          </p:txBody>
        </p:sp>
        <p:sp>
          <p:nvSpPr>
            <p:cNvPr id="278622" name="Rectangle 94"/>
            <p:cNvSpPr>
              <a:spLocks noChangeArrowheads="1"/>
            </p:cNvSpPr>
            <p:nvPr/>
          </p:nvSpPr>
          <p:spPr bwMode="auto">
            <a:xfrm>
              <a:off x="1512" y="3413"/>
              <a:ext cx="129" cy="174"/>
            </a:xfrm>
            <a:prstGeom prst="rect">
              <a:avLst/>
            </a:prstGeom>
            <a:noFill/>
            <a:ln w="9525">
              <a:noFill/>
              <a:miter lim="800000"/>
              <a:headEnd/>
              <a:tailEnd/>
            </a:ln>
          </p:spPr>
          <p:txBody>
            <a:bodyPr wrap="none" lIns="0" tIns="0" rIns="0" bIns="0">
              <a:spAutoFit/>
            </a:bodyPr>
            <a:lstStyle/>
            <a:p>
              <a:r>
                <a:rPr lang="en-US" sz="1800">
                  <a:solidFill>
                    <a:srgbClr val="000000"/>
                  </a:solidFill>
                  <a:latin typeface="ITC Legacy Sans Book" charset="0"/>
                </a:rPr>
                <a:t>-2</a:t>
              </a:r>
              <a:endParaRPr lang="en-US" sz="1800"/>
            </a:p>
          </p:txBody>
        </p:sp>
        <p:sp>
          <p:nvSpPr>
            <p:cNvPr id="278623" name="Rectangle 95"/>
            <p:cNvSpPr>
              <a:spLocks noChangeArrowheads="1"/>
            </p:cNvSpPr>
            <p:nvPr/>
          </p:nvSpPr>
          <p:spPr bwMode="auto">
            <a:xfrm>
              <a:off x="2127" y="3402"/>
              <a:ext cx="120" cy="173"/>
            </a:xfrm>
            <a:prstGeom prst="rect">
              <a:avLst/>
            </a:prstGeom>
            <a:noFill/>
            <a:ln w="9525">
              <a:noFill/>
              <a:miter lim="800000"/>
              <a:headEnd/>
              <a:tailEnd/>
            </a:ln>
          </p:spPr>
          <p:txBody>
            <a:bodyPr wrap="none" lIns="0" tIns="0" rIns="0" bIns="0">
              <a:spAutoFit/>
            </a:bodyPr>
            <a:lstStyle/>
            <a:p>
              <a:r>
                <a:rPr lang="en-US" sz="1800">
                  <a:solidFill>
                    <a:srgbClr val="000000"/>
                  </a:solidFill>
                </a:rPr>
                <a:t>-1</a:t>
              </a:r>
              <a:endParaRPr lang="en-US" sz="1800"/>
            </a:p>
          </p:txBody>
        </p:sp>
        <p:sp>
          <p:nvSpPr>
            <p:cNvPr id="278624" name="Rectangle 96"/>
            <p:cNvSpPr>
              <a:spLocks noChangeArrowheads="1"/>
            </p:cNvSpPr>
            <p:nvPr/>
          </p:nvSpPr>
          <p:spPr bwMode="auto">
            <a:xfrm>
              <a:off x="2757" y="3393"/>
              <a:ext cx="72" cy="173"/>
            </a:xfrm>
            <a:prstGeom prst="rect">
              <a:avLst/>
            </a:prstGeom>
            <a:noFill/>
            <a:ln w="9525">
              <a:noFill/>
              <a:miter lim="800000"/>
              <a:headEnd/>
              <a:tailEnd/>
            </a:ln>
          </p:spPr>
          <p:txBody>
            <a:bodyPr wrap="none" lIns="0" tIns="0" rIns="0" bIns="0">
              <a:spAutoFit/>
            </a:bodyPr>
            <a:lstStyle/>
            <a:p>
              <a:r>
                <a:rPr lang="en-US" sz="1800">
                  <a:solidFill>
                    <a:srgbClr val="000000"/>
                  </a:solidFill>
                </a:rPr>
                <a:t>0</a:t>
              </a:r>
              <a:endParaRPr lang="en-US" sz="1800"/>
            </a:p>
          </p:txBody>
        </p:sp>
        <p:sp>
          <p:nvSpPr>
            <p:cNvPr id="278625" name="Rectangle 97"/>
            <p:cNvSpPr>
              <a:spLocks noChangeArrowheads="1"/>
            </p:cNvSpPr>
            <p:nvPr/>
          </p:nvSpPr>
          <p:spPr bwMode="auto">
            <a:xfrm>
              <a:off x="3360" y="3393"/>
              <a:ext cx="72" cy="173"/>
            </a:xfrm>
            <a:prstGeom prst="rect">
              <a:avLst/>
            </a:prstGeom>
            <a:noFill/>
            <a:ln w="9525">
              <a:noFill/>
              <a:miter lim="800000"/>
              <a:headEnd/>
              <a:tailEnd/>
            </a:ln>
          </p:spPr>
          <p:txBody>
            <a:bodyPr wrap="none" lIns="0" tIns="0" rIns="0" bIns="0">
              <a:spAutoFit/>
            </a:bodyPr>
            <a:lstStyle/>
            <a:p>
              <a:r>
                <a:rPr lang="en-US" sz="1800">
                  <a:solidFill>
                    <a:srgbClr val="000000"/>
                  </a:solidFill>
                </a:rPr>
                <a:t>1</a:t>
              </a:r>
              <a:endParaRPr lang="en-US" sz="1800"/>
            </a:p>
          </p:txBody>
        </p:sp>
        <p:sp>
          <p:nvSpPr>
            <p:cNvPr id="278626" name="Rectangle 98"/>
            <p:cNvSpPr>
              <a:spLocks noChangeArrowheads="1"/>
            </p:cNvSpPr>
            <p:nvPr/>
          </p:nvSpPr>
          <p:spPr bwMode="auto">
            <a:xfrm>
              <a:off x="3948" y="3393"/>
              <a:ext cx="72" cy="173"/>
            </a:xfrm>
            <a:prstGeom prst="rect">
              <a:avLst/>
            </a:prstGeom>
            <a:noFill/>
            <a:ln w="9525">
              <a:noFill/>
              <a:miter lim="800000"/>
              <a:headEnd/>
              <a:tailEnd/>
            </a:ln>
          </p:spPr>
          <p:txBody>
            <a:bodyPr wrap="none" lIns="0" tIns="0" rIns="0" bIns="0">
              <a:spAutoFit/>
            </a:bodyPr>
            <a:lstStyle/>
            <a:p>
              <a:r>
                <a:rPr lang="en-US" sz="1800">
                  <a:solidFill>
                    <a:srgbClr val="000000"/>
                  </a:solidFill>
                </a:rPr>
                <a:t>2</a:t>
              </a:r>
              <a:endParaRPr lang="en-US" sz="1800"/>
            </a:p>
          </p:txBody>
        </p:sp>
        <p:sp>
          <p:nvSpPr>
            <p:cNvPr id="278627" name="Rectangle 99"/>
            <p:cNvSpPr>
              <a:spLocks noChangeArrowheads="1"/>
            </p:cNvSpPr>
            <p:nvPr/>
          </p:nvSpPr>
          <p:spPr bwMode="auto">
            <a:xfrm>
              <a:off x="5140" y="3393"/>
              <a:ext cx="72" cy="173"/>
            </a:xfrm>
            <a:prstGeom prst="rect">
              <a:avLst/>
            </a:prstGeom>
            <a:noFill/>
            <a:ln w="9525">
              <a:noFill/>
              <a:miter lim="800000"/>
              <a:headEnd/>
              <a:tailEnd/>
            </a:ln>
          </p:spPr>
          <p:txBody>
            <a:bodyPr wrap="none" lIns="0" tIns="0" rIns="0" bIns="0">
              <a:spAutoFit/>
            </a:bodyPr>
            <a:lstStyle/>
            <a:p>
              <a:r>
                <a:rPr lang="en-US" sz="1800">
                  <a:solidFill>
                    <a:srgbClr val="000000"/>
                  </a:solidFill>
                </a:rPr>
                <a:t>4</a:t>
              </a:r>
              <a:endParaRPr lang="en-US" sz="1800"/>
            </a:p>
          </p:txBody>
        </p:sp>
        <p:sp>
          <p:nvSpPr>
            <p:cNvPr id="278628" name="Rectangle 100"/>
            <p:cNvSpPr>
              <a:spLocks noChangeArrowheads="1"/>
            </p:cNvSpPr>
            <p:nvPr/>
          </p:nvSpPr>
          <p:spPr bwMode="auto">
            <a:xfrm>
              <a:off x="4551" y="3393"/>
              <a:ext cx="72" cy="173"/>
            </a:xfrm>
            <a:prstGeom prst="rect">
              <a:avLst/>
            </a:prstGeom>
            <a:noFill/>
            <a:ln w="9525">
              <a:noFill/>
              <a:miter lim="800000"/>
              <a:headEnd/>
              <a:tailEnd/>
            </a:ln>
          </p:spPr>
          <p:txBody>
            <a:bodyPr wrap="none" lIns="0" tIns="0" rIns="0" bIns="0">
              <a:spAutoFit/>
            </a:bodyPr>
            <a:lstStyle/>
            <a:p>
              <a:r>
                <a:rPr lang="en-US" sz="1800">
                  <a:solidFill>
                    <a:srgbClr val="000000"/>
                  </a:solidFill>
                </a:rPr>
                <a:t>3</a:t>
              </a:r>
              <a:endParaRPr lang="en-US" sz="1800"/>
            </a:p>
          </p:txBody>
        </p:sp>
        <p:sp>
          <p:nvSpPr>
            <p:cNvPr id="278629" name="Rectangle 101"/>
            <p:cNvSpPr>
              <a:spLocks noChangeArrowheads="1"/>
            </p:cNvSpPr>
            <p:nvPr/>
          </p:nvSpPr>
          <p:spPr bwMode="auto">
            <a:xfrm>
              <a:off x="883" y="1385"/>
              <a:ext cx="108" cy="173"/>
            </a:xfrm>
            <a:prstGeom prst="rect">
              <a:avLst/>
            </a:prstGeom>
            <a:noFill/>
            <a:ln w="9525">
              <a:noFill/>
              <a:miter lim="800000"/>
              <a:headEnd/>
              <a:tailEnd/>
            </a:ln>
          </p:spPr>
          <p:txBody>
            <a:bodyPr wrap="none" lIns="0" tIns="0" rIns="0" bIns="0">
              <a:spAutoFit/>
            </a:bodyPr>
            <a:lstStyle/>
            <a:p>
              <a:r>
                <a:rPr lang="en-US" sz="1800">
                  <a:solidFill>
                    <a:srgbClr val="000000"/>
                  </a:solidFill>
                </a:rPr>
                <a:t>8 </a:t>
              </a:r>
              <a:endParaRPr lang="en-US" sz="1800"/>
            </a:p>
          </p:txBody>
        </p:sp>
        <p:sp>
          <p:nvSpPr>
            <p:cNvPr id="278630" name="Rectangle 102"/>
            <p:cNvSpPr>
              <a:spLocks noChangeArrowheads="1"/>
            </p:cNvSpPr>
            <p:nvPr/>
          </p:nvSpPr>
          <p:spPr bwMode="auto">
            <a:xfrm>
              <a:off x="883" y="1706"/>
              <a:ext cx="108" cy="173"/>
            </a:xfrm>
            <a:prstGeom prst="rect">
              <a:avLst/>
            </a:prstGeom>
            <a:noFill/>
            <a:ln w="9525">
              <a:noFill/>
              <a:miter lim="800000"/>
              <a:headEnd/>
              <a:tailEnd/>
            </a:ln>
          </p:spPr>
          <p:txBody>
            <a:bodyPr wrap="none" lIns="0" tIns="0" rIns="0" bIns="0">
              <a:spAutoFit/>
            </a:bodyPr>
            <a:lstStyle/>
            <a:p>
              <a:r>
                <a:rPr lang="en-US" sz="1800">
                  <a:solidFill>
                    <a:srgbClr val="000000"/>
                  </a:solidFill>
                </a:rPr>
                <a:t>6 </a:t>
              </a:r>
              <a:endParaRPr lang="en-US" sz="1800"/>
            </a:p>
          </p:txBody>
        </p:sp>
        <p:sp>
          <p:nvSpPr>
            <p:cNvPr id="278631" name="Rectangle 103"/>
            <p:cNvSpPr>
              <a:spLocks noChangeArrowheads="1"/>
            </p:cNvSpPr>
            <p:nvPr/>
          </p:nvSpPr>
          <p:spPr bwMode="auto">
            <a:xfrm>
              <a:off x="883" y="2014"/>
              <a:ext cx="108" cy="173"/>
            </a:xfrm>
            <a:prstGeom prst="rect">
              <a:avLst/>
            </a:prstGeom>
            <a:noFill/>
            <a:ln w="9525">
              <a:noFill/>
              <a:miter lim="800000"/>
              <a:headEnd/>
              <a:tailEnd/>
            </a:ln>
          </p:spPr>
          <p:txBody>
            <a:bodyPr wrap="none" lIns="0" tIns="0" rIns="0" bIns="0">
              <a:spAutoFit/>
            </a:bodyPr>
            <a:lstStyle/>
            <a:p>
              <a:r>
                <a:rPr lang="en-US" sz="1800">
                  <a:solidFill>
                    <a:srgbClr val="000000"/>
                  </a:solidFill>
                </a:rPr>
                <a:t>4 </a:t>
              </a:r>
              <a:endParaRPr lang="en-US" sz="1800"/>
            </a:p>
          </p:txBody>
        </p:sp>
        <p:sp>
          <p:nvSpPr>
            <p:cNvPr id="278632" name="Rectangle 104"/>
            <p:cNvSpPr>
              <a:spLocks noChangeArrowheads="1"/>
            </p:cNvSpPr>
            <p:nvPr/>
          </p:nvSpPr>
          <p:spPr bwMode="auto">
            <a:xfrm>
              <a:off x="883" y="2335"/>
              <a:ext cx="108" cy="173"/>
            </a:xfrm>
            <a:prstGeom prst="rect">
              <a:avLst/>
            </a:prstGeom>
            <a:noFill/>
            <a:ln w="9525">
              <a:noFill/>
              <a:miter lim="800000"/>
              <a:headEnd/>
              <a:tailEnd/>
            </a:ln>
          </p:spPr>
          <p:txBody>
            <a:bodyPr wrap="none" lIns="0" tIns="0" rIns="0" bIns="0">
              <a:spAutoFit/>
            </a:bodyPr>
            <a:lstStyle/>
            <a:p>
              <a:r>
                <a:rPr lang="en-US" sz="1800">
                  <a:solidFill>
                    <a:srgbClr val="000000"/>
                  </a:solidFill>
                </a:rPr>
                <a:t>2 </a:t>
              </a:r>
              <a:endParaRPr lang="en-US" sz="1800"/>
            </a:p>
          </p:txBody>
        </p:sp>
        <p:sp>
          <p:nvSpPr>
            <p:cNvPr id="278633" name="Rectangle 105"/>
            <p:cNvSpPr>
              <a:spLocks noChangeArrowheads="1"/>
            </p:cNvSpPr>
            <p:nvPr/>
          </p:nvSpPr>
          <p:spPr bwMode="auto">
            <a:xfrm>
              <a:off x="883" y="2656"/>
              <a:ext cx="108" cy="173"/>
            </a:xfrm>
            <a:prstGeom prst="rect">
              <a:avLst/>
            </a:prstGeom>
            <a:noFill/>
            <a:ln w="9525">
              <a:noFill/>
              <a:miter lim="800000"/>
              <a:headEnd/>
              <a:tailEnd/>
            </a:ln>
          </p:spPr>
          <p:txBody>
            <a:bodyPr wrap="none" lIns="0" tIns="0" rIns="0" bIns="0">
              <a:spAutoFit/>
            </a:bodyPr>
            <a:lstStyle/>
            <a:p>
              <a:r>
                <a:rPr lang="en-US" sz="1800">
                  <a:solidFill>
                    <a:srgbClr val="000000"/>
                  </a:solidFill>
                </a:rPr>
                <a:t>0 </a:t>
              </a:r>
              <a:endParaRPr lang="en-US" sz="1800"/>
            </a:p>
          </p:txBody>
        </p:sp>
        <p:sp>
          <p:nvSpPr>
            <p:cNvPr id="278634" name="Rectangle 106"/>
            <p:cNvSpPr>
              <a:spLocks noChangeArrowheads="1"/>
            </p:cNvSpPr>
            <p:nvPr/>
          </p:nvSpPr>
          <p:spPr bwMode="auto">
            <a:xfrm>
              <a:off x="816" y="2964"/>
              <a:ext cx="129" cy="174"/>
            </a:xfrm>
            <a:prstGeom prst="rect">
              <a:avLst/>
            </a:prstGeom>
            <a:noFill/>
            <a:ln w="9525">
              <a:noFill/>
              <a:miter lim="800000"/>
              <a:headEnd/>
              <a:tailEnd/>
            </a:ln>
          </p:spPr>
          <p:txBody>
            <a:bodyPr wrap="none" lIns="0" tIns="0" rIns="0" bIns="0">
              <a:spAutoFit/>
            </a:bodyPr>
            <a:lstStyle/>
            <a:p>
              <a:r>
                <a:rPr lang="en-US" sz="1800">
                  <a:solidFill>
                    <a:srgbClr val="000000"/>
                  </a:solidFill>
                  <a:latin typeface="ITC Legacy Sans Book" charset="0"/>
                </a:rPr>
                <a:t>-2</a:t>
              </a:r>
              <a:endParaRPr lang="en-US" sz="1800"/>
            </a:p>
          </p:txBody>
        </p:sp>
      </p:grpSp>
      <p:sp>
        <p:nvSpPr>
          <p:cNvPr id="278635" name="Line 107"/>
          <p:cNvSpPr>
            <a:spLocks noChangeShapeType="1"/>
          </p:cNvSpPr>
          <p:nvPr/>
        </p:nvSpPr>
        <p:spPr bwMode="auto">
          <a:xfrm>
            <a:off x="7138988" y="4259263"/>
            <a:ext cx="1587" cy="169862"/>
          </a:xfrm>
          <a:prstGeom prst="line">
            <a:avLst/>
          </a:prstGeom>
          <a:noFill/>
          <a:ln w="20638">
            <a:solidFill>
              <a:srgbClr val="000000"/>
            </a:solidFill>
            <a:round/>
            <a:headEnd/>
            <a:tailEnd/>
          </a:ln>
        </p:spPr>
        <p:txBody>
          <a:bodyPr/>
          <a:lstStyle/>
          <a:p>
            <a:endParaRPr lang="en-US" sz="1800"/>
          </a:p>
        </p:txBody>
      </p:sp>
      <p:sp>
        <p:nvSpPr>
          <p:cNvPr id="278636" name="Text Box 108"/>
          <p:cNvSpPr txBox="1">
            <a:spLocks noChangeArrowheads="1"/>
          </p:cNvSpPr>
          <p:nvPr/>
        </p:nvSpPr>
        <p:spPr bwMode="auto">
          <a:xfrm>
            <a:off x="304800" y="1295400"/>
            <a:ext cx="2209800" cy="646331"/>
          </a:xfrm>
          <a:prstGeom prst="rect">
            <a:avLst/>
          </a:prstGeom>
          <a:solidFill>
            <a:schemeClr val="bg1"/>
          </a:solidFill>
          <a:ln w="9525">
            <a:noFill/>
            <a:miter lim="800000"/>
            <a:headEnd/>
            <a:tailEnd/>
          </a:ln>
          <a:effectLst/>
        </p:spPr>
        <p:txBody>
          <a:bodyPr>
            <a:spAutoFit/>
          </a:bodyPr>
          <a:lstStyle/>
          <a:p>
            <a:pPr>
              <a:spcBef>
                <a:spcPct val="50000"/>
              </a:spcBef>
            </a:pPr>
            <a:r>
              <a:rPr lang="en-US" sz="1800" i="1" dirty="0"/>
              <a:t>Percentage change </a:t>
            </a:r>
            <a:br>
              <a:rPr lang="en-US" sz="1800" i="1" dirty="0"/>
            </a:br>
            <a:r>
              <a:rPr lang="en-US" sz="1800" i="1" dirty="0"/>
              <a:t>in real GDP</a:t>
            </a:r>
          </a:p>
        </p:txBody>
      </p:sp>
      <p:sp>
        <p:nvSpPr>
          <p:cNvPr id="278637" name="Text Box 109"/>
          <p:cNvSpPr txBox="1">
            <a:spLocks noChangeArrowheads="1"/>
          </p:cNvSpPr>
          <p:nvPr/>
        </p:nvSpPr>
        <p:spPr bwMode="auto">
          <a:xfrm>
            <a:off x="5791200" y="1219200"/>
            <a:ext cx="2895600" cy="2031325"/>
          </a:xfrm>
          <a:prstGeom prst="rect">
            <a:avLst/>
          </a:prstGeom>
          <a:solidFill>
            <a:schemeClr val="bg1"/>
          </a:solidFill>
          <a:ln w="9525">
            <a:solidFill>
              <a:schemeClr val="tx1"/>
            </a:solidFill>
            <a:miter lim="800000"/>
            <a:headEnd/>
            <a:tailEnd/>
          </a:ln>
          <a:effectLst>
            <a:outerShdw dist="107763" dir="2700000" algn="ctr" rotWithShape="0">
              <a:schemeClr val="bg2"/>
            </a:outerShdw>
          </a:effectLst>
        </p:spPr>
        <p:txBody>
          <a:bodyPr>
            <a:spAutoFit/>
          </a:bodyPr>
          <a:lstStyle/>
          <a:p>
            <a:pPr>
              <a:spcBef>
                <a:spcPct val="50000"/>
              </a:spcBef>
            </a:pPr>
            <a:r>
              <a:rPr lang="en-US" sz="1800" b="1" dirty="0" err="1">
                <a:solidFill>
                  <a:schemeClr val="hlink"/>
                </a:solidFill>
                <a:latin typeface="Arial" pitchFamily="34" charset="0"/>
              </a:rPr>
              <a:t>Okun’s</a:t>
            </a:r>
            <a:r>
              <a:rPr lang="en-US" sz="1800" b="1" dirty="0">
                <a:solidFill>
                  <a:schemeClr val="hlink"/>
                </a:solidFill>
                <a:latin typeface="Arial" pitchFamily="34" charset="0"/>
              </a:rPr>
              <a:t> Law</a:t>
            </a:r>
            <a:r>
              <a:rPr lang="en-US" sz="1800" dirty="0">
                <a:latin typeface="Arial" pitchFamily="34" charset="0"/>
              </a:rPr>
              <a:t> states that a one-percent decrease in unemployment is associated with two percentage points of additional growth in real GDP</a:t>
            </a:r>
          </a:p>
        </p:txBody>
      </p:sp>
      <p:sp>
        <p:nvSpPr>
          <p:cNvPr id="278558" name="Line 30"/>
          <p:cNvSpPr>
            <a:spLocks noChangeShapeType="1"/>
          </p:cNvSpPr>
          <p:nvPr/>
        </p:nvSpPr>
        <p:spPr bwMode="auto">
          <a:xfrm>
            <a:off x="2465388" y="2517775"/>
            <a:ext cx="4630737" cy="2336800"/>
          </a:xfrm>
          <a:prstGeom prst="line">
            <a:avLst/>
          </a:prstGeom>
          <a:noFill/>
          <a:ln w="42863">
            <a:solidFill>
              <a:srgbClr val="395AA7"/>
            </a:solidFill>
            <a:round/>
            <a:headEnd/>
            <a:tailEnd/>
          </a:ln>
        </p:spPr>
        <p:txBody>
          <a:bodyPr/>
          <a:lstStyle/>
          <a:p>
            <a:endParaRPr lang="en-US" sz="180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78558"/>
                                        </p:tgtEl>
                                        <p:attrNameLst>
                                          <p:attrName>style.visibility</p:attrName>
                                        </p:attrNameLst>
                                      </p:cBhvr>
                                      <p:to>
                                        <p:strVal val="visible"/>
                                      </p:to>
                                    </p:set>
                                    <p:animEffect transition="in" filter="strips(downRight)">
                                      <p:cBhvr>
                                        <p:cTn id="7" dur="500"/>
                                        <p:tgtEl>
                                          <p:spTgt spid="278558"/>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278637"/>
                                        </p:tgtEl>
                                        <p:attrNameLst>
                                          <p:attrName>style.visibility</p:attrName>
                                        </p:attrNameLst>
                                      </p:cBhvr>
                                      <p:to>
                                        <p:strVal val="visible"/>
                                      </p:to>
                                    </p:set>
                                    <p:animEffect transition="in" filter="strips(downLeft)">
                                      <p:cBhvr>
                                        <p:cTn id="12" dur="500"/>
                                        <p:tgtEl>
                                          <p:spTgt spid="278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637" grpId="0" animBg="1" autoUpdateAnimBg="0"/>
      <p:bldP spid="278558"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81000" y="228600"/>
            <a:ext cx="8382000" cy="733425"/>
          </a:xfrm>
        </p:spPr>
        <p:txBody>
          <a:bodyPr>
            <a:normAutofit/>
          </a:bodyPr>
          <a:lstStyle/>
          <a:p>
            <a:r>
              <a:rPr lang="en-US" sz="2400" b="1" dirty="0" smtClean="0">
                <a:latin typeface="Arial" pitchFamily="34" charset="0"/>
                <a:cs typeface="Arial" pitchFamily="34" charset="0"/>
              </a:rPr>
              <a:t>Summary</a:t>
            </a:r>
            <a:endParaRPr lang="en-US" sz="2400" b="1" dirty="0">
              <a:latin typeface="Arial" pitchFamily="34" charset="0"/>
              <a:cs typeface="Arial" pitchFamily="34" charset="0"/>
            </a:endParaRPr>
          </a:p>
        </p:txBody>
      </p:sp>
      <p:sp>
        <p:nvSpPr>
          <p:cNvPr id="252931" name="Rectangle 3"/>
          <p:cNvSpPr>
            <a:spLocks noGrp="1" noChangeArrowheads="1"/>
          </p:cNvSpPr>
          <p:nvPr>
            <p:ph idx="1"/>
          </p:nvPr>
        </p:nvSpPr>
        <p:spPr>
          <a:xfrm>
            <a:off x="990600" y="1143000"/>
            <a:ext cx="7543800" cy="5257800"/>
          </a:xfrm>
        </p:spPr>
        <p:txBody>
          <a:bodyPr/>
          <a:lstStyle/>
          <a:p>
            <a:pPr marL="404813" indent="-404813">
              <a:lnSpc>
                <a:spcPct val="105000"/>
              </a:lnSpc>
              <a:spcBef>
                <a:spcPct val="50000"/>
              </a:spcBef>
              <a:buSzPct val="95000"/>
            </a:pPr>
            <a:r>
              <a:rPr lang="en-US" sz="1800" dirty="0">
                <a:latin typeface="Arial" pitchFamily="34" charset="0"/>
                <a:cs typeface="Arial" pitchFamily="34" charset="0"/>
              </a:rPr>
              <a:t>The overall level of prices can be measured by either</a:t>
            </a:r>
          </a:p>
          <a:p>
            <a:pPr marL="976313" lvl="1" indent="-342900">
              <a:spcBef>
                <a:spcPct val="10000"/>
              </a:spcBef>
              <a:buSzPct val="95000"/>
              <a:buFont typeface="+mj-lt"/>
              <a:buAutoNum type="arabicPeriod"/>
            </a:pPr>
            <a:r>
              <a:rPr lang="en-US" sz="1800" dirty="0">
                <a:latin typeface="Arial" pitchFamily="34" charset="0"/>
                <a:cs typeface="Arial" pitchFamily="34" charset="0"/>
              </a:rPr>
              <a:t>the Consumer Price Index (CPI), </a:t>
            </a:r>
            <a:r>
              <a:rPr lang="en-US" sz="1800" dirty="0" smtClean="0">
                <a:latin typeface="Arial" pitchFamily="34" charset="0"/>
                <a:cs typeface="Arial" pitchFamily="34" charset="0"/>
              </a:rPr>
              <a:t> the </a:t>
            </a:r>
            <a:r>
              <a:rPr lang="en-US" sz="1800" dirty="0">
                <a:latin typeface="Arial" pitchFamily="34" charset="0"/>
                <a:cs typeface="Arial" pitchFamily="34" charset="0"/>
              </a:rPr>
              <a:t>price of a fixed basket of goods purchased by the typical </a:t>
            </a:r>
            <a:r>
              <a:rPr lang="en-US" sz="1800" dirty="0" smtClean="0">
                <a:latin typeface="Arial" pitchFamily="34" charset="0"/>
                <a:cs typeface="Arial" pitchFamily="34" charset="0"/>
              </a:rPr>
              <a:t>consumer</a:t>
            </a:r>
          </a:p>
          <a:p>
            <a:pPr marL="976313" lvl="1" indent="-342900">
              <a:spcBef>
                <a:spcPct val="10000"/>
              </a:spcBef>
              <a:buSzPct val="95000"/>
              <a:buFont typeface="+mj-lt"/>
              <a:buAutoNum type="arabicPeriod"/>
            </a:pPr>
            <a:endParaRPr lang="en-US" sz="1800" dirty="0">
              <a:latin typeface="Arial" pitchFamily="34" charset="0"/>
              <a:cs typeface="Arial" pitchFamily="34" charset="0"/>
            </a:endParaRPr>
          </a:p>
          <a:p>
            <a:pPr marL="976313" lvl="1" indent="-342900">
              <a:spcBef>
                <a:spcPct val="20000"/>
              </a:spcBef>
              <a:buSzPct val="95000"/>
              <a:buFont typeface="+mj-lt"/>
              <a:buAutoNum type="arabicPeriod"/>
            </a:pPr>
            <a:r>
              <a:rPr lang="en-US" sz="1800" dirty="0">
                <a:latin typeface="Arial" pitchFamily="34" charset="0"/>
                <a:cs typeface="Arial" pitchFamily="34" charset="0"/>
              </a:rPr>
              <a:t>the GDP deflator, </a:t>
            </a:r>
            <a:r>
              <a:rPr lang="en-US" sz="1800" dirty="0" smtClean="0">
                <a:latin typeface="Arial" pitchFamily="34" charset="0"/>
                <a:cs typeface="Arial" pitchFamily="34" charset="0"/>
              </a:rPr>
              <a:t> the </a:t>
            </a:r>
            <a:r>
              <a:rPr lang="en-US" sz="1800" dirty="0">
                <a:latin typeface="Arial" pitchFamily="34" charset="0"/>
                <a:cs typeface="Arial" pitchFamily="34" charset="0"/>
              </a:rPr>
              <a:t>ratio of nominal to real </a:t>
            </a:r>
            <a:r>
              <a:rPr lang="en-US" sz="1800" dirty="0" smtClean="0">
                <a:latin typeface="Arial" pitchFamily="34" charset="0"/>
                <a:cs typeface="Arial" pitchFamily="34" charset="0"/>
              </a:rPr>
              <a:t>GDP</a:t>
            </a:r>
          </a:p>
          <a:p>
            <a:pPr marL="976313" lvl="1" indent="-342900">
              <a:spcBef>
                <a:spcPct val="20000"/>
              </a:spcBef>
              <a:buSzPct val="95000"/>
              <a:buFont typeface="+mj-lt"/>
              <a:buAutoNum type="arabicPeriod"/>
            </a:pPr>
            <a:endParaRPr lang="en-US" sz="1800" dirty="0">
              <a:latin typeface="Arial" pitchFamily="34" charset="0"/>
              <a:cs typeface="Arial" pitchFamily="34" charset="0"/>
            </a:endParaRPr>
          </a:p>
          <a:p>
            <a:pPr marL="404813" indent="-404813">
              <a:lnSpc>
                <a:spcPct val="105000"/>
              </a:lnSpc>
              <a:spcBef>
                <a:spcPct val="45000"/>
              </a:spcBef>
              <a:buSzPct val="95000"/>
            </a:pPr>
            <a:endParaRPr lang="en-US" sz="1800" dirty="0" smtClean="0">
              <a:latin typeface="Arial" pitchFamily="34" charset="0"/>
              <a:cs typeface="Arial" pitchFamily="34" charset="0"/>
            </a:endParaRPr>
          </a:p>
          <a:p>
            <a:pPr marL="404813" indent="-404813">
              <a:lnSpc>
                <a:spcPct val="105000"/>
              </a:lnSpc>
              <a:spcBef>
                <a:spcPct val="45000"/>
              </a:spcBef>
              <a:buSzPct val="95000"/>
            </a:pPr>
            <a:r>
              <a:rPr lang="en-US" sz="1800" dirty="0" smtClean="0">
                <a:latin typeface="Arial" pitchFamily="34" charset="0"/>
                <a:cs typeface="Arial" pitchFamily="34" charset="0"/>
              </a:rPr>
              <a:t>The </a:t>
            </a:r>
            <a:r>
              <a:rPr lang="en-US" sz="1800" dirty="0">
                <a:latin typeface="Arial" pitchFamily="34" charset="0"/>
                <a:cs typeface="Arial" pitchFamily="34" charset="0"/>
              </a:rPr>
              <a:t>unemployment rate is the fraction of the labor force that is not employed.  </a:t>
            </a:r>
            <a:endParaRPr lang="en-US" sz="1800" dirty="0" smtClean="0">
              <a:latin typeface="Arial" pitchFamily="34" charset="0"/>
              <a:cs typeface="Arial" pitchFamily="34" charset="0"/>
            </a:endParaRPr>
          </a:p>
          <a:p>
            <a:pPr marL="404813" indent="-404813">
              <a:lnSpc>
                <a:spcPct val="105000"/>
              </a:lnSpc>
              <a:spcBef>
                <a:spcPct val="45000"/>
              </a:spcBef>
              <a:buSzPct val="95000"/>
            </a:pPr>
            <a:endParaRPr lang="en-US" sz="1800" dirty="0" smtClean="0">
              <a:latin typeface="Arial" pitchFamily="34" charset="0"/>
              <a:cs typeface="Arial" pitchFamily="34" charset="0"/>
            </a:endParaRPr>
          </a:p>
          <a:p>
            <a:pPr marL="404813" indent="-404813">
              <a:lnSpc>
                <a:spcPct val="105000"/>
              </a:lnSpc>
              <a:spcBef>
                <a:spcPct val="45000"/>
              </a:spcBef>
              <a:buSzPct val="95000"/>
            </a:pPr>
            <a:r>
              <a:rPr lang="en-US" sz="1800" dirty="0" smtClean="0">
                <a:latin typeface="Arial" pitchFamily="34" charset="0"/>
                <a:cs typeface="Arial" pitchFamily="34" charset="0"/>
              </a:rPr>
              <a:t>When </a:t>
            </a:r>
            <a:r>
              <a:rPr lang="en-US" sz="1800" dirty="0">
                <a:latin typeface="Arial" pitchFamily="34" charset="0"/>
                <a:cs typeface="Arial" pitchFamily="34" charset="0"/>
              </a:rPr>
              <a:t>unemployment rises, the growth rate of real GDP falls. </a:t>
            </a:r>
          </a:p>
        </p:txBody>
      </p:sp>
      <p:pic>
        <p:nvPicPr>
          <p:cNvPr id="4" name="Picture 4" descr="C:\Users\dr qaiser\Desktop\west_side_market.jpg"/>
          <p:cNvPicPr>
            <a:picLocks noChangeAspect="1" noChangeArrowheads="1"/>
          </p:cNvPicPr>
          <p:nvPr/>
        </p:nvPicPr>
        <p:blipFill>
          <a:blip r:embed="rId3"/>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2551</TotalTime>
  <Words>1615</Words>
  <Application>Microsoft Office PowerPoint</Application>
  <PresentationFormat>On-screen Show (4:3)</PresentationFormat>
  <Paragraphs>404</Paragraphs>
  <Slides>23</Slides>
  <Notes>16</Notes>
  <HiddenSlides>0</HiddenSlides>
  <MMClips>0</MMClips>
  <ScaleCrop>false</ScaleCrop>
  <HeadingPairs>
    <vt:vector size="6" baseType="variant">
      <vt:variant>
        <vt:lpstr>Theme</vt:lpstr>
      </vt:variant>
      <vt:variant>
        <vt:i4>2</vt:i4>
      </vt:variant>
      <vt:variant>
        <vt:lpstr>Embedded OLE Servers</vt:lpstr>
      </vt:variant>
      <vt:variant>
        <vt:i4>2</vt:i4>
      </vt:variant>
      <vt:variant>
        <vt:lpstr>Slide Titles</vt:lpstr>
      </vt:variant>
      <vt:variant>
        <vt:i4>23</vt:i4>
      </vt:variant>
    </vt:vector>
  </HeadingPairs>
  <TitlesOfParts>
    <vt:vector size="27" baseType="lpstr">
      <vt:lpstr>Office Theme</vt:lpstr>
      <vt:lpstr>default</vt:lpstr>
      <vt:lpstr>Equation</vt:lpstr>
      <vt:lpstr>Chart</vt:lpstr>
      <vt:lpstr>Review of the previous Lecture</vt:lpstr>
      <vt:lpstr>Lecture 3</vt:lpstr>
      <vt:lpstr>Learning objectives</vt:lpstr>
      <vt:lpstr>PowerPoint Presentation</vt:lpstr>
      <vt:lpstr>PowerPoint Presentation</vt:lpstr>
      <vt:lpstr>PowerPoint Presentation</vt:lpstr>
      <vt:lpstr>PowerPoint Presentation</vt:lpstr>
      <vt:lpstr>PowerPoint Presentation</vt:lpstr>
      <vt:lpstr>PowerPoint Presentation</vt:lpstr>
      <vt:lpstr>Consumer Price Index (CPI)</vt:lpstr>
      <vt:lpstr>How the BLS constructs the CPI</vt:lpstr>
      <vt:lpstr>Exercise:  Compute the CPI</vt:lpstr>
      <vt:lpstr>Answers</vt:lpstr>
      <vt:lpstr>The composition of the CPI’s “basket”</vt:lpstr>
      <vt:lpstr>CPI vs. GDP deflator</vt:lpstr>
      <vt:lpstr>Two measures of inflation</vt:lpstr>
      <vt:lpstr>Categories of the population</vt:lpstr>
      <vt:lpstr>Two important labor force concepts</vt:lpstr>
      <vt:lpstr>Exercise:  Compute labor force statistics</vt:lpstr>
      <vt:lpstr>Answers</vt:lpstr>
      <vt:lpstr>PowerPoint Presentation</vt:lpstr>
      <vt:lpstr>Okun’s Law</vt:lpstr>
      <vt:lpstr>Summary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Mankiw 5/e Chapter 2:  The Data of Macroeconomics</dc:title>
  <dc:creator>Ron Cronovich</dc:creator>
  <cp:lastModifiedBy>MyUserName</cp:lastModifiedBy>
  <cp:revision>290</cp:revision>
  <dcterms:created xsi:type="dcterms:W3CDTF">2001-08-18T20:45:39Z</dcterms:created>
  <dcterms:modified xsi:type="dcterms:W3CDTF">2012-08-07T04:42:02Z</dcterms:modified>
</cp:coreProperties>
</file>