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304" r:id="rId2"/>
    <p:sldId id="305" r:id="rId3"/>
    <p:sldId id="257"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p:scale>
          <a:sx n="40" d="100"/>
          <a:sy n="40" d="100"/>
        </p:scale>
        <p:origin x="-998" y="-120"/>
      </p:cViewPr>
      <p:guideLst>
        <p:guide orient="horz" pos="2160"/>
        <p:guide pos="2880"/>
      </p:guideLst>
    </p:cSldViewPr>
  </p:slideViewPr>
  <p:outlineViewPr>
    <p:cViewPr>
      <p:scale>
        <a:sx n="33" d="100"/>
        <a:sy n="33" d="100"/>
      </p:scale>
      <p:origin x="0" y="46194"/>
    </p:cViewPr>
    <p:sldLst>
      <p:sld r:id="rId1" collapse="1"/>
      <p:sld r:id="rId2" collapse="1"/>
      <p:sld r:id="rId3" collapse="1"/>
    </p:sldLst>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_rels/viewProps.xml.rels><?xml version="1.0" encoding="UTF-8" standalone="yes"?>
<Relationships xmlns="http://schemas.openxmlformats.org/package/2006/relationships"><Relationship Id="rId3" Type="http://schemas.openxmlformats.org/officeDocument/2006/relationships/slide" Target="slides/slide42.xml"/><Relationship Id="rId2" Type="http://schemas.openxmlformats.org/officeDocument/2006/relationships/slide" Target="slides/slide41.xml"/><Relationship Id="rId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CAB23E1-F938-4FA1-9C53-D8A795F059A6}" type="datetimeFigureOut">
              <a:rPr lang="en-US" smtClean="0"/>
              <a:pPr/>
              <a:t>12/27/2012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AC604C-6044-4191-8794-F1EA9423E369}" type="slidenum">
              <a:rPr lang="en-US" smtClean="0"/>
              <a:pPr/>
              <a:t>‹#›</a:t>
            </a:fld>
            <a:endParaRPr lang="en-US"/>
          </a:p>
        </p:txBody>
      </p:sp>
    </p:spTree>
    <p:extLst>
      <p:ext uri="{BB962C8B-B14F-4D97-AF65-F5344CB8AC3E}">
        <p14:creationId xmlns:p14="http://schemas.microsoft.com/office/powerpoint/2010/main" xmlns="" val="38263266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AD71A9-51D4-4849-A91B-956078175E3B}" type="slidenum">
              <a:rPr lang="en-US"/>
              <a:pPr/>
              <a:t>1</a:t>
            </a:fld>
            <a:endParaRPr lang="en-US"/>
          </a:p>
        </p:txBody>
      </p:sp>
      <p:sp>
        <p:nvSpPr>
          <p:cNvPr id="350210" name="Rectangle 2"/>
          <p:cNvSpPr>
            <a:spLocks noGrp="1" noRot="1" noChangeAspect="1" noChangeArrowheads="1" noTextEdit="1"/>
          </p:cNvSpPr>
          <p:nvPr>
            <p:ph type="sldImg"/>
          </p:nvPr>
        </p:nvSpPr>
        <p:spPr>
          <a:xfrm>
            <a:off x="1322388" y="685800"/>
            <a:ext cx="4064000" cy="3048000"/>
          </a:xfrm>
          <a:ln/>
        </p:spPr>
      </p:sp>
      <p:sp>
        <p:nvSpPr>
          <p:cNvPr id="35021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D030FC-3AE7-4B53-B55C-C37D281E2252}" type="slidenum">
              <a:rPr lang="en-US"/>
              <a:pPr/>
              <a:t>2</a:t>
            </a:fld>
            <a:endParaRPr lang="en-US"/>
          </a:p>
        </p:txBody>
      </p:sp>
      <p:sp>
        <p:nvSpPr>
          <p:cNvPr id="352258" name="Rectangle 2"/>
          <p:cNvSpPr>
            <a:spLocks noGrp="1" noRot="1" noChangeAspect="1" noChangeArrowheads="1" noTextEdit="1"/>
          </p:cNvSpPr>
          <p:nvPr>
            <p:ph type="sldImg"/>
          </p:nvPr>
        </p:nvSpPr>
        <p:spPr>
          <a:xfrm>
            <a:off x="1322388" y="685800"/>
            <a:ext cx="4064000" cy="3048000"/>
          </a:xfrm>
          <a:ln/>
        </p:spPr>
      </p:sp>
      <p:sp>
        <p:nvSpPr>
          <p:cNvPr id="352259"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0FE81F9-20EA-4E94-B746-8E40BF4A9FD2}" type="slidenum">
              <a:rPr lang="en-US"/>
              <a:pPr/>
              <a:t>3</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r>
              <a:rPr lang="en-US" dirty="0"/>
              <a:t>This chapter sets up the IS-LM model, which chapter 11 then uses extensively to analyze the effects of policies and economic shocks.  </a:t>
            </a:r>
          </a:p>
          <a:p>
            <a:r>
              <a:rPr lang="en-US" dirty="0"/>
              <a:t>This chapter also introduces students to the Keynesian Cross and Liquidity Preference models, which underlie the IS curve and LM curve, respectively.  </a:t>
            </a:r>
          </a:p>
          <a:p>
            <a:endParaRPr lang="en-US" dirty="0"/>
          </a:p>
          <a:p>
            <a:r>
              <a:rPr lang="en-US" dirty="0"/>
              <a:t>If you would like to spend less time on this chapter, you might consider omitting the Keynesian Cross, instead using the </a:t>
            </a:r>
            <a:r>
              <a:rPr lang="en-US" dirty="0" err="1"/>
              <a:t>loanable</a:t>
            </a:r>
            <a:r>
              <a:rPr lang="en-US" dirty="0"/>
              <a:t> funds model from Chapter 3 to derive the IS curve.  Advantage:  students are already familiar with the </a:t>
            </a:r>
            <a:r>
              <a:rPr lang="en-US" dirty="0" err="1"/>
              <a:t>loanable</a:t>
            </a:r>
            <a:r>
              <a:rPr lang="en-US" dirty="0"/>
              <a:t> funds model, so skipping the KC means one less model to learn.  Additionally, the KC model is not used anywhere else in this textbook.  Once it’s used to derive IS, it disappears for good.  </a:t>
            </a:r>
          </a:p>
          <a:p>
            <a:r>
              <a:rPr lang="en-US" dirty="0"/>
              <a:t>However, there are some good reasons for NOT omitting the KC model:</a:t>
            </a:r>
          </a:p>
          <a:p>
            <a:r>
              <a:rPr lang="en-US" dirty="0"/>
              <a:t>1) Many principles textbooks (though not </a:t>
            </a:r>
            <a:r>
              <a:rPr lang="en-US" dirty="0" err="1"/>
              <a:t>Mankiw’s</a:t>
            </a:r>
            <a:r>
              <a:rPr lang="en-US" dirty="0"/>
              <a:t>) cover the KC model; students who learned the KC model in their principles class may benefit from seeing it here, as a bridge to new material (the IS curve).</a:t>
            </a:r>
          </a:p>
          <a:p>
            <a:r>
              <a:rPr lang="en-US" dirty="0"/>
              <a:t>2) The KC model has historical value.  One could argue that somebody graduating from college with a degree in economics should be familiar with the KC model.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F29CFB9-1C4C-4E23-B228-2E13BA8F3316}" type="slidenum">
              <a:rPr lang="en-US"/>
              <a:pPr/>
              <a:t>6</a:t>
            </a:fld>
            <a:endParaRPr lang="en-US"/>
          </a:p>
        </p:txBody>
      </p:sp>
      <p:sp>
        <p:nvSpPr>
          <p:cNvPr id="275458" name="Rectangle 2"/>
          <p:cNvSpPr>
            <a:spLocks noGrp="1" noRot="1" noChangeAspect="1" noChangeArrowheads="1" noTextEdit="1"/>
          </p:cNvSpPr>
          <p:nvPr>
            <p:ph type="sldImg"/>
          </p:nvPr>
        </p:nvSpPr>
        <p:spPr>
          <a:xfrm>
            <a:off x="1574800" y="533400"/>
            <a:ext cx="3556000" cy="2667000"/>
          </a:xfrm>
          <a:ln/>
        </p:spPr>
      </p:sp>
      <p:sp>
        <p:nvSpPr>
          <p:cNvPr id="2754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57EB7AB5-8C0F-490F-B0FA-8E186076D755}" type="slidenum">
              <a:rPr lang="en-US"/>
              <a:pPr/>
              <a:t>7</a:t>
            </a:fld>
            <a:endParaRPr lang="en-US"/>
          </a:p>
        </p:txBody>
      </p:sp>
      <p:sp>
        <p:nvSpPr>
          <p:cNvPr id="276482" name="Rectangle 2"/>
          <p:cNvSpPr>
            <a:spLocks noGrp="1" noRot="1" noChangeAspect="1" noChangeArrowheads="1" noTextEdit="1"/>
          </p:cNvSpPr>
          <p:nvPr>
            <p:ph type="sldImg"/>
          </p:nvPr>
        </p:nvSpPr>
        <p:spPr>
          <a:xfrm>
            <a:off x="1574800" y="533400"/>
            <a:ext cx="3556000" cy="2667000"/>
          </a:xfrm>
          <a:ln/>
        </p:spPr>
      </p:sp>
      <p:sp>
        <p:nvSpPr>
          <p:cNvPr id="276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2F3198B-6467-4E4F-B71D-5F48EA33E5B9}" type="slidenum">
              <a:rPr lang="en-US"/>
              <a:pPr/>
              <a:t>8</a:t>
            </a:fld>
            <a:endParaRPr lang="en-US"/>
          </a:p>
        </p:txBody>
      </p:sp>
      <p:sp>
        <p:nvSpPr>
          <p:cNvPr id="262146" name="Rectangle 2"/>
          <p:cNvSpPr>
            <a:spLocks noGrp="1" noRot="1" noChangeAspect="1" noChangeArrowheads="1" noTextEdit="1"/>
          </p:cNvSpPr>
          <p:nvPr>
            <p:ph type="sldImg"/>
          </p:nvPr>
        </p:nvSpPr>
        <p:spPr>
          <a:ln/>
        </p:spPr>
      </p:sp>
      <p:sp>
        <p:nvSpPr>
          <p:cNvPr id="262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36E5E7E8-29BD-4E28-BC6A-9AE2D0AB1926}" type="slidenum">
              <a:rPr lang="en-US"/>
              <a:pPr/>
              <a:t>9</a:t>
            </a:fld>
            <a:endParaRPr lang="en-US"/>
          </a:p>
        </p:txBody>
      </p:sp>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p:spPr>
        <p:txBody>
          <a:bodyPr/>
          <a:lstStyle/>
          <a:p>
            <a:fld id="{DF5E6258-7A55-4825-BE69-E7CB5CEDCCE4}" type="slidenum">
              <a:rPr lang="en-US" smtClean="0"/>
              <a:pPr/>
              <a:t>10</a:t>
            </a:fld>
            <a:endParaRPr lang="en-US" smtClean="0"/>
          </a:p>
        </p:txBody>
      </p:sp>
      <p:sp>
        <p:nvSpPr>
          <p:cNvPr id="122883" name="Rectangle 2"/>
          <p:cNvSpPr>
            <a:spLocks noGrp="1" noRot="1" noChangeAspect="1" noChangeArrowheads="1" noTextEdit="1"/>
          </p:cNvSpPr>
          <p:nvPr>
            <p:ph type="sldImg"/>
          </p:nvPr>
        </p:nvSpPr>
        <p:spPr>
          <a:ln/>
        </p:spPr>
      </p:sp>
      <p:sp>
        <p:nvSpPr>
          <p:cNvPr id="122884" name="Rectangle 4"/>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E9CF9F-A0D9-4506-9443-87C3D044841D}" type="slidenum">
              <a:rPr lang="en-US"/>
              <a:pPr/>
              <a:t>11</a:t>
            </a:fld>
            <a:endParaRPr lang="en-US"/>
          </a:p>
        </p:txBody>
      </p:sp>
      <p:sp>
        <p:nvSpPr>
          <p:cNvPr id="306178" name="Rectangle 2"/>
          <p:cNvSpPr>
            <a:spLocks noGrp="1" noRot="1" noChangeAspect="1" noChangeArrowheads="1" noTextEdit="1"/>
          </p:cNvSpPr>
          <p:nvPr>
            <p:ph type="sldImg"/>
          </p:nvPr>
        </p:nvSpPr>
        <p:spPr>
          <a:xfrm>
            <a:off x="1322388" y="685800"/>
            <a:ext cx="4064000" cy="3048000"/>
          </a:xfrm>
          <a:ln/>
        </p:spPr>
      </p:sp>
      <p:sp>
        <p:nvSpPr>
          <p:cNvPr id="306179"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CF7284-7889-43CF-BC9B-1D5688C06455}" type="slidenum">
              <a:rPr lang="en-US"/>
              <a:pPr/>
              <a:t>12</a:t>
            </a:fld>
            <a:endParaRPr lang="en-US"/>
          </a:p>
        </p:txBody>
      </p:sp>
      <p:sp>
        <p:nvSpPr>
          <p:cNvPr id="211970" name="Rectangle 2"/>
          <p:cNvSpPr>
            <a:spLocks noGrp="1" noRot="1" noChangeAspect="1" noChangeArrowheads="1" noTextEdit="1"/>
          </p:cNvSpPr>
          <p:nvPr>
            <p:ph type="sldImg"/>
          </p:nvPr>
        </p:nvSpPr>
        <p:spPr>
          <a:xfrm>
            <a:off x="1322388" y="685800"/>
            <a:ext cx="4064000" cy="3048000"/>
          </a:xfrm>
          <a:ln/>
        </p:spPr>
      </p:sp>
      <p:sp>
        <p:nvSpPr>
          <p:cNvPr id="21197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535B2B-E598-488D-8FC7-9EAC9737D21B}" type="slidenum">
              <a:rPr lang="en-US"/>
              <a:pPr/>
              <a:t>13</a:t>
            </a:fld>
            <a:endParaRPr lang="en-US"/>
          </a:p>
        </p:txBody>
      </p:sp>
      <p:sp>
        <p:nvSpPr>
          <p:cNvPr id="308226" name="Rectangle 2"/>
          <p:cNvSpPr>
            <a:spLocks noGrp="1" noRot="1" noChangeAspect="1" noChangeArrowheads="1" noTextEdit="1"/>
          </p:cNvSpPr>
          <p:nvPr>
            <p:ph type="sldImg"/>
          </p:nvPr>
        </p:nvSpPr>
        <p:spPr>
          <a:xfrm>
            <a:off x="1322388" y="685800"/>
            <a:ext cx="4064000" cy="3048000"/>
          </a:xfrm>
          <a:ln/>
        </p:spPr>
      </p:sp>
      <p:sp>
        <p:nvSpPr>
          <p:cNvPr id="308227"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BCD87C64-B298-4D5C-ACC6-EAACB85477BA}" type="slidenum">
              <a:rPr lang="en-US" smtClean="0"/>
              <a:pPr/>
              <a:t>22</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EF4BF638-0DBC-47E0-A36E-3B8BC8B88213}" type="slidenum">
              <a:rPr lang="en-US" smtClean="0"/>
              <a:pPr/>
              <a:t>23</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B9F8A115-26D7-4783-8844-1E9ED0B167A6}" type="slidenum">
              <a:rPr lang="en-US"/>
              <a:pPr/>
              <a:t>24</a:t>
            </a:fld>
            <a:endParaRPr lang="en-US"/>
          </a:p>
        </p:txBody>
      </p:sp>
      <p:sp>
        <p:nvSpPr>
          <p:cNvPr id="283650" name="Rectangle 2"/>
          <p:cNvSpPr>
            <a:spLocks noGrp="1" noRot="1" noChangeAspect="1" noChangeArrowheads="1" noTextEdit="1"/>
          </p:cNvSpPr>
          <p:nvPr>
            <p:ph type="sldImg"/>
          </p:nvPr>
        </p:nvSpPr>
        <p:spPr>
          <a:xfrm>
            <a:off x="1320800" y="685800"/>
            <a:ext cx="4064000" cy="3048000"/>
          </a:xfrm>
          <a:ln/>
        </p:spPr>
      </p:sp>
      <p:sp>
        <p:nvSpPr>
          <p:cNvPr id="28365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3B983219-2C90-49A7-A665-E92D9F33C455}" type="slidenum">
              <a:rPr lang="en-US"/>
              <a:pPr/>
              <a:t>25</a:t>
            </a:fld>
            <a:endParaRPr lang="en-US"/>
          </a:p>
        </p:txBody>
      </p:sp>
      <p:sp>
        <p:nvSpPr>
          <p:cNvPr id="315394" name="Rectangle 2"/>
          <p:cNvSpPr>
            <a:spLocks noGrp="1" noRot="1" noChangeAspect="1" noChangeArrowheads="1" noTextEdit="1"/>
          </p:cNvSpPr>
          <p:nvPr>
            <p:ph type="sldImg"/>
          </p:nvPr>
        </p:nvSpPr>
        <p:spPr>
          <a:xfrm>
            <a:off x="1320800" y="685800"/>
            <a:ext cx="4064000" cy="3048000"/>
          </a:xfrm>
          <a:ln/>
        </p:spPr>
      </p:sp>
      <p:sp>
        <p:nvSpPr>
          <p:cNvPr id="315395"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49A707F-18D6-49C6-B82A-457CADCD3BE7}" type="slidenum">
              <a:rPr lang="en-US"/>
              <a:pPr/>
              <a:t>26</a:t>
            </a:fld>
            <a:endParaRPr lang="en-US"/>
          </a:p>
        </p:txBody>
      </p:sp>
      <p:sp>
        <p:nvSpPr>
          <p:cNvPr id="419842" name="Rectangle 2"/>
          <p:cNvSpPr>
            <a:spLocks noGrp="1" noRot="1" noChangeAspect="1" noChangeArrowheads="1" noTextEdit="1"/>
          </p:cNvSpPr>
          <p:nvPr>
            <p:ph type="sldImg"/>
          </p:nvPr>
        </p:nvSpPr>
        <p:spPr>
          <a:xfrm>
            <a:off x="1320800" y="685800"/>
            <a:ext cx="4064000" cy="3048000"/>
          </a:xfrm>
          <a:ln/>
        </p:spPr>
      </p:sp>
      <p:sp>
        <p:nvSpPr>
          <p:cNvPr id="419843"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7FC15F-8A07-4D76-BF11-2F40D21A8AD7}" type="slidenum">
              <a:rPr lang="en-US"/>
              <a:pPr/>
              <a:t>27</a:t>
            </a:fld>
            <a:endParaRPr lang="en-US"/>
          </a:p>
        </p:txBody>
      </p:sp>
      <p:sp>
        <p:nvSpPr>
          <p:cNvPr id="421890" name="Rectangle 2"/>
          <p:cNvSpPr>
            <a:spLocks noGrp="1" noRot="1" noChangeAspect="1" noChangeArrowheads="1" noTextEdit="1"/>
          </p:cNvSpPr>
          <p:nvPr>
            <p:ph type="sldImg"/>
          </p:nvPr>
        </p:nvSpPr>
        <p:spPr>
          <a:xfrm>
            <a:off x="1320800" y="685800"/>
            <a:ext cx="4064000" cy="3048000"/>
          </a:xfrm>
          <a:ln/>
        </p:spPr>
      </p:sp>
      <p:sp>
        <p:nvSpPr>
          <p:cNvPr id="42189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78D81C-D475-48C0-B699-3E0766AC0B90}" type="slidenum">
              <a:rPr lang="en-US"/>
              <a:pPr/>
              <a:t>28</a:t>
            </a:fld>
            <a:endParaRPr lang="en-US"/>
          </a:p>
        </p:txBody>
      </p:sp>
      <p:sp>
        <p:nvSpPr>
          <p:cNvPr id="211970" name="Rectangle 2"/>
          <p:cNvSpPr>
            <a:spLocks noGrp="1" noRot="1" noChangeAspect="1" noChangeArrowheads="1" noTextEdit="1"/>
          </p:cNvSpPr>
          <p:nvPr>
            <p:ph type="sldImg"/>
          </p:nvPr>
        </p:nvSpPr>
        <p:spPr>
          <a:xfrm>
            <a:off x="1322388" y="685800"/>
            <a:ext cx="4064000" cy="3048000"/>
          </a:xfrm>
          <a:ln/>
        </p:spPr>
      </p:sp>
      <p:sp>
        <p:nvSpPr>
          <p:cNvPr id="21197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43779B-3E27-4561-8614-EE62E7218B27}" type="slidenum">
              <a:rPr lang="en-US"/>
              <a:pPr/>
              <a:t>29</a:t>
            </a:fld>
            <a:endParaRPr lang="en-US"/>
          </a:p>
        </p:txBody>
      </p:sp>
      <p:sp>
        <p:nvSpPr>
          <p:cNvPr id="282626" name="Rectangle 1026"/>
          <p:cNvSpPr>
            <a:spLocks noGrp="1" noRot="1" noChangeAspect="1" noChangeArrowheads="1" noTextEdit="1"/>
          </p:cNvSpPr>
          <p:nvPr>
            <p:ph type="sldImg"/>
          </p:nvPr>
        </p:nvSpPr>
        <p:spPr>
          <a:xfrm>
            <a:off x="1322388" y="685800"/>
            <a:ext cx="4064000" cy="3048000"/>
          </a:xfrm>
          <a:ln/>
        </p:spPr>
      </p:sp>
      <p:sp>
        <p:nvSpPr>
          <p:cNvPr id="282627" name="Rectangle 1027"/>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2F6860D-BFA9-4CE1-837D-24A2A581EC78}" type="slidenum">
              <a:rPr lang="en-US"/>
              <a:pPr/>
              <a:t>30</a:t>
            </a:fld>
            <a:endParaRPr lang="en-US"/>
          </a:p>
        </p:txBody>
      </p:sp>
      <p:sp>
        <p:nvSpPr>
          <p:cNvPr id="284674" name="Rectangle 2"/>
          <p:cNvSpPr>
            <a:spLocks noGrp="1" noRot="1" noChangeAspect="1" noChangeArrowheads="1" noTextEdit="1"/>
          </p:cNvSpPr>
          <p:nvPr>
            <p:ph type="sldImg"/>
          </p:nvPr>
        </p:nvSpPr>
        <p:spPr>
          <a:xfrm>
            <a:off x="1322388" y="685800"/>
            <a:ext cx="4064000" cy="3048000"/>
          </a:xfrm>
          <a:ln/>
        </p:spPr>
      </p:sp>
      <p:sp>
        <p:nvSpPr>
          <p:cNvPr id="284675"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9255E9-D875-4758-8651-DB7576385362}" type="slidenum">
              <a:rPr lang="en-US"/>
              <a:pPr/>
              <a:t>34</a:t>
            </a:fld>
            <a:endParaRPr lang="en-US"/>
          </a:p>
        </p:txBody>
      </p:sp>
      <p:sp>
        <p:nvSpPr>
          <p:cNvPr id="211970" name="Rectangle 2"/>
          <p:cNvSpPr>
            <a:spLocks noGrp="1" noRot="1" noChangeAspect="1" noChangeArrowheads="1" noTextEdit="1"/>
          </p:cNvSpPr>
          <p:nvPr>
            <p:ph type="sldImg"/>
          </p:nvPr>
        </p:nvSpPr>
        <p:spPr>
          <a:xfrm>
            <a:off x="1322388" y="685800"/>
            <a:ext cx="4064000" cy="3048000"/>
          </a:xfrm>
          <a:ln/>
        </p:spPr>
      </p:sp>
      <p:sp>
        <p:nvSpPr>
          <p:cNvPr id="21197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551DDE-DD65-4317-BC9E-B42FADCA6712}" type="slidenum">
              <a:rPr lang="en-US"/>
              <a:pPr/>
              <a:t>35</a:t>
            </a:fld>
            <a:endParaRPr lang="en-US"/>
          </a:p>
        </p:txBody>
      </p:sp>
      <p:sp>
        <p:nvSpPr>
          <p:cNvPr id="214018" name="Rectangle 2"/>
          <p:cNvSpPr>
            <a:spLocks noGrp="1" noRot="1" noChangeAspect="1" noChangeArrowheads="1" noTextEdit="1"/>
          </p:cNvSpPr>
          <p:nvPr>
            <p:ph type="sldImg"/>
          </p:nvPr>
        </p:nvSpPr>
        <p:spPr>
          <a:xfrm>
            <a:off x="1322388" y="685800"/>
            <a:ext cx="4064000" cy="3048000"/>
          </a:xfrm>
          <a:ln/>
        </p:spPr>
      </p:sp>
      <p:sp>
        <p:nvSpPr>
          <p:cNvPr id="214019"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63D448-CFA2-48F6-A8D2-DF2863557F25}" type="slidenum">
              <a:rPr lang="en-US"/>
              <a:pPr/>
              <a:t>36</a:t>
            </a:fld>
            <a:endParaRPr lang="en-US"/>
          </a:p>
        </p:txBody>
      </p:sp>
      <p:sp>
        <p:nvSpPr>
          <p:cNvPr id="211970" name="Rectangle 2"/>
          <p:cNvSpPr>
            <a:spLocks noGrp="1" noRot="1" noChangeAspect="1" noChangeArrowheads="1" noTextEdit="1"/>
          </p:cNvSpPr>
          <p:nvPr>
            <p:ph type="sldImg"/>
          </p:nvPr>
        </p:nvSpPr>
        <p:spPr>
          <a:xfrm>
            <a:off x="1322388" y="685800"/>
            <a:ext cx="4064000" cy="3048000"/>
          </a:xfrm>
          <a:ln/>
        </p:spPr>
      </p:sp>
      <p:sp>
        <p:nvSpPr>
          <p:cNvPr id="21197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11E192-6318-4838-B931-518DB7A2BD93}" type="slidenum">
              <a:rPr lang="en-US"/>
              <a:pPr/>
              <a:t>37</a:t>
            </a:fld>
            <a:endParaRPr lang="en-US"/>
          </a:p>
        </p:txBody>
      </p:sp>
      <p:sp>
        <p:nvSpPr>
          <p:cNvPr id="308226" name="Rectangle 2"/>
          <p:cNvSpPr>
            <a:spLocks noGrp="1" noRot="1" noChangeAspect="1" noChangeArrowheads="1" noTextEdit="1"/>
          </p:cNvSpPr>
          <p:nvPr>
            <p:ph type="sldImg"/>
          </p:nvPr>
        </p:nvSpPr>
        <p:spPr>
          <a:xfrm>
            <a:off x="1322388" y="685800"/>
            <a:ext cx="4064000" cy="3048000"/>
          </a:xfrm>
          <a:ln/>
        </p:spPr>
      </p:sp>
      <p:sp>
        <p:nvSpPr>
          <p:cNvPr id="308227"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11E192-6318-4838-B931-518DB7A2BD93}" type="slidenum">
              <a:rPr lang="en-US"/>
              <a:pPr/>
              <a:t>38</a:t>
            </a:fld>
            <a:endParaRPr lang="en-US"/>
          </a:p>
        </p:txBody>
      </p:sp>
      <p:sp>
        <p:nvSpPr>
          <p:cNvPr id="308226" name="Rectangle 2"/>
          <p:cNvSpPr>
            <a:spLocks noGrp="1" noRot="1" noChangeAspect="1" noChangeArrowheads="1" noTextEdit="1"/>
          </p:cNvSpPr>
          <p:nvPr>
            <p:ph type="sldImg"/>
          </p:nvPr>
        </p:nvSpPr>
        <p:spPr>
          <a:xfrm>
            <a:off x="1322388" y="685800"/>
            <a:ext cx="4064000" cy="3048000"/>
          </a:xfrm>
          <a:ln/>
        </p:spPr>
      </p:sp>
      <p:sp>
        <p:nvSpPr>
          <p:cNvPr id="308227"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9FF51F-9D6C-4C39-85FF-70A532938C0D}" type="slidenum">
              <a:rPr lang="en-US"/>
              <a:pPr/>
              <a:t>39</a:t>
            </a:fld>
            <a:endParaRPr lang="en-US"/>
          </a:p>
        </p:txBody>
      </p:sp>
      <p:sp>
        <p:nvSpPr>
          <p:cNvPr id="312322" name="Rectangle 2"/>
          <p:cNvSpPr>
            <a:spLocks noGrp="1" noRot="1" noChangeAspect="1" noChangeArrowheads="1" noTextEdit="1"/>
          </p:cNvSpPr>
          <p:nvPr>
            <p:ph type="sldImg"/>
          </p:nvPr>
        </p:nvSpPr>
        <p:spPr>
          <a:xfrm>
            <a:off x="1322388" y="685800"/>
            <a:ext cx="4064000" cy="3048000"/>
          </a:xfrm>
          <a:ln/>
        </p:spPr>
      </p:sp>
      <p:sp>
        <p:nvSpPr>
          <p:cNvPr id="312323"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8D4EBB-AF7F-4691-8DF8-E26A68168179}" type="slidenum">
              <a:rPr lang="en-US"/>
              <a:pPr/>
              <a:t>40</a:t>
            </a:fld>
            <a:endParaRPr lang="en-US"/>
          </a:p>
        </p:txBody>
      </p:sp>
      <p:sp>
        <p:nvSpPr>
          <p:cNvPr id="211970" name="Rectangle 2"/>
          <p:cNvSpPr>
            <a:spLocks noGrp="1" noRot="1" noChangeAspect="1" noChangeArrowheads="1" noTextEdit="1"/>
          </p:cNvSpPr>
          <p:nvPr>
            <p:ph type="sldImg"/>
          </p:nvPr>
        </p:nvSpPr>
        <p:spPr>
          <a:xfrm>
            <a:off x="1322388" y="685800"/>
            <a:ext cx="4064000" cy="3048000"/>
          </a:xfrm>
          <a:ln/>
        </p:spPr>
      </p:sp>
      <p:sp>
        <p:nvSpPr>
          <p:cNvPr id="21197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38727F-183D-4F23-8A67-612D77F47D0B}" type="slidenum">
              <a:rPr lang="en-US"/>
              <a:pPr/>
              <a:t>41</a:t>
            </a:fld>
            <a:endParaRPr lang="en-US"/>
          </a:p>
        </p:txBody>
      </p:sp>
      <p:sp>
        <p:nvSpPr>
          <p:cNvPr id="214018" name="Rectangle 2"/>
          <p:cNvSpPr>
            <a:spLocks noGrp="1" noRot="1" noChangeAspect="1" noChangeArrowheads="1" noTextEdit="1"/>
          </p:cNvSpPr>
          <p:nvPr>
            <p:ph type="sldImg"/>
          </p:nvPr>
        </p:nvSpPr>
        <p:spPr>
          <a:xfrm>
            <a:off x="1322388" y="685800"/>
            <a:ext cx="4064000" cy="3048000"/>
          </a:xfrm>
          <a:ln/>
        </p:spPr>
      </p:sp>
      <p:sp>
        <p:nvSpPr>
          <p:cNvPr id="214019"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08F8E9-AC3E-4B45-BC4D-FFCF1A7079B0}" type="slidenum">
              <a:rPr lang="en-US"/>
              <a:pPr/>
              <a:t>42</a:t>
            </a:fld>
            <a:endParaRPr lang="en-US"/>
          </a:p>
        </p:txBody>
      </p:sp>
      <p:sp>
        <p:nvSpPr>
          <p:cNvPr id="259074" name="Rectangle 2"/>
          <p:cNvSpPr>
            <a:spLocks noGrp="1" noRot="1" noChangeAspect="1" noChangeArrowheads="1" noTextEdit="1"/>
          </p:cNvSpPr>
          <p:nvPr>
            <p:ph type="sldImg"/>
          </p:nvPr>
        </p:nvSpPr>
        <p:spPr>
          <a:xfrm>
            <a:off x="1322388" y="685800"/>
            <a:ext cx="4064000" cy="3048000"/>
          </a:xfrm>
          <a:ln/>
        </p:spPr>
      </p:sp>
      <p:sp>
        <p:nvSpPr>
          <p:cNvPr id="259075"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BF22EB-FC8B-4D65-8B21-7922628C0578}" type="slidenum">
              <a:rPr lang="en-US"/>
              <a:pPr/>
              <a:t>43</a:t>
            </a:fld>
            <a:endParaRPr lang="en-US"/>
          </a:p>
        </p:txBody>
      </p:sp>
      <p:sp>
        <p:nvSpPr>
          <p:cNvPr id="279554" name="Rectangle 2"/>
          <p:cNvSpPr>
            <a:spLocks noGrp="1" noRot="1" noChangeAspect="1" noChangeArrowheads="1" noTextEdit="1"/>
          </p:cNvSpPr>
          <p:nvPr>
            <p:ph type="sldImg"/>
          </p:nvPr>
        </p:nvSpPr>
        <p:spPr>
          <a:xfrm>
            <a:off x="1320800" y="685800"/>
            <a:ext cx="4064000" cy="3048000"/>
          </a:xfrm>
          <a:ln/>
        </p:spPr>
      </p:sp>
      <p:sp>
        <p:nvSpPr>
          <p:cNvPr id="279555"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B889B1-7A2D-40D6-988A-AD4DA92FE4AD}" type="slidenum">
              <a:rPr lang="en-US"/>
              <a:pPr/>
              <a:t>44</a:t>
            </a:fld>
            <a:endParaRPr lang="en-US"/>
          </a:p>
        </p:txBody>
      </p:sp>
      <p:sp>
        <p:nvSpPr>
          <p:cNvPr id="283650" name="Rectangle 2"/>
          <p:cNvSpPr>
            <a:spLocks noGrp="1" noRot="1" noChangeAspect="1" noChangeArrowheads="1" noTextEdit="1"/>
          </p:cNvSpPr>
          <p:nvPr>
            <p:ph type="sldImg"/>
          </p:nvPr>
        </p:nvSpPr>
        <p:spPr>
          <a:xfrm>
            <a:off x="1320800" y="685800"/>
            <a:ext cx="4064000" cy="3048000"/>
          </a:xfrm>
          <a:ln/>
        </p:spPr>
      </p:sp>
      <p:sp>
        <p:nvSpPr>
          <p:cNvPr id="28365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AD71A9-51D4-4849-A91B-956078175E3B}" type="slidenum">
              <a:rPr lang="en-US"/>
              <a:pPr/>
              <a:t>45</a:t>
            </a:fld>
            <a:endParaRPr lang="en-US"/>
          </a:p>
        </p:txBody>
      </p:sp>
      <p:sp>
        <p:nvSpPr>
          <p:cNvPr id="350210" name="Rectangle 2"/>
          <p:cNvSpPr>
            <a:spLocks noGrp="1" noRot="1" noChangeAspect="1" noChangeArrowheads="1" noTextEdit="1"/>
          </p:cNvSpPr>
          <p:nvPr>
            <p:ph type="sldImg"/>
          </p:nvPr>
        </p:nvSpPr>
        <p:spPr>
          <a:xfrm>
            <a:off x="1322388" y="685800"/>
            <a:ext cx="4064000" cy="3048000"/>
          </a:xfrm>
          <a:ln/>
        </p:spPr>
      </p:sp>
      <p:sp>
        <p:nvSpPr>
          <p:cNvPr id="35021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AD71A9-51D4-4849-A91B-956078175E3B}" type="slidenum">
              <a:rPr lang="en-US"/>
              <a:pPr/>
              <a:t>46</a:t>
            </a:fld>
            <a:endParaRPr lang="en-US"/>
          </a:p>
        </p:txBody>
      </p:sp>
      <p:sp>
        <p:nvSpPr>
          <p:cNvPr id="350210" name="Rectangle 2"/>
          <p:cNvSpPr>
            <a:spLocks noGrp="1" noRot="1" noChangeAspect="1" noChangeArrowheads="1" noTextEdit="1"/>
          </p:cNvSpPr>
          <p:nvPr>
            <p:ph type="sldImg"/>
          </p:nvPr>
        </p:nvSpPr>
        <p:spPr>
          <a:xfrm>
            <a:off x="1322388" y="685800"/>
            <a:ext cx="4064000" cy="3048000"/>
          </a:xfrm>
          <a:ln/>
        </p:spPr>
      </p:sp>
      <p:sp>
        <p:nvSpPr>
          <p:cNvPr id="35021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D030FC-3AE7-4B53-B55C-C37D281E2252}" type="slidenum">
              <a:rPr lang="en-US"/>
              <a:pPr/>
              <a:t>47</a:t>
            </a:fld>
            <a:endParaRPr lang="en-US"/>
          </a:p>
        </p:txBody>
      </p:sp>
      <p:sp>
        <p:nvSpPr>
          <p:cNvPr id="352258" name="Rectangle 2"/>
          <p:cNvSpPr>
            <a:spLocks noGrp="1" noRot="1" noChangeAspect="1" noChangeArrowheads="1" noTextEdit="1"/>
          </p:cNvSpPr>
          <p:nvPr>
            <p:ph type="sldImg"/>
          </p:nvPr>
        </p:nvSpPr>
        <p:spPr>
          <a:xfrm>
            <a:off x="1322388" y="685800"/>
            <a:ext cx="4064000" cy="3048000"/>
          </a:xfrm>
          <a:ln/>
        </p:spPr>
      </p:sp>
      <p:sp>
        <p:nvSpPr>
          <p:cNvPr id="352259"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9DF75E-233F-4F72-86B3-591144C6534F}"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BFF216-6E18-42C6-8749-5724A8B82F4C}"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9DF75E-233F-4F72-86B3-591144C6534F}"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BFF216-6E18-42C6-8749-5724A8B82F4C}" type="slidenum">
              <a:rPr lang="en-US" smtClean="0"/>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9DF75E-233F-4F72-86B3-591144C6534F}"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BFF216-6E18-42C6-8749-5724A8B82F4C}" type="slidenum">
              <a:rPr lang="en-US" smtClean="0"/>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E9DF75E-233F-4F72-86B3-591144C6534F}"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BFF216-6E18-42C6-8749-5724A8B82F4C}" type="slidenum">
              <a:rPr lang="en-US" smtClean="0"/>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E9DF75E-233F-4F72-86B3-591144C6534F}" type="datetimeFigureOut">
              <a:rPr lang="en-US" smtClean="0"/>
              <a:pPr/>
              <a:t>12/27/2012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1BFF216-6E18-42C6-8749-5724A8B82F4C}" type="slidenum">
              <a:rPr lang="en-US" smtClean="0"/>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E9DF75E-233F-4F72-86B3-591144C6534F}" type="datetimeFigureOut">
              <a:rPr lang="en-US" smtClean="0"/>
              <a:pPr/>
              <a:t>12/27/2012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1BFF216-6E18-42C6-8749-5724A8B82F4C}"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9DF75E-233F-4F72-86B3-591144C6534F}" type="datetimeFigureOut">
              <a:rPr lang="en-US" smtClean="0"/>
              <a:pPr/>
              <a:t>12/27/2012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1BFF216-6E18-42C6-8749-5724A8B82F4C}"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9DF75E-233F-4F72-86B3-591144C6534F}"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BFF216-6E18-42C6-8749-5724A8B82F4C}" type="slidenum">
              <a:rPr lang="en-US" smtClean="0"/>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9DF75E-233F-4F72-86B3-591144C6534F}"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1BFF216-6E18-42C6-8749-5724A8B82F4C}" type="slidenum">
              <a:rPr lang="en-US" smtClean="0"/>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9DF75E-233F-4F72-86B3-591144C6534F}"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BFF216-6E18-42C6-8749-5724A8B82F4C}" type="slidenum">
              <a:rPr lang="en-US" smtClean="0"/>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E9DF75E-233F-4F72-86B3-591144C6534F}"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1BFF216-6E18-42C6-8749-5724A8B82F4C}" type="slidenum">
              <a:rPr lang="en-US" smtClean="0"/>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9DF75E-233F-4F72-86B3-591144C6534F}" type="datetimeFigureOut">
              <a:rPr lang="en-US" smtClean="0"/>
              <a:pPr/>
              <a:t>12/27/2012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BFF216-6E18-42C6-8749-5724A8B82F4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7" name="Rectangle 3"/>
          <p:cNvSpPr>
            <a:spLocks noGrp="1" noChangeArrowheads="1"/>
          </p:cNvSpPr>
          <p:nvPr>
            <p:ph idx="1"/>
          </p:nvPr>
        </p:nvSpPr>
        <p:spPr>
          <a:xfrm>
            <a:off x="990600" y="1219200"/>
            <a:ext cx="7696200" cy="5029200"/>
          </a:xfrm>
        </p:spPr>
        <p:txBody>
          <a:bodyPr/>
          <a:lstStyle/>
          <a:p>
            <a:pPr marL="852488" lvl="1" indent="-333375" defTabSz="736600">
              <a:lnSpc>
                <a:spcPct val="90000"/>
              </a:lnSpc>
              <a:spcBef>
                <a:spcPct val="15000"/>
              </a:spcBef>
              <a:buSzPct val="95000"/>
              <a:buFont typeface="Wingdings" pitchFamily="2" charset="2"/>
              <a:buChar char="§"/>
            </a:pPr>
            <a:endParaRPr lang="en-US" sz="1800" dirty="0" smtClean="0">
              <a:latin typeface="Arial" pitchFamily="34" charset="0"/>
              <a:cs typeface="Arial" pitchFamily="34" charset="0"/>
            </a:endParaRPr>
          </a:p>
          <a:p>
            <a:pPr marL="852488" lvl="1" indent="-333375" defTabSz="736600">
              <a:lnSpc>
                <a:spcPct val="90000"/>
              </a:lnSpc>
              <a:spcBef>
                <a:spcPct val="15000"/>
              </a:spcBef>
              <a:buSzPct val="95000"/>
              <a:buFont typeface="Wingdings" pitchFamily="2" charset="2"/>
              <a:buChar char="§"/>
            </a:pPr>
            <a:endParaRPr lang="en-US" sz="1800" dirty="0">
              <a:latin typeface="Arial" pitchFamily="34" charset="0"/>
              <a:cs typeface="Arial" pitchFamily="34" charset="0"/>
            </a:endParaRPr>
          </a:p>
          <a:p>
            <a:pPr marL="404813" indent="-404813" defTabSz="736600">
              <a:lnSpc>
                <a:spcPct val="90000"/>
              </a:lnSpc>
              <a:buSzPct val="95000"/>
              <a:buFont typeface="Wingdings" pitchFamily="2" charset="2"/>
              <a:buNone/>
            </a:pPr>
            <a:r>
              <a:rPr lang="en-US" sz="1800" dirty="0">
                <a:latin typeface="Arial" pitchFamily="34" charset="0"/>
                <a:cs typeface="Arial" pitchFamily="34" charset="0"/>
              </a:rPr>
              <a:t>1</a:t>
            </a:r>
            <a:r>
              <a:rPr lang="en-US" sz="1800" dirty="0" smtClean="0">
                <a:latin typeface="Arial" pitchFamily="34" charset="0"/>
                <a:cs typeface="Arial" pitchFamily="34" charset="0"/>
              </a:rPr>
              <a:t>.</a:t>
            </a:r>
            <a:r>
              <a:rPr lang="en-US" sz="1800" dirty="0">
                <a:latin typeface="Arial" pitchFamily="34" charset="0"/>
                <a:cs typeface="Arial" pitchFamily="34" charset="0"/>
              </a:rPr>
              <a:t>	The Fed can control the money supply with</a:t>
            </a:r>
          </a:p>
          <a:p>
            <a:pPr marL="852488" lvl="1" indent="-333375" defTabSz="736600">
              <a:lnSpc>
                <a:spcPct val="90000"/>
              </a:lnSpc>
              <a:spcBef>
                <a:spcPct val="15000"/>
              </a:spcBef>
              <a:buSzPct val="95000"/>
              <a:buFont typeface="Wingdings" pitchFamily="2" charset="2"/>
              <a:buChar char="§"/>
            </a:pPr>
            <a:r>
              <a:rPr lang="en-US" sz="1800" dirty="0">
                <a:latin typeface="Arial" pitchFamily="34" charset="0"/>
                <a:cs typeface="Arial" pitchFamily="34" charset="0"/>
              </a:rPr>
              <a:t>open market operations</a:t>
            </a:r>
          </a:p>
          <a:p>
            <a:pPr marL="852488" lvl="1" indent="-333375" defTabSz="736600">
              <a:lnSpc>
                <a:spcPct val="90000"/>
              </a:lnSpc>
              <a:spcBef>
                <a:spcPct val="15000"/>
              </a:spcBef>
              <a:buSzPct val="95000"/>
              <a:buFont typeface="Wingdings" pitchFamily="2" charset="2"/>
              <a:buChar char="§"/>
            </a:pPr>
            <a:r>
              <a:rPr lang="en-US" sz="1800" dirty="0">
                <a:latin typeface="Arial" pitchFamily="34" charset="0"/>
                <a:cs typeface="Arial" pitchFamily="34" charset="0"/>
              </a:rPr>
              <a:t>the reserve requirement</a:t>
            </a:r>
          </a:p>
          <a:p>
            <a:pPr marL="852488" lvl="1" indent="-333375" defTabSz="736600">
              <a:lnSpc>
                <a:spcPct val="90000"/>
              </a:lnSpc>
              <a:spcBef>
                <a:spcPct val="15000"/>
              </a:spcBef>
              <a:buSzPct val="95000"/>
              <a:buFont typeface="Wingdings" pitchFamily="2" charset="2"/>
              <a:buChar char="§"/>
            </a:pPr>
            <a:r>
              <a:rPr lang="en-US" sz="1800" dirty="0">
                <a:latin typeface="Arial" pitchFamily="34" charset="0"/>
                <a:cs typeface="Arial" pitchFamily="34" charset="0"/>
              </a:rPr>
              <a:t>the discount </a:t>
            </a:r>
            <a:r>
              <a:rPr lang="en-US" sz="1800" dirty="0" smtClean="0">
                <a:latin typeface="Arial" pitchFamily="34" charset="0"/>
                <a:cs typeface="Arial" pitchFamily="34" charset="0"/>
              </a:rPr>
              <a:t>rate</a:t>
            </a:r>
          </a:p>
          <a:p>
            <a:pPr marL="852488" lvl="1" indent="-333375" defTabSz="736600">
              <a:lnSpc>
                <a:spcPct val="90000"/>
              </a:lnSpc>
              <a:spcBef>
                <a:spcPct val="15000"/>
              </a:spcBef>
              <a:buSzPct val="95000"/>
              <a:buFont typeface="Wingdings" pitchFamily="2" charset="2"/>
              <a:buChar char="§"/>
            </a:pPr>
            <a:endParaRPr lang="en-US" sz="1800" dirty="0" smtClean="0">
              <a:latin typeface="Arial" pitchFamily="34" charset="0"/>
              <a:cs typeface="Arial" pitchFamily="34" charset="0"/>
            </a:endParaRPr>
          </a:p>
          <a:p>
            <a:pPr marL="852488" lvl="1" indent="-333375" defTabSz="736600">
              <a:lnSpc>
                <a:spcPct val="90000"/>
              </a:lnSpc>
              <a:spcBef>
                <a:spcPct val="15000"/>
              </a:spcBef>
              <a:buSzPct val="95000"/>
              <a:buFont typeface="Wingdings" pitchFamily="2" charset="2"/>
              <a:buChar char="§"/>
            </a:pPr>
            <a:endParaRPr lang="en-US" sz="1800" dirty="0" smtClean="0">
              <a:latin typeface="Arial" pitchFamily="34" charset="0"/>
              <a:cs typeface="Arial" pitchFamily="34" charset="0"/>
            </a:endParaRPr>
          </a:p>
          <a:p>
            <a:pPr marL="404813" indent="-404813" defTabSz="736600">
              <a:lnSpc>
                <a:spcPct val="95000"/>
              </a:lnSpc>
              <a:spcBef>
                <a:spcPct val="15000"/>
              </a:spcBef>
              <a:buSzPct val="95000"/>
              <a:buFont typeface="Wingdings" pitchFamily="2" charset="2"/>
              <a:buNone/>
            </a:pPr>
            <a:endParaRPr lang="en-US" sz="1800" dirty="0" smtClean="0">
              <a:latin typeface="Arial" pitchFamily="34" charset="0"/>
              <a:cs typeface="Arial" pitchFamily="34" charset="0"/>
            </a:endParaRPr>
          </a:p>
          <a:p>
            <a:pPr marL="404813" indent="-404813" defTabSz="736600">
              <a:lnSpc>
                <a:spcPct val="95000"/>
              </a:lnSpc>
              <a:spcBef>
                <a:spcPct val="15000"/>
              </a:spcBef>
              <a:buSzPct val="95000"/>
              <a:buFont typeface="Wingdings" pitchFamily="2" charset="2"/>
              <a:buNone/>
            </a:pPr>
            <a:r>
              <a:rPr lang="en-US" sz="1800" dirty="0" smtClean="0">
                <a:latin typeface="Arial" pitchFamily="34" charset="0"/>
                <a:cs typeface="Arial" pitchFamily="34" charset="0"/>
              </a:rPr>
              <a:t>2.	Portfolio theories of money demand</a:t>
            </a:r>
          </a:p>
          <a:p>
            <a:pPr marL="852488" lvl="1" indent="-333375" defTabSz="736600">
              <a:lnSpc>
                <a:spcPct val="95000"/>
              </a:lnSpc>
              <a:spcBef>
                <a:spcPct val="15000"/>
              </a:spcBef>
              <a:buSzPct val="95000"/>
              <a:buFont typeface="Wingdings" pitchFamily="2" charset="2"/>
              <a:buChar char="§"/>
            </a:pPr>
            <a:r>
              <a:rPr lang="en-US" sz="1800" dirty="0" smtClean="0">
                <a:latin typeface="Arial" pitchFamily="34" charset="0"/>
                <a:cs typeface="Arial" pitchFamily="34" charset="0"/>
              </a:rPr>
              <a:t>stress the store of value function</a:t>
            </a:r>
          </a:p>
          <a:p>
            <a:pPr marL="852488" lvl="1" indent="-333375" defTabSz="736600">
              <a:lnSpc>
                <a:spcPct val="95000"/>
              </a:lnSpc>
              <a:spcBef>
                <a:spcPct val="15000"/>
              </a:spcBef>
              <a:buSzPct val="95000"/>
              <a:buFont typeface="Wingdings" pitchFamily="2" charset="2"/>
              <a:buChar char="§"/>
            </a:pPr>
            <a:r>
              <a:rPr lang="en-US" sz="1800" dirty="0" smtClean="0">
                <a:latin typeface="Arial" pitchFamily="34" charset="0"/>
                <a:cs typeface="Arial" pitchFamily="34" charset="0"/>
              </a:rPr>
              <a:t>posit that money demand depends on risk/return of money &amp; alternative assets</a:t>
            </a:r>
          </a:p>
          <a:p>
            <a:pPr marL="852488" lvl="1" indent="-333375" defTabSz="736600">
              <a:lnSpc>
                <a:spcPct val="90000"/>
              </a:lnSpc>
              <a:spcBef>
                <a:spcPct val="15000"/>
              </a:spcBef>
              <a:buSzPct val="95000"/>
              <a:buFont typeface="Wingdings" pitchFamily="2" charset="2"/>
              <a:buChar char="§"/>
            </a:pP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
        <p:nvSpPr>
          <p:cNvPr id="7" name="Rectangle 2"/>
          <p:cNvSpPr>
            <a:spLocks noGrp="1" noChangeArrowheads="1"/>
          </p:cNvSpPr>
          <p:nvPr>
            <p:ph type="title"/>
          </p:nvPr>
        </p:nvSpPr>
        <p:spPr>
          <a:xfrm>
            <a:off x="457200" y="274638"/>
            <a:ext cx="8229600" cy="1143000"/>
          </a:xfrm>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5" name="Rectangle 3"/>
          <p:cNvSpPr>
            <a:spLocks noGrp="1" noChangeArrowheads="1"/>
          </p:cNvSpPr>
          <p:nvPr>
            <p:ph idx="1"/>
          </p:nvPr>
        </p:nvSpPr>
        <p:spPr>
          <a:xfrm>
            <a:off x="990600" y="1219200"/>
            <a:ext cx="7696200" cy="5029200"/>
          </a:xfrm>
        </p:spPr>
        <p:txBody>
          <a:bodyPr/>
          <a:lstStyle/>
          <a:p>
            <a:pPr marL="404813" indent="-404813" defTabSz="736600">
              <a:lnSpc>
                <a:spcPct val="95000"/>
              </a:lnSpc>
              <a:spcBef>
                <a:spcPct val="15000"/>
              </a:spcBef>
              <a:buSzPct val="95000"/>
              <a:buFont typeface="Wingdings" pitchFamily="2" charset="2"/>
              <a:buNone/>
            </a:pPr>
            <a:endParaRPr lang="en-US" sz="1800" dirty="0" smtClean="0">
              <a:latin typeface="Arial" pitchFamily="34" charset="0"/>
              <a:cs typeface="Arial" pitchFamily="34" charset="0"/>
            </a:endParaRPr>
          </a:p>
          <a:p>
            <a:pPr marL="852488" lvl="1" indent="-333375" defTabSz="736600">
              <a:lnSpc>
                <a:spcPct val="95000"/>
              </a:lnSpc>
              <a:spcBef>
                <a:spcPct val="15000"/>
              </a:spcBef>
              <a:buSzPct val="95000"/>
              <a:buFont typeface="Wingdings" pitchFamily="2" charset="2"/>
              <a:buChar char="§"/>
            </a:pPr>
            <a:endParaRPr lang="en-US" sz="1800" dirty="0" smtClean="0">
              <a:latin typeface="Arial" pitchFamily="34" charset="0"/>
              <a:cs typeface="Arial" pitchFamily="34" charset="0"/>
            </a:endParaRPr>
          </a:p>
          <a:p>
            <a:pPr marL="852488" lvl="1" indent="-333375" defTabSz="736600">
              <a:lnSpc>
                <a:spcPct val="95000"/>
              </a:lnSpc>
              <a:spcBef>
                <a:spcPct val="15000"/>
              </a:spcBef>
              <a:buSzPct val="95000"/>
              <a:buFont typeface="Wingdings" pitchFamily="2" charset="2"/>
              <a:buChar char="§"/>
            </a:pPr>
            <a:endParaRPr lang="en-US" sz="1800" dirty="0">
              <a:latin typeface="Arial" pitchFamily="34" charset="0"/>
              <a:cs typeface="Arial" pitchFamily="34" charset="0"/>
            </a:endParaRPr>
          </a:p>
          <a:p>
            <a:pPr marL="404813" indent="-404813" defTabSz="736600">
              <a:lnSpc>
                <a:spcPct val="95000"/>
              </a:lnSpc>
              <a:buSzPct val="95000"/>
              <a:buFont typeface="Wingdings" pitchFamily="2" charset="2"/>
              <a:buNone/>
            </a:pPr>
            <a:r>
              <a:rPr lang="en-US" sz="1800" dirty="0">
                <a:latin typeface="Arial" pitchFamily="34" charset="0"/>
                <a:cs typeface="Arial" pitchFamily="34" charset="0"/>
              </a:rPr>
              <a:t>3</a:t>
            </a:r>
            <a:r>
              <a:rPr lang="en-US" sz="1800" dirty="0" smtClean="0">
                <a:latin typeface="Arial" pitchFamily="34" charset="0"/>
                <a:cs typeface="Arial" pitchFamily="34" charset="0"/>
              </a:rPr>
              <a:t>.</a:t>
            </a:r>
            <a:r>
              <a:rPr lang="en-US" sz="1800" dirty="0">
                <a:latin typeface="Arial" pitchFamily="34" charset="0"/>
                <a:cs typeface="Arial" pitchFamily="34" charset="0"/>
              </a:rPr>
              <a:t>	The </a:t>
            </a:r>
            <a:r>
              <a:rPr lang="en-US" sz="1800" dirty="0" err="1">
                <a:latin typeface="Arial" pitchFamily="34" charset="0"/>
                <a:cs typeface="Arial" pitchFamily="34" charset="0"/>
              </a:rPr>
              <a:t>Baumol</a:t>
            </a:r>
            <a:r>
              <a:rPr lang="en-US" sz="1800" dirty="0">
                <a:latin typeface="Arial" pitchFamily="34" charset="0"/>
                <a:cs typeface="Arial" pitchFamily="34" charset="0"/>
              </a:rPr>
              <a:t>-Tobin model</a:t>
            </a:r>
          </a:p>
          <a:p>
            <a:pPr marL="852488" lvl="1" indent="-333375" defTabSz="736600">
              <a:lnSpc>
                <a:spcPct val="95000"/>
              </a:lnSpc>
              <a:spcBef>
                <a:spcPct val="15000"/>
              </a:spcBef>
              <a:buSzPct val="95000"/>
              <a:buFont typeface="Wingdings" pitchFamily="2" charset="2"/>
              <a:buChar char="§"/>
            </a:pPr>
            <a:r>
              <a:rPr lang="en-US" sz="1800" dirty="0">
                <a:latin typeface="Arial" pitchFamily="34" charset="0"/>
                <a:cs typeface="Arial" pitchFamily="34" charset="0"/>
              </a:rPr>
              <a:t>is an example of the transactions theories of money demand, stresses “medium of exchange” function</a:t>
            </a:r>
          </a:p>
          <a:p>
            <a:pPr marL="852488" lvl="1" indent="-333375" defTabSz="736600">
              <a:lnSpc>
                <a:spcPct val="95000"/>
              </a:lnSpc>
              <a:spcBef>
                <a:spcPct val="15000"/>
              </a:spcBef>
              <a:buSzPct val="95000"/>
              <a:buFont typeface="Wingdings" pitchFamily="2" charset="2"/>
              <a:buChar char="§"/>
            </a:pPr>
            <a:r>
              <a:rPr lang="en-US" sz="1800" dirty="0">
                <a:latin typeface="Arial" pitchFamily="34" charset="0"/>
                <a:cs typeface="Arial" pitchFamily="34" charset="0"/>
              </a:rPr>
              <a:t>money demand depends positively on spending, negatively on the interest rate, and positively on the cost of converting non-monetary assets to money</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
        <p:nvSpPr>
          <p:cNvPr id="7" name="Rectangle 2"/>
          <p:cNvSpPr>
            <a:spLocks noGrp="1" noChangeArrowheads="1"/>
          </p:cNvSpPr>
          <p:nvPr>
            <p:ph type="title"/>
          </p:nvPr>
        </p:nvSpPr>
        <p:spPr>
          <a:xfrm>
            <a:off x="457200" y="274638"/>
            <a:ext cx="8229600" cy="1143000"/>
          </a:xfrm>
        </p:spPr>
        <p:txBody>
          <a:bodyPr>
            <a:normAutofit/>
          </a:bodyPr>
          <a:lstStyle/>
          <a:p>
            <a:r>
              <a:rPr lang="en-US" sz="2400" b="1" dirty="0" smtClean="0">
                <a:latin typeface="Arial" pitchFamily="34" charset="0"/>
                <a:cs typeface="Arial" pitchFamily="34" charset="0"/>
              </a:rPr>
              <a:t>Review of the previous lecture</a:t>
            </a:r>
            <a:endParaRPr lang="en-US" sz="2400" b="1"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52400"/>
            <a:ext cx="6705600" cy="5607689"/>
          </a:xfrm>
          <a:prstGeom prst="rect">
            <a:avLst/>
          </a:prstGeom>
          <a:noFill/>
        </p:spPr>
        <p:txBody>
          <a:bodyPr wrap="square" rtlCol="0">
            <a:spAutoFit/>
          </a:bodyPr>
          <a:lstStyle/>
          <a:p>
            <a:pPr algn="ctr"/>
            <a:r>
              <a:rPr lang="en-US" sz="2400" b="1" dirty="0" smtClean="0">
                <a:latin typeface="Arial" pitchFamily="34" charset="0"/>
                <a:cs typeface="Arial" pitchFamily="34" charset="0"/>
              </a:rPr>
              <a:t>Lecture 28 </a:t>
            </a:r>
          </a:p>
          <a:p>
            <a:pPr algn="ctr"/>
            <a:endParaRPr lang="en-US" sz="3200" b="1" dirty="0" smtClean="0">
              <a:latin typeface="Arial" pitchFamily="34" charset="0"/>
              <a:cs typeface="Arial" pitchFamily="34" charset="0"/>
            </a:endParaRPr>
          </a:p>
          <a:p>
            <a:pPr algn="ctr">
              <a:spcBef>
                <a:spcPct val="20000"/>
              </a:spcBef>
            </a:pPr>
            <a:r>
              <a:rPr lang="en-US" sz="3200" b="1" dirty="0" smtClean="0">
                <a:latin typeface="Arial" charset="0"/>
              </a:rPr>
              <a:t>Review of the previous lectures</a:t>
            </a: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a:latin typeface="Arial" pitchFamily="34" charset="0"/>
              <a:cs typeface="Arial" pitchFamily="34" charset="0"/>
            </a:endParaRPr>
          </a:p>
          <a:p>
            <a:pPr algn="ctr"/>
            <a:endParaRPr lang="en-US" sz="2400" b="1" dirty="0" smtClean="0">
              <a:latin typeface="Arial" pitchFamily="34" charset="0"/>
              <a:cs typeface="Arial" pitchFamily="34" charset="0"/>
            </a:endParaRPr>
          </a:p>
          <a:p>
            <a:pPr algn="ctr"/>
            <a:r>
              <a:rPr lang="en-US" sz="2400" b="1" dirty="0" smtClean="0">
                <a:latin typeface="Arial" pitchFamily="34" charset="0"/>
                <a:cs typeface="Arial" pitchFamily="34" charset="0"/>
              </a:rPr>
              <a:t>Instructor: Prof. Dr. </a:t>
            </a:r>
            <a:r>
              <a:rPr lang="en-US" sz="2400" b="1" dirty="0" err="1" smtClean="0">
                <a:latin typeface="Arial" pitchFamily="34" charset="0"/>
                <a:cs typeface="Arial" pitchFamily="34" charset="0"/>
              </a:rPr>
              <a:t>Qaisar</a:t>
            </a:r>
            <a:r>
              <a:rPr lang="en-US" sz="2400" b="1" dirty="0" smtClean="0">
                <a:latin typeface="Arial" pitchFamily="34" charset="0"/>
                <a:cs typeface="Arial" pitchFamily="34" charset="0"/>
              </a:rPr>
              <a:t> </a:t>
            </a:r>
            <a:r>
              <a:rPr lang="en-US" sz="2400" b="1" dirty="0" err="1" smtClean="0">
                <a:latin typeface="Arial" pitchFamily="34" charset="0"/>
                <a:cs typeface="Arial" pitchFamily="34" charset="0"/>
              </a:rPr>
              <a:t>Abbas</a:t>
            </a:r>
            <a:endParaRPr lang="en-US" sz="2400" b="1" dirty="0" smtClean="0">
              <a:latin typeface="Arial" pitchFamily="34" charset="0"/>
              <a:cs typeface="Arial" pitchFamily="34" charset="0"/>
            </a:endParaRPr>
          </a:p>
          <a:p>
            <a:pPr algn="ctr"/>
            <a:endParaRPr lang="en-US" b="1" dirty="0">
              <a:latin typeface="Arial" pitchFamily="34" charset="0"/>
              <a:cs typeface="Arial" pitchFamily="34" charset="0"/>
            </a:endParaRPr>
          </a:p>
        </p:txBody>
      </p:sp>
      <p:graphicFrame>
        <p:nvGraphicFramePr>
          <p:cNvPr id="425985" name="Object 6"/>
          <p:cNvGraphicFramePr>
            <a:graphicFrameLocks noChangeAspect="1"/>
          </p:cNvGraphicFramePr>
          <p:nvPr/>
        </p:nvGraphicFramePr>
        <p:xfrm>
          <a:off x="1752600" y="2057400"/>
          <a:ext cx="5715000" cy="2308225"/>
        </p:xfrm>
        <a:graphic>
          <a:graphicData uri="http://schemas.openxmlformats.org/presentationml/2006/ole">
            <p:oleObj spid="_x0000_s1027" name="Image" r:id="rId4" imgW="6836569" imgH="4066361" progId="">
              <p:embed/>
            </p:oleObj>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marL="342900" indent="-342900">
              <a:spcBef>
                <a:spcPct val="20000"/>
              </a:spcBef>
            </a:pPr>
            <a:r>
              <a:rPr lang="en-US" sz="2400" b="1" dirty="0" smtClean="0">
                <a:latin typeface="Arial" pitchFamily="34" charset="0"/>
                <a:cs typeface="Arial" pitchFamily="34" charset="0"/>
              </a:rPr>
              <a:t>The Science of Macroeconomics</a:t>
            </a:r>
            <a:endParaRPr lang="en-US" sz="2400" b="1" dirty="0">
              <a:latin typeface="Arial" pitchFamily="34" charset="0"/>
              <a:cs typeface="Arial" pitchFamily="34" charset="0"/>
            </a:endParaRPr>
          </a:p>
        </p:txBody>
      </p:sp>
      <p:sp>
        <p:nvSpPr>
          <p:cNvPr id="36867" name="Rectangle 3"/>
          <p:cNvSpPr>
            <a:spLocks noGrp="1" noChangeArrowheads="1"/>
          </p:cNvSpPr>
          <p:nvPr>
            <p:ph idx="1"/>
          </p:nvPr>
        </p:nvSpPr>
        <p:spPr/>
        <p:txBody>
          <a:bodyPr/>
          <a:lstStyle/>
          <a:p>
            <a:pPr marL="400050" indent="-400050" eaLnBrk="1" hangingPunct="1">
              <a:buSzPct val="90000"/>
            </a:pPr>
            <a:r>
              <a:rPr lang="en-US" sz="1800" dirty="0" smtClean="0">
                <a:latin typeface="Arial" pitchFamily="34" charset="0"/>
                <a:cs typeface="Arial" pitchFamily="34" charset="0"/>
              </a:rPr>
              <a:t>Macroeconomics is the study of the economy as a whole, including</a:t>
            </a:r>
          </a:p>
          <a:p>
            <a:pPr marL="922338" lvl="1" indent="-301625" eaLnBrk="1" hangingPunct="1">
              <a:buFont typeface="Arial" charset="0"/>
              <a:buChar char="•"/>
            </a:pPr>
            <a:r>
              <a:rPr lang="en-US" sz="1800" dirty="0" smtClean="0">
                <a:latin typeface="Arial" pitchFamily="34" charset="0"/>
                <a:cs typeface="Arial" pitchFamily="34" charset="0"/>
              </a:rPr>
              <a:t>growth in incomes</a:t>
            </a:r>
          </a:p>
          <a:p>
            <a:pPr marL="922338" lvl="1" indent="-301625" eaLnBrk="1" hangingPunct="1">
              <a:buFont typeface="Arial" charset="0"/>
              <a:buChar char="•"/>
            </a:pPr>
            <a:endParaRPr lang="en-US" sz="1800" dirty="0" smtClean="0">
              <a:latin typeface="Arial" pitchFamily="34" charset="0"/>
              <a:cs typeface="Arial" pitchFamily="34" charset="0"/>
            </a:endParaRPr>
          </a:p>
          <a:p>
            <a:pPr marL="922338" lvl="1" indent="-301625" eaLnBrk="1" hangingPunct="1">
              <a:buFont typeface="Arial" charset="0"/>
              <a:buChar char="•"/>
            </a:pPr>
            <a:r>
              <a:rPr lang="en-US" sz="1800" dirty="0" smtClean="0">
                <a:latin typeface="Arial" pitchFamily="34" charset="0"/>
                <a:cs typeface="Arial" pitchFamily="34" charset="0"/>
              </a:rPr>
              <a:t>changes in the overall level of prices</a:t>
            </a:r>
          </a:p>
          <a:p>
            <a:pPr marL="922338" lvl="1" indent="-301625" eaLnBrk="1" hangingPunct="1">
              <a:buFont typeface="Arial" charset="0"/>
              <a:buChar char="•"/>
            </a:pPr>
            <a:endParaRPr lang="en-US" sz="1800" dirty="0" smtClean="0">
              <a:latin typeface="Arial" pitchFamily="34" charset="0"/>
              <a:cs typeface="Arial" pitchFamily="34" charset="0"/>
            </a:endParaRPr>
          </a:p>
          <a:p>
            <a:pPr marL="922338" lvl="1" indent="-301625" eaLnBrk="1" hangingPunct="1">
              <a:buFont typeface="Arial" charset="0"/>
              <a:buChar char="•"/>
            </a:pPr>
            <a:r>
              <a:rPr lang="en-US" sz="1800" dirty="0" smtClean="0">
                <a:latin typeface="Arial" pitchFamily="34" charset="0"/>
                <a:cs typeface="Arial" pitchFamily="34" charset="0"/>
              </a:rPr>
              <a:t>the unemployment rate</a:t>
            </a:r>
          </a:p>
          <a:p>
            <a:pPr marL="922338" lvl="1" indent="-301625" eaLnBrk="1" hangingPunct="1">
              <a:buFont typeface="Arial" charset="0"/>
              <a:buChar char="•"/>
            </a:pPr>
            <a:endParaRPr lang="en-US" sz="1800" dirty="0" smtClean="0">
              <a:latin typeface="Arial" pitchFamily="34" charset="0"/>
              <a:cs typeface="Arial" pitchFamily="34" charset="0"/>
            </a:endParaRPr>
          </a:p>
          <a:p>
            <a:pPr marL="922338" lvl="1" indent="-301625" eaLnBrk="1" hangingPunct="1">
              <a:buFont typeface="Arial" charset="0"/>
              <a:buChar char="•"/>
            </a:pPr>
            <a:endParaRPr lang="en-US" sz="1800" dirty="0" smtClean="0">
              <a:latin typeface="Arial" pitchFamily="34" charset="0"/>
              <a:cs typeface="Arial" pitchFamily="34" charset="0"/>
            </a:endParaRPr>
          </a:p>
          <a:p>
            <a:pPr marL="400050" indent="-400050" eaLnBrk="1" hangingPunct="1">
              <a:buSzPct val="90000"/>
            </a:pPr>
            <a:endParaRPr lang="en-US" sz="1800" dirty="0" smtClean="0">
              <a:latin typeface="Arial" pitchFamily="34" charset="0"/>
              <a:cs typeface="Arial" pitchFamily="34" charset="0"/>
            </a:endParaRPr>
          </a:p>
          <a:p>
            <a:pPr marL="400050" indent="-400050" eaLnBrk="1" hangingPunct="1">
              <a:buSzPct val="90000"/>
            </a:pPr>
            <a:r>
              <a:rPr lang="en-US" sz="1800" dirty="0" smtClean="0">
                <a:latin typeface="Arial" pitchFamily="34" charset="0"/>
                <a:cs typeface="Arial" pitchFamily="34" charset="0"/>
              </a:rPr>
              <a:t>Macroeconomists attempt to explain the economy and to devise policies to improve its performance.</a:t>
            </a:r>
          </a:p>
        </p:txBody>
      </p:sp>
      <p:pic>
        <p:nvPicPr>
          <p:cNvPr id="36868" name="Picture 4" descr="C:\Users\dr qaiser\Desktop\west_side_market.jpg"/>
          <p:cNvPicPr>
            <a:picLocks noChangeAspect="1" noChangeArrowheads="1"/>
          </p:cNvPicPr>
          <p:nvPr/>
        </p:nvPicPr>
        <p:blipFill>
          <a:blip r:embed="rId2"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marL="342900" indent="-342900">
              <a:spcBef>
                <a:spcPct val="20000"/>
              </a:spcBef>
            </a:pPr>
            <a:r>
              <a:rPr lang="en-US" sz="2400" b="1" dirty="0" smtClean="0">
                <a:latin typeface="Arial" pitchFamily="34" charset="0"/>
                <a:cs typeface="Arial" pitchFamily="34" charset="0"/>
              </a:rPr>
              <a:t>The Science of Macroeconomics</a:t>
            </a:r>
            <a:endParaRPr lang="en-US" sz="2400" b="1" dirty="0">
              <a:latin typeface="Arial" pitchFamily="34" charset="0"/>
              <a:cs typeface="Arial" pitchFamily="34" charset="0"/>
            </a:endParaRPr>
          </a:p>
        </p:txBody>
      </p:sp>
      <p:sp>
        <p:nvSpPr>
          <p:cNvPr id="37891" name="Rectangle 3"/>
          <p:cNvSpPr>
            <a:spLocks noGrp="1" noChangeArrowheads="1"/>
          </p:cNvSpPr>
          <p:nvPr>
            <p:ph idx="1"/>
          </p:nvPr>
        </p:nvSpPr>
        <p:spPr>
          <a:xfrm>
            <a:off x="990600" y="1219200"/>
            <a:ext cx="7543800" cy="4876800"/>
          </a:xfrm>
        </p:spPr>
        <p:txBody>
          <a:bodyPr/>
          <a:lstStyle/>
          <a:p>
            <a:pPr marL="460375" indent="-460375" eaLnBrk="1" hangingPunct="1">
              <a:buSzPct val="90000"/>
            </a:pPr>
            <a:r>
              <a:rPr lang="en-US" sz="1800" dirty="0" smtClean="0">
                <a:latin typeface="Arial" pitchFamily="34" charset="0"/>
                <a:cs typeface="Arial" pitchFamily="34" charset="0"/>
              </a:rPr>
              <a:t>Economists use different models to examine different issues.</a:t>
            </a:r>
          </a:p>
          <a:p>
            <a:pPr marL="460375" indent="-460375" eaLnBrk="1" hangingPunct="1">
              <a:buSzPct val="90000"/>
            </a:pPr>
            <a:endParaRPr lang="en-US" sz="1800" dirty="0" smtClean="0">
              <a:latin typeface="Arial" pitchFamily="34" charset="0"/>
              <a:cs typeface="Arial" pitchFamily="34" charset="0"/>
            </a:endParaRPr>
          </a:p>
          <a:p>
            <a:pPr marL="460375" indent="-460375" eaLnBrk="1" hangingPunct="1">
              <a:buSzPct val="90000"/>
            </a:pPr>
            <a:r>
              <a:rPr lang="en-US" sz="1800" dirty="0" smtClean="0">
                <a:latin typeface="Arial" pitchFamily="34" charset="0"/>
                <a:cs typeface="Arial" pitchFamily="34" charset="0"/>
              </a:rPr>
              <a:t>Models with flexible prices describe the economy in the long run; models with sticky prices describe economy in the short run.</a:t>
            </a:r>
          </a:p>
          <a:p>
            <a:pPr marL="460375" indent="-460375" eaLnBrk="1" hangingPunct="1">
              <a:buSzPct val="90000"/>
            </a:pPr>
            <a:endParaRPr lang="en-US" sz="1800" dirty="0" smtClean="0">
              <a:latin typeface="Arial" pitchFamily="34" charset="0"/>
              <a:cs typeface="Arial" pitchFamily="34" charset="0"/>
            </a:endParaRPr>
          </a:p>
          <a:p>
            <a:pPr marL="460375" indent="-460375" eaLnBrk="1" hangingPunct="1">
              <a:buSzPct val="90000"/>
            </a:pPr>
            <a:r>
              <a:rPr lang="en-US" sz="1800" dirty="0" smtClean="0">
                <a:latin typeface="Arial" pitchFamily="34" charset="0"/>
                <a:cs typeface="Arial" pitchFamily="34" charset="0"/>
              </a:rPr>
              <a:t>Macroeconomic events and performance arise from many microeconomic transactions, so macroeconomics uses many of the tools of microeconomics.  </a:t>
            </a:r>
          </a:p>
        </p:txBody>
      </p:sp>
      <p:pic>
        <p:nvPicPr>
          <p:cNvPr id="37892" name="Picture 4" descr="C:\Users\dr qaiser\Desktop\west_side_market.jpg"/>
          <p:cNvPicPr>
            <a:picLocks noChangeAspect="1" noChangeArrowheads="1"/>
          </p:cNvPicPr>
          <p:nvPr/>
        </p:nvPicPr>
        <p:blipFill>
          <a:blip r:embed="rId2"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381000" y="228600"/>
            <a:ext cx="8382000" cy="733425"/>
          </a:xfrm>
        </p:spPr>
        <p:txBody>
          <a:bodyPr>
            <a:normAutofit fontScale="90000"/>
          </a:bodyPr>
          <a:lstStyle/>
          <a:p>
            <a:r>
              <a:rPr lang="en-US" sz="2400" b="1" dirty="0" smtClean="0">
                <a:latin typeface="Arial" pitchFamily="34" charset="0"/>
                <a:cs typeface="Arial" pitchFamily="34" charset="0"/>
              </a:rPr>
              <a:t>The data of Macroeconomics- GDP, Unemployment &amp; inflation</a:t>
            </a:r>
            <a:endParaRPr lang="en-US" sz="2400" b="1" dirty="0">
              <a:latin typeface="Arial" pitchFamily="34" charset="0"/>
              <a:cs typeface="Arial" pitchFamily="34" charset="0"/>
            </a:endParaRPr>
          </a:p>
        </p:txBody>
      </p:sp>
      <p:sp>
        <p:nvSpPr>
          <p:cNvPr id="72709" name="Rectangle 5"/>
          <p:cNvSpPr>
            <a:spLocks noGrp="1" noChangeArrowheads="1"/>
          </p:cNvSpPr>
          <p:nvPr>
            <p:ph idx="1"/>
          </p:nvPr>
        </p:nvSpPr>
        <p:spPr>
          <a:xfrm>
            <a:off x="990600" y="1219200"/>
            <a:ext cx="7543800" cy="4953000"/>
          </a:xfrm>
        </p:spPr>
        <p:txBody>
          <a:bodyPr/>
          <a:lstStyle/>
          <a:p>
            <a:pPr marL="461963" indent="-461963">
              <a:lnSpc>
                <a:spcPct val="105000"/>
              </a:lnSpc>
              <a:spcBef>
                <a:spcPct val="60000"/>
              </a:spcBef>
              <a:buSzPct val="95000"/>
            </a:pPr>
            <a:r>
              <a:rPr lang="en-US" sz="1800" dirty="0">
                <a:latin typeface="Arial" pitchFamily="34" charset="0"/>
                <a:cs typeface="Arial" pitchFamily="34" charset="0"/>
              </a:rPr>
              <a:t>Gross Domestic Product (GDP) measures both total income and total expenditure on the economy’s output of goods &amp; services.</a:t>
            </a:r>
          </a:p>
          <a:p>
            <a:pPr marL="461963" indent="-461963">
              <a:lnSpc>
                <a:spcPct val="105000"/>
              </a:lnSpc>
              <a:spcBef>
                <a:spcPct val="60000"/>
              </a:spcBef>
              <a:buSzPct val="95000"/>
              <a:buNone/>
            </a:pPr>
            <a:endParaRPr lang="en-US" sz="1800" dirty="0" smtClean="0">
              <a:latin typeface="Arial" pitchFamily="34" charset="0"/>
              <a:cs typeface="Arial" pitchFamily="34" charset="0"/>
            </a:endParaRPr>
          </a:p>
          <a:p>
            <a:pPr marL="461963" indent="-461963">
              <a:lnSpc>
                <a:spcPct val="105000"/>
              </a:lnSpc>
              <a:spcBef>
                <a:spcPct val="60000"/>
              </a:spcBef>
              <a:buSzPct val="95000"/>
            </a:pPr>
            <a:r>
              <a:rPr lang="en-US" sz="1800" dirty="0" smtClean="0">
                <a:latin typeface="Arial" pitchFamily="34" charset="0"/>
                <a:cs typeface="Arial" pitchFamily="34" charset="0"/>
              </a:rPr>
              <a:t>Nominal </a:t>
            </a:r>
            <a:r>
              <a:rPr lang="en-US" sz="1800" dirty="0">
                <a:latin typeface="Arial" pitchFamily="34" charset="0"/>
                <a:cs typeface="Arial" pitchFamily="34" charset="0"/>
              </a:rPr>
              <a:t>GDP values output at current prices; real GDP values output at constant prices.  Changes in output affect both measures, but changes in prices only affect nominal GDP. </a:t>
            </a:r>
          </a:p>
          <a:p>
            <a:pPr marL="461963" indent="-461963">
              <a:lnSpc>
                <a:spcPct val="105000"/>
              </a:lnSpc>
              <a:spcBef>
                <a:spcPct val="60000"/>
              </a:spcBef>
              <a:buSzPct val="95000"/>
            </a:pPr>
            <a:endParaRPr lang="en-US" sz="1800" dirty="0" smtClean="0">
              <a:latin typeface="Arial" pitchFamily="34" charset="0"/>
              <a:cs typeface="Arial" pitchFamily="34" charset="0"/>
            </a:endParaRPr>
          </a:p>
          <a:p>
            <a:pPr marL="461963" indent="-461963">
              <a:lnSpc>
                <a:spcPct val="105000"/>
              </a:lnSpc>
              <a:spcBef>
                <a:spcPct val="60000"/>
              </a:spcBef>
              <a:buSzPct val="95000"/>
            </a:pPr>
            <a:r>
              <a:rPr lang="en-US" sz="1800" dirty="0" smtClean="0">
                <a:latin typeface="Arial" pitchFamily="34" charset="0"/>
                <a:cs typeface="Arial" pitchFamily="34" charset="0"/>
              </a:rPr>
              <a:t>GDP </a:t>
            </a:r>
            <a:r>
              <a:rPr lang="en-US" sz="1800" dirty="0">
                <a:latin typeface="Arial" pitchFamily="34" charset="0"/>
                <a:cs typeface="Arial" pitchFamily="34" charset="0"/>
              </a:rPr>
              <a:t>is the sum of consumption, investment, government purchases, and net exports. </a:t>
            </a:r>
          </a:p>
        </p:txBody>
      </p:sp>
      <p:pic>
        <p:nvPicPr>
          <p:cNvPr id="4"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a:xfrm>
            <a:off x="381000" y="228600"/>
            <a:ext cx="8382000" cy="733425"/>
          </a:xfrm>
        </p:spPr>
        <p:txBody>
          <a:bodyPr>
            <a:normAutofit fontScale="90000"/>
          </a:bodyPr>
          <a:lstStyle/>
          <a:p>
            <a:r>
              <a:rPr lang="en-US" sz="2400" b="1" dirty="0" smtClean="0">
                <a:latin typeface="Arial" pitchFamily="34" charset="0"/>
                <a:cs typeface="Arial" pitchFamily="34" charset="0"/>
              </a:rPr>
              <a:t>The data of Macroeconomics- GDP, Unemployment &amp; inflation</a:t>
            </a:r>
            <a:endParaRPr lang="en-US" sz="2400" b="1" dirty="0">
              <a:latin typeface="Arial" pitchFamily="34" charset="0"/>
              <a:cs typeface="Arial" pitchFamily="34" charset="0"/>
            </a:endParaRPr>
          </a:p>
        </p:txBody>
      </p:sp>
      <p:sp>
        <p:nvSpPr>
          <p:cNvPr id="252931" name="Rectangle 3"/>
          <p:cNvSpPr>
            <a:spLocks noGrp="1" noChangeArrowheads="1"/>
          </p:cNvSpPr>
          <p:nvPr>
            <p:ph idx="1"/>
          </p:nvPr>
        </p:nvSpPr>
        <p:spPr>
          <a:xfrm>
            <a:off x="990600" y="1143000"/>
            <a:ext cx="7543800" cy="5257800"/>
          </a:xfrm>
        </p:spPr>
        <p:txBody>
          <a:bodyPr/>
          <a:lstStyle/>
          <a:p>
            <a:pPr marL="404813" indent="-404813">
              <a:lnSpc>
                <a:spcPct val="105000"/>
              </a:lnSpc>
              <a:spcBef>
                <a:spcPct val="50000"/>
              </a:spcBef>
              <a:buSzPct val="95000"/>
            </a:pPr>
            <a:r>
              <a:rPr lang="en-US" sz="1800" dirty="0">
                <a:latin typeface="Arial" pitchFamily="34" charset="0"/>
                <a:cs typeface="Arial" pitchFamily="34" charset="0"/>
              </a:rPr>
              <a:t>The overall level of prices can be measured by either</a:t>
            </a:r>
          </a:p>
          <a:p>
            <a:pPr marL="976313" lvl="1" indent="-342900">
              <a:spcBef>
                <a:spcPct val="10000"/>
              </a:spcBef>
              <a:buSzPct val="95000"/>
              <a:buFont typeface="+mj-lt"/>
              <a:buAutoNum type="arabicPeriod"/>
            </a:pPr>
            <a:r>
              <a:rPr lang="en-US" sz="1800" dirty="0">
                <a:latin typeface="Arial" pitchFamily="34" charset="0"/>
                <a:cs typeface="Arial" pitchFamily="34" charset="0"/>
              </a:rPr>
              <a:t>the Consumer Price Index (CPI), </a:t>
            </a:r>
            <a:r>
              <a:rPr lang="en-US" sz="1800" dirty="0" smtClean="0">
                <a:latin typeface="Arial" pitchFamily="34" charset="0"/>
                <a:cs typeface="Arial" pitchFamily="34" charset="0"/>
              </a:rPr>
              <a:t> the </a:t>
            </a:r>
            <a:r>
              <a:rPr lang="en-US" sz="1800" dirty="0">
                <a:latin typeface="Arial" pitchFamily="34" charset="0"/>
                <a:cs typeface="Arial" pitchFamily="34" charset="0"/>
              </a:rPr>
              <a:t>price of a fixed basket of goods purchased by the typical </a:t>
            </a:r>
            <a:r>
              <a:rPr lang="en-US" sz="1800" dirty="0" smtClean="0">
                <a:latin typeface="Arial" pitchFamily="34" charset="0"/>
                <a:cs typeface="Arial" pitchFamily="34" charset="0"/>
              </a:rPr>
              <a:t>consumer</a:t>
            </a:r>
          </a:p>
          <a:p>
            <a:pPr marL="976313" lvl="1" indent="-342900">
              <a:spcBef>
                <a:spcPct val="10000"/>
              </a:spcBef>
              <a:buSzPct val="95000"/>
              <a:buFont typeface="+mj-lt"/>
              <a:buAutoNum type="arabicPeriod"/>
            </a:pPr>
            <a:endParaRPr lang="en-US" sz="1800" dirty="0">
              <a:latin typeface="Arial" pitchFamily="34" charset="0"/>
              <a:cs typeface="Arial" pitchFamily="34" charset="0"/>
            </a:endParaRPr>
          </a:p>
          <a:p>
            <a:pPr marL="976313" lvl="1" indent="-342900">
              <a:spcBef>
                <a:spcPct val="20000"/>
              </a:spcBef>
              <a:buSzPct val="95000"/>
              <a:buFont typeface="+mj-lt"/>
              <a:buAutoNum type="arabicPeriod"/>
            </a:pPr>
            <a:r>
              <a:rPr lang="en-US" sz="1800" dirty="0">
                <a:latin typeface="Arial" pitchFamily="34" charset="0"/>
                <a:cs typeface="Arial" pitchFamily="34" charset="0"/>
              </a:rPr>
              <a:t>the GDP deflator, </a:t>
            </a:r>
            <a:r>
              <a:rPr lang="en-US" sz="1800" dirty="0" smtClean="0">
                <a:latin typeface="Arial" pitchFamily="34" charset="0"/>
                <a:cs typeface="Arial" pitchFamily="34" charset="0"/>
              </a:rPr>
              <a:t> the </a:t>
            </a:r>
            <a:r>
              <a:rPr lang="en-US" sz="1800" dirty="0">
                <a:latin typeface="Arial" pitchFamily="34" charset="0"/>
                <a:cs typeface="Arial" pitchFamily="34" charset="0"/>
              </a:rPr>
              <a:t>ratio of nominal to real </a:t>
            </a:r>
            <a:r>
              <a:rPr lang="en-US" sz="1800" dirty="0" smtClean="0">
                <a:latin typeface="Arial" pitchFamily="34" charset="0"/>
                <a:cs typeface="Arial" pitchFamily="34" charset="0"/>
              </a:rPr>
              <a:t>GDP</a:t>
            </a:r>
          </a:p>
          <a:p>
            <a:pPr marL="976313" lvl="1" indent="-342900">
              <a:spcBef>
                <a:spcPct val="20000"/>
              </a:spcBef>
              <a:buSzPct val="95000"/>
              <a:buFont typeface="+mj-lt"/>
              <a:buAutoNum type="arabicPeriod"/>
            </a:pPr>
            <a:endParaRPr lang="en-US" sz="1800" dirty="0">
              <a:latin typeface="Arial" pitchFamily="34" charset="0"/>
              <a:cs typeface="Arial" pitchFamily="34" charset="0"/>
            </a:endParaRPr>
          </a:p>
          <a:p>
            <a:pPr marL="404813" indent="-404813">
              <a:lnSpc>
                <a:spcPct val="105000"/>
              </a:lnSpc>
              <a:spcBef>
                <a:spcPct val="45000"/>
              </a:spcBef>
              <a:buSzPct val="95000"/>
            </a:pPr>
            <a:endParaRPr lang="en-US" sz="1800" dirty="0" smtClean="0">
              <a:latin typeface="Arial" pitchFamily="34" charset="0"/>
              <a:cs typeface="Arial" pitchFamily="34" charset="0"/>
            </a:endParaRPr>
          </a:p>
          <a:p>
            <a:pPr marL="404813" indent="-404813">
              <a:lnSpc>
                <a:spcPct val="105000"/>
              </a:lnSpc>
              <a:spcBef>
                <a:spcPct val="45000"/>
              </a:spcBef>
              <a:buSzPct val="95000"/>
            </a:pPr>
            <a:r>
              <a:rPr lang="en-US" sz="1800" dirty="0" smtClean="0">
                <a:latin typeface="Arial" pitchFamily="34" charset="0"/>
                <a:cs typeface="Arial" pitchFamily="34" charset="0"/>
              </a:rPr>
              <a:t>The </a:t>
            </a:r>
            <a:r>
              <a:rPr lang="en-US" sz="1800" dirty="0">
                <a:latin typeface="Arial" pitchFamily="34" charset="0"/>
                <a:cs typeface="Arial" pitchFamily="34" charset="0"/>
              </a:rPr>
              <a:t>unemployment rate is the fraction of the labor force that is not employed.  </a:t>
            </a:r>
            <a:endParaRPr lang="en-US" sz="1800" dirty="0" smtClean="0">
              <a:latin typeface="Arial" pitchFamily="34" charset="0"/>
              <a:cs typeface="Arial" pitchFamily="34" charset="0"/>
            </a:endParaRPr>
          </a:p>
          <a:p>
            <a:pPr marL="404813" indent="-404813">
              <a:lnSpc>
                <a:spcPct val="105000"/>
              </a:lnSpc>
              <a:spcBef>
                <a:spcPct val="45000"/>
              </a:spcBef>
              <a:buSzPct val="95000"/>
            </a:pPr>
            <a:endParaRPr lang="en-US" sz="1800" dirty="0" smtClean="0">
              <a:latin typeface="Arial" pitchFamily="34" charset="0"/>
              <a:cs typeface="Arial" pitchFamily="34" charset="0"/>
            </a:endParaRPr>
          </a:p>
          <a:p>
            <a:pPr marL="404813" indent="-404813">
              <a:lnSpc>
                <a:spcPct val="105000"/>
              </a:lnSpc>
              <a:spcBef>
                <a:spcPct val="45000"/>
              </a:spcBef>
              <a:buSzPct val="95000"/>
            </a:pPr>
            <a:r>
              <a:rPr lang="en-US" sz="1800" dirty="0" smtClean="0">
                <a:latin typeface="Arial" pitchFamily="34" charset="0"/>
                <a:cs typeface="Arial" pitchFamily="34" charset="0"/>
              </a:rPr>
              <a:t>When </a:t>
            </a:r>
            <a:r>
              <a:rPr lang="en-US" sz="1800" dirty="0">
                <a:latin typeface="Arial" pitchFamily="34" charset="0"/>
                <a:cs typeface="Arial" pitchFamily="34" charset="0"/>
              </a:rPr>
              <a:t>unemployment rises, the growth rate of real GDP falls. </a:t>
            </a:r>
          </a:p>
        </p:txBody>
      </p:sp>
      <p:pic>
        <p:nvPicPr>
          <p:cNvPr id="4"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National Income:</a:t>
            </a:r>
            <a:br>
              <a:rPr lang="en-US" sz="2400" b="1" dirty="0" smtClean="0">
                <a:latin typeface="Arial" pitchFamily="34" charset="0"/>
                <a:cs typeface="Arial" pitchFamily="34" charset="0"/>
              </a:rPr>
            </a:br>
            <a:r>
              <a:rPr lang="en-US" sz="2400" b="1" dirty="0" smtClean="0">
                <a:latin typeface="Arial" pitchFamily="34" charset="0"/>
                <a:cs typeface="Arial" pitchFamily="34" charset="0"/>
              </a:rPr>
              <a:t>Where it Comes From and Where it Goes</a:t>
            </a:r>
            <a:endParaRPr lang="en-US" sz="2400" b="1" dirty="0">
              <a:latin typeface="Arial" pitchFamily="34" charset="0"/>
              <a:cs typeface="Arial" pitchFamily="34" charset="0"/>
            </a:endParaRPr>
          </a:p>
        </p:txBody>
      </p:sp>
      <p:sp>
        <p:nvSpPr>
          <p:cNvPr id="232451" name="Rectangle 3"/>
          <p:cNvSpPr>
            <a:spLocks noGrp="1" noChangeArrowheads="1"/>
          </p:cNvSpPr>
          <p:nvPr>
            <p:ph idx="1"/>
          </p:nvPr>
        </p:nvSpPr>
        <p:spPr>
          <a:xfrm>
            <a:off x="838200" y="1752600"/>
            <a:ext cx="8001000" cy="4343400"/>
          </a:xfrm>
        </p:spPr>
        <p:txBody>
          <a:bodyPr/>
          <a:lstStyle/>
          <a:p>
            <a:pPr marL="404813" indent="-404813" defTabSz="736600">
              <a:lnSpc>
                <a:spcPct val="105000"/>
              </a:lnSpc>
              <a:buSzPct val="95000"/>
            </a:pPr>
            <a:r>
              <a:rPr lang="en-US" sz="1800" dirty="0">
                <a:latin typeface="Arial" pitchFamily="34" charset="0"/>
                <a:cs typeface="Arial" pitchFamily="34" charset="0"/>
              </a:rPr>
              <a:t>Total output is determined by</a:t>
            </a:r>
          </a:p>
          <a:p>
            <a:pPr marL="795338" lvl="1" indent="-276225" defTabSz="736600">
              <a:lnSpc>
                <a:spcPct val="105000"/>
              </a:lnSpc>
              <a:buSzPct val="95000"/>
              <a:buFont typeface="Arial" pitchFamily="34" charset="0"/>
              <a:buChar char="•"/>
            </a:pPr>
            <a:r>
              <a:rPr lang="en-US" sz="1800" dirty="0">
                <a:latin typeface="Arial" pitchFamily="34" charset="0"/>
                <a:cs typeface="Arial" pitchFamily="34" charset="0"/>
              </a:rPr>
              <a:t>how much capital and labor the economy has</a:t>
            </a:r>
          </a:p>
          <a:p>
            <a:pPr marL="795338" lvl="1" indent="-276225" defTabSz="736600">
              <a:lnSpc>
                <a:spcPct val="105000"/>
              </a:lnSpc>
              <a:buSzPct val="95000"/>
              <a:buFont typeface="Arial" pitchFamily="34" charset="0"/>
              <a:buChar char="•"/>
            </a:pPr>
            <a:r>
              <a:rPr lang="en-US" sz="1800" dirty="0">
                <a:latin typeface="Arial" pitchFamily="34" charset="0"/>
                <a:cs typeface="Arial" pitchFamily="34" charset="0"/>
              </a:rPr>
              <a:t>the level of technology</a:t>
            </a:r>
          </a:p>
          <a:p>
            <a:pPr marL="404813" indent="-404813" defTabSz="736600">
              <a:lnSpc>
                <a:spcPct val="105000"/>
              </a:lnSpc>
              <a:spcBef>
                <a:spcPct val="60000"/>
              </a:spcBef>
              <a:buSzPct val="95000"/>
            </a:pPr>
            <a:endParaRPr lang="en-US" sz="1800" dirty="0" smtClean="0">
              <a:latin typeface="Arial" pitchFamily="34" charset="0"/>
              <a:cs typeface="Arial" pitchFamily="34" charset="0"/>
            </a:endParaRPr>
          </a:p>
          <a:p>
            <a:pPr marL="404813" indent="-404813" defTabSz="736600">
              <a:lnSpc>
                <a:spcPct val="105000"/>
              </a:lnSpc>
              <a:spcBef>
                <a:spcPct val="60000"/>
              </a:spcBef>
              <a:buSzPct val="95000"/>
            </a:pPr>
            <a:r>
              <a:rPr lang="en-US" sz="1800" dirty="0" smtClean="0">
                <a:latin typeface="Arial" pitchFamily="34" charset="0"/>
                <a:cs typeface="Arial" pitchFamily="34" charset="0"/>
              </a:rPr>
              <a:t>Competitive </a:t>
            </a:r>
            <a:r>
              <a:rPr lang="en-US" sz="1800" dirty="0">
                <a:latin typeface="Arial" pitchFamily="34" charset="0"/>
                <a:cs typeface="Arial" pitchFamily="34" charset="0"/>
              </a:rPr>
              <a:t>firms hire each factor until its marginal product equals its price.  </a:t>
            </a:r>
          </a:p>
          <a:p>
            <a:pPr marL="404813" indent="-404813" defTabSz="736600">
              <a:lnSpc>
                <a:spcPct val="105000"/>
              </a:lnSpc>
              <a:spcBef>
                <a:spcPct val="60000"/>
              </a:spcBef>
              <a:buSzPct val="95000"/>
            </a:pPr>
            <a:endParaRPr lang="en-US" sz="1800" dirty="0" smtClean="0">
              <a:latin typeface="Arial" pitchFamily="34" charset="0"/>
              <a:cs typeface="Arial" pitchFamily="34" charset="0"/>
            </a:endParaRPr>
          </a:p>
          <a:p>
            <a:pPr marL="404813" indent="-404813" defTabSz="736600">
              <a:lnSpc>
                <a:spcPct val="105000"/>
              </a:lnSpc>
              <a:spcBef>
                <a:spcPct val="60000"/>
              </a:spcBef>
              <a:buSzPct val="95000"/>
            </a:pPr>
            <a:r>
              <a:rPr lang="en-US" sz="1800" dirty="0" smtClean="0">
                <a:latin typeface="Arial" pitchFamily="34" charset="0"/>
                <a:cs typeface="Arial" pitchFamily="34" charset="0"/>
              </a:rPr>
              <a:t>If </a:t>
            </a:r>
            <a:r>
              <a:rPr lang="en-US" sz="1800" dirty="0">
                <a:latin typeface="Arial" pitchFamily="34" charset="0"/>
                <a:cs typeface="Arial" pitchFamily="34" charset="0"/>
              </a:rPr>
              <a:t>the production function has constant returns to scale, then labor income plus capital income equals total income (output).</a:t>
            </a:r>
          </a:p>
          <a:p>
            <a:pPr marL="795338" lvl="1" indent="-276225" defTabSz="736600">
              <a:lnSpc>
                <a:spcPct val="105000"/>
              </a:lnSpc>
            </a:pPr>
            <a:endParaRPr lang="en-US" sz="1800" dirty="0">
              <a:latin typeface="Arial" pitchFamily="34" charset="0"/>
              <a:cs typeface="Arial" pitchFamily="34" charset="0"/>
            </a:endParaRPr>
          </a:p>
        </p:txBody>
      </p:sp>
      <p:pic>
        <p:nvPicPr>
          <p:cNvPr id="5"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National Income:</a:t>
            </a:r>
            <a:br>
              <a:rPr lang="en-US" sz="2400" b="1" dirty="0" smtClean="0">
                <a:latin typeface="Arial" pitchFamily="34" charset="0"/>
                <a:cs typeface="Arial" pitchFamily="34" charset="0"/>
              </a:rPr>
            </a:br>
            <a:r>
              <a:rPr lang="en-US" sz="2400" b="1" dirty="0" smtClean="0">
                <a:latin typeface="Arial" pitchFamily="34" charset="0"/>
                <a:cs typeface="Arial" pitchFamily="34" charset="0"/>
              </a:rPr>
              <a:t>Where it Comes From and Where it Goes</a:t>
            </a:r>
            <a:endParaRPr lang="en-US" sz="2400" b="1" dirty="0">
              <a:latin typeface="Arial" pitchFamily="34" charset="0"/>
              <a:cs typeface="Arial" pitchFamily="34" charset="0"/>
            </a:endParaRPr>
          </a:p>
        </p:txBody>
      </p:sp>
      <p:sp>
        <p:nvSpPr>
          <p:cNvPr id="236547" name="Rectangle 3"/>
          <p:cNvSpPr>
            <a:spLocks noGrp="1" noChangeArrowheads="1"/>
          </p:cNvSpPr>
          <p:nvPr>
            <p:ph idx="1"/>
          </p:nvPr>
        </p:nvSpPr>
        <p:spPr>
          <a:xfrm>
            <a:off x="838200" y="1371600"/>
            <a:ext cx="7772400" cy="4953000"/>
          </a:xfrm>
        </p:spPr>
        <p:txBody>
          <a:bodyPr>
            <a:normAutofit fontScale="92500" lnSpcReduction="10000"/>
          </a:bodyPr>
          <a:lstStyle/>
          <a:p>
            <a:pPr marL="461963" indent="-461963" defTabSz="736600">
              <a:buSzPct val="95000"/>
            </a:pPr>
            <a:r>
              <a:rPr lang="en-US" sz="1800" dirty="0">
                <a:latin typeface="Arial" pitchFamily="34" charset="0"/>
                <a:cs typeface="Arial" pitchFamily="34" charset="0"/>
              </a:rPr>
              <a:t>The economy’s output is used for</a:t>
            </a:r>
          </a:p>
          <a:p>
            <a:pPr marL="909638" lvl="1" indent="-274638" defTabSz="736600">
              <a:buSzPct val="95000"/>
              <a:buFont typeface="Arial" pitchFamily="34" charset="0"/>
              <a:buChar char="•"/>
            </a:pPr>
            <a:r>
              <a:rPr lang="en-US" sz="1800" dirty="0">
                <a:latin typeface="Arial" pitchFamily="34" charset="0"/>
                <a:cs typeface="Arial" pitchFamily="34" charset="0"/>
              </a:rPr>
              <a:t>consumption </a:t>
            </a:r>
            <a:r>
              <a:rPr lang="en-US" sz="1800" dirty="0" smtClean="0">
                <a:latin typeface="Arial" pitchFamily="34" charset="0"/>
                <a:cs typeface="Arial" pitchFamily="34" charset="0"/>
              </a:rPr>
              <a:t>(</a:t>
            </a:r>
            <a:r>
              <a:rPr lang="en-US" sz="1800" dirty="0">
                <a:latin typeface="Arial" pitchFamily="34" charset="0"/>
                <a:cs typeface="Arial" pitchFamily="34" charset="0"/>
              </a:rPr>
              <a:t>which depends on disposable income)</a:t>
            </a:r>
          </a:p>
          <a:p>
            <a:pPr marL="909638" lvl="1" indent="-274638" defTabSz="736600">
              <a:buSzPct val="95000"/>
              <a:buFont typeface="Arial" pitchFamily="34" charset="0"/>
              <a:buChar char="•"/>
            </a:pPr>
            <a:r>
              <a:rPr lang="en-US" sz="1800" dirty="0">
                <a:latin typeface="Arial" pitchFamily="34" charset="0"/>
                <a:cs typeface="Arial" pitchFamily="34" charset="0"/>
              </a:rPr>
              <a:t>investment </a:t>
            </a:r>
            <a:r>
              <a:rPr lang="en-US" sz="1800" dirty="0" smtClean="0">
                <a:latin typeface="Arial" pitchFamily="34" charset="0"/>
                <a:cs typeface="Arial" pitchFamily="34" charset="0"/>
              </a:rPr>
              <a:t>(</a:t>
            </a:r>
            <a:r>
              <a:rPr lang="en-US" sz="1800" dirty="0">
                <a:latin typeface="Arial" pitchFamily="34" charset="0"/>
                <a:cs typeface="Arial" pitchFamily="34" charset="0"/>
              </a:rPr>
              <a:t>depends on the real interest rate)</a:t>
            </a:r>
          </a:p>
          <a:p>
            <a:pPr marL="909638" lvl="1" indent="-274638" defTabSz="736600">
              <a:buSzPct val="95000"/>
              <a:buFont typeface="Arial" pitchFamily="34" charset="0"/>
              <a:buChar char="•"/>
            </a:pPr>
            <a:r>
              <a:rPr lang="en-US" sz="1800" dirty="0">
                <a:latin typeface="Arial" pitchFamily="34" charset="0"/>
                <a:cs typeface="Arial" pitchFamily="34" charset="0"/>
              </a:rPr>
              <a:t>government spending </a:t>
            </a:r>
            <a:r>
              <a:rPr lang="en-US" sz="1800" dirty="0" smtClean="0">
                <a:latin typeface="Arial" pitchFamily="34" charset="0"/>
                <a:cs typeface="Arial" pitchFamily="34" charset="0"/>
              </a:rPr>
              <a:t>(</a:t>
            </a:r>
            <a:r>
              <a:rPr lang="en-US" sz="1800" dirty="0">
                <a:latin typeface="Arial" pitchFamily="34" charset="0"/>
                <a:cs typeface="Arial" pitchFamily="34" charset="0"/>
              </a:rPr>
              <a:t>exogenous</a:t>
            </a:r>
            <a:r>
              <a:rPr lang="en-US" sz="1800" dirty="0" smtClean="0">
                <a:latin typeface="Arial" pitchFamily="34" charset="0"/>
                <a:cs typeface="Arial" pitchFamily="34" charset="0"/>
              </a:rPr>
              <a:t>)</a:t>
            </a:r>
          </a:p>
          <a:p>
            <a:pPr marL="909638" lvl="1" indent="-274638" defTabSz="736600">
              <a:buSzPct val="95000"/>
              <a:buFont typeface="Arial" pitchFamily="34" charset="0"/>
              <a:buChar char="•"/>
            </a:pPr>
            <a:endParaRPr lang="en-US" sz="1800" dirty="0" smtClean="0">
              <a:latin typeface="Arial" pitchFamily="34" charset="0"/>
              <a:cs typeface="Arial" pitchFamily="34" charset="0"/>
            </a:endParaRPr>
          </a:p>
          <a:p>
            <a:pPr marL="909638" lvl="1" indent="-274638" defTabSz="736600">
              <a:buSzPct val="95000"/>
              <a:buFont typeface="Arial" pitchFamily="34" charset="0"/>
              <a:buChar char="•"/>
            </a:pPr>
            <a:endParaRPr lang="en-US" sz="1800" dirty="0" smtClean="0">
              <a:latin typeface="Arial" pitchFamily="34" charset="0"/>
              <a:cs typeface="Arial" pitchFamily="34" charset="0"/>
            </a:endParaRPr>
          </a:p>
          <a:p>
            <a:pPr marL="461963" indent="-461963" defTabSz="736600">
              <a:buSzPct val="95000"/>
            </a:pPr>
            <a:r>
              <a:rPr lang="en-US" sz="1800" dirty="0" smtClean="0">
                <a:latin typeface="Arial" pitchFamily="34" charset="0"/>
                <a:cs typeface="Arial" pitchFamily="34" charset="0"/>
              </a:rPr>
              <a:t>The real interest rate adjusts to equate the demand for and supply of</a:t>
            </a:r>
          </a:p>
          <a:p>
            <a:pPr marL="909638" lvl="1" indent="-274638" defTabSz="736600">
              <a:buSzPct val="95000"/>
              <a:buFont typeface="Arial" pitchFamily="34" charset="0"/>
              <a:buChar char="•"/>
            </a:pPr>
            <a:r>
              <a:rPr lang="en-US" sz="1800" dirty="0" smtClean="0">
                <a:latin typeface="Arial" pitchFamily="34" charset="0"/>
                <a:cs typeface="Arial" pitchFamily="34" charset="0"/>
              </a:rPr>
              <a:t>goods and services</a:t>
            </a:r>
          </a:p>
          <a:p>
            <a:pPr marL="909638" lvl="1" indent="-274638" defTabSz="736600">
              <a:buSzPct val="95000"/>
              <a:buFont typeface="Arial" pitchFamily="34" charset="0"/>
              <a:buChar char="•"/>
            </a:pPr>
            <a:r>
              <a:rPr lang="en-US" sz="1800" dirty="0" err="1" smtClean="0">
                <a:latin typeface="Arial" pitchFamily="34" charset="0"/>
                <a:cs typeface="Arial" pitchFamily="34" charset="0"/>
              </a:rPr>
              <a:t>loanable</a:t>
            </a:r>
            <a:r>
              <a:rPr lang="en-US" sz="1800" dirty="0" smtClean="0">
                <a:latin typeface="Arial" pitchFamily="34" charset="0"/>
                <a:cs typeface="Arial" pitchFamily="34" charset="0"/>
              </a:rPr>
              <a:t> funds</a:t>
            </a:r>
          </a:p>
          <a:p>
            <a:pPr marL="571500" indent="-571500" defTabSz="736600">
              <a:lnSpc>
                <a:spcPct val="105000"/>
              </a:lnSpc>
              <a:spcBef>
                <a:spcPct val="60000"/>
              </a:spcBef>
              <a:buSzPct val="95000"/>
            </a:pPr>
            <a:endParaRPr lang="en-US" sz="1800" dirty="0" smtClean="0">
              <a:latin typeface="Arial" pitchFamily="34" charset="0"/>
              <a:cs typeface="Arial" pitchFamily="34" charset="0"/>
            </a:endParaRPr>
          </a:p>
          <a:p>
            <a:pPr marL="571500" indent="-571500" defTabSz="736600">
              <a:lnSpc>
                <a:spcPct val="105000"/>
              </a:lnSpc>
              <a:spcBef>
                <a:spcPct val="60000"/>
              </a:spcBef>
              <a:buSzPct val="95000"/>
            </a:pPr>
            <a:r>
              <a:rPr lang="en-US" sz="1800" dirty="0" smtClean="0">
                <a:latin typeface="Arial" pitchFamily="34" charset="0"/>
                <a:cs typeface="Arial" pitchFamily="34" charset="0"/>
              </a:rPr>
              <a:t>A decrease in national saving causes the interest rate to rise and investment to fall.  </a:t>
            </a:r>
          </a:p>
          <a:p>
            <a:pPr marL="571500" indent="-571500" defTabSz="736600">
              <a:lnSpc>
                <a:spcPct val="105000"/>
              </a:lnSpc>
              <a:spcBef>
                <a:spcPct val="60000"/>
              </a:spcBef>
              <a:buSzPct val="95000"/>
            </a:pPr>
            <a:endParaRPr lang="en-US" sz="1800" dirty="0" smtClean="0">
              <a:latin typeface="Arial" pitchFamily="34" charset="0"/>
              <a:cs typeface="Arial" pitchFamily="34" charset="0"/>
            </a:endParaRPr>
          </a:p>
          <a:p>
            <a:pPr marL="571500" indent="-571500" defTabSz="736600">
              <a:lnSpc>
                <a:spcPct val="105000"/>
              </a:lnSpc>
              <a:spcBef>
                <a:spcPct val="60000"/>
              </a:spcBef>
              <a:buSzPct val="95000"/>
            </a:pPr>
            <a:r>
              <a:rPr lang="en-US" sz="1800" dirty="0" smtClean="0">
                <a:latin typeface="Arial" pitchFamily="34" charset="0"/>
                <a:cs typeface="Arial" pitchFamily="34" charset="0"/>
              </a:rPr>
              <a:t>An increase in investment demand causes the interest rate to rise, but does not affect the equilibrium level of investment </a:t>
            </a:r>
            <a:br>
              <a:rPr lang="en-US" sz="1800" dirty="0" smtClean="0">
                <a:latin typeface="Arial" pitchFamily="34" charset="0"/>
                <a:cs typeface="Arial" pitchFamily="34" charset="0"/>
              </a:rPr>
            </a:br>
            <a:r>
              <a:rPr lang="en-US" sz="1800" dirty="0" smtClean="0">
                <a:latin typeface="Arial" pitchFamily="34" charset="0"/>
                <a:cs typeface="Arial" pitchFamily="34" charset="0"/>
              </a:rPr>
              <a:t>if the supply of </a:t>
            </a:r>
            <a:r>
              <a:rPr lang="en-US" sz="1800" dirty="0" err="1" smtClean="0">
                <a:latin typeface="Arial" pitchFamily="34" charset="0"/>
                <a:cs typeface="Arial" pitchFamily="34" charset="0"/>
              </a:rPr>
              <a:t>loanable</a:t>
            </a:r>
            <a:r>
              <a:rPr lang="en-US" sz="1800" dirty="0" smtClean="0">
                <a:latin typeface="Arial" pitchFamily="34" charset="0"/>
                <a:cs typeface="Arial" pitchFamily="34" charset="0"/>
              </a:rPr>
              <a:t> funds is fixed.   </a:t>
            </a:r>
          </a:p>
          <a:p>
            <a:pPr marL="909638" lvl="1" indent="-274638" defTabSz="736600">
              <a:buSzPct val="95000"/>
              <a:buFont typeface="Arial" pitchFamily="34" charset="0"/>
              <a:buChar char="•"/>
            </a:pPr>
            <a:endParaRPr lang="en-US" sz="1800" dirty="0">
              <a:latin typeface="Arial" pitchFamily="34" charset="0"/>
              <a:cs typeface="Arial" pitchFamily="34" charset="0"/>
            </a:endParaRPr>
          </a:p>
          <a:p>
            <a:pPr marL="461963" indent="-461963" defTabSz="736600">
              <a:buSzPct val="95000"/>
              <a:buFont typeface="Wingdings" pitchFamily="2" charset="2"/>
              <a:buAutoNum type="arabicPeriod" startAt="4"/>
            </a:pPr>
            <a:endParaRPr lang="en-US" sz="1800" dirty="0" smtClean="0">
              <a:latin typeface="Arial" pitchFamily="34" charset="0"/>
              <a:cs typeface="Arial" pitchFamily="34" charset="0"/>
            </a:endParaRPr>
          </a:p>
          <a:p>
            <a:pPr marL="461963" indent="-461963" defTabSz="736600">
              <a:buSzPct val="95000"/>
              <a:buFont typeface="Wingdings" pitchFamily="2" charset="2"/>
              <a:buAutoNum type="arabicPeriod" startAt="4"/>
            </a:pPr>
            <a:endParaRPr lang="en-US" sz="1800" dirty="0" smtClean="0">
              <a:latin typeface="Arial" pitchFamily="34" charset="0"/>
              <a:cs typeface="Arial" pitchFamily="34" charset="0"/>
            </a:endParaRPr>
          </a:p>
          <a:p>
            <a:pPr marL="461963" indent="-461963" defTabSz="736600">
              <a:buSzPct val="95000"/>
              <a:buNone/>
            </a:pPr>
            <a:endParaRPr lang="en-US" sz="1800" dirty="0">
              <a:latin typeface="Arial" pitchFamily="34" charset="0"/>
              <a:cs typeface="Arial" pitchFamily="34" charset="0"/>
            </a:endParaRPr>
          </a:p>
        </p:txBody>
      </p:sp>
      <p:pic>
        <p:nvPicPr>
          <p:cNvPr id="5"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idx="4294967295"/>
          </p:nvPr>
        </p:nvSpPr>
        <p:spPr/>
        <p:txBody>
          <a:bodyPr/>
          <a:lstStyle/>
          <a:p>
            <a:r>
              <a:rPr lang="en-US" sz="2400" b="1" dirty="0" smtClean="0">
                <a:latin typeface="Arial" pitchFamily="34" charset="0"/>
                <a:cs typeface="Arial" pitchFamily="34" charset="0"/>
              </a:rPr>
              <a:t>Economic Growth</a:t>
            </a:r>
            <a:endParaRPr lang="en-US" sz="2400" b="1" dirty="0">
              <a:latin typeface="Arial" pitchFamily="34" charset="0"/>
              <a:cs typeface="Arial" pitchFamily="34" charset="0"/>
            </a:endParaRPr>
          </a:p>
        </p:txBody>
      </p:sp>
      <p:sp>
        <p:nvSpPr>
          <p:cNvPr id="63491" name="Rectangle 3"/>
          <p:cNvSpPr>
            <a:spLocks noGrp="1" noChangeArrowheads="1"/>
          </p:cNvSpPr>
          <p:nvPr>
            <p:ph type="body" idx="4294967295"/>
          </p:nvPr>
        </p:nvSpPr>
        <p:spPr>
          <a:xfrm>
            <a:off x="609600" y="1295400"/>
            <a:ext cx="8153400" cy="4724400"/>
          </a:xfrm>
          <a:solidFill>
            <a:schemeClr val="bg1">
              <a:alpha val="50195"/>
            </a:schemeClr>
          </a:solidFill>
        </p:spPr>
        <p:txBody>
          <a:bodyPr>
            <a:normAutofit/>
          </a:bodyPr>
          <a:lstStyle/>
          <a:p>
            <a:pPr marL="404813" indent="-404813">
              <a:lnSpc>
                <a:spcPct val="110000"/>
              </a:lnSpc>
              <a:buClr>
                <a:schemeClr val="tx1"/>
              </a:buClr>
            </a:pPr>
            <a:endParaRPr lang="en-US" sz="1800" dirty="0">
              <a:latin typeface="Arial" pitchFamily="34" charset="0"/>
              <a:cs typeface="Arial" pitchFamily="34" charset="0"/>
            </a:endParaRPr>
          </a:p>
          <a:p>
            <a:pPr marL="404813" indent="-404813">
              <a:lnSpc>
                <a:spcPct val="110000"/>
              </a:lnSpc>
              <a:buClr>
                <a:schemeClr val="tx1"/>
              </a:buClr>
            </a:pPr>
            <a:r>
              <a:rPr lang="en-US" sz="1800" dirty="0">
                <a:latin typeface="Arial" pitchFamily="34" charset="0"/>
                <a:cs typeface="Arial" pitchFamily="34" charset="0"/>
              </a:rPr>
              <a:t>The Solow growth model shows that, in the long run, a country’s standard of living </a:t>
            </a:r>
            <a:r>
              <a:rPr lang="en-US" sz="1800" dirty="0" smtClean="0">
                <a:latin typeface="Arial" pitchFamily="34" charset="0"/>
                <a:cs typeface="Arial" pitchFamily="34" charset="0"/>
              </a:rPr>
              <a:t>depends</a:t>
            </a:r>
            <a:endParaRPr lang="en-US" sz="1800" dirty="0">
              <a:latin typeface="Arial" pitchFamily="34" charset="0"/>
              <a:cs typeface="Arial" pitchFamily="34" charset="0"/>
            </a:endParaRPr>
          </a:p>
          <a:p>
            <a:pPr marL="793750" lvl="1" indent="-274638">
              <a:lnSpc>
                <a:spcPct val="110000"/>
              </a:lnSpc>
              <a:buClr>
                <a:schemeClr val="tx1"/>
              </a:buClr>
              <a:buFontTx/>
              <a:buChar char="•"/>
            </a:pPr>
            <a:r>
              <a:rPr lang="en-US" sz="1800" dirty="0">
                <a:latin typeface="Arial" pitchFamily="34" charset="0"/>
                <a:cs typeface="Arial" pitchFamily="34" charset="0"/>
              </a:rPr>
              <a:t>positively on its saving rate</a:t>
            </a:r>
            <a:r>
              <a:rPr lang="en-US" sz="1800" dirty="0" smtClean="0">
                <a:latin typeface="Arial" pitchFamily="34" charset="0"/>
                <a:cs typeface="Arial" pitchFamily="34" charset="0"/>
              </a:rPr>
              <a:t>.</a:t>
            </a:r>
            <a:endParaRPr lang="en-US" sz="1800" dirty="0">
              <a:latin typeface="Arial" pitchFamily="34" charset="0"/>
              <a:cs typeface="Arial" pitchFamily="34" charset="0"/>
            </a:endParaRPr>
          </a:p>
          <a:p>
            <a:pPr marL="793750" lvl="1" indent="-274638">
              <a:lnSpc>
                <a:spcPct val="110000"/>
              </a:lnSpc>
              <a:buClr>
                <a:schemeClr val="tx1"/>
              </a:buClr>
              <a:buFontTx/>
              <a:buChar char="•"/>
            </a:pPr>
            <a:r>
              <a:rPr lang="en-US" sz="1800" dirty="0">
                <a:latin typeface="Arial" pitchFamily="34" charset="0"/>
                <a:cs typeface="Arial" pitchFamily="34" charset="0"/>
              </a:rPr>
              <a:t>negatively on its population growth rate</a:t>
            </a:r>
            <a:r>
              <a:rPr lang="en-US" sz="1800" dirty="0" smtClean="0">
                <a:latin typeface="Arial" pitchFamily="34" charset="0"/>
                <a:cs typeface="Arial" pitchFamily="34" charset="0"/>
              </a:rPr>
              <a:t>.</a:t>
            </a:r>
          </a:p>
          <a:p>
            <a:pPr marL="404813" indent="-404813">
              <a:lnSpc>
                <a:spcPct val="110000"/>
              </a:lnSpc>
              <a:spcBef>
                <a:spcPct val="60000"/>
              </a:spcBef>
              <a:buClr>
                <a:schemeClr val="tx1"/>
              </a:buClr>
            </a:pPr>
            <a:endParaRPr lang="en-US" sz="1800" dirty="0" smtClean="0">
              <a:latin typeface="Arial" pitchFamily="34" charset="0"/>
              <a:cs typeface="Arial" pitchFamily="34" charset="0"/>
            </a:endParaRPr>
          </a:p>
          <a:p>
            <a:pPr marL="404813" indent="-404813">
              <a:lnSpc>
                <a:spcPct val="110000"/>
              </a:lnSpc>
              <a:spcBef>
                <a:spcPct val="60000"/>
              </a:spcBef>
              <a:buClr>
                <a:schemeClr val="tx1"/>
              </a:buClr>
            </a:pPr>
            <a:r>
              <a:rPr lang="en-US" sz="1800" dirty="0" smtClean="0">
                <a:latin typeface="Arial" pitchFamily="34" charset="0"/>
                <a:cs typeface="Arial" pitchFamily="34" charset="0"/>
              </a:rPr>
              <a:t>An increase in the saving rate leads to </a:t>
            </a:r>
          </a:p>
          <a:p>
            <a:pPr marL="793750" lvl="1" indent="-274638">
              <a:lnSpc>
                <a:spcPct val="110000"/>
              </a:lnSpc>
              <a:buClr>
                <a:schemeClr val="tx1"/>
              </a:buClr>
              <a:buFont typeface="Wingdings" pitchFamily="2" charset="2"/>
              <a:buChar char="§"/>
            </a:pPr>
            <a:r>
              <a:rPr lang="en-US" sz="1800" dirty="0" smtClean="0">
                <a:latin typeface="Arial" pitchFamily="34" charset="0"/>
                <a:cs typeface="Arial" pitchFamily="34" charset="0"/>
              </a:rPr>
              <a:t>higher output in the long run</a:t>
            </a:r>
          </a:p>
          <a:p>
            <a:pPr marL="793750" lvl="1" indent="-274638">
              <a:lnSpc>
                <a:spcPct val="110000"/>
              </a:lnSpc>
              <a:buClr>
                <a:schemeClr val="tx1"/>
              </a:buClr>
              <a:buFont typeface="Wingdings" pitchFamily="2" charset="2"/>
              <a:buChar char="§"/>
            </a:pPr>
            <a:r>
              <a:rPr lang="en-US" sz="1800" dirty="0" smtClean="0">
                <a:latin typeface="Arial" pitchFamily="34" charset="0"/>
                <a:cs typeface="Arial" pitchFamily="34" charset="0"/>
              </a:rPr>
              <a:t>faster growth temporarily </a:t>
            </a:r>
          </a:p>
          <a:p>
            <a:pPr marL="793750" lvl="1" indent="-274638">
              <a:lnSpc>
                <a:spcPct val="110000"/>
              </a:lnSpc>
              <a:buClr>
                <a:schemeClr val="tx1"/>
              </a:buClr>
              <a:buFont typeface="Wingdings" pitchFamily="2" charset="2"/>
              <a:buChar char="§"/>
            </a:pPr>
            <a:r>
              <a:rPr lang="en-US" sz="1800" dirty="0" smtClean="0">
                <a:latin typeface="Arial" pitchFamily="34" charset="0"/>
                <a:cs typeface="Arial" pitchFamily="34" charset="0"/>
              </a:rPr>
              <a:t>but not faster steady state growth.</a:t>
            </a:r>
          </a:p>
          <a:p>
            <a:pPr marL="793750" lvl="1" indent="-274638">
              <a:lnSpc>
                <a:spcPct val="110000"/>
              </a:lnSpc>
              <a:buClr>
                <a:schemeClr val="tx1"/>
              </a:buClr>
              <a:buNone/>
            </a:pPr>
            <a:endParaRPr lang="en-US" sz="1800" dirty="0">
              <a:latin typeface="Arial" pitchFamily="34" charset="0"/>
              <a:cs typeface="Arial" pitchFamily="34" charset="0"/>
            </a:endParaRPr>
          </a:p>
        </p:txBody>
      </p:sp>
      <p:pic>
        <p:nvPicPr>
          <p:cNvPr id="63493"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p:txBody>
          <a:bodyPr>
            <a:normAutofit/>
          </a:bodyPr>
          <a:lstStyle/>
          <a:p>
            <a:pPr>
              <a:buClrTx/>
            </a:pPr>
            <a:r>
              <a:rPr lang="en-US" sz="2400" b="1" dirty="0" smtClean="0">
                <a:latin typeface="Arial" pitchFamily="34" charset="0"/>
                <a:cs typeface="Arial" pitchFamily="34" charset="0"/>
              </a:rPr>
              <a:t>Economic Growth</a:t>
            </a:r>
            <a:endParaRPr lang="en-US" sz="2400" b="1" dirty="0">
              <a:solidFill>
                <a:schemeClr val="tx1"/>
              </a:solidFill>
              <a:latin typeface="Arial" pitchFamily="34" charset="0"/>
              <a:cs typeface="Arial" pitchFamily="34" charset="0"/>
            </a:endParaRPr>
          </a:p>
        </p:txBody>
      </p:sp>
      <p:sp>
        <p:nvSpPr>
          <p:cNvPr id="305155" name="Rectangle 3"/>
          <p:cNvSpPr>
            <a:spLocks noGrp="1" noChangeArrowheads="1"/>
          </p:cNvSpPr>
          <p:nvPr>
            <p:ph idx="1"/>
          </p:nvPr>
        </p:nvSpPr>
        <p:spPr>
          <a:xfrm>
            <a:off x="990600" y="1219200"/>
            <a:ext cx="7696200" cy="5029200"/>
          </a:xfrm>
        </p:spPr>
        <p:txBody>
          <a:bodyPr/>
          <a:lstStyle/>
          <a:p>
            <a:pPr marL="404813" indent="-404813" defTabSz="736600">
              <a:spcBef>
                <a:spcPct val="15000"/>
              </a:spcBef>
              <a:buClrTx/>
              <a:buSzPct val="95000"/>
              <a:buFont typeface="Wingdings" pitchFamily="2" charset="2"/>
              <a:buNone/>
            </a:pPr>
            <a:endParaRPr lang="en-US" sz="1800" dirty="0" smtClean="0">
              <a:solidFill>
                <a:schemeClr val="tx1"/>
              </a:solidFill>
              <a:latin typeface="Arial" pitchFamily="34" charset="0"/>
              <a:cs typeface="Arial" pitchFamily="34" charset="0"/>
            </a:endParaRPr>
          </a:p>
          <a:p>
            <a:pPr marL="404813" indent="-404813" defTabSz="736600">
              <a:spcBef>
                <a:spcPct val="15000"/>
              </a:spcBef>
              <a:buSzPct val="95000"/>
            </a:pPr>
            <a:endParaRPr lang="en-US" sz="1800" dirty="0" smtClean="0">
              <a:solidFill>
                <a:schemeClr val="tx1"/>
              </a:solidFill>
              <a:latin typeface="Arial" pitchFamily="34" charset="0"/>
              <a:cs typeface="Arial" pitchFamily="34" charset="0"/>
            </a:endParaRPr>
          </a:p>
          <a:p>
            <a:pPr marL="404813" indent="-404813" defTabSz="736600">
              <a:spcBef>
                <a:spcPct val="15000"/>
              </a:spcBef>
              <a:buSzPct val="95000"/>
            </a:pPr>
            <a:r>
              <a:rPr lang="en-US" sz="1800" dirty="0" smtClean="0">
                <a:solidFill>
                  <a:schemeClr val="tx1"/>
                </a:solidFill>
                <a:latin typeface="Arial" pitchFamily="34" charset="0"/>
                <a:cs typeface="Arial" pitchFamily="34" charset="0"/>
              </a:rPr>
              <a:t>Key </a:t>
            </a:r>
            <a:r>
              <a:rPr lang="en-US" sz="1800" dirty="0">
                <a:solidFill>
                  <a:schemeClr val="tx1"/>
                </a:solidFill>
                <a:latin typeface="Arial" pitchFamily="34" charset="0"/>
                <a:cs typeface="Arial" pitchFamily="34" charset="0"/>
              </a:rPr>
              <a:t>results from Solow model with tech progress</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steady state growth rate of income per person depends solely on the exogenous rate of tech progress</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the U.S. has much less capital than the Golden Rule steady state</a:t>
            </a:r>
          </a:p>
          <a:p>
            <a:pPr marL="404813" indent="-404813" defTabSz="736600">
              <a:spcBef>
                <a:spcPct val="60000"/>
              </a:spcBef>
              <a:buSzPct val="95000"/>
            </a:pPr>
            <a:endParaRPr lang="en-US" sz="1800" dirty="0" smtClean="0">
              <a:solidFill>
                <a:schemeClr val="tx1"/>
              </a:solidFill>
              <a:latin typeface="Arial" pitchFamily="34" charset="0"/>
              <a:cs typeface="Arial" pitchFamily="34" charset="0"/>
            </a:endParaRPr>
          </a:p>
          <a:p>
            <a:pPr marL="404813" indent="-404813" defTabSz="736600">
              <a:spcBef>
                <a:spcPct val="60000"/>
              </a:spcBef>
              <a:buSzPct val="95000"/>
            </a:pPr>
            <a:endParaRPr lang="en-US" sz="1800" dirty="0">
              <a:latin typeface="Arial" pitchFamily="34" charset="0"/>
              <a:cs typeface="Arial" pitchFamily="34" charset="0"/>
            </a:endParaRPr>
          </a:p>
          <a:p>
            <a:pPr marL="404813" indent="-404813" defTabSz="736600">
              <a:spcBef>
                <a:spcPct val="60000"/>
              </a:spcBef>
              <a:buSzPct val="95000"/>
            </a:pPr>
            <a:r>
              <a:rPr lang="en-US" sz="1800" dirty="0" smtClean="0">
                <a:solidFill>
                  <a:schemeClr val="tx1"/>
                </a:solidFill>
                <a:latin typeface="Arial" pitchFamily="34" charset="0"/>
                <a:cs typeface="Arial" pitchFamily="34" charset="0"/>
              </a:rPr>
              <a:t>Ways </a:t>
            </a:r>
            <a:r>
              <a:rPr lang="en-US" sz="1800" dirty="0">
                <a:solidFill>
                  <a:schemeClr val="tx1"/>
                </a:solidFill>
                <a:latin typeface="Arial" pitchFamily="34" charset="0"/>
                <a:cs typeface="Arial" pitchFamily="34" charset="0"/>
              </a:rPr>
              <a:t>to increase the saving rate</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increase public saving (reduce budget deficit)</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tax incentives for private saving</a:t>
            </a:r>
          </a:p>
        </p:txBody>
      </p:sp>
      <p:pic>
        <p:nvPicPr>
          <p:cNvPr id="5"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normAutofit/>
          </a:bodyPr>
          <a:lstStyle/>
          <a:p>
            <a:pPr>
              <a:buClrTx/>
            </a:pPr>
            <a:r>
              <a:rPr lang="en-US" sz="2400" b="1" dirty="0" smtClean="0">
                <a:latin typeface="Arial" pitchFamily="34" charset="0"/>
                <a:cs typeface="Arial" pitchFamily="34" charset="0"/>
              </a:rPr>
              <a:t>Economic Growth</a:t>
            </a:r>
            <a:endParaRPr lang="en-US" sz="2400" b="1" dirty="0">
              <a:solidFill>
                <a:schemeClr val="tx1"/>
              </a:solidFill>
              <a:latin typeface="Arial" pitchFamily="34" charset="0"/>
              <a:cs typeface="Arial" pitchFamily="34" charset="0"/>
            </a:endParaRPr>
          </a:p>
        </p:txBody>
      </p:sp>
      <p:sp>
        <p:nvSpPr>
          <p:cNvPr id="210947" name="Rectangle 3"/>
          <p:cNvSpPr>
            <a:spLocks noGrp="1" noChangeArrowheads="1"/>
          </p:cNvSpPr>
          <p:nvPr>
            <p:ph idx="1"/>
          </p:nvPr>
        </p:nvSpPr>
        <p:spPr>
          <a:xfrm>
            <a:off x="990600" y="1219200"/>
            <a:ext cx="7696200" cy="5029200"/>
          </a:xfrm>
        </p:spPr>
        <p:txBody>
          <a:bodyPr/>
          <a:lstStyle/>
          <a:p>
            <a:pPr marL="404813" indent="-404813" defTabSz="736600">
              <a:spcBef>
                <a:spcPct val="15000"/>
              </a:spcBef>
              <a:buClrTx/>
              <a:buSzPct val="95000"/>
              <a:buFont typeface="Wingdings" pitchFamily="2" charset="2"/>
              <a:buNone/>
            </a:pPr>
            <a:endParaRPr lang="en-US" sz="1800" dirty="0" smtClean="0">
              <a:solidFill>
                <a:schemeClr val="tx1"/>
              </a:solidFill>
              <a:latin typeface="Arial" pitchFamily="34" charset="0"/>
              <a:cs typeface="Arial" pitchFamily="34" charset="0"/>
            </a:endParaRPr>
          </a:p>
          <a:p>
            <a:pPr marL="404813" indent="-404813" defTabSz="736600">
              <a:spcBef>
                <a:spcPct val="15000"/>
              </a:spcBef>
              <a:buSzPct val="95000"/>
            </a:pPr>
            <a:r>
              <a:rPr lang="en-US" sz="1800" dirty="0" smtClean="0">
                <a:solidFill>
                  <a:schemeClr val="tx1"/>
                </a:solidFill>
                <a:latin typeface="Arial" pitchFamily="34" charset="0"/>
                <a:cs typeface="Arial" pitchFamily="34" charset="0"/>
              </a:rPr>
              <a:t>Productivity </a:t>
            </a:r>
            <a:r>
              <a:rPr lang="en-US" sz="1800" dirty="0">
                <a:solidFill>
                  <a:schemeClr val="tx1"/>
                </a:solidFill>
                <a:latin typeface="Arial" pitchFamily="34" charset="0"/>
                <a:cs typeface="Arial" pitchFamily="34" charset="0"/>
              </a:rPr>
              <a:t>slowdown &amp; “new economy”</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Early 1970s:  productivity growth fell in the U.S. and other countries.  </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Mid 1990s:  productivity growth increased, probably because of advances in I.T.</a:t>
            </a:r>
          </a:p>
          <a:p>
            <a:pPr marL="404813" indent="-404813" defTabSz="736600">
              <a:spcBef>
                <a:spcPct val="50000"/>
              </a:spcBef>
              <a:buSzPct val="95000"/>
            </a:pPr>
            <a:endParaRPr lang="en-US" sz="1800" dirty="0" smtClean="0">
              <a:solidFill>
                <a:schemeClr val="tx1"/>
              </a:solidFill>
              <a:latin typeface="Arial" pitchFamily="34" charset="0"/>
              <a:cs typeface="Arial" pitchFamily="34" charset="0"/>
            </a:endParaRPr>
          </a:p>
          <a:p>
            <a:pPr marL="404813" indent="-404813" defTabSz="736600">
              <a:spcBef>
                <a:spcPct val="50000"/>
              </a:spcBef>
              <a:buSzPct val="95000"/>
            </a:pPr>
            <a:endParaRPr lang="en-US" sz="1800" dirty="0">
              <a:latin typeface="Arial" pitchFamily="34" charset="0"/>
              <a:cs typeface="Arial" pitchFamily="34" charset="0"/>
            </a:endParaRPr>
          </a:p>
          <a:p>
            <a:pPr marL="404813" indent="-404813" defTabSz="736600">
              <a:spcBef>
                <a:spcPct val="50000"/>
              </a:spcBef>
              <a:buSzPct val="95000"/>
            </a:pPr>
            <a:r>
              <a:rPr lang="en-US" sz="1800" dirty="0" smtClean="0">
                <a:solidFill>
                  <a:schemeClr val="tx1"/>
                </a:solidFill>
                <a:latin typeface="Arial" pitchFamily="34" charset="0"/>
                <a:cs typeface="Arial" pitchFamily="34" charset="0"/>
              </a:rPr>
              <a:t>Empirical </a:t>
            </a:r>
            <a:r>
              <a:rPr lang="en-US" sz="1800" dirty="0">
                <a:solidFill>
                  <a:schemeClr val="tx1"/>
                </a:solidFill>
                <a:latin typeface="Arial" pitchFamily="34" charset="0"/>
                <a:cs typeface="Arial" pitchFamily="34" charset="0"/>
              </a:rPr>
              <a:t>studies</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Solow model explains balanced growth, conditional convergence</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Cross-country variation in living standards </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due to differences in cap. accumulation and in production efficiency </a:t>
            </a:r>
          </a:p>
        </p:txBody>
      </p:sp>
      <p:pic>
        <p:nvPicPr>
          <p:cNvPr id="5" name="Picture 4" descr="C:\Users\dr qaiser\Desktop\west_side_market.jpg"/>
          <p:cNvPicPr>
            <a:picLocks noChangeAspect="1" noChangeArrowheads="1"/>
          </p:cNvPicPr>
          <p:nvPr/>
        </p:nvPicPr>
        <p:blipFill>
          <a:blip r:embed="rId3" cstate="print"/>
          <a:srcRect/>
          <a:stretch>
            <a:fillRect/>
          </a:stretch>
        </p:blipFill>
        <p:spPr bwMode="auto">
          <a:xfrm>
            <a:off x="0" y="5715000"/>
            <a:ext cx="9144000" cy="11430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normAutofit/>
          </a:bodyPr>
          <a:lstStyle/>
          <a:p>
            <a:pPr>
              <a:buClrTx/>
            </a:pPr>
            <a:r>
              <a:rPr lang="en-US" sz="2400" b="1" dirty="0" smtClean="0">
                <a:latin typeface="Arial" pitchFamily="34" charset="0"/>
                <a:cs typeface="Arial" pitchFamily="34" charset="0"/>
              </a:rPr>
              <a:t>Economic Growth</a:t>
            </a:r>
            <a:endParaRPr lang="en-US" sz="2400" b="1" dirty="0">
              <a:solidFill>
                <a:schemeClr val="tx1"/>
              </a:solidFill>
              <a:latin typeface="Arial" pitchFamily="34" charset="0"/>
              <a:cs typeface="Arial" pitchFamily="34" charset="0"/>
            </a:endParaRPr>
          </a:p>
        </p:txBody>
      </p:sp>
      <p:sp>
        <p:nvSpPr>
          <p:cNvPr id="307203" name="Rectangle 3"/>
          <p:cNvSpPr>
            <a:spLocks noGrp="1" noChangeArrowheads="1"/>
          </p:cNvSpPr>
          <p:nvPr>
            <p:ph idx="1"/>
          </p:nvPr>
        </p:nvSpPr>
        <p:spPr>
          <a:xfrm>
            <a:off x="990600" y="1219200"/>
            <a:ext cx="7696200" cy="5029200"/>
          </a:xfrm>
        </p:spPr>
        <p:txBody>
          <a:bodyPr>
            <a:normAutofit/>
          </a:bodyPr>
          <a:lstStyle/>
          <a:p>
            <a:pPr marL="404813" indent="-404813" defTabSz="736600">
              <a:spcBef>
                <a:spcPct val="15000"/>
              </a:spcBef>
              <a:buClrTx/>
              <a:buSzPct val="95000"/>
              <a:buFont typeface="Wingdings" pitchFamily="2" charset="2"/>
              <a:buNone/>
            </a:pPr>
            <a:endParaRPr lang="en-US" sz="1800" dirty="0" smtClean="0">
              <a:solidFill>
                <a:schemeClr val="tx1"/>
              </a:solidFill>
              <a:latin typeface="Arial" pitchFamily="34" charset="0"/>
              <a:cs typeface="Arial" pitchFamily="34" charset="0"/>
            </a:endParaRPr>
          </a:p>
          <a:p>
            <a:pPr marL="404813" indent="-404813" defTabSz="736600">
              <a:spcBef>
                <a:spcPct val="15000"/>
              </a:spcBef>
              <a:buClrTx/>
              <a:buSzPct val="95000"/>
              <a:buFont typeface="Wingdings" pitchFamily="2" charset="2"/>
              <a:buNone/>
            </a:pPr>
            <a:endParaRPr lang="en-US" sz="1800" dirty="0">
              <a:latin typeface="Arial" pitchFamily="34" charset="0"/>
              <a:cs typeface="Arial" pitchFamily="34" charset="0"/>
            </a:endParaRPr>
          </a:p>
          <a:p>
            <a:pPr marL="404813" indent="-404813" defTabSz="736600">
              <a:spcBef>
                <a:spcPct val="15000"/>
              </a:spcBef>
              <a:buSzPct val="95000"/>
            </a:pPr>
            <a:r>
              <a:rPr lang="en-US" sz="1800" dirty="0" smtClean="0">
                <a:solidFill>
                  <a:schemeClr val="tx1"/>
                </a:solidFill>
                <a:latin typeface="Arial" pitchFamily="34" charset="0"/>
                <a:cs typeface="Arial" pitchFamily="34" charset="0"/>
              </a:rPr>
              <a:t>Endogenous </a:t>
            </a:r>
            <a:r>
              <a:rPr lang="en-US" sz="1800" dirty="0">
                <a:solidFill>
                  <a:schemeClr val="tx1"/>
                </a:solidFill>
                <a:latin typeface="Arial" pitchFamily="34" charset="0"/>
                <a:cs typeface="Arial" pitchFamily="34" charset="0"/>
              </a:rPr>
              <a:t>growth theory:  models that</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examine the determinants of the rate of </a:t>
            </a:r>
            <a:br>
              <a:rPr lang="en-US" sz="1800" dirty="0">
                <a:solidFill>
                  <a:schemeClr val="tx1"/>
                </a:solidFill>
                <a:latin typeface="Arial" pitchFamily="34" charset="0"/>
                <a:cs typeface="Arial" pitchFamily="34" charset="0"/>
              </a:rPr>
            </a:br>
            <a:r>
              <a:rPr lang="en-US" sz="1800" dirty="0">
                <a:solidFill>
                  <a:schemeClr val="tx1"/>
                </a:solidFill>
                <a:latin typeface="Arial" pitchFamily="34" charset="0"/>
                <a:cs typeface="Arial" pitchFamily="34" charset="0"/>
              </a:rPr>
              <a:t>tech progress, which Solow takes as given</a:t>
            </a:r>
          </a:p>
          <a:p>
            <a:pPr marL="852488" lvl="1" indent="-333375" defTabSz="736600">
              <a:spcBef>
                <a:spcPct val="15000"/>
              </a:spcBef>
              <a:buClrTx/>
              <a:buSzPct val="95000"/>
              <a:buFont typeface="Wingdings" pitchFamily="2" charset="2"/>
              <a:buChar char="§"/>
            </a:pPr>
            <a:r>
              <a:rPr lang="en-US" sz="1800" dirty="0">
                <a:solidFill>
                  <a:schemeClr val="tx1"/>
                </a:solidFill>
                <a:latin typeface="Arial" pitchFamily="34" charset="0"/>
                <a:cs typeface="Arial" pitchFamily="34" charset="0"/>
              </a:rPr>
              <a:t>explain decisions that determine the creation of knowledge through R&amp;D</a:t>
            </a:r>
          </a:p>
        </p:txBody>
      </p:sp>
      <p:pic>
        <p:nvPicPr>
          <p:cNvPr id="5"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p:txBody>
          <a:bodyPr/>
          <a:lstStyle/>
          <a:p>
            <a:pPr eaLnBrk="1" hangingPunct="1"/>
            <a:r>
              <a:rPr lang="en-US" sz="2400" b="1" dirty="0" smtClean="0">
                <a:latin typeface="Arial" pitchFamily="34" charset="0"/>
                <a:cs typeface="Arial" pitchFamily="34" charset="0"/>
              </a:rPr>
              <a:t>Unemployment</a:t>
            </a:r>
          </a:p>
        </p:txBody>
      </p:sp>
      <p:sp>
        <p:nvSpPr>
          <p:cNvPr id="21507" name="Rectangle 3"/>
          <p:cNvSpPr>
            <a:spLocks noGrp="1"/>
          </p:cNvSpPr>
          <p:nvPr>
            <p:ph type="body" idx="1"/>
          </p:nvPr>
        </p:nvSpPr>
        <p:spPr>
          <a:xfrm>
            <a:off x="533400" y="1447800"/>
            <a:ext cx="8229600" cy="4525963"/>
          </a:xfrm>
        </p:spPr>
        <p:txBody>
          <a:bodyPr/>
          <a:lstStyle/>
          <a:p>
            <a:pPr marL="457200" indent="-457200" eaLnBrk="1" hangingPunct="1">
              <a:spcBef>
                <a:spcPct val="15000"/>
              </a:spcBef>
            </a:pPr>
            <a:r>
              <a:rPr lang="en-US" sz="1800" dirty="0" smtClean="0">
                <a:latin typeface="Arial" pitchFamily="34" charset="0"/>
                <a:cs typeface="Arial" pitchFamily="34" charset="0"/>
              </a:rPr>
              <a:t>The natural rate of unemployment</a:t>
            </a:r>
          </a:p>
          <a:p>
            <a:pPr marL="838200" lvl="1" indent="-381000" eaLnBrk="1" hangingPunct="1">
              <a:spcBef>
                <a:spcPct val="15000"/>
              </a:spcBef>
              <a:buFont typeface="Wingdings" pitchFamily="2" charset="2"/>
              <a:buChar char="ü"/>
            </a:pPr>
            <a:r>
              <a:rPr lang="en-US" sz="1800" dirty="0" smtClean="0">
                <a:latin typeface="Arial" pitchFamily="34" charset="0"/>
                <a:cs typeface="Arial" pitchFamily="34" charset="0"/>
              </a:rPr>
              <a:t>the long-run average or “steady state” rate of unemployment</a:t>
            </a:r>
          </a:p>
          <a:p>
            <a:pPr marL="838200" lvl="1" indent="-381000" eaLnBrk="1" hangingPunct="1">
              <a:spcBef>
                <a:spcPct val="15000"/>
              </a:spcBef>
              <a:buFont typeface="Wingdings" pitchFamily="2" charset="2"/>
              <a:buChar char="ü"/>
            </a:pPr>
            <a:r>
              <a:rPr lang="en-US" sz="1800" dirty="0" smtClean="0">
                <a:latin typeface="Arial" pitchFamily="34" charset="0"/>
                <a:cs typeface="Arial" pitchFamily="34" charset="0"/>
              </a:rPr>
              <a:t>depends on the rates of job separation and job finding</a:t>
            </a:r>
          </a:p>
          <a:p>
            <a:pPr marL="457200" indent="-457200" eaLnBrk="1" hangingPunct="1">
              <a:spcBef>
                <a:spcPct val="60000"/>
              </a:spcBef>
            </a:pPr>
            <a:endParaRPr lang="en-US" sz="1800" dirty="0" smtClean="0">
              <a:latin typeface="Arial" pitchFamily="34" charset="0"/>
              <a:cs typeface="Arial" pitchFamily="34" charset="0"/>
            </a:endParaRPr>
          </a:p>
          <a:p>
            <a:pPr marL="457200" indent="-457200" eaLnBrk="1" hangingPunct="1">
              <a:spcBef>
                <a:spcPct val="60000"/>
              </a:spcBef>
            </a:pPr>
            <a:r>
              <a:rPr lang="en-US" sz="1800" dirty="0" smtClean="0">
                <a:latin typeface="Arial" pitchFamily="34" charset="0"/>
                <a:cs typeface="Arial" pitchFamily="34" charset="0"/>
              </a:rPr>
              <a:t>Frictional unemployment</a:t>
            </a:r>
          </a:p>
          <a:p>
            <a:pPr marL="838200" lvl="1" indent="-381000" eaLnBrk="1" hangingPunct="1">
              <a:spcBef>
                <a:spcPct val="15000"/>
              </a:spcBef>
              <a:buFont typeface="Wingdings" pitchFamily="2" charset="2"/>
              <a:buChar char="ü"/>
            </a:pPr>
            <a:r>
              <a:rPr lang="en-US" sz="1800" dirty="0" smtClean="0">
                <a:latin typeface="Arial" pitchFamily="34" charset="0"/>
                <a:cs typeface="Arial" pitchFamily="34" charset="0"/>
              </a:rPr>
              <a:t>due to the time it takes to match workers with jobs</a:t>
            </a:r>
          </a:p>
          <a:p>
            <a:pPr marL="838200" lvl="1" indent="-381000" eaLnBrk="1" hangingPunct="1">
              <a:spcBef>
                <a:spcPct val="15000"/>
              </a:spcBef>
              <a:buFont typeface="Wingdings" pitchFamily="2" charset="2"/>
              <a:buChar char="ü"/>
            </a:pPr>
            <a:r>
              <a:rPr lang="en-US" sz="1800" dirty="0" smtClean="0">
                <a:latin typeface="Arial" pitchFamily="34" charset="0"/>
                <a:cs typeface="Arial" pitchFamily="34" charset="0"/>
              </a:rPr>
              <a:t>may be increased by unemployment insurance</a:t>
            </a:r>
          </a:p>
          <a:p>
            <a:pPr marL="457200" indent="-457200" eaLnBrk="1" hangingPunct="1">
              <a:spcBef>
                <a:spcPct val="15000"/>
              </a:spcBef>
            </a:pPr>
            <a:endParaRPr lang="en-US" sz="1800" dirty="0" smtClean="0">
              <a:latin typeface="Arial" pitchFamily="34" charset="0"/>
              <a:cs typeface="Arial" pitchFamily="34" charset="0"/>
            </a:endParaRPr>
          </a:p>
          <a:p>
            <a:pPr marL="457200" indent="-457200" eaLnBrk="1" hangingPunct="1">
              <a:spcBef>
                <a:spcPct val="15000"/>
              </a:spcBef>
            </a:pPr>
            <a:r>
              <a:rPr lang="en-US" sz="1800" dirty="0" smtClean="0">
                <a:latin typeface="Arial" pitchFamily="34" charset="0"/>
                <a:cs typeface="Arial" pitchFamily="34" charset="0"/>
              </a:rPr>
              <a:t>Structural unemployment </a:t>
            </a:r>
          </a:p>
          <a:p>
            <a:pPr marL="838200" lvl="1" indent="-381000" eaLnBrk="1" hangingPunct="1">
              <a:spcBef>
                <a:spcPct val="15000"/>
              </a:spcBef>
              <a:buFont typeface="Wingdings" pitchFamily="2" charset="2"/>
              <a:buChar char="ü"/>
            </a:pPr>
            <a:r>
              <a:rPr lang="en-US" sz="1800" dirty="0" smtClean="0">
                <a:latin typeface="Arial" pitchFamily="34" charset="0"/>
                <a:cs typeface="Arial" pitchFamily="34" charset="0"/>
              </a:rPr>
              <a:t>results from wage rigidity - the real wage remains above the equilibrium level</a:t>
            </a:r>
          </a:p>
          <a:p>
            <a:pPr marL="838200" lvl="1" indent="-381000" eaLnBrk="1" hangingPunct="1">
              <a:spcBef>
                <a:spcPct val="15000"/>
              </a:spcBef>
              <a:buFont typeface="Wingdings" pitchFamily="2" charset="2"/>
              <a:buChar char="ü"/>
            </a:pPr>
            <a:r>
              <a:rPr lang="en-US" sz="1800" dirty="0" smtClean="0">
                <a:latin typeface="Arial" pitchFamily="34" charset="0"/>
                <a:cs typeface="Arial" pitchFamily="34" charset="0"/>
              </a:rPr>
              <a:t>causes:  minimum wage, unions, efficiency wages</a:t>
            </a:r>
          </a:p>
          <a:p>
            <a:pPr marL="457200" indent="-457200" eaLnBrk="1" hangingPunct="1">
              <a:buFont typeface="Wingdings" pitchFamily="2" charset="2"/>
              <a:buChar char="ü"/>
            </a:pPr>
            <a:endParaRPr lang="en-US" sz="1800" dirty="0" smtClean="0">
              <a:latin typeface="Arial" pitchFamily="34" charset="0"/>
              <a:cs typeface="Arial" pitchFamily="34" charset="0"/>
            </a:endParaRPr>
          </a:p>
        </p:txBody>
      </p:sp>
      <p:pic>
        <p:nvPicPr>
          <p:cNvPr id="21508" name="Picture 4" descr="coverart"/>
          <p:cNvPicPr>
            <a:picLocks noChangeAspect="1" noChangeArrowheads="1"/>
          </p:cNvPicPr>
          <p:nvPr/>
        </p:nvPicPr>
        <p:blipFill>
          <a:blip r:embed="rId2"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p:txBody>
          <a:bodyPr/>
          <a:lstStyle/>
          <a:p>
            <a:r>
              <a:rPr lang="en-US" sz="2400" b="1" dirty="0" smtClean="0">
                <a:latin typeface="Arial" pitchFamily="34" charset="0"/>
                <a:cs typeface="Arial" pitchFamily="34" charset="0"/>
              </a:rPr>
              <a:t>Unemployment</a:t>
            </a:r>
          </a:p>
        </p:txBody>
      </p:sp>
      <p:sp>
        <p:nvSpPr>
          <p:cNvPr id="22531" name="Rectangle 3"/>
          <p:cNvSpPr>
            <a:spLocks noGrp="1"/>
          </p:cNvSpPr>
          <p:nvPr>
            <p:ph type="body" idx="1"/>
          </p:nvPr>
        </p:nvSpPr>
        <p:spPr/>
        <p:txBody>
          <a:bodyPr/>
          <a:lstStyle/>
          <a:p>
            <a:pPr eaLnBrk="1" hangingPunct="1">
              <a:spcBef>
                <a:spcPct val="60000"/>
              </a:spcBef>
            </a:pPr>
            <a:endParaRPr lang="en-US" sz="2400" smtClean="0">
              <a:latin typeface="Arial" pitchFamily="34" charset="0"/>
              <a:cs typeface="Arial" pitchFamily="34" charset="0"/>
            </a:endParaRPr>
          </a:p>
          <a:p>
            <a:pPr eaLnBrk="1" hangingPunct="1">
              <a:spcBef>
                <a:spcPct val="60000"/>
              </a:spcBef>
            </a:pPr>
            <a:r>
              <a:rPr lang="en-US" sz="1800" smtClean="0">
                <a:latin typeface="Arial" pitchFamily="34" charset="0"/>
                <a:cs typeface="Arial" pitchFamily="34" charset="0"/>
              </a:rPr>
              <a:t>Duration of unemployment</a:t>
            </a:r>
          </a:p>
          <a:p>
            <a:pPr lvl="1" eaLnBrk="1" hangingPunct="1">
              <a:spcBef>
                <a:spcPct val="15000"/>
              </a:spcBef>
              <a:buFont typeface="Wingdings" pitchFamily="2" charset="2"/>
              <a:buChar char="ü"/>
            </a:pPr>
            <a:r>
              <a:rPr lang="en-US" sz="1800" smtClean="0">
                <a:latin typeface="Arial" pitchFamily="34" charset="0"/>
                <a:cs typeface="Arial" pitchFamily="34" charset="0"/>
              </a:rPr>
              <a:t>most spells are short term</a:t>
            </a:r>
          </a:p>
          <a:p>
            <a:pPr lvl="1" eaLnBrk="1" hangingPunct="1">
              <a:spcBef>
                <a:spcPct val="15000"/>
              </a:spcBef>
              <a:buFont typeface="Wingdings" pitchFamily="2" charset="2"/>
              <a:buChar char="ü"/>
            </a:pPr>
            <a:r>
              <a:rPr lang="en-US" sz="1800" smtClean="0">
                <a:latin typeface="Arial" pitchFamily="34" charset="0"/>
                <a:cs typeface="Arial" pitchFamily="34" charset="0"/>
              </a:rPr>
              <a:t>but most weeks of unemployment are attributable to a small number of long-term unemployed persons</a:t>
            </a:r>
          </a:p>
          <a:p>
            <a:pPr eaLnBrk="1" hangingPunct="1"/>
            <a:endParaRPr lang="en-US" sz="1800" smtClean="0">
              <a:latin typeface="Arial" pitchFamily="34" charset="0"/>
              <a:cs typeface="Arial" pitchFamily="34" charset="0"/>
            </a:endParaRPr>
          </a:p>
        </p:txBody>
      </p:sp>
      <p:pic>
        <p:nvPicPr>
          <p:cNvPr id="22532" name="Picture 4" descr="coverart"/>
          <p:cNvPicPr>
            <a:picLocks noChangeAspect="1" noChangeArrowheads="1"/>
          </p:cNvPicPr>
          <p:nvPr/>
        </p:nvPicPr>
        <p:blipFill>
          <a:blip r:embed="rId2"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p:cNvSpPr>
          <p:nvPr>
            <p:ph type="title"/>
          </p:nvPr>
        </p:nvSpPr>
        <p:spPr/>
        <p:txBody>
          <a:bodyPr/>
          <a:lstStyle/>
          <a:p>
            <a:pPr eaLnBrk="1" hangingPunct="1"/>
            <a:r>
              <a:rPr lang="en-US" sz="2400" b="1" dirty="0" smtClean="0">
                <a:latin typeface="Arial" pitchFamily="34" charset="0"/>
                <a:cs typeface="Arial" pitchFamily="34" charset="0"/>
              </a:rPr>
              <a:t>Money and Inflation</a:t>
            </a:r>
          </a:p>
        </p:txBody>
      </p:sp>
      <p:sp>
        <p:nvSpPr>
          <p:cNvPr id="17411" name="Rectangle 3"/>
          <p:cNvSpPr>
            <a:spLocks noGrp="1"/>
          </p:cNvSpPr>
          <p:nvPr>
            <p:ph type="body" idx="1"/>
          </p:nvPr>
        </p:nvSpPr>
        <p:spPr/>
        <p:txBody>
          <a:bodyPr/>
          <a:lstStyle/>
          <a:p>
            <a:pPr marL="609600" indent="-609600" eaLnBrk="1" hangingPunct="1">
              <a:lnSpc>
                <a:spcPct val="105000"/>
              </a:lnSpc>
              <a:buClr>
                <a:schemeClr val="tx1"/>
              </a:buClr>
              <a:buSzPct val="95000"/>
              <a:buFontTx/>
              <a:buChar char="•"/>
            </a:pPr>
            <a:r>
              <a:rPr lang="en-US" sz="1800" smtClean="0">
                <a:latin typeface="Arial" pitchFamily="34" charset="0"/>
                <a:cs typeface="Arial" pitchFamily="34" charset="0"/>
              </a:rPr>
              <a:t>Money</a:t>
            </a:r>
          </a:p>
          <a:p>
            <a:pPr marL="990600" lvl="1" indent="-533400" eaLnBrk="1" hangingPunct="1">
              <a:lnSpc>
                <a:spcPct val="105000"/>
              </a:lnSpc>
              <a:buClr>
                <a:schemeClr val="tx1"/>
              </a:buClr>
              <a:buSzPct val="95000"/>
              <a:buFont typeface="Wingdings" pitchFamily="2" charset="2"/>
              <a:buChar char="ü"/>
            </a:pPr>
            <a:r>
              <a:rPr lang="en-US" sz="1800" smtClean="0">
                <a:latin typeface="Arial" pitchFamily="34" charset="0"/>
                <a:cs typeface="Arial" pitchFamily="34" charset="0"/>
              </a:rPr>
              <a:t>the stock of assets used for transactions  </a:t>
            </a:r>
          </a:p>
          <a:p>
            <a:pPr marL="990600" lvl="1" indent="-533400" eaLnBrk="1" hangingPunct="1">
              <a:lnSpc>
                <a:spcPct val="105000"/>
              </a:lnSpc>
              <a:buClr>
                <a:schemeClr val="tx1"/>
              </a:buClr>
              <a:buSzPct val="95000"/>
              <a:buFont typeface="Wingdings" pitchFamily="2" charset="2"/>
              <a:buChar char="ü"/>
            </a:pPr>
            <a:r>
              <a:rPr lang="en-US" sz="1800" smtClean="0">
                <a:latin typeface="Arial" pitchFamily="34" charset="0"/>
                <a:cs typeface="Arial" pitchFamily="34" charset="0"/>
              </a:rPr>
              <a:t>serves as a medium of exchange, store of value, and unit of account.  </a:t>
            </a:r>
          </a:p>
          <a:p>
            <a:pPr marL="990600" lvl="1" indent="-533400" eaLnBrk="1" hangingPunct="1">
              <a:lnSpc>
                <a:spcPct val="105000"/>
              </a:lnSpc>
              <a:buClr>
                <a:schemeClr val="tx1"/>
              </a:buClr>
              <a:buSzPct val="95000"/>
              <a:buFont typeface="Wingdings" pitchFamily="2" charset="2"/>
              <a:buChar char="ü"/>
            </a:pPr>
            <a:r>
              <a:rPr lang="en-US" sz="1800" smtClean="0">
                <a:latin typeface="Arial" pitchFamily="34" charset="0"/>
                <a:cs typeface="Arial" pitchFamily="34" charset="0"/>
              </a:rPr>
              <a:t>Commodity money has intrinsic value, fiat money does not. </a:t>
            </a:r>
          </a:p>
          <a:p>
            <a:pPr marL="990600" lvl="1" indent="-533400" eaLnBrk="1" hangingPunct="1">
              <a:lnSpc>
                <a:spcPct val="105000"/>
              </a:lnSpc>
              <a:buClr>
                <a:schemeClr val="tx1"/>
              </a:buClr>
              <a:buSzPct val="95000"/>
              <a:buFont typeface="Wingdings" pitchFamily="2" charset="2"/>
              <a:buChar char="ü"/>
            </a:pPr>
            <a:r>
              <a:rPr lang="en-US" sz="1800" smtClean="0">
                <a:latin typeface="Arial" pitchFamily="34" charset="0"/>
                <a:cs typeface="Arial" pitchFamily="34" charset="0"/>
              </a:rPr>
              <a:t>Central bank controls money supply.  </a:t>
            </a:r>
          </a:p>
          <a:p>
            <a:pPr marL="609600" indent="-609600" eaLnBrk="1" hangingPunct="1">
              <a:lnSpc>
                <a:spcPct val="105000"/>
              </a:lnSpc>
              <a:buClr>
                <a:schemeClr val="tx1"/>
              </a:buClr>
              <a:buSzPct val="95000"/>
              <a:buFontTx/>
              <a:buChar char="•"/>
            </a:pPr>
            <a:endParaRPr lang="en-US" sz="1800" smtClean="0">
              <a:latin typeface="Arial" pitchFamily="34" charset="0"/>
              <a:cs typeface="Arial" pitchFamily="34" charset="0"/>
            </a:endParaRPr>
          </a:p>
          <a:p>
            <a:pPr marL="609600" indent="-609600" eaLnBrk="1" hangingPunct="1">
              <a:lnSpc>
                <a:spcPct val="105000"/>
              </a:lnSpc>
              <a:buClr>
                <a:schemeClr val="tx1"/>
              </a:buClr>
              <a:buSzPct val="95000"/>
              <a:buFontTx/>
              <a:buChar char="•"/>
            </a:pPr>
            <a:endParaRPr lang="en-US" sz="1800" smtClean="0">
              <a:latin typeface="Arial" pitchFamily="34" charset="0"/>
              <a:cs typeface="Arial" pitchFamily="34" charset="0"/>
            </a:endParaRPr>
          </a:p>
          <a:p>
            <a:pPr marL="609600" indent="-609600" eaLnBrk="1" hangingPunct="1">
              <a:lnSpc>
                <a:spcPct val="105000"/>
              </a:lnSpc>
              <a:buClr>
                <a:schemeClr val="tx1"/>
              </a:buClr>
              <a:buSzPct val="95000"/>
              <a:buFontTx/>
              <a:buChar char="•"/>
            </a:pPr>
            <a:r>
              <a:rPr lang="en-US" sz="1800" smtClean="0">
                <a:latin typeface="Arial" pitchFamily="34" charset="0"/>
                <a:cs typeface="Arial" pitchFamily="34" charset="0"/>
              </a:rPr>
              <a:t>Quantity theory of money</a:t>
            </a:r>
          </a:p>
          <a:p>
            <a:pPr marL="990600" lvl="1" indent="-533400" eaLnBrk="1" hangingPunct="1">
              <a:lnSpc>
                <a:spcPct val="105000"/>
              </a:lnSpc>
              <a:buClr>
                <a:schemeClr val="tx1"/>
              </a:buClr>
              <a:buFont typeface="Wingdings" pitchFamily="2" charset="2"/>
              <a:buChar char="ü"/>
            </a:pPr>
            <a:r>
              <a:rPr lang="en-US" sz="1800" smtClean="0">
                <a:latin typeface="Arial" pitchFamily="34" charset="0"/>
                <a:cs typeface="Arial" pitchFamily="34" charset="0"/>
              </a:rPr>
              <a:t>assumption: velocity is stable </a:t>
            </a:r>
          </a:p>
          <a:p>
            <a:pPr marL="990600" lvl="1" indent="-533400" eaLnBrk="1" hangingPunct="1">
              <a:lnSpc>
                <a:spcPct val="105000"/>
              </a:lnSpc>
              <a:buClr>
                <a:schemeClr val="tx1"/>
              </a:buClr>
              <a:buFont typeface="Wingdings" pitchFamily="2" charset="2"/>
              <a:buChar char="ü"/>
            </a:pPr>
            <a:r>
              <a:rPr lang="en-US" sz="1800" smtClean="0">
                <a:latin typeface="Arial" pitchFamily="34" charset="0"/>
                <a:cs typeface="Arial" pitchFamily="34" charset="0"/>
              </a:rPr>
              <a:t>conclusion:  the money growth rate determines the inflation rate. </a:t>
            </a:r>
          </a:p>
          <a:p>
            <a:pPr marL="609600" indent="-609600" eaLnBrk="1" hangingPunct="1">
              <a:lnSpc>
                <a:spcPct val="90000"/>
              </a:lnSpc>
              <a:buClr>
                <a:schemeClr val="tx1"/>
              </a:buClr>
              <a:buFont typeface="Wingdings" pitchFamily="2" charset="2"/>
              <a:buChar char="ü"/>
            </a:pPr>
            <a:endParaRPr lang="en-US" sz="1800" smtClean="0">
              <a:latin typeface="Arial" pitchFamily="34" charset="0"/>
              <a:cs typeface="Arial" pitchFamily="34" charset="0"/>
            </a:endParaRPr>
          </a:p>
        </p:txBody>
      </p:sp>
      <p:pic>
        <p:nvPicPr>
          <p:cNvPr id="17412" name="Picture 4" descr="C:\Users\dr qaiser\Desktop\west_side_market.jpg"/>
          <p:cNvPicPr>
            <a:picLocks noChangeAspect="1" noChangeArrowheads="1"/>
          </p:cNvPicPr>
          <p:nvPr/>
        </p:nvPicPr>
        <p:blipFill>
          <a:blip r:embed="rId2"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p:cNvSpPr>
          <p:nvPr>
            <p:ph type="title"/>
          </p:nvPr>
        </p:nvSpPr>
        <p:spPr/>
        <p:txBody>
          <a:bodyPr/>
          <a:lstStyle/>
          <a:p>
            <a:r>
              <a:rPr lang="en-US" sz="2400" b="1" dirty="0" smtClean="0">
                <a:latin typeface="Arial" pitchFamily="34" charset="0"/>
                <a:cs typeface="Arial" pitchFamily="34" charset="0"/>
              </a:rPr>
              <a:t>Money and Inflation</a:t>
            </a:r>
          </a:p>
        </p:txBody>
      </p:sp>
      <p:sp>
        <p:nvSpPr>
          <p:cNvPr id="21507" name="Rectangle 3"/>
          <p:cNvSpPr>
            <a:spLocks noGrp="1"/>
          </p:cNvSpPr>
          <p:nvPr>
            <p:ph type="body" idx="1"/>
          </p:nvPr>
        </p:nvSpPr>
        <p:spPr/>
        <p:txBody>
          <a:bodyPr/>
          <a:lstStyle/>
          <a:p>
            <a:pPr marL="609600" indent="-609600" eaLnBrk="1" hangingPunct="1">
              <a:lnSpc>
                <a:spcPct val="105000"/>
              </a:lnSpc>
              <a:buClr>
                <a:schemeClr val="tx1"/>
              </a:buClr>
              <a:buFontTx/>
              <a:buChar char="•"/>
            </a:pPr>
            <a:r>
              <a:rPr lang="en-US" sz="1800" dirty="0" smtClean="0">
                <a:latin typeface="Arial" pitchFamily="34" charset="0"/>
                <a:cs typeface="Arial" pitchFamily="34" charset="0"/>
              </a:rPr>
              <a:t>Nominal interest rate</a:t>
            </a:r>
          </a:p>
          <a:p>
            <a:pPr marL="990600" lvl="1" indent="-533400" eaLnBrk="1" hangingPunct="1">
              <a:lnSpc>
                <a:spcPct val="105000"/>
              </a:lnSpc>
              <a:buClr>
                <a:schemeClr val="tx1"/>
              </a:buClr>
              <a:buFont typeface="Wingdings" pitchFamily="2" charset="2"/>
              <a:buChar char="ü"/>
            </a:pPr>
            <a:r>
              <a:rPr lang="en-US" sz="1800" dirty="0" smtClean="0">
                <a:latin typeface="Arial" pitchFamily="34" charset="0"/>
                <a:cs typeface="Arial" pitchFamily="34" charset="0"/>
              </a:rPr>
              <a:t>equals real interest rate + inflation rate. </a:t>
            </a:r>
          </a:p>
          <a:p>
            <a:pPr marL="990600" lvl="1" indent="-533400" eaLnBrk="1" hangingPunct="1">
              <a:lnSpc>
                <a:spcPct val="105000"/>
              </a:lnSpc>
              <a:buClr>
                <a:schemeClr val="tx1"/>
              </a:buClr>
              <a:buFont typeface="Wingdings" pitchFamily="2" charset="2"/>
              <a:buChar char="ü"/>
            </a:pPr>
            <a:r>
              <a:rPr lang="en-US" sz="1800" dirty="0" smtClean="0">
                <a:latin typeface="Arial" pitchFamily="34" charset="0"/>
                <a:cs typeface="Arial" pitchFamily="34" charset="0"/>
              </a:rPr>
              <a:t>Fisher effect:  nominal interest rate moves one-for-one w/ expected inflation.  </a:t>
            </a:r>
          </a:p>
          <a:p>
            <a:pPr marL="990600" lvl="1" indent="-533400" eaLnBrk="1" hangingPunct="1">
              <a:lnSpc>
                <a:spcPct val="105000"/>
              </a:lnSpc>
              <a:buClr>
                <a:schemeClr val="tx1"/>
              </a:buClr>
              <a:buFont typeface="Wingdings" pitchFamily="2" charset="2"/>
              <a:buChar char="ü"/>
            </a:pPr>
            <a:r>
              <a:rPr lang="en-US" sz="1800" dirty="0" smtClean="0">
                <a:latin typeface="Arial" pitchFamily="34" charset="0"/>
                <a:cs typeface="Arial" pitchFamily="34" charset="0"/>
              </a:rPr>
              <a:t>is the opp. cost of holding money</a:t>
            </a:r>
          </a:p>
          <a:p>
            <a:pPr marL="609600" indent="-609600" eaLnBrk="1" hangingPunct="1">
              <a:lnSpc>
                <a:spcPct val="105000"/>
              </a:lnSpc>
              <a:buClr>
                <a:schemeClr val="tx1"/>
              </a:buClr>
              <a:buFontTx/>
              <a:buChar char="•"/>
            </a:pPr>
            <a:endParaRPr lang="en-US" sz="1800" dirty="0" smtClean="0">
              <a:latin typeface="Arial" pitchFamily="34" charset="0"/>
              <a:cs typeface="Arial" pitchFamily="34" charset="0"/>
            </a:endParaRPr>
          </a:p>
          <a:p>
            <a:pPr marL="609600" indent="-609600" eaLnBrk="1" hangingPunct="1">
              <a:lnSpc>
                <a:spcPct val="105000"/>
              </a:lnSpc>
              <a:buClr>
                <a:schemeClr val="tx1"/>
              </a:buClr>
              <a:buFontTx/>
              <a:buChar char="•"/>
            </a:pPr>
            <a:r>
              <a:rPr lang="en-US" sz="1800" dirty="0" smtClean="0">
                <a:latin typeface="Arial" pitchFamily="34" charset="0"/>
                <a:cs typeface="Arial" pitchFamily="34" charset="0"/>
              </a:rPr>
              <a:t>Money demand</a:t>
            </a:r>
          </a:p>
          <a:p>
            <a:pPr marL="990600" lvl="1" indent="-533400" eaLnBrk="1" hangingPunct="1">
              <a:lnSpc>
                <a:spcPct val="105000"/>
              </a:lnSpc>
              <a:buClr>
                <a:schemeClr val="tx1"/>
              </a:buClr>
              <a:buFont typeface="Wingdings" pitchFamily="2" charset="2"/>
              <a:buChar char="ü"/>
            </a:pPr>
            <a:r>
              <a:rPr lang="en-US" sz="1800" dirty="0" smtClean="0">
                <a:latin typeface="Arial" pitchFamily="34" charset="0"/>
                <a:cs typeface="Arial" pitchFamily="34" charset="0"/>
              </a:rPr>
              <a:t>depends on income in the Quantity Theory</a:t>
            </a:r>
          </a:p>
          <a:p>
            <a:pPr marL="990600" lvl="1" indent="-533400" eaLnBrk="1" hangingPunct="1">
              <a:lnSpc>
                <a:spcPct val="105000"/>
              </a:lnSpc>
              <a:buClr>
                <a:schemeClr val="tx1"/>
              </a:buClr>
              <a:buFont typeface="Wingdings" pitchFamily="2" charset="2"/>
              <a:buChar char="ü"/>
            </a:pPr>
            <a:r>
              <a:rPr lang="en-US" sz="1800" dirty="0" smtClean="0">
                <a:latin typeface="Arial" pitchFamily="34" charset="0"/>
                <a:cs typeface="Arial" pitchFamily="34" charset="0"/>
              </a:rPr>
              <a:t>more generally, it also depends on the nominal interest rate; </a:t>
            </a:r>
          </a:p>
          <a:p>
            <a:pPr marL="990600" lvl="1" indent="-533400" eaLnBrk="1" hangingPunct="1">
              <a:lnSpc>
                <a:spcPct val="105000"/>
              </a:lnSpc>
              <a:buClr>
                <a:schemeClr val="tx1"/>
              </a:buClr>
              <a:buFont typeface="Wingdings" pitchFamily="2" charset="2"/>
              <a:buChar char="ü"/>
            </a:pPr>
            <a:r>
              <a:rPr lang="en-US" sz="1800" dirty="0" smtClean="0">
                <a:latin typeface="Arial" pitchFamily="34" charset="0"/>
                <a:cs typeface="Arial" pitchFamily="34" charset="0"/>
              </a:rPr>
              <a:t>if so, then changes in expected inflation </a:t>
            </a:r>
            <a:br>
              <a:rPr lang="en-US" sz="1800" dirty="0" smtClean="0">
                <a:latin typeface="Arial" pitchFamily="34" charset="0"/>
                <a:cs typeface="Arial" pitchFamily="34" charset="0"/>
              </a:rPr>
            </a:br>
            <a:r>
              <a:rPr lang="en-US" sz="1800" dirty="0" smtClean="0">
                <a:latin typeface="Arial" pitchFamily="34" charset="0"/>
                <a:cs typeface="Arial" pitchFamily="34" charset="0"/>
              </a:rPr>
              <a:t>affect the current price level. </a:t>
            </a:r>
          </a:p>
          <a:p>
            <a:pPr marL="609600" indent="-609600" eaLnBrk="1" hangingPunct="1">
              <a:lnSpc>
                <a:spcPct val="90000"/>
              </a:lnSpc>
              <a:buClr>
                <a:schemeClr val="tx1"/>
              </a:buClr>
              <a:buFont typeface="Wingdings" pitchFamily="2" charset="2"/>
              <a:buChar char="ü"/>
            </a:pPr>
            <a:endParaRPr lang="en-US" sz="1800" dirty="0" smtClean="0">
              <a:latin typeface="Arial" pitchFamily="34" charset="0"/>
              <a:cs typeface="Arial" pitchFamily="34" charset="0"/>
            </a:endParaRPr>
          </a:p>
        </p:txBody>
      </p:sp>
      <p:pic>
        <p:nvPicPr>
          <p:cNvPr id="21508" name="Picture 4" descr="C:\Users\dr qaiser\Desktop\west_side_market.jpg"/>
          <p:cNvPicPr>
            <a:picLocks noChangeAspect="1" noChangeArrowheads="1"/>
          </p:cNvPicPr>
          <p:nvPr/>
        </p:nvPicPr>
        <p:blipFill>
          <a:blip r:embed="rId2"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p:cNvSpPr>
          <p:nvPr>
            <p:ph type="title"/>
          </p:nvPr>
        </p:nvSpPr>
        <p:spPr/>
        <p:txBody>
          <a:bodyPr/>
          <a:lstStyle/>
          <a:p>
            <a:r>
              <a:rPr lang="en-US" sz="2400" b="1" dirty="0" smtClean="0">
                <a:latin typeface="Arial" pitchFamily="34" charset="0"/>
                <a:cs typeface="Arial" pitchFamily="34" charset="0"/>
              </a:rPr>
              <a:t>Money and Inflation</a:t>
            </a:r>
          </a:p>
        </p:txBody>
      </p:sp>
      <p:sp>
        <p:nvSpPr>
          <p:cNvPr id="22531" name="Rectangle 3"/>
          <p:cNvSpPr>
            <a:spLocks noGrp="1"/>
          </p:cNvSpPr>
          <p:nvPr>
            <p:ph type="body" idx="1"/>
          </p:nvPr>
        </p:nvSpPr>
        <p:spPr/>
        <p:txBody>
          <a:bodyPr/>
          <a:lstStyle/>
          <a:p>
            <a:pPr marL="609600" indent="-609600" eaLnBrk="1" hangingPunct="1">
              <a:lnSpc>
                <a:spcPct val="105000"/>
              </a:lnSpc>
              <a:buClr>
                <a:schemeClr val="tx1"/>
              </a:buClr>
              <a:buSzPct val="95000"/>
              <a:buFontTx/>
              <a:buChar char="•"/>
            </a:pPr>
            <a:r>
              <a:rPr lang="en-US" sz="1800" smtClean="0">
                <a:latin typeface="Arial" pitchFamily="34" charset="0"/>
                <a:cs typeface="Arial" pitchFamily="34" charset="0"/>
              </a:rPr>
              <a:t>Costs of inflation</a:t>
            </a:r>
          </a:p>
          <a:p>
            <a:pPr marL="990600" lvl="1" indent="-533400" eaLnBrk="1" hangingPunct="1">
              <a:lnSpc>
                <a:spcPct val="105000"/>
              </a:lnSpc>
              <a:spcBef>
                <a:spcPct val="15000"/>
              </a:spcBef>
              <a:buClr>
                <a:schemeClr val="tx1"/>
              </a:buClr>
              <a:buSzPct val="95000"/>
              <a:buFont typeface="Wingdings" pitchFamily="2" charset="2"/>
              <a:buChar char="ü"/>
            </a:pPr>
            <a:r>
              <a:rPr lang="en-US" sz="1800" i="1" smtClean="0">
                <a:latin typeface="Arial" pitchFamily="34" charset="0"/>
                <a:cs typeface="Arial" pitchFamily="34" charset="0"/>
              </a:rPr>
              <a:t>Expected inflation</a:t>
            </a:r>
            <a:r>
              <a:rPr lang="en-US" sz="1800" smtClean="0">
                <a:latin typeface="Arial" pitchFamily="34" charset="0"/>
                <a:cs typeface="Arial" pitchFamily="34" charset="0"/>
              </a:rPr>
              <a:t/>
            </a:r>
            <a:br>
              <a:rPr lang="en-US" sz="1800" smtClean="0">
                <a:latin typeface="Arial" pitchFamily="34" charset="0"/>
                <a:cs typeface="Arial" pitchFamily="34" charset="0"/>
              </a:rPr>
            </a:br>
            <a:r>
              <a:rPr lang="en-US" sz="1800" smtClean="0">
                <a:latin typeface="Arial" pitchFamily="34" charset="0"/>
                <a:cs typeface="Arial" pitchFamily="34" charset="0"/>
              </a:rPr>
              <a:t>shoeleather costs, menu costs, </a:t>
            </a:r>
            <a:br>
              <a:rPr lang="en-US" sz="1800" smtClean="0">
                <a:latin typeface="Arial" pitchFamily="34" charset="0"/>
                <a:cs typeface="Arial" pitchFamily="34" charset="0"/>
              </a:rPr>
            </a:br>
            <a:r>
              <a:rPr lang="en-US" sz="1800" smtClean="0">
                <a:latin typeface="Arial" pitchFamily="34" charset="0"/>
                <a:cs typeface="Arial" pitchFamily="34" charset="0"/>
              </a:rPr>
              <a:t>tax &amp; relative price distortions, </a:t>
            </a:r>
            <a:br>
              <a:rPr lang="en-US" sz="1800" smtClean="0">
                <a:latin typeface="Arial" pitchFamily="34" charset="0"/>
                <a:cs typeface="Arial" pitchFamily="34" charset="0"/>
              </a:rPr>
            </a:br>
            <a:r>
              <a:rPr lang="en-US" sz="1800" smtClean="0">
                <a:latin typeface="Arial" pitchFamily="34" charset="0"/>
                <a:cs typeface="Arial" pitchFamily="34" charset="0"/>
              </a:rPr>
              <a:t>inconvenience of correcting figures for inflation</a:t>
            </a:r>
          </a:p>
          <a:p>
            <a:pPr marL="990600" lvl="1" indent="-533400" eaLnBrk="1" hangingPunct="1">
              <a:lnSpc>
                <a:spcPct val="105000"/>
              </a:lnSpc>
              <a:spcBef>
                <a:spcPct val="15000"/>
              </a:spcBef>
              <a:buClr>
                <a:schemeClr val="tx1"/>
              </a:buClr>
              <a:buSzPct val="95000"/>
              <a:buFont typeface="Wingdings" pitchFamily="2" charset="2"/>
              <a:buChar char="ü"/>
            </a:pPr>
            <a:endParaRPr lang="en-US" sz="1800" i="1" smtClean="0">
              <a:latin typeface="Arial" pitchFamily="34" charset="0"/>
              <a:cs typeface="Arial" pitchFamily="34" charset="0"/>
            </a:endParaRPr>
          </a:p>
          <a:p>
            <a:pPr marL="990600" lvl="1" indent="-533400" eaLnBrk="1" hangingPunct="1">
              <a:lnSpc>
                <a:spcPct val="105000"/>
              </a:lnSpc>
              <a:spcBef>
                <a:spcPct val="15000"/>
              </a:spcBef>
              <a:buClr>
                <a:schemeClr val="tx1"/>
              </a:buClr>
              <a:buSzPct val="95000"/>
              <a:buFont typeface="Wingdings" pitchFamily="2" charset="2"/>
              <a:buChar char="ü"/>
            </a:pPr>
            <a:r>
              <a:rPr lang="en-US" sz="1800" i="1" smtClean="0">
                <a:latin typeface="Arial" pitchFamily="34" charset="0"/>
                <a:cs typeface="Arial" pitchFamily="34" charset="0"/>
              </a:rPr>
              <a:t>Unexpected inflation</a:t>
            </a:r>
            <a:br>
              <a:rPr lang="en-US" sz="1800" i="1" smtClean="0">
                <a:latin typeface="Arial" pitchFamily="34" charset="0"/>
                <a:cs typeface="Arial" pitchFamily="34" charset="0"/>
              </a:rPr>
            </a:br>
            <a:r>
              <a:rPr lang="en-US" sz="1800" smtClean="0">
                <a:latin typeface="Arial" pitchFamily="34" charset="0"/>
                <a:cs typeface="Arial" pitchFamily="34" charset="0"/>
              </a:rPr>
              <a:t>all of the above plus arbitrary redistributions of wealth between debtors and creditors</a:t>
            </a:r>
          </a:p>
        </p:txBody>
      </p:sp>
      <p:pic>
        <p:nvPicPr>
          <p:cNvPr id="22532" name="Picture 4" descr="C:\Users\dr qaiser\Desktop\west_side_market.jpg"/>
          <p:cNvPicPr>
            <a:picLocks noChangeAspect="1" noChangeArrowheads="1"/>
          </p:cNvPicPr>
          <p:nvPr/>
        </p:nvPicPr>
        <p:blipFill>
          <a:blip r:embed="rId2"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p:txBody>
          <a:bodyPr/>
          <a:lstStyle/>
          <a:p>
            <a:r>
              <a:rPr lang="en-US" sz="2400" b="1" dirty="0" smtClean="0">
                <a:latin typeface="Arial" pitchFamily="34" charset="0"/>
                <a:cs typeface="Arial" pitchFamily="34" charset="0"/>
              </a:rPr>
              <a:t>Money and Inflation</a:t>
            </a:r>
          </a:p>
        </p:txBody>
      </p:sp>
      <p:sp>
        <p:nvSpPr>
          <p:cNvPr id="23555" name="Rectangle 3"/>
          <p:cNvSpPr>
            <a:spLocks noGrp="1"/>
          </p:cNvSpPr>
          <p:nvPr>
            <p:ph type="body" idx="1"/>
          </p:nvPr>
        </p:nvSpPr>
        <p:spPr/>
        <p:txBody>
          <a:bodyPr/>
          <a:lstStyle/>
          <a:p>
            <a:pPr marL="609600" indent="-609600" eaLnBrk="1" hangingPunct="1">
              <a:lnSpc>
                <a:spcPct val="105000"/>
              </a:lnSpc>
              <a:buClr>
                <a:schemeClr val="tx1"/>
              </a:buClr>
              <a:buFontTx/>
              <a:buChar char="•"/>
            </a:pPr>
            <a:r>
              <a:rPr lang="en-US" sz="1800" dirty="0" smtClean="0">
                <a:latin typeface="Arial" pitchFamily="34" charset="0"/>
                <a:cs typeface="Arial" pitchFamily="34" charset="0"/>
              </a:rPr>
              <a:t>Hyperinflation</a:t>
            </a:r>
          </a:p>
          <a:p>
            <a:pPr marL="990600" lvl="1" indent="-533400" eaLnBrk="1" hangingPunct="1">
              <a:lnSpc>
                <a:spcPct val="105000"/>
              </a:lnSpc>
              <a:buClr>
                <a:schemeClr val="tx1"/>
              </a:buClr>
              <a:buFont typeface="Wingdings" pitchFamily="2" charset="2"/>
              <a:buChar char="ü"/>
            </a:pPr>
            <a:r>
              <a:rPr lang="en-US" sz="1800" dirty="0" smtClean="0">
                <a:latin typeface="Arial" pitchFamily="34" charset="0"/>
                <a:cs typeface="Arial" pitchFamily="34" charset="0"/>
              </a:rPr>
              <a:t>caused by rapid money supply growth when money printed to finance </a:t>
            </a:r>
            <a:br>
              <a:rPr lang="en-US" sz="1800" dirty="0" smtClean="0">
                <a:latin typeface="Arial" pitchFamily="34" charset="0"/>
                <a:cs typeface="Arial" pitchFamily="34" charset="0"/>
              </a:rPr>
            </a:br>
            <a:r>
              <a:rPr lang="en-US" sz="1800" dirty="0" err="1" smtClean="0">
                <a:latin typeface="Arial" pitchFamily="34" charset="0"/>
                <a:cs typeface="Arial" pitchFamily="34" charset="0"/>
              </a:rPr>
              <a:t>govt</a:t>
            </a:r>
            <a:r>
              <a:rPr lang="en-US" sz="1800" dirty="0" smtClean="0">
                <a:latin typeface="Arial" pitchFamily="34" charset="0"/>
                <a:cs typeface="Arial" pitchFamily="34" charset="0"/>
              </a:rPr>
              <a:t> budget deficits</a:t>
            </a:r>
          </a:p>
          <a:p>
            <a:pPr marL="990600" lvl="1" indent="-533400" eaLnBrk="1" hangingPunct="1">
              <a:lnSpc>
                <a:spcPct val="105000"/>
              </a:lnSpc>
              <a:buClr>
                <a:schemeClr val="tx1"/>
              </a:buClr>
              <a:buFont typeface="Wingdings" pitchFamily="2" charset="2"/>
              <a:buChar char="ü"/>
            </a:pPr>
            <a:r>
              <a:rPr lang="en-US" sz="1800" dirty="0" smtClean="0">
                <a:latin typeface="Arial" pitchFamily="34" charset="0"/>
                <a:cs typeface="Arial" pitchFamily="34" charset="0"/>
              </a:rPr>
              <a:t>stopping it requires fiscal reforms to eliminate </a:t>
            </a:r>
            <a:r>
              <a:rPr lang="en-US" sz="1800" dirty="0" err="1" smtClean="0">
                <a:latin typeface="Arial" pitchFamily="34" charset="0"/>
                <a:cs typeface="Arial" pitchFamily="34" charset="0"/>
              </a:rPr>
              <a:t>govt’s</a:t>
            </a:r>
            <a:r>
              <a:rPr lang="en-US" sz="1800" dirty="0" smtClean="0">
                <a:latin typeface="Arial" pitchFamily="34" charset="0"/>
                <a:cs typeface="Arial" pitchFamily="34" charset="0"/>
              </a:rPr>
              <a:t> need for printing money</a:t>
            </a:r>
          </a:p>
          <a:p>
            <a:pPr marL="609600" indent="-609600" eaLnBrk="1" hangingPunct="1">
              <a:buClr>
                <a:schemeClr val="tx1"/>
              </a:buClr>
            </a:pPr>
            <a:endParaRPr lang="en-US" sz="1800" dirty="0" smtClean="0">
              <a:latin typeface="Arial" pitchFamily="34" charset="0"/>
              <a:cs typeface="Arial" pitchFamily="34" charset="0"/>
            </a:endParaRPr>
          </a:p>
        </p:txBody>
      </p:sp>
      <p:pic>
        <p:nvPicPr>
          <p:cNvPr id="23556" name="Picture 4" descr="C:\Users\dr qaiser\Desktop\west_side_market.jpg"/>
          <p:cNvPicPr>
            <a:picLocks noChangeAspect="1" noChangeArrowheads="1"/>
          </p:cNvPicPr>
          <p:nvPr/>
        </p:nvPicPr>
        <p:blipFill>
          <a:blip r:embed="rId2"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p:cNvSpPr>
          <p:nvPr>
            <p:ph type="title"/>
          </p:nvPr>
        </p:nvSpPr>
        <p:spPr/>
        <p:txBody>
          <a:bodyPr/>
          <a:lstStyle/>
          <a:p>
            <a:pPr eaLnBrk="1" hangingPunct="1"/>
            <a:r>
              <a:rPr lang="en-US" sz="2400" b="1" dirty="0" smtClean="0">
                <a:latin typeface="Arial" pitchFamily="34" charset="0"/>
                <a:cs typeface="Arial" pitchFamily="34" charset="0"/>
              </a:rPr>
              <a:t>Open economy</a:t>
            </a:r>
          </a:p>
        </p:txBody>
      </p:sp>
      <p:sp>
        <p:nvSpPr>
          <p:cNvPr id="23555" name="Rectangle 3"/>
          <p:cNvSpPr>
            <a:spLocks noGrp="1"/>
          </p:cNvSpPr>
          <p:nvPr>
            <p:ph type="body" idx="1"/>
          </p:nvPr>
        </p:nvSpPr>
        <p:spPr/>
        <p:txBody>
          <a:bodyPr/>
          <a:lstStyle/>
          <a:p>
            <a:pPr eaLnBrk="1" hangingPunct="1">
              <a:spcBef>
                <a:spcPct val="15000"/>
              </a:spcBef>
            </a:pPr>
            <a:r>
              <a:rPr lang="en-US" sz="1800" smtClean="0">
                <a:latin typeface="Arial" pitchFamily="34" charset="0"/>
                <a:cs typeface="Arial" pitchFamily="34" charset="0"/>
              </a:rPr>
              <a:t>Net exports--the difference between </a:t>
            </a:r>
          </a:p>
          <a:p>
            <a:pPr lvl="1" eaLnBrk="1" hangingPunct="1">
              <a:spcBef>
                <a:spcPct val="15000"/>
              </a:spcBef>
              <a:buFont typeface="Wingdings" pitchFamily="2" charset="2"/>
              <a:buChar char="ü"/>
            </a:pPr>
            <a:r>
              <a:rPr lang="en-US" sz="1800" smtClean="0">
                <a:latin typeface="Arial" pitchFamily="34" charset="0"/>
                <a:cs typeface="Arial" pitchFamily="34" charset="0"/>
              </a:rPr>
              <a:t>exports and imports</a:t>
            </a:r>
          </a:p>
          <a:p>
            <a:pPr lvl="1" eaLnBrk="1" hangingPunct="1">
              <a:spcBef>
                <a:spcPct val="15000"/>
              </a:spcBef>
              <a:buFont typeface="Wingdings" pitchFamily="2" charset="2"/>
              <a:buChar char="ü"/>
            </a:pPr>
            <a:r>
              <a:rPr lang="en-US" sz="1800" smtClean="0">
                <a:latin typeface="Arial" pitchFamily="34" charset="0"/>
                <a:cs typeface="Arial" pitchFamily="34" charset="0"/>
              </a:rPr>
              <a:t>a country’s output (</a:t>
            </a:r>
            <a:r>
              <a:rPr lang="en-US" sz="1800" b="1" i="1" smtClean="0">
                <a:latin typeface="Arial" pitchFamily="34" charset="0"/>
                <a:cs typeface="Arial" pitchFamily="34" charset="0"/>
              </a:rPr>
              <a:t>Y </a:t>
            </a:r>
            <a:r>
              <a:rPr lang="en-US" sz="1800" smtClean="0">
                <a:latin typeface="Arial" pitchFamily="34" charset="0"/>
                <a:cs typeface="Arial" pitchFamily="34" charset="0"/>
              </a:rPr>
              <a:t>) </a:t>
            </a:r>
            <a:br>
              <a:rPr lang="en-US" sz="1800" smtClean="0">
                <a:latin typeface="Arial" pitchFamily="34" charset="0"/>
                <a:cs typeface="Arial" pitchFamily="34" charset="0"/>
              </a:rPr>
            </a:br>
            <a:r>
              <a:rPr lang="en-US" sz="1800" smtClean="0">
                <a:latin typeface="Arial" pitchFamily="34" charset="0"/>
                <a:cs typeface="Arial" pitchFamily="34" charset="0"/>
              </a:rPr>
              <a:t>	   and its spending (</a:t>
            </a:r>
            <a:r>
              <a:rPr lang="en-US" sz="1800" b="1" i="1" smtClean="0">
                <a:latin typeface="Arial" pitchFamily="34" charset="0"/>
                <a:cs typeface="Arial" pitchFamily="34" charset="0"/>
              </a:rPr>
              <a:t>C</a:t>
            </a:r>
            <a:r>
              <a:rPr lang="en-US" sz="1800" smtClean="0">
                <a:latin typeface="Arial" pitchFamily="34" charset="0"/>
                <a:cs typeface="Arial" pitchFamily="34" charset="0"/>
              </a:rPr>
              <a:t> + </a:t>
            </a:r>
            <a:r>
              <a:rPr lang="en-US" sz="1800" b="1" i="1" smtClean="0">
                <a:latin typeface="Arial" pitchFamily="34" charset="0"/>
                <a:cs typeface="Arial" pitchFamily="34" charset="0"/>
              </a:rPr>
              <a:t>I</a:t>
            </a:r>
            <a:r>
              <a:rPr lang="en-US" sz="1800" smtClean="0">
                <a:latin typeface="Arial" pitchFamily="34" charset="0"/>
                <a:cs typeface="Arial" pitchFamily="34" charset="0"/>
              </a:rPr>
              <a:t> + </a:t>
            </a:r>
            <a:r>
              <a:rPr lang="en-US" sz="1800" b="1" i="1" smtClean="0">
                <a:latin typeface="Arial" pitchFamily="34" charset="0"/>
                <a:cs typeface="Arial" pitchFamily="34" charset="0"/>
              </a:rPr>
              <a:t>G</a:t>
            </a:r>
            <a:r>
              <a:rPr lang="en-US" sz="1800" smtClean="0">
                <a:latin typeface="Arial" pitchFamily="34" charset="0"/>
                <a:cs typeface="Arial" pitchFamily="34" charset="0"/>
              </a:rPr>
              <a:t>)</a:t>
            </a:r>
          </a:p>
          <a:p>
            <a:pPr eaLnBrk="1" hangingPunct="1"/>
            <a:endParaRPr lang="en-US" sz="1800" smtClean="0">
              <a:latin typeface="Arial" pitchFamily="34" charset="0"/>
              <a:cs typeface="Arial" pitchFamily="34" charset="0"/>
            </a:endParaRPr>
          </a:p>
          <a:p>
            <a:pPr eaLnBrk="1" hangingPunct="1"/>
            <a:endParaRPr lang="en-US" sz="1800" smtClean="0">
              <a:latin typeface="Arial" pitchFamily="34" charset="0"/>
              <a:cs typeface="Arial" pitchFamily="34" charset="0"/>
            </a:endParaRPr>
          </a:p>
          <a:p>
            <a:pPr eaLnBrk="1" hangingPunct="1"/>
            <a:r>
              <a:rPr lang="en-US" sz="1800" smtClean="0">
                <a:latin typeface="Arial" pitchFamily="34" charset="0"/>
                <a:cs typeface="Arial" pitchFamily="34" charset="0"/>
              </a:rPr>
              <a:t>Net capital outflow equals</a:t>
            </a:r>
          </a:p>
          <a:p>
            <a:pPr lvl="1" eaLnBrk="1" hangingPunct="1">
              <a:spcBef>
                <a:spcPct val="15000"/>
              </a:spcBef>
              <a:buFont typeface="Wingdings" pitchFamily="2" charset="2"/>
              <a:buChar char="ü"/>
            </a:pPr>
            <a:r>
              <a:rPr lang="en-US" sz="1800" smtClean="0">
                <a:latin typeface="Arial" pitchFamily="34" charset="0"/>
                <a:cs typeface="Arial" pitchFamily="34" charset="0"/>
              </a:rPr>
              <a:t>purchases of foreign assets </a:t>
            </a:r>
            <a:br>
              <a:rPr lang="en-US" sz="1800" smtClean="0">
                <a:latin typeface="Arial" pitchFamily="34" charset="0"/>
                <a:cs typeface="Arial" pitchFamily="34" charset="0"/>
              </a:rPr>
            </a:br>
            <a:r>
              <a:rPr lang="en-US" sz="1800" smtClean="0">
                <a:latin typeface="Arial" pitchFamily="34" charset="0"/>
                <a:cs typeface="Arial" pitchFamily="34" charset="0"/>
              </a:rPr>
              <a:t>minus foreign purchases of the country’s assets</a:t>
            </a:r>
          </a:p>
          <a:p>
            <a:pPr lvl="1" eaLnBrk="1" hangingPunct="1">
              <a:spcBef>
                <a:spcPct val="15000"/>
              </a:spcBef>
              <a:buFont typeface="Wingdings" pitchFamily="2" charset="2"/>
              <a:buChar char="ü"/>
            </a:pPr>
            <a:r>
              <a:rPr lang="en-US" sz="1800" smtClean="0">
                <a:latin typeface="Arial" pitchFamily="34" charset="0"/>
                <a:cs typeface="Arial" pitchFamily="34" charset="0"/>
              </a:rPr>
              <a:t>the difference between saving and investment</a:t>
            </a:r>
          </a:p>
          <a:p>
            <a:pPr eaLnBrk="1" hangingPunct="1"/>
            <a:endParaRPr lang="en-US" sz="1800" smtClean="0">
              <a:latin typeface="Arial" pitchFamily="34" charset="0"/>
              <a:cs typeface="Arial" pitchFamily="34" charset="0"/>
            </a:endParaRPr>
          </a:p>
          <a:p>
            <a:pPr eaLnBrk="1" hangingPunct="1"/>
            <a:endParaRPr lang="en-US" smtClean="0">
              <a:latin typeface="Arial" pitchFamily="34" charset="0"/>
              <a:cs typeface="Arial" pitchFamily="34" charset="0"/>
            </a:endParaRPr>
          </a:p>
        </p:txBody>
      </p:sp>
      <p:pic>
        <p:nvPicPr>
          <p:cNvPr id="23556" name="Picture 4" descr="C:\Users\dr qaiser\Desktop\west_side_market.jpg"/>
          <p:cNvPicPr>
            <a:picLocks noChangeAspect="1" noChangeArrowheads="1"/>
          </p:cNvPicPr>
          <p:nvPr/>
        </p:nvPicPr>
        <p:blipFill>
          <a:blip r:embed="rId2"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p:cNvSpPr>
          <p:nvPr>
            <p:ph type="title"/>
          </p:nvPr>
        </p:nvSpPr>
        <p:spPr>
          <a:xfrm>
            <a:off x="381000" y="0"/>
            <a:ext cx="8229600" cy="914400"/>
          </a:xfrm>
        </p:spPr>
        <p:txBody>
          <a:bodyPr/>
          <a:lstStyle/>
          <a:p>
            <a:r>
              <a:rPr lang="en-US" sz="2400" b="1" dirty="0" smtClean="0">
                <a:latin typeface="Arial" pitchFamily="34" charset="0"/>
                <a:cs typeface="Arial" pitchFamily="34" charset="0"/>
              </a:rPr>
              <a:t>Open economy</a:t>
            </a:r>
          </a:p>
        </p:txBody>
      </p:sp>
      <p:sp>
        <p:nvSpPr>
          <p:cNvPr id="61443" name="Rectangle 3"/>
          <p:cNvSpPr>
            <a:spLocks noGrp="1"/>
          </p:cNvSpPr>
          <p:nvPr>
            <p:ph type="body" idx="1"/>
          </p:nvPr>
        </p:nvSpPr>
        <p:spPr>
          <a:xfrm>
            <a:off x="457200" y="914400"/>
            <a:ext cx="8229600" cy="4525963"/>
          </a:xfrm>
        </p:spPr>
        <p:txBody>
          <a:bodyPr/>
          <a:lstStyle/>
          <a:p>
            <a:pPr>
              <a:lnSpc>
                <a:spcPct val="80000"/>
              </a:lnSpc>
              <a:buSzPct val="95000"/>
            </a:pPr>
            <a:r>
              <a:rPr lang="en-US" sz="1800" dirty="0" smtClean="0">
                <a:latin typeface="Arial" pitchFamily="34" charset="0"/>
                <a:cs typeface="Arial" pitchFamily="34" charset="0"/>
              </a:rPr>
              <a:t>Exchange rates</a:t>
            </a:r>
          </a:p>
          <a:p>
            <a:pPr lvl="1">
              <a:lnSpc>
                <a:spcPct val="80000"/>
              </a:lnSpc>
              <a:spcBef>
                <a:spcPct val="15000"/>
              </a:spcBef>
              <a:buSzPct val="95000"/>
              <a:buFont typeface="Wingdings" pitchFamily="2" charset="2"/>
              <a:buChar char="ü"/>
            </a:pPr>
            <a:r>
              <a:rPr lang="en-US" sz="1800" dirty="0" smtClean="0">
                <a:latin typeface="Arial" pitchFamily="34" charset="0"/>
                <a:cs typeface="Arial" pitchFamily="34" charset="0"/>
              </a:rPr>
              <a:t>nominal:  the price of a country’s currency in terms of another country’s currency</a:t>
            </a:r>
          </a:p>
          <a:p>
            <a:pPr lvl="1">
              <a:lnSpc>
                <a:spcPct val="80000"/>
              </a:lnSpc>
              <a:spcBef>
                <a:spcPct val="15000"/>
              </a:spcBef>
              <a:buSzPct val="95000"/>
              <a:buFont typeface="Wingdings" pitchFamily="2" charset="2"/>
              <a:buChar char="ü"/>
            </a:pPr>
            <a:r>
              <a:rPr lang="en-US" sz="1800" dirty="0" smtClean="0">
                <a:latin typeface="Arial" pitchFamily="34" charset="0"/>
                <a:cs typeface="Arial" pitchFamily="34" charset="0"/>
              </a:rPr>
              <a:t>real:  the price of a country’s goods in terms of another country’s goods.</a:t>
            </a:r>
          </a:p>
          <a:p>
            <a:pPr lvl="1">
              <a:lnSpc>
                <a:spcPct val="80000"/>
              </a:lnSpc>
              <a:spcBef>
                <a:spcPct val="15000"/>
              </a:spcBef>
              <a:buSzPct val="95000"/>
              <a:buFont typeface="Wingdings" pitchFamily="2" charset="2"/>
              <a:buChar char="ü"/>
            </a:pPr>
            <a:r>
              <a:rPr lang="en-US" sz="1800" dirty="0" smtClean="0">
                <a:latin typeface="Arial" pitchFamily="34" charset="0"/>
                <a:cs typeface="Arial" pitchFamily="34" charset="0"/>
              </a:rPr>
              <a:t>The real exchange rate equals the nominal rate times the ratio of prices of the two countries.</a:t>
            </a:r>
          </a:p>
          <a:p>
            <a:pPr>
              <a:lnSpc>
                <a:spcPct val="80000"/>
              </a:lnSpc>
              <a:spcBef>
                <a:spcPct val="15000"/>
              </a:spcBef>
              <a:buSzPct val="95000"/>
            </a:pPr>
            <a:endParaRPr lang="en-US" sz="1800" dirty="0" smtClean="0">
              <a:latin typeface="Arial" pitchFamily="34" charset="0"/>
              <a:cs typeface="Arial" pitchFamily="34" charset="0"/>
            </a:endParaRPr>
          </a:p>
          <a:p>
            <a:pPr>
              <a:lnSpc>
                <a:spcPct val="80000"/>
              </a:lnSpc>
              <a:spcBef>
                <a:spcPct val="15000"/>
              </a:spcBef>
              <a:buSzPct val="95000"/>
            </a:pPr>
            <a:r>
              <a:rPr lang="en-US" sz="1800" dirty="0" smtClean="0">
                <a:latin typeface="Arial" pitchFamily="34" charset="0"/>
                <a:cs typeface="Arial" pitchFamily="34" charset="0"/>
              </a:rPr>
              <a:t>How the real exchange rate is determined</a:t>
            </a:r>
          </a:p>
          <a:p>
            <a:pPr lvl="1">
              <a:lnSpc>
                <a:spcPct val="80000"/>
              </a:lnSpc>
              <a:spcBef>
                <a:spcPct val="15000"/>
              </a:spcBef>
              <a:buSzPct val="95000"/>
              <a:buFont typeface="Wingdings" pitchFamily="2" charset="2"/>
              <a:buChar char="ü"/>
            </a:pPr>
            <a:r>
              <a:rPr lang="en-US" sz="1800" b="1" i="1" dirty="0" smtClean="0">
                <a:latin typeface="Arial" pitchFamily="34" charset="0"/>
                <a:cs typeface="Arial" pitchFamily="34" charset="0"/>
              </a:rPr>
              <a:t>NX</a:t>
            </a:r>
            <a:r>
              <a:rPr lang="en-US" sz="1800" dirty="0" smtClean="0">
                <a:latin typeface="Arial" pitchFamily="34" charset="0"/>
                <a:cs typeface="Arial" pitchFamily="34" charset="0"/>
              </a:rPr>
              <a:t>  depends negatively on the real exchange rate, other things equal</a:t>
            </a:r>
          </a:p>
          <a:p>
            <a:pPr lvl="1">
              <a:lnSpc>
                <a:spcPct val="80000"/>
              </a:lnSpc>
              <a:spcBef>
                <a:spcPct val="15000"/>
              </a:spcBef>
              <a:buSzPct val="95000"/>
              <a:buFont typeface="Wingdings" pitchFamily="2" charset="2"/>
              <a:buChar char="ü"/>
            </a:pPr>
            <a:r>
              <a:rPr lang="en-US" sz="1800" dirty="0" smtClean="0">
                <a:latin typeface="Arial" pitchFamily="34" charset="0"/>
                <a:cs typeface="Arial" pitchFamily="34" charset="0"/>
              </a:rPr>
              <a:t>The real exchange rate adjusts to equate </a:t>
            </a:r>
            <a:br>
              <a:rPr lang="en-US" sz="1800" dirty="0" smtClean="0">
                <a:latin typeface="Arial" pitchFamily="34" charset="0"/>
                <a:cs typeface="Arial" pitchFamily="34" charset="0"/>
              </a:rPr>
            </a:br>
            <a:r>
              <a:rPr lang="en-US" sz="1800" b="1" i="1" dirty="0" smtClean="0">
                <a:latin typeface="Arial" pitchFamily="34" charset="0"/>
                <a:cs typeface="Arial" pitchFamily="34" charset="0"/>
              </a:rPr>
              <a:t>NX</a:t>
            </a:r>
            <a:r>
              <a:rPr lang="en-US" sz="1800" dirty="0" smtClean="0">
                <a:latin typeface="Arial" pitchFamily="34" charset="0"/>
                <a:cs typeface="Arial" pitchFamily="34" charset="0"/>
              </a:rPr>
              <a:t>  with net capital outflow</a:t>
            </a:r>
          </a:p>
          <a:p>
            <a:pPr>
              <a:lnSpc>
                <a:spcPct val="80000"/>
              </a:lnSpc>
              <a:buSzPct val="95000"/>
              <a:buFont typeface="Wingdings" pitchFamily="2" charset="2"/>
              <a:buChar char="ü"/>
            </a:pPr>
            <a:endParaRPr lang="en-US" sz="1800" dirty="0" smtClean="0">
              <a:latin typeface="Arial" pitchFamily="34" charset="0"/>
              <a:cs typeface="Arial" pitchFamily="34" charset="0"/>
            </a:endParaRPr>
          </a:p>
          <a:p>
            <a:pPr>
              <a:lnSpc>
                <a:spcPct val="80000"/>
              </a:lnSpc>
              <a:buSzPct val="95000"/>
            </a:pPr>
            <a:r>
              <a:rPr lang="en-US" sz="1800" dirty="0" smtClean="0">
                <a:latin typeface="Arial" pitchFamily="34" charset="0"/>
                <a:cs typeface="Arial" pitchFamily="34" charset="0"/>
              </a:rPr>
              <a:t>How the nominal exchange rate is determined</a:t>
            </a:r>
          </a:p>
          <a:p>
            <a:pPr lvl="1">
              <a:lnSpc>
                <a:spcPct val="80000"/>
              </a:lnSpc>
              <a:spcBef>
                <a:spcPct val="15000"/>
              </a:spcBef>
              <a:buSzPct val="95000"/>
              <a:buFont typeface="Wingdings" pitchFamily="2" charset="2"/>
              <a:buChar char="ü"/>
            </a:pPr>
            <a:r>
              <a:rPr lang="en-US" sz="1800" b="1" i="1" dirty="0" smtClean="0">
                <a:latin typeface="Arial" pitchFamily="34" charset="0"/>
                <a:cs typeface="Arial" pitchFamily="34" charset="0"/>
              </a:rPr>
              <a:t>e</a:t>
            </a:r>
            <a:r>
              <a:rPr lang="en-US" sz="1800" dirty="0" smtClean="0">
                <a:latin typeface="Arial" pitchFamily="34" charset="0"/>
                <a:cs typeface="Arial" pitchFamily="34" charset="0"/>
              </a:rPr>
              <a:t> equals the real exchange rate times the country’s price level relative to the foreign price level. </a:t>
            </a:r>
          </a:p>
          <a:p>
            <a:pPr lvl="1">
              <a:lnSpc>
                <a:spcPct val="80000"/>
              </a:lnSpc>
              <a:spcBef>
                <a:spcPct val="15000"/>
              </a:spcBef>
              <a:buSzPct val="95000"/>
              <a:buFont typeface="Wingdings" pitchFamily="2" charset="2"/>
              <a:buChar char="ü"/>
            </a:pPr>
            <a:r>
              <a:rPr lang="en-US" sz="1800" dirty="0" smtClean="0">
                <a:latin typeface="Arial" pitchFamily="34" charset="0"/>
                <a:cs typeface="Arial" pitchFamily="34" charset="0"/>
              </a:rPr>
              <a:t>For a given value of the real exchange rate, the percentage change in the nominal exchange rate equals the difference between the foreign &amp; domestic inflation rates.</a:t>
            </a:r>
          </a:p>
          <a:p>
            <a:pPr>
              <a:lnSpc>
                <a:spcPct val="80000"/>
              </a:lnSpc>
            </a:pPr>
            <a:endParaRPr lang="en-US" sz="1800" dirty="0" smtClean="0">
              <a:latin typeface="Arial" pitchFamily="34" charset="0"/>
              <a:cs typeface="Arial" pitchFamily="34" charset="0"/>
            </a:endParaRPr>
          </a:p>
        </p:txBody>
      </p:sp>
      <p:pic>
        <p:nvPicPr>
          <p:cNvPr id="5" name="Picture 4" descr="C:\Users\dr qaiser\Desktop\west_side_market.jpg"/>
          <p:cNvPicPr>
            <a:picLocks noChangeAspect="1" noChangeArrowheads="1"/>
          </p:cNvPicPr>
          <p:nvPr/>
        </p:nvPicPr>
        <p:blipFill>
          <a:blip r:embed="rId2"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z="2400" b="1" dirty="0" smtClean="0">
                <a:latin typeface="Arial" pitchFamily="34" charset="0"/>
                <a:cs typeface="Arial" pitchFamily="34" charset="0"/>
              </a:rPr>
              <a:t>Introduction to Economic Fluctuations</a:t>
            </a:r>
            <a:endParaRPr lang="en-US" sz="2400" b="1" dirty="0">
              <a:latin typeface="Arial" pitchFamily="34" charset="0"/>
              <a:cs typeface="Arial" pitchFamily="34" charset="0"/>
            </a:endParaRPr>
          </a:p>
        </p:txBody>
      </p:sp>
      <p:sp>
        <p:nvSpPr>
          <p:cNvPr id="36867" name="Rectangle 3"/>
          <p:cNvSpPr>
            <a:spLocks noGrp="1" noChangeArrowheads="1"/>
          </p:cNvSpPr>
          <p:nvPr>
            <p:ph idx="1"/>
          </p:nvPr>
        </p:nvSpPr>
        <p:spPr>
          <a:xfrm>
            <a:off x="1066800" y="1219200"/>
            <a:ext cx="7315200" cy="4648200"/>
          </a:xfrm>
        </p:spPr>
        <p:txBody>
          <a:bodyPr/>
          <a:lstStyle/>
          <a:p>
            <a:pPr marL="404813" indent="-404813">
              <a:lnSpc>
                <a:spcPct val="105000"/>
              </a:lnSpc>
              <a:spcBef>
                <a:spcPct val="60000"/>
              </a:spcBef>
            </a:pPr>
            <a:r>
              <a:rPr lang="en-US" sz="1800" dirty="0" smtClean="0">
                <a:latin typeface="Arial" pitchFamily="34" charset="0"/>
                <a:cs typeface="Arial" pitchFamily="34" charset="0"/>
              </a:rPr>
              <a:t>Long run: prices are flexible, output and employment are always at their natural rates, and the classical theory applies.</a:t>
            </a:r>
          </a:p>
          <a:p>
            <a:pPr marL="404813" indent="-404813">
              <a:lnSpc>
                <a:spcPct val="105000"/>
              </a:lnSpc>
            </a:pPr>
            <a:r>
              <a:rPr lang="en-US" sz="1800" dirty="0" smtClean="0">
                <a:latin typeface="Arial" pitchFamily="34" charset="0"/>
                <a:cs typeface="Arial" pitchFamily="34" charset="0"/>
              </a:rPr>
              <a:t>Short run:  prices are sticky, shocks can push output and employment away from their natural rates.  </a:t>
            </a:r>
          </a:p>
          <a:p>
            <a:pPr marL="404813" indent="-404813">
              <a:lnSpc>
                <a:spcPct val="105000"/>
              </a:lnSpc>
              <a:spcBef>
                <a:spcPct val="60000"/>
              </a:spcBef>
            </a:pPr>
            <a:r>
              <a:rPr lang="en-US" sz="1800" dirty="0" smtClean="0">
                <a:latin typeface="Arial" pitchFamily="34" charset="0"/>
                <a:cs typeface="Arial" pitchFamily="34" charset="0"/>
              </a:rPr>
              <a:t>Aggregate demand and supply:  a framework to analyze economic fluctuations</a:t>
            </a:r>
          </a:p>
          <a:p>
            <a:pPr marL="404813" indent="-404813">
              <a:lnSpc>
                <a:spcPct val="105000"/>
              </a:lnSpc>
              <a:spcBef>
                <a:spcPct val="60000"/>
              </a:spcBef>
            </a:pPr>
            <a:r>
              <a:rPr lang="en-US" sz="1800" dirty="0" smtClean="0">
                <a:latin typeface="Arial" pitchFamily="34" charset="0"/>
                <a:cs typeface="Arial" pitchFamily="34" charset="0"/>
              </a:rPr>
              <a:t>The aggregate demand curve slopes downward.</a:t>
            </a:r>
          </a:p>
          <a:p>
            <a:pPr marL="404813" indent="-404813">
              <a:lnSpc>
                <a:spcPct val="105000"/>
              </a:lnSpc>
              <a:spcBef>
                <a:spcPct val="60000"/>
              </a:spcBef>
            </a:pPr>
            <a:r>
              <a:rPr lang="en-US" sz="1800" dirty="0" smtClean="0">
                <a:latin typeface="Arial" pitchFamily="34" charset="0"/>
                <a:cs typeface="Arial" pitchFamily="34" charset="0"/>
              </a:rPr>
              <a:t>The long-run aggregate supply curve is vertical, because output depends on technology and factor supplies, but not prices.</a:t>
            </a:r>
          </a:p>
          <a:p>
            <a:pPr marL="404813" indent="-404813">
              <a:lnSpc>
                <a:spcPct val="105000"/>
              </a:lnSpc>
              <a:spcBef>
                <a:spcPct val="60000"/>
              </a:spcBef>
            </a:pPr>
            <a:r>
              <a:rPr lang="en-US" sz="1800" dirty="0" smtClean="0">
                <a:latin typeface="Arial" pitchFamily="34" charset="0"/>
                <a:cs typeface="Arial" pitchFamily="34" charset="0"/>
              </a:rPr>
              <a:t>The short-run aggregate supply curve is horizontal, because prices are sticky at predetermined levels.</a:t>
            </a:r>
          </a:p>
          <a:p>
            <a:pPr marL="404813" indent="-404813" eaLnBrk="1" hangingPunct="1">
              <a:lnSpc>
                <a:spcPct val="105000"/>
              </a:lnSpc>
              <a:spcBef>
                <a:spcPct val="60000"/>
              </a:spcBef>
              <a:buFont typeface="Wingdings" pitchFamily="2" charset="2"/>
              <a:buNone/>
            </a:pPr>
            <a:endParaRPr lang="en-US" sz="1800" dirty="0" smtClean="0">
              <a:latin typeface="Arial" pitchFamily="34" charset="0"/>
              <a:cs typeface="Arial" pitchFamily="34" charset="0"/>
            </a:endParaRPr>
          </a:p>
        </p:txBody>
      </p:sp>
      <p:pic>
        <p:nvPicPr>
          <p:cNvPr id="36868"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z="2400" b="1" dirty="0" smtClean="0">
                <a:latin typeface="Arial" pitchFamily="34" charset="0"/>
                <a:cs typeface="Arial" pitchFamily="34" charset="0"/>
              </a:rPr>
              <a:t>Introduction to Economic Fluctuations</a:t>
            </a:r>
            <a:endParaRPr lang="en-US" sz="2400" b="1" dirty="0">
              <a:latin typeface="Arial" pitchFamily="34" charset="0"/>
              <a:cs typeface="Arial" pitchFamily="34" charset="0"/>
            </a:endParaRPr>
          </a:p>
        </p:txBody>
      </p:sp>
      <p:sp>
        <p:nvSpPr>
          <p:cNvPr id="37891" name="Rectangle 3"/>
          <p:cNvSpPr>
            <a:spLocks noGrp="1" noChangeArrowheads="1"/>
          </p:cNvSpPr>
          <p:nvPr>
            <p:ph idx="1"/>
          </p:nvPr>
        </p:nvSpPr>
        <p:spPr>
          <a:xfrm>
            <a:off x="990600" y="1219200"/>
            <a:ext cx="7467600" cy="4648200"/>
          </a:xfrm>
        </p:spPr>
        <p:txBody>
          <a:bodyPr/>
          <a:lstStyle/>
          <a:p>
            <a:pPr marL="404813" indent="-404813"/>
            <a:r>
              <a:rPr lang="en-US" sz="1800" dirty="0" smtClean="0">
                <a:latin typeface="Arial" pitchFamily="34" charset="0"/>
                <a:cs typeface="Arial" pitchFamily="34" charset="0"/>
              </a:rPr>
              <a:t>Shocks to aggregate demand and supply cause fluctuations in GDP and employment in the short run.</a:t>
            </a:r>
          </a:p>
          <a:p>
            <a:pPr marL="404813" indent="-404813"/>
            <a:endParaRPr lang="en-US" sz="1800" dirty="0" smtClean="0">
              <a:latin typeface="Arial" pitchFamily="34" charset="0"/>
              <a:cs typeface="Arial" pitchFamily="34" charset="0"/>
            </a:endParaRPr>
          </a:p>
          <a:p>
            <a:pPr marL="404813" indent="-404813"/>
            <a:r>
              <a:rPr lang="en-US" sz="1800" dirty="0" smtClean="0">
                <a:latin typeface="Arial" pitchFamily="34" charset="0"/>
                <a:cs typeface="Arial" pitchFamily="34" charset="0"/>
              </a:rPr>
              <a:t>The Fed can attempt to stabilize the economy with monetary policy.  </a:t>
            </a:r>
          </a:p>
        </p:txBody>
      </p:sp>
      <p:pic>
        <p:nvPicPr>
          <p:cNvPr id="37892" name="Picture 4" descr="C:\Users\dr qaiser\Desktop\west_side_market.jpg"/>
          <p:cNvPicPr>
            <a:picLocks noChangeAspect="1" noChangeArrowheads="1"/>
          </p:cNvPicPr>
          <p:nvPr/>
        </p:nvPicPr>
        <p:blipFill>
          <a:blip r:embed="rId3" cstate="print"/>
          <a:srcRect/>
          <a:stretch>
            <a:fillRect/>
          </a:stretch>
        </p:blipFill>
        <p:spPr bwMode="auto">
          <a:xfrm>
            <a:off x="0" y="5562600"/>
            <a:ext cx="9144000" cy="12954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Aggregate Demand</a:t>
            </a:r>
            <a:endParaRPr lang="en-US" sz="2400" b="1" dirty="0">
              <a:latin typeface="Arial" pitchFamily="34" charset="0"/>
              <a:cs typeface="Arial" pitchFamily="34" charset="0"/>
            </a:endParaRPr>
          </a:p>
        </p:txBody>
      </p:sp>
      <p:sp>
        <p:nvSpPr>
          <p:cNvPr id="282627" name="Rectangle 3"/>
          <p:cNvSpPr>
            <a:spLocks noGrp="1" noChangeArrowheads="1"/>
          </p:cNvSpPr>
          <p:nvPr>
            <p:ph idx="1"/>
          </p:nvPr>
        </p:nvSpPr>
        <p:spPr>
          <a:xfrm>
            <a:off x="914400" y="1219200"/>
            <a:ext cx="7772400" cy="5029200"/>
          </a:xfrm>
        </p:spPr>
        <p:txBody>
          <a:bodyPr/>
          <a:lstStyle/>
          <a:p>
            <a:pPr marL="346075" indent="-346075" defTabSz="736600">
              <a:lnSpc>
                <a:spcPct val="105000"/>
              </a:lnSpc>
              <a:spcBef>
                <a:spcPct val="15000"/>
              </a:spcBef>
              <a:buSzPct val="95000"/>
            </a:pPr>
            <a:r>
              <a:rPr lang="en-US" sz="1800" dirty="0">
                <a:latin typeface="Arial" pitchFamily="34" charset="0"/>
                <a:cs typeface="Arial" pitchFamily="34" charset="0"/>
              </a:rPr>
              <a:t>Keynesian Cross</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basic model of income determination</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takes fiscal policy &amp; investment as exogenous</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fiscal policy has a multiplied impact on income.</a:t>
            </a:r>
          </a:p>
          <a:p>
            <a:pPr marL="346075" indent="-346075" defTabSz="736600">
              <a:lnSpc>
                <a:spcPct val="105000"/>
              </a:lnSpc>
              <a:buSzPct val="95000"/>
            </a:pPr>
            <a:endParaRPr lang="en-US" sz="1800" dirty="0" smtClean="0">
              <a:latin typeface="Arial" pitchFamily="34" charset="0"/>
              <a:cs typeface="Arial" pitchFamily="34" charset="0"/>
            </a:endParaRPr>
          </a:p>
          <a:p>
            <a:pPr marL="346075" indent="-346075" defTabSz="736600">
              <a:lnSpc>
                <a:spcPct val="105000"/>
              </a:lnSpc>
              <a:buSzPct val="95000"/>
            </a:pPr>
            <a:endParaRPr lang="en-US" sz="1800" dirty="0" smtClean="0">
              <a:latin typeface="Arial" pitchFamily="34" charset="0"/>
              <a:cs typeface="Arial" pitchFamily="34" charset="0"/>
            </a:endParaRPr>
          </a:p>
          <a:p>
            <a:pPr marL="346075" indent="-346075" defTabSz="736600">
              <a:lnSpc>
                <a:spcPct val="105000"/>
              </a:lnSpc>
              <a:buSzPct val="95000"/>
            </a:pPr>
            <a:r>
              <a:rPr lang="en-US" sz="1800" dirty="0" smtClean="0">
                <a:latin typeface="Arial" pitchFamily="34" charset="0"/>
                <a:cs typeface="Arial" pitchFamily="34" charset="0"/>
              </a:rPr>
              <a:t> </a:t>
            </a:r>
            <a:r>
              <a:rPr lang="en-US" sz="1800" i="1" dirty="0">
                <a:latin typeface="Arial" pitchFamily="34" charset="0"/>
                <a:cs typeface="Arial" pitchFamily="34" charset="0"/>
              </a:rPr>
              <a:t>IS</a:t>
            </a:r>
            <a:r>
              <a:rPr lang="en-US" sz="1800" dirty="0">
                <a:latin typeface="Arial" pitchFamily="34" charset="0"/>
                <a:cs typeface="Arial" pitchFamily="34" charset="0"/>
              </a:rPr>
              <a:t>  curve</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comes from Keynesian Cross when planned investment depends negatively on interest rate</a:t>
            </a:r>
          </a:p>
          <a:p>
            <a:pPr lvl="1" indent="-2317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shows all combinations of </a:t>
            </a:r>
            <a:r>
              <a:rPr lang="en-US" sz="1800" b="1" i="1" dirty="0">
                <a:latin typeface="Arial" pitchFamily="34" charset="0"/>
                <a:cs typeface="Arial" pitchFamily="34" charset="0"/>
              </a:rPr>
              <a:t>r</a:t>
            </a:r>
            <a:r>
              <a:rPr lang="en-US" sz="1800" dirty="0">
                <a:latin typeface="Arial" pitchFamily="34" charset="0"/>
                <a:cs typeface="Arial" pitchFamily="34" charset="0"/>
              </a:rPr>
              <a:t>  and </a:t>
            </a:r>
            <a:r>
              <a:rPr lang="en-US" sz="1800" b="1" i="1" dirty="0">
                <a:latin typeface="Arial" pitchFamily="34" charset="0"/>
                <a:cs typeface="Arial" pitchFamily="34" charset="0"/>
              </a:rPr>
              <a:t>Y</a:t>
            </a:r>
            <a:r>
              <a:rPr lang="en-US" sz="1800" dirty="0">
                <a:latin typeface="Arial" pitchFamily="34" charset="0"/>
                <a:cs typeface="Arial" pitchFamily="34" charset="0"/>
              </a:rPr>
              <a:t>  that equate planned expenditure with actual expenditure on goods &amp; services</a:t>
            </a:r>
          </a:p>
          <a:p>
            <a:pPr lvl="1" indent="-231775" defTabSz="736600">
              <a:lnSpc>
                <a:spcPct val="105000"/>
              </a:lnSpc>
              <a:spcBef>
                <a:spcPct val="15000"/>
              </a:spcBef>
              <a:buClr>
                <a:schemeClr val="accent1"/>
              </a:buClr>
              <a:buSzPct val="95000"/>
              <a:buFont typeface="Wingdings" pitchFamily="2" charset="2"/>
              <a:buChar char="§"/>
            </a:pP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Aggregate Demand</a:t>
            </a:r>
            <a:endParaRPr lang="en-US" sz="2400" b="1" dirty="0">
              <a:latin typeface="Arial" pitchFamily="34" charset="0"/>
              <a:cs typeface="Arial" pitchFamily="34" charset="0"/>
            </a:endParaRPr>
          </a:p>
        </p:txBody>
      </p:sp>
      <p:sp>
        <p:nvSpPr>
          <p:cNvPr id="314371" name="Rectangle 3"/>
          <p:cNvSpPr>
            <a:spLocks noGrp="1" noChangeArrowheads="1"/>
          </p:cNvSpPr>
          <p:nvPr>
            <p:ph idx="1"/>
          </p:nvPr>
        </p:nvSpPr>
        <p:spPr>
          <a:xfrm>
            <a:off x="914400" y="1219200"/>
            <a:ext cx="7924800" cy="4876800"/>
          </a:xfrm>
        </p:spPr>
        <p:txBody>
          <a:bodyPr/>
          <a:lstStyle/>
          <a:p>
            <a:pPr marL="346075" indent="-346075" defTabSz="736600">
              <a:lnSpc>
                <a:spcPct val="105000"/>
              </a:lnSpc>
              <a:spcBef>
                <a:spcPct val="15000"/>
              </a:spcBef>
              <a:buSzPct val="95000"/>
            </a:pPr>
            <a:r>
              <a:rPr lang="en-US" sz="1800" dirty="0">
                <a:latin typeface="Arial" pitchFamily="34" charset="0"/>
                <a:cs typeface="Arial" pitchFamily="34" charset="0"/>
              </a:rPr>
              <a:t>Theory of Liquidity Preference</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basic model of interest rate determination</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takes money supply &amp; price level as exogenous</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an increase in the money supply lowers the interest rate</a:t>
            </a:r>
          </a:p>
          <a:p>
            <a:pPr marL="346075" indent="-346075" defTabSz="736600">
              <a:lnSpc>
                <a:spcPct val="105000"/>
              </a:lnSpc>
              <a:buSzPct val="95000"/>
            </a:pPr>
            <a:endParaRPr lang="en-US" sz="1800" dirty="0" smtClean="0">
              <a:latin typeface="Arial" pitchFamily="34" charset="0"/>
              <a:cs typeface="Arial" pitchFamily="34" charset="0"/>
            </a:endParaRPr>
          </a:p>
          <a:p>
            <a:pPr marL="346075" indent="-346075" defTabSz="736600">
              <a:lnSpc>
                <a:spcPct val="105000"/>
              </a:lnSpc>
              <a:buSzPct val="95000"/>
            </a:pPr>
            <a:r>
              <a:rPr lang="en-US" sz="1800" dirty="0" smtClean="0">
                <a:latin typeface="Arial" pitchFamily="34" charset="0"/>
                <a:cs typeface="Arial" pitchFamily="34" charset="0"/>
              </a:rPr>
              <a:t> </a:t>
            </a:r>
            <a:r>
              <a:rPr lang="en-US" sz="1800" i="1" dirty="0">
                <a:latin typeface="Arial" pitchFamily="34" charset="0"/>
                <a:cs typeface="Arial" pitchFamily="34" charset="0"/>
              </a:rPr>
              <a:t>LM</a:t>
            </a:r>
            <a:r>
              <a:rPr lang="en-US" sz="1800" dirty="0">
                <a:latin typeface="Arial" pitchFamily="34" charset="0"/>
                <a:cs typeface="Arial" pitchFamily="34" charset="0"/>
              </a:rPr>
              <a:t>  curve</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comes from Liquidity Preference Theory when money demand depends positively on income</a:t>
            </a:r>
          </a:p>
          <a:p>
            <a:pPr marL="793750" lvl="1" indent="-333375" defTabSz="736600">
              <a:lnSpc>
                <a:spcPct val="105000"/>
              </a:lnSpc>
              <a:spcBef>
                <a:spcPct val="15000"/>
              </a:spcBef>
              <a:buSzPct val="95000"/>
              <a:buFont typeface="Wingdings" pitchFamily="2" charset="2"/>
              <a:buChar char="§"/>
            </a:pPr>
            <a:r>
              <a:rPr lang="en-US" sz="1800" dirty="0">
                <a:latin typeface="Arial" pitchFamily="34" charset="0"/>
                <a:cs typeface="Arial" pitchFamily="34" charset="0"/>
              </a:rPr>
              <a:t>shows all combinations of </a:t>
            </a:r>
            <a:r>
              <a:rPr lang="en-US" sz="1800" b="1" i="1" dirty="0">
                <a:latin typeface="Arial" pitchFamily="34" charset="0"/>
                <a:cs typeface="Arial" pitchFamily="34" charset="0"/>
              </a:rPr>
              <a:t>r</a:t>
            </a:r>
            <a:r>
              <a:rPr lang="en-US" sz="1800" dirty="0">
                <a:latin typeface="Arial" pitchFamily="34" charset="0"/>
                <a:cs typeface="Arial" pitchFamily="34" charset="0"/>
              </a:rPr>
              <a:t>  </a:t>
            </a:r>
            <a:r>
              <a:rPr lang="en-US" sz="1800" dirty="0" err="1">
                <a:latin typeface="Arial" pitchFamily="34" charset="0"/>
                <a:cs typeface="Arial" pitchFamily="34" charset="0"/>
              </a:rPr>
              <a:t>and</a:t>
            </a:r>
            <a:r>
              <a:rPr lang="en-US" sz="1800" b="1" i="1" dirty="0" err="1">
                <a:latin typeface="Arial" pitchFamily="34" charset="0"/>
                <a:cs typeface="Arial" pitchFamily="34" charset="0"/>
              </a:rPr>
              <a:t>Y</a:t>
            </a:r>
            <a:r>
              <a:rPr lang="en-US" sz="1800" dirty="0">
                <a:latin typeface="Arial" pitchFamily="34" charset="0"/>
                <a:cs typeface="Arial" pitchFamily="34" charset="0"/>
              </a:rPr>
              <a:t>  that equate demand for real money balances with </a:t>
            </a:r>
            <a:r>
              <a:rPr lang="en-US" sz="1800" dirty="0" smtClean="0">
                <a:latin typeface="Arial" pitchFamily="34" charset="0"/>
                <a:cs typeface="Arial" pitchFamily="34" charset="0"/>
              </a:rPr>
              <a:t>supply</a:t>
            </a:r>
          </a:p>
          <a:p>
            <a:pPr marL="346075" indent="-346075" defTabSz="736600">
              <a:lnSpc>
                <a:spcPct val="105000"/>
              </a:lnSpc>
              <a:spcBef>
                <a:spcPct val="15000"/>
              </a:spcBef>
              <a:buSzPct val="95000"/>
            </a:pPr>
            <a:endParaRPr lang="en-US" sz="1800" dirty="0" smtClean="0">
              <a:latin typeface="Arial" pitchFamily="34" charset="0"/>
              <a:cs typeface="Arial" pitchFamily="34" charset="0"/>
            </a:endParaRPr>
          </a:p>
          <a:p>
            <a:pPr marL="346075" indent="-346075" defTabSz="736600">
              <a:lnSpc>
                <a:spcPct val="105000"/>
              </a:lnSpc>
              <a:spcBef>
                <a:spcPct val="15000"/>
              </a:spcBef>
              <a:buSzPct val="95000"/>
            </a:pPr>
            <a:r>
              <a:rPr lang="en-US" sz="1800" dirty="0" smtClean="0">
                <a:latin typeface="Arial" pitchFamily="34" charset="0"/>
                <a:cs typeface="Arial" pitchFamily="34" charset="0"/>
              </a:rPr>
              <a:t> </a:t>
            </a:r>
            <a:r>
              <a:rPr lang="en-US" sz="1800" i="1" dirty="0" smtClean="0">
                <a:latin typeface="Arial" pitchFamily="34" charset="0"/>
                <a:cs typeface="Arial" pitchFamily="34" charset="0"/>
              </a:rPr>
              <a:t>IS-LM</a:t>
            </a:r>
            <a:r>
              <a:rPr lang="en-US" sz="1800" dirty="0" smtClean="0">
                <a:latin typeface="Arial" pitchFamily="34" charset="0"/>
                <a:cs typeface="Arial" pitchFamily="34" charset="0"/>
              </a:rPr>
              <a:t>  model</a:t>
            </a:r>
          </a:p>
          <a:p>
            <a:pPr marL="793750" lvl="1" indent="-333375" defTabSz="736600">
              <a:lnSpc>
                <a:spcPct val="105000"/>
              </a:lnSpc>
              <a:spcBef>
                <a:spcPct val="15000"/>
              </a:spcBef>
              <a:buSzPct val="95000"/>
              <a:buFont typeface="Wingdings" pitchFamily="2" charset="2"/>
              <a:buChar char="§"/>
            </a:pPr>
            <a:r>
              <a:rPr lang="en-US" sz="1800" dirty="0" smtClean="0">
                <a:latin typeface="Arial" pitchFamily="34" charset="0"/>
                <a:cs typeface="Arial" pitchFamily="34" charset="0"/>
              </a:rPr>
              <a:t>Intersection of </a:t>
            </a:r>
            <a:r>
              <a:rPr lang="en-US" sz="1800" i="1" dirty="0" smtClean="0">
                <a:latin typeface="Arial" pitchFamily="34" charset="0"/>
                <a:cs typeface="Arial" pitchFamily="34" charset="0"/>
              </a:rPr>
              <a:t>IS</a:t>
            </a:r>
            <a:r>
              <a:rPr lang="en-US" sz="1800" dirty="0" smtClean="0">
                <a:latin typeface="Arial" pitchFamily="34" charset="0"/>
                <a:cs typeface="Arial" pitchFamily="34" charset="0"/>
              </a:rPr>
              <a:t>  and </a:t>
            </a:r>
            <a:r>
              <a:rPr lang="en-US" sz="1800" i="1" dirty="0" smtClean="0">
                <a:latin typeface="Arial" pitchFamily="34" charset="0"/>
                <a:cs typeface="Arial" pitchFamily="34" charset="0"/>
              </a:rPr>
              <a:t>LM</a:t>
            </a:r>
            <a:r>
              <a:rPr lang="en-US" sz="1800" dirty="0" smtClean="0">
                <a:latin typeface="Arial" pitchFamily="34" charset="0"/>
                <a:cs typeface="Arial" pitchFamily="34" charset="0"/>
              </a:rPr>
              <a:t>  curves shows the unique point (</a:t>
            </a:r>
            <a:r>
              <a:rPr lang="en-US" sz="1800" b="1" i="1" dirty="0" smtClean="0">
                <a:latin typeface="Arial" pitchFamily="34" charset="0"/>
                <a:cs typeface="Arial" pitchFamily="34" charset="0"/>
              </a:rPr>
              <a:t>Y</a:t>
            </a:r>
            <a:r>
              <a:rPr lang="en-US" sz="1800" dirty="0" smtClean="0">
                <a:latin typeface="Arial" pitchFamily="34" charset="0"/>
                <a:cs typeface="Arial" pitchFamily="34" charset="0"/>
              </a:rPr>
              <a:t>, </a:t>
            </a:r>
            <a:r>
              <a:rPr lang="en-US" sz="1800" b="1" i="1" dirty="0" smtClean="0">
                <a:latin typeface="Arial" pitchFamily="34" charset="0"/>
                <a:cs typeface="Arial" pitchFamily="34" charset="0"/>
              </a:rPr>
              <a:t>r</a:t>
            </a:r>
            <a:r>
              <a:rPr lang="en-US" sz="1800" dirty="0" smtClean="0">
                <a:latin typeface="Arial" pitchFamily="34" charset="0"/>
                <a:cs typeface="Arial" pitchFamily="34" charset="0"/>
              </a:rPr>
              <a:t> ) that satisfies equilibrium in both the goods and money markets</a:t>
            </a: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5943600"/>
            <a:ext cx="9144000" cy="9144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Aggregate Demand</a:t>
            </a:r>
            <a:endParaRPr lang="en-US" sz="2400" b="1" dirty="0">
              <a:latin typeface="Arial" pitchFamily="34" charset="0"/>
              <a:cs typeface="Arial" pitchFamily="34" charset="0"/>
            </a:endParaRPr>
          </a:p>
        </p:txBody>
      </p:sp>
      <p:sp>
        <p:nvSpPr>
          <p:cNvPr id="418819" name="Rectangle 3"/>
          <p:cNvSpPr>
            <a:spLocks noGrp="1" noChangeArrowheads="1"/>
          </p:cNvSpPr>
          <p:nvPr>
            <p:ph idx="1"/>
          </p:nvPr>
        </p:nvSpPr>
        <p:spPr>
          <a:xfrm>
            <a:off x="914400" y="1219200"/>
            <a:ext cx="7772400" cy="5029200"/>
          </a:xfrm>
        </p:spPr>
        <p:txBody>
          <a:bodyPr/>
          <a:lstStyle/>
          <a:p>
            <a:pPr marL="346075" indent="-346075" defTabSz="736600">
              <a:lnSpc>
                <a:spcPct val="110000"/>
              </a:lnSpc>
              <a:spcBef>
                <a:spcPct val="30000"/>
              </a:spcBef>
              <a:buClr>
                <a:schemeClr val="tx1"/>
              </a:buClr>
              <a:buSzPct val="95000"/>
              <a:buFont typeface="+mj-lt"/>
              <a:buAutoNum type="arabicPeriod"/>
            </a:pPr>
            <a:endParaRPr lang="en-US" sz="1800" dirty="0" smtClean="0">
              <a:solidFill>
                <a:schemeClr val="accent2"/>
              </a:solidFill>
              <a:latin typeface="Arial" pitchFamily="34" charset="0"/>
              <a:cs typeface="Arial" pitchFamily="34" charset="0"/>
            </a:endParaRPr>
          </a:p>
          <a:p>
            <a:pPr marL="346075" indent="-346075" defTabSz="736600">
              <a:lnSpc>
                <a:spcPct val="110000"/>
              </a:lnSpc>
              <a:spcBef>
                <a:spcPct val="30000"/>
              </a:spcBef>
              <a:buClr>
                <a:schemeClr val="tx1"/>
              </a:buClr>
              <a:buSzPct val="95000"/>
            </a:pPr>
            <a:r>
              <a:rPr lang="en-US" sz="1800" i="1" dirty="0" smtClean="0">
                <a:latin typeface="Arial" pitchFamily="34" charset="0"/>
                <a:cs typeface="Arial" pitchFamily="34" charset="0"/>
              </a:rPr>
              <a:t>IS-LM</a:t>
            </a:r>
            <a:r>
              <a:rPr lang="en-US" sz="1800" dirty="0" smtClean="0">
                <a:latin typeface="Arial" pitchFamily="34" charset="0"/>
                <a:cs typeface="Arial" pitchFamily="34" charset="0"/>
              </a:rPr>
              <a:t> </a:t>
            </a:r>
            <a:r>
              <a:rPr lang="en-US" sz="1800" dirty="0" smtClean="0">
                <a:latin typeface="Arial" pitchFamily="34" charset="0"/>
                <a:cs typeface="Arial" pitchFamily="34" charset="0"/>
                <a:sym typeface="Symbol" pitchFamily="18" charset="2"/>
              </a:rPr>
              <a:t> </a:t>
            </a:r>
            <a:r>
              <a:rPr lang="en-US" sz="1800" dirty="0">
                <a:latin typeface="Arial" pitchFamily="34" charset="0"/>
                <a:cs typeface="Arial" pitchFamily="34" charset="0"/>
              </a:rPr>
              <a:t>model</a:t>
            </a:r>
          </a:p>
          <a:p>
            <a:pPr marL="736600" lvl="1" indent="-276225" defTabSz="736600">
              <a:lnSpc>
                <a:spcPct val="110000"/>
              </a:lnSpc>
              <a:spcBef>
                <a:spcPct val="25000"/>
              </a:spcBef>
              <a:buClr>
                <a:schemeClr val="tx1"/>
              </a:buClr>
              <a:buSzPct val="95000"/>
              <a:buFont typeface="Wingdings" pitchFamily="2" charset="2"/>
              <a:buChar char="§"/>
            </a:pPr>
            <a:r>
              <a:rPr lang="en-US" sz="1800" dirty="0">
                <a:latin typeface="Arial" pitchFamily="34" charset="0"/>
                <a:cs typeface="Arial" pitchFamily="34" charset="0"/>
              </a:rPr>
              <a:t>a theory of aggregate demand</a:t>
            </a:r>
          </a:p>
          <a:p>
            <a:pPr marL="736600" lvl="1" indent="-276225" defTabSz="736600">
              <a:lnSpc>
                <a:spcPct val="110000"/>
              </a:lnSpc>
              <a:spcBef>
                <a:spcPct val="25000"/>
              </a:spcBef>
              <a:buClr>
                <a:schemeClr val="tx1"/>
              </a:buClr>
              <a:buSzPct val="95000"/>
              <a:buFont typeface="Wingdings" pitchFamily="2" charset="2"/>
              <a:buChar char="§"/>
            </a:pPr>
            <a:r>
              <a:rPr lang="en-US" sz="1800" dirty="0">
                <a:latin typeface="Arial" pitchFamily="34" charset="0"/>
                <a:cs typeface="Arial" pitchFamily="34" charset="0"/>
              </a:rPr>
              <a:t>exogenous:  </a:t>
            </a:r>
            <a:r>
              <a:rPr lang="en-US" sz="1800" b="1" i="1" dirty="0">
                <a:latin typeface="Arial" pitchFamily="34" charset="0"/>
                <a:cs typeface="Arial" pitchFamily="34" charset="0"/>
              </a:rPr>
              <a:t>M</a:t>
            </a:r>
            <a:r>
              <a:rPr lang="en-US" sz="1800" dirty="0">
                <a:latin typeface="Arial" pitchFamily="34" charset="0"/>
                <a:cs typeface="Arial" pitchFamily="34" charset="0"/>
              </a:rPr>
              <a:t>, </a:t>
            </a:r>
            <a:r>
              <a:rPr lang="en-US" sz="1800" b="1" i="1" dirty="0">
                <a:latin typeface="Arial" pitchFamily="34" charset="0"/>
                <a:cs typeface="Arial" pitchFamily="34" charset="0"/>
              </a:rPr>
              <a:t>G</a:t>
            </a:r>
            <a:r>
              <a:rPr lang="en-US" sz="1800" dirty="0">
                <a:latin typeface="Arial" pitchFamily="34" charset="0"/>
                <a:cs typeface="Arial" pitchFamily="34" charset="0"/>
              </a:rPr>
              <a:t>, </a:t>
            </a:r>
            <a:r>
              <a:rPr lang="en-US" sz="1800" b="1" i="1" dirty="0">
                <a:latin typeface="Arial" pitchFamily="34" charset="0"/>
                <a:cs typeface="Arial" pitchFamily="34" charset="0"/>
              </a:rPr>
              <a:t>T</a:t>
            </a:r>
            <a:r>
              <a:rPr lang="en-US" sz="1800" dirty="0">
                <a:latin typeface="Arial" pitchFamily="34" charset="0"/>
                <a:cs typeface="Arial" pitchFamily="34" charset="0"/>
              </a:rPr>
              <a:t>,</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b="1" i="1" dirty="0">
                <a:latin typeface="Arial" pitchFamily="34" charset="0"/>
                <a:cs typeface="Arial" pitchFamily="34" charset="0"/>
              </a:rPr>
              <a:t>P</a:t>
            </a:r>
            <a:r>
              <a:rPr lang="en-US" sz="1800" dirty="0">
                <a:latin typeface="Arial" pitchFamily="34" charset="0"/>
                <a:cs typeface="Arial" pitchFamily="34" charset="0"/>
              </a:rPr>
              <a:t>  exogenous in short run, </a:t>
            </a:r>
            <a:r>
              <a:rPr lang="en-US" sz="1800" b="1" i="1" dirty="0">
                <a:latin typeface="Arial" pitchFamily="34" charset="0"/>
                <a:cs typeface="Arial" pitchFamily="34" charset="0"/>
              </a:rPr>
              <a:t>Y</a:t>
            </a:r>
            <a:r>
              <a:rPr lang="en-US" sz="1800" dirty="0">
                <a:latin typeface="Arial" pitchFamily="34" charset="0"/>
                <a:cs typeface="Arial" pitchFamily="34" charset="0"/>
              </a:rPr>
              <a:t>  in long run </a:t>
            </a:r>
          </a:p>
          <a:p>
            <a:pPr marL="736600" lvl="1" indent="-276225" defTabSz="736600">
              <a:lnSpc>
                <a:spcPct val="110000"/>
              </a:lnSpc>
              <a:spcBef>
                <a:spcPct val="25000"/>
              </a:spcBef>
              <a:buClr>
                <a:schemeClr val="tx1"/>
              </a:buClr>
              <a:buSzPct val="95000"/>
              <a:buFont typeface="Wingdings" pitchFamily="2" charset="2"/>
              <a:buChar char="§"/>
            </a:pPr>
            <a:r>
              <a:rPr lang="en-US" sz="1800" dirty="0">
                <a:latin typeface="Arial" pitchFamily="34" charset="0"/>
                <a:cs typeface="Arial" pitchFamily="34" charset="0"/>
              </a:rPr>
              <a:t>endogenous:  </a:t>
            </a:r>
            <a:r>
              <a:rPr lang="en-US" sz="1800" b="1" i="1" dirty="0">
                <a:latin typeface="Arial" pitchFamily="34" charset="0"/>
                <a:cs typeface="Arial" pitchFamily="34" charset="0"/>
              </a:rPr>
              <a:t>r</a:t>
            </a:r>
            <a:r>
              <a:rPr lang="en-US" sz="1800" dirty="0">
                <a:latin typeface="Arial" pitchFamily="34" charset="0"/>
                <a:cs typeface="Arial" pitchFamily="34" charset="0"/>
              </a:rPr>
              <a:t>,</a:t>
            </a:r>
            <a:br>
              <a:rPr lang="en-US" sz="1800" dirty="0">
                <a:latin typeface="Arial" pitchFamily="34" charset="0"/>
                <a:cs typeface="Arial" pitchFamily="34" charset="0"/>
              </a:rPr>
            </a:br>
            <a:r>
              <a:rPr lang="en-US" sz="1800" dirty="0">
                <a:latin typeface="Arial" pitchFamily="34" charset="0"/>
                <a:cs typeface="Arial" pitchFamily="34" charset="0"/>
              </a:rPr>
              <a:t> </a:t>
            </a:r>
            <a:r>
              <a:rPr lang="en-US" sz="1800" b="1" i="1" dirty="0">
                <a:latin typeface="Arial" pitchFamily="34" charset="0"/>
                <a:cs typeface="Arial" pitchFamily="34" charset="0"/>
              </a:rPr>
              <a:t>Y</a:t>
            </a:r>
            <a:r>
              <a:rPr lang="en-US" sz="1800" dirty="0">
                <a:latin typeface="Arial" pitchFamily="34" charset="0"/>
                <a:cs typeface="Arial" pitchFamily="34" charset="0"/>
              </a:rPr>
              <a:t>  endogenous in short run, </a:t>
            </a:r>
            <a:r>
              <a:rPr lang="en-US" sz="1800" b="1" i="1" dirty="0">
                <a:latin typeface="Arial" pitchFamily="34" charset="0"/>
                <a:cs typeface="Arial" pitchFamily="34" charset="0"/>
              </a:rPr>
              <a:t>P</a:t>
            </a:r>
            <a:r>
              <a:rPr lang="en-US" sz="1800" dirty="0">
                <a:latin typeface="Arial" pitchFamily="34" charset="0"/>
                <a:cs typeface="Arial" pitchFamily="34" charset="0"/>
              </a:rPr>
              <a:t>  in long run </a:t>
            </a:r>
          </a:p>
          <a:p>
            <a:pPr marL="736600" lvl="1" indent="-276225" defTabSz="736600">
              <a:lnSpc>
                <a:spcPct val="110000"/>
              </a:lnSpc>
              <a:spcBef>
                <a:spcPct val="25000"/>
              </a:spcBef>
              <a:buClr>
                <a:schemeClr val="tx1"/>
              </a:buClr>
              <a:buSzPct val="95000"/>
              <a:buFont typeface="Wingdings" pitchFamily="2" charset="2"/>
              <a:buChar char="§"/>
            </a:pPr>
            <a:r>
              <a:rPr lang="en-US" sz="1800" i="1" dirty="0">
                <a:latin typeface="Arial" pitchFamily="34" charset="0"/>
                <a:cs typeface="Arial" pitchFamily="34" charset="0"/>
              </a:rPr>
              <a:t>IS</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curve:  goods market equilibrium</a:t>
            </a:r>
          </a:p>
          <a:p>
            <a:pPr marL="736600" lvl="1" indent="-276225" defTabSz="736600">
              <a:lnSpc>
                <a:spcPct val="110000"/>
              </a:lnSpc>
              <a:spcBef>
                <a:spcPct val="25000"/>
              </a:spcBef>
              <a:buClr>
                <a:schemeClr val="tx1"/>
              </a:buClr>
              <a:buSzPct val="95000"/>
              <a:buFont typeface="Wingdings" pitchFamily="2" charset="2"/>
              <a:buChar char="§"/>
            </a:pPr>
            <a:r>
              <a:rPr lang="en-US" sz="1800" i="1" dirty="0">
                <a:latin typeface="Arial" pitchFamily="34" charset="0"/>
                <a:cs typeface="Arial" pitchFamily="34" charset="0"/>
              </a:rPr>
              <a:t>LM</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 curve:  money market equilibrium</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Aggregate Demand</a:t>
            </a:r>
            <a:endParaRPr lang="en-US" sz="2400" b="1" dirty="0">
              <a:latin typeface="Arial" pitchFamily="34" charset="0"/>
              <a:cs typeface="Arial" pitchFamily="34" charset="0"/>
            </a:endParaRPr>
          </a:p>
        </p:txBody>
      </p:sp>
      <p:sp>
        <p:nvSpPr>
          <p:cNvPr id="420867" name="Rectangle 3"/>
          <p:cNvSpPr>
            <a:spLocks noGrp="1" noChangeArrowheads="1"/>
          </p:cNvSpPr>
          <p:nvPr>
            <p:ph idx="1"/>
          </p:nvPr>
        </p:nvSpPr>
        <p:spPr>
          <a:xfrm>
            <a:off x="914400" y="1219200"/>
            <a:ext cx="7772400" cy="5029200"/>
          </a:xfrm>
        </p:spPr>
        <p:txBody>
          <a:bodyPr/>
          <a:lstStyle/>
          <a:p>
            <a:pPr marL="346075" indent="-346075" defTabSz="736600">
              <a:lnSpc>
                <a:spcPct val="105000"/>
              </a:lnSpc>
              <a:buClr>
                <a:schemeClr val="tx1"/>
              </a:buClr>
              <a:buSzPct val="95000"/>
            </a:pPr>
            <a:r>
              <a:rPr lang="en-US" sz="1800" dirty="0">
                <a:latin typeface="Arial" pitchFamily="34" charset="0"/>
                <a:cs typeface="Arial" pitchFamily="34" charset="0"/>
              </a:rPr>
              <a:t> </a:t>
            </a:r>
            <a:r>
              <a:rPr lang="en-US" sz="1800" dirty="0" smtClean="0">
                <a:latin typeface="Arial" pitchFamily="34" charset="0"/>
                <a:cs typeface="Arial" pitchFamily="34" charset="0"/>
              </a:rPr>
              <a:t>AD </a:t>
            </a:r>
            <a:r>
              <a:rPr lang="en-US" sz="1800" dirty="0">
                <a:latin typeface="Arial" pitchFamily="34" charset="0"/>
                <a:cs typeface="Arial" pitchFamily="34" charset="0"/>
              </a:rPr>
              <a:t>curve</a:t>
            </a:r>
          </a:p>
          <a:p>
            <a:pPr marL="736600" lvl="1" indent="-276225" defTabSz="736600">
              <a:lnSpc>
                <a:spcPct val="110000"/>
              </a:lnSpc>
              <a:spcBef>
                <a:spcPct val="30000"/>
              </a:spcBef>
              <a:buClr>
                <a:schemeClr val="tx1"/>
              </a:buClr>
              <a:buSzTx/>
              <a:buFont typeface="Wingdings" pitchFamily="2" charset="2"/>
              <a:buChar char="§"/>
            </a:pPr>
            <a:r>
              <a:rPr lang="en-US" sz="1800" dirty="0">
                <a:latin typeface="Arial" pitchFamily="34" charset="0"/>
                <a:cs typeface="Arial" pitchFamily="34" charset="0"/>
              </a:rPr>
              <a:t>shows relation between </a:t>
            </a:r>
            <a:r>
              <a:rPr lang="en-US" sz="1800" b="1" i="1" dirty="0">
                <a:latin typeface="Arial" pitchFamily="34" charset="0"/>
                <a:cs typeface="Arial" pitchFamily="34" charset="0"/>
              </a:rPr>
              <a:t>P</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and the </a:t>
            </a:r>
            <a:r>
              <a:rPr lang="en-US" sz="1800" i="1" dirty="0">
                <a:latin typeface="Arial" pitchFamily="34" charset="0"/>
                <a:cs typeface="Arial" pitchFamily="34" charset="0"/>
              </a:rPr>
              <a:t>IS-LM</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 </a:t>
            </a:r>
            <a:r>
              <a:rPr lang="en-US" sz="1800" dirty="0">
                <a:latin typeface="Arial" pitchFamily="34" charset="0"/>
                <a:cs typeface="Arial" pitchFamily="34" charset="0"/>
              </a:rPr>
              <a:t>model’s equilibrium </a:t>
            </a:r>
            <a:r>
              <a:rPr lang="en-US" sz="1800" b="1" i="1" dirty="0">
                <a:latin typeface="Arial" pitchFamily="34" charset="0"/>
                <a:cs typeface="Arial" pitchFamily="34" charset="0"/>
              </a:rPr>
              <a:t>Y</a:t>
            </a:r>
            <a:r>
              <a:rPr lang="en-US" sz="1800" dirty="0">
                <a:latin typeface="Arial" pitchFamily="34" charset="0"/>
                <a:cs typeface="Arial" pitchFamily="34" charset="0"/>
              </a:rPr>
              <a:t>.  </a:t>
            </a:r>
          </a:p>
          <a:p>
            <a:pPr marL="736600" lvl="1" indent="-276225" defTabSz="736600">
              <a:lnSpc>
                <a:spcPct val="110000"/>
              </a:lnSpc>
              <a:spcBef>
                <a:spcPct val="30000"/>
              </a:spcBef>
              <a:buClr>
                <a:schemeClr val="tx1"/>
              </a:buClr>
              <a:buSzTx/>
              <a:buFont typeface="Wingdings" pitchFamily="2" charset="2"/>
              <a:buChar char="§"/>
            </a:pPr>
            <a:r>
              <a:rPr lang="en-US" sz="1800" dirty="0">
                <a:latin typeface="Arial" pitchFamily="34" charset="0"/>
                <a:cs typeface="Arial" pitchFamily="34" charset="0"/>
              </a:rPr>
              <a:t>negative slope because </a:t>
            </a:r>
            <a:br>
              <a:rPr lang="en-US" sz="1800" dirty="0">
                <a:latin typeface="Arial" pitchFamily="34" charset="0"/>
                <a:cs typeface="Arial" pitchFamily="34" charset="0"/>
              </a:rPr>
            </a:b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P</a:t>
            </a:r>
            <a:r>
              <a:rPr lang="en-US" sz="1800" dirty="0">
                <a:latin typeface="Arial" pitchFamily="34" charset="0"/>
                <a:cs typeface="Arial" pitchFamily="34" charset="0"/>
                <a:sym typeface="Symbol" pitchFamily="18" charset="2"/>
              </a:rPr>
              <a:t>   (</a:t>
            </a:r>
            <a:r>
              <a:rPr lang="en-US" sz="1800" b="1" i="1" dirty="0">
                <a:latin typeface="Arial" pitchFamily="34" charset="0"/>
                <a:cs typeface="Arial" pitchFamily="34" charset="0"/>
                <a:sym typeface="Symbol" pitchFamily="18" charset="2"/>
              </a:rPr>
              <a:t>M</a:t>
            </a:r>
            <a:r>
              <a:rPr lang="en-US" sz="1800" i="1" dirty="0">
                <a:latin typeface="Arial" pitchFamily="34" charset="0"/>
                <a:cs typeface="Arial" pitchFamily="34" charset="0"/>
                <a:sym typeface="Symbol" pitchFamily="18" charset="2"/>
              </a:rPr>
              <a:t>/</a:t>
            </a:r>
            <a:r>
              <a:rPr lang="en-US" sz="1800" b="1" i="1" dirty="0">
                <a:latin typeface="Arial" pitchFamily="34" charset="0"/>
                <a:cs typeface="Arial" pitchFamily="34" charset="0"/>
                <a:sym typeface="Symbol" pitchFamily="18" charset="2"/>
              </a:rPr>
              <a:t>P </a:t>
            </a:r>
            <a:r>
              <a:rPr lang="en-US" sz="1800" dirty="0">
                <a:latin typeface="Arial" pitchFamily="34" charset="0"/>
                <a:cs typeface="Arial" pitchFamily="34" charset="0"/>
                <a:sym typeface="Symbol" pitchFamily="18" charset="2"/>
              </a:rPr>
              <a:t>)  </a:t>
            </a:r>
            <a:r>
              <a:rPr lang="en-US" sz="1800" b="1" i="1" dirty="0">
                <a:latin typeface="Arial" pitchFamily="34" charset="0"/>
                <a:cs typeface="Arial" pitchFamily="34" charset="0"/>
                <a:sym typeface="Symbol" pitchFamily="18" charset="2"/>
              </a:rPr>
              <a:t>r  </a:t>
            </a:r>
            <a:r>
              <a:rPr lang="en-US" sz="1800" dirty="0">
                <a:latin typeface="Arial" pitchFamily="34" charset="0"/>
                <a:cs typeface="Arial" pitchFamily="34" charset="0"/>
                <a:sym typeface="Symbol" pitchFamily="18" charset="2"/>
              </a:rPr>
              <a:t> </a:t>
            </a:r>
            <a:r>
              <a:rPr lang="en-US" sz="1800" b="1" i="1" dirty="0">
                <a:latin typeface="Arial" pitchFamily="34" charset="0"/>
                <a:cs typeface="Arial" pitchFamily="34" charset="0"/>
                <a:sym typeface="Symbol" pitchFamily="18" charset="2"/>
              </a:rPr>
              <a:t>I  </a:t>
            </a:r>
            <a:r>
              <a:rPr lang="en-US" sz="1800" dirty="0">
                <a:latin typeface="Arial" pitchFamily="34" charset="0"/>
                <a:cs typeface="Arial" pitchFamily="34" charset="0"/>
                <a:sym typeface="Symbol" pitchFamily="18" charset="2"/>
              </a:rPr>
              <a:t> </a:t>
            </a:r>
            <a:r>
              <a:rPr lang="en-US" sz="1800" b="1" i="1" dirty="0">
                <a:latin typeface="Arial" pitchFamily="34" charset="0"/>
                <a:cs typeface="Arial" pitchFamily="34" charset="0"/>
                <a:sym typeface="Symbol" pitchFamily="18" charset="2"/>
              </a:rPr>
              <a:t>Y</a:t>
            </a:r>
            <a:r>
              <a:rPr lang="en-US" sz="1800" dirty="0">
                <a:latin typeface="Arial" pitchFamily="34" charset="0"/>
                <a:cs typeface="Arial" pitchFamily="34" charset="0"/>
                <a:sym typeface="Symbol" pitchFamily="18" charset="2"/>
              </a:rPr>
              <a:t> </a:t>
            </a:r>
          </a:p>
          <a:p>
            <a:pPr marL="736600" lvl="1" indent="-276225" defTabSz="736600">
              <a:lnSpc>
                <a:spcPct val="105000"/>
              </a:lnSpc>
              <a:spcBef>
                <a:spcPct val="15000"/>
              </a:spcBef>
              <a:buClr>
                <a:schemeClr val="tx1"/>
              </a:buClr>
              <a:buSzTx/>
              <a:buFont typeface="Wingdings" pitchFamily="2" charset="2"/>
              <a:buChar char="§"/>
            </a:pPr>
            <a:r>
              <a:rPr lang="en-US" sz="1800" dirty="0">
                <a:latin typeface="Arial" pitchFamily="34" charset="0"/>
                <a:cs typeface="Arial" pitchFamily="34" charset="0"/>
                <a:sym typeface="Symbol" pitchFamily="18" charset="2"/>
              </a:rPr>
              <a:t>expansionary fiscal policy shifts </a:t>
            </a:r>
            <a:r>
              <a:rPr lang="en-US" sz="1800" i="1" dirty="0">
                <a:latin typeface="Arial" pitchFamily="34" charset="0"/>
                <a:cs typeface="Arial" pitchFamily="34" charset="0"/>
                <a:sym typeface="Symbol" pitchFamily="18" charset="2"/>
              </a:rPr>
              <a:t>IS</a:t>
            </a:r>
            <a:r>
              <a:rPr lang="en-US" sz="1800" dirty="0">
                <a:latin typeface="Arial" pitchFamily="34" charset="0"/>
                <a:cs typeface="Arial" pitchFamily="34" charset="0"/>
                <a:sym typeface="Symbol" pitchFamily="18" charset="2"/>
              </a:rPr>
              <a:t>  curve right, raises income, and shifts </a:t>
            </a:r>
            <a:r>
              <a:rPr lang="en-US" sz="1800" i="1" dirty="0">
                <a:latin typeface="Arial" pitchFamily="34" charset="0"/>
                <a:cs typeface="Arial" pitchFamily="34" charset="0"/>
                <a:sym typeface="Symbol" pitchFamily="18" charset="2"/>
              </a:rPr>
              <a:t>AD</a:t>
            </a:r>
            <a:r>
              <a:rPr lang="en-US" sz="1800" dirty="0">
                <a:latin typeface="Arial" pitchFamily="34" charset="0"/>
                <a:cs typeface="Arial" pitchFamily="34" charset="0"/>
                <a:sym typeface="Symbol" pitchFamily="18" charset="2"/>
              </a:rPr>
              <a:t>  curve right</a:t>
            </a:r>
          </a:p>
          <a:p>
            <a:pPr marL="736600" lvl="1" indent="-276225" defTabSz="736600">
              <a:lnSpc>
                <a:spcPct val="105000"/>
              </a:lnSpc>
              <a:spcBef>
                <a:spcPct val="15000"/>
              </a:spcBef>
              <a:buClr>
                <a:schemeClr val="tx1"/>
              </a:buClr>
              <a:buSzTx/>
              <a:buFont typeface="Wingdings" pitchFamily="2" charset="2"/>
              <a:buChar char="§"/>
            </a:pPr>
            <a:r>
              <a:rPr lang="en-US" sz="1800" dirty="0">
                <a:latin typeface="Arial" pitchFamily="34" charset="0"/>
                <a:cs typeface="Arial" pitchFamily="34" charset="0"/>
                <a:sym typeface="Symbol" pitchFamily="18" charset="2"/>
              </a:rPr>
              <a:t>expansionary monetary policy shifts </a:t>
            </a:r>
            <a:r>
              <a:rPr lang="en-US" sz="1800" i="1" dirty="0">
                <a:latin typeface="Arial" pitchFamily="34" charset="0"/>
                <a:cs typeface="Arial" pitchFamily="34" charset="0"/>
                <a:sym typeface="Symbol" pitchFamily="18" charset="2"/>
              </a:rPr>
              <a:t>LM</a:t>
            </a:r>
            <a:r>
              <a:rPr lang="en-US" sz="1800" dirty="0">
                <a:latin typeface="Arial" pitchFamily="34" charset="0"/>
                <a:cs typeface="Arial" pitchFamily="34" charset="0"/>
                <a:sym typeface="Symbol" pitchFamily="18" charset="2"/>
              </a:rPr>
              <a:t>  curve right, raises income, and shifts </a:t>
            </a:r>
            <a:r>
              <a:rPr lang="en-US" sz="1800" i="1" dirty="0">
                <a:latin typeface="Arial" pitchFamily="34" charset="0"/>
                <a:cs typeface="Arial" pitchFamily="34" charset="0"/>
                <a:sym typeface="Symbol" pitchFamily="18" charset="2"/>
              </a:rPr>
              <a:t>AD</a:t>
            </a:r>
            <a:r>
              <a:rPr lang="en-US" sz="1800" dirty="0">
                <a:latin typeface="Arial" pitchFamily="34" charset="0"/>
                <a:cs typeface="Arial" pitchFamily="34" charset="0"/>
                <a:sym typeface="Symbol" pitchFamily="18" charset="2"/>
              </a:rPr>
              <a:t>  curve right</a:t>
            </a:r>
          </a:p>
          <a:p>
            <a:pPr marL="736600" lvl="1" indent="-276225" defTabSz="736600">
              <a:lnSpc>
                <a:spcPct val="105000"/>
              </a:lnSpc>
              <a:spcBef>
                <a:spcPct val="15000"/>
              </a:spcBef>
              <a:buClr>
                <a:schemeClr val="tx1"/>
              </a:buClr>
              <a:buSzTx/>
              <a:buFont typeface="Wingdings" pitchFamily="2" charset="2"/>
              <a:buChar char="§"/>
            </a:pPr>
            <a:r>
              <a:rPr lang="en-US" sz="1800" i="1" dirty="0">
                <a:latin typeface="Arial" pitchFamily="34" charset="0"/>
                <a:cs typeface="Arial" pitchFamily="34" charset="0"/>
                <a:sym typeface="Symbol" pitchFamily="18" charset="2"/>
              </a:rPr>
              <a:t>IS</a:t>
            </a:r>
            <a:r>
              <a:rPr lang="en-US" sz="1800" dirty="0">
                <a:latin typeface="Arial" pitchFamily="34" charset="0"/>
                <a:cs typeface="Arial" pitchFamily="34" charset="0"/>
                <a:sym typeface="Symbol" pitchFamily="18" charset="2"/>
              </a:rPr>
              <a:t>  or </a:t>
            </a:r>
            <a:r>
              <a:rPr lang="en-US" sz="1800" i="1" dirty="0">
                <a:latin typeface="Arial" pitchFamily="34" charset="0"/>
                <a:cs typeface="Arial" pitchFamily="34" charset="0"/>
                <a:sym typeface="Symbol" pitchFamily="18" charset="2"/>
              </a:rPr>
              <a:t>LM</a:t>
            </a:r>
            <a:r>
              <a:rPr lang="en-US" sz="1800" dirty="0">
                <a:latin typeface="Arial" pitchFamily="34" charset="0"/>
                <a:cs typeface="Arial" pitchFamily="34" charset="0"/>
                <a:sym typeface="Symbol" pitchFamily="18" charset="2"/>
              </a:rPr>
              <a:t>  shocks shift the </a:t>
            </a:r>
            <a:r>
              <a:rPr lang="en-US" sz="1800" i="1" dirty="0">
                <a:latin typeface="Arial" pitchFamily="34" charset="0"/>
                <a:cs typeface="Arial" pitchFamily="34" charset="0"/>
                <a:sym typeface="Symbol" pitchFamily="18" charset="2"/>
              </a:rPr>
              <a:t>AD</a:t>
            </a:r>
            <a:r>
              <a:rPr lang="en-US" sz="1800" dirty="0">
                <a:latin typeface="Arial" pitchFamily="34" charset="0"/>
                <a:cs typeface="Arial" pitchFamily="34" charset="0"/>
                <a:sym typeface="Symbol" pitchFamily="18" charset="2"/>
              </a:rPr>
              <a:t>  curve</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1026"/>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Aggregate Supply </a:t>
            </a:r>
            <a:endParaRPr lang="en-US" sz="2400" b="1" dirty="0">
              <a:latin typeface="Arial" pitchFamily="34" charset="0"/>
              <a:cs typeface="Arial" pitchFamily="34" charset="0"/>
            </a:endParaRPr>
          </a:p>
        </p:txBody>
      </p:sp>
      <p:sp>
        <p:nvSpPr>
          <p:cNvPr id="210947" name="Rectangle 1027"/>
          <p:cNvSpPr>
            <a:spLocks noGrp="1" noChangeArrowheads="1"/>
          </p:cNvSpPr>
          <p:nvPr>
            <p:ph idx="1"/>
          </p:nvPr>
        </p:nvSpPr>
        <p:spPr>
          <a:xfrm>
            <a:off x="990600" y="1219200"/>
            <a:ext cx="7696200" cy="4572000"/>
          </a:xfrm>
        </p:spPr>
        <p:txBody>
          <a:bodyPr>
            <a:normAutofit fontScale="92500" lnSpcReduction="10000"/>
          </a:bodyPr>
          <a:lstStyle/>
          <a:p>
            <a:pPr marL="404813" indent="-404813" defTabSz="736600">
              <a:spcBef>
                <a:spcPct val="15000"/>
              </a:spcBef>
              <a:buClr>
                <a:schemeClr val="tx1"/>
              </a:buClr>
              <a:buSzPct val="95000"/>
            </a:pPr>
            <a:r>
              <a:rPr lang="en-US" sz="1800" dirty="0" smtClean="0">
                <a:latin typeface="Arial" pitchFamily="34" charset="0"/>
                <a:cs typeface="Arial" pitchFamily="34" charset="0"/>
              </a:rPr>
              <a:t>Three </a:t>
            </a:r>
            <a:r>
              <a:rPr lang="en-US" sz="1800" dirty="0">
                <a:latin typeface="Arial" pitchFamily="34" charset="0"/>
                <a:cs typeface="Arial" pitchFamily="34" charset="0"/>
              </a:rPr>
              <a:t>models of aggregate supply in the short run:</a:t>
            </a:r>
          </a:p>
          <a:p>
            <a:pPr marL="852488" lvl="1" indent="-333375" defTabSz="736600">
              <a:spcBef>
                <a:spcPct val="15000"/>
              </a:spcBef>
              <a:buClr>
                <a:schemeClr val="tx1"/>
              </a:buClr>
              <a:buSzPct val="95000"/>
              <a:buFont typeface="Wingdings" pitchFamily="2" charset="2"/>
              <a:buChar char="§"/>
            </a:pPr>
            <a:r>
              <a:rPr lang="en-US" sz="1800" dirty="0">
                <a:latin typeface="Arial" pitchFamily="34" charset="0"/>
                <a:cs typeface="Arial" pitchFamily="34" charset="0"/>
              </a:rPr>
              <a:t>sticky-wage model  </a:t>
            </a:r>
          </a:p>
          <a:p>
            <a:pPr marL="852488" lvl="1" indent="-333375" defTabSz="736600">
              <a:spcBef>
                <a:spcPct val="15000"/>
              </a:spcBef>
              <a:buClr>
                <a:schemeClr val="tx1"/>
              </a:buClr>
              <a:buSzPct val="95000"/>
              <a:buFont typeface="Wingdings" pitchFamily="2" charset="2"/>
              <a:buChar char="§"/>
            </a:pPr>
            <a:r>
              <a:rPr lang="en-US" sz="1800" dirty="0">
                <a:latin typeface="Arial" pitchFamily="34" charset="0"/>
                <a:cs typeface="Arial" pitchFamily="34" charset="0"/>
              </a:rPr>
              <a:t>imperfect-information model </a:t>
            </a:r>
          </a:p>
          <a:p>
            <a:pPr marL="852488" lvl="1" indent="-333375" defTabSz="736600">
              <a:spcBef>
                <a:spcPct val="15000"/>
              </a:spcBef>
              <a:buClr>
                <a:schemeClr val="tx1"/>
              </a:buClr>
              <a:buSzPct val="95000"/>
              <a:buFont typeface="Wingdings" pitchFamily="2" charset="2"/>
              <a:buChar char="§"/>
            </a:pPr>
            <a:r>
              <a:rPr lang="en-US" sz="1800" dirty="0">
                <a:latin typeface="Arial" pitchFamily="34" charset="0"/>
                <a:cs typeface="Arial" pitchFamily="34" charset="0"/>
              </a:rPr>
              <a:t>sticky-price model</a:t>
            </a:r>
          </a:p>
          <a:p>
            <a:pPr marL="404813" indent="-404813" defTabSz="736600">
              <a:spcBef>
                <a:spcPct val="15000"/>
              </a:spcBef>
              <a:buClr>
                <a:schemeClr val="tx1"/>
              </a:buClr>
              <a:buSzPct val="95000"/>
            </a:pPr>
            <a:endParaRPr lang="en-US" sz="1800" dirty="0">
              <a:latin typeface="Arial" pitchFamily="34" charset="0"/>
              <a:cs typeface="Arial" pitchFamily="34" charset="0"/>
            </a:endParaRPr>
          </a:p>
          <a:p>
            <a:pPr marL="404813" indent="-404813" defTabSz="736600">
              <a:spcBef>
                <a:spcPct val="15000"/>
              </a:spcBef>
              <a:buClr>
                <a:schemeClr val="tx1"/>
              </a:buClr>
              <a:buSzPct val="95000"/>
            </a:pPr>
            <a:r>
              <a:rPr lang="en-US" sz="1800" dirty="0" smtClean="0">
                <a:latin typeface="Arial" pitchFamily="34" charset="0"/>
                <a:cs typeface="Arial" pitchFamily="34" charset="0"/>
              </a:rPr>
              <a:t>All </a:t>
            </a:r>
            <a:r>
              <a:rPr lang="en-US" sz="1800" dirty="0">
                <a:latin typeface="Arial" pitchFamily="34" charset="0"/>
                <a:cs typeface="Arial" pitchFamily="34" charset="0"/>
              </a:rPr>
              <a:t>three models imply that output rises above its natural rate when the price level falls below the expected price level</a:t>
            </a:r>
            <a:r>
              <a:rPr lang="en-US" sz="1800" dirty="0" smtClean="0">
                <a:latin typeface="Arial" pitchFamily="34" charset="0"/>
                <a:cs typeface="Arial" pitchFamily="34" charset="0"/>
              </a:rPr>
              <a:t>.</a:t>
            </a:r>
          </a:p>
          <a:p>
            <a:pPr marL="404813" indent="-404813" defTabSz="736600">
              <a:spcBef>
                <a:spcPct val="15000"/>
              </a:spcBef>
              <a:buClr>
                <a:schemeClr val="tx1"/>
              </a:buClr>
              <a:buSzPct val="95000"/>
            </a:pPr>
            <a:endParaRPr lang="en-US" sz="1800" dirty="0">
              <a:latin typeface="Arial" pitchFamily="34" charset="0"/>
              <a:cs typeface="Arial" pitchFamily="34" charset="0"/>
            </a:endParaRPr>
          </a:p>
          <a:p>
            <a:pPr marL="404813" indent="-404813" defTabSz="736600">
              <a:spcBef>
                <a:spcPct val="15000"/>
              </a:spcBef>
              <a:buSzPct val="95000"/>
            </a:pPr>
            <a:r>
              <a:rPr lang="en-US" sz="1800" dirty="0" smtClean="0">
                <a:latin typeface="Arial" pitchFamily="34" charset="0"/>
                <a:cs typeface="Arial" pitchFamily="34" charset="0"/>
              </a:rPr>
              <a:t>Phillips curve</a:t>
            </a:r>
          </a:p>
          <a:p>
            <a:pPr marL="852488" lvl="1" indent="-333375" defTabSz="736600">
              <a:spcBef>
                <a:spcPct val="15000"/>
              </a:spcBef>
              <a:buSzPct val="95000"/>
              <a:buFont typeface="Wingdings" pitchFamily="2" charset="2"/>
              <a:buChar char="§"/>
            </a:pPr>
            <a:r>
              <a:rPr lang="en-US" sz="1800" dirty="0" smtClean="0">
                <a:latin typeface="Arial" pitchFamily="34" charset="0"/>
                <a:cs typeface="Arial" pitchFamily="34" charset="0"/>
              </a:rPr>
              <a:t>derived from the SRAS curve</a:t>
            </a:r>
          </a:p>
          <a:p>
            <a:pPr marL="852488" lvl="1" indent="-333375" defTabSz="736600">
              <a:spcBef>
                <a:spcPct val="15000"/>
              </a:spcBef>
              <a:buSzPct val="95000"/>
              <a:buFont typeface="Wingdings" pitchFamily="2" charset="2"/>
              <a:buChar char="§"/>
            </a:pPr>
            <a:r>
              <a:rPr lang="en-US" sz="1800" dirty="0" smtClean="0">
                <a:latin typeface="Arial" pitchFamily="34" charset="0"/>
                <a:cs typeface="Arial" pitchFamily="34" charset="0"/>
              </a:rPr>
              <a:t>states that inflation depends on </a:t>
            </a:r>
          </a:p>
          <a:p>
            <a:pPr marL="1776413" lvl="2" indent="-495300" defTabSz="736600">
              <a:spcBef>
                <a:spcPct val="15000"/>
              </a:spcBef>
              <a:buSzPct val="95000"/>
              <a:buFont typeface="Wingdings" pitchFamily="2" charset="2"/>
              <a:buChar char="§"/>
            </a:pPr>
            <a:r>
              <a:rPr lang="en-US" sz="1800" dirty="0" smtClean="0">
                <a:latin typeface="Arial" pitchFamily="34" charset="0"/>
                <a:cs typeface="Arial" pitchFamily="34" charset="0"/>
              </a:rPr>
              <a:t>expected inflation</a:t>
            </a:r>
          </a:p>
          <a:p>
            <a:pPr marL="1776413" lvl="2" indent="-495300" defTabSz="736600">
              <a:spcBef>
                <a:spcPct val="15000"/>
              </a:spcBef>
              <a:buSzPct val="95000"/>
              <a:buFont typeface="Wingdings" pitchFamily="2" charset="2"/>
              <a:buChar char="§"/>
            </a:pPr>
            <a:r>
              <a:rPr lang="en-US" sz="1800" dirty="0" smtClean="0">
                <a:latin typeface="Arial" pitchFamily="34" charset="0"/>
                <a:cs typeface="Arial" pitchFamily="34" charset="0"/>
              </a:rPr>
              <a:t>cyclical unemployment </a:t>
            </a:r>
          </a:p>
          <a:p>
            <a:pPr marL="1776413" lvl="2" indent="-495300" defTabSz="736600">
              <a:spcBef>
                <a:spcPct val="15000"/>
              </a:spcBef>
              <a:buSzPct val="95000"/>
              <a:buFont typeface="Wingdings" pitchFamily="2" charset="2"/>
              <a:buChar char="§"/>
            </a:pPr>
            <a:r>
              <a:rPr lang="en-US" sz="1800" dirty="0" smtClean="0">
                <a:latin typeface="Arial" pitchFamily="34" charset="0"/>
                <a:cs typeface="Arial" pitchFamily="34" charset="0"/>
              </a:rPr>
              <a:t>supply shocks</a:t>
            </a:r>
          </a:p>
          <a:p>
            <a:pPr marL="852488" lvl="1" indent="-333375" defTabSz="736600">
              <a:spcBef>
                <a:spcPct val="15000"/>
              </a:spcBef>
              <a:buSzPct val="95000"/>
              <a:buFont typeface="Wingdings" pitchFamily="2" charset="2"/>
              <a:buChar char="§"/>
            </a:pPr>
            <a:r>
              <a:rPr lang="en-US" sz="1800" dirty="0" smtClean="0">
                <a:latin typeface="Arial" pitchFamily="34" charset="0"/>
                <a:cs typeface="Arial" pitchFamily="34" charset="0"/>
              </a:rPr>
              <a:t>presents policymakers with a short-run tradeoff between inflation and unemployment</a:t>
            </a:r>
          </a:p>
          <a:p>
            <a:pPr marL="404813" indent="-404813" defTabSz="736600">
              <a:spcBef>
                <a:spcPct val="15000"/>
              </a:spcBef>
              <a:buClr>
                <a:schemeClr val="tx1"/>
              </a:buClr>
              <a:buSzPct val="95000"/>
              <a:buFont typeface="Wingdings" pitchFamily="2" charset="2"/>
              <a:buNone/>
            </a:pP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Aggregate Supply </a:t>
            </a:r>
            <a:endParaRPr lang="en-US" sz="2400" b="1" dirty="0">
              <a:latin typeface="Arial" pitchFamily="34" charset="0"/>
              <a:cs typeface="Arial" pitchFamily="34" charset="0"/>
            </a:endParaRPr>
          </a:p>
        </p:txBody>
      </p:sp>
      <p:sp>
        <p:nvSpPr>
          <p:cNvPr id="281603" name="Rectangle 3"/>
          <p:cNvSpPr>
            <a:spLocks noGrp="1" noChangeArrowheads="1"/>
          </p:cNvSpPr>
          <p:nvPr>
            <p:ph idx="1"/>
          </p:nvPr>
        </p:nvSpPr>
        <p:spPr>
          <a:xfrm>
            <a:off x="990600" y="1219200"/>
            <a:ext cx="7696200" cy="5029200"/>
          </a:xfrm>
        </p:spPr>
        <p:txBody>
          <a:bodyPr/>
          <a:lstStyle/>
          <a:p>
            <a:pPr marL="404813" indent="-404813" defTabSz="736600">
              <a:spcBef>
                <a:spcPct val="15000"/>
              </a:spcBef>
              <a:buSzPct val="95000"/>
              <a:buFont typeface="Wingdings" pitchFamily="2" charset="2"/>
              <a:buNone/>
            </a:pPr>
            <a:endParaRPr lang="en-US" sz="1800" dirty="0" smtClean="0">
              <a:latin typeface="Arial" pitchFamily="34" charset="0"/>
              <a:cs typeface="Arial" pitchFamily="34" charset="0"/>
            </a:endParaRPr>
          </a:p>
          <a:p>
            <a:pPr marL="404813" indent="-404813" defTabSz="736600">
              <a:spcBef>
                <a:spcPct val="15000"/>
              </a:spcBef>
              <a:buSzPct val="95000"/>
              <a:buFont typeface="Wingdings" pitchFamily="2" charset="2"/>
              <a:buNone/>
            </a:pPr>
            <a:endParaRPr lang="en-US" sz="1800" dirty="0">
              <a:latin typeface="Arial" pitchFamily="34" charset="0"/>
              <a:cs typeface="Arial" pitchFamily="34" charset="0"/>
            </a:endParaRPr>
          </a:p>
          <a:p>
            <a:pPr marL="404813" indent="-404813" defTabSz="736600">
              <a:spcBef>
                <a:spcPct val="15000"/>
              </a:spcBef>
              <a:buSzPct val="95000"/>
              <a:buFont typeface="Wingdings" pitchFamily="2" charset="2"/>
              <a:buNone/>
            </a:pPr>
            <a:r>
              <a:rPr lang="en-US" sz="1800" dirty="0" smtClean="0">
                <a:latin typeface="Arial" pitchFamily="34" charset="0"/>
                <a:cs typeface="Arial" pitchFamily="34" charset="0"/>
              </a:rPr>
              <a:t>3</a:t>
            </a:r>
            <a:r>
              <a:rPr lang="en-US" sz="1800" dirty="0">
                <a:latin typeface="Arial" pitchFamily="34" charset="0"/>
                <a:cs typeface="Arial" pitchFamily="34" charset="0"/>
              </a:rPr>
              <a:t>.	</a:t>
            </a:r>
            <a:r>
              <a:rPr lang="en-US" sz="1800" dirty="0" smtClean="0">
                <a:latin typeface="Arial" pitchFamily="34" charset="0"/>
                <a:cs typeface="Arial" pitchFamily="34" charset="0"/>
              </a:rPr>
              <a:t>How </a:t>
            </a:r>
            <a:r>
              <a:rPr lang="en-US" sz="1800" dirty="0">
                <a:latin typeface="Arial" pitchFamily="34" charset="0"/>
                <a:cs typeface="Arial" pitchFamily="34" charset="0"/>
              </a:rPr>
              <a:t>people form expectations of inflation</a:t>
            </a:r>
          </a:p>
          <a:p>
            <a:pPr marL="852488" lvl="1" indent="-333375" defTabSz="736600">
              <a:spcBef>
                <a:spcPct val="15000"/>
              </a:spcBef>
              <a:buSzPct val="95000"/>
              <a:buFont typeface="Wingdings" pitchFamily="2" charset="2"/>
              <a:buChar char="§"/>
            </a:pPr>
            <a:r>
              <a:rPr lang="en-US" sz="1800" dirty="0">
                <a:latin typeface="Arial" pitchFamily="34" charset="0"/>
                <a:cs typeface="Arial" pitchFamily="34" charset="0"/>
              </a:rPr>
              <a:t>adaptive expectations</a:t>
            </a:r>
          </a:p>
          <a:p>
            <a:pPr marL="1776413" lvl="2" indent="-495300" defTabSz="736600">
              <a:spcBef>
                <a:spcPct val="15000"/>
              </a:spcBef>
              <a:buSzPct val="95000"/>
              <a:buFont typeface="Wingdings" pitchFamily="2" charset="2"/>
              <a:buChar char="§"/>
            </a:pPr>
            <a:r>
              <a:rPr lang="en-US" sz="1800" dirty="0">
                <a:latin typeface="Arial" pitchFamily="34" charset="0"/>
                <a:cs typeface="Arial" pitchFamily="34" charset="0"/>
              </a:rPr>
              <a:t>based on recently observed inflation</a:t>
            </a:r>
          </a:p>
          <a:p>
            <a:pPr marL="1776413" lvl="2" indent="-495300" defTabSz="736600">
              <a:spcBef>
                <a:spcPct val="15000"/>
              </a:spcBef>
              <a:buSzPct val="95000"/>
              <a:buFont typeface="Wingdings" pitchFamily="2" charset="2"/>
              <a:buChar char="§"/>
            </a:pPr>
            <a:r>
              <a:rPr lang="en-US" sz="1800" dirty="0">
                <a:latin typeface="Arial" pitchFamily="34" charset="0"/>
                <a:cs typeface="Arial" pitchFamily="34" charset="0"/>
              </a:rPr>
              <a:t>implies “inertia”</a:t>
            </a:r>
          </a:p>
          <a:p>
            <a:pPr marL="852488" lvl="1" indent="-333375" defTabSz="736600">
              <a:spcBef>
                <a:spcPct val="15000"/>
              </a:spcBef>
              <a:buSzPct val="95000"/>
              <a:buFont typeface="Wingdings" pitchFamily="2" charset="2"/>
              <a:buChar char="§"/>
            </a:pPr>
            <a:r>
              <a:rPr lang="en-US" sz="1800" dirty="0">
                <a:latin typeface="Arial" pitchFamily="34" charset="0"/>
                <a:cs typeface="Arial" pitchFamily="34" charset="0"/>
              </a:rPr>
              <a:t>rational expectations</a:t>
            </a:r>
          </a:p>
          <a:p>
            <a:pPr marL="1776413" lvl="2" indent="-495300" defTabSz="736600">
              <a:spcBef>
                <a:spcPct val="15000"/>
              </a:spcBef>
              <a:buSzPct val="95000"/>
              <a:buFont typeface="Wingdings" pitchFamily="2" charset="2"/>
              <a:buChar char="§"/>
            </a:pPr>
            <a:r>
              <a:rPr lang="en-US" sz="1800" dirty="0">
                <a:latin typeface="Arial" pitchFamily="34" charset="0"/>
                <a:cs typeface="Arial" pitchFamily="34" charset="0"/>
              </a:rPr>
              <a:t>based on all available information</a:t>
            </a:r>
          </a:p>
          <a:p>
            <a:pPr marL="1776413" lvl="2" indent="-495300" defTabSz="736600">
              <a:spcBef>
                <a:spcPct val="15000"/>
              </a:spcBef>
              <a:buSzPct val="95000"/>
              <a:buFont typeface="Wingdings" pitchFamily="2" charset="2"/>
              <a:buChar char="§"/>
            </a:pPr>
            <a:r>
              <a:rPr lang="en-US" sz="1800" dirty="0">
                <a:latin typeface="Arial" pitchFamily="34" charset="0"/>
                <a:cs typeface="Arial" pitchFamily="34" charset="0"/>
              </a:rPr>
              <a:t>implies that disinflation may be </a:t>
            </a:r>
            <a:r>
              <a:rPr lang="en-US" sz="1800" dirty="0" smtClean="0">
                <a:latin typeface="Arial" pitchFamily="34" charset="0"/>
                <a:cs typeface="Arial" pitchFamily="34" charset="0"/>
              </a:rPr>
              <a:t>painless</a:t>
            </a:r>
          </a:p>
          <a:p>
            <a:pPr marL="1776413" lvl="2" indent="-495300" defTabSz="736600">
              <a:spcBef>
                <a:spcPct val="15000"/>
              </a:spcBef>
              <a:buSzPct val="95000"/>
              <a:buFont typeface="Wingdings" pitchFamily="2" charset="2"/>
              <a:buChar char="§"/>
            </a:pPr>
            <a:endParaRPr lang="en-US" sz="1800" dirty="0">
              <a:latin typeface="Arial" pitchFamily="34" charset="0"/>
              <a:cs typeface="Arial" pitchFamily="34" charset="0"/>
            </a:endParaRPr>
          </a:p>
          <a:p>
            <a:pPr marL="1776413" lvl="2" indent="-495300" defTabSz="736600">
              <a:spcBef>
                <a:spcPct val="15000"/>
              </a:spcBef>
              <a:buSzPct val="95000"/>
              <a:buFont typeface="Wingdings" pitchFamily="2" charset="2"/>
              <a:buChar char="§"/>
            </a:pP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Aggregate Supply </a:t>
            </a:r>
            <a:endParaRPr lang="en-US" sz="2400" b="1" dirty="0">
              <a:latin typeface="Arial" pitchFamily="34" charset="0"/>
              <a:cs typeface="Arial" pitchFamily="34" charset="0"/>
            </a:endParaRPr>
          </a:p>
        </p:txBody>
      </p:sp>
      <p:sp>
        <p:nvSpPr>
          <p:cNvPr id="283651" name="Rectangle 3"/>
          <p:cNvSpPr>
            <a:spLocks noGrp="1" noChangeArrowheads="1"/>
          </p:cNvSpPr>
          <p:nvPr>
            <p:ph idx="1"/>
          </p:nvPr>
        </p:nvSpPr>
        <p:spPr>
          <a:xfrm>
            <a:off x="990600" y="1219200"/>
            <a:ext cx="7696200" cy="5029200"/>
          </a:xfrm>
        </p:spPr>
        <p:txBody>
          <a:bodyPr/>
          <a:lstStyle/>
          <a:p>
            <a:pPr marL="404813" indent="-404813" defTabSz="736600">
              <a:spcBef>
                <a:spcPct val="15000"/>
              </a:spcBef>
              <a:buSzPct val="95000"/>
              <a:buFont typeface="Wingdings" pitchFamily="2" charset="2"/>
              <a:buNone/>
            </a:pPr>
            <a:endParaRPr lang="en-US" sz="1800" dirty="0" smtClean="0">
              <a:latin typeface="Arial" pitchFamily="34" charset="0"/>
              <a:cs typeface="Arial" pitchFamily="34" charset="0"/>
            </a:endParaRPr>
          </a:p>
          <a:p>
            <a:pPr marL="404813" indent="-404813" defTabSz="736600">
              <a:spcBef>
                <a:spcPct val="15000"/>
              </a:spcBef>
              <a:buSzPct val="95000"/>
              <a:buFont typeface="Wingdings" pitchFamily="2" charset="2"/>
              <a:buNone/>
            </a:pPr>
            <a:endParaRPr lang="en-US" sz="1800" dirty="0">
              <a:latin typeface="Arial" pitchFamily="34" charset="0"/>
              <a:cs typeface="Arial" pitchFamily="34" charset="0"/>
            </a:endParaRPr>
          </a:p>
          <a:p>
            <a:pPr marL="404813" indent="-404813" defTabSz="736600">
              <a:spcBef>
                <a:spcPct val="15000"/>
              </a:spcBef>
              <a:buSzPct val="95000"/>
            </a:pPr>
            <a:r>
              <a:rPr lang="en-US" sz="1800" dirty="0" smtClean="0">
                <a:latin typeface="Arial" pitchFamily="34" charset="0"/>
                <a:cs typeface="Arial" pitchFamily="34" charset="0"/>
              </a:rPr>
              <a:t>The </a:t>
            </a:r>
            <a:r>
              <a:rPr lang="en-US" sz="1800" dirty="0">
                <a:latin typeface="Arial" pitchFamily="34" charset="0"/>
                <a:cs typeface="Arial" pitchFamily="34" charset="0"/>
              </a:rPr>
              <a:t>natural rate hypothesis and hysteresis</a:t>
            </a:r>
          </a:p>
          <a:p>
            <a:pPr marL="852488" lvl="1" indent="-333375" defTabSz="736600">
              <a:spcBef>
                <a:spcPct val="15000"/>
              </a:spcBef>
              <a:buSzPct val="95000"/>
              <a:buFont typeface="Wingdings" pitchFamily="2" charset="2"/>
              <a:buChar char="§"/>
            </a:pPr>
            <a:r>
              <a:rPr lang="en-US" sz="1800" dirty="0">
                <a:latin typeface="Arial" pitchFamily="34" charset="0"/>
                <a:cs typeface="Arial" pitchFamily="34" charset="0"/>
              </a:rPr>
              <a:t>the natural rate hypotheses</a:t>
            </a:r>
          </a:p>
          <a:p>
            <a:pPr marL="1776413" lvl="2" indent="-495300" defTabSz="736600">
              <a:spcBef>
                <a:spcPct val="15000"/>
              </a:spcBef>
              <a:buSzPct val="95000"/>
              <a:buFont typeface="Wingdings" pitchFamily="2" charset="2"/>
              <a:buChar char="§"/>
            </a:pPr>
            <a:r>
              <a:rPr lang="en-US" sz="1800" dirty="0">
                <a:latin typeface="Arial" pitchFamily="34" charset="0"/>
                <a:cs typeface="Arial" pitchFamily="34" charset="0"/>
              </a:rPr>
              <a:t>states that  changes in aggregate demand can only affect output and employment in the short run</a:t>
            </a:r>
          </a:p>
          <a:p>
            <a:pPr marL="852488" lvl="1" indent="-333375" defTabSz="736600">
              <a:spcBef>
                <a:spcPct val="15000"/>
              </a:spcBef>
              <a:buSzPct val="95000"/>
              <a:buFont typeface="Wingdings" pitchFamily="2" charset="2"/>
              <a:buChar char="§"/>
            </a:pPr>
            <a:r>
              <a:rPr lang="en-US" sz="1800" dirty="0">
                <a:latin typeface="Arial" pitchFamily="34" charset="0"/>
                <a:cs typeface="Arial" pitchFamily="34" charset="0"/>
              </a:rPr>
              <a:t>hysteresis</a:t>
            </a:r>
          </a:p>
          <a:p>
            <a:pPr marL="1776413" lvl="2" indent="-495300" defTabSz="736600">
              <a:spcBef>
                <a:spcPct val="15000"/>
              </a:spcBef>
              <a:buSzPct val="95000"/>
              <a:buFont typeface="Wingdings" pitchFamily="2" charset="2"/>
              <a:buChar char="§"/>
            </a:pPr>
            <a:r>
              <a:rPr lang="en-US" sz="1800" dirty="0">
                <a:latin typeface="Arial" pitchFamily="34" charset="0"/>
                <a:cs typeface="Arial" pitchFamily="34" charset="0"/>
              </a:rPr>
              <a:t>states that </a:t>
            </a:r>
            <a:r>
              <a:rPr lang="en-US" sz="1800" dirty="0" err="1">
                <a:latin typeface="Arial" pitchFamily="34" charset="0"/>
                <a:cs typeface="Arial" pitchFamily="34" charset="0"/>
              </a:rPr>
              <a:t>agg</a:t>
            </a:r>
            <a:r>
              <a:rPr lang="en-US" sz="1800" dirty="0">
                <a:latin typeface="Arial" pitchFamily="34" charset="0"/>
                <a:cs typeface="Arial" pitchFamily="34" charset="0"/>
              </a:rPr>
              <a:t>. demand can have permanent effects on output and employment</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sz="2400" b="1" dirty="0" smtClean="0">
                <a:latin typeface="Arial" pitchFamily="34" charset="0"/>
                <a:cs typeface="Arial" pitchFamily="34" charset="0"/>
              </a:rPr>
              <a:t>Five Debates Over Macroeconomic Policy </a:t>
            </a:r>
            <a:br>
              <a:rPr lang="en-US" sz="2400" b="1" dirty="0" smtClean="0">
                <a:latin typeface="Arial" pitchFamily="34" charset="0"/>
                <a:cs typeface="Arial" pitchFamily="34" charset="0"/>
              </a:rPr>
            </a:br>
            <a:endParaRPr lang="en-US" sz="2400" b="1" dirty="0">
              <a:latin typeface="Arial" pitchFamily="34" charset="0"/>
              <a:cs typeface="Arial" pitchFamily="34" charset="0"/>
            </a:endParaRPr>
          </a:p>
        </p:txBody>
      </p:sp>
      <p:sp>
        <p:nvSpPr>
          <p:cNvPr id="60419" name="Rectangle 3"/>
          <p:cNvSpPr>
            <a:spLocks noGrp="1" noChangeArrowheads="1"/>
          </p:cNvSpPr>
          <p:nvPr>
            <p:ph type="body" idx="1"/>
          </p:nvPr>
        </p:nvSpPr>
        <p:spPr/>
        <p:txBody>
          <a:bodyPr/>
          <a:lstStyle/>
          <a:p>
            <a:r>
              <a:rPr lang="en-US" sz="1800" dirty="0">
                <a:latin typeface="Arial" pitchFamily="34" charset="0"/>
                <a:cs typeface="Arial" pitchFamily="34" charset="0"/>
              </a:rPr>
              <a:t>Advocates of active monetary and fiscal policy view the economy as inherently unstable and believe policy can be used to offset this inherent instability.</a:t>
            </a:r>
          </a:p>
          <a:p>
            <a:endParaRPr lang="en-US" sz="1800" dirty="0">
              <a:latin typeface="Arial" pitchFamily="34" charset="0"/>
              <a:cs typeface="Arial" pitchFamily="34" charset="0"/>
            </a:endParaRPr>
          </a:p>
          <a:p>
            <a:r>
              <a:rPr lang="en-US" sz="1800" dirty="0">
                <a:latin typeface="Arial" pitchFamily="34" charset="0"/>
                <a:cs typeface="Arial" pitchFamily="34" charset="0"/>
              </a:rPr>
              <a:t>Critics of active policy emphasize that policy affects the economy with a lag and our ability to forecast future economic conditions is poor, both of which can lead to policy being destabilizing.</a:t>
            </a:r>
          </a:p>
          <a:p>
            <a:endParaRPr lang="en-US" sz="1800" dirty="0">
              <a:latin typeface="Arial" pitchFamily="34" charset="0"/>
              <a:cs typeface="Arial" pitchFamily="34" charset="0"/>
            </a:endParaRPr>
          </a:p>
          <a:p>
            <a:r>
              <a:rPr lang="en-US" sz="1800" dirty="0">
                <a:latin typeface="Arial" pitchFamily="34" charset="0"/>
                <a:cs typeface="Arial" pitchFamily="34" charset="0"/>
              </a:rPr>
              <a:t>Advocates of rules for monetary policy argue that discretionary policy can suffer from incompetence, abuse of power, and time inconsistency.</a:t>
            </a:r>
          </a:p>
          <a:p>
            <a:endParaRPr lang="en-US" sz="1800" dirty="0">
              <a:latin typeface="Arial" pitchFamily="34" charset="0"/>
              <a:cs typeface="Arial" pitchFamily="34" charset="0"/>
            </a:endParaRPr>
          </a:p>
          <a:p>
            <a:r>
              <a:rPr lang="en-US" sz="1800" dirty="0">
                <a:latin typeface="Arial" pitchFamily="34" charset="0"/>
                <a:cs typeface="Arial" pitchFamily="34" charset="0"/>
              </a:rPr>
              <a:t>Critics of rules for monetary policy argue that discretionary policy is more flexible in responding to economic circumstances.</a:t>
            </a:r>
          </a:p>
          <a:p>
            <a:endParaRPr lang="en-US" sz="1800" dirty="0">
              <a:latin typeface="Arial" pitchFamily="34" charset="0"/>
              <a:cs typeface="Arial" pitchFamily="34" charset="0"/>
            </a:endParaRPr>
          </a:p>
        </p:txBody>
      </p:sp>
      <p:pic>
        <p:nvPicPr>
          <p:cNvPr id="60421"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pPr>
              <a:lnSpc>
                <a:spcPct val="90000"/>
              </a:lnSpc>
            </a:pPr>
            <a:r>
              <a:rPr lang="en-US" sz="2400" b="1" dirty="0" smtClean="0">
                <a:latin typeface="Arial" pitchFamily="34" charset="0"/>
                <a:cs typeface="Arial" pitchFamily="34" charset="0"/>
              </a:rPr>
              <a:t>Five Debates Over Macroeconomic Policy </a:t>
            </a:r>
            <a:endParaRPr lang="en-US" sz="2400" b="1" dirty="0">
              <a:latin typeface="Arial" pitchFamily="34" charset="0"/>
              <a:cs typeface="Arial" pitchFamily="34" charset="0"/>
            </a:endParaRPr>
          </a:p>
        </p:txBody>
      </p:sp>
      <p:sp>
        <p:nvSpPr>
          <p:cNvPr id="64515" name="Rectangle 3"/>
          <p:cNvSpPr>
            <a:spLocks noGrp="1" noChangeArrowheads="1"/>
          </p:cNvSpPr>
          <p:nvPr>
            <p:ph type="body" idx="1"/>
          </p:nvPr>
        </p:nvSpPr>
        <p:spPr/>
        <p:txBody>
          <a:bodyPr/>
          <a:lstStyle/>
          <a:p>
            <a:r>
              <a:rPr lang="en-US" sz="1800" dirty="0">
                <a:latin typeface="Arial" pitchFamily="34" charset="0"/>
                <a:cs typeface="Arial" pitchFamily="34" charset="0"/>
              </a:rPr>
              <a:t>Advocates of a zero-inflation target emphasize that inflation has many costs and few if any benefits.</a:t>
            </a:r>
          </a:p>
          <a:p>
            <a:endParaRPr lang="en-US" sz="1800" dirty="0">
              <a:latin typeface="Arial" pitchFamily="34" charset="0"/>
              <a:cs typeface="Arial" pitchFamily="34" charset="0"/>
            </a:endParaRPr>
          </a:p>
          <a:p>
            <a:r>
              <a:rPr lang="en-US" sz="1800" dirty="0">
                <a:latin typeface="Arial" pitchFamily="34" charset="0"/>
                <a:cs typeface="Arial" pitchFamily="34" charset="0"/>
              </a:rPr>
              <a:t>Critics of a zero-inflation target claim that moderate inflation imposes only small costs on society, whereas the recession necessary to reduce inflation is quite costly.</a:t>
            </a:r>
          </a:p>
          <a:p>
            <a:endParaRPr lang="en-US" sz="1800" dirty="0">
              <a:latin typeface="Arial" pitchFamily="34" charset="0"/>
              <a:cs typeface="Arial" pitchFamily="34" charset="0"/>
            </a:endParaRPr>
          </a:p>
          <a:p>
            <a:r>
              <a:rPr lang="en-US" sz="1800" dirty="0">
                <a:latin typeface="Arial" pitchFamily="34" charset="0"/>
                <a:cs typeface="Arial" pitchFamily="34" charset="0"/>
              </a:rPr>
              <a:t>Advocates of reducing the government debt argue that the debt imposes a burden on future generations by raising their taxes and lowering their incomes.</a:t>
            </a:r>
          </a:p>
          <a:p>
            <a:endParaRPr lang="en-US" sz="1800" dirty="0">
              <a:latin typeface="Arial" pitchFamily="34" charset="0"/>
              <a:cs typeface="Arial" pitchFamily="34" charset="0"/>
            </a:endParaRPr>
          </a:p>
          <a:p>
            <a:r>
              <a:rPr lang="en-US" sz="1800" dirty="0">
                <a:latin typeface="Arial" pitchFamily="34" charset="0"/>
                <a:cs typeface="Arial" pitchFamily="34" charset="0"/>
              </a:rPr>
              <a:t>Critics of reducing the government debt argue that the debt is only one small piece of fiscal policy.</a:t>
            </a:r>
          </a:p>
        </p:txBody>
      </p:sp>
      <p:pic>
        <p:nvPicPr>
          <p:cNvPr id="64517"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a:lnSpc>
                <a:spcPct val="90000"/>
              </a:lnSpc>
            </a:pPr>
            <a:r>
              <a:rPr lang="en-US" sz="2400" b="1" dirty="0" smtClean="0">
                <a:latin typeface="Arial" pitchFamily="34" charset="0"/>
                <a:cs typeface="Arial" pitchFamily="34" charset="0"/>
              </a:rPr>
              <a:t>Five Debates Over Macroeconomic Policy </a:t>
            </a:r>
            <a:endParaRPr lang="en-US" sz="2400" b="1" dirty="0">
              <a:latin typeface="Arial" pitchFamily="34" charset="0"/>
              <a:cs typeface="Arial" pitchFamily="34" charset="0"/>
            </a:endParaRPr>
          </a:p>
        </p:txBody>
      </p:sp>
      <p:sp>
        <p:nvSpPr>
          <p:cNvPr id="68611" name="Rectangle 3"/>
          <p:cNvSpPr>
            <a:spLocks noGrp="1" noChangeArrowheads="1"/>
          </p:cNvSpPr>
          <p:nvPr>
            <p:ph type="body" idx="1"/>
          </p:nvPr>
        </p:nvSpPr>
        <p:spPr/>
        <p:txBody>
          <a:bodyPr/>
          <a:lstStyle/>
          <a:p>
            <a:r>
              <a:rPr lang="en-US" sz="1800" dirty="0">
                <a:latin typeface="Arial" pitchFamily="34" charset="0"/>
                <a:cs typeface="Arial" pitchFamily="34" charset="0"/>
              </a:rPr>
              <a:t>Advocates of tax incentives for saving point out that our society discourages saving in many ways such as taxing income from capital and reducing benefits for those who have accumulated wealth.</a:t>
            </a:r>
          </a:p>
          <a:p>
            <a:endParaRPr lang="en-US" sz="1800" dirty="0">
              <a:latin typeface="Arial" pitchFamily="34" charset="0"/>
              <a:cs typeface="Arial" pitchFamily="34" charset="0"/>
            </a:endParaRPr>
          </a:p>
          <a:p>
            <a:r>
              <a:rPr lang="en-US" sz="1800" dirty="0">
                <a:latin typeface="Arial" pitchFamily="34" charset="0"/>
                <a:cs typeface="Arial" pitchFamily="34" charset="0"/>
              </a:rPr>
              <a:t>Critics of tax incentives argue that many proposed changes to stimulate saving would primarily benefit the wealthy and also might have only a small effect on private saving.</a:t>
            </a:r>
          </a:p>
        </p:txBody>
      </p:sp>
      <p:pic>
        <p:nvPicPr>
          <p:cNvPr id="68613" name="Picture 4" descr="coverart"/>
          <p:cNvPicPr>
            <a:picLocks noChangeAspect="1" noChangeArrowheads="1"/>
          </p:cNvPicPr>
          <p:nvPr/>
        </p:nvPicPr>
        <p:blipFill>
          <a:blip r:embed="rId2"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normAutofit/>
          </a:bodyPr>
          <a:lstStyle/>
          <a:p>
            <a:pPr>
              <a:spcBef>
                <a:spcPct val="20000"/>
              </a:spcBef>
            </a:pPr>
            <a:r>
              <a:rPr lang="en-US" sz="2400" b="1" dirty="0" smtClean="0">
                <a:latin typeface="Arial" pitchFamily="34" charset="0"/>
                <a:cs typeface="Arial" pitchFamily="34" charset="0"/>
              </a:rPr>
              <a:t>Advances in Business Cycle Theory</a:t>
            </a:r>
          </a:p>
        </p:txBody>
      </p:sp>
      <p:sp>
        <p:nvSpPr>
          <p:cNvPr id="210947" name="Rectangle 3"/>
          <p:cNvSpPr>
            <a:spLocks noGrp="1" noChangeArrowheads="1"/>
          </p:cNvSpPr>
          <p:nvPr>
            <p:ph idx="1"/>
          </p:nvPr>
        </p:nvSpPr>
        <p:spPr>
          <a:xfrm>
            <a:off x="990600" y="1219200"/>
            <a:ext cx="7696200" cy="5029200"/>
          </a:xfrm>
        </p:spPr>
        <p:txBody>
          <a:bodyPr/>
          <a:lstStyle/>
          <a:p>
            <a:pPr marL="404813" indent="-404813" defTabSz="736600">
              <a:spcBef>
                <a:spcPct val="15000"/>
              </a:spcBef>
              <a:buSzPct val="95000"/>
            </a:pPr>
            <a:r>
              <a:rPr lang="en-US" sz="1800" dirty="0" smtClean="0">
                <a:latin typeface="Arial" pitchFamily="34" charset="0"/>
                <a:cs typeface="Arial" pitchFamily="34" charset="0"/>
              </a:rPr>
              <a:t>Real </a:t>
            </a:r>
            <a:r>
              <a:rPr lang="en-US" sz="1800" dirty="0">
                <a:latin typeface="Arial" pitchFamily="34" charset="0"/>
                <a:cs typeface="Arial" pitchFamily="34" charset="0"/>
              </a:rPr>
              <a:t>Business Cycle theory</a:t>
            </a:r>
          </a:p>
          <a:p>
            <a:pPr marL="852488" lvl="1" indent="-333375" defTabSz="736600">
              <a:buSzPct val="95000"/>
              <a:buFont typeface="Wingdings" pitchFamily="2" charset="2"/>
              <a:buChar char="§"/>
            </a:pPr>
            <a:r>
              <a:rPr lang="en-US" sz="1800" dirty="0">
                <a:latin typeface="Arial" pitchFamily="34" charset="0"/>
                <a:cs typeface="Arial" pitchFamily="34" charset="0"/>
              </a:rPr>
              <a:t>assumes perfect flexibility of wages and prices</a:t>
            </a:r>
          </a:p>
          <a:p>
            <a:pPr marL="852488" lvl="1" indent="-333375" defTabSz="736600">
              <a:buSzPct val="95000"/>
              <a:buFont typeface="Wingdings" pitchFamily="2" charset="2"/>
              <a:buChar char="§"/>
            </a:pPr>
            <a:r>
              <a:rPr lang="en-US" sz="1800" dirty="0">
                <a:latin typeface="Arial" pitchFamily="34" charset="0"/>
                <a:cs typeface="Arial" pitchFamily="34" charset="0"/>
              </a:rPr>
              <a:t>shows how fluctuations arise in response to productivity shocks</a:t>
            </a:r>
          </a:p>
          <a:p>
            <a:pPr marL="852488" lvl="1" indent="-333375" defTabSz="736600">
              <a:buSzPct val="95000"/>
              <a:buFont typeface="Wingdings" pitchFamily="2" charset="2"/>
              <a:buChar char="§"/>
            </a:pPr>
            <a:r>
              <a:rPr lang="en-US" sz="1800" dirty="0">
                <a:latin typeface="Arial" pitchFamily="34" charset="0"/>
                <a:cs typeface="Arial" pitchFamily="34" charset="0"/>
              </a:rPr>
              <a:t>the fluctuations are optimal given the shocks</a:t>
            </a:r>
          </a:p>
          <a:p>
            <a:pPr marL="404813" indent="-404813" defTabSz="736600">
              <a:buSzPct val="95000"/>
            </a:pPr>
            <a:endParaRPr lang="en-US" sz="1800" dirty="0" smtClean="0">
              <a:latin typeface="Arial" pitchFamily="34" charset="0"/>
              <a:cs typeface="Arial" pitchFamily="34" charset="0"/>
            </a:endParaRPr>
          </a:p>
          <a:p>
            <a:pPr marL="404813" indent="-404813" defTabSz="736600">
              <a:buSzPct val="95000"/>
            </a:pPr>
            <a:endParaRPr lang="en-US" sz="1800" dirty="0">
              <a:latin typeface="Arial" pitchFamily="34" charset="0"/>
              <a:cs typeface="Arial" pitchFamily="34" charset="0"/>
            </a:endParaRPr>
          </a:p>
          <a:p>
            <a:pPr marL="404813" indent="-404813" defTabSz="736600">
              <a:buSzPct val="95000"/>
            </a:pPr>
            <a:r>
              <a:rPr lang="en-US" sz="1800" dirty="0" smtClean="0">
                <a:latin typeface="Arial" pitchFamily="34" charset="0"/>
                <a:cs typeface="Arial" pitchFamily="34" charset="0"/>
              </a:rPr>
              <a:t>Points </a:t>
            </a:r>
            <a:r>
              <a:rPr lang="en-US" sz="1800" dirty="0">
                <a:latin typeface="Arial" pitchFamily="34" charset="0"/>
                <a:cs typeface="Arial" pitchFamily="34" charset="0"/>
              </a:rPr>
              <a:t>of controversy in RBC theory</a:t>
            </a:r>
          </a:p>
          <a:p>
            <a:pPr marL="852488" lvl="1" indent="-333375" defTabSz="736600">
              <a:buSzPct val="95000"/>
              <a:buFont typeface="Wingdings" pitchFamily="2" charset="2"/>
              <a:buChar char="§"/>
            </a:pPr>
            <a:r>
              <a:rPr lang="en-US" sz="1800" dirty="0" err="1">
                <a:latin typeface="Arial" pitchFamily="34" charset="0"/>
                <a:cs typeface="Arial" pitchFamily="34" charset="0"/>
              </a:rPr>
              <a:t>intertemporal</a:t>
            </a:r>
            <a:r>
              <a:rPr lang="en-US" sz="1800" dirty="0">
                <a:latin typeface="Arial" pitchFamily="34" charset="0"/>
                <a:cs typeface="Arial" pitchFamily="34" charset="0"/>
              </a:rPr>
              <a:t> substitution of labor</a:t>
            </a:r>
          </a:p>
          <a:p>
            <a:pPr marL="852488" lvl="1" indent="-333375" defTabSz="736600">
              <a:buSzPct val="95000"/>
              <a:buFont typeface="Wingdings" pitchFamily="2" charset="2"/>
              <a:buChar char="§"/>
            </a:pPr>
            <a:r>
              <a:rPr lang="en-US" sz="1800" dirty="0">
                <a:latin typeface="Arial" pitchFamily="34" charset="0"/>
                <a:cs typeface="Arial" pitchFamily="34" charset="0"/>
              </a:rPr>
              <a:t>the importance of technology shocks</a:t>
            </a:r>
          </a:p>
          <a:p>
            <a:pPr marL="852488" lvl="1" indent="-333375" defTabSz="736600">
              <a:buSzPct val="95000"/>
              <a:buFont typeface="Wingdings" pitchFamily="2" charset="2"/>
              <a:buChar char="§"/>
            </a:pPr>
            <a:r>
              <a:rPr lang="en-US" sz="1800" dirty="0">
                <a:latin typeface="Arial" pitchFamily="34" charset="0"/>
                <a:cs typeface="Arial" pitchFamily="34" charset="0"/>
              </a:rPr>
              <a:t>the neutrality of money</a:t>
            </a:r>
          </a:p>
          <a:p>
            <a:pPr marL="852488" lvl="1" indent="-333375" defTabSz="736600">
              <a:buSzPct val="95000"/>
              <a:buFont typeface="Wingdings" pitchFamily="2" charset="2"/>
              <a:buChar char="§"/>
            </a:pPr>
            <a:r>
              <a:rPr lang="en-US" sz="1800" dirty="0">
                <a:latin typeface="Arial" pitchFamily="34" charset="0"/>
                <a:cs typeface="Arial" pitchFamily="34" charset="0"/>
              </a:rPr>
              <a:t>the flexibility of prices and wages</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normAutofit/>
          </a:bodyPr>
          <a:lstStyle/>
          <a:p>
            <a:pPr>
              <a:spcBef>
                <a:spcPct val="20000"/>
              </a:spcBef>
            </a:pPr>
            <a:r>
              <a:rPr lang="en-US" sz="2400" b="1" dirty="0" smtClean="0">
                <a:latin typeface="Arial" pitchFamily="34" charset="0"/>
                <a:cs typeface="Arial" pitchFamily="34" charset="0"/>
              </a:rPr>
              <a:t>Advances in Business Cycle Theory</a:t>
            </a:r>
          </a:p>
        </p:txBody>
      </p:sp>
      <p:sp>
        <p:nvSpPr>
          <p:cNvPr id="212995" name="Rectangle 3"/>
          <p:cNvSpPr>
            <a:spLocks noGrp="1" noChangeArrowheads="1"/>
          </p:cNvSpPr>
          <p:nvPr>
            <p:ph idx="1"/>
          </p:nvPr>
        </p:nvSpPr>
        <p:spPr>
          <a:xfrm>
            <a:off x="990600" y="1219200"/>
            <a:ext cx="7696200" cy="4419600"/>
          </a:xfrm>
        </p:spPr>
        <p:txBody>
          <a:bodyPr>
            <a:normAutofit/>
          </a:bodyPr>
          <a:lstStyle/>
          <a:p>
            <a:pPr marL="404813" indent="-404813" defTabSz="736600">
              <a:spcBef>
                <a:spcPct val="15000"/>
              </a:spcBef>
              <a:buSzPct val="95000"/>
            </a:pPr>
            <a:r>
              <a:rPr lang="en-US" sz="1800" dirty="0" smtClean="0">
                <a:latin typeface="Arial" pitchFamily="34" charset="0"/>
                <a:cs typeface="Arial" pitchFamily="34" charset="0"/>
              </a:rPr>
              <a:t>New </a:t>
            </a:r>
            <a:r>
              <a:rPr lang="en-US" sz="1800" dirty="0">
                <a:latin typeface="Arial" pitchFamily="34" charset="0"/>
                <a:cs typeface="Arial" pitchFamily="34" charset="0"/>
              </a:rPr>
              <a:t>Keynesian economics</a:t>
            </a:r>
          </a:p>
          <a:p>
            <a:pPr marL="793750" lvl="1" indent="-274638" defTabSz="736600">
              <a:buSzPct val="95000"/>
              <a:buFont typeface="Wingdings" pitchFamily="2" charset="2"/>
              <a:buChar char="§"/>
            </a:pPr>
            <a:r>
              <a:rPr lang="en-US" sz="1800" dirty="0">
                <a:latin typeface="Arial" pitchFamily="34" charset="0"/>
                <a:cs typeface="Arial" pitchFamily="34" charset="0"/>
              </a:rPr>
              <a:t>accepts the traditional model of aggregate demand and supply</a:t>
            </a:r>
          </a:p>
          <a:p>
            <a:pPr marL="793750" lvl="1" indent="-274638" defTabSz="736600">
              <a:buSzPct val="95000"/>
              <a:buFont typeface="Wingdings" pitchFamily="2" charset="2"/>
              <a:buChar char="§"/>
            </a:pPr>
            <a:r>
              <a:rPr lang="en-US" sz="1800" dirty="0">
                <a:latin typeface="Arial" pitchFamily="34" charset="0"/>
                <a:cs typeface="Arial" pitchFamily="34" charset="0"/>
              </a:rPr>
              <a:t>attempts to explain the stickiness of wages and prices with microeconomic analysis, including</a:t>
            </a:r>
          </a:p>
          <a:p>
            <a:pPr marL="1254125" lvl="2" indent="-346075" defTabSz="736600">
              <a:buSzPct val="95000"/>
              <a:buFont typeface="Wingdings" pitchFamily="2" charset="2"/>
              <a:buChar char="§"/>
            </a:pPr>
            <a:r>
              <a:rPr lang="en-US" sz="1800" dirty="0">
                <a:latin typeface="Arial" pitchFamily="34" charset="0"/>
                <a:cs typeface="Arial" pitchFamily="34" charset="0"/>
              </a:rPr>
              <a:t>menu costs</a:t>
            </a:r>
          </a:p>
          <a:p>
            <a:pPr marL="1254125" lvl="2" indent="-346075" defTabSz="736600">
              <a:buSzPct val="95000"/>
              <a:buFont typeface="Wingdings" pitchFamily="2" charset="2"/>
              <a:buChar char="§"/>
            </a:pPr>
            <a:r>
              <a:rPr lang="en-US" sz="1800" dirty="0">
                <a:latin typeface="Arial" pitchFamily="34" charset="0"/>
                <a:cs typeface="Arial" pitchFamily="34" charset="0"/>
              </a:rPr>
              <a:t>coordination failure</a:t>
            </a:r>
          </a:p>
          <a:p>
            <a:pPr marL="1254125" lvl="2" indent="-346075" defTabSz="736600">
              <a:buSzPct val="95000"/>
              <a:buFont typeface="Wingdings" pitchFamily="2" charset="2"/>
              <a:buChar char="§"/>
            </a:pPr>
            <a:r>
              <a:rPr lang="en-US" sz="1800" dirty="0">
                <a:latin typeface="Arial" pitchFamily="34" charset="0"/>
                <a:cs typeface="Arial" pitchFamily="34" charset="0"/>
              </a:rPr>
              <a:t>staggering of wages and prices</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Consumption</a:t>
            </a:r>
            <a:endParaRPr lang="en-US" sz="2400" b="1" dirty="0">
              <a:latin typeface="Arial" pitchFamily="34" charset="0"/>
              <a:cs typeface="Arial" pitchFamily="34" charset="0"/>
            </a:endParaRPr>
          </a:p>
        </p:txBody>
      </p:sp>
      <p:sp>
        <p:nvSpPr>
          <p:cNvPr id="210947" name="Rectangle 3"/>
          <p:cNvSpPr>
            <a:spLocks noGrp="1" noChangeArrowheads="1"/>
          </p:cNvSpPr>
          <p:nvPr>
            <p:ph idx="1"/>
          </p:nvPr>
        </p:nvSpPr>
        <p:spPr>
          <a:xfrm>
            <a:off x="990600" y="1219200"/>
            <a:ext cx="7696200" cy="5029200"/>
          </a:xfrm>
        </p:spPr>
        <p:txBody>
          <a:bodyPr/>
          <a:lstStyle/>
          <a:p>
            <a:pPr marL="346075" indent="-346075" defTabSz="736600">
              <a:spcBef>
                <a:spcPct val="15000"/>
              </a:spcBef>
              <a:buSzPct val="95000"/>
            </a:pPr>
            <a:r>
              <a:rPr lang="en-US" sz="1800" dirty="0" smtClean="0">
                <a:latin typeface="Arial" pitchFamily="34" charset="0"/>
                <a:cs typeface="Arial" pitchFamily="34" charset="0"/>
              </a:rPr>
              <a:t>Keynesian </a:t>
            </a:r>
            <a:r>
              <a:rPr lang="en-US" sz="1800" dirty="0">
                <a:latin typeface="Arial" pitchFamily="34" charset="0"/>
                <a:cs typeface="Arial" pitchFamily="34" charset="0"/>
              </a:rPr>
              <a:t>consumption theory</a:t>
            </a:r>
          </a:p>
          <a:p>
            <a:pPr lvl="1" indent="-231775" defTabSz="736600">
              <a:spcBef>
                <a:spcPct val="15000"/>
              </a:spcBef>
              <a:buSzPct val="95000"/>
              <a:buFont typeface="Wingdings" pitchFamily="2" charset="2"/>
              <a:buChar char="§"/>
            </a:pPr>
            <a:endParaRPr lang="en-US" sz="1800" dirty="0" smtClean="0">
              <a:latin typeface="Arial" pitchFamily="34" charset="0"/>
              <a:cs typeface="Arial" pitchFamily="34" charset="0"/>
            </a:endParaRP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Keynes</a:t>
            </a:r>
            <a:r>
              <a:rPr lang="en-US" sz="1800" dirty="0">
                <a:latin typeface="Arial" pitchFamily="34" charset="0"/>
                <a:cs typeface="Arial" pitchFamily="34" charset="0"/>
              </a:rPr>
              <a:t>’ conjectures</a:t>
            </a:r>
          </a:p>
          <a:p>
            <a:pPr marL="1082675" lvl="2" indent="-276225" defTabSz="736600">
              <a:spcBef>
                <a:spcPct val="15000"/>
              </a:spcBef>
              <a:buSzPct val="95000"/>
              <a:buFont typeface="Wingdings" pitchFamily="2" charset="2"/>
              <a:buChar char="§"/>
            </a:pPr>
            <a:r>
              <a:rPr lang="en-US" sz="1800" i="1" dirty="0">
                <a:latin typeface="Arial" pitchFamily="34" charset="0"/>
                <a:cs typeface="Arial" pitchFamily="34" charset="0"/>
              </a:rPr>
              <a:t>MPC</a:t>
            </a:r>
            <a:r>
              <a:rPr lang="en-US" sz="1800" dirty="0">
                <a:latin typeface="Arial" pitchFamily="34" charset="0"/>
                <a:cs typeface="Arial" pitchFamily="34" charset="0"/>
              </a:rPr>
              <a:t>  is between 0 and 1</a:t>
            </a:r>
          </a:p>
          <a:p>
            <a:pPr marL="1082675" lvl="2" indent="-276225" defTabSz="736600">
              <a:spcBef>
                <a:spcPct val="15000"/>
              </a:spcBef>
              <a:buSzPct val="95000"/>
              <a:buFont typeface="Wingdings" pitchFamily="2" charset="2"/>
              <a:buChar char="§"/>
            </a:pPr>
            <a:r>
              <a:rPr lang="en-US" sz="1800" i="1" dirty="0">
                <a:latin typeface="Arial" pitchFamily="34" charset="0"/>
                <a:cs typeface="Arial" pitchFamily="34" charset="0"/>
              </a:rPr>
              <a:t>APC</a:t>
            </a:r>
            <a:r>
              <a:rPr lang="en-US" sz="1800" dirty="0">
                <a:latin typeface="Arial" pitchFamily="34" charset="0"/>
                <a:cs typeface="Arial" pitchFamily="34" charset="0"/>
              </a:rPr>
              <a:t>  falls as income rises </a:t>
            </a:r>
          </a:p>
          <a:p>
            <a:pPr marL="1082675" lvl="2" indent="-276225" defTabSz="736600">
              <a:spcBef>
                <a:spcPct val="15000"/>
              </a:spcBef>
              <a:buSzPct val="95000"/>
              <a:buFont typeface="Wingdings" pitchFamily="2" charset="2"/>
              <a:buChar char="§"/>
            </a:pPr>
            <a:r>
              <a:rPr lang="en-US" sz="1800" dirty="0">
                <a:latin typeface="Arial" pitchFamily="34" charset="0"/>
                <a:cs typeface="Arial" pitchFamily="34" charset="0"/>
              </a:rPr>
              <a:t>current income is the main determinant of current consumption</a:t>
            </a:r>
          </a:p>
          <a:p>
            <a:pPr lvl="1" indent="-231775" defTabSz="736600">
              <a:spcBef>
                <a:spcPct val="15000"/>
              </a:spcBef>
              <a:buSzPct val="95000"/>
              <a:buFont typeface="Wingdings" pitchFamily="2" charset="2"/>
              <a:buChar char="§"/>
            </a:pPr>
            <a:endParaRPr lang="en-US" sz="1800" dirty="0" smtClean="0">
              <a:latin typeface="Arial" pitchFamily="34" charset="0"/>
              <a:cs typeface="Arial" pitchFamily="34" charset="0"/>
            </a:endParaRP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Empirical </a:t>
            </a:r>
            <a:r>
              <a:rPr lang="en-US" sz="1800" dirty="0">
                <a:latin typeface="Arial" pitchFamily="34" charset="0"/>
                <a:cs typeface="Arial" pitchFamily="34" charset="0"/>
              </a:rPr>
              <a:t>studies</a:t>
            </a:r>
          </a:p>
          <a:p>
            <a:pPr marL="1082675" lvl="2" indent="-276225" defTabSz="736600">
              <a:spcBef>
                <a:spcPct val="15000"/>
              </a:spcBef>
              <a:buSzPct val="95000"/>
              <a:buFont typeface="Wingdings" pitchFamily="2" charset="2"/>
              <a:buChar char="§"/>
            </a:pPr>
            <a:r>
              <a:rPr lang="en-US" sz="1800" dirty="0">
                <a:latin typeface="Arial" pitchFamily="34" charset="0"/>
                <a:cs typeface="Arial" pitchFamily="34" charset="0"/>
              </a:rPr>
              <a:t>in household data &amp; short time series: confirmation of Keynes’ conjectures </a:t>
            </a:r>
          </a:p>
          <a:p>
            <a:pPr marL="1082675" lvl="2" indent="-276225" defTabSz="736600">
              <a:spcBef>
                <a:spcPct val="15000"/>
              </a:spcBef>
              <a:buSzPct val="95000"/>
              <a:buFont typeface="Wingdings" pitchFamily="2" charset="2"/>
              <a:buChar char="§"/>
            </a:pPr>
            <a:r>
              <a:rPr lang="en-US" sz="1800" dirty="0">
                <a:latin typeface="Arial" pitchFamily="34" charset="0"/>
                <a:cs typeface="Arial" pitchFamily="34" charset="0"/>
              </a:rPr>
              <a:t>in long time series data:</a:t>
            </a:r>
            <a:br>
              <a:rPr lang="en-US" sz="1800" dirty="0">
                <a:latin typeface="Arial" pitchFamily="34" charset="0"/>
                <a:cs typeface="Arial" pitchFamily="34" charset="0"/>
              </a:rPr>
            </a:br>
            <a:r>
              <a:rPr lang="en-US" sz="1800" i="1" dirty="0">
                <a:latin typeface="Arial" pitchFamily="34" charset="0"/>
                <a:cs typeface="Arial" pitchFamily="34" charset="0"/>
              </a:rPr>
              <a:t>APC</a:t>
            </a:r>
            <a:r>
              <a:rPr lang="en-US" sz="1800" dirty="0">
                <a:latin typeface="Arial" pitchFamily="34" charset="0"/>
                <a:cs typeface="Arial" pitchFamily="34" charset="0"/>
              </a:rPr>
              <a:t>  does not fall as income rises</a:t>
            </a:r>
          </a:p>
        </p:txBody>
      </p:sp>
      <p:pic>
        <p:nvPicPr>
          <p:cNvPr id="4" name="Picture 3"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Consumption</a:t>
            </a:r>
            <a:endParaRPr lang="en-US" sz="2400" dirty="0">
              <a:latin typeface="Arial" pitchFamily="34" charset="0"/>
              <a:cs typeface="Arial" pitchFamily="34" charset="0"/>
            </a:endParaRPr>
          </a:p>
        </p:txBody>
      </p:sp>
      <p:sp>
        <p:nvSpPr>
          <p:cNvPr id="307203" name="Rectangle 3"/>
          <p:cNvSpPr>
            <a:spLocks noGrp="1" noChangeArrowheads="1"/>
          </p:cNvSpPr>
          <p:nvPr>
            <p:ph idx="1"/>
          </p:nvPr>
        </p:nvSpPr>
        <p:spPr>
          <a:xfrm>
            <a:off x="990600" y="1219200"/>
            <a:ext cx="7696200" cy="5181600"/>
          </a:xfrm>
        </p:spPr>
        <p:txBody>
          <a:bodyPr/>
          <a:lstStyle/>
          <a:p>
            <a:pPr marL="346075" indent="-346075" defTabSz="736600">
              <a:spcBef>
                <a:spcPct val="15000"/>
              </a:spcBef>
              <a:buSzPct val="95000"/>
            </a:pPr>
            <a:endParaRPr lang="en-US" sz="1800" dirty="0" smtClean="0">
              <a:latin typeface="Arial" pitchFamily="34" charset="0"/>
              <a:cs typeface="Arial" pitchFamily="34" charset="0"/>
            </a:endParaRPr>
          </a:p>
          <a:p>
            <a:pPr marL="346075" indent="-346075" defTabSz="736600">
              <a:spcBef>
                <a:spcPct val="15000"/>
              </a:spcBef>
              <a:buSzPct val="95000"/>
            </a:pPr>
            <a:r>
              <a:rPr lang="en-US" sz="1800" dirty="0" smtClean="0">
                <a:latin typeface="Arial" pitchFamily="34" charset="0"/>
                <a:cs typeface="Arial" pitchFamily="34" charset="0"/>
              </a:rPr>
              <a:t>Fisher’s </a:t>
            </a:r>
            <a:r>
              <a:rPr lang="en-US" sz="1800" dirty="0">
                <a:latin typeface="Arial" pitchFamily="34" charset="0"/>
                <a:cs typeface="Arial" pitchFamily="34" charset="0"/>
              </a:rPr>
              <a:t>theory of </a:t>
            </a:r>
            <a:r>
              <a:rPr lang="en-US" sz="1800" dirty="0" err="1">
                <a:latin typeface="Arial" pitchFamily="34" charset="0"/>
                <a:cs typeface="Arial" pitchFamily="34" charset="0"/>
              </a:rPr>
              <a:t>intertemporal</a:t>
            </a:r>
            <a:r>
              <a:rPr lang="en-US" sz="1800" dirty="0">
                <a:latin typeface="Arial" pitchFamily="34" charset="0"/>
                <a:cs typeface="Arial" pitchFamily="34" charset="0"/>
              </a:rPr>
              <a:t> choice</a:t>
            </a:r>
          </a:p>
          <a:p>
            <a:pPr lvl="1" indent="-231775" defTabSz="736600">
              <a:spcBef>
                <a:spcPct val="10000"/>
              </a:spcBef>
              <a:buSzPct val="95000"/>
              <a:buFont typeface="Wingdings" pitchFamily="2" charset="2"/>
              <a:buChar char="§"/>
            </a:pPr>
            <a:endParaRPr lang="en-US" sz="1800" dirty="0" smtClean="0">
              <a:latin typeface="Arial" pitchFamily="34" charset="0"/>
              <a:cs typeface="Arial" pitchFamily="34" charset="0"/>
            </a:endParaRPr>
          </a:p>
          <a:p>
            <a:pPr lvl="1" indent="-231775" defTabSz="736600">
              <a:spcBef>
                <a:spcPct val="10000"/>
              </a:spcBef>
              <a:buSzPct val="95000"/>
              <a:buFont typeface="Wingdings" pitchFamily="2" charset="2"/>
              <a:buChar char="§"/>
            </a:pPr>
            <a:r>
              <a:rPr lang="en-US" sz="1800" dirty="0" smtClean="0">
                <a:latin typeface="Arial" pitchFamily="34" charset="0"/>
                <a:cs typeface="Arial" pitchFamily="34" charset="0"/>
              </a:rPr>
              <a:t>Consumer </a:t>
            </a:r>
            <a:r>
              <a:rPr lang="en-US" sz="1800" dirty="0">
                <a:latin typeface="Arial" pitchFamily="34" charset="0"/>
                <a:cs typeface="Arial" pitchFamily="34" charset="0"/>
              </a:rPr>
              <a:t>chooses current &amp; future consumption to maximize lifetime satisfaction subject to an </a:t>
            </a:r>
            <a:r>
              <a:rPr lang="en-US" sz="1800" dirty="0" err="1">
                <a:latin typeface="Arial" pitchFamily="34" charset="0"/>
                <a:cs typeface="Arial" pitchFamily="34" charset="0"/>
              </a:rPr>
              <a:t>intertemporal</a:t>
            </a:r>
            <a:r>
              <a:rPr lang="en-US" sz="1800" dirty="0">
                <a:latin typeface="Arial" pitchFamily="34" charset="0"/>
                <a:cs typeface="Arial" pitchFamily="34" charset="0"/>
              </a:rPr>
              <a:t> budget constraint.</a:t>
            </a:r>
          </a:p>
          <a:p>
            <a:pPr lvl="1" indent="-231775" defTabSz="736600">
              <a:spcBef>
                <a:spcPct val="15000"/>
              </a:spcBef>
              <a:buSzPct val="95000"/>
              <a:buFont typeface="Wingdings" pitchFamily="2" charset="2"/>
              <a:buChar char="§"/>
            </a:pPr>
            <a:endParaRPr lang="en-US" sz="1800" dirty="0" smtClean="0">
              <a:latin typeface="Arial" pitchFamily="34" charset="0"/>
              <a:cs typeface="Arial" pitchFamily="34" charset="0"/>
            </a:endParaRP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Current </a:t>
            </a:r>
            <a:r>
              <a:rPr lang="en-US" sz="1800" dirty="0">
                <a:latin typeface="Arial" pitchFamily="34" charset="0"/>
                <a:cs typeface="Arial" pitchFamily="34" charset="0"/>
              </a:rPr>
              <a:t>consumption depends on lifetime income, not current income, provided consumer can borrow &amp; save</a:t>
            </a:r>
            <a:r>
              <a:rPr lang="en-US" sz="1800" dirty="0" smtClean="0">
                <a:latin typeface="Arial" pitchFamily="34" charset="0"/>
                <a:cs typeface="Arial" pitchFamily="34" charset="0"/>
              </a:rPr>
              <a:t>.</a:t>
            </a:r>
          </a:p>
          <a:p>
            <a:pPr lvl="1" indent="-231775" defTabSz="736600">
              <a:spcBef>
                <a:spcPct val="15000"/>
              </a:spcBef>
              <a:buSzPct val="95000"/>
              <a:buFont typeface="Wingdings" pitchFamily="2" charset="2"/>
              <a:buChar char="§"/>
            </a:pPr>
            <a:endParaRPr lang="en-US" sz="1800" dirty="0">
              <a:latin typeface="Arial" pitchFamily="34" charset="0"/>
              <a:cs typeface="Arial" pitchFamily="34" charset="0"/>
            </a:endParaRPr>
          </a:p>
          <a:p>
            <a:pPr lvl="1" indent="-231775" defTabSz="736600">
              <a:spcBef>
                <a:spcPct val="15000"/>
              </a:spcBef>
              <a:buSzPct val="95000"/>
              <a:buNone/>
            </a:pPr>
            <a:endParaRPr lang="en-US" sz="1800" dirty="0">
              <a:latin typeface="Arial" pitchFamily="34" charset="0"/>
              <a:cs typeface="Arial" pitchFamily="34" charset="0"/>
            </a:endParaRPr>
          </a:p>
        </p:txBody>
      </p:sp>
      <p:pic>
        <p:nvPicPr>
          <p:cNvPr id="4" name="Picture 3"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Consumption</a:t>
            </a:r>
            <a:endParaRPr lang="en-US" sz="2400" dirty="0">
              <a:latin typeface="Arial" pitchFamily="34" charset="0"/>
              <a:cs typeface="Arial" pitchFamily="34" charset="0"/>
            </a:endParaRPr>
          </a:p>
        </p:txBody>
      </p:sp>
      <p:sp>
        <p:nvSpPr>
          <p:cNvPr id="307203" name="Rectangle 3"/>
          <p:cNvSpPr>
            <a:spLocks noGrp="1" noChangeArrowheads="1"/>
          </p:cNvSpPr>
          <p:nvPr>
            <p:ph idx="1"/>
          </p:nvPr>
        </p:nvSpPr>
        <p:spPr>
          <a:xfrm>
            <a:off x="990600" y="1219200"/>
            <a:ext cx="7696200" cy="5181600"/>
          </a:xfrm>
        </p:spPr>
        <p:txBody>
          <a:bodyPr>
            <a:normAutofit/>
          </a:bodyPr>
          <a:lstStyle/>
          <a:p>
            <a:pPr marL="346075" indent="-346075" defTabSz="736600">
              <a:spcBef>
                <a:spcPct val="30000"/>
              </a:spcBef>
              <a:buSzPct val="95000"/>
            </a:pPr>
            <a:r>
              <a:rPr lang="en-US" sz="1800" dirty="0" smtClean="0">
                <a:latin typeface="Arial" pitchFamily="34" charset="0"/>
                <a:cs typeface="Arial" pitchFamily="34" charset="0"/>
              </a:rPr>
              <a:t>Modigliani’s </a:t>
            </a:r>
            <a:r>
              <a:rPr lang="en-US" sz="1800" dirty="0">
                <a:latin typeface="Arial" pitchFamily="34" charset="0"/>
                <a:cs typeface="Arial" pitchFamily="34" charset="0"/>
              </a:rPr>
              <a:t>Life-Cycle Hypothesis</a:t>
            </a:r>
          </a:p>
          <a:p>
            <a:pPr lvl="1" indent="-231775" defTabSz="736600">
              <a:spcBef>
                <a:spcPct val="15000"/>
              </a:spcBef>
              <a:buSzPct val="95000"/>
              <a:buFont typeface="Wingdings" pitchFamily="2" charset="2"/>
              <a:buChar char="§"/>
            </a:pPr>
            <a:r>
              <a:rPr lang="en-US" sz="1800" dirty="0">
                <a:latin typeface="Arial" pitchFamily="34" charset="0"/>
                <a:cs typeface="Arial" pitchFamily="34" charset="0"/>
              </a:rPr>
              <a:t>Income varies systematically over a lifetime.</a:t>
            </a:r>
          </a:p>
          <a:p>
            <a:pPr lvl="1" indent="-231775" defTabSz="736600">
              <a:spcBef>
                <a:spcPct val="15000"/>
              </a:spcBef>
              <a:buSzPct val="95000"/>
              <a:buFont typeface="Wingdings" pitchFamily="2" charset="2"/>
              <a:buChar char="§"/>
            </a:pPr>
            <a:r>
              <a:rPr lang="en-US" sz="1800" dirty="0">
                <a:latin typeface="Arial" pitchFamily="34" charset="0"/>
                <a:cs typeface="Arial" pitchFamily="34" charset="0"/>
              </a:rPr>
              <a:t>Consumers use saving &amp; borrowing to smooth consumption.</a:t>
            </a:r>
          </a:p>
          <a:p>
            <a:pPr lvl="1" indent="-231775" defTabSz="736600">
              <a:spcBef>
                <a:spcPct val="15000"/>
              </a:spcBef>
              <a:buSzPct val="95000"/>
              <a:buFont typeface="Wingdings" pitchFamily="2" charset="2"/>
              <a:buChar char="§"/>
            </a:pPr>
            <a:r>
              <a:rPr lang="en-US" sz="1800" dirty="0">
                <a:latin typeface="Arial" pitchFamily="34" charset="0"/>
                <a:cs typeface="Arial" pitchFamily="34" charset="0"/>
              </a:rPr>
              <a:t>Consumption depends on income &amp; wealth</a:t>
            </a:r>
            <a:r>
              <a:rPr lang="en-US" sz="1800" dirty="0" smtClean="0">
                <a:latin typeface="Arial" pitchFamily="34" charset="0"/>
                <a:cs typeface="Arial" pitchFamily="34" charset="0"/>
              </a:rPr>
              <a:t>.</a:t>
            </a:r>
            <a:endParaRPr lang="en-US" sz="1800" dirty="0">
              <a:latin typeface="Arial" pitchFamily="34" charset="0"/>
              <a:cs typeface="Arial" pitchFamily="34" charset="0"/>
            </a:endParaRPr>
          </a:p>
          <a:p>
            <a:pPr marL="346075" indent="-346075" defTabSz="736600">
              <a:spcBef>
                <a:spcPct val="30000"/>
              </a:spcBef>
              <a:buSzPct val="95000"/>
            </a:pPr>
            <a:endParaRPr lang="en-US" sz="1800" dirty="0" smtClean="0">
              <a:latin typeface="Arial" pitchFamily="34" charset="0"/>
              <a:cs typeface="Arial" pitchFamily="34" charset="0"/>
            </a:endParaRPr>
          </a:p>
          <a:p>
            <a:pPr marL="346075" indent="-346075" defTabSz="736600">
              <a:spcBef>
                <a:spcPct val="30000"/>
              </a:spcBef>
              <a:buSzPct val="95000"/>
            </a:pPr>
            <a:r>
              <a:rPr lang="en-US" sz="1800" dirty="0" smtClean="0">
                <a:latin typeface="Arial" pitchFamily="34" charset="0"/>
                <a:cs typeface="Arial" pitchFamily="34" charset="0"/>
              </a:rPr>
              <a:t>Friedman’s Permanent-Income Hypothesis</a:t>
            </a: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Consumption depends mainly on permanent income.</a:t>
            </a: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Consumers use saving &amp; borrowing to smooth consumption in the face of transitory fluctuations in income. </a:t>
            </a:r>
          </a:p>
          <a:p>
            <a:pPr lvl="1" indent="-231775" defTabSz="736600">
              <a:spcBef>
                <a:spcPct val="15000"/>
              </a:spcBef>
              <a:buSzPct val="95000"/>
            </a:pPr>
            <a:endParaRPr lang="en-US" sz="1800" dirty="0" smtClean="0">
              <a:latin typeface="Arial" pitchFamily="34" charset="0"/>
              <a:cs typeface="Arial" pitchFamily="34" charset="0"/>
            </a:endParaRPr>
          </a:p>
          <a:p>
            <a:pPr marL="346075" indent="-346075" defTabSz="736600">
              <a:spcBef>
                <a:spcPct val="30000"/>
              </a:spcBef>
              <a:buSzPct val="95000"/>
            </a:pPr>
            <a:r>
              <a:rPr lang="en-US" sz="1800" dirty="0" smtClean="0">
                <a:latin typeface="Arial" pitchFamily="34" charset="0"/>
                <a:cs typeface="Arial" pitchFamily="34" charset="0"/>
              </a:rPr>
              <a:t>Hall’s Random-Walk Hypothesis</a:t>
            </a: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Combines PIH with rational expectations.</a:t>
            </a:r>
          </a:p>
          <a:p>
            <a:pPr lvl="1" indent="-231775" defTabSz="736600">
              <a:spcBef>
                <a:spcPct val="15000"/>
              </a:spcBef>
              <a:buSzPct val="95000"/>
              <a:buFont typeface="Wingdings" pitchFamily="2" charset="2"/>
              <a:buChar char="§"/>
            </a:pPr>
            <a:r>
              <a:rPr lang="en-US" sz="1800" dirty="0" smtClean="0">
                <a:latin typeface="Arial" pitchFamily="34" charset="0"/>
                <a:cs typeface="Arial" pitchFamily="34" charset="0"/>
              </a:rPr>
              <a:t>Main result:  changes in consumption are unpredictable, occur only in response to unanticipated changes in expected permanent income.</a:t>
            </a:r>
          </a:p>
          <a:p>
            <a:pPr lvl="1" indent="-231775" defTabSz="736600">
              <a:spcBef>
                <a:spcPct val="15000"/>
              </a:spcBef>
              <a:buSzPct val="95000"/>
              <a:buFont typeface="Wingdings" pitchFamily="2" charset="2"/>
              <a:buChar char="§"/>
            </a:pPr>
            <a:endParaRPr lang="en-US" sz="1800" dirty="0" smtClean="0">
              <a:latin typeface="Arial" pitchFamily="34" charset="0"/>
              <a:cs typeface="Arial" pitchFamily="34" charset="0"/>
            </a:endParaRPr>
          </a:p>
        </p:txBody>
      </p:sp>
      <p:pic>
        <p:nvPicPr>
          <p:cNvPr id="4" name="Picture 3"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Consumption</a:t>
            </a:r>
            <a:endParaRPr lang="en-US" sz="2400" dirty="0">
              <a:latin typeface="Arial" pitchFamily="34" charset="0"/>
              <a:cs typeface="Arial" pitchFamily="34" charset="0"/>
            </a:endParaRPr>
          </a:p>
        </p:txBody>
      </p:sp>
      <p:sp>
        <p:nvSpPr>
          <p:cNvPr id="311299" name="Rectangle 3"/>
          <p:cNvSpPr>
            <a:spLocks noGrp="1" noChangeArrowheads="1"/>
          </p:cNvSpPr>
          <p:nvPr>
            <p:ph idx="1"/>
          </p:nvPr>
        </p:nvSpPr>
        <p:spPr>
          <a:xfrm>
            <a:off x="990600" y="1219200"/>
            <a:ext cx="7696200" cy="5181600"/>
          </a:xfrm>
        </p:spPr>
        <p:txBody>
          <a:bodyPr/>
          <a:lstStyle/>
          <a:p>
            <a:pPr marL="346075" indent="-346075" defTabSz="736600">
              <a:spcBef>
                <a:spcPct val="30000"/>
              </a:spcBef>
              <a:buSzPct val="95000"/>
              <a:buFont typeface="Wingdings" pitchFamily="2" charset="2"/>
              <a:buNone/>
            </a:pPr>
            <a:endParaRPr lang="en-US" sz="1800" dirty="0" smtClean="0">
              <a:latin typeface="Arial" pitchFamily="34" charset="0"/>
              <a:cs typeface="Arial" pitchFamily="34" charset="0"/>
            </a:endParaRPr>
          </a:p>
          <a:p>
            <a:pPr marL="346075" indent="-346075" defTabSz="736600">
              <a:spcBef>
                <a:spcPct val="30000"/>
              </a:spcBef>
              <a:buSzPct val="95000"/>
              <a:buFont typeface="Wingdings" pitchFamily="2" charset="2"/>
              <a:buNone/>
            </a:pPr>
            <a:endParaRPr lang="en-US" sz="1800" dirty="0">
              <a:latin typeface="Arial" pitchFamily="34" charset="0"/>
              <a:cs typeface="Arial" pitchFamily="34" charset="0"/>
            </a:endParaRPr>
          </a:p>
          <a:p>
            <a:pPr marL="346075" indent="-346075" defTabSz="736600">
              <a:spcBef>
                <a:spcPct val="30000"/>
              </a:spcBef>
              <a:buSzPct val="95000"/>
            </a:pPr>
            <a:r>
              <a:rPr lang="en-US" sz="1800" dirty="0" err="1" smtClean="0">
                <a:latin typeface="Arial" pitchFamily="34" charset="0"/>
                <a:cs typeface="Arial" pitchFamily="34" charset="0"/>
              </a:rPr>
              <a:t>Laibson</a:t>
            </a:r>
            <a:r>
              <a:rPr lang="en-US" sz="1800" dirty="0" smtClean="0">
                <a:latin typeface="Arial" pitchFamily="34" charset="0"/>
                <a:cs typeface="Arial" pitchFamily="34" charset="0"/>
              </a:rPr>
              <a:t> </a:t>
            </a:r>
            <a:r>
              <a:rPr lang="en-US" sz="1800" dirty="0">
                <a:latin typeface="Arial" pitchFamily="34" charset="0"/>
                <a:cs typeface="Arial" pitchFamily="34" charset="0"/>
              </a:rPr>
              <a:t>and the pull of instant gratification</a:t>
            </a:r>
          </a:p>
          <a:p>
            <a:pPr lvl="1" indent="-231775" defTabSz="736600">
              <a:spcBef>
                <a:spcPct val="15000"/>
              </a:spcBef>
              <a:buSzPct val="95000"/>
              <a:buFont typeface="Wingdings" pitchFamily="2" charset="2"/>
              <a:buChar char="§"/>
            </a:pPr>
            <a:r>
              <a:rPr lang="en-US" sz="1800" dirty="0">
                <a:latin typeface="Arial" pitchFamily="34" charset="0"/>
                <a:cs typeface="Arial" pitchFamily="34" charset="0"/>
              </a:rPr>
              <a:t>Uses psychology to understand consumer behavior.</a:t>
            </a:r>
          </a:p>
          <a:p>
            <a:pPr lvl="1" indent="-231775" defTabSz="736600">
              <a:spcBef>
                <a:spcPct val="15000"/>
              </a:spcBef>
              <a:buSzPct val="95000"/>
              <a:buFont typeface="Wingdings" pitchFamily="2" charset="2"/>
              <a:buChar char="§"/>
            </a:pPr>
            <a:r>
              <a:rPr lang="en-US" sz="1800" dirty="0">
                <a:latin typeface="Arial" pitchFamily="34" charset="0"/>
                <a:cs typeface="Arial" pitchFamily="34" charset="0"/>
              </a:rPr>
              <a:t>The desire for instant gratification causes people to save less than they rationally know they should. </a:t>
            </a:r>
          </a:p>
        </p:txBody>
      </p:sp>
      <p:pic>
        <p:nvPicPr>
          <p:cNvPr id="4" name="Picture 3" descr="coverart"/>
          <p:cNvPicPr>
            <a:picLocks noChangeAspect="1" noChangeArrowheads="1"/>
          </p:cNvPicPr>
          <p:nvPr/>
        </p:nvPicPr>
        <p:blipFill>
          <a:blip r:embed="rId3" cstate="print"/>
          <a:srcRect b="46210"/>
          <a:stretch>
            <a:fillRect/>
          </a:stretch>
        </p:blipFill>
        <p:spPr bwMode="auto">
          <a:xfrm>
            <a:off x="0" y="5715000"/>
            <a:ext cx="9144000" cy="11430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Government Debt</a:t>
            </a:r>
            <a:endParaRPr lang="en-US" sz="2400" b="1" dirty="0">
              <a:solidFill>
                <a:schemeClr val="tx1"/>
              </a:solidFill>
              <a:latin typeface="Arial" pitchFamily="34" charset="0"/>
              <a:cs typeface="Arial" pitchFamily="34" charset="0"/>
            </a:endParaRPr>
          </a:p>
        </p:txBody>
      </p:sp>
      <p:sp>
        <p:nvSpPr>
          <p:cNvPr id="210947" name="Rectangle 3"/>
          <p:cNvSpPr>
            <a:spLocks noGrp="1" noChangeArrowheads="1"/>
          </p:cNvSpPr>
          <p:nvPr>
            <p:ph idx="1"/>
          </p:nvPr>
        </p:nvSpPr>
        <p:spPr>
          <a:xfrm>
            <a:off x="990600" y="1219200"/>
            <a:ext cx="7696200" cy="5029200"/>
          </a:xfrm>
        </p:spPr>
        <p:txBody>
          <a:bodyPr>
            <a:normAutofit/>
          </a:bodyPr>
          <a:lstStyle/>
          <a:p>
            <a:pPr marL="404813" indent="-404813" defTabSz="736600">
              <a:spcBef>
                <a:spcPct val="15000"/>
              </a:spcBef>
              <a:buSzPct val="95000"/>
            </a:pPr>
            <a:r>
              <a:rPr lang="en-US" sz="1800" dirty="0" smtClean="0">
                <a:latin typeface="Arial" pitchFamily="34" charset="0"/>
                <a:cs typeface="Arial" pitchFamily="34" charset="0"/>
              </a:rPr>
              <a:t>Relative </a:t>
            </a:r>
            <a:r>
              <a:rPr lang="en-US" sz="1800" dirty="0">
                <a:latin typeface="Arial" pitchFamily="34" charset="0"/>
                <a:cs typeface="Arial" pitchFamily="34" charset="0"/>
              </a:rPr>
              <a:t>to GDP, the U.S. government’s debt is moderate compared to other </a:t>
            </a:r>
            <a:r>
              <a:rPr lang="en-US" sz="1800" dirty="0" smtClean="0">
                <a:latin typeface="Arial" pitchFamily="34" charset="0"/>
                <a:cs typeface="Arial" pitchFamily="34" charset="0"/>
              </a:rPr>
              <a:t>countries</a:t>
            </a:r>
          </a:p>
          <a:p>
            <a:pPr marL="404813" indent="-404813" defTabSz="736600">
              <a:spcBef>
                <a:spcPct val="15000"/>
              </a:spcBef>
              <a:buSzPct val="95000"/>
            </a:pPr>
            <a:endParaRPr lang="en-US" sz="1800" dirty="0">
              <a:latin typeface="Arial" pitchFamily="34" charset="0"/>
              <a:cs typeface="Arial" pitchFamily="34" charset="0"/>
            </a:endParaRPr>
          </a:p>
          <a:p>
            <a:pPr marL="404813" indent="-404813" defTabSz="736600">
              <a:spcBef>
                <a:spcPct val="15000"/>
              </a:spcBef>
              <a:buSzPct val="95000"/>
            </a:pPr>
            <a:endParaRPr lang="en-US" sz="1800" dirty="0">
              <a:latin typeface="Arial" pitchFamily="34" charset="0"/>
              <a:cs typeface="Arial" pitchFamily="34" charset="0"/>
            </a:endParaRPr>
          </a:p>
          <a:p>
            <a:pPr marL="404813" indent="-404813" defTabSz="736600">
              <a:spcBef>
                <a:spcPct val="50000"/>
              </a:spcBef>
              <a:buSzPct val="95000"/>
            </a:pPr>
            <a:r>
              <a:rPr lang="en-US" sz="1800" dirty="0" smtClean="0">
                <a:latin typeface="Arial" pitchFamily="34" charset="0"/>
                <a:cs typeface="Arial" pitchFamily="34" charset="0"/>
              </a:rPr>
              <a:t>Standard </a:t>
            </a:r>
            <a:r>
              <a:rPr lang="en-US" sz="1800" dirty="0">
                <a:latin typeface="Arial" pitchFamily="34" charset="0"/>
                <a:cs typeface="Arial" pitchFamily="34" charset="0"/>
              </a:rPr>
              <a:t>figures on the deficit are imperfect measures of fiscal policy because they</a:t>
            </a:r>
          </a:p>
          <a:p>
            <a:pPr marL="852488" lvl="1" indent="-333375" defTabSz="736600">
              <a:buSzPct val="95000"/>
            </a:pPr>
            <a:r>
              <a:rPr lang="en-US" sz="1800" dirty="0">
                <a:latin typeface="Arial" pitchFamily="34" charset="0"/>
                <a:cs typeface="Arial" pitchFamily="34" charset="0"/>
              </a:rPr>
              <a:t>are not corrected for inflation</a:t>
            </a:r>
          </a:p>
          <a:p>
            <a:pPr marL="852488" lvl="1" indent="-333375" defTabSz="736600">
              <a:buSzPct val="95000"/>
            </a:pPr>
            <a:r>
              <a:rPr lang="en-US" sz="1800" dirty="0">
                <a:latin typeface="Arial" pitchFamily="34" charset="0"/>
                <a:cs typeface="Arial" pitchFamily="34" charset="0"/>
              </a:rPr>
              <a:t>do not account for changes in </a:t>
            </a:r>
            <a:r>
              <a:rPr lang="en-US" sz="1800" dirty="0" err="1">
                <a:latin typeface="Arial" pitchFamily="34" charset="0"/>
                <a:cs typeface="Arial" pitchFamily="34" charset="0"/>
              </a:rPr>
              <a:t>govt</a:t>
            </a:r>
            <a:r>
              <a:rPr lang="en-US" sz="1800" dirty="0">
                <a:latin typeface="Arial" pitchFamily="34" charset="0"/>
                <a:cs typeface="Arial" pitchFamily="34" charset="0"/>
              </a:rPr>
              <a:t> assets</a:t>
            </a:r>
          </a:p>
          <a:p>
            <a:pPr marL="852488" lvl="1" indent="-333375" defTabSz="736600">
              <a:buSzPct val="95000"/>
            </a:pPr>
            <a:r>
              <a:rPr lang="en-US" sz="1800" dirty="0">
                <a:latin typeface="Arial" pitchFamily="34" charset="0"/>
                <a:cs typeface="Arial" pitchFamily="34" charset="0"/>
              </a:rPr>
              <a:t>omit some liabilities (e.g. future pension payments to current workers)</a:t>
            </a:r>
          </a:p>
          <a:p>
            <a:pPr marL="852488" lvl="1" indent="-333375" defTabSz="736600">
              <a:buSzPct val="95000"/>
            </a:pPr>
            <a:r>
              <a:rPr lang="en-US" sz="1800" dirty="0">
                <a:latin typeface="Arial" pitchFamily="34" charset="0"/>
                <a:cs typeface="Arial" pitchFamily="34" charset="0"/>
              </a:rPr>
              <a:t>do not account for effects of business cycles</a:t>
            </a:r>
          </a:p>
          <a:p>
            <a:pPr marL="404813" indent="-404813" defTabSz="736600">
              <a:buSzPct val="95000"/>
              <a:buFont typeface="Wingdings" pitchFamily="2" charset="2"/>
              <a:buNone/>
            </a:pP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Government Debt</a:t>
            </a:r>
            <a:endParaRPr lang="en-US" sz="2400" b="1" dirty="0">
              <a:solidFill>
                <a:schemeClr val="tx1"/>
              </a:solidFill>
              <a:latin typeface="Arial" pitchFamily="34" charset="0"/>
              <a:cs typeface="Arial" pitchFamily="34" charset="0"/>
            </a:endParaRPr>
          </a:p>
        </p:txBody>
      </p:sp>
      <p:sp>
        <p:nvSpPr>
          <p:cNvPr id="212995" name="Rectangle 3"/>
          <p:cNvSpPr>
            <a:spLocks noGrp="1" noChangeArrowheads="1"/>
          </p:cNvSpPr>
          <p:nvPr>
            <p:ph idx="1"/>
          </p:nvPr>
        </p:nvSpPr>
        <p:spPr>
          <a:xfrm>
            <a:off x="990600" y="1219200"/>
            <a:ext cx="7696200" cy="5029200"/>
          </a:xfrm>
        </p:spPr>
        <p:txBody>
          <a:bodyPr>
            <a:normAutofit/>
          </a:bodyPr>
          <a:lstStyle/>
          <a:p>
            <a:pPr marL="404813" indent="-404813" defTabSz="736600">
              <a:spcBef>
                <a:spcPct val="15000"/>
              </a:spcBef>
              <a:buSzPct val="95000"/>
            </a:pPr>
            <a:endParaRPr lang="en-US" sz="1800" dirty="0" smtClean="0">
              <a:latin typeface="Arial" pitchFamily="34" charset="0"/>
              <a:cs typeface="Arial" pitchFamily="34" charset="0"/>
            </a:endParaRPr>
          </a:p>
          <a:p>
            <a:pPr marL="404813" indent="-404813" defTabSz="736600">
              <a:spcBef>
                <a:spcPct val="15000"/>
              </a:spcBef>
              <a:buSzPct val="95000"/>
            </a:pPr>
            <a:endParaRPr lang="en-US" sz="1800" dirty="0">
              <a:latin typeface="Arial" pitchFamily="34" charset="0"/>
              <a:cs typeface="Arial" pitchFamily="34" charset="0"/>
            </a:endParaRPr>
          </a:p>
          <a:p>
            <a:pPr marL="404813" indent="-404813" defTabSz="736600">
              <a:spcBef>
                <a:spcPct val="15000"/>
              </a:spcBef>
              <a:buSzPct val="95000"/>
            </a:pPr>
            <a:r>
              <a:rPr lang="en-US" sz="1800" dirty="0" smtClean="0">
                <a:latin typeface="Arial" pitchFamily="34" charset="0"/>
                <a:cs typeface="Arial" pitchFamily="34" charset="0"/>
              </a:rPr>
              <a:t>In </a:t>
            </a:r>
            <a:r>
              <a:rPr lang="en-US" sz="1800" dirty="0">
                <a:latin typeface="Arial" pitchFamily="34" charset="0"/>
                <a:cs typeface="Arial" pitchFamily="34" charset="0"/>
              </a:rPr>
              <a:t>the traditional view, a debt-financed tax cut increases consumption and reduces national saving.  In a closed economy, this leads to higher interest rates, lower investment, and a lower long-run standard of living.  In an open economy, it causes an exchange rate appreciation, a fall in net exports (or increase in the trade deficit). </a:t>
            </a:r>
          </a:p>
          <a:p>
            <a:pPr marL="404813" indent="-404813" defTabSz="736600">
              <a:buSzPct val="95000"/>
            </a:pPr>
            <a:endParaRPr lang="en-US" sz="1800" dirty="0" smtClean="0">
              <a:latin typeface="Arial" pitchFamily="34" charset="0"/>
              <a:cs typeface="Arial" pitchFamily="34" charset="0"/>
            </a:endParaRPr>
          </a:p>
          <a:p>
            <a:pPr marL="404813" indent="-404813" defTabSz="736600">
              <a:buSzPct val="95000"/>
            </a:pPr>
            <a:endParaRPr lang="en-US" sz="1800" dirty="0">
              <a:latin typeface="Arial" pitchFamily="34" charset="0"/>
              <a:cs typeface="Arial" pitchFamily="34" charset="0"/>
            </a:endParaRPr>
          </a:p>
          <a:p>
            <a:pPr marL="404813" indent="-404813" defTabSz="736600">
              <a:buSzPct val="95000"/>
            </a:pPr>
            <a:r>
              <a:rPr lang="en-US" sz="1800" dirty="0" smtClean="0">
                <a:latin typeface="Arial" pitchFamily="34" charset="0"/>
                <a:cs typeface="Arial" pitchFamily="34" charset="0"/>
              </a:rPr>
              <a:t>The </a:t>
            </a:r>
            <a:r>
              <a:rPr lang="en-US" sz="1800" dirty="0" err="1">
                <a:latin typeface="Arial" pitchFamily="34" charset="0"/>
                <a:cs typeface="Arial" pitchFamily="34" charset="0"/>
              </a:rPr>
              <a:t>Ricardian</a:t>
            </a:r>
            <a:r>
              <a:rPr lang="en-US" sz="1800" dirty="0">
                <a:latin typeface="Arial" pitchFamily="34" charset="0"/>
                <a:cs typeface="Arial" pitchFamily="34" charset="0"/>
              </a:rPr>
              <a:t> view holds that debt-financed tax cuts do not affect consumption or national saving, and therefore do not affect interest rates, investment, or net exports.  </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Government Debt</a:t>
            </a:r>
            <a:endParaRPr lang="en-US" sz="2400" b="1" dirty="0">
              <a:solidFill>
                <a:schemeClr val="tx1"/>
              </a:solidFill>
              <a:latin typeface="Arial" pitchFamily="34" charset="0"/>
              <a:cs typeface="Arial" pitchFamily="34" charset="0"/>
            </a:endParaRPr>
          </a:p>
        </p:txBody>
      </p:sp>
      <p:sp>
        <p:nvSpPr>
          <p:cNvPr id="258051" name="Rectangle 3"/>
          <p:cNvSpPr>
            <a:spLocks noGrp="1" noChangeArrowheads="1"/>
          </p:cNvSpPr>
          <p:nvPr>
            <p:ph idx="1"/>
          </p:nvPr>
        </p:nvSpPr>
        <p:spPr>
          <a:xfrm>
            <a:off x="990600" y="1219200"/>
            <a:ext cx="7696200" cy="4800600"/>
          </a:xfrm>
        </p:spPr>
        <p:txBody>
          <a:bodyPr>
            <a:normAutofit/>
          </a:bodyPr>
          <a:lstStyle/>
          <a:p>
            <a:pPr marL="404813" indent="-404813" defTabSz="736600">
              <a:spcBef>
                <a:spcPct val="15000"/>
              </a:spcBef>
              <a:buSzPct val="95000"/>
            </a:pPr>
            <a:endParaRPr lang="en-US" sz="1800" dirty="0" smtClean="0">
              <a:latin typeface="Arial" pitchFamily="34" charset="0"/>
              <a:cs typeface="Arial" pitchFamily="34" charset="0"/>
            </a:endParaRPr>
          </a:p>
          <a:p>
            <a:pPr marL="404813" indent="-404813" defTabSz="736600">
              <a:spcBef>
                <a:spcPct val="15000"/>
              </a:spcBef>
              <a:buSzPct val="95000"/>
            </a:pPr>
            <a:r>
              <a:rPr lang="en-US" sz="1800" dirty="0" smtClean="0">
                <a:latin typeface="Arial" pitchFamily="34" charset="0"/>
                <a:cs typeface="Arial" pitchFamily="34" charset="0"/>
              </a:rPr>
              <a:t>Most </a:t>
            </a:r>
            <a:r>
              <a:rPr lang="en-US" sz="1800" dirty="0">
                <a:latin typeface="Arial" pitchFamily="34" charset="0"/>
                <a:cs typeface="Arial" pitchFamily="34" charset="0"/>
              </a:rPr>
              <a:t>economists oppose a strict balanced budget rule, as it would hinder the use of fiscal policy to stabilize output, smooth taxes, or redistribute the tax burden across generations. </a:t>
            </a:r>
            <a:endParaRPr lang="en-US" sz="1800" dirty="0" smtClean="0">
              <a:latin typeface="Arial" pitchFamily="34" charset="0"/>
              <a:cs typeface="Arial" pitchFamily="34" charset="0"/>
            </a:endParaRPr>
          </a:p>
          <a:p>
            <a:pPr marL="404813" indent="-404813" defTabSz="736600">
              <a:spcBef>
                <a:spcPct val="15000"/>
              </a:spcBef>
              <a:buSzPct val="95000"/>
            </a:pPr>
            <a:endParaRPr lang="en-US" sz="1800" dirty="0">
              <a:latin typeface="Arial" pitchFamily="34" charset="0"/>
              <a:cs typeface="Arial" pitchFamily="34" charset="0"/>
            </a:endParaRPr>
          </a:p>
          <a:p>
            <a:pPr marL="404813" indent="-404813" defTabSz="736600">
              <a:spcBef>
                <a:spcPct val="15000"/>
              </a:spcBef>
              <a:buSzPct val="95000"/>
            </a:pPr>
            <a:endParaRPr lang="en-US" sz="1800" dirty="0">
              <a:latin typeface="Arial" pitchFamily="34" charset="0"/>
              <a:cs typeface="Arial" pitchFamily="34" charset="0"/>
            </a:endParaRPr>
          </a:p>
          <a:p>
            <a:pPr marL="404813" indent="-404813" defTabSz="736600">
              <a:spcBef>
                <a:spcPct val="45000"/>
              </a:spcBef>
              <a:buSzPct val="95000"/>
            </a:pPr>
            <a:r>
              <a:rPr lang="en-US" sz="1800" dirty="0" smtClean="0">
                <a:latin typeface="Arial" pitchFamily="34" charset="0"/>
                <a:cs typeface="Arial" pitchFamily="34" charset="0"/>
              </a:rPr>
              <a:t>Government </a:t>
            </a:r>
            <a:r>
              <a:rPr lang="en-US" sz="1800" dirty="0">
                <a:latin typeface="Arial" pitchFamily="34" charset="0"/>
                <a:cs typeface="Arial" pitchFamily="34" charset="0"/>
              </a:rPr>
              <a:t>debt can have other effects:</a:t>
            </a:r>
          </a:p>
          <a:p>
            <a:pPr marL="852488" lvl="1" indent="-333375" defTabSz="736600">
              <a:spcBef>
                <a:spcPct val="15000"/>
              </a:spcBef>
              <a:buSzPct val="95000"/>
            </a:pPr>
            <a:r>
              <a:rPr lang="en-US" sz="1800" dirty="0">
                <a:latin typeface="Arial" pitchFamily="34" charset="0"/>
                <a:cs typeface="Arial" pitchFamily="34" charset="0"/>
              </a:rPr>
              <a:t>may lead to inflation</a:t>
            </a:r>
          </a:p>
          <a:p>
            <a:pPr marL="852488" lvl="1" indent="-333375" defTabSz="736600">
              <a:spcBef>
                <a:spcPct val="15000"/>
              </a:spcBef>
              <a:buSzPct val="95000"/>
            </a:pPr>
            <a:r>
              <a:rPr lang="en-US" sz="1800" dirty="0">
                <a:latin typeface="Arial" pitchFamily="34" charset="0"/>
                <a:cs typeface="Arial" pitchFamily="34" charset="0"/>
              </a:rPr>
              <a:t>politicians can shift burden of taxes from current to future generations</a:t>
            </a:r>
          </a:p>
          <a:p>
            <a:pPr marL="852488" lvl="1" indent="-333375" defTabSz="736600">
              <a:spcBef>
                <a:spcPct val="15000"/>
              </a:spcBef>
              <a:buSzPct val="95000"/>
            </a:pPr>
            <a:r>
              <a:rPr lang="en-US" sz="1800" dirty="0">
                <a:latin typeface="Arial" pitchFamily="34" charset="0"/>
                <a:cs typeface="Arial" pitchFamily="34" charset="0"/>
              </a:rPr>
              <a:t>may reduce country’s political clout in international affairs or scare foreign investors into pulling their capital out of the country</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Investment</a:t>
            </a:r>
            <a:endParaRPr lang="en-US" sz="2400" b="1" dirty="0">
              <a:latin typeface="Arial" pitchFamily="34" charset="0"/>
              <a:cs typeface="Arial" pitchFamily="34" charset="0"/>
            </a:endParaRPr>
          </a:p>
        </p:txBody>
      </p:sp>
      <p:sp>
        <p:nvSpPr>
          <p:cNvPr id="278531" name="Rectangle 3"/>
          <p:cNvSpPr>
            <a:spLocks noGrp="1" noChangeArrowheads="1"/>
          </p:cNvSpPr>
          <p:nvPr>
            <p:ph idx="1"/>
          </p:nvPr>
        </p:nvSpPr>
        <p:spPr>
          <a:xfrm>
            <a:off x="914400" y="1219200"/>
            <a:ext cx="7772400" cy="5029200"/>
          </a:xfrm>
        </p:spPr>
        <p:txBody>
          <a:bodyPr/>
          <a:lstStyle/>
          <a:p>
            <a:pPr marL="404813" indent="-404813" defTabSz="736600">
              <a:lnSpc>
                <a:spcPct val="105000"/>
              </a:lnSpc>
              <a:spcBef>
                <a:spcPct val="15000"/>
              </a:spcBef>
              <a:buClr>
                <a:schemeClr val="tx1"/>
              </a:buClr>
              <a:buSzPct val="95000"/>
            </a:pPr>
            <a:endParaRPr lang="en-US" sz="1800" dirty="0" smtClean="0">
              <a:latin typeface="Arial" pitchFamily="34" charset="0"/>
              <a:cs typeface="Arial" pitchFamily="34" charset="0"/>
            </a:endParaRPr>
          </a:p>
          <a:p>
            <a:pPr marL="404813" indent="-404813" defTabSz="736600">
              <a:lnSpc>
                <a:spcPct val="105000"/>
              </a:lnSpc>
              <a:spcBef>
                <a:spcPct val="15000"/>
              </a:spcBef>
              <a:buClr>
                <a:schemeClr val="tx1"/>
              </a:buClr>
              <a:buSzPct val="95000"/>
            </a:pPr>
            <a:r>
              <a:rPr lang="en-US" sz="1800" dirty="0" smtClean="0">
                <a:latin typeface="Arial" pitchFamily="34" charset="0"/>
                <a:cs typeface="Arial" pitchFamily="34" charset="0"/>
              </a:rPr>
              <a:t>All </a:t>
            </a:r>
            <a:r>
              <a:rPr lang="en-US" sz="1800" dirty="0">
                <a:latin typeface="Arial" pitchFamily="34" charset="0"/>
                <a:cs typeface="Arial" pitchFamily="34" charset="0"/>
              </a:rPr>
              <a:t>types of investment depend negatively on the real interest rate</a:t>
            </a:r>
            <a:r>
              <a:rPr lang="en-US" sz="1800" dirty="0" smtClean="0">
                <a:latin typeface="Arial" pitchFamily="34" charset="0"/>
                <a:cs typeface="Arial" pitchFamily="34" charset="0"/>
              </a:rPr>
              <a:t>.</a:t>
            </a:r>
          </a:p>
          <a:p>
            <a:pPr marL="404813" indent="-404813" defTabSz="736600">
              <a:lnSpc>
                <a:spcPct val="105000"/>
              </a:lnSpc>
              <a:spcBef>
                <a:spcPct val="15000"/>
              </a:spcBef>
              <a:buClr>
                <a:schemeClr val="tx1"/>
              </a:buClr>
              <a:buSzPct val="95000"/>
            </a:pPr>
            <a:endParaRPr lang="en-US" sz="1800" dirty="0">
              <a:latin typeface="Arial" pitchFamily="34" charset="0"/>
              <a:cs typeface="Arial" pitchFamily="34" charset="0"/>
            </a:endParaRPr>
          </a:p>
          <a:p>
            <a:pPr marL="404813" indent="-404813" defTabSz="736600">
              <a:lnSpc>
                <a:spcPct val="105000"/>
              </a:lnSpc>
              <a:spcBef>
                <a:spcPct val="15000"/>
              </a:spcBef>
              <a:buClr>
                <a:schemeClr val="tx1"/>
              </a:buClr>
              <a:buSzPct val="95000"/>
            </a:pPr>
            <a:endParaRPr lang="en-US" sz="1800" dirty="0">
              <a:latin typeface="Arial" pitchFamily="34" charset="0"/>
              <a:cs typeface="Arial" pitchFamily="34" charset="0"/>
            </a:endParaRPr>
          </a:p>
          <a:p>
            <a:pPr marL="404813" indent="-404813" defTabSz="736600">
              <a:lnSpc>
                <a:spcPct val="105000"/>
              </a:lnSpc>
              <a:buClr>
                <a:schemeClr val="tx1"/>
              </a:buClr>
              <a:buSzPct val="95000"/>
            </a:pPr>
            <a:r>
              <a:rPr lang="en-US" sz="1800" dirty="0">
                <a:latin typeface="Arial" pitchFamily="34" charset="0"/>
                <a:cs typeface="Arial" pitchFamily="34" charset="0"/>
              </a:rPr>
              <a:t>Things that shift the investment function:</a:t>
            </a:r>
          </a:p>
          <a:p>
            <a:pPr marL="750888" lvl="1" indent="-23177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Technological improvements raise MPK and raise business fixed investment.</a:t>
            </a:r>
          </a:p>
          <a:p>
            <a:pPr marL="750888" lvl="1" indent="-23177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Increase in population raises demand for, price of housing and raises residential investment.</a:t>
            </a:r>
          </a:p>
          <a:p>
            <a:pPr marL="750888" lvl="1" indent="-23177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Economic policies (corporate income tax, investment tax credit) alter incentives to invest. </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Investment</a:t>
            </a:r>
            <a:endParaRPr lang="en-US" sz="2400" b="1" dirty="0">
              <a:latin typeface="Arial" pitchFamily="34" charset="0"/>
              <a:cs typeface="Arial" pitchFamily="34" charset="0"/>
            </a:endParaRPr>
          </a:p>
        </p:txBody>
      </p:sp>
      <p:sp>
        <p:nvSpPr>
          <p:cNvPr id="282627" name="Rectangle 3"/>
          <p:cNvSpPr>
            <a:spLocks noGrp="1" noChangeArrowheads="1"/>
          </p:cNvSpPr>
          <p:nvPr>
            <p:ph idx="1"/>
          </p:nvPr>
        </p:nvSpPr>
        <p:spPr>
          <a:xfrm>
            <a:off x="914400" y="1219200"/>
            <a:ext cx="7772400" cy="5029200"/>
          </a:xfrm>
        </p:spPr>
        <p:txBody>
          <a:bodyPr/>
          <a:lstStyle/>
          <a:p>
            <a:pPr marL="404813" indent="-404813" defTabSz="736600">
              <a:lnSpc>
                <a:spcPct val="105000"/>
              </a:lnSpc>
              <a:buClr>
                <a:schemeClr val="tx1"/>
              </a:buClr>
              <a:buSzPct val="90000"/>
            </a:pPr>
            <a:r>
              <a:rPr lang="en-US" sz="1800" dirty="0" smtClean="0">
                <a:latin typeface="Arial" pitchFamily="34" charset="0"/>
                <a:cs typeface="Arial" pitchFamily="34" charset="0"/>
              </a:rPr>
              <a:t>Investment </a:t>
            </a:r>
            <a:r>
              <a:rPr lang="en-US" sz="1800" dirty="0">
                <a:latin typeface="Arial" pitchFamily="34" charset="0"/>
                <a:cs typeface="Arial" pitchFamily="34" charset="0"/>
              </a:rPr>
              <a:t>is the most volatile component of GDP over the business cycle</a:t>
            </a:r>
            <a:r>
              <a:rPr lang="en-US" sz="1800" dirty="0" smtClean="0">
                <a:latin typeface="Arial" pitchFamily="34" charset="0"/>
                <a:cs typeface="Arial" pitchFamily="34" charset="0"/>
              </a:rPr>
              <a:t>.</a:t>
            </a:r>
          </a:p>
          <a:p>
            <a:pPr marL="404813" indent="-404813" defTabSz="736600">
              <a:lnSpc>
                <a:spcPct val="105000"/>
              </a:lnSpc>
              <a:buClr>
                <a:schemeClr val="tx1"/>
              </a:buClr>
              <a:buSzPct val="90000"/>
              <a:buNone/>
            </a:pPr>
            <a:endParaRPr lang="en-US" sz="1800" dirty="0">
              <a:latin typeface="Arial" pitchFamily="34" charset="0"/>
              <a:cs typeface="Arial" pitchFamily="34" charset="0"/>
            </a:endParaRPr>
          </a:p>
          <a:p>
            <a:pPr marL="909638" lvl="1" indent="-39052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Fluctuations in employment affect the MPK and the incentive for business fixed investment</a:t>
            </a:r>
            <a:r>
              <a:rPr lang="en-US" sz="1800" dirty="0" smtClean="0">
                <a:latin typeface="Arial" pitchFamily="34" charset="0"/>
                <a:cs typeface="Arial" pitchFamily="34" charset="0"/>
              </a:rPr>
              <a:t>.</a:t>
            </a:r>
          </a:p>
          <a:p>
            <a:pPr marL="909638" lvl="1" indent="-390525" defTabSz="736600">
              <a:lnSpc>
                <a:spcPct val="105000"/>
              </a:lnSpc>
              <a:spcBef>
                <a:spcPct val="15000"/>
              </a:spcBef>
              <a:buClr>
                <a:schemeClr val="tx1"/>
              </a:buClr>
              <a:buSzPct val="95000"/>
              <a:buFont typeface="Wingdings" pitchFamily="2" charset="2"/>
              <a:buChar char="§"/>
            </a:pPr>
            <a:endParaRPr lang="en-US" sz="1800" dirty="0">
              <a:latin typeface="Arial" pitchFamily="34" charset="0"/>
              <a:cs typeface="Arial" pitchFamily="34" charset="0"/>
            </a:endParaRPr>
          </a:p>
          <a:p>
            <a:pPr marL="909638" lvl="1" indent="-39052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Fluctuations in income affect demand for, price of housing and the incentive for residential investment. </a:t>
            </a:r>
            <a:endParaRPr lang="en-US" sz="1800" dirty="0" smtClean="0">
              <a:latin typeface="Arial" pitchFamily="34" charset="0"/>
              <a:cs typeface="Arial" pitchFamily="34" charset="0"/>
            </a:endParaRPr>
          </a:p>
          <a:p>
            <a:pPr marL="909638" lvl="1" indent="-390525" defTabSz="736600">
              <a:lnSpc>
                <a:spcPct val="105000"/>
              </a:lnSpc>
              <a:spcBef>
                <a:spcPct val="15000"/>
              </a:spcBef>
              <a:buClr>
                <a:schemeClr val="tx1"/>
              </a:buClr>
              <a:buSzPct val="95000"/>
              <a:buFont typeface="Wingdings" pitchFamily="2" charset="2"/>
              <a:buChar char="§"/>
            </a:pPr>
            <a:endParaRPr lang="en-US" sz="1800" dirty="0">
              <a:latin typeface="Arial" pitchFamily="34" charset="0"/>
              <a:cs typeface="Arial" pitchFamily="34" charset="0"/>
            </a:endParaRPr>
          </a:p>
          <a:p>
            <a:pPr marL="909638" lvl="1" indent="-39052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Fluctuations in output affect planned &amp; unplanned inventory investment. </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Money Supply </a:t>
            </a:r>
            <a:br>
              <a:rPr lang="en-US" sz="2400" b="1" dirty="0" smtClean="0">
                <a:latin typeface="Arial" pitchFamily="34" charset="0"/>
                <a:cs typeface="Arial" pitchFamily="34" charset="0"/>
              </a:rPr>
            </a:br>
            <a:r>
              <a:rPr lang="en-US" sz="2400" b="1" dirty="0" smtClean="0">
                <a:latin typeface="Arial" pitchFamily="34" charset="0"/>
                <a:cs typeface="Arial" pitchFamily="34" charset="0"/>
              </a:rPr>
              <a:t>and Money Demand</a:t>
            </a:r>
            <a:endParaRPr lang="en-US" sz="2400" b="1" dirty="0">
              <a:latin typeface="Arial" pitchFamily="34" charset="0"/>
              <a:cs typeface="Arial" pitchFamily="34" charset="0"/>
            </a:endParaRPr>
          </a:p>
        </p:txBody>
      </p:sp>
      <p:sp>
        <p:nvSpPr>
          <p:cNvPr id="349187" name="Rectangle 3"/>
          <p:cNvSpPr>
            <a:spLocks noGrp="1" noChangeArrowheads="1"/>
          </p:cNvSpPr>
          <p:nvPr>
            <p:ph idx="1"/>
          </p:nvPr>
        </p:nvSpPr>
        <p:spPr>
          <a:xfrm>
            <a:off x="990600" y="1219200"/>
            <a:ext cx="7696200" cy="5029200"/>
          </a:xfrm>
        </p:spPr>
        <p:txBody>
          <a:bodyPr/>
          <a:lstStyle/>
          <a:p>
            <a:pPr marL="404813" indent="-404813" defTabSz="736600">
              <a:lnSpc>
                <a:spcPct val="90000"/>
              </a:lnSpc>
              <a:spcBef>
                <a:spcPct val="15000"/>
              </a:spcBef>
              <a:buSzPct val="95000"/>
              <a:buFont typeface="Wingdings" pitchFamily="2" charset="2"/>
              <a:buAutoNum type="arabicPeriod"/>
            </a:pPr>
            <a:endParaRPr lang="en-US" sz="1800" dirty="0" smtClean="0">
              <a:latin typeface="Arial" pitchFamily="34" charset="0"/>
              <a:cs typeface="Arial" pitchFamily="34" charset="0"/>
            </a:endParaRPr>
          </a:p>
          <a:p>
            <a:pPr marL="404813" indent="-404813" defTabSz="736600">
              <a:lnSpc>
                <a:spcPct val="90000"/>
              </a:lnSpc>
              <a:spcBef>
                <a:spcPct val="15000"/>
              </a:spcBef>
              <a:buSzPct val="95000"/>
              <a:buFont typeface="Wingdings" pitchFamily="2" charset="2"/>
              <a:buAutoNum type="arabicPeriod"/>
            </a:pPr>
            <a:endParaRPr lang="en-US" sz="1800" dirty="0" smtClean="0">
              <a:latin typeface="Arial" pitchFamily="34" charset="0"/>
              <a:cs typeface="Arial" pitchFamily="34" charset="0"/>
            </a:endParaRPr>
          </a:p>
          <a:p>
            <a:pPr marL="404813" indent="-404813" defTabSz="736600">
              <a:lnSpc>
                <a:spcPct val="90000"/>
              </a:lnSpc>
              <a:spcBef>
                <a:spcPct val="15000"/>
              </a:spcBef>
              <a:buSzPct val="95000"/>
            </a:pPr>
            <a:r>
              <a:rPr lang="en-US" sz="1800" dirty="0" smtClean="0">
                <a:latin typeface="Arial" pitchFamily="34" charset="0"/>
                <a:cs typeface="Arial" pitchFamily="34" charset="0"/>
              </a:rPr>
              <a:t>Fractional </a:t>
            </a:r>
            <a:r>
              <a:rPr lang="en-US" sz="1800" dirty="0">
                <a:latin typeface="Arial" pitchFamily="34" charset="0"/>
                <a:cs typeface="Arial" pitchFamily="34" charset="0"/>
              </a:rPr>
              <a:t>reserve banking creates money because each dollar of reserves generates many dollars of demand deposits. </a:t>
            </a:r>
            <a:endParaRPr lang="en-US" sz="1800" dirty="0" smtClean="0">
              <a:latin typeface="Arial" pitchFamily="34" charset="0"/>
              <a:cs typeface="Arial" pitchFamily="34" charset="0"/>
            </a:endParaRPr>
          </a:p>
          <a:p>
            <a:pPr marL="404813" indent="-404813" defTabSz="736600">
              <a:lnSpc>
                <a:spcPct val="90000"/>
              </a:lnSpc>
              <a:spcBef>
                <a:spcPct val="15000"/>
              </a:spcBef>
              <a:buSzPct val="95000"/>
            </a:pPr>
            <a:endParaRPr lang="en-US" sz="1800" dirty="0" smtClean="0">
              <a:latin typeface="Arial" pitchFamily="34" charset="0"/>
              <a:cs typeface="Arial" pitchFamily="34" charset="0"/>
            </a:endParaRPr>
          </a:p>
          <a:p>
            <a:pPr marL="404813" indent="-404813" defTabSz="736600">
              <a:lnSpc>
                <a:spcPct val="90000"/>
              </a:lnSpc>
              <a:spcBef>
                <a:spcPct val="15000"/>
              </a:spcBef>
              <a:buSzPct val="95000"/>
            </a:pPr>
            <a:endParaRPr lang="en-US" sz="1800" dirty="0">
              <a:latin typeface="Arial" pitchFamily="34" charset="0"/>
              <a:cs typeface="Arial" pitchFamily="34" charset="0"/>
            </a:endParaRPr>
          </a:p>
          <a:p>
            <a:pPr marL="404813" indent="-404813" defTabSz="736600">
              <a:lnSpc>
                <a:spcPct val="90000"/>
              </a:lnSpc>
              <a:buSzPct val="95000"/>
              <a:buNone/>
            </a:pPr>
            <a:endParaRPr lang="en-US" sz="1800" dirty="0" smtClean="0">
              <a:latin typeface="Arial" pitchFamily="34" charset="0"/>
              <a:cs typeface="Arial" pitchFamily="34" charset="0"/>
            </a:endParaRPr>
          </a:p>
          <a:p>
            <a:pPr marL="404813" indent="-404813" defTabSz="736600">
              <a:lnSpc>
                <a:spcPct val="90000"/>
              </a:lnSpc>
              <a:buSzPct val="95000"/>
            </a:pPr>
            <a:r>
              <a:rPr lang="en-US" sz="1800" dirty="0" smtClean="0">
                <a:latin typeface="Arial" pitchFamily="34" charset="0"/>
                <a:cs typeface="Arial" pitchFamily="34" charset="0"/>
              </a:rPr>
              <a:t>The </a:t>
            </a:r>
            <a:r>
              <a:rPr lang="en-US" sz="1800" dirty="0">
                <a:latin typeface="Arial" pitchFamily="34" charset="0"/>
                <a:cs typeface="Arial" pitchFamily="34" charset="0"/>
              </a:rPr>
              <a:t>money supply depends on the</a:t>
            </a:r>
          </a:p>
          <a:p>
            <a:pPr marL="852488" lvl="1" indent="-333375" defTabSz="736600">
              <a:lnSpc>
                <a:spcPct val="90000"/>
              </a:lnSpc>
              <a:spcBef>
                <a:spcPct val="15000"/>
              </a:spcBef>
              <a:buSzPct val="95000"/>
              <a:buFont typeface="Wingdings" pitchFamily="2" charset="2"/>
              <a:buChar char="§"/>
            </a:pPr>
            <a:r>
              <a:rPr lang="en-US" sz="1800" dirty="0">
                <a:latin typeface="Arial" pitchFamily="34" charset="0"/>
                <a:cs typeface="Arial" pitchFamily="34" charset="0"/>
              </a:rPr>
              <a:t>monetary base</a:t>
            </a:r>
          </a:p>
          <a:p>
            <a:pPr marL="852488" lvl="1" indent="-333375" defTabSz="736600">
              <a:lnSpc>
                <a:spcPct val="90000"/>
              </a:lnSpc>
              <a:spcBef>
                <a:spcPct val="15000"/>
              </a:spcBef>
              <a:buSzPct val="95000"/>
              <a:buFont typeface="Wingdings" pitchFamily="2" charset="2"/>
              <a:buChar char="§"/>
            </a:pPr>
            <a:r>
              <a:rPr lang="en-US" sz="1800" dirty="0">
                <a:latin typeface="Arial" pitchFamily="34" charset="0"/>
                <a:cs typeface="Arial" pitchFamily="34" charset="0"/>
              </a:rPr>
              <a:t>currency-deposit ratio</a:t>
            </a:r>
          </a:p>
          <a:p>
            <a:pPr marL="852488" lvl="1" indent="-333375" defTabSz="736600">
              <a:lnSpc>
                <a:spcPct val="90000"/>
              </a:lnSpc>
              <a:spcBef>
                <a:spcPct val="15000"/>
              </a:spcBef>
              <a:buSzPct val="95000"/>
              <a:buFont typeface="Wingdings" pitchFamily="2" charset="2"/>
              <a:buChar char="§"/>
            </a:pPr>
            <a:r>
              <a:rPr lang="en-US" sz="1800" dirty="0">
                <a:latin typeface="Arial" pitchFamily="34" charset="0"/>
                <a:cs typeface="Arial" pitchFamily="34" charset="0"/>
              </a:rPr>
              <a:t>reserve </a:t>
            </a:r>
            <a:r>
              <a:rPr lang="en-US" sz="1800" dirty="0" smtClean="0">
                <a:latin typeface="Arial" pitchFamily="34" charset="0"/>
                <a:cs typeface="Arial" pitchFamily="34" charset="0"/>
              </a:rPr>
              <a:t>ratio</a:t>
            </a:r>
          </a:p>
          <a:p>
            <a:pPr marL="852488" lvl="1" indent="-333375" defTabSz="736600">
              <a:lnSpc>
                <a:spcPct val="90000"/>
              </a:lnSpc>
              <a:spcBef>
                <a:spcPct val="15000"/>
              </a:spcBef>
              <a:buSzPct val="95000"/>
              <a:buFont typeface="Wingdings" pitchFamily="2" charset="2"/>
              <a:buChar char="§"/>
            </a:pPr>
            <a:endParaRPr lang="en-US" sz="1800" dirty="0" smtClean="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18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Money Supply </a:t>
            </a:r>
            <a:br>
              <a:rPr lang="en-US" sz="2400" b="1" dirty="0" smtClean="0">
                <a:latin typeface="Arial" pitchFamily="34" charset="0"/>
                <a:cs typeface="Arial" pitchFamily="34" charset="0"/>
              </a:rPr>
            </a:br>
            <a:r>
              <a:rPr lang="en-US" sz="2400" b="1" dirty="0" smtClean="0">
                <a:latin typeface="Arial" pitchFamily="34" charset="0"/>
                <a:cs typeface="Arial" pitchFamily="34" charset="0"/>
              </a:rPr>
              <a:t>and Money Demand</a:t>
            </a:r>
            <a:endParaRPr lang="en-US" sz="2400" b="1" dirty="0">
              <a:latin typeface="Arial" pitchFamily="34" charset="0"/>
              <a:cs typeface="Arial" pitchFamily="34" charset="0"/>
            </a:endParaRPr>
          </a:p>
        </p:txBody>
      </p:sp>
      <p:sp>
        <p:nvSpPr>
          <p:cNvPr id="349187" name="Rectangle 3"/>
          <p:cNvSpPr>
            <a:spLocks noGrp="1" noChangeArrowheads="1"/>
          </p:cNvSpPr>
          <p:nvPr>
            <p:ph idx="1"/>
          </p:nvPr>
        </p:nvSpPr>
        <p:spPr>
          <a:xfrm>
            <a:off x="990600" y="1219200"/>
            <a:ext cx="7696200" cy="5029200"/>
          </a:xfrm>
        </p:spPr>
        <p:txBody>
          <a:bodyPr/>
          <a:lstStyle/>
          <a:p>
            <a:pPr marL="852488" lvl="1" indent="-333375" defTabSz="736600">
              <a:lnSpc>
                <a:spcPct val="90000"/>
              </a:lnSpc>
              <a:spcBef>
                <a:spcPct val="15000"/>
              </a:spcBef>
              <a:buSzPct val="95000"/>
              <a:buFont typeface="Wingdings" pitchFamily="2" charset="2"/>
              <a:buChar char="§"/>
            </a:pPr>
            <a:endParaRPr lang="en-US" sz="1800" dirty="0" smtClean="0">
              <a:latin typeface="Arial" pitchFamily="34" charset="0"/>
              <a:cs typeface="Arial" pitchFamily="34" charset="0"/>
            </a:endParaRPr>
          </a:p>
          <a:p>
            <a:pPr marL="852488" lvl="1" indent="-333375" defTabSz="736600">
              <a:lnSpc>
                <a:spcPct val="90000"/>
              </a:lnSpc>
              <a:spcBef>
                <a:spcPct val="15000"/>
              </a:spcBef>
              <a:buSzPct val="95000"/>
              <a:buFont typeface="Wingdings" pitchFamily="2" charset="2"/>
              <a:buChar char="§"/>
            </a:pPr>
            <a:endParaRPr lang="en-US" sz="1800" dirty="0">
              <a:latin typeface="Arial" pitchFamily="34" charset="0"/>
              <a:cs typeface="Arial" pitchFamily="34" charset="0"/>
            </a:endParaRPr>
          </a:p>
          <a:p>
            <a:pPr marL="404813" indent="-404813" defTabSz="736600">
              <a:lnSpc>
                <a:spcPct val="90000"/>
              </a:lnSpc>
              <a:buSzPct val="95000"/>
            </a:pPr>
            <a:r>
              <a:rPr lang="en-US" sz="1800" dirty="0" smtClean="0">
                <a:latin typeface="Arial" pitchFamily="34" charset="0"/>
                <a:cs typeface="Arial" pitchFamily="34" charset="0"/>
              </a:rPr>
              <a:t>The </a:t>
            </a:r>
            <a:r>
              <a:rPr lang="en-US" sz="1800" dirty="0">
                <a:latin typeface="Arial" pitchFamily="34" charset="0"/>
                <a:cs typeface="Arial" pitchFamily="34" charset="0"/>
              </a:rPr>
              <a:t>Fed can control the money supply with</a:t>
            </a:r>
          </a:p>
          <a:p>
            <a:pPr marL="852488" lvl="1" indent="-333375" defTabSz="736600">
              <a:lnSpc>
                <a:spcPct val="90000"/>
              </a:lnSpc>
              <a:spcBef>
                <a:spcPct val="15000"/>
              </a:spcBef>
              <a:buSzPct val="95000"/>
              <a:buFont typeface="Wingdings" pitchFamily="2" charset="2"/>
              <a:buChar char="§"/>
            </a:pPr>
            <a:r>
              <a:rPr lang="en-US" sz="1800" dirty="0">
                <a:latin typeface="Arial" pitchFamily="34" charset="0"/>
                <a:cs typeface="Arial" pitchFamily="34" charset="0"/>
              </a:rPr>
              <a:t>open market operations</a:t>
            </a:r>
          </a:p>
          <a:p>
            <a:pPr marL="852488" lvl="1" indent="-333375" defTabSz="736600">
              <a:lnSpc>
                <a:spcPct val="90000"/>
              </a:lnSpc>
              <a:spcBef>
                <a:spcPct val="15000"/>
              </a:spcBef>
              <a:buSzPct val="95000"/>
              <a:buFont typeface="Wingdings" pitchFamily="2" charset="2"/>
              <a:buChar char="§"/>
            </a:pPr>
            <a:r>
              <a:rPr lang="en-US" sz="1800" dirty="0">
                <a:latin typeface="Arial" pitchFamily="34" charset="0"/>
                <a:cs typeface="Arial" pitchFamily="34" charset="0"/>
              </a:rPr>
              <a:t>the reserve requirement</a:t>
            </a:r>
          </a:p>
          <a:p>
            <a:pPr marL="852488" lvl="1" indent="-333375" defTabSz="736600">
              <a:lnSpc>
                <a:spcPct val="90000"/>
              </a:lnSpc>
              <a:spcBef>
                <a:spcPct val="15000"/>
              </a:spcBef>
              <a:buSzPct val="95000"/>
              <a:buFont typeface="Wingdings" pitchFamily="2" charset="2"/>
              <a:buChar char="§"/>
            </a:pPr>
            <a:r>
              <a:rPr lang="en-US" sz="1800" dirty="0">
                <a:latin typeface="Arial" pitchFamily="34" charset="0"/>
                <a:cs typeface="Arial" pitchFamily="34" charset="0"/>
              </a:rPr>
              <a:t>the discount </a:t>
            </a:r>
            <a:r>
              <a:rPr lang="en-US" sz="1800" dirty="0" smtClean="0">
                <a:latin typeface="Arial" pitchFamily="34" charset="0"/>
                <a:cs typeface="Arial" pitchFamily="34" charset="0"/>
              </a:rPr>
              <a:t>rate</a:t>
            </a:r>
          </a:p>
          <a:p>
            <a:pPr marL="852488" lvl="1" indent="-333375" defTabSz="736600">
              <a:lnSpc>
                <a:spcPct val="90000"/>
              </a:lnSpc>
              <a:spcBef>
                <a:spcPct val="15000"/>
              </a:spcBef>
              <a:buSzPct val="95000"/>
              <a:buFont typeface="Wingdings" pitchFamily="2" charset="2"/>
              <a:buChar char="§"/>
            </a:pPr>
            <a:endParaRPr lang="en-US" sz="1800" dirty="0" smtClean="0">
              <a:latin typeface="Arial" pitchFamily="34" charset="0"/>
              <a:cs typeface="Arial" pitchFamily="34" charset="0"/>
            </a:endParaRPr>
          </a:p>
          <a:p>
            <a:pPr marL="852488" lvl="1" indent="-333375" defTabSz="736600">
              <a:lnSpc>
                <a:spcPct val="90000"/>
              </a:lnSpc>
              <a:spcBef>
                <a:spcPct val="15000"/>
              </a:spcBef>
              <a:buSzPct val="95000"/>
              <a:buFont typeface="Wingdings" pitchFamily="2" charset="2"/>
              <a:buChar char="§"/>
            </a:pPr>
            <a:endParaRPr lang="en-US" sz="1800" dirty="0" smtClean="0">
              <a:latin typeface="Arial" pitchFamily="34" charset="0"/>
              <a:cs typeface="Arial" pitchFamily="34" charset="0"/>
            </a:endParaRPr>
          </a:p>
          <a:p>
            <a:pPr marL="404813" indent="-404813" defTabSz="736600">
              <a:lnSpc>
                <a:spcPct val="95000"/>
              </a:lnSpc>
              <a:spcBef>
                <a:spcPct val="15000"/>
              </a:spcBef>
              <a:buSzPct val="95000"/>
            </a:pPr>
            <a:endParaRPr lang="en-US" sz="1800" dirty="0" smtClean="0">
              <a:latin typeface="Arial" pitchFamily="34" charset="0"/>
              <a:cs typeface="Arial" pitchFamily="34" charset="0"/>
            </a:endParaRPr>
          </a:p>
          <a:p>
            <a:pPr marL="404813" indent="-404813" defTabSz="736600">
              <a:lnSpc>
                <a:spcPct val="95000"/>
              </a:lnSpc>
              <a:spcBef>
                <a:spcPct val="15000"/>
              </a:spcBef>
              <a:buSzPct val="95000"/>
            </a:pPr>
            <a:r>
              <a:rPr lang="en-US" sz="1800" dirty="0" smtClean="0">
                <a:latin typeface="Arial" pitchFamily="34" charset="0"/>
                <a:cs typeface="Arial" pitchFamily="34" charset="0"/>
              </a:rPr>
              <a:t>Portfolio theories of money demand</a:t>
            </a:r>
          </a:p>
          <a:p>
            <a:pPr marL="852488" lvl="1" indent="-333375" defTabSz="736600">
              <a:lnSpc>
                <a:spcPct val="95000"/>
              </a:lnSpc>
              <a:spcBef>
                <a:spcPct val="15000"/>
              </a:spcBef>
              <a:buSzPct val="95000"/>
              <a:buFont typeface="Wingdings" pitchFamily="2" charset="2"/>
              <a:buChar char="§"/>
            </a:pPr>
            <a:r>
              <a:rPr lang="en-US" sz="1800" dirty="0" smtClean="0">
                <a:latin typeface="Arial" pitchFamily="34" charset="0"/>
                <a:cs typeface="Arial" pitchFamily="34" charset="0"/>
              </a:rPr>
              <a:t>stress the store of value function</a:t>
            </a:r>
          </a:p>
          <a:p>
            <a:pPr marL="852488" lvl="1" indent="-333375" defTabSz="736600">
              <a:lnSpc>
                <a:spcPct val="95000"/>
              </a:lnSpc>
              <a:spcBef>
                <a:spcPct val="15000"/>
              </a:spcBef>
              <a:buSzPct val="95000"/>
              <a:buFont typeface="Wingdings" pitchFamily="2" charset="2"/>
              <a:buChar char="§"/>
            </a:pPr>
            <a:r>
              <a:rPr lang="en-US" sz="1800" dirty="0" smtClean="0">
                <a:latin typeface="Arial" pitchFamily="34" charset="0"/>
                <a:cs typeface="Arial" pitchFamily="34" charset="0"/>
              </a:rPr>
              <a:t>posit that money demand depends on risk/return of money &amp; alternative assets</a:t>
            </a:r>
          </a:p>
          <a:p>
            <a:pPr marL="852488" lvl="1" indent="-333375" defTabSz="736600">
              <a:lnSpc>
                <a:spcPct val="90000"/>
              </a:lnSpc>
              <a:spcBef>
                <a:spcPct val="15000"/>
              </a:spcBef>
              <a:buSzPct val="95000"/>
              <a:buFont typeface="Wingdings" pitchFamily="2" charset="2"/>
              <a:buChar char="§"/>
            </a:pP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Money Supply </a:t>
            </a:r>
            <a:br>
              <a:rPr lang="en-US" sz="2400" b="1" dirty="0" smtClean="0">
                <a:latin typeface="Arial" pitchFamily="34" charset="0"/>
                <a:cs typeface="Arial" pitchFamily="34" charset="0"/>
              </a:rPr>
            </a:br>
            <a:r>
              <a:rPr lang="en-US" sz="2400" b="1" dirty="0" smtClean="0">
                <a:latin typeface="Arial" pitchFamily="34" charset="0"/>
                <a:cs typeface="Arial" pitchFamily="34" charset="0"/>
              </a:rPr>
              <a:t>and Money Demand</a:t>
            </a:r>
            <a:endParaRPr lang="en-US" sz="2400" b="1" dirty="0">
              <a:latin typeface="Arial" pitchFamily="34" charset="0"/>
              <a:cs typeface="Arial" pitchFamily="34" charset="0"/>
            </a:endParaRPr>
          </a:p>
        </p:txBody>
      </p:sp>
      <p:sp>
        <p:nvSpPr>
          <p:cNvPr id="351235" name="Rectangle 3"/>
          <p:cNvSpPr>
            <a:spLocks noGrp="1" noChangeArrowheads="1"/>
          </p:cNvSpPr>
          <p:nvPr>
            <p:ph idx="1"/>
          </p:nvPr>
        </p:nvSpPr>
        <p:spPr>
          <a:xfrm>
            <a:off x="990600" y="1219200"/>
            <a:ext cx="7696200" cy="5029200"/>
          </a:xfrm>
        </p:spPr>
        <p:txBody>
          <a:bodyPr/>
          <a:lstStyle/>
          <a:p>
            <a:pPr marL="852488" lvl="1" indent="-333375" defTabSz="736600">
              <a:lnSpc>
                <a:spcPct val="95000"/>
              </a:lnSpc>
              <a:spcBef>
                <a:spcPct val="15000"/>
              </a:spcBef>
              <a:buSzPct val="95000"/>
              <a:buNone/>
            </a:pPr>
            <a:endParaRPr lang="en-US" sz="1800" dirty="0">
              <a:latin typeface="Arial" pitchFamily="34" charset="0"/>
              <a:cs typeface="Arial" pitchFamily="34" charset="0"/>
            </a:endParaRPr>
          </a:p>
          <a:p>
            <a:pPr marL="404813" indent="-404813" defTabSz="736600">
              <a:lnSpc>
                <a:spcPct val="95000"/>
              </a:lnSpc>
              <a:buSzPct val="95000"/>
            </a:pPr>
            <a:r>
              <a:rPr lang="en-US" sz="1800" dirty="0" smtClean="0">
                <a:latin typeface="Arial" pitchFamily="34" charset="0"/>
                <a:cs typeface="Arial" pitchFamily="34" charset="0"/>
              </a:rPr>
              <a:t>The </a:t>
            </a:r>
            <a:r>
              <a:rPr lang="en-US" sz="1800" dirty="0" err="1">
                <a:latin typeface="Arial" pitchFamily="34" charset="0"/>
                <a:cs typeface="Arial" pitchFamily="34" charset="0"/>
              </a:rPr>
              <a:t>Baumol</a:t>
            </a:r>
            <a:r>
              <a:rPr lang="en-US" sz="1800" dirty="0">
                <a:latin typeface="Arial" pitchFamily="34" charset="0"/>
                <a:cs typeface="Arial" pitchFamily="34" charset="0"/>
              </a:rPr>
              <a:t>-Tobin model</a:t>
            </a:r>
          </a:p>
          <a:p>
            <a:pPr marL="852488" lvl="1" indent="-333375" defTabSz="736600">
              <a:lnSpc>
                <a:spcPct val="95000"/>
              </a:lnSpc>
              <a:spcBef>
                <a:spcPct val="15000"/>
              </a:spcBef>
              <a:buSzPct val="95000"/>
              <a:buFont typeface="Wingdings" pitchFamily="2" charset="2"/>
              <a:buChar char="§"/>
            </a:pPr>
            <a:r>
              <a:rPr lang="en-US" sz="1800" dirty="0">
                <a:latin typeface="Arial" pitchFamily="34" charset="0"/>
                <a:cs typeface="Arial" pitchFamily="34" charset="0"/>
              </a:rPr>
              <a:t>is an example of the transactions theories of money demand, stresses “medium of exchange” function</a:t>
            </a:r>
          </a:p>
          <a:p>
            <a:pPr marL="852488" lvl="1" indent="-333375" defTabSz="736600">
              <a:lnSpc>
                <a:spcPct val="95000"/>
              </a:lnSpc>
              <a:spcBef>
                <a:spcPct val="15000"/>
              </a:spcBef>
              <a:buSzPct val="95000"/>
              <a:buFont typeface="Wingdings" pitchFamily="2" charset="2"/>
              <a:buChar char="§"/>
            </a:pPr>
            <a:r>
              <a:rPr lang="en-US" sz="1800" dirty="0">
                <a:latin typeface="Arial" pitchFamily="34" charset="0"/>
                <a:cs typeface="Arial" pitchFamily="34" charset="0"/>
              </a:rPr>
              <a:t>money demand depends positively on spending, negatively on the interest rate, and positively on the cost of converting non-monetary assets to money</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TotalTime>
  <Words>2672</Words>
  <Application>Microsoft Office PowerPoint</Application>
  <PresentationFormat>On-screen Show (4:3)</PresentationFormat>
  <Paragraphs>468</Paragraphs>
  <Slides>47</Slides>
  <Notes>34</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49" baseType="lpstr">
      <vt:lpstr>Office Theme</vt:lpstr>
      <vt:lpstr>Image</vt:lpstr>
      <vt:lpstr>Review of the previous lecture</vt:lpstr>
      <vt:lpstr>Review of the previous lecture</vt:lpstr>
      <vt:lpstr>Slide 3</vt:lpstr>
      <vt:lpstr>The Science of Macroeconomics</vt:lpstr>
      <vt:lpstr>The Science of Macroeconomics</vt:lpstr>
      <vt:lpstr>The data of Macroeconomics- GDP, Unemployment &amp; inflation</vt:lpstr>
      <vt:lpstr>The data of Macroeconomics- GDP, Unemployment &amp; inflation</vt:lpstr>
      <vt:lpstr>National Income: Where it Comes From and Where it Goes</vt:lpstr>
      <vt:lpstr>National Income: Where it Comes From and Where it Goes</vt:lpstr>
      <vt:lpstr>Economic Growth</vt:lpstr>
      <vt:lpstr>Economic Growth</vt:lpstr>
      <vt:lpstr>Economic Growth</vt:lpstr>
      <vt:lpstr>Economic Growth</vt:lpstr>
      <vt:lpstr>Unemployment</vt:lpstr>
      <vt:lpstr>Unemployment</vt:lpstr>
      <vt:lpstr>Money and Inflation</vt:lpstr>
      <vt:lpstr>Money and Inflation</vt:lpstr>
      <vt:lpstr>Money and Inflation</vt:lpstr>
      <vt:lpstr>Money and Inflation</vt:lpstr>
      <vt:lpstr>Open economy</vt:lpstr>
      <vt:lpstr>Open economy</vt:lpstr>
      <vt:lpstr>Introduction to Economic Fluctuations</vt:lpstr>
      <vt:lpstr>Introduction to Economic Fluctuations</vt:lpstr>
      <vt:lpstr>Aggregate Demand</vt:lpstr>
      <vt:lpstr>Aggregate Demand</vt:lpstr>
      <vt:lpstr>Aggregate Demand</vt:lpstr>
      <vt:lpstr>Aggregate Demand</vt:lpstr>
      <vt:lpstr>Aggregate Supply </vt:lpstr>
      <vt:lpstr>Aggregate Supply </vt:lpstr>
      <vt:lpstr>Aggregate Supply </vt:lpstr>
      <vt:lpstr>Five Debates Over Macroeconomic Policy  </vt:lpstr>
      <vt:lpstr>Five Debates Over Macroeconomic Policy </vt:lpstr>
      <vt:lpstr>Five Debates Over Macroeconomic Policy </vt:lpstr>
      <vt:lpstr>Advances in Business Cycle Theory</vt:lpstr>
      <vt:lpstr>Advances in Business Cycle Theory</vt:lpstr>
      <vt:lpstr>Consumption</vt:lpstr>
      <vt:lpstr>Consumption</vt:lpstr>
      <vt:lpstr>Consumption</vt:lpstr>
      <vt:lpstr>Consumption</vt:lpstr>
      <vt:lpstr>Government Debt</vt:lpstr>
      <vt:lpstr>Government Debt</vt:lpstr>
      <vt:lpstr>Government Debt</vt:lpstr>
      <vt:lpstr>Investment</vt:lpstr>
      <vt:lpstr>Investment</vt:lpstr>
      <vt:lpstr>Money Supply  and Money Demand</vt:lpstr>
      <vt:lpstr>Money Supply  and Money Demand</vt:lpstr>
      <vt:lpstr>Money Supply  and Money Demand</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qaiser</dc:creator>
  <cp:lastModifiedBy>NTS</cp:lastModifiedBy>
  <cp:revision>60</cp:revision>
  <dcterms:created xsi:type="dcterms:W3CDTF">2012-12-26T07:21:19Z</dcterms:created>
  <dcterms:modified xsi:type="dcterms:W3CDTF">2012-12-27T04:41:10Z</dcterms:modified>
</cp:coreProperties>
</file>