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xls" ContentType="application/vnd.ms-exce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9" r:id="rId1"/>
  </p:sldMasterIdLst>
  <p:notesMasterIdLst>
    <p:notesMasterId r:id="rId32"/>
  </p:notesMasterIdLst>
  <p:handoutMasterIdLst>
    <p:handoutMasterId r:id="rId33"/>
  </p:handoutMasterIdLst>
  <p:sldIdLst>
    <p:sldId id="444" r:id="rId2"/>
    <p:sldId id="443" r:id="rId3"/>
    <p:sldId id="434" r:id="rId4"/>
    <p:sldId id="354" r:id="rId5"/>
    <p:sldId id="360" r:id="rId6"/>
    <p:sldId id="361" r:id="rId7"/>
    <p:sldId id="362" r:id="rId8"/>
    <p:sldId id="365" r:id="rId9"/>
    <p:sldId id="368" r:id="rId10"/>
    <p:sldId id="372" r:id="rId11"/>
    <p:sldId id="369" r:id="rId12"/>
    <p:sldId id="370" r:id="rId13"/>
    <p:sldId id="371" r:id="rId14"/>
    <p:sldId id="373" r:id="rId15"/>
    <p:sldId id="374" r:id="rId16"/>
    <p:sldId id="375" r:id="rId17"/>
    <p:sldId id="428" r:id="rId18"/>
    <p:sldId id="420" r:id="rId19"/>
    <p:sldId id="427" r:id="rId20"/>
    <p:sldId id="421" r:id="rId21"/>
    <p:sldId id="429" r:id="rId22"/>
    <p:sldId id="377" r:id="rId23"/>
    <p:sldId id="430" r:id="rId24"/>
    <p:sldId id="431" r:id="rId25"/>
    <p:sldId id="432" r:id="rId26"/>
    <p:sldId id="442" r:id="rId27"/>
    <p:sldId id="378" r:id="rId28"/>
    <p:sldId id="433" r:id="rId29"/>
    <p:sldId id="439" r:id="rId30"/>
    <p:sldId id="440" r:id="rId3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0033"/>
    <a:srgbClr val="CCCCFF"/>
    <a:srgbClr val="B3FFB3"/>
    <a:srgbClr val="BBFFBB"/>
    <a:srgbClr val="AFFFAF"/>
    <a:srgbClr val="CCFFCC"/>
    <a:srgbClr val="FFFF99"/>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6" autoAdjust="0"/>
    <p:restoredTop sz="91756" autoAdjust="0"/>
  </p:normalViewPr>
  <p:slideViewPr>
    <p:cSldViewPr>
      <p:cViewPr>
        <p:scale>
          <a:sx n="40" d="100"/>
          <a:sy n="40" d="100"/>
        </p:scale>
        <p:origin x="-859" y="-86"/>
      </p:cViewPr>
      <p:guideLst>
        <p:guide orient="horz" pos="2160"/>
        <p:guide orient="horz" pos="1440"/>
        <p:guide orient="horz" pos="3552"/>
        <p:guide pos="2880"/>
        <p:guide pos="1200"/>
      </p:guideLst>
    </p:cSldViewPr>
  </p:slideViewPr>
  <p:outlineViewPr>
    <p:cViewPr>
      <p:scale>
        <a:sx n="33" d="100"/>
        <a:sy n="33" d="100"/>
      </p:scale>
      <p:origin x="0" y="14994"/>
    </p:cViewPr>
    <p:sldLst>
      <p:sld r:id="rId1" collapse="1"/>
    </p:sldLst>
  </p:outlineViewPr>
  <p:notesTextViewPr>
    <p:cViewPr>
      <p:scale>
        <a:sx n="100" d="100"/>
        <a:sy n="100" d="100"/>
      </p:scale>
      <p:origin x="0" y="0"/>
    </p:cViewPr>
  </p:notesTextViewPr>
  <p:sorterViewPr>
    <p:cViewPr>
      <p:scale>
        <a:sx n="96" d="100"/>
        <a:sy n="96" d="100"/>
      </p:scale>
      <p:origin x="0" y="10314"/>
    </p:cViewPr>
  </p:sorterViewPr>
  <p:notesViewPr>
    <p:cSldViewPr>
      <p:cViewPr>
        <p:scale>
          <a:sx n="80" d="100"/>
          <a:sy n="80" d="100"/>
        </p:scale>
        <p:origin x="-1206" y="22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B2BE3A73-C7F1-4FE2-964A-F710C5F8E066}" type="slidenum">
              <a:rPr lang="en-US"/>
              <a:pPr/>
              <a:t>‹#›</a:t>
            </a:fld>
            <a:endParaRPr lang="en-US"/>
          </a:p>
        </p:txBody>
      </p:sp>
    </p:spTree>
    <p:extLst>
      <p:ext uri="{BB962C8B-B14F-4D97-AF65-F5344CB8AC3E}">
        <p14:creationId xmlns:p14="http://schemas.microsoft.com/office/powerpoint/2010/main" xmlns="" val="38445790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B2C0908B-91EA-41C4-A8E3-701AFB8DB3CB}" type="slidenum">
              <a:rPr lang="en-US"/>
              <a:pPr/>
              <a:t>‹#›</a:t>
            </a:fld>
            <a:endParaRPr lang="en-US"/>
          </a:p>
        </p:txBody>
      </p:sp>
    </p:spTree>
    <p:extLst>
      <p:ext uri="{BB962C8B-B14F-4D97-AF65-F5344CB8AC3E}">
        <p14:creationId xmlns:p14="http://schemas.microsoft.com/office/powerpoint/2010/main" xmlns="" val="7823558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D71A9-51D4-4849-A91B-956078175E3B}" type="slidenum">
              <a:rPr lang="en-US"/>
              <a:pPr/>
              <a:t>0</a:t>
            </a:fld>
            <a:endParaRPr lang="en-US"/>
          </a:p>
        </p:txBody>
      </p:sp>
      <p:sp>
        <p:nvSpPr>
          <p:cNvPr id="350210" name="Rectangle 2"/>
          <p:cNvSpPr>
            <a:spLocks noGrp="1" noRot="1" noChangeAspect="1" noChangeArrowheads="1" noTextEdit="1"/>
          </p:cNvSpPr>
          <p:nvPr>
            <p:ph type="sldImg"/>
          </p:nvPr>
        </p:nvSpPr>
        <p:spPr>
          <a:xfrm>
            <a:off x="1322388" y="685800"/>
            <a:ext cx="4064000" cy="3048000"/>
          </a:xfrm>
          <a:ln/>
        </p:spPr>
      </p:sp>
      <p:sp>
        <p:nvSpPr>
          <p:cNvPr id="35021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1</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dirty="0"/>
              <a:t>This chapter sets up the IS-LM model, which chapter 11 then uses extensively to analyze the effects of policies and economic shocks.  </a:t>
            </a:r>
          </a:p>
          <a:p>
            <a:r>
              <a:rPr lang="en-US" dirty="0"/>
              <a:t>This chapter also introduces students to the Keynesian Cross and Liquidity Preference models, which underlie the IS curve and LM curve, respectively.  </a:t>
            </a:r>
          </a:p>
          <a:p>
            <a:endParaRPr lang="en-US" dirty="0"/>
          </a:p>
          <a:p>
            <a:r>
              <a:rPr lang="en-US" dirty="0"/>
              <a:t>If you would like to spend less time on this chapter, you might consider omitting the Keynesian Cross, instead using the </a:t>
            </a:r>
            <a:r>
              <a:rPr lang="en-US" dirty="0" err="1"/>
              <a:t>loanable</a:t>
            </a:r>
            <a:r>
              <a:rPr lang="en-US" dirty="0"/>
              <a:t> funds model from Chapter 3 to derive the IS curve.  Advantage:  students are already familiar with the </a:t>
            </a:r>
            <a:r>
              <a:rPr lang="en-US" dirty="0" err="1"/>
              <a:t>loanable</a:t>
            </a:r>
            <a:r>
              <a:rPr lang="en-US" dirty="0"/>
              <a:t> funds model, so skipping the KC means one less model to learn.  Additionally, the KC model is not used anywhere else in this textbook.  Once it’s used to derive IS, it disappears for good.  </a:t>
            </a:r>
          </a:p>
          <a:p>
            <a:r>
              <a:rPr lang="en-US" dirty="0"/>
              <a:t>However, there are some good reasons for NOT omitting the KC model:</a:t>
            </a:r>
          </a:p>
          <a:p>
            <a:r>
              <a:rPr lang="en-US" dirty="0"/>
              <a:t>1) Many principles textbooks (though not </a:t>
            </a:r>
            <a:r>
              <a:rPr lang="en-US" dirty="0" err="1"/>
              <a:t>Mankiw’s</a:t>
            </a:r>
            <a:r>
              <a:rPr lang="en-US" dirty="0"/>
              <a:t>) cover the KC model; students who learned the KC model in their principles class may benefit from seeing it here, as a bridge to new material (the IS curve).</a:t>
            </a:r>
          </a:p>
          <a:p>
            <a:r>
              <a:rPr lang="en-US" dirty="0"/>
              <a:t>2) The KC model has historical value.  One could argue that somebody graduating from college with a degree in economics should be familiar with the KC model.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88121A-7872-4087-ACF6-7F64302F47B8}" type="slidenum">
              <a:rPr lang="en-US"/>
              <a:pPr/>
              <a:t>2</a:t>
            </a:fld>
            <a:endParaRPr lang="en-US"/>
          </a:p>
        </p:txBody>
      </p:sp>
      <p:sp>
        <p:nvSpPr>
          <p:cNvPr id="356354" name="Rectangle 2"/>
          <p:cNvSpPr>
            <a:spLocks noGrp="1" noRot="1" noChangeAspect="1" noChangeArrowheads="1" noTextEdit="1"/>
          </p:cNvSpPr>
          <p:nvPr>
            <p:ph type="sldImg"/>
          </p:nvPr>
        </p:nvSpPr>
        <p:spPr>
          <a:ln/>
        </p:spPr>
      </p:sp>
      <p:sp>
        <p:nvSpPr>
          <p:cNvPr id="356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64B9AA-AA9A-4791-B630-8BE0B693BD1F}" type="slidenum">
              <a:rPr lang="en-US"/>
              <a:pPr/>
              <a:t>3</a:t>
            </a:fld>
            <a:endParaRPr lang="en-US"/>
          </a:p>
        </p:txBody>
      </p:sp>
      <p:sp>
        <p:nvSpPr>
          <p:cNvPr id="366594" name="Rectangle 2"/>
          <p:cNvSpPr>
            <a:spLocks noGrp="1" noRot="1" noChangeAspect="1" noChangeArrowheads="1" noTextEdit="1"/>
          </p:cNvSpPr>
          <p:nvPr>
            <p:ph type="sldImg"/>
          </p:nvPr>
        </p:nvSpPr>
        <p:spPr>
          <a:ln/>
        </p:spPr>
      </p:sp>
      <p:sp>
        <p:nvSpPr>
          <p:cNvPr id="366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6DB324-180E-4F4C-9A1B-591527A87B76}" type="slidenum">
              <a:rPr lang="en-US"/>
              <a:pPr/>
              <a:t>4</a:t>
            </a:fld>
            <a:endParaRPr lang="en-US"/>
          </a:p>
        </p:txBody>
      </p:sp>
      <p:sp>
        <p:nvSpPr>
          <p:cNvPr id="236546" name="Rectangle 2"/>
          <p:cNvSpPr>
            <a:spLocks noGrp="1" noRot="1" noChangeAspect="1" noChangeArrowheads="1" noTextEdit="1"/>
          </p:cNvSpPr>
          <p:nvPr>
            <p:ph type="sldImg"/>
          </p:nvPr>
        </p:nvSpPr>
        <p:spPr>
          <a:ln/>
        </p:spPr>
      </p:sp>
      <p:sp>
        <p:nvSpPr>
          <p:cNvPr id="236547" name="Rectangle 3"/>
          <p:cNvSpPr>
            <a:spLocks noGrp="1" noChangeArrowheads="1"/>
          </p:cNvSpPr>
          <p:nvPr>
            <p:ph type="body" idx="1"/>
          </p:nvPr>
        </p:nvSpPr>
        <p:spPr/>
        <p:txBody>
          <a:bodyPr/>
          <a:lstStyle/>
          <a:p>
            <a:r>
              <a:rPr lang="en-US"/>
              <a:t>Why it’s called “open market operations”:  </a:t>
            </a:r>
          </a:p>
          <a:p>
            <a:r>
              <a:rPr lang="en-US"/>
              <a:t>The “operations” are the buying and selling.  The market in which U.S. Treasury bonds are traded is “open” in the sense that anyone---you, me, the Fed---can buy or sell in this market.  </a:t>
            </a:r>
          </a:p>
          <a:p>
            <a:endParaRPr lang="en-US"/>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C16EDB-A177-47B7-90BF-F5FBFCD2563A}" type="slidenum">
              <a:rPr lang="en-US"/>
              <a:pPr/>
              <a:t>5</a:t>
            </a:fld>
            <a:endParaRPr lang="en-US"/>
          </a:p>
        </p:txBody>
      </p:sp>
      <p:sp>
        <p:nvSpPr>
          <p:cNvPr id="367618" name="Rectangle 2"/>
          <p:cNvSpPr>
            <a:spLocks noGrp="1" noRot="1" noChangeAspect="1" noChangeArrowheads="1" noTextEdit="1"/>
          </p:cNvSpPr>
          <p:nvPr>
            <p:ph type="sldImg"/>
          </p:nvPr>
        </p:nvSpPr>
        <p:spPr>
          <a:ln/>
        </p:spPr>
      </p:sp>
      <p:sp>
        <p:nvSpPr>
          <p:cNvPr id="367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DC1621-052A-48AE-AA8C-01CFB7B67AD1}" type="slidenum">
              <a:rPr lang="en-US"/>
              <a:pPr/>
              <a:t>6</a:t>
            </a:fld>
            <a:endParaRPr lang="en-US"/>
          </a:p>
        </p:txBody>
      </p:sp>
      <p:sp>
        <p:nvSpPr>
          <p:cNvPr id="237570" name="Rectangle 2"/>
          <p:cNvSpPr>
            <a:spLocks noGrp="1" noRot="1" noChangeAspect="1" noChangeArrowheads="1" noTextEdit="1"/>
          </p:cNvSpPr>
          <p:nvPr>
            <p:ph type="sldImg"/>
          </p:nvPr>
        </p:nvSpPr>
        <p:spPr>
          <a:ln/>
        </p:spPr>
      </p:sp>
      <p:sp>
        <p:nvSpPr>
          <p:cNvPr id="237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550868-0868-4071-B6F9-C8A795A531A5}" type="slidenum">
              <a:rPr lang="en-US"/>
              <a:pPr/>
              <a:t>7</a:t>
            </a:fld>
            <a:endParaRPr lang="en-US"/>
          </a:p>
        </p:txBody>
      </p:sp>
      <p:sp>
        <p:nvSpPr>
          <p:cNvPr id="342018" name="Rectangle 1026"/>
          <p:cNvSpPr>
            <a:spLocks noGrp="1" noRot="1" noChangeAspect="1" noChangeArrowheads="1" noTextEdit="1"/>
          </p:cNvSpPr>
          <p:nvPr>
            <p:ph type="sldImg"/>
          </p:nvPr>
        </p:nvSpPr>
        <p:spPr>
          <a:ln/>
        </p:spPr>
      </p:sp>
      <p:sp>
        <p:nvSpPr>
          <p:cNvPr id="342019" name="Rectangle 1027"/>
          <p:cNvSpPr>
            <a:spLocks noGrp="1" noChangeArrowheads="1"/>
          </p:cNvSpPr>
          <p:nvPr>
            <p:ph type="body" idx="1"/>
          </p:nvPr>
        </p:nvSpPr>
        <p:spPr/>
        <p:txBody>
          <a:bodyPr/>
          <a:lstStyle/>
          <a:p>
            <a:r>
              <a:rPr lang="en-US"/>
              <a:t>Why not reserve requirements?</a:t>
            </a:r>
            <a:br>
              <a:rPr lang="en-US"/>
            </a:br>
            <a:r>
              <a:rPr lang="en-US"/>
              <a:t>Making them too low creates a risk of bank runs.  Making them too high makes banking unprofitable.  </a:t>
            </a:r>
          </a:p>
          <a:p>
            <a:r>
              <a:rPr lang="en-US"/>
              <a:t>In addition, banking would be difficult if the Fed changed reserve requirements frequently.  </a:t>
            </a:r>
          </a:p>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5BBACB-6E12-4912-BFF9-2FF1BE360F9B}" type="slidenum">
              <a:rPr lang="en-US"/>
              <a:pPr/>
              <a:t>8</a:t>
            </a:fld>
            <a:endParaRPr lang="en-US"/>
          </a:p>
        </p:txBody>
      </p:sp>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C30A25-3A4A-4259-9EFF-5B3AE787F433}" type="slidenum">
              <a:rPr lang="en-US"/>
              <a:pPr/>
              <a:t>9</a:t>
            </a:fld>
            <a:endParaRPr lang="en-US"/>
          </a:p>
        </p:txBody>
      </p:sp>
      <p:sp>
        <p:nvSpPr>
          <p:cNvPr id="369666" name="Rectangle 2"/>
          <p:cNvSpPr>
            <a:spLocks noGrp="1" noRot="1" noChangeAspect="1" noChangeArrowheads="1" noTextEdit="1"/>
          </p:cNvSpPr>
          <p:nvPr>
            <p:ph type="sldImg"/>
          </p:nvPr>
        </p:nvSpPr>
        <p:spPr>
          <a:ln/>
        </p:spPr>
      </p:sp>
      <p:sp>
        <p:nvSpPr>
          <p:cNvPr id="369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F3C29F-C22D-4B76-955F-098A9B51EBDC}" type="slidenum">
              <a:rPr lang="en-US"/>
              <a:pPr/>
              <a:t>10</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r>
              <a:rPr lang="en-US"/>
              <a:t>Source:  Adapted from Milton Friedman and Anna Schwartz, </a:t>
            </a:r>
            <a:r>
              <a:rPr lang="en-US" i="1"/>
              <a:t>A Monetary History of the United States, 1867-1960 </a:t>
            </a:r>
            <a:r>
              <a:rPr lang="en-US"/>
              <a:t>(Princeton, NJ:  Princeton University Press, 1963), Appendix A. </a:t>
            </a:r>
          </a:p>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01A1D7-C4B8-4148-ACAC-F6DD14CD1EC0}" type="slidenum">
              <a:rPr lang="en-US"/>
              <a:pPr/>
              <a:t>11</a:t>
            </a:fld>
            <a:endParaRPr lang="en-US"/>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0D7FCA-B77D-4DFD-AD7E-9F121735AF43}" type="slidenum">
              <a:rPr lang="en-US"/>
              <a:pPr/>
              <a:t>12</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5A70ED-D4E4-45D4-AD1A-28FEFDCED32B}" type="slidenum">
              <a:rPr lang="en-US"/>
              <a:pPr/>
              <a:t>13</a:t>
            </a:fld>
            <a:endParaRPr lang="en-US"/>
          </a:p>
        </p:txBody>
      </p:sp>
      <p:sp>
        <p:nvSpPr>
          <p:cNvPr id="370690" name="Rectangle 2"/>
          <p:cNvSpPr>
            <a:spLocks noGrp="1" noRot="1" noChangeAspect="1" noChangeArrowheads="1" noTextEdit="1"/>
          </p:cNvSpPr>
          <p:nvPr>
            <p:ph type="sldImg"/>
          </p:nvPr>
        </p:nvSpPr>
        <p:spPr>
          <a:ln/>
        </p:spPr>
      </p:sp>
      <p:sp>
        <p:nvSpPr>
          <p:cNvPr id="370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EB6AE0-052E-486E-A702-2E81B0D18E82}" type="slidenum">
              <a:rPr lang="en-US"/>
              <a:pPr/>
              <a:t>14</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r>
              <a:rPr lang="en-US"/>
              <a:t>Why portfolio theories are not relevant for M1:</a:t>
            </a:r>
          </a:p>
          <a:p>
            <a:r>
              <a:rPr lang="en-US"/>
              <a:t>As a store of value, M1 is </a:t>
            </a:r>
            <a:r>
              <a:rPr lang="en-US" b="1"/>
              <a:t>dominated</a:t>
            </a:r>
            <a:r>
              <a:rPr lang="en-US"/>
              <a:t> by other assets:  other assets serve the store of value function as well as M1, but offer a better risk/return profile, so there is no reason why anybody would hold M1 for a store of value.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5719B4-BD50-4D9E-A8E8-1DC270824A2E}" type="slidenum">
              <a:rPr lang="en-US"/>
              <a:pPr/>
              <a:t>15</a:t>
            </a:fld>
            <a:endParaRPr lang="en-US"/>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pPr marL="227013" indent="-227013"/>
            <a:r>
              <a:rPr lang="en-US"/>
              <a:t>Intuition for the signs:</a:t>
            </a:r>
          </a:p>
          <a:p>
            <a:pPr marL="227013" indent="-227013"/>
            <a:r>
              <a:rPr lang="en-US"/>
              <a:t>Stocks and bonds are alternatives to money.  An increase in their expected returns makes money less attractive, and thus reduces desired money holdings. </a:t>
            </a:r>
          </a:p>
          <a:p>
            <a:pPr marL="227013" indent="-227013"/>
            <a:r>
              <a:rPr lang="en-US"/>
              <a:t>The real return to holding money is -</a:t>
            </a:r>
            <a:r>
              <a:rPr lang="en-US">
                <a:sym typeface="Symbol" pitchFamily="18" charset="2"/>
              </a:rPr>
              <a:t></a:t>
            </a:r>
            <a:r>
              <a:rPr lang="en-US" baseline="30000">
                <a:sym typeface="Symbol" pitchFamily="18" charset="2"/>
              </a:rPr>
              <a:t>e</a:t>
            </a:r>
            <a:r>
              <a:rPr lang="en-US">
                <a:sym typeface="Symbol" pitchFamily="18" charset="2"/>
              </a:rPr>
              <a:t>.  An increase in </a:t>
            </a:r>
            <a:r>
              <a:rPr lang="en-US" baseline="30000">
                <a:sym typeface="Symbol" pitchFamily="18" charset="2"/>
              </a:rPr>
              <a:t>e</a:t>
            </a:r>
            <a:r>
              <a:rPr lang="en-US">
                <a:sym typeface="Symbol" pitchFamily="18" charset="2"/>
              </a:rPr>
              <a:t>  is a decrease in the real return to holding money, which would cause a decrease in desired money balances.  </a:t>
            </a:r>
          </a:p>
          <a:p>
            <a:pPr marL="227013" indent="-227013"/>
            <a:r>
              <a:rPr lang="en-US">
                <a:sym typeface="Symbol" pitchFamily="18" charset="2"/>
              </a:rPr>
              <a:t>And finally, an increase in wealth causes an increase in the demand for all assets.  </a:t>
            </a:r>
          </a:p>
          <a:p>
            <a:pPr marL="227013" indent="-227013"/>
            <a:endParaRPr lang="en-US">
              <a:sym typeface="Symbol" pitchFamily="18" charset="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C911AC-983C-4191-83B0-22D15EEC5310}" type="slidenum">
              <a:rPr lang="en-US"/>
              <a:pPr/>
              <a:t>16</a:t>
            </a:fld>
            <a:endParaRPr lang="en-US"/>
          </a:p>
        </p:txBody>
      </p:sp>
      <p:sp>
        <p:nvSpPr>
          <p:cNvPr id="337922" name="Rectangle 2"/>
          <p:cNvSpPr>
            <a:spLocks noGrp="1" noRot="1" noChangeAspect="1" noChangeArrowheads="1" noTextEdit="1"/>
          </p:cNvSpPr>
          <p:nvPr>
            <p:ph type="sldImg"/>
          </p:nvPr>
        </p:nvSpPr>
        <p:spPr>
          <a:ln/>
        </p:spPr>
      </p:sp>
      <p:sp>
        <p:nvSpPr>
          <p:cNvPr id="337923" name="Rectangle 3"/>
          <p:cNvSpPr>
            <a:spLocks noGrp="1" noChangeArrowheads="1"/>
          </p:cNvSpPr>
          <p:nvPr>
            <p:ph type="body" idx="1"/>
          </p:nvPr>
        </p:nvSpPr>
        <p:spPr/>
        <p:txBody>
          <a:bodyPr/>
          <a:lstStyle/>
          <a:p>
            <a:r>
              <a:rPr lang="en-US"/>
              <a:t>In the Baumol-Tobin model, we assume that the consumer’s wealth is divided between cash on hand and savings account deposits.  The savings account pays interest rate </a:t>
            </a:r>
            <a:r>
              <a:rPr lang="en-US" b="1" i="1"/>
              <a:t>i</a:t>
            </a:r>
            <a:r>
              <a:rPr lang="en-US"/>
              <a:t>, while cash pays no nominal interest.  </a:t>
            </a:r>
          </a:p>
          <a:p>
            <a:endParaRPr lang="en-US"/>
          </a:p>
          <a:p>
            <a:r>
              <a:rPr lang="en-US"/>
              <a:t>Alternatively, we can think of “money” in the Baumol-Tobin model as representing all monetary assets, including some that pay interest.  Then, </a:t>
            </a:r>
            <a:r>
              <a:rPr lang="en-US" b="1" i="1"/>
              <a:t>i</a:t>
            </a:r>
            <a:r>
              <a:rPr lang="en-US"/>
              <a:t>  in the model would be the interest rate on non-monetary assets (e.g. stocks &amp; bonds) minus the interest rate on monetary assets (interest-bearing checking &amp; money market deposit accounts).  </a:t>
            </a:r>
            <a:r>
              <a:rPr lang="en-US" b="1" i="1"/>
              <a:t>F</a:t>
            </a:r>
            <a:r>
              <a:rPr lang="en-US"/>
              <a:t> would be the cost of converting non-monetary assets into monetary ones, such as a brokerage fee.  The decision about how often to pay the brokerage fee is analogous to the decision about how often to make a trip to the bank.  </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1F85E2-6C65-4ACF-A080-32994DC9074E}" type="slidenum">
              <a:rPr lang="en-US"/>
              <a:pPr/>
              <a:t>17</a:t>
            </a:fld>
            <a:endParaRPr lang="en-US"/>
          </a:p>
        </p:txBody>
      </p:sp>
      <p:sp>
        <p:nvSpPr>
          <p:cNvPr id="318466" name="Rectangle 2"/>
          <p:cNvSpPr>
            <a:spLocks noGrp="1" noRot="1" noChangeAspect="1" noChangeArrowheads="1" noTextEdit="1"/>
          </p:cNvSpPr>
          <p:nvPr>
            <p:ph type="sldImg"/>
          </p:nvPr>
        </p:nvSpPr>
        <p:spPr>
          <a:xfrm>
            <a:off x="1144588" y="685800"/>
            <a:ext cx="4572000" cy="3429000"/>
          </a:xfrm>
          <a:ln/>
        </p:spPr>
      </p:sp>
      <p:sp>
        <p:nvSpPr>
          <p:cNvPr id="318467" name="Rectangle 3"/>
          <p:cNvSpPr>
            <a:spLocks noGrp="1" noChangeArrowheads="1"/>
          </p:cNvSpPr>
          <p:nvPr>
            <p:ph type="body" idx="1"/>
          </p:nvPr>
        </p:nvSpPr>
        <p:spPr/>
        <p:txBody>
          <a:bodyPr/>
          <a:lstStyle/>
          <a:p>
            <a:r>
              <a:rPr lang="en-US"/>
              <a:t>Figure 18-1 on p.493.  </a:t>
            </a:r>
          </a:p>
          <a:p>
            <a:r>
              <a:rPr lang="en-US"/>
              <a:t>Our first step:  compute average money holdings as a function of N.  </a:t>
            </a:r>
            <a:br>
              <a:rPr lang="en-US"/>
            </a:br>
            <a:r>
              <a:rPr lang="en-US"/>
              <a:t>(Then, we will find the optimal value of N.)</a:t>
            </a:r>
          </a:p>
          <a:p>
            <a:endParaRPr lang="en-US"/>
          </a:p>
          <a:p>
            <a:r>
              <a:rPr lang="en-US"/>
              <a:t>If N=1, then the consumer withdraws $Y from her savings account at the beginning of the year.  As she spends it gradually throughout the year, her money holdings fall.  </a:t>
            </a:r>
          </a:p>
          <a:p>
            <a:endParaRPr lang="en-US"/>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429C48-C4A1-419A-9C75-D6CCD9A966C8}" type="slidenum">
              <a:rPr lang="en-US"/>
              <a:pPr/>
              <a:t>18</a:t>
            </a:fld>
            <a:endParaRPr lang="en-US"/>
          </a:p>
        </p:txBody>
      </p:sp>
      <p:sp>
        <p:nvSpPr>
          <p:cNvPr id="328706" name="Rectangle 2"/>
          <p:cNvSpPr>
            <a:spLocks noGrp="1" noRot="1" noChangeAspect="1" noChangeArrowheads="1" noTextEdit="1"/>
          </p:cNvSpPr>
          <p:nvPr>
            <p:ph type="sldImg"/>
          </p:nvPr>
        </p:nvSpPr>
        <p:spPr>
          <a:xfrm>
            <a:off x="1144588" y="685800"/>
            <a:ext cx="4572000" cy="3429000"/>
          </a:xfrm>
          <a:ln/>
        </p:spPr>
      </p:sp>
      <p:sp>
        <p:nvSpPr>
          <p:cNvPr id="328707" name="Rectangle 3"/>
          <p:cNvSpPr>
            <a:spLocks noGrp="1" noChangeArrowheads="1"/>
          </p:cNvSpPr>
          <p:nvPr>
            <p:ph type="body" idx="1"/>
          </p:nvPr>
        </p:nvSpPr>
        <p:spPr/>
        <p:txBody>
          <a:bodyPr/>
          <a:lstStyle/>
          <a:p>
            <a:r>
              <a:rPr lang="en-US"/>
              <a:t>Figure 18-1 on p.493.</a:t>
            </a:r>
          </a:p>
          <a:p>
            <a:endParaRPr lang="en-US"/>
          </a:p>
          <a:p>
            <a:r>
              <a:rPr lang="en-US"/>
              <a:t>If N = 2, consumer makes one trip at the beginning of the year, withdraws half of the money she will spend throughout the year.  She spends it gradually over the first half of the year until it runs out.  Then she makes another trip, withdrawing enough money to last her the second half of the year, and spends it down gradually.  </a:t>
            </a:r>
          </a:p>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95334C-6C2D-4990-B15E-E682059C87DC}" type="slidenum">
              <a:rPr lang="en-US"/>
              <a:pPr/>
              <a:t>19</a:t>
            </a:fld>
            <a:endParaRPr lang="en-US"/>
          </a:p>
        </p:txBody>
      </p:sp>
      <p:sp>
        <p:nvSpPr>
          <p:cNvPr id="320514" name="Rectangle 1026"/>
          <p:cNvSpPr>
            <a:spLocks noGrp="1" noRot="1" noChangeAspect="1" noChangeArrowheads="1" noTextEdit="1"/>
          </p:cNvSpPr>
          <p:nvPr>
            <p:ph type="sldImg"/>
          </p:nvPr>
        </p:nvSpPr>
        <p:spPr>
          <a:xfrm>
            <a:off x="1144588" y="685800"/>
            <a:ext cx="4572000" cy="3429000"/>
          </a:xfrm>
          <a:ln/>
        </p:spPr>
      </p:sp>
      <p:sp>
        <p:nvSpPr>
          <p:cNvPr id="320515" name="Rectangle 1027"/>
          <p:cNvSpPr>
            <a:spLocks noGrp="1" noChangeArrowheads="1"/>
          </p:cNvSpPr>
          <p:nvPr>
            <p:ph type="body" idx="1"/>
          </p:nvPr>
        </p:nvSpPr>
        <p:spPr/>
        <p:txBody>
          <a:bodyPr/>
          <a:lstStyle/>
          <a:p>
            <a:r>
              <a:rPr lang="en-US"/>
              <a:t>Figure 18-1 on p.493.</a:t>
            </a:r>
          </a:p>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11AE96-8E37-4AA3-BF29-590884ED28EE}" type="slidenum">
              <a:rPr lang="en-US"/>
              <a:pPr/>
              <a:t>20</a:t>
            </a:fld>
            <a:endParaRPr lang="en-US"/>
          </a:p>
        </p:txBody>
      </p:sp>
      <p:sp>
        <p:nvSpPr>
          <p:cNvPr id="334850" name="Rectangle 2"/>
          <p:cNvSpPr>
            <a:spLocks noGrp="1" noRot="1" noChangeAspect="1" noChangeArrowheads="1" noTextEdit="1"/>
          </p:cNvSpPr>
          <p:nvPr>
            <p:ph type="sldImg"/>
          </p:nvPr>
        </p:nvSpPr>
        <p:spPr>
          <a:ln/>
        </p:spPr>
      </p:sp>
      <p:sp>
        <p:nvSpPr>
          <p:cNvPr id="334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8A3382-FE89-4B01-A026-5DD04BED3988}" type="slidenum">
              <a:rPr lang="en-US"/>
              <a:pPr/>
              <a:t>21</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r>
              <a:rPr lang="en-US"/>
              <a:t>Figure 18-2 on p.495. </a:t>
            </a:r>
          </a:p>
          <a:p>
            <a:r>
              <a:rPr lang="en-US"/>
              <a:t>(For any value of N, the height of the red line equals the height of the blue line plus the height of the green line at that N.) </a:t>
            </a:r>
          </a:p>
          <a:p>
            <a:r>
              <a:rPr lang="en-US"/>
              <a:t>This slide shows the graphical derivation of N*.  </a:t>
            </a:r>
          </a:p>
          <a:p>
            <a:r>
              <a:rPr lang="en-US"/>
              <a:t>The following slide uses basic calculus to derive an expression for N*.   It is “hidden” and can be omitted without loss of continuity.  If you display it, then before leaving this slide you might point out that the slope of the cost function equals zero at N*.</a:t>
            </a:r>
          </a:p>
          <a:p>
            <a:endParaRPr lang="en-US"/>
          </a:p>
          <a:p>
            <a:endParaRPr lang="en-US"/>
          </a:p>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6D0F60-D49D-4680-83B3-7948C520E926}" type="slidenum">
              <a:rPr lang="en-US"/>
              <a:pPr/>
              <a:t>22</a:t>
            </a:fld>
            <a:endParaRPr lang="en-US"/>
          </a:p>
        </p:txBody>
      </p:sp>
      <p:sp>
        <p:nvSpPr>
          <p:cNvPr id="333826" name="Rectangle 2"/>
          <p:cNvSpPr>
            <a:spLocks noGrp="1" noRot="1" noChangeAspect="1" noChangeArrowheads="1" noTextEdit="1"/>
          </p:cNvSpPr>
          <p:nvPr>
            <p:ph type="sldImg"/>
          </p:nvPr>
        </p:nvSpPr>
        <p:spPr>
          <a:ln/>
        </p:spPr>
      </p:sp>
      <p:sp>
        <p:nvSpPr>
          <p:cNvPr id="333827" name="Rectangle 3"/>
          <p:cNvSpPr>
            <a:spLocks noGrp="1" noChangeArrowheads="1"/>
          </p:cNvSpPr>
          <p:nvPr>
            <p:ph type="body" idx="1"/>
          </p:nvPr>
        </p:nvSpPr>
        <p:spPr/>
        <p:txBody>
          <a:bodyPr/>
          <a:lstStyle/>
          <a:p>
            <a:r>
              <a:rPr lang="en-US"/>
              <a:t>This slide uses calculus to derive N*.  </a:t>
            </a:r>
          </a:p>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EF95FD-4AB9-4A5E-9274-051BD01F89E4}" type="slidenum">
              <a:rPr lang="en-US"/>
              <a:pPr/>
              <a:t>23</a:t>
            </a:fld>
            <a:endParaRPr lang="en-US"/>
          </a:p>
        </p:txBody>
      </p:sp>
      <p:sp>
        <p:nvSpPr>
          <p:cNvPr id="335874" name="Rectangle 2"/>
          <p:cNvSpPr>
            <a:spLocks noGrp="1" noRot="1" noChangeAspect="1" noChangeArrowheads="1" noTextEdit="1"/>
          </p:cNvSpPr>
          <p:nvPr>
            <p:ph type="sldImg"/>
          </p:nvPr>
        </p:nvSpPr>
        <p:spPr>
          <a:ln/>
        </p:spPr>
      </p:sp>
      <p:sp>
        <p:nvSpPr>
          <p:cNvPr id="335875" name="Rectangle 3"/>
          <p:cNvSpPr>
            <a:spLocks noGrp="1" noChangeArrowheads="1"/>
          </p:cNvSpPr>
          <p:nvPr>
            <p:ph type="body" idx="1"/>
          </p:nvPr>
        </p:nvSpPr>
        <p:spPr/>
        <p:txBody>
          <a:bodyPr/>
          <a:lstStyle/>
          <a:p>
            <a:r>
              <a:rPr lang="en-US"/>
              <a:t>If you did not show your students the slide with the calculus derivation of the expression for N*, then you can just say “it turns out that N* is equal to this expression….”</a:t>
            </a:r>
          </a:p>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A1D008-1C73-4E29-9D12-AE4606FE887A}" type="slidenum">
              <a:rPr lang="en-US"/>
              <a:pPr/>
              <a:t>24</a:t>
            </a:fld>
            <a:endParaRPr lang="en-US"/>
          </a:p>
        </p:txBody>
      </p:sp>
      <p:sp>
        <p:nvSpPr>
          <p:cNvPr id="339970" name="Rectangle 2"/>
          <p:cNvSpPr>
            <a:spLocks noGrp="1" noRot="1" noChangeAspect="1" noChangeArrowheads="1" noTextEdit="1"/>
          </p:cNvSpPr>
          <p:nvPr>
            <p:ph type="sldImg"/>
          </p:nvPr>
        </p:nvSpPr>
        <p:spPr>
          <a:ln/>
        </p:spPr>
      </p:sp>
      <p:sp>
        <p:nvSpPr>
          <p:cNvPr id="339971" name="Rectangle 3"/>
          <p:cNvSpPr>
            <a:spLocks noGrp="1" noChangeArrowheads="1"/>
          </p:cNvSpPr>
          <p:nvPr>
            <p:ph type="body" idx="1"/>
          </p:nvPr>
        </p:nvSpPr>
        <p:spPr/>
        <p:txBody>
          <a:bodyPr/>
          <a:lstStyle/>
          <a:p>
            <a:r>
              <a:rPr lang="en-US"/>
              <a:t>Page 495 of the text contains a very nice paragraph discussing </a:t>
            </a:r>
            <a:br>
              <a:rPr lang="en-US"/>
            </a:br>
            <a:r>
              <a:rPr lang="en-US"/>
              <a:t>things that alter </a:t>
            </a:r>
            <a:r>
              <a:rPr lang="en-US" b="1" i="1"/>
              <a:t>F</a:t>
            </a:r>
            <a:r>
              <a:rPr lang="en-US"/>
              <a:t>, and hence money demand:</a:t>
            </a:r>
          </a:p>
          <a:p>
            <a:pPr marL="288925" lvl="1" indent="-174625">
              <a:buFontTx/>
              <a:buChar char="•"/>
            </a:pPr>
            <a:r>
              <a:rPr lang="en-US"/>
              <a:t>automatic teller machines</a:t>
            </a:r>
          </a:p>
          <a:p>
            <a:pPr marL="288925" lvl="1" indent="-174625">
              <a:buFontTx/>
              <a:buChar char="•"/>
            </a:pPr>
            <a:r>
              <a:rPr lang="en-US"/>
              <a:t>internet banking</a:t>
            </a:r>
          </a:p>
          <a:p>
            <a:pPr marL="288925" lvl="1" indent="-174625">
              <a:buFontTx/>
              <a:buChar char="•"/>
            </a:pPr>
            <a:r>
              <a:rPr lang="en-US"/>
              <a:t>wages (higher wages increase the opportunity cost of time spent visiting the bank) </a:t>
            </a:r>
          </a:p>
          <a:p>
            <a:pPr marL="288925" lvl="1" indent="-174625">
              <a:buFontTx/>
              <a:buChar char="•"/>
            </a:pPr>
            <a:r>
              <a:rPr lang="en-US"/>
              <a:t>bank or brokerage fees</a:t>
            </a:r>
          </a:p>
          <a:p>
            <a:pPr marL="288925" lvl="1" indent="-174625"/>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0DCF1D-1555-4572-A3A7-37FBF2CD7E6F}" type="slidenum">
              <a:rPr lang="en-US"/>
              <a:pPr/>
              <a:t>26</a:t>
            </a:fld>
            <a:endParaRPr lang="en-US"/>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7AB167-1696-469B-A5D0-68943AFA3C2F}" type="slidenum">
              <a:rPr lang="en-US"/>
              <a:pPr/>
              <a:t>27</a:t>
            </a:fld>
            <a:endParaRPr lang="en-US"/>
          </a:p>
        </p:txBody>
      </p:sp>
      <p:sp>
        <p:nvSpPr>
          <p:cNvPr id="371714" name="Rectangle 2"/>
          <p:cNvSpPr>
            <a:spLocks noGrp="1" noRot="1" noChangeAspect="1" noChangeArrowheads="1" noTextEdit="1"/>
          </p:cNvSpPr>
          <p:nvPr>
            <p:ph type="sldImg"/>
          </p:nvPr>
        </p:nvSpPr>
        <p:spPr>
          <a:ln/>
        </p:spPr>
      </p:sp>
      <p:sp>
        <p:nvSpPr>
          <p:cNvPr id="371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D71A9-51D4-4849-A91B-956078175E3B}" type="slidenum">
              <a:rPr lang="en-US"/>
              <a:pPr/>
              <a:t>28</a:t>
            </a:fld>
            <a:endParaRPr lang="en-US"/>
          </a:p>
        </p:txBody>
      </p:sp>
      <p:sp>
        <p:nvSpPr>
          <p:cNvPr id="350210" name="Rectangle 2"/>
          <p:cNvSpPr>
            <a:spLocks noGrp="1" noRot="1" noChangeAspect="1" noChangeArrowheads="1" noTextEdit="1"/>
          </p:cNvSpPr>
          <p:nvPr>
            <p:ph type="sldImg"/>
          </p:nvPr>
        </p:nvSpPr>
        <p:spPr>
          <a:xfrm>
            <a:off x="1322388" y="685800"/>
            <a:ext cx="4064000" cy="3048000"/>
          </a:xfrm>
          <a:ln/>
        </p:spPr>
      </p:sp>
      <p:sp>
        <p:nvSpPr>
          <p:cNvPr id="35021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D030FC-3AE7-4B53-B55C-C37D281E2252}" type="slidenum">
              <a:rPr lang="en-US"/>
              <a:pPr/>
              <a:t>29</a:t>
            </a:fld>
            <a:endParaRPr lang="en-US"/>
          </a:p>
        </p:txBody>
      </p:sp>
      <p:sp>
        <p:nvSpPr>
          <p:cNvPr id="352258" name="Rectangle 2"/>
          <p:cNvSpPr>
            <a:spLocks noGrp="1" noRot="1" noChangeAspect="1" noChangeArrowheads="1" noTextEdit="1"/>
          </p:cNvSpPr>
          <p:nvPr>
            <p:ph type="sldImg"/>
          </p:nvPr>
        </p:nvSpPr>
        <p:spPr>
          <a:xfrm>
            <a:off x="1322388" y="685800"/>
            <a:ext cx="4064000" cy="3048000"/>
          </a:xfrm>
          <a:ln/>
        </p:spPr>
      </p:sp>
      <p:sp>
        <p:nvSpPr>
          <p:cNvPr id="35225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CA28748-F900-47F5-9B08-CB0E821C18DD}"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F0F1677E-BECC-4645-97DD-43A82D6E9F5E}"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3AC86B-F671-4082-B550-5E076858911D}"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C138FC8C-03C9-4775-8336-D37BF8DBD58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1EA47D-CF07-4006-B22E-B42A09F1BCCC}"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13808BFB-ED78-4744-9089-2ECDD550DF04}"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35404C-0465-4620-B16B-0A35699E5642}" type="datetime1">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94667AF3-C007-491F-BC09-E3258C9152EE}"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FF96B9-AE65-413E-B9F5-2FB16EB181C6}" type="datetime1">
              <a:rPr lang="en-US" smtClean="0"/>
              <a:pPr/>
              <a:t>12/26/2012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95B08C9C-A922-4DF5-9774-98DE38B9CF62}"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6DE745-65DF-4CB0-8572-32DF8F568802}" type="datetime1">
              <a:rPr lang="en-US" smtClean="0"/>
              <a:pPr/>
              <a:t>12/26/2012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79A5C7D8-CFAD-4395-83E7-7CBB52A11A5E}"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341CFC-9A91-4F9A-A080-D641E9A2BCD9}" type="datetime1">
              <a:rPr lang="en-US" smtClean="0"/>
              <a:pPr/>
              <a:t>12/26/2012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3FAD8DB9-18FE-4699-BE6C-3EC428DBE81B}"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9F7535-91FD-44D8-87F1-3E0DA7B9D690}" type="datetime1">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787EF785-86EF-4AFB-80F6-FB1ABA2EB04C}"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30032A-94E3-4713-8183-33E9E35391B7}" type="datetime1">
              <a:rPr lang="en-US" smtClean="0"/>
              <a:pPr/>
              <a:t>12/26/2012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0DAE7B34-F082-40F5-9FE1-F96BF25E3A30}"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79F46ED-EF68-4C89-939B-1C26EC4D93BE}"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C6042B10-0295-499C-8E42-3FBA311E3908}"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23A118-4013-46AF-B748-A02FA742EB81}" type="datetime1">
              <a:rPr lang="en-US" smtClean="0"/>
              <a:pPr/>
              <a:t>12/26/2012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C97F464B-7672-4669-B975-27444BC113A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4C28D6-C4A6-43A9-AEED-9F6B766D0037}" type="datetime1">
              <a:rPr lang="en-US" smtClean="0"/>
              <a:pPr/>
              <a:t>12/26/2012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F0F1677E-BECC-4645-97DD-43A82D6E9F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Microsoft_Office_Excel_97-2003_Worksheet1.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9.bin"/><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oleObject12.bin"/></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349187" name="Rectangle 3"/>
          <p:cNvSpPr>
            <a:spLocks noGrp="1" noChangeArrowheads="1"/>
          </p:cNvSpPr>
          <p:nvPr>
            <p:ph idx="1"/>
          </p:nvPr>
        </p:nvSpPr>
        <p:spPr>
          <a:xfrm>
            <a:off x="990600" y="1219200"/>
            <a:ext cx="7696200" cy="5029200"/>
          </a:xfrm>
        </p:spPr>
        <p:txBody>
          <a:bodyPr/>
          <a:lstStyle/>
          <a:p>
            <a:pPr marL="404813" indent="-404813" defTabSz="736600">
              <a:lnSpc>
                <a:spcPct val="90000"/>
              </a:lnSpc>
              <a:spcBef>
                <a:spcPct val="15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90000"/>
              </a:lnSpc>
              <a:spcBef>
                <a:spcPct val="15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90000"/>
              </a:lnSpc>
              <a:spcBef>
                <a:spcPct val="15000"/>
              </a:spcBef>
              <a:buSzPct val="95000"/>
              <a:buFont typeface="Wingdings" pitchFamily="2" charset="2"/>
              <a:buAutoNum type="arabicPeriod"/>
            </a:pPr>
            <a:r>
              <a:rPr lang="en-US" sz="1800" dirty="0" smtClean="0">
                <a:latin typeface="Arial" pitchFamily="34" charset="0"/>
                <a:cs typeface="Arial" pitchFamily="34" charset="0"/>
              </a:rPr>
              <a:t>Fractional reserve banking creates money because each dollar of reserves generates many dollars of demand deposits. </a:t>
            </a:r>
          </a:p>
          <a:p>
            <a:pPr marL="404813" indent="-404813" defTabSz="736600">
              <a:lnSpc>
                <a:spcPct val="90000"/>
              </a:lnSpc>
              <a:spcBef>
                <a:spcPct val="15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90000"/>
              </a:lnSpc>
              <a:spcBef>
                <a:spcPct val="15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90000"/>
              </a:lnSpc>
              <a:buSzPct val="95000"/>
              <a:buFont typeface="Wingdings" pitchFamily="2" charset="2"/>
              <a:buNone/>
            </a:pPr>
            <a:endParaRPr lang="en-US" sz="1800" dirty="0" smtClean="0">
              <a:latin typeface="Arial" pitchFamily="34" charset="0"/>
              <a:cs typeface="Arial" pitchFamily="34" charset="0"/>
            </a:endParaRPr>
          </a:p>
          <a:p>
            <a:pPr marL="404813" indent="-404813" defTabSz="736600">
              <a:lnSpc>
                <a:spcPct val="90000"/>
              </a:lnSpc>
              <a:buSzPct val="95000"/>
              <a:buFont typeface="Wingdings" pitchFamily="2" charset="2"/>
              <a:buNone/>
            </a:pPr>
            <a:endParaRPr lang="en-US" sz="1800" dirty="0" smtClean="0">
              <a:latin typeface="Arial" pitchFamily="34" charset="0"/>
              <a:cs typeface="Arial" pitchFamily="34" charset="0"/>
            </a:endParaRPr>
          </a:p>
          <a:p>
            <a:pPr marL="404813" indent="-404813" defTabSz="736600">
              <a:lnSpc>
                <a:spcPct val="90000"/>
              </a:lnSpc>
              <a:buSzPct val="95000"/>
              <a:buFont typeface="Wingdings" pitchFamily="2" charset="2"/>
              <a:buNone/>
            </a:pPr>
            <a:r>
              <a:rPr lang="en-US" sz="1800" dirty="0" smtClean="0">
                <a:latin typeface="Arial" pitchFamily="34" charset="0"/>
                <a:cs typeface="Arial" pitchFamily="34" charset="0"/>
              </a:rPr>
              <a:t>2.	The money supply depends on the</a:t>
            </a:r>
          </a:p>
          <a:p>
            <a:pPr marL="852488" lvl="1" indent="-333375" defTabSz="736600">
              <a:lnSpc>
                <a:spcPct val="90000"/>
              </a:lnSpc>
              <a:spcBef>
                <a:spcPct val="15000"/>
              </a:spcBef>
              <a:buSzPct val="95000"/>
              <a:buFont typeface="Wingdings" pitchFamily="2" charset="2"/>
              <a:buChar char="§"/>
            </a:pPr>
            <a:r>
              <a:rPr lang="en-US" sz="1800" dirty="0" smtClean="0">
                <a:latin typeface="Arial" pitchFamily="34" charset="0"/>
                <a:cs typeface="Arial" pitchFamily="34" charset="0"/>
              </a:rPr>
              <a:t>monetary base</a:t>
            </a:r>
          </a:p>
          <a:p>
            <a:pPr marL="852488" lvl="1" indent="-333375" defTabSz="736600">
              <a:lnSpc>
                <a:spcPct val="90000"/>
              </a:lnSpc>
              <a:spcBef>
                <a:spcPct val="15000"/>
              </a:spcBef>
              <a:buSzPct val="95000"/>
              <a:buFont typeface="Wingdings" pitchFamily="2" charset="2"/>
              <a:buChar char="§"/>
            </a:pPr>
            <a:r>
              <a:rPr lang="en-US" sz="1800" dirty="0" smtClean="0">
                <a:latin typeface="Arial" pitchFamily="34" charset="0"/>
                <a:cs typeface="Arial" pitchFamily="34" charset="0"/>
              </a:rPr>
              <a:t>currency-deposit ratio</a:t>
            </a:r>
          </a:p>
          <a:p>
            <a:pPr marL="852488" lvl="1" indent="-333375" defTabSz="736600">
              <a:lnSpc>
                <a:spcPct val="90000"/>
              </a:lnSpc>
              <a:spcBef>
                <a:spcPct val="15000"/>
              </a:spcBef>
              <a:buSzPct val="95000"/>
              <a:buFont typeface="Wingdings" pitchFamily="2" charset="2"/>
              <a:buChar char="§"/>
            </a:pPr>
            <a:r>
              <a:rPr lang="en-US" sz="1800" dirty="0" smtClean="0">
                <a:latin typeface="Arial" pitchFamily="34" charset="0"/>
                <a:cs typeface="Arial" pitchFamily="34" charset="0"/>
              </a:rPr>
              <a:t>reserve ratio</a:t>
            </a: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0000"/>
              </a:lnSpc>
              <a:spcBef>
                <a:spcPct val="15000"/>
              </a:spcBef>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6303264"/>
          </a:xfrm>
          <a:prstGeom prst="rect">
            <a:avLst/>
          </a:prstGeom>
          <a:noFill/>
        </p:spPr>
        <p:txBody>
          <a:bodyPr wrap="square" rtlCol="0">
            <a:spAutoFit/>
          </a:bodyPr>
          <a:lstStyle/>
          <a:p>
            <a:pPr algn="ctr"/>
            <a:r>
              <a:rPr lang="en-US" b="1" dirty="0" smtClean="0">
                <a:latin typeface="Arial" pitchFamily="34" charset="0"/>
                <a:cs typeface="Arial" pitchFamily="34" charset="0"/>
              </a:rPr>
              <a:t>Lecture 27 </a:t>
            </a:r>
          </a:p>
          <a:p>
            <a:pPr algn="ctr"/>
            <a:endParaRPr lang="en-US" sz="3200" b="1" dirty="0" smtClean="0">
              <a:latin typeface="Arial" pitchFamily="34" charset="0"/>
              <a:cs typeface="Arial" pitchFamily="34" charset="0"/>
            </a:endParaRPr>
          </a:p>
          <a:p>
            <a:pPr algn="ctr">
              <a:spcBef>
                <a:spcPct val="20000"/>
              </a:spcBef>
            </a:pPr>
            <a:r>
              <a:rPr lang="en-US" sz="3200" b="1" dirty="0" smtClean="0">
                <a:latin typeface="Arial" charset="0"/>
              </a:rPr>
              <a:t>Money Supply </a:t>
            </a:r>
            <a:br>
              <a:rPr lang="en-US" sz="3200" b="1" dirty="0" smtClean="0">
                <a:latin typeface="Arial" charset="0"/>
              </a:rPr>
            </a:br>
            <a:r>
              <a:rPr lang="en-US" sz="3200" b="1" dirty="0" smtClean="0">
                <a:latin typeface="Arial" charset="0"/>
              </a:rPr>
              <a:t>and Money Demand- II</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524000" y="2362200"/>
          <a:ext cx="5715000" cy="2308225"/>
        </p:xfrm>
        <a:graphic>
          <a:graphicData uri="http://schemas.openxmlformats.org/presentationml/2006/ole">
            <p:oleObj spid="_x0000_s402435"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ChangeArrowheads="1"/>
          </p:cNvSpPr>
          <p:nvPr>
            <p:ph type="title"/>
          </p:nvPr>
        </p:nvSpPr>
        <p:spPr>
          <a:xfrm>
            <a:off x="685800" y="228600"/>
            <a:ext cx="7848600" cy="838200"/>
          </a:xfrm>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343043" name="Rectangle 3"/>
          <p:cNvSpPr>
            <a:spLocks noGrp="1" noChangeArrowheads="1"/>
          </p:cNvSpPr>
          <p:nvPr>
            <p:ph idx="1"/>
          </p:nvPr>
        </p:nvSpPr>
        <p:spPr/>
        <p:txBody>
          <a:bodyPr/>
          <a:lstStyle/>
          <a:p>
            <a:pPr lvl="1"/>
            <a:endParaRPr lang="en-US" sz="1800" dirty="0" smtClean="0">
              <a:latin typeface="Arial" pitchFamily="34" charset="0"/>
              <a:cs typeface="Arial" pitchFamily="34" charset="0"/>
            </a:endParaRPr>
          </a:p>
          <a:p>
            <a:pPr lvl="1"/>
            <a:r>
              <a:rPr lang="en-US" sz="1800" dirty="0" smtClean="0">
                <a:latin typeface="Arial" pitchFamily="34" charset="0"/>
                <a:cs typeface="Arial" pitchFamily="34" charset="0"/>
              </a:rPr>
              <a:t>ways </a:t>
            </a:r>
            <a:r>
              <a:rPr lang="en-US" sz="1800" dirty="0">
                <a:latin typeface="Arial" pitchFamily="34" charset="0"/>
                <a:cs typeface="Arial" pitchFamily="34" charset="0"/>
              </a:rPr>
              <a:t>the Fed can control the money supply</a:t>
            </a:r>
          </a:p>
          <a:p>
            <a:pPr lvl="1"/>
            <a:r>
              <a:rPr lang="en-US" sz="1800" dirty="0">
                <a:latin typeface="Arial" pitchFamily="34" charset="0"/>
                <a:cs typeface="Arial" pitchFamily="34" charset="0"/>
              </a:rPr>
              <a:t>why the Fed can’t control it </a:t>
            </a:r>
            <a:r>
              <a:rPr lang="en-US" sz="1800" dirty="0" smtClean="0">
                <a:latin typeface="Arial" pitchFamily="34" charset="0"/>
                <a:cs typeface="Arial" pitchFamily="34" charset="0"/>
              </a:rPr>
              <a:t>precisely</a:t>
            </a:r>
          </a:p>
          <a:p>
            <a:pPr lvl="1"/>
            <a:r>
              <a:rPr lang="en-US" sz="1800" dirty="0" smtClean="0">
                <a:latin typeface="Arial" pitchFamily="34" charset="0"/>
                <a:cs typeface="Arial" pitchFamily="34" charset="0"/>
              </a:rPr>
              <a:t>a </a:t>
            </a:r>
            <a:r>
              <a:rPr lang="en-US" sz="1800" dirty="0">
                <a:latin typeface="Arial" pitchFamily="34" charset="0"/>
                <a:cs typeface="Arial" pitchFamily="34" charset="0"/>
              </a:rPr>
              <a:t>portfolio theory</a:t>
            </a:r>
          </a:p>
          <a:p>
            <a:pPr lvl="1"/>
            <a:r>
              <a:rPr lang="en-US" sz="1800" dirty="0">
                <a:latin typeface="Arial" pitchFamily="34" charset="0"/>
                <a:cs typeface="Arial" pitchFamily="34" charset="0"/>
              </a:rPr>
              <a:t>a transactions theory:  the </a:t>
            </a:r>
            <a:r>
              <a:rPr lang="en-US" sz="1800" dirty="0" err="1">
                <a:latin typeface="Arial" pitchFamily="34" charset="0"/>
                <a:cs typeface="Arial" pitchFamily="34" charset="0"/>
              </a:rPr>
              <a:t>Baumol</a:t>
            </a:r>
            <a:r>
              <a:rPr lang="en-US" sz="1800" dirty="0">
                <a:latin typeface="Arial" pitchFamily="34" charset="0"/>
                <a:cs typeface="Arial" pitchFamily="34" charset="0"/>
              </a:rPr>
              <a:t>-Tobin model</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Three instruments of monetary policy</a:t>
            </a:r>
          </a:p>
        </p:txBody>
      </p:sp>
      <p:sp>
        <p:nvSpPr>
          <p:cNvPr id="224259" name="Rectangle 3"/>
          <p:cNvSpPr>
            <a:spLocks noGrp="1" noChangeArrowheads="1"/>
          </p:cNvSpPr>
          <p:nvPr>
            <p:ph idx="1"/>
          </p:nvPr>
        </p:nvSpPr>
        <p:spPr>
          <a:xfrm>
            <a:off x="1828800" y="1752600"/>
            <a:ext cx="5562600" cy="2895600"/>
          </a:xfrm>
          <a:gradFill rotWithShape="0">
            <a:gsLst>
              <a:gs pos="0">
                <a:srgbClr val="000086"/>
              </a:gs>
              <a:gs pos="100000">
                <a:srgbClr val="006666"/>
              </a:gs>
            </a:gsLst>
            <a:lin ang="18900000" scaled="1"/>
          </a:gradFill>
          <a:ln w="12700">
            <a:solidFill>
              <a:schemeClr val="tx1"/>
            </a:solidFill>
          </a:ln>
          <a:effectLst>
            <a:outerShdw dist="197566" dir="2700000" algn="ctr" rotWithShape="0">
              <a:schemeClr val="bg2"/>
            </a:outerShdw>
          </a:effectLst>
        </p:spPr>
        <p:txBody>
          <a:bodyPr lIns="274320" anchor="ctr"/>
          <a:lstStyle/>
          <a:p>
            <a:pPr marL="571500" indent="-571500">
              <a:spcBef>
                <a:spcPct val="70000"/>
              </a:spcBef>
              <a:buClr>
                <a:srgbClr val="99CCFF"/>
              </a:buClr>
              <a:buSzPct val="90000"/>
              <a:buFont typeface="Wingdings" pitchFamily="2" charset="2"/>
              <a:buAutoNum type="arabicPeriod"/>
            </a:pPr>
            <a:r>
              <a:rPr lang="en-US" sz="1800">
                <a:solidFill>
                  <a:schemeClr val="bg1"/>
                </a:solidFill>
                <a:effectLst>
                  <a:outerShdw blurRad="38100" dist="38100" dir="2700000" algn="tl">
                    <a:srgbClr val="000000"/>
                  </a:outerShdw>
                </a:effectLst>
                <a:latin typeface="Arial" pitchFamily="34" charset="0"/>
                <a:cs typeface="Arial" pitchFamily="34" charset="0"/>
              </a:rPr>
              <a:t>Open market operations</a:t>
            </a:r>
          </a:p>
          <a:p>
            <a:pPr marL="571500" indent="-571500">
              <a:spcBef>
                <a:spcPct val="70000"/>
              </a:spcBef>
              <a:buClr>
                <a:srgbClr val="99CCFF"/>
              </a:buClr>
              <a:buSzPct val="90000"/>
              <a:buFont typeface="Wingdings" pitchFamily="2" charset="2"/>
              <a:buAutoNum type="arabicPeriod"/>
            </a:pPr>
            <a:r>
              <a:rPr lang="en-US" sz="1800">
                <a:solidFill>
                  <a:schemeClr val="bg1"/>
                </a:solidFill>
                <a:effectLst>
                  <a:outerShdw blurRad="38100" dist="38100" dir="2700000" algn="tl">
                    <a:srgbClr val="000000"/>
                  </a:outerShdw>
                </a:effectLst>
                <a:latin typeface="Arial" pitchFamily="34" charset="0"/>
                <a:cs typeface="Arial" pitchFamily="34" charset="0"/>
              </a:rPr>
              <a:t>Reserve requirements</a:t>
            </a:r>
          </a:p>
          <a:p>
            <a:pPr marL="571500" indent="-571500">
              <a:spcBef>
                <a:spcPct val="70000"/>
              </a:spcBef>
              <a:buClr>
                <a:srgbClr val="99CCFF"/>
              </a:buClr>
              <a:buSzPct val="90000"/>
              <a:buFont typeface="Wingdings" pitchFamily="2" charset="2"/>
              <a:buAutoNum type="arabicPeriod"/>
            </a:pPr>
            <a:r>
              <a:rPr lang="en-US" sz="1800">
                <a:solidFill>
                  <a:schemeClr val="bg1"/>
                </a:solidFill>
                <a:effectLst>
                  <a:outerShdw blurRad="38100" dist="38100" dir="2700000" algn="tl">
                    <a:srgbClr val="000000"/>
                  </a:outerShdw>
                </a:effectLst>
                <a:latin typeface="Arial" pitchFamily="34" charset="0"/>
                <a:cs typeface="Arial" pitchFamily="34" charset="0"/>
              </a:rPr>
              <a:t>The discount rate</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Open market operations</a:t>
            </a:r>
          </a:p>
        </p:txBody>
      </p:sp>
      <p:sp>
        <p:nvSpPr>
          <p:cNvPr id="233475" name="Rectangle 3"/>
          <p:cNvSpPr>
            <a:spLocks noGrp="1" noChangeArrowheads="1"/>
          </p:cNvSpPr>
          <p:nvPr>
            <p:ph idx="1"/>
          </p:nvPr>
        </p:nvSpPr>
        <p:spPr>
          <a:xfrm>
            <a:off x="990600" y="1295400"/>
            <a:ext cx="7543800" cy="4648200"/>
          </a:xfrm>
        </p:spPr>
        <p:txBody>
          <a:bodyPr/>
          <a:lstStyle/>
          <a:p>
            <a:endParaRPr lang="en-US" sz="1800" b="1" i="1" dirty="0" smtClean="0">
              <a:latin typeface="Arial" pitchFamily="34" charset="0"/>
              <a:cs typeface="Arial" pitchFamily="34" charset="0"/>
            </a:endParaRPr>
          </a:p>
          <a:p>
            <a:endParaRPr lang="en-US" sz="1800" b="1" i="1" dirty="0" smtClean="0">
              <a:latin typeface="Arial" pitchFamily="34" charset="0"/>
              <a:cs typeface="Arial" pitchFamily="34" charset="0"/>
            </a:endParaRPr>
          </a:p>
          <a:p>
            <a:r>
              <a:rPr lang="en-US" sz="1800" b="1" i="1" dirty="0" smtClean="0">
                <a:latin typeface="Arial" pitchFamily="34" charset="0"/>
                <a:cs typeface="Arial" pitchFamily="34" charset="0"/>
              </a:rPr>
              <a:t>definition</a:t>
            </a:r>
            <a:r>
              <a:rPr lang="en-US" sz="1800" b="1" i="1" dirty="0">
                <a:latin typeface="Arial" pitchFamily="34" charset="0"/>
                <a:cs typeface="Arial" pitchFamily="34" charset="0"/>
              </a:rPr>
              <a:t>:  </a:t>
            </a:r>
            <a:r>
              <a:rPr lang="en-US" sz="1800" i="1" dirty="0">
                <a:latin typeface="Arial" pitchFamily="34" charset="0"/>
                <a:cs typeface="Arial" pitchFamily="34" charset="0"/>
              </a:rPr>
              <a:t/>
            </a:r>
            <a:br>
              <a:rPr lang="en-US" sz="1800" i="1" dirty="0">
                <a:latin typeface="Arial" pitchFamily="34" charset="0"/>
                <a:cs typeface="Arial" pitchFamily="34" charset="0"/>
              </a:rPr>
            </a:br>
            <a:r>
              <a:rPr lang="en-US" sz="1800" dirty="0">
                <a:latin typeface="Arial" pitchFamily="34" charset="0"/>
                <a:cs typeface="Arial" pitchFamily="34" charset="0"/>
              </a:rPr>
              <a:t>The purchase or sale of government bonds by the Federal Reserve.</a:t>
            </a:r>
          </a:p>
          <a:p>
            <a:endParaRPr lang="en-US" sz="1800" i="1" dirty="0" smtClean="0">
              <a:latin typeface="Arial" pitchFamily="34" charset="0"/>
              <a:cs typeface="Arial" pitchFamily="34" charset="0"/>
            </a:endParaRPr>
          </a:p>
          <a:p>
            <a:endParaRPr lang="en-US" sz="1800" i="1" dirty="0" smtClean="0">
              <a:latin typeface="Arial" pitchFamily="34" charset="0"/>
              <a:cs typeface="Arial" pitchFamily="34" charset="0"/>
            </a:endParaRPr>
          </a:p>
          <a:p>
            <a:endParaRPr lang="en-US" sz="1800" b="1" i="1" dirty="0" smtClean="0">
              <a:latin typeface="Arial" pitchFamily="34" charset="0"/>
              <a:cs typeface="Arial" pitchFamily="34" charset="0"/>
            </a:endParaRPr>
          </a:p>
          <a:p>
            <a:r>
              <a:rPr lang="en-US" sz="1800" b="1" i="1" dirty="0" smtClean="0">
                <a:latin typeface="Arial" pitchFamily="34" charset="0"/>
                <a:cs typeface="Arial" pitchFamily="34" charset="0"/>
              </a:rPr>
              <a:t>how </a:t>
            </a:r>
            <a:r>
              <a:rPr lang="en-US" sz="1800" b="1" i="1" dirty="0">
                <a:latin typeface="Arial" pitchFamily="34" charset="0"/>
                <a:cs typeface="Arial" pitchFamily="34" charset="0"/>
              </a:rPr>
              <a:t>it works: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If Fed buys bonds from the public, </a:t>
            </a:r>
            <a:br>
              <a:rPr lang="en-US" sz="1800" dirty="0">
                <a:latin typeface="Arial" pitchFamily="34" charset="0"/>
                <a:cs typeface="Arial" pitchFamily="34" charset="0"/>
              </a:rPr>
            </a:br>
            <a:r>
              <a:rPr lang="en-US" sz="1800" dirty="0">
                <a:latin typeface="Arial" pitchFamily="34" charset="0"/>
                <a:cs typeface="Arial" pitchFamily="34" charset="0"/>
              </a:rPr>
              <a:t>it pays with new dollars, increasing </a:t>
            </a:r>
            <a:r>
              <a:rPr lang="en-US" sz="1800" b="1" i="1" dirty="0">
                <a:latin typeface="Arial" pitchFamily="34" charset="0"/>
                <a:cs typeface="Arial" pitchFamily="34" charset="0"/>
              </a:rPr>
              <a:t>B</a:t>
            </a:r>
            <a:r>
              <a:rPr lang="en-US" sz="1800" dirty="0">
                <a:latin typeface="Arial" pitchFamily="34" charset="0"/>
                <a:cs typeface="Arial" pitchFamily="34" charset="0"/>
              </a:rPr>
              <a:t>  and therefore </a:t>
            </a:r>
            <a:r>
              <a:rPr lang="en-US" sz="1800" b="1" i="1" dirty="0">
                <a:latin typeface="Arial" pitchFamily="34" charset="0"/>
                <a:cs typeface="Arial" pitchFamily="34" charset="0"/>
              </a:rPr>
              <a:t>M</a:t>
            </a:r>
            <a:r>
              <a:rPr lang="en-US" sz="1800" dirty="0">
                <a:latin typeface="Arial" pitchFamily="34" charset="0"/>
                <a:cs typeface="Arial" pitchFamily="34" charset="0"/>
              </a:rPr>
              <a:t>. </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Reserve requirements</a:t>
            </a:r>
          </a:p>
        </p:txBody>
      </p:sp>
      <p:sp>
        <p:nvSpPr>
          <p:cNvPr id="234500" name="Rectangle 4"/>
          <p:cNvSpPr>
            <a:spLocks noChangeArrowheads="1"/>
          </p:cNvSpPr>
          <p:nvPr/>
        </p:nvSpPr>
        <p:spPr bwMode="auto">
          <a:xfrm>
            <a:off x="990600" y="1371600"/>
            <a:ext cx="7543800" cy="4648200"/>
          </a:xfrm>
          <a:prstGeom prst="rect">
            <a:avLst/>
          </a:prstGeom>
          <a:noFill/>
          <a:ln w="9525">
            <a:noFill/>
            <a:miter lim="800000"/>
            <a:headEnd/>
            <a:tailEnd/>
          </a:ln>
          <a:effectLst/>
        </p:spPr>
        <p:txBody>
          <a:bodyPr/>
          <a:lstStyle/>
          <a:p>
            <a:pPr marL="287338" indent="-287338">
              <a:spcBef>
                <a:spcPct val="40000"/>
              </a:spcBef>
              <a:buClr>
                <a:schemeClr val="tx1"/>
              </a:buClr>
              <a:buSzPct val="110000"/>
              <a:buFont typeface="Wingdings" pitchFamily="2" charset="2"/>
              <a:buChar char="§"/>
            </a:pPr>
            <a:endParaRPr lang="en-US" sz="1800" i="1" dirty="0" smtClean="0">
              <a:latin typeface="Arial" pitchFamily="34" charset="0"/>
              <a:cs typeface="Arial" pitchFamily="34" charset="0"/>
            </a:endParaRPr>
          </a:p>
          <a:p>
            <a:pPr marL="287338" indent="-287338">
              <a:spcBef>
                <a:spcPct val="40000"/>
              </a:spcBef>
              <a:buClr>
                <a:schemeClr val="tx1"/>
              </a:buClr>
              <a:buSzPct val="110000"/>
              <a:buFont typeface="Wingdings" pitchFamily="2" charset="2"/>
              <a:buChar char="§"/>
            </a:pPr>
            <a:r>
              <a:rPr lang="en-US" sz="1800" i="1" dirty="0" smtClean="0">
                <a:latin typeface="Arial" pitchFamily="34" charset="0"/>
                <a:cs typeface="Arial" pitchFamily="34" charset="0"/>
              </a:rPr>
              <a:t>definition</a:t>
            </a:r>
            <a:r>
              <a:rPr lang="en-US" sz="1800" i="1" dirty="0">
                <a:latin typeface="Arial" pitchFamily="34" charset="0"/>
                <a:cs typeface="Arial" pitchFamily="34" charset="0"/>
              </a:rPr>
              <a:t>:  </a:t>
            </a:r>
            <a:br>
              <a:rPr lang="en-US" sz="1800" i="1" dirty="0">
                <a:latin typeface="Arial" pitchFamily="34" charset="0"/>
                <a:cs typeface="Arial" pitchFamily="34" charset="0"/>
              </a:rPr>
            </a:br>
            <a:r>
              <a:rPr lang="en-US" sz="1800" dirty="0">
                <a:latin typeface="Arial" pitchFamily="34" charset="0"/>
                <a:cs typeface="Arial" pitchFamily="34" charset="0"/>
              </a:rPr>
              <a:t>Fed regulations that require banks to hold a minimum reserve-deposit ratio.  </a:t>
            </a:r>
          </a:p>
          <a:p>
            <a:pPr marL="287338" indent="-287338">
              <a:spcBef>
                <a:spcPct val="40000"/>
              </a:spcBef>
              <a:buClr>
                <a:schemeClr val="tx1"/>
              </a:buClr>
              <a:buSzPct val="110000"/>
              <a:buFont typeface="Wingdings" pitchFamily="2" charset="2"/>
              <a:buChar char="§"/>
            </a:pPr>
            <a:endParaRPr lang="en-US" sz="1800" i="1" dirty="0" smtClean="0">
              <a:latin typeface="Arial" pitchFamily="34" charset="0"/>
              <a:cs typeface="Arial" pitchFamily="34" charset="0"/>
            </a:endParaRPr>
          </a:p>
          <a:p>
            <a:pPr marL="287338" indent="-287338">
              <a:spcBef>
                <a:spcPct val="40000"/>
              </a:spcBef>
              <a:buClr>
                <a:schemeClr val="tx1"/>
              </a:buClr>
              <a:buSzPct val="110000"/>
              <a:buFont typeface="Wingdings" pitchFamily="2" charset="2"/>
              <a:buChar char="§"/>
            </a:pPr>
            <a:endParaRPr lang="en-US" sz="1800" i="1" dirty="0" smtClean="0">
              <a:latin typeface="Arial" pitchFamily="34" charset="0"/>
              <a:cs typeface="Arial" pitchFamily="34" charset="0"/>
            </a:endParaRPr>
          </a:p>
          <a:p>
            <a:pPr marL="287338" indent="-287338">
              <a:spcBef>
                <a:spcPct val="40000"/>
              </a:spcBef>
              <a:buClr>
                <a:schemeClr val="tx1"/>
              </a:buClr>
              <a:buSzPct val="110000"/>
              <a:buFont typeface="Wingdings" pitchFamily="2" charset="2"/>
              <a:buChar char="§"/>
            </a:pPr>
            <a:endParaRPr lang="en-US" sz="1800" i="1" dirty="0" smtClean="0">
              <a:latin typeface="Arial" pitchFamily="34" charset="0"/>
              <a:cs typeface="Arial" pitchFamily="34" charset="0"/>
            </a:endParaRPr>
          </a:p>
          <a:p>
            <a:pPr marL="287338" indent="-287338">
              <a:spcBef>
                <a:spcPct val="40000"/>
              </a:spcBef>
              <a:buClr>
                <a:schemeClr val="tx1"/>
              </a:buClr>
              <a:buSzPct val="110000"/>
              <a:buFont typeface="Wingdings" pitchFamily="2" charset="2"/>
              <a:buChar char="§"/>
            </a:pPr>
            <a:r>
              <a:rPr lang="en-US" sz="1800" i="1" dirty="0" smtClean="0">
                <a:latin typeface="Arial" pitchFamily="34" charset="0"/>
                <a:cs typeface="Arial" pitchFamily="34" charset="0"/>
              </a:rPr>
              <a:t>how </a:t>
            </a:r>
            <a:r>
              <a:rPr lang="en-US" sz="1800" i="1" dirty="0">
                <a:latin typeface="Arial" pitchFamily="34" charset="0"/>
                <a:cs typeface="Arial" pitchFamily="34" charset="0"/>
              </a:rPr>
              <a:t>it works:</a:t>
            </a:r>
            <a:br>
              <a:rPr lang="en-US" sz="1800" i="1" dirty="0">
                <a:latin typeface="Arial" pitchFamily="34" charset="0"/>
                <a:cs typeface="Arial" pitchFamily="34" charset="0"/>
              </a:rPr>
            </a:br>
            <a:r>
              <a:rPr lang="en-US" sz="1800" dirty="0">
                <a:latin typeface="Arial" pitchFamily="34" charset="0"/>
                <a:cs typeface="Arial" pitchFamily="34" charset="0"/>
              </a:rPr>
              <a:t>Reserve requirements affect </a:t>
            </a:r>
            <a:r>
              <a:rPr lang="en-US" sz="1800" b="1" i="1" dirty="0" err="1">
                <a:latin typeface="Arial" pitchFamily="34" charset="0"/>
                <a:cs typeface="Arial" pitchFamily="34" charset="0"/>
              </a:rPr>
              <a:t>rr</a:t>
            </a:r>
            <a:r>
              <a:rPr lang="en-US" sz="1800" dirty="0">
                <a:latin typeface="Arial" pitchFamily="34" charset="0"/>
                <a:cs typeface="Arial" pitchFamily="34" charset="0"/>
              </a:rPr>
              <a:t>  and </a:t>
            </a:r>
            <a:r>
              <a:rPr lang="en-US" sz="1800" b="1" i="1" dirty="0">
                <a:latin typeface="Arial" pitchFamily="34" charset="0"/>
                <a:cs typeface="Arial" pitchFamily="34" charset="0"/>
              </a:rPr>
              <a:t>m</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If Fed reduces reserve requirements, then banks can make more loans and “create” more money from each deposit. </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discount rate</a:t>
            </a:r>
          </a:p>
        </p:txBody>
      </p:sp>
      <p:sp>
        <p:nvSpPr>
          <p:cNvPr id="235523" name="Rectangle 3"/>
          <p:cNvSpPr>
            <a:spLocks noGrp="1" noChangeArrowheads="1"/>
          </p:cNvSpPr>
          <p:nvPr>
            <p:ph idx="1"/>
          </p:nvPr>
        </p:nvSpPr>
        <p:spPr>
          <a:xfrm>
            <a:off x="990600" y="1219200"/>
            <a:ext cx="7848600" cy="4724400"/>
          </a:xfrm>
        </p:spPr>
        <p:txBody>
          <a:bodyPr/>
          <a:lstStyle/>
          <a:p>
            <a:r>
              <a:rPr lang="en-US" sz="1800" b="1" i="1" dirty="0">
                <a:latin typeface="Arial" pitchFamily="34" charset="0"/>
                <a:cs typeface="Arial" pitchFamily="34" charset="0"/>
              </a:rPr>
              <a:t>definition:  </a:t>
            </a:r>
            <a:r>
              <a:rPr lang="en-US" sz="1800" i="1" dirty="0">
                <a:latin typeface="Arial" pitchFamily="34" charset="0"/>
                <a:cs typeface="Arial" pitchFamily="34" charset="0"/>
              </a:rPr>
              <a:t/>
            </a:r>
            <a:br>
              <a:rPr lang="en-US" sz="1800" i="1" dirty="0">
                <a:latin typeface="Arial" pitchFamily="34" charset="0"/>
                <a:cs typeface="Arial" pitchFamily="34" charset="0"/>
              </a:rPr>
            </a:br>
            <a:r>
              <a:rPr lang="en-US" sz="1800" dirty="0">
                <a:latin typeface="Arial" pitchFamily="34" charset="0"/>
                <a:cs typeface="Arial" pitchFamily="34" charset="0"/>
              </a:rPr>
              <a:t>The interest rate that the Fed charges on loans it makes to banks. </a:t>
            </a:r>
          </a:p>
          <a:p>
            <a:endParaRPr lang="en-US" sz="1800" i="1" dirty="0" smtClean="0">
              <a:latin typeface="Arial" pitchFamily="34" charset="0"/>
              <a:cs typeface="Arial" pitchFamily="34" charset="0"/>
            </a:endParaRPr>
          </a:p>
          <a:p>
            <a:endParaRPr lang="en-US" sz="1800" i="1" dirty="0" smtClean="0">
              <a:latin typeface="Arial" pitchFamily="34" charset="0"/>
              <a:cs typeface="Arial" pitchFamily="34" charset="0"/>
            </a:endParaRPr>
          </a:p>
          <a:p>
            <a:endParaRPr lang="en-US" sz="1800" i="1" dirty="0" smtClean="0">
              <a:latin typeface="Arial" pitchFamily="34" charset="0"/>
              <a:cs typeface="Arial" pitchFamily="34" charset="0"/>
            </a:endParaRPr>
          </a:p>
          <a:p>
            <a:r>
              <a:rPr lang="en-US" sz="1800" b="1" i="1" dirty="0" smtClean="0">
                <a:latin typeface="Arial" pitchFamily="34" charset="0"/>
                <a:cs typeface="Arial" pitchFamily="34" charset="0"/>
              </a:rPr>
              <a:t>how </a:t>
            </a:r>
            <a:r>
              <a:rPr lang="en-US" sz="1800" b="1" i="1" dirty="0">
                <a:latin typeface="Arial" pitchFamily="34" charset="0"/>
                <a:cs typeface="Arial" pitchFamily="34" charset="0"/>
              </a:rPr>
              <a:t>it works:</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When banks borrow from the Fed, their reserves increase, allowing them to make more loans and “create” more money.  </a:t>
            </a:r>
          </a:p>
          <a:p>
            <a:pPr>
              <a:spcBef>
                <a:spcPct val="10000"/>
              </a:spcBef>
              <a:buFont typeface="Wingdings" pitchFamily="2" charset="2"/>
              <a:buNone/>
            </a:pPr>
            <a:r>
              <a:rPr lang="en-US" sz="1800" dirty="0">
                <a:latin typeface="Arial" pitchFamily="34" charset="0"/>
                <a:cs typeface="Arial" pitchFamily="34" charset="0"/>
              </a:rPr>
              <a:t>	The Fed can increase </a:t>
            </a:r>
            <a:r>
              <a:rPr lang="en-US" sz="1800" b="1" i="1" dirty="0">
                <a:latin typeface="Arial" pitchFamily="34" charset="0"/>
                <a:cs typeface="Arial" pitchFamily="34" charset="0"/>
              </a:rPr>
              <a:t>B</a:t>
            </a:r>
            <a:r>
              <a:rPr lang="en-US" sz="1800" dirty="0">
                <a:latin typeface="Arial" pitchFamily="34" charset="0"/>
                <a:cs typeface="Arial" pitchFamily="34" charset="0"/>
              </a:rPr>
              <a:t>  by lowering the discount rate to induce banks to borrow more reserves from the Fed. </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228600" y="381000"/>
            <a:ext cx="8610600" cy="685800"/>
          </a:xfrm>
        </p:spPr>
        <p:txBody>
          <a:bodyPr>
            <a:normAutofit/>
          </a:bodyPr>
          <a:lstStyle/>
          <a:p>
            <a:r>
              <a:rPr lang="en-US" sz="2400" b="1" dirty="0">
                <a:latin typeface="Arial" pitchFamily="34" charset="0"/>
                <a:cs typeface="Arial" pitchFamily="34" charset="0"/>
              </a:rPr>
              <a:t>Which instrument is used most often?</a:t>
            </a:r>
          </a:p>
        </p:txBody>
      </p:sp>
      <p:sp>
        <p:nvSpPr>
          <p:cNvPr id="241667" name="Rectangle 3"/>
          <p:cNvSpPr>
            <a:spLocks noGrp="1" noChangeArrowheads="1"/>
          </p:cNvSpPr>
          <p:nvPr>
            <p:ph idx="1"/>
          </p:nvPr>
        </p:nvSpPr>
        <p:spPr>
          <a:xfrm>
            <a:off x="990600" y="1219200"/>
            <a:ext cx="7696200" cy="4876800"/>
          </a:xfrm>
        </p:spPr>
        <p:txBody>
          <a:bodyPr/>
          <a:lstStyle/>
          <a:p>
            <a:pPr>
              <a:lnSpc>
                <a:spcPct val="105000"/>
              </a:lnSpc>
              <a:spcBef>
                <a:spcPct val="50000"/>
              </a:spcBef>
              <a:tabLst>
                <a:tab pos="682625" algn="l"/>
              </a:tabLst>
            </a:pPr>
            <a:endParaRPr lang="en-US" sz="1800" dirty="0" smtClean="0">
              <a:latin typeface="Arial" pitchFamily="34" charset="0"/>
              <a:cs typeface="Arial" pitchFamily="34" charset="0"/>
            </a:endParaRPr>
          </a:p>
          <a:p>
            <a:pPr>
              <a:lnSpc>
                <a:spcPct val="105000"/>
              </a:lnSpc>
              <a:spcBef>
                <a:spcPct val="50000"/>
              </a:spcBef>
              <a:tabLst>
                <a:tab pos="682625" algn="l"/>
              </a:tabLst>
            </a:pPr>
            <a:r>
              <a:rPr lang="en-US" sz="1800" dirty="0" smtClean="0">
                <a:latin typeface="Arial" pitchFamily="34" charset="0"/>
                <a:cs typeface="Arial" pitchFamily="34" charset="0"/>
              </a:rPr>
              <a:t>Open </a:t>
            </a:r>
            <a:r>
              <a:rPr lang="en-US" sz="1800" dirty="0">
                <a:latin typeface="Arial" pitchFamily="34" charset="0"/>
                <a:cs typeface="Arial" pitchFamily="34" charset="0"/>
              </a:rPr>
              <a:t>market operations:</a:t>
            </a:r>
            <a:br>
              <a:rPr lang="en-US" sz="1800" dirty="0">
                <a:latin typeface="Arial" pitchFamily="34" charset="0"/>
                <a:cs typeface="Arial" pitchFamily="34" charset="0"/>
              </a:rPr>
            </a:br>
            <a:r>
              <a:rPr lang="en-US" sz="1800" dirty="0">
                <a:latin typeface="Arial" pitchFamily="34" charset="0"/>
                <a:cs typeface="Arial" pitchFamily="34" charset="0"/>
              </a:rPr>
              <a:t>	Most frequently used.</a:t>
            </a:r>
          </a:p>
          <a:p>
            <a:pPr>
              <a:lnSpc>
                <a:spcPct val="105000"/>
              </a:lnSpc>
              <a:spcBef>
                <a:spcPct val="50000"/>
              </a:spcBef>
              <a:tabLst>
                <a:tab pos="682625" algn="l"/>
              </a:tabLst>
            </a:pPr>
            <a:endParaRPr lang="en-US" sz="1800" dirty="0" smtClean="0">
              <a:latin typeface="Arial" pitchFamily="34" charset="0"/>
              <a:cs typeface="Arial" pitchFamily="34" charset="0"/>
            </a:endParaRPr>
          </a:p>
          <a:p>
            <a:pPr>
              <a:lnSpc>
                <a:spcPct val="105000"/>
              </a:lnSpc>
              <a:spcBef>
                <a:spcPct val="50000"/>
              </a:spcBef>
              <a:tabLst>
                <a:tab pos="682625" algn="l"/>
              </a:tabLst>
            </a:pPr>
            <a:r>
              <a:rPr lang="en-US" sz="1800" dirty="0" smtClean="0">
                <a:latin typeface="Arial" pitchFamily="34" charset="0"/>
                <a:cs typeface="Arial" pitchFamily="34" charset="0"/>
              </a:rPr>
              <a:t>Changes </a:t>
            </a:r>
            <a:r>
              <a:rPr lang="en-US" sz="1800" dirty="0">
                <a:latin typeface="Arial" pitchFamily="34" charset="0"/>
                <a:cs typeface="Arial" pitchFamily="34" charset="0"/>
              </a:rPr>
              <a:t>in reserve requirements:  </a:t>
            </a:r>
            <a:br>
              <a:rPr lang="en-US" sz="1800" dirty="0">
                <a:latin typeface="Arial" pitchFamily="34" charset="0"/>
                <a:cs typeface="Arial" pitchFamily="34" charset="0"/>
              </a:rPr>
            </a:br>
            <a:r>
              <a:rPr lang="en-US" sz="1800" dirty="0">
                <a:latin typeface="Arial" pitchFamily="34" charset="0"/>
                <a:cs typeface="Arial" pitchFamily="34" charset="0"/>
              </a:rPr>
              <a:t>	Least frequently used.</a:t>
            </a:r>
          </a:p>
          <a:p>
            <a:pPr>
              <a:lnSpc>
                <a:spcPct val="105000"/>
              </a:lnSpc>
              <a:spcBef>
                <a:spcPct val="50000"/>
              </a:spcBef>
              <a:tabLst>
                <a:tab pos="682625" algn="l"/>
              </a:tabLst>
            </a:pPr>
            <a:endParaRPr lang="en-US" sz="1800" dirty="0" smtClean="0">
              <a:latin typeface="Arial" pitchFamily="34" charset="0"/>
              <a:cs typeface="Arial" pitchFamily="34" charset="0"/>
            </a:endParaRPr>
          </a:p>
          <a:p>
            <a:pPr>
              <a:lnSpc>
                <a:spcPct val="105000"/>
              </a:lnSpc>
              <a:spcBef>
                <a:spcPct val="50000"/>
              </a:spcBef>
              <a:tabLst>
                <a:tab pos="682625" algn="l"/>
              </a:tabLst>
            </a:pPr>
            <a:r>
              <a:rPr lang="en-US" sz="1800" dirty="0" smtClean="0">
                <a:latin typeface="Arial" pitchFamily="34" charset="0"/>
                <a:cs typeface="Arial" pitchFamily="34" charset="0"/>
              </a:rPr>
              <a:t>Changes </a:t>
            </a:r>
            <a:r>
              <a:rPr lang="en-US" sz="1800" dirty="0">
                <a:latin typeface="Arial" pitchFamily="34" charset="0"/>
                <a:cs typeface="Arial" pitchFamily="34" charset="0"/>
              </a:rPr>
              <a:t>in the discount rate:</a:t>
            </a:r>
            <a:br>
              <a:rPr lang="en-US" sz="1800" dirty="0">
                <a:latin typeface="Arial" pitchFamily="34" charset="0"/>
                <a:cs typeface="Arial" pitchFamily="34" charset="0"/>
              </a:rPr>
            </a:br>
            <a:r>
              <a:rPr lang="en-US" sz="1800" dirty="0">
                <a:latin typeface="Arial" pitchFamily="34" charset="0"/>
                <a:cs typeface="Arial" pitchFamily="34" charset="0"/>
              </a:rPr>
              <a:t>	Largely symbolic; </a:t>
            </a:r>
            <a:br>
              <a:rPr lang="en-US" sz="1800" dirty="0">
                <a:latin typeface="Arial" pitchFamily="34" charset="0"/>
                <a:cs typeface="Arial" pitchFamily="34" charset="0"/>
              </a:rPr>
            </a:br>
            <a:r>
              <a:rPr lang="en-US" sz="1800" dirty="0">
                <a:latin typeface="Arial" pitchFamily="34" charset="0"/>
                <a:cs typeface="Arial" pitchFamily="34" charset="0"/>
              </a:rPr>
              <a:t>	the Fed is a “lender of last resort,” </a:t>
            </a:r>
            <a:br>
              <a:rPr lang="en-US" sz="1800" dirty="0">
                <a:latin typeface="Arial" pitchFamily="34" charset="0"/>
                <a:cs typeface="Arial" pitchFamily="34" charset="0"/>
              </a:rPr>
            </a:br>
            <a:r>
              <a:rPr lang="en-US" sz="1800" dirty="0">
                <a:latin typeface="Arial" pitchFamily="34" charset="0"/>
                <a:cs typeface="Arial" pitchFamily="34" charset="0"/>
              </a:rPr>
              <a:t>	does not usually make loans to banks </a:t>
            </a:r>
            <a:br>
              <a:rPr lang="en-US" sz="1800" dirty="0">
                <a:latin typeface="Arial" pitchFamily="34" charset="0"/>
                <a:cs typeface="Arial" pitchFamily="34" charset="0"/>
              </a:rPr>
            </a:br>
            <a:r>
              <a:rPr lang="en-US" sz="1800" dirty="0">
                <a:latin typeface="Arial" pitchFamily="34" charset="0"/>
                <a:cs typeface="Arial" pitchFamily="34" charset="0"/>
              </a:rPr>
              <a:t>	on demand.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a:xfrm>
            <a:off x="457200" y="228600"/>
            <a:ext cx="8305800" cy="838200"/>
          </a:xfrm>
        </p:spPr>
        <p:txBody>
          <a:bodyPr>
            <a:normAutofit/>
          </a:bodyPr>
          <a:lstStyle/>
          <a:p>
            <a:r>
              <a:rPr lang="en-US" sz="2400" b="1" dirty="0">
                <a:latin typeface="Arial" pitchFamily="34" charset="0"/>
                <a:cs typeface="Arial" pitchFamily="34" charset="0"/>
              </a:rPr>
              <a:t>Why the Fed can’t precisely control </a:t>
            </a:r>
            <a:r>
              <a:rPr lang="en-US" sz="2400" b="1" i="1" dirty="0">
                <a:solidFill>
                  <a:schemeClr val="tx1"/>
                </a:solidFill>
                <a:latin typeface="Arial" pitchFamily="34" charset="0"/>
                <a:cs typeface="Arial" pitchFamily="34" charset="0"/>
              </a:rPr>
              <a:t>M</a:t>
            </a:r>
          </a:p>
        </p:txBody>
      </p:sp>
      <p:sp>
        <p:nvSpPr>
          <p:cNvPr id="244739" name="Rectangle 3"/>
          <p:cNvSpPr>
            <a:spLocks noGrp="1" noChangeArrowheads="1"/>
          </p:cNvSpPr>
          <p:nvPr>
            <p:ph idx="1"/>
          </p:nvPr>
        </p:nvSpPr>
        <p:spPr>
          <a:xfrm>
            <a:off x="1066800" y="2438400"/>
            <a:ext cx="7467600" cy="3352800"/>
          </a:xfrm>
        </p:spPr>
        <p:txBody>
          <a:bodyPr/>
          <a:lstStyle/>
          <a:p>
            <a:pPr marL="349250" indent="-349250">
              <a:spcBef>
                <a:spcPct val="50000"/>
              </a:spcBef>
              <a:buSzTx/>
            </a:pPr>
            <a:r>
              <a:rPr lang="en-US" sz="1800" dirty="0">
                <a:latin typeface="Arial" pitchFamily="34" charset="0"/>
                <a:cs typeface="Arial" pitchFamily="34" charset="0"/>
              </a:rPr>
              <a:t>Households can change </a:t>
            </a:r>
            <a:r>
              <a:rPr lang="en-US" sz="1800" b="1" i="1" dirty="0" err="1">
                <a:latin typeface="Arial" pitchFamily="34" charset="0"/>
                <a:cs typeface="Arial" pitchFamily="34" charset="0"/>
              </a:rPr>
              <a:t>cr</a:t>
            </a:r>
            <a:r>
              <a:rPr lang="en-US" sz="1800" dirty="0">
                <a:latin typeface="Arial" pitchFamily="34" charset="0"/>
                <a:cs typeface="Arial" pitchFamily="34" charset="0"/>
              </a:rPr>
              <a:t>, </a:t>
            </a:r>
            <a:r>
              <a:rPr lang="en-US" sz="1800" dirty="0" smtClean="0">
                <a:latin typeface="Arial" pitchFamily="34" charset="0"/>
                <a:cs typeface="Arial" pitchFamily="34" charset="0"/>
              </a:rPr>
              <a:t> causing </a:t>
            </a:r>
            <a:r>
              <a:rPr lang="en-US" sz="1800" b="1" i="1" dirty="0">
                <a:latin typeface="Arial" pitchFamily="34" charset="0"/>
                <a:cs typeface="Arial" pitchFamily="34" charset="0"/>
              </a:rPr>
              <a:t>m</a:t>
            </a:r>
            <a:r>
              <a:rPr lang="en-US" sz="1800" dirty="0">
                <a:latin typeface="Arial" pitchFamily="34" charset="0"/>
                <a:cs typeface="Arial" pitchFamily="34" charset="0"/>
              </a:rPr>
              <a:t> and </a:t>
            </a:r>
            <a:r>
              <a:rPr lang="en-US" sz="1800" b="1" i="1" dirty="0">
                <a:latin typeface="Arial" pitchFamily="34" charset="0"/>
                <a:cs typeface="Arial" pitchFamily="34" charset="0"/>
              </a:rPr>
              <a:t>M</a:t>
            </a:r>
            <a:r>
              <a:rPr lang="en-US" sz="1800" dirty="0">
                <a:latin typeface="Arial" pitchFamily="34" charset="0"/>
                <a:cs typeface="Arial" pitchFamily="34" charset="0"/>
              </a:rPr>
              <a:t>  to change.  </a:t>
            </a:r>
          </a:p>
          <a:p>
            <a:pPr marL="349250" indent="-349250">
              <a:spcBef>
                <a:spcPct val="50000"/>
              </a:spcBef>
              <a:buSzTx/>
            </a:pPr>
            <a:endParaRPr lang="en-US" sz="1800" dirty="0" smtClean="0">
              <a:latin typeface="Arial" pitchFamily="34" charset="0"/>
              <a:cs typeface="Arial" pitchFamily="34" charset="0"/>
            </a:endParaRPr>
          </a:p>
          <a:p>
            <a:pPr marL="349250" indent="-349250">
              <a:spcBef>
                <a:spcPct val="50000"/>
              </a:spcBef>
              <a:buSzTx/>
            </a:pPr>
            <a:r>
              <a:rPr lang="en-US" sz="1800" dirty="0" smtClean="0">
                <a:latin typeface="Arial" pitchFamily="34" charset="0"/>
                <a:cs typeface="Arial" pitchFamily="34" charset="0"/>
              </a:rPr>
              <a:t>Banks </a:t>
            </a:r>
            <a:r>
              <a:rPr lang="en-US" sz="1800" dirty="0">
                <a:latin typeface="Arial" pitchFamily="34" charset="0"/>
                <a:cs typeface="Arial" pitchFamily="34" charset="0"/>
              </a:rPr>
              <a:t>often hold </a:t>
            </a:r>
            <a:r>
              <a:rPr lang="en-US" sz="1800" b="1" dirty="0">
                <a:latin typeface="Arial" pitchFamily="34" charset="0"/>
                <a:cs typeface="Arial" pitchFamily="34" charset="0"/>
              </a:rPr>
              <a:t>excess reserves</a:t>
            </a:r>
            <a:r>
              <a:rPr lang="en-US" sz="1800" dirty="0">
                <a:latin typeface="Arial" pitchFamily="34" charset="0"/>
                <a:cs typeface="Arial" pitchFamily="34" charset="0"/>
              </a:rPr>
              <a:t> </a:t>
            </a:r>
            <a:r>
              <a:rPr lang="en-US" sz="1800" dirty="0" smtClean="0">
                <a:latin typeface="Arial" pitchFamily="34" charset="0"/>
                <a:cs typeface="Arial" pitchFamily="34" charset="0"/>
              </a:rPr>
              <a:t>(</a:t>
            </a:r>
            <a:r>
              <a:rPr lang="en-US" sz="1800" dirty="0">
                <a:latin typeface="Arial" pitchFamily="34" charset="0"/>
                <a:cs typeface="Arial" pitchFamily="34" charset="0"/>
              </a:rPr>
              <a:t>reserves above the reserve requirement). </a:t>
            </a:r>
            <a:endParaRPr lang="en-US" sz="1800" dirty="0" smtClean="0">
              <a:latin typeface="Arial" pitchFamily="34" charset="0"/>
              <a:cs typeface="Arial" pitchFamily="34" charset="0"/>
            </a:endParaRPr>
          </a:p>
          <a:p>
            <a:pPr marL="349250" indent="-349250">
              <a:spcBef>
                <a:spcPct val="50000"/>
              </a:spcBef>
              <a:buSzTx/>
            </a:pPr>
            <a:endParaRPr lang="en-US" sz="1800" dirty="0" smtClean="0">
              <a:latin typeface="Arial" pitchFamily="34" charset="0"/>
              <a:cs typeface="Arial" pitchFamily="34" charset="0"/>
            </a:endParaRPr>
          </a:p>
          <a:p>
            <a:pPr marL="349250" indent="-349250">
              <a:spcBef>
                <a:spcPct val="50000"/>
              </a:spcBef>
              <a:buSzTx/>
            </a:pPr>
            <a:r>
              <a:rPr lang="en-US" sz="1800" dirty="0" smtClean="0">
                <a:latin typeface="Arial" pitchFamily="34" charset="0"/>
                <a:cs typeface="Arial" pitchFamily="34" charset="0"/>
              </a:rPr>
              <a:t>If </a:t>
            </a:r>
            <a:r>
              <a:rPr lang="en-US" sz="1800" dirty="0">
                <a:latin typeface="Arial" pitchFamily="34" charset="0"/>
                <a:cs typeface="Arial" pitchFamily="34" charset="0"/>
              </a:rPr>
              <a:t>banks change their excess reserves, </a:t>
            </a:r>
            <a:br>
              <a:rPr lang="en-US" sz="1800" dirty="0">
                <a:latin typeface="Arial" pitchFamily="34" charset="0"/>
                <a:cs typeface="Arial" pitchFamily="34" charset="0"/>
              </a:rPr>
            </a:br>
            <a:r>
              <a:rPr lang="en-US" sz="1800" dirty="0">
                <a:latin typeface="Arial" pitchFamily="34" charset="0"/>
                <a:cs typeface="Arial" pitchFamily="34" charset="0"/>
              </a:rPr>
              <a:t>then </a:t>
            </a:r>
            <a:r>
              <a:rPr lang="en-US" sz="1800" b="1" i="1" dirty="0" err="1">
                <a:latin typeface="Arial" pitchFamily="34" charset="0"/>
                <a:cs typeface="Arial" pitchFamily="34" charset="0"/>
              </a:rPr>
              <a:t>rr</a:t>
            </a:r>
            <a:r>
              <a:rPr lang="en-US" sz="1800" dirty="0">
                <a:latin typeface="Arial" pitchFamily="34" charset="0"/>
                <a:cs typeface="Arial" pitchFamily="34" charset="0"/>
              </a:rPr>
              <a:t>, </a:t>
            </a:r>
            <a:r>
              <a:rPr lang="en-US" sz="1800" b="1" i="1" dirty="0">
                <a:latin typeface="Arial" pitchFamily="34" charset="0"/>
                <a:cs typeface="Arial" pitchFamily="34" charset="0"/>
              </a:rPr>
              <a:t>m</a:t>
            </a:r>
            <a:r>
              <a:rPr lang="en-US" sz="1800" dirty="0">
                <a:latin typeface="Arial" pitchFamily="34" charset="0"/>
                <a:cs typeface="Arial" pitchFamily="34" charset="0"/>
              </a:rPr>
              <a:t>  and </a:t>
            </a:r>
            <a:r>
              <a:rPr lang="en-US" sz="1800" b="1" i="1" dirty="0">
                <a:latin typeface="Arial" pitchFamily="34" charset="0"/>
                <a:cs typeface="Arial" pitchFamily="34" charset="0"/>
              </a:rPr>
              <a:t>M</a:t>
            </a:r>
            <a:r>
              <a:rPr lang="en-US" sz="1800" dirty="0">
                <a:latin typeface="Arial" pitchFamily="34" charset="0"/>
                <a:cs typeface="Arial" pitchFamily="34" charset="0"/>
              </a:rPr>
              <a:t>  change. </a:t>
            </a:r>
          </a:p>
        </p:txBody>
      </p:sp>
      <p:graphicFrame>
        <p:nvGraphicFramePr>
          <p:cNvPr id="244740" name="Object 4"/>
          <p:cNvGraphicFramePr>
            <a:graphicFrameLocks noChangeAspect="1"/>
          </p:cNvGraphicFramePr>
          <p:nvPr/>
        </p:nvGraphicFramePr>
        <p:xfrm>
          <a:off x="1295400" y="1524000"/>
          <a:ext cx="2300288" cy="500063"/>
        </p:xfrm>
        <a:graphic>
          <a:graphicData uri="http://schemas.openxmlformats.org/presentationml/2006/ole">
            <p:oleObj spid="_x0000_s244742" name="Equation" r:id="rId4" imgW="939392" imgH="203112" progId="">
              <p:embed/>
            </p:oleObj>
          </a:graphicData>
        </a:graphic>
      </p:graphicFrame>
      <p:graphicFrame>
        <p:nvGraphicFramePr>
          <p:cNvPr id="244741" name="Object 5"/>
          <p:cNvGraphicFramePr>
            <a:graphicFrameLocks noChangeAspect="1"/>
          </p:cNvGraphicFramePr>
          <p:nvPr/>
        </p:nvGraphicFramePr>
        <p:xfrm>
          <a:off x="5137150" y="1238250"/>
          <a:ext cx="2438400" cy="1004888"/>
        </p:xfrm>
        <a:graphic>
          <a:graphicData uri="http://schemas.openxmlformats.org/presentationml/2006/ole">
            <p:oleObj spid="_x0000_s244743" name="Equation" r:id="rId5" imgW="990170" imgH="406224" progId="">
              <p:embed/>
            </p:oleObj>
          </a:graphicData>
        </a:graphic>
      </p:graphicFrame>
      <p:sp>
        <p:nvSpPr>
          <p:cNvPr id="244742" name="Text Box 6"/>
          <p:cNvSpPr txBox="1">
            <a:spLocks noChangeArrowheads="1"/>
          </p:cNvSpPr>
          <p:nvPr/>
        </p:nvSpPr>
        <p:spPr bwMode="auto">
          <a:xfrm>
            <a:off x="3810000" y="1477963"/>
            <a:ext cx="1219200" cy="503237"/>
          </a:xfrm>
          <a:prstGeom prst="rect">
            <a:avLst/>
          </a:prstGeom>
          <a:noFill/>
          <a:ln w="9525">
            <a:noFill/>
            <a:miter lim="800000"/>
            <a:headEnd/>
            <a:tailEnd/>
          </a:ln>
          <a:effectLst/>
        </p:spPr>
        <p:txBody>
          <a:bodyPr>
            <a:spAutoFit/>
          </a:bodyPr>
          <a:lstStyle/>
          <a:p>
            <a:pPr>
              <a:spcBef>
                <a:spcPct val="50000"/>
              </a:spcBef>
            </a:pPr>
            <a:r>
              <a:rPr lang="en-US" sz="2700">
                <a:latin typeface="Tahoma" pitchFamily="34" charset="0"/>
              </a:rPr>
              <a:t>where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81000" y="304800"/>
            <a:ext cx="8382000" cy="762000"/>
          </a:xfrm>
        </p:spPr>
        <p:txBody>
          <a:bodyPr>
            <a:normAutofit/>
          </a:bodyPr>
          <a:lstStyle/>
          <a:p>
            <a:r>
              <a:rPr lang="en-US" sz="2400" b="1" dirty="0">
                <a:latin typeface="Arial" pitchFamily="34" charset="0"/>
                <a:cs typeface="Arial" pitchFamily="34" charset="0"/>
              </a:rPr>
              <a:t>CASE STUDY:   Bank failures in the 1930s </a:t>
            </a:r>
          </a:p>
        </p:txBody>
      </p:sp>
      <p:sp>
        <p:nvSpPr>
          <p:cNvPr id="252931" name="Rectangle 3"/>
          <p:cNvSpPr>
            <a:spLocks noGrp="1" noChangeArrowheads="1"/>
          </p:cNvSpPr>
          <p:nvPr>
            <p:ph idx="1"/>
          </p:nvPr>
        </p:nvSpPr>
        <p:spPr>
          <a:xfrm>
            <a:off x="990600" y="1219200"/>
            <a:ext cx="7543800" cy="1981200"/>
          </a:xfrm>
        </p:spPr>
        <p:txBody>
          <a:bodyPr/>
          <a:lstStyle/>
          <a:p>
            <a:pPr>
              <a:buFont typeface="Wingdings" pitchFamily="2" charset="2"/>
              <a:buNone/>
            </a:pPr>
            <a:endParaRPr lang="en-US" sz="1800" dirty="0" smtClean="0">
              <a:latin typeface="Arial" pitchFamily="34" charset="0"/>
              <a:cs typeface="Arial" pitchFamily="34" charset="0"/>
            </a:endParaRPr>
          </a:p>
          <a:p>
            <a:pPr>
              <a:buFont typeface="Wingdings" pitchFamily="2" charset="2"/>
              <a:buNone/>
            </a:pPr>
            <a:r>
              <a:rPr lang="en-US" sz="1800" dirty="0" smtClean="0">
                <a:latin typeface="Arial" pitchFamily="34" charset="0"/>
                <a:cs typeface="Arial" pitchFamily="34" charset="0"/>
              </a:rPr>
              <a:t>From </a:t>
            </a:r>
            <a:r>
              <a:rPr lang="en-US" sz="1800" dirty="0">
                <a:latin typeface="Arial" pitchFamily="34" charset="0"/>
                <a:cs typeface="Arial" pitchFamily="34" charset="0"/>
              </a:rPr>
              <a:t>1929 to 1933, </a:t>
            </a:r>
          </a:p>
          <a:p>
            <a:r>
              <a:rPr lang="en-US" sz="1800" dirty="0">
                <a:latin typeface="Arial" pitchFamily="34" charset="0"/>
                <a:cs typeface="Arial" pitchFamily="34" charset="0"/>
              </a:rPr>
              <a:t>Over 9000 banks closed.</a:t>
            </a:r>
          </a:p>
          <a:p>
            <a:r>
              <a:rPr lang="en-US" sz="1800" dirty="0">
                <a:latin typeface="Arial" pitchFamily="34" charset="0"/>
                <a:cs typeface="Arial" pitchFamily="34" charset="0"/>
              </a:rPr>
              <a:t>Money supply fell 28%.</a:t>
            </a:r>
          </a:p>
          <a:p>
            <a:endParaRPr lang="en-US" sz="1800" dirty="0">
              <a:latin typeface="Arial" pitchFamily="34" charset="0"/>
              <a:cs typeface="Arial" pitchFamily="34" charset="0"/>
            </a:endParaRPr>
          </a:p>
        </p:txBody>
      </p:sp>
      <p:sp>
        <p:nvSpPr>
          <p:cNvPr id="252932" name="Rectangle 4"/>
          <p:cNvSpPr>
            <a:spLocks noChangeArrowheads="1"/>
          </p:cNvSpPr>
          <p:nvPr/>
        </p:nvSpPr>
        <p:spPr bwMode="auto">
          <a:xfrm>
            <a:off x="1447800" y="3352800"/>
            <a:ext cx="7010400" cy="2438400"/>
          </a:xfrm>
          <a:prstGeom prst="rect">
            <a:avLst/>
          </a:prstGeom>
          <a:gradFill rotWithShape="0">
            <a:gsLst>
              <a:gs pos="0">
                <a:srgbClr val="000086"/>
              </a:gs>
              <a:gs pos="100000">
                <a:srgbClr val="006666"/>
              </a:gs>
            </a:gsLst>
            <a:lin ang="18900000" scaled="1"/>
          </a:gradFill>
          <a:ln w="12700">
            <a:solidFill>
              <a:schemeClr val="tx1"/>
            </a:solidFill>
            <a:miter lim="800000"/>
            <a:headEnd/>
            <a:tailEnd/>
          </a:ln>
          <a:effectLst>
            <a:outerShdw dist="197566" dir="2700000" algn="ctr" rotWithShape="0">
              <a:schemeClr val="bg2"/>
            </a:outerShdw>
          </a:effectLst>
        </p:spPr>
        <p:txBody>
          <a:bodyPr lIns="274320" tIns="137160" anchor="ctr"/>
          <a:lstStyle/>
          <a:p>
            <a:pPr>
              <a:spcBef>
                <a:spcPct val="70000"/>
              </a:spcBef>
              <a:buClr>
                <a:srgbClr val="99CCFF"/>
              </a:buClr>
              <a:buSzPct val="90000"/>
              <a:buFont typeface="Wingdings" pitchFamily="2" charset="2"/>
              <a:buNone/>
            </a:pPr>
            <a:r>
              <a:rPr lang="en-US" sz="2800">
                <a:solidFill>
                  <a:schemeClr val="bg1"/>
                </a:solidFill>
                <a:latin typeface="Tahoma" pitchFamily="34" charset="0"/>
              </a:rPr>
              <a:t>This drop in the money supply may have caused the Great Depression.  </a:t>
            </a:r>
          </a:p>
          <a:p>
            <a:pPr>
              <a:spcBef>
                <a:spcPct val="50000"/>
              </a:spcBef>
              <a:buClr>
                <a:srgbClr val="99CCFF"/>
              </a:buClr>
              <a:buSzPct val="90000"/>
              <a:buFont typeface="Wingdings" pitchFamily="2" charset="2"/>
              <a:buNone/>
            </a:pPr>
            <a:endParaRPr lang="en-US" sz="2800">
              <a:solidFill>
                <a:schemeClr val="bg1"/>
              </a:solidFill>
              <a:latin typeface="Tahoma" pitchFamily="34" charset="0"/>
            </a:endParaRPr>
          </a:p>
          <a:p>
            <a:pPr>
              <a:spcBef>
                <a:spcPct val="50000"/>
              </a:spcBef>
              <a:buClr>
                <a:srgbClr val="99CCFF"/>
              </a:buClr>
              <a:buSzPct val="90000"/>
              <a:buFont typeface="Wingdings" pitchFamily="2" charset="2"/>
              <a:buNone/>
            </a:pPr>
            <a:endParaRPr lang="en-US" sz="2800">
              <a:solidFill>
                <a:schemeClr val="bg1"/>
              </a:solidFill>
              <a:latin typeface="Tahoma" pitchFamily="34" charset="0"/>
            </a:endParaRPr>
          </a:p>
        </p:txBody>
      </p:sp>
      <p:sp>
        <p:nvSpPr>
          <p:cNvPr id="252933" name="Rectangle 5"/>
          <p:cNvSpPr>
            <a:spLocks noChangeArrowheads="1"/>
          </p:cNvSpPr>
          <p:nvPr/>
        </p:nvSpPr>
        <p:spPr bwMode="auto">
          <a:xfrm>
            <a:off x="1524000" y="4648200"/>
            <a:ext cx="6629400" cy="1143000"/>
          </a:xfrm>
          <a:prstGeom prst="rect">
            <a:avLst/>
          </a:prstGeom>
          <a:noFill/>
          <a:ln w="12700">
            <a:noFill/>
            <a:miter lim="800000"/>
            <a:headEnd/>
            <a:tailEnd/>
          </a:ln>
          <a:effectLst/>
        </p:spPr>
        <p:txBody>
          <a:bodyPr lIns="274320" anchor="ctr"/>
          <a:lstStyle/>
          <a:p>
            <a:pPr>
              <a:spcBef>
                <a:spcPct val="70000"/>
              </a:spcBef>
              <a:buClr>
                <a:srgbClr val="99CCFF"/>
              </a:buClr>
              <a:buSzPct val="90000"/>
              <a:buFont typeface="Wingdings" pitchFamily="2" charset="2"/>
              <a:buNone/>
            </a:pPr>
            <a:r>
              <a:rPr lang="en-US" sz="2800">
                <a:solidFill>
                  <a:schemeClr val="bg1"/>
                </a:solidFill>
                <a:latin typeface="Tahoma" pitchFamily="34" charset="0"/>
              </a:rPr>
              <a:t>It certainly contributed to the Depression’s severity.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5" name="Rectangle 5"/>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Table:  </a:t>
            </a:r>
            <a:r>
              <a:rPr lang="en-US" sz="2400" b="1" dirty="0">
                <a:latin typeface="Arial" pitchFamily="34" charset="0"/>
                <a:cs typeface="Arial" pitchFamily="34" charset="0"/>
              </a:rPr>
              <a:t>The Money Supply and its Determinants:  1929 and 1933</a:t>
            </a:r>
          </a:p>
        </p:txBody>
      </p:sp>
      <p:pic>
        <p:nvPicPr>
          <p:cNvPr id="245764" name="Picture 4" descr="&#10;TAB.18.01.tif                                                  0000B58D CS1-Vol.8                      ACA2EEF9:"/>
          <p:cNvPicPr>
            <a:picLocks noChangeAspect="1" noChangeArrowheads="1"/>
          </p:cNvPicPr>
          <p:nvPr/>
        </p:nvPicPr>
        <p:blipFill>
          <a:blip r:embed="rId4" cstate="print"/>
          <a:srcRect l="5838" t="16057" r="1460" b="21895"/>
          <a:stretch>
            <a:fillRect/>
          </a:stretch>
        </p:blipFill>
        <p:spPr bwMode="auto">
          <a:xfrm>
            <a:off x="381000" y="1219200"/>
            <a:ext cx="8458200" cy="3706813"/>
          </a:xfrm>
          <a:prstGeom prst="rect">
            <a:avLst/>
          </a:prstGeom>
          <a:noFill/>
          <a:ln w="9525">
            <a:solidFill>
              <a:srgbClr val="000000"/>
            </a:solidFill>
            <a:miter lim="800000"/>
            <a:headEnd/>
            <a:tailEnd/>
          </a:ln>
          <a:effectLst>
            <a:outerShdw dist="107763" dir="2700000" algn="ctr" rotWithShape="0">
              <a:srgbClr val="808080"/>
            </a:outerShdw>
          </a:effectLst>
        </p:spPr>
      </p:pic>
      <p:grpSp>
        <p:nvGrpSpPr>
          <p:cNvPr id="245772" name="Group 12"/>
          <p:cNvGrpSpPr>
            <a:grpSpLocks/>
          </p:cNvGrpSpPr>
          <p:nvPr/>
        </p:nvGrpSpPr>
        <p:grpSpPr bwMode="auto">
          <a:xfrm>
            <a:off x="273050" y="4518025"/>
            <a:ext cx="7956550" cy="1196975"/>
            <a:chOff x="172" y="2846"/>
            <a:chExt cx="5012" cy="754"/>
          </a:xfrm>
        </p:grpSpPr>
        <p:sp>
          <p:nvSpPr>
            <p:cNvPr id="245766" name="Text Box 6"/>
            <p:cNvSpPr txBox="1">
              <a:spLocks noChangeArrowheads="1"/>
            </p:cNvSpPr>
            <p:nvPr/>
          </p:nvSpPr>
          <p:spPr bwMode="auto">
            <a:xfrm>
              <a:off x="768" y="3286"/>
              <a:ext cx="4416" cy="314"/>
            </a:xfrm>
            <a:prstGeom prst="rect">
              <a:avLst/>
            </a:prstGeom>
            <a:solidFill>
              <a:srgbClr val="FFFF99"/>
            </a:solidFill>
            <a:ln w="9525">
              <a:solidFill>
                <a:schemeClr val="tx1"/>
              </a:solidFill>
              <a:miter lim="800000"/>
              <a:headEnd/>
              <a:tailEnd/>
            </a:ln>
            <a:effectLst/>
          </p:spPr>
          <p:txBody>
            <a:bodyPr>
              <a:spAutoFit/>
            </a:bodyPr>
            <a:lstStyle/>
            <a:p>
              <a:pPr>
                <a:spcBef>
                  <a:spcPct val="50000"/>
                </a:spcBef>
              </a:pPr>
              <a:r>
                <a:rPr lang="en-US" sz="2600" b="1" i="1">
                  <a:latin typeface="Arial" charset="0"/>
                </a:rPr>
                <a:t>cr</a:t>
              </a:r>
              <a:r>
                <a:rPr lang="en-US" sz="2600">
                  <a:latin typeface="Arial" charset="0"/>
                </a:rPr>
                <a:t>  rose due to loss of confidence in banks </a:t>
              </a:r>
            </a:p>
          </p:txBody>
        </p:sp>
        <p:sp>
          <p:nvSpPr>
            <p:cNvPr id="245768" name="AutoShape 8"/>
            <p:cNvSpPr>
              <a:spLocks noChangeArrowheads="1"/>
            </p:cNvSpPr>
            <p:nvPr/>
          </p:nvSpPr>
          <p:spPr bwMode="auto">
            <a:xfrm>
              <a:off x="172" y="2846"/>
              <a:ext cx="336" cy="215"/>
            </a:xfrm>
            <a:prstGeom prst="rightArrow">
              <a:avLst>
                <a:gd name="adj1" fmla="val 34880"/>
                <a:gd name="adj2" fmla="val 42789"/>
              </a:avLst>
            </a:prstGeom>
            <a:solidFill>
              <a:srgbClr val="FFFF99"/>
            </a:solidFill>
            <a:ln w="9525">
              <a:solidFill>
                <a:schemeClr val="tx1"/>
              </a:solidFill>
              <a:miter lim="800000"/>
              <a:headEnd/>
              <a:tailEnd/>
            </a:ln>
            <a:effectLst/>
          </p:spPr>
          <p:txBody>
            <a:bodyPr wrap="none" anchor="ctr"/>
            <a:lstStyle/>
            <a:p>
              <a:endParaRPr lang="en-US"/>
            </a:p>
          </p:txBody>
        </p:sp>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5" name="Rectangle 3"/>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Table:  </a:t>
            </a:r>
            <a:r>
              <a:rPr lang="en-US" sz="2400" b="1" dirty="0">
                <a:latin typeface="Arial" pitchFamily="34" charset="0"/>
                <a:cs typeface="Arial" pitchFamily="34" charset="0"/>
              </a:rPr>
              <a:t>The Money Supply and its Determinants:  1929 and 1933</a:t>
            </a:r>
          </a:p>
        </p:txBody>
      </p:sp>
      <p:pic>
        <p:nvPicPr>
          <p:cNvPr id="248834" name="Picture 2" descr="&#10;TAB.18.01.tif                                                  0000B58D CS1-Vol.8                      ACA2EEF9:"/>
          <p:cNvPicPr>
            <a:picLocks noChangeAspect="1" noChangeArrowheads="1"/>
          </p:cNvPicPr>
          <p:nvPr/>
        </p:nvPicPr>
        <p:blipFill>
          <a:blip r:embed="rId3" cstate="print"/>
          <a:srcRect l="5838" t="16057" r="1460" b="21895"/>
          <a:stretch>
            <a:fillRect/>
          </a:stretch>
        </p:blipFill>
        <p:spPr bwMode="auto">
          <a:xfrm>
            <a:off x="381000" y="1219200"/>
            <a:ext cx="8458200" cy="3706813"/>
          </a:xfrm>
          <a:prstGeom prst="rect">
            <a:avLst/>
          </a:prstGeom>
          <a:noFill/>
          <a:ln w="9525">
            <a:solidFill>
              <a:srgbClr val="000000"/>
            </a:solidFill>
            <a:miter lim="800000"/>
            <a:headEnd/>
            <a:tailEnd/>
          </a:ln>
          <a:effectLst>
            <a:outerShdw dist="107763" dir="2700000" algn="ctr" rotWithShape="0">
              <a:srgbClr val="808080"/>
            </a:outerShdw>
          </a:effectLst>
        </p:spPr>
      </p:pic>
      <p:sp>
        <p:nvSpPr>
          <p:cNvPr id="248836" name="Text Box 4"/>
          <p:cNvSpPr txBox="1">
            <a:spLocks noChangeArrowheads="1"/>
          </p:cNvSpPr>
          <p:nvPr/>
        </p:nvSpPr>
        <p:spPr bwMode="auto">
          <a:xfrm>
            <a:off x="1066800" y="5200650"/>
            <a:ext cx="7315200" cy="895350"/>
          </a:xfrm>
          <a:prstGeom prst="rect">
            <a:avLst/>
          </a:prstGeom>
          <a:solidFill>
            <a:srgbClr val="FF9999"/>
          </a:solidFill>
          <a:ln w="9525">
            <a:solidFill>
              <a:schemeClr val="tx1"/>
            </a:solidFill>
            <a:miter lim="800000"/>
            <a:headEnd/>
            <a:tailEnd/>
          </a:ln>
          <a:effectLst/>
        </p:spPr>
        <p:txBody>
          <a:bodyPr>
            <a:spAutoFit/>
          </a:bodyPr>
          <a:lstStyle/>
          <a:p>
            <a:pPr>
              <a:spcBef>
                <a:spcPct val="50000"/>
              </a:spcBef>
            </a:pPr>
            <a:r>
              <a:rPr lang="en-US" sz="2600" b="1" i="1">
                <a:latin typeface="Arial" charset="0"/>
              </a:rPr>
              <a:t>rr</a:t>
            </a:r>
            <a:r>
              <a:rPr lang="en-US" sz="2600">
                <a:latin typeface="Arial" charset="0"/>
              </a:rPr>
              <a:t>  rose because banks became more cautious, increased excess reserves</a:t>
            </a:r>
          </a:p>
        </p:txBody>
      </p:sp>
      <p:sp>
        <p:nvSpPr>
          <p:cNvPr id="248838" name="AutoShape 6"/>
          <p:cNvSpPr>
            <a:spLocks noChangeArrowheads="1"/>
          </p:cNvSpPr>
          <p:nvPr/>
        </p:nvSpPr>
        <p:spPr bwMode="auto">
          <a:xfrm>
            <a:off x="234950" y="4184650"/>
            <a:ext cx="533400" cy="341313"/>
          </a:xfrm>
          <a:prstGeom prst="rightArrow">
            <a:avLst>
              <a:gd name="adj1" fmla="val 34880"/>
              <a:gd name="adj2" fmla="val 42789"/>
            </a:avLst>
          </a:prstGeom>
          <a:solidFill>
            <a:srgbClr val="FF9999"/>
          </a:solidFill>
          <a:ln w="9525">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3" name="Rectangle 1027"/>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Table:  </a:t>
            </a:r>
            <a:r>
              <a:rPr lang="en-US" sz="2400" b="1" dirty="0">
                <a:latin typeface="Arial" pitchFamily="34" charset="0"/>
                <a:cs typeface="Arial" pitchFamily="34" charset="0"/>
              </a:rPr>
              <a:t>The Money Supply and its Determinants:  1929 and 1933</a:t>
            </a:r>
          </a:p>
        </p:txBody>
      </p:sp>
      <p:pic>
        <p:nvPicPr>
          <p:cNvPr id="250882" name="Picture 1026" descr="&#10;TAB.18.01.tif                                                  0000B58D CS1-Vol.8                      ACA2EEF9:"/>
          <p:cNvPicPr>
            <a:picLocks noChangeAspect="1" noChangeArrowheads="1"/>
          </p:cNvPicPr>
          <p:nvPr/>
        </p:nvPicPr>
        <p:blipFill>
          <a:blip r:embed="rId3" cstate="print"/>
          <a:srcRect l="5838" t="16057" r="1460" b="21895"/>
          <a:stretch>
            <a:fillRect/>
          </a:stretch>
        </p:blipFill>
        <p:spPr bwMode="auto">
          <a:xfrm>
            <a:off x="381000" y="1295400"/>
            <a:ext cx="8458200" cy="3630613"/>
          </a:xfrm>
          <a:prstGeom prst="rect">
            <a:avLst/>
          </a:prstGeom>
          <a:noFill/>
          <a:ln w="9525">
            <a:solidFill>
              <a:srgbClr val="000000"/>
            </a:solidFill>
            <a:miter lim="800000"/>
            <a:headEnd/>
            <a:tailEnd/>
          </a:ln>
          <a:effectLst>
            <a:outerShdw dist="107763" dir="2700000" algn="ctr" rotWithShape="0">
              <a:srgbClr val="808080"/>
            </a:outerShdw>
          </a:effectLst>
        </p:spPr>
      </p:pic>
      <p:sp>
        <p:nvSpPr>
          <p:cNvPr id="250884" name="Text Box 1028"/>
          <p:cNvSpPr txBox="1">
            <a:spLocks noChangeArrowheads="1"/>
          </p:cNvSpPr>
          <p:nvPr/>
        </p:nvSpPr>
        <p:spPr bwMode="auto">
          <a:xfrm>
            <a:off x="762000" y="5216525"/>
            <a:ext cx="7696200" cy="498475"/>
          </a:xfrm>
          <a:prstGeom prst="rect">
            <a:avLst/>
          </a:prstGeom>
          <a:solidFill>
            <a:srgbClr val="99CCFF"/>
          </a:solidFill>
          <a:ln w="9525">
            <a:solidFill>
              <a:schemeClr val="tx1"/>
            </a:solidFill>
            <a:miter lim="800000"/>
            <a:headEnd/>
            <a:tailEnd/>
          </a:ln>
          <a:effectLst/>
        </p:spPr>
        <p:txBody>
          <a:bodyPr>
            <a:spAutoFit/>
          </a:bodyPr>
          <a:lstStyle/>
          <a:p>
            <a:pPr>
              <a:spcBef>
                <a:spcPct val="50000"/>
              </a:spcBef>
            </a:pPr>
            <a:r>
              <a:rPr lang="en-US" sz="2600">
                <a:latin typeface="Arial" charset="0"/>
              </a:rPr>
              <a:t>The rise in </a:t>
            </a:r>
            <a:r>
              <a:rPr lang="en-US" sz="2600" b="1" i="1">
                <a:latin typeface="Arial" charset="0"/>
              </a:rPr>
              <a:t>cr</a:t>
            </a:r>
            <a:r>
              <a:rPr lang="en-US" sz="2600">
                <a:latin typeface="Arial" charset="0"/>
              </a:rPr>
              <a:t> and </a:t>
            </a:r>
            <a:r>
              <a:rPr lang="en-US" sz="2600" b="1" i="1">
                <a:latin typeface="Arial" charset="0"/>
              </a:rPr>
              <a:t>rr</a:t>
            </a:r>
            <a:r>
              <a:rPr lang="en-US" sz="2600">
                <a:latin typeface="Arial" charset="0"/>
              </a:rPr>
              <a:t>  reduced the money multiplier.  </a:t>
            </a:r>
          </a:p>
        </p:txBody>
      </p:sp>
      <p:sp>
        <p:nvSpPr>
          <p:cNvPr id="250885" name="AutoShape 1029"/>
          <p:cNvSpPr>
            <a:spLocks noChangeArrowheads="1"/>
          </p:cNvSpPr>
          <p:nvPr/>
        </p:nvSpPr>
        <p:spPr bwMode="auto">
          <a:xfrm>
            <a:off x="171450" y="3868738"/>
            <a:ext cx="457200" cy="341312"/>
          </a:xfrm>
          <a:prstGeom prst="rightArrow">
            <a:avLst>
              <a:gd name="adj1" fmla="val 34880"/>
              <a:gd name="adj2" fmla="val 57209"/>
            </a:avLst>
          </a:prstGeom>
          <a:solidFill>
            <a:srgbClr val="66CCFF"/>
          </a:solidFill>
          <a:ln w="9525">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Could this happen again?</a:t>
            </a:r>
          </a:p>
        </p:txBody>
      </p:sp>
      <p:sp>
        <p:nvSpPr>
          <p:cNvPr id="253955" name="Rectangle 3" descr="Plaid"/>
          <p:cNvSpPr>
            <a:spLocks noGrp="1" noChangeArrowheads="1"/>
          </p:cNvSpPr>
          <p:nvPr>
            <p:ph idx="1"/>
          </p:nvPr>
        </p:nvSpPr>
        <p:spPr>
          <a:xfrm>
            <a:off x="1447800" y="1752600"/>
            <a:ext cx="6705600" cy="3200400"/>
          </a:xfrm>
          <a:pattFill prst="plaid">
            <a:fgClr>
              <a:srgbClr val="FFFFB7"/>
            </a:fgClr>
            <a:bgClr>
              <a:schemeClr val="bg1"/>
            </a:bgClr>
          </a:pattFill>
          <a:ln w="57150" cmpd="thickThin">
            <a:solidFill>
              <a:srgbClr val="800000"/>
            </a:solidFill>
          </a:ln>
        </p:spPr>
        <p:txBody>
          <a:bodyPr tIns="137160"/>
          <a:lstStyle/>
          <a:p>
            <a:pPr>
              <a:spcBef>
                <a:spcPct val="60000"/>
              </a:spcBef>
              <a:buClr>
                <a:srgbClr val="FF9900"/>
              </a:buClr>
            </a:pPr>
            <a:r>
              <a:rPr lang="en-US" sz="1800">
                <a:latin typeface="Arial" pitchFamily="34" charset="0"/>
                <a:cs typeface="Arial" pitchFamily="34" charset="0"/>
              </a:rPr>
              <a:t>Many policies have been implemented since the 1930s to prevent such widespread bank failures.</a:t>
            </a:r>
          </a:p>
          <a:p>
            <a:pPr>
              <a:spcBef>
                <a:spcPct val="60000"/>
              </a:spcBef>
              <a:buClr>
                <a:srgbClr val="FF9900"/>
              </a:buClr>
            </a:pPr>
            <a:r>
              <a:rPr lang="en-US" sz="1800">
                <a:latin typeface="Arial" pitchFamily="34" charset="0"/>
                <a:cs typeface="Arial" pitchFamily="34" charset="0"/>
              </a:rPr>
              <a:t>Example:  Federal Deposit Insurance, </a:t>
            </a:r>
            <a:br>
              <a:rPr lang="en-US" sz="1800">
                <a:latin typeface="Arial" pitchFamily="34" charset="0"/>
                <a:cs typeface="Arial" pitchFamily="34" charset="0"/>
              </a:rPr>
            </a:br>
            <a:r>
              <a:rPr lang="en-US" sz="1800">
                <a:latin typeface="Arial" pitchFamily="34" charset="0"/>
                <a:cs typeface="Arial" pitchFamily="34" charset="0"/>
              </a:rPr>
              <a:t>to prevent bank runs and large swings in the currency-deposit ratio.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762000" y="228600"/>
            <a:ext cx="7696200" cy="762000"/>
          </a:xfrm>
        </p:spPr>
        <p:txBody>
          <a:bodyPr>
            <a:normAutofit/>
          </a:bodyPr>
          <a:lstStyle/>
          <a:p>
            <a:r>
              <a:rPr lang="en-US" sz="2400" b="1" dirty="0">
                <a:latin typeface="Arial" pitchFamily="34" charset="0"/>
                <a:cs typeface="Arial" pitchFamily="34" charset="0"/>
              </a:rPr>
              <a:t>Money Demand</a:t>
            </a:r>
          </a:p>
        </p:txBody>
      </p:sp>
      <p:sp>
        <p:nvSpPr>
          <p:cNvPr id="254979" name="Rectangle 3"/>
          <p:cNvSpPr>
            <a:spLocks noGrp="1" noChangeArrowheads="1"/>
          </p:cNvSpPr>
          <p:nvPr>
            <p:ph idx="1"/>
          </p:nvPr>
        </p:nvSpPr>
        <p:spPr>
          <a:xfrm>
            <a:off x="914400" y="1143000"/>
            <a:ext cx="7772400" cy="4724400"/>
          </a:xfrm>
        </p:spPr>
        <p:txBody>
          <a:bodyPr/>
          <a:lstStyle/>
          <a:p>
            <a:pPr>
              <a:spcBef>
                <a:spcPct val="60000"/>
              </a:spcBef>
              <a:buSzTx/>
              <a:buFont typeface="Wingdings" pitchFamily="2" charset="2"/>
              <a:buNone/>
            </a:pPr>
            <a:r>
              <a:rPr lang="en-US" sz="1800" dirty="0">
                <a:latin typeface="Arial" pitchFamily="34" charset="0"/>
                <a:cs typeface="Arial" pitchFamily="34" charset="0"/>
              </a:rPr>
              <a:t>Two types of theories:</a:t>
            </a:r>
          </a:p>
          <a:p>
            <a:pPr>
              <a:spcBef>
                <a:spcPct val="60000"/>
              </a:spcBef>
              <a:buClr>
                <a:schemeClr val="tx1"/>
              </a:buClr>
              <a:buSzTx/>
            </a:pPr>
            <a:endParaRPr lang="en-US" sz="1800" dirty="0" smtClean="0">
              <a:latin typeface="Arial" pitchFamily="34" charset="0"/>
              <a:cs typeface="Arial" pitchFamily="34" charset="0"/>
            </a:endParaRPr>
          </a:p>
          <a:p>
            <a:pPr>
              <a:spcBef>
                <a:spcPct val="60000"/>
              </a:spcBef>
              <a:buClr>
                <a:schemeClr val="tx1"/>
              </a:buClr>
              <a:buSzTx/>
            </a:pPr>
            <a:r>
              <a:rPr lang="en-US" sz="1800" dirty="0" smtClean="0">
                <a:latin typeface="Arial" pitchFamily="34" charset="0"/>
                <a:cs typeface="Arial" pitchFamily="34" charset="0"/>
              </a:rPr>
              <a:t>Portfolio </a:t>
            </a:r>
            <a:r>
              <a:rPr lang="en-US" sz="1800" dirty="0">
                <a:latin typeface="Arial" pitchFamily="34" charset="0"/>
                <a:cs typeface="Arial" pitchFamily="34" charset="0"/>
              </a:rPr>
              <a:t>theories</a:t>
            </a:r>
          </a:p>
          <a:p>
            <a:pPr lvl="1">
              <a:spcBef>
                <a:spcPct val="20000"/>
              </a:spcBef>
              <a:buClr>
                <a:schemeClr val="tx1"/>
              </a:buClr>
            </a:pPr>
            <a:r>
              <a:rPr lang="en-US" sz="1800" dirty="0">
                <a:latin typeface="Arial" pitchFamily="34" charset="0"/>
                <a:cs typeface="Arial" pitchFamily="34" charset="0"/>
              </a:rPr>
              <a:t>emphasize “store of value” function</a:t>
            </a:r>
          </a:p>
          <a:p>
            <a:pPr lvl="1">
              <a:spcBef>
                <a:spcPct val="20000"/>
              </a:spcBef>
              <a:buClr>
                <a:schemeClr val="tx1"/>
              </a:buClr>
            </a:pPr>
            <a:r>
              <a:rPr lang="en-US" sz="1800" dirty="0">
                <a:latin typeface="Arial" pitchFamily="34" charset="0"/>
                <a:cs typeface="Arial" pitchFamily="34" charset="0"/>
              </a:rPr>
              <a:t>relevant for M2, M3</a:t>
            </a:r>
          </a:p>
          <a:p>
            <a:pPr lvl="1">
              <a:spcBef>
                <a:spcPct val="20000"/>
              </a:spcBef>
              <a:buClr>
                <a:schemeClr val="tx1"/>
              </a:buClr>
            </a:pPr>
            <a:r>
              <a:rPr lang="en-US" sz="1800" dirty="0">
                <a:latin typeface="Arial" pitchFamily="34" charset="0"/>
                <a:cs typeface="Arial" pitchFamily="34" charset="0"/>
              </a:rPr>
              <a:t>not relevant for M1.  (As a store of value, </a:t>
            </a:r>
            <a:br>
              <a:rPr lang="en-US" sz="1800" dirty="0">
                <a:latin typeface="Arial" pitchFamily="34" charset="0"/>
                <a:cs typeface="Arial" pitchFamily="34" charset="0"/>
              </a:rPr>
            </a:br>
            <a:r>
              <a:rPr lang="en-US" sz="1800" dirty="0">
                <a:latin typeface="Arial" pitchFamily="34" charset="0"/>
                <a:cs typeface="Arial" pitchFamily="34" charset="0"/>
              </a:rPr>
              <a:t>M1 is </a:t>
            </a:r>
            <a:r>
              <a:rPr lang="en-US" sz="1800" b="1" dirty="0">
                <a:latin typeface="Arial" pitchFamily="34" charset="0"/>
                <a:cs typeface="Arial" pitchFamily="34" charset="0"/>
              </a:rPr>
              <a:t>dominated</a:t>
            </a:r>
            <a:r>
              <a:rPr lang="en-US" sz="1800" dirty="0">
                <a:latin typeface="Arial" pitchFamily="34" charset="0"/>
                <a:cs typeface="Arial" pitchFamily="34" charset="0"/>
              </a:rPr>
              <a:t> by other assets.)</a:t>
            </a:r>
          </a:p>
          <a:p>
            <a:pPr>
              <a:spcBef>
                <a:spcPct val="60000"/>
              </a:spcBef>
              <a:buClr>
                <a:schemeClr val="tx1"/>
              </a:buClr>
              <a:buSzTx/>
            </a:pPr>
            <a:endParaRPr lang="en-US" sz="1800" dirty="0" smtClean="0">
              <a:latin typeface="Arial" pitchFamily="34" charset="0"/>
              <a:cs typeface="Arial" pitchFamily="34" charset="0"/>
            </a:endParaRPr>
          </a:p>
          <a:p>
            <a:pPr>
              <a:spcBef>
                <a:spcPct val="60000"/>
              </a:spcBef>
              <a:buClr>
                <a:schemeClr val="tx1"/>
              </a:buClr>
              <a:buSzTx/>
            </a:pPr>
            <a:endParaRPr lang="en-US" sz="1800" dirty="0" smtClean="0">
              <a:latin typeface="Arial" pitchFamily="34" charset="0"/>
              <a:cs typeface="Arial" pitchFamily="34" charset="0"/>
            </a:endParaRPr>
          </a:p>
          <a:p>
            <a:pPr>
              <a:spcBef>
                <a:spcPct val="60000"/>
              </a:spcBef>
              <a:buClr>
                <a:schemeClr val="tx1"/>
              </a:buClr>
              <a:buSzTx/>
            </a:pPr>
            <a:r>
              <a:rPr lang="en-US" sz="1800" dirty="0" smtClean="0">
                <a:latin typeface="Arial" pitchFamily="34" charset="0"/>
                <a:cs typeface="Arial" pitchFamily="34" charset="0"/>
              </a:rPr>
              <a:t>Transactions </a:t>
            </a:r>
            <a:r>
              <a:rPr lang="en-US" sz="1800" dirty="0">
                <a:latin typeface="Arial" pitchFamily="34" charset="0"/>
                <a:cs typeface="Arial" pitchFamily="34" charset="0"/>
              </a:rPr>
              <a:t>theories</a:t>
            </a:r>
          </a:p>
          <a:p>
            <a:pPr lvl="1">
              <a:spcBef>
                <a:spcPct val="20000"/>
              </a:spcBef>
              <a:buClr>
                <a:schemeClr val="tx1"/>
              </a:buClr>
            </a:pPr>
            <a:r>
              <a:rPr lang="en-US" sz="1800" dirty="0">
                <a:latin typeface="Arial" pitchFamily="34" charset="0"/>
                <a:cs typeface="Arial" pitchFamily="34" charset="0"/>
              </a:rPr>
              <a:t>emphasize “medium of exchange” function</a:t>
            </a:r>
          </a:p>
          <a:p>
            <a:pPr lvl="1">
              <a:spcBef>
                <a:spcPct val="20000"/>
              </a:spcBef>
              <a:buClr>
                <a:schemeClr val="tx1"/>
              </a:buClr>
            </a:pPr>
            <a:r>
              <a:rPr lang="en-US" sz="1800" dirty="0">
                <a:latin typeface="Arial" pitchFamily="34" charset="0"/>
                <a:cs typeface="Arial" pitchFamily="34" charset="0"/>
              </a:rPr>
              <a:t>also relevant for M1</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A simple portfolio theory</a:t>
            </a:r>
          </a:p>
        </p:txBody>
      </p:sp>
      <p:graphicFrame>
        <p:nvGraphicFramePr>
          <p:cNvPr id="373760" name="Object 0"/>
          <p:cNvGraphicFramePr>
            <a:graphicFrameLocks noChangeAspect="1"/>
          </p:cNvGraphicFramePr>
          <p:nvPr/>
        </p:nvGraphicFramePr>
        <p:xfrm>
          <a:off x="2133600" y="1524000"/>
          <a:ext cx="4935537" cy="815975"/>
        </p:xfrm>
        <a:graphic>
          <a:graphicData uri="http://schemas.openxmlformats.org/presentationml/2006/ole">
            <p:oleObj spid="_x0000_s373762" name="Equation" r:id="rId4" imgW="2006600" imgH="330200" progId="">
              <p:embed/>
            </p:oleObj>
          </a:graphicData>
        </a:graphic>
      </p:graphicFrame>
      <p:graphicFrame>
        <p:nvGraphicFramePr>
          <p:cNvPr id="373761" name="Object 1"/>
          <p:cNvGraphicFramePr>
            <a:graphicFrameLocks noChangeAspect="1"/>
          </p:cNvGraphicFramePr>
          <p:nvPr/>
        </p:nvGraphicFramePr>
        <p:xfrm>
          <a:off x="1295400" y="2514600"/>
          <a:ext cx="5495925" cy="2568575"/>
        </p:xfrm>
        <a:graphic>
          <a:graphicData uri="http://schemas.openxmlformats.org/presentationml/2006/ole">
            <p:oleObj spid="_x0000_s373763" name="Equation" r:id="rId5" imgW="2451100" imgH="1143000" progId="">
              <p:embed/>
            </p:oleObj>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a:t>
            </a:r>
            <a:r>
              <a:rPr lang="en-US" sz="2400" b="1" dirty="0" err="1">
                <a:latin typeface="Arial" pitchFamily="34" charset="0"/>
                <a:cs typeface="Arial" pitchFamily="34" charset="0"/>
              </a:rPr>
              <a:t>Baumol</a:t>
            </a:r>
            <a:r>
              <a:rPr lang="en-US" sz="2400" b="1" dirty="0">
                <a:latin typeface="Arial" pitchFamily="34" charset="0"/>
                <a:cs typeface="Arial" pitchFamily="34" charset="0"/>
              </a:rPr>
              <a:t>-Tobin Model</a:t>
            </a:r>
          </a:p>
        </p:txBody>
      </p:sp>
      <p:sp>
        <p:nvSpPr>
          <p:cNvPr id="329731" name="Rectangle 3"/>
          <p:cNvSpPr>
            <a:spLocks noGrp="1" noChangeArrowheads="1"/>
          </p:cNvSpPr>
          <p:nvPr>
            <p:ph idx="1"/>
          </p:nvPr>
        </p:nvSpPr>
        <p:spPr>
          <a:xfrm>
            <a:off x="914400" y="1219200"/>
            <a:ext cx="7772400" cy="4953000"/>
          </a:xfrm>
        </p:spPr>
        <p:txBody>
          <a:bodyPr/>
          <a:lstStyle/>
          <a:p>
            <a:pPr marL="230188" indent="-230188">
              <a:spcBef>
                <a:spcPct val="10000"/>
              </a:spcBef>
            </a:pPr>
            <a:endParaRPr lang="en-US" sz="1800" dirty="0" smtClean="0">
              <a:latin typeface="Arial" pitchFamily="34" charset="0"/>
              <a:cs typeface="Arial" pitchFamily="34" charset="0"/>
            </a:endParaRPr>
          </a:p>
          <a:p>
            <a:pPr marL="230188" indent="-230188">
              <a:spcBef>
                <a:spcPct val="10000"/>
              </a:spcBef>
            </a:pPr>
            <a:r>
              <a:rPr lang="en-US" sz="1800" dirty="0" smtClean="0">
                <a:latin typeface="Arial" pitchFamily="34" charset="0"/>
                <a:cs typeface="Arial" pitchFamily="34" charset="0"/>
              </a:rPr>
              <a:t>A </a:t>
            </a:r>
            <a:r>
              <a:rPr lang="en-US" sz="1800" dirty="0">
                <a:latin typeface="Arial" pitchFamily="34" charset="0"/>
                <a:cs typeface="Arial" pitchFamily="34" charset="0"/>
              </a:rPr>
              <a:t>transactions theory of money demand.</a:t>
            </a:r>
          </a:p>
          <a:p>
            <a:pPr marL="230188" indent="-230188">
              <a:spcBef>
                <a:spcPct val="30000"/>
              </a:spcBef>
            </a:pPr>
            <a:endParaRPr lang="en-US" sz="1800" dirty="0" smtClean="0">
              <a:latin typeface="Arial" pitchFamily="34" charset="0"/>
              <a:cs typeface="Arial" pitchFamily="34" charset="0"/>
            </a:endParaRPr>
          </a:p>
          <a:p>
            <a:pPr marL="230188" indent="-230188">
              <a:spcBef>
                <a:spcPct val="30000"/>
              </a:spcBef>
            </a:pPr>
            <a:endParaRPr lang="en-US" sz="1800" dirty="0" smtClean="0">
              <a:latin typeface="Arial" pitchFamily="34" charset="0"/>
              <a:cs typeface="Arial" pitchFamily="34" charset="0"/>
            </a:endParaRPr>
          </a:p>
          <a:p>
            <a:pPr marL="230188" indent="-230188">
              <a:spcBef>
                <a:spcPct val="30000"/>
              </a:spcBef>
            </a:pPr>
            <a:r>
              <a:rPr lang="en-US" sz="1800" dirty="0" smtClean="0">
                <a:latin typeface="Arial" pitchFamily="34" charset="0"/>
                <a:cs typeface="Arial" pitchFamily="34" charset="0"/>
              </a:rPr>
              <a:t>Notation</a:t>
            </a:r>
            <a:r>
              <a:rPr lang="en-US" sz="1800" dirty="0">
                <a:latin typeface="Arial" pitchFamily="34" charset="0"/>
                <a:cs typeface="Arial" pitchFamily="34" charset="0"/>
              </a:rPr>
              <a:t>:</a:t>
            </a:r>
          </a:p>
          <a:p>
            <a:pPr marL="1096963" lvl="1" indent="-752475">
              <a:spcBef>
                <a:spcPct val="20000"/>
              </a:spcBef>
              <a:buFontTx/>
              <a:buNone/>
            </a:pPr>
            <a:r>
              <a:rPr lang="en-US" sz="1800" b="1" i="1" dirty="0">
                <a:latin typeface="Arial" pitchFamily="34" charset="0"/>
                <a:cs typeface="Arial" pitchFamily="34" charset="0"/>
              </a:rPr>
              <a:t>Y</a:t>
            </a:r>
            <a:r>
              <a:rPr lang="en-US" sz="1800" dirty="0">
                <a:latin typeface="Arial" pitchFamily="34" charset="0"/>
                <a:cs typeface="Arial" pitchFamily="34" charset="0"/>
              </a:rPr>
              <a:t> = 	total spending, done gradually over the year</a:t>
            </a:r>
          </a:p>
          <a:p>
            <a:pPr marL="1096963" lvl="1" indent="-752475">
              <a:spcBef>
                <a:spcPct val="20000"/>
              </a:spcBef>
              <a:buFontTx/>
              <a:buNone/>
            </a:pPr>
            <a:r>
              <a:rPr lang="en-US" sz="1800" b="1" i="1" dirty="0" err="1">
                <a:latin typeface="Arial" pitchFamily="34" charset="0"/>
                <a:cs typeface="Arial" pitchFamily="34" charset="0"/>
              </a:rPr>
              <a:t>i</a:t>
            </a:r>
            <a:r>
              <a:rPr lang="en-US" sz="1800" dirty="0">
                <a:latin typeface="Arial" pitchFamily="34" charset="0"/>
                <a:cs typeface="Arial" pitchFamily="34" charset="0"/>
              </a:rPr>
              <a:t>  = 	interest rate on savings account </a:t>
            </a:r>
          </a:p>
          <a:p>
            <a:pPr marL="1096963" lvl="1" indent="-752475">
              <a:spcBef>
                <a:spcPct val="20000"/>
              </a:spcBef>
              <a:buFontTx/>
              <a:buNone/>
            </a:pPr>
            <a:r>
              <a:rPr lang="en-US" sz="1800" b="1" i="1" dirty="0">
                <a:latin typeface="Arial" pitchFamily="34" charset="0"/>
                <a:cs typeface="Arial" pitchFamily="34" charset="0"/>
              </a:rPr>
              <a:t>N</a:t>
            </a:r>
            <a:r>
              <a:rPr lang="en-US" sz="1800" dirty="0">
                <a:latin typeface="Arial" pitchFamily="34" charset="0"/>
                <a:cs typeface="Arial" pitchFamily="34" charset="0"/>
              </a:rPr>
              <a:t> = 	number of trips consumer makes to the bank to withdraw money from savings account</a:t>
            </a:r>
          </a:p>
          <a:p>
            <a:pPr marL="1096963" lvl="1" indent="-752475">
              <a:spcBef>
                <a:spcPct val="20000"/>
              </a:spcBef>
              <a:buFontTx/>
              <a:buNone/>
            </a:pPr>
            <a:r>
              <a:rPr lang="en-US" sz="1800" b="1" i="1" dirty="0">
                <a:latin typeface="Arial" pitchFamily="34" charset="0"/>
                <a:cs typeface="Arial" pitchFamily="34" charset="0"/>
              </a:rPr>
              <a:t>F</a:t>
            </a:r>
            <a:r>
              <a:rPr lang="en-US" sz="1800" dirty="0">
                <a:latin typeface="Arial" pitchFamily="34" charset="0"/>
                <a:cs typeface="Arial" pitchFamily="34" charset="0"/>
              </a:rPr>
              <a:t> =	cost of a trip to the bank</a:t>
            </a:r>
            <a:br>
              <a:rPr lang="en-US" sz="1800" dirty="0">
                <a:latin typeface="Arial" pitchFamily="34" charset="0"/>
                <a:cs typeface="Arial" pitchFamily="34" charset="0"/>
              </a:rPr>
            </a:br>
            <a:r>
              <a:rPr lang="en-US" sz="1800" dirty="0">
                <a:latin typeface="Arial" pitchFamily="34" charset="0"/>
                <a:cs typeface="Arial" pitchFamily="34" charset="0"/>
              </a:rPr>
              <a:t>(e.g., if a trip takes 15 minutes and consumer’s wage = $12/hour, then </a:t>
            </a:r>
            <a:r>
              <a:rPr lang="en-US" sz="1800" b="1" i="1" dirty="0">
                <a:latin typeface="Arial" pitchFamily="34" charset="0"/>
                <a:cs typeface="Arial" pitchFamily="34" charset="0"/>
              </a:rPr>
              <a:t>F</a:t>
            </a:r>
            <a:r>
              <a:rPr lang="en-US" sz="1800" dirty="0">
                <a:latin typeface="Arial" pitchFamily="34" charset="0"/>
                <a:cs typeface="Arial" pitchFamily="34" charset="0"/>
              </a:rPr>
              <a:t> = $3)</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Money holdings over the year</a:t>
            </a:r>
          </a:p>
        </p:txBody>
      </p:sp>
      <p:sp>
        <p:nvSpPr>
          <p:cNvPr id="317443" name="Rectangle 3"/>
          <p:cNvSpPr>
            <a:spLocks noGrp="1" noChangeArrowheads="1"/>
          </p:cNvSpPr>
          <p:nvPr>
            <p:ph idx="1"/>
          </p:nvPr>
        </p:nvSpPr>
        <p:spPr>
          <a:xfrm>
            <a:off x="5486400" y="1600200"/>
            <a:ext cx="1219200" cy="609600"/>
          </a:xfrm>
          <a:solidFill>
            <a:srgbClr val="FFFF99"/>
          </a:solidFill>
          <a:ln>
            <a:solidFill>
              <a:schemeClr val="tx1"/>
            </a:solidFill>
          </a:ln>
        </p:spPr>
        <p:txBody>
          <a:bodyPr/>
          <a:lstStyle/>
          <a:p>
            <a:pPr marL="0" indent="0">
              <a:lnSpc>
                <a:spcPct val="105000"/>
              </a:lnSpc>
              <a:spcBef>
                <a:spcPct val="10000"/>
              </a:spcBef>
              <a:buFont typeface="Wingdings" pitchFamily="2" charset="2"/>
              <a:buNone/>
            </a:pPr>
            <a:r>
              <a:rPr lang="en-US" sz="1800" b="1" i="1">
                <a:latin typeface="Arial" pitchFamily="34" charset="0"/>
                <a:cs typeface="Arial" pitchFamily="34" charset="0"/>
              </a:rPr>
              <a:t>N</a:t>
            </a:r>
            <a:r>
              <a:rPr lang="en-US" sz="1800">
                <a:latin typeface="Arial" pitchFamily="34" charset="0"/>
                <a:cs typeface="Arial" pitchFamily="34" charset="0"/>
              </a:rPr>
              <a:t> = 1</a:t>
            </a:r>
          </a:p>
        </p:txBody>
      </p:sp>
      <p:grpSp>
        <p:nvGrpSpPr>
          <p:cNvPr id="317480" name="Group 40"/>
          <p:cNvGrpSpPr>
            <a:grpSpLocks/>
          </p:cNvGrpSpPr>
          <p:nvPr/>
        </p:nvGrpSpPr>
        <p:grpSpPr bwMode="auto">
          <a:xfrm>
            <a:off x="2514600" y="1447800"/>
            <a:ext cx="6010275" cy="4303713"/>
            <a:chOff x="1584" y="912"/>
            <a:chExt cx="3786" cy="2711"/>
          </a:xfrm>
        </p:grpSpPr>
        <p:sp>
          <p:nvSpPr>
            <p:cNvPr id="317462" name="Text Box 22"/>
            <p:cNvSpPr txBox="1">
              <a:spLocks noChangeArrowheads="1"/>
            </p:cNvSpPr>
            <p:nvPr/>
          </p:nvSpPr>
          <p:spPr bwMode="auto">
            <a:xfrm>
              <a:off x="2016" y="1459"/>
              <a:ext cx="336" cy="269"/>
            </a:xfrm>
            <a:prstGeom prst="rect">
              <a:avLst/>
            </a:prstGeom>
            <a:noFill/>
            <a:ln w="9525">
              <a:noFill/>
              <a:miter lim="800000"/>
              <a:headEnd/>
              <a:tailEnd/>
            </a:ln>
            <a:effectLst/>
          </p:spPr>
          <p:txBody>
            <a:bodyPr lIns="0" tIns="0" rIns="0">
              <a:spAutoFit/>
            </a:bodyPr>
            <a:lstStyle/>
            <a:p>
              <a:pPr algn="ctr">
                <a:spcBef>
                  <a:spcPct val="50000"/>
                </a:spcBef>
              </a:pPr>
              <a:r>
                <a:rPr kumimoji="1" lang="en-US" sz="2500" b="1" i="1">
                  <a:latin typeface="Tahoma" pitchFamily="34" charset="0"/>
                  <a:cs typeface="Tahoma" pitchFamily="34" charset="0"/>
                  <a:sym typeface="Symbol" pitchFamily="18" charset="2"/>
                </a:rPr>
                <a:t>Y</a:t>
              </a:r>
              <a:endParaRPr lang="en-US" b="1" i="1" baseline="-25000"/>
            </a:p>
          </p:txBody>
        </p:sp>
        <p:grpSp>
          <p:nvGrpSpPr>
            <p:cNvPr id="317479" name="Group 39"/>
            <p:cNvGrpSpPr>
              <a:grpSpLocks/>
            </p:cNvGrpSpPr>
            <p:nvPr/>
          </p:nvGrpSpPr>
          <p:grpSpPr bwMode="auto">
            <a:xfrm>
              <a:off x="1584" y="912"/>
              <a:ext cx="3786" cy="2711"/>
              <a:chOff x="1584" y="912"/>
              <a:chExt cx="3786" cy="2711"/>
            </a:xfrm>
          </p:grpSpPr>
          <p:grpSp>
            <p:nvGrpSpPr>
              <p:cNvPr id="317472" name="Group 32"/>
              <p:cNvGrpSpPr>
                <a:grpSpLocks/>
              </p:cNvGrpSpPr>
              <p:nvPr/>
            </p:nvGrpSpPr>
            <p:grpSpPr bwMode="auto">
              <a:xfrm>
                <a:off x="1584" y="912"/>
                <a:ext cx="3786" cy="2711"/>
                <a:chOff x="1584" y="912"/>
                <a:chExt cx="3786" cy="2711"/>
              </a:xfrm>
            </p:grpSpPr>
            <p:grpSp>
              <p:nvGrpSpPr>
                <p:cNvPr id="317445" name="Group 5"/>
                <p:cNvGrpSpPr>
                  <a:grpSpLocks/>
                </p:cNvGrpSpPr>
                <p:nvPr/>
              </p:nvGrpSpPr>
              <p:grpSpPr bwMode="auto">
                <a:xfrm>
                  <a:off x="2378" y="1357"/>
                  <a:ext cx="2683" cy="1967"/>
                  <a:chOff x="2640" y="1056"/>
                  <a:chExt cx="2496" cy="2112"/>
                </a:xfrm>
              </p:grpSpPr>
              <p:sp>
                <p:nvSpPr>
                  <p:cNvPr id="317446" name="Line 6"/>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17447" name="Line 7"/>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17448" name="Text Box 8"/>
                <p:cNvSpPr txBox="1">
                  <a:spLocks noChangeArrowheads="1"/>
                </p:cNvSpPr>
                <p:nvPr/>
              </p:nvSpPr>
              <p:spPr bwMode="auto">
                <a:xfrm>
                  <a:off x="1584" y="912"/>
                  <a:ext cx="864" cy="518"/>
                </a:xfrm>
                <a:prstGeom prst="rect">
                  <a:avLst/>
                </a:prstGeom>
                <a:noFill/>
                <a:ln w="9525">
                  <a:noFill/>
                  <a:miter lim="800000"/>
                  <a:headEnd/>
                  <a:tailEnd/>
                </a:ln>
                <a:effectLst/>
              </p:spPr>
              <p:txBody>
                <a:bodyPr>
                  <a:spAutoFit/>
                </a:bodyPr>
                <a:lstStyle/>
                <a:p>
                  <a:pPr>
                    <a:spcBef>
                      <a:spcPct val="5000"/>
                    </a:spcBef>
                    <a:tabLst>
                      <a:tab pos="1082675" algn="r"/>
                      <a:tab pos="1830388" algn="r"/>
                    </a:tabLst>
                  </a:pPr>
                  <a:r>
                    <a:rPr kumimoji="1" lang="en-US">
                      <a:latin typeface="Tahoma" pitchFamily="34" charset="0"/>
                      <a:cs typeface="Tahoma" pitchFamily="34" charset="0"/>
                      <a:sym typeface="Symbol" pitchFamily="18" charset="2"/>
                    </a:rPr>
                    <a:t>Money holdings </a:t>
                  </a:r>
                </a:p>
              </p:txBody>
            </p:sp>
            <p:sp>
              <p:nvSpPr>
                <p:cNvPr id="317449" name="Text Box 9"/>
                <p:cNvSpPr txBox="1">
                  <a:spLocks noChangeArrowheads="1"/>
                </p:cNvSpPr>
                <p:nvPr/>
              </p:nvSpPr>
              <p:spPr bwMode="auto">
                <a:xfrm>
                  <a:off x="4794" y="3324"/>
                  <a:ext cx="576" cy="288"/>
                </a:xfrm>
                <a:prstGeom prst="rect">
                  <a:avLst/>
                </a:prstGeom>
                <a:noFill/>
                <a:ln w="9525">
                  <a:noFill/>
                  <a:miter lim="800000"/>
                  <a:headEnd/>
                  <a:tailEnd/>
                </a:ln>
                <a:effectLst/>
              </p:spPr>
              <p:txBody>
                <a:bodyPr>
                  <a:spAutoFit/>
                </a:bodyPr>
                <a:lstStyle/>
                <a:p>
                  <a:pPr>
                    <a:spcBef>
                      <a:spcPct val="5000"/>
                    </a:spcBef>
                  </a:pPr>
                  <a:r>
                    <a:rPr lang="en-US">
                      <a:latin typeface="Tahoma" pitchFamily="34" charset="0"/>
                    </a:rPr>
                    <a:t>Time</a:t>
                  </a:r>
                  <a:endParaRPr lang="en-US">
                    <a:latin typeface="Arial" charset="0"/>
                  </a:endParaRPr>
                </a:p>
              </p:txBody>
            </p:sp>
            <p:sp>
              <p:nvSpPr>
                <p:cNvPr id="317460" name="Text Box 20"/>
                <p:cNvSpPr txBox="1">
                  <a:spLocks noChangeArrowheads="1"/>
                </p:cNvSpPr>
                <p:nvPr/>
              </p:nvSpPr>
              <p:spPr bwMode="auto">
                <a:xfrm>
                  <a:off x="4458" y="3354"/>
                  <a:ext cx="240" cy="269"/>
                </a:xfrm>
                <a:prstGeom prst="rect">
                  <a:avLst/>
                </a:prstGeom>
                <a:noFill/>
                <a:ln w="9525">
                  <a:noFill/>
                  <a:miter lim="800000"/>
                  <a:headEnd/>
                  <a:tailEnd/>
                </a:ln>
                <a:effectLst/>
              </p:spPr>
              <p:txBody>
                <a:bodyPr lIns="0" tIns="0" rIns="0">
                  <a:spAutoFit/>
                </a:bodyPr>
                <a:lstStyle/>
                <a:p>
                  <a:pPr algn="ctr">
                    <a:spcBef>
                      <a:spcPct val="50000"/>
                    </a:spcBef>
                  </a:pPr>
                  <a:r>
                    <a:rPr kumimoji="1" lang="en-US" sz="2500">
                      <a:latin typeface="Tahoma" pitchFamily="34" charset="0"/>
                      <a:cs typeface="Tahoma" pitchFamily="34" charset="0"/>
                      <a:sym typeface="Symbol" pitchFamily="18" charset="2"/>
                    </a:rPr>
                    <a:t>1</a:t>
                  </a:r>
                  <a:endParaRPr lang="en-US" baseline="-25000"/>
                </a:p>
              </p:txBody>
            </p:sp>
          </p:grpSp>
          <p:sp>
            <p:nvSpPr>
              <p:cNvPr id="317458" name="Text Box 18"/>
              <p:cNvSpPr txBox="1">
                <a:spLocks noChangeArrowheads="1"/>
              </p:cNvSpPr>
              <p:nvPr/>
            </p:nvSpPr>
            <p:spPr bwMode="auto">
              <a:xfrm>
                <a:off x="3145" y="3355"/>
                <a:ext cx="645" cy="183"/>
              </a:xfrm>
              <a:prstGeom prst="rect">
                <a:avLst/>
              </a:prstGeom>
              <a:noFill/>
              <a:ln w="9525">
                <a:noFill/>
                <a:miter lim="800000"/>
                <a:headEnd/>
                <a:tailEnd/>
              </a:ln>
              <a:effectLst/>
            </p:spPr>
            <p:txBody>
              <a:bodyPr lIns="0" tIns="0" rIns="0">
                <a:spAutoFit/>
              </a:bodyPr>
              <a:lstStyle/>
              <a:p>
                <a:pPr algn="ctr">
                  <a:spcBef>
                    <a:spcPct val="50000"/>
                  </a:spcBef>
                </a:pPr>
                <a:endParaRPr lang="en-US" baseline="-25000"/>
              </a:p>
            </p:txBody>
          </p:sp>
        </p:grpSp>
      </p:grpSp>
      <p:sp>
        <p:nvSpPr>
          <p:cNvPr id="317455" name="Rectangle 15"/>
          <p:cNvSpPr>
            <a:spLocks noChangeArrowheads="1"/>
          </p:cNvSpPr>
          <p:nvPr/>
        </p:nvSpPr>
        <p:spPr bwMode="auto">
          <a:xfrm>
            <a:off x="7075488" y="2819400"/>
            <a:ext cx="1382712" cy="896938"/>
          </a:xfrm>
          <a:prstGeom prst="rect">
            <a:avLst/>
          </a:prstGeom>
          <a:solidFill>
            <a:srgbClr val="CCFFCC"/>
          </a:solidFill>
          <a:ln w="9525">
            <a:noFill/>
            <a:miter lim="800000"/>
            <a:headEnd/>
            <a:tailEnd/>
          </a:ln>
          <a:effectLst/>
        </p:spPr>
        <p:txBody>
          <a:bodyPr/>
          <a:lstStyle/>
          <a:p>
            <a:pPr>
              <a:lnSpc>
                <a:spcPct val="105000"/>
              </a:lnSpc>
              <a:spcBef>
                <a:spcPct val="40000"/>
              </a:spcBef>
              <a:buClr>
                <a:schemeClr val="accent2"/>
              </a:buClr>
              <a:buSzPct val="110000"/>
              <a:buFont typeface="Wingdings" pitchFamily="2" charset="2"/>
              <a:buNone/>
            </a:pPr>
            <a:r>
              <a:rPr kumimoji="1" lang="en-US" sz="2500">
                <a:latin typeface="Tahoma" pitchFamily="34" charset="0"/>
                <a:cs typeface="Tahoma" pitchFamily="34" charset="0"/>
                <a:sym typeface="Symbol" pitchFamily="18" charset="2"/>
              </a:rPr>
              <a:t>Average </a:t>
            </a:r>
            <a:br>
              <a:rPr kumimoji="1" lang="en-US" sz="2500">
                <a:latin typeface="Tahoma" pitchFamily="34" charset="0"/>
                <a:cs typeface="Tahoma" pitchFamily="34" charset="0"/>
                <a:sym typeface="Symbol" pitchFamily="18" charset="2"/>
              </a:rPr>
            </a:br>
            <a:r>
              <a:rPr kumimoji="1" lang="en-US" sz="2500">
                <a:latin typeface="Tahoma" pitchFamily="34" charset="0"/>
                <a:cs typeface="Tahoma" pitchFamily="34" charset="0"/>
                <a:sym typeface="Symbol" pitchFamily="18" charset="2"/>
              </a:rPr>
              <a:t>= </a:t>
            </a:r>
            <a:r>
              <a:rPr kumimoji="1" lang="en-US" sz="2500" b="1" i="1">
                <a:latin typeface="Tahoma" pitchFamily="34" charset="0"/>
                <a:cs typeface="Tahoma" pitchFamily="34" charset="0"/>
                <a:sym typeface="Symbol" pitchFamily="18" charset="2"/>
              </a:rPr>
              <a:t>Y</a:t>
            </a:r>
            <a:r>
              <a:rPr kumimoji="1" lang="en-US" sz="2500" i="1">
                <a:latin typeface="Tahoma" pitchFamily="34" charset="0"/>
                <a:cs typeface="Tahoma" pitchFamily="34" charset="0"/>
                <a:sym typeface="Symbol" pitchFamily="18" charset="2"/>
              </a:rPr>
              <a:t>/</a:t>
            </a:r>
            <a:r>
              <a:rPr kumimoji="1" lang="en-US" sz="1800" i="1">
                <a:latin typeface="Tahoma" pitchFamily="34" charset="0"/>
                <a:cs typeface="Tahoma" pitchFamily="34" charset="0"/>
                <a:sym typeface="Symbol" pitchFamily="18" charset="2"/>
              </a:rPr>
              <a:t> </a:t>
            </a:r>
            <a:r>
              <a:rPr kumimoji="1" lang="en-US" sz="2500">
                <a:latin typeface="Tahoma" pitchFamily="34" charset="0"/>
                <a:cs typeface="Tahoma" pitchFamily="34" charset="0"/>
                <a:sym typeface="Symbol" pitchFamily="18" charset="2"/>
              </a:rPr>
              <a:t>2</a:t>
            </a:r>
          </a:p>
        </p:txBody>
      </p:sp>
      <p:sp>
        <p:nvSpPr>
          <p:cNvPr id="317456" name="Line 16"/>
          <p:cNvSpPr>
            <a:spLocks noChangeShapeType="1"/>
          </p:cNvSpPr>
          <p:nvPr/>
        </p:nvSpPr>
        <p:spPr bwMode="auto">
          <a:xfrm flipH="1" flipV="1">
            <a:off x="3779838" y="3883025"/>
            <a:ext cx="3962400" cy="1588"/>
          </a:xfrm>
          <a:prstGeom prst="line">
            <a:avLst/>
          </a:prstGeom>
          <a:noFill/>
          <a:ln w="9525">
            <a:solidFill>
              <a:schemeClr val="tx1"/>
            </a:solidFill>
            <a:prstDash val="dash"/>
            <a:round/>
            <a:headEnd/>
            <a:tailEnd/>
          </a:ln>
          <a:effectLst/>
        </p:spPr>
        <p:txBody>
          <a:bodyPr anchor="ctr"/>
          <a:lstStyle/>
          <a:p>
            <a:endParaRPr lang="en-US"/>
          </a:p>
        </p:txBody>
      </p:sp>
      <p:sp>
        <p:nvSpPr>
          <p:cNvPr id="317451" name="Line 11"/>
          <p:cNvSpPr>
            <a:spLocks noChangeShapeType="1"/>
          </p:cNvSpPr>
          <p:nvPr/>
        </p:nvSpPr>
        <p:spPr bwMode="auto">
          <a:xfrm>
            <a:off x="3765550" y="2438400"/>
            <a:ext cx="3506788" cy="2840038"/>
          </a:xfrm>
          <a:prstGeom prst="line">
            <a:avLst/>
          </a:prstGeom>
          <a:noFill/>
          <a:ln w="28575">
            <a:solidFill>
              <a:srgbClr val="000099"/>
            </a:solidFill>
            <a:round/>
            <a:headEnd/>
            <a:tailEnd/>
          </a:ln>
          <a:effectLst/>
        </p:spPr>
        <p:txBody>
          <a:bodyPr rIns="0"/>
          <a:lstStyle/>
          <a:p>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Money holdings over the year</a:t>
            </a:r>
          </a:p>
        </p:txBody>
      </p:sp>
      <p:grpSp>
        <p:nvGrpSpPr>
          <p:cNvPr id="327685" name="Group 5"/>
          <p:cNvGrpSpPr>
            <a:grpSpLocks/>
          </p:cNvGrpSpPr>
          <p:nvPr/>
        </p:nvGrpSpPr>
        <p:grpSpPr bwMode="auto">
          <a:xfrm>
            <a:off x="2514600" y="1447800"/>
            <a:ext cx="6010275" cy="4305300"/>
            <a:chOff x="1584" y="912"/>
            <a:chExt cx="3786" cy="2712"/>
          </a:xfrm>
        </p:grpSpPr>
        <p:grpSp>
          <p:nvGrpSpPr>
            <p:cNvPr id="327686" name="Group 6"/>
            <p:cNvGrpSpPr>
              <a:grpSpLocks/>
            </p:cNvGrpSpPr>
            <p:nvPr/>
          </p:nvGrpSpPr>
          <p:grpSpPr bwMode="auto">
            <a:xfrm>
              <a:off x="1584" y="912"/>
              <a:ext cx="3786" cy="2711"/>
              <a:chOff x="1584" y="912"/>
              <a:chExt cx="3786" cy="2711"/>
            </a:xfrm>
          </p:grpSpPr>
          <p:grpSp>
            <p:nvGrpSpPr>
              <p:cNvPr id="327687" name="Group 7"/>
              <p:cNvGrpSpPr>
                <a:grpSpLocks/>
              </p:cNvGrpSpPr>
              <p:nvPr/>
            </p:nvGrpSpPr>
            <p:grpSpPr bwMode="auto">
              <a:xfrm>
                <a:off x="2378" y="1357"/>
                <a:ext cx="2683" cy="1967"/>
                <a:chOff x="2640" y="1056"/>
                <a:chExt cx="2496" cy="2112"/>
              </a:xfrm>
            </p:grpSpPr>
            <p:sp>
              <p:nvSpPr>
                <p:cNvPr id="327688" name="Line 8"/>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27689" name="Line 9"/>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27690" name="Text Box 10"/>
              <p:cNvSpPr txBox="1">
                <a:spLocks noChangeArrowheads="1"/>
              </p:cNvSpPr>
              <p:nvPr/>
            </p:nvSpPr>
            <p:spPr bwMode="auto">
              <a:xfrm>
                <a:off x="1584" y="912"/>
                <a:ext cx="864" cy="518"/>
              </a:xfrm>
              <a:prstGeom prst="rect">
                <a:avLst/>
              </a:prstGeom>
              <a:noFill/>
              <a:ln w="9525">
                <a:noFill/>
                <a:miter lim="800000"/>
                <a:headEnd/>
                <a:tailEnd/>
              </a:ln>
              <a:effectLst/>
            </p:spPr>
            <p:txBody>
              <a:bodyPr>
                <a:spAutoFit/>
              </a:bodyPr>
              <a:lstStyle/>
              <a:p>
                <a:pPr>
                  <a:spcBef>
                    <a:spcPct val="5000"/>
                  </a:spcBef>
                  <a:tabLst>
                    <a:tab pos="1082675" algn="r"/>
                    <a:tab pos="1830388" algn="r"/>
                  </a:tabLst>
                </a:pPr>
                <a:r>
                  <a:rPr kumimoji="1" lang="en-US">
                    <a:latin typeface="Tahoma" pitchFamily="34" charset="0"/>
                    <a:cs typeface="Tahoma" pitchFamily="34" charset="0"/>
                    <a:sym typeface="Symbol" pitchFamily="18" charset="2"/>
                  </a:rPr>
                  <a:t>Money holdings </a:t>
                </a:r>
              </a:p>
            </p:txBody>
          </p:sp>
          <p:sp>
            <p:nvSpPr>
              <p:cNvPr id="327691" name="Text Box 11"/>
              <p:cNvSpPr txBox="1">
                <a:spLocks noChangeArrowheads="1"/>
              </p:cNvSpPr>
              <p:nvPr/>
            </p:nvSpPr>
            <p:spPr bwMode="auto">
              <a:xfrm>
                <a:off x="4794" y="3324"/>
                <a:ext cx="576" cy="288"/>
              </a:xfrm>
              <a:prstGeom prst="rect">
                <a:avLst/>
              </a:prstGeom>
              <a:noFill/>
              <a:ln w="9525">
                <a:noFill/>
                <a:miter lim="800000"/>
                <a:headEnd/>
                <a:tailEnd/>
              </a:ln>
              <a:effectLst/>
            </p:spPr>
            <p:txBody>
              <a:bodyPr>
                <a:spAutoFit/>
              </a:bodyPr>
              <a:lstStyle/>
              <a:p>
                <a:pPr>
                  <a:spcBef>
                    <a:spcPct val="5000"/>
                  </a:spcBef>
                </a:pPr>
                <a:r>
                  <a:rPr lang="en-US">
                    <a:latin typeface="Tahoma" pitchFamily="34" charset="0"/>
                  </a:rPr>
                  <a:t>Time</a:t>
                </a:r>
                <a:endParaRPr lang="en-US">
                  <a:latin typeface="Arial" charset="0"/>
                </a:endParaRPr>
              </a:p>
            </p:txBody>
          </p:sp>
          <p:sp>
            <p:nvSpPr>
              <p:cNvPr id="327692" name="Text Box 12"/>
              <p:cNvSpPr txBox="1">
                <a:spLocks noChangeArrowheads="1"/>
              </p:cNvSpPr>
              <p:nvPr/>
            </p:nvSpPr>
            <p:spPr bwMode="auto">
              <a:xfrm>
                <a:off x="4458" y="3354"/>
                <a:ext cx="240" cy="269"/>
              </a:xfrm>
              <a:prstGeom prst="rect">
                <a:avLst/>
              </a:prstGeom>
              <a:noFill/>
              <a:ln w="9525">
                <a:noFill/>
                <a:miter lim="800000"/>
                <a:headEnd/>
                <a:tailEnd/>
              </a:ln>
              <a:effectLst/>
            </p:spPr>
            <p:txBody>
              <a:bodyPr lIns="0" tIns="0" rIns="0">
                <a:spAutoFit/>
              </a:bodyPr>
              <a:lstStyle/>
              <a:p>
                <a:pPr algn="ctr">
                  <a:spcBef>
                    <a:spcPct val="50000"/>
                  </a:spcBef>
                </a:pPr>
                <a:r>
                  <a:rPr kumimoji="1" lang="en-US" sz="2500">
                    <a:latin typeface="Tahoma" pitchFamily="34" charset="0"/>
                    <a:cs typeface="Tahoma" pitchFamily="34" charset="0"/>
                    <a:sym typeface="Symbol" pitchFamily="18" charset="2"/>
                  </a:rPr>
                  <a:t>1</a:t>
                </a:r>
                <a:endParaRPr lang="en-US" baseline="-25000"/>
              </a:p>
            </p:txBody>
          </p:sp>
        </p:grpSp>
        <p:sp>
          <p:nvSpPr>
            <p:cNvPr id="327693" name="Text Box 13"/>
            <p:cNvSpPr txBox="1">
              <a:spLocks noChangeArrowheads="1"/>
            </p:cNvSpPr>
            <p:nvPr/>
          </p:nvSpPr>
          <p:spPr bwMode="auto">
            <a:xfrm>
              <a:off x="3145" y="3355"/>
              <a:ext cx="645" cy="269"/>
            </a:xfrm>
            <a:prstGeom prst="rect">
              <a:avLst/>
            </a:prstGeom>
            <a:noFill/>
            <a:ln w="9525">
              <a:noFill/>
              <a:miter lim="800000"/>
              <a:headEnd/>
              <a:tailEnd/>
            </a:ln>
            <a:effectLst/>
          </p:spPr>
          <p:txBody>
            <a:bodyPr lIns="0" tIns="0" rIns="0">
              <a:spAutoFit/>
            </a:bodyPr>
            <a:lstStyle/>
            <a:p>
              <a:pPr algn="ctr">
                <a:spcBef>
                  <a:spcPct val="50000"/>
                </a:spcBef>
              </a:pPr>
              <a:r>
                <a:rPr kumimoji="1" lang="en-US" sz="2500">
                  <a:latin typeface="Tahoma" pitchFamily="34" charset="0"/>
                  <a:cs typeface="Tahoma" pitchFamily="34" charset="0"/>
                  <a:sym typeface="Symbol" pitchFamily="18" charset="2"/>
                </a:rPr>
                <a:t>1/2</a:t>
              </a:r>
              <a:endParaRPr lang="en-US" baseline="-25000"/>
            </a:p>
          </p:txBody>
        </p:sp>
      </p:grpSp>
      <p:sp>
        <p:nvSpPr>
          <p:cNvPr id="327694" name="Rectangle 14"/>
          <p:cNvSpPr>
            <a:spLocks noChangeArrowheads="1"/>
          </p:cNvSpPr>
          <p:nvPr/>
        </p:nvSpPr>
        <p:spPr bwMode="auto">
          <a:xfrm>
            <a:off x="7075488" y="3352800"/>
            <a:ext cx="1382712" cy="896938"/>
          </a:xfrm>
          <a:prstGeom prst="rect">
            <a:avLst/>
          </a:prstGeom>
          <a:solidFill>
            <a:srgbClr val="CCFFCC"/>
          </a:solidFill>
          <a:ln w="9525">
            <a:noFill/>
            <a:miter lim="800000"/>
            <a:headEnd/>
            <a:tailEnd/>
          </a:ln>
          <a:effectLst/>
        </p:spPr>
        <p:txBody>
          <a:bodyPr/>
          <a:lstStyle/>
          <a:p>
            <a:pPr>
              <a:lnSpc>
                <a:spcPct val="105000"/>
              </a:lnSpc>
              <a:spcBef>
                <a:spcPct val="40000"/>
              </a:spcBef>
              <a:buClr>
                <a:schemeClr val="accent2"/>
              </a:buClr>
              <a:buSzPct val="110000"/>
              <a:buFont typeface="Wingdings" pitchFamily="2" charset="2"/>
              <a:buNone/>
            </a:pPr>
            <a:r>
              <a:rPr kumimoji="1" lang="en-US" sz="2500">
                <a:latin typeface="Tahoma" pitchFamily="34" charset="0"/>
                <a:cs typeface="Tahoma" pitchFamily="34" charset="0"/>
                <a:sym typeface="Symbol" pitchFamily="18" charset="2"/>
              </a:rPr>
              <a:t>Average </a:t>
            </a:r>
            <a:br>
              <a:rPr kumimoji="1" lang="en-US" sz="2500">
                <a:latin typeface="Tahoma" pitchFamily="34" charset="0"/>
                <a:cs typeface="Tahoma" pitchFamily="34" charset="0"/>
                <a:sym typeface="Symbol" pitchFamily="18" charset="2"/>
              </a:rPr>
            </a:br>
            <a:r>
              <a:rPr kumimoji="1" lang="en-US" sz="2500">
                <a:latin typeface="Tahoma" pitchFamily="34" charset="0"/>
                <a:cs typeface="Tahoma" pitchFamily="34" charset="0"/>
                <a:sym typeface="Symbol" pitchFamily="18" charset="2"/>
              </a:rPr>
              <a:t>= </a:t>
            </a:r>
            <a:r>
              <a:rPr kumimoji="1" lang="en-US" sz="2500" b="1" i="1">
                <a:latin typeface="Tahoma" pitchFamily="34" charset="0"/>
                <a:cs typeface="Tahoma" pitchFamily="34" charset="0"/>
                <a:sym typeface="Symbol" pitchFamily="18" charset="2"/>
              </a:rPr>
              <a:t>Y</a:t>
            </a:r>
            <a:r>
              <a:rPr kumimoji="1" lang="en-US" sz="2500" i="1">
                <a:latin typeface="Tahoma" pitchFamily="34" charset="0"/>
                <a:cs typeface="Tahoma" pitchFamily="34" charset="0"/>
                <a:sym typeface="Symbol" pitchFamily="18" charset="2"/>
              </a:rPr>
              <a:t>/</a:t>
            </a:r>
            <a:r>
              <a:rPr kumimoji="1" lang="en-US" sz="1800" i="1">
                <a:latin typeface="Tahoma" pitchFamily="34" charset="0"/>
                <a:cs typeface="Tahoma" pitchFamily="34" charset="0"/>
                <a:sym typeface="Symbol" pitchFamily="18" charset="2"/>
              </a:rPr>
              <a:t> </a:t>
            </a:r>
            <a:r>
              <a:rPr kumimoji="1" lang="en-US" sz="2500">
                <a:latin typeface="Tahoma" pitchFamily="34" charset="0"/>
                <a:cs typeface="Tahoma" pitchFamily="34" charset="0"/>
                <a:sym typeface="Symbol" pitchFamily="18" charset="2"/>
              </a:rPr>
              <a:t>4</a:t>
            </a:r>
          </a:p>
        </p:txBody>
      </p:sp>
      <p:sp>
        <p:nvSpPr>
          <p:cNvPr id="327695" name="Line 15"/>
          <p:cNvSpPr>
            <a:spLocks noChangeShapeType="1"/>
          </p:cNvSpPr>
          <p:nvPr/>
        </p:nvSpPr>
        <p:spPr bwMode="auto">
          <a:xfrm flipH="1" flipV="1">
            <a:off x="3779838" y="4416425"/>
            <a:ext cx="3962400" cy="1588"/>
          </a:xfrm>
          <a:prstGeom prst="line">
            <a:avLst/>
          </a:prstGeom>
          <a:noFill/>
          <a:ln w="9525">
            <a:solidFill>
              <a:schemeClr val="tx1"/>
            </a:solidFill>
            <a:prstDash val="dash"/>
            <a:round/>
            <a:headEnd/>
            <a:tailEnd/>
          </a:ln>
          <a:effectLst/>
        </p:spPr>
        <p:txBody>
          <a:bodyPr anchor="ctr"/>
          <a:lstStyle/>
          <a:p>
            <a:endParaRPr lang="en-US"/>
          </a:p>
        </p:txBody>
      </p:sp>
      <p:sp>
        <p:nvSpPr>
          <p:cNvPr id="327696" name="Text Box 16"/>
          <p:cNvSpPr txBox="1">
            <a:spLocks noChangeArrowheads="1"/>
          </p:cNvSpPr>
          <p:nvPr/>
        </p:nvSpPr>
        <p:spPr bwMode="auto">
          <a:xfrm>
            <a:off x="3048000" y="3259138"/>
            <a:ext cx="685800" cy="427037"/>
          </a:xfrm>
          <a:prstGeom prst="rect">
            <a:avLst/>
          </a:prstGeom>
          <a:noFill/>
          <a:ln w="9525">
            <a:noFill/>
            <a:miter lim="800000"/>
            <a:headEnd/>
            <a:tailEnd/>
          </a:ln>
          <a:effectLst/>
        </p:spPr>
        <p:txBody>
          <a:bodyPr lIns="0" tIns="0" rIns="0">
            <a:spAutoFit/>
          </a:bodyPr>
          <a:lstStyle/>
          <a:p>
            <a:pPr algn="ctr">
              <a:spcBef>
                <a:spcPct val="50000"/>
              </a:spcBef>
            </a:pPr>
            <a:r>
              <a:rPr kumimoji="1" lang="en-US" sz="2500" b="1" i="1">
                <a:latin typeface="Tahoma" pitchFamily="34" charset="0"/>
                <a:cs typeface="Tahoma" pitchFamily="34" charset="0"/>
                <a:sym typeface="Symbol" pitchFamily="18" charset="2"/>
              </a:rPr>
              <a:t>Y</a:t>
            </a:r>
            <a:r>
              <a:rPr kumimoji="1" lang="en-US" sz="2500" i="1">
                <a:latin typeface="Tahoma" pitchFamily="34" charset="0"/>
                <a:cs typeface="Tahoma" pitchFamily="34" charset="0"/>
                <a:sym typeface="Symbol" pitchFamily="18" charset="2"/>
              </a:rPr>
              <a:t>/</a:t>
            </a:r>
            <a:r>
              <a:rPr kumimoji="1" lang="en-US" sz="1800" i="1">
                <a:latin typeface="Tahoma" pitchFamily="34" charset="0"/>
                <a:cs typeface="Tahoma" pitchFamily="34" charset="0"/>
                <a:sym typeface="Symbol" pitchFamily="18" charset="2"/>
              </a:rPr>
              <a:t> </a:t>
            </a:r>
            <a:r>
              <a:rPr kumimoji="1" lang="en-US" sz="2500">
                <a:latin typeface="Tahoma" pitchFamily="34" charset="0"/>
                <a:cs typeface="Tahoma" pitchFamily="34" charset="0"/>
                <a:sym typeface="Symbol" pitchFamily="18" charset="2"/>
              </a:rPr>
              <a:t>2</a:t>
            </a:r>
            <a:endParaRPr lang="en-US" baseline="-25000"/>
          </a:p>
        </p:txBody>
      </p:sp>
      <p:sp>
        <p:nvSpPr>
          <p:cNvPr id="327697" name="Line 17"/>
          <p:cNvSpPr>
            <a:spLocks noChangeShapeType="1"/>
          </p:cNvSpPr>
          <p:nvPr/>
        </p:nvSpPr>
        <p:spPr bwMode="auto">
          <a:xfrm>
            <a:off x="3773488" y="3530600"/>
            <a:ext cx="1743075" cy="1747838"/>
          </a:xfrm>
          <a:prstGeom prst="line">
            <a:avLst/>
          </a:prstGeom>
          <a:noFill/>
          <a:ln w="28575">
            <a:solidFill>
              <a:srgbClr val="000099"/>
            </a:solidFill>
            <a:round/>
            <a:headEnd/>
            <a:tailEnd/>
          </a:ln>
          <a:effectLst/>
        </p:spPr>
        <p:txBody>
          <a:bodyPr rIns="0"/>
          <a:lstStyle/>
          <a:p>
            <a:endParaRPr lang="en-US"/>
          </a:p>
        </p:txBody>
      </p:sp>
      <p:sp>
        <p:nvSpPr>
          <p:cNvPr id="327698" name="Line 18"/>
          <p:cNvSpPr>
            <a:spLocks noChangeShapeType="1"/>
          </p:cNvSpPr>
          <p:nvPr/>
        </p:nvSpPr>
        <p:spPr bwMode="auto">
          <a:xfrm flipV="1">
            <a:off x="5505450" y="3530600"/>
            <a:ext cx="1588" cy="1730375"/>
          </a:xfrm>
          <a:prstGeom prst="line">
            <a:avLst/>
          </a:prstGeom>
          <a:noFill/>
          <a:ln w="28575">
            <a:solidFill>
              <a:srgbClr val="000099"/>
            </a:solidFill>
            <a:round/>
            <a:headEnd/>
            <a:tailEnd/>
          </a:ln>
          <a:effectLst/>
        </p:spPr>
        <p:txBody>
          <a:bodyPr/>
          <a:lstStyle/>
          <a:p>
            <a:endParaRPr lang="en-US"/>
          </a:p>
        </p:txBody>
      </p:sp>
      <p:sp>
        <p:nvSpPr>
          <p:cNvPr id="327699" name="Line 19"/>
          <p:cNvSpPr>
            <a:spLocks noChangeShapeType="1"/>
          </p:cNvSpPr>
          <p:nvPr/>
        </p:nvSpPr>
        <p:spPr bwMode="auto">
          <a:xfrm>
            <a:off x="5505450" y="3530600"/>
            <a:ext cx="1743075" cy="1747838"/>
          </a:xfrm>
          <a:prstGeom prst="line">
            <a:avLst/>
          </a:prstGeom>
          <a:noFill/>
          <a:ln w="28575">
            <a:solidFill>
              <a:srgbClr val="000099"/>
            </a:solidFill>
            <a:round/>
            <a:headEnd/>
            <a:tailEnd/>
          </a:ln>
          <a:effectLst/>
        </p:spPr>
        <p:txBody>
          <a:bodyPr rIns="0"/>
          <a:lstStyle/>
          <a:p>
            <a:endParaRPr lang="en-US"/>
          </a:p>
        </p:txBody>
      </p:sp>
      <p:sp>
        <p:nvSpPr>
          <p:cNvPr id="327701" name="Text Box 21"/>
          <p:cNvSpPr txBox="1">
            <a:spLocks noChangeArrowheads="1"/>
          </p:cNvSpPr>
          <p:nvPr/>
        </p:nvSpPr>
        <p:spPr bwMode="auto">
          <a:xfrm>
            <a:off x="3200400" y="2316163"/>
            <a:ext cx="533400" cy="427037"/>
          </a:xfrm>
          <a:prstGeom prst="rect">
            <a:avLst/>
          </a:prstGeom>
          <a:noFill/>
          <a:ln w="9525">
            <a:noFill/>
            <a:miter lim="800000"/>
            <a:headEnd/>
            <a:tailEnd/>
          </a:ln>
          <a:effectLst/>
        </p:spPr>
        <p:txBody>
          <a:bodyPr lIns="0" tIns="0" rIns="0">
            <a:spAutoFit/>
          </a:bodyPr>
          <a:lstStyle/>
          <a:p>
            <a:pPr algn="ctr">
              <a:spcBef>
                <a:spcPct val="50000"/>
              </a:spcBef>
            </a:pPr>
            <a:r>
              <a:rPr kumimoji="1" lang="en-US" sz="2500" b="1" i="1">
                <a:latin typeface="Tahoma" pitchFamily="34" charset="0"/>
                <a:cs typeface="Tahoma" pitchFamily="34" charset="0"/>
                <a:sym typeface="Symbol" pitchFamily="18" charset="2"/>
              </a:rPr>
              <a:t>Y</a:t>
            </a:r>
            <a:endParaRPr lang="en-US" b="1" i="1" baseline="-25000"/>
          </a:p>
        </p:txBody>
      </p:sp>
      <p:sp>
        <p:nvSpPr>
          <p:cNvPr id="327702" name="Rectangle 22"/>
          <p:cNvSpPr>
            <a:spLocks noChangeArrowheads="1"/>
          </p:cNvSpPr>
          <p:nvPr/>
        </p:nvSpPr>
        <p:spPr bwMode="auto">
          <a:xfrm>
            <a:off x="5486400" y="1600200"/>
            <a:ext cx="1219200" cy="609600"/>
          </a:xfrm>
          <a:prstGeom prst="rect">
            <a:avLst/>
          </a:prstGeom>
          <a:solidFill>
            <a:srgbClr val="FFFF99"/>
          </a:solidFill>
          <a:ln w="9525">
            <a:solidFill>
              <a:schemeClr val="tx1"/>
            </a:solidFill>
            <a:miter lim="800000"/>
            <a:headEnd/>
            <a:tailEnd/>
          </a:ln>
          <a:effectLst/>
        </p:spPr>
        <p:txBody>
          <a:bodyPr/>
          <a:lstStyle/>
          <a:p>
            <a:pPr>
              <a:lnSpc>
                <a:spcPct val="105000"/>
              </a:lnSpc>
              <a:spcBef>
                <a:spcPct val="10000"/>
              </a:spcBef>
              <a:buClr>
                <a:schemeClr val="accent2"/>
              </a:buClr>
              <a:buSzPct val="110000"/>
              <a:buFont typeface="Wingdings" pitchFamily="2" charset="2"/>
              <a:buNone/>
            </a:pPr>
            <a:r>
              <a:rPr lang="en-US" sz="2900" b="1" i="1">
                <a:latin typeface="Tahoma" pitchFamily="34" charset="0"/>
              </a:rPr>
              <a:t>N</a:t>
            </a:r>
            <a:r>
              <a:rPr lang="en-US" sz="2900">
                <a:latin typeface="Tahoma" pitchFamily="34" charset="0"/>
              </a:rPr>
              <a:t> = 2</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Money holdings over the year</a:t>
            </a:r>
          </a:p>
        </p:txBody>
      </p:sp>
      <p:sp>
        <p:nvSpPr>
          <p:cNvPr id="319492" name="Line 4"/>
          <p:cNvSpPr>
            <a:spLocks noChangeShapeType="1"/>
          </p:cNvSpPr>
          <p:nvPr/>
        </p:nvSpPr>
        <p:spPr bwMode="auto">
          <a:xfrm>
            <a:off x="3773488" y="4114800"/>
            <a:ext cx="1168400" cy="1163638"/>
          </a:xfrm>
          <a:prstGeom prst="line">
            <a:avLst/>
          </a:prstGeom>
          <a:noFill/>
          <a:ln w="28575">
            <a:solidFill>
              <a:srgbClr val="000099"/>
            </a:solidFill>
            <a:round/>
            <a:headEnd/>
            <a:tailEnd/>
          </a:ln>
          <a:effectLst/>
        </p:spPr>
        <p:txBody>
          <a:bodyPr rIns="0"/>
          <a:lstStyle/>
          <a:p>
            <a:endParaRPr lang="en-US"/>
          </a:p>
        </p:txBody>
      </p:sp>
      <p:sp>
        <p:nvSpPr>
          <p:cNvPr id="319493" name="Rectangle 5"/>
          <p:cNvSpPr>
            <a:spLocks noChangeArrowheads="1"/>
          </p:cNvSpPr>
          <p:nvPr/>
        </p:nvSpPr>
        <p:spPr bwMode="auto">
          <a:xfrm>
            <a:off x="7075488" y="3663950"/>
            <a:ext cx="1382712" cy="908050"/>
          </a:xfrm>
          <a:prstGeom prst="rect">
            <a:avLst/>
          </a:prstGeom>
          <a:solidFill>
            <a:srgbClr val="CCFFCC"/>
          </a:solidFill>
          <a:ln w="9525">
            <a:noFill/>
            <a:miter lim="800000"/>
            <a:headEnd/>
            <a:tailEnd/>
          </a:ln>
          <a:effectLst/>
        </p:spPr>
        <p:txBody>
          <a:bodyPr/>
          <a:lstStyle/>
          <a:p>
            <a:pPr>
              <a:lnSpc>
                <a:spcPct val="105000"/>
              </a:lnSpc>
              <a:spcBef>
                <a:spcPct val="40000"/>
              </a:spcBef>
              <a:buClr>
                <a:schemeClr val="accent2"/>
              </a:buClr>
              <a:buSzPct val="110000"/>
              <a:buFont typeface="Wingdings" pitchFamily="2" charset="2"/>
              <a:buNone/>
            </a:pPr>
            <a:r>
              <a:rPr kumimoji="1" lang="en-US" sz="2500">
                <a:latin typeface="Tahoma" pitchFamily="34" charset="0"/>
                <a:cs typeface="Tahoma" pitchFamily="34" charset="0"/>
                <a:sym typeface="Symbol" pitchFamily="18" charset="2"/>
              </a:rPr>
              <a:t>Average </a:t>
            </a:r>
            <a:br>
              <a:rPr kumimoji="1" lang="en-US" sz="2500">
                <a:latin typeface="Tahoma" pitchFamily="34" charset="0"/>
                <a:cs typeface="Tahoma" pitchFamily="34" charset="0"/>
                <a:sym typeface="Symbol" pitchFamily="18" charset="2"/>
              </a:rPr>
            </a:br>
            <a:r>
              <a:rPr kumimoji="1" lang="en-US" sz="2500">
                <a:latin typeface="Tahoma" pitchFamily="34" charset="0"/>
                <a:cs typeface="Tahoma" pitchFamily="34" charset="0"/>
                <a:sym typeface="Symbol" pitchFamily="18" charset="2"/>
              </a:rPr>
              <a:t>= </a:t>
            </a:r>
            <a:r>
              <a:rPr kumimoji="1" lang="en-US" sz="2500" b="1" i="1">
                <a:latin typeface="Tahoma" pitchFamily="34" charset="0"/>
                <a:cs typeface="Tahoma" pitchFamily="34" charset="0"/>
                <a:sym typeface="Symbol" pitchFamily="18" charset="2"/>
              </a:rPr>
              <a:t>Y</a:t>
            </a:r>
            <a:r>
              <a:rPr kumimoji="1" lang="en-US" sz="2500" i="1">
                <a:latin typeface="Tahoma" pitchFamily="34" charset="0"/>
                <a:cs typeface="Tahoma" pitchFamily="34" charset="0"/>
                <a:sym typeface="Symbol" pitchFamily="18" charset="2"/>
              </a:rPr>
              <a:t>/</a:t>
            </a:r>
            <a:r>
              <a:rPr kumimoji="1" lang="en-US" sz="1800" i="1">
                <a:latin typeface="Tahoma" pitchFamily="34" charset="0"/>
                <a:cs typeface="Tahoma" pitchFamily="34" charset="0"/>
                <a:sym typeface="Symbol" pitchFamily="18" charset="2"/>
              </a:rPr>
              <a:t> </a:t>
            </a:r>
            <a:r>
              <a:rPr kumimoji="1" lang="en-US" sz="2500">
                <a:latin typeface="Tahoma" pitchFamily="34" charset="0"/>
                <a:cs typeface="Tahoma" pitchFamily="34" charset="0"/>
                <a:sym typeface="Symbol" pitchFamily="18" charset="2"/>
              </a:rPr>
              <a:t>6</a:t>
            </a:r>
          </a:p>
        </p:txBody>
      </p:sp>
      <p:sp>
        <p:nvSpPr>
          <p:cNvPr id="319494" name="Line 6"/>
          <p:cNvSpPr>
            <a:spLocks noChangeShapeType="1"/>
          </p:cNvSpPr>
          <p:nvPr/>
        </p:nvSpPr>
        <p:spPr bwMode="auto">
          <a:xfrm flipH="1" flipV="1">
            <a:off x="3779838" y="4713288"/>
            <a:ext cx="3924300" cy="0"/>
          </a:xfrm>
          <a:prstGeom prst="line">
            <a:avLst/>
          </a:prstGeom>
          <a:noFill/>
          <a:ln w="9525">
            <a:solidFill>
              <a:schemeClr val="tx1"/>
            </a:solidFill>
            <a:prstDash val="dash"/>
            <a:round/>
            <a:headEnd/>
            <a:tailEnd/>
          </a:ln>
          <a:effectLst/>
        </p:spPr>
        <p:txBody>
          <a:bodyPr anchor="ctr"/>
          <a:lstStyle/>
          <a:p>
            <a:endParaRPr lang="en-US"/>
          </a:p>
        </p:txBody>
      </p:sp>
      <p:grpSp>
        <p:nvGrpSpPr>
          <p:cNvPr id="319495" name="Group 7"/>
          <p:cNvGrpSpPr>
            <a:grpSpLocks/>
          </p:cNvGrpSpPr>
          <p:nvPr/>
        </p:nvGrpSpPr>
        <p:grpSpPr bwMode="auto">
          <a:xfrm>
            <a:off x="2514600" y="1447800"/>
            <a:ext cx="6010275" cy="4305300"/>
            <a:chOff x="1584" y="912"/>
            <a:chExt cx="3786" cy="2712"/>
          </a:xfrm>
        </p:grpSpPr>
        <p:sp>
          <p:nvSpPr>
            <p:cNvPr id="319496" name="Text Box 8"/>
            <p:cNvSpPr txBox="1">
              <a:spLocks noChangeArrowheads="1"/>
            </p:cNvSpPr>
            <p:nvPr/>
          </p:nvSpPr>
          <p:spPr bwMode="auto">
            <a:xfrm>
              <a:off x="2892" y="3355"/>
              <a:ext cx="432" cy="269"/>
            </a:xfrm>
            <a:prstGeom prst="rect">
              <a:avLst/>
            </a:prstGeom>
            <a:noFill/>
            <a:ln w="9525">
              <a:noFill/>
              <a:miter lim="800000"/>
              <a:headEnd/>
              <a:tailEnd/>
            </a:ln>
            <a:effectLst/>
          </p:spPr>
          <p:txBody>
            <a:bodyPr lIns="0" tIns="0" rIns="0">
              <a:spAutoFit/>
            </a:bodyPr>
            <a:lstStyle/>
            <a:p>
              <a:pPr algn="ctr">
                <a:spcBef>
                  <a:spcPct val="50000"/>
                </a:spcBef>
              </a:pPr>
              <a:r>
                <a:rPr kumimoji="1" lang="en-US" sz="2500">
                  <a:latin typeface="Tahoma" pitchFamily="34" charset="0"/>
                  <a:cs typeface="Tahoma" pitchFamily="34" charset="0"/>
                  <a:sym typeface="Symbol" pitchFamily="18" charset="2"/>
                </a:rPr>
                <a:t>1/3</a:t>
              </a:r>
              <a:endParaRPr lang="en-US" baseline="-25000"/>
            </a:p>
          </p:txBody>
        </p:sp>
        <p:sp>
          <p:nvSpPr>
            <p:cNvPr id="319497" name="Text Box 9"/>
            <p:cNvSpPr txBox="1">
              <a:spLocks noChangeArrowheads="1"/>
            </p:cNvSpPr>
            <p:nvPr/>
          </p:nvSpPr>
          <p:spPr bwMode="auto">
            <a:xfrm>
              <a:off x="3606" y="3355"/>
              <a:ext cx="432" cy="269"/>
            </a:xfrm>
            <a:prstGeom prst="rect">
              <a:avLst/>
            </a:prstGeom>
            <a:noFill/>
            <a:ln w="9525">
              <a:noFill/>
              <a:miter lim="800000"/>
              <a:headEnd/>
              <a:tailEnd/>
            </a:ln>
            <a:effectLst/>
          </p:spPr>
          <p:txBody>
            <a:bodyPr lIns="0" tIns="0" rIns="0">
              <a:spAutoFit/>
            </a:bodyPr>
            <a:lstStyle/>
            <a:p>
              <a:pPr algn="ctr">
                <a:spcBef>
                  <a:spcPct val="50000"/>
                </a:spcBef>
              </a:pPr>
              <a:r>
                <a:rPr kumimoji="1" lang="en-US" sz="2500">
                  <a:latin typeface="Tahoma" pitchFamily="34" charset="0"/>
                  <a:cs typeface="Tahoma" pitchFamily="34" charset="0"/>
                  <a:sym typeface="Symbol" pitchFamily="18" charset="2"/>
                </a:rPr>
                <a:t>2/3</a:t>
              </a:r>
              <a:endParaRPr lang="en-US" baseline="-25000"/>
            </a:p>
          </p:txBody>
        </p:sp>
        <p:grpSp>
          <p:nvGrpSpPr>
            <p:cNvPr id="319498" name="Group 10"/>
            <p:cNvGrpSpPr>
              <a:grpSpLocks/>
            </p:cNvGrpSpPr>
            <p:nvPr/>
          </p:nvGrpSpPr>
          <p:grpSpPr bwMode="auto">
            <a:xfrm>
              <a:off x="1584" y="912"/>
              <a:ext cx="3786" cy="2711"/>
              <a:chOff x="1584" y="912"/>
              <a:chExt cx="3786" cy="2711"/>
            </a:xfrm>
          </p:grpSpPr>
          <p:grpSp>
            <p:nvGrpSpPr>
              <p:cNvPr id="319499" name="Group 11"/>
              <p:cNvGrpSpPr>
                <a:grpSpLocks/>
              </p:cNvGrpSpPr>
              <p:nvPr/>
            </p:nvGrpSpPr>
            <p:grpSpPr bwMode="auto">
              <a:xfrm>
                <a:off x="2378" y="1357"/>
                <a:ext cx="2683" cy="1967"/>
                <a:chOff x="2640" y="1056"/>
                <a:chExt cx="2496" cy="2112"/>
              </a:xfrm>
            </p:grpSpPr>
            <p:sp>
              <p:nvSpPr>
                <p:cNvPr id="319500" name="Line 12"/>
                <p:cNvSpPr>
                  <a:spLocks noChangeShapeType="1"/>
                </p:cNvSpPr>
                <p:nvPr/>
              </p:nvSpPr>
              <p:spPr bwMode="auto">
                <a:xfrm>
                  <a:off x="2640" y="1056"/>
                  <a:ext cx="0" cy="2112"/>
                </a:xfrm>
                <a:prstGeom prst="line">
                  <a:avLst/>
                </a:prstGeom>
                <a:noFill/>
                <a:ln w="12700">
                  <a:solidFill>
                    <a:schemeClr val="tx1"/>
                  </a:solidFill>
                  <a:round/>
                  <a:headEnd/>
                  <a:tailEnd/>
                </a:ln>
                <a:effectLst/>
              </p:spPr>
              <p:txBody>
                <a:bodyPr/>
                <a:lstStyle/>
                <a:p>
                  <a:endParaRPr lang="en-US"/>
                </a:p>
              </p:txBody>
            </p:sp>
            <p:sp>
              <p:nvSpPr>
                <p:cNvPr id="319501" name="Line 13"/>
                <p:cNvSpPr>
                  <a:spLocks noChangeShapeType="1"/>
                </p:cNvSpPr>
                <p:nvPr/>
              </p:nvSpPr>
              <p:spPr bwMode="auto">
                <a:xfrm>
                  <a:off x="2640" y="3168"/>
                  <a:ext cx="2496" cy="0"/>
                </a:xfrm>
                <a:prstGeom prst="line">
                  <a:avLst/>
                </a:prstGeom>
                <a:noFill/>
                <a:ln w="12700">
                  <a:solidFill>
                    <a:schemeClr val="tx1"/>
                  </a:solidFill>
                  <a:round/>
                  <a:headEnd/>
                  <a:tailEnd/>
                </a:ln>
                <a:effectLst/>
              </p:spPr>
              <p:txBody>
                <a:bodyPr/>
                <a:lstStyle/>
                <a:p>
                  <a:endParaRPr lang="en-US"/>
                </a:p>
              </p:txBody>
            </p:sp>
          </p:grpSp>
          <p:sp>
            <p:nvSpPr>
              <p:cNvPr id="319502" name="Text Box 14"/>
              <p:cNvSpPr txBox="1">
                <a:spLocks noChangeArrowheads="1"/>
              </p:cNvSpPr>
              <p:nvPr/>
            </p:nvSpPr>
            <p:spPr bwMode="auto">
              <a:xfrm>
                <a:off x="1584" y="912"/>
                <a:ext cx="864" cy="518"/>
              </a:xfrm>
              <a:prstGeom prst="rect">
                <a:avLst/>
              </a:prstGeom>
              <a:noFill/>
              <a:ln w="9525">
                <a:noFill/>
                <a:miter lim="800000"/>
                <a:headEnd/>
                <a:tailEnd/>
              </a:ln>
              <a:effectLst/>
            </p:spPr>
            <p:txBody>
              <a:bodyPr>
                <a:spAutoFit/>
              </a:bodyPr>
              <a:lstStyle/>
              <a:p>
                <a:pPr>
                  <a:spcBef>
                    <a:spcPct val="5000"/>
                  </a:spcBef>
                  <a:tabLst>
                    <a:tab pos="1082675" algn="r"/>
                    <a:tab pos="1830388" algn="r"/>
                  </a:tabLst>
                </a:pPr>
                <a:r>
                  <a:rPr kumimoji="1" lang="en-US">
                    <a:latin typeface="Tahoma" pitchFamily="34" charset="0"/>
                    <a:cs typeface="Tahoma" pitchFamily="34" charset="0"/>
                    <a:sym typeface="Symbol" pitchFamily="18" charset="2"/>
                  </a:rPr>
                  <a:t>Money holdings </a:t>
                </a:r>
              </a:p>
            </p:txBody>
          </p:sp>
          <p:sp>
            <p:nvSpPr>
              <p:cNvPr id="319503" name="Text Box 15"/>
              <p:cNvSpPr txBox="1">
                <a:spLocks noChangeArrowheads="1"/>
              </p:cNvSpPr>
              <p:nvPr/>
            </p:nvSpPr>
            <p:spPr bwMode="auto">
              <a:xfrm>
                <a:off x="4794" y="3324"/>
                <a:ext cx="576" cy="288"/>
              </a:xfrm>
              <a:prstGeom prst="rect">
                <a:avLst/>
              </a:prstGeom>
              <a:noFill/>
              <a:ln w="9525">
                <a:noFill/>
                <a:miter lim="800000"/>
                <a:headEnd/>
                <a:tailEnd/>
              </a:ln>
              <a:effectLst/>
            </p:spPr>
            <p:txBody>
              <a:bodyPr>
                <a:spAutoFit/>
              </a:bodyPr>
              <a:lstStyle/>
              <a:p>
                <a:pPr>
                  <a:spcBef>
                    <a:spcPct val="5000"/>
                  </a:spcBef>
                </a:pPr>
                <a:r>
                  <a:rPr lang="en-US">
                    <a:latin typeface="Tahoma" pitchFamily="34" charset="0"/>
                  </a:rPr>
                  <a:t>Time</a:t>
                </a:r>
                <a:endParaRPr lang="en-US">
                  <a:latin typeface="Arial" charset="0"/>
                </a:endParaRPr>
              </a:p>
            </p:txBody>
          </p:sp>
          <p:sp>
            <p:nvSpPr>
              <p:cNvPr id="319504" name="Text Box 16"/>
              <p:cNvSpPr txBox="1">
                <a:spLocks noChangeArrowheads="1"/>
              </p:cNvSpPr>
              <p:nvPr/>
            </p:nvSpPr>
            <p:spPr bwMode="auto">
              <a:xfrm>
                <a:off x="4458" y="3354"/>
                <a:ext cx="240" cy="269"/>
              </a:xfrm>
              <a:prstGeom prst="rect">
                <a:avLst/>
              </a:prstGeom>
              <a:noFill/>
              <a:ln w="9525">
                <a:noFill/>
                <a:miter lim="800000"/>
                <a:headEnd/>
                <a:tailEnd/>
              </a:ln>
              <a:effectLst/>
            </p:spPr>
            <p:txBody>
              <a:bodyPr lIns="0" tIns="0" rIns="0">
                <a:spAutoFit/>
              </a:bodyPr>
              <a:lstStyle/>
              <a:p>
                <a:pPr algn="ctr">
                  <a:spcBef>
                    <a:spcPct val="50000"/>
                  </a:spcBef>
                </a:pPr>
                <a:r>
                  <a:rPr kumimoji="1" lang="en-US" sz="2500">
                    <a:latin typeface="Tahoma" pitchFamily="34" charset="0"/>
                    <a:cs typeface="Tahoma" pitchFamily="34" charset="0"/>
                    <a:sym typeface="Symbol" pitchFamily="18" charset="2"/>
                  </a:rPr>
                  <a:t>1</a:t>
                </a:r>
                <a:endParaRPr lang="en-US" baseline="-25000"/>
              </a:p>
            </p:txBody>
          </p:sp>
        </p:grpSp>
      </p:grpSp>
      <p:sp>
        <p:nvSpPr>
          <p:cNvPr id="319506" name="Text Box 18"/>
          <p:cNvSpPr txBox="1">
            <a:spLocks noChangeArrowheads="1"/>
          </p:cNvSpPr>
          <p:nvPr/>
        </p:nvSpPr>
        <p:spPr bwMode="auto">
          <a:xfrm>
            <a:off x="3048000" y="3886200"/>
            <a:ext cx="685800" cy="427038"/>
          </a:xfrm>
          <a:prstGeom prst="rect">
            <a:avLst/>
          </a:prstGeom>
          <a:noFill/>
          <a:ln w="9525">
            <a:noFill/>
            <a:miter lim="800000"/>
            <a:headEnd/>
            <a:tailEnd/>
          </a:ln>
          <a:effectLst/>
        </p:spPr>
        <p:txBody>
          <a:bodyPr lIns="0" tIns="0" rIns="0">
            <a:spAutoFit/>
          </a:bodyPr>
          <a:lstStyle/>
          <a:p>
            <a:pPr algn="ctr">
              <a:spcBef>
                <a:spcPct val="50000"/>
              </a:spcBef>
            </a:pPr>
            <a:r>
              <a:rPr kumimoji="1" lang="en-US" sz="2500" b="1" i="1">
                <a:latin typeface="Tahoma" pitchFamily="34" charset="0"/>
                <a:cs typeface="Tahoma" pitchFamily="34" charset="0"/>
                <a:sym typeface="Symbol" pitchFamily="18" charset="2"/>
              </a:rPr>
              <a:t>Y</a:t>
            </a:r>
            <a:r>
              <a:rPr kumimoji="1" lang="en-US" sz="2500" i="1">
                <a:latin typeface="Tahoma" pitchFamily="34" charset="0"/>
                <a:cs typeface="Tahoma" pitchFamily="34" charset="0"/>
                <a:sym typeface="Symbol" pitchFamily="18" charset="2"/>
              </a:rPr>
              <a:t>/</a:t>
            </a:r>
            <a:r>
              <a:rPr kumimoji="1" lang="en-US" sz="1800" i="1">
                <a:latin typeface="Tahoma" pitchFamily="34" charset="0"/>
                <a:cs typeface="Tahoma" pitchFamily="34" charset="0"/>
                <a:sym typeface="Symbol" pitchFamily="18" charset="2"/>
              </a:rPr>
              <a:t> </a:t>
            </a:r>
            <a:r>
              <a:rPr kumimoji="1" lang="en-US" sz="2500">
                <a:latin typeface="Tahoma" pitchFamily="34" charset="0"/>
                <a:cs typeface="Tahoma" pitchFamily="34" charset="0"/>
                <a:sym typeface="Symbol" pitchFamily="18" charset="2"/>
              </a:rPr>
              <a:t>3</a:t>
            </a:r>
            <a:endParaRPr lang="en-US" baseline="-25000"/>
          </a:p>
        </p:txBody>
      </p:sp>
      <p:sp>
        <p:nvSpPr>
          <p:cNvPr id="319507" name="Line 19"/>
          <p:cNvSpPr>
            <a:spLocks noChangeShapeType="1"/>
          </p:cNvSpPr>
          <p:nvPr/>
        </p:nvSpPr>
        <p:spPr bwMode="auto">
          <a:xfrm flipV="1">
            <a:off x="4933950" y="4114800"/>
            <a:ext cx="0" cy="1152525"/>
          </a:xfrm>
          <a:prstGeom prst="line">
            <a:avLst/>
          </a:prstGeom>
          <a:noFill/>
          <a:ln w="28575">
            <a:solidFill>
              <a:srgbClr val="000099"/>
            </a:solidFill>
            <a:round/>
            <a:headEnd/>
            <a:tailEnd/>
          </a:ln>
          <a:effectLst/>
        </p:spPr>
        <p:txBody>
          <a:bodyPr/>
          <a:lstStyle/>
          <a:p>
            <a:endParaRPr lang="en-US"/>
          </a:p>
        </p:txBody>
      </p:sp>
      <p:sp>
        <p:nvSpPr>
          <p:cNvPr id="319508" name="Line 20"/>
          <p:cNvSpPr>
            <a:spLocks noChangeShapeType="1"/>
          </p:cNvSpPr>
          <p:nvPr/>
        </p:nvSpPr>
        <p:spPr bwMode="auto">
          <a:xfrm>
            <a:off x="4927600" y="4114800"/>
            <a:ext cx="1168400" cy="1163638"/>
          </a:xfrm>
          <a:prstGeom prst="line">
            <a:avLst/>
          </a:prstGeom>
          <a:noFill/>
          <a:ln w="28575">
            <a:solidFill>
              <a:srgbClr val="000099"/>
            </a:solidFill>
            <a:round/>
            <a:headEnd/>
            <a:tailEnd/>
          </a:ln>
          <a:effectLst/>
        </p:spPr>
        <p:txBody>
          <a:bodyPr rIns="0"/>
          <a:lstStyle/>
          <a:p>
            <a:endParaRPr lang="en-US"/>
          </a:p>
        </p:txBody>
      </p:sp>
      <p:sp>
        <p:nvSpPr>
          <p:cNvPr id="319509" name="Line 21"/>
          <p:cNvSpPr>
            <a:spLocks noChangeShapeType="1"/>
          </p:cNvSpPr>
          <p:nvPr/>
        </p:nvSpPr>
        <p:spPr bwMode="auto">
          <a:xfrm flipV="1">
            <a:off x="6088063" y="4114800"/>
            <a:ext cx="0" cy="1152525"/>
          </a:xfrm>
          <a:prstGeom prst="line">
            <a:avLst/>
          </a:prstGeom>
          <a:noFill/>
          <a:ln w="28575">
            <a:solidFill>
              <a:srgbClr val="000099"/>
            </a:solidFill>
            <a:round/>
            <a:headEnd/>
            <a:tailEnd/>
          </a:ln>
          <a:effectLst/>
        </p:spPr>
        <p:txBody>
          <a:bodyPr/>
          <a:lstStyle/>
          <a:p>
            <a:endParaRPr lang="en-US"/>
          </a:p>
        </p:txBody>
      </p:sp>
      <p:sp>
        <p:nvSpPr>
          <p:cNvPr id="319510" name="Line 22"/>
          <p:cNvSpPr>
            <a:spLocks noChangeShapeType="1"/>
          </p:cNvSpPr>
          <p:nvPr/>
        </p:nvSpPr>
        <p:spPr bwMode="auto">
          <a:xfrm>
            <a:off x="6096000" y="4114800"/>
            <a:ext cx="1168400" cy="1163638"/>
          </a:xfrm>
          <a:prstGeom prst="line">
            <a:avLst/>
          </a:prstGeom>
          <a:noFill/>
          <a:ln w="28575">
            <a:solidFill>
              <a:srgbClr val="000099"/>
            </a:solidFill>
            <a:round/>
            <a:headEnd/>
            <a:tailEnd/>
          </a:ln>
          <a:effectLst/>
        </p:spPr>
        <p:txBody>
          <a:bodyPr rIns="0"/>
          <a:lstStyle/>
          <a:p>
            <a:endParaRPr lang="en-US"/>
          </a:p>
        </p:txBody>
      </p:sp>
      <p:sp>
        <p:nvSpPr>
          <p:cNvPr id="319511" name="Text Box 23"/>
          <p:cNvSpPr txBox="1">
            <a:spLocks noChangeArrowheads="1"/>
          </p:cNvSpPr>
          <p:nvPr/>
        </p:nvSpPr>
        <p:spPr bwMode="auto">
          <a:xfrm>
            <a:off x="3200400" y="2316163"/>
            <a:ext cx="533400" cy="427037"/>
          </a:xfrm>
          <a:prstGeom prst="rect">
            <a:avLst/>
          </a:prstGeom>
          <a:noFill/>
          <a:ln w="9525">
            <a:noFill/>
            <a:miter lim="800000"/>
            <a:headEnd/>
            <a:tailEnd/>
          </a:ln>
          <a:effectLst/>
        </p:spPr>
        <p:txBody>
          <a:bodyPr lIns="0" tIns="0" rIns="0">
            <a:spAutoFit/>
          </a:bodyPr>
          <a:lstStyle/>
          <a:p>
            <a:pPr algn="ctr">
              <a:spcBef>
                <a:spcPct val="50000"/>
              </a:spcBef>
            </a:pPr>
            <a:r>
              <a:rPr kumimoji="1" lang="en-US" sz="2500" b="1" i="1">
                <a:latin typeface="Tahoma" pitchFamily="34" charset="0"/>
                <a:cs typeface="Tahoma" pitchFamily="34" charset="0"/>
                <a:sym typeface="Symbol" pitchFamily="18" charset="2"/>
              </a:rPr>
              <a:t>Y</a:t>
            </a:r>
            <a:endParaRPr lang="en-US" b="1" i="1" baseline="-25000"/>
          </a:p>
        </p:txBody>
      </p:sp>
      <p:sp>
        <p:nvSpPr>
          <p:cNvPr id="319512" name="Rectangle 24"/>
          <p:cNvSpPr>
            <a:spLocks noChangeArrowheads="1"/>
          </p:cNvSpPr>
          <p:nvPr/>
        </p:nvSpPr>
        <p:spPr bwMode="auto">
          <a:xfrm>
            <a:off x="5486400" y="1600200"/>
            <a:ext cx="1219200" cy="609600"/>
          </a:xfrm>
          <a:prstGeom prst="rect">
            <a:avLst/>
          </a:prstGeom>
          <a:solidFill>
            <a:srgbClr val="FFFF99"/>
          </a:solidFill>
          <a:ln w="9525">
            <a:solidFill>
              <a:schemeClr val="tx1"/>
            </a:solidFill>
            <a:miter lim="800000"/>
            <a:headEnd/>
            <a:tailEnd/>
          </a:ln>
          <a:effectLst/>
        </p:spPr>
        <p:txBody>
          <a:bodyPr/>
          <a:lstStyle/>
          <a:p>
            <a:pPr>
              <a:lnSpc>
                <a:spcPct val="105000"/>
              </a:lnSpc>
              <a:spcBef>
                <a:spcPct val="10000"/>
              </a:spcBef>
              <a:buClr>
                <a:schemeClr val="accent2"/>
              </a:buClr>
              <a:buSzPct val="110000"/>
              <a:buFont typeface="Wingdings" pitchFamily="2" charset="2"/>
              <a:buNone/>
            </a:pPr>
            <a:r>
              <a:rPr lang="en-US" sz="2900" b="1" i="1">
                <a:latin typeface="Tahoma" pitchFamily="34" charset="0"/>
              </a:rPr>
              <a:t>N</a:t>
            </a:r>
            <a:r>
              <a:rPr lang="en-US" sz="2900">
                <a:latin typeface="Tahoma" pitchFamily="34" charset="0"/>
              </a:rPr>
              <a:t> = 3</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cost of holding money</a:t>
            </a:r>
          </a:p>
        </p:txBody>
      </p:sp>
      <p:sp>
        <p:nvSpPr>
          <p:cNvPr id="330755" name="Rectangle 3"/>
          <p:cNvSpPr>
            <a:spLocks noGrp="1" noChangeArrowheads="1"/>
          </p:cNvSpPr>
          <p:nvPr>
            <p:ph idx="1"/>
          </p:nvPr>
        </p:nvSpPr>
        <p:spPr>
          <a:xfrm>
            <a:off x="990600" y="1219200"/>
            <a:ext cx="7543800" cy="2362200"/>
          </a:xfrm>
        </p:spPr>
        <p:txBody>
          <a:bodyPr/>
          <a:lstStyle/>
          <a:p>
            <a:r>
              <a:rPr lang="en-US" sz="1800" dirty="0">
                <a:latin typeface="Arial" pitchFamily="34" charset="0"/>
                <a:cs typeface="Arial" pitchFamily="34" charset="0"/>
              </a:rPr>
              <a:t>In general, average money holdings = </a:t>
            </a:r>
            <a:r>
              <a:rPr lang="en-US" sz="1800" b="1" i="1" dirty="0">
                <a:latin typeface="Arial" pitchFamily="34" charset="0"/>
                <a:cs typeface="Arial" pitchFamily="34" charset="0"/>
              </a:rPr>
              <a:t>Y</a:t>
            </a:r>
            <a:r>
              <a:rPr lang="en-US" sz="1800" i="1" dirty="0">
                <a:latin typeface="Arial" pitchFamily="34" charset="0"/>
                <a:cs typeface="Arial" pitchFamily="34" charset="0"/>
              </a:rPr>
              <a:t>/2</a:t>
            </a:r>
            <a:r>
              <a:rPr lang="en-US" sz="1800" b="1" i="1" dirty="0">
                <a:latin typeface="Arial" pitchFamily="34" charset="0"/>
                <a:cs typeface="Arial" pitchFamily="34" charset="0"/>
              </a:rPr>
              <a:t>N</a:t>
            </a:r>
            <a:endParaRPr lang="en-US" sz="1800" dirty="0">
              <a:latin typeface="Arial" pitchFamily="34" charset="0"/>
              <a:cs typeface="Arial" pitchFamily="34" charset="0"/>
            </a:endParaRPr>
          </a:p>
          <a:p>
            <a:r>
              <a:rPr lang="en-US" sz="1800" dirty="0">
                <a:latin typeface="Arial" pitchFamily="34" charset="0"/>
                <a:cs typeface="Arial" pitchFamily="34" charset="0"/>
              </a:rPr>
              <a:t>Foregone interest = </a:t>
            </a:r>
            <a:r>
              <a:rPr lang="en-US" sz="1800" b="1" i="1" dirty="0" err="1">
                <a:latin typeface="Arial" pitchFamily="34" charset="0"/>
                <a:cs typeface="Arial" pitchFamily="34" charset="0"/>
              </a:rPr>
              <a:t>i</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Y</a:t>
            </a:r>
            <a:r>
              <a:rPr lang="en-US" sz="1800" i="1" dirty="0">
                <a:latin typeface="Arial" pitchFamily="34" charset="0"/>
                <a:cs typeface="Arial" pitchFamily="34" charset="0"/>
              </a:rPr>
              <a:t>/2</a:t>
            </a:r>
            <a:r>
              <a:rPr lang="en-US" sz="1800" b="1" i="1" dirty="0">
                <a:latin typeface="Arial" pitchFamily="34" charset="0"/>
                <a:cs typeface="Arial" pitchFamily="34" charset="0"/>
              </a:rPr>
              <a:t>N </a:t>
            </a:r>
            <a:r>
              <a:rPr lang="en-US" sz="1800" dirty="0">
                <a:latin typeface="Arial" pitchFamily="34" charset="0"/>
                <a:cs typeface="Arial" pitchFamily="34" charset="0"/>
              </a:rPr>
              <a:t>)</a:t>
            </a:r>
          </a:p>
          <a:p>
            <a:r>
              <a:rPr lang="en-US" sz="1800" dirty="0">
                <a:latin typeface="Arial" pitchFamily="34" charset="0"/>
                <a:cs typeface="Arial" pitchFamily="34" charset="0"/>
              </a:rPr>
              <a:t>Cost of </a:t>
            </a:r>
            <a:r>
              <a:rPr lang="en-US" sz="1800" b="1" i="1" dirty="0">
                <a:latin typeface="Arial" pitchFamily="34" charset="0"/>
                <a:cs typeface="Arial" pitchFamily="34" charset="0"/>
              </a:rPr>
              <a:t>N</a:t>
            </a:r>
            <a:r>
              <a:rPr lang="en-US" sz="1800" dirty="0">
                <a:latin typeface="Arial" pitchFamily="34" charset="0"/>
                <a:cs typeface="Arial" pitchFamily="34" charset="0"/>
              </a:rPr>
              <a:t>  trips to bank = </a:t>
            </a:r>
            <a:r>
              <a:rPr lang="en-US" sz="1800" b="1" i="1" dirty="0">
                <a:latin typeface="Arial" pitchFamily="34" charset="0"/>
                <a:cs typeface="Arial" pitchFamily="34" charset="0"/>
              </a:rPr>
              <a:t>F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N</a:t>
            </a:r>
            <a:r>
              <a:rPr lang="en-US" sz="1800" dirty="0">
                <a:latin typeface="Arial" pitchFamily="34" charset="0"/>
                <a:cs typeface="Arial" pitchFamily="34" charset="0"/>
              </a:rPr>
              <a:t>  </a:t>
            </a:r>
          </a:p>
          <a:p>
            <a:r>
              <a:rPr lang="en-US" sz="1800" dirty="0">
                <a:latin typeface="Arial" pitchFamily="34" charset="0"/>
                <a:cs typeface="Arial" pitchFamily="34" charset="0"/>
              </a:rPr>
              <a:t>Thus,</a:t>
            </a:r>
          </a:p>
        </p:txBody>
      </p:sp>
      <p:graphicFrame>
        <p:nvGraphicFramePr>
          <p:cNvPr id="330756" name="Object 4"/>
          <p:cNvGraphicFramePr>
            <a:graphicFrameLocks noChangeAspect="1"/>
          </p:cNvGraphicFramePr>
          <p:nvPr/>
        </p:nvGraphicFramePr>
        <p:xfrm>
          <a:off x="1905000" y="3124200"/>
          <a:ext cx="5461000" cy="1176338"/>
        </p:xfrm>
        <a:graphic>
          <a:graphicData uri="http://schemas.openxmlformats.org/presentationml/2006/ole">
            <p:oleObj spid="_x0000_s330757" name="Equation" r:id="rId4" imgW="2132674" imgH="406224" progId="">
              <p:embed/>
            </p:oleObj>
          </a:graphicData>
        </a:graphic>
      </p:graphicFrame>
      <p:sp>
        <p:nvSpPr>
          <p:cNvPr id="330757" name="Rectangle 5"/>
          <p:cNvSpPr>
            <a:spLocks noChangeArrowheads="1"/>
          </p:cNvSpPr>
          <p:nvPr/>
        </p:nvSpPr>
        <p:spPr bwMode="auto">
          <a:xfrm>
            <a:off x="990600" y="5029200"/>
            <a:ext cx="7543800" cy="1066800"/>
          </a:xfrm>
          <a:prstGeom prst="rect">
            <a:avLst/>
          </a:prstGeom>
          <a:noFill/>
          <a:ln w="9525">
            <a:noFill/>
            <a:miter lim="800000"/>
            <a:headEnd/>
            <a:tailEnd/>
          </a:ln>
          <a:effectLst/>
        </p:spPr>
        <p:txBody>
          <a:bodyPr/>
          <a:lstStyle/>
          <a:p>
            <a:pPr marL="287338" indent="-287338">
              <a:spcBef>
                <a:spcPct val="40000"/>
              </a:spcBef>
              <a:buClr>
                <a:schemeClr val="tx1"/>
              </a:buClr>
              <a:buSzPct val="110000"/>
              <a:buFont typeface="Wingdings" pitchFamily="2" charset="2"/>
              <a:buChar char="§"/>
            </a:pPr>
            <a:r>
              <a:rPr lang="en-US" sz="1800" dirty="0">
                <a:latin typeface="Arial" pitchFamily="34" charset="0"/>
                <a:cs typeface="Arial" pitchFamily="34" charset="0"/>
              </a:rPr>
              <a:t>Given </a:t>
            </a:r>
            <a:r>
              <a:rPr lang="en-US" sz="1800" b="1" i="1" dirty="0">
                <a:latin typeface="Arial" pitchFamily="34" charset="0"/>
                <a:cs typeface="Arial" pitchFamily="34" charset="0"/>
              </a:rPr>
              <a:t>Y</a:t>
            </a:r>
            <a:r>
              <a:rPr lang="en-US" sz="1800" dirty="0">
                <a:latin typeface="Arial" pitchFamily="34" charset="0"/>
                <a:cs typeface="Arial" pitchFamily="34" charset="0"/>
              </a:rPr>
              <a:t>, </a:t>
            </a:r>
            <a:r>
              <a:rPr lang="en-US" sz="1800" b="1" i="1" dirty="0" err="1">
                <a:latin typeface="Arial" pitchFamily="34" charset="0"/>
                <a:cs typeface="Arial" pitchFamily="34" charset="0"/>
              </a:rPr>
              <a:t>i</a:t>
            </a:r>
            <a:r>
              <a:rPr lang="en-US" sz="1800" dirty="0">
                <a:latin typeface="Arial" pitchFamily="34" charset="0"/>
                <a:cs typeface="Arial" pitchFamily="34" charset="0"/>
              </a:rPr>
              <a:t>, and </a:t>
            </a:r>
            <a:r>
              <a:rPr lang="en-US" sz="1800" b="1" i="1" dirty="0">
                <a:latin typeface="Arial" pitchFamily="34" charset="0"/>
                <a:cs typeface="Arial" pitchFamily="34" charset="0"/>
              </a:rPr>
              <a:t>F</a:t>
            </a:r>
            <a:r>
              <a:rPr lang="en-US" sz="1800" dirty="0">
                <a:latin typeface="Arial" pitchFamily="34" charset="0"/>
                <a:cs typeface="Arial" pitchFamily="34" charset="0"/>
              </a:rPr>
              <a:t>, </a:t>
            </a:r>
            <a:r>
              <a:rPr lang="en-US" sz="1800" dirty="0" smtClean="0">
                <a:latin typeface="Arial" pitchFamily="34" charset="0"/>
                <a:cs typeface="Arial" pitchFamily="34" charset="0"/>
              </a:rPr>
              <a:t>consumer </a:t>
            </a:r>
            <a:r>
              <a:rPr lang="en-US" sz="1800" dirty="0">
                <a:latin typeface="Arial" pitchFamily="34" charset="0"/>
                <a:cs typeface="Arial" pitchFamily="34" charset="0"/>
              </a:rPr>
              <a:t>chooses </a:t>
            </a:r>
            <a:r>
              <a:rPr lang="en-US" sz="1800" b="1" i="1" dirty="0">
                <a:latin typeface="Arial" pitchFamily="34" charset="0"/>
                <a:cs typeface="Arial" pitchFamily="34" charset="0"/>
              </a:rPr>
              <a:t>N</a:t>
            </a:r>
            <a:r>
              <a:rPr lang="en-US" sz="1800" dirty="0">
                <a:latin typeface="Arial" pitchFamily="34" charset="0"/>
                <a:cs typeface="Arial" pitchFamily="34" charset="0"/>
              </a:rPr>
              <a:t>  to minimize total cost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xfrm>
            <a:off x="381000" y="228600"/>
            <a:ext cx="8382000" cy="685800"/>
          </a:xfrm>
        </p:spPr>
        <p:txBody>
          <a:bodyPr>
            <a:normAutofit/>
          </a:bodyPr>
          <a:lstStyle/>
          <a:p>
            <a:r>
              <a:rPr lang="en-US" sz="2400" b="1" dirty="0">
                <a:latin typeface="Arial" pitchFamily="34" charset="0"/>
                <a:cs typeface="Arial" pitchFamily="34" charset="0"/>
              </a:rPr>
              <a:t>Finding the cost-minimizing N</a:t>
            </a:r>
          </a:p>
        </p:txBody>
      </p:sp>
      <p:graphicFrame>
        <p:nvGraphicFramePr>
          <p:cNvPr id="374784" name="Object 0"/>
          <p:cNvGraphicFramePr>
            <a:graphicFrameLocks noChangeAspect="1"/>
          </p:cNvGraphicFramePr>
          <p:nvPr/>
        </p:nvGraphicFramePr>
        <p:xfrm>
          <a:off x="304800" y="990600"/>
          <a:ext cx="8458200" cy="4724400"/>
        </p:xfrm>
        <a:graphic>
          <a:graphicData uri="http://schemas.openxmlformats.org/presentationml/2006/ole">
            <p:oleObj spid="_x0000_s374785" name="Chart" r:id="rId4" imgW="6930000" imgH="3870000" progId="Excel.Sheet.8">
              <p:embed/>
            </p:oleObj>
          </a:graphicData>
        </a:graphic>
      </p:graphicFrame>
      <p:grpSp>
        <p:nvGrpSpPr>
          <p:cNvPr id="260103" name="Group 7"/>
          <p:cNvGrpSpPr>
            <a:grpSpLocks/>
          </p:cNvGrpSpPr>
          <p:nvPr/>
        </p:nvGrpSpPr>
        <p:grpSpPr bwMode="auto">
          <a:xfrm>
            <a:off x="3000375" y="3617913"/>
            <a:ext cx="609600" cy="1768475"/>
            <a:chOff x="1890" y="2279"/>
            <a:chExt cx="384" cy="1114"/>
          </a:xfrm>
        </p:grpSpPr>
        <p:sp>
          <p:nvSpPr>
            <p:cNvPr id="260101" name="Line 5"/>
            <p:cNvSpPr>
              <a:spLocks noChangeShapeType="1"/>
            </p:cNvSpPr>
            <p:nvPr/>
          </p:nvSpPr>
          <p:spPr bwMode="auto">
            <a:xfrm>
              <a:off x="2062" y="2279"/>
              <a:ext cx="0" cy="864"/>
            </a:xfrm>
            <a:prstGeom prst="line">
              <a:avLst/>
            </a:prstGeom>
            <a:noFill/>
            <a:ln w="9525">
              <a:solidFill>
                <a:schemeClr val="tx1"/>
              </a:solidFill>
              <a:prstDash val="dash"/>
              <a:round/>
              <a:headEnd/>
              <a:tailEnd/>
            </a:ln>
            <a:effectLst/>
          </p:spPr>
          <p:txBody>
            <a:bodyPr/>
            <a:lstStyle/>
            <a:p>
              <a:endParaRPr lang="en-US"/>
            </a:p>
          </p:txBody>
        </p:sp>
        <p:sp>
          <p:nvSpPr>
            <p:cNvPr id="260102" name="Text Box 6"/>
            <p:cNvSpPr txBox="1">
              <a:spLocks noChangeArrowheads="1"/>
            </p:cNvSpPr>
            <p:nvPr/>
          </p:nvSpPr>
          <p:spPr bwMode="auto">
            <a:xfrm>
              <a:off x="1890" y="3114"/>
              <a:ext cx="384" cy="279"/>
            </a:xfrm>
            <a:prstGeom prst="rect">
              <a:avLst/>
            </a:prstGeom>
            <a:noFill/>
            <a:ln w="9525">
              <a:noFill/>
              <a:miter lim="800000"/>
              <a:headEnd/>
              <a:tailEnd/>
            </a:ln>
            <a:effectLst/>
          </p:spPr>
          <p:txBody>
            <a:bodyPr>
              <a:spAutoFit/>
            </a:bodyPr>
            <a:lstStyle/>
            <a:p>
              <a:pPr>
                <a:spcBef>
                  <a:spcPct val="50000"/>
                </a:spcBef>
              </a:pPr>
              <a:r>
                <a:rPr lang="en-US" sz="2300" b="1" i="1">
                  <a:latin typeface="Tahoma" pitchFamily="34" charset="0"/>
                </a:rPr>
                <a:t>N</a:t>
              </a:r>
              <a:r>
                <a:rPr lang="en-US" sz="2300" b="1" i="1" baseline="30000">
                  <a:latin typeface="Tahoma" pitchFamily="34" charset="0"/>
                </a:rPr>
                <a:t>*</a:t>
              </a:r>
            </a:p>
          </p:txBody>
        </p:sp>
      </p:gr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Finding the cost-minimizing N</a:t>
            </a:r>
          </a:p>
        </p:txBody>
      </p:sp>
      <p:sp>
        <p:nvSpPr>
          <p:cNvPr id="331779" name="Rectangle 3"/>
          <p:cNvSpPr>
            <a:spLocks noGrp="1" noChangeArrowheads="1"/>
          </p:cNvSpPr>
          <p:nvPr>
            <p:ph idx="1"/>
          </p:nvPr>
        </p:nvSpPr>
        <p:spPr>
          <a:xfrm>
            <a:off x="990600" y="2514600"/>
            <a:ext cx="7543800" cy="990600"/>
          </a:xfrm>
        </p:spPr>
        <p:txBody>
          <a:bodyPr/>
          <a:lstStyle/>
          <a:p>
            <a:r>
              <a:rPr lang="en-US" sz="1800">
                <a:latin typeface="Arial" pitchFamily="34" charset="0"/>
                <a:cs typeface="Arial" pitchFamily="34" charset="0"/>
              </a:rPr>
              <a:t>Take the derivative of total cost with respect to </a:t>
            </a:r>
            <a:r>
              <a:rPr lang="en-US" sz="1800" b="1" i="1">
                <a:latin typeface="Arial" pitchFamily="34" charset="0"/>
                <a:cs typeface="Arial" pitchFamily="34" charset="0"/>
              </a:rPr>
              <a:t>N</a:t>
            </a:r>
            <a:r>
              <a:rPr lang="en-US" sz="1800">
                <a:latin typeface="Arial" pitchFamily="34" charset="0"/>
                <a:cs typeface="Arial" pitchFamily="34" charset="0"/>
              </a:rPr>
              <a:t>, then set it equal to zero:</a:t>
            </a:r>
          </a:p>
        </p:txBody>
      </p:sp>
      <p:graphicFrame>
        <p:nvGraphicFramePr>
          <p:cNvPr id="331780" name="Object 4"/>
          <p:cNvGraphicFramePr>
            <a:graphicFrameLocks noChangeAspect="1"/>
          </p:cNvGraphicFramePr>
          <p:nvPr/>
        </p:nvGraphicFramePr>
        <p:xfrm>
          <a:off x="1905000" y="1295400"/>
          <a:ext cx="5257800" cy="1131888"/>
        </p:xfrm>
        <a:graphic>
          <a:graphicData uri="http://schemas.openxmlformats.org/presentationml/2006/ole">
            <p:oleObj spid="_x0000_s331784" name="Equation" r:id="rId4" imgW="2132674" imgH="406224" progId="">
              <p:embed/>
            </p:oleObj>
          </a:graphicData>
        </a:graphic>
      </p:graphicFrame>
      <p:graphicFrame>
        <p:nvGraphicFramePr>
          <p:cNvPr id="331781" name="Object 5"/>
          <p:cNvGraphicFramePr>
            <a:graphicFrameLocks noChangeAspect="1"/>
          </p:cNvGraphicFramePr>
          <p:nvPr/>
        </p:nvGraphicFramePr>
        <p:xfrm>
          <a:off x="2954338" y="3375025"/>
          <a:ext cx="3065462" cy="1120775"/>
        </p:xfrm>
        <a:graphic>
          <a:graphicData uri="http://schemas.openxmlformats.org/presentationml/2006/ole">
            <p:oleObj spid="_x0000_s331785" name="Equation" r:id="rId5" imgW="1256755" imgH="406224" progId="">
              <p:embed/>
            </p:oleObj>
          </a:graphicData>
        </a:graphic>
      </p:graphicFrame>
      <p:sp>
        <p:nvSpPr>
          <p:cNvPr id="331782" name="Rectangle 6"/>
          <p:cNvSpPr>
            <a:spLocks noChangeArrowheads="1"/>
          </p:cNvSpPr>
          <p:nvPr/>
        </p:nvSpPr>
        <p:spPr bwMode="auto">
          <a:xfrm>
            <a:off x="990600" y="4495800"/>
            <a:ext cx="6858000" cy="609600"/>
          </a:xfrm>
          <a:prstGeom prst="rect">
            <a:avLst/>
          </a:prstGeom>
          <a:noFill/>
          <a:ln w="9525">
            <a:noFill/>
            <a:miter lim="800000"/>
            <a:headEnd/>
            <a:tailEnd/>
          </a:ln>
          <a:effectLst/>
        </p:spPr>
        <p:txBody>
          <a:bodyPr/>
          <a:lstStyle/>
          <a:p>
            <a:pPr marL="287338" indent="-287338">
              <a:spcBef>
                <a:spcPct val="40000"/>
              </a:spcBef>
              <a:buClr>
                <a:schemeClr val="tx1"/>
              </a:buClr>
              <a:buSzPct val="110000"/>
              <a:buFont typeface="Wingdings" pitchFamily="2" charset="2"/>
              <a:buChar char="§"/>
            </a:pPr>
            <a:r>
              <a:rPr lang="en-US" sz="1800" dirty="0">
                <a:latin typeface="Tahoma" pitchFamily="34" charset="0"/>
              </a:rPr>
              <a:t>Solve for the cost-minimizing </a:t>
            </a:r>
            <a:r>
              <a:rPr lang="en-US" sz="1800" b="1" i="1" dirty="0">
                <a:latin typeface="Tahoma" pitchFamily="34" charset="0"/>
              </a:rPr>
              <a:t>N</a:t>
            </a:r>
            <a:r>
              <a:rPr lang="en-US" sz="1800" i="1" dirty="0">
                <a:latin typeface="Tahoma" pitchFamily="34" charset="0"/>
              </a:rPr>
              <a:t>*</a:t>
            </a:r>
            <a:endParaRPr lang="en-US" sz="1800" dirty="0">
              <a:latin typeface="Tahoma" pitchFamily="34" charset="0"/>
            </a:endParaRPr>
          </a:p>
        </p:txBody>
      </p:sp>
      <p:graphicFrame>
        <p:nvGraphicFramePr>
          <p:cNvPr id="331783" name="Object 7"/>
          <p:cNvGraphicFramePr>
            <a:graphicFrameLocks noChangeAspect="1"/>
          </p:cNvGraphicFramePr>
          <p:nvPr/>
        </p:nvGraphicFramePr>
        <p:xfrm>
          <a:off x="3505200" y="4991100"/>
          <a:ext cx="1820863" cy="1181100"/>
        </p:xfrm>
        <a:graphic>
          <a:graphicData uri="http://schemas.openxmlformats.org/presentationml/2006/ole">
            <p:oleObj spid="_x0000_s331786" name="Equation" r:id="rId6" imgW="774364" imgH="444307" progId="">
              <p:embed/>
            </p:oleObj>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280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money demand function</a:t>
            </a:r>
          </a:p>
        </p:txBody>
      </p:sp>
      <p:sp>
        <p:nvSpPr>
          <p:cNvPr id="332803" name="Rectangle 3"/>
          <p:cNvSpPr>
            <a:spLocks noGrp="1" noChangeArrowheads="1"/>
          </p:cNvSpPr>
          <p:nvPr>
            <p:ph idx="1"/>
          </p:nvPr>
        </p:nvSpPr>
        <p:spPr>
          <a:xfrm>
            <a:off x="990600" y="1493838"/>
            <a:ext cx="5562600" cy="609600"/>
          </a:xfrm>
        </p:spPr>
        <p:txBody>
          <a:bodyPr/>
          <a:lstStyle/>
          <a:p>
            <a:r>
              <a:rPr lang="en-US" sz="1800">
                <a:latin typeface="Arial" pitchFamily="34" charset="0"/>
                <a:cs typeface="Arial" pitchFamily="34" charset="0"/>
              </a:rPr>
              <a:t>The cost-minimizing value of </a:t>
            </a:r>
            <a:r>
              <a:rPr lang="en-US" sz="1800" b="1" i="1">
                <a:latin typeface="Arial" pitchFamily="34" charset="0"/>
                <a:cs typeface="Arial" pitchFamily="34" charset="0"/>
              </a:rPr>
              <a:t>N</a:t>
            </a:r>
            <a:r>
              <a:rPr lang="en-US" sz="1800">
                <a:latin typeface="Arial" pitchFamily="34" charset="0"/>
                <a:cs typeface="Arial" pitchFamily="34" charset="0"/>
              </a:rPr>
              <a:t> :</a:t>
            </a:r>
          </a:p>
        </p:txBody>
      </p:sp>
      <p:graphicFrame>
        <p:nvGraphicFramePr>
          <p:cNvPr id="332804" name="Object 4"/>
          <p:cNvGraphicFramePr>
            <a:graphicFrameLocks noChangeAspect="1"/>
          </p:cNvGraphicFramePr>
          <p:nvPr/>
        </p:nvGraphicFramePr>
        <p:xfrm>
          <a:off x="6477000" y="1114425"/>
          <a:ext cx="1905000" cy="1235075"/>
        </p:xfrm>
        <a:graphic>
          <a:graphicData uri="http://schemas.openxmlformats.org/presentationml/2006/ole">
            <p:oleObj spid="_x0000_s332807" name="Equation" r:id="rId4" imgW="774364" imgH="444307" progId="">
              <p:embed/>
            </p:oleObj>
          </a:graphicData>
        </a:graphic>
      </p:graphicFrame>
      <p:sp>
        <p:nvSpPr>
          <p:cNvPr id="332805" name="Rectangle 5"/>
          <p:cNvSpPr>
            <a:spLocks noChangeArrowheads="1"/>
          </p:cNvSpPr>
          <p:nvPr/>
        </p:nvSpPr>
        <p:spPr bwMode="auto">
          <a:xfrm>
            <a:off x="990600" y="2209800"/>
            <a:ext cx="7391400" cy="1371600"/>
          </a:xfrm>
          <a:prstGeom prst="rect">
            <a:avLst/>
          </a:prstGeom>
          <a:noFill/>
          <a:ln w="9525">
            <a:noFill/>
            <a:miter lim="800000"/>
            <a:headEnd/>
            <a:tailEnd/>
          </a:ln>
          <a:effectLst/>
        </p:spPr>
        <p:txBody>
          <a:bodyPr/>
          <a:lstStyle/>
          <a:p>
            <a:pPr marL="287338" indent="-287338">
              <a:spcBef>
                <a:spcPct val="40000"/>
              </a:spcBef>
              <a:buClr>
                <a:schemeClr val="tx1"/>
              </a:buClr>
              <a:buSzPct val="110000"/>
              <a:buFont typeface="Wingdings" pitchFamily="2" charset="2"/>
              <a:buChar char="§"/>
            </a:pPr>
            <a:r>
              <a:rPr lang="en-US" sz="1800" dirty="0">
                <a:latin typeface="Tahoma" pitchFamily="34" charset="0"/>
              </a:rPr>
              <a:t>To obtain the money demand function, </a:t>
            </a:r>
            <a:br>
              <a:rPr lang="en-US" sz="1800" dirty="0">
                <a:latin typeface="Tahoma" pitchFamily="34" charset="0"/>
              </a:rPr>
            </a:br>
            <a:r>
              <a:rPr lang="en-US" sz="1800" dirty="0">
                <a:latin typeface="Tahoma" pitchFamily="34" charset="0"/>
              </a:rPr>
              <a:t>plug </a:t>
            </a:r>
            <a:r>
              <a:rPr lang="en-US" sz="1800" b="1" i="1" dirty="0">
                <a:latin typeface="Tahoma" pitchFamily="34" charset="0"/>
              </a:rPr>
              <a:t>N*</a:t>
            </a:r>
            <a:r>
              <a:rPr lang="en-US" sz="1800" dirty="0">
                <a:latin typeface="Tahoma" pitchFamily="34" charset="0"/>
              </a:rPr>
              <a:t>  into the expression for average money holdings:</a:t>
            </a:r>
          </a:p>
        </p:txBody>
      </p:sp>
      <p:graphicFrame>
        <p:nvGraphicFramePr>
          <p:cNvPr id="332806" name="Object 6"/>
          <p:cNvGraphicFramePr>
            <a:graphicFrameLocks noChangeAspect="1"/>
          </p:cNvGraphicFramePr>
          <p:nvPr/>
        </p:nvGraphicFramePr>
        <p:xfrm>
          <a:off x="1752600" y="3571875"/>
          <a:ext cx="5340350" cy="1304925"/>
        </p:xfrm>
        <a:graphic>
          <a:graphicData uri="http://schemas.openxmlformats.org/presentationml/2006/ole">
            <p:oleObj spid="_x0000_s332808" name="Equation" r:id="rId5" imgW="2171700" imgH="469900" progId="">
              <p:embed/>
            </p:oleObj>
          </a:graphicData>
        </a:graphic>
      </p:graphicFrame>
      <p:sp>
        <p:nvSpPr>
          <p:cNvPr id="332807" name="Rectangle 7"/>
          <p:cNvSpPr>
            <a:spLocks noChangeArrowheads="1"/>
          </p:cNvSpPr>
          <p:nvPr/>
        </p:nvSpPr>
        <p:spPr bwMode="auto">
          <a:xfrm>
            <a:off x="990600" y="5029200"/>
            <a:ext cx="7391400" cy="990600"/>
          </a:xfrm>
          <a:prstGeom prst="rect">
            <a:avLst/>
          </a:prstGeom>
          <a:noFill/>
          <a:ln w="9525">
            <a:noFill/>
            <a:miter lim="800000"/>
            <a:headEnd/>
            <a:tailEnd/>
          </a:ln>
          <a:effectLst/>
        </p:spPr>
        <p:txBody>
          <a:bodyPr/>
          <a:lstStyle/>
          <a:p>
            <a:pPr marL="287338" indent="-287338">
              <a:spcBef>
                <a:spcPct val="40000"/>
              </a:spcBef>
              <a:buClr>
                <a:schemeClr val="tx1"/>
              </a:buClr>
              <a:buSzPct val="110000"/>
              <a:buFont typeface="Wingdings" pitchFamily="2" charset="2"/>
              <a:buChar char="§"/>
            </a:pPr>
            <a:r>
              <a:rPr lang="en-US" sz="1800" dirty="0">
                <a:latin typeface="Tahoma" pitchFamily="34" charset="0"/>
              </a:rPr>
              <a:t>Money demand depends positively on </a:t>
            </a:r>
            <a:r>
              <a:rPr lang="en-US" sz="1800" b="1" i="1" dirty="0">
                <a:latin typeface="Tahoma" pitchFamily="34" charset="0"/>
              </a:rPr>
              <a:t>Y</a:t>
            </a:r>
            <a:r>
              <a:rPr lang="en-US" sz="1800" dirty="0">
                <a:latin typeface="Tahoma" pitchFamily="34" charset="0"/>
              </a:rPr>
              <a:t>  and </a:t>
            </a:r>
            <a:r>
              <a:rPr lang="en-US" sz="1800" b="1" i="1" dirty="0">
                <a:latin typeface="Tahoma" pitchFamily="34" charset="0"/>
              </a:rPr>
              <a:t>F</a:t>
            </a:r>
            <a:r>
              <a:rPr lang="en-US" sz="1800" dirty="0">
                <a:latin typeface="Tahoma" pitchFamily="34" charset="0"/>
              </a:rPr>
              <a:t>, and negatively on </a:t>
            </a:r>
            <a:r>
              <a:rPr lang="en-US" sz="1800" b="1" i="1" dirty="0" err="1">
                <a:latin typeface="Tahoma" pitchFamily="34" charset="0"/>
              </a:rPr>
              <a:t>i</a:t>
            </a:r>
            <a:r>
              <a:rPr lang="en-US" sz="1800" b="1" i="1" dirty="0">
                <a:latin typeface="Tahoma" pitchFamily="34" charset="0"/>
              </a:rPr>
              <a:t> </a:t>
            </a:r>
            <a:r>
              <a:rPr lang="en-US" sz="1800" dirty="0">
                <a:latin typeface="Tahoma" pitchFamily="34" charset="0"/>
              </a:rPr>
              <a:t>.</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money demand function</a:t>
            </a:r>
          </a:p>
        </p:txBody>
      </p:sp>
      <p:sp>
        <p:nvSpPr>
          <p:cNvPr id="338947" name="Rectangle 3"/>
          <p:cNvSpPr>
            <a:spLocks noGrp="1" noChangeArrowheads="1"/>
          </p:cNvSpPr>
          <p:nvPr>
            <p:ph idx="1"/>
          </p:nvPr>
        </p:nvSpPr>
        <p:spPr>
          <a:xfrm>
            <a:off x="914400" y="1219200"/>
            <a:ext cx="7543800" cy="533400"/>
          </a:xfrm>
        </p:spPr>
        <p:txBody>
          <a:bodyPr/>
          <a:lstStyle/>
          <a:p>
            <a:r>
              <a:rPr lang="en-US" sz="1800">
                <a:latin typeface="Arial" pitchFamily="34" charset="0"/>
                <a:cs typeface="Arial" pitchFamily="34" charset="0"/>
              </a:rPr>
              <a:t>The Baumol-Tobin money demand function:</a:t>
            </a:r>
          </a:p>
        </p:txBody>
      </p:sp>
      <p:sp>
        <p:nvSpPr>
          <p:cNvPr id="338949" name="Rectangle 5"/>
          <p:cNvSpPr>
            <a:spLocks noChangeArrowheads="1"/>
          </p:cNvSpPr>
          <p:nvPr/>
        </p:nvSpPr>
        <p:spPr bwMode="auto">
          <a:xfrm>
            <a:off x="990600" y="3276600"/>
            <a:ext cx="7696200" cy="2895600"/>
          </a:xfrm>
          <a:prstGeom prst="rect">
            <a:avLst/>
          </a:prstGeom>
          <a:noFill/>
          <a:ln w="9525">
            <a:noFill/>
            <a:miter lim="800000"/>
            <a:headEnd/>
            <a:tailEnd/>
          </a:ln>
          <a:effectLst/>
        </p:spPr>
        <p:txBody>
          <a:bodyPr/>
          <a:lstStyle/>
          <a:p>
            <a:pPr>
              <a:spcBef>
                <a:spcPct val="15000"/>
              </a:spcBef>
              <a:buClr>
                <a:schemeClr val="tx1"/>
              </a:buClr>
              <a:buSzPct val="110000"/>
              <a:buFont typeface="Wingdings" pitchFamily="2" charset="2"/>
              <a:buNone/>
            </a:pPr>
            <a:endParaRPr lang="en-US" sz="1800" dirty="0" smtClean="0">
              <a:latin typeface="Tahoma" pitchFamily="34" charset="0"/>
            </a:endParaRPr>
          </a:p>
          <a:p>
            <a:pPr>
              <a:spcBef>
                <a:spcPct val="15000"/>
              </a:spcBef>
              <a:buClr>
                <a:schemeClr val="tx1"/>
              </a:buClr>
              <a:buSzPct val="110000"/>
              <a:buFont typeface="Wingdings" pitchFamily="2" charset="2"/>
              <a:buNone/>
            </a:pPr>
            <a:r>
              <a:rPr lang="en-US" sz="1800" dirty="0" smtClean="0">
                <a:latin typeface="Tahoma" pitchFamily="34" charset="0"/>
              </a:rPr>
              <a:t>How </a:t>
            </a:r>
            <a:r>
              <a:rPr lang="en-US" sz="1800" dirty="0">
                <a:latin typeface="Tahoma" pitchFamily="34" charset="0"/>
              </a:rPr>
              <a:t>the B-T money demand </a:t>
            </a:r>
            <a:r>
              <a:rPr lang="en-US" sz="1800" dirty="0" err="1">
                <a:latin typeface="Tahoma" pitchFamily="34" charset="0"/>
              </a:rPr>
              <a:t>func</a:t>
            </a:r>
            <a:r>
              <a:rPr lang="en-US" sz="1800" dirty="0">
                <a:latin typeface="Tahoma" pitchFamily="34" charset="0"/>
              </a:rPr>
              <a:t>. differs from </a:t>
            </a:r>
            <a:r>
              <a:rPr lang="en-US" sz="1800" dirty="0" smtClean="0">
                <a:latin typeface="Tahoma" pitchFamily="34" charset="0"/>
              </a:rPr>
              <a:t>the </a:t>
            </a:r>
            <a:r>
              <a:rPr lang="en-US" sz="1800" dirty="0">
                <a:latin typeface="Tahoma" pitchFamily="34" charset="0"/>
              </a:rPr>
              <a:t>money demand </a:t>
            </a:r>
            <a:r>
              <a:rPr lang="en-US" sz="1800" dirty="0" err="1">
                <a:latin typeface="Tahoma" pitchFamily="34" charset="0"/>
              </a:rPr>
              <a:t>func</a:t>
            </a:r>
            <a:r>
              <a:rPr lang="en-US" sz="1800" dirty="0">
                <a:latin typeface="Tahoma" pitchFamily="34" charset="0"/>
              </a:rPr>
              <a:t>. from previous chapters</a:t>
            </a:r>
            <a:r>
              <a:rPr lang="en-US" sz="1800" dirty="0" smtClean="0">
                <a:latin typeface="Tahoma" pitchFamily="34" charset="0"/>
              </a:rPr>
              <a:t>:</a:t>
            </a:r>
          </a:p>
          <a:p>
            <a:pPr>
              <a:spcBef>
                <a:spcPct val="15000"/>
              </a:spcBef>
              <a:buClr>
                <a:schemeClr val="tx1"/>
              </a:buClr>
              <a:buSzPct val="110000"/>
              <a:buFont typeface="Wingdings" pitchFamily="2" charset="2"/>
              <a:buNone/>
            </a:pPr>
            <a:endParaRPr lang="en-US" sz="1800" dirty="0">
              <a:latin typeface="Tahoma" pitchFamily="34" charset="0"/>
            </a:endParaRPr>
          </a:p>
          <a:p>
            <a:pPr marL="404813" lvl="1" indent="-290513">
              <a:lnSpc>
                <a:spcPct val="110000"/>
              </a:lnSpc>
              <a:spcBef>
                <a:spcPct val="20000"/>
              </a:spcBef>
              <a:buClr>
                <a:schemeClr val="tx1"/>
              </a:buClr>
              <a:buFont typeface="Wingdings" pitchFamily="2" charset="2"/>
              <a:buChar char="§"/>
            </a:pPr>
            <a:r>
              <a:rPr lang="en-US" sz="1800" dirty="0">
                <a:latin typeface="Tahoma" pitchFamily="34" charset="0"/>
              </a:rPr>
              <a:t>B-T shows how </a:t>
            </a:r>
            <a:r>
              <a:rPr lang="en-US" sz="1800" b="1" i="1" dirty="0">
                <a:latin typeface="Tahoma" pitchFamily="34" charset="0"/>
              </a:rPr>
              <a:t>F</a:t>
            </a:r>
            <a:r>
              <a:rPr lang="en-US" sz="1800" dirty="0">
                <a:latin typeface="Tahoma" pitchFamily="34" charset="0"/>
              </a:rPr>
              <a:t>  affects money demand</a:t>
            </a:r>
          </a:p>
          <a:p>
            <a:pPr marL="404813" lvl="1" indent="-290513">
              <a:lnSpc>
                <a:spcPct val="110000"/>
              </a:lnSpc>
              <a:spcBef>
                <a:spcPct val="20000"/>
              </a:spcBef>
              <a:buClr>
                <a:schemeClr val="tx1"/>
              </a:buClr>
              <a:buFont typeface="Wingdings" pitchFamily="2" charset="2"/>
              <a:buChar char="§"/>
            </a:pPr>
            <a:r>
              <a:rPr lang="en-US" sz="1800" dirty="0">
                <a:latin typeface="Tahoma" pitchFamily="34" charset="0"/>
              </a:rPr>
              <a:t>B-T implies that the</a:t>
            </a:r>
            <a:br>
              <a:rPr lang="en-US" sz="1800" dirty="0">
                <a:latin typeface="Tahoma" pitchFamily="34" charset="0"/>
              </a:rPr>
            </a:br>
            <a:r>
              <a:rPr lang="en-US" sz="1800" dirty="0">
                <a:latin typeface="Tahoma" pitchFamily="34" charset="0"/>
              </a:rPr>
              <a:t>income elasticity of money demand = 0.5, </a:t>
            </a:r>
            <a:br>
              <a:rPr lang="en-US" sz="1800" dirty="0">
                <a:latin typeface="Tahoma" pitchFamily="34" charset="0"/>
              </a:rPr>
            </a:br>
            <a:r>
              <a:rPr lang="en-US" sz="1800" dirty="0">
                <a:latin typeface="Tahoma" pitchFamily="34" charset="0"/>
              </a:rPr>
              <a:t>interest rate elasticity of money demand = </a:t>
            </a:r>
            <a:r>
              <a:rPr lang="en-US" sz="1800" dirty="0">
                <a:latin typeface="Tahoma" pitchFamily="34" charset="0"/>
                <a:sym typeface="Symbol" pitchFamily="18" charset="2"/>
              </a:rPr>
              <a:t>0</a:t>
            </a:r>
            <a:r>
              <a:rPr lang="en-US" sz="1800" dirty="0">
                <a:latin typeface="Tahoma" pitchFamily="34" charset="0"/>
              </a:rPr>
              <a:t>.5</a:t>
            </a:r>
          </a:p>
        </p:txBody>
      </p:sp>
      <p:graphicFrame>
        <p:nvGraphicFramePr>
          <p:cNvPr id="338950" name="Object 6"/>
          <p:cNvGraphicFramePr>
            <a:graphicFrameLocks noChangeAspect="1"/>
          </p:cNvGraphicFramePr>
          <p:nvPr/>
        </p:nvGraphicFramePr>
        <p:xfrm>
          <a:off x="1905000" y="1828800"/>
          <a:ext cx="5486400" cy="1252538"/>
        </p:xfrm>
        <a:graphic>
          <a:graphicData uri="http://schemas.openxmlformats.org/presentationml/2006/ole">
            <p:oleObj spid="_x0000_s338951" name="Equation" r:id="rId4" imgW="2324100" imgH="469900" progId="">
              <p:embed/>
            </p:oleObj>
          </a:graphicData>
        </a:graphic>
      </p:graphicFrame>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p:cNvSpPr>
            <a:spLocks noGrp="1" noChangeArrowheads="1"/>
          </p:cNvSpPr>
          <p:nvPr>
            <p:ph type="title"/>
          </p:nvPr>
        </p:nvSpPr>
        <p:spPr>
          <a:xfrm>
            <a:off x="762000" y="228600"/>
            <a:ext cx="7848600" cy="838200"/>
          </a:xfrm>
        </p:spPr>
        <p:txBody>
          <a:bodyPr>
            <a:normAutofit/>
          </a:bodyPr>
          <a:lstStyle/>
          <a:p>
            <a:r>
              <a:rPr lang="en-US" sz="2400" b="1" dirty="0">
                <a:latin typeface="Arial" pitchFamily="34" charset="0"/>
                <a:cs typeface="Arial" pitchFamily="34" charset="0"/>
              </a:rPr>
              <a:t>EXERCISE:  </a:t>
            </a:r>
            <a:br>
              <a:rPr lang="en-US" sz="2400" b="1" dirty="0">
                <a:latin typeface="Arial" pitchFamily="34" charset="0"/>
                <a:cs typeface="Arial" pitchFamily="34" charset="0"/>
              </a:rPr>
            </a:br>
            <a:r>
              <a:rPr lang="en-US" sz="2400" b="1" i="1" dirty="0">
                <a:latin typeface="Arial" pitchFamily="34" charset="0"/>
                <a:cs typeface="Arial" pitchFamily="34" charset="0"/>
              </a:rPr>
              <a:t>The impact of ATMs on money demand</a:t>
            </a:r>
          </a:p>
        </p:txBody>
      </p:sp>
      <p:sp>
        <p:nvSpPr>
          <p:cNvPr id="372739" name="Rectangle 3"/>
          <p:cNvSpPr>
            <a:spLocks noGrp="1" noChangeArrowheads="1"/>
          </p:cNvSpPr>
          <p:nvPr>
            <p:ph idx="1"/>
          </p:nvPr>
        </p:nvSpPr>
        <p:spPr>
          <a:xfrm>
            <a:off x="3886200" y="1447800"/>
            <a:ext cx="4419600" cy="4114800"/>
          </a:xfrm>
        </p:spPr>
        <p:txBody>
          <a:bodyPr/>
          <a:lstStyle/>
          <a:p>
            <a:pPr marL="0" indent="0">
              <a:lnSpc>
                <a:spcPct val="105000"/>
              </a:lnSpc>
              <a:spcBef>
                <a:spcPct val="50000"/>
              </a:spcBef>
              <a:buFont typeface="Wingdings" pitchFamily="2" charset="2"/>
              <a:buNone/>
            </a:pPr>
            <a:endParaRPr lang="en-US" sz="1800" dirty="0" smtClean="0">
              <a:latin typeface="Arial" pitchFamily="34" charset="0"/>
              <a:cs typeface="Arial" pitchFamily="34" charset="0"/>
            </a:endParaRPr>
          </a:p>
          <a:p>
            <a:pPr marL="0" indent="0">
              <a:lnSpc>
                <a:spcPct val="105000"/>
              </a:lnSpc>
              <a:spcBef>
                <a:spcPct val="50000"/>
              </a:spcBef>
              <a:buFont typeface="Wingdings" pitchFamily="2" charset="2"/>
              <a:buNone/>
            </a:pPr>
            <a:r>
              <a:rPr lang="en-US" sz="1800" dirty="0" smtClean="0">
                <a:latin typeface="Arial" pitchFamily="34" charset="0"/>
                <a:cs typeface="Arial" pitchFamily="34" charset="0"/>
              </a:rPr>
              <a:t>During </a:t>
            </a:r>
            <a:r>
              <a:rPr lang="en-US" sz="1800" dirty="0">
                <a:latin typeface="Arial" pitchFamily="34" charset="0"/>
                <a:cs typeface="Arial" pitchFamily="34" charset="0"/>
              </a:rPr>
              <a:t>the 1980s, </a:t>
            </a:r>
            <a:r>
              <a:rPr lang="en-US" sz="1800" dirty="0" smtClean="0">
                <a:latin typeface="Arial" pitchFamily="34" charset="0"/>
                <a:cs typeface="Arial" pitchFamily="34" charset="0"/>
              </a:rPr>
              <a:t>automatic </a:t>
            </a:r>
            <a:r>
              <a:rPr lang="en-US" sz="1800" dirty="0">
                <a:latin typeface="Arial" pitchFamily="34" charset="0"/>
                <a:cs typeface="Arial" pitchFamily="34" charset="0"/>
              </a:rPr>
              <a:t>teller machines became widely available.  </a:t>
            </a:r>
          </a:p>
          <a:p>
            <a:pPr marL="0" indent="0">
              <a:lnSpc>
                <a:spcPct val="105000"/>
              </a:lnSpc>
              <a:spcBef>
                <a:spcPct val="50000"/>
              </a:spcBef>
              <a:buFont typeface="Wingdings" pitchFamily="2" charset="2"/>
              <a:buNone/>
            </a:pPr>
            <a:endParaRPr lang="en-US" sz="1800" dirty="0" smtClean="0">
              <a:latin typeface="Arial" pitchFamily="34" charset="0"/>
              <a:cs typeface="Arial" pitchFamily="34" charset="0"/>
            </a:endParaRPr>
          </a:p>
          <a:p>
            <a:pPr marL="0" indent="0">
              <a:lnSpc>
                <a:spcPct val="105000"/>
              </a:lnSpc>
              <a:spcBef>
                <a:spcPct val="50000"/>
              </a:spcBef>
              <a:buFont typeface="Wingdings" pitchFamily="2" charset="2"/>
              <a:buNone/>
            </a:pPr>
            <a:r>
              <a:rPr lang="en-US" sz="1800" dirty="0" smtClean="0">
                <a:latin typeface="Arial" pitchFamily="34" charset="0"/>
                <a:cs typeface="Arial" pitchFamily="34" charset="0"/>
              </a:rPr>
              <a:t>How </a:t>
            </a:r>
            <a:r>
              <a:rPr lang="en-US" sz="1800" dirty="0">
                <a:latin typeface="Arial" pitchFamily="34" charset="0"/>
                <a:cs typeface="Arial" pitchFamily="34" charset="0"/>
              </a:rPr>
              <a:t>do you think this affected </a:t>
            </a:r>
            <a:r>
              <a:rPr lang="en-US" sz="1800" b="1" i="1" dirty="0">
                <a:latin typeface="Arial" pitchFamily="34" charset="0"/>
                <a:cs typeface="Arial" pitchFamily="34" charset="0"/>
              </a:rPr>
              <a:t>N*</a:t>
            </a:r>
            <a:r>
              <a:rPr lang="en-US" sz="1800" dirty="0">
                <a:latin typeface="Arial" pitchFamily="34" charset="0"/>
                <a:cs typeface="Arial" pitchFamily="34" charset="0"/>
              </a:rPr>
              <a:t>  and money demand?  Explain.</a:t>
            </a:r>
          </a:p>
        </p:txBody>
      </p:sp>
      <p:pic>
        <p:nvPicPr>
          <p:cNvPr id="372740" name="Picture 4" descr="C:\Worth\pictures from Corbis\RF5060297.JPG"/>
          <p:cNvPicPr>
            <a:picLocks noChangeAspect="1" noChangeArrowheads="1"/>
          </p:cNvPicPr>
          <p:nvPr/>
        </p:nvPicPr>
        <p:blipFill>
          <a:blip r:embed="rId2" cstate="print"/>
          <a:srcRect/>
          <a:stretch>
            <a:fillRect/>
          </a:stretch>
        </p:blipFill>
        <p:spPr bwMode="auto">
          <a:xfrm>
            <a:off x="609600" y="1600200"/>
            <a:ext cx="2803525" cy="3962400"/>
          </a:xfrm>
          <a:prstGeom prst="rect">
            <a:avLst/>
          </a:prstGeom>
          <a:noFill/>
          <a:ln w="9525">
            <a:solidFill>
              <a:srgbClr val="000000"/>
            </a:solid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a:xfrm>
            <a:off x="381000" y="152400"/>
            <a:ext cx="8382000" cy="990600"/>
          </a:xfrm>
        </p:spPr>
        <p:txBody>
          <a:bodyPr>
            <a:normAutofit/>
          </a:bodyPr>
          <a:lstStyle/>
          <a:p>
            <a:pPr>
              <a:lnSpc>
                <a:spcPct val="90000"/>
              </a:lnSpc>
            </a:pPr>
            <a:r>
              <a:rPr lang="en-US" sz="2400" b="1" dirty="0">
                <a:latin typeface="Arial" pitchFamily="34" charset="0"/>
                <a:cs typeface="Arial" pitchFamily="34" charset="0"/>
              </a:rPr>
              <a:t>Financial Innovation, Near Money, and </a:t>
            </a:r>
            <a:br>
              <a:rPr lang="en-US" sz="2400" b="1" dirty="0">
                <a:latin typeface="Arial" pitchFamily="34" charset="0"/>
                <a:cs typeface="Arial" pitchFamily="34" charset="0"/>
              </a:rPr>
            </a:br>
            <a:r>
              <a:rPr lang="en-US" sz="2400" b="1" dirty="0">
                <a:latin typeface="Arial" pitchFamily="34" charset="0"/>
                <a:cs typeface="Arial" pitchFamily="34" charset="0"/>
              </a:rPr>
              <a:t>the Demise of the Monetary Aggregates</a:t>
            </a:r>
          </a:p>
        </p:txBody>
      </p:sp>
      <p:sp>
        <p:nvSpPr>
          <p:cNvPr id="261123" name="Rectangle 3"/>
          <p:cNvSpPr>
            <a:spLocks noGrp="1" noChangeArrowheads="1"/>
          </p:cNvSpPr>
          <p:nvPr>
            <p:ph idx="1"/>
          </p:nvPr>
        </p:nvSpPr>
        <p:spPr>
          <a:xfrm>
            <a:off x="990600" y="1219200"/>
            <a:ext cx="7848600" cy="5029200"/>
          </a:xfrm>
        </p:spPr>
        <p:txBody>
          <a:bodyPr/>
          <a:lstStyle/>
          <a:p>
            <a:pPr marL="0" indent="0">
              <a:buFont typeface="Wingdings" pitchFamily="2" charset="2"/>
              <a:buNone/>
            </a:pPr>
            <a:endParaRPr lang="en-US" sz="1800" dirty="0" smtClean="0">
              <a:latin typeface="Arial" pitchFamily="34" charset="0"/>
              <a:cs typeface="Arial" pitchFamily="34" charset="0"/>
            </a:endParaRPr>
          </a:p>
          <a:p>
            <a:pPr marL="0" indent="0">
              <a:buFont typeface="Wingdings" pitchFamily="2" charset="2"/>
              <a:buNone/>
            </a:pPr>
            <a:r>
              <a:rPr lang="en-US" sz="1800" dirty="0" smtClean="0">
                <a:latin typeface="Arial" pitchFamily="34" charset="0"/>
                <a:cs typeface="Arial" pitchFamily="34" charset="0"/>
              </a:rPr>
              <a:t>Examples </a:t>
            </a:r>
            <a:r>
              <a:rPr lang="en-US" sz="1800" dirty="0">
                <a:latin typeface="Arial" pitchFamily="34" charset="0"/>
                <a:cs typeface="Arial" pitchFamily="34" charset="0"/>
              </a:rPr>
              <a:t>of financial innovation:</a:t>
            </a:r>
          </a:p>
          <a:p>
            <a:pPr marL="461963" lvl="1">
              <a:buFontTx/>
              <a:buChar char="•"/>
            </a:pPr>
            <a:r>
              <a:rPr lang="en-US" sz="1800" dirty="0">
                <a:latin typeface="Arial" pitchFamily="34" charset="0"/>
                <a:cs typeface="Arial" pitchFamily="34" charset="0"/>
              </a:rPr>
              <a:t>many checking accounts now pay interest</a:t>
            </a:r>
          </a:p>
          <a:p>
            <a:pPr marL="461963" lvl="1">
              <a:buFontTx/>
              <a:buChar char="•"/>
            </a:pPr>
            <a:r>
              <a:rPr lang="en-US" sz="1800" dirty="0">
                <a:latin typeface="Arial" pitchFamily="34" charset="0"/>
                <a:cs typeface="Arial" pitchFamily="34" charset="0"/>
              </a:rPr>
              <a:t>very easy to buy and sell assets</a:t>
            </a:r>
          </a:p>
          <a:p>
            <a:pPr marL="461963" lvl="1">
              <a:buFontTx/>
              <a:buChar char="•"/>
            </a:pPr>
            <a:r>
              <a:rPr lang="en-US" sz="1800" dirty="0">
                <a:latin typeface="Arial" pitchFamily="34" charset="0"/>
                <a:cs typeface="Arial" pitchFamily="34" charset="0"/>
              </a:rPr>
              <a:t>mutual funds are baskets of stocks that are easy to redeem - just write a check</a:t>
            </a:r>
          </a:p>
          <a:p>
            <a:pPr marL="0" indent="0">
              <a:buFont typeface="Wingdings" pitchFamily="2" charset="2"/>
              <a:buNone/>
            </a:pPr>
            <a:endParaRPr lang="en-US" sz="1800" dirty="0" smtClean="0">
              <a:latin typeface="Arial" pitchFamily="34" charset="0"/>
              <a:cs typeface="Arial" pitchFamily="34" charset="0"/>
            </a:endParaRPr>
          </a:p>
          <a:p>
            <a:pPr marL="0" indent="0">
              <a:buFont typeface="Wingdings" pitchFamily="2" charset="2"/>
              <a:buNone/>
            </a:pPr>
            <a:r>
              <a:rPr lang="en-US" sz="1800" dirty="0" smtClean="0">
                <a:latin typeface="Arial" pitchFamily="34" charset="0"/>
                <a:cs typeface="Arial" pitchFamily="34" charset="0"/>
              </a:rPr>
              <a:t>Non-monetary </a:t>
            </a:r>
            <a:r>
              <a:rPr lang="en-US" sz="1800" dirty="0">
                <a:latin typeface="Arial" pitchFamily="34" charset="0"/>
                <a:cs typeface="Arial" pitchFamily="34" charset="0"/>
              </a:rPr>
              <a:t>assets having some of the liquidity of money are called </a:t>
            </a:r>
            <a:r>
              <a:rPr lang="en-US" sz="1800" b="1" dirty="0">
                <a:latin typeface="Arial" pitchFamily="34" charset="0"/>
                <a:cs typeface="Arial" pitchFamily="34" charset="0"/>
              </a:rPr>
              <a:t>near money</a:t>
            </a:r>
            <a:r>
              <a:rPr lang="en-US" sz="1800" dirty="0">
                <a:latin typeface="Arial" pitchFamily="34" charset="0"/>
                <a:cs typeface="Arial" pitchFamily="34" charset="0"/>
              </a:rPr>
              <a:t>. </a:t>
            </a:r>
          </a:p>
          <a:p>
            <a:pPr marL="0" indent="0">
              <a:buFont typeface="Wingdings" pitchFamily="2" charset="2"/>
              <a:buNone/>
            </a:pPr>
            <a:endParaRPr lang="en-US" sz="1800" dirty="0" smtClean="0">
              <a:latin typeface="Arial" pitchFamily="34" charset="0"/>
              <a:cs typeface="Arial" pitchFamily="34" charset="0"/>
            </a:endParaRPr>
          </a:p>
          <a:p>
            <a:pPr marL="0" indent="0">
              <a:buFont typeface="Wingdings" pitchFamily="2" charset="2"/>
              <a:buNone/>
            </a:pPr>
            <a:r>
              <a:rPr lang="en-US" sz="1800" dirty="0" smtClean="0">
                <a:latin typeface="Arial" pitchFamily="34" charset="0"/>
                <a:cs typeface="Arial" pitchFamily="34" charset="0"/>
              </a:rPr>
              <a:t>Money </a:t>
            </a:r>
            <a:r>
              <a:rPr lang="en-US" sz="1800" dirty="0">
                <a:latin typeface="Arial" pitchFamily="34" charset="0"/>
                <a:cs typeface="Arial" pitchFamily="34" charset="0"/>
              </a:rPr>
              <a:t>&amp; near money are close substitutes, </a:t>
            </a:r>
            <a:r>
              <a:rPr lang="en-US" sz="1800" dirty="0" smtClean="0">
                <a:latin typeface="Arial" pitchFamily="34" charset="0"/>
                <a:cs typeface="Arial" pitchFamily="34" charset="0"/>
              </a:rPr>
              <a:t>and </a:t>
            </a:r>
            <a:r>
              <a:rPr lang="en-US" sz="1800" dirty="0">
                <a:latin typeface="Arial" pitchFamily="34" charset="0"/>
                <a:cs typeface="Arial" pitchFamily="34" charset="0"/>
              </a:rPr>
              <a:t>switching from one to the other is easy.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381000" y="152400"/>
            <a:ext cx="8382000" cy="990600"/>
          </a:xfrm>
        </p:spPr>
        <p:txBody>
          <a:bodyPr>
            <a:normAutofit/>
          </a:bodyPr>
          <a:lstStyle/>
          <a:p>
            <a:pPr>
              <a:lnSpc>
                <a:spcPct val="90000"/>
              </a:lnSpc>
            </a:pPr>
            <a:r>
              <a:rPr lang="en-US" sz="2400" b="1" dirty="0">
                <a:latin typeface="Arial" pitchFamily="34" charset="0"/>
                <a:cs typeface="Arial" pitchFamily="34" charset="0"/>
              </a:rPr>
              <a:t>Financial Innovation, Near Money, and </a:t>
            </a:r>
            <a:br>
              <a:rPr lang="en-US" sz="2400" b="1" dirty="0">
                <a:latin typeface="Arial" pitchFamily="34" charset="0"/>
                <a:cs typeface="Arial" pitchFamily="34" charset="0"/>
              </a:rPr>
            </a:br>
            <a:r>
              <a:rPr lang="en-US" sz="2400" b="1" dirty="0">
                <a:latin typeface="Arial" pitchFamily="34" charset="0"/>
                <a:cs typeface="Arial" pitchFamily="34" charset="0"/>
              </a:rPr>
              <a:t>the Demise of the Monetary Aggregates</a:t>
            </a:r>
          </a:p>
        </p:txBody>
      </p:sp>
      <p:sp>
        <p:nvSpPr>
          <p:cNvPr id="340995" name="Rectangle 3"/>
          <p:cNvSpPr>
            <a:spLocks noGrp="1" noChangeArrowheads="1"/>
          </p:cNvSpPr>
          <p:nvPr>
            <p:ph idx="1"/>
          </p:nvPr>
        </p:nvSpPr>
        <p:spPr>
          <a:xfrm>
            <a:off x="990600" y="1219200"/>
            <a:ext cx="7772400" cy="4953000"/>
          </a:xfrm>
        </p:spPr>
        <p:txBody>
          <a:bodyPr/>
          <a:lstStyle/>
          <a:p>
            <a:pPr marL="288925" indent="-288925"/>
            <a:endParaRPr lang="en-US" sz="1800" dirty="0" smtClean="0">
              <a:latin typeface="Arial" pitchFamily="34" charset="0"/>
              <a:cs typeface="Arial" pitchFamily="34" charset="0"/>
            </a:endParaRPr>
          </a:p>
          <a:p>
            <a:pPr marL="288925" indent="-288925"/>
            <a:endParaRPr lang="en-US" sz="1800" dirty="0" smtClean="0">
              <a:latin typeface="Arial" pitchFamily="34" charset="0"/>
              <a:cs typeface="Arial" pitchFamily="34" charset="0"/>
            </a:endParaRPr>
          </a:p>
          <a:p>
            <a:pPr marL="288925" indent="-288925"/>
            <a:r>
              <a:rPr lang="en-US" sz="1800" dirty="0" smtClean="0">
                <a:latin typeface="Arial" pitchFamily="34" charset="0"/>
                <a:cs typeface="Arial" pitchFamily="34" charset="0"/>
              </a:rPr>
              <a:t>The </a:t>
            </a:r>
            <a:r>
              <a:rPr lang="en-US" sz="1800" dirty="0">
                <a:latin typeface="Arial" pitchFamily="34" charset="0"/>
                <a:cs typeface="Arial" pitchFamily="34" charset="0"/>
              </a:rPr>
              <a:t>rise of near money makes money demand less stable and complicates monetary policy. </a:t>
            </a:r>
          </a:p>
          <a:p>
            <a:pPr marL="288925" indent="-288925"/>
            <a:endParaRPr lang="en-US" sz="1800" dirty="0" smtClean="0">
              <a:latin typeface="Arial" pitchFamily="34" charset="0"/>
              <a:cs typeface="Arial" pitchFamily="34" charset="0"/>
            </a:endParaRPr>
          </a:p>
          <a:p>
            <a:pPr marL="288925" indent="-288925"/>
            <a:endParaRPr lang="en-US" sz="1800" dirty="0" smtClean="0">
              <a:latin typeface="Arial" pitchFamily="34" charset="0"/>
              <a:cs typeface="Arial" pitchFamily="34" charset="0"/>
            </a:endParaRPr>
          </a:p>
          <a:p>
            <a:pPr marL="288925" indent="-288925"/>
            <a:r>
              <a:rPr lang="en-US" sz="1800" dirty="0" smtClean="0">
                <a:latin typeface="Arial" pitchFamily="34" charset="0"/>
                <a:cs typeface="Arial" pitchFamily="34" charset="0"/>
              </a:rPr>
              <a:t>1993</a:t>
            </a:r>
            <a:r>
              <a:rPr lang="en-US" sz="1800" dirty="0">
                <a:latin typeface="Arial" pitchFamily="34" charset="0"/>
                <a:cs typeface="Arial" pitchFamily="34" charset="0"/>
              </a:rPr>
              <a:t>:  the Fed switched from targeting monetary aggregates to targeting the Federal Funds rate. </a:t>
            </a:r>
          </a:p>
          <a:p>
            <a:pPr marL="288925" indent="-288925"/>
            <a:endParaRPr lang="en-US" sz="1800" dirty="0" smtClean="0">
              <a:latin typeface="Arial" pitchFamily="34" charset="0"/>
              <a:cs typeface="Arial" pitchFamily="34" charset="0"/>
            </a:endParaRPr>
          </a:p>
          <a:p>
            <a:pPr marL="288925" indent="-288925"/>
            <a:endParaRPr lang="en-US" sz="1800" dirty="0" smtClean="0">
              <a:latin typeface="Arial" pitchFamily="34" charset="0"/>
              <a:cs typeface="Arial" pitchFamily="34" charset="0"/>
            </a:endParaRPr>
          </a:p>
          <a:p>
            <a:pPr marL="288925" indent="-288925"/>
            <a:r>
              <a:rPr lang="en-US" sz="1800" dirty="0" smtClean="0">
                <a:latin typeface="Arial" pitchFamily="34" charset="0"/>
                <a:cs typeface="Arial" pitchFamily="34" charset="0"/>
              </a:rPr>
              <a:t>This </a:t>
            </a:r>
            <a:r>
              <a:rPr lang="en-US" sz="1800" dirty="0">
                <a:latin typeface="Arial" pitchFamily="34" charset="0"/>
                <a:cs typeface="Arial" pitchFamily="34" charset="0"/>
              </a:rPr>
              <a:t>change may help explain why the U.S. economy was so stable during the rest of the 1990s.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 </a:t>
            </a:r>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349187" name="Rectangle 3"/>
          <p:cNvSpPr>
            <a:spLocks noGrp="1" noChangeArrowheads="1"/>
          </p:cNvSpPr>
          <p:nvPr>
            <p:ph idx="1"/>
          </p:nvPr>
        </p:nvSpPr>
        <p:spPr>
          <a:xfrm>
            <a:off x="990600" y="1219200"/>
            <a:ext cx="7696200" cy="5029200"/>
          </a:xfrm>
        </p:spPr>
        <p:txBody>
          <a:bodyPr/>
          <a:lstStyle/>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0000"/>
              </a:lnSpc>
              <a:spcBef>
                <a:spcPct val="15000"/>
              </a:spcBef>
              <a:buSzPct val="95000"/>
              <a:buFont typeface="Wingdings" pitchFamily="2" charset="2"/>
              <a:buChar char="§"/>
            </a:pPr>
            <a:endParaRPr lang="en-US" sz="1800" dirty="0">
              <a:latin typeface="Arial" pitchFamily="34" charset="0"/>
              <a:cs typeface="Arial" pitchFamily="34" charset="0"/>
            </a:endParaRPr>
          </a:p>
          <a:p>
            <a:pPr marL="404813" indent="-404813" defTabSz="736600">
              <a:lnSpc>
                <a:spcPct val="90000"/>
              </a:lnSpc>
              <a:buSzPct val="95000"/>
              <a:buFont typeface="Wingdings" pitchFamily="2" charset="2"/>
              <a:buNone/>
            </a:pPr>
            <a:r>
              <a:rPr lang="en-US" sz="1800" dirty="0">
                <a:latin typeface="Arial" pitchFamily="34" charset="0"/>
                <a:cs typeface="Arial" pitchFamily="34" charset="0"/>
              </a:rPr>
              <a:t>1</a:t>
            </a:r>
            <a:r>
              <a:rPr lang="en-US" sz="1800" dirty="0" smtClean="0">
                <a:latin typeface="Arial" pitchFamily="34" charset="0"/>
                <a:cs typeface="Arial" pitchFamily="34" charset="0"/>
              </a:rPr>
              <a:t>.</a:t>
            </a:r>
            <a:r>
              <a:rPr lang="en-US" sz="1800" dirty="0">
                <a:latin typeface="Arial" pitchFamily="34" charset="0"/>
                <a:cs typeface="Arial" pitchFamily="34" charset="0"/>
              </a:rPr>
              <a:t>	The Fed can control the money supply with</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open market operations</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the reserve requirement</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the discount </a:t>
            </a:r>
            <a:r>
              <a:rPr lang="en-US" sz="1800" dirty="0" smtClean="0">
                <a:latin typeface="Arial" pitchFamily="34" charset="0"/>
                <a:cs typeface="Arial" pitchFamily="34" charset="0"/>
              </a:rPr>
              <a:t>rate</a:t>
            </a: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404813" indent="-404813" defTabSz="736600">
              <a:lnSpc>
                <a:spcPct val="95000"/>
              </a:lnSpc>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lnSpc>
                <a:spcPct val="95000"/>
              </a:lnSpc>
              <a:spcBef>
                <a:spcPct val="15000"/>
              </a:spcBef>
              <a:buSzPct val="95000"/>
              <a:buFont typeface="Wingdings" pitchFamily="2" charset="2"/>
              <a:buNone/>
            </a:pPr>
            <a:r>
              <a:rPr lang="en-US" sz="1800" dirty="0" smtClean="0">
                <a:latin typeface="Arial" pitchFamily="34" charset="0"/>
                <a:cs typeface="Arial" pitchFamily="34" charset="0"/>
              </a:rPr>
              <a:t>2.	Portfolio theories of money demand</a:t>
            </a:r>
          </a:p>
          <a:p>
            <a:pPr marL="852488" lvl="1" indent="-333375" defTabSz="736600">
              <a:lnSpc>
                <a:spcPct val="95000"/>
              </a:lnSpc>
              <a:spcBef>
                <a:spcPct val="15000"/>
              </a:spcBef>
              <a:buSzPct val="95000"/>
              <a:buFont typeface="Wingdings" pitchFamily="2" charset="2"/>
              <a:buChar char="§"/>
            </a:pPr>
            <a:r>
              <a:rPr lang="en-US" sz="1800" dirty="0" smtClean="0">
                <a:latin typeface="Arial" pitchFamily="34" charset="0"/>
                <a:cs typeface="Arial" pitchFamily="34" charset="0"/>
              </a:rPr>
              <a:t>stress the store of value function</a:t>
            </a:r>
          </a:p>
          <a:p>
            <a:pPr marL="852488" lvl="1" indent="-333375" defTabSz="736600">
              <a:lnSpc>
                <a:spcPct val="95000"/>
              </a:lnSpc>
              <a:spcBef>
                <a:spcPct val="15000"/>
              </a:spcBef>
              <a:buSzPct val="95000"/>
              <a:buFont typeface="Wingdings" pitchFamily="2" charset="2"/>
              <a:buChar char="§"/>
            </a:pPr>
            <a:r>
              <a:rPr lang="en-US" sz="1800" dirty="0" smtClean="0">
                <a:latin typeface="Arial" pitchFamily="34" charset="0"/>
                <a:cs typeface="Arial" pitchFamily="34" charset="0"/>
              </a:rPr>
              <a:t>posit that money demand depends on risk/return of money &amp; alternative assets</a:t>
            </a:r>
          </a:p>
          <a:p>
            <a:pPr marL="852488" lvl="1" indent="-333375" defTabSz="736600">
              <a:lnSpc>
                <a:spcPct val="90000"/>
              </a:lnSpc>
              <a:spcBef>
                <a:spcPct val="15000"/>
              </a:spcBef>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Summary</a:t>
            </a:r>
            <a:endParaRPr lang="en-US" sz="2400" b="1" dirty="0">
              <a:latin typeface="Arial" pitchFamily="34" charset="0"/>
              <a:cs typeface="Arial" pitchFamily="34" charset="0"/>
            </a:endParaRPr>
          </a:p>
        </p:txBody>
      </p:sp>
      <p:sp>
        <p:nvSpPr>
          <p:cNvPr id="351235" name="Rectangle 3"/>
          <p:cNvSpPr>
            <a:spLocks noGrp="1" noChangeArrowheads="1"/>
          </p:cNvSpPr>
          <p:nvPr>
            <p:ph idx="1"/>
          </p:nvPr>
        </p:nvSpPr>
        <p:spPr>
          <a:xfrm>
            <a:off x="990600" y="1219200"/>
            <a:ext cx="7696200" cy="5029200"/>
          </a:xfrm>
        </p:spPr>
        <p:txBody>
          <a:bodyPr/>
          <a:lstStyle/>
          <a:p>
            <a:pPr marL="404813" indent="-404813" defTabSz="736600">
              <a:lnSpc>
                <a:spcPct val="95000"/>
              </a:lnSpc>
              <a:spcBef>
                <a:spcPct val="15000"/>
              </a:spcBef>
              <a:buSzPct val="95000"/>
              <a:buFont typeface="Wingdings" pitchFamily="2" charset="2"/>
              <a:buNone/>
            </a:pPr>
            <a:endParaRPr lang="en-US" sz="1800" dirty="0" smtClean="0">
              <a:latin typeface="Arial" pitchFamily="34" charset="0"/>
              <a:cs typeface="Arial" pitchFamily="34" charset="0"/>
            </a:endParaRPr>
          </a:p>
          <a:p>
            <a:pPr marL="852488" lvl="1" indent="-333375" defTabSz="736600">
              <a:lnSpc>
                <a:spcPct val="95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5000"/>
              </a:lnSpc>
              <a:spcBef>
                <a:spcPct val="15000"/>
              </a:spcBef>
              <a:buSzPct val="95000"/>
              <a:buFont typeface="Wingdings" pitchFamily="2" charset="2"/>
              <a:buChar char="§"/>
            </a:pPr>
            <a:endParaRPr lang="en-US" sz="1800" dirty="0">
              <a:latin typeface="Arial" pitchFamily="34" charset="0"/>
              <a:cs typeface="Arial" pitchFamily="34" charset="0"/>
            </a:endParaRPr>
          </a:p>
          <a:p>
            <a:pPr marL="404813" indent="-404813" defTabSz="736600">
              <a:lnSpc>
                <a:spcPct val="95000"/>
              </a:lnSpc>
              <a:buSzPct val="95000"/>
              <a:buFont typeface="Wingdings" pitchFamily="2" charset="2"/>
              <a:buNone/>
            </a:pPr>
            <a:r>
              <a:rPr lang="en-US" sz="1800" dirty="0">
                <a:latin typeface="Arial" pitchFamily="34" charset="0"/>
                <a:cs typeface="Arial" pitchFamily="34" charset="0"/>
              </a:rPr>
              <a:t>3</a:t>
            </a:r>
            <a:r>
              <a:rPr lang="en-US" sz="1800" dirty="0" smtClean="0">
                <a:latin typeface="Arial" pitchFamily="34" charset="0"/>
                <a:cs typeface="Arial" pitchFamily="34" charset="0"/>
              </a:rPr>
              <a:t>.</a:t>
            </a:r>
            <a:r>
              <a:rPr lang="en-US" sz="1800" dirty="0">
                <a:latin typeface="Arial" pitchFamily="34" charset="0"/>
                <a:cs typeface="Arial" pitchFamily="34" charset="0"/>
              </a:rPr>
              <a:t>	The </a:t>
            </a:r>
            <a:r>
              <a:rPr lang="en-US" sz="1800" dirty="0" err="1">
                <a:latin typeface="Arial" pitchFamily="34" charset="0"/>
                <a:cs typeface="Arial" pitchFamily="34" charset="0"/>
              </a:rPr>
              <a:t>Baumol</a:t>
            </a:r>
            <a:r>
              <a:rPr lang="en-US" sz="1800" dirty="0">
                <a:latin typeface="Arial" pitchFamily="34" charset="0"/>
                <a:cs typeface="Arial" pitchFamily="34" charset="0"/>
              </a:rPr>
              <a:t>-Tobin model</a:t>
            </a:r>
          </a:p>
          <a:p>
            <a:pPr marL="852488" lvl="1" indent="-333375" defTabSz="736600">
              <a:lnSpc>
                <a:spcPct val="95000"/>
              </a:lnSpc>
              <a:spcBef>
                <a:spcPct val="15000"/>
              </a:spcBef>
              <a:buSzPct val="95000"/>
              <a:buFont typeface="Wingdings" pitchFamily="2" charset="2"/>
              <a:buChar char="§"/>
            </a:pPr>
            <a:r>
              <a:rPr lang="en-US" sz="1800" dirty="0">
                <a:latin typeface="Arial" pitchFamily="34" charset="0"/>
                <a:cs typeface="Arial" pitchFamily="34" charset="0"/>
              </a:rPr>
              <a:t>is an example of the transactions theories of money demand, stresses “medium of exchange” function</a:t>
            </a:r>
          </a:p>
          <a:p>
            <a:pPr marL="852488" lvl="1" indent="-333375" defTabSz="736600">
              <a:lnSpc>
                <a:spcPct val="95000"/>
              </a:lnSpc>
              <a:spcBef>
                <a:spcPct val="15000"/>
              </a:spcBef>
              <a:buSzPct val="95000"/>
              <a:buFont typeface="Wingdings" pitchFamily="2" charset="2"/>
              <a:buChar char="§"/>
            </a:pPr>
            <a:r>
              <a:rPr lang="en-US" sz="1800" dirty="0">
                <a:latin typeface="Arial" pitchFamily="34" charset="0"/>
                <a:cs typeface="Arial" pitchFamily="34" charset="0"/>
              </a:rPr>
              <a:t>money demand depends positively on spending, negatively on the interest rate, and positively on the cost of converting non-monetary assets to money</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1174</TotalTime>
  <Words>1567</Words>
  <Application>Microsoft Office PowerPoint</Application>
  <PresentationFormat>On-screen Show (4:3)</PresentationFormat>
  <Paragraphs>273</Paragraphs>
  <Slides>30</Slides>
  <Notes>29</Notes>
  <HiddenSlides>1</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30</vt:i4>
      </vt:variant>
    </vt:vector>
  </HeadingPairs>
  <TitlesOfParts>
    <vt:vector size="34" baseType="lpstr">
      <vt:lpstr>Office Theme</vt:lpstr>
      <vt:lpstr>Image</vt:lpstr>
      <vt:lpstr>Equation</vt:lpstr>
      <vt:lpstr>Chart</vt:lpstr>
      <vt:lpstr>Review of the previous lecture</vt:lpstr>
      <vt:lpstr>Slide 1</vt:lpstr>
      <vt:lpstr>Lecture Contents</vt:lpstr>
      <vt:lpstr>Three instruments of monetary policy</vt:lpstr>
      <vt:lpstr>Open market operations</vt:lpstr>
      <vt:lpstr>Reserve requirements</vt:lpstr>
      <vt:lpstr>The discount rate</vt:lpstr>
      <vt:lpstr>Which instrument is used most often?</vt:lpstr>
      <vt:lpstr>Why the Fed can’t precisely control M</vt:lpstr>
      <vt:lpstr>CASE STUDY:   Bank failures in the 1930s </vt:lpstr>
      <vt:lpstr>Table:  The Money Supply and its Determinants:  1929 and 1933</vt:lpstr>
      <vt:lpstr>Table:  The Money Supply and its Determinants:  1929 and 1933</vt:lpstr>
      <vt:lpstr>Table:  The Money Supply and its Determinants:  1929 and 1933</vt:lpstr>
      <vt:lpstr>Could this happen again?</vt:lpstr>
      <vt:lpstr>Money Demand</vt:lpstr>
      <vt:lpstr>A simple portfolio theory</vt:lpstr>
      <vt:lpstr>The Baumol-Tobin Model</vt:lpstr>
      <vt:lpstr>Money holdings over the year</vt:lpstr>
      <vt:lpstr>Money holdings over the year</vt:lpstr>
      <vt:lpstr>Money holdings over the year</vt:lpstr>
      <vt:lpstr>The cost of holding money</vt:lpstr>
      <vt:lpstr>Finding the cost-minimizing N</vt:lpstr>
      <vt:lpstr>Finding the cost-minimizing N</vt:lpstr>
      <vt:lpstr>The money demand function</vt:lpstr>
      <vt:lpstr>The money demand function</vt:lpstr>
      <vt:lpstr>EXERCISE:   The impact of ATMs on money demand</vt:lpstr>
      <vt:lpstr>Financial Innovation, Near Money, and  the Demise of the Monetary Aggregates</vt:lpstr>
      <vt:lpstr>Financial Innovation, Near Money, and  the Demise of the Monetary Aggregates</vt:lpstr>
      <vt:lpstr> 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18:  Money Supply &amp; Money Demand</dc:title>
  <dc:creator>Ron Cronovich</dc:creator>
  <cp:lastModifiedBy>NTS</cp:lastModifiedBy>
  <cp:revision>143</cp:revision>
  <dcterms:created xsi:type="dcterms:W3CDTF">2002-02-20T01:24:55Z</dcterms:created>
  <dcterms:modified xsi:type="dcterms:W3CDTF">2012-12-26T04:48:40Z</dcterms:modified>
</cp:coreProperties>
</file>