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Lst>
  <p:notesMasterIdLst>
    <p:notesMasterId r:id="rId28"/>
  </p:notesMasterIdLst>
  <p:handoutMasterIdLst>
    <p:handoutMasterId r:id="rId29"/>
  </p:handoutMasterIdLst>
  <p:sldIdLst>
    <p:sldId id="382" r:id="rId2"/>
    <p:sldId id="381" r:id="rId3"/>
    <p:sldId id="256" r:id="rId4"/>
    <p:sldId id="345" r:id="rId5"/>
    <p:sldId id="349" r:id="rId6"/>
    <p:sldId id="372" r:id="rId7"/>
    <p:sldId id="373" r:id="rId8"/>
    <p:sldId id="374" r:id="rId9"/>
    <p:sldId id="370" r:id="rId10"/>
    <p:sldId id="351" r:id="rId11"/>
    <p:sldId id="353" r:id="rId12"/>
    <p:sldId id="354" r:id="rId13"/>
    <p:sldId id="355" r:id="rId14"/>
    <p:sldId id="356" r:id="rId15"/>
    <p:sldId id="359" r:id="rId16"/>
    <p:sldId id="360" r:id="rId17"/>
    <p:sldId id="362" r:id="rId18"/>
    <p:sldId id="375" r:id="rId19"/>
    <p:sldId id="376" r:id="rId20"/>
    <p:sldId id="377" r:id="rId21"/>
    <p:sldId id="364" r:id="rId22"/>
    <p:sldId id="365" r:id="rId23"/>
    <p:sldId id="366" r:id="rId24"/>
    <p:sldId id="363" r:id="rId25"/>
    <p:sldId id="367" r:id="rId26"/>
    <p:sldId id="380" r:id="rId2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CC"/>
    <a:srgbClr val="9FFFCA"/>
    <a:srgbClr val="996600"/>
    <a:srgbClr val="336699"/>
    <a:srgbClr val="808080"/>
    <a:srgbClr val="990033"/>
    <a:srgbClr val="FF9900"/>
    <a:srgbClr val="B2B2B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34559" autoAdjust="0"/>
    <p:restoredTop sz="92473" autoAdjust="0"/>
  </p:normalViewPr>
  <p:slideViewPr>
    <p:cSldViewPr>
      <p:cViewPr>
        <p:scale>
          <a:sx n="66" d="100"/>
          <a:sy n="66" d="100"/>
        </p:scale>
        <p:origin x="-528" y="18"/>
      </p:cViewPr>
      <p:guideLst>
        <p:guide orient="horz" pos="2160"/>
        <p:guide pos="2880"/>
      </p:guideLst>
    </p:cSldViewPr>
  </p:slideViewPr>
  <p:outlineViewPr>
    <p:cViewPr>
      <p:scale>
        <a:sx n="33" d="100"/>
        <a:sy n="33" d="100"/>
      </p:scale>
      <p:origin x="0" y="18882"/>
    </p:cViewPr>
    <p:sldLst>
      <p:sld r:id="rId1" collapse="1"/>
    </p:sldLst>
  </p:outlineViewPr>
  <p:notesTextViewPr>
    <p:cViewPr>
      <p:scale>
        <a:sx n="100" d="100"/>
        <a:sy n="100" d="100"/>
      </p:scale>
      <p:origin x="0" y="0"/>
    </p:cViewPr>
  </p:notesTextViewPr>
  <p:sorterViewPr>
    <p:cViewPr>
      <p:scale>
        <a:sx n="94" d="100"/>
        <a:sy n="94" d="100"/>
      </p:scale>
      <p:origin x="0" y="10110"/>
    </p:cViewPr>
  </p:sorterViewPr>
  <p:notesViewPr>
    <p:cSldViewPr>
      <p:cViewPr>
        <p:scale>
          <a:sx n="75" d="100"/>
          <a:sy n="75" d="100"/>
        </p:scale>
        <p:origin x="-1320" y="75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25F88221-900A-489B-8D12-DD720BFCE876}" type="slidenum">
              <a:rPr lang="en-US"/>
              <a:pPr/>
              <a:t>‹#›</a:t>
            </a:fld>
            <a:endParaRPr lang="en-US"/>
          </a:p>
        </p:txBody>
      </p:sp>
    </p:spTree>
    <p:extLst>
      <p:ext uri="{BB962C8B-B14F-4D97-AF65-F5344CB8AC3E}">
        <p14:creationId xmlns:p14="http://schemas.microsoft.com/office/powerpoint/2010/main" xmlns="" val="3807246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7E3AAE40-BD0B-4898-BAAA-131750FF66DC}" type="slidenum">
              <a:rPr lang="en-US"/>
              <a:pPr/>
              <a:t>‹#›</a:t>
            </a:fld>
            <a:endParaRPr lang="en-US"/>
          </a:p>
        </p:txBody>
      </p:sp>
    </p:spTree>
    <p:extLst>
      <p:ext uri="{BB962C8B-B14F-4D97-AF65-F5344CB8AC3E}">
        <p14:creationId xmlns:p14="http://schemas.microsoft.com/office/powerpoint/2010/main" xmlns="" val="4213899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F22EB-FC8B-4D65-8B21-7922628C0578}" type="slidenum">
              <a:rPr lang="en-US"/>
              <a:pPr/>
              <a:t>0</a:t>
            </a:fld>
            <a:endParaRPr lang="en-US"/>
          </a:p>
        </p:txBody>
      </p:sp>
      <p:sp>
        <p:nvSpPr>
          <p:cNvPr id="279554" name="Rectangle 2"/>
          <p:cNvSpPr>
            <a:spLocks noGrp="1" noRot="1" noChangeAspect="1" noChangeArrowheads="1" noTextEdit="1"/>
          </p:cNvSpPr>
          <p:nvPr>
            <p:ph type="sldImg"/>
          </p:nvPr>
        </p:nvSpPr>
        <p:spPr>
          <a:xfrm>
            <a:off x="1320800" y="685800"/>
            <a:ext cx="4064000" cy="3048000"/>
          </a:xfrm>
          <a:ln/>
        </p:spPr>
      </p:sp>
      <p:sp>
        <p:nvSpPr>
          <p:cNvPr id="27955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1</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dirty="0"/>
              <a:t>This chapter sets up the IS-LM model, which chapter 11 then uses extensively to analyze the effects of policies and economic shocks.  </a:t>
            </a:r>
          </a:p>
          <a:p>
            <a:r>
              <a:rPr lang="en-US" dirty="0"/>
              <a:t>This chapter also introduces students to the Keynesian Cross and Liquidity Preference models, which underlie the IS curve and LM curve, respectively.  </a:t>
            </a:r>
          </a:p>
          <a:p>
            <a:endParaRPr lang="en-US" dirty="0"/>
          </a:p>
          <a:p>
            <a:r>
              <a:rPr lang="en-US" dirty="0"/>
              <a:t>If you would like to spend less time on this chapter, you might consider omitting the Keynesian Cross, instead using the </a:t>
            </a:r>
            <a:r>
              <a:rPr lang="en-US" dirty="0" err="1"/>
              <a:t>loanable</a:t>
            </a:r>
            <a:r>
              <a:rPr lang="en-US" dirty="0"/>
              <a:t> funds model from Chapter 3 to derive the IS curve.  Advantage:  students are already familiar with the </a:t>
            </a:r>
            <a:r>
              <a:rPr lang="en-US" dirty="0" err="1"/>
              <a:t>loanable</a:t>
            </a:r>
            <a:r>
              <a:rPr lang="en-US" dirty="0"/>
              <a:t> funds model, so skipping the KC means one less model to learn.  Additionally, the KC model is not used anywhere else in this textbook.  Once it’s used to derive IS, it disappears for good.  </a:t>
            </a:r>
          </a:p>
          <a:p>
            <a:r>
              <a:rPr lang="en-US" dirty="0"/>
              <a:t>However, there are some good reasons for NOT omitting the KC model:</a:t>
            </a:r>
          </a:p>
          <a:p>
            <a:r>
              <a:rPr lang="en-US" dirty="0"/>
              <a:t>1) Many principles textbooks (though not </a:t>
            </a:r>
            <a:r>
              <a:rPr lang="en-US" dirty="0" err="1"/>
              <a:t>Mankiw’s</a:t>
            </a:r>
            <a:r>
              <a:rPr lang="en-US" dirty="0"/>
              <a:t>) cover the KC model; students who learned the KC model in their principles class may benefit from seeing it here, as a bridge to new material (the IS curve).</a:t>
            </a:r>
          </a:p>
          <a:p>
            <a:r>
              <a:rPr lang="en-US" dirty="0"/>
              <a:t>2) The KC model has historical value.  One could argue that somebody graduating from college with a degree in economics should be familiar with the KC model.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2A73D2-C3C9-4D34-9C5A-E7A705E78075}" type="slidenum">
              <a:rPr lang="en-US"/>
              <a:pPr/>
              <a:t>2</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A5EE90-5DDC-4B44-AD6B-9C3D90A539C8}" type="slidenum">
              <a:rPr lang="en-US"/>
              <a:pPr/>
              <a:t>3</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4846430-8471-4C3B-8001-451D00DC03A3}" type="slidenum">
              <a:rPr lang="en-US"/>
              <a:pPr/>
              <a:t>4</a:t>
            </a:fld>
            <a:endParaRPr lang="en-US"/>
          </a:p>
        </p:txBody>
      </p:sp>
      <p:sp>
        <p:nvSpPr>
          <p:cNvPr id="293890" name="Rectangle 2"/>
          <p:cNvSpPr>
            <a:spLocks noGrp="1" noRot="1" noChangeAspect="1" noChangeArrowheads="1" noTextEdit="1"/>
          </p:cNvSpPr>
          <p:nvPr>
            <p:ph type="sldImg"/>
          </p:nvPr>
        </p:nvSpPr>
        <p:spPr>
          <a:ln/>
        </p:spPr>
      </p:sp>
      <p:sp>
        <p:nvSpPr>
          <p:cNvPr id="293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BFAA9B-D079-46F7-B3D0-BC756B93ADE9}" type="slidenum">
              <a:rPr lang="en-US"/>
              <a:pPr/>
              <a:t>5</a:t>
            </a:fld>
            <a:endParaRPr lang="en-US"/>
          </a:p>
        </p:txBody>
      </p:sp>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C1B98-71B4-465C-AB9E-03C99664D1D5}" type="slidenum">
              <a:rPr lang="en-US"/>
              <a:pPr/>
              <a:t>6</a:t>
            </a:fld>
            <a:endParaRPr lang="en-US"/>
          </a:p>
        </p:txBody>
      </p:sp>
      <p:sp>
        <p:nvSpPr>
          <p:cNvPr id="295938" name="Rectangle 2"/>
          <p:cNvSpPr>
            <a:spLocks noGrp="1" noRot="1" noChangeAspect="1" noChangeArrowheads="1" noTextEdit="1"/>
          </p:cNvSpPr>
          <p:nvPr>
            <p:ph type="sldImg"/>
          </p:nvPr>
        </p:nvSpPr>
        <p:spPr>
          <a:ln/>
        </p:spPr>
      </p:sp>
      <p:sp>
        <p:nvSpPr>
          <p:cNvPr id="295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6F393A-4F64-4943-A766-70CA01C71D15}" type="slidenum">
              <a:rPr lang="en-US"/>
              <a:pPr/>
              <a:t>7</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57501B-AFA0-41BE-8B53-01101594752D}" type="slidenum">
              <a:rPr lang="en-US"/>
              <a:pPr/>
              <a:t>8</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en-US"/>
              <a:t>See Figure 17-4 on p.470 for info, source. </a:t>
            </a:r>
          </a:p>
          <a:p>
            <a:r>
              <a:rPr lang="en-US"/>
              <a:t>The figure shows that the stock market and GDP tend to move together, but the association is far from precise.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5F3A7E-9842-4FD3-9FBF-3637EA128FE8}" type="slidenum">
              <a:rPr lang="en-US"/>
              <a:pPr/>
              <a:t>9</a:t>
            </a:fld>
            <a:endParaRPr lang="en-US"/>
          </a:p>
        </p:txBody>
      </p:sp>
      <p:sp>
        <p:nvSpPr>
          <p:cNvPr id="297986" name="Rectangle 2"/>
          <p:cNvSpPr>
            <a:spLocks noGrp="1" noRot="1" noChangeAspect="1" noChangeArrowheads="1" noTextEdit="1"/>
          </p:cNvSpPr>
          <p:nvPr>
            <p:ph type="sldImg"/>
          </p:nvPr>
        </p:nvSpPr>
        <p:spPr>
          <a:ln/>
        </p:spPr>
      </p:sp>
      <p:sp>
        <p:nvSpPr>
          <p:cNvPr id="297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2BA747-7D39-407D-902E-8780D7464112}" type="slidenum">
              <a:rPr lang="en-US"/>
              <a:pPr/>
              <a:t>10</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EF63A8-F1A8-4BB6-B456-E1F6D34854BD}" type="slidenum">
              <a:rPr lang="en-US"/>
              <a:pPr/>
              <a:t>11</a:t>
            </a:fld>
            <a:endParaRPr 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C088E6-0CE5-495D-9E76-FC21FFDE2421}" type="slidenum">
              <a:rPr lang="en-US"/>
              <a:pPr/>
              <a:t>12</a:t>
            </a:fld>
            <a:endParaRPr 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9F24F3-5A28-4B8D-875B-44F8822943CE}" type="slidenum">
              <a:rPr lang="en-US"/>
              <a:pPr/>
              <a:t>13</a:t>
            </a:fld>
            <a:endParaRPr 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r>
              <a:rPr lang="en-US"/>
              <a:t>The main point of this slide is to establish more formally the dependence of investment (in this case, residential investment) on the interest rate.  </a:t>
            </a: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E9697D-65A1-45EC-A387-117E9A3711D2}" type="slidenum">
              <a:rPr lang="en-US"/>
              <a:pPr/>
              <a:t>14</a:t>
            </a:fld>
            <a:endParaRPr lang="en-US"/>
          </a:p>
        </p:txBody>
      </p:sp>
      <p:sp>
        <p:nvSpPr>
          <p:cNvPr id="300034" name="Rectangle 2"/>
          <p:cNvSpPr>
            <a:spLocks noGrp="1" noRot="1" noChangeAspect="1" noChangeArrowheads="1" noTextEdit="1"/>
          </p:cNvSpPr>
          <p:nvPr>
            <p:ph type="sldImg"/>
          </p:nvPr>
        </p:nvSpPr>
        <p:spPr>
          <a:ln/>
        </p:spPr>
      </p:sp>
      <p:sp>
        <p:nvSpPr>
          <p:cNvPr id="300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911E1-C1D1-4648-86B2-2EAB1B413089}" type="slidenum">
              <a:rPr lang="en-US"/>
              <a:pPr/>
              <a:t>15</a:t>
            </a:fld>
            <a:endParaRPr lang="en-US"/>
          </a:p>
        </p:txBody>
      </p:sp>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5927D5-B8E0-434D-9345-2653DE028E05}" type="slidenum">
              <a:rPr lang="en-US"/>
              <a:pPr/>
              <a:t>16</a:t>
            </a:fld>
            <a:endParaRPr lang="en-US"/>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080090-086E-49E0-8049-50A56D0D47D6}" type="slidenum">
              <a:rPr lang="en-US"/>
              <a:pPr/>
              <a:t>17</a:t>
            </a:fld>
            <a:endParaRPr lang="en-US"/>
          </a:p>
        </p:txBody>
      </p:sp>
      <p:sp>
        <p:nvSpPr>
          <p:cNvPr id="303106" name="Rectangle 2"/>
          <p:cNvSpPr>
            <a:spLocks noGrp="1" noRot="1" noChangeAspect="1" noChangeArrowheads="1" noTextEdit="1"/>
          </p:cNvSpPr>
          <p:nvPr>
            <p:ph type="sldImg"/>
          </p:nvPr>
        </p:nvSpPr>
        <p:spPr>
          <a:ln/>
        </p:spPr>
      </p:sp>
      <p:sp>
        <p:nvSpPr>
          <p:cNvPr id="303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7A5DD9-779A-4E62-91E6-577D89DFFA54}" type="slidenum">
              <a:rPr lang="en-US"/>
              <a:pPr/>
              <a:t>18</a:t>
            </a:fld>
            <a:endParaRPr lang="en-US"/>
          </a:p>
        </p:txBody>
      </p:sp>
      <p:sp>
        <p:nvSpPr>
          <p:cNvPr id="304130" name="Rectangle 2"/>
          <p:cNvSpPr>
            <a:spLocks noGrp="1" noRot="1" noChangeAspect="1" noChangeArrowheads="1" noTextEdit="1"/>
          </p:cNvSpPr>
          <p:nvPr>
            <p:ph type="sldImg"/>
          </p:nvPr>
        </p:nvSpPr>
        <p:spPr>
          <a:ln/>
        </p:spPr>
      </p:sp>
      <p:sp>
        <p:nvSpPr>
          <p:cNvPr id="304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6EE902-5CD3-428C-BE4B-466A36F4F9B7}" type="slidenum">
              <a:rPr lang="en-US"/>
              <a:pPr/>
              <a:t>19</a:t>
            </a:fld>
            <a:endParaRPr lang="en-US"/>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48442-CD08-4094-B8CC-3F894FC24618}" type="slidenum">
              <a:rPr lang="en-US"/>
              <a:pPr/>
              <a:t>20</a:t>
            </a:fld>
            <a:endParaRPr lang="en-US"/>
          </a:p>
        </p:txBody>
      </p:sp>
      <p:sp>
        <p:nvSpPr>
          <p:cNvPr id="306178" name="Rectangle 2"/>
          <p:cNvSpPr>
            <a:spLocks noGrp="1" noRot="1" noChangeAspect="1" noChangeArrowheads="1" noTextEdit="1"/>
          </p:cNvSpPr>
          <p:nvPr>
            <p:ph type="sldImg"/>
          </p:nvPr>
        </p:nvSpPr>
        <p:spPr>
          <a:ln/>
        </p:spPr>
      </p:sp>
      <p:sp>
        <p:nvSpPr>
          <p:cNvPr id="306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C777A2A-2DBA-460F-8790-36C46557446F}" type="slidenum">
              <a:rPr lang="en-US"/>
              <a:pPr/>
              <a:t>21</a:t>
            </a:fld>
            <a:endParaRPr lang="en-US"/>
          </a:p>
        </p:txBody>
      </p:sp>
      <p:sp>
        <p:nvSpPr>
          <p:cNvPr id="307202" name="Rectangle 2"/>
          <p:cNvSpPr>
            <a:spLocks noGrp="1" noRot="1" noChangeAspect="1" noChangeArrowheads="1" noTextEdit="1"/>
          </p:cNvSpPr>
          <p:nvPr>
            <p:ph type="sldImg"/>
          </p:nvPr>
        </p:nvSpPr>
        <p:spPr>
          <a:ln/>
        </p:spPr>
      </p:sp>
      <p:sp>
        <p:nvSpPr>
          <p:cNvPr id="307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B0254F-A583-4602-9BD1-4E20BFE4F64F}" type="slidenum">
              <a:rPr lang="en-US"/>
              <a:pPr/>
              <a:t>22</a:t>
            </a:fld>
            <a:endParaRPr lang="en-US"/>
          </a:p>
        </p:txBody>
      </p:sp>
      <p:sp>
        <p:nvSpPr>
          <p:cNvPr id="308226" name="Rectangle 2"/>
          <p:cNvSpPr>
            <a:spLocks noGrp="1" noRot="1" noChangeAspect="1" noChangeArrowheads="1" noTextEdit="1"/>
          </p:cNvSpPr>
          <p:nvPr>
            <p:ph type="sldImg"/>
          </p:nvPr>
        </p:nvSpPr>
        <p:spPr>
          <a:ln/>
        </p:spPr>
      </p:sp>
      <p:sp>
        <p:nvSpPr>
          <p:cNvPr id="308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43AE87-5BB2-40F0-9C95-37F3A9481D78}" type="slidenum">
              <a:rPr lang="en-US"/>
              <a:pPr/>
              <a:t>23</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r>
              <a:rPr lang="en-US"/>
              <a:t>Figure 17-7 on p.478.</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911146-4CBC-41DB-980C-159E678600E2}" type="slidenum">
              <a:rPr lang="en-US"/>
              <a:pPr/>
              <a:t>24</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B889B1-7A2D-40D6-988A-AD4DA92FE4AD}" type="slidenum">
              <a:rPr lang="en-US"/>
              <a:pPr/>
              <a:t>25</a:t>
            </a:fld>
            <a:endParaRPr lang="en-US"/>
          </a:p>
        </p:txBody>
      </p:sp>
      <p:sp>
        <p:nvSpPr>
          <p:cNvPr id="283650" name="Rectangle 2"/>
          <p:cNvSpPr>
            <a:spLocks noGrp="1" noRot="1" noChangeAspect="1" noChangeArrowheads="1" noTextEdit="1"/>
          </p:cNvSpPr>
          <p:nvPr>
            <p:ph type="sldImg"/>
          </p:nvPr>
        </p:nvSpPr>
        <p:spPr>
          <a:xfrm>
            <a:off x="1320800" y="685800"/>
            <a:ext cx="4064000" cy="3048000"/>
          </a:xfrm>
          <a:ln/>
        </p:spPr>
      </p:sp>
      <p:sp>
        <p:nvSpPr>
          <p:cNvPr id="28365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D20FEB-780A-4F89-A9E5-868268BED054}" type="datetime1">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6630AD63-D831-4C82-850A-E60CD272220F}"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7002EE-7A48-4A5A-9901-842B7EDB1A5D}" type="datetime1">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8695D40D-9529-4DBE-9B52-8DAD103E0A9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B9A317-EB23-4CAF-9416-05F6CFCCA496}" type="datetime1">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4540C356-5BD5-4BE5-B956-9E01F6D0A5F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6A478B-DCCF-4C74-BA36-F44CDF6DD9BA}" type="datetime1">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5703FDB4-38CB-4767-ABBC-4D63152BE39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74445D-8FE3-419E-85DA-A836B2F7F2B2}" type="datetime1">
              <a:rPr lang="en-US" smtClean="0"/>
              <a:pPr/>
              <a:t>12/25/2012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28D2D1F4-EFBF-45E1-B7D6-C71AACD66FC0}"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5A8C80-3EF6-45BD-ADBC-FB51D1632CB8}" type="datetime1">
              <a:rPr lang="en-US" smtClean="0"/>
              <a:pPr/>
              <a:t>12/25/2012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07490EAF-504A-4C1F-BFD9-776C1D82BBEA}"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748B65-C815-46A8-AFDF-62D6A65CD6A7}" type="datetime1">
              <a:rPr lang="en-US" smtClean="0"/>
              <a:pPr/>
              <a:t>12/25/2012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5B3840D1-0A56-4830-A534-91CCD1BF69AF}"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0C04ED-FB46-4B98-BE13-04988560758E}" type="datetime1">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A6ED8898-F064-441C-AF13-6135602188A6}"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DFCC9D-6358-4049-A068-F9DF5C1ACAEB}" type="datetime1">
              <a:rPr lang="en-US" smtClean="0"/>
              <a:pPr/>
              <a:t>12/25/2012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A98A06A1-86C1-4A2F-97D2-6D48ABAF8E1B}"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9F5E88-2615-4773-A363-FBF245FAF515}" type="datetime1">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8E6CCC3C-F64F-40C3-AB1C-516F16802FD8}"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68228-F513-468A-8ECD-C27A88608537}" type="datetime1">
              <a:rPr lang="en-US" smtClean="0"/>
              <a:pPr/>
              <a:t>12/25/2012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E565EC31-6907-4A3E-BE68-9BD8FC3C7ABF}"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10423-0D20-458E-98D9-AFCA99E5B06A}" type="datetime1">
              <a:rPr lang="en-US" smtClean="0"/>
              <a:pPr/>
              <a:t>12/25/2012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6630AD63-D831-4C82-850A-E60CD27222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Microsoft_Office_Excel_97-2003_Worksheet1.xls"/></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9.vml"/><Relationship Id="rId4" Type="http://schemas.openxmlformats.org/officeDocument/2006/relationships/oleObject" Target="../embeddings/oleObject9.bin"/></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78531" name="Rectangle 3"/>
          <p:cNvSpPr>
            <a:spLocks noGrp="1" noChangeArrowheads="1"/>
          </p:cNvSpPr>
          <p:nvPr>
            <p:ph idx="1"/>
          </p:nvPr>
        </p:nvSpPr>
        <p:spPr>
          <a:xfrm>
            <a:off x="914400" y="1219200"/>
            <a:ext cx="7772400" cy="5029200"/>
          </a:xfrm>
        </p:spPr>
        <p:txBody>
          <a:bodyPr/>
          <a:lstStyle/>
          <a:p>
            <a:pPr marL="404813" indent="-404813" defTabSz="736600">
              <a:lnSpc>
                <a:spcPct val="105000"/>
              </a:lnSpc>
              <a:spcBef>
                <a:spcPct val="15000"/>
              </a:spcBef>
              <a:buClr>
                <a:schemeClr val="tx1"/>
              </a:buClr>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105000"/>
              </a:lnSpc>
              <a:spcBef>
                <a:spcPct val="15000"/>
              </a:spcBef>
              <a:buClr>
                <a:schemeClr val="tx1"/>
              </a:buClr>
              <a:buSzPct val="95000"/>
              <a:buFont typeface="Wingdings" pitchFamily="2" charset="2"/>
              <a:buAutoNum type="arabicPeriod"/>
            </a:pPr>
            <a:r>
              <a:rPr lang="en-US" sz="1800" dirty="0" smtClean="0">
                <a:latin typeface="Arial" pitchFamily="34" charset="0"/>
                <a:cs typeface="Arial" pitchFamily="34" charset="0"/>
              </a:rPr>
              <a:t>All </a:t>
            </a:r>
            <a:r>
              <a:rPr lang="en-US" sz="1800" dirty="0">
                <a:latin typeface="Arial" pitchFamily="34" charset="0"/>
                <a:cs typeface="Arial" pitchFamily="34" charset="0"/>
              </a:rPr>
              <a:t>types of investment depend negatively on the real interest rate</a:t>
            </a:r>
            <a:r>
              <a:rPr lang="en-US" sz="1800" dirty="0" smtClean="0">
                <a:latin typeface="Arial" pitchFamily="34" charset="0"/>
                <a:cs typeface="Arial" pitchFamily="34" charset="0"/>
              </a:rPr>
              <a:t>.</a:t>
            </a:r>
          </a:p>
          <a:p>
            <a:pPr marL="404813" indent="-404813" defTabSz="736600">
              <a:lnSpc>
                <a:spcPct val="105000"/>
              </a:lnSpc>
              <a:spcBef>
                <a:spcPct val="15000"/>
              </a:spcBef>
              <a:buClr>
                <a:schemeClr val="tx1"/>
              </a:buClr>
              <a:buSzPct val="95000"/>
              <a:buFont typeface="Wingdings" pitchFamily="2" charset="2"/>
              <a:buAutoNum type="arabicPeriod"/>
            </a:pPr>
            <a:endParaRPr lang="en-US" sz="1800" dirty="0">
              <a:latin typeface="Arial" pitchFamily="34" charset="0"/>
              <a:cs typeface="Arial" pitchFamily="34" charset="0"/>
            </a:endParaRPr>
          </a:p>
          <a:p>
            <a:pPr marL="404813" indent="-404813" defTabSz="736600">
              <a:lnSpc>
                <a:spcPct val="105000"/>
              </a:lnSpc>
              <a:spcBef>
                <a:spcPct val="15000"/>
              </a:spcBef>
              <a:buClr>
                <a:schemeClr val="tx1"/>
              </a:buClr>
              <a:buSzPct val="95000"/>
              <a:buFont typeface="Wingdings" pitchFamily="2" charset="2"/>
              <a:buAutoNum type="arabicPeriod"/>
            </a:pPr>
            <a:endParaRPr lang="en-US" sz="1800" dirty="0">
              <a:latin typeface="Arial" pitchFamily="34" charset="0"/>
              <a:cs typeface="Arial" pitchFamily="34" charset="0"/>
            </a:endParaRPr>
          </a:p>
          <a:p>
            <a:pPr marL="404813" indent="-404813" defTabSz="736600">
              <a:lnSpc>
                <a:spcPct val="105000"/>
              </a:lnSpc>
              <a:buClr>
                <a:schemeClr val="tx1"/>
              </a:buClr>
              <a:buSzPct val="95000"/>
              <a:buFont typeface="Wingdings" pitchFamily="2" charset="2"/>
              <a:buAutoNum type="arabicPeriod"/>
            </a:pPr>
            <a:r>
              <a:rPr lang="en-US" sz="1800" dirty="0">
                <a:latin typeface="Arial" pitchFamily="34" charset="0"/>
                <a:cs typeface="Arial" pitchFamily="34" charset="0"/>
              </a:rPr>
              <a:t>Things that shift the investment function:</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Technological improvements raise MPK and raise business fixed investment.</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Increase in population raises demand for, price of housing and raises residential investment.</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Economic policies (corporate income tax, investment tax credit) alter incentives to invest. </a:t>
            </a:r>
          </a:p>
        </p:txBody>
      </p:sp>
      <p:pic>
        <p:nvPicPr>
          <p:cNvPr id="5" name="Picture 4" descr="coverart"/>
          <p:cNvPicPr>
            <a:picLocks noChangeAspect="1" noChangeArrowheads="1"/>
          </p:cNvPicPr>
          <p:nvPr/>
        </p:nvPicPr>
        <p:blipFill>
          <a:blip r:embed="rId4"/>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607689"/>
          </a:xfrm>
          <a:prstGeom prst="rect">
            <a:avLst/>
          </a:prstGeom>
          <a:noFill/>
        </p:spPr>
        <p:txBody>
          <a:bodyPr wrap="square" rtlCol="0">
            <a:spAutoFit/>
          </a:bodyPr>
          <a:lstStyle/>
          <a:p>
            <a:pPr algn="ctr"/>
            <a:r>
              <a:rPr lang="en-US" b="1" dirty="0" smtClean="0">
                <a:latin typeface="Arial" pitchFamily="34" charset="0"/>
                <a:cs typeface="Arial" pitchFamily="34" charset="0"/>
              </a:rPr>
              <a:t>Lecture 25 </a:t>
            </a: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Investment - II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524000" y="2362200"/>
          <a:ext cx="5715000" cy="2308225"/>
        </p:xfrm>
        <a:graphic>
          <a:graphicData uri="http://schemas.openxmlformats.org/presentationml/2006/ole">
            <p:oleObj spid="_x0000_s314371"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2051" name="Rectangle 3"/>
          <p:cNvSpPr>
            <a:spLocks noGrp="1" noChangeArrowheads="1"/>
          </p:cNvSpPr>
          <p:nvPr>
            <p:ph idx="1"/>
          </p:nvPr>
        </p:nvSpPr>
        <p:spPr>
          <a:xfrm>
            <a:off x="990600" y="1219200"/>
            <a:ext cx="7239000" cy="4953000"/>
          </a:xfrm>
        </p:spPr>
        <p:txBody>
          <a:bodyPr>
            <a:normAutofit/>
          </a:bodyPr>
          <a:lstStyle/>
          <a:p>
            <a:pPr>
              <a:spcBef>
                <a:spcPct val="50000"/>
              </a:spcBef>
              <a:buNone/>
            </a:pPr>
            <a:endParaRPr lang="en-US" sz="1800" dirty="0" smtClean="0">
              <a:latin typeface="Arial" pitchFamily="34" charset="0"/>
              <a:cs typeface="Arial" pitchFamily="34" charset="0"/>
            </a:endParaRPr>
          </a:p>
          <a:p>
            <a:pPr>
              <a:spcBef>
                <a:spcPct val="50000"/>
              </a:spcBef>
              <a:buNone/>
            </a:pPr>
            <a:endParaRPr lang="en-US" sz="1800" dirty="0" smtClean="0">
              <a:latin typeface="Arial" pitchFamily="34" charset="0"/>
              <a:cs typeface="Arial" pitchFamily="34" charset="0"/>
            </a:endParaRPr>
          </a:p>
          <a:p>
            <a:pPr>
              <a:spcBef>
                <a:spcPct val="50000"/>
              </a:spcBef>
              <a:buNone/>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Things that shift the investment function</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Why </a:t>
            </a:r>
            <a:r>
              <a:rPr lang="en-US" sz="1800" dirty="0">
                <a:latin typeface="Arial" pitchFamily="34" charset="0"/>
                <a:cs typeface="Arial" pitchFamily="34" charset="0"/>
              </a:rPr>
              <a:t>investment rises during booms and falls during recessions</a:t>
            </a:r>
          </a:p>
        </p:txBody>
      </p:sp>
      <p:pic>
        <p:nvPicPr>
          <p:cNvPr id="5" name="Picture 4" descr="coverart"/>
          <p:cNvPicPr>
            <a:picLocks noChangeAspect="1" noChangeArrowheads="1"/>
          </p:cNvPicPr>
          <p:nvPr/>
        </p:nvPicPr>
        <p:blipFill>
          <a:blip r:embed="rId3"/>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Tobin’s </a:t>
            </a:r>
            <a:r>
              <a:rPr lang="en-US" sz="2400" b="1" i="1" dirty="0">
                <a:latin typeface="Arial" pitchFamily="34" charset="0"/>
                <a:cs typeface="Arial" pitchFamily="34" charset="0"/>
              </a:rPr>
              <a:t>q</a:t>
            </a:r>
          </a:p>
        </p:txBody>
      </p:sp>
      <p:sp>
        <p:nvSpPr>
          <p:cNvPr id="227331" name="Rectangle 3"/>
          <p:cNvSpPr>
            <a:spLocks noGrp="1" noChangeArrowheads="1"/>
          </p:cNvSpPr>
          <p:nvPr>
            <p:ph idx="1"/>
          </p:nvPr>
        </p:nvSpPr>
        <p:spPr>
          <a:xfrm>
            <a:off x="1066800" y="2362200"/>
            <a:ext cx="7391400" cy="3962400"/>
          </a:xfrm>
        </p:spPr>
        <p:txBody>
          <a:bodyPr/>
          <a:lstStyle/>
          <a:p>
            <a:pPr>
              <a:spcBef>
                <a:spcPct val="30000"/>
              </a:spcBef>
              <a:buClr>
                <a:schemeClr val="tx1"/>
              </a:buClr>
            </a:pPr>
            <a:endParaRPr lang="en-US" sz="1800" i="1" dirty="0" smtClean="0">
              <a:latin typeface="Arial" pitchFamily="34" charset="0"/>
              <a:cs typeface="Arial" pitchFamily="34" charset="0"/>
            </a:endParaRPr>
          </a:p>
          <a:p>
            <a:pPr>
              <a:spcBef>
                <a:spcPct val="30000"/>
              </a:spcBef>
              <a:buClr>
                <a:schemeClr val="tx1"/>
              </a:buClr>
            </a:pPr>
            <a:r>
              <a:rPr lang="en-US" sz="1800" i="1" dirty="0" smtClean="0">
                <a:latin typeface="Arial" pitchFamily="34" charset="0"/>
                <a:cs typeface="Arial" pitchFamily="34" charset="0"/>
              </a:rPr>
              <a:t>numerator</a:t>
            </a:r>
            <a:r>
              <a:rPr lang="en-US" sz="1800" i="1" dirty="0">
                <a:latin typeface="Arial" pitchFamily="34" charset="0"/>
                <a:cs typeface="Arial" pitchFamily="34" charset="0"/>
              </a:rPr>
              <a:t>:</a:t>
            </a:r>
            <a:r>
              <a:rPr lang="en-US" sz="1800" dirty="0">
                <a:latin typeface="Arial" pitchFamily="34" charset="0"/>
                <a:cs typeface="Arial" pitchFamily="34" charset="0"/>
              </a:rPr>
              <a:t>  the stock market value of the economy’s capital stock</a:t>
            </a:r>
          </a:p>
          <a:p>
            <a:pPr>
              <a:spcBef>
                <a:spcPct val="30000"/>
              </a:spcBef>
              <a:buClr>
                <a:schemeClr val="tx1"/>
              </a:buClr>
            </a:pPr>
            <a:endParaRPr lang="en-US" sz="1800" i="1" dirty="0" smtClean="0">
              <a:latin typeface="Arial" pitchFamily="34" charset="0"/>
              <a:cs typeface="Arial" pitchFamily="34" charset="0"/>
            </a:endParaRPr>
          </a:p>
          <a:p>
            <a:pPr>
              <a:spcBef>
                <a:spcPct val="30000"/>
              </a:spcBef>
              <a:buClr>
                <a:schemeClr val="tx1"/>
              </a:buClr>
            </a:pPr>
            <a:r>
              <a:rPr lang="en-US" sz="1800" i="1" dirty="0" smtClean="0">
                <a:latin typeface="Arial" pitchFamily="34" charset="0"/>
                <a:cs typeface="Arial" pitchFamily="34" charset="0"/>
              </a:rPr>
              <a:t>denominator</a:t>
            </a:r>
            <a:r>
              <a:rPr lang="en-US" sz="1800" i="1" dirty="0">
                <a:latin typeface="Arial" pitchFamily="34" charset="0"/>
                <a:cs typeface="Arial" pitchFamily="34" charset="0"/>
              </a:rPr>
              <a:t>: </a:t>
            </a:r>
            <a:r>
              <a:rPr lang="en-US" sz="1800" dirty="0">
                <a:latin typeface="Arial" pitchFamily="34" charset="0"/>
                <a:cs typeface="Arial" pitchFamily="34" charset="0"/>
              </a:rPr>
              <a:t> the actual cost to replace the capital goods that were purchased when the stock was issued</a:t>
            </a:r>
          </a:p>
          <a:p>
            <a:pPr>
              <a:spcBef>
                <a:spcPct val="30000"/>
              </a:spcBef>
              <a:buClr>
                <a:schemeClr val="tx1"/>
              </a:buClr>
            </a:pPr>
            <a:endParaRPr lang="en-US" sz="1800" dirty="0" smtClean="0">
              <a:latin typeface="Arial" pitchFamily="34" charset="0"/>
              <a:cs typeface="Arial" pitchFamily="34" charset="0"/>
            </a:endParaRPr>
          </a:p>
          <a:p>
            <a:pPr>
              <a:spcBef>
                <a:spcPct val="30000"/>
              </a:spcBef>
              <a:buClr>
                <a:schemeClr val="tx1"/>
              </a:buClr>
            </a:pPr>
            <a:r>
              <a:rPr lang="en-US" sz="1800" dirty="0" smtClean="0">
                <a:latin typeface="Arial" pitchFamily="34" charset="0"/>
                <a:cs typeface="Arial" pitchFamily="34" charset="0"/>
              </a:rPr>
              <a:t>If </a:t>
            </a:r>
            <a:r>
              <a:rPr lang="en-US" sz="1800" b="1" i="1" dirty="0">
                <a:latin typeface="Arial" pitchFamily="34" charset="0"/>
                <a:cs typeface="Arial" pitchFamily="34" charset="0"/>
              </a:rPr>
              <a:t>q</a:t>
            </a:r>
            <a:r>
              <a:rPr lang="en-US" sz="1800" dirty="0">
                <a:latin typeface="Arial" pitchFamily="34" charset="0"/>
                <a:cs typeface="Arial" pitchFamily="34" charset="0"/>
              </a:rPr>
              <a:t>  &gt; 1, firms buy more capital to raise the market value of their firms</a:t>
            </a:r>
          </a:p>
          <a:p>
            <a:pPr>
              <a:spcBef>
                <a:spcPct val="30000"/>
              </a:spcBef>
              <a:buClr>
                <a:schemeClr val="tx1"/>
              </a:buClr>
            </a:pPr>
            <a:endParaRPr lang="en-US" sz="1800" dirty="0" smtClean="0">
              <a:latin typeface="Arial" pitchFamily="34" charset="0"/>
              <a:cs typeface="Arial" pitchFamily="34" charset="0"/>
            </a:endParaRPr>
          </a:p>
          <a:p>
            <a:pPr>
              <a:spcBef>
                <a:spcPct val="30000"/>
              </a:spcBef>
              <a:buClr>
                <a:schemeClr val="tx1"/>
              </a:buClr>
            </a:pPr>
            <a:r>
              <a:rPr lang="en-US" sz="1800" dirty="0" smtClean="0">
                <a:latin typeface="Arial" pitchFamily="34" charset="0"/>
                <a:cs typeface="Arial" pitchFamily="34" charset="0"/>
              </a:rPr>
              <a:t>If </a:t>
            </a:r>
            <a:r>
              <a:rPr lang="en-US" sz="1800" b="1" i="1" dirty="0">
                <a:latin typeface="Arial" pitchFamily="34" charset="0"/>
                <a:cs typeface="Arial" pitchFamily="34" charset="0"/>
              </a:rPr>
              <a:t>q</a:t>
            </a:r>
            <a:r>
              <a:rPr lang="en-US" sz="1800" dirty="0">
                <a:latin typeface="Arial" pitchFamily="34" charset="0"/>
                <a:cs typeface="Arial" pitchFamily="34" charset="0"/>
              </a:rPr>
              <a:t>  &lt; 1, firms do not replace capital as it wears out.</a:t>
            </a:r>
          </a:p>
        </p:txBody>
      </p:sp>
      <p:graphicFrame>
        <p:nvGraphicFramePr>
          <p:cNvPr id="227332" name="Object 4"/>
          <p:cNvGraphicFramePr>
            <a:graphicFrameLocks noChangeAspect="1"/>
          </p:cNvGraphicFramePr>
          <p:nvPr/>
        </p:nvGraphicFramePr>
        <p:xfrm>
          <a:off x="1447800" y="1319213"/>
          <a:ext cx="6248400" cy="966787"/>
        </p:xfrm>
        <a:graphic>
          <a:graphicData uri="http://schemas.openxmlformats.org/presentationml/2006/ole">
            <p:oleObj spid="_x0000_s227333" name="Equation" r:id="rId4" imgW="2794000" imgH="431800" progId="">
              <p:embed/>
            </p:oleObj>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Relation between </a:t>
            </a:r>
            <a:r>
              <a:rPr lang="en-US" sz="2400" b="1" i="1" dirty="0">
                <a:latin typeface="Arial" pitchFamily="34" charset="0"/>
                <a:cs typeface="Arial" pitchFamily="34" charset="0"/>
              </a:rPr>
              <a:t>q</a:t>
            </a:r>
            <a:r>
              <a:rPr lang="en-US" sz="2400" b="1" dirty="0">
                <a:latin typeface="Arial" pitchFamily="34" charset="0"/>
                <a:cs typeface="Arial" pitchFamily="34" charset="0"/>
              </a:rPr>
              <a:t> theory and neoclassical theory described above</a:t>
            </a:r>
          </a:p>
        </p:txBody>
      </p:sp>
      <p:sp>
        <p:nvSpPr>
          <p:cNvPr id="232451" name="Rectangle 3"/>
          <p:cNvSpPr>
            <a:spLocks noGrp="1" noChangeArrowheads="1"/>
          </p:cNvSpPr>
          <p:nvPr>
            <p:ph idx="1"/>
          </p:nvPr>
        </p:nvSpPr>
        <p:spPr>
          <a:xfrm>
            <a:off x="914400" y="2362200"/>
            <a:ext cx="7620000" cy="3962400"/>
          </a:xfrm>
        </p:spPr>
        <p:txBody>
          <a:bodyPr/>
          <a:lstStyle/>
          <a:p>
            <a:pPr>
              <a:spcBef>
                <a:spcPct val="45000"/>
              </a:spcBef>
              <a:buClr>
                <a:schemeClr val="accent2"/>
              </a:buClr>
            </a:pPr>
            <a:endParaRPr lang="en-US" sz="1800" dirty="0" smtClean="0">
              <a:latin typeface="Arial" pitchFamily="34" charset="0"/>
              <a:cs typeface="Arial" pitchFamily="34" charset="0"/>
            </a:endParaRPr>
          </a:p>
          <a:p>
            <a:pPr>
              <a:spcBef>
                <a:spcPct val="45000"/>
              </a:spcBef>
              <a:buClr>
                <a:schemeClr val="tx1"/>
              </a:buClr>
            </a:pPr>
            <a:r>
              <a:rPr lang="en-US" sz="1800" dirty="0" smtClean="0">
                <a:latin typeface="Arial" pitchFamily="34" charset="0"/>
                <a:cs typeface="Arial" pitchFamily="34" charset="0"/>
              </a:rPr>
              <a:t>The </a:t>
            </a:r>
            <a:r>
              <a:rPr lang="en-US" sz="1800" dirty="0">
                <a:latin typeface="Arial" pitchFamily="34" charset="0"/>
                <a:cs typeface="Arial" pitchFamily="34" charset="0"/>
              </a:rPr>
              <a:t>stock market value of capital depends on the current &amp; expected future profits of capital. </a:t>
            </a:r>
          </a:p>
          <a:p>
            <a:pPr>
              <a:spcBef>
                <a:spcPct val="45000"/>
              </a:spcBef>
              <a:buClr>
                <a:schemeClr val="tx1"/>
              </a:buClr>
            </a:pPr>
            <a:endParaRPr lang="en-US" sz="1800" dirty="0" smtClean="0">
              <a:latin typeface="Arial" pitchFamily="34" charset="0"/>
              <a:cs typeface="Arial" pitchFamily="34" charset="0"/>
            </a:endParaRPr>
          </a:p>
          <a:p>
            <a:pPr>
              <a:spcBef>
                <a:spcPct val="45000"/>
              </a:spcBef>
              <a:buClr>
                <a:schemeClr val="tx1"/>
              </a:buClr>
            </a:pPr>
            <a:r>
              <a:rPr lang="en-US" sz="1800" dirty="0" smtClean="0">
                <a:latin typeface="Arial" pitchFamily="34" charset="0"/>
                <a:cs typeface="Arial" pitchFamily="34" charset="0"/>
              </a:rPr>
              <a:t>If </a:t>
            </a:r>
            <a:r>
              <a:rPr lang="en-US" sz="1800" dirty="0">
                <a:latin typeface="Arial" pitchFamily="34" charset="0"/>
                <a:cs typeface="Arial" pitchFamily="34" charset="0"/>
              </a:rPr>
              <a:t>MPK &gt; cost of capital, </a:t>
            </a:r>
            <a:br>
              <a:rPr lang="en-US" sz="1800" dirty="0">
                <a:latin typeface="Arial" pitchFamily="34" charset="0"/>
                <a:cs typeface="Arial" pitchFamily="34" charset="0"/>
              </a:rPr>
            </a:br>
            <a:r>
              <a:rPr lang="en-US" sz="1800" dirty="0">
                <a:latin typeface="Arial" pitchFamily="34" charset="0"/>
                <a:cs typeface="Arial" pitchFamily="34" charset="0"/>
              </a:rPr>
              <a:t>then profit rate is high, which drives up the stock market value of the firms, which implies a high value of </a:t>
            </a:r>
            <a:r>
              <a:rPr lang="en-US" sz="1800" b="1" i="1" dirty="0">
                <a:latin typeface="Arial" pitchFamily="34" charset="0"/>
                <a:cs typeface="Arial" pitchFamily="34" charset="0"/>
              </a:rPr>
              <a:t>q</a:t>
            </a:r>
            <a:r>
              <a:rPr lang="en-US" sz="1800" dirty="0">
                <a:latin typeface="Arial" pitchFamily="34" charset="0"/>
                <a:cs typeface="Arial" pitchFamily="34" charset="0"/>
              </a:rPr>
              <a:t>.  </a:t>
            </a:r>
          </a:p>
          <a:p>
            <a:pPr>
              <a:spcBef>
                <a:spcPct val="45000"/>
              </a:spcBef>
              <a:buClr>
                <a:schemeClr val="tx1"/>
              </a:buClr>
            </a:pPr>
            <a:endParaRPr lang="en-US" sz="1800" dirty="0" smtClean="0">
              <a:latin typeface="Arial" pitchFamily="34" charset="0"/>
              <a:cs typeface="Arial" pitchFamily="34" charset="0"/>
            </a:endParaRPr>
          </a:p>
          <a:p>
            <a:pPr>
              <a:spcBef>
                <a:spcPct val="45000"/>
              </a:spcBef>
              <a:buClr>
                <a:schemeClr val="tx1"/>
              </a:buClr>
            </a:pPr>
            <a:r>
              <a:rPr lang="en-US" sz="1800" dirty="0" smtClean="0">
                <a:latin typeface="Arial" pitchFamily="34" charset="0"/>
                <a:cs typeface="Arial" pitchFamily="34" charset="0"/>
              </a:rPr>
              <a:t>If </a:t>
            </a:r>
            <a:r>
              <a:rPr lang="en-US" sz="1800" dirty="0">
                <a:latin typeface="Arial" pitchFamily="34" charset="0"/>
                <a:cs typeface="Arial" pitchFamily="34" charset="0"/>
              </a:rPr>
              <a:t>MPK &lt; cost of capital, then firms are incurring loses, so their stock market value falls, and </a:t>
            </a:r>
            <a:r>
              <a:rPr lang="en-US" sz="1800" b="1" i="1" dirty="0">
                <a:latin typeface="Arial" pitchFamily="34" charset="0"/>
                <a:cs typeface="Arial" pitchFamily="34" charset="0"/>
              </a:rPr>
              <a:t>q</a:t>
            </a:r>
            <a:r>
              <a:rPr lang="en-US" sz="1800" dirty="0">
                <a:latin typeface="Arial" pitchFamily="34" charset="0"/>
                <a:cs typeface="Arial" pitchFamily="34" charset="0"/>
              </a:rPr>
              <a:t> is low. </a:t>
            </a:r>
          </a:p>
        </p:txBody>
      </p:sp>
      <p:graphicFrame>
        <p:nvGraphicFramePr>
          <p:cNvPr id="232454" name="Object 6"/>
          <p:cNvGraphicFramePr>
            <a:graphicFrameLocks noChangeAspect="1"/>
          </p:cNvGraphicFramePr>
          <p:nvPr/>
        </p:nvGraphicFramePr>
        <p:xfrm>
          <a:off x="2057400" y="1600200"/>
          <a:ext cx="5334000" cy="914400"/>
        </p:xfrm>
        <a:graphic>
          <a:graphicData uri="http://schemas.openxmlformats.org/presentationml/2006/ole">
            <p:oleObj spid="_x0000_s232455" name="Equation" r:id="rId4" imgW="2794000" imgH="431800" progId="">
              <p:embed/>
            </p:oleObj>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stock market and GDP</a:t>
            </a:r>
          </a:p>
        </p:txBody>
      </p:sp>
      <p:sp>
        <p:nvSpPr>
          <p:cNvPr id="271363" name="Rectangle 3"/>
          <p:cNvSpPr>
            <a:spLocks noGrp="1" noChangeArrowheads="1"/>
          </p:cNvSpPr>
          <p:nvPr>
            <p:ph idx="1"/>
          </p:nvPr>
        </p:nvSpPr>
        <p:spPr>
          <a:xfrm>
            <a:off x="990600" y="1219200"/>
            <a:ext cx="7543800" cy="1066800"/>
          </a:xfrm>
        </p:spPr>
        <p:txBody>
          <a:bodyPr/>
          <a:lstStyle/>
          <a:p>
            <a:pPr marL="0" indent="0">
              <a:lnSpc>
                <a:spcPct val="105000"/>
              </a:lnSpc>
              <a:spcBef>
                <a:spcPct val="25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25000"/>
              </a:spcBef>
              <a:buFont typeface="Wingdings" pitchFamily="2" charset="2"/>
              <a:buNone/>
            </a:pPr>
            <a:r>
              <a:rPr lang="en-US" sz="1800" dirty="0" smtClean="0">
                <a:latin typeface="Arial" pitchFamily="34" charset="0"/>
                <a:cs typeface="Arial" pitchFamily="34" charset="0"/>
              </a:rPr>
              <a:t>Why </a:t>
            </a:r>
            <a:r>
              <a:rPr lang="en-US" sz="1800" dirty="0">
                <a:latin typeface="Arial" pitchFamily="34" charset="0"/>
                <a:cs typeface="Arial" pitchFamily="34" charset="0"/>
              </a:rPr>
              <a:t>one might expect a relationship between the stock market and GDP:</a:t>
            </a:r>
          </a:p>
        </p:txBody>
      </p:sp>
      <p:sp>
        <p:nvSpPr>
          <p:cNvPr id="271364" name="Rectangle 4"/>
          <p:cNvSpPr>
            <a:spLocks noChangeArrowheads="1"/>
          </p:cNvSpPr>
          <p:nvPr/>
        </p:nvSpPr>
        <p:spPr bwMode="auto">
          <a:xfrm>
            <a:off x="1219200" y="2362200"/>
            <a:ext cx="7315200" cy="3581400"/>
          </a:xfrm>
          <a:prstGeom prst="rect">
            <a:avLst/>
          </a:prstGeom>
          <a:noFill/>
          <a:ln w="9525">
            <a:noFill/>
            <a:miter lim="800000"/>
            <a:headEnd/>
            <a:tailEnd/>
          </a:ln>
          <a:effectLst/>
        </p:spPr>
        <p:txBody>
          <a:bodyPr/>
          <a:lstStyle/>
          <a:p>
            <a:pPr marL="404813" indent="-404813">
              <a:lnSpc>
                <a:spcPct val="105000"/>
              </a:lnSpc>
              <a:spcBef>
                <a:spcPct val="10000"/>
              </a:spcBef>
              <a:buClr>
                <a:schemeClr val="tx1"/>
              </a:buClr>
              <a:buSzPct val="110000"/>
              <a:buFont typeface="Wingdings" pitchFamily="2" charset="2"/>
              <a:buAutoNum type="arabicPeriod"/>
            </a:pPr>
            <a:r>
              <a:rPr lang="en-US" sz="1800" dirty="0" smtClean="0">
                <a:latin typeface="Arial" pitchFamily="34" charset="0"/>
                <a:cs typeface="Arial" pitchFamily="34" charset="0"/>
              </a:rPr>
              <a:t>A </a:t>
            </a:r>
            <a:r>
              <a:rPr lang="en-US" sz="1800" dirty="0">
                <a:latin typeface="Arial" pitchFamily="34" charset="0"/>
                <a:cs typeface="Arial" pitchFamily="34" charset="0"/>
              </a:rPr>
              <a:t>wave of pessimism about future profitability of capital </a:t>
            </a:r>
            <a:r>
              <a:rPr lang="en-US" sz="1800" dirty="0" smtClean="0">
                <a:latin typeface="Arial" pitchFamily="34" charset="0"/>
                <a:cs typeface="Arial" pitchFamily="34" charset="0"/>
              </a:rPr>
              <a:t>would</a:t>
            </a:r>
          </a:p>
          <a:p>
            <a:pPr marL="404813" indent="-404813">
              <a:lnSpc>
                <a:spcPct val="105000"/>
              </a:lnSpc>
              <a:spcBef>
                <a:spcPct val="10000"/>
              </a:spcBef>
              <a:buClr>
                <a:schemeClr val="tx1"/>
              </a:buClr>
              <a:buSzPct val="110000"/>
            </a:pPr>
            <a:endParaRPr lang="en-US" sz="1800" dirty="0">
              <a:latin typeface="Arial" pitchFamily="34" charset="0"/>
              <a:cs typeface="Arial" pitchFamily="34" charset="0"/>
            </a:endParaRP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cause stock prices to fall</a:t>
            </a: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cause Tobin’s </a:t>
            </a:r>
            <a:r>
              <a:rPr lang="en-US" sz="1800" b="1" i="1" dirty="0">
                <a:latin typeface="Arial" pitchFamily="34" charset="0"/>
                <a:cs typeface="Arial" pitchFamily="34" charset="0"/>
              </a:rPr>
              <a:t>q</a:t>
            </a:r>
            <a:r>
              <a:rPr lang="en-US" sz="1800" dirty="0">
                <a:latin typeface="Arial" pitchFamily="34" charset="0"/>
                <a:cs typeface="Arial" pitchFamily="34" charset="0"/>
              </a:rPr>
              <a:t>  to fall </a:t>
            </a: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shift the investment function down</a:t>
            </a: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cause a negative aggregate demand shock</a:t>
            </a:r>
          </a:p>
          <a:p>
            <a:pPr marL="404813" indent="-404813">
              <a:lnSpc>
                <a:spcPct val="105000"/>
              </a:lnSpc>
              <a:spcBef>
                <a:spcPct val="10000"/>
              </a:spcBef>
              <a:buSzPct val="110000"/>
              <a:buFont typeface="Wingdings" pitchFamily="2" charset="2"/>
              <a:buNone/>
            </a:pPr>
            <a:endParaRPr lang="en-US" sz="2800" dirty="0">
              <a:latin typeface="Tahoma"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stock market and GDP</a:t>
            </a:r>
          </a:p>
        </p:txBody>
      </p:sp>
      <p:sp>
        <p:nvSpPr>
          <p:cNvPr id="272387" name="Rectangle 3"/>
          <p:cNvSpPr>
            <a:spLocks noGrp="1" noChangeArrowheads="1"/>
          </p:cNvSpPr>
          <p:nvPr>
            <p:ph idx="1"/>
          </p:nvPr>
        </p:nvSpPr>
        <p:spPr>
          <a:xfrm>
            <a:off x="990600" y="1219200"/>
            <a:ext cx="7543800" cy="1066800"/>
          </a:xfrm>
        </p:spPr>
        <p:txBody>
          <a:bodyPr/>
          <a:lstStyle/>
          <a:p>
            <a:pPr marL="0" indent="0">
              <a:lnSpc>
                <a:spcPct val="105000"/>
              </a:lnSpc>
              <a:spcBef>
                <a:spcPct val="25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25000"/>
              </a:spcBef>
              <a:buFont typeface="Wingdings" pitchFamily="2" charset="2"/>
              <a:buNone/>
            </a:pPr>
            <a:r>
              <a:rPr lang="en-US" sz="1800" dirty="0" smtClean="0">
                <a:latin typeface="Arial" pitchFamily="34" charset="0"/>
                <a:cs typeface="Arial" pitchFamily="34" charset="0"/>
              </a:rPr>
              <a:t>Why </a:t>
            </a:r>
            <a:r>
              <a:rPr lang="en-US" sz="1800" dirty="0">
                <a:latin typeface="Arial" pitchFamily="34" charset="0"/>
                <a:cs typeface="Arial" pitchFamily="34" charset="0"/>
              </a:rPr>
              <a:t>one might expect a relationship between the stock market and GDP:</a:t>
            </a:r>
          </a:p>
        </p:txBody>
      </p:sp>
      <p:sp>
        <p:nvSpPr>
          <p:cNvPr id="272388" name="Rectangle 4"/>
          <p:cNvSpPr>
            <a:spLocks noChangeArrowheads="1"/>
          </p:cNvSpPr>
          <p:nvPr/>
        </p:nvSpPr>
        <p:spPr bwMode="auto">
          <a:xfrm>
            <a:off x="1219200" y="2362200"/>
            <a:ext cx="7315200" cy="3581400"/>
          </a:xfrm>
          <a:prstGeom prst="rect">
            <a:avLst/>
          </a:prstGeom>
          <a:noFill/>
          <a:ln w="9525">
            <a:noFill/>
            <a:miter lim="800000"/>
            <a:headEnd/>
            <a:tailEnd/>
          </a:ln>
          <a:effectLst/>
        </p:spPr>
        <p:txBody>
          <a:bodyPr/>
          <a:lstStyle/>
          <a:p>
            <a:pPr marL="404813" indent="-404813">
              <a:lnSpc>
                <a:spcPct val="105000"/>
              </a:lnSpc>
              <a:spcBef>
                <a:spcPct val="10000"/>
              </a:spcBef>
              <a:buSzPct val="110000"/>
              <a:buFont typeface="Wingdings" pitchFamily="2" charset="2"/>
              <a:buNone/>
            </a:pPr>
            <a:r>
              <a:rPr lang="en-US" sz="1800" dirty="0">
                <a:latin typeface="Arial" pitchFamily="34" charset="0"/>
                <a:cs typeface="Arial" pitchFamily="34" charset="0"/>
              </a:rPr>
              <a:t>2.	A fall in stock prices would</a:t>
            </a: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reduce household wealth</a:t>
            </a: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shift the consumption function down</a:t>
            </a:r>
          </a:p>
          <a:p>
            <a:pPr marL="1023938" lvl="1" indent="-331788">
              <a:lnSpc>
                <a:spcPct val="105000"/>
              </a:lnSpc>
              <a:spcBef>
                <a:spcPct val="10000"/>
              </a:spcBef>
              <a:buClr>
                <a:schemeClr val="tx1"/>
              </a:buClr>
              <a:buFontTx/>
              <a:buChar char="•"/>
            </a:pPr>
            <a:r>
              <a:rPr lang="en-US" sz="1800" dirty="0">
                <a:latin typeface="Arial" pitchFamily="34" charset="0"/>
                <a:cs typeface="Arial" pitchFamily="34" charset="0"/>
              </a:rPr>
              <a:t>cause a negative aggregate demand shock</a:t>
            </a:r>
          </a:p>
          <a:p>
            <a:pPr marL="404813" indent="-404813">
              <a:lnSpc>
                <a:spcPct val="105000"/>
              </a:lnSpc>
              <a:spcBef>
                <a:spcPct val="10000"/>
              </a:spcBef>
              <a:buSzPct val="110000"/>
              <a:buFont typeface="Wingdings" pitchFamily="2" charset="2"/>
              <a:buNone/>
            </a:pPr>
            <a:endParaRPr lang="en-US" sz="18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stock market and GDP</a:t>
            </a:r>
          </a:p>
        </p:txBody>
      </p:sp>
      <p:sp>
        <p:nvSpPr>
          <p:cNvPr id="273411" name="Rectangle 3"/>
          <p:cNvSpPr>
            <a:spLocks noGrp="1" noChangeArrowheads="1"/>
          </p:cNvSpPr>
          <p:nvPr>
            <p:ph idx="1"/>
          </p:nvPr>
        </p:nvSpPr>
        <p:spPr>
          <a:xfrm>
            <a:off x="990600" y="1219200"/>
            <a:ext cx="7543800" cy="1066800"/>
          </a:xfrm>
        </p:spPr>
        <p:txBody>
          <a:bodyPr/>
          <a:lstStyle/>
          <a:p>
            <a:pPr marL="0" indent="0">
              <a:lnSpc>
                <a:spcPct val="105000"/>
              </a:lnSpc>
              <a:spcBef>
                <a:spcPct val="25000"/>
              </a:spcBef>
              <a:buFont typeface="Wingdings" pitchFamily="2" charset="2"/>
              <a:buNone/>
            </a:pPr>
            <a:r>
              <a:rPr lang="en-US" sz="1800">
                <a:latin typeface="Arial" pitchFamily="34" charset="0"/>
                <a:cs typeface="Arial" pitchFamily="34" charset="0"/>
              </a:rPr>
              <a:t>Why one might expect a relationship between the stock market and GDP:</a:t>
            </a:r>
          </a:p>
        </p:txBody>
      </p:sp>
      <p:sp>
        <p:nvSpPr>
          <p:cNvPr id="273412" name="Rectangle 4"/>
          <p:cNvSpPr>
            <a:spLocks noChangeArrowheads="1"/>
          </p:cNvSpPr>
          <p:nvPr/>
        </p:nvSpPr>
        <p:spPr bwMode="auto">
          <a:xfrm>
            <a:off x="1219200" y="2362200"/>
            <a:ext cx="7315200" cy="3581400"/>
          </a:xfrm>
          <a:prstGeom prst="rect">
            <a:avLst/>
          </a:prstGeom>
          <a:noFill/>
          <a:ln w="9525">
            <a:noFill/>
            <a:miter lim="800000"/>
            <a:headEnd/>
            <a:tailEnd/>
          </a:ln>
          <a:effectLst/>
        </p:spPr>
        <p:txBody>
          <a:bodyPr/>
          <a:lstStyle/>
          <a:p>
            <a:pPr marL="404813" indent="-404813">
              <a:lnSpc>
                <a:spcPct val="105000"/>
              </a:lnSpc>
              <a:spcBef>
                <a:spcPct val="10000"/>
              </a:spcBef>
              <a:buSzPct val="110000"/>
              <a:buFont typeface="Wingdings" pitchFamily="2" charset="2"/>
              <a:buNone/>
            </a:pPr>
            <a:r>
              <a:rPr lang="en-US" sz="1800" dirty="0">
                <a:latin typeface="Arial" pitchFamily="34" charset="0"/>
                <a:cs typeface="Arial" pitchFamily="34" charset="0"/>
              </a:rPr>
              <a:t>3.	A fall in stock prices might reflect bad news about technological progress and long-run economic growth. </a:t>
            </a:r>
          </a:p>
          <a:p>
            <a:pPr marL="404813" indent="-404813">
              <a:lnSpc>
                <a:spcPct val="105000"/>
              </a:lnSpc>
              <a:spcBef>
                <a:spcPct val="10000"/>
              </a:spcBef>
              <a:buSzPct val="110000"/>
              <a:buFont typeface="Wingdings" pitchFamily="2" charset="2"/>
              <a:buNone/>
            </a:pP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marL="404813" indent="-404813">
              <a:lnSpc>
                <a:spcPct val="105000"/>
              </a:lnSpc>
              <a:spcBef>
                <a:spcPct val="10000"/>
              </a:spcBef>
              <a:buSzPct val="110000"/>
              <a:buFont typeface="Wingdings" pitchFamily="2" charset="2"/>
              <a:buNone/>
            </a:pPr>
            <a:endParaRPr lang="en-US" sz="1800" dirty="0">
              <a:latin typeface="Arial" pitchFamily="34" charset="0"/>
              <a:cs typeface="Arial" pitchFamily="34" charset="0"/>
            </a:endParaRPr>
          </a:p>
          <a:p>
            <a:pPr marL="404813" indent="-404813">
              <a:lnSpc>
                <a:spcPct val="105000"/>
              </a:lnSpc>
              <a:spcBef>
                <a:spcPct val="10000"/>
              </a:spcBef>
              <a:buSzPct val="110000"/>
              <a:buFont typeface="Wingdings" pitchFamily="2" charset="2"/>
              <a:buNone/>
            </a:pPr>
            <a:r>
              <a:rPr lang="en-US" sz="1800" dirty="0" smtClean="0">
                <a:latin typeface="Arial" pitchFamily="34" charset="0"/>
                <a:cs typeface="Arial" pitchFamily="34" charset="0"/>
              </a:rPr>
              <a:t>	This </a:t>
            </a:r>
            <a:r>
              <a:rPr lang="en-US" sz="1800" dirty="0">
                <a:latin typeface="Arial" pitchFamily="34" charset="0"/>
                <a:cs typeface="Arial" pitchFamily="34" charset="0"/>
              </a:rPr>
              <a:t>implies that aggregate supply and full-employment output will be expanding more slowly than people had expected.</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CCFFCC"/>
        </a:solidFill>
        <a:effectLst/>
      </p:bgPr>
    </p:bg>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stock market and GDP</a:t>
            </a:r>
          </a:p>
        </p:txBody>
      </p:sp>
      <p:graphicFrame>
        <p:nvGraphicFramePr>
          <p:cNvPr id="312320" name="Object 0"/>
          <p:cNvGraphicFramePr>
            <a:graphicFrameLocks noChangeAspect="1"/>
          </p:cNvGraphicFramePr>
          <p:nvPr/>
        </p:nvGraphicFramePr>
        <p:xfrm>
          <a:off x="76200" y="1066800"/>
          <a:ext cx="8991600" cy="5632450"/>
        </p:xfrm>
        <a:graphic>
          <a:graphicData uri="http://schemas.openxmlformats.org/presentationml/2006/ole">
            <p:oleObj spid="_x0000_s312321" name="Chart" r:id="rId4" imgW="9753840" imgH="6108840" progId="Excel.Sheet.8">
              <p:embed/>
            </p:oleObj>
          </a:graphicData>
        </a:graphic>
      </p:graphicFrame>
      <p:sp>
        <p:nvSpPr>
          <p:cNvPr id="267269" name="Rectangle 5"/>
          <p:cNvSpPr>
            <a:spLocks noChangeArrowheads="1"/>
          </p:cNvSpPr>
          <p:nvPr/>
        </p:nvSpPr>
        <p:spPr bwMode="auto">
          <a:xfrm>
            <a:off x="7924800" y="6477000"/>
            <a:ext cx="1143000" cy="304800"/>
          </a:xfrm>
          <a:prstGeom prst="rect">
            <a:avLst/>
          </a:prstGeom>
          <a:noFill/>
          <a:ln w="9525">
            <a:noFill/>
            <a:miter lim="800000"/>
            <a:headEnd/>
            <a:tailEnd/>
          </a:ln>
          <a:effectLst/>
        </p:spPr>
        <p:txBody>
          <a:bodyPr anchor="ctr"/>
          <a:lstStyle/>
          <a:p>
            <a:pPr algn="r"/>
            <a:r>
              <a:rPr lang="en-US" sz="1600">
                <a:solidFill>
                  <a:srgbClr val="003366"/>
                </a:solidFill>
                <a:latin typeface="Arial" pitchFamily="34" charset="0"/>
              </a:rPr>
              <a:t>slide </a:t>
            </a:r>
            <a:fld id="{A613C344-DE9A-483A-99FF-D1CD2E231AC4}" type="slidenum">
              <a:rPr lang="en-US" sz="1600">
                <a:solidFill>
                  <a:srgbClr val="003366"/>
                </a:solidFill>
                <a:latin typeface="Arial" pitchFamily="34" charset="0"/>
              </a:rPr>
              <a:pPr algn="r"/>
              <a:t>8</a:t>
            </a:fld>
            <a:endParaRPr lang="en-US" sz="1600">
              <a:solidFill>
                <a:srgbClr val="003366"/>
              </a:solidFill>
              <a:latin typeface="Arial"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Financing constraints</a:t>
            </a:r>
          </a:p>
        </p:txBody>
      </p:sp>
      <p:sp>
        <p:nvSpPr>
          <p:cNvPr id="234499" name="Rectangle 3"/>
          <p:cNvSpPr>
            <a:spLocks noGrp="1" noChangeArrowheads="1"/>
          </p:cNvSpPr>
          <p:nvPr>
            <p:ph idx="1"/>
          </p:nvPr>
        </p:nvSpPr>
        <p:spPr>
          <a:xfrm>
            <a:off x="914400" y="1219200"/>
            <a:ext cx="7620000" cy="4953000"/>
          </a:xfrm>
        </p:spPr>
        <p:txBody>
          <a:bodyPr/>
          <a:lstStyle/>
          <a:p>
            <a:pPr>
              <a:buClr>
                <a:schemeClr val="tx1"/>
              </a:buClr>
            </a:pPr>
            <a:endParaRPr lang="en-US" sz="1800" dirty="0" smtClean="0">
              <a:latin typeface="Arial" pitchFamily="34" charset="0"/>
              <a:cs typeface="Arial" pitchFamily="34" charset="0"/>
            </a:endParaRPr>
          </a:p>
          <a:p>
            <a:pPr>
              <a:buClr>
                <a:schemeClr val="tx1"/>
              </a:buClr>
            </a:pPr>
            <a:r>
              <a:rPr lang="en-US" sz="1800" dirty="0" smtClean="0">
                <a:latin typeface="Arial" pitchFamily="34" charset="0"/>
                <a:cs typeface="Arial" pitchFamily="34" charset="0"/>
              </a:rPr>
              <a:t>Neoclassical </a:t>
            </a:r>
            <a:r>
              <a:rPr lang="en-US" sz="1800" dirty="0">
                <a:latin typeface="Arial" pitchFamily="34" charset="0"/>
                <a:cs typeface="Arial" pitchFamily="34" charset="0"/>
              </a:rPr>
              <a:t>theory assumes firms can borrow to buy capital whenever doing so is profitable</a:t>
            </a:r>
          </a:p>
          <a:p>
            <a:pPr>
              <a:buClr>
                <a:schemeClr val="tx1"/>
              </a:buClr>
            </a:pPr>
            <a:endParaRPr lang="en-US" sz="1800" dirty="0" smtClean="0">
              <a:latin typeface="Arial" pitchFamily="34" charset="0"/>
              <a:cs typeface="Arial" pitchFamily="34" charset="0"/>
            </a:endParaRPr>
          </a:p>
          <a:p>
            <a:pPr>
              <a:buClr>
                <a:schemeClr val="tx1"/>
              </a:buClr>
            </a:pPr>
            <a:r>
              <a:rPr lang="en-US" sz="1800" dirty="0" smtClean="0">
                <a:latin typeface="Arial" pitchFamily="34" charset="0"/>
                <a:cs typeface="Arial" pitchFamily="34" charset="0"/>
              </a:rPr>
              <a:t>But </a:t>
            </a:r>
            <a:r>
              <a:rPr lang="en-US" sz="1800" dirty="0">
                <a:latin typeface="Arial" pitchFamily="34" charset="0"/>
                <a:cs typeface="Arial" pitchFamily="34" charset="0"/>
              </a:rPr>
              <a:t>some firms face </a:t>
            </a:r>
            <a:r>
              <a:rPr lang="en-US" sz="1800" b="1" dirty="0">
                <a:latin typeface="Arial" pitchFamily="34" charset="0"/>
                <a:cs typeface="Arial" pitchFamily="34" charset="0"/>
              </a:rPr>
              <a:t>financing constraints</a:t>
            </a:r>
            <a:r>
              <a:rPr lang="en-US" sz="1800" dirty="0">
                <a:latin typeface="Arial" pitchFamily="34" charset="0"/>
                <a:cs typeface="Arial" pitchFamily="34" charset="0"/>
              </a:rPr>
              <a:t>:  limits on the amounts they can borrow </a:t>
            </a:r>
            <a:r>
              <a:rPr lang="en-US" sz="1800" dirty="0" smtClean="0">
                <a:latin typeface="Arial" pitchFamily="34" charset="0"/>
                <a:cs typeface="Arial" pitchFamily="34" charset="0"/>
              </a:rPr>
              <a:t>(</a:t>
            </a:r>
            <a:r>
              <a:rPr lang="en-US" sz="1800" dirty="0">
                <a:latin typeface="Arial" pitchFamily="34" charset="0"/>
                <a:cs typeface="Arial" pitchFamily="34" charset="0"/>
              </a:rPr>
              <a:t>or otherwise raise in financial markets)</a:t>
            </a:r>
          </a:p>
          <a:p>
            <a:pPr>
              <a:buClr>
                <a:schemeClr val="tx1"/>
              </a:buClr>
            </a:pPr>
            <a:endParaRPr lang="en-US" sz="1800" dirty="0" smtClean="0">
              <a:latin typeface="Arial" pitchFamily="34" charset="0"/>
              <a:cs typeface="Arial" pitchFamily="34" charset="0"/>
            </a:endParaRPr>
          </a:p>
          <a:p>
            <a:pPr>
              <a:buClr>
                <a:schemeClr val="tx1"/>
              </a:buClr>
            </a:pPr>
            <a:r>
              <a:rPr lang="en-US" sz="1800" dirty="0" smtClean="0">
                <a:latin typeface="Arial" pitchFamily="34" charset="0"/>
                <a:cs typeface="Arial" pitchFamily="34" charset="0"/>
              </a:rPr>
              <a:t>A </a:t>
            </a:r>
            <a:r>
              <a:rPr lang="en-US" sz="1800" dirty="0">
                <a:latin typeface="Arial" pitchFamily="34" charset="0"/>
                <a:cs typeface="Arial" pitchFamily="34" charset="0"/>
              </a:rPr>
              <a:t>recession reduces current profits. </a:t>
            </a:r>
            <a:r>
              <a:rPr lang="en-US" sz="1800" dirty="0" smtClean="0">
                <a:latin typeface="Arial" pitchFamily="34" charset="0"/>
                <a:cs typeface="Arial" pitchFamily="34" charset="0"/>
              </a:rPr>
              <a:t>If </a:t>
            </a:r>
            <a:r>
              <a:rPr lang="en-US" sz="1800" dirty="0">
                <a:latin typeface="Arial" pitchFamily="34" charset="0"/>
                <a:cs typeface="Arial" pitchFamily="34" charset="0"/>
              </a:rPr>
              <a:t>future profits expected to be high, </a:t>
            </a:r>
            <a:r>
              <a:rPr lang="en-US" sz="1800" dirty="0" smtClean="0">
                <a:latin typeface="Arial" pitchFamily="34" charset="0"/>
                <a:cs typeface="Arial" pitchFamily="34" charset="0"/>
              </a:rPr>
              <a:t>it </a:t>
            </a:r>
            <a:r>
              <a:rPr lang="en-US" sz="1800" dirty="0">
                <a:latin typeface="Arial" pitchFamily="34" charset="0"/>
                <a:cs typeface="Arial" pitchFamily="34" charset="0"/>
              </a:rPr>
              <a:t>might be worthwhile to continue to </a:t>
            </a:r>
            <a:r>
              <a:rPr lang="en-US" sz="1800" dirty="0" smtClean="0">
                <a:latin typeface="Arial" pitchFamily="34" charset="0"/>
                <a:cs typeface="Arial" pitchFamily="34" charset="0"/>
              </a:rPr>
              <a:t>invest. But </a:t>
            </a:r>
            <a:r>
              <a:rPr lang="en-US" sz="1800" dirty="0">
                <a:latin typeface="Arial" pitchFamily="34" charset="0"/>
                <a:cs typeface="Arial" pitchFamily="34" charset="0"/>
              </a:rPr>
              <a:t>if firm faces financing constraints, </a:t>
            </a:r>
            <a:r>
              <a:rPr lang="en-US" sz="1800" dirty="0" smtClean="0">
                <a:latin typeface="Arial" pitchFamily="34" charset="0"/>
                <a:cs typeface="Arial" pitchFamily="34" charset="0"/>
              </a:rPr>
              <a:t>then </a:t>
            </a:r>
            <a:r>
              <a:rPr lang="en-US" sz="1800" dirty="0">
                <a:latin typeface="Arial" pitchFamily="34" charset="0"/>
                <a:cs typeface="Arial" pitchFamily="34" charset="0"/>
              </a:rPr>
              <a:t>firm might be unable to obtain funds </a:t>
            </a:r>
            <a:br>
              <a:rPr lang="en-US" sz="1800" dirty="0">
                <a:latin typeface="Arial" pitchFamily="34" charset="0"/>
                <a:cs typeface="Arial" pitchFamily="34" charset="0"/>
              </a:rPr>
            </a:br>
            <a:r>
              <a:rPr lang="en-US" sz="1800" dirty="0">
                <a:latin typeface="Arial" pitchFamily="34" charset="0"/>
                <a:cs typeface="Arial" pitchFamily="34" charset="0"/>
              </a:rPr>
              <a:t>due to current profits being low.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Residential investment</a:t>
            </a:r>
          </a:p>
        </p:txBody>
      </p:sp>
      <p:sp>
        <p:nvSpPr>
          <p:cNvPr id="236547" name="Rectangle 3"/>
          <p:cNvSpPr>
            <a:spLocks noGrp="1" noChangeArrowheads="1"/>
          </p:cNvSpPr>
          <p:nvPr>
            <p:ph idx="1"/>
          </p:nvPr>
        </p:nvSpPr>
        <p:spPr>
          <a:xfrm>
            <a:off x="990600" y="1371600"/>
            <a:ext cx="7543800" cy="4191000"/>
          </a:xfrm>
        </p:spPr>
        <p:txBody>
          <a:bodyPr/>
          <a:lstStyle/>
          <a:p>
            <a:pPr>
              <a:lnSpc>
                <a:spcPct val="115000"/>
              </a:lnSpc>
              <a:spcBef>
                <a:spcPct val="60000"/>
              </a:spcBef>
              <a:buClr>
                <a:schemeClr val="tx1"/>
              </a:buClr>
            </a:pPr>
            <a:r>
              <a:rPr lang="en-US" sz="1800" dirty="0">
                <a:latin typeface="Arial" pitchFamily="34" charset="0"/>
                <a:cs typeface="Arial" pitchFamily="34" charset="0"/>
              </a:rPr>
              <a:t>The flow of new residential investment, </a:t>
            </a:r>
            <a:r>
              <a:rPr lang="en-US" sz="1800" b="1" i="1" dirty="0">
                <a:latin typeface="Arial" pitchFamily="34" charset="0"/>
                <a:cs typeface="Arial" pitchFamily="34" charset="0"/>
              </a:rPr>
              <a:t>I</a:t>
            </a:r>
            <a:r>
              <a:rPr lang="en-US" sz="1800" b="1" i="1" baseline="-25000" dirty="0">
                <a:latin typeface="Arial" pitchFamily="34" charset="0"/>
                <a:cs typeface="Arial" pitchFamily="34" charset="0"/>
              </a:rPr>
              <a:t>H</a:t>
            </a:r>
            <a:r>
              <a:rPr lang="en-US" sz="1800" dirty="0">
                <a:latin typeface="Arial" pitchFamily="34" charset="0"/>
                <a:cs typeface="Arial" pitchFamily="34" charset="0"/>
              </a:rPr>
              <a:t> , depends on the relative price of housing,</a:t>
            </a:r>
            <a:br>
              <a:rPr lang="en-US" sz="1800" dirty="0">
                <a:latin typeface="Arial" pitchFamily="34" charset="0"/>
                <a:cs typeface="Arial" pitchFamily="34" charset="0"/>
              </a:rPr>
            </a:br>
            <a:r>
              <a:rPr lang="en-US" sz="1800" b="1" i="1" dirty="0">
                <a:latin typeface="Arial" pitchFamily="34" charset="0"/>
                <a:cs typeface="Arial" pitchFamily="34" charset="0"/>
              </a:rPr>
              <a:t>P</a:t>
            </a:r>
            <a:r>
              <a:rPr lang="en-US" sz="1800" b="1" i="1" baseline="-25000" dirty="0">
                <a:latin typeface="Arial" pitchFamily="34" charset="0"/>
                <a:cs typeface="Arial" pitchFamily="34" charset="0"/>
              </a:rPr>
              <a:t>H </a:t>
            </a:r>
            <a:r>
              <a:rPr lang="en-US" sz="1800" dirty="0">
                <a:latin typeface="Arial" pitchFamily="34" charset="0"/>
                <a:cs typeface="Arial" pitchFamily="34" charset="0"/>
              </a:rPr>
              <a:t>/</a:t>
            </a:r>
            <a:r>
              <a:rPr lang="en-US" sz="1800" b="1" i="1" dirty="0">
                <a:latin typeface="Arial" pitchFamily="34" charset="0"/>
                <a:cs typeface="Arial" pitchFamily="34" charset="0"/>
              </a:rPr>
              <a:t>P</a:t>
            </a: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a:lnSpc>
                <a:spcPct val="115000"/>
              </a:lnSpc>
              <a:spcBef>
                <a:spcPct val="60000"/>
              </a:spcBef>
              <a:buClr>
                <a:schemeClr val="tx1"/>
              </a:buClr>
            </a:pPr>
            <a:endParaRPr lang="en-US" sz="1800" dirty="0">
              <a:latin typeface="Arial" pitchFamily="34" charset="0"/>
              <a:cs typeface="Arial" pitchFamily="34" charset="0"/>
            </a:endParaRPr>
          </a:p>
          <a:p>
            <a:pPr>
              <a:lnSpc>
                <a:spcPct val="115000"/>
              </a:lnSpc>
              <a:spcBef>
                <a:spcPct val="60000"/>
              </a:spcBef>
              <a:buClr>
                <a:schemeClr val="tx1"/>
              </a:buClr>
              <a:buNone/>
            </a:pPr>
            <a:endParaRPr lang="en-US" sz="1800" dirty="0">
              <a:latin typeface="Arial" pitchFamily="34" charset="0"/>
              <a:cs typeface="Arial" pitchFamily="34" charset="0"/>
            </a:endParaRPr>
          </a:p>
          <a:p>
            <a:pPr>
              <a:lnSpc>
                <a:spcPct val="115000"/>
              </a:lnSpc>
              <a:spcBef>
                <a:spcPct val="80000"/>
              </a:spcBef>
              <a:buClr>
                <a:schemeClr val="tx1"/>
              </a:buClr>
            </a:pPr>
            <a:r>
              <a:rPr lang="en-US" sz="1800" b="1" i="1" dirty="0">
                <a:latin typeface="Arial" pitchFamily="34" charset="0"/>
                <a:cs typeface="Arial" pitchFamily="34" charset="0"/>
              </a:rPr>
              <a:t>P</a:t>
            </a:r>
            <a:r>
              <a:rPr lang="en-US" sz="1800" b="1" i="1" baseline="-25000" dirty="0">
                <a:latin typeface="Arial" pitchFamily="34" charset="0"/>
                <a:cs typeface="Arial" pitchFamily="34" charset="0"/>
              </a:rPr>
              <a:t>H</a:t>
            </a:r>
            <a:r>
              <a:rPr lang="en-US" sz="1800" baseline="-25000" dirty="0">
                <a:latin typeface="Arial" pitchFamily="34" charset="0"/>
                <a:cs typeface="Arial" pitchFamily="34" charset="0"/>
              </a:rPr>
              <a:t> </a:t>
            </a:r>
            <a:r>
              <a:rPr lang="en-US" sz="1800" dirty="0">
                <a:latin typeface="Arial" pitchFamily="34" charset="0"/>
                <a:cs typeface="Arial" pitchFamily="34" charset="0"/>
              </a:rPr>
              <a:t>/</a:t>
            </a:r>
            <a:r>
              <a:rPr lang="en-US" sz="1800" b="1" i="1" dirty="0">
                <a:latin typeface="Arial" pitchFamily="34" charset="0"/>
                <a:cs typeface="Arial" pitchFamily="34" charset="0"/>
              </a:rPr>
              <a:t>P</a:t>
            </a:r>
            <a:r>
              <a:rPr lang="en-US" sz="1800" dirty="0">
                <a:latin typeface="Arial" pitchFamily="34" charset="0"/>
                <a:cs typeface="Arial" pitchFamily="34" charset="0"/>
              </a:rPr>
              <a:t>  is determined by supply and demand in the market for existing houses.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Grp="1" noChangeArrowheads="1"/>
          </p:cNvSpPr>
          <p:nvPr>
            <p:ph type="title"/>
          </p:nvPr>
        </p:nvSpPr>
        <p:spPr>
          <a:xfrm>
            <a:off x="228600" y="228600"/>
            <a:ext cx="8763000" cy="838200"/>
          </a:xfrm>
        </p:spPr>
        <p:txBody>
          <a:bodyPr>
            <a:normAutofit/>
          </a:bodyPr>
          <a:lstStyle/>
          <a:p>
            <a:r>
              <a:rPr lang="en-US" sz="2400" b="1" dirty="0">
                <a:latin typeface="Arial" pitchFamily="34" charset="0"/>
                <a:cs typeface="Arial" pitchFamily="34" charset="0"/>
              </a:rPr>
              <a:t>How residential investment is determined</a:t>
            </a:r>
          </a:p>
        </p:txBody>
      </p:sp>
      <p:grpSp>
        <p:nvGrpSpPr>
          <p:cNvPr id="237573" name="Group 5"/>
          <p:cNvGrpSpPr>
            <a:grpSpLocks/>
          </p:cNvGrpSpPr>
          <p:nvPr/>
        </p:nvGrpSpPr>
        <p:grpSpPr bwMode="auto">
          <a:xfrm>
            <a:off x="990600" y="2366963"/>
            <a:ext cx="2819400" cy="2971800"/>
            <a:chOff x="2640" y="1056"/>
            <a:chExt cx="2496" cy="2112"/>
          </a:xfrm>
        </p:grpSpPr>
        <p:sp>
          <p:nvSpPr>
            <p:cNvPr id="237574"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37575"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37576" name="Text Box 8"/>
          <p:cNvSpPr txBox="1">
            <a:spLocks noChangeArrowheads="1"/>
          </p:cNvSpPr>
          <p:nvPr/>
        </p:nvSpPr>
        <p:spPr bwMode="auto">
          <a:xfrm>
            <a:off x="3733800" y="5230813"/>
            <a:ext cx="609600" cy="407987"/>
          </a:xfrm>
          <a:prstGeom prst="rect">
            <a:avLst/>
          </a:prstGeom>
          <a:noFill/>
          <a:ln w="9525">
            <a:noFill/>
            <a:miter lim="800000"/>
            <a:headEnd/>
            <a:tailEnd/>
          </a:ln>
          <a:effectLst/>
        </p:spPr>
        <p:txBody>
          <a:bodyPr>
            <a:spAutoFit/>
          </a:bodyPr>
          <a:lstStyle/>
          <a:p>
            <a:pPr>
              <a:lnSpc>
                <a:spcPct val="90000"/>
              </a:lnSpc>
            </a:pPr>
            <a:r>
              <a:rPr lang="en-US" sz="2300" b="1" i="1">
                <a:latin typeface="Tahoma" pitchFamily="34" charset="0"/>
              </a:rPr>
              <a:t>K</a:t>
            </a:r>
            <a:r>
              <a:rPr lang="en-US" sz="2300" b="1" i="1" baseline="-25000">
                <a:latin typeface="Tahoma" pitchFamily="34" charset="0"/>
              </a:rPr>
              <a:t>H</a:t>
            </a:r>
            <a:r>
              <a:rPr lang="en-US" sz="2300">
                <a:latin typeface="Arial" pitchFamily="34" charset="0"/>
              </a:rPr>
              <a:t> </a:t>
            </a:r>
            <a:endParaRPr lang="en-US" sz="2300">
              <a:latin typeface="Tahoma" pitchFamily="34" charset="0"/>
            </a:endParaRPr>
          </a:p>
        </p:txBody>
      </p:sp>
      <p:sp>
        <p:nvSpPr>
          <p:cNvPr id="237579" name="Line 11"/>
          <p:cNvSpPr>
            <a:spLocks noChangeShapeType="1"/>
          </p:cNvSpPr>
          <p:nvPr/>
        </p:nvSpPr>
        <p:spPr bwMode="auto">
          <a:xfrm flipV="1">
            <a:off x="2255838" y="2462213"/>
            <a:ext cx="0" cy="2870200"/>
          </a:xfrm>
          <a:prstGeom prst="line">
            <a:avLst/>
          </a:prstGeom>
          <a:noFill/>
          <a:ln w="28575">
            <a:solidFill>
              <a:schemeClr val="tx1"/>
            </a:solidFill>
            <a:round/>
            <a:headEnd/>
            <a:tailEnd/>
          </a:ln>
          <a:effectLst/>
        </p:spPr>
        <p:txBody>
          <a:bodyPr/>
          <a:lstStyle/>
          <a:p>
            <a:endParaRPr lang="en-US"/>
          </a:p>
        </p:txBody>
      </p:sp>
      <p:grpSp>
        <p:nvGrpSpPr>
          <p:cNvPr id="237581" name="Group 13"/>
          <p:cNvGrpSpPr>
            <a:grpSpLocks/>
          </p:cNvGrpSpPr>
          <p:nvPr/>
        </p:nvGrpSpPr>
        <p:grpSpPr bwMode="auto">
          <a:xfrm>
            <a:off x="1281113" y="1976438"/>
            <a:ext cx="3505200" cy="3281362"/>
            <a:chOff x="768" y="1053"/>
            <a:chExt cx="1968" cy="2067"/>
          </a:xfrm>
        </p:grpSpPr>
        <p:sp>
          <p:nvSpPr>
            <p:cNvPr id="237582" name="Arc 14"/>
            <p:cNvSpPr>
              <a:spLocks/>
            </p:cNvSpPr>
            <p:nvPr/>
          </p:nvSpPr>
          <p:spPr bwMode="auto">
            <a:xfrm flipH="1" flipV="1">
              <a:off x="768" y="1053"/>
              <a:ext cx="1344" cy="1923"/>
            </a:xfrm>
            <a:custGeom>
              <a:avLst/>
              <a:gdLst>
                <a:gd name="G0" fmla="+- 0 0 0"/>
                <a:gd name="G1" fmla="+- 21438 0 0"/>
                <a:gd name="G2" fmla="+- 21600 0 0"/>
                <a:gd name="T0" fmla="*/ 2640 w 20516"/>
                <a:gd name="T1" fmla="*/ 0 h 21438"/>
                <a:gd name="T2" fmla="*/ 20516 w 20516"/>
                <a:gd name="T3" fmla="*/ 14682 h 21438"/>
                <a:gd name="T4" fmla="*/ 0 w 20516"/>
                <a:gd name="T5" fmla="*/ 21438 h 21438"/>
              </a:gdLst>
              <a:ahLst/>
              <a:cxnLst>
                <a:cxn ang="0">
                  <a:pos x="T0" y="T1"/>
                </a:cxn>
                <a:cxn ang="0">
                  <a:pos x="T2" y="T3"/>
                </a:cxn>
                <a:cxn ang="0">
                  <a:pos x="T4" y="T5"/>
                </a:cxn>
              </a:cxnLst>
              <a:rect l="0" t="0" r="r" b="b"/>
              <a:pathLst>
                <a:path w="20516" h="21438" fill="none" extrusionOk="0">
                  <a:moveTo>
                    <a:pt x="2640" y="-1"/>
                  </a:moveTo>
                  <a:cubicBezTo>
                    <a:pt x="10938" y="1021"/>
                    <a:pt x="17901" y="6740"/>
                    <a:pt x="20516" y="14681"/>
                  </a:cubicBezTo>
                </a:path>
                <a:path w="20516" h="21438" stroke="0" extrusionOk="0">
                  <a:moveTo>
                    <a:pt x="2640" y="-1"/>
                  </a:moveTo>
                  <a:cubicBezTo>
                    <a:pt x="10938" y="1021"/>
                    <a:pt x="17901" y="6740"/>
                    <a:pt x="20516" y="14681"/>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237583" name="Text Box 15"/>
            <p:cNvSpPr txBox="1">
              <a:spLocks noChangeArrowheads="1"/>
            </p:cNvSpPr>
            <p:nvPr/>
          </p:nvSpPr>
          <p:spPr bwMode="auto">
            <a:xfrm>
              <a:off x="1872" y="2832"/>
              <a:ext cx="864" cy="288"/>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Demand</a:t>
              </a:r>
            </a:p>
          </p:txBody>
        </p:sp>
      </p:grpSp>
      <p:sp>
        <p:nvSpPr>
          <p:cNvPr id="237613" name="Text Box 45"/>
          <p:cNvSpPr txBox="1">
            <a:spLocks noChangeArrowheads="1"/>
          </p:cNvSpPr>
          <p:nvPr/>
        </p:nvSpPr>
        <p:spPr bwMode="auto">
          <a:xfrm>
            <a:off x="838200" y="1339850"/>
            <a:ext cx="3810000" cy="442913"/>
          </a:xfrm>
          <a:prstGeom prst="rect">
            <a:avLst/>
          </a:prstGeom>
          <a:noFill/>
          <a:ln w="9525">
            <a:noFill/>
            <a:miter lim="800000"/>
            <a:headEnd/>
            <a:tailEnd/>
          </a:ln>
          <a:effectLst/>
        </p:spPr>
        <p:txBody>
          <a:bodyPr>
            <a:spAutoFit/>
          </a:bodyPr>
          <a:lstStyle/>
          <a:p>
            <a:pPr marL="461963" indent="-461963">
              <a:spcBef>
                <a:spcPct val="50000"/>
              </a:spcBef>
            </a:pPr>
            <a:r>
              <a:rPr lang="en-US" sz="2100">
                <a:latin typeface="Tahoma" pitchFamily="34" charset="0"/>
              </a:rPr>
              <a:t>(a)	</a:t>
            </a:r>
            <a:r>
              <a:rPr lang="en-US" sz="2300">
                <a:latin typeface="Tahoma" pitchFamily="34" charset="0"/>
              </a:rPr>
              <a:t>The market for housing</a:t>
            </a:r>
          </a:p>
        </p:txBody>
      </p:sp>
      <p:sp>
        <p:nvSpPr>
          <p:cNvPr id="237614" name="Text Box 46"/>
          <p:cNvSpPr txBox="1">
            <a:spLocks noChangeArrowheads="1"/>
          </p:cNvSpPr>
          <p:nvPr/>
        </p:nvSpPr>
        <p:spPr bwMode="auto">
          <a:xfrm>
            <a:off x="3276600" y="1981200"/>
            <a:ext cx="3810000" cy="1244600"/>
          </a:xfrm>
          <a:prstGeom prst="rect">
            <a:avLst/>
          </a:prstGeom>
          <a:solidFill>
            <a:srgbClr val="FFDBB7"/>
          </a:solidFill>
          <a:ln w="9525">
            <a:solidFill>
              <a:schemeClr val="tx1"/>
            </a:solidFill>
            <a:miter lim="800000"/>
            <a:headEnd/>
            <a:tailEnd/>
          </a:ln>
          <a:effectLst/>
        </p:spPr>
        <p:txBody>
          <a:bodyPr>
            <a:spAutoFit/>
          </a:bodyPr>
          <a:lstStyle/>
          <a:p>
            <a:pPr algn="ctr">
              <a:spcBef>
                <a:spcPct val="50000"/>
              </a:spcBef>
            </a:pPr>
            <a:r>
              <a:rPr lang="en-US" sz="2500">
                <a:effectLst>
                  <a:outerShdw blurRad="38100" dist="38100" dir="2700000" algn="tl">
                    <a:srgbClr val="FFFFFF"/>
                  </a:outerShdw>
                </a:effectLst>
                <a:latin typeface="Tahoma" pitchFamily="34" charset="0"/>
              </a:rPr>
              <a:t>Supply and demand for houses determines the equilib. price of houses. </a:t>
            </a:r>
          </a:p>
        </p:txBody>
      </p:sp>
      <p:sp>
        <p:nvSpPr>
          <p:cNvPr id="237615" name="Text Box 47"/>
          <p:cNvSpPr txBox="1">
            <a:spLocks noChangeArrowheads="1"/>
          </p:cNvSpPr>
          <p:nvPr/>
        </p:nvSpPr>
        <p:spPr bwMode="auto">
          <a:xfrm>
            <a:off x="1752600" y="1981200"/>
            <a:ext cx="1143000" cy="457200"/>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Supply</a:t>
            </a:r>
          </a:p>
        </p:txBody>
      </p:sp>
      <p:graphicFrame>
        <p:nvGraphicFramePr>
          <p:cNvPr id="237616" name="Object 48"/>
          <p:cNvGraphicFramePr>
            <a:graphicFrameLocks noChangeAspect="1"/>
          </p:cNvGraphicFramePr>
          <p:nvPr/>
        </p:nvGraphicFramePr>
        <p:xfrm>
          <a:off x="498475" y="1879600"/>
          <a:ext cx="492125" cy="787400"/>
        </p:xfrm>
        <a:graphic>
          <a:graphicData uri="http://schemas.openxmlformats.org/presentationml/2006/ole">
            <p:oleObj spid="_x0000_s237617" name="Equation" r:id="rId4" imgW="253780" imgH="406048" progId="">
              <p:embed/>
            </p:oleObj>
          </a:graphicData>
        </a:graphic>
      </p:graphicFrame>
      <p:sp>
        <p:nvSpPr>
          <p:cNvPr id="237618" name="Text Box 50"/>
          <p:cNvSpPr txBox="1">
            <a:spLocks noChangeArrowheads="1"/>
          </p:cNvSpPr>
          <p:nvPr/>
        </p:nvSpPr>
        <p:spPr bwMode="auto">
          <a:xfrm>
            <a:off x="2743200" y="5524500"/>
            <a:ext cx="2209800" cy="723900"/>
          </a:xfrm>
          <a:prstGeom prst="rect">
            <a:avLst/>
          </a:prstGeom>
          <a:noFill/>
          <a:ln w="9525">
            <a:noFill/>
            <a:miter lim="800000"/>
            <a:headEnd/>
            <a:tailEnd/>
          </a:ln>
          <a:effectLst/>
        </p:spPr>
        <p:txBody>
          <a:bodyPr>
            <a:spAutoFit/>
          </a:bodyPr>
          <a:lstStyle/>
          <a:p>
            <a:pPr algn="ctr">
              <a:lnSpc>
                <a:spcPct val="90000"/>
              </a:lnSpc>
              <a:tabLst>
                <a:tab pos="1371600" algn="l"/>
              </a:tabLst>
            </a:pPr>
            <a:r>
              <a:rPr lang="en-US" sz="2300">
                <a:latin typeface="Tahoma" pitchFamily="34" charset="0"/>
              </a:rPr>
              <a:t>Stock of housing capital</a:t>
            </a:r>
          </a:p>
        </p:txBody>
      </p:sp>
      <p:sp>
        <p:nvSpPr>
          <p:cNvPr id="237622" name="Line 54"/>
          <p:cNvSpPr>
            <a:spLocks noChangeShapeType="1"/>
          </p:cNvSpPr>
          <p:nvPr/>
        </p:nvSpPr>
        <p:spPr bwMode="auto">
          <a:xfrm flipH="1">
            <a:off x="990600" y="4519613"/>
            <a:ext cx="1266825" cy="0"/>
          </a:xfrm>
          <a:prstGeom prst="line">
            <a:avLst/>
          </a:prstGeom>
          <a:noFill/>
          <a:ln w="9525">
            <a:solidFill>
              <a:schemeClr val="tx1"/>
            </a:solidFill>
            <a:prstDash val="dash"/>
            <a:round/>
            <a:headEnd/>
            <a:tailEnd/>
          </a:ln>
          <a:effectLst/>
        </p:spPr>
        <p:txBody>
          <a:bodyPr/>
          <a:lstStyle/>
          <a:p>
            <a:endParaRPr lang="en-US"/>
          </a:p>
        </p:txBody>
      </p:sp>
      <p:sp>
        <p:nvSpPr>
          <p:cNvPr id="237623" name="Text Box 55"/>
          <p:cNvSpPr txBox="1">
            <a:spLocks noChangeArrowheads="1"/>
          </p:cNvSpPr>
          <p:nvPr/>
        </p:nvSpPr>
        <p:spPr bwMode="auto">
          <a:xfrm>
            <a:off x="4953000" y="3708400"/>
            <a:ext cx="3733800" cy="1244600"/>
          </a:xfrm>
          <a:prstGeom prst="rect">
            <a:avLst/>
          </a:prstGeom>
          <a:solidFill>
            <a:srgbClr val="D1FFD1"/>
          </a:solidFill>
          <a:ln w="9525">
            <a:solidFill>
              <a:schemeClr val="tx1"/>
            </a:solidFill>
            <a:miter lim="800000"/>
            <a:headEnd/>
            <a:tailEnd/>
          </a:ln>
          <a:effectLst/>
        </p:spPr>
        <p:txBody>
          <a:bodyPr>
            <a:spAutoFit/>
          </a:bodyPr>
          <a:lstStyle/>
          <a:p>
            <a:pPr algn="ctr">
              <a:spcBef>
                <a:spcPct val="50000"/>
              </a:spcBef>
            </a:pPr>
            <a:r>
              <a:rPr lang="en-US" sz="2500">
                <a:effectLst>
                  <a:outerShdw blurRad="38100" dist="38100" dir="2700000" algn="tl">
                    <a:srgbClr val="FFFFFF"/>
                  </a:outerShdw>
                </a:effectLst>
                <a:latin typeface="Tahoma" pitchFamily="34" charset="0"/>
              </a:rPr>
              <a:t>The equilibrium price of houses then determines residential investment: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3" name="Rectangle 3"/>
          <p:cNvSpPr>
            <a:spLocks noGrp="1" noChangeArrowheads="1"/>
          </p:cNvSpPr>
          <p:nvPr>
            <p:ph type="title"/>
          </p:nvPr>
        </p:nvSpPr>
        <p:spPr>
          <a:xfrm>
            <a:off x="228600" y="228600"/>
            <a:ext cx="8763000" cy="838200"/>
          </a:xfrm>
        </p:spPr>
        <p:txBody>
          <a:bodyPr>
            <a:normAutofit/>
          </a:bodyPr>
          <a:lstStyle/>
          <a:p>
            <a:r>
              <a:rPr lang="en-US" sz="2400" b="1" dirty="0">
                <a:latin typeface="Arial" pitchFamily="34" charset="0"/>
                <a:cs typeface="Arial" pitchFamily="34" charset="0"/>
              </a:rPr>
              <a:t>How residential investment is determined</a:t>
            </a:r>
          </a:p>
        </p:txBody>
      </p:sp>
      <p:grpSp>
        <p:nvGrpSpPr>
          <p:cNvPr id="240644" name="Group 4"/>
          <p:cNvGrpSpPr>
            <a:grpSpLocks/>
          </p:cNvGrpSpPr>
          <p:nvPr/>
        </p:nvGrpSpPr>
        <p:grpSpPr bwMode="auto">
          <a:xfrm>
            <a:off x="990600" y="2366963"/>
            <a:ext cx="2819400" cy="2971800"/>
            <a:chOff x="2640" y="1056"/>
            <a:chExt cx="2496" cy="2112"/>
          </a:xfrm>
        </p:grpSpPr>
        <p:sp>
          <p:nvSpPr>
            <p:cNvPr id="240645"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40646"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40647" name="Text Box 7"/>
          <p:cNvSpPr txBox="1">
            <a:spLocks noChangeArrowheads="1"/>
          </p:cNvSpPr>
          <p:nvPr/>
        </p:nvSpPr>
        <p:spPr bwMode="auto">
          <a:xfrm>
            <a:off x="3733800" y="5230813"/>
            <a:ext cx="609600" cy="407987"/>
          </a:xfrm>
          <a:prstGeom prst="rect">
            <a:avLst/>
          </a:prstGeom>
          <a:noFill/>
          <a:ln w="9525">
            <a:noFill/>
            <a:miter lim="800000"/>
            <a:headEnd/>
            <a:tailEnd/>
          </a:ln>
          <a:effectLst/>
        </p:spPr>
        <p:txBody>
          <a:bodyPr>
            <a:spAutoFit/>
          </a:bodyPr>
          <a:lstStyle/>
          <a:p>
            <a:pPr>
              <a:lnSpc>
                <a:spcPct val="90000"/>
              </a:lnSpc>
            </a:pPr>
            <a:r>
              <a:rPr lang="en-US" sz="2300" b="1" i="1">
                <a:latin typeface="Tahoma" pitchFamily="34" charset="0"/>
              </a:rPr>
              <a:t>K</a:t>
            </a:r>
            <a:r>
              <a:rPr lang="en-US" sz="2300" b="1" i="1" baseline="-25000">
                <a:latin typeface="Tahoma" pitchFamily="34" charset="0"/>
              </a:rPr>
              <a:t>H</a:t>
            </a:r>
            <a:r>
              <a:rPr lang="en-US" sz="2300">
                <a:latin typeface="Arial" pitchFamily="34" charset="0"/>
              </a:rPr>
              <a:t> </a:t>
            </a:r>
            <a:endParaRPr lang="en-US" sz="2300">
              <a:latin typeface="Tahoma" pitchFamily="34" charset="0"/>
            </a:endParaRPr>
          </a:p>
        </p:txBody>
      </p:sp>
      <p:sp>
        <p:nvSpPr>
          <p:cNvPr id="240648" name="Line 8"/>
          <p:cNvSpPr>
            <a:spLocks noChangeShapeType="1"/>
          </p:cNvSpPr>
          <p:nvPr/>
        </p:nvSpPr>
        <p:spPr bwMode="auto">
          <a:xfrm flipV="1">
            <a:off x="2255838" y="2462213"/>
            <a:ext cx="0" cy="2870200"/>
          </a:xfrm>
          <a:prstGeom prst="line">
            <a:avLst/>
          </a:prstGeom>
          <a:noFill/>
          <a:ln w="28575">
            <a:solidFill>
              <a:schemeClr val="tx1"/>
            </a:solidFill>
            <a:round/>
            <a:headEnd/>
            <a:tailEnd/>
          </a:ln>
          <a:effectLst/>
        </p:spPr>
        <p:txBody>
          <a:bodyPr/>
          <a:lstStyle/>
          <a:p>
            <a:endParaRPr lang="en-US"/>
          </a:p>
        </p:txBody>
      </p:sp>
      <p:grpSp>
        <p:nvGrpSpPr>
          <p:cNvPr id="240649" name="Group 9"/>
          <p:cNvGrpSpPr>
            <a:grpSpLocks/>
          </p:cNvGrpSpPr>
          <p:nvPr/>
        </p:nvGrpSpPr>
        <p:grpSpPr bwMode="auto">
          <a:xfrm>
            <a:off x="1281113" y="1976438"/>
            <a:ext cx="3505200" cy="3281362"/>
            <a:chOff x="768" y="1053"/>
            <a:chExt cx="1968" cy="2067"/>
          </a:xfrm>
        </p:grpSpPr>
        <p:sp>
          <p:nvSpPr>
            <p:cNvPr id="240650" name="Arc 10"/>
            <p:cNvSpPr>
              <a:spLocks/>
            </p:cNvSpPr>
            <p:nvPr/>
          </p:nvSpPr>
          <p:spPr bwMode="auto">
            <a:xfrm flipH="1" flipV="1">
              <a:off x="768" y="1053"/>
              <a:ext cx="1344" cy="1923"/>
            </a:xfrm>
            <a:custGeom>
              <a:avLst/>
              <a:gdLst>
                <a:gd name="G0" fmla="+- 0 0 0"/>
                <a:gd name="G1" fmla="+- 21438 0 0"/>
                <a:gd name="G2" fmla="+- 21600 0 0"/>
                <a:gd name="T0" fmla="*/ 2640 w 20516"/>
                <a:gd name="T1" fmla="*/ 0 h 21438"/>
                <a:gd name="T2" fmla="*/ 20516 w 20516"/>
                <a:gd name="T3" fmla="*/ 14682 h 21438"/>
                <a:gd name="T4" fmla="*/ 0 w 20516"/>
                <a:gd name="T5" fmla="*/ 21438 h 21438"/>
              </a:gdLst>
              <a:ahLst/>
              <a:cxnLst>
                <a:cxn ang="0">
                  <a:pos x="T0" y="T1"/>
                </a:cxn>
                <a:cxn ang="0">
                  <a:pos x="T2" y="T3"/>
                </a:cxn>
                <a:cxn ang="0">
                  <a:pos x="T4" y="T5"/>
                </a:cxn>
              </a:cxnLst>
              <a:rect l="0" t="0" r="r" b="b"/>
              <a:pathLst>
                <a:path w="20516" h="21438" fill="none" extrusionOk="0">
                  <a:moveTo>
                    <a:pt x="2640" y="-1"/>
                  </a:moveTo>
                  <a:cubicBezTo>
                    <a:pt x="10938" y="1021"/>
                    <a:pt x="17901" y="6740"/>
                    <a:pt x="20516" y="14681"/>
                  </a:cubicBezTo>
                </a:path>
                <a:path w="20516" h="21438" stroke="0" extrusionOk="0">
                  <a:moveTo>
                    <a:pt x="2640" y="-1"/>
                  </a:moveTo>
                  <a:cubicBezTo>
                    <a:pt x="10938" y="1021"/>
                    <a:pt x="17901" y="6740"/>
                    <a:pt x="20516" y="14681"/>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240651" name="Text Box 11"/>
            <p:cNvSpPr txBox="1">
              <a:spLocks noChangeArrowheads="1"/>
            </p:cNvSpPr>
            <p:nvPr/>
          </p:nvSpPr>
          <p:spPr bwMode="auto">
            <a:xfrm>
              <a:off x="1872" y="2832"/>
              <a:ext cx="864" cy="288"/>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Demand</a:t>
              </a:r>
            </a:p>
          </p:txBody>
        </p:sp>
      </p:grpSp>
      <p:sp>
        <p:nvSpPr>
          <p:cNvPr id="240652" name="Line 12"/>
          <p:cNvSpPr>
            <a:spLocks noChangeShapeType="1"/>
          </p:cNvSpPr>
          <p:nvPr/>
        </p:nvSpPr>
        <p:spPr bwMode="auto">
          <a:xfrm flipH="1">
            <a:off x="990600" y="4511675"/>
            <a:ext cx="6937375" cy="0"/>
          </a:xfrm>
          <a:prstGeom prst="line">
            <a:avLst/>
          </a:prstGeom>
          <a:noFill/>
          <a:ln w="9525">
            <a:solidFill>
              <a:schemeClr val="tx1"/>
            </a:solidFill>
            <a:prstDash val="dash"/>
            <a:round/>
            <a:headEnd/>
            <a:tailEnd/>
          </a:ln>
          <a:effectLst/>
        </p:spPr>
        <p:txBody>
          <a:bodyPr/>
          <a:lstStyle/>
          <a:p>
            <a:endParaRPr lang="en-US"/>
          </a:p>
        </p:txBody>
      </p:sp>
      <p:grpSp>
        <p:nvGrpSpPr>
          <p:cNvPr id="240653" name="Group 13"/>
          <p:cNvGrpSpPr>
            <a:grpSpLocks/>
          </p:cNvGrpSpPr>
          <p:nvPr/>
        </p:nvGrpSpPr>
        <p:grpSpPr bwMode="auto">
          <a:xfrm>
            <a:off x="5334000" y="2366963"/>
            <a:ext cx="2819400" cy="3048000"/>
            <a:chOff x="2640" y="1056"/>
            <a:chExt cx="2496" cy="2112"/>
          </a:xfrm>
        </p:grpSpPr>
        <p:sp>
          <p:nvSpPr>
            <p:cNvPr id="240654" name="Line 1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40655" name="Line 1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40656" name="Text Box 16"/>
          <p:cNvSpPr txBox="1">
            <a:spLocks noChangeArrowheads="1"/>
          </p:cNvSpPr>
          <p:nvPr/>
        </p:nvSpPr>
        <p:spPr bwMode="auto">
          <a:xfrm>
            <a:off x="8105775" y="5226050"/>
            <a:ext cx="609600" cy="442913"/>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I</a:t>
            </a:r>
            <a:r>
              <a:rPr lang="en-US" sz="2300" b="1" i="1" baseline="-25000">
                <a:latin typeface="Arial" pitchFamily="34" charset="0"/>
              </a:rPr>
              <a:t>H</a:t>
            </a:r>
          </a:p>
        </p:txBody>
      </p:sp>
      <p:sp>
        <p:nvSpPr>
          <p:cNvPr id="240657" name="Line 17"/>
          <p:cNvSpPr>
            <a:spLocks noChangeShapeType="1"/>
          </p:cNvSpPr>
          <p:nvPr/>
        </p:nvSpPr>
        <p:spPr bwMode="auto">
          <a:xfrm flipV="1">
            <a:off x="6019800" y="2671763"/>
            <a:ext cx="0" cy="2743200"/>
          </a:xfrm>
          <a:prstGeom prst="line">
            <a:avLst/>
          </a:prstGeom>
          <a:noFill/>
          <a:ln w="9525">
            <a:solidFill>
              <a:schemeClr val="tx1"/>
            </a:solidFill>
            <a:prstDash val="dash"/>
            <a:round/>
            <a:headEnd/>
            <a:tailEnd/>
          </a:ln>
          <a:effectLst/>
        </p:spPr>
        <p:txBody>
          <a:bodyPr/>
          <a:lstStyle/>
          <a:p>
            <a:endParaRPr lang="en-US"/>
          </a:p>
        </p:txBody>
      </p:sp>
      <p:sp>
        <p:nvSpPr>
          <p:cNvPr id="240664" name="Freeform 24"/>
          <p:cNvSpPr>
            <a:spLocks/>
          </p:cNvSpPr>
          <p:nvPr/>
        </p:nvSpPr>
        <p:spPr bwMode="auto">
          <a:xfrm>
            <a:off x="5638800" y="2895600"/>
            <a:ext cx="2057400" cy="1905000"/>
          </a:xfrm>
          <a:custGeom>
            <a:avLst/>
            <a:gdLst/>
            <a:ahLst/>
            <a:cxnLst>
              <a:cxn ang="0">
                <a:pos x="0" y="336"/>
              </a:cxn>
              <a:cxn ang="0">
                <a:pos x="624" y="0"/>
              </a:cxn>
            </a:cxnLst>
            <a:rect l="0" t="0" r="r" b="b"/>
            <a:pathLst>
              <a:path w="624" h="336">
                <a:moveTo>
                  <a:pt x="0" y="336"/>
                </a:moveTo>
                <a:cubicBezTo>
                  <a:pt x="204" y="248"/>
                  <a:pt x="408" y="160"/>
                  <a:pt x="624" y="0"/>
                </a:cubicBezTo>
              </a:path>
            </a:pathLst>
          </a:custGeom>
          <a:noFill/>
          <a:ln w="38100" cmpd="sng">
            <a:solidFill>
              <a:schemeClr val="tx1"/>
            </a:solidFill>
            <a:round/>
            <a:headEnd/>
            <a:tailEnd/>
          </a:ln>
          <a:effectLst/>
        </p:spPr>
        <p:txBody>
          <a:bodyPr/>
          <a:lstStyle/>
          <a:p>
            <a:endParaRPr lang="en-US"/>
          </a:p>
        </p:txBody>
      </p:sp>
      <p:sp>
        <p:nvSpPr>
          <p:cNvPr id="240665" name="Text Box 25"/>
          <p:cNvSpPr txBox="1">
            <a:spLocks noChangeArrowheads="1"/>
          </p:cNvSpPr>
          <p:nvPr/>
        </p:nvSpPr>
        <p:spPr bwMode="auto">
          <a:xfrm>
            <a:off x="7467600" y="2514600"/>
            <a:ext cx="1143000" cy="457200"/>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Supply</a:t>
            </a:r>
          </a:p>
        </p:txBody>
      </p:sp>
      <p:sp>
        <p:nvSpPr>
          <p:cNvPr id="240666" name="Oval 26"/>
          <p:cNvSpPr>
            <a:spLocks noChangeArrowheads="1"/>
          </p:cNvSpPr>
          <p:nvPr/>
        </p:nvSpPr>
        <p:spPr bwMode="auto">
          <a:xfrm>
            <a:off x="5983288" y="4471988"/>
            <a:ext cx="76200" cy="76200"/>
          </a:xfrm>
          <a:prstGeom prst="ellipse">
            <a:avLst/>
          </a:prstGeom>
          <a:solidFill>
            <a:schemeClr val="tx2"/>
          </a:solidFill>
          <a:ln w="9525">
            <a:solidFill>
              <a:schemeClr val="tx1"/>
            </a:solidFill>
            <a:round/>
            <a:headEnd/>
            <a:tailEnd/>
          </a:ln>
          <a:effectLst/>
        </p:spPr>
        <p:txBody>
          <a:bodyPr wrap="none" anchor="ctr"/>
          <a:lstStyle/>
          <a:p>
            <a:endParaRPr lang="en-US"/>
          </a:p>
        </p:txBody>
      </p:sp>
      <p:sp>
        <p:nvSpPr>
          <p:cNvPr id="240668" name="Text Box 28"/>
          <p:cNvSpPr txBox="1">
            <a:spLocks noChangeArrowheads="1"/>
          </p:cNvSpPr>
          <p:nvPr/>
        </p:nvSpPr>
        <p:spPr bwMode="auto">
          <a:xfrm>
            <a:off x="838200" y="1339850"/>
            <a:ext cx="3810000" cy="442913"/>
          </a:xfrm>
          <a:prstGeom prst="rect">
            <a:avLst/>
          </a:prstGeom>
          <a:noFill/>
          <a:ln w="9525">
            <a:noFill/>
            <a:miter lim="800000"/>
            <a:headEnd/>
            <a:tailEnd/>
          </a:ln>
          <a:effectLst/>
        </p:spPr>
        <p:txBody>
          <a:bodyPr>
            <a:spAutoFit/>
          </a:bodyPr>
          <a:lstStyle/>
          <a:p>
            <a:pPr marL="461963" indent="-461963">
              <a:spcBef>
                <a:spcPct val="50000"/>
              </a:spcBef>
            </a:pPr>
            <a:r>
              <a:rPr lang="en-US" sz="2100">
                <a:latin typeface="Tahoma" pitchFamily="34" charset="0"/>
              </a:rPr>
              <a:t>(a)	</a:t>
            </a:r>
            <a:r>
              <a:rPr lang="en-US" sz="2300">
                <a:latin typeface="Tahoma" pitchFamily="34" charset="0"/>
              </a:rPr>
              <a:t>The market for housing</a:t>
            </a:r>
          </a:p>
        </p:txBody>
      </p:sp>
      <p:sp>
        <p:nvSpPr>
          <p:cNvPr id="240669" name="Text Box 29"/>
          <p:cNvSpPr txBox="1">
            <a:spLocks noChangeArrowheads="1"/>
          </p:cNvSpPr>
          <p:nvPr/>
        </p:nvSpPr>
        <p:spPr bwMode="auto">
          <a:xfrm>
            <a:off x="4724400" y="1371600"/>
            <a:ext cx="4191000" cy="442913"/>
          </a:xfrm>
          <a:prstGeom prst="rect">
            <a:avLst/>
          </a:prstGeom>
          <a:noFill/>
          <a:ln w="9525">
            <a:noFill/>
            <a:miter lim="800000"/>
            <a:headEnd/>
            <a:tailEnd/>
          </a:ln>
          <a:effectLst/>
        </p:spPr>
        <p:txBody>
          <a:bodyPr>
            <a:spAutoFit/>
          </a:bodyPr>
          <a:lstStyle/>
          <a:p>
            <a:pPr marL="461963" indent="-461963">
              <a:spcBef>
                <a:spcPct val="50000"/>
              </a:spcBef>
            </a:pPr>
            <a:r>
              <a:rPr lang="en-US" sz="2100">
                <a:latin typeface="Tahoma" pitchFamily="34" charset="0"/>
              </a:rPr>
              <a:t>(b)</a:t>
            </a:r>
            <a:r>
              <a:rPr lang="en-US" sz="2300">
                <a:latin typeface="Tahoma" pitchFamily="34" charset="0"/>
              </a:rPr>
              <a:t> 	The supply of new housing</a:t>
            </a:r>
          </a:p>
        </p:txBody>
      </p:sp>
      <p:sp>
        <p:nvSpPr>
          <p:cNvPr id="240670" name="Text Box 30"/>
          <p:cNvSpPr txBox="1">
            <a:spLocks noChangeArrowheads="1"/>
          </p:cNvSpPr>
          <p:nvPr/>
        </p:nvSpPr>
        <p:spPr bwMode="auto">
          <a:xfrm>
            <a:off x="1752600" y="1981200"/>
            <a:ext cx="1143000" cy="457200"/>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Supply</a:t>
            </a:r>
          </a:p>
        </p:txBody>
      </p:sp>
      <p:graphicFrame>
        <p:nvGraphicFramePr>
          <p:cNvPr id="240671" name="Object 31"/>
          <p:cNvGraphicFramePr>
            <a:graphicFrameLocks noChangeAspect="1"/>
          </p:cNvGraphicFramePr>
          <p:nvPr/>
        </p:nvGraphicFramePr>
        <p:xfrm>
          <a:off x="498475" y="1879600"/>
          <a:ext cx="492125" cy="787400"/>
        </p:xfrm>
        <a:graphic>
          <a:graphicData uri="http://schemas.openxmlformats.org/presentationml/2006/ole">
            <p:oleObj spid="_x0000_s240676" name="Equation" r:id="rId4" imgW="253780" imgH="406048" progId="">
              <p:embed/>
            </p:oleObj>
          </a:graphicData>
        </a:graphic>
      </p:graphicFrame>
      <p:sp>
        <p:nvSpPr>
          <p:cNvPr id="240673" name="Text Box 33"/>
          <p:cNvSpPr txBox="1">
            <a:spLocks noChangeArrowheads="1"/>
          </p:cNvSpPr>
          <p:nvPr/>
        </p:nvSpPr>
        <p:spPr bwMode="auto">
          <a:xfrm>
            <a:off x="2743200" y="5524500"/>
            <a:ext cx="2209800" cy="723900"/>
          </a:xfrm>
          <a:prstGeom prst="rect">
            <a:avLst/>
          </a:prstGeom>
          <a:noFill/>
          <a:ln w="9525">
            <a:noFill/>
            <a:miter lim="800000"/>
            <a:headEnd/>
            <a:tailEnd/>
          </a:ln>
          <a:effectLst/>
        </p:spPr>
        <p:txBody>
          <a:bodyPr>
            <a:spAutoFit/>
          </a:bodyPr>
          <a:lstStyle/>
          <a:p>
            <a:pPr algn="ctr">
              <a:lnSpc>
                <a:spcPct val="90000"/>
              </a:lnSpc>
              <a:tabLst>
                <a:tab pos="1371600" algn="l"/>
              </a:tabLst>
            </a:pPr>
            <a:r>
              <a:rPr lang="en-US" sz="2300">
                <a:latin typeface="Tahoma" pitchFamily="34" charset="0"/>
              </a:rPr>
              <a:t>Stock of housing capital</a:t>
            </a:r>
          </a:p>
        </p:txBody>
      </p:sp>
      <p:sp>
        <p:nvSpPr>
          <p:cNvPr id="240674" name="Text Box 34"/>
          <p:cNvSpPr txBox="1">
            <a:spLocks noChangeArrowheads="1"/>
          </p:cNvSpPr>
          <p:nvPr/>
        </p:nvSpPr>
        <p:spPr bwMode="auto">
          <a:xfrm>
            <a:off x="6400800" y="5638800"/>
            <a:ext cx="2590800" cy="723900"/>
          </a:xfrm>
          <a:prstGeom prst="rect">
            <a:avLst/>
          </a:prstGeom>
          <a:noFill/>
          <a:ln w="9525">
            <a:noFill/>
            <a:miter lim="800000"/>
            <a:headEnd/>
            <a:tailEnd/>
          </a:ln>
          <a:effectLst/>
        </p:spPr>
        <p:txBody>
          <a:bodyPr>
            <a:spAutoFit/>
          </a:bodyPr>
          <a:lstStyle/>
          <a:p>
            <a:pPr algn="ctr">
              <a:lnSpc>
                <a:spcPct val="90000"/>
              </a:lnSpc>
              <a:tabLst>
                <a:tab pos="1371600" algn="l"/>
              </a:tabLst>
            </a:pPr>
            <a:r>
              <a:rPr lang="en-US" sz="2300">
                <a:latin typeface="Tahoma" pitchFamily="34" charset="0"/>
              </a:rPr>
              <a:t>Flow of residential investment</a:t>
            </a:r>
          </a:p>
        </p:txBody>
      </p:sp>
      <p:graphicFrame>
        <p:nvGraphicFramePr>
          <p:cNvPr id="240675" name="Object 35"/>
          <p:cNvGraphicFramePr>
            <a:graphicFrameLocks noChangeAspect="1"/>
          </p:cNvGraphicFramePr>
          <p:nvPr/>
        </p:nvGraphicFramePr>
        <p:xfrm>
          <a:off x="4841875" y="1905000"/>
          <a:ext cx="492125" cy="787400"/>
        </p:xfrm>
        <a:graphic>
          <a:graphicData uri="http://schemas.openxmlformats.org/presentationml/2006/ole">
            <p:oleObj spid="_x0000_s240677" name="Equation" r:id="rId5" imgW="253780" imgH="406048" progId="">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Rectangle 3"/>
          <p:cNvSpPr>
            <a:spLocks noGrp="1" noChangeArrowheads="1"/>
          </p:cNvSpPr>
          <p:nvPr>
            <p:ph type="title"/>
          </p:nvPr>
        </p:nvSpPr>
        <p:spPr>
          <a:xfrm>
            <a:off x="228600" y="228600"/>
            <a:ext cx="8763000" cy="838200"/>
          </a:xfrm>
        </p:spPr>
        <p:txBody>
          <a:bodyPr>
            <a:normAutofit/>
          </a:bodyPr>
          <a:lstStyle/>
          <a:p>
            <a:pPr>
              <a:lnSpc>
                <a:spcPct val="90000"/>
              </a:lnSpc>
            </a:pPr>
            <a:r>
              <a:rPr lang="en-US" sz="2400" b="1" dirty="0">
                <a:latin typeface="Arial" pitchFamily="34" charset="0"/>
                <a:cs typeface="Arial" pitchFamily="34" charset="0"/>
              </a:rPr>
              <a:t>How residential investment </a:t>
            </a:r>
            <a:br>
              <a:rPr lang="en-US" sz="2400" b="1" dirty="0">
                <a:latin typeface="Arial" pitchFamily="34" charset="0"/>
                <a:cs typeface="Arial" pitchFamily="34" charset="0"/>
              </a:rPr>
            </a:br>
            <a:r>
              <a:rPr lang="en-US" sz="2400" b="1" dirty="0">
                <a:latin typeface="Arial" pitchFamily="34" charset="0"/>
                <a:cs typeface="Arial" pitchFamily="34" charset="0"/>
              </a:rPr>
              <a:t>responds to a fall in interest rates</a:t>
            </a:r>
          </a:p>
        </p:txBody>
      </p:sp>
      <p:sp>
        <p:nvSpPr>
          <p:cNvPr id="242690" name="Oval 2"/>
          <p:cNvSpPr>
            <a:spLocks noChangeArrowheads="1"/>
          </p:cNvSpPr>
          <p:nvPr/>
        </p:nvSpPr>
        <p:spPr bwMode="auto">
          <a:xfrm>
            <a:off x="7048500" y="3557588"/>
            <a:ext cx="76200" cy="76200"/>
          </a:xfrm>
          <a:prstGeom prst="ellipse">
            <a:avLst/>
          </a:prstGeom>
          <a:solidFill>
            <a:srgbClr val="FF0000"/>
          </a:solidFill>
          <a:ln w="9525">
            <a:solidFill>
              <a:schemeClr val="tx1"/>
            </a:solidFill>
            <a:round/>
            <a:headEnd/>
            <a:tailEnd/>
          </a:ln>
          <a:effectLst/>
        </p:spPr>
        <p:txBody>
          <a:bodyPr wrap="none" anchor="ctr"/>
          <a:lstStyle/>
          <a:p>
            <a:endParaRPr lang="en-US"/>
          </a:p>
        </p:txBody>
      </p:sp>
      <p:grpSp>
        <p:nvGrpSpPr>
          <p:cNvPr id="242692" name="Group 4"/>
          <p:cNvGrpSpPr>
            <a:grpSpLocks/>
          </p:cNvGrpSpPr>
          <p:nvPr/>
        </p:nvGrpSpPr>
        <p:grpSpPr bwMode="auto">
          <a:xfrm>
            <a:off x="990600" y="2366963"/>
            <a:ext cx="2819400" cy="2971800"/>
            <a:chOff x="2640" y="1056"/>
            <a:chExt cx="2496" cy="2112"/>
          </a:xfrm>
        </p:grpSpPr>
        <p:sp>
          <p:nvSpPr>
            <p:cNvPr id="242693" name="Line 5"/>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42694" name="Line 6"/>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42695" name="Text Box 7"/>
          <p:cNvSpPr txBox="1">
            <a:spLocks noChangeArrowheads="1"/>
          </p:cNvSpPr>
          <p:nvPr/>
        </p:nvSpPr>
        <p:spPr bwMode="auto">
          <a:xfrm>
            <a:off x="3733800" y="5230813"/>
            <a:ext cx="609600" cy="407987"/>
          </a:xfrm>
          <a:prstGeom prst="rect">
            <a:avLst/>
          </a:prstGeom>
          <a:noFill/>
          <a:ln w="9525">
            <a:noFill/>
            <a:miter lim="800000"/>
            <a:headEnd/>
            <a:tailEnd/>
          </a:ln>
          <a:effectLst/>
        </p:spPr>
        <p:txBody>
          <a:bodyPr>
            <a:spAutoFit/>
          </a:bodyPr>
          <a:lstStyle/>
          <a:p>
            <a:pPr>
              <a:lnSpc>
                <a:spcPct val="90000"/>
              </a:lnSpc>
            </a:pPr>
            <a:r>
              <a:rPr lang="en-US" sz="2300" b="1" i="1">
                <a:latin typeface="Tahoma" pitchFamily="34" charset="0"/>
              </a:rPr>
              <a:t>K</a:t>
            </a:r>
            <a:r>
              <a:rPr lang="en-US" sz="2300" b="1" i="1" baseline="-25000">
                <a:latin typeface="Tahoma" pitchFamily="34" charset="0"/>
              </a:rPr>
              <a:t>H</a:t>
            </a:r>
            <a:r>
              <a:rPr lang="en-US" sz="2300">
                <a:latin typeface="Arial" pitchFamily="34" charset="0"/>
              </a:rPr>
              <a:t> </a:t>
            </a:r>
            <a:endParaRPr lang="en-US" sz="2300">
              <a:latin typeface="Tahoma" pitchFamily="34" charset="0"/>
            </a:endParaRPr>
          </a:p>
        </p:txBody>
      </p:sp>
      <p:sp>
        <p:nvSpPr>
          <p:cNvPr id="242696" name="Line 8"/>
          <p:cNvSpPr>
            <a:spLocks noChangeShapeType="1"/>
          </p:cNvSpPr>
          <p:nvPr/>
        </p:nvSpPr>
        <p:spPr bwMode="auto">
          <a:xfrm flipV="1">
            <a:off x="2255838" y="2462213"/>
            <a:ext cx="0" cy="2870200"/>
          </a:xfrm>
          <a:prstGeom prst="line">
            <a:avLst/>
          </a:prstGeom>
          <a:noFill/>
          <a:ln w="28575">
            <a:solidFill>
              <a:schemeClr val="tx1"/>
            </a:solidFill>
            <a:round/>
            <a:headEnd/>
            <a:tailEnd/>
          </a:ln>
          <a:effectLst/>
        </p:spPr>
        <p:txBody>
          <a:bodyPr/>
          <a:lstStyle/>
          <a:p>
            <a:endParaRPr lang="en-US"/>
          </a:p>
        </p:txBody>
      </p:sp>
      <p:grpSp>
        <p:nvGrpSpPr>
          <p:cNvPr id="242697" name="Group 9"/>
          <p:cNvGrpSpPr>
            <a:grpSpLocks/>
          </p:cNvGrpSpPr>
          <p:nvPr/>
        </p:nvGrpSpPr>
        <p:grpSpPr bwMode="auto">
          <a:xfrm>
            <a:off x="1281113" y="1976438"/>
            <a:ext cx="3505200" cy="3281362"/>
            <a:chOff x="768" y="1053"/>
            <a:chExt cx="1968" cy="2067"/>
          </a:xfrm>
        </p:grpSpPr>
        <p:sp>
          <p:nvSpPr>
            <p:cNvPr id="242698" name="Arc 10"/>
            <p:cNvSpPr>
              <a:spLocks/>
            </p:cNvSpPr>
            <p:nvPr/>
          </p:nvSpPr>
          <p:spPr bwMode="auto">
            <a:xfrm flipH="1" flipV="1">
              <a:off x="768" y="1053"/>
              <a:ext cx="1344" cy="1923"/>
            </a:xfrm>
            <a:custGeom>
              <a:avLst/>
              <a:gdLst>
                <a:gd name="G0" fmla="+- 0 0 0"/>
                <a:gd name="G1" fmla="+- 21438 0 0"/>
                <a:gd name="G2" fmla="+- 21600 0 0"/>
                <a:gd name="T0" fmla="*/ 2640 w 20516"/>
                <a:gd name="T1" fmla="*/ 0 h 21438"/>
                <a:gd name="T2" fmla="*/ 20516 w 20516"/>
                <a:gd name="T3" fmla="*/ 14682 h 21438"/>
                <a:gd name="T4" fmla="*/ 0 w 20516"/>
                <a:gd name="T5" fmla="*/ 21438 h 21438"/>
              </a:gdLst>
              <a:ahLst/>
              <a:cxnLst>
                <a:cxn ang="0">
                  <a:pos x="T0" y="T1"/>
                </a:cxn>
                <a:cxn ang="0">
                  <a:pos x="T2" y="T3"/>
                </a:cxn>
                <a:cxn ang="0">
                  <a:pos x="T4" y="T5"/>
                </a:cxn>
              </a:cxnLst>
              <a:rect l="0" t="0" r="r" b="b"/>
              <a:pathLst>
                <a:path w="20516" h="21438" fill="none" extrusionOk="0">
                  <a:moveTo>
                    <a:pt x="2640" y="-1"/>
                  </a:moveTo>
                  <a:cubicBezTo>
                    <a:pt x="10938" y="1021"/>
                    <a:pt x="17901" y="6740"/>
                    <a:pt x="20516" y="14681"/>
                  </a:cubicBezTo>
                </a:path>
                <a:path w="20516" h="21438" stroke="0" extrusionOk="0">
                  <a:moveTo>
                    <a:pt x="2640" y="-1"/>
                  </a:moveTo>
                  <a:cubicBezTo>
                    <a:pt x="10938" y="1021"/>
                    <a:pt x="17901" y="6740"/>
                    <a:pt x="20516" y="14681"/>
                  </a:cubicBezTo>
                  <a:lnTo>
                    <a:pt x="0" y="21438"/>
                  </a:lnTo>
                  <a:close/>
                </a:path>
              </a:pathLst>
            </a:custGeom>
            <a:noFill/>
            <a:ln w="28575">
              <a:solidFill>
                <a:schemeClr val="tx1"/>
              </a:solidFill>
              <a:round/>
              <a:headEnd/>
              <a:tailEnd/>
            </a:ln>
            <a:effectLst/>
          </p:spPr>
          <p:txBody>
            <a:bodyPr wrap="none" anchor="ctr"/>
            <a:lstStyle/>
            <a:p>
              <a:endParaRPr lang="en-US"/>
            </a:p>
          </p:txBody>
        </p:sp>
        <p:sp>
          <p:nvSpPr>
            <p:cNvPr id="242699" name="Text Box 11"/>
            <p:cNvSpPr txBox="1">
              <a:spLocks noChangeArrowheads="1"/>
            </p:cNvSpPr>
            <p:nvPr/>
          </p:nvSpPr>
          <p:spPr bwMode="auto">
            <a:xfrm>
              <a:off x="1872" y="2832"/>
              <a:ext cx="864" cy="288"/>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Demand</a:t>
              </a:r>
            </a:p>
          </p:txBody>
        </p:sp>
      </p:grpSp>
      <p:sp>
        <p:nvSpPr>
          <p:cNvPr id="242700" name="Line 12"/>
          <p:cNvSpPr>
            <a:spLocks noChangeShapeType="1"/>
          </p:cNvSpPr>
          <p:nvPr/>
        </p:nvSpPr>
        <p:spPr bwMode="auto">
          <a:xfrm flipH="1">
            <a:off x="990600" y="4511675"/>
            <a:ext cx="6937375" cy="0"/>
          </a:xfrm>
          <a:prstGeom prst="line">
            <a:avLst/>
          </a:prstGeom>
          <a:noFill/>
          <a:ln w="9525">
            <a:solidFill>
              <a:schemeClr val="tx1"/>
            </a:solidFill>
            <a:prstDash val="dash"/>
            <a:round/>
            <a:headEnd/>
            <a:tailEnd/>
          </a:ln>
          <a:effectLst/>
        </p:spPr>
        <p:txBody>
          <a:bodyPr/>
          <a:lstStyle/>
          <a:p>
            <a:endParaRPr lang="en-US"/>
          </a:p>
        </p:txBody>
      </p:sp>
      <p:grpSp>
        <p:nvGrpSpPr>
          <p:cNvPr id="242701" name="Group 13"/>
          <p:cNvGrpSpPr>
            <a:grpSpLocks/>
          </p:cNvGrpSpPr>
          <p:nvPr/>
        </p:nvGrpSpPr>
        <p:grpSpPr bwMode="auto">
          <a:xfrm>
            <a:off x="5334000" y="2366963"/>
            <a:ext cx="2819400" cy="3048000"/>
            <a:chOff x="2640" y="1056"/>
            <a:chExt cx="2496" cy="2112"/>
          </a:xfrm>
        </p:grpSpPr>
        <p:sp>
          <p:nvSpPr>
            <p:cNvPr id="242702" name="Line 14"/>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242703" name="Line 15"/>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242704" name="Text Box 16"/>
          <p:cNvSpPr txBox="1">
            <a:spLocks noChangeArrowheads="1"/>
          </p:cNvSpPr>
          <p:nvPr/>
        </p:nvSpPr>
        <p:spPr bwMode="auto">
          <a:xfrm>
            <a:off x="8105775" y="5226050"/>
            <a:ext cx="609600" cy="442913"/>
          </a:xfrm>
          <a:prstGeom prst="rect">
            <a:avLst/>
          </a:prstGeom>
          <a:noFill/>
          <a:ln w="9525">
            <a:noFill/>
            <a:miter lim="800000"/>
            <a:headEnd/>
            <a:tailEnd/>
          </a:ln>
          <a:effectLst/>
        </p:spPr>
        <p:txBody>
          <a:bodyPr>
            <a:spAutoFit/>
          </a:bodyPr>
          <a:lstStyle/>
          <a:p>
            <a:pPr>
              <a:spcBef>
                <a:spcPct val="5000"/>
              </a:spcBef>
            </a:pPr>
            <a:r>
              <a:rPr lang="en-US" sz="2300" b="1" i="1">
                <a:latin typeface="Tahoma" pitchFamily="34" charset="0"/>
              </a:rPr>
              <a:t>I</a:t>
            </a:r>
            <a:r>
              <a:rPr lang="en-US" sz="2300" b="1" i="1" baseline="-25000">
                <a:latin typeface="Arial" pitchFamily="34" charset="0"/>
              </a:rPr>
              <a:t>H</a:t>
            </a:r>
          </a:p>
        </p:txBody>
      </p:sp>
      <p:sp>
        <p:nvSpPr>
          <p:cNvPr id="242705" name="Line 17"/>
          <p:cNvSpPr>
            <a:spLocks noChangeShapeType="1"/>
          </p:cNvSpPr>
          <p:nvPr/>
        </p:nvSpPr>
        <p:spPr bwMode="auto">
          <a:xfrm flipV="1">
            <a:off x="6019800" y="2671763"/>
            <a:ext cx="0" cy="2743200"/>
          </a:xfrm>
          <a:prstGeom prst="line">
            <a:avLst/>
          </a:prstGeom>
          <a:noFill/>
          <a:ln w="9525">
            <a:solidFill>
              <a:schemeClr val="tx1"/>
            </a:solidFill>
            <a:prstDash val="dash"/>
            <a:round/>
            <a:headEnd/>
            <a:tailEnd/>
          </a:ln>
          <a:effectLst/>
        </p:spPr>
        <p:txBody>
          <a:bodyPr/>
          <a:lstStyle/>
          <a:p>
            <a:endParaRPr lang="en-US"/>
          </a:p>
        </p:txBody>
      </p:sp>
      <p:sp>
        <p:nvSpPr>
          <p:cNvPr id="242706" name="Arc 18"/>
          <p:cNvSpPr>
            <a:spLocks/>
          </p:cNvSpPr>
          <p:nvPr/>
        </p:nvSpPr>
        <p:spPr bwMode="auto">
          <a:xfrm flipH="1" flipV="1">
            <a:off x="1752600" y="1311275"/>
            <a:ext cx="2667000" cy="3413125"/>
          </a:xfrm>
          <a:custGeom>
            <a:avLst/>
            <a:gdLst>
              <a:gd name="G0" fmla="+- 0 0 0"/>
              <a:gd name="G1" fmla="+- 21438 0 0"/>
              <a:gd name="G2" fmla="+- 21600 0 0"/>
              <a:gd name="T0" fmla="*/ 2640 w 19742"/>
              <a:gd name="T1" fmla="*/ 0 h 21438"/>
              <a:gd name="T2" fmla="*/ 19742 w 19742"/>
              <a:gd name="T3" fmla="*/ 12673 h 21438"/>
              <a:gd name="T4" fmla="*/ 0 w 19742"/>
              <a:gd name="T5" fmla="*/ 21438 h 21438"/>
            </a:gdLst>
            <a:ahLst/>
            <a:cxnLst>
              <a:cxn ang="0">
                <a:pos x="T0" y="T1"/>
              </a:cxn>
              <a:cxn ang="0">
                <a:pos x="T2" y="T3"/>
              </a:cxn>
              <a:cxn ang="0">
                <a:pos x="T4" y="T5"/>
              </a:cxn>
            </a:cxnLst>
            <a:rect l="0" t="0" r="r" b="b"/>
            <a:pathLst>
              <a:path w="19742" h="21438" fill="none" extrusionOk="0">
                <a:moveTo>
                  <a:pt x="2640" y="-1"/>
                </a:moveTo>
                <a:cubicBezTo>
                  <a:pt x="10170" y="927"/>
                  <a:pt x="16662" y="5738"/>
                  <a:pt x="19741" y="12673"/>
                </a:cubicBezTo>
              </a:path>
              <a:path w="19742" h="21438" stroke="0" extrusionOk="0">
                <a:moveTo>
                  <a:pt x="2640" y="-1"/>
                </a:moveTo>
                <a:cubicBezTo>
                  <a:pt x="10170" y="927"/>
                  <a:pt x="16662" y="5738"/>
                  <a:pt x="19741" y="12673"/>
                </a:cubicBezTo>
                <a:lnTo>
                  <a:pt x="0" y="21438"/>
                </a:lnTo>
                <a:close/>
              </a:path>
            </a:pathLst>
          </a:custGeom>
          <a:noFill/>
          <a:ln w="28575">
            <a:solidFill>
              <a:srgbClr val="FF0000"/>
            </a:solidFill>
            <a:round/>
            <a:headEnd/>
            <a:tailEnd/>
          </a:ln>
          <a:effectLst/>
        </p:spPr>
        <p:txBody>
          <a:bodyPr wrap="none" anchor="ctr"/>
          <a:lstStyle/>
          <a:p>
            <a:endParaRPr lang="en-US"/>
          </a:p>
        </p:txBody>
      </p:sp>
      <p:sp>
        <p:nvSpPr>
          <p:cNvPr id="242707" name="Line 19"/>
          <p:cNvSpPr>
            <a:spLocks noChangeShapeType="1"/>
          </p:cNvSpPr>
          <p:nvPr/>
        </p:nvSpPr>
        <p:spPr bwMode="auto">
          <a:xfrm flipH="1">
            <a:off x="979488" y="3598863"/>
            <a:ext cx="6937375" cy="0"/>
          </a:xfrm>
          <a:prstGeom prst="line">
            <a:avLst/>
          </a:prstGeom>
          <a:noFill/>
          <a:ln w="9525">
            <a:solidFill>
              <a:srgbClr val="FF0000"/>
            </a:solidFill>
            <a:prstDash val="dash"/>
            <a:round/>
            <a:headEnd/>
            <a:tailEnd/>
          </a:ln>
          <a:effectLst/>
        </p:spPr>
        <p:txBody>
          <a:bodyPr/>
          <a:lstStyle/>
          <a:p>
            <a:endParaRPr lang="en-US"/>
          </a:p>
        </p:txBody>
      </p:sp>
      <p:sp>
        <p:nvSpPr>
          <p:cNvPr id="242708" name="Line 20"/>
          <p:cNvSpPr>
            <a:spLocks noChangeShapeType="1"/>
          </p:cNvSpPr>
          <p:nvPr/>
        </p:nvSpPr>
        <p:spPr bwMode="auto">
          <a:xfrm flipV="1">
            <a:off x="7086600" y="2671763"/>
            <a:ext cx="0" cy="2743200"/>
          </a:xfrm>
          <a:prstGeom prst="line">
            <a:avLst/>
          </a:prstGeom>
          <a:noFill/>
          <a:ln w="9525">
            <a:solidFill>
              <a:srgbClr val="FF0000"/>
            </a:solidFill>
            <a:prstDash val="dash"/>
            <a:round/>
            <a:headEnd/>
            <a:tailEnd/>
          </a:ln>
          <a:effectLst/>
        </p:spPr>
        <p:txBody>
          <a:bodyPr/>
          <a:lstStyle/>
          <a:p>
            <a:endParaRPr lang="en-US"/>
          </a:p>
        </p:txBody>
      </p:sp>
      <p:grpSp>
        <p:nvGrpSpPr>
          <p:cNvPr id="242709" name="Group 21"/>
          <p:cNvGrpSpPr>
            <a:grpSpLocks/>
          </p:cNvGrpSpPr>
          <p:nvPr/>
        </p:nvGrpSpPr>
        <p:grpSpPr bwMode="auto">
          <a:xfrm>
            <a:off x="881063" y="3648075"/>
            <a:ext cx="4343400" cy="804863"/>
            <a:chOff x="624" y="2160"/>
            <a:chExt cx="2736" cy="507"/>
          </a:xfrm>
        </p:grpSpPr>
        <p:sp>
          <p:nvSpPr>
            <p:cNvPr id="242710" name="Line 22"/>
            <p:cNvSpPr>
              <a:spLocks noChangeShapeType="1"/>
            </p:cNvSpPr>
            <p:nvPr/>
          </p:nvSpPr>
          <p:spPr bwMode="auto">
            <a:xfrm flipV="1">
              <a:off x="624" y="2160"/>
              <a:ext cx="2" cy="507"/>
            </a:xfrm>
            <a:prstGeom prst="line">
              <a:avLst/>
            </a:prstGeom>
            <a:noFill/>
            <a:ln w="38100">
              <a:solidFill>
                <a:schemeClr val="tx1"/>
              </a:solidFill>
              <a:round/>
              <a:headEnd/>
              <a:tailEnd type="triangle" w="med" len="med"/>
            </a:ln>
            <a:effectLst/>
          </p:spPr>
          <p:txBody>
            <a:bodyPr/>
            <a:lstStyle/>
            <a:p>
              <a:endParaRPr lang="en-US"/>
            </a:p>
          </p:txBody>
        </p:sp>
        <p:sp>
          <p:nvSpPr>
            <p:cNvPr id="242711" name="Line 23"/>
            <p:cNvSpPr>
              <a:spLocks noChangeShapeType="1"/>
            </p:cNvSpPr>
            <p:nvPr/>
          </p:nvSpPr>
          <p:spPr bwMode="auto">
            <a:xfrm flipV="1">
              <a:off x="3358" y="2160"/>
              <a:ext cx="2" cy="507"/>
            </a:xfrm>
            <a:prstGeom prst="line">
              <a:avLst/>
            </a:prstGeom>
            <a:noFill/>
            <a:ln w="38100">
              <a:solidFill>
                <a:schemeClr val="tx1"/>
              </a:solidFill>
              <a:round/>
              <a:headEnd/>
              <a:tailEnd type="triangle" w="med" len="med"/>
            </a:ln>
            <a:effectLst/>
          </p:spPr>
          <p:txBody>
            <a:bodyPr/>
            <a:lstStyle/>
            <a:p>
              <a:endParaRPr lang="en-US"/>
            </a:p>
          </p:txBody>
        </p:sp>
      </p:grpSp>
      <p:sp>
        <p:nvSpPr>
          <p:cNvPr id="242712" name="Freeform 24"/>
          <p:cNvSpPr>
            <a:spLocks/>
          </p:cNvSpPr>
          <p:nvPr/>
        </p:nvSpPr>
        <p:spPr bwMode="auto">
          <a:xfrm>
            <a:off x="5638800" y="2895600"/>
            <a:ext cx="2057400" cy="1905000"/>
          </a:xfrm>
          <a:custGeom>
            <a:avLst/>
            <a:gdLst/>
            <a:ahLst/>
            <a:cxnLst>
              <a:cxn ang="0">
                <a:pos x="0" y="336"/>
              </a:cxn>
              <a:cxn ang="0">
                <a:pos x="624" y="0"/>
              </a:cxn>
            </a:cxnLst>
            <a:rect l="0" t="0" r="r" b="b"/>
            <a:pathLst>
              <a:path w="624" h="336">
                <a:moveTo>
                  <a:pt x="0" y="336"/>
                </a:moveTo>
                <a:cubicBezTo>
                  <a:pt x="204" y="248"/>
                  <a:pt x="408" y="160"/>
                  <a:pt x="624" y="0"/>
                </a:cubicBezTo>
              </a:path>
            </a:pathLst>
          </a:custGeom>
          <a:noFill/>
          <a:ln w="38100" cmpd="sng">
            <a:solidFill>
              <a:schemeClr val="tx1"/>
            </a:solidFill>
            <a:round/>
            <a:headEnd/>
            <a:tailEnd/>
          </a:ln>
          <a:effectLst/>
        </p:spPr>
        <p:txBody>
          <a:bodyPr/>
          <a:lstStyle/>
          <a:p>
            <a:endParaRPr lang="en-US"/>
          </a:p>
        </p:txBody>
      </p:sp>
      <p:sp>
        <p:nvSpPr>
          <p:cNvPr id="242713" name="Text Box 25"/>
          <p:cNvSpPr txBox="1">
            <a:spLocks noChangeArrowheads="1"/>
          </p:cNvSpPr>
          <p:nvPr/>
        </p:nvSpPr>
        <p:spPr bwMode="auto">
          <a:xfrm>
            <a:off x="7467600" y="2514600"/>
            <a:ext cx="1143000" cy="457200"/>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Supply</a:t>
            </a:r>
          </a:p>
        </p:txBody>
      </p:sp>
      <p:sp>
        <p:nvSpPr>
          <p:cNvPr id="242714" name="Oval 26"/>
          <p:cNvSpPr>
            <a:spLocks noChangeArrowheads="1"/>
          </p:cNvSpPr>
          <p:nvPr/>
        </p:nvSpPr>
        <p:spPr bwMode="auto">
          <a:xfrm>
            <a:off x="5983288" y="4471988"/>
            <a:ext cx="76200" cy="76200"/>
          </a:xfrm>
          <a:prstGeom prst="ellipse">
            <a:avLst/>
          </a:prstGeom>
          <a:solidFill>
            <a:schemeClr val="tx2"/>
          </a:solidFill>
          <a:ln w="9525">
            <a:solidFill>
              <a:schemeClr val="tx1"/>
            </a:solidFill>
            <a:round/>
            <a:headEnd/>
            <a:tailEnd/>
          </a:ln>
          <a:effectLst/>
        </p:spPr>
        <p:txBody>
          <a:bodyPr wrap="none" anchor="ctr"/>
          <a:lstStyle/>
          <a:p>
            <a:endParaRPr lang="en-US"/>
          </a:p>
        </p:txBody>
      </p:sp>
      <p:sp>
        <p:nvSpPr>
          <p:cNvPr id="242715" name="Line 27"/>
          <p:cNvSpPr>
            <a:spLocks noChangeShapeType="1"/>
          </p:cNvSpPr>
          <p:nvPr/>
        </p:nvSpPr>
        <p:spPr bwMode="auto">
          <a:xfrm flipV="1">
            <a:off x="6019800" y="5308600"/>
            <a:ext cx="1066800" cy="6350"/>
          </a:xfrm>
          <a:prstGeom prst="line">
            <a:avLst/>
          </a:prstGeom>
          <a:noFill/>
          <a:ln w="38100">
            <a:solidFill>
              <a:schemeClr val="tx1"/>
            </a:solidFill>
            <a:round/>
            <a:headEnd/>
            <a:tailEnd type="triangle" w="med" len="med"/>
          </a:ln>
          <a:effectLst/>
        </p:spPr>
        <p:txBody>
          <a:bodyPr/>
          <a:lstStyle/>
          <a:p>
            <a:endParaRPr lang="en-US"/>
          </a:p>
        </p:txBody>
      </p:sp>
      <p:sp>
        <p:nvSpPr>
          <p:cNvPr id="242716" name="Text Box 28"/>
          <p:cNvSpPr txBox="1">
            <a:spLocks noChangeArrowheads="1"/>
          </p:cNvSpPr>
          <p:nvPr/>
        </p:nvSpPr>
        <p:spPr bwMode="auto">
          <a:xfrm>
            <a:off x="838200" y="1339850"/>
            <a:ext cx="3810000" cy="442913"/>
          </a:xfrm>
          <a:prstGeom prst="rect">
            <a:avLst/>
          </a:prstGeom>
          <a:noFill/>
          <a:ln w="9525">
            <a:noFill/>
            <a:miter lim="800000"/>
            <a:headEnd/>
            <a:tailEnd/>
          </a:ln>
          <a:effectLst/>
        </p:spPr>
        <p:txBody>
          <a:bodyPr>
            <a:spAutoFit/>
          </a:bodyPr>
          <a:lstStyle/>
          <a:p>
            <a:pPr marL="461963" indent="-461963">
              <a:spcBef>
                <a:spcPct val="50000"/>
              </a:spcBef>
            </a:pPr>
            <a:r>
              <a:rPr lang="en-US" sz="2100">
                <a:latin typeface="Tahoma" pitchFamily="34" charset="0"/>
              </a:rPr>
              <a:t>(a)	</a:t>
            </a:r>
            <a:r>
              <a:rPr lang="en-US" sz="2300">
                <a:latin typeface="Tahoma" pitchFamily="34" charset="0"/>
              </a:rPr>
              <a:t>The market for housing</a:t>
            </a:r>
          </a:p>
        </p:txBody>
      </p:sp>
      <p:sp>
        <p:nvSpPr>
          <p:cNvPr id="242717" name="Text Box 29"/>
          <p:cNvSpPr txBox="1">
            <a:spLocks noChangeArrowheads="1"/>
          </p:cNvSpPr>
          <p:nvPr/>
        </p:nvSpPr>
        <p:spPr bwMode="auto">
          <a:xfrm>
            <a:off x="4724400" y="1371600"/>
            <a:ext cx="4191000" cy="442913"/>
          </a:xfrm>
          <a:prstGeom prst="rect">
            <a:avLst/>
          </a:prstGeom>
          <a:noFill/>
          <a:ln w="9525">
            <a:noFill/>
            <a:miter lim="800000"/>
            <a:headEnd/>
            <a:tailEnd/>
          </a:ln>
          <a:effectLst/>
        </p:spPr>
        <p:txBody>
          <a:bodyPr>
            <a:spAutoFit/>
          </a:bodyPr>
          <a:lstStyle/>
          <a:p>
            <a:pPr marL="461963" indent="-461963">
              <a:spcBef>
                <a:spcPct val="50000"/>
              </a:spcBef>
            </a:pPr>
            <a:r>
              <a:rPr lang="en-US" sz="2100">
                <a:latin typeface="Tahoma" pitchFamily="34" charset="0"/>
              </a:rPr>
              <a:t>(b)</a:t>
            </a:r>
            <a:r>
              <a:rPr lang="en-US" sz="2300">
                <a:latin typeface="Tahoma" pitchFamily="34" charset="0"/>
              </a:rPr>
              <a:t> 	The supply of new housing</a:t>
            </a:r>
          </a:p>
        </p:txBody>
      </p:sp>
      <p:sp>
        <p:nvSpPr>
          <p:cNvPr id="242718" name="Text Box 30"/>
          <p:cNvSpPr txBox="1">
            <a:spLocks noChangeArrowheads="1"/>
          </p:cNvSpPr>
          <p:nvPr/>
        </p:nvSpPr>
        <p:spPr bwMode="auto">
          <a:xfrm>
            <a:off x="1752600" y="1981200"/>
            <a:ext cx="1143000" cy="457200"/>
          </a:xfrm>
          <a:prstGeom prst="rect">
            <a:avLst/>
          </a:prstGeom>
          <a:noFill/>
          <a:ln w="9525">
            <a:noFill/>
            <a:miter lim="800000"/>
            <a:headEnd/>
            <a:tailEnd/>
          </a:ln>
          <a:effectLst/>
        </p:spPr>
        <p:txBody>
          <a:bodyPr>
            <a:spAutoFit/>
          </a:bodyPr>
          <a:lstStyle/>
          <a:p>
            <a:pPr>
              <a:spcBef>
                <a:spcPct val="50000"/>
              </a:spcBef>
            </a:pPr>
            <a:r>
              <a:rPr lang="en-US" i="1">
                <a:latin typeface="Tahoma" pitchFamily="34" charset="0"/>
              </a:rPr>
              <a:t>Supply</a:t>
            </a:r>
          </a:p>
        </p:txBody>
      </p:sp>
      <p:graphicFrame>
        <p:nvGraphicFramePr>
          <p:cNvPr id="242719" name="Object 31"/>
          <p:cNvGraphicFramePr>
            <a:graphicFrameLocks noChangeAspect="1"/>
          </p:cNvGraphicFramePr>
          <p:nvPr/>
        </p:nvGraphicFramePr>
        <p:xfrm>
          <a:off x="498475" y="1879600"/>
          <a:ext cx="492125" cy="787400"/>
        </p:xfrm>
        <a:graphic>
          <a:graphicData uri="http://schemas.openxmlformats.org/presentationml/2006/ole">
            <p:oleObj spid="_x0000_s242724" name="Equation" r:id="rId4" imgW="253780" imgH="406048" progId="">
              <p:embed/>
            </p:oleObj>
          </a:graphicData>
        </a:graphic>
      </p:graphicFrame>
      <p:sp>
        <p:nvSpPr>
          <p:cNvPr id="242720" name="Line 32"/>
          <p:cNvSpPr>
            <a:spLocks noChangeShapeType="1"/>
          </p:cNvSpPr>
          <p:nvPr/>
        </p:nvSpPr>
        <p:spPr bwMode="auto">
          <a:xfrm>
            <a:off x="2362200" y="4494213"/>
            <a:ext cx="866775" cy="0"/>
          </a:xfrm>
          <a:prstGeom prst="line">
            <a:avLst/>
          </a:prstGeom>
          <a:noFill/>
          <a:ln w="38100">
            <a:solidFill>
              <a:srgbClr val="FF0000"/>
            </a:solidFill>
            <a:round/>
            <a:headEnd/>
            <a:tailEnd type="triangle" w="med" len="med"/>
          </a:ln>
          <a:effectLst/>
        </p:spPr>
        <p:txBody>
          <a:bodyPr/>
          <a:lstStyle/>
          <a:p>
            <a:endParaRPr lang="en-US"/>
          </a:p>
        </p:txBody>
      </p:sp>
      <p:sp>
        <p:nvSpPr>
          <p:cNvPr id="242721" name="Text Box 33"/>
          <p:cNvSpPr txBox="1">
            <a:spLocks noChangeArrowheads="1"/>
          </p:cNvSpPr>
          <p:nvPr/>
        </p:nvSpPr>
        <p:spPr bwMode="auto">
          <a:xfrm>
            <a:off x="2743200" y="5524500"/>
            <a:ext cx="2209800" cy="723900"/>
          </a:xfrm>
          <a:prstGeom prst="rect">
            <a:avLst/>
          </a:prstGeom>
          <a:noFill/>
          <a:ln w="9525">
            <a:noFill/>
            <a:miter lim="800000"/>
            <a:headEnd/>
            <a:tailEnd/>
          </a:ln>
          <a:effectLst/>
        </p:spPr>
        <p:txBody>
          <a:bodyPr>
            <a:spAutoFit/>
          </a:bodyPr>
          <a:lstStyle/>
          <a:p>
            <a:pPr algn="ctr">
              <a:lnSpc>
                <a:spcPct val="90000"/>
              </a:lnSpc>
              <a:tabLst>
                <a:tab pos="1371600" algn="l"/>
              </a:tabLst>
            </a:pPr>
            <a:r>
              <a:rPr lang="en-US" sz="2300">
                <a:latin typeface="Tahoma" pitchFamily="34" charset="0"/>
              </a:rPr>
              <a:t>Stock of housing capital</a:t>
            </a:r>
          </a:p>
        </p:txBody>
      </p:sp>
      <p:sp>
        <p:nvSpPr>
          <p:cNvPr id="242722" name="Text Box 34"/>
          <p:cNvSpPr txBox="1">
            <a:spLocks noChangeArrowheads="1"/>
          </p:cNvSpPr>
          <p:nvPr/>
        </p:nvSpPr>
        <p:spPr bwMode="auto">
          <a:xfrm>
            <a:off x="6400800" y="5638800"/>
            <a:ext cx="2590800" cy="723900"/>
          </a:xfrm>
          <a:prstGeom prst="rect">
            <a:avLst/>
          </a:prstGeom>
          <a:noFill/>
          <a:ln w="9525">
            <a:noFill/>
            <a:miter lim="800000"/>
            <a:headEnd/>
            <a:tailEnd/>
          </a:ln>
          <a:effectLst/>
        </p:spPr>
        <p:txBody>
          <a:bodyPr>
            <a:spAutoFit/>
          </a:bodyPr>
          <a:lstStyle/>
          <a:p>
            <a:pPr algn="ctr">
              <a:lnSpc>
                <a:spcPct val="90000"/>
              </a:lnSpc>
              <a:tabLst>
                <a:tab pos="1371600" algn="l"/>
              </a:tabLst>
            </a:pPr>
            <a:r>
              <a:rPr lang="en-US" sz="2300">
                <a:latin typeface="Tahoma" pitchFamily="34" charset="0"/>
              </a:rPr>
              <a:t>Flow of residential investment</a:t>
            </a:r>
          </a:p>
        </p:txBody>
      </p:sp>
      <p:graphicFrame>
        <p:nvGraphicFramePr>
          <p:cNvPr id="242723" name="Object 35"/>
          <p:cNvGraphicFramePr>
            <a:graphicFrameLocks noChangeAspect="1"/>
          </p:cNvGraphicFramePr>
          <p:nvPr/>
        </p:nvGraphicFramePr>
        <p:xfrm>
          <a:off x="4841875" y="1905000"/>
          <a:ext cx="492125" cy="787400"/>
        </p:xfrm>
        <a:graphic>
          <a:graphicData uri="http://schemas.openxmlformats.org/presentationml/2006/ole">
            <p:oleObj spid="_x0000_s242725" name="Equation" r:id="rId5" imgW="253780" imgH="406048" progId="">
              <p:embed/>
            </p:oleObj>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The tax treatment of housing</a:t>
            </a:r>
          </a:p>
        </p:txBody>
      </p:sp>
      <p:sp>
        <p:nvSpPr>
          <p:cNvPr id="249859" name="Rectangle 1027"/>
          <p:cNvSpPr>
            <a:spLocks noGrp="1" noChangeArrowheads="1"/>
          </p:cNvSpPr>
          <p:nvPr>
            <p:ph idx="1"/>
          </p:nvPr>
        </p:nvSpPr>
        <p:spPr>
          <a:xfrm>
            <a:off x="533400" y="1219200"/>
            <a:ext cx="8077200" cy="5029200"/>
          </a:xfrm>
          <a:solidFill>
            <a:schemeClr val="bg1">
              <a:alpha val="50000"/>
            </a:schemeClr>
          </a:solidFill>
        </p:spPr>
        <p:txBody>
          <a:bodyPr/>
          <a:lstStyle/>
          <a:p>
            <a:pPr>
              <a:buClr>
                <a:srgbClr val="6600CC"/>
              </a:buClr>
            </a:pPr>
            <a:r>
              <a:rPr lang="en-US" sz="1800" dirty="0">
                <a:latin typeface="Arial" pitchFamily="34" charset="0"/>
                <a:cs typeface="Arial" pitchFamily="34" charset="0"/>
              </a:rPr>
              <a:t>The tax code, in effect, subsidizes home ownership by allowing people to deduct mortgage interest.</a:t>
            </a:r>
          </a:p>
          <a:p>
            <a:pPr>
              <a:buClr>
                <a:srgbClr val="6600CC"/>
              </a:buClr>
            </a:pPr>
            <a:endParaRPr lang="en-US" sz="1800" dirty="0" smtClean="0">
              <a:latin typeface="Arial" pitchFamily="34" charset="0"/>
              <a:cs typeface="Arial" pitchFamily="34" charset="0"/>
            </a:endParaRPr>
          </a:p>
          <a:p>
            <a:pPr>
              <a:buClr>
                <a:srgbClr val="6600CC"/>
              </a:buClr>
            </a:pPr>
            <a:endParaRPr lang="en-US" sz="1800" dirty="0" smtClean="0">
              <a:latin typeface="Arial" pitchFamily="34" charset="0"/>
              <a:cs typeface="Arial" pitchFamily="34" charset="0"/>
            </a:endParaRPr>
          </a:p>
          <a:p>
            <a:pPr>
              <a:buClr>
                <a:srgbClr val="6600CC"/>
              </a:buClr>
            </a:pPr>
            <a:r>
              <a:rPr lang="en-US" sz="1800" dirty="0" smtClean="0">
                <a:latin typeface="Arial" pitchFamily="34" charset="0"/>
                <a:cs typeface="Arial" pitchFamily="34" charset="0"/>
              </a:rPr>
              <a:t>The </a:t>
            </a:r>
            <a:r>
              <a:rPr lang="en-US" sz="1800" dirty="0">
                <a:latin typeface="Arial" pitchFamily="34" charset="0"/>
                <a:cs typeface="Arial" pitchFamily="34" charset="0"/>
              </a:rPr>
              <a:t>deduction applies to the </a:t>
            </a:r>
            <a:r>
              <a:rPr lang="en-US" sz="1800" u="sng" dirty="0">
                <a:latin typeface="Arial" pitchFamily="34" charset="0"/>
                <a:cs typeface="Arial" pitchFamily="34" charset="0"/>
              </a:rPr>
              <a:t>nominal</a:t>
            </a:r>
            <a:r>
              <a:rPr lang="en-US" sz="1800" dirty="0">
                <a:latin typeface="Arial" pitchFamily="34" charset="0"/>
                <a:cs typeface="Arial" pitchFamily="34" charset="0"/>
              </a:rPr>
              <a:t> mortgage rate, </a:t>
            </a:r>
            <a:r>
              <a:rPr lang="en-US" sz="1800" dirty="0" smtClean="0">
                <a:latin typeface="Arial" pitchFamily="34" charset="0"/>
                <a:cs typeface="Arial" pitchFamily="34" charset="0"/>
              </a:rPr>
              <a:t>so </a:t>
            </a:r>
            <a:r>
              <a:rPr lang="en-US" sz="1800" dirty="0">
                <a:latin typeface="Arial" pitchFamily="34" charset="0"/>
                <a:cs typeface="Arial" pitchFamily="34" charset="0"/>
              </a:rPr>
              <a:t>this subsidy is higher when inflation and nominal mortgage rates are high than when they are low. </a:t>
            </a:r>
          </a:p>
          <a:p>
            <a:pPr>
              <a:buClr>
                <a:srgbClr val="6600CC"/>
              </a:buClr>
            </a:pPr>
            <a:endParaRPr lang="en-US" sz="1800" dirty="0" smtClean="0">
              <a:latin typeface="Arial" pitchFamily="34" charset="0"/>
              <a:cs typeface="Arial" pitchFamily="34" charset="0"/>
            </a:endParaRPr>
          </a:p>
          <a:p>
            <a:pPr>
              <a:buClr>
                <a:srgbClr val="6600CC"/>
              </a:buClr>
            </a:pPr>
            <a:endParaRPr lang="en-US" sz="1800" dirty="0" smtClean="0">
              <a:latin typeface="Arial" pitchFamily="34" charset="0"/>
              <a:cs typeface="Arial" pitchFamily="34" charset="0"/>
            </a:endParaRPr>
          </a:p>
          <a:p>
            <a:pPr>
              <a:buClr>
                <a:srgbClr val="6600CC"/>
              </a:buClr>
            </a:pPr>
            <a:r>
              <a:rPr lang="en-US" sz="1800" dirty="0" smtClean="0">
                <a:latin typeface="Arial" pitchFamily="34" charset="0"/>
                <a:cs typeface="Arial" pitchFamily="34" charset="0"/>
              </a:rPr>
              <a:t>Some </a:t>
            </a:r>
            <a:r>
              <a:rPr lang="en-US" sz="1800" dirty="0">
                <a:latin typeface="Arial" pitchFamily="34" charset="0"/>
                <a:cs typeface="Arial" pitchFamily="34" charset="0"/>
              </a:rPr>
              <a:t>economists think this subsidy causes over-investment in housing </a:t>
            </a:r>
            <a:r>
              <a:rPr lang="en-US" sz="1800" dirty="0" smtClean="0">
                <a:latin typeface="Arial" pitchFamily="34" charset="0"/>
                <a:cs typeface="Arial" pitchFamily="34" charset="0"/>
              </a:rPr>
              <a:t>relative </a:t>
            </a:r>
            <a:r>
              <a:rPr lang="en-US" sz="1800" dirty="0">
                <a:latin typeface="Arial" pitchFamily="34" charset="0"/>
                <a:cs typeface="Arial" pitchFamily="34" charset="0"/>
              </a:rPr>
              <a:t>to other forms of capital</a:t>
            </a:r>
          </a:p>
          <a:p>
            <a:pPr>
              <a:buClr>
                <a:srgbClr val="6600CC"/>
              </a:buClr>
            </a:pPr>
            <a:endParaRPr lang="en-US" sz="1800" dirty="0" smtClean="0">
              <a:latin typeface="Arial" pitchFamily="34" charset="0"/>
              <a:cs typeface="Arial" pitchFamily="34" charset="0"/>
            </a:endParaRPr>
          </a:p>
          <a:p>
            <a:pPr>
              <a:buClr>
                <a:srgbClr val="6600CC"/>
              </a:buClr>
            </a:pPr>
            <a:endParaRPr lang="en-US" sz="1800" dirty="0">
              <a:latin typeface="Arial" pitchFamily="34" charset="0"/>
              <a:cs typeface="Arial" pitchFamily="34" charset="0"/>
            </a:endParaRPr>
          </a:p>
          <a:p>
            <a:pPr>
              <a:buClr>
                <a:srgbClr val="6600CC"/>
              </a:buClr>
            </a:pPr>
            <a:r>
              <a:rPr lang="en-US" sz="1800" dirty="0" smtClean="0">
                <a:latin typeface="Arial" pitchFamily="34" charset="0"/>
                <a:cs typeface="Arial" pitchFamily="34" charset="0"/>
              </a:rPr>
              <a:t>But </a:t>
            </a:r>
            <a:r>
              <a:rPr lang="en-US" sz="1800" dirty="0">
                <a:latin typeface="Arial" pitchFamily="34" charset="0"/>
                <a:cs typeface="Arial" pitchFamily="34" charset="0"/>
              </a:rPr>
              <a:t>eliminating the mortgage interest deduction would be politically difficult.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Inventory Investment</a:t>
            </a:r>
          </a:p>
        </p:txBody>
      </p:sp>
      <p:sp>
        <p:nvSpPr>
          <p:cNvPr id="250883" name="Rectangle 1027"/>
          <p:cNvSpPr>
            <a:spLocks noGrp="1" noChangeArrowheads="1"/>
          </p:cNvSpPr>
          <p:nvPr>
            <p:ph idx="1"/>
          </p:nvPr>
        </p:nvSpPr>
        <p:spPr>
          <a:xfrm>
            <a:off x="1447800" y="1600200"/>
            <a:ext cx="6705600" cy="3124200"/>
          </a:xfrm>
          <a:solidFill>
            <a:srgbClr val="9FFFCA">
              <a:alpha val="50000"/>
            </a:srgbClr>
          </a:solidFill>
          <a:ln w="57150" cmpd="thickThin">
            <a:solidFill>
              <a:srgbClr val="009900"/>
            </a:solidFill>
          </a:ln>
        </p:spPr>
        <p:txBody>
          <a:bodyPr tIns="0" anchor="ctr" anchorCtr="1"/>
          <a:lstStyle/>
          <a:p>
            <a:pPr marL="0" indent="0" algn="ctr">
              <a:lnSpc>
                <a:spcPct val="105000"/>
              </a:lnSpc>
              <a:buFont typeface="Wingdings" pitchFamily="2" charset="2"/>
              <a:buNone/>
            </a:pPr>
            <a:r>
              <a:rPr lang="en-US" sz="1800">
                <a:effectLst>
                  <a:outerShdw blurRad="38100" dist="38100" dir="2700000" algn="tl">
                    <a:srgbClr val="FFFFFF"/>
                  </a:outerShdw>
                </a:effectLst>
                <a:latin typeface="Arial" pitchFamily="34" charset="0"/>
                <a:cs typeface="Arial" pitchFamily="34" charset="0"/>
              </a:rPr>
              <a:t>Inventory investment is only about </a:t>
            </a:r>
            <a:br>
              <a:rPr lang="en-US" sz="1800">
                <a:effectLst>
                  <a:outerShdw blurRad="38100" dist="38100" dir="2700000" algn="tl">
                    <a:srgbClr val="FFFFFF"/>
                  </a:outerShdw>
                </a:effectLst>
                <a:latin typeface="Arial" pitchFamily="34" charset="0"/>
                <a:cs typeface="Arial" pitchFamily="34" charset="0"/>
              </a:rPr>
            </a:br>
            <a:r>
              <a:rPr lang="en-US" sz="1800">
                <a:effectLst>
                  <a:outerShdw blurRad="38100" dist="38100" dir="2700000" algn="tl">
                    <a:srgbClr val="FFFFFF"/>
                  </a:outerShdw>
                </a:effectLst>
                <a:latin typeface="Arial" pitchFamily="34" charset="0"/>
                <a:cs typeface="Arial" pitchFamily="34" charset="0"/>
              </a:rPr>
              <a:t>1% of GDP</a:t>
            </a:r>
          </a:p>
          <a:p>
            <a:pPr marL="0" indent="0" algn="ctr">
              <a:lnSpc>
                <a:spcPct val="105000"/>
              </a:lnSpc>
              <a:buFont typeface="Wingdings" pitchFamily="2" charset="2"/>
              <a:buNone/>
            </a:pPr>
            <a:r>
              <a:rPr lang="en-US" sz="1800">
                <a:effectLst>
                  <a:outerShdw blurRad="38100" dist="38100" dir="2700000" algn="tl">
                    <a:srgbClr val="FFFFFF"/>
                  </a:outerShdw>
                </a:effectLst>
                <a:latin typeface="Arial" pitchFamily="34" charset="0"/>
                <a:cs typeface="Arial" pitchFamily="34" charset="0"/>
              </a:rPr>
              <a:t>Yet, in the typical recession, </a:t>
            </a:r>
            <a:br>
              <a:rPr lang="en-US" sz="1800">
                <a:effectLst>
                  <a:outerShdw blurRad="38100" dist="38100" dir="2700000" algn="tl">
                    <a:srgbClr val="FFFFFF"/>
                  </a:outerShdw>
                </a:effectLst>
                <a:latin typeface="Arial" pitchFamily="34" charset="0"/>
                <a:cs typeface="Arial" pitchFamily="34" charset="0"/>
              </a:rPr>
            </a:br>
            <a:r>
              <a:rPr lang="en-US" sz="1800">
                <a:effectLst>
                  <a:outerShdw blurRad="38100" dist="38100" dir="2700000" algn="tl">
                    <a:srgbClr val="FFFFFF"/>
                  </a:outerShdw>
                </a:effectLst>
                <a:latin typeface="Arial" pitchFamily="34" charset="0"/>
                <a:cs typeface="Arial" pitchFamily="34" charset="0"/>
              </a:rPr>
              <a:t>more than half of the fall in spending </a:t>
            </a:r>
            <a:br>
              <a:rPr lang="en-US" sz="1800">
                <a:effectLst>
                  <a:outerShdw blurRad="38100" dist="38100" dir="2700000" algn="tl">
                    <a:srgbClr val="FFFFFF"/>
                  </a:outerShdw>
                </a:effectLst>
                <a:latin typeface="Arial" pitchFamily="34" charset="0"/>
                <a:cs typeface="Arial" pitchFamily="34" charset="0"/>
              </a:rPr>
            </a:br>
            <a:r>
              <a:rPr lang="en-US" sz="1800">
                <a:effectLst>
                  <a:outerShdw blurRad="38100" dist="38100" dir="2700000" algn="tl">
                    <a:srgbClr val="FFFFFF"/>
                  </a:outerShdw>
                </a:effectLst>
                <a:latin typeface="Arial" pitchFamily="34" charset="0"/>
                <a:cs typeface="Arial" pitchFamily="34" charset="0"/>
              </a:rPr>
              <a:t>is due to a fall in inventory investment.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Motives for holding inventories</a:t>
            </a:r>
          </a:p>
        </p:txBody>
      </p:sp>
      <p:sp>
        <p:nvSpPr>
          <p:cNvPr id="252931" name="Rectangle 3"/>
          <p:cNvSpPr>
            <a:spLocks noGrp="1" noChangeArrowheads="1"/>
          </p:cNvSpPr>
          <p:nvPr>
            <p:ph idx="1"/>
          </p:nvPr>
        </p:nvSpPr>
        <p:spPr>
          <a:xfrm>
            <a:off x="990600" y="1219200"/>
            <a:ext cx="7543800" cy="2819400"/>
          </a:xfrm>
        </p:spPr>
        <p:txBody>
          <a:bodyPr/>
          <a:lstStyle/>
          <a:p>
            <a:pPr marL="461963" indent="-461963">
              <a:lnSpc>
                <a:spcPct val="105000"/>
              </a:lnSpc>
              <a:spcBef>
                <a:spcPct val="20000"/>
              </a:spcBef>
              <a:buClr>
                <a:srgbClr val="996600"/>
              </a:buClr>
              <a:buSzPct val="90000"/>
              <a:buFont typeface="Wingdings" pitchFamily="2" charset="2"/>
              <a:buNone/>
            </a:pPr>
            <a:endParaRPr lang="en-US" sz="1800" dirty="0" smtClean="0">
              <a:latin typeface="Arial" pitchFamily="34" charset="0"/>
              <a:cs typeface="Arial" pitchFamily="34" charset="0"/>
            </a:endParaRPr>
          </a:p>
          <a:p>
            <a:pPr marL="461963" indent="-461963">
              <a:lnSpc>
                <a:spcPct val="105000"/>
              </a:lnSpc>
              <a:spcBef>
                <a:spcPct val="20000"/>
              </a:spcBef>
              <a:buClr>
                <a:srgbClr val="996600"/>
              </a:buClr>
              <a:buSzPct val="90000"/>
              <a:buFont typeface="Wingdings" pitchFamily="2" charset="2"/>
              <a:buNone/>
            </a:pPr>
            <a:endParaRPr lang="en-US" sz="1800" dirty="0">
              <a:latin typeface="Arial" pitchFamily="34" charset="0"/>
              <a:cs typeface="Arial" pitchFamily="34" charset="0"/>
            </a:endParaRPr>
          </a:p>
          <a:p>
            <a:pPr marL="461963" indent="-461963">
              <a:lnSpc>
                <a:spcPct val="105000"/>
              </a:lnSpc>
              <a:spcBef>
                <a:spcPct val="20000"/>
              </a:spcBef>
              <a:buClr>
                <a:srgbClr val="996600"/>
              </a:buClr>
              <a:buSzPct val="90000"/>
              <a:buFont typeface="Wingdings" pitchFamily="2" charset="2"/>
              <a:buNone/>
            </a:pPr>
            <a:r>
              <a:rPr lang="en-US" sz="1800" dirty="0" smtClean="0">
                <a:latin typeface="Arial" pitchFamily="34" charset="0"/>
                <a:cs typeface="Arial" pitchFamily="34" charset="0"/>
              </a:rPr>
              <a:t>1</a:t>
            </a:r>
            <a:r>
              <a:rPr lang="en-US" sz="1800" dirty="0">
                <a:latin typeface="Arial" pitchFamily="34" charset="0"/>
                <a:cs typeface="Arial" pitchFamily="34" charset="0"/>
              </a:rPr>
              <a:t>.	</a:t>
            </a:r>
            <a:r>
              <a:rPr lang="en-US" sz="1800" b="1" dirty="0">
                <a:latin typeface="Arial" pitchFamily="34" charset="0"/>
                <a:cs typeface="Arial" pitchFamily="34" charset="0"/>
              </a:rPr>
              <a:t>production smoothing</a:t>
            </a:r>
          </a:p>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	Sales fluctuate, but many firms find it cheaper to produce at a steady rate. </a:t>
            </a:r>
          </a:p>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	When sales &lt; production, inventories rise. </a:t>
            </a:r>
          </a:p>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	When sales &gt; production, inventories fall.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Motives for holding inventories</a:t>
            </a:r>
          </a:p>
        </p:txBody>
      </p:sp>
      <p:sp>
        <p:nvSpPr>
          <p:cNvPr id="275459" name="Rectangle 1027"/>
          <p:cNvSpPr>
            <a:spLocks noGrp="1" noChangeArrowheads="1"/>
          </p:cNvSpPr>
          <p:nvPr>
            <p:ph idx="1"/>
          </p:nvPr>
        </p:nvSpPr>
        <p:spPr>
          <a:xfrm>
            <a:off x="990600" y="1905000"/>
            <a:ext cx="7543800" cy="3124200"/>
          </a:xfrm>
        </p:spPr>
        <p:txBody>
          <a:bodyPr/>
          <a:lstStyle/>
          <a:p>
            <a:pPr marL="461963" indent="-461963">
              <a:lnSpc>
                <a:spcPct val="105000"/>
              </a:lnSpc>
              <a:spcBef>
                <a:spcPct val="20000"/>
              </a:spcBef>
              <a:buClr>
                <a:schemeClr val="tx1"/>
              </a:buClr>
              <a:buSzPct val="90000"/>
              <a:buFont typeface="Wingdings" pitchFamily="2" charset="2"/>
              <a:buNone/>
            </a:pPr>
            <a:r>
              <a:rPr lang="en-US" sz="1800" dirty="0">
                <a:latin typeface="Arial" pitchFamily="34" charset="0"/>
                <a:cs typeface="Arial" pitchFamily="34" charset="0"/>
              </a:rPr>
              <a:t>2.	</a:t>
            </a:r>
            <a:r>
              <a:rPr lang="en-US" sz="1800" b="1" dirty="0">
                <a:latin typeface="Arial" pitchFamily="34" charset="0"/>
                <a:cs typeface="Arial" pitchFamily="34" charset="0"/>
              </a:rPr>
              <a:t>inventories as a factor of production</a:t>
            </a:r>
          </a:p>
          <a:p>
            <a:pPr marL="461963" indent="-461963">
              <a:lnSpc>
                <a:spcPct val="105000"/>
              </a:lnSpc>
              <a:spcBef>
                <a:spcPct val="20000"/>
              </a:spcBef>
              <a:buClr>
                <a:schemeClr val="tx1"/>
              </a:buClr>
              <a:buSzPct val="90000"/>
              <a:buFont typeface="Wingdings" pitchFamily="2" charset="2"/>
              <a:buNone/>
            </a:pPr>
            <a:r>
              <a:rPr lang="en-US" sz="1800" dirty="0">
                <a:latin typeface="Arial" pitchFamily="34" charset="0"/>
                <a:cs typeface="Arial" pitchFamily="34" charset="0"/>
              </a:rPr>
              <a:t>	Inventories allow some firms to operate more efficiently</a:t>
            </a:r>
            <a:r>
              <a:rPr lang="en-US" sz="1800" dirty="0" smtClean="0">
                <a:latin typeface="Arial" pitchFamily="34" charset="0"/>
                <a:cs typeface="Arial" pitchFamily="34" charset="0"/>
              </a:rPr>
              <a:t>.</a:t>
            </a:r>
          </a:p>
          <a:p>
            <a:pPr marL="461963" indent="-461963">
              <a:lnSpc>
                <a:spcPct val="105000"/>
              </a:lnSpc>
              <a:spcBef>
                <a:spcPct val="20000"/>
              </a:spcBef>
              <a:buClr>
                <a:schemeClr val="tx1"/>
              </a:buClr>
              <a:buSzPct val="90000"/>
              <a:buFont typeface="Wingdings" pitchFamily="2" charset="2"/>
              <a:buNone/>
            </a:pPr>
            <a:endParaRPr lang="en-US" sz="1800" dirty="0">
              <a:latin typeface="Arial" pitchFamily="34" charset="0"/>
              <a:cs typeface="Arial" pitchFamily="34" charset="0"/>
            </a:endParaRPr>
          </a:p>
          <a:p>
            <a:pPr marL="1082675" lvl="1" indent="-449263">
              <a:lnSpc>
                <a:spcPct val="105000"/>
              </a:lnSpc>
              <a:spcBef>
                <a:spcPct val="10000"/>
              </a:spcBef>
              <a:buClr>
                <a:schemeClr val="tx1"/>
              </a:buClr>
              <a:buSzTx/>
              <a:buFontTx/>
              <a:buChar char="•"/>
            </a:pPr>
            <a:r>
              <a:rPr lang="en-US" sz="1800" dirty="0">
                <a:latin typeface="Arial" pitchFamily="34" charset="0"/>
                <a:cs typeface="Arial" pitchFamily="34" charset="0"/>
              </a:rPr>
              <a:t>samples for retail sales </a:t>
            </a:r>
            <a:r>
              <a:rPr lang="en-US" sz="1800" dirty="0" smtClean="0">
                <a:latin typeface="Arial" pitchFamily="34" charset="0"/>
                <a:cs typeface="Arial" pitchFamily="34" charset="0"/>
              </a:rPr>
              <a:t>purposes</a:t>
            </a:r>
          </a:p>
          <a:p>
            <a:pPr marL="1082675" lvl="1" indent="-449263">
              <a:lnSpc>
                <a:spcPct val="105000"/>
              </a:lnSpc>
              <a:spcBef>
                <a:spcPct val="10000"/>
              </a:spcBef>
              <a:buClr>
                <a:schemeClr val="tx1"/>
              </a:buClr>
              <a:buSzTx/>
              <a:buFontTx/>
              <a:buChar char="•"/>
            </a:pPr>
            <a:endParaRPr lang="en-US" sz="1800" dirty="0">
              <a:latin typeface="Arial" pitchFamily="34" charset="0"/>
              <a:cs typeface="Arial" pitchFamily="34" charset="0"/>
            </a:endParaRPr>
          </a:p>
          <a:p>
            <a:pPr marL="1082675" lvl="1" indent="-449263">
              <a:lnSpc>
                <a:spcPct val="105000"/>
              </a:lnSpc>
              <a:spcBef>
                <a:spcPct val="10000"/>
              </a:spcBef>
              <a:buClr>
                <a:schemeClr val="tx1"/>
              </a:buClr>
              <a:buSzTx/>
              <a:buFontTx/>
              <a:buChar char="•"/>
            </a:pPr>
            <a:r>
              <a:rPr lang="en-US" sz="1800" dirty="0">
                <a:latin typeface="Arial" pitchFamily="34" charset="0"/>
                <a:cs typeface="Arial" pitchFamily="34" charset="0"/>
              </a:rPr>
              <a:t>spare parts for when machines break down</a:t>
            </a:r>
          </a:p>
        </p:txBody>
      </p:sp>
      <p:sp>
        <p:nvSpPr>
          <p:cNvPr id="275460" name="Rectangle 1028"/>
          <p:cNvSpPr>
            <a:spLocks noChangeArrowheads="1"/>
          </p:cNvSpPr>
          <p:nvPr/>
        </p:nvSpPr>
        <p:spPr bwMode="auto">
          <a:xfrm>
            <a:off x="990600" y="1219200"/>
            <a:ext cx="5867400" cy="685800"/>
          </a:xfrm>
          <a:prstGeom prst="rect">
            <a:avLst/>
          </a:prstGeom>
          <a:noFill/>
          <a:ln w="9525">
            <a:noFill/>
            <a:miter lim="800000"/>
            <a:headEnd/>
            <a:tailEnd/>
          </a:ln>
          <a:effectLst/>
        </p:spPr>
        <p:txBody>
          <a:bodyPr/>
          <a:lstStyle/>
          <a:p>
            <a:pPr marL="461963" indent="-461963">
              <a:lnSpc>
                <a:spcPct val="105000"/>
              </a:lnSpc>
              <a:spcBef>
                <a:spcPct val="20000"/>
              </a:spcBef>
              <a:buClr>
                <a:srgbClr val="996600"/>
              </a:buClr>
              <a:buSzPct val="90000"/>
              <a:buFont typeface="Wingdings" pitchFamily="2" charset="2"/>
              <a:buNone/>
            </a:pPr>
            <a:r>
              <a:rPr lang="en-US" sz="2500" dirty="0">
                <a:solidFill>
                  <a:srgbClr val="B2B2B2"/>
                </a:solidFill>
                <a:latin typeface="Tahoma" pitchFamily="34" charset="0"/>
              </a:rPr>
              <a:t>1.	</a:t>
            </a:r>
            <a:r>
              <a:rPr lang="en-US" sz="2800" b="1" dirty="0">
                <a:solidFill>
                  <a:srgbClr val="B2B2B2"/>
                </a:solidFill>
                <a:latin typeface="Tahoma" pitchFamily="34" charset="0"/>
              </a:rPr>
              <a:t>production smoothing</a:t>
            </a:r>
            <a:endParaRPr lang="en-US" sz="2800" dirty="0">
              <a:solidFill>
                <a:srgbClr val="B2B2B2"/>
              </a:solidFill>
              <a:latin typeface="Tahoma" pitchFamily="34"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Motives for holding inventories</a:t>
            </a:r>
          </a:p>
        </p:txBody>
      </p:sp>
      <p:sp>
        <p:nvSpPr>
          <p:cNvPr id="276483" name="Rectangle 3"/>
          <p:cNvSpPr>
            <a:spLocks noGrp="1" noChangeArrowheads="1"/>
          </p:cNvSpPr>
          <p:nvPr>
            <p:ph idx="1"/>
          </p:nvPr>
        </p:nvSpPr>
        <p:spPr>
          <a:xfrm>
            <a:off x="990600" y="2590800"/>
            <a:ext cx="7543800" cy="1676400"/>
          </a:xfrm>
        </p:spPr>
        <p:txBody>
          <a:bodyPr/>
          <a:lstStyle/>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3.	</a:t>
            </a:r>
            <a:r>
              <a:rPr lang="en-US" sz="1800" b="1" dirty="0">
                <a:latin typeface="Arial" pitchFamily="34" charset="0"/>
                <a:cs typeface="Arial" pitchFamily="34" charset="0"/>
              </a:rPr>
              <a:t>stock-out avoidance</a:t>
            </a:r>
          </a:p>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	To prevent lost sales in the event of higher than expected demand.</a:t>
            </a:r>
          </a:p>
        </p:txBody>
      </p:sp>
      <p:sp>
        <p:nvSpPr>
          <p:cNvPr id="276484" name="Rectangle 4"/>
          <p:cNvSpPr>
            <a:spLocks noChangeArrowheads="1"/>
          </p:cNvSpPr>
          <p:nvPr/>
        </p:nvSpPr>
        <p:spPr bwMode="auto">
          <a:xfrm>
            <a:off x="990600" y="1905000"/>
            <a:ext cx="7543800" cy="609600"/>
          </a:xfrm>
          <a:prstGeom prst="rect">
            <a:avLst/>
          </a:prstGeom>
          <a:noFill/>
          <a:ln w="9525">
            <a:noFill/>
            <a:miter lim="800000"/>
            <a:headEnd/>
            <a:tailEnd/>
          </a:ln>
          <a:effectLst/>
        </p:spPr>
        <p:txBody>
          <a:bodyPr/>
          <a:lstStyle/>
          <a:p>
            <a:pPr marL="461963" indent="-461963">
              <a:lnSpc>
                <a:spcPct val="105000"/>
              </a:lnSpc>
              <a:spcBef>
                <a:spcPct val="20000"/>
              </a:spcBef>
              <a:buClr>
                <a:srgbClr val="996600"/>
              </a:buClr>
              <a:buSzPct val="90000"/>
              <a:buFont typeface="Wingdings" pitchFamily="2" charset="2"/>
              <a:buNone/>
            </a:pPr>
            <a:r>
              <a:rPr lang="en-US" sz="2500" dirty="0">
                <a:solidFill>
                  <a:srgbClr val="B2B2B2"/>
                </a:solidFill>
                <a:latin typeface="Tahoma" pitchFamily="34" charset="0"/>
              </a:rPr>
              <a:t>2.	</a:t>
            </a:r>
            <a:r>
              <a:rPr lang="en-US" sz="2800" b="1" dirty="0">
                <a:solidFill>
                  <a:srgbClr val="B2B2B2"/>
                </a:solidFill>
                <a:latin typeface="Tahoma" pitchFamily="34" charset="0"/>
              </a:rPr>
              <a:t>inventories as a factor of production</a:t>
            </a:r>
            <a:endParaRPr lang="en-US" sz="2800" dirty="0">
              <a:solidFill>
                <a:srgbClr val="B2B2B2"/>
              </a:solidFill>
              <a:latin typeface="Tahoma" pitchFamily="34" charset="0"/>
            </a:endParaRPr>
          </a:p>
        </p:txBody>
      </p:sp>
      <p:sp>
        <p:nvSpPr>
          <p:cNvPr id="276485" name="Rectangle 5"/>
          <p:cNvSpPr>
            <a:spLocks noChangeArrowheads="1"/>
          </p:cNvSpPr>
          <p:nvPr/>
        </p:nvSpPr>
        <p:spPr bwMode="auto">
          <a:xfrm>
            <a:off x="990600" y="1219200"/>
            <a:ext cx="5867400" cy="685800"/>
          </a:xfrm>
          <a:prstGeom prst="rect">
            <a:avLst/>
          </a:prstGeom>
          <a:noFill/>
          <a:ln w="9525">
            <a:noFill/>
            <a:miter lim="800000"/>
            <a:headEnd/>
            <a:tailEnd/>
          </a:ln>
          <a:effectLst/>
        </p:spPr>
        <p:txBody>
          <a:bodyPr/>
          <a:lstStyle/>
          <a:p>
            <a:pPr marL="461963" indent="-461963">
              <a:lnSpc>
                <a:spcPct val="105000"/>
              </a:lnSpc>
              <a:spcBef>
                <a:spcPct val="20000"/>
              </a:spcBef>
              <a:buClr>
                <a:srgbClr val="996600"/>
              </a:buClr>
              <a:buSzPct val="90000"/>
              <a:buFont typeface="Wingdings" pitchFamily="2" charset="2"/>
              <a:buNone/>
            </a:pPr>
            <a:r>
              <a:rPr lang="en-US" sz="2500" dirty="0">
                <a:solidFill>
                  <a:srgbClr val="B2B2B2"/>
                </a:solidFill>
                <a:latin typeface="Tahoma" pitchFamily="34" charset="0"/>
              </a:rPr>
              <a:t>1.	</a:t>
            </a:r>
            <a:r>
              <a:rPr lang="en-US" sz="2800" b="1" dirty="0">
                <a:solidFill>
                  <a:srgbClr val="B2B2B2"/>
                </a:solidFill>
                <a:latin typeface="Tahoma" pitchFamily="34" charset="0"/>
              </a:rPr>
              <a:t>production smoothing</a:t>
            </a:r>
            <a:endParaRPr lang="en-US" sz="2800" dirty="0">
              <a:solidFill>
                <a:srgbClr val="B2B2B2"/>
              </a:solidFill>
              <a:latin typeface="Tahoma" pitchFamily="34"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Motives for holding inventories</a:t>
            </a:r>
          </a:p>
        </p:txBody>
      </p:sp>
      <p:sp>
        <p:nvSpPr>
          <p:cNvPr id="277507" name="Rectangle 3"/>
          <p:cNvSpPr>
            <a:spLocks noGrp="1" noChangeArrowheads="1"/>
          </p:cNvSpPr>
          <p:nvPr>
            <p:ph idx="1"/>
          </p:nvPr>
        </p:nvSpPr>
        <p:spPr>
          <a:xfrm>
            <a:off x="990600" y="3276600"/>
            <a:ext cx="7543800" cy="1676400"/>
          </a:xfrm>
        </p:spPr>
        <p:txBody>
          <a:bodyPr/>
          <a:lstStyle/>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4.	</a:t>
            </a:r>
            <a:r>
              <a:rPr lang="en-US" sz="1800" b="1" dirty="0">
                <a:latin typeface="Arial" pitchFamily="34" charset="0"/>
                <a:cs typeface="Arial" pitchFamily="34" charset="0"/>
              </a:rPr>
              <a:t>work in process</a:t>
            </a:r>
          </a:p>
          <a:p>
            <a:pPr marL="461963" indent="-461963">
              <a:lnSpc>
                <a:spcPct val="105000"/>
              </a:lnSpc>
              <a:spcBef>
                <a:spcPct val="20000"/>
              </a:spcBef>
              <a:buClr>
                <a:srgbClr val="996600"/>
              </a:buClr>
              <a:buSzPct val="90000"/>
              <a:buFont typeface="Wingdings" pitchFamily="2" charset="2"/>
              <a:buNone/>
            </a:pPr>
            <a:r>
              <a:rPr lang="en-US" sz="1800" dirty="0">
                <a:latin typeface="Arial" pitchFamily="34" charset="0"/>
                <a:cs typeface="Arial" pitchFamily="34" charset="0"/>
              </a:rPr>
              <a:t>	Goods not yet completed are counted as part of inventory.  </a:t>
            </a:r>
          </a:p>
        </p:txBody>
      </p:sp>
      <p:sp>
        <p:nvSpPr>
          <p:cNvPr id="277508" name="Rectangle 4"/>
          <p:cNvSpPr>
            <a:spLocks noChangeArrowheads="1"/>
          </p:cNvSpPr>
          <p:nvPr/>
        </p:nvSpPr>
        <p:spPr bwMode="auto">
          <a:xfrm>
            <a:off x="990600" y="2590800"/>
            <a:ext cx="5029200" cy="762000"/>
          </a:xfrm>
          <a:prstGeom prst="rect">
            <a:avLst/>
          </a:prstGeom>
          <a:noFill/>
          <a:ln w="9525">
            <a:noFill/>
            <a:miter lim="800000"/>
            <a:headEnd/>
            <a:tailEnd/>
          </a:ln>
          <a:effectLst/>
        </p:spPr>
        <p:txBody>
          <a:bodyPr/>
          <a:lstStyle/>
          <a:p>
            <a:pPr marL="461963" indent="-461963">
              <a:lnSpc>
                <a:spcPct val="105000"/>
              </a:lnSpc>
              <a:spcBef>
                <a:spcPct val="20000"/>
              </a:spcBef>
              <a:buClr>
                <a:srgbClr val="996600"/>
              </a:buClr>
              <a:buSzPct val="90000"/>
              <a:buFont typeface="Wingdings" pitchFamily="2" charset="2"/>
              <a:buNone/>
            </a:pPr>
            <a:r>
              <a:rPr lang="en-US" sz="2500">
                <a:solidFill>
                  <a:srgbClr val="B2B2B2"/>
                </a:solidFill>
                <a:latin typeface="Tahoma" pitchFamily="34" charset="0"/>
              </a:rPr>
              <a:t>3.	</a:t>
            </a:r>
            <a:r>
              <a:rPr lang="en-US" sz="2800" b="1">
                <a:solidFill>
                  <a:srgbClr val="B2B2B2"/>
                </a:solidFill>
                <a:latin typeface="Tahoma" pitchFamily="34" charset="0"/>
              </a:rPr>
              <a:t>stock-out avoidance</a:t>
            </a:r>
            <a:endParaRPr lang="en-US" sz="2800">
              <a:solidFill>
                <a:srgbClr val="B2B2B2"/>
              </a:solidFill>
              <a:latin typeface="Tahoma" pitchFamily="34" charset="0"/>
            </a:endParaRPr>
          </a:p>
        </p:txBody>
      </p:sp>
      <p:sp>
        <p:nvSpPr>
          <p:cNvPr id="277509" name="Rectangle 5"/>
          <p:cNvSpPr>
            <a:spLocks noChangeArrowheads="1"/>
          </p:cNvSpPr>
          <p:nvPr/>
        </p:nvSpPr>
        <p:spPr bwMode="auto">
          <a:xfrm>
            <a:off x="990600" y="1905000"/>
            <a:ext cx="7543800" cy="609600"/>
          </a:xfrm>
          <a:prstGeom prst="rect">
            <a:avLst/>
          </a:prstGeom>
          <a:noFill/>
          <a:ln w="9525">
            <a:noFill/>
            <a:miter lim="800000"/>
            <a:headEnd/>
            <a:tailEnd/>
          </a:ln>
          <a:effectLst/>
        </p:spPr>
        <p:txBody>
          <a:bodyPr/>
          <a:lstStyle/>
          <a:p>
            <a:pPr marL="461963" indent="-461963">
              <a:lnSpc>
                <a:spcPct val="105000"/>
              </a:lnSpc>
              <a:spcBef>
                <a:spcPct val="20000"/>
              </a:spcBef>
              <a:buClr>
                <a:srgbClr val="996600"/>
              </a:buClr>
              <a:buSzPct val="90000"/>
              <a:buFont typeface="Wingdings" pitchFamily="2" charset="2"/>
              <a:buNone/>
            </a:pPr>
            <a:r>
              <a:rPr lang="en-US" sz="2500">
                <a:solidFill>
                  <a:srgbClr val="B2B2B2"/>
                </a:solidFill>
                <a:latin typeface="Tahoma" pitchFamily="34" charset="0"/>
              </a:rPr>
              <a:t>2.	</a:t>
            </a:r>
            <a:r>
              <a:rPr lang="en-US" sz="2800" b="1">
                <a:solidFill>
                  <a:srgbClr val="B2B2B2"/>
                </a:solidFill>
                <a:latin typeface="Tahoma" pitchFamily="34" charset="0"/>
              </a:rPr>
              <a:t>inventories as a factor of production</a:t>
            </a:r>
            <a:endParaRPr lang="en-US" sz="2800">
              <a:solidFill>
                <a:srgbClr val="B2B2B2"/>
              </a:solidFill>
              <a:latin typeface="Tahoma" pitchFamily="34" charset="0"/>
            </a:endParaRPr>
          </a:p>
        </p:txBody>
      </p:sp>
      <p:sp>
        <p:nvSpPr>
          <p:cNvPr id="277510" name="Rectangle 6"/>
          <p:cNvSpPr>
            <a:spLocks noChangeArrowheads="1"/>
          </p:cNvSpPr>
          <p:nvPr/>
        </p:nvSpPr>
        <p:spPr bwMode="auto">
          <a:xfrm>
            <a:off x="990600" y="1219200"/>
            <a:ext cx="5867400" cy="685800"/>
          </a:xfrm>
          <a:prstGeom prst="rect">
            <a:avLst/>
          </a:prstGeom>
          <a:noFill/>
          <a:ln w="9525">
            <a:noFill/>
            <a:miter lim="800000"/>
            <a:headEnd/>
            <a:tailEnd/>
          </a:ln>
          <a:effectLst/>
        </p:spPr>
        <p:txBody>
          <a:bodyPr/>
          <a:lstStyle/>
          <a:p>
            <a:pPr marL="461963" indent="-461963">
              <a:lnSpc>
                <a:spcPct val="105000"/>
              </a:lnSpc>
              <a:spcBef>
                <a:spcPct val="20000"/>
              </a:spcBef>
              <a:buClr>
                <a:srgbClr val="996600"/>
              </a:buClr>
              <a:buSzPct val="90000"/>
              <a:buFont typeface="Wingdings" pitchFamily="2" charset="2"/>
              <a:buNone/>
            </a:pPr>
            <a:r>
              <a:rPr lang="en-US" sz="2500">
                <a:solidFill>
                  <a:srgbClr val="B2B2B2"/>
                </a:solidFill>
                <a:latin typeface="Tahoma" pitchFamily="34" charset="0"/>
              </a:rPr>
              <a:t>1.	</a:t>
            </a:r>
            <a:r>
              <a:rPr lang="en-US" sz="2800" b="1">
                <a:solidFill>
                  <a:srgbClr val="B2B2B2"/>
                </a:solidFill>
                <a:latin typeface="Tahoma" pitchFamily="34" charset="0"/>
              </a:rPr>
              <a:t>production smoothing</a:t>
            </a:r>
            <a:endParaRPr lang="en-US" sz="2800">
              <a:solidFill>
                <a:srgbClr val="B2B2B2"/>
              </a:solidFill>
              <a:latin typeface="Tahoma" pitchFamily="34"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Accelerator Model</a:t>
            </a:r>
          </a:p>
        </p:txBody>
      </p:sp>
      <p:sp>
        <p:nvSpPr>
          <p:cNvPr id="254979" name="Rectangle 3"/>
          <p:cNvSpPr>
            <a:spLocks noGrp="1" noChangeArrowheads="1"/>
          </p:cNvSpPr>
          <p:nvPr>
            <p:ph idx="1"/>
          </p:nvPr>
        </p:nvSpPr>
        <p:spPr>
          <a:xfrm>
            <a:off x="1371600" y="1676400"/>
            <a:ext cx="6477000" cy="2133600"/>
          </a:xfrm>
          <a:noFill/>
          <a:ln>
            <a:solidFill>
              <a:schemeClr val="tx1"/>
            </a:solidFill>
          </a:ln>
        </p:spPr>
        <p:txBody>
          <a:bodyPr/>
          <a:lstStyle/>
          <a:p>
            <a:pPr marL="0" indent="0" algn="ctr">
              <a:lnSpc>
                <a:spcPct val="105000"/>
              </a:lnSpc>
              <a:buClr>
                <a:schemeClr val="accent2"/>
              </a:buClr>
              <a:buFont typeface="Wingdings" pitchFamily="2" charset="2"/>
              <a:buNone/>
            </a:pPr>
            <a:endParaRPr lang="en-US" sz="1800" i="1" dirty="0" smtClean="0">
              <a:latin typeface="Arial" pitchFamily="34" charset="0"/>
              <a:cs typeface="Arial" pitchFamily="34" charset="0"/>
            </a:endParaRPr>
          </a:p>
          <a:p>
            <a:pPr marL="0" indent="0" algn="ctr">
              <a:lnSpc>
                <a:spcPct val="105000"/>
              </a:lnSpc>
              <a:buClr>
                <a:schemeClr val="accent2"/>
              </a:buClr>
              <a:buFont typeface="Wingdings" pitchFamily="2" charset="2"/>
              <a:buNone/>
            </a:pPr>
            <a:r>
              <a:rPr lang="en-US" sz="1800" i="1" dirty="0" smtClean="0">
                <a:latin typeface="Arial" pitchFamily="34" charset="0"/>
                <a:cs typeface="Arial" pitchFamily="34" charset="0"/>
              </a:rPr>
              <a:t>A </a:t>
            </a:r>
            <a:r>
              <a:rPr lang="en-US" sz="1800" i="1" dirty="0">
                <a:latin typeface="Arial" pitchFamily="34" charset="0"/>
                <a:cs typeface="Arial" pitchFamily="34" charset="0"/>
              </a:rPr>
              <a:t>simple theory that explains the behavior of inventory investment, without endorsing </a:t>
            </a:r>
            <a:br>
              <a:rPr lang="en-US" sz="1800" i="1" dirty="0">
                <a:latin typeface="Arial" pitchFamily="34" charset="0"/>
                <a:cs typeface="Arial" pitchFamily="34" charset="0"/>
              </a:rPr>
            </a:br>
            <a:r>
              <a:rPr lang="en-US" sz="1800" i="1" dirty="0">
                <a:latin typeface="Arial" pitchFamily="34" charset="0"/>
                <a:cs typeface="Arial" pitchFamily="34" charset="0"/>
              </a:rPr>
              <a:t>any particular motive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Accelerator Model</a:t>
            </a:r>
          </a:p>
        </p:txBody>
      </p:sp>
      <p:sp>
        <p:nvSpPr>
          <p:cNvPr id="256003" name="Rectangle 3"/>
          <p:cNvSpPr>
            <a:spLocks noGrp="1" noChangeArrowheads="1"/>
          </p:cNvSpPr>
          <p:nvPr>
            <p:ph idx="1"/>
          </p:nvPr>
        </p:nvSpPr>
        <p:spPr>
          <a:xfrm>
            <a:off x="1066800" y="1219200"/>
            <a:ext cx="7315200" cy="5029200"/>
          </a:xfrm>
        </p:spPr>
        <p:txBody>
          <a:bodyPr/>
          <a:lstStyle/>
          <a:p>
            <a:pPr>
              <a:lnSpc>
                <a:spcPct val="105000"/>
              </a:lnSpc>
              <a:spcBef>
                <a:spcPct val="20000"/>
              </a:spcBef>
              <a:buClr>
                <a:schemeClr val="tx1"/>
              </a:buClr>
            </a:pPr>
            <a:endParaRPr lang="en-US" sz="1800" dirty="0" smtClean="0">
              <a:latin typeface="Arial" pitchFamily="34" charset="0"/>
              <a:cs typeface="Arial" pitchFamily="34" charset="0"/>
            </a:endParaRPr>
          </a:p>
          <a:p>
            <a:pPr>
              <a:lnSpc>
                <a:spcPct val="105000"/>
              </a:lnSpc>
              <a:spcBef>
                <a:spcPct val="20000"/>
              </a:spcBef>
              <a:buClr>
                <a:schemeClr val="tx1"/>
              </a:buClr>
            </a:pPr>
            <a:r>
              <a:rPr lang="en-US" sz="1800" dirty="0" smtClean="0">
                <a:latin typeface="Arial" pitchFamily="34" charset="0"/>
                <a:cs typeface="Arial" pitchFamily="34" charset="0"/>
              </a:rPr>
              <a:t>Notation</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b="1" i="1" dirty="0">
                <a:latin typeface="Arial" pitchFamily="34" charset="0"/>
                <a:cs typeface="Arial" pitchFamily="34" charset="0"/>
              </a:rPr>
              <a:t>N</a:t>
            </a:r>
            <a:r>
              <a:rPr lang="en-US" sz="1800" dirty="0">
                <a:latin typeface="Arial" pitchFamily="34" charset="0"/>
                <a:cs typeface="Arial" pitchFamily="34" charset="0"/>
              </a:rPr>
              <a:t>  = stock of inventories</a:t>
            </a:r>
            <a:br>
              <a:rPr lang="en-US" sz="1800" dirty="0">
                <a:latin typeface="Arial" pitchFamily="34" charset="0"/>
                <a:cs typeface="Arial" pitchFamily="34" charset="0"/>
              </a:rPr>
            </a:b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N</a:t>
            </a:r>
            <a:r>
              <a:rPr lang="en-US" sz="1800" dirty="0">
                <a:latin typeface="Arial" pitchFamily="34" charset="0"/>
                <a:cs typeface="Arial" pitchFamily="34" charset="0"/>
                <a:sym typeface="Symbol" pitchFamily="18" charset="2"/>
              </a:rPr>
              <a:t>  = inventory investment</a:t>
            </a:r>
          </a:p>
          <a:p>
            <a:pPr>
              <a:lnSpc>
                <a:spcPct val="105000"/>
              </a:lnSpc>
              <a:spcBef>
                <a:spcPct val="50000"/>
              </a:spcBef>
              <a:buClr>
                <a:schemeClr val="tx1"/>
              </a:buClr>
            </a:pPr>
            <a:endParaRPr lang="en-US" sz="1800" dirty="0" smtClean="0">
              <a:latin typeface="Arial" pitchFamily="34" charset="0"/>
              <a:cs typeface="Arial" pitchFamily="34" charset="0"/>
              <a:sym typeface="Symbol" pitchFamily="18" charset="2"/>
            </a:endParaRPr>
          </a:p>
          <a:p>
            <a:pPr>
              <a:lnSpc>
                <a:spcPct val="105000"/>
              </a:lnSpc>
              <a:spcBef>
                <a:spcPct val="50000"/>
              </a:spcBef>
              <a:buClr>
                <a:schemeClr val="tx1"/>
              </a:buClr>
            </a:pPr>
            <a:endParaRPr lang="en-US" sz="1800" dirty="0">
              <a:latin typeface="Arial" pitchFamily="34" charset="0"/>
              <a:cs typeface="Arial" pitchFamily="34" charset="0"/>
              <a:sym typeface="Symbol" pitchFamily="18" charset="2"/>
            </a:endParaRPr>
          </a:p>
          <a:p>
            <a:pPr>
              <a:lnSpc>
                <a:spcPct val="105000"/>
              </a:lnSpc>
              <a:spcBef>
                <a:spcPct val="50000"/>
              </a:spcBef>
              <a:buClr>
                <a:schemeClr val="tx1"/>
              </a:buClr>
            </a:pPr>
            <a:r>
              <a:rPr lang="en-US" sz="1800" dirty="0" smtClean="0">
                <a:latin typeface="Arial" pitchFamily="34" charset="0"/>
                <a:cs typeface="Arial" pitchFamily="34" charset="0"/>
                <a:sym typeface="Symbol" pitchFamily="18" charset="2"/>
              </a:rPr>
              <a:t>Assume</a:t>
            </a:r>
            <a:r>
              <a:rPr lang="en-US" sz="1800" dirty="0">
                <a:latin typeface="Arial" pitchFamily="34" charset="0"/>
                <a:cs typeface="Arial" pitchFamily="34" charset="0"/>
                <a:sym typeface="Symbol" pitchFamily="18" charset="2"/>
              </a:rPr>
              <a:t>:</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Firms hold a stock of inventories proportional to their output</a:t>
            </a:r>
          </a:p>
          <a:p>
            <a:pPr>
              <a:lnSpc>
                <a:spcPct val="105000"/>
              </a:lnSpc>
              <a:spcBef>
                <a:spcPct val="20000"/>
              </a:spcBef>
              <a:buClr>
                <a:schemeClr val="tx1"/>
              </a:buClr>
              <a:buFont typeface="Wingdings" pitchFamily="2" charset="2"/>
              <a:buNone/>
            </a:pPr>
            <a:r>
              <a:rPr lang="en-US" sz="1800" b="1" i="1" dirty="0">
                <a:latin typeface="Arial" pitchFamily="34" charset="0"/>
                <a:cs typeface="Arial" pitchFamily="34" charset="0"/>
                <a:sym typeface="Symbol" pitchFamily="18" charset="2"/>
              </a:rPr>
              <a:t>		N</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a:t>
            </a:r>
            <a:br>
              <a:rPr lang="en-US" sz="1800" dirty="0">
                <a:latin typeface="Arial" pitchFamily="34" charset="0"/>
                <a:cs typeface="Arial" pitchFamily="34" charset="0"/>
                <a:sym typeface="Symbol" pitchFamily="18" charset="2"/>
              </a:rPr>
            </a:br>
            <a:r>
              <a:rPr lang="en-US" sz="1800" dirty="0">
                <a:latin typeface="Arial" pitchFamily="34" charset="0"/>
                <a:cs typeface="Arial" pitchFamily="34" charset="0"/>
                <a:sym typeface="Symbol" pitchFamily="18" charset="2"/>
              </a:rPr>
              <a:t>where </a:t>
            </a:r>
            <a:r>
              <a:rPr lang="en-US" sz="1800" b="1" i="1" dirty="0">
                <a:latin typeface="Arial" pitchFamily="34" charset="0"/>
                <a:cs typeface="Arial" pitchFamily="34" charset="0"/>
                <a:sym typeface="Symbol" pitchFamily="18" charset="2"/>
              </a:rPr>
              <a:t></a:t>
            </a:r>
            <a:r>
              <a:rPr lang="en-US" sz="1800" dirty="0">
                <a:latin typeface="Arial" pitchFamily="34" charset="0"/>
                <a:cs typeface="Arial" pitchFamily="34" charset="0"/>
                <a:sym typeface="Symbol" pitchFamily="18" charset="2"/>
              </a:rPr>
              <a:t> is an exogenous parameter reflecting firms’ desired stock of inventory as a proportion of output. </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Accelerator Model</a:t>
            </a:r>
          </a:p>
        </p:txBody>
      </p:sp>
      <p:sp>
        <p:nvSpPr>
          <p:cNvPr id="257027" name="Rectangle 3"/>
          <p:cNvSpPr>
            <a:spLocks noGrp="1" noChangeArrowheads="1"/>
          </p:cNvSpPr>
          <p:nvPr>
            <p:ph idx="1"/>
          </p:nvPr>
        </p:nvSpPr>
        <p:spPr>
          <a:xfrm>
            <a:off x="1066800" y="1219200"/>
            <a:ext cx="7315200" cy="5029200"/>
          </a:xfrm>
        </p:spPr>
        <p:txBody>
          <a:bodyPr/>
          <a:lstStyle/>
          <a:p>
            <a:pPr>
              <a:lnSpc>
                <a:spcPct val="115000"/>
              </a:lnSpc>
              <a:spcBef>
                <a:spcPct val="20000"/>
              </a:spcBef>
              <a:buFont typeface="Wingdings" pitchFamily="2" charset="2"/>
              <a:buNone/>
            </a:pPr>
            <a:endParaRPr lang="en-US" sz="1800" dirty="0" smtClean="0">
              <a:latin typeface="Arial" pitchFamily="34" charset="0"/>
              <a:cs typeface="Arial" pitchFamily="34" charset="0"/>
            </a:endParaRPr>
          </a:p>
          <a:p>
            <a:pPr>
              <a:lnSpc>
                <a:spcPct val="115000"/>
              </a:lnSpc>
              <a:spcBef>
                <a:spcPct val="20000"/>
              </a:spcBef>
              <a:buFont typeface="Wingdings" pitchFamily="2" charset="2"/>
              <a:buNone/>
            </a:pPr>
            <a:r>
              <a:rPr lang="en-US" sz="1800" dirty="0" smtClean="0">
                <a:latin typeface="Arial" pitchFamily="34" charset="0"/>
                <a:cs typeface="Arial" pitchFamily="34" charset="0"/>
              </a:rPr>
              <a:t>Result</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N</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a:t>
            </a:r>
          </a:p>
          <a:p>
            <a:pPr>
              <a:lnSpc>
                <a:spcPct val="105000"/>
              </a:lnSpc>
              <a:spcBef>
                <a:spcPct val="20000"/>
              </a:spcBef>
              <a:buFont typeface="Wingdings" pitchFamily="2" charset="2"/>
              <a:buNone/>
            </a:pPr>
            <a:r>
              <a:rPr lang="en-US" sz="1800" dirty="0">
                <a:latin typeface="Arial" pitchFamily="34" charset="0"/>
                <a:cs typeface="Arial" pitchFamily="34" charset="0"/>
                <a:sym typeface="Symbol" pitchFamily="18" charset="2"/>
              </a:rPr>
              <a:t>	Inventory investment is proportion to the change in output</a:t>
            </a:r>
            <a:r>
              <a:rPr lang="en-US" sz="1800" dirty="0" smtClean="0">
                <a:latin typeface="Arial" pitchFamily="34" charset="0"/>
                <a:cs typeface="Arial" pitchFamily="34" charset="0"/>
                <a:sym typeface="Symbol" pitchFamily="18" charset="2"/>
              </a:rPr>
              <a:t>.</a:t>
            </a:r>
          </a:p>
          <a:p>
            <a:pPr>
              <a:lnSpc>
                <a:spcPct val="105000"/>
              </a:lnSpc>
              <a:spcBef>
                <a:spcPct val="20000"/>
              </a:spcBef>
              <a:buFont typeface="Wingdings" pitchFamily="2" charset="2"/>
              <a:buNone/>
            </a:pPr>
            <a:endParaRPr lang="en-US" sz="1800" dirty="0">
              <a:latin typeface="Arial" pitchFamily="34" charset="0"/>
              <a:cs typeface="Arial" pitchFamily="34" charset="0"/>
              <a:sym typeface="Symbol" pitchFamily="18" charset="2"/>
            </a:endParaRPr>
          </a:p>
          <a:p>
            <a:pPr lvl="1">
              <a:lnSpc>
                <a:spcPct val="105000"/>
              </a:lnSpc>
              <a:spcBef>
                <a:spcPct val="30000"/>
              </a:spcBef>
              <a:buClr>
                <a:schemeClr val="tx1"/>
              </a:buClr>
              <a:buSzTx/>
              <a:buFontTx/>
              <a:buChar char="•"/>
            </a:pPr>
            <a:r>
              <a:rPr lang="en-US" sz="1800" dirty="0">
                <a:latin typeface="Arial" pitchFamily="34" charset="0"/>
                <a:cs typeface="Arial" pitchFamily="34" charset="0"/>
                <a:sym typeface="Symbol" pitchFamily="18" charset="2"/>
              </a:rPr>
              <a:t>When output is rising, firms increase their inventories</a:t>
            </a:r>
            <a:r>
              <a:rPr lang="en-US" sz="1800" dirty="0" smtClean="0">
                <a:latin typeface="Arial" pitchFamily="34" charset="0"/>
                <a:cs typeface="Arial" pitchFamily="34" charset="0"/>
                <a:sym typeface="Symbol" pitchFamily="18" charset="2"/>
              </a:rPr>
              <a:t>.</a:t>
            </a:r>
          </a:p>
          <a:p>
            <a:pPr lvl="1">
              <a:lnSpc>
                <a:spcPct val="105000"/>
              </a:lnSpc>
              <a:spcBef>
                <a:spcPct val="30000"/>
              </a:spcBef>
              <a:buClr>
                <a:schemeClr val="tx1"/>
              </a:buClr>
              <a:buSzTx/>
              <a:buFontTx/>
              <a:buChar char="•"/>
            </a:pPr>
            <a:endParaRPr lang="en-US" sz="1800" dirty="0">
              <a:latin typeface="Arial" pitchFamily="34" charset="0"/>
              <a:cs typeface="Arial" pitchFamily="34" charset="0"/>
              <a:sym typeface="Symbol" pitchFamily="18" charset="2"/>
            </a:endParaRPr>
          </a:p>
          <a:p>
            <a:pPr lvl="1">
              <a:lnSpc>
                <a:spcPct val="105000"/>
              </a:lnSpc>
              <a:spcBef>
                <a:spcPct val="30000"/>
              </a:spcBef>
              <a:buClr>
                <a:schemeClr val="tx1"/>
              </a:buClr>
              <a:buSzTx/>
              <a:buFontTx/>
              <a:buChar char="•"/>
            </a:pPr>
            <a:r>
              <a:rPr lang="en-US" sz="1800" dirty="0">
                <a:latin typeface="Arial" pitchFamily="34" charset="0"/>
                <a:cs typeface="Arial" pitchFamily="34" charset="0"/>
                <a:sym typeface="Symbol" pitchFamily="18" charset="2"/>
              </a:rPr>
              <a:t>When output is falling, firms allow their inventories to run down.</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xfrm>
            <a:off x="381000" y="0"/>
            <a:ext cx="8229600" cy="1143000"/>
          </a:xfrm>
        </p:spPr>
        <p:txBody>
          <a:bodyPr>
            <a:normAutofit/>
          </a:bodyPr>
          <a:lstStyle/>
          <a:p>
            <a:r>
              <a:rPr lang="en-US" sz="2400" b="1" dirty="0">
                <a:latin typeface="Arial" pitchFamily="34" charset="0"/>
                <a:cs typeface="Arial" pitchFamily="34" charset="0"/>
              </a:rPr>
              <a:t>Evidence for the Accelerator Model</a:t>
            </a:r>
          </a:p>
        </p:txBody>
      </p:sp>
      <p:sp>
        <p:nvSpPr>
          <p:cNvPr id="253957" name="Rectangle 5"/>
          <p:cNvSpPr>
            <a:spLocks noChangeArrowheads="1"/>
          </p:cNvSpPr>
          <p:nvPr/>
        </p:nvSpPr>
        <p:spPr bwMode="auto">
          <a:xfrm>
            <a:off x="2316163" y="1609725"/>
            <a:ext cx="6569075" cy="3868738"/>
          </a:xfrm>
          <a:prstGeom prst="rect">
            <a:avLst/>
          </a:prstGeom>
          <a:solidFill>
            <a:srgbClr val="FFFFFF"/>
          </a:solidFill>
          <a:ln w="20638">
            <a:solidFill>
              <a:srgbClr val="FFFFFF"/>
            </a:solidFill>
            <a:miter lim="800000"/>
            <a:headEnd/>
            <a:tailEnd/>
          </a:ln>
        </p:spPr>
        <p:txBody>
          <a:bodyPr/>
          <a:lstStyle/>
          <a:p>
            <a:endParaRPr lang="en-US"/>
          </a:p>
        </p:txBody>
      </p:sp>
      <p:sp>
        <p:nvSpPr>
          <p:cNvPr id="253958" name="Freeform 6"/>
          <p:cNvSpPr>
            <a:spLocks/>
          </p:cNvSpPr>
          <p:nvPr/>
        </p:nvSpPr>
        <p:spPr bwMode="auto">
          <a:xfrm>
            <a:off x="3986213" y="4681538"/>
            <a:ext cx="106362" cy="382587"/>
          </a:xfrm>
          <a:custGeom>
            <a:avLst/>
            <a:gdLst/>
            <a:ahLst/>
            <a:cxnLst>
              <a:cxn ang="0">
                <a:pos x="67" y="0"/>
              </a:cxn>
              <a:cxn ang="0">
                <a:pos x="67" y="134"/>
              </a:cxn>
              <a:cxn ang="0">
                <a:pos x="0" y="241"/>
              </a:cxn>
            </a:cxnLst>
            <a:rect l="0" t="0" r="r" b="b"/>
            <a:pathLst>
              <a:path w="67" h="241">
                <a:moveTo>
                  <a:pt x="67" y="0"/>
                </a:moveTo>
                <a:lnTo>
                  <a:pt x="67" y="134"/>
                </a:lnTo>
                <a:lnTo>
                  <a:pt x="0" y="241"/>
                </a:lnTo>
              </a:path>
            </a:pathLst>
          </a:custGeom>
          <a:noFill/>
          <a:ln w="20638">
            <a:solidFill>
              <a:srgbClr val="000000"/>
            </a:solidFill>
            <a:prstDash val="solid"/>
            <a:round/>
            <a:headEnd/>
            <a:tailEnd/>
          </a:ln>
        </p:spPr>
        <p:txBody>
          <a:bodyPr/>
          <a:lstStyle/>
          <a:p>
            <a:endParaRPr lang="en-US"/>
          </a:p>
        </p:txBody>
      </p:sp>
      <p:sp>
        <p:nvSpPr>
          <p:cNvPr id="253959" name="Line 7"/>
          <p:cNvSpPr>
            <a:spLocks noChangeShapeType="1"/>
          </p:cNvSpPr>
          <p:nvPr/>
        </p:nvSpPr>
        <p:spPr bwMode="auto">
          <a:xfrm flipH="1">
            <a:off x="5770563" y="3852863"/>
            <a:ext cx="63500" cy="382587"/>
          </a:xfrm>
          <a:prstGeom prst="line">
            <a:avLst/>
          </a:prstGeom>
          <a:noFill/>
          <a:ln w="20638">
            <a:solidFill>
              <a:srgbClr val="000000"/>
            </a:solidFill>
            <a:round/>
            <a:headEnd/>
            <a:tailEnd/>
          </a:ln>
        </p:spPr>
        <p:txBody>
          <a:bodyPr/>
          <a:lstStyle/>
          <a:p>
            <a:endParaRPr lang="en-US"/>
          </a:p>
        </p:txBody>
      </p:sp>
      <p:sp>
        <p:nvSpPr>
          <p:cNvPr id="253960" name="Line 8"/>
          <p:cNvSpPr>
            <a:spLocks noChangeShapeType="1"/>
          </p:cNvSpPr>
          <p:nvPr/>
        </p:nvSpPr>
        <p:spPr bwMode="auto">
          <a:xfrm>
            <a:off x="6003925" y="3278188"/>
            <a:ext cx="319088" cy="42862"/>
          </a:xfrm>
          <a:prstGeom prst="line">
            <a:avLst/>
          </a:prstGeom>
          <a:noFill/>
          <a:ln w="20638">
            <a:solidFill>
              <a:srgbClr val="000000"/>
            </a:solidFill>
            <a:round/>
            <a:headEnd/>
            <a:tailEnd/>
          </a:ln>
        </p:spPr>
        <p:txBody>
          <a:bodyPr/>
          <a:lstStyle/>
          <a:p>
            <a:endParaRPr lang="en-US"/>
          </a:p>
        </p:txBody>
      </p:sp>
      <p:sp>
        <p:nvSpPr>
          <p:cNvPr id="253961" name="Line 9"/>
          <p:cNvSpPr>
            <a:spLocks noChangeShapeType="1"/>
          </p:cNvSpPr>
          <p:nvPr/>
        </p:nvSpPr>
        <p:spPr bwMode="auto">
          <a:xfrm flipV="1">
            <a:off x="4835525" y="3746500"/>
            <a:ext cx="382588" cy="84138"/>
          </a:xfrm>
          <a:prstGeom prst="line">
            <a:avLst/>
          </a:prstGeom>
          <a:noFill/>
          <a:ln w="20638">
            <a:solidFill>
              <a:srgbClr val="000000"/>
            </a:solidFill>
            <a:round/>
            <a:headEnd/>
            <a:tailEnd/>
          </a:ln>
        </p:spPr>
        <p:txBody>
          <a:bodyPr/>
          <a:lstStyle/>
          <a:p>
            <a:endParaRPr lang="en-US"/>
          </a:p>
        </p:txBody>
      </p:sp>
      <p:sp>
        <p:nvSpPr>
          <p:cNvPr id="253962" name="Line 10"/>
          <p:cNvSpPr>
            <a:spLocks noChangeShapeType="1"/>
          </p:cNvSpPr>
          <p:nvPr/>
        </p:nvSpPr>
        <p:spPr bwMode="auto">
          <a:xfrm flipH="1" flipV="1">
            <a:off x="3646488" y="4235450"/>
            <a:ext cx="211137" cy="169863"/>
          </a:xfrm>
          <a:prstGeom prst="line">
            <a:avLst/>
          </a:prstGeom>
          <a:noFill/>
          <a:ln w="20638">
            <a:solidFill>
              <a:srgbClr val="000000"/>
            </a:solidFill>
            <a:round/>
            <a:headEnd/>
            <a:tailEnd/>
          </a:ln>
        </p:spPr>
        <p:txBody>
          <a:bodyPr/>
          <a:lstStyle/>
          <a:p>
            <a:endParaRPr lang="en-US"/>
          </a:p>
        </p:txBody>
      </p:sp>
      <p:sp>
        <p:nvSpPr>
          <p:cNvPr id="253963" name="Line 11"/>
          <p:cNvSpPr>
            <a:spLocks noChangeShapeType="1"/>
          </p:cNvSpPr>
          <p:nvPr/>
        </p:nvSpPr>
        <p:spPr bwMode="auto">
          <a:xfrm flipV="1">
            <a:off x="3794125" y="4681538"/>
            <a:ext cx="169863" cy="149225"/>
          </a:xfrm>
          <a:prstGeom prst="line">
            <a:avLst/>
          </a:prstGeom>
          <a:noFill/>
          <a:ln w="20638">
            <a:solidFill>
              <a:srgbClr val="000000"/>
            </a:solidFill>
            <a:round/>
            <a:headEnd/>
            <a:tailEnd/>
          </a:ln>
        </p:spPr>
        <p:txBody>
          <a:bodyPr/>
          <a:lstStyle/>
          <a:p>
            <a:endParaRPr lang="en-US"/>
          </a:p>
        </p:txBody>
      </p:sp>
      <p:sp>
        <p:nvSpPr>
          <p:cNvPr id="253964" name="Rectangle 12"/>
          <p:cNvSpPr>
            <a:spLocks noChangeArrowheads="1"/>
          </p:cNvSpPr>
          <p:nvPr/>
        </p:nvSpPr>
        <p:spPr bwMode="auto">
          <a:xfrm>
            <a:off x="2752725" y="4745038"/>
            <a:ext cx="509588" cy="255587"/>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1982</a:t>
            </a:r>
            <a:endParaRPr lang="en-US"/>
          </a:p>
        </p:txBody>
      </p:sp>
      <p:sp>
        <p:nvSpPr>
          <p:cNvPr id="253965" name="Rectangle 13"/>
          <p:cNvSpPr>
            <a:spLocks noChangeArrowheads="1"/>
          </p:cNvSpPr>
          <p:nvPr/>
        </p:nvSpPr>
        <p:spPr bwMode="auto">
          <a:xfrm>
            <a:off x="3390900" y="4022725"/>
            <a:ext cx="509588"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1991</a:t>
            </a:r>
            <a:endParaRPr lang="en-US"/>
          </a:p>
        </p:txBody>
      </p:sp>
      <p:sp>
        <p:nvSpPr>
          <p:cNvPr id="253966" name="Rectangle 14"/>
          <p:cNvSpPr>
            <a:spLocks noChangeArrowheads="1"/>
          </p:cNvSpPr>
          <p:nvPr/>
        </p:nvSpPr>
        <p:spPr bwMode="auto">
          <a:xfrm>
            <a:off x="3454400" y="3597275"/>
            <a:ext cx="509588"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1974</a:t>
            </a:r>
            <a:endParaRPr lang="en-US"/>
          </a:p>
        </p:txBody>
      </p:sp>
      <p:sp>
        <p:nvSpPr>
          <p:cNvPr id="253967" name="Rectangle 15"/>
          <p:cNvSpPr>
            <a:spLocks noChangeArrowheads="1"/>
          </p:cNvSpPr>
          <p:nvPr/>
        </p:nvSpPr>
        <p:spPr bwMode="auto">
          <a:xfrm>
            <a:off x="4432300" y="3703638"/>
            <a:ext cx="509588" cy="255587"/>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1971</a:t>
            </a:r>
            <a:endParaRPr lang="en-US"/>
          </a:p>
        </p:txBody>
      </p:sp>
      <p:sp>
        <p:nvSpPr>
          <p:cNvPr id="253968" name="Rectangle 16"/>
          <p:cNvSpPr>
            <a:spLocks noChangeArrowheads="1"/>
          </p:cNvSpPr>
          <p:nvPr/>
        </p:nvSpPr>
        <p:spPr bwMode="auto">
          <a:xfrm>
            <a:off x="6343650" y="3214688"/>
            <a:ext cx="509588" cy="255587"/>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1977</a:t>
            </a:r>
            <a:endParaRPr lang="en-US"/>
          </a:p>
        </p:txBody>
      </p:sp>
      <p:sp>
        <p:nvSpPr>
          <p:cNvPr id="253969" name="Rectangle 17"/>
          <p:cNvSpPr>
            <a:spLocks noChangeArrowheads="1"/>
          </p:cNvSpPr>
          <p:nvPr/>
        </p:nvSpPr>
        <p:spPr bwMode="auto">
          <a:xfrm>
            <a:off x="3454400" y="4830763"/>
            <a:ext cx="509588" cy="255587"/>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1975</a:t>
            </a:r>
            <a:endParaRPr lang="en-US"/>
          </a:p>
        </p:txBody>
      </p:sp>
      <p:sp>
        <p:nvSpPr>
          <p:cNvPr id="253970" name="Rectangle 18"/>
          <p:cNvSpPr>
            <a:spLocks noChangeArrowheads="1"/>
          </p:cNvSpPr>
          <p:nvPr/>
        </p:nvSpPr>
        <p:spPr bwMode="auto">
          <a:xfrm>
            <a:off x="3730625" y="5064125"/>
            <a:ext cx="509588"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1980</a:t>
            </a:r>
            <a:endParaRPr lang="en-US"/>
          </a:p>
        </p:txBody>
      </p:sp>
      <p:sp>
        <p:nvSpPr>
          <p:cNvPr id="253971" name="Rectangle 19"/>
          <p:cNvSpPr>
            <a:spLocks noChangeArrowheads="1"/>
          </p:cNvSpPr>
          <p:nvPr/>
        </p:nvSpPr>
        <p:spPr bwMode="auto">
          <a:xfrm>
            <a:off x="5643563" y="4554538"/>
            <a:ext cx="509587" cy="255587"/>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1983</a:t>
            </a:r>
            <a:endParaRPr lang="en-US"/>
          </a:p>
        </p:txBody>
      </p:sp>
      <p:sp>
        <p:nvSpPr>
          <p:cNvPr id="253972" name="Rectangle 20"/>
          <p:cNvSpPr>
            <a:spLocks noChangeArrowheads="1"/>
          </p:cNvSpPr>
          <p:nvPr/>
        </p:nvSpPr>
        <p:spPr bwMode="auto">
          <a:xfrm>
            <a:off x="5557838" y="4213225"/>
            <a:ext cx="509587"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1993</a:t>
            </a:r>
            <a:endParaRPr lang="en-US"/>
          </a:p>
        </p:txBody>
      </p:sp>
      <p:sp>
        <p:nvSpPr>
          <p:cNvPr id="253973" name="Rectangle 21"/>
          <p:cNvSpPr>
            <a:spLocks noChangeArrowheads="1"/>
          </p:cNvSpPr>
          <p:nvPr/>
        </p:nvSpPr>
        <p:spPr bwMode="auto">
          <a:xfrm>
            <a:off x="6938963" y="2089150"/>
            <a:ext cx="509587"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1998</a:t>
            </a:r>
            <a:endParaRPr lang="en-US"/>
          </a:p>
        </p:txBody>
      </p:sp>
      <p:sp>
        <p:nvSpPr>
          <p:cNvPr id="253974" name="Rectangle 22"/>
          <p:cNvSpPr>
            <a:spLocks noChangeArrowheads="1"/>
          </p:cNvSpPr>
          <p:nvPr/>
        </p:nvSpPr>
        <p:spPr bwMode="auto">
          <a:xfrm>
            <a:off x="7620000" y="2301875"/>
            <a:ext cx="509588"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1984</a:t>
            </a:r>
            <a:endParaRPr lang="en-US"/>
          </a:p>
        </p:txBody>
      </p:sp>
      <p:sp>
        <p:nvSpPr>
          <p:cNvPr id="253975" name="Rectangle 23"/>
          <p:cNvSpPr>
            <a:spLocks noChangeArrowheads="1"/>
          </p:cNvSpPr>
          <p:nvPr/>
        </p:nvSpPr>
        <p:spPr bwMode="auto">
          <a:xfrm>
            <a:off x="7407275" y="2535238"/>
            <a:ext cx="509588" cy="255587"/>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1997</a:t>
            </a:r>
            <a:endParaRPr lang="en-US"/>
          </a:p>
        </p:txBody>
      </p:sp>
      <p:sp>
        <p:nvSpPr>
          <p:cNvPr id="253976" name="Rectangle 24"/>
          <p:cNvSpPr>
            <a:spLocks noChangeArrowheads="1"/>
          </p:cNvSpPr>
          <p:nvPr/>
        </p:nvSpPr>
        <p:spPr bwMode="auto">
          <a:xfrm>
            <a:off x="8299450" y="2641600"/>
            <a:ext cx="509588"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2000</a:t>
            </a:r>
            <a:endParaRPr lang="en-US"/>
          </a:p>
        </p:txBody>
      </p:sp>
      <p:sp>
        <p:nvSpPr>
          <p:cNvPr id="253977" name="Rectangle 25"/>
          <p:cNvSpPr>
            <a:spLocks noChangeArrowheads="1"/>
          </p:cNvSpPr>
          <p:nvPr/>
        </p:nvSpPr>
        <p:spPr bwMode="auto">
          <a:xfrm>
            <a:off x="7513638" y="3044825"/>
            <a:ext cx="509587" cy="255588"/>
          </a:xfrm>
          <a:prstGeom prst="rect">
            <a:avLst/>
          </a:prstGeom>
          <a:noFill/>
          <a:ln w="9525">
            <a:noFill/>
            <a:miter lim="800000"/>
            <a:headEnd/>
            <a:tailEnd/>
          </a:ln>
        </p:spPr>
        <p:txBody>
          <a:bodyPr wrap="none" lIns="0" tIns="0" rIns="0" bIns="0">
            <a:spAutoFit/>
          </a:bodyPr>
          <a:lstStyle/>
          <a:p>
            <a:r>
              <a:rPr lang="en-US" sz="1500" i="1">
                <a:solidFill>
                  <a:srgbClr val="000000"/>
                </a:solidFill>
                <a:latin typeface="ITC Legacy Sans Book" charset="0"/>
              </a:rPr>
              <a:t>1999</a:t>
            </a:r>
            <a:endParaRPr lang="en-US"/>
          </a:p>
        </p:txBody>
      </p:sp>
      <p:sp>
        <p:nvSpPr>
          <p:cNvPr id="253978" name="Rectangle 26"/>
          <p:cNvSpPr>
            <a:spLocks noChangeArrowheads="1"/>
          </p:cNvSpPr>
          <p:nvPr/>
        </p:nvSpPr>
        <p:spPr bwMode="auto">
          <a:xfrm>
            <a:off x="96838" y="1514475"/>
            <a:ext cx="1827212" cy="296863"/>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Medium" charset="0"/>
              </a:rPr>
              <a:t>Inventory investment</a:t>
            </a:r>
            <a:endParaRPr lang="en-US"/>
          </a:p>
        </p:txBody>
      </p:sp>
      <p:sp>
        <p:nvSpPr>
          <p:cNvPr id="253979" name="Rectangle 27"/>
          <p:cNvSpPr>
            <a:spLocks noChangeArrowheads="1"/>
          </p:cNvSpPr>
          <p:nvPr/>
        </p:nvSpPr>
        <p:spPr bwMode="auto">
          <a:xfrm>
            <a:off x="96838" y="1727200"/>
            <a:ext cx="1508125" cy="296863"/>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Medium" charset="0"/>
              </a:rPr>
              <a:t>(billions of 1996 </a:t>
            </a:r>
            <a:endParaRPr lang="en-US"/>
          </a:p>
        </p:txBody>
      </p:sp>
      <p:sp>
        <p:nvSpPr>
          <p:cNvPr id="253980" name="Rectangle 28"/>
          <p:cNvSpPr>
            <a:spLocks noChangeArrowheads="1"/>
          </p:cNvSpPr>
          <p:nvPr/>
        </p:nvSpPr>
        <p:spPr bwMode="auto">
          <a:xfrm>
            <a:off x="96838" y="1919288"/>
            <a:ext cx="722312"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Medium" charset="0"/>
              </a:rPr>
              <a:t>dollars)</a:t>
            </a:r>
            <a:endParaRPr lang="en-US"/>
          </a:p>
        </p:txBody>
      </p:sp>
      <p:sp>
        <p:nvSpPr>
          <p:cNvPr id="253981" name="Line 29"/>
          <p:cNvSpPr>
            <a:spLocks noChangeShapeType="1"/>
          </p:cNvSpPr>
          <p:nvPr/>
        </p:nvSpPr>
        <p:spPr bwMode="auto">
          <a:xfrm>
            <a:off x="2306638" y="1663700"/>
            <a:ext cx="128587" cy="1588"/>
          </a:xfrm>
          <a:prstGeom prst="line">
            <a:avLst/>
          </a:prstGeom>
          <a:noFill/>
          <a:ln w="20638">
            <a:solidFill>
              <a:srgbClr val="000000"/>
            </a:solidFill>
            <a:round/>
            <a:headEnd/>
            <a:tailEnd/>
          </a:ln>
        </p:spPr>
        <p:txBody>
          <a:bodyPr/>
          <a:lstStyle/>
          <a:p>
            <a:endParaRPr lang="en-US"/>
          </a:p>
        </p:txBody>
      </p:sp>
      <p:sp>
        <p:nvSpPr>
          <p:cNvPr id="253982" name="Line 30"/>
          <p:cNvSpPr>
            <a:spLocks noChangeShapeType="1"/>
          </p:cNvSpPr>
          <p:nvPr/>
        </p:nvSpPr>
        <p:spPr bwMode="auto">
          <a:xfrm>
            <a:off x="2306638" y="2216150"/>
            <a:ext cx="128587" cy="1588"/>
          </a:xfrm>
          <a:prstGeom prst="line">
            <a:avLst/>
          </a:prstGeom>
          <a:noFill/>
          <a:ln w="20638">
            <a:solidFill>
              <a:srgbClr val="000000"/>
            </a:solidFill>
            <a:round/>
            <a:headEnd/>
            <a:tailEnd/>
          </a:ln>
        </p:spPr>
        <p:txBody>
          <a:bodyPr/>
          <a:lstStyle/>
          <a:p>
            <a:endParaRPr lang="en-US"/>
          </a:p>
        </p:txBody>
      </p:sp>
      <p:sp>
        <p:nvSpPr>
          <p:cNvPr id="253983" name="Line 31"/>
          <p:cNvSpPr>
            <a:spLocks noChangeShapeType="1"/>
          </p:cNvSpPr>
          <p:nvPr/>
        </p:nvSpPr>
        <p:spPr bwMode="auto">
          <a:xfrm>
            <a:off x="2306638" y="2768600"/>
            <a:ext cx="128587" cy="1588"/>
          </a:xfrm>
          <a:prstGeom prst="line">
            <a:avLst/>
          </a:prstGeom>
          <a:noFill/>
          <a:ln w="20638">
            <a:solidFill>
              <a:srgbClr val="000000"/>
            </a:solidFill>
            <a:round/>
            <a:headEnd/>
            <a:tailEnd/>
          </a:ln>
        </p:spPr>
        <p:txBody>
          <a:bodyPr/>
          <a:lstStyle/>
          <a:p>
            <a:endParaRPr lang="en-US"/>
          </a:p>
        </p:txBody>
      </p:sp>
      <p:sp>
        <p:nvSpPr>
          <p:cNvPr id="253984" name="Line 32"/>
          <p:cNvSpPr>
            <a:spLocks noChangeShapeType="1"/>
          </p:cNvSpPr>
          <p:nvPr/>
        </p:nvSpPr>
        <p:spPr bwMode="auto">
          <a:xfrm>
            <a:off x="2306638" y="3300413"/>
            <a:ext cx="128587" cy="1587"/>
          </a:xfrm>
          <a:prstGeom prst="line">
            <a:avLst/>
          </a:prstGeom>
          <a:noFill/>
          <a:ln w="20638">
            <a:solidFill>
              <a:srgbClr val="000000"/>
            </a:solidFill>
            <a:round/>
            <a:headEnd/>
            <a:tailEnd/>
          </a:ln>
        </p:spPr>
        <p:txBody>
          <a:bodyPr/>
          <a:lstStyle/>
          <a:p>
            <a:endParaRPr lang="en-US"/>
          </a:p>
        </p:txBody>
      </p:sp>
      <p:sp>
        <p:nvSpPr>
          <p:cNvPr id="253985" name="Line 33"/>
          <p:cNvSpPr>
            <a:spLocks noChangeShapeType="1"/>
          </p:cNvSpPr>
          <p:nvPr/>
        </p:nvSpPr>
        <p:spPr bwMode="auto">
          <a:xfrm>
            <a:off x="2306638" y="3852863"/>
            <a:ext cx="128587" cy="1587"/>
          </a:xfrm>
          <a:prstGeom prst="line">
            <a:avLst/>
          </a:prstGeom>
          <a:noFill/>
          <a:ln w="20638">
            <a:solidFill>
              <a:srgbClr val="000000"/>
            </a:solidFill>
            <a:round/>
            <a:headEnd/>
            <a:tailEnd/>
          </a:ln>
        </p:spPr>
        <p:txBody>
          <a:bodyPr/>
          <a:lstStyle/>
          <a:p>
            <a:endParaRPr lang="en-US"/>
          </a:p>
        </p:txBody>
      </p:sp>
      <p:sp>
        <p:nvSpPr>
          <p:cNvPr id="253986" name="Line 34"/>
          <p:cNvSpPr>
            <a:spLocks noChangeShapeType="1"/>
          </p:cNvSpPr>
          <p:nvPr/>
        </p:nvSpPr>
        <p:spPr bwMode="auto">
          <a:xfrm>
            <a:off x="2306638" y="4957763"/>
            <a:ext cx="128587" cy="1587"/>
          </a:xfrm>
          <a:prstGeom prst="line">
            <a:avLst/>
          </a:prstGeom>
          <a:noFill/>
          <a:ln w="20638">
            <a:solidFill>
              <a:srgbClr val="000000"/>
            </a:solidFill>
            <a:round/>
            <a:headEnd/>
            <a:tailEnd/>
          </a:ln>
        </p:spPr>
        <p:txBody>
          <a:bodyPr/>
          <a:lstStyle/>
          <a:p>
            <a:endParaRPr lang="en-US"/>
          </a:p>
        </p:txBody>
      </p:sp>
      <p:sp>
        <p:nvSpPr>
          <p:cNvPr id="253987" name="Line 35"/>
          <p:cNvSpPr>
            <a:spLocks noChangeShapeType="1"/>
          </p:cNvSpPr>
          <p:nvPr/>
        </p:nvSpPr>
        <p:spPr bwMode="auto">
          <a:xfrm>
            <a:off x="2306638" y="5487988"/>
            <a:ext cx="128587" cy="1587"/>
          </a:xfrm>
          <a:prstGeom prst="line">
            <a:avLst/>
          </a:prstGeom>
          <a:noFill/>
          <a:ln w="20638">
            <a:solidFill>
              <a:srgbClr val="000000"/>
            </a:solidFill>
            <a:round/>
            <a:headEnd/>
            <a:tailEnd/>
          </a:ln>
        </p:spPr>
        <p:txBody>
          <a:bodyPr/>
          <a:lstStyle/>
          <a:p>
            <a:endParaRPr lang="en-US"/>
          </a:p>
        </p:txBody>
      </p:sp>
      <p:sp>
        <p:nvSpPr>
          <p:cNvPr id="253988" name="Line 36"/>
          <p:cNvSpPr>
            <a:spLocks noChangeShapeType="1"/>
          </p:cNvSpPr>
          <p:nvPr/>
        </p:nvSpPr>
        <p:spPr bwMode="auto">
          <a:xfrm>
            <a:off x="3241675" y="5360988"/>
            <a:ext cx="1588" cy="127000"/>
          </a:xfrm>
          <a:prstGeom prst="line">
            <a:avLst/>
          </a:prstGeom>
          <a:noFill/>
          <a:ln w="20638">
            <a:solidFill>
              <a:srgbClr val="000000"/>
            </a:solidFill>
            <a:round/>
            <a:headEnd/>
            <a:tailEnd/>
          </a:ln>
        </p:spPr>
        <p:txBody>
          <a:bodyPr/>
          <a:lstStyle/>
          <a:p>
            <a:endParaRPr lang="en-US"/>
          </a:p>
        </p:txBody>
      </p:sp>
      <p:sp>
        <p:nvSpPr>
          <p:cNvPr id="253989" name="Line 37"/>
          <p:cNvSpPr>
            <a:spLocks noChangeShapeType="1"/>
          </p:cNvSpPr>
          <p:nvPr/>
        </p:nvSpPr>
        <p:spPr bwMode="auto">
          <a:xfrm>
            <a:off x="4156075" y="5360988"/>
            <a:ext cx="1588" cy="127000"/>
          </a:xfrm>
          <a:prstGeom prst="line">
            <a:avLst/>
          </a:prstGeom>
          <a:noFill/>
          <a:ln w="20638">
            <a:solidFill>
              <a:srgbClr val="000000"/>
            </a:solidFill>
            <a:round/>
            <a:headEnd/>
            <a:tailEnd/>
          </a:ln>
        </p:spPr>
        <p:txBody>
          <a:bodyPr/>
          <a:lstStyle/>
          <a:p>
            <a:endParaRPr lang="en-US"/>
          </a:p>
        </p:txBody>
      </p:sp>
      <p:sp>
        <p:nvSpPr>
          <p:cNvPr id="253990" name="Line 38"/>
          <p:cNvSpPr>
            <a:spLocks noChangeShapeType="1"/>
          </p:cNvSpPr>
          <p:nvPr/>
        </p:nvSpPr>
        <p:spPr bwMode="auto">
          <a:xfrm>
            <a:off x="5068888" y="5360988"/>
            <a:ext cx="1587" cy="127000"/>
          </a:xfrm>
          <a:prstGeom prst="line">
            <a:avLst/>
          </a:prstGeom>
          <a:noFill/>
          <a:ln w="20638">
            <a:solidFill>
              <a:srgbClr val="000000"/>
            </a:solidFill>
            <a:round/>
            <a:headEnd/>
            <a:tailEnd/>
          </a:ln>
        </p:spPr>
        <p:txBody>
          <a:bodyPr/>
          <a:lstStyle/>
          <a:p>
            <a:endParaRPr lang="en-US"/>
          </a:p>
        </p:txBody>
      </p:sp>
      <p:sp>
        <p:nvSpPr>
          <p:cNvPr id="253991" name="Line 39"/>
          <p:cNvSpPr>
            <a:spLocks noChangeShapeType="1"/>
          </p:cNvSpPr>
          <p:nvPr/>
        </p:nvSpPr>
        <p:spPr bwMode="auto">
          <a:xfrm>
            <a:off x="5983288" y="5360988"/>
            <a:ext cx="1587" cy="127000"/>
          </a:xfrm>
          <a:prstGeom prst="line">
            <a:avLst/>
          </a:prstGeom>
          <a:noFill/>
          <a:ln w="20638">
            <a:solidFill>
              <a:srgbClr val="000000"/>
            </a:solidFill>
            <a:round/>
            <a:headEnd/>
            <a:tailEnd/>
          </a:ln>
        </p:spPr>
        <p:txBody>
          <a:bodyPr/>
          <a:lstStyle/>
          <a:p>
            <a:endParaRPr lang="en-US"/>
          </a:p>
        </p:txBody>
      </p:sp>
      <p:sp>
        <p:nvSpPr>
          <p:cNvPr id="253992" name="Line 40"/>
          <p:cNvSpPr>
            <a:spLocks noChangeShapeType="1"/>
          </p:cNvSpPr>
          <p:nvPr/>
        </p:nvSpPr>
        <p:spPr bwMode="auto">
          <a:xfrm>
            <a:off x="6918325" y="5360988"/>
            <a:ext cx="1588" cy="127000"/>
          </a:xfrm>
          <a:prstGeom prst="line">
            <a:avLst/>
          </a:prstGeom>
          <a:noFill/>
          <a:ln w="20638">
            <a:solidFill>
              <a:srgbClr val="000000"/>
            </a:solidFill>
            <a:round/>
            <a:headEnd/>
            <a:tailEnd/>
          </a:ln>
        </p:spPr>
        <p:txBody>
          <a:bodyPr/>
          <a:lstStyle/>
          <a:p>
            <a:endParaRPr lang="en-US"/>
          </a:p>
        </p:txBody>
      </p:sp>
      <p:sp>
        <p:nvSpPr>
          <p:cNvPr id="253993" name="Line 41"/>
          <p:cNvSpPr>
            <a:spLocks noChangeShapeType="1"/>
          </p:cNvSpPr>
          <p:nvPr/>
        </p:nvSpPr>
        <p:spPr bwMode="auto">
          <a:xfrm>
            <a:off x="7831138" y="5360988"/>
            <a:ext cx="1587" cy="127000"/>
          </a:xfrm>
          <a:prstGeom prst="line">
            <a:avLst/>
          </a:prstGeom>
          <a:noFill/>
          <a:ln w="20638">
            <a:solidFill>
              <a:srgbClr val="000000"/>
            </a:solidFill>
            <a:round/>
            <a:headEnd/>
            <a:tailEnd/>
          </a:ln>
        </p:spPr>
        <p:txBody>
          <a:bodyPr/>
          <a:lstStyle/>
          <a:p>
            <a:endParaRPr lang="en-US"/>
          </a:p>
        </p:txBody>
      </p:sp>
      <p:sp>
        <p:nvSpPr>
          <p:cNvPr id="253994" name="Line 42"/>
          <p:cNvSpPr>
            <a:spLocks noChangeShapeType="1"/>
          </p:cNvSpPr>
          <p:nvPr/>
        </p:nvSpPr>
        <p:spPr bwMode="auto">
          <a:xfrm>
            <a:off x="8745538" y="5360988"/>
            <a:ext cx="1587" cy="127000"/>
          </a:xfrm>
          <a:prstGeom prst="line">
            <a:avLst/>
          </a:prstGeom>
          <a:noFill/>
          <a:ln w="20638">
            <a:solidFill>
              <a:srgbClr val="000000"/>
            </a:solidFill>
            <a:round/>
            <a:headEnd/>
            <a:tailEnd/>
          </a:ln>
        </p:spPr>
        <p:txBody>
          <a:bodyPr/>
          <a:lstStyle/>
          <a:p>
            <a:endParaRPr lang="en-US"/>
          </a:p>
        </p:txBody>
      </p:sp>
      <p:sp>
        <p:nvSpPr>
          <p:cNvPr id="253995" name="Rectangle 43"/>
          <p:cNvSpPr>
            <a:spLocks noChangeArrowheads="1"/>
          </p:cNvSpPr>
          <p:nvPr/>
        </p:nvSpPr>
        <p:spPr bwMode="auto">
          <a:xfrm>
            <a:off x="1924050" y="1514475"/>
            <a:ext cx="446088" cy="296863"/>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100 </a:t>
            </a:r>
            <a:endParaRPr lang="en-US"/>
          </a:p>
        </p:txBody>
      </p:sp>
      <p:sp>
        <p:nvSpPr>
          <p:cNvPr id="253996" name="Rectangle 44"/>
          <p:cNvSpPr>
            <a:spLocks noChangeArrowheads="1"/>
          </p:cNvSpPr>
          <p:nvPr/>
        </p:nvSpPr>
        <p:spPr bwMode="auto">
          <a:xfrm>
            <a:off x="2030413" y="2066925"/>
            <a:ext cx="339725" cy="296863"/>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80 </a:t>
            </a:r>
            <a:endParaRPr lang="en-US"/>
          </a:p>
        </p:txBody>
      </p:sp>
      <p:sp>
        <p:nvSpPr>
          <p:cNvPr id="253997" name="Rectangle 45"/>
          <p:cNvSpPr>
            <a:spLocks noChangeArrowheads="1"/>
          </p:cNvSpPr>
          <p:nvPr/>
        </p:nvSpPr>
        <p:spPr bwMode="auto">
          <a:xfrm>
            <a:off x="2030413" y="2598738"/>
            <a:ext cx="3397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60 </a:t>
            </a:r>
            <a:endParaRPr lang="en-US"/>
          </a:p>
        </p:txBody>
      </p:sp>
      <p:sp>
        <p:nvSpPr>
          <p:cNvPr id="253998" name="Rectangle 46"/>
          <p:cNvSpPr>
            <a:spLocks noChangeArrowheads="1"/>
          </p:cNvSpPr>
          <p:nvPr/>
        </p:nvSpPr>
        <p:spPr bwMode="auto">
          <a:xfrm>
            <a:off x="2030413" y="3151188"/>
            <a:ext cx="3397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40 </a:t>
            </a:r>
            <a:endParaRPr lang="en-US"/>
          </a:p>
        </p:txBody>
      </p:sp>
      <p:sp>
        <p:nvSpPr>
          <p:cNvPr id="253999" name="Rectangle 47"/>
          <p:cNvSpPr>
            <a:spLocks noChangeArrowheads="1"/>
          </p:cNvSpPr>
          <p:nvPr/>
        </p:nvSpPr>
        <p:spPr bwMode="auto">
          <a:xfrm>
            <a:off x="2030413" y="3703638"/>
            <a:ext cx="3397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20 </a:t>
            </a:r>
            <a:endParaRPr lang="en-US"/>
          </a:p>
        </p:txBody>
      </p:sp>
      <p:sp>
        <p:nvSpPr>
          <p:cNvPr id="254000" name="Rectangle 48"/>
          <p:cNvSpPr>
            <a:spLocks noChangeArrowheads="1"/>
          </p:cNvSpPr>
          <p:nvPr/>
        </p:nvSpPr>
        <p:spPr bwMode="auto">
          <a:xfrm>
            <a:off x="2116138" y="4256088"/>
            <a:ext cx="233362"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0 </a:t>
            </a:r>
            <a:endParaRPr lang="en-US"/>
          </a:p>
        </p:txBody>
      </p:sp>
      <p:sp>
        <p:nvSpPr>
          <p:cNvPr id="254002" name="Rectangle 50"/>
          <p:cNvSpPr>
            <a:spLocks noChangeArrowheads="1"/>
          </p:cNvSpPr>
          <p:nvPr/>
        </p:nvSpPr>
        <p:spPr bwMode="auto">
          <a:xfrm>
            <a:off x="2030413" y="4787900"/>
            <a:ext cx="301625" cy="228600"/>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-20 </a:t>
            </a:r>
            <a:endParaRPr lang="en-US"/>
          </a:p>
        </p:txBody>
      </p:sp>
      <p:sp>
        <p:nvSpPr>
          <p:cNvPr id="254004" name="Rectangle 52"/>
          <p:cNvSpPr>
            <a:spLocks noChangeArrowheads="1"/>
          </p:cNvSpPr>
          <p:nvPr/>
        </p:nvSpPr>
        <p:spPr bwMode="auto">
          <a:xfrm>
            <a:off x="2030413" y="5340350"/>
            <a:ext cx="254000" cy="228600"/>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-40</a:t>
            </a:r>
            <a:endParaRPr lang="en-US"/>
          </a:p>
        </p:txBody>
      </p:sp>
      <p:sp>
        <p:nvSpPr>
          <p:cNvPr id="254005" name="Rectangle 53"/>
          <p:cNvSpPr>
            <a:spLocks noChangeArrowheads="1"/>
          </p:cNvSpPr>
          <p:nvPr/>
        </p:nvSpPr>
        <p:spPr bwMode="auto">
          <a:xfrm>
            <a:off x="5303838" y="5743575"/>
            <a:ext cx="3824287" cy="296863"/>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Medium" charset="0"/>
              </a:rPr>
              <a:t>Change in real GDP (billions of 1996 dollars)</a:t>
            </a:r>
            <a:endParaRPr lang="en-US"/>
          </a:p>
        </p:txBody>
      </p:sp>
      <p:sp>
        <p:nvSpPr>
          <p:cNvPr id="254007" name="Rectangle 55"/>
          <p:cNvSpPr>
            <a:spLocks noChangeArrowheads="1"/>
          </p:cNvSpPr>
          <p:nvPr/>
        </p:nvSpPr>
        <p:spPr bwMode="auto">
          <a:xfrm>
            <a:off x="2179638" y="5487988"/>
            <a:ext cx="349250" cy="228600"/>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-200</a:t>
            </a:r>
            <a:endParaRPr lang="en-US"/>
          </a:p>
        </p:txBody>
      </p:sp>
      <p:sp>
        <p:nvSpPr>
          <p:cNvPr id="254009" name="Rectangle 57"/>
          <p:cNvSpPr>
            <a:spLocks noChangeArrowheads="1"/>
          </p:cNvSpPr>
          <p:nvPr/>
        </p:nvSpPr>
        <p:spPr bwMode="auto">
          <a:xfrm>
            <a:off x="3048000" y="5487988"/>
            <a:ext cx="349250" cy="228600"/>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-100</a:t>
            </a:r>
            <a:endParaRPr lang="en-US"/>
          </a:p>
        </p:txBody>
      </p:sp>
      <p:sp>
        <p:nvSpPr>
          <p:cNvPr id="254010" name="Rectangle 58"/>
          <p:cNvSpPr>
            <a:spLocks noChangeArrowheads="1"/>
          </p:cNvSpPr>
          <p:nvPr/>
        </p:nvSpPr>
        <p:spPr bwMode="auto">
          <a:xfrm>
            <a:off x="6748463" y="5487988"/>
            <a:ext cx="4032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300</a:t>
            </a:r>
            <a:endParaRPr lang="en-US"/>
          </a:p>
        </p:txBody>
      </p:sp>
      <p:sp>
        <p:nvSpPr>
          <p:cNvPr id="254011" name="Rectangle 59"/>
          <p:cNvSpPr>
            <a:spLocks noChangeArrowheads="1"/>
          </p:cNvSpPr>
          <p:nvPr/>
        </p:nvSpPr>
        <p:spPr bwMode="auto">
          <a:xfrm>
            <a:off x="7683500" y="5487988"/>
            <a:ext cx="4032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400</a:t>
            </a:r>
            <a:endParaRPr lang="en-US"/>
          </a:p>
        </p:txBody>
      </p:sp>
      <p:sp>
        <p:nvSpPr>
          <p:cNvPr id="254012" name="Rectangle 60"/>
          <p:cNvSpPr>
            <a:spLocks noChangeArrowheads="1"/>
          </p:cNvSpPr>
          <p:nvPr/>
        </p:nvSpPr>
        <p:spPr bwMode="auto">
          <a:xfrm>
            <a:off x="8596313" y="5487988"/>
            <a:ext cx="4032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500</a:t>
            </a:r>
            <a:endParaRPr lang="en-US"/>
          </a:p>
        </p:txBody>
      </p:sp>
      <p:sp>
        <p:nvSpPr>
          <p:cNvPr id="254013" name="Rectangle 61"/>
          <p:cNvSpPr>
            <a:spLocks noChangeArrowheads="1"/>
          </p:cNvSpPr>
          <p:nvPr/>
        </p:nvSpPr>
        <p:spPr bwMode="auto">
          <a:xfrm>
            <a:off x="5834063" y="5487988"/>
            <a:ext cx="4032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200</a:t>
            </a:r>
            <a:endParaRPr lang="en-US"/>
          </a:p>
        </p:txBody>
      </p:sp>
      <p:sp>
        <p:nvSpPr>
          <p:cNvPr id="254014" name="Rectangle 62"/>
          <p:cNvSpPr>
            <a:spLocks noChangeArrowheads="1"/>
          </p:cNvSpPr>
          <p:nvPr/>
        </p:nvSpPr>
        <p:spPr bwMode="auto">
          <a:xfrm>
            <a:off x="4921250" y="5487988"/>
            <a:ext cx="403225"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100</a:t>
            </a:r>
            <a:endParaRPr lang="en-US"/>
          </a:p>
        </p:txBody>
      </p:sp>
      <p:sp>
        <p:nvSpPr>
          <p:cNvPr id="254015" name="Rectangle 63"/>
          <p:cNvSpPr>
            <a:spLocks noChangeArrowheads="1"/>
          </p:cNvSpPr>
          <p:nvPr/>
        </p:nvSpPr>
        <p:spPr bwMode="auto">
          <a:xfrm>
            <a:off x="4092575" y="5487988"/>
            <a:ext cx="190500" cy="296862"/>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0</a:t>
            </a:r>
            <a:endParaRPr lang="en-US"/>
          </a:p>
        </p:txBody>
      </p:sp>
      <p:sp>
        <p:nvSpPr>
          <p:cNvPr id="254016" name="Line 64"/>
          <p:cNvSpPr>
            <a:spLocks noChangeShapeType="1"/>
          </p:cNvSpPr>
          <p:nvPr/>
        </p:nvSpPr>
        <p:spPr bwMode="auto">
          <a:xfrm flipH="1">
            <a:off x="2306638" y="4405313"/>
            <a:ext cx="6588125" cy="1587"/>
          </a:xfrm>
          <a:prstGeom prst="line">
            <a:avLst/>
          </a:prstGeom>
          <a:noFill/>
          <a:ln w="20638">
            <a:solidFill>
              <a:srgbClr val="000000"/>
            </a:solidFill>
            <a:round/>
            <a:headEnd/>
            <a:tailEnd/>
          </a:ln>
        </p:spPr>
        <p:txBody>
          <a:bodyPr/>
          <a:lstStyle/>
          <a:p>
            <a:endParaRPr lang="en-US"/>
          </a:p>
        </p:txBody>
      </p:sp>
      <p:sp>
        <p:nvSpPr>
          <p:cNvPr id="254017" name="Freeform 65"/>
          <p:cNvSpPr>
            <a:spLocks/>
          </p:cNvSpPr>
          <p:nvPr/>
        </p:nvSpPr>
        <p:spPr bwMode="auto">
          <a:xfrm>
            <a:off x="2306638" y="1600200"/>
            <a:ext cx="6588125" cy="3887788"/>
          </a:xfrm>
          <a:custGeom>
            <a:avLst/>
            <a:gdLst/>
            <a:ahLst/>
            <a:cxnLst>
              <a:cxn ang="0">
                <a:pos x="0" y="0"/>
              </a:cxn>
              <a:cxn ang="0">
                <a:pos x="0" y="2449"/>
              </a:cxn>
              <a:cxn ang="0">
                <a:pos x="4150" y="2449"/>
              </a:cxn>
            </a:cxnLst>
            <a:rect l="0" t="0" r="r" b="b"/>
            <a:pathLst>
              <a:path w="4150" h="2449">
                <a:moveTo>
                  <a:pt x="0" y="0"/>
                </a:moveTo>
                <a:lnTo>
                  <a:pt x="0" y="2449"/>
                </a:lnTo>
                <a:lnTo>
                  <a:pt x="4150" y="2449"/>
                </a:lnTo>
              </a:path>
            </a:pathLst>
          </a:custGeom>
          <a:noFill/>
          <a:ln w="20638">
            <a:solidFill>
              <a:srgbClr val="000000"/>
            </a:solidFill>
            <a:prstDash val="solid"/>
            <a:round/>
            <a:headEnd/>
            <a:tailEnd/>
          </a:ln>
        </p:spPr>
        <p:txBody>
          <a:bodyPr/>
          <a:lstStyle/>
          <a:p>
            <a:endParaRPr lang="en-US"/>
          </a:p>
        </p:txBody>
      </p:sp>
      <p:sp>
        <p:nvSpPr>
          <p:cNvPr id="254018" name="Line 66"/>
          <p:cNvSpPr>
            <a:spLocks noChangeShapeType="1"/>
          </p:cNvSpPr>
          <p:nvPr/>
        </p:nvSpPr>
        <p:spPr bwMode="auto">
          <a:xfrm>
            <a:off x="4156075" y="1600200"/>
            <a:ext cx="1588" cy="3887788"/>
          </a:xfrm>
          <a:prstGeom prst="line">
            <a:avLst/>
          </a:prstGeom>
          <a:noFill/>
          <a:ln w="20638">
            <a:solidFill>
              <a:srgbClr val="000000"/>
            </a:solidFill>
            <a:round/>
            <a:headEnd/>
            <a:tailEnd/>
          </a:ln>
        </p:spPr>
        <p:txBody>
          <a:bodyPr/>
          <a:lstStyle/>
          <a:p>
            <a:endParaRPr lang="en-US"/>
          </a:p>
        </p:txBody>
      </p:sp>
      <p:sp>
        <p:nvSpPr>
          <p:cNvPr id="254019" name="Rectangle 67"/>
          <p:cNvSpPr>
            <a:spLocks noChangeArrowheads="1"/>
          </p:cNvSpPr>
          <p:nvPr/>
        </p:nvSpPr>
        <p:spPr bwMode="auto">
          <a:xfrm>
            <a:off x="3187700" y="4881563"/>
            <a:ext cx="66675" cy="44450"/>
          </a:xfrm>
          <a:prstGeom prst="rect">
            <a:avLst/>
          </a:prstGeom>
          <a:solidFill>
            <a:srgbClr val="66A842"/>
          </a:solidFill>
          <a:ln w="20638">
            <a:solidFill>
              <a:srgbClr val="66A842"/>
            </a:solidFill>
            <a:miter lim="800000"/>
            <a:headEnd/>
            <a:tailEnd/>
          </a:ln>
        </p:spPr>
        <p:txBody>
          <a:bodyPr/>
          <a:lstStyle/>
          <a:p>
            <a:endParaRPr lang="en-US"/>
          </a:p>
        </p:txBody>
      </p:sp>
      <p:sp>
        <p:nvSpPr>
          <p:cNvPr id="254020" name="Rectangle 68"/>
          <p:cNvSpPr>
            <a:spLocks noChangeArrowheads="1"/>
          </p:cNvSpPr>
          <p:nvPr/>
        </p:nvSpPr>
        <p:spPr bwMode="auto">
          <a:xfrm>
            <a:off x="4016375" y="4668838"/>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21" name="Rectangle 69"/>
          <p:cNvSpPr>
            <a:spLocks noChangeArrowheads="1"/>
          </p:cNvSpPr>
          <p:nvPr/>
        </p:nvSpPr>
        <p:spPr bwMode="auto">
          <a:xfrm>
            <a:off x="3825875" y="4392613"/>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22" name="Rectangle 70"/>
          <p:cNvSpPr>
            <a:spLocks noChangeArrowheads="1"/>
          </p:cNvSpPr>
          <p:nvPr/>
        </p:nvSpPr>
        <p:spPr bwMode="auto">
          <a:xfrm>
            <a:off x="3932238" y="4371975"/>
            <a:ext cx="65087" cy="66675"/>
          </a:xfrm>
          <a:prstGeom prst="rect">
            <a:avLst/>
          </a:prstGeom>
          <a:solidFill>
            <a:srgbClr val="66A842"/>
          </a:solidFill>
          <a:ln w="20638">
            <a:solidFill>
              <a:srgbClr val="66A842"/>
            </a:solidFill>
            <a:miter lim="800000"/>
            <a:headEnd/>
            <a:tailEnd/>
          </a:ln>
        </p:spPr>
        <p:txBody>
          <a:bodyPr/>
          <a:lstStyle/>
          <a:p>
            <a:endParaRPr lang="en-US"/>
          </a:p>
        </p:txBody>
      </p:sp>
      <p:sp>
        <p:nvSpPr>
          <p:cNvPr id="254023" name="Rectangle 71"/>
          <p:cNvSpPr>
            <a:spLocks noChangeArrowheads="1"/>
          </p:cNvSpPr>
          <p:nvPr/>
        </p:nvSpPr>
        <p:spPr bwMode="auto">
          <a:xfrm>
            <a:off x="3889375" y="3692525"/>
            <a:ext cx="65088" cy="65088"/>
          </a:xfrm>
          <a:prstGeom prst="rect">
            <a:avLst/>
          </a:prstGeom>
          <a:solidFill>
            <a:srgbClr val="66A842"/>
          </a:solidFill>
          <a:ln w="20638">
            <a:solidFill>
              <a:srgbClr val="66A842"/>
            </a:solidFill>
            <a:miter lim="800000"/>
            <a:headEnd/>
            <a:tailEnd/>
          </a:ln>
        </p:spPr>
        <p:txBody>
          <a:bodyPr/>
          <a:lstStyle/>
          <a:p>
            <a:endParaRPr lang="en-US"/>
          </a:p>
        </p:txBody>
      </p:sp>
      <p:sp>
        <p:nvSpPr>
          <p:cNvPr id="254024" name="Rectangle 72"/>
          <p:cNvSpPr>
            <a:spLocks noChangeArrowheads="1"/>
          </p:cNvSpPr>
          <p:nvPr/>
        </p:nvSpPr>
        <p:spPr bwMode="auto">
          <a:xfrm>
            <a:off x="4186238" y="4244975"/>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25" name="Rectangle 73"/>
          <p:cNvSpPr>
            <a:spLocks noChangeArrowheads="1"/>
          </p:cNvSpPr>
          <p:nvPr/>
        </p:nvSpPr>
        <p:spPr bwMode="auto">
          <a:xfrm>
            <a:off x="4505325" y="4287838"/>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26" name="Rectangle 74"/>
          <p:cNvSpPr>
            <a:spLocks noChangeArrowheads="1"/>
          </p:cNvSpPr>
          <p:nvPr/>
        </p:nvSpPr>
        <p:spPr bwMode="auto">
          <a:xfrm>
            <a:off x="4505325" y="4075113"/>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27" name="Rectangle 75"/>
          <p:cNvSpPr>
            <a:spLocks noChangeArrowheads="1"/>
          </p:cNvSpPr>
          <p:nvPr/>
        </p:nvSpPr>
        <p:spPr bwMode="auto">
          <a:xfrm>
            <a:off x="4632325" y="4116388"/>
            <a:ext cx="66675" cy="46037"/>
          </a:xfrm>
          <a:prstGeom prst="rect">
            <a:avLst/>
          </a:prstGeom>
          <a:solidFill>
            <a:srgbClr val="66A842"/>
          </a:solidFill>
          <a:ln w="20638">
            <a:solidFill>
              <a:srgbClr val="66A842"/>
            </a:solidFill>
            <a:miter lim="800000"/>
            <a:headEnd/>
            <a:tailEnd/>
          </a:ln>
        </p:spPr>
        <p:txBody>
          <a:bodyPr/>
          <a:lstStyle/>
          <a:p>
            <a:endParaRPr lang="en-US"/>
          </a:p>
        </p:txBody>
      </p:sp>
      <p:sp>
        <p:nvSpPr>
          <p:cNvPr id="254028" name="Rectangle 76"/>
          <p:cNvSpPr>
            <a:spLocks noChangeArrowheads="1"/>
          </p:cNvSpPr>
          <p:nvPr/>
        </p:nvSpPr>
        <p:spPr bwMode="auto">
          <a:xfrm>
            <a:off x="4654550" y="4075113"/>
            <a:ext cx="65088" cy="65087"/>
          </a:xfrm>
          <a:prstGeom prst="rect">
            <a:avLst/>
          </a:prstGeom>
          <a:solidFill>
            <a:srgbClr val="66A842"/>
          </a:solidFill>
          <a:ln w="20638">
            <a:solidFill>
              <a:srgbClr val="66A842"/>
            </a:solidFill>
            <a:miter lim="800000"/>
            <a:headEnd/>
            <a:tailEnd/>
          </a:ln>
        </p:spPr>
        <p:txBody>
          <a:bodyPr/>
          <a:lstStyle/>
          <a:p>
            <a:endParaRPr lang="en-US"/>
          </a:p>
        </p:txBody>
      </p:sp>
      <p:sp>
        <p:nvSpPr>
          <p:cNvPr id="254029" name="Rectangle 77"/>
          <p:cNvSpPr>
            <a:spLocks noChangeArrowheads="1"/>
          </p:cNvSpPr>
          <p:nvPr/>
        </p:nvSpPr>
        <p:spPr bwMode="auto">
          <a:xfrm>
            <a:off x="4781550" y="4075113"/>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30" name="Rectangle 78"/>
          <p:cNvSpPr>
            <a:spLocks noChangeArrowheads="1"/>
          </p:cNvSpPr>
          <p:nvPr/>
        </p:nvSpPr>
        <p:spPr bwMode="auto">
          <a:xfrm>
            <a:off x="4908550" y="4181475"/>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31" name="Rectangle 79"/>
          <p:cNvSpPr>
            <a:spLocks noChangeArrowheads="1"/>
          </p:cNvSpPr>
          <p:nvPr/>
        </p:nvSpPr>
        <p:spPr bwMode="auto">
          <a:xfrm>
            <a:off x="6076950" y="4627563"/>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32" name="Rectangle 80"/>
          <p:cNvSpPr>
            <a:spLocks noChangeArrowheads="1"/>
          </p:cNvSpPr>
          <p:nvPr/>
        </p:nvSpPr>
        <p:spPr bwMode="auto">
          <a:xfrm>
            <a:off x="5546725" y="4032250"/>
            <a:ext cx="65088" cy="65088"/>
          </a:xfrm>
          <a:prstGeom prst="rect">
            <a:avLst/>
          </a:prstGeom>
          <a:solidFill>
            <a:srgbClr val="66A842"/>
          </a:solidFill>
          <a:ln w="20638">
            <a:solidFill>
              <a:srgbClr val="66A842"/>
            </a:solidFill>
            <a:miter lim="800000"/>
            <a:headEnd/>
            <a:tailEnd/>
          </a:ln>
        </p:spPr>
        <p:txBody>
          <a:bodyPr/>
          <a:lstStyle/>
          <a:p>
            <a:endParaRPr lang="en-US"/>
          </a:p>
        </p:txBody>
      </p:sp>
      <p:sp>
        <p:nvSpPr>
          <p:cNvPr id="254033" name="Rectangle 81"/>
          <p:cNvSpPr>
            <a:spLocks noChangeArrowheads="1"/>
          </p:cNvSpPr>
          <p:nvPr/>
        </p:nvSpPr>
        <p:spPr bwMode="auto">
          <a:xfrm>
            <a:off x="5546725" y="3946525"/>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34" name="Rectangle 82"/>
          <p:cNvSpPr>
            <a:spLocks noChangeArrowheads="1"/>
          </p:cNvSpPr>
          <p:nvPr/>
        </p:nvSpPr>
        <p:spPr bwMode="auto">
          <a:xfrm>
            <a:off x="5397500" y="3968750"/>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35" name="Rectangle 83"/>
          <p:cNvSpPr>
            <a:spLocks noChangeArrowheads="1"/>
          </p:cNvSpPr>
          <p:nvPr/>
        </p:nvSpPr>
        <p:spPr bwMode="auto">
          <a:xfrm>
            <a:off x="5376863" y="3883025"/>
            <a:ext cx="65087" cy="66675"/>
          </a:xfrm>
          <a:prstGeom prst="rect">
            <a:avLst/>
          </a:prstGeom>
          <a:solidFill>
            <a:srgbClr val="66A842"/>
          </a:solidFill>
          <a:ln w="20638">
            <a:solidFill>
              <a:srgbClr val="66A842"/>
            </a:solidFill>
            <a:miter lim="800000"/>
            <a:headEnd/>
            <a:tailEnd/>
          </a:ln>
        </p:spPr>
        <p:txBody>
          <a:bodyPr/>
          <a:lstStyle/>
          <a:p>
            <a:endParaRPr lang="en-US"/>
          </a:p>
        </p:txBody>
      </p:sp>
      <p:sp>
        <p:nvSpPr>
          <p:cNvPr id="254036" name="Rectangle 84"/>
          <p:cNvSpPr>
            <a:spLocks noChangeArrowheads="1"/>
          </p:cNvSpPr>
          <p:nvPr/>
        </p:nvSpPr>
        <p:spPr bwMode="auto">
          <a:xfrm>
            <a:off x="5461000" y="3840163"/>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37" name="Rectangle 85"/>
          <p:cNvSpPr>
            <a:spLocks noChangeArrowheads="1"/>
          </p:cNvSpPr>
          <p:nvPr/>
        </p:nvSpPr>
        <p:spPr bwMode="auto">
          <a:xfrm>
            <a:off x="5184775" y="3925888"/>
            <a:ext cx="66675" cy="44450"/>
          </a:xfrm>
          <a:prstGeom prst="rect">
            <a:avLst/>
          </a:prstGeom>
          <a:solidFill>
            <a:srgbClr val="66A842"/>
          </a:solidFill>
          <a:ln w="20638">
            <a:solidFill>
              <a:srgbClr val="66A842"/>
            </a:solidFill>
            <a:miter lim="800000"/>
            <a:headEnd/>
            <a:tailEnd/>
          </a:ln>
        </p:spPr>
        <p:txBody>
          <a:bodyPr/>
          <a:lstStyle/>
          <a:p>
            <a:endParaRPr lang="en-US"/>
          </a:p>
        </p:txBody>
      </p:sp>
      <p:sp>
        <p:nvSpPr>
          <p:cNvPr id="254038" name="Rectangle 86"/>
          <p:cNvSpPr>
            <a:spLocks noChangeArrowheads="1"/>
          </p:cNvSpPr>
          <p:nvPr/>
        </p:nvSpPr>
        <p:spPr bwMode="auto">
          <a:xfrm>
            <a:off x="5143500" y="3883025"/>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39" name="Rectangle 87"/>
          <p:cNvSpPr>
            <a:spLocks noChangeArrowheads="1"/>
          </p:cNvSpPr>
          <p:nvPr/>
        </p:nvSpPr>
        <p:spPr bwMode="auto">
          <a:xfrm>
            <a:off x="5078413" y="3629025"/>
            <a:ext cx="66675" cy="44450"/>
          </a:xfrm>
          <a:prstGeom prst="rect">
            <a:avLst/>
          </a:prstGeom>
          <a:solidFill>
            <a:srgbClr val="66A842"/>
          </a:solidFill>
          <a:ln w="20638">
            <a:solidFill>
              <a:srgbClr val="66A842"/>
            </a:solidFill>
            <a:miter lim="800000"/>
            <a:headEnd/>
            <a:tailEnd/>
          </a:ln>
        </p:spPr>
        <p:txBody>
          <a:bodyPr/>
          <a:lstStyle/>
          <a:p>
            <a:endParaRPr lang="en-US"/>
          </a:p>
        </p:txBody>
      </p:sp>
      <p:sp>
        <p:nvSpPr>
          <p:cNvPr id="254040" name="Rectangle 88"/>
          <p:cNvSpPr>
            <a:spLocks noChangeArrowheads="1"/>
          </p:cNvSpPr>
          <p:nvPr/>
        </p:nvSpPr>
        <p:spPr bwMode="auto">
          <a:xfrm>
            <a:off x="5227638" y="3713163"/>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1" name="Rectangle 89"/>
          <p:cNvSpPr>
            <a:spLocks noChangeArrowheads="1"/>
          </p:cNvSpPr>
          <p:nvPr/>
        </p:nvSpPr>
        <p:spPr bwMode="auto">
          <a:xfrm>
            <a:off x="5291138" y="3692525"/>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42" name="Rectangle 90"/>
          <p:cNvSpPr>
            <a:spLocks noChangeArrowheads="1"/>
          </p:cNvSpPr>
          <p:nvPr/>
        </p:nvSpPr>
        <p:spPr bwMode="auto">
          <a:xfrm>
            <a:off x="4867275" y="3500438"/>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3" name="Rectangle 91"/>
          <p:cNvSpPr>
            <a:spLocks noChangeArrowheads="1"/>
          </p:cNvSpPr>
          <p:nvPr/>
        </p:nvSpPr>
        <p:spPr bwMode="auto">
          <a:xfrm>
            <a:off x="5227638" y="3330575"/>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4" name="Rectangle 92"/>
          <p:cNvSpPr>
            <a:spLocks noChangeArrowheads="1"/>
          </p:cNvSpPr>
          <p:nvPr/>
        </p:nvSpPr>
        <p:spPr bwMode="auto">
          <a:xfrm>
            <a:off x="5503863" y="3649663"/>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5" name="Rectangle 93"/>
          <p:cNvSpPr>
            <a:spLocks noChangeArrowheads="1"/>
          </p:cNvSpPr>
          <p:nvPr/>
        </p:nvSpPr>
        <p:spPr bwMode="auto">
          <a:xfrm>
            <a:off x="5567363" y="3606800"/>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6" name="Rectangle 94"/>
          <p:cNvSpPr>
            <a:spLocks noChangeArrowheads="1"/>
          </p:cNvSpPr>
          <p:nvPr/>
        </p:nvSpPr>
        <p:spPr bwMode="auto">
          <a:xfrm>
            <a:off x="5800725" y="3543300"/>
            <a:ext cx="66675" cy="44450"/>
          </a:xfrm>
          <a:prstGeom prst="rect">
            <a:avLst/>
          </a:prstGeom>
          <a:solidFill>
            <a:srgbClr val="66A842"/>
          </a:solidFill>
          <a:ln w="20638">
            <a:solidFill>
              <a:srgbClr val="66A842"/>
            </a:solidFill>
            <a:miter lim="800000"/>
            <a:headEnd/>
            <a:tailEnd/>
          </a:ln>
        </p:spPr>
        <p:txBody>
          <a:bodyPr/>
          <a:lstStyle/>
          <a:p>
            <a:endParaRPr lang="en-US"/>
          </a:p>
        </p:txBody>
      </p:sp>
      <p:sp>
        <p:nvSpPr>
          <p:cNvPr id="254047" name="Rectangle 95"/>
          <p:cNvSpPr>
            <a:spLocks noChangeArrowheads="1"/>
          </p:cNvSpPr>
          <p:nvPr/>
        </p:nvSpPr>
        <p:spPr bwMode="auto">
          <a:xfrm>
            <a:off x="5929313" y="3543300"/>
            <a:ext cx="65087"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8" name="Rectangle 96"/>
          <p:cNvSpPr>
            <a:spLocks noChangeArrowheads="1"/>
          </p:cNvSpPr>
          <p:nvPr/>
        </p:nvSpPr>
        <p:spPr bwMode="auto">
          <a:xfrm>
            <a:off x="5972175" y="3563938"/>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49" name="Rectangle 97"/>
          <p:cNvSpPr>
            <a:spLocks noChangeArrowheads="1"/>
          </p:cNvSpPr>
          <p:nvPr/>
        </p:nvSpPr>
        <p:spPr bwMode="auto">
          <a:xfrm>
            <a:off x="6076950" y="3629025"/>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50" name="Rectangle 98"/>
          <p:cNvSpPr>
            <a:spLocks noChangeArrowheads="1"/>
          </p:cNvSpPr>
          <p:nvPr/>
        </p:nvSpPr>
        <p:spPr bwMode="auto">
          <a:xfrm>
            <a:off x="5972175" y="3713163"/>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51" name="Rectangle 99"/>
          <p:cNvSpPr>
            <a:spLocks noChangeArrowheads="1"/>
          </p:cNvSpPr>
          <p:nvPr/>
        </p:nvSpPr>
        <p:spPr bwMode="auto">
          <a:xfrm>
            <a:off x="5800725" y="3819525"/>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52" name="Rectangle 100"/>
          <p:cNvSpPr>
            <a:spLocks noChangeArrowheads="1"/>
          </p:cNvSpPr>
          <p:nvPr/>
        </p:nvSpPr>
        <p:spPr bwMode="auto">
          <a:xfrm>
            <a:off x="5992813" y="3905250"/>
            <a:ext cx="65087" cy="65088"/>
          </a:xfrm>
          <a:prstGeom prst="rect">
            <a:avLst/>
          </a:prstGeom>
          <a:solidFill>
            <a:srgbClr val="66A842"/>
          </a:solidFill>
          <a:ln w="20638">
            <a:solidFill>
              <a:srgbClr val="66A842"/>
            </a:solidFill>
            <a:miter lim="800000"/>
            <a:headEnd/>
            <a:tailEnd/>
          </a:ln>
        </p:spPr>
        <p:txBody>
          <a:bodyPr/>
          <a:lstStyle/>
          <a:p>
            <a:endParaRPr lang="en-US"/>
          </a:p>
        </p:txBody>
      </p:sp>
      <p:sp>
        <p:nvSpPr>
          <p:cNvPr id="254053" name="Rectangle 101"/>
          <p:cNvSpPr>
            <a:spLocks noChangeArrowheads="1"/>
          </p:cNvSpPr>
          <p:nvPr/>
        </p:nvSpPr>
        <p:spPr bwMode="auto">
          <a:xfrm>
            <a:off x="5907088" y="4116388"/>
            <a:ext cx="66675" cy="46037"/>
          </a:xfrm>
          <a:prstGeom prst="rect">
            <a:avLst/>
          </a:prstGeom>
          <a:solidFill>
            <a:srgbClr val="66A842"/>
          </a:solidFill>
          <a:ln w="20638">
            <a:solidFill>
              <a:srgbClr val="66A842"/>
            </a:solidFill>
            <a:miter lim="800000"/>
            <a:headEnd/>
            <a:tailEnd/>
          </a:ln>
        </p:spPr>
        <p:txBody>
          <a:bodyPr/>
          <a:lstStyle/>
          <a:p>
            <a:endParaRPr lang="en-US"/>
          </a:p>
        </p:txBody>
      </p:sp>
      <p:sp>
        <p:nvSpPr>
          <p:cNvPr id="254054" name="Rectangle 102"/>
          <p:cNvSpPr>
            <a:spLocks noChangeArrowheads="1"/>
          </p:cNvSpPr>
          <p:nvPr/>
        </p:nvSpPr>
        <p:spPr bwMode="auto">
          <a:xfrm>
            <a:off x="5949950" y="3246438"/>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55" name="Rectangle 103"/>
          <p:cNvSpPr>
            <a:spLocks noChangeArrowheads="1"/>
          </p:cNvSpPr>
          <p:nvPr/>
        </p:nvSpPr>
        <p:spPr bwMode="auto">
          <a:xfrm>
            <a:off x="5949950" y="3203575"/>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56" name="Rectangle 104"/>
          <p:cNvSpPr>
            <a:spLocks noChangeArrowheads="1"/>
          </p:cNvSpPr>
          <p:nvPr/>
        </p:nvSpPr>
        <p:spPr bwMode="auto">
          <a:xfrm>
            <a:off x="6396038" y="3160713"/>
            <a:ext cx="87312" cy="66675"/>
          </a:xfrm>
          <a:prstGeom prst="rect">
            <a:avLst/>
          </a:prstGeom>
          <a:solidFill>
            <a:srgbClr val="66A842"/>
          </a:solidFill>
          <a:ln w="20638">
            <a:solidFill>
              <a:srgbClr val="66A842"/>
            </a:solidFill>
            <a:miter lim="800000"/>
            <a:headEnd/>
            <a:tailEnd/>
          </a:ln>
        </p:spPr>
        <p:txBody>
          <a:bodyPr/>
          <a:lstStyle/>
          <a:p>
            <a:endParaRPr lang="en-US"/>
          </a:p>
        </p:txBody>
      </p:sp>
      <p:sp>
        <p:nvSpPr>
          <p:cNvPr id="254057" name="Rectangle 105"/>
          <p:cNvSpPr>
            <a:spLocks noChangeArrowheads="1"/>
          </p:cNvSpPr>
          <p:nvPr/>
        </p:nvSpPr>
        <p:spPr bwMode="auto">
          <a:xfrm>
            <a:off x="6183313" y="3394075"/>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58" name="Rectangle 106"/>
          <p:cNvSpPr>
            <a:spLocks noChangeArrowheads="1"/>
          </p:cNvSpPr>
          <p:nvPr/>
        </p:nvSpPr>
        <p:spPr bwMode="auto">
          <a:xfrm>
            <a:off x="6205538" y="3479800"/>
            <a:ext cx="65087" cy="65088"/>
          </a:xfrm>
          <a:prstGeom prst="rect">
            <a:avLst/>
          </a:prstGeom>
          <a:solidFill>
            <a:srgbClr val="66A842"/>
          </a:solidFill>
          <a:ln w="20638">
            <a:solidFill>
              <a:srgbClr val="66A842"/>
            </a:solidFill>
            <a:miter lim="800000"/>
            <a:headEnd/>
            <a:tailEnd/>
          </a:ln>
        </p:spPr>
        <p:txBody>
          <a:bodyPr/>
          <a:lstStyle/>
          <a:p>
            <a:endParaRPr lang="en-US"/>
          </a:p>
        </p:txBody>
      </p:sp>
      <p:sp>
        <p:nvSpPr>
          <p:cNvPr id="254059" name="Rectangle 107"/>
          <p:cNvSpPr>
            <a:spLocks noChangeArrowheads="1"/>
          </p:cNvSpPr>
          <p:nvPr/>
        </p:nvSpPr>
        <p:spPr bwMode="auto">
          <a:xfrm>
            <a:off x="6162675" y="3563938"/>
            <a:ext cx="87313" cy="66675"/>
          </a:xfrm>
          <a:prstGeom prst="rect">
            <a:avLst/>
          </a:prstGeom>
          <a:solidFill>
            <a:srgbClr val="66A842"/>
          </a:solidFill>
          <a:ln w="20638">
            <a:solidFill>
              <a:srgbClr val="66A842"/>
            </a:solidFill>
            <a:miter lim="800000"/>
            <a:headEnd/>
            <a:tailEnd/>
          </a:ln>
        </p:spPr>
        <p:txBody>
          <a:bodyPr/>
          <a:lstStyle/>
          <a:p>
            <a:endParaRPr lang="en-US"/>
          </a:p>
        </p:txBody>
      </p:sp>
      <p:sp>
        <p:nvSpPr>
          <p:cNvPr id="254060" name="Rectangle 108"/>
          <p:cNvSpPr>
            <a:spLocks noChangeArrowheads="1"/>
          </p:cNvSpPr>
          <p:nvPr/>
        </p:nvSpPr>
        <p:spPr bwMode="auto">
          <a:xfrm>
            <a:off x="6588125" y="3543300"/>
            <a:ext cx="65088" cy="66675"/>
          </a:xfrm>
          <a:prstGeom prst="rect">
            <a:avLst/>
          </a:prstGeom>
          <a:solidFill>
            <a:srgbClr val="66A842"/>
          </a:solidFill>
          <a:ln w="20638">
            <a:solidFill>
              <a:srgbClr val="66A842"/>
            </a:solidFill>
            <a:miter lim="800000"/>
            <a:headEnd/>
            <a:tailEnd/>
          </a:ln>
        </p:spPr>
        <p:txBody>
          <a:bodyPr/>
          <a:lstStyle/>
          <a:p>
            <a:endParaRPr lang="en-US"/>
          </a:p>
        </p:txBody>
      </p:sp>
      <p:sp>
        <p:nvSpPr>
          <p:cNvPr id="254061" name="Rectangle 109"/>
          <p:cNvSpPr>
            <a:spLocks noChangeArrowheads="1"/>
          </p:cNvSpPr>
          <p:nvPr/>
        </p:nvSpPr>
        <p:spPr bwMode="auto">
          <a:xfrm>
            <a:off x="6459538" y="3862388"/>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62" name="Rectangle 110"/>
          <p:cNvSpPr>
            <a:spLocks noChangeArrowheads="1"/>
          </p:cNvSpPr>
          <p:nvPr/>
        </p:nvSpPr>
        <p:spPr bwMode="auto">
          <a:xfrm>
            <a:off x="7437438" y="3140075"/>
            <a:ext cx="66675" cy="44450"/>
          </a:xfrm>
          <a:prstGeom prst="rect">
            <a:avLst/>
          </a:prstGeom>
          <a:solidFill>
            <a:srgbClr val="66A842"/>
          </a:solidFill>
          <a:ln w="20638">
            <a:solidFill>
              <a:srgbClr val="66A842"/>
            </a:solidFill>
            <a:miter lim="800000"/>
            <a:headEnd/>
            <a:tailEnd/>
          </a:ln>
        </p:spPr>
        <p:txBody>
          <a:bodyPr/>
          <a:lstStyle/>
          <a:p>
            <a:endParaRPr lang="en-US"/>
          </a:p>
        </p:txBody>
      </p:sp>
      <p:sp>
        <p:nvSpPr>
          <p:cNvPr id="254063" name="Rectangle 111"/>
          <p:cNvSpPr>
            <a:spLocks noChangeArrowheads="1"/>
          </p:cNvSpPr>
          <p:nvPr/>
        </p:nvSpPr>
        <p:spPr bwMode="auto">
          <a:xfrm>
            <a:off x="6735763" y="2544763"/>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64" name="Rectangle 112"/>
          <p:cNvSpPr>
            <a:spLocks noChangeArrowheads="1"/>
          </p:cNvSpPr>
          <p:nvPr/>
        </p:nvSpPr>
        <p:spPr bwMode="auto">
          <a:xfrm>
            <a:off x="7310438" y="2630488"/>
            <a:ext cx="65087" cy="65087"/>
          </a:xfrm>
          <a:prstGeom prst="rect">
            <a:avLst/>
          </a:prstGeom>
          <a:solidFill>
            <a:srgbClr val="66A842"/>
          </a:solidFill>
          <a:ln w="20638">
            <a:solidFill>
              <a:srgbClr val="66A842"/>
            </a:solidFill>
            <a:miter lim="800000"/>
            <a:headEnd/>
            <a:tailEnd/>
          </a:ln>
        </p:spPr>
        <p:txBody>
          <a:bodyPr/>
          <a:lstStyle/>
          <a:p>
            <a:endParaRPr lang="en-US"/>
          </a:p>
        </p:txBody>
      </p:sp>
      <p:sp>
        <p:nvSpPr>
          <p:cNvPr id="254065" name="Rectangle 113"/>
          <p:cNvSpPr>
            <a:spLocks noChangeArrowheads="1"/>
          </p:cNvSpPr>
          <p:nvPr/>
        </p:nvSpPr>
        <p:spPr bwMode="auto">
          <a:xfrm>
            <a:off x="8181975" y="2714625"/>
            <a:ext cx="65088" cy="44450"/>
          </a:xfrm>
          <a:prstGeom prst="rect">
            <a:avLst/>
          </a:prstGeom>
          <a:solidFill>
            <a:srgbClr val="66A842"/>
          </a:solidFill>
          <a:ln w="20638">
            <a:solidFill>
              <a:srgbClr val="66A842"/>
            </a:solidFill>
            <a:miter lim="800000"/>
            <a:headEnd/>
            <a:tailEnd/>
          </a:ln>
        </p:spPr>
        <p:txBody>
          <a:bodyPr/>
          <a:lstStyle/>
          <a:p>
            <a:endParaRPr lang="en-US"/>
          </a:p>
        </p:txBody>
      </p:sp>
      <p:sp>
        <p:nvSpPr>
          <p:cNvPr id="254066" name="Rectangle 114"/>
          <p:cNvSpPr>
            <a:spLocks noChangeArrowheads="1"/>
          </p:cNvSpPr>
          <p:nvPr/>
        </p:nvSpPr>
        <p:spPr bwMode="auto">
          <a:xfrm>
            <a:off x="7543800" y="2289175"/>
            <a:ext cx="66675" cy="66675"/>
          </a:xfrm>
          <a:prstGeom prst="rect">
            <a:avLst/>
          </a:prstGeom>
          <a:solidFill>
            <a:srgbClr val="66A842"/>
          </a:solidFill>
          <a:ln w="20638">
            <a:solidFill>
              <a:srgbClr val="66A842"/>
            </a:solidFill>
            <a:miter lim="800000"/>
            <a:headEnd/>
            <a:tailEnd/>
          </a:ln>
        </p:spPr>
        <p:txBody>
          <a:bodyPr/>
          <a:lstStyle/>
          <a:p>
            <a:endParaRPr lang="en-US"/>
          </a:p>
        </p:txBody>
      </p:sp>
      <p:sp>
        <p:nvSpPr>
          <p:cNvPr id="254067" name="Rectangle 115"/>
          <p:cNvSpPr>
            <a:spLocks noChangeArrowheads="1"/>
          </p:cNvSpPr>
          <p:nvPr/>
        </p:nvSpPr>
        <p:spPr bwMode="auto">
          <a:xfrm>
            <a:off x="7394575" y="2184400"/>
            <a:ext cx="66675" cy="65088"/>
          </a:xfrm>
          <a:prstGeom prst="rect">
            <a:avLst/>
          </a:prstGeom>
          <a:solidFill>
            <a:srgbClr val="66A842"/>
          </a:solidFill>
          <a:ln w="20638">
            <a:solidFill>
              <a:srgbClr val="66A842"/>
            </a:solidFill>
            <a:miter lim="800000"/>
            <a:headEnd/>
            <a:tailEnd/>
          </a:ln>
        </p:spPr>
        <p:txBody>
          <a:bodyPr/>
          <a:lstStyle/>
          <a:p>
            <a:endParaRPr lang="en-US"/>
          </a:p>
        </p:txBody>
      </p:sp>
      <p:sp>
        <p:nvSpPr>
          <p:cNvPr id="254068" name="Rectangle 116"/>
          <p:cNvSpPr>
            <a:spLocks noChangeArrowheads="1"/>
          </p:cNvSpPr>
          <p:nvPr/>
        </p:nvSpPr>
        <p:spPr bwMode="auto">
          <a:xfrm>
            <a:off x="3973513" y="4627563"/>
            <a:ext cx="66675" cy="65087"/>
          </a:xfrm>
          <a:prstGeom prst="rect">
            <a:avLst/>
          </a:prstGeom>
          <a:solidFill>
            <a:srgbClr val="66A842"/>
          </a:solidFill>
          <a:ln w="20638">
            <a:solidFill>
              <a:srgbClr val="66A842"/>
            </a:solidFill>
            <a:miter lim="800000"/>
            <a:headEnd/>
            <a:tailEnd/>
          </a:ln>
        </p:spPr>
        <p:txBody>
          <a:bodyPr/>
          <a:lstStyle/>
          <a:p>
            <a:endParaRPr lang="en-US"/>
          </a:p>
        </p:txBody>
      </p:sp>
      <p:sp>
        <p:nvSpPr>
          <p:cNvPr id="254069" name="Rectangle 117"/>
          <p:cNvSpPr>
            <a:spLocks noChangeArrowheads="1"/>
          </p:cNvSpPr>
          <p:nvPr/>
        </p:nvSpPr>
        <p:spPr bwMode="auto">
          <a:xfrm>
            <a:off x="4038600" y="4627563"/>
            <a:ext cx="65088" cy="65087"/>
          </a:xfrm>
          <a:prstGeom prst="rect">
            <a:avLst/>
          </a:prstGeom>
          <a:solidFill>
            <a:srgbClr val="66A842"/>
          </a:solidFill>
          <a:ln w="20638">
            <a:solidFill>
              <a:srgbClr val="66A842"/>
            </a:solidFill>
            <a:miter lim="800000"/>
            <a:headEnd/>
            <a:tailEnd/>
          </a:ln>
        </p:spPr>
        <p:txBody>
          <a:bodyPr/>
          <a:lstStyle/>
          <a:p>
            <a:endParaRPr lang="en-US"/>
          </a:p>
        </p:txBody>
      </p:sp>
      <p:sp>
        <p:nvSpPr>
          <p:cNvPr id="254070" name="Rectangle 118"/>
          <p:cNvSpPr>
            <a:spLocks noChangeArrowheads="1"/>
          </p:cNvSpPr>
          <p:nvPr/>
        </p:nvSpPr>
        <p:spPr bwMode="auto">
          <a:xfrm>
            <a:off x="3995738" y="4541838"/>
            <a:ext cx="65087" cy="66675"/>
          </a:xfrm>
          <a:prstGeom prst="rect">
            <a:avLst/>
          </a:prstGeom>
          <a:solidFill>
            <a:srgbClr val="66A842"/>
          </a:solidFill>
          <a:ln w="20638">
            <a:solidFill>
              <a:srgbClr val="66A842"/>
            </a:solidFill>
            <a:miter lim="800000"/>
            <a:headEnd/>
            <a:tailEnd/>
          </a:ln>
        </p:spPr>
        <p:txBody>
          <a:bodyPr/>
          <a:lstStyle/>
          <a:p>
            <a:endParaRPr lang="en-US"/>
          </a:p>
        </p:txBody>
      </p:sp>
      <p:sp>
        <p:nvSpPr>
          <p:cNvPr id="254071" name="Line 119"/>
          <p:cNvSpPr>
            <a:spLocks noChangeShapeType="1"/>
          </p:cNvSpPr>
          <p:nvPr/>
        </p:nvSpPr>
        <p:spPr bwMode="auto">
          <a:xfrm flipV="1">
            <a:off x="2924175" y="1855788"/>
            <a:ext cx="5502275" cy="3271837"/>
          </a:xfrm>
          <a:prstGeom prst="line">
            <a:avLst/>
          </a:prstGeom>
          <a:noFill/>
          <a:ln w="20638">
            <a:solidFill>
              <a:srgbClr val="000000"/>
            </a:solidFill>
            <a:round/>
            <a:headEnd/>
            <a:tailEnd/>
          </a:ln>
        </p:spPr>
        <p:txBody>
          <a:bodyPr/>
          <a:lstStyle/>
          <a:p>
            <a:endParaRPr lang="en-US"/>
          </a:p>
        </p:txBody>
      </p:sp>
      <p:graphicFrame>
        <p:nvGraphicFramePr>
          <p:cNvPr id="313344" name="Object 0"/>
          <p:cNvGraphicFramePr>
            <a:graphicFrameLocks noChangeAspect="1"/>
          </p:cNvGraphicFramePr>
          <p:nvPr/>
        </p:nvGraphicFramePr>
        <p:xfrm>
          <a:off x="2667000" y="1000125"/>
          <a:ext cx="4648200" cy="981075"/>
        </p:xfrm>
        <a:graphic>
          <a:graphicData uri="http://schemas.openxmlformats.org/presentationml/2006/ole">
            <p:oleObj spid="_x0000_s313345" name="Equation" r:id="rId4" imgW="2044700" imgH="431800" progId="">
              <p:embed/>
            </p:oleObj>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Inventories and the real interest rate</a:t>
            </a:r>
          </a:p>
        </p:txBody>
      </p:sp>
      <p:sp>
        <p:nvSpPr>
          <p:cNvPr id="258051" name="Rectangle 3"/>
          <p:cNvSpPr>
            <a:spLocks noGrp="1" noChangeArrowheads="1"/>
          </p:cNvSpPr>
          <p:nvPr>
            <p:ph idx="1"/>
          </p:nvPr>
        </p:nvSpPr>
        <p:spPr>
          <a:xfrm>
            <a:off x="914400" y="1219200"/>
            <a:ext cx="7772400" cy="4953000"/>
          </a:xfrm>
        </p:spPr>
        <p:txBody>
          <a:bodyPr>
            <a:normAutofit/>
          </a:bodyPr>
          <a:lstStyle/>
          <a:p>
            <a:pPr>
              <a:buClr>
                <a:schemeClr val="tx1"/>
              </a:buClr>
            </a:pPr>
            <a:endParaRPr lang="en-US" sz="1800" dirty="0" smtClean="0">
              <a:latin typeface="Arial" pitchFamily="34" charset="0"/>
              <a:cs typeface="Arial" pitchFamily="34" charset="0"/>
            </a:endParaRPr>
          </a:p>
          <a:p>
            <a:pPr>
              <a:buClr>
                <a:schemeClr val="tx1"/>
              </a:buClr>
            </a:pPr>
            <a:r>
              <a:rPr lang="en-US" sz="1800" dirty="0" smtClean="0">
                <a:latin typeface="Arial" pitchFamily="34" charset="0"/>
                <a:cs typeface="Arial" pitchFamily="34" charset="0"/>
              </a:rPr>
              <a:t>The </a:t>
            </a:r>
            <a:r>
              <a:rPr lang="en-US" sz="1800" dirty="0">
                <a:latin typeface="Arial" pitchFamily="34" charset="0"/>
                <a:cs typeface="Arial" pitchFamily="34" charset="0"/>
              </a:rPr>
              <a:t>opportunity cost of holding goods in inventory:  the interest that could have been earned on the revenue from selling those goods.  </a:t>
            </a:r>
          </a:p>
          <a:p>
            <a:pPr>
              <a:buClr>
                <a:schemeClr val="tx1"/>
              </a:buClr>
            </a:pPr>
            <a:endParaRPr lang="en-US" sz="1800" dirty="0" smtClean="0">
              <a:latin typeface="Arial" pitchFamily="34" charset="0"/>
              <a:cs typeface="Arial" pitchFamily="34" charset="0"/>
            </a:endParaRPr>
          </a:p>
          <a:p>
            <a:pPr>
              <a:buClr>
                <a:schemeClr val="tx1"/>
              </a:buClr>
            </a:pPr>
            <a:endParaRPr lang="en-US" sz="1800" dirty="0">
              <a:latin typeface="Arial" pitchFamily="34" charset="0"/>
              <a:cs typeface="Arial" pitchFamily="34" charset="0"/>
            </a:endParaRPr>
          </a:p>
          <a:p>
            <a:pPr>
              <a:buClr>
                <a:schemeClr val="tx1"/>
              </a:buClr>
            </a:pPr>
            <a:r>
              <a:rPr lang="en-US" sz="1800" dirty="0" smtClean="0">
                <a:latin typeface="Arial" pitchFamily="34" charset="0"/>
                <a:cs typeface="Arial" pitchFamily="34" charset="0"/>
              </a:rPr>
              <a:t>Hence</a:t>
            </a:r>
            <a:r>
              <a:rPr lang="en-US" sz="1800" dirty="0">
                <a:latin typeface="Arial" pitchFamily="34" charset="0"/>
                <a:cs typeface="Arial" pitchFamily="34" charset="0"/>
              </a:rPr>
              <a:t>, inventory investment depends on </a:t>
            </a:r>
            <a:r>
              <a:rPr lang="en-US" sz="1800" dirty="0" smtClean="0">
                <a:latin typeface="Arial" pitchFamily="34" charset="0"/>
                <a:cs typeface="Arial" pitchFamily="34" charset="0"/>
              </a:rPr>
              <a:t>the </a:t>
            </a:r>
            <a:r>
              <a:rPr lang="en-US" sz="1800" dirty="0">
                <a:latin typeface="Arial" pitchFamily="34" charset="0"/>
                <a:cs typeface="Arial" pitchFamily="34" charset="0"/>
              </a:rPr>
              <a:t>real interest rate.</a:t>
            </a:r>
          </a:p>
          <a:p>
            <a:pPr>
              <a:buClr>
                <a:schemeClr val="tx1"/>
              </a:buClr>
            </a:pPr>
            <a:endParaRPr lang="en-US" sz="1800" i="1" dirty="0" smtClean="0">
              <a:latin typeface="Arial" pitchFamily="34" charset="0"/>
              <a:cs typeface="Arial" pitchFamily="34" charset="0"/>
            </a:endParaRPr>
          </a:p>
          <a:p>
            <a:pPr>
              <a:buClr>
                <a:schemeClr val="tx1"/>
              </a:buClr>
            </a:pPr>
            <a:endParaRPr lang="en-US" sz="1800" i="1" dirty="0">
              <a:latin typeface="Arial" pitchFamily="34" charset="0"/>
              <a:cs typeface="Arial" pitchFamily="34" charset="0"/>
            </a:endParaRPr>
          </a:p>
          <a:p>
            <a:pPr>
              <a:buClr>
                <a:schemeClr val="tx1"/>
              </a:buClr>
            </a:pPr>
            <a:r>
              <a:rPr lang="en-US" sz="1800" i="1" dirty="0" smtClean="0">
                <a:latin typeface="Arial" pitchFamily="34" charset="0"/>
                <a:cs typeface="Arial" pitchFamily="34" charset="0"/>
              </a:rPr>
              <a:t>Example</a:t>
            </a:r>
            <a:r>
              <a:rPr lang="en-US" sz="1800" i="1" dirty="0">
                <a:latin typeface="Arial" pitchFamily="34" charset="0"/>
                <a:cs typeface="Arial" pitchFamily="34" charset="0"/>
              </a:rPr>
              <a:t>:  </a:t>
            </a:r>
            <a:br>
              <a:rPr lang="en-US" sz="1800" i="1" dirty="0">
                <a:latin typeface="Arial" pitchFamily="34" charset="0"/>
                <a:cs typeface="Arial" pitchFamily="34" charset="0"/>
              </a:rPr>
            </a:br>
            <a:r>
              <a:rPr lang="en-US" sz="1800" dirty="0">
                <a:latin typeface="Arial" pitchFamily="34" charset="0"/>
                <a:cs typeface="Arial" pitchFamily="34" charset="0"/>
              </a:rPr>
              <a:t>High interest rates in the 1980s motivated many firms to adopt </a:t>
            </a:r>
            <a:r>
              <a:rPr lang="en-US" sz="1800" i="1" dirty="0">
                <a:latin typeface="Arial" pitchFamily="34" charset="0"/>
                <a:cs typeface="Arial" pitchFamily="34" charset="0"/>
              </a:rPr>
              <a:t>just-in-time</a:t>
            </a:r>
            <a:r>
              <a:rPr lang="en-US" sz="1800" dirty="0">
                <a:latin typeface="Arial" pitchFamily="34" charset="0"/>
                <a:cs typeface="Arial" pitchFamily="34" charset="0"/>
              </a:rPr>
              <a:t> production, which is designed to reduce inventories.</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82627" name="Rectangle 3"/>
          <p:cNvSpPr>
            <a:spLocks noGrp="1" noChangeArrowheads="1"/>
          </p:cNvSpPr>
          <p:nvPr>
            <p:ph idx="1"/>
          </p:nvPr>
        </p:nvSpPr>
        <p:spPr>
          <a:xfrm>
            <a:off x="914400" y="1219200"/>
            <a:ext cx="7772400" cy="5029200"/>
          </a:xfrm>
        </p:spPr>
        <p:txBody>
          <a:bodyPr/>
          <a:lstStyle/>
          <a:p>
            <a:pPr marL="404813" indent="-404813" defTabSz="736600">
              <a:lnSpc>
                <a:spcPct val="105000"/>
              </a:lnSpc>
              <a:buClr>
                <a:schemeClr val="tx1"/>
              </a:buClr>
              <a:buSzPct val="90000"/>
              <a:buNone/>
            </a:pPr>
            <a:r>
              <a:rPr lang="en-US" sz="1800" dirty="0" smtClean="0">
                <a:latin typeface="Arial" pitchFamily="34" charset="0"/>
                <a:cs typeface="Arial" pitchFamily="34" charset="0"/>
              </a:rPr>
              <a:t>1.  Investment </a:t>
            </a:r>
            <a:r>
              <a:rPr lang="en-US" sz="1800" dirty="0">
                <a:latin typeface="Arial" pitchFamily="34" charset="0"/>
                <a:cs typeface="Arial" pitchFamily="34" charset="0"/>
              </a:rPr>
              <a:t>is the most volatile component of GDP over the business cycle</a:t>
            </a:r>
            <a:r>
              <a:rPr lang="en-US" sz="1800" dirty="0" smtClean="0">
                <a:latin typeface="Arial" pitchFamily="34" charset="0"/>
                <a:cs typeface="Arial" pitchFamily="34" charset="0"/>
              </a:rPr>
              <a:t>.</a:t>
            </a:r>
          </a:p>
          <a:p>
            <a:pPr marL="404813" indent="-404813" defTabSz="736600">
              <a:lnSpc>
                <a:spcPct val="105000"/>
              </a:lnSpc>
              <a:buClr>
                <a:schemeClr val="tx1"/>
              </a:buClr>
              <a:buSzPct val="90000"/>
              <a:buNone/>
            </a:pPr>
            <a:endParaRPr lang="en-US" sz="1800" dirty="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Fluctuations in employment affect the MPK and the incentive for business fixed investment</a:t>
            </a:r>
            <a:r>
              <a:rPr lang="en-US" sz="1800" dirty="0" smtClean="0">
                <a:latin typeface="Arial" pitchFamily="34" charset="0"/>
                <a:cs typeface="Arial" pitchFamily="34" charset="0"/>
              </a:rPr>
              <a:t>.</a:t>
            </a:r>
          </a:p>
          <a:p>
            <a:pPr marL="909638" lvl="1" indent="-390525" defTabSz="736600">
              <a:lnSpc>
                <a:spcPct val="105000"/>
              </a:lnSpc>
              <a:spcBef>
                <a:spcPct val="15000"/>
              </a:spcBef>
              <a:buClr>
                <a:schemeClr val="tx1"/>
              </a:buClr>
              <a:buSzPct val="95000"/>
              <a:buFont typeface="Wingdings" pitchFamily="2" charset="2"/>
              <a:buChar char="§"/>
            </a:pPr>
            <a:endParaRPr lang="en-US" sz="1800" dirty="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Fluctuations in income affect demand for, price of housing and the incentive for residential investment. </a:t>
            </a:r>
            <a:endParaRPr lang="en-US" sz="1800" dirty="0" smtClean="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endParaRPr lang="en-US" sz="1800" dirty="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Fluctuations in output affect planned &amp; unplanned inventory investment. </a:t>
            </a:r>
          </a:p>
        </p:txBody>
      </p:sp>
      <p:pic>
        <p:nvPicPr>
          <p:cNvPr id="5" name="Picture 4" descr="coverart"/>
          <p:cNvPicPr>
            <a:picLocks noChangeAspect="1" noChangeArrowheads="1"/>
          </p:cNvPicPr>
          <p:nvPr/>
        </p:nvPicPr>
        <p:blipFill>
          <a:blip r:embed="rId3"/>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2435</TotalTime>
  <Words>1080</Words>
  <Application>Microsoft Office PowerPoint</Application>
  <PresentationFormat>On-screen Show (4:3)</PresentationFormat>
  <Paragraphs>256</Paragraphs>
  <Slides>26</Slides>
  <Notes>26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26</vt:i4>
      </vt:variant>
    </vt:vector>
  </HeadingPairs>
  <TitlesOfParts>
    <vt:vector size="30" baseType="lpstr">
      <vt:lpstr>Office Theme</vt:lpstr>
      <vt:lpstr>Image</vt:lpstr>
      <vt:lpstr>Equation</vt:lpstr>
      <vt:lpstr>Chart</vt:lpstr>
      <vt:lpstr>Review of the previous lecture</vt:lpstr>
      <vt:lpstr>Slide 1</vt:lpstr>
      <vt:lpstr>Lecture Contents</vt:lpstr>
      <vt:lpstr>Tobin’s q</vt:lpstr>
      <vt:lpstr>Relation between q theory and neoclassical theory described above</vt:lpstr>
      <vt:lpstr>The stock market and GDP</vt:lpstr>
      <vt:lpstr>The stock market and GDP</vt:lpstr>
      <vt:lpstr>The stock market and GDP</vt:lpstr>
      <vt:lpstr>The stock market and GDP</vt:lpstr>
      <vt:lpstr>Financing constraints</vt:lpstr>
      <vt:lpstr>Residential investment</vt:lpstr>
      <vt:lpstr>How residential investment is determined</vt:lpstr>
      <vt:lpstr>How residential investment is determined</vt:lpstr>
      <vt:lpstr>How residential investment  responds to a fall in interest rates</vt:lpstr>
      <vt:lpstr>The tax treatment of housing</vt:lpstr>
      <vt:lpstr>Inventory Investment</vt:lpstr>
      <vt:lpstr>Motives for holding inventories</vt:lpstr>
      <vt:lpstr>Motives for holding inventories</vt:lpstr>
      <vt:lpstr>Motives for holding inventories</vt:lpstr>
      <vt:lpstr>Motives for holding inventories</vt:lpstr>
      <vt:lpstr>The Accelerator Model</vt:lpstr>
      <vt:lpstr>The Accelerator Model</vt:lpstr>
      <vt:lpstr>The Accelerator Model</vt:lpstr>
      <vt:lpstr>Evidence for the Accelerator Model</vt:lpstr>
      <vt:lpstr>Inventories and the real interest rate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The Data of Macroeconomics</dc:title>
  <dc:creator>Ron Cronovich</dc:creator>
  <cp:lastModifiedBy>NTS</cp:lastModifiedBy>
  <cp:revision>287</cp:revision>
  <dcterms:created xsi:type="dcterms:W3CDTF">2001-08-18T20:45:39Z</dcterms:created>
  <dcterms:modified xsi:type="dcterms:W3CDTF">2012-12-25T09:01:01Z</dcterms:modified>
</cp:coreProperties>
</file>