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wmf" ContentType="image/x-wmf"/>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trictFirstAndLastChars="0" saveSubsetFonts="1">
  <p:sldMasterIdLst>
    <p:sldMasterId id="2147483667" r:id="rId1"/>
  </p:sldMasterIdLst>
  <p:notesMasterIdLst>
    <p:notesMasterId r:id="rId25"/>
  </p:notesMasterIdLst>
  <p:handoutMasterIdLst>
    <p:handoutMasterId r:id="rId26"/>
  </p:handoutMasterIdLst>
  <p:sldIdLst>
    <p:sldId id="382" r:id="rId2"/>
    <p:sldId id="383" r:id="rId3"/>
    <p:sldId id="384" r:id="rId4"/>
    <p:sldId id="381" r:id="rId5"/>
    <p:sldId id="256" r:id="rId6"/>
    <p:sldId id="329" r:id="rId7"/>
    <p:sldId id="330" r:id="rId8"/>
    <p:sldId id="338" r:id="rId9"/>
    <p:sldId id="340" r:id="rId10"/>
    <p:sldId id="339" r:id="rId11"/>
    <p:sldId id="331" r:id="rId12"/>
    <p:sldId id="332" r:id="rId13"/>
    <p:sldId id="341" r:id="rId14"/>
    <p:sldId id="342" r:id="rId15"/>
    <p:sldId id="333" r:id="rId16"/>
    <p:sldId id="334" r:id="rId17"/>
    <p:sldId id="343" r:id="rId18"/>
    <p:sldId id="336" r:id="rId19"/>
    <p:sldId id="344" r:id="rId20"/>
    <p:sldId id="337" r:id="rId21"/>
    <p:sldId id="347" r:id="rId22"/>
    <p:sldId id="348" r:id="rId23"/>
    <p:sldId id="378" r:id="rId24"/>
  </p:sldIdLst>
  <p:sldSz cx="9144000" cy="6858000" type="screen4x3"/>
  <p:notesSz cx="6858000" cy="9144000"/>
  <p:defaultTextStyle>
    <a:defPPr>
      <a:defRPr lang="en-US"/>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clrMru>
    <a:srgbClr val="0033CC"/>
    <a:srgbClr val="9FFFCA"/>
    <a:srgbClr val="996600"/>
    <a:srgbClr val="336699"/>
    <a:srgbClr val="808080"/>
    <a:srgbClr val="990033"/>
    <a:srgbClr val="FF9900"/>
    <a:srgbClr val="B2B2B2"/>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59" autoAdjust="0"/>
    <p:restoredTop sz="92473" autoAdjust="0"/>
  </p:normalViewPr>
  <p:slideViewPr>
    <p:cSldViewPr>
      <p:cViewPr>
        <p:scale>
          <a:sx n="40" d="100"/>
          <a:sy n="40" d="100"/>
        </p:scale>
        <p:origin x="-538" y="-96"/>
      </p:cViewPr>
      <p:guideLst>
        <p:guide orient="horz" pos="2160"/>
        <p:guide pos="2880"/>
      </p:guideLst>
    </p:cSldViewPr>
  </p:slideViewPr>
  <p:outlineViewPr>
    <p:cViewPr>
      <p:scale>
        <a:sx n="33" d="100"/>
        <a:sy n="33" d="100"/>
      </p:scale>
      <p:origin x="0" y="18882"/>
    </p:cViewPr>
    <p:sldLst>
      <p:sld r:id="rId1" collapse="1"/>
      <p:sld r:id="rId2" collapse="1"/>
      <p:sld r:id="rId3" collapse="1"/>
      <p:sld r:id="rId4" collapse="1"/>
    </p:sldLst>
  </p:outlineViewPr>
  <p:notesTextViewPr>
    <p:cViewPr>
      <p:scale>
        <a:sx n="100" d="100"/>
        <a:sy n="100" d="100"/>
      </p:scale>
      <p:origin x="0" y="0"/>
    </p:cViewPr>
  </p:notesTextViewPr>
  <p:sorterViewPr>
    <p:cViewPr>
      <p:scale>
        <a:sx n="94" d="100"/>
        <a:sy n="94" d="100"/>
      </p:scale>
      <p:origin x="0" y="10110"/>
    </p:cViewPr>
  </p:sorterViewPr>
  <p:notesViewPr>
    <p:cSldViewPr>
      <p:cViewPr>
        <p:scale>
          <a:sx n="75" d="100"/>
          <a:sy n="75" d="100"/>
        </p:scale>
        <p:origin x="-1320" y="756"/>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_rels/viewProps.xml.rels><?xml version="1.0" encoding="UTF-8" standalone="yes"?>
<Relationships xmlns="http://schemas.openxmlformats.org/package/2006/relationships"><Relationship Id="rId3" Type="http://schemas.openxmlformats.org/officeDocument/2006/relationships/slide" Target="slides/slide3.xml"/><Relationship Id="rId2" Type="http://schemas.openxmlformats.org/officeDocument/2006/relationships/slide" Target="slides/slide2.xml"/><Relationship Id="rId1" Type="http://schemas.openxmlformats.org/officeDocument/2006/relationships/slide" Target="slides/slide1.xml"/><Relationship Id="rId4" Type="http://schemas.openxmlformats.org/officeDocument/2006/relationships/slide" Target="slides/slide4.xml"/></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5.v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image" Target="../media/image5.wmf"/></Relationships>
</file>

<file path=ppt/drawings/_rels/vmlDrawing6.vml.rels><?xml version="1.0" encoding="UTF-8" standalone="yes"?>
<Relationships xmlns="http://schemas.openxmlformats.org/package/2006/relationships"><Relationship Id="rId2" Type="http://schemas.openxmlformats.org/officeDocument/2006/relationships/image" Target="../media/image8.wmf"/><Relationship Id="rId1" Type="http://schemas.openxmlformats.org/officeDocument/2006/relationships/image" Target="../media/image7.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0.wmf"/></Relationships>
</file>

<file path=ppt/drawings/_rels/vmlDrawing9.v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image" Target="../media/image11.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029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140291"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140292"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140293"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25F88221-900A-489B-8D12-DD720BFCE876}" type="slidenum">
              <a:rPr lang="en-US"/>
              <a:pPr/>
              <a:t>‹#›</a:t>
            </a:fld>
            <a:endParaRPr lang="en-US"/>
          </a:p>
        </p:txBody>
      </p:sp>
    </p:spTree>
    <p:extLst>
      <p:ext uri="{BB962C8B-B14F-4D97-AF65-F5344CB8AC3E}">
        <p14:creationId xmlns:p14="http://schemas.microsoft.com/office/powerpoint/2010/main" xmlns="" val="2671367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vl1pPr>
          </a:lstStyle>
          <a:p>
            <a:endParaRPr lang="en-US"/>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vl1pPr>
          </a:lstStyle>
          <a:p>
            <a:endParaRPr lang="en-US"/>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Lecture notes:</a:t>
            </a:r>
          </a:p>
          <a:p>
            <a:pPr lvl="0"/>
            <a:r>
              <a:rPr lang="en-US" smtClean="0"/>
              <a:t>n.a.</a:t>
            </a:r>
          </a:p>
          <a:p>
            <a:pPr lvl="0"/>
            <a:endParaRPr lang="en-US" smtClean="0"/>
          </a:p>
          <a:p>
            <a:pPr lvl="0"/>
            <a:r>
              <a:rPr lang="en-US" smtClean="0"/>
              <a:t>To the Instructor:</a:t>
            </a:r>
          </a:p>
          <a:p>
            <a:pPr lvl="0"/>
            <a:r>
              <a:rPr lang="en-US" smtClean="0"/>
              <a:t>n.a. </a:t>
            </a:r>
          </a:p>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vl1pPr>
          </a:lstStyle>
          <a:p>
            <a:endParaRPr lang="en-US"/>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7E3AAE40-BD0B-4898-BAAA-131750FF66DC}" type="slidenum">
              <a:rPr lang="en-US"/>
              <a:pPr/>
              <a:t>‹#›</a:t>
            </a:fld>
            <a:endParaRPr lang="en-US"/>
          </a:p>
        </p:txBody>
      </p:sp>
    </p:spTree>
    <p:extLst>
      <p:ext uri="{BB962C8B-B14F-4D97-AF65-F5344CB8AC3E}">
        <p14:creationId xmlns:p14="http://schemas.microsoft.com/office/powerpoint/2010/main" xmlns="" val="54547954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68D4EBB-AF7F-4691-8DF8-E26A68168179}" type="slidenum">
              <a:rPr lang="en-US"/>
              <a:pPr/>
              <a:t>0</a:t>
            </a:fld>
            <a:endParaRPr lang="en-US"/>
          </a:p>
        </p:txBody>
      </p:sp>
      <p:sp>
        <p:nvSpPr>
          <p:cNvPr id="211970" name="Rectangle 2"/>
          <p:cNvSpPr>
            <a:spLocks noGrp="1" noRot="1" noChangeAspect="1" noChangeArrowheads="1" noTextEdit="1"/>
          </p:cNvSpPr>
          <p:nvPr>
            <p:ph type="sldImg"/>
          </p:nvPr>
        </p:nvSpPr>
        <p:spPr>
          <a:xfrm>
            <a:off x="1322388" y="685800"/>
            <a:ext cx="4064000" cy="3048000"/>
          </a:xfrm>
          <a:ln/>
        </p:spPr>
      </p:sp>
      <p:sp>
        <p:nvSpPr>
          <p:cNvPr id="211971"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38727F-183D-4F23-8A67-612D77F47D0B}" type="slidenum">
              <a:rPr lang="en-US"/>
              <a:pPr/>
              <a:t>1</a:t>
            </a:fld>
            <a:endParaRPr lang="en-US"/>
          </a:p>
        </p:txBody>
      </p:sp>
      <p:sp>
        <p:nvSpPr>
          <p:cNvPr id="214018" name="Rectangle 2"/>
          <p:cNvSpPr>
            <a:spLocks noGrp="1" noRot="1" noChangeAspect="1" noChangeArrowheads="1" noTextEdit="1"/>
          </p:cNvSpPr>
          <p:nvPr>
            <p:ph type="sldImg"/>
          </p:nvPr>
        </p:nvSpPr>
        <p:spPr>
          <a:xfrm>
            <a:off x="1322388" y="685800"/>
            <a:ext cx="4064000" cy="3048000"/>
          </a:xfrm>
          <a:ln/>
        </p:spPr>
      </p:sp>
      <p:sp>
        <p:nvSpPr>
          <p:cNvPr id="214019"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08F8E9-AC3E-4B45-BC4D-FFCF1A7079B0}" type="slidenum">
              <a:rPr lang="en-US"/>
              <a:pPr/>
              <a:t>2</a:t>
            </a:fld>
            <a:endParaRPr lang="en-US"/>
          </a:p>
        </p:txBody>
      </p:sp>
      <p:sp>
        <p:nvSpPr>
          <p:cNvPr id="259074" name="Rectangle 2"/>
          <p:cNvSpPr>
            <a:spLocks noGrp="1" noRot="1" noChangeAspect="1" noChangeArrowheads="1" noTextEdit="1"/>
          </p:cNvSpPr>
          <p:nvPr>
            <p:ph type="sldImg"/>
          </p:nvPr>
        </p:nvSpPr>
        <p:spPr>
          <a:xfrm>
            <a:off x="1322388" y="685800"/>
            <a:ext cx="4064000" cy="3048000"/>
          </a:xfrm>
          <a:ln/>
        </p:spPr>
      </p:sp>
      <p:sp>
        <p:nvSpPr>
          <p:cNvPr id="259075"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2055"/>
          <p:cNvSpPr>
            <a:spLocks noGrp="1" noChangeArrowheads="1"/>
          </p:cNvSpPr>
          <p:nvPr>
            <p:ph type="sldNum" sz="quarter" idx="5"/>
          </p:nvPr>
        </p:nvSpPr>
        <p:spPr>
          <a:ln/>
        </p:spPr>
        <p:txBody>
          <a:bodyPr/>
          <a:lstStyle/>
          <a:p>
            <a:fld id="{50FE81F9-20EA-4E94-B746-8E40BF4A9FD2}" type="slidenum">
              <a:rPr lang="en-US"/>
              <a:pPr/>
              <a:t>3</a:t>
            </a:fld>
            <a:endParaRPr 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r>
              <a:rPr lang="en-US" dirty="0"/>
              <a:t>This chapter sets up the IS-LM model, which chapter 11 then uses extensively to analyze the effects of policies and economic shocks.  </a:t>
            </a:r>
          </a:p>
          <a:p>
            <a:r>
              <a:rPr lang="en-US" dirty="0"/>
              <a:t>This chapter also introduces students to the Keynesian Cross and Liquidity Preference models, which underlie the IS curve and LM curve, respectively.  </a:t>
            </a:r>
          </a:p>
          <a:p>
            <a:endParaRPr lang="en-US" dirty="0"/>
          </a:p>
          <a:p>
            <a:r>
              <a:rPr lang="en-US" dirty="0"/>
              <a:t>If you would like to spend less time on this chapter, you might consider omitting the Keynesian Cross, instead using the </a:t>
            </a:r>
            <a:r>
              <a:rPr lang="en-US" dirty="0" err="1"/>
              <a:t>loanable</a:t>
            </a:r>
            <a:r>
              <a:rPr lang="en-US" dirty="0"/>
              <a:t> funds model from Chapter 3 to derive the IS curve.  Advantage:  students are already familiar with the </a:t>
            </a:r>
            <a:r>
              <a:rPr lang="en-US" dirty="0" err="1"/>
              <a:t>loanable</a:t>
            </a:r>
            <a:r>
              <a:rPr lang="en-US" dirty="0"/>
              <a:t> funds model, so skipping the KC means one less model to learn.  Additionally, the KC model is not used anywhere else in this textbook.  Once it’s used to derive IS, it disappears for good.  </a:t>
            </a:r>
          </a:p>
          <a:p>
            <a:r>
              <a:rPr lang="en-US" dirty="0"/>
              <a:t>However, there are some good reasons for NOT omitting the KC model:</a:t>
            </a:r>
          </a:p>
          <a:p>
            <a:r>
              <a:rPr lang="en-US" dirty="0"/>
              <a:t>1) Many principles textbooks (though not </a:t>
            </a:r>
            <a:r>
              <a:rPr lang="en-US" dirty="0" err="1"/>
              <a:t>Mankiw’s</a:t>
            </a:r>
            <a:r>
              <a:rPr lang="en-US" dirty="0"/>
              <a:t>) cover the KC model; students who learned the KC model in their principles class may benefit from seeing it here, as a bridge to new material (the IS curve).</a:t>
            </a:r>
          </a:p>
          <a:p>
            <a:r>
              <a:rPr lang="en-US" dirty="0"/>
              <a:t>2) The KC model has historical value.  One could argue that somebody graduating from college with a degree in economics should be familiar with the KC model.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2A73D2-C3C9-4D34-9C5A-E7A705E78075}" type="slidenum">
              <a:rPr lang="en-US"/>
              <a:pPr/>
              <a:t>4</a:t>
            </a:fld>
            <a:endParaRPr lang="en-US"/>
          </a:p>
        </p:txBody>
      </p:sp>
      <p:sp>
        <p:nvSpPr>
          <p:cNvPr id="8194" name="Rectangle 2"/>
          <p:cNvSpPr>
            <a:spLocks noGrp="1" noRot="1" noChangeAspect="1" noChangeArrowheads="1" noTextEdit="1"/>
          </p:cNvSpPr>
          <p:nvPr>
            <p:ph type="sldImg"/>
          </p:nvPr>
        </p:nvSpPr>
        <p:spPr>
          <a:ln/>
        </p:spPr>
      </p:sp>
      <p:sp>
        <p:nvSpPr>
          <p:cNvPr id="81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AF83C26-4106-4522-B3D0-A18672486CE6}" type="slidenum">
              <a:rPr lang="en-US"/>
              <a:pPr/>
              <a:t>5</a:t>
            </a:fld>
            <a:endParaRPr lang="en-US"/>
          </a:p>
        </p:txBody>
      </p:sp>
      <p:sp>
        <p:nvSpPr>
          <p:cNvPr id="284674" name="Rectangle 1026"/>
          <p:cNvSpPr>
            <a:spLocks noGrp="1" noRot="1" noChangeAspect="1" noChangeArrowheads="1" noTextEdit="1"/>
          </p:cNvSpPr>
          <p:nvPr>
            <p:ph type="sldImg"/>
          </p:nvPr>
        </p:nvSpPr>
        <p:spPr>
          <a:ln/>
        </p:spPr>
      </p:sp>
      <p:sp>
        <p:nvSpPr>
          <p:cNvPr id="284675" name="Rectangle 1027"/>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77880EF-5C29-45C1-8DBD-29E3B3E589E9}" type="slidenum">
              <a:rPr lang="en-US"/>
              <a:pPr/>
              <a:t>6</a:t>
            </a:fld>
            <a:endParaRPr lang="en-US"/>
          </a:p>
        </p:txBody>
      </p:sp>
      <p:sp>
        <p:nvSpPr>
          <p:cNvPr id="207874" name="Rectangle 1026"/>
          <p:cNvSpPr>
            <a:spLocks noGrp="1" noRot="1" noChangeAspect="1" noChangeArrowheads="1" noTextEdit="1"/>
          </p:cNvSpPr>
          <p:nvPr>
            <p:ph type="sldImg"/>
          </p:nvPr>
        </p:nvSpPr>
        <p:spPr>
          <a:ln/>
        </p:spPr>
      </p:sp>
      <p:sp>
        <p:nvSpPr>
          <p:cNvPr id="207875" name="Rectangle 1027"/>
          <p:cNvSpPr>
            <a:spLocks noGrp="1" noChangeArrowheads="1"/>
          </p:cNvSpPr>
          <p:nvPr>
            <p:ph type="body" idx="1"/>
          </p:nvPr>
        </p:nvSpPr>
        <p:spPr/>
        <p:txBody>
          <a:bodyPr/>
          <a:lstStyle/>
          <a:p>
            <a:r>
              <a:rPr lang="en-US"/>
              <a:t>Source:  U.S. Department of Commerce.  </a:t>
            </a:r>
            <a:r>
              <a:rPr lang="en-US" i="1"/>
              <a:t>P</a:t>
            </a:r>
            <a:r>
              <a:rPr lang="en-US"/>
              <a:t> and </a:t>
            </a:r>
            <a:r>
              <a:rPr lang="en-US" i="1"/>
              <a:t>T</a:t>
            </a:r>
            <a:r>
              <a:rPr lang="en-US"/>
              <a:t> denote dates of peaks and troughs, respectively. </a:t>
            </a:r>
          </a:p>
          <a:p>
            <a:endParaRPr lang="en-US"/>
          </a:p>
          <a:p>
            <a:r>
              <a:rPr lang="en-US"/>
              <a:t>What we learn from this graph:</a:t>
            </a:r>
          </a:p>
          <a:p>
            <a:r>
              <a:rPr lang="en-US"/>
              <a:t>1.  Business fixed investment is the largest of the three types of investment</a:t>
            </a:r>
          </a:p>
          <a:p>
            <a:r>
              <a:rPr lang="en-US"/>
              <a:t>2.  Investment varies with the business cycle, rising in booms and falling in recessions.</a:t>
            </a:r>
          </a:p>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24F7BF-F951-4095-8EEF-865185679CAB}" type="slidenum">
              <a:rPr lang="en-US"/>
              <a:pPr/>
              <a:t>7</a:t>
            </a:fld>
            <a:endParaRPr lang="en-US"/>
          </a:p>
        </p:txBody>
      </p:sp>
      <p:sp>
        <p:nvSpPr>
          <p:cNvPr id="285698" name="Rectangle 2050"/>
          <p:cNvSpPr>
            <a:spLocks noGrp="1" noRot="1" noChangeAspect="1" noChangeArrowheads="1" noTextEdit="1"/>
          </p:cNvSpPr>
          <p:nvPr>
            <p:ph type="sldImg"/>
          </p:nvPr>
        </p:nvSpPr>
        <p:spPr>
          <a:ln/>
        </p:spPr>
      </p:sp>
      <p:sp>
        <p:nvSpPr>
          <p:cNvPr id="285699" name="Rectangle 2051"/>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B48F9B-892F-4287-BC5E-070404C3EF43}" type="slidenum">
              <a:rPr lang="en-US"/>
              <a:pPr/>
              <a:t>8</a:t>
            </a:fld>
            <a:endParaRPr lang="en-US"/>
          </a:p>
        </p:txBody>
      </p:sp>
      <p:sp>
        <p:nvSpPr>
          <p:cNvPr id="212994" name="Rectangle 2"/>
          <p:cNvSpPr>
            <a:spLocks noGrp="1" noRot="1" noChangeAspect="1" noChangeArrowheads="1" noTextEdit="1"/>
          </p:cNvSpPr>
          <p:nvPr>
            <p:ph type="sldImg"/>
          </p:nvPr>
        </p:nvSpPr>
        <p:spPr>
          <a:ln/>
        </p:spPr>
      </p:sp>
      <p:sp>
        <p:nvSpPr>
          <p:cNvPr id="212995" name="Rectangle 3"/>
          <p:cNvSpPr>
            <a:spLocks noGrp="1" noChangeArrowheads="1"/>
          </p:cNvSpPr>
          <p:nvPr>
            <p:ph type="body" idx="1"/>
          </p:nvPr>
        </p:nvSpPr>
        <p:spPr/>
        <p:txBody>
          <a:bodyPr/>
          <a:lstStyle/>
          <a:p>
            <a:r>
              <a:rPr lang="en-US"/>
              <a:t>Note:   Many students find it easier to learn the following material by separating the investment decision from the production decision.  Of course, the lessons apply to real-world firms that actually do both functions.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EE74F38-4BB8-49B4-983B-89E1FD7F8C82}" type="slidenum">
              <a:rPr lang="en-US"/>
              <a:pPr/>
              <a:t>9</a:t>
            </a:fld>
            <a:endParaRPr lang="en-US"/>
          </a:p>
        </p:txBody>
      </p:sp>
      <p:sp>
        <p:nvSpPr>
          <p:cNvPr id="210946" name="Rectangle 2"/>
          <p:cNvSpPr>
            <a:spLocks noGrp="1" noRot="1" noChangeAspect="1" noChangeArrowheads="1" noTextEdit="1"/>
          </p:cNvSpPr>
          <p:nvPr>
            <p:ph type="sldImg"/>
          </p:nvPr>
        </p:nvSpPr>
        <p:spPr>
          <a:ln/>
        </p:spPr>
      </p:sp>
      <p:sp>
        <p:nvSpPr>
          <p:cNvPr id="210947" name="Rectangle 3"/>
          <p:cNvSpPr>
            <a:spLocks noGrp="1" noChangeArrowheads="1"/>
          </p:cNvSpPr>
          <p:nvPr>
            <p:ph type="body" idx="1"/>
          </p:nvPr>
        </p:nvSpPr>
        <p:spPr/>
        <p:txBody>
          <a:bodyPr/>
          <a:lstStyle/>
          <a:p>
            <a:r>
              <a:rPr lang="en-US"/>
              <a:t>The graph of the rental market for capital is review from chapter 3.  As you present it to your students, it might be worthwhile to briefly review each piece (why the supply curve is vertical, why demand = MPK).  </a:t>
            </a:r>
          </a:p>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0CAABF-588F-4954-9ED7-32613EAD34CC}" type="slidenum">
              <a:rPr lang="en-US"/>
              <a:pPr/>
              <a:t>10</a:t>
            </a:fld>
            <a:endParaRPr lang="en-US"/>
          </a:p>
        </p:txBody>
      </p:sp>
      <p:sp>
        <p:nvSpPr>
          <p:cNvPr id="214018" name="Rectangle 2"/>
          <p:cNvSpPr>
            <a:spLocks noGrp="1" noRot="1" noChangeAspect="1" noChangeArrowheads="1" noTextEdit="1"/>
          </p:cNvSpPr>
          <p:nvPr>
            <p:ph type="sldImg"/>
          </p:nvPr>
        </p:nvSpPr>
        <p:spPr>
          <a:ln/>
        </p:spPr>
      </p:sp>
      <p:sp>
        <p:nvSpPr>
          <p:cNvPr id="214019" name="Rectangle 3"/>
          <p:cNvSpPr>
            <a:spLocks noGrp="1" noChangeArrowheads="1"/>
          </p:cNvSpPr>
          <p:nvPr>
            <p:ph type="body" idx="1"/>
          </p:nvPr>
        </p:nvSpPr>
        <p:spPr/>
        <p:txBody>
          <a:bodyPr/>
          <a:lstStyle/>
          <a:p>
            <a:pPr>
              <a:tabLst>
                <a:tab pos="342900" algn="l"/>
              </a:tabLst>
            </a:pPr>
            <a:r>
              <a:rPr lang="en-US"/>
              <a:t>(It might be worth reminding students that </a:t>
            </a:r>
            <a:r>
              <a:rPr lang="en-US" b="1" i="1"/>
              <a:t>A</a:t>
            </a:r>
            <a:r>
              <a:rPr lang="en-US"/>
              <a:t> represents the level of technology, and </a:t>
            </a:r>
            <a:r>
              <a:rPr lang="en-US" b="1">
                <a:sym typeface="Symbol" pitchFamily="18" charset="2"/>
              </a:rPr>
              <a:t></a:t>
            </a:r>
            <a:r>
              <a:rPr lang="en-US">
                <a:sym typeface="Symbol" pitchFamily="18" charset="2"/>
              </a:rPr>
              <a:t> is a number between 0 and 1 that equals capital’s share of national income.)</a:t>
            </a:r>
          </a:p>
          <a:p>
            <a:pPr>
              <a:tabLst>
                <a:tab pos="342900" algn="l"/>
              </a:tabLst>
            </a:pPr>
            <a:r>
              <a:rPr lang="en-US"/>
              <a:t>	We use the C-D function for two reasons:  First, we can make the ideas here more concrete with a specific functional form, and second, because the C-D function will be familiar to most students from earlier chapters (the appendix to Chapter 3, and the economic growth chapters).  </a:t>
            </a:r>
          </a:p>
          <a:p>
            <a:pPr>
              <a:tabLst>
                <a:tab pos="342900" algn="l"/>
              </a:tabLst>
            </a:pPr>
            <a:r>
              <a:rPr lang="en-US"/>
              <a:t>	If students are wondering where the MPK equation comes from, either refer them to the Appendix to chapter 3, or, if they are acquainted with basic calculus, take the derivative of the production function with respect to </a:t>
            </a:r>
            <a:r>
              <a:rPr lang="en-US" b="1" i="1"/>
              <a:t>K</a:t>
            </a:r>
            <a:r>
              <a:rPr lang="en-US"/>
              <a:t>. </a:t>
            </a:r>
          </a:p>
          <a:p>
            <a:pPr>
              <a:tabLst>
                <a:tab pos="342900" algn="l"/>
              </a:tabLst>
            </a:pPr>
            <a:r>
              <a:rPr lang="en-US"/>
              <a:t>	Regarding the impact of an increase in </a:t>
            </a:r>
            <a:r>
              <a:rPr lang="en-US" b="1" i="1"/>
              <a:t>A</a:t>
            </a:r>
            <a:r>
              <a:rPr lang="en-US"/>
              <a:t> on </a:t>
            </a:r>
            <a:r>
              <a:rPr lang="en-US" b="1" i="1"/>
              <a:t>R</a:t>
            </a:r>
            <a:r>
              <a:rPr lang="en-US" i="1"/>
              <a:t>/</a:t>
            </a:r>
            <a:r>
              <a:rPr lang="en-US" b="1" i="1"/>
              <a:t>P</a:t>
            </a:r>
            <a:r>
              <a:rPr lang="en-US"/>
              <a:t>:</a:t>
            </a:r>
            <a:br>
              <a:rPr lang="en-US"/>
            </a:br>
            <a:r>
              <a:rPr lang="en-US"/>
              <a:t>We usually associate </a:t>
            </a:r>
            <a:r>
              <a:rPr lang="en-US" b="1" i="1"/>
              <a:t>A</a:t>
            </a:r>
            <a:r>
              <a:rPr lang="en-US"/>
              <a:t> with technology.  However, </a:t>
            </a:r>
            <a:r>
              <a:rPr lang="en-US" b="1" i="1"/>
              <a:t>A</a:t>
            </a:r>
            <a:r>
              <a:rPr lang="en-US"/>
              <a:t> represents anything that affects the amount of output that can be produced from a given bundle of inputs.  For example, firms use resources (in this context, </a:t>
            </a:r>
            <a:r>
              <a:rPr lang="en-US" b="1" i="1"/>
              <a:t>L</a:t>
            </a:r>
            <a:r>
              <a:rPr lang="en-US"/>
              <a:t> and/or </a:t>
            </a:r>
            <a:r>
              <a:rPr lang="en-US" b="1" i="1"/>
              <a:t>K</a:t>
            </a:r>
            <a:r>
              <a:rPr lang="en-US"/>
              <a:t>) to compliance with regulations (some labor time is used to fill out forms; some capital is used to reduce emissions of nasty things into the air or rivers).  A relaxation of regulations would allow firms to divert these resources from compliance with regulations to production, causing output to increase.  Hence, a deregulation could cause </a:t>
            </a:r>
            <a:r>
              <a:rPr lang="en-US" b="1" i="1"/>
              <a:t>A</a:t>
            </a:r>
            <a:r>
              <a:rPr lang="en-US"/>
              <a:t> to rise.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3DE544-1B77-4A7A-97C1-697218D2A925}" type="slidenum">
              <a:rPr lang="en-US"/>
              <a:pPr/>
              <a:t>11</a:t>
            </a:fld>
            <a:endParaRPr lang="en-US"/>
          </a:p>
        </p:txBody>
      </p:sp>
      <p:sp>
        <p:nvSpPr>
          <p:cNvPr id="215042"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82B498-7B13-4F3B-BA9D-CCB8F2323224}" type="slidenum">
              <a:rPr lang="en-US"/>
              <a:pPr/>
              <a:t>12</a:t>
            </a:fld>
            <a:endParaRPr lang="en-US"/>
          </a:p>
        </p:txBody>
      </p:sp>
      <p:sp>
        <p:nvSpPr>
          <p:cNvPr id="217090" name="Rectangle 2"/>
          <p:cNvSpPr>
            <a:spLocks noGrp="1" noRot="1" noChangeAspect="1" noChangeArrowheads="1" noTextEdit="1"/>
          </p:cNvSpPr>
          <p:nvPr>
            <p:ph type="sldImg"/>
          </p:nvPr>
        </p:nvSpPr>
        <p:spPr>
          <a:ln/>
        </p:spPr>
      </p:sp>
      <p:sp>
        <p:nvSpPr>
          <p:cNvPr id="217091" name="Rectangle 3"/>
          <p:cNvSpPr>
            <a:spLocks noGrp="1" noChangeArrowheads="1"/>
          </p:cNvSpPr>
          <p:nvPr>
            <p:ph type="body" idx="1"/>
          </p:nvPr>
        </p:nvSpPr>
        <p:spPr/>
        <p:txBody>
          <a:bodyPr/>
          <a:lstStyle/>
          <a:p>
            <a:r>
              <a:rPr lang="en-US"/>
              <a:t>Notes:</a:t>
            </a:r>
          </a:p>
          <a:p>
            <a:endParaRPr lang="en-US"/>
          </a:p>
          <a:p>
            <a:r>
              <a:rPr lang="en-US"/>
              <a:t>Interest cost--</a:t>
            </a:r>
            <a:br>
              <a:rPr lang="en-US"/>
            </a:br>
            <a:r>
              <a:rPr lang="en-US"/>
              <a:t>If firms borrow in the loanable funds market (from chapter 3) to finance their purchases of capital, then they incur interest.  But even if firms use their own funds, they incur an opportunity cost equal to the interest they could have earned had they purchased Pk worth of bonds instead of spending Pk to buy a piece of capital.</a:t>
            </a:r>
          </a:p>
          <a:p>
            <a:endParaRPr lang="en-US"/>
          </a:p>
          <a:p>
            <a:r>
              <a:rPr lang="en-US"/>
              <a:t>Depreciation cost--</a:t>
            </a:r>
          </a:p>
          <a:p>
            <a:r>
              <a:rPr lang="en-US"/>
              <a:t>Remind students that </a:t>
            </a:r>
            <a:r>
              <a:rPr lang="en-US">
                <a:sym typeface="Symbol" pitchFamily="18" charset="2"/>
              </a:rPr>
              <a:t> is the depreciation rate, the percentage of capital that wears out each period.  If the firm starts the period with $1000 worth of capital and the depreciation rate = 0.03, then at the end of the period, the value of the firm’s capital equals (1-0.03)$1000 = $970. </a:t>
            </a:r>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1C4245-5F4D-41F3-8D0C-9120B9B0EA4A}" type="slidenum">
              <a:rPr lang="en-US"/>
              <a:pPr/>
              <a:t>13</a:t>
            </a:fld>
            <a:endParaRPr lang="en-US"/>
          </a:p>
        </p:txBody>
      </p:sp>
      <p:sp>
        <p:nvSpPr>
          <p:cNvPr id="219138"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p:txBody>
          <a:bodyPr/>
          <a:lstStyle/>
          <a:p>
            <a:r>
              <a:rPr lang="en-US"/>
              <a:t>If the price of capital, Pk, falls during the period, then firm incurs a capital loss, which increases its cost of capital.</a:t>
            </a:r>
          </a:p>
          <a:p>
            <a:r>
              <a:rPr lang="en-US"/>
              <a:t>In this example, the price of capital rises, so the “capital loss” is negative.  (Or, there’s a capital gain which we subtract from the cost, because the increase in the price of new capital reduces the cost of capital.)</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9FAB26-33C6-4C44-AABE-5AC1DFD2E54C}" type="slidenum">
              <a:rPr lang="en-US"/>
              <a:pPr/>
              <a:t>14</a:t>
            </a:fld>
            <a:endParaRPr lang="en-US"/>
          </a:p>
        </p:txBody>
      </p:sp>
      <p:sp>
        <p:nvSpPr>
          <p:cNvPr id="220162"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p:txBody>
          <a:bodyPr/>
          <a:lstStyle/>
          <a:p>
            <a:r>
              <a:rPr lang="en-US"/>
              <a:t>T</a:t>
            </a:r>
            <a:r>
              <a:rPr lang="en-US">
                <a:sym typeface="Symbol" pitchFamily="18" charset="2"/>
              </a:rPr>
              <a:t>he assumption in the first line says that the price of capital rises as fast as the general price level. </a:t>
            </a:r>
          </a:p>
          <a:p>
            <a:endParaRPr lang="en-US">
              <a:sym typeface="Symbol" pitchFamily="18" charset="2"/>
            </a:endParaRPr>
          </a:p>
          <a:p>
            <a:r>
              <a:rPr lang="en-US">
                <a:sym typeface="Symbol" pitchFamily="18" charset="2"/>
              </a:rPr>
              <a:t>The real cost of capital equals the nominal cost divided by the price level, just as the real wage equals the nominal wage divided by P.  </a:t>
            </a:r>
          </a:p>
          <a:p>
            <a:endParaRPr lang="en-US">
              <a:sym typeface="Symbol" pitchFamily="18" charset="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A390A8-421A-433A-8AEC-9BBF6B43DB31}" type="slidenum">
              <a:rPr lang="en-US"/>
              <a:pPr/>
              <a:t>15</a:t>
            </a:fld>
            <a:endParaRPr lang="en-US"/>
          </a:p>
        </p:txBody>
      </p:sp>
      <p:sp>
        <p:nvSpPr>
          <p:cNvPr id="224258" name="Rectangle 2"/>
          <p:cNvSpPr>
            <a:spLocks noGrp="1" noRot="1" noChangeAspect="1" noChangeArrowheads="1" noTextEdit="1"/>
          </p:cNvSpPr>
          <p:nvPr>
            <p:ph type="sldImg"/>
          </p:nvPr>
        </p:nvSpPr>
        <p:spPr>
          <a:ln/>
        </p:spPr>
      </p:sp>
      <p:sp>
        <p:nvSpPr>
          <p:cNvPr id="224259" name="Rectangle 3"/>
          <p:cNvSpPr>
            <a:spLocks noGrp="1" noChangeArrowheads="1"/>
          </p:cNvSpPr>
          <p:nvPr>
            <p:ph type="body" idx="1"/>
          </p:nvPr>
        </p:nvSpPr>
        <p:spPr/>
        <p:txBody>
          <a:bodyPr/>
          <a:lstStyle/>
          <a:p>
            <a:pPr>
              <a:tabLst>
                <a:tab pos="457200" algn="l"/>
              </a:tabLst>
            </a:pPr>
            <a:r>
              <a:rPr lang="en-US"/>
              <a:t>In plain English, the profit rate equals</a:t>
            </a:r>
          </a:p>
          <a:p>
            <a:pPr>
              <a:tabLst>
                <a:tab pos="457200" algn="l"/>
              </a:tabLst>
            </a:pPr>
            <a:r>
              <a:rPr lang="en-US"/>
              <a:t>	(the rental price of capital) minus (the user cost of capital)</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39B6E5-C824-4D46-92A8-ECEAC416AD14}" type="slidenum">
              <a:rPr lang="en-US"/>
              <a:pPr/>
              <a:t>16</a:t>
            </a:fld>
            <a:endParaRPr lang="en-US"/>
          </a:p>
        </p:txBody>
      </p:sp>
      <p:sp>
        <p:nvSpPr>
          <p:cNvPr id="286722" name="Rectangle 2"/>
          <p:cNvSpPr>
            <a:spLocks noGrp="1" noRot="1" noChangeAspect="1" noChangeArrowheads="1" noTextEdit="1"/>
          </p:cNvSpPr>
          <p:nvPr>
            <p:ph type="sldImg"/>
          </p:nvPr>
        </p:nvSpPr>
        <p:spPr>
          <a:ln/>
        </p:spPr>
      </p:sp>
      <p:sp>
        <p:nvSpPr>
          <p:cNvPr id="286723" name="Rectangle 3"/>
          <p:cNvSpPr>
            <a:spLocks noGrp="1" noChangeArrowheads="1"/>
          </p:cNvSpPr>
          <p:nvPr>
            <p:ph type="body" idx="1"/>
          </p:nvPr>
        </p:nvSpPr>
        <p:spPr/>
        <p:txBody>
          <a:bodyPr/>
          <a:lstStyle/>
          <a:p>
            <a:r>
              <a:rPr lang="en-US"/>
              <a:t>It might be useful to remind students that gross investment is simply net investment plus depreciation.</a:t>
            </a:r>
          </a:p>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8AFC77-4B0E-4F32-AD98-CE84FA89D8B8}" type="slidenum">
              <a:rPr lang="en-US"/>
              <a:pPr/>
              <a:t>17</a:t>
            </a:fld>
            <a:endParaRPr lang="en-US"/>
          </a:p>
        </p:txBody>
      </p:sp>
      <p:sp>
        <p:nvSpPr>
          <p:cNvPr id="288770" name="Rectangle 2"/>
          <p:cNvSpPr>
            <a:spLocks noGrp="1" noRot="1" noChangeAspect="1" noChangeArrowheads="1" noTextEdit="1"/>
          </p:cNvSpPr>
          <p:nvPr>
            <p:ph type="sldImg"/>
          </p:nvPr>
        </p:nvSpPr>
        <p:spPr>
          <a:ln/>
        </p:spPr>
      </p:sp>
      <p:sp>
        <p:nvSpPr>
          <p:cNvPr id="288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6E58A8-B4F2-4690-BE39-AB3DBF70D0F6}" type="slidenum">
              <a:rPr lang="en-US"/>
              <a:pPr/>
              <a:t>18</a:t>
            </a:fld>
            <a:endParaRPr lang="en-US"/>
          </a:p>
        </p:txBody>
      </p:sp>
      <p:sp>
        <p:nvSpPr>
          <p:cNvPr id="289794" name="Rectangle 2"/>
          <p:cNvSpPr>
            <a:spLocks noGrp="1" noRot="1" noChangeAspect="1" noChangeArrowheads="1" noTextEdit="1"/>
          </p:cNvSpPr>
          <p:nvPr>
            <p:ph type="sldImg"/>
          </p:nvPr>
        </p:nvSpPr>
        <p:spPr>
          <a:ln/>
        </p:spPr>
      </p:sp>
      <p:sp>
        <p:nvSpPr>
          <p:cNvPr id="28979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D6362CE-3405-477B-BC52-D2200CDCDB22}" type="slidenum">
              <a:rPr lang="en-US"/>
              <a:pPr/>
              <a:t>19</a:t>
            </a:fld>
            <a:endParaRPr lang="en-US"/>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DB8DB94-BD58-4013-996B-8C0FF4028292}" type="slidenum">
              <a:rPr lang="en-US"/>
              <a:pPr/>
              <a:t>20</a:t>
            </a:fld>
            <a:endParaRPr lang="en-US"/>
          </a:p>
        </p:txBody>
      </p:sp>
      <p:sp>
        <p:nvSpPr>
          <p:cNvPr id="230402" name="Rectangle 2"/>
          <p:cNvSpPr>
            <a:spLocks noGrp="1" noRot="1" noChangeAspect="1" noChangeArrowheads="1" noTextEdit="1"/>
          </p:cNvSpPr>
          <p:nvPr>
            <p:ph type="sldImg"/>
          </p:nvPr>
        </p:nvSpPr>
        <p:spPr>
          <a:xfrm>
            <a:off x="1422400" y="609600"/>
            <a:ext cx="4165600" cy="3124200"/>
          </a:xfrm>
          <a:ln/>
        </p:spPr>
      </p:sp>
      <p:sp>
        <p:nvSpPr>
          <p:cNvPr id="230403" name="Rectangle 3"/>
          <p:cNvSpPr>
            <a:spLocks noGrp="1" noChangeArrowheads="1"/>
          </p:cNvSpPr>
          <p:nvPr>
            <p:ph type="body" idx="1"/>
          </p:nvPr>
        </p:nvSpPr>
        <p:spPr/>
        <p:txBody>
          <a:bodyPr/>
          <a:lstStyle/>
          <a:p>
            <a:pPr>
              <a:tabLst>
                <a:tab pos="338138" algn="l"/>
              </a:tabLst>
            </a:pPr>
            <a:r>
              <a:rPr lang="en-US"/>
              <a:t>Why the corporate income tax doesn’t affect investment when profits are defined as in the textbook:</a:t>
            </a:r>
            <a:br>
              <a:rPr lang="en-US"/>
            </a:br>
            <a:r>
              <a:rPr lang="en-US"/>
              <a:t>	Let </a:t>
            </a:r>
            <a:r>
              <a:rPr lang="en-US">
                <a:sym typeface="Symbol" pitchFamily="18" charset="2"/>
              </a:rPr>
              <a:t> be the tax rate and--for this note only--let  denote the profit rate as defined above.  The after-tax profit rate equals (1).  The firm’s investment decision depends on whether its profit rate is positive.  As long as </a:t>
            </a:r>
            <a:r>
              <a:rPr lang="en-US"/>
              <a:t> </a:t>
            </a:r>
            <a:r>
              <a:rPr lang="en-US">
                <a:sym typeface="Symbol" pitchFamily="18" charset="2"/>
              </a:rPr>
              <a:t> &lt; 1, then the sign of  (1)  equals the sign of .  I.e., if an investment project is profitable without the tax, it will be profitable (though less so) with the tax.  </a:t>
            </a:r>
          </a:p>
          <a:p>
            <a:pPr>
              <a:tabLst>
                <a:tab pos="338138" algn="l"/>
              </a:tabLst>
            </a:pPr>
            <a:endParaRPr lang="en-US">
              <a:sym typeface="Symbol" pitchFamily="18" charset="2"/>
            </a:endParaRPr>
          </a:p>
          <a:p>
            <a:pPr>
              <a:tabLst>
                <a:tab pos="338138" algn="l"/>
              </a:tabLst>
            </a:pPr>
            <a:r>
              <a:rPr lang="en-US">
                <a:sym typeface="Symbol" pitchFamily="18" charset="2"/>
              </a:rPr>
              <a:t>Why using the historical price to compute depreciation understates the true cost of capital:</a:t>
            </a:r>
          </a:p>
          <a:p>
            <a:pPr>
              <a:tabLst>
                <a:tab pos="338138" algn="l"/>
              </a:tabLst>
            </a:pPr>
            <a:r>
              <a:rPr lang="en-US">
                <a:sym typeface="Symbol" pitchFamily="18" charset="2"/>
              </a:rPr>
              <a:t>	Consider the car rental example from a few slides ago.  Suppose that when the car was originally purchased, the price was only $8000.  Then, according to the government, depreciation is only $1600 = 0.2 (the depreciation rate) times $8000 (the historical price of capital).  So, according to the government, the total cost of capital is only $2000, which is $400 less than the true economic cost of capital.  Thus, the government is taxing the car rental firm ( + 400) instead of . </a:t>
            </a:r>
          </a:p>
          <a:p>
            <a:pPr>
              <a:tabLst>
                <a:tab pos="338138" algn="l"/>
              </a:tabLst>
            </a:pPr>
            <a:r>
              <a:rPr lang="en-US">
                <a:sym typeface="Symbol" pitchFamily="18" charset="2"/>
              </a:rPr>
              <a:t>(Please forgive my use of  to represent profit in this note when everywhere else we are using it to represent inflation!)</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22A3AC-A86E-4456-8DD6-3F1C71F03D61}" type="slidenum">
              <a:rPr lang="en-US"/>
              <a:pPr/>
              <a:t>21</a:t>
            </a:fld>
            <a:endParaRPr lang="en-US"/>
          </a:p>
        </p:txBody>
      </p:sp>
      <p:sp>
        <p:nvSpPr>
          <p:cNvPr id="291842" name="Rectangle 2"/>
          <p:cNvSpPr>
            <a:spLocks noGrp="1" noRot="1" noChangeAspect="1" noChangeArrowheads="1" noTextEdit="1"/>
          </p:cNvSpPr>
          <p:nvPr>
            <p:ph type="sldImg"/>
          </p:nvPr>
        </p:nvSpPr>
        <p:spPr>
          <a:ln/>
        </p:spPr>
      </p:sp>
      <p:sp>
        <p:nvSpPr>
          <p:cNvPr id="291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FBF22EB-FC8B-4D65-8B21-7922628C0578}" type="slidenum">
              <a:rPr lang="en-US"/>
              <a:pPr/>
              <a:t>22</a:t>
            </a:fld>
            <a:endParaRPr lang="en-US"/>
          </a:p>
        </p:txBody>
      </p:sp>
      <p:sp>
        <p:nvSpPr>
          <p:cNvPr id="279554" name="Rectangle 2"/>
          <p:cNvSpPr>
            <a:spLocks noGrp="1" noRot="1" noChangeAspect="1" noChangeArrowheads="1" noTextEdit="1"/>
          </p:cNvSpPr>
          <p:nvPr>
            <p:ph type="sldImg"/>
          </p:nvPr>
        </p:nvSpPr>
        <p:spPr>
          <a:xfrm>
            <a:off x="1320800" y="685800"/>
            <a:ext cx="4064000" cy="3048000"/>
          </a:xfrm>
          <a:ln/>
        </p:spPr>
      </p:sp>
      <p:sp>
        <p:nvSpPr>
          <p:cNvPr id="279555" name="Rectangle 3"/>
          <p:cNvSpPr>
            <a:spLocks noGrp="1" noChangeArrowheads="1"/>
          </p:cNvSpPr>
          <p:nvPr>
            <p:ph type="body" idx="1"/>
          </p:nvPr>
        </p:nvSpPr>
        <p:spPr>
          <a:xfrm>
            <a:off x="914400" y="3886200"/>
            <a:ext cx="5029200" cy="4572000"/>
          </a:xfrm>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1D20FEB-780A-4F89-A9E5-868268BED054}" type="datetime1">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6630AD63-D831-4C82-850A-E60CD272220F}" type="slidenum">
              <a:rPr lang="en-US" smtClean="0"/>
              <a:pPr/>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E7002EE-7A48-4A5A-9901-842B7EDB1A5D}" type="datetime1">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8695D40D-9529-4DBE-9B52-8DAD103E0A97}"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AB9A317-EB23-4CAF-9416-05F6CFCCA496}" type="datetime1">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4540C356-5BD5-4BE5-B956-9E01F6D0A5F7}"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D6A478B-DCCF-4C74-BA36-F44CDF6DD9BA}" type="datetime1">
              <a:rPr lang="en-US" smtClean="0"/>
              <a:pPr/>
              <a:t>12/24/2012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5703FDB4-38CB-4767-ABBC-4D63152BE397}"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574445D-8FE3-419E-85DA-A836B2F7F2B2}" type="datetime1">
              <a:rPr lang="en-US" smtClean="0"/>
              <a:pPr/>
              <a:t>12/24/2012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r>
              <a:rPr lang="en-US" smtClean="0"/>
              <a:t>slide </a:t>
            </a:r>
            <a:fld id="{28D2D1F4-EFBF-45E1-B7D6-C71AACD66FC0}"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85A8C80-3EF6-45BD-ADBC-FB51D1632CB8}" type="datetime1">
              <a:rPr lang="en-US" smtClean="0"/>
              <a:pPr/>
              <a:t>12/24/2012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r>
              <a:rPr lang="en-US" smtClean="0"/>
              <a:t>slide </a:t>
            </a:r>
            <a:fld id="{07490EAF-504A-4C1F-BFD9-776C1D82BBEA}" type="slidenum">
              <a:rPr lang="en-US" smtClean="0"/>
              <a:pPr/>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1748B65-C815-46A8-AFDF-62D6A65CD6A7}" type="datetime1">
              <a:rPr lang="en-US" smtClean="0"/>
              <a:pPr/>
              <a:t>12/24/2012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r>
              <a:rPr lang="en-US" smtClean="0"/>
              <a:t>slide </a:t>
            </a:r>
            <a:fld id="{5B3840D1-0A56-4830-A534-91CCD1BF69AF}" type="slidenum">
              <a:rPr lang="en-US" smtClean="0"/>
              <a:pPr/>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50C04ED-FB46-4B98-BE13-04988560758E}" type="datetime1">
              <a:rPr lang="en-US" smtClean="0"/>
              <a:pPr/>
              <a:t>12/24/2012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A6ED8898-F064-441C-AF13-6135602188A6}"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35DFCC9D-6358-4049-A068-F9DF5C1ACAEB}" type="datetime1">
              <a:rPr lang="en-US" smtClean="0"/>
              <a:pPr/>
              <a:t>12/24/2012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r>
              <a:rPr lang="en-US" smtClean="0"/>
              <a:t>slide </a:t>
            </a:r>
            <a:fld id="{A98A06A1-86C1-4A2F-97D2-6D48ABAF8E1B}"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09F5E88-2615-4773-A363-FBF245FAF515}" type="datetime1">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8E6CCC3C-F64F-40C3-AB1C-516F16802FD8}"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8268228-F513-468A-8ECD-C27A88608537}" type="datetime1">
              <a:rPr lang="en-US" smtClean="0"/>
              <a:pPr/>
              <a:t>12/24/2012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r>
              <a:rPr lang="en-US" smtClean="0"/>
              <a:t>slide </a:t>
            </a:r>
            <a:fld id="{E565EC31-6907-4A3E-BE68-9BD8FC3C7ABF}" type="slidenum">
              <a:rPr lang="en-US" smtClean="0"/>
              <a:pPr/>
              <a:t>‹#›</a:t>
            </a:fld>
            <a:endParaRPr lang="en-US"/>
          </a:p>
        </p:txBody>
      </p:sp>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showMasterPhAnim="0" type="title">
  <p:cSld name="1_Title Slide">
    <p:spTree>
      <p:nvGrpSpPr>
        <p:cNvPr id="1" name=""/>
        <p:cNvGrpSpPr/>
        <p:nvPr/>
      </p:nvGrpSpPr>
      <p:grpSpPr>
        <a:xfrm>
          <a:off x="0" y="0"/>
          <a:ext cx="0" cy="0"/>
          <a:chOff x="0" y="0"/>
          <a:chExt cx="0" cy="0"/>
        </a:xfrm>
      </p:grpSpPr>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6B10423-0D20-458E-98D9-AFCA99E5B06A}" type="datetime1">
              <a:rPr lang="en-US" smtClean="0"/>
              <a:pPr/>
              <a:t>12/24/2012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r>
              <a:rPr lang="en-US" smtClean="0"/>
              <a:t>slide </a:t>
            </a:r>
            <a:fld id="{6630AD63-D831-4C82-850A-E60CD272220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ransition/>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vmlDrawing" Target="../drawings/vmlDrawing2.vml"/><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7.xml"/><Relationship Id="rId1" Type="http://schemas.openxmlformats.org/officeDocument/2006/relationships/vmlDrawing" Target="../drawings/vmlDrawing3.vml"/><Relationship Id="rId4" Type="http://schemas.openxmlformats.org/officeDocument/2006/relationships/oleObject" Target="../embeddings/Microsoft_Office_Excel_97-2003_Worksheet1.xls"/></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4.vml"/><Relationship Id="rId4" Type="http://schemas.openxmlformats.org/officeDocument/2006/relationships/oleObject" Target="../embeddings/oleObject2.bin"/></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5.vml"/><Relationship Id="rId5" Type="http://schemas.openxmlformats.org/officeDocument/2006/relationships/oleObject" Target="../embeddings/oleObject4.bin"/><Relationship Id="rId4" Type="http://schemas.openxmlformats.org/officeDocument/2006/relationships/oleObject" Target="../embeddings/oleObject3.bin"/></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6.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oleObject" Target="../embeddings/oleObject7.bin"/></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8.vml"/><Relationship Id="rId4" Type="http://schemas.openxmlformats.org/officeDocument/2006/relationships/oleObject" Target="../embeddings/oleObject8.bin"/></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9.vml"/><Relationship Id="rId5" Type="http://schemas.openxmlformats.org/officeDocument/2006/relationships/oleObject" Target="../embeddings/oleObject10.bin"/><Relationship Id="rId4" Type="http://schemas.openxmlformats.org/officeDocument/2006/relationships/oleObject" Target="../embeddings/oleObject9.bin"/></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oleObject" Target="../embeddings/oleObject11.bin"/></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12.bin"/></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Review of the previous lecture</a:t>
            </a:r>
            <a:endParaRPr lang="en-US" sz="2400" b="1" dirty="0">
              <a:solidFill>
                <a:schemeClr val="tx1"/>
              </a:solidFill>
              <a:latin typeface="Arial" pitchFamily="34" charset="0"/>
              <a:cs typeface="Arial" pitchFamily="34" charset="0"/>
            </a:endParaRPr>
          </a:p>
        </p:txBody>
      </p:sp>
      <p:sp>
        <p:nvSpPr>
          <p:cNvPr id="210947" name="Rectangle 3"/>
          <p:cNvSpPr>
            <a:spLocks noGrp="1" noChangeArrowheads="1"/>
          </p:cNvSpPr>
          <p:nvPr>
            <p:ph idx="1"/>
          </p:nvPr>
        </p:nvSpPr>
        <p:spPr>
          <a:xfrm>
            <a:off x="990600" y="1219200"/>
            <a:ext cx="7696200" cy="5029200"/>
          </a:xfrm>
        </p:spPr>
        <p:txBody>
          <a:bodyPr>
            <a:normAutofit/>
          </a:bodyPr>
          <a:lstStyle/>
          <a:p>
            <a:pPr marL="404813" indent="-404813" defTabSz="736600">
              <a:spcBef>
                <a:spcPct val="15000"/>
              </a:spcBef>
              <a:buSzPct val="95000"/>
              <a:buFont typeface="Wingdings" pitchFamily="2" charset="2"/>
              <a:buAutoNum type="arabicPeriod"/>
            </a:pPr>
            <a:r>
              <a:rPr lang="en-US" sz="1800" dirty="0" smtClean="0">
                <a:latin typeface="Arial" pitchFamily="34" charset="0"/>
                <a:cs typeface="Arial" pitchFamily="34" charset="0"/>
              </a:rPr>
              <a:t>Relative </a:t>
            </a:r>
            <a:r>
              <a:rPr lang="en-US" sz="1800" dirty="0">
                <a:latin typeface="Arial" pitchFamily="34" charset="0"/>
                <a:cs typeface="Arial" pitchFamily="34" charset="0"/>
              </a:rPr>
              <a:t>to GDP, the U.S. government’s debt is moderate compared to other </a:t>
            </a:r>
            <a:r>
              <a:rPr lang="en-US" sz="1800" dirty="0" smtClean="0">
                <a:latin typeface="Arial" pitchFamily="34" charset="0"/>
                <a:cs typeface="Arial" pitchFamily="34" charset="0"/>
              </a:rPr>
              <a:t>countries</a:t>
            </a:r>
          </a:p>
          <a:p>
            <a:pPr marL="404813" indent="-404813" defTabSz="736600">
              <a:spcBef>
                <a:spcPct val="15000"/>
              </a:spcBef>
              <a:buSzPct val="95000"/>
              <a:buFont typeface="Wingdings" pitchFamily="2" charset="2"/>
              <a:buAutoNum type="arabicPeriod"/>
            </a:pPr>
            <a:endParaRPr lang="en-US" sz="1800" dirty="0">
              <a:latin typeface="Arial" pitchFamily="34" charset="0"/>
              <a:cs typeface="Arial" pitchFamily="34" charset="0"/>
            </a:endParaRPr>
          </a:p>
          <a:p>
            <a:pPr marL="404813" indent="-404813" defTabSz="736600">
              <a:spcBef>
                <a:spcPct val="15000"/>
              </a:spcBef>
              <a:buSzPct val="95000"/>
              <a:buFont typeface="Wingdings" pitchFamily="2" charset="2"/>
              <a:buAutoNum type="arabicPeriod"/>
            </a:pPr>
            <a:endParaRPr lang="en-US" sz="1800" dirty="0">
              <a:latin typeface="Arial" pitchFamily="34" charset="0"/>
              <a:cs typeface="Arial" pitchFamily="34" charset="0"/>
            </a:endParaRPr>
          </a:p>
          <a:p>
            <a:pPr marL="404813" indent="-404813" defTabSz="736600">
              <a:spcBef>
                <a:spcPct val="50000"/>
              </a:spcBef>
              <a:buSzPct val="95000"/>
              <a:buFont typeface="Wingdings" pitchFamily="2" charset="2"/>
              <a:buNone/>
            </a:pPr>
            <a:r>
              <a:rPr lang="en-US" sz="1800" dirty="0">
                <a:latin typeface="Arial" pitchFamily="34" charset="0"/>
                <a:cs typeface="Arial" pitchFamily="34" charset="0"/>
              </a:rPr>
              <a:t>2.	Standard figures on the deficit are imperfect measures of fiscal policy because they</a:t>
            </a:r>
          </a:p>
          <a:p>
            <a:pPr marL="852488" lvl="1" indent="-333375" defTabSz="736600">
              <a:buSzPct val="95000"/>
            </a:pPr>
            <a:r>
              <a:rPr lang="en-US" sz="1800" dirty="0">
                <a:latin typeface="Arial" pitchFamily="34" charset="0"/>
                <a:cs typeface="Arial" pitchFamily="34" charset="0"/>
              </a:rPr>
              <a:t>are not corrected for inflation</a:t>
            </a:r>
          </a:p>
          <a:p>
            <a:pPr marL="852488" lvl="1" indent="-333375" defTabSz="736600">
              <a:buSzPct val="95000"/>
            </a:pPr>
            <a:r>
              <a:rPr lang="en-US" sz="1800" dirty="0">
                <a:latin typeface="Arial" pitchFamily="34" charset="0"/>
                <a:cs typeface="Arial" pitchFamily="34" charset="0"/>
              </a:rPr>
              <a:t>do not account for changes in </a:t>
            </a:r>
            <a:r>
              <a:rPr lang="en-US" sz="1800" dirty="0" err="1">
                <a:latin typeface="Arial" pitchFamily="34" charset="0"/>
                <a:cs typeface="Arial" pitchFamily="34" charset="0"/>
              </a:rPr>
              <a:t>govt</a:t>
            </a:r>
            <a:r>
              <a:rPr lang="en-US" sz="1800" dirty="0">
                <a:latin typeface="Arial" pitchFamily="34" charset="0"/>
                <a:cs typeface="Arial" pitchFamily="34" charset="0"/>
              </a:rPr>
              <a:t> assets</a:t>
            </a:r>
          </a:p>
          <a:p>
            <a:pPr marL="852488" lvl="1" indent="-333375" defTabSz="736600">
              <a:buSzPct val="95000"/>
            </a:pPr>
            <a:r>
              <a:rPr lang="en-US" sz="1800" dirty="0">
                <a:latin typeface="Arial" pitchFamily="34" charset="0"/>
                <a:cs typeface="Arial" pitchFamily="34" charset="0"/>
              </a:rPr>
              <a:t>omit some liabilities (e.g. future pension payments to current workers)</a:t>
            </a:r>
          </a:p>
          <a:p>
            <a:pPr marL="852488" lvl="1" indent="-333375" defTabSz="736600">
              <a:buSzPct val="95000"/>
            </a:pPr>
            <a:r>
              <a:rPr lang="en-US" sz="1800" dirty="0">
                <a:latin typeface="Arial" pitchFamily="34" charset="0"/>
                <a:cs typeface="Arial" pitchFamily="34" charset="0"/>
              </a:rPr>
              <a:t>do not account for effects of business cycles</a:t>
            </a:r>
          </a:p>
          <a:p>
            <a:pPr marL="404813" indent="-404813" defTabSz="736600">
              <a:buSzPct val="95000"/>
              <a:buFont typeface="Wingdings" pitchFamily="2" charset="2"/>
              <a:buNone/>
            </a:pPr>
            <a:endParaRPr lang="en-US" sz="1800" dirty="0">
              <a:latin typeface="Arial" pitchFamily="34" charset="0"/>
              <a:cs typeface="Arial" pitchFamily="34" charset="0"/>
            </a:endParaRPr>
          </a:p>
        </p:txBody>
      </p:sp>
      <p:pic>
        <p:nvPicPr>
          <p:cNvPr id="5" name="Picture 4" descr="coverart"/>
          <p:cNvPicPr>
            <a:picLocks noChangeAspect="1" noChangeArrowheads="1"/>
          </p:cNvPicPr>
          <p:nvPr/>
        </p:nvPicPr>
        <p:blipFill>
          <a:blip r:embed="rId4"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Review of the previous lecture</a:t>
            </a:r>
            <a:endParaRPr lang="en-US" sz="2400" b="1" dirty="0">
              <a:solidFill>
                <a:schemeClr val="tx1"/>
              </a:solidFill>
              <a:latin typeface="Arial" pitchFamily="34" charset="0"/>
              <a:cs typeface="Arial" pitchFamily="34" charset="0"/>
            </a:endParaRPr>
          </a:p>
        </p:txBody>
      </p:sp>
      <p:sp>
        <p:nvSpPr>
          <p:cNvPr id="212995" name="Rectangle 3"/>
          <p:cNvSpPr>
            <a:spLocks noGrp="1" noChangeArrowheads="1"/>
          </p:cNvSpPr>
          <p:nvPr>
            <p:ph idx="1"/>
          </p:nvPr>
        </p:nvSpPr>
        <p:spPr>
          <a:xfrm>
            <a:off x="990600" y="1219200"/>
            <a:ext cx="7696200" cy="5029200"/>
          </a:xfrm>
        </p:spPr>
        <p:txBody>
          <a:bodyPr>
            <a:normAutofit/>
          </a:bodyPr>
          <a:lstStyle/>
          <a:p>
            <a:pPr marL="404813" indent="-404813" defTabSz="736600">
              <a:spcBef>
                <a:spcPct val="15000"/>
              </a:spcBef>
              <a:buSzPct val="95000"/>
              <a:buFont typeface="Wingdings" pitchFamily="2" charset="2"/>
              <a:buNone/>
            </a:pPr>
            <a:endParaRPr lang="en-US" sz="1800" dirty="0" smtClean="0">
              <a:latin typeface="Arial" pitchFamily="34" charset="0"/>
              <a:cs typeface="Arial" pitchFamily="34" charset="0"/>
            </a:endParaRPr>
          </a:p>
          <a:p>
            <a:pPr marL="404813" indent="-404813" defTabSz="736600">
              <a:spcBef>
                <a:spcPct val="15000"/>
              </a:spcBef>
              <a:buSzPct val="95000"/>
              <a:buFont typeface="Wingdings" pitchFamily="2" charset="2"/>
              <a:buNone/>
            </a:pPr>
            <a:endParaRPr lang="en-US" sz="1800" dirty="0">
              <a:latin typeface="Arial" pitchFamily="34" charset="0"/>
              <a:cs typeface="Arial" pitchFamily="34" charset="0"/>
            </a:endParaRPr>
          </a:p>
          <a:p>
            <a:pPr marL="404813" indent="-404813" defTabSz="736600">
              <a:spcBef>
                <a:spcPct val="15000"/>
              </a:spcBef>
              <a:buSzPct val="95000"/>
              <a:buFont typeface="Wingdings" pitchFamily="2" charset="2"/>
              <a:buNone/>
            </a:pPr>
            <a:r>
              <a:rPr lang="en-US" sz="1800" dirty="0" smtClean="0">
                <a:latin typeface="Arial" pitchFamily="34" charset="0"/>
                <a:cs typeface="Arial" pitchFamily="34" charset="0"/>
              </a:rPr>
              <a:t>3</a:t>
            </a:r>
            <a:r>
              <a:rPr lang="en-US" sz="1800" dirty="0">
                <a:latin typeface="Arial" pitchFamily="34" charset="0"/>
                <a:cs typeface="Arial" pitchFamily="34" charset="0"/>
              </a:rPr>
              <a:t>.	In the traditional view, a debt-financed tax cut increases consumption and reduces national saving.  In a closed economy, this leads to higher interest rates, lower investment, and a lower long-run standard of living.  In an open economy, it causes an exchange rate appreciation, a fall in net exports (or increase in the trade deficit). </a:t>
            </a:r>
          </a:p>
          <a:p>
            <a:pPr marL="404813" indent="-404813" defTabSz="736600">
              <a:buSzPct val="95000"/>
              <a:buFont typeface="Wingdings" pitchFamily="2" charset="2"/>
              <a:buNone/>
            </a:pPr>
            <a:endParaRPr lang="en-US" sz="1800" dirty="0" smtClean="0">
              <a:latin typeface="Arial" pitchFamily="34" charset="0"/>
              <a:cs typeface="Arial" pitchFamily="34" charset="0"/>
            </a:endParaRPr>
          </a:p>
          <a:p>
            <a:pPr marL="404813" indent="-404813" defTabSz="736600">
              <a:buSzPct val="95000"/>
              <a:buFont typeface="Wingdings" pitchFamily="2" charset="2"/>
              <a:buNone/>
            </a:pPr>
            <a:endParaRPr lang="en-US" sz="1800" dirty="0">
              <a:latin typeface="Arial" pitchFamily="34" charset="0"/>
              <a:cs typeface="Arial" pitchFamily="34" charset="0"/>
            </a:endParaRPr>
          </a:p>
          <a:p>
            <a:pPr marL="404813" indent="-404813" defTabSz="736600">
              <a:buSzPct val="95000"/>
              <a:buFont typeface="Wingdings" pitchFamily="2" charset="2"/>
              <a:buNone/>
            </a:pPr>
            <a:r>
              <a:rPr lang="en-US" sz="1800" dirty="0" smtClean="0">
                <a:latin typeface="Arial" pitchFamily="34" charset="0"/>
                <a:cs typeface="Arial" pitchFamily="34" charset="0"/>
              </a:rPr>
              <a:t>4</a:t>
            </a:r>
            <a:r>
              <a:rPr lang="en-US" sz="1800" dirty="0">
                <a:latin typeface="Arial" pitchFamily="34" charset="0"/>
                <a:cs typeface="Arial" pitchFamily="34" charset="0"/>
              </a:rPr>
              <a:t>.	</a:t>
            </a:r>
            <a:r>
              <a:rPr lang="en-US" sz="1800" dirty="0" smtClean="0">
                <a:latin typeface="Arial" pitchFamily="34" charset="0"/>
                <a:cs typeface="Arial" pitchFamily="34" charset="0"/>
              </a:rPr>
              <a:t>The </a:t>
            </a:r>
            <a:r>
              <a:rPr lang="en-US" sz="1800" dirty="0" err="1">
                <a:latin typeface="Arial" pitchFamily="34" charset="0"/>
                <a:cs typeface="Arial" pitchFamily="34" charset="0"/>
              </a:rPr>
              <a:t>Ricardian</a:t>
            </a:r>
            <a:r>
              <a:rPr lang="en-US" sz="1800" dirty="0">
                <a:latin typeface="Arial" pitchFamily="34" charset="0"/>
                <a:cs typeface="Arial" pitchFamily="34" charset="0"/>
              </a:rPr>
              <a:t> view holds that debt-financed tax cuts do not affect consumption or national saving, and therefore do not affect interest rates, investment, or net exports.  </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p:txBody>
          <a:bodyPr>
            <a:normAutofit/>
          </a:bodyPr>
          <a:lstStyle/>
          <a:p>
            <a:r>
              <a:rPr lang="en-US" sz="2400" b="1" dirty="0" smtClean="0">
                <a:latin typeface="Arial" pitchFamily="34" charset="0"/>
                <a:cs typeface="Arial" pitchFamily="34" charset="0"/>
              </a:rPr>
              <a:t>Review of the previous lecture</a:t>
            </a:r>
            <a:endParaRPr lang="en-US" sz="2400" b="1" dirty="0">
              <a:solidFill>
                <a:schemeClr val="tx1"/>
              </a:solidFill>
              <a:latin typeface="Arial" pitchFamily="34" charset="0"/>
              <a:cs typeface="Arial" pitchFamily="34" charset="0"/>
            </a:endParaRPr>
          </a:p>
        </p:txBody>
      </p:sp>
      <p:sp>
        <p:nvSpPr>
          <p:cNvPr id="258051" name="Rectangle 3"/>
          <p:cNvSpPr>
            <a:spLocks noGrp="1" noChangeArrowheads="1"/>
          </p:cNvSpPr>
          <p:nvPr>
            <p:ph idx="1"/>
          </p:nvPr>
        </p:nvSpPr>
        <p:spPr>
          <a:xfrm>
            <a:off x="990600" y="1219200"/>
            <a:ext cx="7696200" cy="4800600"/>
          </a:xfrm>
        </p:spPr>
        <p:txBody>
          <a:bodyPr>
            <a:normAutofit/>
          </a:bodyPr>
          <a:lstStyle/>
          <a:p>
            <a:pPr marL="404813" indent="-404813" defTabSz="736600">
              <a:spcBef>
                <a:spcPct val="15000"/>
              </a:spcBef>
              <a:buSzPct val="95000"/>
              <a:buFont typeface="Wingdings" pitchFamily="2" charset="2"/>
              <a:buAutoNum type="arabicPeriod" startAt="5"/>
            </a:pPr>
            <a:endParaRPr lang="en-US" sz="1800" dirty="0" smtClean="0">
              <a:latin typeface="Arial" pitchFamily="34" charset="0"/>
              <a:cs typeface="Arial" pitchFamily="34" charset="0"/>
            </a:endParaRPr>
          </a:p>
          <a:p>
            <a:pPr marL="404813" indent="-404813" defTabSz="736600">
              <a:spcBef>
                <a:spcPct val="15000"/>
              </a:spcBef>
              <a:buSzPct val="95000"/>
              <a:buFont typeface="Wingdings" pitchFamily="2" charset="2"/>
              <a:buAutoNum type="arabicPeriod" startAt="5"/>
            </a:pPr>
            <a:r>
              <a:rPr lang="en-US" sz="1800" dirty="0" smtClean="0">
                <a:latin typeface="Arial" pitchFamily="34" charset="0"/>
                <a:cs typeface="Arial" pitchFamily="34" charset="0"/>
              </a:rPr>
              <a:t>Most </a:t>
            </a:r>
            <a:r>
              <a:rPr lang="en-US" sz="1800" dirty="0">
                <a:latin typeface="Arial" pitchFamily="34" charset="0"/>
                <a:cs typeface="Arial" pitchFamily="34" charset="0"/>
              </a:rPr>
              <a:t>economists oppose a strict balanced budget rule, as it would hinder the use of fiscal policy to stabilize output, smooth taxes, or redistribute the tax burden across generations. </a:t>
            </a:r>
            <a:endParaRPr lang="en-US" sz="1800" dirty="0" smtClean="0">
              <a:latin typeface="Arial" pitchFamily="34" charset="0"/>
              <a:cs typeface="Arial" pitchFamily="34" charset="0"/>
            </a:endParaRPr>
          </a:p>
          <a:p>
            <a:pPr marL="404813" indent="-404813" defTabSz="736600">
              <a:spcBef>
                <a:spcPct val="15000"/>
              </a:spcBef>
              <a:buSzPct val="95000"/>
              <a:buFont typeface="Wingdings" pitchFamily="2" charset="2"/>
              <a:buAutoNum type="arabicPeriod" startAt="5"/>
            </a:pPr>
            <a:endParaRPr lang="en-US" sz="1800" dirty="0">
              <a:latin typeface="Arial" pitchFamily="34" charset="0"/>
              <a:cs typeface="Arial" pitchFamily="34" charset="0"/>
            </a:endParaRPr>
          </a:p>
          <a:p>
            <a:pPr marL="404813" indent="-404813" defTabSz="736600">
              <a:spcBef>
                <a:spcPct val="15000"/>
              </a:spcBef>
              <a:buSzPct val="95000"/>
              <a:buFont typeface="Wingdings" pitchFamily="2" charset="2"/>
              <a:buAutoNum type="arabicPeriod" startAt="5"/>
            </a:pPr>
            <a:endParaRPr lang="en-US" sz="1800" dirty="0">
              <a:latin typeface="Arial" pitchFamily="34" charset="0"/>
              <a:cs typeface="Arial" pitchFamily="34" charset="0"/>
            </a:endParaRPr>
          </a:p>
          <a:p>
            <a:pPr marL="404813" indent="-404813" defTabSz="736600">
              <a:spcBef>
                <a:spcPct val="45000"/>
              </a:spcBef>
              <a:buSzPct val="95000"/>
              <a:buFont typeface="Wingdings" pitchFamily="2" charset="2"/>
              <a:buNone/>
            </a:pPr>
            <a:r>
              <a:rPr lang="en-US" sz="1800" dirty="0">
                <a:latin typeface="Arial" pitchFamily="34" charset="0"/>
                <a:cs typeface="Arial" pitchFamily="34" charset="0"/>
              </a:rPr>
              <a:t>6.	Government debt can have other effects:</a:t>
            </a:r>
          </a:p>
          <a:p>
            <a:pPr marL="852488" lvl="1" indent="-333375" defTabSz="736600">
              <a:spcBef>
                <a:spcPct val="15000"/>
              </a:spcBef>
              <a:buSzPct val="95000"/>
            </a:pPr>
            <a:r>
              <a:rPr lang="en-US" sz="1800" dirty="0">
                <a:latin typeface="Arial" pitchFamily="34" charset="0"/>
                <a:cs typeface="Arial" pitchFamily="34" charset="0"/>
              </a:rPr>
              <a:t>may lead to inflation</a:t>
            </a:r>
          </a:p>
          <a:p>
            <a:pPr marL="852488" lvl="1" indent="-333375" defTabSz="736600">
              <a:spcBef>
                <a:spcPct val="15000"/>
              </a:spcBef>
              <a:buSzPct val="95000"/>
            </a:pPr>
            <a:r>
              <a:rPr lang="en-US" sz="1800" dirty="0">
                <a:latin typeface="Arial" pitchFamily="34" charset="0"/>
                <a:cs typeface="Arial" pitchFamily="34" charset="0"/>
              </a:rPr>
              <a:t>politicians can shift burden of taxes from current to future generations</a:t>
            </a:r>
          </a:p>
          <a:p>
            <a:pPr marL="852488" lvl="1" indent="-333375" defTabSz="736600">
              <a:spcBef>
                <a:spcPct val="15000"/>
              </a:spcBef>
              <a:buSzPct val="95000"/>
            </a:pPr>
            <a:r>
              <a:rPr lang="en-US" sz="1800" dirty="0">
                <a:latin typeface="Arial" pitchFamily="34" charset="0"/>
                <a:cs typeface="Arial" pitchFamily="34" charset="0"/>
              </a:rPr>
              <a:t>may reduce country’s political clout in international affairs or scare foreign investors into pulling their capital out of the country</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90600" y="152400"/>
            <a:ext cx="6705600" cy="5607689"/>
          </a:xfrm>
          <a:prstGeom prst="rect">
            <a:avLst/>
          </a:prstGeom>
          <a:noFill/>
        </p:spPr>
        <p:txBody>
          <a:bodyPr wrap="square" rtlCol="0">
            <a:spAutoFit/>
          </a:bodyPr>
          <a:lstStyle/>
          <a:p>
            <a:pPr algn="ctr"/>
            <a:r>
              <a:rPr lang="en-US" b="1" dirty="0" smtClean="0">
                <a:latin typeface="Arial" pitchFamily="34" charset="0"/>
                <a:cs typeface="Arial" pitchFamily="34" charset="0"/>
              </a:rPr>
              <a:t>Lecture 24 </a:t>
            </a:r>
          </a:p>
          <a:p>
            <a:pPr algn="ctr"/>
            <a:endParaRPr lang="en-US" sz="3200" b="1" dirty="0" smtClean="0">
              <a:latin typeface="Arial" pitchFamily="34" charset="0"/>
              <a:cs typeface="Arial" pitchFamily="34" charset="0"/>
            </a:endParaRPr>
          </a:p>
          <a:p>
            <a:pPr algn="ctr">
              <a:spcBef>
                <a:spcPct val="20000"/>
              </a:spcBef>
            </a:pPr>
            <a:r>
              <a:rPr lang="en-US" sz="3200" b="1" dirty="0" smtClean="0">
                <a:latin typeface="Arial" charset="0"/>
              </a:rPr>
              <a:t>Investment - I</a:t>
            </a: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endParaRPr lang="en-US" b="1" dirty="0" smtClean="0">
              <a:latin typeface="Arial" pitchFamily="34" charset="0"/>
              <a:cs typeface="Arial" pitchFamily="34" charset="0"/>
            </a:endParaRPr>
          </a:p>
          <a:p>
            <a:pPr algn="ctr"/>
            <a:r>
              <a:rPr lang="en-US" b="1" dirty="0" smtClean="0">
                <a:latin typeface="Arial" pitchFamily="34" charset="0"/>
                <a:cs typeface="Arial" pitchFamily="34" charset="0"/>
              </a:rPr>
              <a:t>Instructor: Prof. Dr. </a:t>
            </a:r>
            <a:r>
              <a:rPr lang="en-US" b="1" dirty="0" err="1" smtClean="0">
                <a:latin typeface="Arial" pitchFamily="34" charset="0"/>
                <a:cs typeface="Arial" pitchFamily="34" charset="0"/>
              </a:rPr>
              <a:t>Qaisar</a:t>
            </a:r>
            <a:r>
              <a:rPr lang="en-US" b="1" dirty="0" smtClean="0">
                <a:latin typeface="Arial" pitchFamily="34" charset="0"/>
                <a:cs typeface="Arial" pitchFamily="34" charset="0"/>
              </a:rPr>
              <a:t> </a:t>
            </a:r>
            <a:r>
              <a:rPr lang="en-US" b="1" dirty="0" err="1" smtClean="0">
                <a:latin typeface="Arial" pitchFamily="34" charset="0"/>
                <a:cs typeface="Arial" pitchFamily="34" charset="0"/>
              </a:rPr>
              <a:t>Abbas</a:t>
            </a:r>
            <a:endParaRPr lang="en-US" b="1" dirty="0" smtClean="0">
              <a:latin typeface="Arial" pitchFamily="34" charset="0"/>
              <a:cs typeface="Arial" pitchFamily="34" charset="0"/>
            </a:endParaRPr>
          </a:p>
          <a:p>
            <a:pPr algn="ctr"/>
            <a:endParaRPr lang="en-US" b="1" dirty="0">
              <a:latin typeface="Arial" pitchFamily="34" charset="0"/>
              <a:cs typeface="Arial" pitchFamily="34" charset="0"/>
            </a:endParaRPr>
          </a:p>
        </p:txBody>
      </p:sp>
      <p:graphicFrame>
        <p:nvGraphicFramePr>
          <p:cNvPr id="425985" name="Object 6"/>
          <p:cNvGraphicFramePr>
            <a:graphicFrameLocks noChangeAspect="1"/>
          </p:cNvGraphicFramePr>
          <p:nvPr/>
        </p:nvGraphicFramePr>
        <p:xfrm>
          <a:off x="1524000" y="2362200"/>
          <a:ext cx="5715000" cy="2308225"/>
        </p:xfrm>
        <a:graphic>
          <a:graphicData uri="http://schemas.openxmlformats.org/presentationml/2006/ole">
            <p:oleObj spid="_x0000_s314371" name="Image" r:id="rId4" imgW="6836569" imgH="4066361" progId="">
              <p:embed/>
            </p:oleObj>
          </a:graphicData>
        </a:graphic>
      </p:graphicFrame>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a:xfrm>
            <a:off x="762000" y="304800"/>
            <a:ext cx="7772400" cy="762000"/>
          </a:xfrm>
        </p:spPr>
        <p:txBody>
          <a:bodyPr>
            <a:normAutofit/>
          </a:bodyPr>
          <a:lstStyle/>
          <a:p>
            <a:r>
              <a:rPr lang="en-US" sz="2400" b="1" dirty="0" smtClean="0">
                <a:latin typeface="Arial" pitchFamily="34" charset="0"/>
                <a:cs typeface="Arial" pitchFamily="34" charset="0"/>
              </a:rPr>
              <a:t>Lecture Contents</a:t>
            </a:r>
            <a:endParaRPr lang="en-US" sz="2400" b="1" dirty="0">
              <a:latin typeface="Arial" pitchFamily="34" charset="0"/>
              <a:cs typeface="Arial" pitchFamily="34" charset="0"/>
            </a:endParaRPr>
          </a:p>
        </p:txBody>
      </p:sp>
      <p:sp>
        <p:nvSpPr>
          <p:cNvPr id="2051" name="Rectangle 3"/>
          <p:cNvSpPr>
            <a:spLocks noGrp="1" noChangeArrowheads="1"/>
          </p:cNvSpPr>
          <p:nvPr>
            <p:ph idx="1"/>
          </p:nvPr>
        </p:nvSpPr>
        <p:spPr>
          <a:xfrm>
            <a:off x="990600" y="1219200"/>
            <a:ext cx="7239000" cy="4953000"/>
          </a:xfrm>
        </p:spPr>
        <p:txBody>
          <a:bodyPr>
            <a:normAutofit/>
          </a:bodyPr>
          <a:lstStyle/>
          <a:p>
            <a:pPr>
              <a:spcBef>
                <a:spcPct val="50000"/>
              </a:spcBef>
            </a:pPr>
            <a:endParaRPr lang="en-US" sz="1800" dirty="0" smtClean="0">
              <a:latin typeface="Arial" pitchFamily="34" charset="0"/>
              <a:cs typeface="Arial" pitchFamily="34" charset="0"/>
            </a:endParaRPr>
          </a:p>
          <a:p>
            <a:pPr>
              <a:spcBef>
                <a:spcPct val="50000"/>
              </a:spcBef>
            </a:pPr>
            <a:endParaRPr lang="en-US" sz="1800" dirty="0" smtClean="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leading </a:t>
            </a:r>
            <a:r>
              <a:rPr lang="en-US" sz="1800" dirty="0">
                <a:latin typeface="Arial" pitchFamily="34" charset="0"/>
                <a:cs typeface="Arial" pitchFamily="34" charset="0"/>
              </a:rPr>
              <a:t>theories to explain each type of investment</a:t>
            </a:r>
          </a:p>
          <a:p>
            <a:pPr>
              <a:spcBef>
                <a:spcPct val="50000"/>
              </a:spcBef>
            </a:pPr>
            <a:endParaRPr lang="en-US" sz="1800" dirty="0" smtClean="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why </a:t>
            </a:r>
            <a:r>
              <a:rPr lang="en-US" sz="1800" dirty="0">
                <a:latin typeface="Arial" pitchFamily="34" charset="0"/>
                <a:cs typeface="Arial" pitchFamily="34" charset="0"/>
              </a:rPr>
              <a:t>investment is negatively related to the interest rate</a:t>
            </a:r>
          </a:p>
          <a:p>
            <a:pPr>
              <a:spcBef>
                <a:spcPct val="50000"/>
              </a:spcBef>
            </a:pPr>
            <a:endParaRPr lang="en-US" sz="1800" dirty="0" smtClean="0">
              <a:latin typeface="Arial" pitchFamily="34" charset="0"/>
              <a:cs typeface="Arial" pitchFamily="34" charset="0"/>
            </a:endParaRPr>
          </a:p>
          <a:p>
            <a:pPr>
              <a:spcBef>
                <a:spcPct val="50000"/>
              </a:spcBef>
            </a:pPr>
            <a:r>
              <a:rPr lang="en-US" sz="1800" dirty="0" smtClean="0">
                <a:latin typeface="Arial" pitchFamily="34" charset="0"/>
                <a:cs typeface="Arial" pitchFamily="34" charset="0"/>
              </a:rPr>
              <a:t>things </a:t>
            </a:r>
            <a:r>
              <a:rPr lang="en-US" sz="1800" dirty="0">
                <a:latin typeface="Arial" pitchFamily="34" charset="0"/>
                <a:cs typeface="Arial" pitchFamily="34" charset="0"/>
              </a:rPr>
              <a:t>that shift the investment function</a:t>
            </a:r>
          </a:p>
          <a:p>
            <a:pPr>
              <a:spcBef>
                <a:spcPct val="50000"/>
              </a:spcBef>
            </a:pPr>
            <a:endParaRPr lang="en-US" sz="1800" dirty="0" smtClean="0">
              <a:latin typeface="Arial" pitchFamily="34" charset="0"/>
              <a:cs typeface="Arial" pitchFamily="34" charset="0"/>
            </a:endParaRPr>
          </a:p>
        </p:txBody>
      </p:sp>
      <p:pic>
        <p:nvPicPr>
          <p:cNvPr id="5" name="Picture 4"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Types of Investment</a:t>
            </a:r>
          </a:p>
        </p:txBody>
      </p:sp>
      <p:sp>
        <p:nvSpPr>
          <p:cNvPr id="197635" name="Rectangle 3"/>
          <p:cNvSpPr>
            <a:spLocks noGrp="1" noChangeArrowheads="1"/>
          </p:cNvSpPr>
          <p:nvPr>
            <p:ph idx="1"/>
          </p:nvPr>
        </p:nvSpPr>
        <p:spPr>
          <a:xfrm>
            <a:off x="990600" y="1219200"/>
            <a:ext cx="7543800" cy="4876800"/>
          </a:xfrm>
        </p:spPr>
        <p:txBody>
          <a:bodyPr>
            <a:normAutofit lnSpcReduction="10000"/>
          </a:bodyPr>
          <a:lstStyle/>
          <a:p>
            <a:pPr>
              <a:spcBef>
                <a:spcPct val="50000"/>
              </a:spcBef>
            </a:pPr>
            <a:endParaRPr lang="en-US" sz="1800" b="1" dirty="0" smtClean="0">
              <a:latin typeface="Arial" pitchFamily="34" charset="0"/>
              <a:cs typeface="Arial" pitchFamily="34" charset="0"/>
            </a:endParaRPr>
          </a:p>
          <a:p>
            <a:pPr>
              <a:spcBef>
                <a:spcPct val="50000"/>
              </a:spcBef>
            </a:pPr>
            <a:r>
              <a:rPr lang="en-US" sz="1800" b="1" dirty="0" smtClean="0">
                <a:latin typeface="Arial" pitchFamily="34" charset="0"/>
                <a:cs typeface="Arial" pitchFamily="34" charset="0"/>
              </a:rPr>
              <a:t>Business </a:t>
            </a:r>
            <a:r>
              <a:rPr lang="en-US" sz="1800" b="1" dirty="0">
                <a:latin typeface="Arial" pitchFamily="34" charset="0"/>
                <a:cs typeface="Arial" pitchFamily="34" charset="0"/>
              </a:rPr>
              <a:t>fixed investment</a:t>
            </a:r>
            <a:r>
              <a:rPr lang="en-US" sz="1800" dirty="0">
                <a:latin typeface="Arial" pitchFamily="34" charset="0"/>
                <a:cs typeface="Arial" pitchFamily="34" charset="0"/>
              </a:rPr>
              <a:t>:</a:t>
            </a:r>
            <a:br>
              <a:rPr lang="en-US" sz="1800" dirty="0">
                <a:latin typeface="Arial" pitchFamily="34" charset="0"/>
                <a:cs typeface="Arial" pitchFamily="34" charset="0"/>
              </a:rPr>
            </a:br>
            <a:r>
              <a:rPr lang="en-US" sz="1800" dirty="0">
                <a:latin typeface="Arial" pitchFamily="34" charset="0"/>
                <a:cs typeface="Arial" pitchFamily="34" charset="0"/>
              </a:rPr>
              <a:t>businesses’ spending on equipment and structures for use in production</a:t>
            </a:r>
          </a:p>
          <a:p>
            <a:pPr>
              <a:spcBef>
                <a:spcPct val="50000"/>
              </a:spcBef>
            </a:pPr>
            <a:endParaRPr lang="en-US" sz="1800" b="1" dirty="0" smtClean="0">
              <a:latin typeface="Arial" pitchFamily="34" charset="0"/>
              <a:cs typeface="Arial" pitchFamily="34" charset="0"/>
            </a:endParaRPr>
          </a:p>
          <a:p>
            <a:pPr>
              <a:spcBef>
                <a:spcPct val="50000"/>
              </a:spcBef>
            </a:pPr>
            <a:endParaRPr lang="en-US" sz="1800" b="1" dirty="0">
              <a:latin typeface="Arial" pitchFamily="34" charset="0"/>
              <a:cs typeface="Arial" pitchFamily="34" charset="0"/>
            </a:endParaRPr>
          </a:p>
          <a:p>
            <a:pPr>
              <a:spcBef>
                <a:spcPct val="50000"/>
              </a:spcBef>
            </a:pPr>
            <a:r>
              <a:rPr lang="en-US" sz="1800" b="1" dirty="0" smtClean="0">
                <a:latin typeface="Arial" pitchFamily="34" charset="0"/>
                <a:cs typeface="Arial" pitchFamily="34" charset="0"/>
              </a:rPr>
              <a:t>Residential </a:t>
            </a:r>
            <a:r>
              <a:rPr lang="en-US" sz="1800" b="1" dirty="0">
                <a:latin typeface="Arial" pitchFamily="34" charset="0"/>
                <a:cs typeface="Arial" pitchFamily="34" charset="0"/>
              </a:rPr>
              <a:t>investment</a:t>
            </a:r>
            <a:r>
              <a:rPr lang="en-US" sz="1800" dirty="0">
                <a:latin typeface="Arial" pitchFamily="34" charset="0"/>
                <a:cs typeface="Arial" pitchFamily="34" charset="0"/>
              </a:rPr>
              <a:t>:</a:t>
            </a:r>
            <a:br>
              <a:rPr lang="en-US" sz="1800" dirty="0">
                <a:latin typeface="Arial" pitchFamily="34" charset="0"/>
                <a:cs typeface="Arial" pitchFamily="34" charset="0"/>
              </a:rPr>
            </a:br>
            <a:r>
              <a:rPr lang="en-US" sz="1800" dirty="0">
                <a:latin typeface="Arial" pitchFamily="34" charset="0"/>
                <a:cs typeface="Arial" pitchFamily="34" charset="0"/>
              </a:rPr>
              <a:t>purchases of new housing units </a:t>
            </a:r>
            <a:br>
              <a:rPr lang="en-US" sz="1800" dirty="0">
                <a:latin typeface="Arial" pitchFamily="34" charset="0"/>
                <a:cs typeface="Arial" pitchFamily="34" charset="0"/>
              </a:rPr>
            </a:br>
            <a:r>
              <a:rPr lang="en-US" sz="1800" dirty="0">
                <a:latin typeface="Arial" pitchFamily="34" charset="0"/>
                <a:cs typeface="Arial" pitchFamily="34" charset="0"/>
              </a:rPr>
              <a:t>(either by occupants or landlords)</a:t>
            </a:r>
          </a:p>
          <a:p>
            <a:pPr>
              <a:spcBef>
                <a:spcPct val="50000"/>
              </a:spcBef>
            </a:pPr>
            <a:endParaRPr lang="en-US" sz="1800" b="1" dirty="0" smtClean="0">
              <a:latin typeface="Arial" pitchFamily="34" charset="0"/>
              <a:cs typeface="Arial" pitchFamily="34" charset="0"/>
            </a:endParaRPr>
          </a:p>
          <a:p>
            <a:pPr>
              <a:spcBef>
                <a:spcPct val="50000"/>
              </a:spcBef>
            </a:pPr>
            <a:endParaRPr lang="en-US" sz="1800" b="1" dirty="0">
              <a:latin typeface="Arial" pitchFamily="34" charset="0"/>
              <a:cs typeface="Arial" pitchFamily="34" charset="0"/>
            </a:endParaRPr>
          </a:p>
          <a:p>
            <a:pPr>
              <a:spcBef>
                <a:spcPct val="50000"/>
              </a:spcBef>
            </a:pPr>
            <a:r>
              <a:rPr lang="en-US" sz="1800" b="1" dirty="0" smtClean="0">
                <a:latin typeface="Arial" pitchFamily="34" charset="0"/>
                <a:cs typeface="Arial" pitchFamily="34" charset="0"/>
              </a:rPr>
              <a:t>Inventory </a:t>
            </a:r>
            <a:r>
              <a:rPr lang="en-US" sz="1800" b="1" dirty="0">
                <a:latin typeface="Arial" pitchFamily="34" charset="0"/>
                <a:cs typeface="Arial" pitchFamily="34" charset="0"/>
              </a:rPr>
              <a:t>investment</a:t>
            </a:r>
            <a:r>
              <a:rPr lang="en-US" sz="1800" dirty="0">
                <a:latin typeface="Arial" pitchFamily="34" charset="0"/>
                <a:cs typeface="Arial" pitchFamily="34" charset="0"/>
              </a:rPr>
              <a:t>:</a:t>
            </a:r>
            <a:br>
              <a:rPr lang="en-US" sz="1800" dirty="0">
                <a:latin typeface="Arial" pitchFamily="34" charset="0"/>
                <a:cs typeface="Arial" pitchFamily="34" charset="0"/>
              </a:rPr>
            </a:br>
            <a:r>
              <a:rPr lang="en-US" sz="1800" dirty="0">
                <a:latin typeface="Arial" pitchFamily="34" charset="0"/>
                <a:cs typeface="Arial" pitchFamily="34" charset="0"/>
              </a:rPr>
              <a:t>the value of the change in inventories </a:t>
            </a:r>
            <a:br>
              <a:rPr lang="en-US" sz="1800" dirty="0">
                <a:latin typeface="Arial" pitchFamily="34" charset="0"/>
                <a:cs typeface="Arial" pitchFamily="34" charset="0"/>
              </a:rPr>
            </a:br>
            <a:r>
              <a:rPr lang="en-US" sz="1800" dirty="0">
                <a:latin typeface="Arial" pitchFamily="34" charset="0"/>
                <a:cs typeface="Arial" pitchFamily="34" charset="0"/>
              </a:rPr>
              <a:t>of finished goods, materials and supplies, and work in progress.</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CCFFCC"/>
        </a:solidFill>
        <a:effectLst/>
      </p:bgPr>
    </p:bg>
    <p:spTree>
      <p:nvGrpSpPr>
        <p:cNvPr id="1" name=""/>
        <p:cNvGrpSpPr/>
        <p:nvPr/>
      </p:nvGrpSpPr>
      <p:grpSpPr>
        <a:xfrm>
          <a:off x="0" y="0"/>
          <a:ext cx="0" cy="0"/>
          <a:chOff x="0" y="0"/>
          <a:chExt cx="0" cy="0"/>
        </a:xfrm>
      </p:grpSpPr>
      <p:graphicFrame>
        <p:nvGraphicFramePr>
          <p:cNvPr id="199115" name="Object 459"/>
          <p:cNvGraphicFramePr>
            <a:graphicFrameLocks noChangeAspect="1"/>
          </p:cNvGraphicFramePr>
          <p:nvPr/>
        </p:nvGraphicFramePr>
        <p:xfrm>
          <a:off x="152400" y="152400"/>
          <a:ext cx="8991600" cy="6545263"/>
        </p:xfrm>
        <a:graphic>
          <a:graphicData uri="http://schemas.openxmlformats.org/presentationml/2006/ole">
            <p:oleObj spid="_x0000_s199116" name="Chart" r:id="rId4" imgW="9686160" imgH="7155000" progId="Excel.Sheet.8">
              <p:embed/>
            </p:oleObj>
          </a:graphicData>
        </a:graphic>
      </p:graphicFrame>
      <p:grpSp>
        <p:nvGrpSpPr>
          <p:cNvPr id="199161" name="Group 505"/>
          <p:cNvGrpSpPr>
            <a:grpSpLocks/>
          </p:cNvGrpSpPr>
          <p:nvPr/>
        </p:nvGrpSpPr>
        <p:grpSpPr bwMode="auto">
          <a:xfrm>
            <a:off x="2330450" y="1066800"/>
            <a:ext cx="6053138" cy="3863975"/>
            <a:chOff x="1468" y="672"/>
            <a:chExt cx="3813" cy="2434"/>
          </a:xfrm>
        </p:grpSpPr>
        <p:grpSp>
          <p:nvGrpSpPr>
            <p:cNvPr id="199119" name="Group 463"/>
            <p:cNvGrpSpPr>
              <a:grpSpLocks/>
            </p:cNvGrpSpPr>
            <p:nvPr/>
          </p:nvGrpSpPr>
          <p:grpSpPr bwMode="auto">
            <a:xfrm>
              <a:off x="1468" y="687"/>
              <a:ext cx="124" cy="2418"/>
              <a:chOff x="1344" y="864"/>
              <a:chExt cx="144" cy="2220"/>
            </a:xfrm>
          </p:grpSpPr>
          <p:sp>
            <p:nvSpPr>
              <p:cNvPr id="199117" name="Line 461"/>
              <p:cNvSpPr>
                <a:spLocks noChangeShapeType="1"/>
              </p:cNvSpPr>
              <p:nvPr/>
            </p:nvSpPr>
            <p:spPr bwMode="auto">
              <a:xfrm flipV="1">
                <a:off x="1399" y="1045"/>
                <a:ext cx="0" cy="2039"/>
              </a:xfrm>
              <a:prstGeom prst="line">
                <a:avLst/>
              </a:prstGeom>
              <a:noFill/>
              <a:ln w="9525">
                <a:solidFill>
                  <a:srgbClr val="000000"/>
                </a:solidFill>
                <a:prstDash val="sysDot"/>
                <a:round/>
                <a:headEnd/>
                <a:tailEnd/>
              </a:ln>
            </p:spPr>
            <p:txBody>
              <a:bodyPr/>
              <a:lstStyle/>
              <a:p>
                <a:endParaRPr lang="en-US"/>
              </a:p>
            </p:txBody>
          </p:sp>
          <p:sp>
            <p:nvSpPr>
              <p:cNvPr id="199118" name="Text Box 462"/>
              <p:cNvSpPr txBox="1">
                <a:spLocks noChangeArrowheads="1"/>
              </p:cNvSpPr>
              <p:nvPr/>
            </p:nvSpPr>
            <p:spPr bwMode="auto">
              <a:xfrm>
                <a:off x="1344" y="864"/>
                <a:ext cx="144" cy="240"/>
              </a:xfrm>
              <a:prstGeom prst="rect">
                <a:avLst/>
              </a:prstGeom>
              <a:noFill/>
              <a:ln w="9525">
                <a:noFill/>
                <a:miter lim="800000"/>
                <a:headEnd/>
                <a:tailEnd/>
              </a:ln>
            </p:spPr>
            <p:txBody>
              <a:bodyPr lIns="0" tIns="0" rIns="0" bIns="0"/>
              <a:lstStyle/>
              <a:p>
                <a:pPr eaLnBrk="0" hangingPunct="0"/>
                <a:r>
                  <a:rPr lang="en-US" sz="2200" i="1">
                    <a:latin typeface="Arial" pitchFamily="34" charset="0"/>
                  </a:rPr>
                  <a:t>P</a:t>
                </a:r>
              </a:p>
            </p:txBody>
          </p:sp>
        </p:grpSp>
        <p:grpSp>
          <p:nvGrpSpPr>
            <p:cNvPr id="199120" name="Group 464"/>
            <p:cNvGrpSpPr>
              <a:grpSpLocks/>
            </p:cNvGrpSpPr>
            <p:nvPr/>
          </p:nvGrpSpPr>
          <p:grpSpPr bwMode="auto">
            <a:xfrm>
              <a:off x="1651" y="685"/>
              <a:ext cx="124" cy="2418"/>
              <a:chOff x="1344" y="864"/>
              <a:chExt cx="144" cy="2220"/>
            </a:xfrm>
          </p:grpSpPr>
          <p:sp>
            <p:nvSpPr>
              <p:cNvPr id="199121" name="Line 465"/>
              <p:cNvSpPr>
                <a:spLocks noChangeShapeType="1"/>
              </p:cNvSpPr>
              <p:nvPr/>
            </p:nvSpPr>
            <p:spPr bwMode="auto">
              <a:xfrm flipV="1">
                <a:off x="1399" y="1045"/>
                <a:ext cx="0" cy="2039"/>
              </a:xfrm>
              <a:prstGeom prst="line">
                <a:avLst/>
              </a:prstGeom>
              <a:noFill/>
              <a:ln w="9525">
                <a:solidFill>
                  <a:srgbClr val="000000"/>
                </a:solidFill>
                <a:prstDash val="sysDot"/>
                <a:round/>
                <a:headEnd/>
                <a:tailEnd/>
              </a:ln>
            </p:spPr>
            <p:txBody>
              <a:bodyPr/>
              <a:lstStyle/>
              <a:p>
                <a:endParaRPr lang="en-US"/>
              </a:p>
            </p:txBody>
          </p:sp>
          <p:sp>
            <p:nvSpPr>
              <p:cNvPr id="199122" name="Text Box 466"/>
              <p:cNvSpPr txBox="1">
                <a:spLocks noChangeArrowheads="1"/>
              </p:cNvSpPr>
              <p:nvPr/>
            </p:nvSpPr>
            <p:spPr bwMode="auto">
              <a:xfrm>
                <a:off x="1344" y="864"/>
                <a:ext cx="144" cy="240"/>
              </a:xfrm>
              <a:prstGeom prst="rect">
                <a:avLst/>
              </a:prstGeom>
              <a:noFill/>
              <a:ln w="9525">
                <a:noFill/>
                <a:miter lim="800000"/>
                <a:headEnd/>
                <a:tailEnd/>
              </a:ln>
            </p:spPr>
            <p:txBody>
              <a:bodyPr lIns="0" tIns="0" rIns="0" bIns="0"/>
              <a:lstStyle/>
              <a:p>
                <a:pPr eaLnBrk="0" hangingPunct="0"/>
                <a:r>
                  <a:rPr lang="en-US" sz="2200" i="1">
                    <a:latin typeface="Arial" pitchFamily="34" charset="0"/>
                  </a:rPr>
                  <a:t>T</a:t>
                </a:r>
              </a:p>
            </p:txBody>
          </p:sp>
        </p:grpSp>
        <p:grpSp>
          <p:nvGrpSpPr>
            <p:cNvPr id="199123" name="Group 467"/>
            <p:cNvGrpSpPr>
              <a:grpSpLocks/>
            </p:cNvGrpSpPr>
            <p:nvPr/>
          </p:nvGrpSpPr>
          <p:grpSpPr bwMode="auto">
            <a:xfrm>
              <a:off x="2287" y="688"/>
              <a:ext cx="124" cy="2418"/>
              <a:chOff x="1344" y="864"/>
              <a:chExt cx="144" cy="2220"/>
            </a:xfrm>
          </p:grpSpPr>
          <p:sp>
            <p:nvSpPr>
              <p:cNvPr id="199124" name="Line 468"/>
              <p:cNvSpPr>
                <a:spLocks noChangeShapeType="1"/>
              </p:cNvSpPr>
              <p:nvPr/>
            </p:nvSpPr>
            <p:spPr bwMode="auto">
              <a:xfrm flipV="1">
                <a:off x="1399" y="1045"/>
                <a:ext cx="0" cy="2039"/>
              </a:xfrm>
              <a:prstGeom prst="line">
                <a:avLst/>
              </a:prstGeom>
              <a:noFill/>
              <a:ln w="9525">
                <a:solidFill>
                  <a:srgbClr val="000000"/>
                </a:solidFill>
                <a:prstDash val="sysDot"/>
                <a:round/>
                <a:headEnd/>
                <a:tailEnd/>
              </a:ln>
            </p:spPr>
            <p:txBody>
              <a:bodyPr/>
              <a:lstStyle/>
              <a:p>
                <a:endParaRPr lang="en-US"/>
              </a:p>
            </p:txBody>
          </p:sp>
          <p:sp>
            <p:nvSpPr>
              <p:cNvPr id="199125" name="Text Box 469"/>
              <p:cNvSpPr txBox="1">
                <a:spLocks noChangeArrowheads="1"/>
              </p:cNvSpPr>
              <p:nvPr/>
            </p:nvSpPr>
            <p:spPr bwMode="auto">
              <a:xfrm>
                <a:off x="1344" y="864"/>
                <a:ext cx="144" cy="240"/>
              </a:xfrm>
              <a:prstGeom prst="rect">
                <a:avLst/>
              </a:prstGeom>
              <a:noFill/>
              <a:ln w="9525">
                <a:noFill/>
                <a:miter lim="800000"/>
                <a:headEnd/>
                <a:tailEnd/>
              </a:ln>
            </p:spPr>
            <p:txBody>
              <a:bodyPr lIns="0" tIns="0" rIns="0" bIns="0"/>
              <a:lstStyle/>
              <a:p>
                <a:pPr eaLnBrk="0" hangingPunct="0"/>
                <a:r>
                  <a:rPr lang="en-US" sz="2200" i="1">
                    <a:latin typeface="Arial" pitchFamily="34" charset="0"/>
                  </a:rPr>
                  <a:t>P</a:t>
                </a:r>
              </a:p>
            </p:txBody>
          </p:sp>
        </p:grpSp>
        <p:grpSp>
          <p:nvGrpSpPr>
            <p:cNvPr id="199126" name="Group 470"/>
            <p:cNvGrpSpPr>
              <a:grpSpLocks/>
            </p:cNvGrpSpPr>
            <p:nvPr/>
          </p:nvGrpSpPr>
          <p:grpSpPr bwMode="auto">
            <a:xfrm>
              <a:off x="2367" y="682"/>
              <a:ext cx="124" cy="2418"/>
              <a:chOff x="1344" y="864"/>
              <a:chExt cx="144" cy="2220"/>
            </a:xfrm>
          </p:grpSpPr>
          <p:sp>
            <p:nvSpPr>
              <p:cNvPr id="199127" name="Line 471"/>
              <p:cNvSpPr>
                <a:spLocks noChangeShapeType="1"/>
              </p:cNvSpPr>
              <p:nvPr/>
            </p:nvSpPr>
            <p:spPr bwMode="auto">
              <a:xfrm flipV="1">
                <a:off x="1399" y="1045"/>
                <a:ext cx="0" cy="2039"/>
              </a:xfrm>
              <a:prstGeom prst="line">
                <a:avLst/>
              </a:prstGeom>
              <a:noFill/>
              <a:ln w="9525">
                <a:solidFill>
                  <a:srgbClr val="000000"/>
                </a:solidFill>
                <a:prstDash val="sysDot"/>
                <a:round/>
                <a:headEnd/>
                <a:tailEnd/>
              </a:ln>
            </p:spPr>
            <p:txBody>
              <a:bodyPr/>
              <a:lstStyle/>
              <a:p>
                <a:endParaRPr lang="en-US"/>
              </a:p>
            </p:txBody>
          </p:sp>
          <p:sp>
            <p:nvSpPr>
              <p:cNvPr id="199128" name="Text Box 472"/>
              <p:cNvSpPr txBox="1">
                <a:spLocks noChangeArrowheads="1"/>
              </p:cNvSpPr>
              <p:nvPr/>
            </p:nvSpPr>
            <p:spPr bwMode="auto">
              <a:xfrm>
                <a:off x="1344" y="864"/>
                <a:ext cx="144" cy="240"/>
              </a:xfrm>
              <a:prstGeom prst="rect">
                <a:avLst/>
              </a:prstGeom>
              <a:noFill/>
              <a:ln w="9525">
                <a:noFill/>
                <a:miter lim="800000"/>
                <a:headEnd/>
                <a:tailEnd/>
              </a:ln>
            </p:spPr>
            <p:txBody>
              <a:bodyPr lIns="0" tIns="0" rIns="0" bIns="0"/>
              <a:lstStyle/>
              <a:p>
                <a:pPr eaLnBrk="0" hangingPunct="0"/>
                <a:r>
                  <a:rPr lang="en-US" sz="2200" i="1">
                    <a:latin typeface="Arial" pitchFamily="34" charset="0"/>
                  </a:rPr>
                  <a:t>T</a:t>
                </a:r>
              </a:p>
            </p:txBody>
          </p:sp>
        </p:grpSp>
        <p:grpSp>
          <p:nvGrpSpPr>
            <p:cNvPr id="199129" name="Group 473"/>
            <p:cNvGrpSpPr>
              <a:grpSpLocks/>
            </p:cNvGrpSpPr>
            <p:nvPr/>
          </p:nvGrpSpPr>
          <p:grpSpPr bwMode="auto">
            <a:xfrm>
              <a:off x="2502" y="682"/>
              <a:ext cx="124" cy="2418"/>
              <a:chOff x="1344" y="864"/>
              <a:chExt cx="144" cy="2220"/>
            </a:xfrm>
          </p:grpSpPr>
          <p:sp>
            <p:nvSpPr>
              <p:cNvPr id="199130" name="Line 474"/>
              <p:cNvSpPr>
                <a:spLocks noChangeShapeType="1"/>
              </p:cNvSpPr>
              <p:nvPr/>
            </p:nvSpPr>
            <p:spPr bwMode="auto">
              <a:xfrm flipV="1">
                <a:off x="1399" y="1045"/>
                <a:ext cx="0" cy="2039"/>
              </a:xfrm>
              <a:prstGeom prst="line">
                <a:avLst/>
              </a:prstGeom>
              <a:noFill/>
              <a:ln w="9525">
                <a:solidFill>
                  <a:srgbClr val="000000"/>
                </a:solidFill>
                <a:prstDash val="sysDot"/>
                <a:round/>
                <a:headEnd/>
                <a:tailEnd/>
              </a:ln>
            </p:spPr>
            <p:txBody>
              <a:bodyPr/>
              <a:lstStyle/>
              <a:p>
                <a:endParaRPr lang="en-US"/>
              </a:p>
            </p:txBody>
          </p:sp>
          <p:sp>
            <p:nvSpPr>
              <p:cNvPr id="199131" name="Text Box 475"/>
              <p:cNvSpPr txBox="1">
                <a:spLocks noChangeArrowheads="1"/>
              </p:cNvSpPr>
              <p:nvPr/>
            </p:nvSpPr>
            <p:spPr bwMode="auto">
              <a:xfrm>
                <a:off x="1344" y="864"/>
                <a:ext cx="144" cy="240"/>
              </a:xfrm>
              <a:prstGeom prst="rect">
                <a:avLst/>
              </a:prstGeom>
              <a:noFill/>
              <a:ln w="9525">
                <a:noFill/>
                <a:miter lim="800000"/>
                <a:headEnd/>
                <a:tailEnd/>
              </a:ln>
            </p:spPr>
            <p:txBody>
              <a:bodyPr lIns="0" tIns="0" rIns="0" bIns="0"/>
              <a:lstStyle/>
              <a:p>
                <a:pPr eaLnBrk="0" hangingPunct="0"/>
                <a:r>
                  <a:rPr lang="en-US" sz="2200" i="1">
                    <a:latin typeface="Arial" pitchFamily="34" charset="0"/>
                  </a:rPr>
                  <a:t>P</a:t>
                </a:r>
              </a:p>
            </p:txBody>
          </p:sp>
        </p:grpSp>
        <p:grpSp>
          <p:nvGrpSpPr>
            <p:cNvPr id="199132" name="Group 476"/>
            <p:cNvGrpSpPr>
              <a:grpSpLocks/>
            </p:cNvGrpSpPr>
            <p:nvPr/>
          </p:nvGrpSpPr>
          <p:grpSpPr bwMode="auto">
            <a:xfrm>
              <a:off x="2709" y="680"/>
              <a:ext cx="124" cy="2418"/>
              <a:chOff x="1344" y="864"/>
              <a:chExt cx="144" cy="2220"/>
            </a:xfrm>
          </p:grpSpPr>
          <p:sp>
            <p:nvSpPr>
              <p:cNvPr id="199133" name="Line 477"/>
              <p:cNvSpPr>
                <a:spLocks noChangeShapeType="1"/>
              </p:cNvSpPr>
              <p:nvPr/>
            </p:nvSpPr>
            <p:spPr bwMode="auto">
              <a:xfrm flipV="1">
                <a:off x="1399" y="1045"/>
                <a:ext cx="0" cy="2039"/>
              </a:xfrm>
              <a:prstGeom prst="line">
                <a:avLst/>
              </a:prstGeom>
              <a:noFill/>
              <a:ln w="9525">
                <a:solidFill>
                  <a:srgbClr val="000000"/>
                </a:solidFill>
                <a:prstDash val="sysDot"/>
                <a:round/>
                <a:headEnd/>
                <a:tailEnd/>
              </a:ln>
            </p:spPr>
            <p:txBody>
              <a:bodyPr/>
              <a:lstStyle/>
              <a:p>
                <a:endParaRPr lang="en-US"/>
              </a:p>
            </p:txBody>
          </p:sp>
          <p:sp>
            <p:nvSpPr>
              <p:cNvPr id="199134" name="Text Box 478"/>
              <p:cNvSpPr txBox="1">
                <a:spLocks noChangeArrowheads="1"/>
              </p:cNvSpPr>
              <p:nvPr/>
            </p:nvSpPr>
            <p:spPr bwMode="auto">
              <a:xfrm>
                <a:off x="1344" y="864"/>
                <a:ext cx="144" cy="240"/>
              </a:xfrm>
              <a:prstGeom prst="rect">
                <a:avLst/>
              </a:prstGeom>
              <a:noFill/>
              <a:ln w="9525">
                <a:noFill/>
                <a:miter lim="800000"/>
                <a:headEnd/>
                <a:tailEnd/>
              </a:ln>
            </p:spPr>
            <p:txBody>
              <a:bodyPr lIns="0" tIns="0" rIns="0" bIns="0"/>
              <a:lstStyle/>
              <a:p>
                <a:pPr eaLnBrk="0" hangingPunct="0"/>
                <a:r>
                  <a:rPr lang="en-US" sz="2200" i="1">
                    <a:latin typeface="Arial" pitchFamily="34" charset="0"/>
                  </a:rPr>
                  <a:t>T</a:t>
                </a:r>
              </a:p>
            </p:txBody>
          </p:sp>
        </p:grpSp>
        <p:grpSp>
          <p:nvGrpSpPr>
            <p:cNvPr id="199135" name="Group 479"/>
            <p:cNvGrpSpPr>
              <a:grpSpLocks/>
            </p:cNvGrpSpPr>
            <p:nvPr/>
          </p:nvGrpSpPr>
          <p:grpSpPr bwMode="auto">
            <a:xfrm>
              <a:off x="3730" y="672"/>
              <a:ext cx="124" cy="2418"/>
              <a:chOff x="1344" y="864"/>
              <a:chExt cx="144" cy="2220"/>
            </a:xfrm>
          </p:grpSpPr>
          <p:sp>
            <p:nvSpPr>
              <p:cNvPr id="199136" name="Line 480"/>
              <p:cNvSpPr>
                <a:spLocks noChangeShapeType="1"/>
              </p:cNvSpPr>
              <p:nvPr/>
            </p:nvSpPr>
            <p:spPr bwMode="auto">
              <a:xfrm flipV="1">
                <a:off x="1399" y="1045"/>
                <a:ext cx="0" cy="2039"/>
              </a:xfrm>
              <a:prstGeom prst="line">
                <a:avLst/>
              </a:prstGeom>
              <a:noFill/>
              <a:ln w="9525">
                <a:solidFill>
                  <a:srgbClr val="000000"/>
                </a:solidFill>
                <a:prstDash val="sysDot"/>
                <a:round/>
                <a:headEnd/>
                <a:tailEnd/>
              </a:ln>
            </p:spPr>
            <p:txBody>
              <a:bodyPr/>
              <a:lstStyle/>
              <a:p>
                <a:endParaRPr lang="en-US"/>
              </a:p>
            </p:txBody>
          </p:sp>
          <p:sp>
            <p:nvSpPr>
              <p:cNvPr id="199137" name="Text Box 481"/>
              <p:cNvSpPr txBox="1">
                <a:spLocks noChangeArrowheads="1"/>
              </p:cNvSpPr>
              <p:nvPr/>
            </p:nvSpPr>
            <p:spPr bwMode="auto">
              <a:xfrm>
                <a:off x="1344" y="864"/>
                <a:ext cx="144" cy="240"/>
              </a:xfrm>
              <a:prstGeom prst="rect">
                <a:avLst/>
              </a:prstGeom>
              <a:noFill/>
              <a:ln w="9525">
                <a:noFill/>
                <a:miter lim="800000"/>
                <a:headEnd/>
                <a:tailEnd/>
              </a:ln>
            </p:spPr>
            <p:txBody>
              <a:bodyPr lIns="0" tIns="0" rIns="0" bIns="0"/>
              <a:lstStyle/>
              <a:p>
                <a:pPr eaLnBrk="0" hangingPunct="0"/>
                <a:r>
                  <a:rPr lang="en-US" sz="2200" i="1">
                    <a:latin typeface="Arial" pitchFamily="34" charset="0"/>
                  </a:rPr>
                  <a:t>P</a:t>
                </a:r>
              </a:p>
            </p:txBody>
          </p:sp>
        </p:grpSp>
        <p:grpSp>
          <p:nvGrpSpPr>
            <p:cNvPr id="199138" name="Group 482"/>
            <p:cNvGrpSpPr>
              <a:grpSpLocks/>
            </p:cNvGrpSpPr>
            <p:nvPr/>
          </p:nvGrpSpPr>
          <p:grpSpPr bwMode="auto">
            <a:xfrm>
              <a:off x="3832" y="678"/>
              <a:ext cx="124" cy="2418"/>
              <a:chOff x="1344" y="864"/>
              <a:chExt cx="144" cy="2220"/>
            </a:xfrm>
          </p:grpSpPr>
          <p:sp>
            <p:nvSpPr>
              <p:cNvPr id="199139" name="Line 483"/>
              <p:cNvSpPr>
                <a:spLocks noChangeShapeType="1"/>
              </p:cNvSpPr>
              <p:nvPr/>
            </p:nvSpPr>
            <p:spPr bwMode="auto">
              <a:xfrm flipV="1">
                <a:off x="1399" y="1045"/>
                <a:ext cx="0" cy="2039"/>
              </a:xfrm>
              <a:prstGeom prst="line">
                <a:avLst/>
              </a:prstGeom>
              <a:noFill/>
              <a:ln w="9525">
                <a:solidFill>
                  <a:srgbClr val="000000"/>
                </a:solidFill>
                <a:prstDash val="sysDot"/>
                <a:round/>
                <a:headEnd/>
                <a:tailEnd/>
              </a:ln>
            </p:spPr>
            <p:txBody>
              <a:bodyPr/>
              <a:lstStyle/>
              <a:p>
                <a:endParaRPr lang="en-US"/>
              </a:p>
            </p:txBody>
          </p:sp>
          <p:sp>
            <p:nvSpPr>
              <p:cNvPr id="199140" name="Text Box 484"/>
              <p:cNvSpPr txBox="1">
                <a:spLocks noChangeArrowheads="1"/>
              </p:cNvSpPr>
              <p:nvPr/>
            </p:nvSpPr>
            <p:spPr bwMode="auto">
              <a:xfrm>
                <a:off x="1344" y="864"/>
                <a:ext cx="144" cy="240"/>
              </a:xfrm>
              <a:prstGeom prst="rect">
                <a:avLst/>
              </a:prstGeom>
              <a:noFill/>
              <a:ln w="9525">
                <a:noFill/>
                <a:miter lim="800000"/>
                <a:headEnd/>
                <a:tailEnd/>
              </a:ln>
            </p:spPr>
            <p:txBody>
              <a:bodyPr lIns="0" tIns="0" rIns="0" bIns="0"/>
              <a:lstStyle/>
              <a:p>
                <a:pPr eaLnBrk="0" hangingPunct="0"/>
                <a:r>
                  <a:rPr lang="en-US" sz="2200" i="1">
                    <a:latin typeface="Arial" pitchFamily="34" charset="0"/>
                  </a:rPr>
                  <a:t>T</a:t>
                </a:r>
              </a:p>
            </p:txBody>
          </p:sp>
        </p:grpSp>
        <p:grpSp>
          <p:nvGrpSpPr>
            <p:cNvPr id="199141" name="Group 485"/>
            <p:cNvGrpSpPr>
              <a:grpSpLocks/>
            </p:cNvGrpSpPr>
            <p:nvPr/>
          </p:nvGrpSpPr>
          <p:grpSpPr bwMode="auto">
            <a:xfrm>
              <a:off x="5157" y="687"/>
              <a:ext cx="124" cy="2418"/>
              <a:chOff x="1344" y="864"/>
              <a:chExt cx="144" cy="2220"/>
            </a:xfrm>
          </p:grpSpPr>
          <p:sp>
            <p:nvSpPr>
              <p:cNvPr id="199142" name="Line 486"/>
              <p:cNvSpPr>
                <a:spLocks noChangeShapeType="1"/>
              </p:cNvSpPr>
              <p:nvPr/>
            </p:nvSpPr>
            <p:spPr bwMode="auto">
              <a:xfrm flipV="1">
                <a:off x="1399" y="1045"/>
                <a:ext cx="0" cy="2039"/>
              </a:xfrm>
              <a:prstGeom prst="line">
                <a:avLst/>
              </a:prstGeom>
              <a:noFill/>
              <a:ln w="9525">
                <a:solidFill>
                  <a:srgbClr val="000000"/>
                </a:solidFill>
                <a:prstDash val="sysDot"/>
                <a:round/>
                <a:headEnd/>
                <a:tailEnd/>
              </a:ln>
            </p:spPr>
            <p:txBody>
              <a:bodyPr/>
              <a:lstStyle/>
              <a:p>
                <a:endParaRPr lang="en-US"/>
              </a:p>
            </p:txBody>
          </p:sp>
          <p:sp>
            <p:nvSpPr>
              <p:cNvPr id="199143" name="Text Box 487"/>
              <p:cNvSpPr txBox="1">
                <a:spLocks noChangeArrowheads="1"/>
              </p:cNvSpPr>
              <p:nvPr/>
            </p:nvSpPr>
            <p:spPr bwMode="auto">
              <a:xfrm>
                <a:off x="1344" y="864"/>
                <a:ext cx="144" cy="240"/>
              </a:xfrm>
              <a:prstGeom prst="rect">
                <a:avLst/>
              </a:prstGeom>
              <a:noFill/>
              <a:ln w="9525">
                <a:noFill/>
                <a:miter lim="800000"/>
                <a:headEnd/>
                <a:tailEnd/>
              </a:ln>
            </p:spPr>
            <p:txBody>
              <a:bodyPr lIns="0" tIns="0" rIns="0" bIns="0"/>
              <a:lstStyle/>
              <a:p>
                <a:pPr eaLnBrk="0" hangingPunct="0"/>
                <a:r>
                  <a:rPr lang="en-US" sz="2200" i="1">
                    <a:latin typeface="Arial" pitchFamily="34" charset="0"/>
                  </a:rPr>
                  <a:t>P</a:t>
                </a:r>
              </a:p>
            </p:txBody>
          </p:sp>
        </p:grpSp>
      </p:grpSp>
      <p:sp>
        <p:nvSpPr>
          <p:cNvPr id="199153" name="Line 497"/>
          <p:cNvSpPr>
            <a:spLocks noChangeShapeType="1"/>
          </p:cNvSpPr>
          <p:nvPr/>
        </p:nvSpPr>
        <p:spPr bwMode="auto">
          <a:xfrm>
            <a:off x="1552575" y="4495800"/>
            <a:ext cx="6981825" cy="0"/>
          </a:xfrm>
          <a:prstGeom prst="line">
            <a:avLst/>
          </a:prstGeom>
          <a:noFill/>
          <a:ln w="6350">
            <a:solidFill>
              <a:schemeClr val="tx1"/>
            </a:solidFill>
            <a:round/>
            <a:headEnd/>
            <a:tailEnd/>
          </a:ln>
          <a:effectLst/>
        </p:spPr>
        <p:txBody>
          <a:bodyPr/>
          <a:lstStyle/>
          <a:p>
            <a:endParaRPr lang="en-US"/>
          </a:p>
        </p:txBody>
      </p:sp>
      <p:sp>
        <p:nvSpPr>
          <p:cNvPr id="199163" name="Rectangle 507"/>
          <p:cNvSpPr>
            <a:spLocks noChangeArrowheads="1"/>
          </p:cNvSpPr>
          <p:nvPr/>
        </p:nvSpPr>
        <p:spPr bwMode="auto">
          <a:xfrm>
            <a:off x="7924800" y="6477000"/>
            <a:ext cx="1143000" cy="304800"/>
          </a:xfrm>
          <a:prstGeom prst="rect">
            <a:avLst/>
          </a:prstGeom>
          <a:noFill/>
          <a:ln w="9525">
            <a:noFill/>
            <a:miter lim="800000"/>
            <a:headEnd/>
            <a:tailEnd/>
          </a:ln>
          <a:effectLst/>
        </p:spPr>
        <p:txBody>
          <a:bodyPr anchor="ctr"/>
          <a:lstStyle/>
          <a:p>
            <a:pPr algn="r"/>
            <a:r>
              <a:rPr lang="en-US" sz="1600">
                <a:solidFill>
                  <a:srgbClr val="003366"/>
                </a:solidFill>
                <a:latin typeface="Arial" pitchFamily="34" charset="0"/>
              </a:rPr>
              <a:t>slide </a:t>
            </a:r>
            <a:fld id="{A7BD1E0C-DD45-44AE-990E-FBF6604B5346}" type="slidenum">
              <a:rPr lang="en-US" sz="1600">
                <a:solidFill>
                  <a:srgbClr val="003366"/>
                </a:solidFill>
                <a:latin typeface="Arial" pitchFamily="34" charset="0"/>
              </a:rPr>
              <a:pPr algn="r"/>
              <a:t>6</a:t>
            </a:fld>
            <a:endParaRPr lang="en-US" sz="1600">
              <a:solidFill>
                <a:srgbClr val="003366"/>
              </a:solidFill>
              <a:latin typeface="Arial" pitchFamily="34" charset="0"/>
            </a:endParaRP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3074"/>
          <p:cNvSpPr>
            <a:spLocks noGrp="1" noChangeArrowheads="1"/>
          </p:cNvSpPr>
          <p:nvPr>
            <p:ph type="title"/>
          </p:nvPr>
        </p:nvSpPr>
        <p:spPr>
          <a:xfrm>
            <a:off x="228600" y="228600"/>
            <a:ext cx="8763000" cy="838200"/>
          </a:xfrm>
        </p:spPr>
        <p:txBody>
          <a:bodyPr>
            <a:normAutofit/>
          </a:bodyPr>
          <a:lstStyle/>
          <a:p>
            <a:r>
              <a:rPr lang="en-US" sz="2400" b="1" dirty="0">
                <a:latin typeface="Arial" pitchFamily="34" charset="0"/>
                <a:cs typeface="Arial" pitchFamily="34" charset="0"/>
              </a:rPr>
              <a:t>Understanding business fixed investment</a:t>
            </a:r>
          </a:p>
        </p:txBody>
      </p:sp>
      <p:sp>
        <p:nvSpPr>
          <p:cNvPr id="208899" name="Rectangle 3075"/>
          <p:cNvSpPr>
            <a:spLocks noGrp="1" noChangeArrowheads="1"/>
          </p:cNvSpPr>
          <p:nvPr>
            <p:ph idx="1"/>
          </p:nvPr>
        </p:nvSpPr>
        <p:spPr/>
        <p:txBody>
          <a:bodyPr/>
          <a:lstStyle/>
          <a:p>
            <a:r>
              <a:rPr lang="en-US" sz="1800" dirty="0">
                <a:latin typeface="Arial" pitchFamily="34" charset="0"/>
                <a:cs typeface="Arial" pitchFamily="34" charset="0"/>
              </a:rPr>
              <a:t>The standard model of business fixed investment:  </a:t>
            </a:r>
            <a:r>
              <a:rPr lang="en-US" sz="1800" b="1" dirty="0" smtClean="0">
                <a:latin typeface="Arial" pitchFamily="34" charset="0"/>
                <a:cs typeface="Arial" pitchFamily="34" charset="0"/>
              </a:rPr>
              <a:t>the </a:t>
            </a:r>
            <a:r>
              <a:rPr lang="en-US" sz="1800" b="1" dirty="0">
                <a:latin typeface="Arial" pitchFamily="34" charset="0"/>
                <a:cs typeface="Arial" pitchFamily="34" charset="0"/>
              </a:rPr>
              <a:t>neoclassical model of investment</a:t>
            </a:r>
          </a:p>
          <a:p>
            <a:endParaRPr lang="en-US" sz="1800" dirty="0" smtClean="0">
              <a:latin typeface="Arial" pitchFamily="34" charset="0"/>
              <a:cs typeface="Arial" pitchFamily="34" charset="0"/>
            </a:endParaRPr>
          </a:p>
          <a:p>
            <a:endParaRPr lang="en-US" sz="1800" dirty="0">
              <a:latin typeface="Arial" pitchFamily="34" charset="0"/>
              <a:cs typeface="Arial" pitchFamily="34" charset="0"/>
            </a:endParaRPr>
          </a:p>
          <a:p>
            <a:r>
              <a:rPr lang="en-US" sz="1800" dirty="0" smtClean="0">
                <a:latin typeface="Arial" pitchFamily="34" charset="0"/>
                <a:cs typeface="Arial" pitchFamily="34" charset="0"/>
              </a:rPr>
              <a:t>Shows </a:t>
            </a:r>
            <a:r>
              <a:rPr lang="en-US" sz="1800" dirty="0">
                <a:latin typeface="Arial" pitchFamily="34" charset="0"/>
                <a:cs typeface="Arial" pitchFamily="34" charset="0"/>
              </a:rPr>
              <a:t>how investment depends on</a:t>
            </a:r>
          </a:p>
          <a:p>
            <a:pPr lvl="1"/>
            <a:r>
              <a:rPr lang="en-US" sz="1800" dirty="0">
                <a:latin typeface="Arial" pitchFamily="34" charset="0"/>
                <a:cs typeface="Arial" pitchFamily="34" charset="0"/>
              </a:rPr>
              <a:t>MPK</a:t>
            </a:r>
          </a:p>
          <a:p>
            <a:pPr lvl="1"/>
            <a:r>
              <a:rPr lang="en-US" sz="1800" dirty="0">
                <a:latin typeface="Arial" pitchFamily="34" charset="0"/>
                <a:cs typeface="Arial" pitchFamily="34" charset="0"/>
              </a:rPr>
              <a:t>interest rate</a:t>
            </a:r>
          </a:p>
          <a:p>
            <a:pPr lvl="1"/>
            <a:r>
              <a:rPr lang="en-US" sz="1800" dirty="0">
                <a:latin typeface="Arial" pitchFamily="34" charset="0"/>
                <a:cs typeface="Arial" pitchFamily="34" charset="0"/>
              </a:rPr>
              <a:t>tax rules affecting firms</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Two types of firms</a:t>
            </a:r>
          </a:p>
        </p:txBody>
      </p:sp>
      <p:sp>
        <p:nvSpPr>
          <p:cNvPr id="211971" name="Rectangle 3"/>
          <p:cNvSpPr>
            <a:spLocks noGrp="1" noChangeArrowheads="1"/>
          </p:cNvSpPr>
          <p:nvPr>
            <p:ph idx="1"/>
          </p:nvPr>
        </p:nvSpPr>
        <p:spPr>
          <a:xfrm>
            <a:off x="990600" y="1219200"/>
            <a:ext cx="7543800" cy="2743200"/>
          </a:xfrm>
        </p:spPr>
        <p:txBody>
          <a:bodyPr/>
          <a:lstStyle/>
          <a:p>
            <a:pPr marL="404813" indent="-404813">
              <a:buFont typeface="Wingdings" pitchFamily="2" charset="2"/>
              <a:buNone/>
            </a:pPr>
            <a:r>
              <a:rPr lang="en-US" sz="1800" dirty="0">
                <a:latin typeface="Arial" pitchFamily="34" charset="0"/>
                <a:cs typeface="Arial" pitchFamily="34" charset="0"/>
              </a:rPr>
              <a:t>For simplicity, assume two types of firms</a:t>
            </a:r>
            <a:r>
              <a:rPr lang="en-US" sz="1800" dirty="0" smtClean="0">
                <a:latin typeface="Arial" pitchFamily="34" charset="0"/>
                <a:cs typeface="Arial" pitchFamily="34" charset="0"/>
              </a:rPr>
              <a:t>:</a:t>
            </a:r>
          </a:p>
          <a:p>
            <a:pPr marL="404813" indent="-404813">
              <a:buFont typeface="Wingdings" pitchFamily="2" charset="2"/>
              <a:buNone/>
            </a:pPr>
            <a:endParaRPr lang="en-US" sz="1800" dirty="0">
              <a:latin typeface="Arial" pitchFamily="34" charset="0"/>
              <a:cs typeface="Arial" pitchFamily="34" charset="0"/>
            </a:endParaRPr>
          </a:p>
          <a:p>
            <a:pPr marL="404813" indent="-404813">
              <a:buFont typeface="Wingdings" pitchFamily="2" charset="2"/>
              <a:buAutoNum type="arabicPeriod"/>
            </a:pPr>
            <a:r>
              <a:rPr lang="en-US" sz="1800" i="1" dirty="0" smtClean="0">
                <a:latin typeface="Arial" pitchFamily="34" charset="0"/>
                <a:cs typeface="Arial" pitchFamily="34" charset="0"/>
              </a:rPr>
              <a:t>Production </a:t>
            </a:r>
            <a:r>
              <a:rPr lang="en-US" sz="1800" i="1" dirty="0">
                <a:latin typeface="Arial" pitchFamily="34" charset="0"/>
                <a:cs typeface="Arial" pitchFamily="34" charset="0"/>
              </a:rPr>
              <a:t>firms</a:t>
            </a:r>
            <a:r>
              <a:rPr lang="en-US" sz="1800" dirty="0">
                <a:latin typeface="Arial" pitchFamily="34" charset="0"/>
                <a:cs typeface="Arial" pitchFamily="34" charset="0"/>
              </a:rPr>
              <a:t> rent the capital they use to produce goods and services</a:t>
            </a:r>
            <a:r>
              <a:rPr lang="en-US" sz="1800" dirty="0" smtClean="0">
                <a:latin typeface="Arial" pitchFamily="34" charset="0"/>
                <a:cs typeface="Arial" pitchFamily="34" charset="0"/>
              </a:rPr>
              <a:t>.</a:t>
            </a:r>
          </a:p>
          <a:p>
            <a:pPr marL="404813" indent="-404813">
              <a:buNone/>
            </a:pPr>
            <a:endParaRPr lang="en-US" sz="1800" dirty="0">
              <a:latin typeface="Arial" pitchFamily="34" charset="0"/>
              <a:cs typeface="Arial" pitchFamily="34" charset="0"/>
            </a:endParaRPr>
          </a:p>
          <a:p>
            <a:pPr marL="404813" indent="-404813">
              <a:buFont typeface="Wingdings" pitchFamily="2" charset="2"/>
              <a:buNone/>
            </a:pPr>
            <a:r>
              <a:rPr lang="en-US" sz="1800" dirty="0">
                <a:latin typeface="Arial" pitchFamily="34" charset="0"/>
                <a:cs typeface="Arial" pitchFamily="34" charset="0"/>
              </a:rPr>
              <a:t>2.	</a:t>
            </a:r>
            <a:r>
              <a:rPr lang="en-US" sz="1800" i="1" dirty="0" smtClean="0">
                <a:latin typeface="Arial" pitchFamily="34" charset="0"/>
                <a:cs typeface="Arial" pitchFamily="34" charset="0"/>
              </a:rPr>
              <a:t>Rental </a:t>
            </a:r>
            <a:r>
              <a:rPr lang="en-US" sz="1800" i="1" dirty="0">
                <a:latin typeface="Arial" pitchFamily="34" charset="0"/>
                <a:cs typeface="Arial" pitchFamily="34" charset="0"/>
              </a:rPr>
              <a:t>firms</a:t>
            </a:r>
            <a:r>
              <a:rPr lang="en-US" sz="1800" dirty="0">
                <a:latin typeface="Arial" pitchFamily="34" charset="0"/>
                <a:cs typeface="Arial" pitchFamily="34" charset="0"/>
              </a:rPr>
              <a:t>  own capital, rent it out to production firms.</a:t>
            </a:r>
          </a:p>
        </p:txBody>
      </p:sp>
      <p:sp>
        <p:nvSpPr>
          <p:cNvPr id="211972" name="Rectangle 4"/>
          <p:cNvSpPr>
            <a:spLocks noChangeArrowheads="1"/>
          </p:cNvSpPr>
          <p:nvPr/>
        </p:nvSpPr>
        <p:spPr bwMode="auto">
          <a:xfrm>
            <a:off x="1447800" y="4038600"/>
            <a:ext cx="6248400" cy="1828800"/>
          </a:xfrm>
          <a:prstGeom prst="rect">
            <a:avLst/>
          </a:prstGeom>
          <a:gradFill rotWithShape="0">
            <a:gsLst>
              <a:gs pos="0">
                <a:srgbClr val="006666"/>
              </a:gs>
              <a:gs pos="100000">
                <a:srgbClr val="333399"/>
              </a:gs>
            </a:gsLst>
            <a:lin ang="2700000" scaled="1"/>
          </a:gradFill>
          <a:ln w="38100" cmpd="dbl">
            <a:solidFill>
              <a:srgbClr val="008000"/>
            </a:solidFill>
            <a:miter lim="800000"/>
            <a:headEnd/>
            <a:tailEnd/>
          </a:ln>
          <a:effectLst>
            <a:outerShdw dist="161645" dir="2700000" algn="ctr" rotWithShape="0">
              <a:schemeClr val="bg2"/>
            </a:outerShdw>
          </a:effectLst>
        </p:spPr>
        <p:txBody>
          <a:bodyPr anchor="ctr"/>
          <a:lstStyle/>
          <a:p>
            <a:pPr marL="112713" algn="ctr">
              <a:lnSpc>
                <a:spcPct val="105000"/>
              </a:lnSpc>
              <a:spcBef>
                <a:spcPct val="80000"/>
              </a:spcBef>
              <a:buClr>
                <a:srgbClr val="99FF99"/>
              </a:buClr>
              <a:buSzPct val="80000"/>
              <a:buFont typeface="Wingdings" pitchFamily="2" charset="2"/>
              <a:buNone/>
            </a:pPr>
            <a:r>
              <a:rPr lang="en-US" sz="3000">
                <a:solidFill>
                  <a:schemeClr val="bg1"/>
                </a:solidFill>
                <a:effectLst>
                  <a:outerShdw blurRad="38100" dist="38100" dir="2700000" algn="tl">
                    <a:srgbClr val="000000"/>
                  </a:outerShdw>
                </a:effectLst>
                <a:latin typeface="Tahoma" pitchFamily="34" charset="0"/>
              </a:rPr>
              <a:t>In this context, </a:t>
            </a:r>
            <a:br>
              <a:rPr lang="en-US" sz="3000">
                <a:solidFill>
                  <a:schemeClr val="bg1"/>
                </a:solidFill>
                <a:effectLst>
                  <a:outerShdw blurRad="38100" dist="38100" dir="2700000" algn="tl">
                    <a:srgbClr val="000000"/>
                  </a:outerShdw>
                </a:effectLst>
                <a:latin typeface="Tahoma" pitchFamily="34" charset="0"/>
              </a:rPr>
            </a:br>
            <a:r>
              <a:rPr lang="en-US" sz="3000">
                <a:solidFill>
                  <a:schemeClr val="bg1"/>
                </a:solidFill>
                <a:effectLst>
                  <a:outerShdw blurRad="38100" dist="38100" dir="2700000" algn="tl">
                    <a:srgbClr val="000000"/>
                  </a:outerShdw>
                </a:effectLst>
                <a:latin typeface="Tahoma" pitchFamily="34" charset="0"/>
              </a:rPr>
              <a:t>“investment” is the rental firms’ </a:t>
            </a:r>
            <a:br>
              <a:rPr lang="en-US" sz="3000">
                <a:solidFill>
                  <a:schemeClr val="bg1"/>
                </a:solidFill>
                <a:effectLst>
                  <a:outerShdw blurRad="38100" dist="38100" dir="2700000" algn="tl">
                    <a:srgbClr val="000000"/>
                  </a:outerShdw>
                </a:effectLst>
                <a:latin typeface="Tahoma" pitchFamily="34" charset="0"/>
              </a:rPr>
            </a:br>
            <a:r>
              <a:rPr lang="en-US" sz="3000">
                <a:solidFill>
                  <a:schemeClr val="bg1"/>
                </a:solidFill>
                <a:effectLst>
                  <a:outerShdw blurRad="38100" dist="38100" dir="2700000" algn="tl">
                    <a:srgbClr val="000000"/>
                  </a:outerShdw>
                </a:effectLst>
                <a:latin typeface="Tahoma" pitchFamily="34" charset="0"/>
              </a:rPr>
              <a:t>spending on new capital goods.</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1026"/>
          <p:cNvSpPr>
            <a:spLocks noGrp="1" noChangeArrowheads="1"/>
          </p:cNvSpPr>
          <p:nvPr>
            <p:ph type="title"/>
          </p:nvPr>
        </p:nvSpPr>
        <p:spPr>
          <a:xfrm>
            <a:off x="381000" y="304800"/>
            <a:ext cx="8458200" cy="838200"/>
          </a:xfrm>
        </p:spPr>
        <p:txBody>
          <a:bodyPr>
            <a:normAutofit/>
          </a:bodyPr>
          <a:lstStyle/>
          <a:p>
            <a:r>
              <a:rPr lang="en-US" sz="2400" b="1" dirty="0">
                <a:latin typeface="Arial" pitchFamily="34" charset="0"/>
                <a:cs typeface="Arial" pitchFamily="34" charset="0"/>
              </a:rPr>
              <a:t>The capital rental market</a:t>
            </a:r>
          </a:p>
        </p:txBody>
      </p:sp>
      <p:sp>
        <p:nvSpPr>
          <p:cNvPr id="209923" name="Rectangle 1027"/>
          <p:cNvSpPr>
            <a:spLocks noGrp="1" noChangeArrowheads="1"/>
          </p:cNvSpPr>
          <p:nvPr>
            <p:ph idx="1"/>
          </p:nvPr>
        </p:nvSpPr>
        <p:spPr>
          <a:xfrm>
            <a:off x="381000" y="1219200"/>
            <a:ext cx="3200400" cy="3810000"/>
          </a:xfrm>
        </p:spPr>
        <p:txBody>
          <a:bodyPr/>
          <a:lstStyle/>
          <a:p>
            <a:pPr marL="230188" indent="-230188"/>
            <a:r>
              <a:rPr lang="en-US" sz="1800" dirty="0">
                <a:latin typeface="Arial" pitchFamily="34" charset="0"/>
                <a:cs typeface="Arial" pitchFamily="34" charset="0"/>
              </a:rPr>
              <a:t>Production firms must decide how much capital to rent.</a:t>
            </a:r>
          </a:p>
          <a:p>
            <a:pPr marL="230188" indent="-230188"/>
            <a:endParaRPr lang="en-US" sz="1800" dirty="0" smtClean="0">
              <a:latin typeface="Arial" pitchFamily="34" charset="0"/>
              <a:cs typeface="Arial" pitchFamily="34" charset="0"/>
            </a:endParaRPr>
          </a:p>
          <a:p>
            <a:pPr marL="230188" indent="-230188"/>
            <a:endParaRPr lang="en-US" sz="1800" dirty="0">
              <a:latin typeface="Arial" pitchFamily="34" charset="0"/>
              <a:cs typeface="Arial" pitchFamily="34" charset="0"/>
            </a:endParaRPr>
          </a:p>
          <a:p>
            <a:pPr marL="230188" indent="-230188"/>
            <a:r>
              <a:rPr lang="en-US" sz="1800" dirty="0" smtClean="0">
                <a:latin typeface="Arial" pitchFamily="34" charset="0"/>
                <a:cs typeface="Arial" pitchFamily="34" charset="0"/>
              </a:rPr>
              <a:t>Recall </a:t>
            </a:r>
            <a:r>
              <a:rPr lang="en-US" sz="1800" dirty="0">
                <a:latin typeface="Arial" pitchFamily="34" charset="0"/>
                <a:cs typeface="Arial" pitchFamily="34" charset="0"/>
              </a:rPr>
              <a:t>from chap 3:</a:t>
            </a:r>
            <a:br>
              <a:rPr lang="en-US" sz="1800" dirty="0">
                <a:latin typeface="Arial" pitchFamily="34" charset="0"/>
                <a:cs typeface="Arial" pitchFamily="34" charset="0"/>
              </a:rPr>
            </a:br>
            <a:r>
              <a:rPr lang="en-US" sz="1800" dirty="0">
                <a:latin typeface="Arial" pitchFamily="34" charset="0"/>
                <a:cs typeface="Arial" pitchFamily="34" charset="0"/>
              </a:rPr>
              <a:t>Competitive firms rent capital to the point where </a:t>
            </a:r>
            <a:br>
              <a:rPr lang="en-US" sz="1800" dirty="0">
                <a:latin typeface="Arial" pitchFamily="34" charset="0"/>
                <a:cs typeface="Arial" pitchFamily="34" charset="0"/>
              </a:rPr>
            </a:br>
            <a:r>
              <a:rPr lang="en-US" sz="1800" dirty="0">
                <a:latin typeface="Arial" pitchFamily="34" charset="0"/>
                <a:cs typeface="Arial" pitchFamily="34" charset="0"/>
              </a:rPr>
              <a:t>MPK = </a:t>
            </a:r>
            <a:r>
              <a:rPr lang="en-US" sz="1800" b="1" i="1" dirty="0">
                <a:latin typeface="Arial" pitchFamily="34" charset="0"/>
                <a:cs typeface="Arial" pitchFamily="34" charset="0"/>
              </a:rPr>
              <a:t>R</a:t>
            </a:r>
            <a:r>
              <a:rPr lang="en-US" sz="1800" i="1" dirty="0">
                <a:latin typeface="Arial" pitchFamily="34" charset="0"/>
                <a:cs typeface="Arial" pitchFamily="34" charset="0"/>
              </a:rPr>
              <a:t>/</a:t>
            </a:r>
            <a:r>
              <a:rPr lang="en-US" sz="1800" b="1" i="1" dirty="0">
                <a:latin typeface="Arial" pitchFamily="34" charset="0"/>
                <a:cs typeface="Arial" pitchFamily="34" charset="0"/>
              </a:rPr>
              <a:t>P</a:t>
            </a:r>
            <a:r>
              <a:rPr lang="en-US" sz="1800" dirty="0">
                <a:latin typeface="Arial" pitchFamily="34" charset="0"/>
                <a:cs typeface="Arial" pitchFamily="34" charset="0"/>
              </a:rPr>
              <a:t>.  </a:t>
            </a:r>
          </a:p>
        </p:txBody>
      </p:sp>
      <p:grpSp>
        <p:nvGrpSpPr>
          <p:cNvPr id="209942" name="Group 1046"/>
          <p:cNvGrpSpPr>
            <a:grpSpLocks/>
          </p:cNvGrpSpPr>
          <p:nvPr/>
        </p:nvGrpSpPr>
        <p:grpSpPr bwMode="auto">
          <a:xfrm>
            <a:off x="3733800" y="1387475"/>
            <a:ext cx="5029200" cy="4756150"/>
            <a:chOff x="2352" y="874"/>
            <a:chExt cx="3168" cy="2996"/>
          </a:xfrm>
        </p:grpSpPr>
        <p:grpSp>
          <p:nvGrpSpPr>
            <p:cNvPr id="209926" name="Group 1030"/>
            <p:cNvGrpSpPr>
              <a:grpSpLocks/>
            </p:cNvGrpSpPr>
            <p:nvPr/>
          </p:nvGrpSpPr>
          <p:grpSpPr bwMode="auto">
            <a:xfrm>
              <a:off x="2976" y="1392"/>
              <a:ext cx="2112" cy="1920"/>
              <a:chOff x="3312" y="1296"/>
              <a:chExt cx="2112" cy="1920"/>
            </a:xfrm>
          </p:grpSpPr>
          <p:sp>
            <p:nvSpPr>
              <p:cNvPr id="209924" name="Line 1028"/>
              <p:cNvSpPr>
                <a:spLocks noChangeShapeType="1"/>
              </p:cNvSpPr>
              <p:nvPr/>
            </p:nvSpPr>
            <p:spPr bwMode="auto">
              <a:xfrm>
                <a:off x="3312" y="1296"/>
                <a:ext cx="0" cy="1920"/>
              </a:xfrm>
              <a:prstGeom prst="line">
                <a:avLst/>
              </a:prstGeom>
              <a:noFill/>
              <a:ln w="9525">
                <a:solidFill>
                  <a:schemeClr val="tx1"/>
                </a:solidFill>
                <a:round/>
                <a:headEnd/>
                <a:tailEnd/>
              </a:ln>
              <a:effectLst/>
            </p:spPr>
            <p:txBody>
              <a:bodyPr/>
              <a:lstStyle/>
              <a:p>
                <a:endParaRPr lang="en-US"/>
              </a:p>
            </p:txBody>
          </p:sp>
          <p:sp>
            <p:nvSpPr>
              <p:cNvPr id="209925" name="Line 1029"/>
              <p:cNvSpPr>
                <a:spLocks noChangeShapeType="1"/>
              </p:cNvSpPr>
              <p:nvPr/>
            </p:nvSpPr>
            <p:spPr bwMode="auto">
              <a:xfrm>
                <a:off x="3312" y="3216"/>
                <a:ext cx="2112" cy="0"/>
              </a:xfrm>
              <a:prstGeom prst="line">
                <a:avLst/>
              </a:prstGeom>
              <a:noFill/>
              <a:ln w="9525">
                <a:solidFill>
                  <a:schemeClr val="tx1"/>
                </a:solidFill>
                <a:round/>
                <a:headEnd/>
                <a:tailEnd/>
              </a:ln>
              <a:effectLst/>
            </p:spPr>
            <p:txBody>
              <a:bodyPr/>
              <a:lstStyle/>
              <a:p>
                <a:endParaRPr lang="en-US"/>
              </a:p>
            </p:txBody>
          </p:sp>
        </p:grpSp>
        <p:sp>
          <p:nvSpPr>
            <p:cNvPr id="209927" name="Text Box 1031"/>
            <p:cNvSpPr txBox="1">
              <a:spLocks noChangeArrowheads="1"/>
            </p:cNvSpPr>
            <p:nvPr/>
          </p:nvSpPr>
          <p:spPr bwMode="auto">
            <a:xfrm>
              <a:off x="4800" y="3140"/>
              <a:ext cx="720" cy="730"/>
            </a:xfrm>
            <a:prstGeom prst="rect">
              <a:avLst/>
            </a:prstGeom>
            <a:noFill/>
            <a:ln w="9525">
              <a:noFill/>
              <a:miter lim="800000"/>
              <a:headEnd/>
              <a:tailEnd/>
            </a:ln>
            <a:effectLst/>
          </p:spPr>
          <p:txBody>
            <a:bodyPr>
              <a:spAutoFit/>
            </a:bodyPr>
            <a:lstStyle/>
            <a:p>
              <a:pPr>
                <a:tabLst>
                  <a:tab pos="692150" algn="r"/>
                </a:tabLst>
              </a:pPr>
              <a:r>
                <a:rPr lang="en-US" b="1" i="1">
                  <a:latin typeface="Tahoma" pitchFamily="34" charset="0"/>
                </a:rPr>
                <a:t>	K</a:t>
              </a:r>
              <a:endParaRPr lang="en-US" i="1">
                <a:latin typeface="Tahoma" pitchFamily="34" charset="0"/>
              </a:endParaRPr>
            </a:p>
            <a:p>
              <a:pPr>
                <a:tabLst>
                  <a:tab pos="692150" algn="r"/>
                </a:tabLst>
              </a:pPr>
              <a:r>
                <a:rPr lang="en-US" sz="2300">
                  <a:latin typeface="Arial" pitchFamily="34" charset="0"/>
                </a:rPr>
                <a:t>capital stock</a:t>
              </a:r>
            </a:p>
          </p:txBody>
        </p:sp>
        <p:sp>
          <p:nvSpPr>
            <p:cNvPr id="209928" name="Text Box 1032"/>
            <p:cNvSpPr txBox="1">
              <a:spLocks noChangeArrowheads="1"/>
            </p:cNvSpPr>
            <p:nvPr/>
          </p:nvSpPr>
          <p:spPr bwMode="auto">
            <a:xfrm>
              <a:off x="2352" y="874"/>
              <a:ext cx="1056" cy="509"/>
            </a:xfrm>
            <a:prstGeom prst="rect">
              <a:avLst/>
            </a:prstGeom>
            <a:noFill/>
            <a:ln w="9525">
              <a:noFill/>
              <a:miter lim="800000"/>
              <a:headEnd/>
              <a:tailEnd/>
            </a:ln>
            <a:effectLst/>
          </p:spPr>
          <p:txBody>
            <a:bodyPr>
              <a:spAutoFit/>
            </a:bodyPr>
            <a:lstStyle/>
            <a:p>
              <a:r>
                <a:rPr lang="en-US" sz="2300">
                  <a:latin typeface="Arial" pitchFamily="34" charset="0"/>
                </a:rPr>
                <a:t>real rental price, </a:t>
              </a:r>
              <a:r>
                <a:rPr lang="en-US" b="1" i="1">
                  <a:latin typeface="Tahoma" pitchFamily="34" charset="0"/>
                </a:rPr>
                <a:t>R</a:t>
              </a:r>
              <a:r>
                <a:rPr lang="en-US" i="1">
                  <a:latin typeface="Tahoma" pitchFamily="34" charset="0"/>
                </a:rPr>
                <a:t>/</a:t>
              </a:r>
              <a:r>
                <a:rPr lang="en-US" b="1" i="1">
                  <a:latin typeface="Tahoma" pitchFamily="34" charset="0"/>
                </a:rPr>
                <a:t>P</a:t>
              </a:r>
              <a:endParaRPr lang="en-US">
                <a:latin typeface="Arial" pitchFamily="34" charset="0"/>
              </a:endParaRPr>
            </a:p>
          </p:txBody>
        </p:sp>
      </p:grpSp>
      <p:grpSp>
        <p:nvGrpSpPr>
          <p:cNvPr id="209936" name="Group 1040"/>
          <p:cNvGrpSpPr>
            <a:grpSpLocks/>
          </p:cNvGrpSpPr>
          <p:nvPr/>
        </p:nvGrpSpPr>
        <p:grpSpPr bwMode="auto">
          <a:xfrm>
            <a:off x="6096000" y="1616075"/>
            <a:ext cx="1143000" cy="4103688"/>
            <a:chOff x="3888" y="1018"/>
            <a:chExt cx="720" cy="2585"/>
          </a:xfrm>
        </p:grpSpPr>
        <p:graphicFrame>
          <p:nvGraphicFramePr>
            <p:cNvPr id="310272" name="Object 2048"/>
            <p:cNvGraphicFramePr>
              <a:graphicFrameLocks noChangeAspect="1"/>
            </p:cNvGraphicFramePr>
            <p:nvPr/>
          </p:nvGraphicFramePr>
          <p:xfrm>
            <a:off x="4110" y="3315"/>
            <a:ext cx="270" cy="288"/>
          </p:xfrm>
          <a:graphic>
            <a:graphicData uri="http://schemas.openxmlformats.org/presentationml/2006/ole">
              <p:oleObj spid="_x0000_s310273" name="Equation" r:id="rId4" imgW="190417" imgH="203112" progId="">
                <p:embed/>
              </p:oleObj>
            </a:graphicData>
          </a:graphic>
        </p:graphicFrame>
        <p:sp>
          <p:nvSpPr>
            <p:cNvPr id="209930" name="Line 1034"/>
            <p:cNvSpPr>
              <a:spLocks noChangeShapeType="1"/>
            </p:cNvSpPr>
            <p:nvPr/>
          </p:nvSpPr>
          <p:spPr bwMode="auto">
            <a:xfrm flipV="1">
              <a:off x="4224" y="1488"/>
              <a:ext cx="0" cy="1824"/>
            </a:xfrm>
            <a:prstGeom prst="line">
              <a:avLst/>
            </a:prstGeom>
            <a:noFill/>
            <a:ln w="19050">
              <a:solidFill>
                <a:schemeClr val="tx1"/>
              </a:solidFill>
              <a:round/>
              <a:headEnd/>
              <a:tailEnd/>
            </a:ln>
            <a:effectLst/>
          </p:spPr>
          <p:txBody>
            <a:bodyPr/>
            <a:lstStyle/>
            <a:p>
              <a:endParaRPr lang="en-US"/>
            </a:p>
          </p:txBody>
        </p:sp>
        <p:sp>
          <p:nvSpPr>
            <p:cNvPr id="209931" name="Text Box 1035"/>
            <p:cNvSpPr txBox="1">
              <a:spLocks noChangeArrowheads="1"/>
            </p:cNvSpPr>
            <p:nvPr/>
          </p:nvSpPr>
          <p:spPr bwMode="auto">
            <a:xfrm>
              <a:off x="3888" y="1018"/>
              <a:ext cx="720" cy="518"/>
            </a:xfrm>
            <a:prstGeom prst="rect">
              <a:avLst/>
            </a:prstGeom>
            <a:noFill/>
            <a:ln w="9525">
              <a:noFill/>
              <a:miter lim="800000"/>
              <a:headEnd/>
              <a:tailEnd/>
            </a:ln>
            <a:effectLst/>
          </p:spPr>
          <p:txBody>
            <a:bodyPr>
              <a:spAutoFit/>
            </a:bodyPr>
            <a:lstStyle/>
            <a:p>
              <a:pPr>
                <a:tabLst>
                  <a:tab pos="692150" algn="r"/>
                </a:tabLst>
              </a:pPr>
              <a:r>
                <a:rPr lang="en-US" b="1" i="1">
                  <a:latin typeface="Tahoma" pitchFamily="34" charset="0"/>
                </a:rPr>
                <a:t>	</a:t>
              </a:r>
              <a:r>
                <a:rPr lang="en-US">
                  <a:latin typeface="Arial" pitchFamily="34" charset="0"/>
                </a:rPr>
                <a:t>capital supply</a:t>
              </a:r>
            </a:p>
          </p:txBody>
        </p:sp>
      </p:grpSp>
      <p:grpSp>
        <p:nvGrpSpPr>
          <p:cNvPr id="209943" name="Group 1047"/>
          <p:cNvGrpSpPr>
            <a:grpSpLocks/>
          </p:cNvGrpSpPr>
          <p:nvPr/>
        </p:nvGrpSpPr>
        <p:grpSpPr bwMode="auto">
          <a:xfrm>
            <a:off x="5029200" y="2581275"/>
            <a:ext cx="3733800" cy="2001838"/>
            <a:chOff x="3216" y="1728"/>
            <a:chExt cx="2352" cy="1126"/>
          </a:xfrm>
        </p:grpSpPr>
        <p:sp>
          <p:nvSpPr>
            <p:cNvPr id="209934" name="Line 1038"/>
            <p:cNvSpPr>
              <a:spLocks noChangeShapeType="1"/>
            </p:cNvSpPr>
            <p:nvPr/>
          </p:nvSpPr>
          <p:spPr bwMode="auto">
            <a:xfrm>
              <a:off x="3216" y="1728"/>
              <a:ext cx="1632" cy="1008"/>
            </a:xfrm>
            <a:prstGeom prst="line">
              <a:avLst/>
            </a:prstGeom>
            <a:noFill/>
            <a:ln w="19050">
              <a:solidFill>
                <a:schemeClr val="tx1"/>
              </a:solidFill>
              <a:round/>
              <a:headEnd/>
              <a:tailEnd/>
            </a:ln>
            <a:effectLst/>
          </p:spPr>
          <p:txBody>
            <a:bodyPr/>
            <a:lstStyle/>
            <a:p>
              <a:endParaRPr lang="en-US"/>
            </a:p>
          </p:txBody>
        </p:sp>
        <p:sp>
          <p:nvSpPr>
            <p:cNvPr id="209935" name="Text Box 1039"/>
            <p:cNvSpPr txBox="1">
              <a:spLocks noChangeArrowheads="1"/>
            </p:cNvSpPr>
            <p:nvPr/>
          </p:nvSpPr>
          <p:spPr bwMode="auto">
            <a:xfrm>
              <a:off x="4752" y="2238"/>
              <a:ext cx="816" cy="616"/>
            </a:xfrm>
            <a:prstGeom prst="rect">
              <a:avLst/>
            </a:prstGeom>
            <a:noFill/>
            <a:ln w="9525">
              <a:noFill/>
              <a:miter lim="800000"/>
              <a:headEnd/>
              <a:tailEnd/>
            </a:ln>
            <a:effectLst/>
          </p:spPr>
          <p:txBody>
            <a:bodyPr lIns="0" tIns="0" rIns="0" bIns="0">
              <a:spAutoFit/>
            </a:bodyPr>
            <a:lstStyle/>
            <a:p>
              <a:pPr algn="ctr">
                <a:tabLst>
                  <a:tab pos="850900" algn="r"/>
                </a:tabLst>
              </a:pPr>
              <a:r>
                <a:rPr lang="en-US" b="1" i="1">
                  <a:latin typeface="Tahoma" pitchFamily="34" charset="0"/>
                </a:rPr>
                <a:t>	</a:t>
              </a:r>
              <a:r>
                <a:rPr lang="en-US">
                  <a:latin typeface="Arial" pitchFamily="34" charset="0"/>
                </a:rPr>
                <a:t>capital demand 	(</a:t>
              </a:r>
              <a:r>
                <a:rPr lang="en-US" i="1">
                  <a:latin typeface="Arial" pitchFamily="34" charset="0"/>
                </a:rPr>
                <a:t>MPK</a:t>
              </a:r>
              <a:r>
                <a:rPr lang="en-US">
                  <a:latin typeface="Arial" pitchFamily="34" charset="0"/>
                </a:rPr>
                <a:t>)</a:t>
              </a:r>
            </a:p>
          </p:txBody>
        </p:sp>
      </p:grpSp>
      <p:sp>
        <p:nvSpPr>
          <p:cNvPr id="209937" name="Line 1041"/>
          <p:cNvSpPr>
            <a:spLocks noChangeShapeType="1"/>
          </p:cNvSpPr>
          <p:nvPr/>
        </p:nvSpPr>
        <p:spPr bwMode="auto">
          <a:xfrm flipH="1">
            <a:off x="4724400" y="3689350"/>
            <a:ext cx="1905000" cy="0"/>
          </a:xfrm>
          <a:prstGeom prst="line">
            <a:avLst/>
          </a:prstGeom>
          <a:noFill/>
          <a:ln w="9525">
            <a:solidFill>
              <a:schemeClr val="tx1"/>
            </a:solidFill>
            <a:prstDash val="dash"/>
            <a:round/>
            <a:headEnd/>
            <a:tailEnd/>
          </a:ln>
          <a:effectLst/>
        </p:spPr>
        <p:txBody>
          <a:bodyPr/>
          <a:lstStyle/>
          <a:p>
            <a:endParaRPr lang="en-US"/>
          </a:p>
        </p:txBody>
      </p:sp>
      <p:grpSp>
        <p:nvGrpSpPr>
          <p:cNvPr id="209945" name="Group 1049"/>
          <p:cNvGrpSpPr>
            <a:grpSpLocks/>
          </p:cNvGrpSpPr>
          <p:nvPr/>
        </p:nvGrpSpPr>
        <p:grpSpPr bwMode="auto">
          <a:xfrm>
            <a:off x="2819400" y="3689350"/>
            <a:ext cx="1905000" cy="1714500"/>
            <a:chOff x="1776" y="2324"/>
            <a:chExt cx="1200" cy="1080"/>
          </a:xfrm>
        </p:grpSpPr>
        <p:sp>
          <p:nvSpPr>
            <p:cNvPr id="209939" name="Text Box 1043"/>
            <p:cNvSpPr txBox="1">
              <a:spLocks noChangeArrowheads="1"/>
            </p:cNvSpPr>
            <p:nvPr/>
          </p:nvSpPr>
          <p:spPr bwMode="auto">
            <a:xfrm>
              <a:off x="1776" y="2880"/>
              <a:ext cx="1056" cy="524"/>
            </a:xfrm>
            <a:prstGeom prst="rect">
              <a:avLst/>
            </a:prstGeom>
            <a:solidFill>
              <a:srgbClr val="FF99FF"/>
            </a:solidFill>
            <a:ln w="9525">
              <a:solidFill>
                <a:schemeClr val="tx1"/>
              </a:solidFill>
              <a:miter lim="800000"/>
              <a:headEnd/>
              <a:tailEnd/>
            </a:ln>
            <a:effectLst/>
          </p:spPr>
          <p:txBody>
            <a:bodyPr>
              <a:spAutoFit/>
            </a:bodyPr>
            <a:lstStyle/>
            <a:p>
              <a:pPr algn="ctr">
                <a:spcBef>
                  <a:spcPct val="50000"/>
                </a:spcBef>
              </a:pPr>
              <a:r>
                <a:rPr lang="en-US" i="1">
                  <a:effectLst>
                    <a:outerShdw blurRad="38100" dist="38100" dir="2700000" algn="tl">
                      <a:srgbClr val="FFFFFF"/>
                    </a:outerShdw>
                  </a:effectLst>
                  <a:latin typeface="Arial" pitchFamily="34" charset="0"/>
                </a:rPr>
                <a:t>equilibrium rental rate</a:t>
              </a:r>
            </a:p>
          </p:txBody>
        </p:sp>
        <p:cxnSp>
          <p:nvCxnSpPr>
            <p:cNvPr id="209941" name="AutoShape 1045"/>
            <p:cNvCxnSpPr>
              <a:cxnSpLocks noChangeShapeType="1"/>
              <a:stCxn id="209939" idx="0"/>
              <a:endCxn id="209937" idx="1"/>
            </p:cNvCxnSpPr>
            <p:nvPr/>
          </p:nvCxnSpPr>
          <p:spPr bwMode="auto">
            <a:xfrm flipV="1">
              <a:off x="2304" y="2324"/>
              <a:ext cx="672" cy="556"/>
            </a:xfrm>
            <a:prstGeom prst="straightConnector1">
              <a:avLst/>
            </a:prstGeom>
            <a:noFill/>
            <a:ln w="25400">
              <a:solidFill>
                <a:schemeClr val="tx1"/>
              </a:solidFill>
              <a:round/>
              <a:headEnd/>
              <a:tailEnd type="triangle" w="lg" len="med"/>
            </a:ln>
            <a:effectLst/>
          </p:spPr>
        </p:cxnSp>
      </p:gr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Factors that affect the rental price</a:t>
            </a:r>
          </a:p>
        </p:txBody>
      </p:sp>
      <p:sp>
        <p:nvSpPr>
          <p:cNvPr id="199683" name="Rectangle 3"/>
          <p:cNvSpPr>
            <a:spLocks noGrp="1" noChangeArrowheads="1"/>
          </p:cNvSpPr>
          <p:nvPr>
            <p:ph idx="1"/>
          </p:nvPr>
        </p:nvSpPr>
        <p:spPr>
          <a:xfrm>
            <a:off x="914400" y="1295400"/>
            <a:ext cx="3657600" cy="1066800"/>
          </a:xfrm>
        </p:spPr>
        <p:txBody>
          <a:bodyPr/>
          <a:lstStyle/>
          <a:p>
            <a:pPr marL="0" indent="0">
              <a:buFont typeface="Wingdings" pitchFamily="2" charset="2"/>
              <a:buNone/>
            </a:pPr>
            <a:r>
              <a:rPr lang="en-US" sz="1800">
                <a:latin typeface="Arial" pitchFamily="34" charset="0"/>
                <a:cs typeface="Arial" pitchFamily="34" charset="0"/>
              </a:rPr>
              <a:t>For the Cobb-Douglas production function, </a:t>
            </a:r>
          </a:p>
        </p:txBody>
      </p:sp>
      <p:sp>
        <p:nvSpPr>
          <p:cNvPr id="199684" name="Rectangle 4"/>
          <p:cNvSpPr>
            <a:spLocks noChangeArrowheads="1"/>
          </p:cNvSpPr>
          <p:nvPr/>
        </p:nvSpPr>
        <p:spPr bwMode="auto">
          <a:xfrm>
            <a:off x="914400" y="2362200"/>
            <a:ext cx="3429000" cy="1066800"/>
          </a:xfrm>
          <a:prstGeom prst="rect">
            <a:avLst/>
          </a:prstGeom>
          <a:noFill/>
          <a:ln w="9525">
            <a:noFill/>
            <a:miter lim="800000"/>
            <a:headEnd/>
            <a:tailEnd/>
          </a:ln>
          <a:effectLst/>
        </p:spPr>
        <p:txBody>
          <a:bodyPr/>
          <a:lstStyle/>
          <a:p>
            <a:pPr>
              <a:spcBef>
                <a:spcPct val="40000"/>
              </a:spcBef>
              <a:buSzPct val="110000"/>
              <a:buFont typeface="Wingdings" pitchFamily="2" charset="2"/>
              <a:buNone/>
            </a:pPr>
            <a:r>
              <a:rPr lang="en-US" sz="2700">
                <a:latin typeface="Tahoma" pitchFamily="34" charset="0"/>
              </a:rPr>
              <a:t>the MPK (and hence equilibrium </a:t>
            </a:r>
            <a:r>
              <a:rPr lang="en-US" sz="2700" b="1" i="1">
                <a:latin typeface="Tahoma" pitchFamily="34" charset="0"/>
              </a:rPr>
              <a:t>R</a:t>
            </a:r>
            <a:r>
              <a:rPr lang="en-US" sz="2700" i="1">
                <a:latin typeface="Tahoma" pitchFamily="34" charset="0"/>
              </a:rPr>
              <a:t>/</a:t>
            </a:r>
            <a:r>
              <a:rPr lang="en-US" sz="2700" b="1" i="1">
                <a:latin typeface="Tahoma" pitchFamily="34" charset="0"/>
              </a:rPr>
              <a:t>P </a:t>
            </a:r>
            <a:r>
              <a:rPr lang="en-US" sz="2700">
                <a:latin typeface="Tahoma" pitchFamily="34" charset="0"/>
              </a:rPr>
              <a:t>) is</a:t>
            </a:r>
          </a:p>
        </p:txBody>
      </p:sp>
      <p:sp>
        <p:nvSpPr>
          <p:cNvPr id="199685" name="Rectangle 5"/>
          <p:cNvSpPr>
            <a:spLocks noChangeArrowheads="1"/>
          </p:cNvSpPr>
          <p:nvPr/>
        </p:nvSpPr>
        <p:spPr bwMode="auto">
          <a:xfrm>
            <a:off x="609600" y="3810000"/>
            <a:ext cx="8229600" cy="2209800"/>
          </a:xfrm>
          <a:prstGeom prst="rect">
            <a:avLst/>
          </a:prstGeom>
          <a:noFill/>
          <a:ln w="9525">
            <a:noFill/>
            <a:miter lim="800000"/>
            <a:headEnd/>
            <a:tailEnd/>
          </a:ln>
          <a:effectLst/>
        </p:spPr>
        <p:txBody>
          <a:bodyPr/>
          <a:lstStyle/>
          <a:p>
            <a:pPr marL="287338" indent="-287338">
              <a:spcBef>
                <a:spcPct val="40000"/>
              </a:spcBef>
              <a:buSzPct val="110000"/>
              <a:buFont typeface="Wingdings" pitchFamily="2" charset="2"/>
              <a:buNone/>
            </a:pPr>
            <a:r>
              <a:rPr lang="en-US" sz="2700">
                <a:latin typeface="Tahoma" pitchFamily="34" charset="0"/>
              </a:rPr>
              <a:t>The equilibrium </a:t>
            </a:r>
            <a:r>
              <a:rPr lang="en-US" sz="2700" b="1" i="1">
                <a:latin typeface="Tahoma" pitchFamily="34" charset="0"/>
              </a:rPr>
              <a:t>R</a:t>
            </a:r>
            <a:r>
              <a:rPr lang="en-US" sz="2700" i="1">
                <a:latin typeface="Tahoma" pitchFamily="34" charset="0"/>
              </a:rPr>
              <a:t>/</a:t>
            </a:r>
            <a:r>
              <a:rPr lang="en-US" sz="2700" b="1" i="1">
                <a:latin typeface="Tahoma" pitchFamily="34" charset="0"/>
              </a:rPr>
              <a:t>P </a:t>
            </a:r>
            <a:r>
              <a:rPr lang="en-US" sz="2700">
                <a:latin typeface="Tahoma" pitchFamily="34" charset="0"/>
              </a:rPr>
              <a:t> would increase if:</a:t>
            </a:r>
          </a:p>
          <a:p>
            <a:pPr marL="692150" lvl="1" indent="-290513">
              <a:spcBef>
                <a:spcPct val="20000"/>
              </a:spcBef>
              <a:buClr>
                <a:srgbClr val="990033"/>
              </a:buClr>
              <a:buFontTx/>
              <a:buChar char="•"/>
            </a:pPr>
            <a:r>
              <a:rPr lang="en-US" sz="2700">
                <a:latin typeface="Tahoma" pitchFamily="34" charset="0"/>
                <a:sym typeface="Symbol" pitchFamily="18" charset="2"/>
              </a:rPr>
              <a:t></a:t>
            </a:r>
            <a:r>
              <a:rPr lang="en-US" sz="2700" b="1" i="1">
                <a:latin typeface="Tahoma" pitchFamily="34" charset="0"/>
                <a:sym typeface="Symbol" pitchFamily="18" charset="2"/>
              </a:rPr>
              <a:t>K</a:t>
            </a:r>
            <a:r>
              <a:rPr lang="en-US" sz="2700">
                <a:latin typeface="Tahoma" pitchFamily="34" charset="0"/>
                <a:sym typeface="Symbol" pitchFamily="18" charset="2"/>
              </a:rPr>
              <a:t> </a:t>
            </a:r>
            <a:r>
              <a:rPr lang="en-US" sz="2500">
                <a:latin typeface="Tahoma" pitchFamily="34" charset="0"/>
                <a:sym typeface="Symbol" pitchFamily="18" charset="2"/>
              </a:rPr>
              <a:t> </a:t>
            </a:r>
            <a:r>
              <a:rPr lang="en-US" sz="2500" i="1">
                <a:latin typeface="Tahoma" pitchFamily="34" charset="0"/>
                <a:sym typeface="Symbol" pitchFamily="18" charset="2"/>
              </a:rPr>
              <a:t>(due, e.g., to earthquake or war)</a:t>
            </a:r>
            <a:endParaRPr lang="en-US" sz="2500" b="1" i="1">
              <a:latin typeface="Tahoma" pitchFamily="34" charset="0"/>
              <a:sym typeface="Symbol" pitchFamily="18" charset="2"/>
            </a:endParaRPr>
          </a:p>
          <a:p>
            <a:pPr marL="692150" lvl="1" indent="-290513">
              <a:spcBef>
                <a:spcPct val="20000"/>
              </a:spcBef>
              <a:buClr>
                <a:srgbClr val="990033"/>
              </a:buClr>
              <a:buFontTx/>
              <a:buChar char="•"/>
            </a:pPr>
            <a:r>
              <a:rPr lang="en-US" sz="2700">
                <a:latin typeface="Tahoma" pitchFamily="34" charset="0"/>
                <a:sym typeface="Symbol" pitchFamily="18" charset="2"/>
              </a:rPr>
              <a:t></a:t>
            </a:r>
            <a:r>
              <a:rPr lang="en-US" sz="2700" b="1" i="1">
                <a:latin typeface="Tahoma" pitchFamily="34" charset="0"/>
                <a:sym typeface="Symbol" pitchFamily="18" charset="2"/>
              </a:rPr>
              <a:t>L </a:t>
            </a:r>
            <a:r>
              <a:rPr lang="en-US" sz="2500">
                <a:latin typeface="Tahoma" pitchFamily="34" charset="0"/>
                <a:sym typeface="Symbol" pitchFamily="18" charset="2"/>
              </a:rPr>
              <a:t> </a:t>
            </a:r>
            <a:r>
              <a:rPr lang="en-US" sz="2500" i="1">
                <a:latin typeface="Tahoma" pitchFamily="34" charset="0"/>
                <a:sym typeface="Symbol" pitchFamily="18" charset="2"/>
              </a:rPr>
              <a:t>(due, e.g., to pop. growth or immigration)</a:t>
            </a:r>
            <a:endParaRPr lang="en-US" sz="2500" b="1" i="1">
              <a:latin typeface="Tahoma" pitchFamily="34" charset="0"/>
              <a:sym typeface="Symbol" pitchFamily="18" charset="2"/>
            </a:endParaRPr>
          </a:p>
          <a:p>
            <a:pPr marL="692150" lvl="1" indent="-290513">
              <a:spcBef>
                <a:spcPct val="20000"/>
              </a:spcBef>
              <a:buClr>
                <a:srgbClr val="990033"/>
              </a:buClr>
              <a:buFontTx/>
              <a:buChar char="•"/>
            </a:pPr>
            <a:r>
              <a:rPr lang="en-US" sz="2700">
                <a:latin typeface="Tahoma" pitchFamily="34" charset="0"/>
                <a:sym typeface="Symbol" pitchFamily="18" charset="2"/>
              </a:rPr>
              <a:t></a:t>
            </a:r>
            <a:r>
              <a:rPr lang="en-US" sz="2700" b="1" i="1">
                <a:latin typeface="Tahoma" pitchFamily="34" charset="0"/>
                <a:sym typeface="Symbol" pitchFamily="18" charset="2"/>
              </a:rPr>
              <a:t>A</a:t>
            </a:r>
            <a:r>
              <a:rPr lang="en-US" sz="2700">
                <a:latin typeface="Tahoma" pitchFamily="34" charset="0"/>
                <a:sym typeface="Symbol" pitchFamily="18" charset="2"/>
              </a:rPr>
              <a:t>  </a:t>
            </a:r>
            <a:r>
              <a:rPr lang="en-US" sz="2500" i="1">
                <a:latin typeface="Tahoma" pitchFamily="34" charset="0"/>
                <a:sym typeface="Symbol" pitchFamily="18" charset="2"/>
              </a:rPr>
              <a:t>(</a:t>
            </a:r>
            <a:r>
              <a:rPr lang="en-US" sz="2500" i="1">
                <a:latin typeface="Tahoma" pitchFamily="34" charset="0"/>
              </a:rPr>
              <a:t>technological improvement, or deregulation)</a:t>
            </a:r>
          </a:p>
        </p:txBody>
      </p:sp>
      <p:graphicFrame>
        <p:nvGraphicFramePr>
          <p:cNvPr id="311296" name="Object 2048"/>
          <p:cNvGraphicFramePr>
            <a:graphicFrameLocks noChangeAspect="1"/>
          </p:cNvGraphicFramePr>
          <p:nvPr/>
        </p:nvGraphicFramePr>
        <p:xfrm>
          <a:off x="5029200" y="1522413"/>
          <a:ext cx="2514600" cy="611187"/>
        </p:xfrm>
        <a:graphic>
          <a:graphicData uri="http://schemas.openxmlformats.org/presentationml/2006/ole">
            <p:oleObj spid="_x0000_s311298" name="Equation" r:id="rId4" imgW="939800" imgH="228600" progId="">
              <p:embed/>
            </p:oleObj>
          </a:graphicData>
        </a:graphic>
      </p:graphicFrame>
      <p:graphicFrame>
        <p:nvGraphicFramePr>
          <p:cNvPr id="311297" name="Object 2049"/>
          <p:cNvGraphicFramePr>
            <a:graphicFrameLocks noChangeAspect="1"/>
          </p:cNvGraphicFramePr>
          <p:nvPr/>
        </p:nvGraphicFramePr>
        <p:xfrm>
          <a:off x="4495800" y="2439988"/>
          <a:ext cx="3851275" cy="912812"/>
        </p:xfrm>
        <a:graphic>
          <a:graphicData uri="http://schemas.openxmlformats.org/presentationml/2006/ole">
            <p:oleObj spid="_x0000_s311299" name="Equation" r:id="rId5" imgW="1713756" imgH="406224" progId="">
              <p:embed/>
            </p:oleObj>
          </a:graphicData>
        </a:graphic>
      </p:graphicFrame>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Rental firms’ investment decisions</a:t>
            </a:r>
          </a:p>
        </p:txBody>
      </p:sp>
      <p:sp>
        <p:nvSpPr>
          <p:cNvPr id="200707" name="Rectangle 3"/>
          <p:cNvSpPr>
            <a:spLocks noGrp="1" noChangeArrowheads="1"/>
          </p:cNvSpPr>
          <p:nvPr>
            <p:ph idx="1"/>
          </p:nvPr>
        </p:nvSpPr>
        <p:spPr>
          <a:xfrm>
            <a:off x="990600" y="1219200"/>
            <a:ext cx="7543800" cy="4419600"/>
          </a:xfrm>
        </p:spPr>
        <p:txBody>
          <a:bodyPr/>
          <a:lstStyle/>
          <a:p>
            <a:pPr marL="0" indent="0">
              <a:buFont typeface="Wingdings" pitchFamily="2" charset="2"/>
              <a:buNone/>
            </a:pPr>
            <a:endParaRPr lang="en-US" sz="1800" dirty="0" smtClean="0">
              <a:latin typeface="Arial" pitchFamily="34" charset="0"/>
              <a:cs typeface="Arial" pitchFamily="34" charset="0"/>
            </a:endParaRPr>
          </a:p>
          <a:p>
            <a:pPr marL="0" indent="0">
              <a:buFont typeface="Wingdings" pitchFamily="2" charset="2"/>
              <a:buNone/>
            </a:pPr>
            <a:r>
              <a:rPr lang="en-US" sz="1800" dirty="0" smtClean="0">
                <a:latin typeface="Arial" pitchFamily="34" charset="0"/>
                <a:cs typeface="Arial" pitchFamily="34" charset="0"/>
              </a:rPr>
              <a:t>Rental </a:t>
            </a:r>
            <a:r>
              <a:rPr lang="en-US" sz="1800" dirty="0">
                <a:latin typeface="Arial" pitchFamily="34" charset="0"/>
                <a:cs typeface="Arial" pitchFamily="34" charset="0"/>
              </a:rPr>
              <a:t>firms invest in new capital when the benefit of doing so exceeds the cost.</a:t>
            </a:r>
          </a:p>
          <a:p>
            <a:pPr marL="0" indent="0" algn="ctr">
              <a:lnSpc>
                <a:spcPct val="110000"/>
              </a:lnSpc>
              <a:spcBef>
                <a:spcPct val="60000"/>
              </a:spcBef>
              <a:buFont typeface="Wingdings" pitchFamily="2" charset="2"/>
              <a:buNone/>
            </a:pPr>
            <a:endParaRPr lang="en-US" sz="1800" dirty="0" smtClean="0">
              <a:latin typeface="Arial" pitchFamily="34" charset="0"/>
              <a:cs typeface="Arial" pitchFamily="34" charset="0"/>
            </a:endParaRPr>
          </a:p>
          <a:p>
            <a:pPr marL="0" indent="0" algn="ctr">
              <a:lnSpc>
                <a:spcPct val="110000"/>
              </a:lnSpc>
              <a:spcBef>
                <a:spcPct val="60000"/>
              </a:spcBef>
              <a:buFont typeface="Wingdings" pitchFamily="2" charset="2"/>
              <a:buNone/>
            </a:pPr>
            <a:r>
              <a:rPr lang="en-US" sz="1800" dirty="0" smtClean="0">
                <a:latin typeface="Arial" pitchFamily="34" charset="0"/>
                <a:cs typeface="Arial" pitchFamily="34" charset="0"/>
              </a:rPr>
              <a:t>The </a:t>
            </a:r>
            <a:r>
              <a:rPr lang="en-US" sz="1800" dirty="0">
                <a:latin typeface="Arial" pitchFamily="34" charset="0"/>
                <a:cs typeface="Arial" pitchFamily="34" charset="0"/>
              </a:rPr>
              <a:t>benefit (per unit capital):  </a:t>
            </a:r>
            <a:br>
              <a:rPr lang="en-US" sz="1800" dirty="0">
                <a:latin typeface="Arial" pitchFamily="34" charset="0"/>
                <a:cs typeface="Arial" pitchFamily="34" charset="0"/>
              </a:rPr>
            </a:br>
            <a:r>
              <a:rPr lang="en-US" sz="1800" b="1" i="1" dirty="0">
                <a:latin typeface="Arial" pitchFamily="34" charset="0"/>
                <a:cs typeface="Arial" pitchFamily="34" charset="0"/>
              </a:rPr>
              <a:t>R</a:t>
            </a:r>
            <a:r>
              <a:rPr lang="en-US" sz="1800" i="1" dirty="0">
                <a:latin typeface="Arial" pitchFamily="34" charset="0"/>
                <a:cs typeface="Arial" pitchFamily="34" charset="0"/>
              </a:rPr>
              <a:t>/</a:t>
            </a:r>
            <a:r>
              <a:rPr lang="en-US" sz="1800" b="1" i="1" dirty="0">
                <a:latin typeface="Arial" pitchFamily="34" charset="0"/>
                <a:cs typeface="Arial" pitchFamily="34" charset="0"/>
              </a:rPr>
              <a:t>P</a:t>
            </a:r>
            <a:r>
              <a:rPr lang="en-US" sz="1800" dirty="0">
                <a:latin typeface="Arial" pitchFamily="34" charset="0"/>
                <a:cs typeface="Arial" pitchFamily="34" charset="0"/>
              </a:rPr>
              <a:t>,  the income that rental firms earn </a:t>
            </a:r>
            <a:br>
              <a:rPr lang="en-US" sz="1800" dirty="0">
                <a:latin typeface="Arial" pitchFamily="34" charset="0"/>
                <a:cs typeface="Arial" pitchFamily="34" charset="0"/>
              </a:rPr>
            </a:br>
            <a:r>
              <a:rPr lang="en-US" sz="1800" dirty="0">
                <a:latin typeface="Arial" pitchFamily="34" charset="0"/>
                <a:cs typeface="Arial" pitchFamily="34" charset="0"/>
              </a:rPr>
              <a:t>from renting the unit of capital out</a:t>
            </a:r>
            <a:br>
              <a:rPr lang="en-US" sz="1800" dirty="0">
                <a:latin typeface="Arial" pitchFamily="34" charset="0"/>
                <a:cs typeface="Arial" pitchFamily="34" charset="0"/>
              </a:rPr>
            </a:br>
            <a:r>
              <a:rPr lang="en-US" sz="1800" dirty="0">
                <a:latin typeface="Arial" pitchFamily="34" charset="0"/>
                <a:cs typeface="Arial" pitchFamily="34" charset="0"/>
              </a:rPr>
              <a:t>to production firms.</a:t>
            </a:r>
          </a:p>
        </p:txBody>
      </p:sp>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cost of capital</a:t>
            </a:r>
          </a:p>
        </p:txBody>
      </p:sp>
      <p:sp>
        <p:nvSpPr>
          <p:cNvPr id="216067" name="Rectangle 3"/>
          <p:cNvSpPr>
            <a:spLocks noGrp="1" noChangeArrowheads="1"/>
          </p:cNvSpPr>
          <p:nvPr>
            <p:ph idx="1"/>
          </p:nvPr>
        </p:nvSpPr>
        <p:spPr>
          <a:xfrm>
            <a:off x="990600" y="1219200"/>
            <a:ext cx="7848600" cy="4724400"/>
          </a:xfrm>
        </p:spPr>
        <p:txBody>
          <a:bodyPr/>
          <a:lstStyle/>
          <a:p>
            <a:pPr marL="0" indent="0">
              <a:buFont typeface="Wingdings" pitchFamily="2" charset="2"/>
              <a:buNone/>
            </a:pPr>
            <a:r>
              <a:rPr lang="en-US" sz="1800" dirty="0">
                <a:latin typeface="Arial" pitchFamily="34" charset="0"/>
                <a:cs typeface="Arial" pitchFamily="34" charset="0"/>
              </a:rPr>
              <a:t>Components of the cost of capital:</a:t>
            </a:r>
          </a:p>
          <a:p>
            <a:pPr marL="519113" lvl="1" indent="-231775">
              <a:lnSpc>
                <a:spcPct val="105000"/>
              </a:lnSpc>
              <a:spcBef>
                <a:spcPct val="20000"/>
              </a:spcBef>
              <a:buClr>
                <a:srgbClr val="006666"/>
              </a:buClr>
              <a:buSzTx/>
              <a:buFontTx/>
              <a:buChar char="•"/>
            </a:pPr>
            <a:endParaRPr lang="en-US" sz="1800" i="1" dirty="0" smtClean="0">
              <a:latin typeface="Arial" pitchFamily="34" charset="0"/>
              <a:cs typeface="Arial" pitchFamily="34" charset="0"/>
            </a:endParaRPr>
          </a:p>
          <a:p>
            <a:pPr marL="519113" lvl="1" indent="-231775">
              <a:lnSpc>
                <a:spcPct val="105000"/>
              </a:lnSpc>
              <a:spcBef>
                <a:spcPct val="20000"/>
              </a:spcBef>
              <a:buClr>
                <a:srgbClr val="006666"/>
              </a:buClr>
              <a:buSzTx/>
              <a:buFontTx/>
              <a:buChar char="•"/>
            </a:pPr>
            <a:r>
              <a:rPr lang="en-US" sz="1800" i="1" dirty="0" smtClean="0">
                <a:latin typeface="Arial" pitchFamily="34" charset="0"/>
                <a:cs typeface="Arial" pitchFamily="34" charset="0"/>
              </a:rPr>
              <a:t>interest </a:t>
            </a:r>
            <a:r>
              <a:rPr lang="en-US" sz="1800" i="1" dirty="0">
                <a:latin typeface="Arial" pitchFamily="34" charset="0"/>
                <a:cs typeface="Arial" pitchFamily="34" charset="0"/>
              </a:rPr>
              <a:t>cost:</a:t>
            </a:r>
            <a:r>
              <a:rPr lang="en-US" sz="1800" dirty="0">
                <a:latin typeface="Arial" pitchFamily="34" charset="0"/>
                <a:cs typeface="Arial" pitchFamily="34" charset="0"/>
              </a:rPr>
              <a:t>  </a:t>
            </a:r>
            <a:r>
              <a:rPr lang="en-US" sz="1800" b="1" i="1" dirty="0" err="1">
                <a:latin typeface="Arial" pitchFamily="34" charset="0"/>
                <a:cs typeface="Arial" pitchFamily="34" charset="0"/>
              </a:rPr>
              <a:t>i</a:t>
            </a:r>
            <a:r>
              <a:rPr lang="en-US" sz="1800" dirty="0">
                <a:latin typeface="Arial" pitchFamily="34" charset="0"/>
                <a:cs typeface="Arial" pitchFamily="34" charset="0"/>
              </a:rPr>
              <a:t> </a:t>
            </a:r>
            <a:r>
              <a:rPr lang="en-US" sz="1800" dirty="0">
                <a:latin typeface="Arial" pitchFamily="34" charset="0"/>
                <a:cs typeface="Arial" pitchFamily="34" charset="0"/>
                <a:sym typeface="Symbol" pitchFamily="18" charset="2"/>
              </a:rPr>
              <a:t></a:t>
            </a:r>
            <a:r>
              <a:rPr lang="en-US" sz="1800" b="1" i="1" dirty="0">
                <a:latin typeface="Arial" pitchFamily="34" charset="0"/>
                <a:cs typeface="Arial" pitchFamily="34" charset="0"/>
              </a:rPr>
              <a:t>P</a:t>
            </a:r>
            <a:r>
              <a:rPr lang="en-US" sz="1800" b="1" baseline="-25000" dirty="0">
                <a:latin typeface="Arial" pitchFamily="34" charset="0"/>
                <a:cs typeface="Arial" pitchFamily="34" charset="0"/>
              </a:rPr>
              <a:t>K</a:t>
            </a:r>
            <a:r>
              <a:rPr lang="en-US" sz="1800" dirty="0">
                <a:latin typeface="Arial" pitchFamily="34" charset="0"/>
                <a:cs typeface="Arial" pitchFamily="34" charset="0"/>
              </a:rPr>
              <a:t>,</a:t>
            </a:r>
            <a:br>
              <a:rPr lang="en-US" sz="1800" dirty="0">
                <a:latin typeface="Arial" pitchFamily="34" charset="0"/>
                <a:cs typeface="Arial" pitchFamily="34" charset="0"/>
              </a:rPr>
            </a:br>
            <a:r>
              <a:rPr lang="en-US" sz="1800" dirty="0">
                <a:latin typeface="Arial" pitchFamily="34" charset="0"/>
                <a:cs typeface="Arial" pitchFamily="34" charset="0"/>
              </a:rPr>
              <a:t>  where  </a:t>
            </a:r>
            <a:r>
              <a:rPr lang="en-US" sz="1800" b="1" i="1" dirty="0">
                <a:latin typeface="Arial" pitchFamily="34" charset="0"/>
                <a:cs typeface="Arial" pitchFamily="34" charset="0"/>
              </a:rPr>
              <a:t>P</a:t>
            </a:r>
            <a:r>
              <a:rPr lang="en-US" sz="1800" b="1" baseline="-25000" dirty="0">
                <a:latin typeface="Arial" pitchFamily="34" charset="0"/>
                <a:cs typeface="Arial" pitchFamily="34" charset="0"/>
              </a:rPr>
              <a:t>K</a:t>
            </a:r>
            <a:r>
              <a:rPr lang="en-US" sz="1800" dirty="0">
                <a:latin typeface="Arial" pitchFamily="34" charset="0"/>
                <a:cs typeface="Arial" pitchFamily="34" charset="0"/>
              </a:rPr>
              <a:t> = nominal price of capital</a:t>
            </a:r>
          </a:p>
          <a:p>
            <a:pPr marL="519113" lvl="1" indent="-231775">
              <a:lnSpc>
                <a:spcPct val="105000"/>
              </a:lnSpc>
              <a:spcBef>
                <a:spcPct val="25000"/>
              </a:spcBef>
              <a:buClr>
                <a:srgbClr val="006666"/>
              </a:buClr>
              <a:buSzTx/>
              <a:buFontTx/>
              <a:buChar char="•"/>
            </a:pPr>
            <a:endParaRPr lang="en-US" sz="1800" i="1" dirty="0" smtClean="0">
              <a:latin typeface="Arial" pitchFamily="34" charset="0"/>
              <a:cs typeface="Arial" pitchFamily="34" charset="0"/>
            </a:endParaRPr>
          </a:p>
          <a:p>
            <a:pPr marL="519113" lvl="1" indent="-231775">
              <a:lnSpc>
                <a:spcPct val="105000"/>
              </a:lnSpc>
              <a:spcBef>
                <a:spcPct val="25000"/>
              </a:spcBef>
              <a:buClr>
                <a:srgbClr val="006666"/>
              </a:buClr>
              <a:buSzTx/>
              <a:buFontTx/>
              <a:buChar char="•"/>
            </a:pPr>
            <a:r>
              <a:rPr lang="en-US" sz="1800" i="1" dirty="0" smtClean="0">
                <a:latin typeface="Arial" pitchFamily="34" charset="0"/>
                <a:cs typeface="Arial" pitchFamily="34" charset="0"/>
              </a:rPr>
              <a:t>depreciation </a:t>
            </a:r>
            <a:r>
              <a:rPr lang="en-US" sz="1800" i="1" dirty="0">
                <a:latin typeface="Arial" pitchFamily="34" charset="0"/>
                <a:cs typeface="Arial" pitchFamily="34" charset="0"/>
              </a:rPr>
              <a:t>cost:</a:t>
            </a:r>
            <a:r>
              <a:rPr lang="en-US" sz="1800" dirty="0">
                <a:latin typeface="Arial" pitchFamily="34" charset="0"/>
                <a:cs typeface="Arial" pitchFamily="34" charset="0"/>
              </a:rPr>
              <a:t>  </a:t>
            </a:r>
            <a:r>
              <a:rPr lang="en-US" sz="1800" b="1" i="1" dirty="0">
                <a:latin typeface="Arial" pitchFamily="34" charset="0"/>
                <a:cs typeface="Arial" pitchFamily="34" charset="0"/>
                <a:sym typeface="Symbol" pitchFamily="18" charset="2"/>
              </a:rPr>
              <a:t> </a:t>
            </a:r>
            <a:r>
              <a:rPr lang="en-US" sz="1800" dirty="0">
                <a:latin typeface="Arial" pitchFamily="34" charset="0"/>
                <a:cs typeface="Arial" pitchFamily="34" charset="0"/>
                <a:sym typeface="Symbol" pitchFamily="18" charset="2"/>
              </a:rPr>
              <a:t></a:t>
            </a:r>
            <a:r>
              <a:rPr lang="en-US" sz="1800" b="1" i="1" dirty="0">
                <a:latin typeface="Arial" pitchFamily="34" charset="0"/>
                <a:cs typeface="Arial" pitchFamily="34" charset="0"/>
              </a:rPr>
              <a:t>P</a:t>
            </a:r>
            <a:r>
              <a:rPr lang="en-US" sz="1800" b="1" baseline="-25000" dirty="0">
                <a:latin typeface="Arial" pitchFamily="34" charset="0"/>
                <a:cs typeface="Arial" pitchFamily="34" charset="0"/>
              </a:rPr>
              <a:t>K</a:t>
            </a:r>
            <a:r>
              <a:rPr lang="en-US" sz="1800" dirty="0">
                <a:latin typeface="Arial" pitchFamily="34" charset="0"/>
                <a:cs typeface="Arial" pitchFamily="34" charset="0"/>
              </a:rPr>
              <a:t>,</a:t>
            </a:r>
            <a:br>
              <a:rPr lang="en-US" sz="1800" dirty="0">
                <a:latin typeface="Arial" pitchFamily="34" charset="0"/>
                <a:cs typeface="Arial" pitchFamily="34" charset="0"/>
              </a:rPr>
            </a:br>
            <a:r>
              <a:rPr lang="en-US" sz="1800" dirty="0">
                <a:latin typeface="Arial" pitchFamily="34" charset="0"/>
                <a:cs typeface="Arial" pitchFamily="34" charset="0"/>
              </a:rPr>
              <a:t>  where </a:t>
            </a:r>
            <a:r>
              <a:rPr lang="en-US" sz="1800" b="1" i="1" dirty="0">
                <a:latin typeface="Arial" pitchFamily="34" charset="0"/>
                <a:cs typeface="Arial" pitchFamily="34" charset="0"/>
                <a:sym typeface="Symbol" pitchFamily="18" charset="2"/>
              </a:rPr>
              <a:t></a:t>
            </a:r>
            <a:r>
              <a:rPr lang="en-US" sz="1800" dirty="0">
                <a:latin typeface="Arial" pitchFamily="34" charset="0"/>
                <a:cs typeface="Arial" pitchFamily="34" charset="0"/>
              </a:rPr>
              <a:t> = rate of depreciation</a:t>
            </a:r>
          </a:p>
          <a:p>
            <a:pPr marL="519113" lvl="1" indent="-231775">
              <a:lnSpc>
                <a:spcPct val="105000"/>
              </a:lnSpc>
              <a:spcBef>
                <a:spcPct val="25000"/>
              </a:spcBef>
              <a:buClr>
                <a:srgbClr val="006666"/>
              </a:buClr>
              <a:buSzTx/>
              <a:buFontTx/>
              <a:buChar char="•"/>
            </a:pPr>
            <a:endParaRPr lang="en-US" sz="1800" i="1" dirty="0" smtClean="0">
              <a:latin typeface="Arial" pitchFamily="34" charset="0"/>
              <a:cs typeface="Arial" pitchFamily="34" charset="0"/>
            </a:endParaRPr>
          </a:p>
          <a:p>
            <a:pPr marL="519113" lvl="1" indent="-231775">
              <a:lnSpc>
                <a:spcPct val="105000"/>
              </a:lnSpc>
              <a:spcBef>
                <a:spcPct val="25000"/>
              </a:spcBef>
              <a:buClr>
                <a:srgbClr val="006666"/>
              </a:buClr>
              <a:buSzTx/>
              <a:buFontTx/>
              <a:buChar char="•"/>
            </a:pPr>
            <a:r>
              <a:rPr lang="en-US" sz="1800" i="1" dirty="0" smtClean="0">
                <a:latin typeface="Arial" pitchFamily="34" charset="0"/>
                <a:cs typeface="Arial" pitchFamily="34" charset="0"/>
              </a:rPr>
              <a:t>capital </a:t>
            </a:r>
            <a:r>
              <a:rPr lang="en-US" sz="1800" i="1" dirty="0">
                <a:latin typeface="Arial" pitchFamily="34" charset="0"/>
                <a:cs typeface="Arial" pitchFamily="34" charset="0"/>
              </a:rPr>
              <a:t>loss:</a:t>
            </a:r>
            <a:r>
              <a:rPr lang="en-US" sz="1800" dirty="0">
                <a:latin typeface="Arial" pitchFamily="34" charset="0"/>
                <a:cs typeface="Arial" pitchFamily="34" charset="0"/>
              </a:rPr>
              <a:t>  </a:t>
            </a:r>
            <a:r>
              <a:rPr lang="en-US" sz="1800" b="1" dirty="0">
                <a:latin typeface="Arial" pitchFamily="34" charset="0"/>
                <a:cs typeface="Arial" pitchFamily="34" charset="0"/>
                <a:sym typeface="Symbol" pitchFamily="18" charset="2"/>
              </a:rPr>
              <a:t> </a:t>
            </a:r>
            <a:r>
              <a:rPr lang="en-US" sz="1800" dirty="0">
                <a:latin typeface="Arial" pitchFamily="34" charset="0"/>
                <a:cs typeface="Arial" pitchFamily="34" charset="0"/>
                <a:sym typeface="Symbol" pitchFamily="18" charset="2"/>
              </a:rPr>
              <a:t></a:t>
            </a:r>
            <a:r>
              <a:rPr lang="en-US" sz="1800" b="1" i="1" dirty="0">
                <a:latin typeface="Arial" pitchFamily="34" charset="0"/>
                <a:cs typeface="Arial" pitchFamily="34" charset="0"/>
              </a:rPr>
              <a:t>P</a:t>
            </a:r>
            <a:r>
              <a:rPr lang="en-US" sz="1800" b="1" baseline="-25000" dirty="0">
                <a:latin typeface="Arial" pitchFamily="34" charset="0"/>
                <a:cs typeface="Arial" pitchFamily="34" charset="0"/>
              </a:rPr>
              <a:t>K</a:t>
            </a:r>
            <a:r>
              <a:rPr lang="en-US" sz="1800" dirty="0">
                <a:latin typeface="Arial" pitchFamily="34" charset="0"/>
                <a:cs typeface="Arial" pitchFamily="34" charset="0"/>
              </a:rPr>
              <a:t> </a:t>
            </a:r>
            <a:br>
              <a:rPr lang="en-US" sz="1800" dirty="0">
                <a:latin typeface="Arial" pitchFamily="34" charset="0"/>
                <a:cs typeface="Arial" pitchFamily="34" charset="0"/>
              </a:rPr>
            </a:br>
            <a:r>
              <a:rPr lang="en-US" sz="1800" dirty="0">
                <a:latin typeface="Arial" pitchFamily="34" charset="0"/>
                <a:cs typeface="Arial" pitchFamily="34" charset="0"/>
              </a:rPr>
              <a:t>  (A capital gain, </a:t>
            </a:r>
            <a:r>
              <a:rPr lang="en-US" sz="1800" dirty="0">
                <a:latin typeface="Arial" pitchFamily="34" charset="0"/>
                <a:cs typeface="Arial" pitchFamily="34" charset="0"/>
                <a:sym typeface="Symbol" pitchFamily="18" charset="2"/>
              </a:rPr>
              <a:t></a:t>
            </a:r>
            <a:r>
              <a:rPr lang="en-US" sz="1800" b="1" i="1" dirty="0">
                <a:latin typeface="Arial" pitchFamily="34" charset="0"/>
                <a:cs typeface="Arial" pitchFamily="34" charset="0"/>
              </a:rPr>
              <a:t>P</a:t>
            </a:r>
            <a:r>
              <a:rPr lang="en-US" sz="1800" b="1" baseline="-25000" dirty="0">
                <a:latin typeface="Arial" pitchFamily="34" charset="0"/>
                <a:cs typeface="Arial" pitchFamily="34" charset="0"/>
              </a:rPr>
              <a:t>K</a:t>
            </a:r>
            <a:r>
              <a:rPr lang="en-US" sz="1800" dirty="0">
                <a:latin typeface="Arial" pitchFamily="34" charset="0"/>
                <a:cs typeface="Arial" pitchFamily="34" charset="0"/>
              </a:rPr>
              <a:t> &gt; 0, reduces cost of </a:t>
            </a:r>
            <a:r>
              <a:rPr lang="en-US" sz="1800" b="1" i="1" dirty="0">
                <a:latin typeface="Arial" pitchFamily="34" charset="0"/>
                <a:cs typeface="Arial" pitchFamily="34" charset="0"/>
              </a:rPr>
              <a:t>K </a:t>
            </a:r>
            <a:r>
              <a:rPr lang="en-US" sz="1800" dirty="0">
                <a:latin typeface="Arial" pitchFamily="34" charset="0"/>
                <a:cs typeface="Arial" pitchFamily="34" charset="0"/>
              </a:rPr>
              <a:t>)</a:t>
            </a:r>
          </a:p>
          <a:p>
            <a:pPr marL="0" indent="0">
              <a:lnSpc>
                <a:spcPct val="105000"/>
              </a:lnSpc>
              <a:buClr>
                <a:srgbClr val="006666"/>
              </a:buClr>
              <a:buSzTx/>
              <a:buFontTx/>
              <a:buNone/>
            </a:pPr>
            <a:endParaRPr lang="en-US" sz="1800" dirty="0" smtClean="0">
              <a:latin typeface="Arial" pitchFamily="34" charset="0"/>
              <a:cs typeface="Arial" pitchFamily="34" charset="0"/>
            </a:endParaRPr>
          </a:p>
          <a:p>
            <a:pPr marL="0" indent="0">
              <a:lnSpc>
                <a:spcPct val="105000"/>
              </a:lnSpc>
              <a:buClr>
                <a:srgbClr val="006666"/>
              </a:buClr>
              <a:buSzTx/>
              <a:buFontTx/>
              <a:buNone/>
            </a:pPr>
            <a:r>
              <a:rPr lang="en-US" sz="1800" dirty="0" smtClean="0">
                <a:latin typeface="Arial" pitchFamily="34" charset="0"/>
                <a:cs typeface="Arial" pitchFamily="34" charset="0"/>
              </a:rPr>
              <a:t>The </a:t>
            </a:r>
            <a:r>
              <a:rPr lang="en-US" sz="1800" dirty="0">
                <a:latin typeface="Arial" pitchFamily="34" charset="0"/>
                <a:cs typeface="Arial" pitchFamily="34" charset="0"/>
              </a:rPr>
              <a:t>total cost of capital is the sum of these </a:t>
            </a:r>
            <a:r>
              <a:rPr lang="en-US" sz="1800" dirty="0" smtClean="0">
                <a:latin typeface="Arial" pitchFamily="34" charset="0"/>
                <a:cs typeface="Arial" pitchFamily="34" charset="0"/>
              </a:rPr>
              <a:t>three </a:t>
            </a:r>
            <a:r>
              <a:rPr lang="en-US" sz="1800" dirty="0">
                <a:latin typeface="Arial" pitchFamily="34" charset="0"/>
                <a:cs typeface="Arial" pitchFamily="34" charset="0"/>
              </a:rPr>
              <a:t>parts:</a:t>
            </a:r>
          </a:p>
        </p:txBody>
      </p:sp>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8114"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cost of capital</a:t>
            </a:r>
          </a:p>
        </p:txBody>
      </p:sp>
      <p:sp>
        <p:nvSpPr>
          <p:cNvPr id="218115" name="Rectangle 3"/>
          <p:cNvSpPr>
            <a:spLocks noGrp="1" noChangeArrowheads="1"/>
          </p:cNvSpPr>
          <p:nvPr>
            <p:ph idx="1"/>
          </p:nvPr>
        </p:nvSpPr>
        <p:spPr>
          <a:xfrm>
            <a:off x="914400" y="2514600"/>
            <a:ext cx="7467600" cy="1676400"/>
          </a:xfrm>
          <a:solidFill>
            <a:schemeClr val="bg1">
              <a:alpha val="50000"/>
            </a:schemeClr>
          </a:solidFill>
          <a:ln/>
        </p:spPr>
        <p:txBody>
          <a:bodyPr/>
          <a:lstStyle/>
          <a:p>
            <a:pPr marL="461963" indent="-461963">
              <a:lnSpc>
                <a:spcPct val="105000"/>
              </a:lnSpc>
              <a:spcBef>
                <a:spcPct val="70000"/>
              </a:spcBef>
              <a:buClr>
                <a:srgbClr val="006666"/>
              </a:buClr>
              <a:buSzTx/>
              <a:buFontTx/>
              <a:buNone/>
              <a:tabLst>
                <a:tab pos="1774825" algn="l"/>
                <a:tab pos="4402138" algn="r"/>
              </a:tabLst>
            </a:pPr>
            <a:r>
              <a:rPr lang="en-US" sz="1800" i="1">
                <a:solidFill>
                  <a:srgbClr val="990033"/>
                </a:solidFill>
                <a:latin typeface="Arial" pitchFamily="34" charset="0"/>
                <a:cs typeface="Arial" pitchFamily="34" charset="0"/>
              </a:rPr>
              <a:t>Example</a:t>
            </a:r>
            <a:r>
              <a:rPr lang="en-US" sz="1800">
                <a:solidFill>
                  <a:srgbClr val="990033"/>
                </a:solidFill>
                <a:latin typeface="Arial" pitchFamily="34" charset="0"/>
                <a:cs typeface="Arial" pitchFamily="34" charset="0"/>
              </a:rPr>
              <a:t>  car rental company</a:t>
            </a:r>
            <a:r>
              <a:rPr lang="en-US" sz="1800">
                <a:latin typeface="Arial" pitchFamily="34" charset="0"/>
                <a:cs typeface="Arial" pitchFamily="34" charset="0"/>
              </a:rPr>
              <a:t> (capital: cars)</a:t>
            </a:r>
          </a:p>
          <a:p>
            <a:pPr marL="461963" indent="-461963">
              <a:lnSpc>
                <a:spcPct val="120000"/>
              </a:lnSpc>
              <a:spcBef>
                <a:spcPct val="20000"/>
              </a:spcBef>
              <a:buClr>
                <a:srgbClr val="006666"/>
              </a:buClr>
              <a:buSzTx/>
              <a:buFontTx/>
              <a:buNone/>
              <a:tabLst>
                <a:tab pos="1774825" algn="l"/>
                <a:tab pos="4402138" algn="r"/>
              </a:tabLst>
            </a:pPr>
            <a:r>
              <a:rPr lang="en-US" sz="1800">
                <a:latin typeface="Arial" pitchFamily="34" charset="0"/>
                <a:cs typeface="Arial" pitchFamily="34" charset="0"/>
              </a:rPr>
              <a:t>Suppose  </a:t>
            </a:r>
            <a:r>
              <a:rPr lang="en-US" sz="1800" b="1" i="1">
                <a:latin typeface="Arial" pitchFamily="34" charset="0"/>
                <a:cs typeface="Arial" pitchFamily="34" charset="0"/>
              </a:rPr>
              <a:t>P</a:t>
            </a:r>
            <a:r>
              <a:rPr lang="en-US" sz="1800" b="1" baseline="-25000">
                <a:latin typeface="Arial" pitchFamily="34" charset="0"/>
                <a:cs typeface="Arial" pitchFamily="34" charset="0"/>
              </a:rPr>
              <a:t>K</a:t>
            </a:r>
            <a:r>
              <a:rPr lang="en-US" sz="1800">
                <a:latin typeface="Arial" pitchFamily="34" charset="0"/>
                <a:cs typeface="Arial" pitchFamily="34" charset="0"/>
              </a:rPr>
              <a:t> = $10,000,  </a:t>
            </a:r>
            <a:r>
              <a:rPr lang="en-US" sz="1800" b="1" i="1">
                <a:latin typeface="Arial" pitchFamily="34" charset="0"/>
                <a:cs typeface="Arial" pitchFamily="34" charset="0"/>
              </a:rPr>
              <a:t>i</a:t>
            </a:r>
            <a:r>
              <a:rPr lang="en-US" sz="1800">
                <a:latin typeface="Arial" pitchFamily="34" charset="0"/>
                <a:cs typeface="Arial" pitchFamily="34" charset="0"/>
              </a:rPr>
              <a:t>  = 0.10, </a:t>
            </a:r>
            <a:r>
              <a:rPr lang="en-US" sz="1800" b="1" i="1">
                <a:latin typeface="Arial" pitchFamily="34" charset="0"/>
                <a:cs typeface="Arial" pitchFamily="34" charset="0"/>
                <a:sym typeface="Symbol" pitchFamily="18" charset="2"/>
              </a:rPr>
              <a:t>  </a:t>
            </a:r>
            <a:r>
              <a:rPr lang="en-US" sz="1800">
                <a:latin typeface="Arial" pitchFamily="34" charset="0"/>
                <a:cs typeface="Arial" pitchFamily="34" charset="0"/>
              </a:rPr>
              <a:t>= 0.20, </a:t>
            </a:r>
            <a:br>
              <a:rPr lang="en-US" sz="1800">
                <a:latin typeface="Arial" pitchFamily="34" charset="0"/>
                <a:cs typeface="Arial" pitchFamily="34" charset="0"/>
              </a:rPr>
            </a:br>
            <a:r>
              <a:rPr lang="en-US" sz="1800">
                <a:latin typeface="Arial" pitchFamily="34" charset="0"/>
                <a:cs typeface="Arial" pitchFamily="34" charset="0"/>
              </a:rPr>
              <a:t>	and </a:t>
            </a:r>
            <a:r>
              <a:rPr lang="en-US" sz="1800">
                <a:latin typeface="Arial" pitchFamily="34" charset="0"/>
                <a:cs typeface="Arial" pitchFamily="34" charset="0"/>
                <a:sym typeface="Symbol" pitchFamily="18" charset="2"/>
              </a:rPr>
              <a:t></a:t>
            </a:r>
            <a:r>
              <a:rPr lang="en-US" sz="1800" b="1" i="1">
                <a:latin typeface="Arial" pitchFamily="34" charset="0"/>
                <a:cs typeface="Arial" pitchFamily="34" charset="0"/>
              </a:rPr>
              <a:t>P</a:t>
            </a:r>
            <a:r>
              <a:rPr lang="en-US" sz="1800" b="1" baseline="-25000">
                <a:latin typeface="Arial" pitchFamily="34" charset="0"/>
                <a:cs typeface="Arial" pitchFamily="34" charset="0"/>
              </a:rPr>
              <a:t>K</a:t>
            </a:r>
            <a:r>
              <a:rPr lang="en-US" sz="1800">
                <a:latin typeface="Arial" pitchFamily="34" charset="0"/>
                <a:cs typeface="Arial" pitchFamily="34" charset="0"/>
              </a:rPr>
              <a:t>/</a:t>
            </a:r>
            <a:r>
              <a:rPr lang="en-US" sz="1800" b="1" i="1">
                <a:latin typeface="Arial" pitchFamily="34" charset="0"/>
                <a:cs typeface="Arial" pitchFamily="34" charset="0"/>
              </a:rPr>
              <a:t>P</a:t>
            </a:r>
            <a:r>
              <a:rPr lang="en-US" sz="1800" b="1" baseline="-25000">
                <a:latin typeface="Arial" pitchFamily="34" charset="0"/>
                <a:cs typeface="Arial" pitchFamily="34" charset="0"/>
              </a:rPr>
              <a:t>K</a:t>
            </a:r>
            <a:r>
              <a:rPr lang="en-US" sz="1800">
                <a:latin typeface="Arial" pitchFamily="34" charset="0"/>
                <a:cs typeface="Arial" pitchFamily="34" charset="0"/>
              </a:rPr>
              <a:t>  = 0.06 </a:t>
            </a:r>
          </a:p>
        </p:txBody>
      </p:sp>
      <p:sp>
        <p:nvSpPr>
          <p:cNvPr id="218124" name="Rectangle 12"/>
          <p:cNvSpPr>
            <a:spLocks noChangeArrowheads="1"/>
          </p:cNvSpPr>
          <p:nvPr/>
        </p:nvSpPr>
        <p:spPr bwMode="auto">
          <a:xfrm>
            <a:off x="1295400" y="4267200"/>
            <a:ext cx="4114800" cy="1981200"/>
          </a:xfrm>
          <a:prstGeom prst="rect">
            <a:avLst/>
          </a:prstGeom>
          <a:solidFill>
            <a:schemeClr val="bg1">
              <a:alpha val="50000"/>
            </a:schemeClr>
          </a:solidFill>
          <a:ln w="9525">
            <a:noFill/>
            <a:miter lim="800000"/>
            <a:headEnd/>
            <a:tailEnd/>
          </a:ln>
          <a:effectLst/>
        </p:spPr>
        <p:txBody>
          <a:bodyPr/>
          <a:lstStyle/>
          <a:p>
            <a:pPr marL="461963" indent="-461963">
              <a:lnSpc>
                <a:spcPct val="110000"/>
              </a:lnSpc>
              <a:spcBef>
                <a:spcPct val="20000"/>
              </a:spcBef>
              <a:buClr>
                <a:srgbClr val="006666"/>
              </a:buClr>
              <a:tabLst>
                <a:tab pos="3940175" algn="r"/>
              </a:tabLst>
            </a:pPr>
            <a:r>
              <a:rPr lang="en-US" sz="2700" dirty="0">
                <a:latin typeface="Tahoma" pitchFamily="34" charset="0"/>
              </a:rPr>
              <a:t>Then, 	interest cost =            </a:t>
            </a:r>
            <a:br>
              <a:rPr lang="en-US" sz="2700" dirty="0">
                <a:latin typeface="Tahoma" pitchFamily="34" charset="0"/>
              </a:rPr>
            </a:br>
            <a:r>
              <a:rPr lang="en-US" sz="2700" dirty="0">
                <a:latin typeface="Tahoma" pitchFamily="34" charset="0"/>
              </a:rPr>
              <a:t>	depreciation cost = </a:t>
            </a:r>
            <a:br>
              <a:rPr lang="en-US" sz="2700" dirty="0">
                <a:latin typeface="Tahoma" pitchFamily="34" charset="0"/>
              </a:rPr>
            </a:br>
            <a:r>
              <a:rPr lang="en-US" sz="2700" dirty="0">
                <a:latin typeface="Tahoma" pitchFamily="34" charset="0"/>
              </a:rPr>
              <a:t>	</a:t>
            </a:r>
            <a:r>
              <a:rPr lang="en-US" sz="2700" dirty="0">
                <a:latin typeface="Tahoma" pitchFamily="34" charset="0"/>
                <a:sym typeface="Symbol" pitchFamily="18" charset="2"/>
              </a:rPr>
              <a:t>capital loss =  </a:t>
            </a:r>
            <a:br>
              <a:rPr lang="en-US" sz="2700" dirty="0">
                <a:latin typeface="Tahoma" pitchFamily="34" charset="0"/>
                <a:sym typeface="Symbol" pitchFamily="18" charset="2"/>
              </a:rPr>
            </a:br>
            <a:r>
              <a:rPr lang="en-US" sz="2700" dirty="0">
                <a:latin typeface="Tahoma" pitchFamily="34" charset="0"/>
                <a:sym typeface="Symbol" pitchFamily="18" charset="2"/>
              </a:rPr>
              <a:t>	</a:t>
            </a:r>
            <a:r>
              <a:rPr lang="en-US" sz="2700" dirty="0">
                <a:solidFill>
                  <a:srgbClr val="990033"/>
                </a:solidFill>
                <a:latin typeface="Tahoma" pitchFamily="34" charset="0"/>
                <a:sym typeface="Symbol" pitchFamily="18" charset="2"/>
              </a:rPr>
              <a:t>total cost =</a:t>
            </a:r>
          </a:p>
        </p:txBody>
      </p:sp>
      <p:sp>
        <p:nvSpPr>
          <p:cNvPr id="218116" name="Rectangle 4"/>
          <p:cNvSpPr>
            <a:spLocks noChangeArrowheads="1"/>
          </p:cNvSpPr>
          <p:nvPr/>
        </p:nvSpPr>
        <p:spPr bwMode="auto">
          <a:xfrm>
            <a:off x="304800" y="1295400"/>
            <a:ext cx="2133600" cy="1066800"/>
          </a:xfrm>
          <a:prstGeom prst="rect">
            <a:avLst/>
          </a:prstGeom>
          <a:solidFill>
            <a:schemeClr val="bg1">
              <a:alpha val="50000"/>
            </a:schemeClr>
          </a:solidFill>
          <a:ln w="9525">
            <a:noFill/>
            <a:miter lim="800000"/>
            <a:headEnd/>
            <a:tailEnd/>
          </a:ln>
          <a:effectLst/>
        </p:spPr>
        <p:txBody>
          <a:bodyPr/>
          <a:lstStyle/>
          <a:p>
            <a:pPr algn="ctr">
              <a:spcBef>
                <a:spcPct val="40000"/>
              </a:spcBef>
              <a:buSzPct val="110000"/>
              <a:buFont typeface="Wingdings" pitchFamily="2" charset="2"/>
              <a:buNone/>
            </a:pPr>
            <a:r>
              <a:rPr lang="en-US" sz="2700">
                <a:latin typeface="Tahoma" pitchFamily="34" charset="0"/>
              </a:rPr>
              <a:t>Nominal cost</a:t>
            </a:r>
            <a:br>
              <a:rPr lang="en-US" sz="2700">
                <a:latin typeface="Tahoma" pitchFamily="34" charset="0"/>
              </a:rPr>
            </a:br>
            <a:r>
              <a:rPr lang="en-US" sz="2700">
                <a:latin typeface="Tahoma" pitchFamily="34" charset="0"/>
              </a:rPr>
              <a:t> of capital</a:t>
            </a:r>
          </a:p>
        </p:txBody>
      </p:sp>
      <p:graphicFrame>
        <p:nvGraphicFramePr>
          <p:cNvPr id="218117" name="Object 5"/>
          <p:cNvGraphicFramePr>
            <a:graphicFrameLocks noChangeAspect="1"/>
          </p:cNvGraphicFramePr>
          <p:nvPr/>
        </p:nvGraphicFramePr>
        <p:xfrm>
          <a:off x="2438400" y="1495425"/>
          <a:ext cx="3152775" cy="561975"/>
        </p:xfrm>
        <a:graphic>
          <a:graphicData uri="http://schemas.openxmlformats.org/presentationml/2006/ole">
            <p:oleObj spid="_x0000_s218119" name="Equation" r:id="rId4" imgW="1282700" imgH="228600" progId="">
              <p:embed/>
            </p:oleObj>
          </a:graphicData>
        </a:graphic>
      </p:graphicFrame>
      <p:graphicFrame>
        <p:nvGraphicFramePr>
          <p:cNvPr id="218118" name="Object 6"/>
          <p:cNvGraphicFramePr>
            <a:graphicFrameLocks noChangeAspect="1"/>
          </p:cNvGraphicFramePr>
          <p:nvPr/>
        </p:nvGraphicFramePr>
        <p:xfrm>
          <a:off x="5594350" y="1176338"/>
          <a:ext cx="3155950" cy="1185862"/>
        </p:xfrm>
        <a:graphic>
          <a:graphicData uri="http://schemas.openxmlformats.org/presentationml/2006/ole">
            <p:oleObj spid="_x0000_s218120" name="Equation" r:id="rId5" imgW="1282700" imgH="482600" progId="">
              <p:embed/>
            </p:oleObj>
          </a:graphicData>
        </a:graphic>
      </p:graphicFrame>
      <p:sp>
        <p:nvSpPr>
          <p:cNvPr id="218120" name="Text Box 8"/>
          <p:cNvSpPr txBox="1">
            <a:spLocks noChangeArrowheads="1"/>
          </p:cNvSpPr>
          <p:nvPr/>
        </p:nvSpPr>
        <p:spPr bwMode="auto">
          <a:xfrm>
            <a:off x="5486400" y="4343400"/>
            <a:ext cx="1295400" cy="503238"/>
          </a:xfrm>
          <a:prstGeom prst="rect">
            <a:avLst/>
          </a:prstGeom>
          <a:noFill/>
          <a:ln w="9525">
            <a:noFill/>
            <a:miter lim="800000"/>
            <a:headEnd/>
            <a:tailEnd/>
          </a:ln>
          <a:effectLst/>
        </p:spPr>
        <p:txBody>
          <a:bodyPr>
            <a:spAutoFit/>
          </a:bodyPr>
          <a:lstStyle/>
          <a:p>
            <a:pPr>
              <a:spcBef>
                <a:spcPct val="50000"/>
              </a:spcBef>
            </a:pPr>
            <a:r>
              <a:rPr lang="en-US" sz="2700">
                <a:latin typeface="Tahoma" pitchFamily="34" charset="0"/>
              </a:rPr>
              <a:t>$1000</a:t>
            </a:r>
          </a:p>
        </p:txBody>
      </p:sp>
      <p:sp>
        <p:nvSpPr>
          <p:cNvPr id="218121" name="Text Box 9"/>
          <p:cNvSpPr txBox="1">
            <a:spLocks noChangeArrowheads="1"/>
          </p:cNvSpPr>
          <p:nvPr/>
        </p:nvSpPr>
        <p:spPr bwMode="auto">
          <a:xfrm>
            <a:off x="5486400" y="4754563"/>
            <a:ext cx="1219200" cy="503237"/>
          </a:xfrm>
          <a:prstGeom prst="rect">
            <a:avLst/>
          </a:prstGeom>
          <a:noFill/>
          <a:ln w="9525">
            <a:noFill/>
            <a:miter lim="800000"/>
            <a:headEnd/>
            <a:tailEnd/>
          </a:ln>
          <a:effectLst/>
        </p:spPr>
        <p:txBody>
          <a:bodyPr>
            <a:spAutoFit/>
          </a:bodyPr>
          <a:lstStyle/>
          <a:p>
            <a:pPr>
              <a:spcBef>
                <a:spcPct val="50000"/>
              </a:spcBef>
            </a:pPr>
            <a:r>
              <a:rPr lang="en-US" sz="2700">
                <a:latin typeface="Tahoma" pitchFamily="34" charset="0"/>
              </a:rPr>
              <a:t>$2000</a:t>
            </a:r>
          </a:p>
        </p:txBody>
      </p:sp>
      <p:sp>
        <p:nvSpPr>
          <p:cNvPr id="218122" name="Text Box 10"/>
          <p:cNvSpPr txBox="1">
            <a:spLocks noChangeArrowheads="1"/>
          </p:cNvSpPr>
          <p:nvPr/>
        </p:nvSpPr>
        <p:spPr bwMode="auto">
          <a:xfrm>
            <a:off x="5410200" y="5211763"/>
            <a:ext cx="1295400" cy="503237"/>
          </a:xfrm>
          <a:prstGeom prst="rect">
            <a:avLst/>
          </a:prstGeom>
          <a:noFill/>
          <a:ln w="9525">
            <a:noFill/>
            <a:miter lim="800000"/>
            <a:headEnd/>
            <a:tailEnd/>
          </a:ln>
          <a:effectLst/>
        </p:spPr>
        <p:txBody>
          <a:bodyPr>
            <a:spAutoFit/>
          </a:bodyPr>
          <a:lstStyle/>
          <a:p>
            <a:pPr>
              <a:spcBef>
                <a:spcPct val="50000"/>
              </a:spcBef>
            </a:pPr>
            <a:r>
              <a:rPr lang="en-US" sz="2700" b="1">
                <a:latin typeface="Tahoma" pitchFamily="34" charset="0"/>
                <a:sym typeface="Symbol" pitchFamily="18" charset="2"/>
              </a:rPr>
              <a:t></a:t>
            </a:r>
            <a:r>
              <a:rPr lang="en-US" sz="2700">
                <a:latin typeface="Tahoma" pitchFamily="34" charset="0"/>
              </a:rPr>
              <a:t> $600</a:t>
            </a:r>
          </a:p>
        </p:txBody>
      </p:sp>
      <p:sp>
        <p:nvSpPr>
          <p:cNvPr id="218123" name="Text Box 11"/>
          <p:cNvSpPr txBox="1">
            <a:spLocks noChangeArrowheads="1"/>
          </p:cNvSpPr>
          <p:nvPr/>
        </p:nvSpPr>
        <p:spPr bwMode="auto">
          <a:xfrm>
            <a:off x="5486400" y="5638800"/>
            <a:ext cx="1371600" cy="503238"/>
          </a:xfrm>
          <a:prstGeom prst="rect">
            <a:avLst/>
          </a:prstGeom>
          <a:noFill/>
          <a:ln w="9525">
            <a:noFill/>
            <a:miter lim="800000"/>
            <a:headEnd/>
            <a:tailEnd/>
          </a:ln>
          <a:effectLst/>
        </p:spPr>
        <p:txBody>
          <a:bodyPr>
            <a:spAutoFit/>
          </a:bodyPr>
          <a:lstStyle/>
          <a:p>
            <a:pPr>
              <a:spcBef>
                <a:spcPct val="50000"/>
              </a:spcBef>
            </a:pPr>
            <a:r>
              <a:rPr lang="en-US" sz="2700" b="1">
                <a:solidFill>
                  <a:srgbClr val="990033"/>
                </a:solidFill>
                <a:latin typeface="Tahoma" pitchFamily="34" charset="0"/>
                <a:sym typeface="Symbol" pitchFamily="18" charset="2"/>
              </a:rPr>
              <a:t>$2400</a:t>
            </a: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cost of capital</a:t>
            </a:r>
          </a:p>
        </p:txBody>
      </p:sp>
      <p:sp>
        <p:nvSpPr>
          <p:cNvPr id="201731" name="Rectangle 3"/>
          <p:cNvSpPr>
            <a:spLocks noGrp="1" noChangeArrowheads="1"/>
          </p:cNvSpPr>
          <p:nvPr>
            <p:ph idx="1"/>
          </p:nvPr>
        </p:nvSpPr>
        <p:spPr>
          <a:xfrm>
            <a:off x="990600" y="1295400"/>
            <a:ext cx="6477000" cy="2667000"/>
          </a:xfrm>
        </p:spPr>
        <p:txBody>
          <a:bodyPr/>
          <a:lstStyle/>
          <a:p>
            <a:pPr>
              <a:lnSpc>
                <a:spcPct val="120000"/>
              </a:lnSpc>
              <a:spcBef>
                <a:spcPct val="60000"/>
              </a:spcBef>
              <a:buFont typeface="Wingdings" pitchFamily="2" charset="2"/>
              <a:buNone/>
            </a:pPr>
            <a:r>
              <a:rPr lang="en-US" sz="1800">
                <a:latin typeface="Arial" pitchFamily="34" charset="0"/>
                <a:cs typeface="Arial" pitchFamily="34" charset="0"/>
              </a:rPr>
              <a:t>For simplicity, assume  </a:t>
            </a:r>
            <a:r>
              <a:rPr lang="en-US" sz="1800">
                <a:latin typeface="Arial" pitchFamily="34" charset="0"/>
                <a:cs typeface="Arial" pitchFamily="34" charset="0"/>
                <a:sym typeface="Symbol" pitchFamily="18" charset="2"/>
              </a:rPr>
              <a:t></a:t>
            </a:r>
            <a:r>
              <a:rPr lang="en-US" sz="1800" b="1" i="1">
                <a:latin typeface="Arial" pitchFamily="34" charset="0"/>
                <a:cs typeface="Arial" pitchFamily="34" charset="0"/>
              </a:rPr>
              <a:t>P</a:t>
            </a:r>
            <a:r>
              <a:rPr lang="en-US" sz="1800" b="1" baseline="-25000">
                <a:latin typeface="Arial" pitchFamily="34" charset="0"/>
                <a:cs typeface="Arial" pitchFamily="34" charset="0"/>
              </a:rPr>
              <a:t>K</a:t>
            </a:r>
            <a:r>
              <a:rPr lang="en-US" sz="1800">
                <a:latin typeface="Arial" pitchFamily="34" charset="0"/>
                <a:cs typeface="Arial" pitchFamily="34" charset="0"/>
              </a:rPr>
              <a:t>/</a:t>
            </a:r>
            <a:r>
              <a:rPr lang="en-US" sz="1800" b="1" i="1">
                <a:latin typeface="Arial" pitchFamily="34" charset="0"/>
                <a:cs typeface="Arial" pitchFamily="34" charset="0"/>
              </a:rPr>
              <a:t>P</a:t>
            </a:r>
            <a:r>
              <a:rPr lang="en-US" sz="1800" b="1" baseline="-25000">
                <a:latin typeface="Arial" pitchFamily="34" charset="0"/>
                <a:cs typeface="Arial" pitchFamily="34" charset="0"/>
              </a:rPr>
              <a:t>K</a:t>
            </a:r>
            <a:r>
              <a:rPr lang="en-US" sz="1800">
                <a:latin typeface="Arial" pitchFamily="34" charset="0"/>
                <a:cs typeface="Arial" pitchFamily="34" charset="0"/>
              </a:rPr>
              <a:t>  = </a:t>
            </a:r>
            <a:r>
              <a:rPr lang="en-US" sz="1800" b="1" i="1">
                <a:latin typeface="Arial" pitchFamily="34" charset="0"/>
                <a:cs typeface="Arial" pitchFamily="34" charset="0"/>
                <a:sym typeface="Symbol" pitchFamily="18" charset="2"/>
              </a:rPr>
              <a:t></a:t>
            </a:r>
            <a:r>
              <a:rPr lang="en-US" sz="1800">
                <a:latin typeface="Arial" pitchFamily="34" charset="0"/>
                <a:cs typeface="Arial" pitchFamily="34" charset="0"/>
                <a:sym typeface="Symbol" pitchFamily="18" charset="2"/>
              </a:rPr>
              <a:t>.  </a:t>
            </a:r>
          </a:p>
          <a:p>
            <a:pPr>
              <a:lnSpc>
                <a:spcPct val="120000"/>
              </a:lnSpc>
              <a:spcBef>
                <a:spcPct val="60000"/>
              </a:spcBef>
              <a:buFont typeface="Wingdings" pitchFamily="2" charset="2"/>
              <a:buNone/>
            </a:pPr>
            <a:r>
              <a:rPr lang="en-US" sz="1800">
                <a:latin typeface="Arial" pitchFamily="34" charset="0"/>
                <a:cs typeface="Arial" pitchFamily="34" charset="0"/>
                <a:sym typeface="Symbol" pitchFamily="18" charset="2"/>
              </a:rPr>
              <a:t>Then, the nominal cost of capital equals</a:t>
            </a:r>
            <a:br>
              <a:rPr lang="en-US" sz="1800">
                <a:latin typeface="Arial" pitchFamily="34" charset="0"/>
                <a:cs typeface="Arial" pitchFamily="34" charset="0"/>
                <a:sym typeface="Symbol" pitchFamily="18" charset="2"/>
              </a:rPr>
            </a:br>
            <a:r>
              <a:rPr lang="en-US" sz="1800">
                <a:latin typeface="Arial" pitchFamily="34" charset="0"/>
                <a:cs typeface="Arial" pitchFamily="34" charset="0"/>
              </a:rPr>
              <a:t> </a:t>
            </a:r>
            <a:r>
              <a:rPr lang="en-US" sz="1800" b="1" i="1">
                <a:latin typeface="Arial" pitchFamily="34" charset="0"/>
                <a:cs typeface="Arial" pitchFamily="34" charset="0"/>
              </a:rPr>
              <a:t>P</a:t>
            </a:r>
            <a:r>
              <a:rPr lang="en-US" sz="1800" b="1" baseline="-25000">
                <a:latin typeface="Arial" pitchFamily="34" charset="0"/>
                <a:cs typeface="Arial" pitchFamily="34" charset="0"/>
              </a:rPr>
              <a:t>K</a:t>
            </a:r>
            <a:r>
              <a:rPr lang="en-US" sz="1800">
                <a:latin typeface="Arial" pitchFamily="34" charset="0"/>
                <a:cs typeface="Arial" pitchFamily="34" charset="0"/>
                <a:sym typeface="Symbol" pitchFamily="18" charset="2"/>
              </a:rPr>
              <a:t>(</a:t>
            </a:r>
            <a:r>
              <a:rPr lang="en-US" sz="1800" b="1" i="1">
                <a:latin typeface="Arial" pitchFamily="34" charset="0"/>
                <a:cs typeface="Arial" pitchFamily="34" charset="0"/>
              </a:rPr>
              <a:t>i</a:t>
            </a:r>
            <a:r>
              <a:rPr lang="en-US" sz="1800">
                <a:latin typeface="Arial" pitchFamily="34" charset="0"/>
                <a:cs typeface="Arial" pitchFamily="34" charset="0"/>
              </a:rPr>
              <a:t>  + </a:t>
            </a:r>
            <a:r>
              <a:rPr lang="en-US" sz="1800" b="1" i="1">
                <a:latin typeface="Arial" pitchFamily="34" charset="0"/>
                <a:cs typeface="Arial" pitchFamily="34" charset="0"/>
                <a:sym typeface="Symbol" pitchFamily="18" charset="2"/>
              </a:rPr>
              <a:t> </a:t>
            </a:r>
            <a:r>
              <a:rPr lang="en-US" sz="1800">
                <a:latin typeface="Arial" pitchFamily="34" charset="0"/>
                <a:cs typeface="Arial" pitchFamily="34" charset="0"/>
              </a:rPr>
              <a:t> </a:t>
            </a:r>
            <a:r>
              <a:rPr lang="en-US" sz="1800" b="1">
                <a:latin typeface="Arial" pitchFamily="34" charset="0"/>
                <a:cs typeface="Arial" pitchFamily="34" charset="0"/>
                <a:sym typeface="Symbol" pitchFamily="18" charset="2"/>
              </a:rPr>
              <a:t> </a:t>
            </a:r>
            <a:r>
              <a:rPr lang="en-US" sz="1800" b="1" i="1">
                <a:latin typeface="Arial" pitchFamily="34" charset="0"/>
                <a:cs typeface="Arial" pitchFamily="34" charset="0"/>
                <a:sym typeface="Symbol" pitchFamily="18" charset="2"/>
              </a:rPr>
              <a:t></a:t>
            </a:r>
            <a:r>
              <a:rPr lang="en-US" sz="1800">
                <a:latin typeface="Arial" pitchFamily="34" charset="0"/>
                <a:cs typeface="Arial" pitchFamily="34" charset="0"/>
              </a:rPr>
              <a:t>) = </a:t>
            </a:r>
            <a:r>
              <a:rPr lang="en-US" sz="1800" b="1" i="1">
                <a:latin typeface="Arial" pitchFamily="34" charset="0"/>
                <a:cs typeface="Arial" pitchFamily="34" charset="0"/>
              </a:rPr>
              <a:t>P</a:t>
            </a:r>
            <a:r>
              <a:rPr lang="en-US" sz="1800" b="1" baseline="-25000">
                <a:latin typeface="Arial" pitchFamily="34" charset="0"/>
                <a:cs typeface="Arial" pitchFamily="34" charset="0"/>
              </a:rPr>
              <a:t>K</a:t>
            </a:r>
            <a:r>
              <a:rPr lang="en-US" sz="1800">
                <a:latin typeface="Arial" pitchFamily="34" charset="0"/>
                <a:cs typeface="Arial" pitchFamily="34" charset="0"/>
                <a:sym typeface="Symbol" pitchFamily="18" charset="2"/>
              </a:rPr>
              <a:t>(</a:t>
            </a:r>
            <a:r>
              <a:rPr lang="en-US" sz="1800" b="1" i="1">
                <a:latin typeface="Arial" pitchFamily="34" charset="0"/>
                <a:cs typeface="Arial" pitchFamily="34" charset="0"/>
              </a:rPr>
              <a:t>r</a:t>
            </a:r>
            <a:r>
              <a:rPr lang="en-US" sz="1800">
                <a:latin typeface="Arial" pitchFamily="34" charset="0"/>
                <a:cs typeface="Arial" pitchFamily="34" charset="0"/>
              </a:rPr>
              <a:t> +</a:t>
            </a:r>
            <a:r>
              <a:rPr lang="en-US" sz="1800" b="1" i="1">
                <a:latin typeface="Arial" pitchFamily="34" charset="0"/>
                <a:cs typeface="Arial" pitchFamily="34" charset="0"/>
                <a:sym typeface="Symbol" pitchFamily="18" charset="2"/>
              </a:rPr>
              <a:t> </a:t>
            </a:r>
            <a:r>
              <a:rPr lang="en-US" sz="1800">
                <a:latin typeface="Arial" pitchFamily="34" charset="0"/>
                <a:cs typeface="Arial" pitchFamily="34" charset="0"/>
              </a:rPr>
              <a:t>) </a:t>
            </a:r>
          </a:p>
          <a:p>
            <a:pPr>
              <a:lnSpc>
                <a:spcPct val="120000"/>
              </a:lnSpc>
              <a:spcBef>
                <a:spcPct val="60000"/>
              </a:spcBef>
              <a:buFont typeface="Wingdings" pitchFamily="2" charset="2"/>
              <a:buNone/>
            </a:pPr>
            <a:r>
              <a:rPr lang="en-US" sz="1800">
                <a:latin typeface="Arial" pitchFamily="34" charset="0"/>
                <a:cs typeface="Arial" pitchFamily="34" charset="0"/>
              </a:rPr>
              <a:t>and the real cost of capital equals</a:t>
            </a:r>
            <a:endParaRPr lang="en-US" sz="1800" b="1" i="1">
              <a:latin typeface="Arial" pitchFamily="34" charset="0"/>
              <a:cs typeface="Arial" pitchFamily="34" charset="0"/>
            </a:endParaRPr>
          </a:p>
        </p:txBody>
      </p:sp>
      <p:graphicFrame>
        <p:nvGraphicFramePr>
          <p:cNvPr id="201732" name="Object 4"/>
          <p:cNvGraphicFramePr>
            <a:graphicFrameLocks noChangeAspect="1"/>
          </p:cNvGraphicFramePr>
          <p:nvPr/>
        </p:nvGraphicFramePr>
        <p:xfrm>
          <a:off x="3810000" y="3048000"/>
          <a:ext cx="1905000" cy="1052513"/>
        </p:xfrm>
        <a:graphic>
          <a:graphicData uri="http://schemas.openxmlformats.org/presentationml/2006/ole">
            <p:oleObj spid="_x0000_s201733" name="Equation" r:id="rId4" imgW="736280" imgH="406224" progId="">
              <p:embed/>
            </p:oleObj>
          </a:graphicData>
        </a:graphic>
      </p:graphicFrame>
      <p:sp>
        <p:nvSpPr>
          <p:cNvPr id="201733" name="Rectangle 5"/>
          <p:cNvSpPr>
            <a:spLocks noChangeArrowheads="1"/>
          </p:cNvSpPr>
          <p:nvPr/>
        </p:nvSpPr>
        <p:spPr bwMode="auto">
          <a:xfrm>
            <a:off x="1066800" y="4191000"/>
            <a:ext cx="7391400" cy="2057400"/>
          </a:xfrm>
          <a:prstGeom prst="rect">
            <a:avLst/>
          </a:prstGeom>
          <a:noFill/>
          <a:ln w="9525">
            <a:noFill/>
            <a:miter lim="800000"/>
            <a:headEnd/>
            <a:tailEnd/>
          </a:ln>
          <a:effectLst/>
        </p:spPr>
        <p:txBody>
          <a:bodyPr/>
          <a:lstStyle/>
          <a:p>
            <a:pPr>
              <a:lnSpc>
                <a:spcPct val="105000"/>
              </a:lnSpc>
              <a:spcBef>
                <a:spcPct val="10000"/>
              </a:spcBef>
              <a:buSzPct val="110000"/>
              <a:buFont typeface="Wingdings" pitchFamily="2" charset="2"/>
              <a:buNone/>
            </a:pPr>
            <a:r>
              <a:rPr lang="en-US" sz="2700">
                <a:latin typeface="Tahoma" pitchFamily="34" charset="0"/>
              </a:rPr>
              <a:t>The real cost of capital depends positively on:</a:t>
            </a:r>
          </a:p>
          <a:p>
            <a:pPr marL="635000" lvl="1" indent="-334963">
              <a:lnSpc>
                <a:spcPct val="105000"/>
              </a:lnSpc>
              <a:spcBef>
                <a:spcPct val="10000"/>
              </a:spcBef>
              <a:buClr>
                <a:srgbClr val="FF9900"/>
              </a:buClr>
              <a:buFontTx/>
              <a:buChar char="•"/>
            </a:pPr>
            <a:r>
              <a:rPr lang="en-US" sz="2700">
                <a:latin typeface="Tahoma" pitchFamily="34" charset="0"/>
              </a:rPr>
              <a:t>the relative price of capital</a:t>
            </a:r>
          </a:p>
          <a:p>
            <a:pPr marL="635000" lvl="1" indent="-334963">
              <a:lnSpc>
                <a:spcPct val="105000"/>
              </a:lnSpc>
              <a:spcBef>
                <a:spcPct val="10000"/>
              </a:spcBef>
              <a:buClr>
                <a:srgbClr val="FF9900"/>
              </a:buClr>
              <a:buFontTx/>
              <a:buChar char="•"/>
            </a:pPr>
            <a:r>
              <a:rPr lang="en-US" sz="2700">
                <a:latin typeface="Tahoma" pitchFamily="34" charset="0"/>
              </a:rPr>
              <a:t>the real interest rate</a:t>
            </a:r>
          </a:p>
          <a:p>
            <a:pPr marL="635000" lvl="1" indent="-334963">
              <a:lnSpc>
                <a:spcPct val="105000"/>
              </a:lnSpc>
              <a:spcBef>
                <a:spcPct val="10000"/>
              </a:spcBef>
              <a:buClr>
                <a:srgbClr val="FF9900"/>
              </a:buClr>
              <a:buFontTx/>
              <a:buChar char="•"/>
            </a:pPr>
            <a:r>
              <a:rPr lang="en-US" sz="2700">
                <a:latin typeface="Tahoma" pitchFamily="34" charset="0"/>
              </a:rPr>
              <a:t>the depreciation rate</a:t>
            </a:r>
          </a:p>
        </p:txBody>
      </p:sp>
    </p:spTree>
  </p:cSld>
  <p:clrMapOvr>
    <a:masterClrMapping/>
  </p:clrMapOv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rental firm’s profit rate</a:t>
            </a:r>
          </a:p>
        </p:txBody>
      </p:sp>
      <p:sp>
        <p:nvSpPr>
          <p:cNvPr id="202755" name="Rectangle 3"/>
          <p:cNvSpPr>
            <a:spLocks noGrp="1" noChangeArrowheads="1"/>
          </p:cNvSpPr>
          <p:nvPr>
            <p:ph idx="1"/>
          </p:nvPr>
        </p:nvSpPr>
        <p:spPr>
          <a:xfrm>
            <a:off x="914400" y="1219200"/>
            <a:ext cx="7620000" cy="533400"/>
          </a:xfrm>
          <a:solidFill>
            <a:schemeClr val="bg1">
              <a:alpha val="50000"/>
            </a:schemeClr>
          </a:solidFill>
        </p:spPr>
        <p:txBody>
          <a:bodyPr/>
          <a:lstStyle/>
          <a:p>
            <a:pPr marL="0" indent="0">
              <a:buFont typeface="Wingdings" pitchFamily="2" charset="2"/>
              <a:buNone/>
            </a:pPr>
            <a:r>
              <a:rPr lang="en-US" sz="1800">
                <a:latin typeface="Arial" pitchFamily="34" charset="0"/>
                <a:cs typeface="Arial" pitchFamily="34" charset="0"/>
              </a:rPr>
              <a:t>Firm’s net investment depends on the profit rate:</a:t>
            </a:r>
          </a:p>
        </p:txBody>
      </p:sp>
      <p:graphicFrame>
        <p:nvGraphicFramePr>
          <p:cNvPr id="202756" name="Object 4"/>
          <p:cNvGraphicFramePr>
            <a:graphicFrameLocks noChangeAspect="1"/>
          </p:cNvGraphicFramePr>
          <p:nvPr/>
        </p:nvGraphicFramePr>
        <p:xfrm>
          <a:off x="685800" y="2016125"/>
          <a:ext cx="8029575" cy="955675"/>
        </p:xfrm>
        <a:graphic>
          <a:graphicData uri="http://schemas.openxmlformats.org/presentationml/2006/ole">
            <p:oleObj spid="_x0000_s202757" name="Equation" r:id="rId4" imgW="3619500" imgH="406400" progId="">
              <p:embed/>
            </p:oleObj>
          </a:graphicData>
        </a:graphic>
      </p:graphicFrame>
      <p:sp>
        <p:nvSpPr>
          <p:cNvPr id="202758" name="Rectangle 6"/>
          <p:cNvSpPr>
            <a:spLocks noChangeArrowheads="1"/>
          </p:cNvSpPr>
          <p:nvPr/>
        </p:nvSpPr>
        <p:spPr bwMode="auto">
          <a:xfrm>
            <a:off x="838200" y="3352800"/>
            <a:ext cx="7848600" cy="2514600"/>
          </a:xfrm>
          <a:prstGeom prst="rect">
            <a:avLst/>
          </a:prstGeom>
          <a:noFill/>
          <a:ln w="9525">
            <a:noFill/>
            <a:miter lim="800000"/>
            <a:headEnd/>
            <a:tailEnd/>
          </a:ln>
          <a:effectLst/>
        </p:spPr>
        <p:txBody>
          <a:bodyPr/>
          <a:lstStyle/>
          <a:p>
            <a:pPr marL="287338" indent="-287338">
              <a:spcBef>
                <a:spcPct val="40000"/>
              </a:spcBef>
              <a:buSzPct val="110000"/>
              <a:buFont typeface="Wingdings" pitchFamily="2" charset="2"/>
              <a:buChar char="§"/>
            </a:pPr>
            <a:r>
              <a:rPr lang="en-US" sz="2600">
                <a:latin typeface="Tahoma" pitchFamily="34" charset="0"/>
              </a:rPr>
              <a:t>If profit rate &gt; 0, </a:t>
            </a:r>
            <a:br>
              <a:rPr lang="en-US" sz="2600">
                <a:latin typeface="Tahoma" pitchFamily="34" charset="0"/>
              </a:rPr>
            </a:br>
            <a:r>
              <a:rPr lang="en-US" sz="2600">
                <a:latin typeface="Tahoma" pitchFamily="34" charset="0"/>
              </a:rPr>
              <a:t>then it’s profitable for firm to increase </a:t>
            </a:r>
            <a:r>
              <a:rPr lang="en-US" sz="2600" b="1" i="1">
                <a:latin typeface="Tahoma" pitchFamily="34" charset="0"/>
              </a:rPr>
              <a:t>K</a:t>
            </a:r>
            <a:r>
              <a:rPr lang="en-US" sz="2600">
                <a:latin typeface="Tahoma" pitchFamily="34" charset="0"/>
              </a:rPr>
              <a:t> </a:t>
            </a:r>
          </a:p>
          <a:p>
            <a:pPr marL="287338" indent="-287338">
              <a:spcBef>
                <a:spcPct val="50000"/>
              </a:spcBef>
              <a:buSzPct val="110000"/>
              <a:buFont typeface="Wingdings" pitchFamily="2" charset="2"/>
              <a:buChar char="§"/>
            </a:pPr>
            <a:r>
              <a:rPr lang="en-US" sz="2600">
                <a:latin typeface="Tahoma" pitchFamily="34" charset="0"/>
              </a:rPr>
              <a:t>If profit rate &lt; 0, then firm increases profits by reducing its capital stock.  </a:t>
            </a:r>
          </a:p>
          <a:p>
            <a:pPr marL="287338" indent="-287338">
              <a:spcBef>
                <a:spcPct val="10000"/>
              </a:spcBef>
              <a:buSzPct val="110000"/>
              <a:buFont typeface="Wingdings" pitchFamily="2" charset="2"/>
              <a:buNone/>
            </a:pPr>
            <a:r>
              <a:rPr lang="en-US">
                <a:latin typeface="Tahoma" pitchFamily="34" charset="0"/>
              </a:rPr>
              <a:t>	(Firm reduces </a:t>
            </a:r>
            <a:r>
              <a:rPr lang="en-US" b="1" i="1">
                <a:latin typeface="Tahoma" pitchFamily="34" charset="0"/>
              </a:rPr>
              <a:t>K</a:t>
            </a:r>
            <a:r>
              <a:rPr lang="en-US">
                <a:latin typeface="Tahoma" pitchFamily="34" charset="0"/>
              </a:rPr>
              <a:t>  by not replacing it as it depreciates)</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Net investment &amp; gross investment</a:t>
            </a:r>
          </a:p>
        </p:txBody>
      </p:sp>
      <p:sp>
        <p:nvSpPr>
          <p:cNvPr id="225283" name="Rectangle 3"/>
          <p:cNvSpPr>
            <a:spLocks noGrp="1" noChangeArrowheads="1"/>
          </p:cNvSpPr>
          <p:nvPr>
            <p:ph idx="1"/>
          </p:nvPr>
        </p:nvSpPr>
        <p:spPr>
          <a:xfrm>
            <a:off x="914400" y="1219200"/>
            <a:ext cx="1295400" cy="533400"/>
          </a:xfrm>
        </p:spPr>
        <p:txBody>
          <a:bodyPr/>
          <a:lstStyle/>
          <a:p>
            <a:pPr>
              <a:buFont typeface="Wingdings" pitchFamily="2" charset="2"/>
              <a:buNone/>
            </a:pPr>
            <a:r>
              <a:rPr lang="en-US" sz="1800">
                <a:latin typeface="Arial" pitchFamily="34" charset="0"/>
                <a:cs typeface="Arial" pitchFamily="34" charset="0"/>
              </a:rPr>
              <a:t>Hence, </a:t>
            </a:r>
          </a:p>
        </p:txBody>
      </p:sp>
      <p:graphicFrame>
        <p:nvGraphicFramePr>
          <p:cNvPr id="225284" name="Object 4"/>
          <p:cNvGraphicFramePr>
            <a:graphicFrameLocks noChangeAspect="1"/>
          </p:cNvGraphicFramePr>
          <p:nvPr/>
        </p:nvGraphicFramePr>
        <p:xfrm>
          <a:off x="685800" y="1743075"/>
          <a:ext cx="7848600" cy="719138"/>
        </p:xfrm>
        <a:graphic>
          <a:graphicData uri="http://schemas.openxmlformats.org/presentationml/2006/ole">
            <p:oleObj spid="_x0000_s225287" name="Equation" r:id="rId4" imgW="3517900" imgH="279400" progId="">
              <p:embed/>
            </p:oleObj>
          </a:graphicData>
        </a:graphic>
      </p:graphicFrame>
      <p:sp>
        <p:nvSpPr>
          <p:cNvPr id="225285" name="Rectangle 5"/>
          <p:cNvSpPr>
            <a:spLocks noChangeArrowheads="1"/>
          </p:cNvSpPr>
          <p:nvPr/>
        </p:nvSpPr>
        <p:spPr bwMode="auto">
          <a:xfrm>
            <a:off x="762000" y="2590800"/>
            <a:ext cx="8153400" cy="1981200"/>
          </a:xfrm>
          <a:prstGeom prst="rect">
            <a:avLst/>
          </a:prstGeom>
          <a:solidFill>
            <a:schemeClr val="bg1">
              <a:alpha val="50000"/>
            </a:schemeClr>
          </a:solidFill>
          <a:ln w="9525">
            <a:noFill/>
            <a:miter lim="800000"/>
            <a:headEnd/>
            <a:tailEnd/>
          </a:ln>
          <a:effectLst/>
        </p:spPr>
        <p:txBody>
          <a:bodyPr/>
          <a:lstStyle/>
          <a:p>
            <a:pPr>
              <a:lnSpc>
                <a:spcPct val="105000"/>
              </a:lnSpc>
              <a:spcBef>
                <a:spcPct val="50000"/>
              </a:spcBef>
              <a:buSzPct val="110000"/>
              <a:buFont typeface="Wingdings" pitchFamily="2" charset="2"/>
              <a:buNone/>
            </a:pPr>
            <a:r>
              <a:rPr lang="en-US" sz="2500">
                <a:latin typeface="Tahoma" pitchFamily="34" charset="0"/>
              </a:rPr>
              <a:t>where  </a:t>
            </a:r>
            <a:r>
              <a:rPr lang="en-US" sz="2500" b="1" i="1">
                <a:latin typeface="Tahoma" pitchFamily="34" charset="0"/>
              </a:rPr>
              <a:t>I</a:t>
            </a:r>
            <a:r>
              <a:rPr lang="en-US" sz="2500" b="1" i="1" baseline="-25000">
                <a:latin typeface="Tahoma" pitchFamily="34" charset="0"/>
              </a:rPr>
              <a:t>n</a:t>
            </a:r>
            <a:r>
              <a:rPr lang="en-US" sz="2500">
                <a:latin typeface="Tahoma" pitchFamily="34" charset="0"/>
              </a:rPr>
              <a:t>( )  is a function showing how net investment responds to the incentive to invest.</a:t>
            </a:r>
          </a:p>
          <a:p>
            <a:pPr>
              <a:lnSpc>
                <a:spcPct val="105000"/>
              </a:lnSpc>
              <a:spcBef>
                <a:spcPct val="60000"/>
              </a:spcBef>
              <a:buSzPct val="110000"/>
              <a:buFont typeface="Wingdings" pitchFamily="2" charset="2"/>
              <a:buNone/>
            </a:pPr>
            <a:r>
              <a:rPr lang="en-US" sz="2500">
                <a:latin typeface="Tahoma" pitchFamily="34" charset="0"/>
              </a:rPr>
              <a:t>Total spending on business fixed investment equals net investment plus the replacement of depreciated capital:</a:t>
            </a:r>
          </a:p>
        </p:txBody>
      </p:sp>
      <p:graphicFrame>
        <p:nvGraphicFramePr>
          <p:cNvPr id="225286" name="Object 6"/>
          <p:cNvGraphicFramePr>
            <a:graphicFrameLocks noChangeAspect="1"/>
          </p:cNvGraphicFramePr>
          <p:nvPr/>
        </p:nvGraphicFramePr>
        <p:xfrm>
          <a:off x="609600" y="4724400"/>
          <a:ext cx="8077200" cy="1233488"/>
        </p:xfrm>
        <a:graphic>
          <a:graphicData uri="http://schemas.openxmlformats.org/presentationml/2006/ole">
            <p:oleObj spid="_x0000_s225288" name="Equation" r:id="rId5" imgW="3657600" imgH="482600" progId="">
              <p:embed/>
            </p:oleObj>
          </a:graphicData>
        </a:graphic>
      </p:graphicFrame>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investment function</a:t>
            </a:r>
          </a:p>
        </p:txBody>
      </p:sp>
      <p:sp>
        <p:nvSpPr>
          <p:cNvPr id="204803" name="Rectangle 3"/>
          <p:cNvSpPr>
            <a:spLocks noGrp="1" noChangeArrowheads="1"/>
          </p:cNvSpPr>
          <p:nvPr>
            <p:ph idx="1"/>
          </p:nvPr>
        </p:nvSpPr>
        <p:spPr>
          <a:xfrm>
            <a:off x="914400" y="2438400"/>
            <a:ext cx="2819400" cy="3352800"/>
          </a:xfrm>
        </p:spPr>
        <p:txBody>
          <a:bodyPr/>
          <a:lstStyle/>
          <a:p>
            <a:pPr marL="288925" indent="-288925">
              <a:lnSpc>
                <a:spcPct val="105000"/>
              </a:lnSpc>
              <a:spcBef>
                <a:spcPct val="10000"/>
              </a:spcBef>
              <a:buFont typeface="Wingdings" pitchFamily="2" charset="2"/>
              <a:buNone/>
            </a:pPr>
            <a:r>
              <a:rPr lang="en-US" sz="1800" dirty="0">
                <a:latin typeface="Arial" pitchFamily="34" charset="0"/>
                <a:cs typeface="Arial" pitchFamily="34" charset="0"/>
              </a:rPr>
              <a:t>An increase in </a:t>
            </a:r>
            <a:r>
              <a:rPr lang="en-US" sz="1800" b="1" i="1" dirty="0">
                <a:latin typeface="Arial" pitchFamily="34" charset="0"/>
                <a:cs typeface="Arial" pitchFamily="34" charset="0"/>
              </a:rPr>
              <a:t>r</a:t>
            </a:r>
            <a:r>
              <a:rPr lang="en-US" sz="1800" dirty="0">
                <a:latin typeface="Arial" pitchFamily="34" charset="0"/>
                <a:cs typeface="Arial" pitchFamily="34" charset="0"/>
              </a:rPr>
              <a:t> </a:t>
            </a:r>
          </a:p>
          <a:p>
            <a:pPr marL="288925" indent="-288925">
              <a:lnSpc>
                <a:spcPct val="105000"/>
              </a:lnSpc>
              <a:spcBef>
                <a:spcPct val="10000"/>
              </a:spcBef>
            </a:pPr>
            <a:r>
              <a:rPr lang="en-US" sz="1800" dirty="0">
                <a:latin typeface="Arial" pitchFamily="34" charset="0"/>
                <a:cs typeface="Arial" pitchFamily="34" charset="0"/>
              </a:rPr>
              <a:t>raises the cost of capital </a:t>
            </a:r>
          </a:p>
          <a:p>
            <a:pPr marL="288925" indent="-288925">
              <a:lnSpc>
                <a:spcPct val="105000"/>
              </a:lnSpc>
              <a:spcBef>
                <a:spcPct val="10000"/>
              </a:spcBef>
            </a:pPr>
            <a:r>
              <a:rPr lang="en-US" sz="1800" dirty="0">
                <a:latin typeface="Arial" pitchFamily="34" charset="0"/>
                <a:cs typeface="Arial" pitchFamily="34" charset="0"/>
              </a:rPr>
              <a:t>reduces the profit rate </a:t>
            </a:r>
          </a:p>
          <a:p>
            <a:pPr marL="288925" indent="-288925">
              <a:lnSpc>
                <a:spcPct val="105000"/>
              </a:lnSpc>
              <a:spcBef>
                <a:spcPct val="10000"/>
              </a:spcBef>
            </a:pPr>
            <a:r>
              <a:rPr lang="en-US" sz="1800" dirty="0">
                <a:latin typeface="Arial" pitchFamily="34" charset="0"/>
                <a:cs typeface="Arial" pitchFamily="34" charset="0"/>
              </a:rPr>
              <a:t>and reduces investment:</a:t>
            </a:r>
          </a:p>
        </p:txBody>
      </p:sp>
      <p:graphicFrame>
        <p:nvGraphicFramePr>
          <p:cNvPr id="204804" name="Object 4"/>
          <p:cNvGraphicFramePr>
            <a:graphicFrameLocks noChangeAspect="1"/>
          </p:cNvGraphicFramePr>
          <p:nvPr/>
        </p:nvGraphicFramePr>
        <p:xfrm>
          <a:off x="1539875" y="1303338"/>
          <a:ext cx="6003925" cy="754062"/>
        </p:xfrm>
        <a:graphic>
          <a:graphicData uri="http://schemas.openxmlformats.org/presentationml/2006/ole">
            <p:oleObj spid="_x0000_s204805" name="Equation" r:id="rId4" imgW="2578100" imgH="279400" progId="">
              <p:embed/>
            </p:oleObj>
          </a:graphicData>
        </a:graphic>
      </p:graphicFrame>
      <p:grpSp>
        <p:nvGrpSpPr>
          <p:cNvPr id="204811" name="Group 11"/>
          <p:cNvGrpSpPr>
            <a:grpSpLocks/>
          </p:cNvGrpSpPr>
          <p:nvPr/>
        </p:nvGrpSpPr>
        <p:grpSpPr bwMode="auto">
          <a:xfrm>
            <a:off x="4419600" y="2438400"/>
            <a:ext cx="4038600" cy="3429000"/>
            <a:chOff x="2832" y="1584"/>
            <a:chExt cx="2544" cy="2160"/>
          </a:xfrm>
        </p:grpSpPr>
        <p:grpSp>
          <p:nvGrpSpPr>
            <p:cNvPr id="204806" name="Group 6"/>
            <p:cNvGrpSpPr>
              <a:grpSpLocks/>
            </p:cNvGrpSpPr>
            <p:nvPr/>
          </p:nvGrpSpPr>
          <p:grpSpPr bwMode="auto">
            <a:xfrm>
              <a:off x="2976" y="1824"/>
              <a:ext cx="2112" cy="1766"/>
              <a:chOff x="3312" y="1296"/>
              <a:chExt cx="2112" cy="1920"/>
            </a:xfrm>
          </p:grpSpPr>
          <p:sp>
            <p:nvSpPr>
              <p:cNvPr id="204807" name="Line 7"/>
              <p:cNvSpPr>
                <a:spLocks noChangeShapeType="1"/>
              </p:cNvSpPr>
              <p:nvPr/>
            </p:nvSpPr>
            <p:spPr bwMode="auto">
              <a:xfrm>
                <a:off x="3312" y="1296"/>
                <a:ext cx="0" cy="1920"/>
              </a:xfrm>
              <a:prstGeom prst="line">
                <a:avLst/>
              </a:prstGeom>
              <a:noFill/>
              <a:ln w="9525">
                <a:solidFill>
                  <a:schemeClr val="tx1"/>
                </a:solidFill>
                <a:round/>
                <a:headEnd/>
                <a:tailEnd/>
              </a:ln>
              <a:effectLst/>
            </p:spPr>
            <p:txBody>
              <a:bodyPr/>
              <a:lstStyle/>
              <a:p>
                <a:endParaRPr lang="en-US"/>
              </a:p>
            </p:txBody>
          </p:sp>
          <p:sp>
            <p:nvSpPr>
              <p:cNvPr id="204808" name="Line 8"/>
              <p:cNvSpPr>
                <a:spLocks noChangeShapeType="1"/>
              </p:cNvSpPr>
              <p:nvPr/>
            </p:nvSpPr>
            <p:spPr bwMode="auto">
              <a:xfrm>
                <a:off x="3312" y="3216"/>
                <a:ext cx="2112" cy="0"/>
              </a:xfrm>
              <a:prstGeom prst="line">
                <a:avLst/>
              </a:prstGeom>
              <a:noFill/>
              <a:ln w="9525">
                <a:solidFill>
                  <a:schemeClr val="tx1"/>
                </a:solidFill>
                <a:round/>
                <a:headEnd/>
                <a:tailEnd/>
              </a:ln>
              <a:effectLst/>
            </p:spPr>
            <p:txBody>
              <a:bodyPr/>
              <a:lstStyle/>
              <a:p>
                <a:endParaRPr lang="en-US"/>
              </a:p>
            </p:txBody>
          </p:sp>
        </p:grpSp>
        <p:sp>
          <p:nvSpPr>
            <p:cNvPr id="204809" name="Text Box 9"/>
            <p:cNvSpPr txBox="1">
              <a:spLocks noChangeArrowheads="1"/>
            </p:cNvSpPr>
            <p:nvPr/>
          </p:nvSpPr>
          <p:spPr bwMode="auto">
            <a:xfrm>
              <a:off x="5040" y="3456"/>
              <a:ext cx="336" cy="288"/>
            </a:xfrm>
            <a:prstGeom prst="rect">
              <a:avLst/>
            </a:prstGeom>
            <a:noFill/>
            <a:ln w="9525">
              <a:noFill/>
              <a:miter lim="800000"/>
              <a:headEnd/>
              <a:tailEnd/>
            </a:ln>
            <a:effectLst/>
          </p:spPr>
          <p:txBody>
            <a:bodyPr>
              <a:spAutoFit/>
            </a:bodyPr>
            <a:lstStyle/>
            <a:p>
              <a:r>
                <a:rPr lang="en-US" b="1" i="1">
                  <a:latin typeface="Tahoma" pitchFamily="34" charset="0"/>
                </a:rPr>
                <a:t>I</a:t>
              </a:r>
              <a:endParaRPr lang="en-US" sz="2300">
                <a:latin typeface="Arial" pitchFamily="34" charset="0"/>
              </a:endParaRPr>
            </a:p>
          </p:txBody>
        </p:sp>
        <p:sp>
          <p:nvSpPr>
            <p:cNvPr id="204810" name="Text Box 10"/>
            <p:cNvSpPr txBox="1">
              <a:spLocks noChangeArrowheads="1"/>
            </p:cNvSpPr>
            <p:nvPr/>
          </p:nvSpPr>
          <p:spPr bwMode="auto">
            <a:xfrm>
              <a:off x="2832" y="1584"/>
              <a:ext cx="336" cy="288"/>
            </a:xfrm>
            <a:prstGeom prst="rect">
              <a:avLst/>
            </a:prstGeom>
            <a:noFill/>
            <a:ln w="9525">
              <a:noFill/>
              <a:miter lim="800000"/>
              <a:headEnd/>
              <a:tailEnd/>
            </a:ln>
            <a:effectLst/>
          </p:spPr>
          <p:txBody>
            <a:bodyPr>
              <a:spAutoFit/>
            </a:bodyPr>
            <a:lstStyle/>
            <a:p>
              <a:r>
                <a:rPr lang="en-US" b="1" i="1">
                  <a:latin typeface="Tahoma" pitchFamily="34" charset="0"/>
                </a:rPr>
                <a:t>r</a:t>
              </a:r>
              <a:endParaRPr lang="en-US">
                <a:latin typeface="Arial" pitchFamily="34" charset="0"/>
              </a:endParaRPr>
            </a:p>
          </p:txBody>
        </p:sp>
      </p:grpSp>
      <p:sp>
        <p:nvSpPr>
          <p:cNvPr id="204812" name="Line 12"/>
          <p:cNvSpPr>
            <a:spLocks noChangeShapeType="1"/>
          </p:cNvSpPr>
          <p:nvPr/>
        </p:nvSpPr>
        <p:spPr bwMode="auto">
          <a:xfrm>
            <a:off x="4953000" y="3200400"/>
            <a:ext cx="1905000" cy="1905000"/>
          </a:xfrm>
          <a:prstGeom prst="line">
            <a:avLst/>
          </a:prstGeom>
          <a:noFill/>
          <a:ln w="19050">
            <a:solidFill>
              <a:schemeClr val="tx1"/>
            </a:solidFill>
            <a:round/>
            <a:headEnd/>
            <a:tailEnd/>
          </a:ln>
          <a:effectLst/>
        </p:spPr>
        <p:txBody>
          <a:bodyPr/>
          <a:lstStyle/>
          <a:p>
            <a:endParaRPr lang="en-US"/>
          </a:p>
        </p:txBody>
      </p:sp>
      <p:sp>
        <p:nvSpPr>
          <p:cNvPr id="204816" name="Text Box 16"/>
          <p:cNvSpPr txBox="1">
            <a:spLocks noChangeArrowheads="1"/>
          </p:cNvSpPr>
          <p:nvPr/>
        </p:nvSpPr>
        <p:spPr bwMode="auto">
          <a:xfrm>
            <a:off x="5562600" y="5562600"/>
            <a:ext cx="533400" cy="457200"/>
          </a:xfrm>
          <a:prstGeom prst="rect">
            <a:avLst/>
          </a:prstGeom>
          <a:noFill/>
          <a:ln w="9525">
            <a:noFill/>
            <a:miter lim="800000"/>
            <a:headEnd/>
            <a:tailEnd/>
          </a:ln>
          <a:effectLst/>
        </p:spPr>
        <p:txBody>
          <a:bodyPr>
            <a:spAutoFit/>
          </a:bodyPr>
          <a:lstStyle/>
          <a:p>
            <a:pPr>
              <a:spcBef>
                <a:spcPct val="50000"/>
              </a:spcBef>
            </a:pPr>
            <a:r>
              <a:rPr lang="en-US" b="1" i="1">
                <a:solidFill>
                  <a:srgbClr val="CC0000"/>
                </a:solidFill>
                <a:latin typeface="Tahoma" pitchFamily="34" charset="0"/>
              </a:rPr>
              <a:t>I</a:t>
            </a:r>
            <a:r>
              <a:rPr lang="en-US" baseline="-25000">
                <a:solidFill>
                  <a:srgbClr val="CC0000"/>
                </a:solidFill>
                <a:latin typeface="Tahoma" pitchFamily="34" charset="0"/>
              </a:rPr>
              <a:t>2</a:t>
            </a:r>
          </a:p>
        </p:txBody>
      </p:sp>
      <p:grpSp>
        <p:nvGrpSpPr>
          <p:cNvPr id="204821" name="Group 21"/>
          <p:cNvGrpSpPr>
            <a:grpSpLocks/>
          </p:cNvGrpSpPr>
          <p:nvPr/>
        </p:nvGrpSpPr>
        <p:grpSpPr bwMode="auto">
          <a:xfrm>
            <a:off x="4267200" y="4495800"/>
            <a:ext cx="2514600" cy="1524000"/>
            <a:chOff x="2736" y="2880"/>
            <a:chExt cx="1584" cy="960"/>
          </a:xfrm>
        </p:grpSpPr>
        <p:sp>
          <p:nvSpPr>
            <p:cNvPr id="204813" name="Text Box 13"/>
            <p:cNvSpPr txBox="1">
              <a:spLocks noChangeArrowheads="1"/>
            </p:cNvSpPr>
            <p:nvPr/>
          </p:nvSpPr>
          <p:spPr bwMode="auto">
            <a:xfrm>
              <a:off x="3984" y="3552"/>
              <a:ext cx="336"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I</a:t>
              </a:r>
              <a:r>
                <a:rPr lang="en-US" baseline="-25000">
                  <a:latin typeface="Tahoma" pitchFamily="34" charset="0"/>
                </a:rPr>
                <a:t>1</a:t>
              </a:r>
            </a:p>
          </p:txBody>
        </p:sp>
        <p:sp>
          <p:nvSpPr>
            <p:cNvPr id="204814" name="Line 14"/>
            <p:cNvSpPr>
              <a:spLocks noChangeShapeType="1"/>
            </p:cNvSpPr>
            <p:nvPr/>
          </p:nvSpPr>
          <p:spPr bwMode="auto">
            <a:xfrm flipH="1">
              <a:off x="2976" y="3024"/>
              <a:ext cx="1152" cy="0"/>
            </a:xfrm>
            <a:prstGeom prst="line">
              <a:avLst/>
            </a:prstGeom>
            <a:noFill/>
            <a:ln w="9525">
              <a:solidFill>
                <a:schemeClr val="tx1"/>
              </a:solidFill>
              <a:prstDash val="dash"/>
              <a:round/>
              <a:headEnd/>
              <a:tailEnd/>
            </a:ln>
            <a:effectLst/>
          </p:spPr>
          <p:txBody>
            <a:bodyPr/>
            <a:lstStyle/>
            <a:p>
              <a:endParaRPr lang="en-US"/>
            </a:p>
          </p:txBody>
        </p:sp>
        <p:sp>
          <p:nvSpPr>
            <p:cNvPr id="204815" name="Line 15"/>
            <p:cNvSpPr>
              <a:spLocks noChangeShapeType="1"/>
            </p:cNvSpPr>
            <p:nvPr/>
          </p:nvSpPr>
          <p:spPr bwMode="auto">
            <a:xfrm>
              <a:off x="4128" y="3024"/>
              <a:ext cx="0" cy="565"/>
            </a:xfrm>
            <a:prstGeom prst="line">
              <a:avLst/>
            </a:prstGeom>
            <a:noFill/>
            <a:ln w="9525">
              <a:solidFill>
                <a:schemeClr val="tx1"/>
              </a:solidFill>
              <a:prstDash val="dash"/>
              <a:round/>
              <a:headEnd/>
              <a:tailEnd/>
            </a:ln>
            <a:effectLst/>
          </p:spPr>
          <p:txBody>
            <a:bodyPr/>
            <a:lstStyle/>
            <a:p>
              <a:endParaRPr lang="en-US"/>
            </a:p>
          </p:txBody>
        </p:sp>
        <p:sp>
          <p:nvSpPr>
            <p:cNvPr id="204817" name="Text Box 17"/>
            <p:cNvSpPr txBox="1">
              <a:spLocks noChangeArrowheads="1"/>
            </p:cNvSpPr>
            <p:nvPr/>
          </p:nvSpPr>
          <p:spPr bwMode="auto">
            <a:xfrm>
              <a:off x="2736" y="2880"/>
              <a:ext cx="336"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r</a:t>
              </a:r>
              <a:r>
                <a:rPr lang="en-US" baseline="-25000">
                  <a:latin typeface="Tahoma" pitchFamily="34" charset="0"/>
                </a:rPr>
                <a:t>1</a:t>
              </a:r>
            </a:p>
          </p:txBody>
        </p:sp>
      </p:grpSp>
      <p:sp>
        <p:nvSpPr>
          <p:cNvPr id="204818" name="Text Box 18"/>
          <p:cNvSpPr txBox="1">
            <a:spLocks noChangeArrowheads="1"/>
          </p:cNvSpPr>
          <p:nvPr/>
        </p:nvSpPr>
        <p:spPr bwMode="auto">
          <a:xfrm>
            <a:off x="4267200" y="3810000"/>
            <a:ext cx="533400" cy="457200"/>
          </a:xfrm>
          <a:prstGeom prst="rect">
            <a:avLst/>
          </a:prstGeom>
          <a:noFill/>
          <a:ln w="9525">
            <a:noFill/>
            <a:miter lim="800000"/>
            <a:headEnd/>
            <a:tailEnd/>
          </a:ln>
          <a:effectLst/>
        </p:spPr>
        <p:txBody>
          <a:bodyPr>
            <a:spAutoFit/>
          </a:bodyPr>
          <a:lstStyle/>
          <a:p>
            <a:pPr>
              <a:spcBef>
                <a:spcPct val="50000"/>
              </a:spcBef>
            </a:pPr>
            <a:r>
              <a:rPr lang="en-US" b="1" i="1">
                <a:solidFill>
                  <a:srgbClr val="CC0000"/>
                </a:solidFill>
                <a:latin typeface="Tahoma" pitchFamily="34" charset="0"/>
              </a:rPr>
              <a:t>r</a:t>
            </a:r>
            <a:r>
              <a:rPr lang="en-US" baseline="-25000">
                <a:solidFill>
                  <a:srgbClr val="CC0000"/>
                </a:solidFill>
                <a:latin typeface="Tahoma" pitchFamily="34" charset="0"/>
              </a:rPr>
              <a:t>2</a:t>
            </a:r>
          </a:p>
        </p:txBody>
      </p:sp>
      <p:sp>
        <p:nvSpPr>
          <p:cNvPr id="204819" name="Line 19"/>
          <p:cNvSpPr>
            <a:spLocks noChangeShapeType="1"/>
          </p:cNvSpPr>
          <p:nvPr/>
        </p:nvSpPr>
        <p:spPr bwMode="auto">
          <a:xfrm>
            <a:off x="4648200" y="4038600"/>
            <a:ext cx="1143000" cy="0"/>
          </a:xfrm>
          <a:prstGeom prst="line">
            <a:avLst/>
          </a:prstGeom>
          <a:noFill/>
          <a:ln w="9525">
            <a:solidFill>
              <a:srgbClr val="CC0000"/>
            </a:solidFill>
            <a:prstDash val="dash"/>
            <a:round/>
            <a:headEnd/>
            <a:tailEnd/>
          </a:ln>
          <a:effectLst/>
        </p:spPr>
        <p:txBody>
          <a:bodyPr/>
          <a:lstStyle/>
          <a:p>
            <a:endParaRPr lang="en-US"/>
          </a:p>
        </p:txBody>
      </p:sp>
      <p:sp>
        <p:nvSpPr>
          <p:cNvPr id="204820" name="Line 20"/>
          <p:cNvSpPr>
            <a:spLocks noChangeShapeType="1"/>
          </p:cNvSpPr>
          <p:nvPr/>
        </p:nvSpPr>
        <p:spPr bwMode="auto">
          <a:xfrm>
            <a:off x="5791200" y="4038600"/>
            <a:ext cx="0" cy="1600200"/>
          </a:xfrm>
          <a:prstGeom prst="line">
            <a:avLst/>
          </a:prstGeom>
          <a:noFill/>
          <a:ln w="9525">
            <a:solidFill>
              <a:srgbClr val="CC0000"/>
            </a:solidFill>
            <a:prstDash val="dash"/>
            <a:round/>
            <a:headEnd/>
            <a:tailEnd/>
          </a:ln>
          <a:effectLst/>
        </p:spPr>
        <p:txBody>
          <a:bodyPr/>
          <a:lstStyle/>
          <a:p>
            <a:endParaRPr lang="en-US"/>
          </a:p>
        </p:txBody>
      </p:sp>
      <p:sp>
        <p:nvSpPr>
          <p:cNvPr id="204822" name="Line 22"/>
          <p:cNvSpPr>
            <a:spLocks noChangeShapeType="1"/>
          </p:cNvSpPr>
          <p:nvPr/>
        </p:nvSpPr>
        <p:spPr bwMode="auto">
          <a:xfrm flipV="1">
            <a:off x="4752975" y="4038600"/>
            <a:ext cx="0" cy="685800"/>
          </a:xfrm>
          <a:prstGeom prst="line">
            <a:avLst/>
          </a:prstGeom>
          <a:noFill/>
          <a:ln w="38100">
            <a:solidFill>
              <a:srgbClr val="CC0000"/>
            </a:solidFill>
            <a:round/>
            <a:headEnd/>
            <a:tailEnd type="triangle" w="med" len="med"/>
          </a:ln>
          <a:effectLst/>
        </p:spPr>
        <p:txBody>
          <a:bodyPr/>
          <a:lstStyle/>
          <a:p>
            <a:endParaRPr lang="en-US"/>
          </a:p>
        </p:txBody>
      </p:sp>
      <p:sp>
        <p:nvSpPr>
          <p:cNvPr id="204823" name="Line 23"/>
          <p:cNvSpPr>
            <a:spLocks noChangeShapeType="1"/>
          </p:cNvSpPr>
          <p:nvPr/>
        </p:nvSpPr>
        <p:spPr bwMode="auto">
          <a:xfrm flipH="1">
            <a:off x="5791200" y="5500688"/>
            <a:ext cx="685800" cy="0"/>
          </a:xfrm>
          <a:prstGeom prst="line">
            <a:avLst/>
          </a:prstGeom>
          <a:noFill/>
          <a:ln w="38100">
            <a:solidFill>
              <a:srgbClr val="CC0000"/>
            </a:solidFill>
            <a:round/>
            <a:headEnd/>
            <a:tailEnd type="triangle" w="med" len="med"/>
          </a:ln>
          <a:effectLst/>
        </p:spPr>
        <p:txBody>
          <a:bodyPr/>
          <a:lstStyle/>
          <a:p>
            <a:endParaRPr lang="en-US"/>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2630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investment function</a:t>
            </a:r>
          </a:p>
        </p:txBody>
      </p:sp>
      <p:sp>
        <p:nvSpPr>
          <p:cNvPr id="226307" name="Rectangle 3"/>
          <p:cNvSpPr>
            <a:spLocks noGrp="1" noChangeArrowheads="1"/>
          </p:cNvSpPr>
          <p:nvPr>
            <p:ph idx="1"/>
          </p:nvPr>
        </p:nvSpPr>
        <p:spPr>
          <a:xfrm>
            <a:off x="609600" y="2286000"/>
            <a:ext cx="3352800" cy="3962400"/>
          </a:xfrm>
          <a:solidFill>
            <a:schemeClr val="bg1">
              <a:alpha val="50000"/>
            </a:schemeClr>
          </a:solidFill>
        </p:spPr>
        <p:txBody>
          <a:bodyPr/>
          <a:lstStyle/>
          <a:p>
            <a:pPr marL="0" indent="0">
              <a:lnSpc>
                <a:spcPct val="105000"/>
              </a:lnSpc>
              <a:spcBef>
                <a:spcPct val="10000"/>
              </a:spcBef>
              <a:buFont typeface="Wingdings" pitchFamily="2" charset="2"/>
              <a:buNone/>
            </a:pPr>
            <a:r>
              <a:rPr lang="en-US" sz="1800">
                <a:latin typeface="Arial" pitchFamily="34" charset="0"/>
                <a:cs typeface="Arial" pitchFamily="34" charset="0"/>
              </a:rPr>
              <a:t>An increase in MPK </a:t>
            </a:r>
            <a:br>
              <a:rPr lang="en-US" sz="1800">
                <a:latin typeface="Arial" pitchFamily="34" charset="0"/>
                <a:cs typeface="Arial" pitchFamily="34" charset="0"/>
              </a:rPr>
            </a:br>
            <a:r>
              <a:rPr lang="en-US" sz="1800">
                <a:latin typeface="Arial" pitchFamily="34" charset="0"/>
                <a:cs typeface="Arial" pitchFamily="34" charset="0"/>
              </a:rPr>
              <a:t>or decrease in </a:t>
            </a:r>
            <a:r>
              <a:rPr lang="en-US" sz="1800" b="1" i="1">
                <a:latin typeface="Arial" pitchFamily="34" charset="0"/>
                <a:cs typeface="Arial" pitchFamily="34" charset="0"/>
              </a:rPr>
              <a:t>P</a:t>
            </a:r>
            <a:r>
              <a:rPr lang="en-US" sz="1800" b="1" baseline="-25000">
                <a:latin typeface="Arial" pitchFamily="34" charset="0"/>
                <a:cs typeface="Arial" pitchFamily="34" charset="0"/>
              </a:rPr>
              <a:t>K</a:t>
            </a:r>
            <a:r>
              <a:rPr lang="en-US" sz="1800">
                <a:latin typeface="Arial" pitchFamily="34" charset="0"/>
                <a:cs typeface="Arial" pitchFamily="34" charset="0"/>
              </a:rPr>
              <a:t>/</a:t>
            </a:r>
            <a:r>
              <a:rPr lang="en-US" sz="1800" b="1" i="1">
                <a:latin typeface="Arial" pitchFamily="34" charset="0"/>
                <a:cs typeface="Arial" pitchFamily="34" charset="0"/>
              </a:rPr>
              <a:t>P</a:t>
            </a:r>
            <a:r>
              <a:rPr lang="en-US" sz="1800">
                <a:latin typeface="Arial" pitchFamily="34" charset="0"/>
                <a:cs typeface="Arial" pitchFamily="34" charset="0"/>
              </a:rPr>
              <a:t> </a:t>
            </a:r>
          </a:p>
          <a:p>
            <a:pPr marL="404813" lvl="1">
              <a:lnSpc>
                <a:spcPct val="105000"/>
              </a:lnSpc>
              <a:spcBef>
                <a:spcPct val="10000"/>
              </a:spcBef>
              <a:buSzTx/>
              <a:buFont typeface="Wingdings" pitchFamily="2" charset="2"/>
              <a:buChar char="§"/>
            </a:pPr>
            <a:r>
              <a:rPr lang="en-US" sz="1800">
                <a:latin typeface="Arial" pitchFamily="34" charset="0"/>
                <a:cs typeface="Arial" pitchFamily="34" charset="0"/>
              </a:rPr>
              <a:t>increases the profit rate </a:t>
            </a:r>
          </a:p>
          <a:p>
            <a:pPr marL="404813" lvl="1">
              <a:lnSpc>
                <a:spcPct val="105000"/>
              </a:lnSpc>
              <a:spcBef>
                <a:spcPct val="10000"/>
              </a:spcBef>
              <a:buSzTx/>
              <a:buFont typeface="Wingdings" pitchFamily="2" charset="2"/>
              <a:buChar char="§"/>
            </a:pPr>
            <a:r>
              <a:rPr lang="en-US" sz="1800">
                <a:latin typeface="Arial" pitchFamily="34" charset="0"/>
                <a:cs typeface="Arial" pitchFamily="34" charset="0"/>
              </a:rPr>
              <a:t>increases investment at any given interest rate</a:t>
            </a:r>
          </a:p>
          <a:p>
            <a:pPr marL="404813" lvl="1">
              <a:lnSpc>
                <a:spcPct val="105000"/>
              </a:lnSpc>
              <a:spcBef>
                <a:spcPct val="10000"/>
              </a:spcBef>
              <a:buSzTx/>
              <a:buFont typeface="Wingdings" pitchFamily="2" charset="2"/>
              <a:buChar char="§"/>
            </a:pPr>
            <a:r>
              <a:rPr lang="en-US" sz="1800">
                <a:latin typeface="Arial" pitchFamily="34" charset="0"/>
                <a:cs typeface="Arial" pitchFamily="34" charset="0"/>
              </a:rPr>
              <a:t>shifts </a:t>
            </a:r>
            <a:r>
              <a:rPr lang="en-US" sz="1800" b="1" i="1">
                <a:latin typeface="Arial" pitchFamily="34" charset="0"/>
                <a:cs typeface="Arial" pitchFamily="34" charset="0"/>
              </a:rPr>
              <a:t>I</a:t>
            </a:r>
            <a:r>
              <a:rPr lang="en-US" sz="1800">
                <a:latin typeface="Arial" pitchFamily="34" charset="0"/>
                <a:cs typeface="Arial" pitchFamily="34" charset="0"/>
              </a:rPr>
              <a:t> curve to the right.</a:t>
            </a:r>
          </a:p>
        </p:txBody>
      </p:sp>
      <p:graphicFrame>
        <p:nvGraphicFramePr>
          <p:cNvPr id="226308" name="Object 4"/>
          <p:cNvGraphicFramePr>
            <a:graphicFrameLocks noChangeAspect="1"/>
          </p:cNvGraphicFramePr>
          <p:nvPr/>
        </p:nvGraphicFramePr>
        <p:xfrm>
          <a:off x="1539875" y="1303338"/>
          <a:ext cx="6003925" cy="754062"/>
        </p:xfrm>
        <a:graphic>
          <a:graphicData uri="http://schemas.openxmlformats.org/presentationml/2006/ole">
            <p:oleObj spid="_x0000_s226309" name="Equation" r:id="rId4" imgW="2578100" imgH="279400" progId="">
              <p:embed/>
            </p:oleObj>
          </a:graphicData>
        </a:graphic>
      </p:graphicFrame>
      <p:grpSp>
        <p:nvGrpSpPr>
          <p:cNvPr id="226309" name="Group 5"/>
          <p:cNvGrpSpPr>
            <a:grpSpLocks/>
          </p:cNvGrpSpPr>
          <p:nvPr/>
        </p:nvGrpSpPr>
        <p:grpSpPr bwMode="auto">
          <a:xfrm>
            <a:off x="4419600" y="2438400"/>
            <a:ext cx="4038600" cy="3429000"/>
            <a:chOff x="2832" y="1584"/>
            <a:chExt cx="2544" cy="2160"/>
          </a:xfrm>
        </p:grpSpPr>
        <p:grpSp>
          <p:nvGrpSpPr>
            <p:cNvPr id="226310" name="Group 6"/>
            <p:cNvGrpSpPr>
              <a:grpSpLocks/>
            </p:cNvGrpSpPr>
            <p:nvPr/>
          </p:nvGrpSpPr>
          <p:grpSpPr bwMode="auto">
            <a:xfrm>
              <a:off x="2976" y="1824"/>
              <a:ext cx="2112" cy="1766"/>
              <a:chOff x="3312" y="1296"/>
              <a:chExt cx="2112" cy="1920"/>
            </a:xfrm>
          </p:grpSpPr>
          <p:sp>
            <p:nvSpPr>
              <p:cNvPr id="226311" name="Line 7"/>
              <p:cNvSpPr>
                <a:spLocks noChangeShapeType="1"/>
              </p:cNvSpPr>
              <p:nvPr/>
            </p:nvSpPr>
            <p:spPr bwMode="auto">
              <a:xfrm>
                <a:off x="3312" y="1296"/>
                <a:ext cx="0" cy="1920"/>
              </a:xfrm>
              <a:prstGeom prst="line">
                <a:avLst/>
              </a:prstGeom>
              <a:noFill/>
              <a:ln w="9525">
                <a:solidFill>
                  <a:schemeClr val="tx1"/>
                </a:solidFill>
                <a:round/>
                <a:headEnd/>
                <a:tailEnd/>
              </a:ln>
              <a:effectLst/>
            </p:spPr>
            <p:txBody>
              <a:bodyPr/>
              <a:lstStyle/>
              <a:p>
                <a:endParaRPr lang="en-US"/>
              </a:p>
            </p:txBody>
          </p:sp>
          <p:sp>
            <p:nvSpPr>
              <p:cNvPr id="226312" name="Line 8"/>
              <p:cNvSpPr>
                <a:spLocks noChangeShapeType="1"/>
              </p:cNvSpPr>
              <p:nvPr/>
            </p:nvSpPr>
            <p:spPr bwMode="auto">
              <a:xfrm>
                <a:off x="3312" y="3216"/>
                <a:ext cx="2112" cy="0"/>
              </a:xfrm>
              <a:prstGeom prst="line">
                <a:avLst/>
              </a:prstGeom>
              <a:noFill/>
              <a:ln w="9525">
                <a:solidFill>
                  <a:schemeClr val="tx1"/>
                </a:solidFill>
                <a:round/>
                <a:headEnd/>
                <a:tailEnd/>
              </a:ln>
              <a:effectLst/>
            </p:spPr>
            <p:txBody>
              <a:bodyPr/>
              <a:lstStyle/>
              <a:p>
                <a:endParaRPr lang="en-US"/>
              </a:p>
            </p:txBody>
          </p:sp>
        </p:grpSp>
        <p:sp>
          <p:nvSpPr>
            <p:cNvPr id="226313" name="Text Box 9"/>
            <p:cNvSpPr txBox="1">
              <a:spLocks noChangeArrowheads="1"/>
            </p:cNvSpPr>
            <p:nvPr/>
          </p:nvSpPr>
          <p:spPr bwMode="auto">
            <a:xfrm>
              <a:off x="5040" y="3456"/>
              <a:ext cx="336" cy="288"/>
            </a:xfrm>
            <a:prstGeom prst="rect">
              <a:avLst/>
            </a:prstGeom>
            <a:noFill/>
            <a:ln w="9525">
              <a:noFill/>
              <a:miter lim="800000"/>
              <a:headEnd/>
              <a:tailEnd/>
            </a:ln>
            <a:effectLst/>
          </p:spPr>
          <p:txBody>
            <a:bodyPr>
              <a:spAutoFit/>
            </a:bodyPr>
            <a:lstStyle/>
            <a:p>
              <a:r>
                <a:rPr lang="en-US" b="1" i="1">
                  <a:latin typeface="Tahoma" pitchFamily="34" charset="0"/>
                </a:rPr>
                <a:t>I</a:t>
              </a:r>
              <a:endParaRPr lang="en-US" sz="2300">
                <a:latin typeface="Arial" pitchFamily="34" charset="0"/>
              </a:endParaRPr>
            </a:p>
          </p:txBody>
        </p:sp>
        <p:sp>
          <p:nvSpPr>
            <p:cNvPr id="226314" name="Text Box 10"/>
            <p:cNvSpPr txBox="1">
              <a:spLocks noChangeArrowheads="1"/>
            </p:cNvSpPr>
            <p:nvPr/>
          </p:nvSpPr>
          <p:spPr bwMode="auto">
            <a:xfrm>
              <a:off x="2832" y="1584"/>
              <a:ext cx="336" cy="288"/>
            </a:xfrm>
            <a:prstGeom prst="rect">
              <a:avLst/>
            </a:prstGeom>
            <a:noFill/>
            <a:ln w="9525">
              <a:noFill/>
              <a:miter lim="800000"/>
              <a:headEnd/>
              <a:tailEnd/>
            </a:ln>
            <a:effectLst/>
          </p:spPr>
          <p:txBody>
            <a:bodyPr>
              <a:spAutoFit/>
            </a:bodyPr>
            <a:lstStyle/>
            <a:p>
              <a:r>
                <a:rPr lang="en-US" b="1" i="1">
                  <a:latin typeface="Tahoma" pitchFamily="34" charset="0"/>
                </a:rPr>
                <a:t>r</a:t>
              </a:r>
              <a:endParaRPr lang="en-US">
                <a:latin typeface="Arial" pitchFamily="34" charset="0"/>
              </a:endParaRPr>
            </a:p>
          </p:txBody>
        </p:sp>
      </p:grpSp>
      <p:sp>
        <p:nvSpPr>
          <p:cNvPr id="226315" name="Line 11"/>
          <p:cNvSpPr>
            <a:spLocks noChangeShapeType="1"/>
          </p:cNvSpPr>
          <p:nvPr/>
        </p:nvSpPr>
        <p:spPr bwMode="auto">
          <a:xfrm>
            <a:off x="5029200" y="3276600"/>
            <a:ext cx="1905000" cy="1905000"/>
          </a:xfrm>
          <a:prstGeom prst="line">
            <a:avLst/>
          </a:prstGeom>
          <a:noFill/>
          <a:ln w="19050">
            <a:solidFill>
              <a:schemeClr val="tx1"/>
            </a:solidFill>
            <a:round/>
            <a:headEnd/>
            <a:tailEnd/>
          </a:ln>
          <a:effectLst/>
        </p:spPr>
        <p:txBody>
          <a:bodyPr/>
          <a:lstStyle/>
          <a:p>
            <a:endParaRPr lang="en-US"/>
          </a:p>
        </p:txBody>
      </p:sp>
      <p:grpSp>
        <p:nvGrpSpPr>
          <p:cNvPr id="226317" name="Group 13"/>
          <p:cNvGrpSpPr>
            <a:grpSpLocks/>
          </p:cNvGrpSpPr>
          <p:nvPr/>
        </p:nvGrpSpPr>
        <p:grpSpPr bwMode="auto">
          <a:xfrm>
            <a:off x="4267200" y="4495800"/>
            <a:ext cx="2514600" cy="1524000"/>
            <a:chOff x="2736" y="2880"/>
            <a:chExt cx="1584" cy="960"/>
          </a:xfrm>
        </p:grpSpPr>
        <p:sp>
          <p:nvSpPr>
            <p:cNvPr id="226318" name="Text Box 14"/>
            <p:cNvSpPr txBox="1">
              <a:spLocks noChangeArrowheads="1"/>
            </p:cNvSpPr>
            <p:nvPr/>
          </p:nvSpPr>
          <p:spPr bwMode="auto">
            <a:xfrm>
              <a:off x="3984" y="3552"/>
              <a:ext cx="336"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I</a:t>
              </a:r>
              <a:r>
                <a:rPr lang="en-US" baseline="-25000">
                  <a:latin typeface="Tahoma" pitchFamily="34" charset="0"/>
                </a:rPr>
                <a:t>1</a:t>
              </a:r>
            </a:p>
          </p:txBody>
        </p:sp>
        <p:sp>
          <p:nvSpPr>
            <p:cNvPr id="226319" name="Line 15"/>
            <p:cNvSpPr>
              <a:spLocks noChangeShapeType="1"/>
            </p:cNvSpPr>
            <p:nvPr/>
          </p:nvSpPr>
          <p:spPr bwMode="auto">
            <a:xfrm flipH="1">
              <a:off x="2976" y="3024"/>
              <a:ext cx="1152" cy="0"/>
            </a:xfrm>
            <a:prstGeom prst="line">
              <a:avLst/>
            </a:prstGeom>
            <a:noFill/>
            <a:ln w="9525">
              <a:solidFill>
                <a:schemeClr val="tx1"/>
              </a:solidFill>
              <a:prstDash val="dash"/>
              <a:round/>
              <a:headEnd/>
              <a:tailEnd/>
            </a:ln>
            <a:effectLst/>
          </p:spPr>
          <p:txBody>
            <a:bodyPr/>
            <a:lstStyle/>
            <a:p>
              <a:endParaRPr lang="en-US"/>
            </a:p>
          </p:txBody>
        </p:sp>
        <p:sp>
          <p:nvSpPr>
            <p:cNvPr id="226320" name="Line 16"/>
            <p:cNvSpPr>
              <a:spLocks noChangeShapeType="1"/>
            </p:cNvSpPr>
            <p:nvPr/>
          </p:nvSpPr>
          <p:spPr bwMode="auto">
            <a:xfrm>
              <a:off x="4128" y="3024"/>
              <a:ext cx="0" cy="565"/>
            </a:xfrm>
            <a:prstGeom prst="line">
              <a:avLst/>
            </a:prstGeom>
            <a:noFill/>
            <a:ln w="9525">
              <a:solidFill>
                <a:schemeClr val="tx1"/>
              </a:solidFill>
              <a:prstDash val="dash"/>
              <a:round/>
              <a:headEnd/>
              <a:tailEnd/>
            </a:ln>
            <a:effectLst/>
          </p:spPr>
          <p:txBody>
            <a:bodyPr/>
            <a:lstStyle/>
            <a:p>
              <a:endParaRPr lang="en-US"/>
            </a:p>
          </p:txBody>
        </p:sp>
        <p:sp>
          <p:nvSpPr>
            <p:cNvPr id="226321" name="Text Box 17"/>
            <p:cNvSpPr txBox="1">
              <a:spLocks noChangeArrowheads="1"/>
            </p:cNvSpPr>
            <p:nvPr/>
          </p:nvSpPr>
          <p:spPr bwMode="auto">
            <a:xfrm>
              <a:off x="2736" y="2880"/>
              <a:ext cx="336" cy="288"/>
            </a:xfrm>
            <a:prstGeom prst="rect">
              <a:avLst/>
            </a:prstGeom>
            <a:noFill/>
            <a:ln w="9525">
              <a:noFill/>
              <a:miter lim="800000"/>
              <a:headEnd/>
              <a:tailEnd/>
            </a:ln>
            <a:effectLst/>
          </p:spPr>
          <p:txBody>
            <a:bodyPr>
              <a:spAutoFit/>
            </a:bodyPr>
            <a:lstStyle/>
            <a:p>
              <a:pPr>
                <a:spcBef>
                  <a:spcPct val="50000"/>
                </a:spcBef>
              </a:pPr>
              <a:r>
                <a:rPr lang="en-US" b="1" i="1">
                  <a:latin typeface="Tahoma" pitchFamily="34" charset="0"/>
                </a:rPr>
                <a:t>r</a:t>
              </a:r>
              <a:r>
                <a:rPr lang="en-US" baseline="-25000">
                  <a:latin typeface="Tahoma" pitchFamily="34" charset="0"/>
                </a:rPr>
                <a:t>1</a:t>
              </a:r>
            </a:p>
          </p:txBody>
        </p:sp>
      </p:grpSp>
      <p:sp>
        <p:nvSpPr>
          <p:cNvPr id="226327" name="Line 23"/>
          <p:cNvSpPr>
            <a:spLocks noChangeShapeType="1"/>
          </p:cNvSpPr>
          <p:nvPr/>
        </p:nvSpPr>
        <p:spPr bwMode="auto">
          <a:xfrm>
            <a:off x="5791200" y="3200400"/>
            <a:ext cx="1905000" cy="1905000"/>
          </a:xfrm>
          <a:prstGeom prst="line">
            <a:avLst/>
          </a:prstGeom>
          <a:noFill/>
          <a:ln w="19050">
            <a:solidFill>
              <a:srgbClr val="0000CC"/>
            </a:solidFill>
            <a:round/>
            <a:headEnd/>
            <a:tailEnd/>
          </a:ln>
          <a:effectLst/>
        </p:spPr>
        <p:txBody>
          <a:bodyPr/>
          <a:lstStyle/>
          <a:p>
            <a:endParaRPr lang="en-US"/>
          </a:p>
        </p:txBody>
      </p:sp>
      <p:grpSp>
        <p:nvGrpSpPr>
          <p:cNvPr id="226333" name="Group 29"/>
          <p:cNvGrpSpPr>
            <a:grpSpLocks/>
          </p:cNvGrpSpPr>
          <p:nvPr/>
        </p:nvGrpSpPr>
        <p:grpSpPr bwMode="auto">
          <a:xfrm>
            <a:off x="7086600" y="4724400"/>
            <a:ext cx="533400" cy="1295400"/>
            <a:chOff x="4464" y="2976"/>
            <a:chExt cx="336" cy="816"/>
          </a:xfrm>
        </p:grpSpPr>
        <p:sp>
          <p:nvSpPr>
            <p:cNvPr id="226316" name="Text Box 12"/>
            <p:cNvSpPr txBox="1">
              <a:spLocks noChangeArrowheads="1"/>
            </p:cNvSpPr>
            <p:nvPr/>
          </p:nvSpPr>
          <p:spPr bwMode="auto">
            <a:xfrm>
              <a:off x="4464" y="3504"/>
              <a:ext cx="336" cy="288"/>
            </a:xfrm>
            <a:prstGeom prst="rect">
              <a:avLst/>
            </a:prstGeom>
            <a:noFill/>
            <a:ln w="9525">
              <a:noFill/>
              <a:miter lim="800000"/>
              <a:headEnd/>
              <a:tailEnd/>
            </a:ln>
            <a:effectLst/>
          </p:spPr>
          <p:txBody>
            <a:bodyPr>
              <a:spAutoFit/>
            </a:bodyPr>
            <a:lstStyle/>
            <a:p>
              <a:pPr>
                <a:spcBef>
                  <a:spcPct val="50000"/>
                </a:spcBef>
              </a:pPr>
              <a:r>
                <a:rPr lang="en-US" b="1" i="1">
                  <a:solidFill>
                    <a:srgbClr val="0000CC"/>
                  </a:solidFill>
                  <a:latin typeface="Tahoma" pitchFamily="34" charset="0"/>
                </a:rPr>
                <a:t>I</a:t>
              </a:r>
              <a:r>
                <a:rPr lang="en-US" baseline="-25000">
                  <a:solidFill>
                    <a:srgbClr val="0000CC"/>
                  </a:solidFill>
                  <a:latin typeface="Tahoma" pitchFamily="34" charset="0"/>
                </a:rPr>
                <a:t>2</a:t>
              </a:r>
            </a:p>
          </p:txBody>
        </p:sp>
        <p:sp>
          <p:nvSpPr>
            <p:cNvPr id="226329" name="Line 25"/>
            <p:cNvSpPr>
              <a:spLocks noChangeShapeType="1"/>
            </p:cNvSpPr>
            <p:nvPr/>
          </p:nvSpPr>
          <p:spPr bwMode="auto">
            <a:xfrm>
              <a:off x="4608" y="2976"/>
              <a:ext cx="0" cy="576"/>
            </a:xfrm>
            <a:prstGeom prst="line">
              <a:avLst/>
            </a:prstGeom>
            <a:noFill/>
            <a:ln w="9525">
              <a:solidFill>
                <a:srgbClr val="0000CC"/>
              </a:solidFill>
              <a:prstDash val="dash"/>
              <a:round/>
              <a:headEnd/>
              <a:tailEnd/>
            </a:ln>
            <a:effectLst/>
          </p:spPr>
          <p:txBody>
            <a:bodyPr/>
            <a:lstStyle/>
            <a:p>
              <a:endParaRPr lang="en-US"/>
            </a:p>
          </p:txBody>
        </p:sp>
      </p:grpSp>
      <p:grpSp>
        <p:nvGrpSpPr>
          <p:cNvPr id="226332" name="Group 28"/>
          <p:cNvGrpSpPr>
            <a:grpSpLocks/>
          </p:cNvGrpSpPr>
          <p:nvPr/>
        </p:nvGrpSpPr>
        <p:grpSpPr bwMode="auto">
          <a:xfrm>
            <a:off x="6477000" y="4724400"/>
            <a:ext cx="838200" cy="793750"/>
            <a:chOff x="4080" y="2976"/>
            <a:chExt cx="528" cy="500"/>
          </a:xfrm>
        </p:grpSpPr>
        <p:sp>
          <p:nvSpPr>
            <p:cNvPr id="226328" name="Line 24"/>
            <p:cNvSpPr>
              <a:spLocks noChangeShapeType="1"/>
            </p:cNvSpPr>
            <p:nvPr/>
          </p:nvSpPr>
          <p:spPr bwMode="auto">
            <a:xfrm>
              <a:off x="4080" y="2976"/>
              <a:ext cx="528" cy="0"/>
            </a:xfrm>
            <a:prstGeom prst="line">
              <a:avLst/>
            </a:prstGeom>
            <a:noFill/>
            <a:ln w="9525">
              <a:solidFill>
                <a:srgbClr val="0000CC"/>
              </a:solidFill>
              <a:prstDash val="dash"/>
              <a:round/>
              <a:headEnd/>
              <a:tailEnd/>
            </a:ln>
            <a:effectLst/>
          </p:spPr>
          <p:txBody>
            <a:bodyPr/>
            <a:lstStyle/>
            <a:p>
              <a:endParaRPr lang="en-US"/>
            </a:p>
          </p:txBody>
        </p:sp>
        <p:sp>
          <p:nvSpPr>
            <p:cNvPr id="226330" name="Line 26"/>
            <p:cNvSpPr>
              <a:spLocks noChangeShapeType="1"/>
            </p:cNvSpPr>
            <p:nvPr/>
          </p:nvSpPr>
          <p:spPr bwMode="auto">
            <a:xfrm>
              <a:off x="4080" y="3476"/>
              <a:ext cx="528" cy="0"/>
            </a:xfrm>
            <a:prstGeom prst="line">
              <a:avLst/>
            </a:prstGeom>
            <a:noFill/>
            <a:ln w="38100">
              <a:solidFill>
                <a:schemeClr val="hlink"/>
              </a:solidFill>
              <a:round/>
              <a:headEnd/>
              <a:tailEnd type="triangle" w="med" len="med"/>
            </a:ln>
            <a:effectLst/>
          </p:spPr>
          <p:txBody>
            <a:bodyPr/>
            <a:lstStyle/>
            <a:p>
              <a:endParaRPr lang="en-US"/>
            </a:p>
          </p:txBody>
        </p:sp>
      </p:gr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826" name="Rectangle 1026"/>
          <p:cNvSpPr>
            <a:spLocks noGrp="1" noChangeArrowheads="1"/>
          </p:cNvSpPr>
          <p:nvPr>
            <p:ph type="title"/>
          </p:nvPr>
        </p:nvSpPr>
        <p:spPr/>
        <p:txBody>
          <a:bodyPr>
            <a:normAutofit/>
          </a:bodyPr>
          <a:lstStyle/>
          <a:p>
            <a:r>
              <a:rPr lang="en-US" sz="2400" b="1" dirty="0">
                <a:latin typeface="Arial" pitchFamily="34" charset="0"/>
                <a:cs typeface="Arial" pitchFamily="34" charset="0"/>
              </a:rPr>
              <a:t>Taxes and Investment</a:t>
            </a:r>
          </a:p>
        </p:txBody>
      </p:sp>
      <p:sp>
        <p:nvSpPr>
          <p:cNvPr id="205827" name="Rectangle 1027"/>
          <p:cNvSpPr>
            <a:spLocks noGrp="1" noChangeArrowheads="1"/>
          </p:cNvSpPr>
          <p:nvPr>
            <p:ph idx="1"/>
          </p:nvPr>
        </p:nvSpPr>
        <p:spPr>
          <a:xfrm>
            <a:off x="1371600" y="1524000"/>
            <a:ext cx="6400800" cy="2667000"/>
          </a:xfrm>
          <a:gradFill rotWithShape="0">
            <a:gsLst>
              <a:gs pos="0">
                <a:srgbClr val="800080"/>
              </a:gs>
              <a:gs pos="100000">
                <a:srgbClr val="777777"/>
              </a:gs>
            </a:gsLst>
            <a:lin ang="5400000" scaled="1"/>
          </a:gradFill>
          <a:ln>
            <a:solidFill>
              <a:schemeClr val="tx1"/>
            </a:solidFill>
          </a:ln>
          <a:effectLst>
            <a:outerShdw dist="170861" dir="2519233" algn="ctr" rotWithShape="0">
              <a:schemeClr val="bg2"/>
            </a:outerShdw>
          </a:effectLst>
        </p:spPr>
        <p:txBody>
          <a:bodyPr/>
          <a:lstStyle/>
          <a:p>
            <a:pPr marL="57150" indent="0">
              <a:buFont typeface="Wingdings" pitchFamily="2" charset="2"/>
              <a:buNone/>
            </a:pPr>
            <a:r>
              <a:rPr lang="en-US" sz="1800">
                <a:solidFill>
                  <a:srgbClr val="99FF99"/>
                </a:solidFill>
                <a:effectLst>
                  <a:outerShdw blurRad="38100" dist="38100" dir="2700000" algn="tl">
                    <a:srgbClr val="000000"/>
                  </a:outerShdw>
                </a:effectLst>
                <a:latin typeface="Arial" pitchFamily="34" charset="0"/>
                <a:cs typeface="Arial" pitchFamily="34" charset="0"/>
              </a:rPr>
              <a:t>Two of the most important taxes affecting investment:</a:t>
            </a:r>
          </a:p>
          <a:p>
            <a:pPr marL="635000" lvl="1" indent="-390525">
              <a:spcBef>
                <a:spcPct val="40000"/>
              </a:spcBef>
              <a:buFontTx/>
              <a:buAutoNum type="arabicPeriod"/>
            </a:pPr>
            <a:r>
              <a:rPr lang="en-US" sz="1800">
                <a:solidFill>
                  <a:srgbClr val="FFCC99"/>
                </a:solidFill>
                <a:effectLst>
                  <a:outerShdw blurRad="38100" dist="38100" dir="2700000" algn="tl">
                    <a:srgbClr val="000000"/>
                  </a:outerShdw>
                </a:effectLst>
                <a:latin typeface="Arial" pitchFamily="34" charset="0"/>
                <a:cs typeface="Arial" pitchFamily="34" charset="0"/>
              </a:rPr>
              <a:t>Corporate income tax</a:t>
            </a:r>
          </a:p>
          <a:p>
            <a:pPr marL="635000" lvl="1" indent="-390525">
              <a:spcBef>
                <a:spcPct val="40000"/>
              </a:spcBef>
              <a:buFontTx/>
              <a:buAutoNum type="arabicPeriod"/>
            </a:pPr>
            <a:r>
              <a:rPr lang="en-US" sz="1800">
                <a:solidFill>
                  <a:srgbClr val="99CCFF"/>
                </a:solidFill>
                <a:effectLst>
                  <a:outerShdw blurRad="38100" dist="38100" dir="2700000" algn="tl">
                    <a:srgbClr val="000000"/>
                  </a:outerShdw>
                </a:effectLst>
                <a:latin typeface="Arial" pitchFamily="34" charset="0"/>
                <a:cs typeface="Arial" pitchFamily="34" charset="0"/>
              </a:rPr>
              <a:t>Investment tax credit</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p:txBody>
          <a:bodyPr/>
          <a:lstStyle/>
          <a:p>
            <a:r>
              <a:rPr lang="en-US" sz="1800">
                <a:latin typeface="Arial" pitchFamily="34" charset="0"/>
                <a:cs typeface="Arial" pitchFamily="34" charset="0"/>
              </a:rPr>
              <a:t>Corporate Income Tax:  A tax on profits</a:t>
            </a:r>
          </a:p>
        </p:txBody>
      </p:sp>
      <p:sp>
        <p:nvSpPr>
          <p:cNvPr id="229379" name="Rectangle 3"/>
          <p:cNvSpPr>
            <a:spLocks noGrp="1" noChangeArrowheads="1"/>
          </p:cNvSpPr>
          <p:nvPr>
            <p:ph idx="1"/>
          </p:nvPr>
        </p:nvSpPr>
        <p:spPr>
          <a:xfrm>
            <a:off x="457200" y="1219200"/>
            <a:ext cx="8534400" cy="5257800"/>
          </a:xfrm>
        </p:spPr>
        <p:txBody>
          <a:bodyPr/>
          <a:lstStyle/>
          <a:p>
            <a:pPr marL="0" indent="0">
              <a:spcBef>
                <a:spcPct val="25000"/>
              </a:spcBef>
              <a:buFont typeface="Wingdings" pitchFamily="2" charset="2"/>
              <a:buNone/>
            </a:pPr>
            <a:r>
              <a:rPr lang="en-US" sz="1800">
                <a:latin typeface="Arial" pitchFamily="34" charset="0"/>
                <a:cs typeface="Arial" pitchFamily="34" charset="0"/>
              </a:rPr>
              <a:t>Impact on investment depends on definition of “profits”</a:t>
            </a:r>
          </a:p>
          <a:p>
            <a:pPr marL="347663" lvl="1" indent="-233363">
              <a:spcBef>
                <a:spcPct val="25000"/>
              </a:spcBef>
              <a:buClr>
                <a:schemeClr val="accent2"/>
              </a:buClr>
              <a:buSzTx/>
              <a:buFontTx/>
              <a:buChar char="•"/>
            </a:pPr>
            <a:r>
              <a:rPr lang="en-US" sz="1800">
                <a:latin typeface="Arial" pitchFamily="34" charset="0"/>
                <a:cs typeface="Arial" pitchFamily="34" charset="0"/>
              </a:rPr>
              <a:t>If the law used our definition (rental price minus cost of capital), then the tax doesn’t affect investment.</a:t>
            </a:r>
          </a:p>
          <a:p>
            <a:pPr marL="347663" lvl="1" indent="-233363">
              <a:spcBef>
                <a:spcPct val="25000"/>
              </a:spcBef>
              <a:buClr>
                <a:schemeClr val="accent2"/>
              </a:buClr>
              <a:buSzTx/>
              <a:buFontTx/>
              <a:buChar char="•"/>
            </a:pPr>
            <a:r>
              <a:rPr lang="en-US" sz="1800">
                <a:latin typeface="Arial" pitchFamily="34" charset="0"/>
                <a:cs typeface="Arial" pitchFamily="34" charset="0"/>
              </a:rPr>
              <a:t>In our definition, depreciation cost is measured using the current price of capital.</a:t>
            </a:r>
          </a:p>
          <a:p>
            <a:pPr marL="347663" lvl="1" indent="-233363">
              <a:spcBef>
                <a:spcPct val="25000"/>
              </a:spcBef>
              <a:buClr>
                <a:schemeClr val="accent2"/>
              </a:buClr>
              <a:buSzTx/>
              <a:buFontTx/>
              <a:buChar char="•"/>
            </a:pPr>
            <a:r>
              <a:rPr lang="en-US" sz="1800">
                <a:latin typeface="Arial" pitchFamily="34" charset="0"/>
                <a:cs typeface="Arial" pitchFamily="34" charset="0"/>
              </a:rPr>
              <a:t>But, legal definition uses the historical price of capital.</a:t>
            </a:r>
          </a:p>
          <a:p>
            <a:pPr marL="347663" lvl="1" indent="-233363">
              <a:spcBef>
                <a:spcPct val="25000"/>
              </a:spcBef>
              <a:buClr>
                <a:schemeClr val="accent2"/>
              </a:buClr>
              <a:buSzTx/>
              <a:buFontTx/>
              <a:buChar char="•"/>
            </a:pPr>
            <a:r>
              <a:rPr lang="en-US" sz="1800">
                <a:latin typeface="Arial" pitchFamily="34" charset="0"/>
                <a:cs typeface="Arial" pitchFamily="34" charset="0"/>
              </a:rPr>
              <a:t>If </a:t>
            </a:r>
            <a:r>
              <a:rPr lang="en-US" sz="1800" b="1" i="1">
                <a:latin typeface="Arial" pitchFamily="34" charset="0"/>
                <a:cs typeface="Arial" pitchFamily="34" charset="0"/>
              </a:rPr>
              <a:t>P</a:t>
            </a:r>
            <a:r>
              <a:rPr lang="en-US" sz="1800" b="1" baseline="-25000">
                <a:latin typeface="Arial" pitchFamily="34" charset="0"/>
                <a:cs typeface="Arial" pitchFamily="34" charset="0"/>
              </a:rPr>
              <a:t>K</a:t>
            </a:r>
            <a:r>
              <a:rPr lang="en-US" sz="1800">
                <a:latin typeface="Arial" pitchFamily="34" charset="0"/>
                <a:cs typeface="Arial" pitchFamily="34" charset="0"/>
              </a:rPr>
              <a:t> rises over time, then the legal definition understates the true cost and overstates profit,</a:t>
            </a:r>
          </a:p>
          <a:p>
            <a:pPr marL="347663" lvl="1" indent="-233363">
              <a:spcBef>
                <a:spcPct val="10000"/>
              </a:spcBef>
              <a:buClr>
                <a:schemeClr val="accent2"/>
              </a:buClr>
              <a:buSzTx/>
              <a:buFontTx/>
              <a:buNone/>
            </a:pPr>
            <a:r>
              <a:rPr lang="en-US" sz="1800">
                <a:latin typeface="Arial" pitchFamily="34" charset="0"/>
                <a:cs typeface="Arial" pitchFamily="34" charset="0"/>
              </a:rPr>
              <a:t>	so firms could be taxed even if their true economic profit is zero.</a:t>
            </a:r>
          </a:p>
          <a:p>
            <a:pPr marL="347663" lvl="1" indent="-233363">
              <a:spcBef>
                <a:spcPct val="25000"/>
              </a:spcBef>
              <a:buClr>
                <a:schemeClr val="accent2"/>
              </a:buClr>
              <a:buSzTx/>
              <a:buFontTx/>
              <a:buChar char="•"/>
            </a:pPr>
            <a:r>
              <a:rPr lang="en-US" sz="1800">
                <a:latin typeface="Arial" pitchFamily="34" charset="0"/>
                <a:cs typeface="Arial" pitchFamily="34" charset="0"/>
              </a:rPr>
              <a:t>Thus, corporate income tax discourages investment.</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The investment tax credit (ITC)</a:t>
            </a:r>
          </a:p>
        </p:txBody>
      </p:sp>
      <p:sp>
        <p:nvSpPr>
          <p:cNvPr id="231427" name="Rectangle 3"/>
          <p:cNvSpPr>
            <a:spLocks noGrp="1" noChangeArrowheads="1"/>
          </p:cNvSpPr>
          <p:nvPr>
            <p:ph idx="1"/>
          </p:nvPr>
        </p:nvSpPr>
        <p:spPr>
          <a:xfrm>
            <a:off x="990600" y="1295400"/>
            <a:ext cx="7543800" cy="4419600"/>
          </a:xfrm>
        </p:spPr>
        <p:txBody>
          <a:bodyPr/>
          <a:lstStyle/>
          <a:p>
            <a:pPr>
              <a:spcBef>
                <a:spcPct val="50000"/>
              </a:spcBef>
              <a:buClr>
                <a:schemeClr val="tx1"/>
              </a:buClr>
            </a:pPr>
            <a:endParaRPr lang="en-US" sz="1800" dirty="0" smtClean="0">
              <a:latin typeface="Arial" pitchFamily="34" charset="0"/>
              <a:cs typeface="Arial" pitchFamily="34" charset="0"/>
            </a:endParaRPr>
          </a:p>
          <a:p>
            <a:pPr>
              <a:spcBef>
                <a:spcPct val="50000"/>
              </a:spcBef>
              <a:buClr>
                <a:schemeClr val="tx1"/>
              </a:buClr>
            </a:pPr>
            <a:r>
              <a:rPr lang="en-US" sz="1800" dirty="0" smtClean="0">
                <a:latin typeface="Arial" pitchFamily="34" charset="0"/>
                <a:cs typeface="Arial" pitchFamily="34" charset="0"/>
              </a:rPr>
              <a:t>The </a:t>
            </a:r>
            <a:r>
              <a:rPr lang="en-US" sz="1800" dirty="0">
                <a:latin typeface="Arial" pitchFamily="34" charset="0"/>
                <a:cs typeface="Arial" pitchFamily="34" charset="0"/>
              </a:rPr>
              <a:t>ITC reduces a firm’s taxes by a certain amount for each dollar it spends on capital</a:t>
            </a:r>
          </a:p>
          <a:p>
            <a:pPr>
              <a:spcBef>
                <a:spcPct val="50000"/>
              </a:spcBef>
              <a:buClr>
                <a:schemeClr val="tx1"/>
              </a:buClr>
            </a:pPr>
            <a:endParaRPr lang="en-US" sz="1800" dirty="0" smtClean="0">
              <a:latin typeface="Arial" pitchFamily="34" charset="0"/>
              <a:cs typeface="Arial" pitchFamily="34" charset="0"/>
            </a:endParaRPr>
          </a:p>
          <a:p>
            <a:pPr>
              <a:spcBef>
                <a:spcPct val="50000"/>
              </a:spcBef>
              <a:buClr>
                <a:schemeClr val="tx1"/>
              </a:buClr>
            </a:pPr>
            <a:endParaRPr lang="en-US" sz="1800" dirty="0">
              <a:latin typeface="Arial" pitchFamily="34" charset="0"/>
              <a:cs typeface="Arial" pitchFamily="34" charset="0"/>
            </a:endParaRPr>
          </a:p>
          <a:p>
            <a:pPr>
              <a:spcBef>
                <a:spcPct val="50000"/>
              </a:spcBef>
              <a:buClr>
                <a:schemeClr val="tx1"/>
              </a:buClr>
            </a:pPr>
            <a:r>
              <a:rPr lang="en-US" sz="1800" dirty="0" smtClean="0">
                <a:latin typeface="Arial" pitchFamily="34" charset="0"/>
                <a:cs typeface="Arial" pitchFamily="34" charset="0"/>
              </a:rPr>
              <a:t>Hence</a:t>
            </a:r>
            <a:r>
              <a:rPr lang="en-US" sz="1800" dirty="0">
                <a:latin typeface="Arial" pitchFamily="34" charset="0"/>
                <a:cs typeface="Arial" pitchFamily="34" charset="0"/>
              </a:rPr>
              <a:t>, the ITC effectively reduces </a:t>
            </a:r>
            <a:r>
              <a:rPr lang="en-US" sz="1800" b="1" i="1" dirty="0">
                <a:latin typeface="Arial" pitchFamily="34" charset="0"/>
                <a:cs typeface="Arial" pitchFamily="34" charset="0"/>
              </a:rPr>
              <a:t>P</a:t>
            </a:r>
            <a:r>
              <a:rPr lang="en-US" sz="1800" b="1" baseline="-25000" dirty="0">
                <a:latin typeface="Arial" pitchFamily="34" charset="0"/>
                <a:cs typeface="Arial" pitchFamily="34" charset="0"/>
              </a:rPr>
              <a:t>K</a:t>
            </a:r>
            <a:endParaRPr lang="en-US" sz="1800" dirty="0">
              <a:latin typeface="Arial" pitchFamily="34" charset="0"/>
              <a:cs typeface="Arial" pitchFamily="34" charset="0"/>
            </a:endParaRPr>
          </a:p>
          <a:p>
            <a:pPr>
              <a:spcBef>
                <a:spcPct val="50000"/>
              </a:spcBef>
              <a:buClr>
                <a:schemeClr val="tx1"/>
              </a:buClr>
            </a:pPr>
            <a:endParaRPr lang="en-US" sz="1800" dirty="0" smtClean="0">
              <a:latin typeface="Arial" pitchFamily="34" charset="0"/>
              <a:cs typeface="Arial" pitchFamily="34" charset="0"/>
            </a:endParaRPr>
          </a:p>
          <a:p>
            <a:pPr>
              <a:spcBef>
                <a:spcPct val="50000"/>
              </a:spcBef>
              <a:buClr>
                <a:schemeClr val="tx1"/>
              </a:buClr>
            </a:pPr>
            <a:endParaRPr lang="en-US" sz="1800" dirty="0">
              <a:latin typeface="Arial" pitchFamily="34" charset="0"/>
              <a:cs typeface="Arial" pitchFamily="34" charset="0"/>
            </a:endParaRPr>
          </a:p>
          <a:p>
            <a:pPr>
              <a:spcBef>
                <a:spcPct val="50000"/>
              </a:spcBef>
              <a:buClr>
                <a:schemeClr val="tx1"/>
              </a:buClr>
            </a:pPr>
            <a:r>
              <a:rPr lang="en-US" sz="1800" dirty="0" smtClean="0">
                <a:latin typeface="Arial" pitchFamily="34" charset="0"/>
                <a:cs typeface="Arial" pitchFamily="34" charset="0"/>
              </a:rPr>
              <a:t>which </a:t>
            </a:r>
            <a:r>
              <a:rPr lang="en-US" sz="1800" dirty="0">
                <a:latin typeface="Arial" pitchFamily="34" charset="0"/>
                <a:cs typeface="Arial" pitchFamily="34" charset="0"/>
              </a:rPr>
              <a:t>increases the profit rate and the incentive to invest.  </a:t>
            </a:r>
            <a:endParaRPr lang="en-US" sz="1800" b="1" baseline="-25000" dirty="0">
              <a:latin typeface="Arial" pitchFamily="34" charset="0"/>
              <a:cs typeface="Arial" pitchFamily="34" charset="0"/>
            </a:endParaRPr>
          </a:p>
        </p:txBody>
      </p:sp>
    </p:spTree>
  </p:cSld>
  <p:clrMapOvr>
    <a:masterClrMapping/>
  </p:clrMapOv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p:txBody>
          <a:bodyPr>
            <a:normAutofit/>
          </a:bodyPr>
          <a:lstStyle/>
          <a:p>
            <a:r>
              <a:rPr lang="en-US" sz="2400" b="1" dirty="0">
                <a:latin typeface="Arial" pitchFamily="34" charset="0"/>
                <a:cs typeface="Arial" pitchFamily="34" charset="0"/>
              </a:rPr>
              <a:t>S</a:t>
            </a:r>
            <a:r>
              <a:rPr lang="en-US" sz="2400" b="1" dirty="0" smtClean="0">
                <a:latin typeface="Arial" pitchFamily="34" charset="0"/>
                <a:cs typeface="Arial" pitchFamily="34" charset="0"/>
              </a:rPr>
              <a:t>ummary</a:t>
            </a:r>
            <a:endParaRPr lang="en-US" sz="2400" b="1" dirty="0">
              <a:latin typeface="Arial" pitchFamily="34" charset="0"/>
              <a:cs typeface="Arial" pitchFamily="34" charset="0"/>
            </a:endParaRPr>
          </a:p>
        </p:txBody>
      </p:sp>
      <p:sp>
        <p:nvSpPr>
          <p:cNvPr id="278531" name="Rectangle 3"/>
          <p:cNvSpPr>
            <a:spLocks noGrp="1" noChangeArrowheads="1"/>
          </p:cNvSpPr>
          <p:nvPr>
            <p:ph idx="1"/>
          </p:nvPr>
        </p:nvSpPr>
        <p:spPr>
          <a:xfrm>
            <a:off x="914400" y="1219200"/>
            <a:ext cx="7772400" cy="5029200"/>
          </a:xfrm>
        </p:spPr>
        <p:txBody>
          <a:bodyPr/>
          <a:lstStyle/>
          <a:p>
            <a:pPr marL="404813" indent="-404813" defTabSz="736600">
              <a:lnSpc>
                <a:spcPct val="105000"/>
              </a:lnSpc>
              <a:spcBef>
                <a:spcPct val="15000"/>
              </a:spcBef>
              <a:buClr>
                <a:schemeClr val="tx1"/>
              </a:buClr>
              <a:buSzPct val="95000"/>
              <a:buFont typeface="Wingdings" pitchFamily="2" charset="2"/>
              <a:buAutoNum type="arabicPeriod"/>
            </a:pPr>
            <a:endParaRPr lang="en-US" sz="1800" dirty="0" smtClean="0">
              <a:latin typeface="Arial" pitchFamily="34" charset="0"/>
              <a:cs typeface="Arial" pitchFamily="34" charset="0"/>
            </a:endParaRPr>
          </a:p>
          <a:p>
            <a:pPr marL="404813" indent="-404813" defTabSz="736600">
              <a:lnSpc>
                <a:spcPct val="105000"/>
              </a:lnSpc>
              <a:spcBef>
                <a:spcPct val="15000"/>
              </a:spcBef>
              <a:buClr>
                <a:schemeClr val="tx1"/>
              </a:buClr>
              <a:buSzPct val="95000"/>
              <a:buFont typeface="Wingdings" pitchFamily="2" charset="2"/>
              <a:buAutoNum type="arabicPeriod"/>
            </a:pPr>
            <a:r>
              <a:rPr lang="en-US" sz="1800" dirty="0" smtClean="0">
                <a:latin typeface="Arial" pitchFamily="34" charset="0"/>
                <a:cs typeface="Arial" pitchFamily="34" charset="0"/>
              </a:rPr>
              <a:t>All </a:t>
            </a:r>
            <a:r>
              <a:rPr lang="en-US" sz="1800" dirty="0">
                <a:latin typeface="Arial" pitchFamily="34" charset="0"/>
                <a:cs typeface="Arial" pitchFamily="34" charset="0"/>
              </a:rPr>
              <a:t>types of investment depend negatively on the real interest rate</a:t>
            </a:r>
            <a:r>
              <a:rPr lang="en-US" sz="1800" dirty="0" smtClean="0">
                <a:latin typeface="Arial" pitchFamily="34" charset="0"/>
                <a:cs typeface="Arial" pitchFamily="34" charset="0"/>
              </a:rPr>
              <a:t>.</a:t>
            </a:r>
          </a:p>
          <a:p>
            <a:pPr marL="404813" indent="-404813" defTabSz="736600">
              <a:lnSpc>
                <a:spcPct val="105000"/>
              </a:lnSpc>
              <a:spcBef>
                <a:spcPct val="15000"/>
              </a:spcBef>
              <a:buClr>
                <a:schemeClr val="tx1"/>
              </a:buClr>
              <a:buSzPct val="95000"/>
              <a:buFont typeface="Wingdings" pitchFamily="2" charset="2"/>
              <a:buAutoNum type="arabicPeriod"/>
            </a:pPr>
            <a:endParaRPr lang="en-US" sz="1800" dirty="0">
              <a:latin typeface="Arial" pitchFamily="34" charset="0"/>
              <a:cs typeface="Arial" pitchFamily="34" charset="0"/>
            </a:endParaRPr>
          </a:p>
          <a:p>
            <a:pPr marL="404813" indent="-404813" defTabSz="736600">
              <a:lnSpc>
                <a:spcPct val="105000"/>
              </a:lnSpc>
              <a:spcBef>
                <a:spcPct val="15000"/>
              </a:spcBef>
              <a:buClr>
                <a:schemeClr val="tx1"/>
              </a:buClr>
              <a:buSzPct val="95000"/>
              <a:buFont typeface="Wingdings" pitchFamily="2" charset="2"/>
              <a:buAutoNum type="arabicPeriod"/>
            </a:pPr>
            <a:endParaRPr lang="en-US" sz="1800" dirty="0">
              <a:latin typeface="Arial" pitchFamily="34" charset="0"/>
              <a:cs typeface="Arial" pitchFamily="34" charset="0"/>
            </a:endParaRPr>
          </a:p>
          <a:p>
            <a:pPr marL="404813" indent="-404813" defTabSz="736600">
              <a:lnSpc>
                <a:spcPct val="105000"/>
              </a:lnSpc>
              <a:buClr>
                <a:schemeClr val="tx1"/>
              </a:buClr>
              <a:buSzPct val="95000"/>
              <a:buFont typeface="Wingdings" pitchFamily="2" charset="2"/>
              <a:buAutoNum type="arabicPeriod"/>
            </a:pPr>
            <a:r>
              <a:rPr lang="en-US" sz="1800" dirty="0">
                <a:latin typeface="Arial" pitchFamily="34" charset="0"/>
                <a:cs typeface="Arial" pitchFamily="34" charset="0"/>
              </a:rPr>
              <a:t>Things that shift the investment function:</a:t>
            </a:r>
          </a:p>
          <a:p>
            <a:pPr marL="750888" lvl="1" indent="-231775" defTabSz="736600">
              <a:lnSpc>
                <a:spcPct val="105000"/>
              </a:lnSpc>
              <a:spcBef>
                <a:spcPct val="15000"/>
              </a:spcBef>
              <a:buClr>
                <a:schemeClr val="tx1"/>
              </a:buClr>
              <a:buSzPct val="95000"/>
              <a:buFont typeface="Wingdings" pitchFamily="2" charset="2"/>
              <a:buChar char="§"/>
            </a:pPr>
            <a:r>
              <a:rPr lang="en-US" sz="1800" dirty="0">
                <a:latin typeface="Arial" pitchFamily="34" charset="0"/>
                <a:cs typeface="Arial" pitchFamily="34" charset="0"/>
              </a:rPr>
              <a:t>Technological improvements raise MPK and raise business fixed investment.</a:t>
            </a:r>
          </a:p>
          <a:p>
            <a:pPr marL="750888" lvl="1" indent="-231775" defTabSz="736600">
              <a:lnSpc>
                <a:spcPct val="105000"/>
              </a:lnSpc>
              <a:spcBef>
                <a:spcPct val="15000"/>
              </a:spcBef>
              <a:buClr>
                <a:schemeClr val="tx1"/>
              </a:buClr>
              <a:buSzPct val="95000"/>
              <a:buFont typeface="Wingdings" pitchFamily="2" charset="2"/>
              <a:buChar char="§"/>
            </a:pPr>
            <a:r>
              <a:rPr lang="en-US" sz="1800" dirty="0">
                <a:latin typeface="Arial" pitchFamily="34" charset="0"/>
                <a:cs typeface="Arial" pitchFamily="34" charset="0"/>
              </a:rPr>
              <a:t>Increase in population raises demand for, price of housing and raises residential investment.</a:t>
            </a:r>
          </a:p>
          <a:p>
            <a:pPr marL="750888" lvl="1" indent="-231775" defTabSz="736600">
              <a:lnSpc>
                <a:spcPct val="105000"/>
              </a:lnSpc>
              <a:spcBef>
                <a:spcPct val="15000"/>
              </a:spcBef>
              <a:buClr>
                <a:schemeClr val="tx1"/>
              </a:buClr>
              <a:buSzPct val="95000"/>
              <a:buFont typeface="Wingdings" pitchFamily="2" charset="2"/>
              <a:buChar char="§"/>
            </a:pPr>
            <a:r>
              <a:rPr lang="en-US" sz="1800" dirty="0">
                <a:latin typeface="Arial" pitchFamily="34" charset="0"/>
                <a:cs typeface="Arial" pitchFamily="34" charset="0"/>
              </a:rPr>
              <a:t>Economic policies (corporate income tax, investment tax credit) alter incentives to invest. </a:t>
            </a:r>
          </a:p>
        </p:txBody>
      </p:sp>
      <p:pic>
        <p:nvPicPr>
          <p:cNvPr id="5" name="Picture 4" descr="coverart"/>
          <p:cNvPicPr>
            <a:picLocks noChangeAspect="1" noChangeArrowheads="1"/>
          </p:cNvPicPr>
          <p:nvPr/>
        </p:nvPicPr>
        <p:blipFill>
          <a:blip r:embed="rId3" cstate="print"/>
          <a:srcRect b="46210"/>
          <a:stretch>
            <a:fillRect/>
          </a:stretch>
        </p:blipFill>
        <p:spPr bwMode="auto">
          <a:xfrm>
            <a:off x="0" y="6019800"/>
            <a:ext cx="9144000" cy="838200"/>
          </a:xfrm>
          <a:prstGeom prst="rect">
            <a:avLst/>
          </a:prstGeom>
          <a:noFill/>
          <a:ln w="12700">
            <a:solidFill>
              <a:schemeClr val="bg1"/>
            </a:solidFill>
            <a:miter lim="800000"/>
            <a:headEnd/>
            <a:tailEnd/>
          </a:ln>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2426</TotalTime>
  <Words>1292</Words>
  <Application>Microsoft Office PowerPoint</Application>
  <PresentationFormat>On-screen Show (4:3)</PresentationFormat>
  <Paragraphs>250</Paragraphs>
  <Slides>23</Slides>
  <Notes>23</Notes>
  <HiddenSlides>0</HiddenSlides>
  <MMClips>0</MMClips>
  <ScaleCrop>false</ScaleCrop>
  <HeadingPairs>
    <vt:vector size="6" baseType="variant">
      <vt:variant>
        <vt:lpstr>Theme</vt:lpstr>
      </vt:variant>
      <vt:variant>
        <vt:i4>1</vt:i4>
      </vt:variant>
      <vt:variant>
        <vt:lpstr>Embedded OLE Servers</vt:lpstr>
      </vt:variant>
      <vt:variant>
        <vt:i4>3</vt:i4>
      </vt:variant>
      <vt:variant>
        <vt:lpstr>Slide Titles</vt:lpstr>
      </vt:variant>
      <vt:variant>
        <vt:i4>23</vt:i4>
      </vt:variant>
    </vt:vector>
  </HeadingPairs>
  <TitlesOfParts>
    <vt:vector size="27" baseType="lpstr">
      <vt:lpstr>Office Theme</vt:lpstr>
      <vt:lpstr>Image</vt:lpstr>
      <vt:lpstr>Chart</vt:lpstr>
      <vt:lpstr>Equation</vt:lpstr>
      <vt:lpstr>Review of the previous lecture</vt:lpstr>
      <vt:lpstr>Review of the previous lecture</vt:lpstr>
      <vt:lpstr>Review of the previous lecture</vt:lpstr>
      <vt:lpstr>Slide 3</vt:lpstr>
      <vt:lpstr>Lecture Contents</vt:lpstr>
      <vt:lpstr>Types of Investment</vt:lpstr>
      <vt:lpstr>Slide 6</vt:lpstr>
      <vt:lpstr>Understanding business fixed investment</vt:lpstr>
      <vt:lpstr>Two types of firms</vt:lpstr>
      <vt:lpstr>The capital rental market</vt:lpstr>
      <vt:lpstr>Factors that affect the rental price</vt:lpstr>
      <vt:lpstr>Rental firms’ investment decisions</vt:lpstr>
      <vt:lpstr>The cost of capital</vt:lpstr>
      <vt:lpstr>The cost of capital</vt:lpstr>
      <vt:lpstr>The cost of capital</vt:lpstr>
      <vt:lpstr>The rental firm’s profit rate</vt:lpstr>
      <vt:lpstr>Net investment &amp; gross investment</vt:lpstr>
      <vt:lpstr>The investment function</vt:lpstr>
      <vt:lpstr>The investment function</vt:lpstr>
      <vt:lpstr>Taxes and Investment</vt:lpstr>
      <vt:lpstr>Corporate Income Tax:  A tax on profits</vt:lpstr>
      <vt:lpstr>The investment tax credit (ITC)</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The Data of Macroeconomics</dc:title>
  <dc:creator>Ron Cronovich</dc:creator>
  <cp:lastModifiedBy>NTS</cp:lastModifiedBy>
  <cp:revision>285</cp:revision>
  <dcterms:created xsi:type="dcterms:W3CDTF">2001-08-18T20:45:39Z</dcterms:created>
  <dcterms:modified xsi:type="dcterms:W3CDTF">2012-12-24T05:02:44Z</dcterms:modified>
</cp:coreProperties>
</file>