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24"/>
  </p:notesMasterIdLst>
  <p:handoutMasterIdLst>
    <p:handoutMasterId r:id="rId25"/>
  </p:handoutMasterIdLst>
  <p:sldIdLst>
    <p:sldId id="394" r:id="rId2"/>
    <p:sldId id="395" r:id="rId3"/>
    <p:sldId id="393" r:id="rId4"/>
    <p:sldId id="256" r:id="rId5"/>
    <p:sldId id="383" r:id="rId6"/>
    <p:sldId id="375" r:id="rId7"/>
    <p:sldId id="376" r:id="rId8"/>
    <p:sldId id="377" r:id="rId9"/>
    <p:sldId id="378" r:id="rId10"/>
    <p:sldId id="351" r:id="rId11"/>
    <p:sldId id="353" r:id="rId12"/>
    <p:sldId id="380" r:id="rId13"/>
    <p:sldId id="381" r:id="rId14"/>
    <p:sldId id="382" r:id="rId15"/>
    <p:sldId id="384" r:id="rId16"/>
    <p:sldId id="385" r:id="rId17"/>
    <p:sldId id="386" r:id="rId18"/>
    <p:sldId id="388" r:id="rId19"/>
    <p:sldId id="389" r:id="rId20"/>
    <p:sldId id="387" r:id="rId21"/>
    <p:sldId id="390" r:id="rId22"/>
    <p:sldId id="392"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a:srgbClr val="000099"/>
    <a:srgbClr val="FF9900"/>
    <a:srgbClr val="0000FF"/>
    <a:srgbClr val="CCFFCC"/>
    <a:srgbClr val="00FF99"/>
    <a:srgbClr val="99FF66"/>
    <a:srgbClr val="FF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91577" autoAdjust="0"/>
  </p:normalViewPr>
  <p:slideViewPr>
    <p:cSldViewPr>
      <p:cViewPr>
        <p:scale>
          <a:sx n="66" d="100"/>
          <a:sy n="66" d="100"/>
        </p:scale>
        <p:origin x="-67" y="-58"/>
      </p:cViewPr>
      <p:guideLst>
        <p:guide orient="horz" pos="2160"/>
        <p:guide pos="768"/>
      </p:guideLst>
    </p:cSldViewPr>
  </p:slideViewPr>
  <p:outlineViewPr>
    <p:cViewPr>
      <p:scale>
        <a:sx n="33" d="100"/>
        <a:sy n="33" d="100"/>
      </p:scale>
      <p:origin x="0" y="24954"/>
    </p:cViewPr>
    <p:sldLst>
      <p:sld r:id="rId1" collapse="1"/>
    </p:sldLst>
  </p:outlineViewPr>
  <p:notesTextViewPr>
    <p:cViewPr>
      <p:scale>
        <a:sx n="100" d="100"/>
        <a:sy n="100" d="100"/>
      </p:scale>
      <p:origin x="0" y="0"/>
    </p:cViewPr>
  </p:notesTextViewPr>
  <p:sorterViewPr>
    <p:cViewPr>
      <p:scale>
        <a:sx n="96" d="100"/>
        <a:sy n="96" d="100"/>
      </p:scale>
      <p:origin x="0" y="11646"/>
    </p:cViewPr>
  </p:sorterViewPr>
  <p:notesViewPr>
    <p:cSldViewPr>
      <p:cViewPr>
        <p:scale>
          <a:sx n="90" d="100"/>
          <a:sy n="90" d="100"/>
        </p:scale>
        <p:origin x="-211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384894D2-6FC4-4279-BD87-EC8F0A7ABFE7}" type="slidenum">
              <a:rPr lang="en-US"/>
              <a:pPr/>
              <a:t>‹#›</a:t>
            </a:fld>
            <a:endParaRPr lang="en-US"/>
          </a:p>
        </p:txBody>
      </p:sp>
    </p:spTree>
    <p:extLst>
      <p:ext uri="{BB962C8B-B14F-4D97-AF65-F5344CB8AC3E}">
        <p14:creationId xmlns:p14="http://schemas.microsoft.com/office/powerpoint/2010/main" xmlns="" val="3403059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07B5BCAA-E218-426E-9F50-52FB440A7AEB}" type="slidenum">
              <a:rPr lang="en-US"/>
              <a:pPr/>
              <a:t>‹#›</a:t>
            </a:fld>
            <a:endParaRPr lang="en-US"/>
          </a:p>
        </p:txBody>
      </p:sp>
    </p:spTree>
    <p:extLst>
      <p:ext uri="{BB962C8B-B14F-4D97-AF65-F5344CB8AC3E}">
        <p14:creationId xmlns:p14="http://schemas.microsoft.com/office/powerpoint/2010/main" xmlns="" val="37009034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63D448-CFA2-48F6-A8D2-DF2863557F25}" type="slidenum">
              <a:rPr lang="en-US"/>
              <a:pPr/>
              <a:t>0</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1E192-6318-4838-B931-518DB7A2BD93}" type="slidenum">
              <a:rPr lang="en-US"/>
              <a:pPr/>
              <a:t>1</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2</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992D0-2524-41C8-9896-0C0C8AC4C9A1}" type="slidenum">
              <a:rPr lang="en-US"/>
              <a:pPr/>
              <a:t>3</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920E83-43CA-4611-A012-11445A5F643D}" type="slidenum">
              <a:rPr lang="en-US"/>
              <a:pPr/>
              <a:t>4</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F528C-659E-4B15-AC3C-509BF3F4DB0E}" type="slidenum">
              <a:rPr lang="en-US"/>
              <a:pPr/>
              <a:t>5</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r>
              <a:rPr lang="en-US"/>
              <a:t>The initial wealth could be zero, or could be a gift from parents to help the consumer get started on her own.</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CCB3E3-537A-4CE3-AD1C-781F1CE177C8}" type="slidenum">
              <a:rPr lang="en-US"/>
              <a:pPr/>
              <a:t>6</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49D5BF-5A9D-451D-9326-D6B4B4516870}" type="slidenum">
              <a:rPr lang="en-US"/>
              <a:pPr/>
              <a:t>7</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BB4858-099B-48F9-A9B6-7C029B943E5A}" type="slidenum">
              <a:rPr lang="en-US"/>
              <a:pPr/>
              <a:t>8</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0FCCCB-41AF-4F21-9C20-132BC2C31933}" type="slidenum">
              <a:rPr lang="en-US"/>
              <a:pPr/>
              <a:t>9</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r>
              <a:rPr lang="en-US"/>
              <a:t>The middle of page 452 gives two hypothetical examples that help students understand the concepts of permanent and transitory income.  </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2EEE2B-13BE-4AEF-86BE-C66B01E56571}" type="slidenum">
              <a:rPr lang="en-US"/>
              <a:pPr/>
              <a:t>10</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A03D6C-35AE-4764-A846-776FD0D2ADDA}" type="slidenum">
              <a:rPr lang="en-US"/>
              <a:pPr/>
              <a:t>11</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C4C7CC-0D1F-41A5-8604-5C8328FFFD67}" type="slidenum">
              <a:rPr lang="en-US"/>
              <a:pPr/>
              <a:t>12</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E69448-AC90-479E-B91A-0A3011E7FF7A}" type="slidenum">
              <a:rPr lang="en-US"/>
              <a:pPr/>
              <a:t>13</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D759BB-F629-48E0-A795-7C1906654118}" type="slidenum">
              <a:rPr lang="en-US"/>
              <a:pPr/>
              <a:t>14</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5B6996-E095-411C-8326-75EEBD188E7F}" type="slidenum">
              <a:rPr lang="en-US"/>
              <a:pPr/>
              <a:t>15</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en-US"/>
              <a:t>This result is important because many policies affect the economy by influencing consumption and saving.  For example, a tax cut to stimulate aggregate demand only works if consumers respond to the tax cut by increasing spending.  The R-W Hypothesis implies that consumption will respond only if consumers had not anticipated the tax cut.  </a:t>
            </a:r>
          </a:p>
          <a:p>
            <a:endParaRPr lang="en-US"/>
          </a:p>
          <a:p>
            <a:r>
              <a:rPr lang="en-US"/>
              <a:t>This result also implies that consumption will respond immediately to news about future changes in income.  Students connect with the following example:  Suppose a student is job-hunting in her senior year for a job that will begin after graduation.  If the student secures a job with a higher salary than she had expected, she is likely to start spending more now in anticipation of the higher-than-expected permanent income. </a:t>
            </a:r>
          </a:p>
          <a:p>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39D97-AFFF-4965-839B-669A9BC80AF8}" type="slidenum">
              <a:rPr lang="en-US"/>
              <a:pPr/>
              <a:t>16</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307D2A-5646-40D1-84EB-11AF129FA207}" type="slidenum">
              <a:rPr lang="en-US"/>
              <a:pPr/>
              <a:t>17</a:t>
            </a:fld>
            <a:endParaRPr lang="en-US"/>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4F6418-A8EA-4FA2-BE6C-A03B152F5B0F}" type="slidenum">
              <a:rPr lang="en-US"/>
              <a:pPr/>
              <a:t>18</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r>
              <a:rPr lang="en-US"/>
              <a:t>The text discusses time inconsistency in this context.  Time inconsistency was introduced and defined in chapter 14. </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7BC6A4-0D27-4E6F-84D9-12DFCA82D760}" type="slidenum">
              <a:rPr lang="en-US"/>
              <a:pPr/>
              <a:t>19</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1E192-6318-4838-B931-518DB7A2BD93}" type="slidenum">
              <a:rPr lang="en-US"/>
              <a:pPr/>
              <a:t>20</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FF51F-9D6C-4C39-85FF-70A532938C0D}" type="slidenum">
              <a:rPr lang="en-US"/>
              <a:pPr/>
              <a:t>21</a:t>
            </a:fld>
            <a:endParaRPr lang="en-US"/>
          </a:p>
        </p:txBody>
      </p:sp>
      <p:sp>
        <p:nvSpPr>
          <p:cNvPr id="312322" name="Rectangle 2"/>
          <p:cNvSpPr>
            <a:spLocks noGrp="1" noRot="1" noChangeAspect="1" noChangeArrowheads="1" noTextEdit="1"/>
          </p:cNvSpPr>
          <p:nvPr>
            <p:ph type="sldImg"/>
          </p:nvPr>
        </p:nvSpPr>
        <p:spPr>
          <a:xfrm>
            <a:off x="1322388" y="685800"/>
            <a:ext cx="4064000" cy="3048000"/>
          </a:xfrm>
          <a:ln/>
        </p:spPr>
      </p:sp>
      <p:sp>
        <p:nvSpPr>
          <p:cNvPr id="312323"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5DF34-02AA-417F-99F9-0E396810F806}" type="datetime1">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A3AD9BC1-4E25-459A-8A16-FAD11DA30E3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54155-7E58-4276-A975-D667D84ABFDE}" type="datetime1">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6775C929-9879-414B-9D82-167975593B3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242F45-9CD2-481D-84F8-A8F965DB4422}" type="datetime1">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C344751-F32D-4711-827F-A07DD6A065CA}"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2DE866-C7CF-4658-A65B-B39A717625A2}" type="datetime1">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9DC8EB5A-8B90-4B8F-9367-8E94DC49D19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B79787-FFF7-49F3-A698-17744BACF1D8}" type="datetime1">
              <a:rPr lang="en-US" smtClean="0"/>
              <a:pPr/>
              <a:t>12/23/2012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088C7278-E9BD-4C83-B05F-2ABD18EF8FB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6DEA03-CA3A-4D67-9AEE-8ED5CF1259A4}" type="datetime1">
              <a:rPr lang="en-US" smtClean="0"/>
              <a:pPr/>
              <a:t>12/23/2012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EAE2157F-FB87-4EF4-8EDB-2AFFD5E9F319}"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E3A93-E109-4F2E-9C15-13FF4F4751CF}" type="datetime1">
              <a:rPr lang="en-US" smtClean="0"/>
              <a:pPr/>
              <a:t>12/23/2012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0E94666C-2D42-48DC-A9DA-EFE9EB4C697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599169-8816-48DD-B9E7-422EC2D5C1AB}" type="datetime1">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789DBA60-C84C-4C0D-9B6D-6E9415796FA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40052E-B850-4670-ABB7-742C546FE963}" type="datetime1">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D896C9FC-D70B-41C0-8787-9DC5AD8F5C58}"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6964A8-118F-4F3F-B6F3-37447BC10393}" type="datetime1">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2AAEEEA2-F12B-430A-90A2-F30E292EB53E}"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5CD10C-EFAC-4C3E-9E8C-967B83A1D4CB}" type="datetime1">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A536BE4-5456-498D-AC61-975A77592BA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3C54E-875C-4487-95FF-E8AE0169C4ED}" type="datetime1">
              <a:rPr lang="en-US" smtClean="0"/>
              <a:pPr/>
              <a:t>12/23/2012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A3AD9BC1-4E25-459A-8A16-FAD11DA30E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346075" indent="-346075" defTabSz="736600">
              <a:spcBef>
                <a:spcPct val="15000"/>
              </a:spcBef>
              <a:buSzPct val="95000"/>
              <a:buFont typeface="Wingdings" pitchFamily="2" charset="2"/>
              <a:buNone/>
            </a:pPr>
            <a:r>
              <a:rPr lang="en-US" sz="1800" dirty="0">
                <a:latin typeface="Arial" pitchFamily="34" charset="0"/>
                <a:cs typeface="Arial" pitchFamily="34" charset="0"/>
              </a:rPr>
              <a:t>1.	 Keynesian consumption theory</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Keynes</a:t>
            </a:r>
            <a:r>
              <a:rPr lang="en-US" sz="1800" dirty="0">
                <a:latin typeface="Arial" pitchFamily="34" charset="0"/>
                <a:cs typeface="Arial" pitchFamily="34" charset="0"/>
              </a:rPr>
              <a:t>’ conjectures</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MPC</a:t>
            </a:r>
            <a:r>
              <a:rPr lang="en-US" sz="1800" dirty="0">
                <a:latin typeface="Arial" pitchFamily="34" charset="0"/>
                <a:cs typeface="Arial" pitchFamily="34" charset="0"/>
              </a:rPr>
              <a:t>  is between 0 and 1</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APC</a:t>
            </a:r>
            <a:r>
              <a:rPr lang="en-US" sz="1800" dirty="0">
                <a:latin typeface="Arial" pitchFamily="34" charset="0"/>
                <a:cs typeface="Arial" pitchFamily="34" charset="0"/>
              </a:rPr>
              <a:t>  falls as income rises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current income is the main determinant of current consumption</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Empirical </a:t>
            </a:r>
            <a:r>
              <a:rPr lang="en-US" sz="1800" dirty="0">
                <a:latin typeface="Arial" pitchFamily="34" charset="0"/>
                <a:cs typeface="Arial" pitchFamily="34" charset="0"/>
              </a:rPr>
              <a:t>studies</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household data &amp; short time series: confirmation of Keynes’ conjectures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long time series data:</a:t>
            </a:r>
            <a:br>
              <a:rPr lang="en-US" sz="1800" dirty="0">
                <a:latin typeface="Arial" pitchFamily="34" charset="0"/>
                <a:cs typeface="Arial" pitchFamily="34" charset="0"/>
              </a:rPr>
            </a:br>
            <a:r>
              <a:rPr lang="en-US" sz="1800" i="1" dirty="0">
                <a:latin typeface="Arial" pitchFamily="34" charset="0"/>
                <a:cs typeface="Arial" pitchFamily="34" charset="0"/>
              </a:rPr>
              <a:t>APC</a:t>
            </a:r>
            <a:r>
              <a:rPr lang="en-US" sz="1800" dirty="0">
                <a:latin typeface="Arial" pitchFamily="34" charset="0"/>
                <a:cs typeface="Arial" pitchFamily="34" charset="0"/>
              </a:rPr>
              <a:t>  does not fall as income rises</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dirty="0">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181600"/>
          </a:xfrm>
        </p:spPr>
        <p:txBody>
          <a:bodyPr/>
          <a:lstStyle/>
          <a:p>
            <a:pPr marL="346075" indent="-346075"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346075" indent="-346075" defTabSz="736600">
              <a:spcBef>
                <a:spcPct val="15000"/>
              </a:spcBef>
              <a:buSzPct val="95000"/>
              <a:buFont typeface="Wingdings" pitchFamily="2" charset="2"/>
              <a:buNone/>
            </a:pPr>
            <a:r>
              <a:rPr lang="en-US" sz="1800" dirty="0" smtClean="0">
                <a:latin typeface="Arial" pitchFamily="34" charset="0"/>
                <a:cs typeface="Arial" pitchFamily="34" charset="0"/>
              </a:rPr>
              <a:t>2.</a:t>
            </a:r>
            <a:r>
              <a:rPr lang="en-US" sz="1800" dirty="0">
                <a:latin typeface="Arial" pitchFamily="34" charset="0"/>
                <a:cs typeface="Arial" pitchFamily="34" charset="0"/>
              </a:rPr>
              <a:t>	 </a:t>
            </a:r>
            <a:r>
              <a:rPr lang="en-US" sz="1800" dirty="0" smtClean="0">
                <a:latin typeface="Arial" pitchFamily="34" charset="0"/>
                <a:cs typeface="Arial" pitchFamily="34" charset="0"/>
              </a:rPr>
              <a:t>Fisher’s </a:t>
            </a:r>
            <a:r>
              <a:rPr lang="en-US" sz="1800" dirty="0">
                <a:latin typeface="Arial" pitchFamily="34" charset="0"/>
                <a:cs typeface="Arial" pitchFamily="34" charset="0"/>
              </a:rPr>
              <a:t>theory of </a:t>
            </a:r>
            <a:r>
              <a:rPr lang="en-US" sz="1800" dirty="0" err="1">
                <a:latin typeface="Arial" pitchFamily="34" charset="0"/>
                <a:cs typeface="Arial" pitchFamily="34" charset="0"/>
              </a:rPr>
              <a:t>intertemporal</a:t>
            </a:r>
            <a:r>
              <a:rPr lang="en-US" sz="1800" dirty="0">
                <a:latin typeface="Arial" pitchFamily="34" charset="0"/>
                <a:cs typeface="Arial" pitchFamily="34" charset="0"/>
              </a:rPr>
              <a:t> choice</a:t>
            </a:r>
          </a:p>
          <a:p>
            <a:pPr lvl="1" indent="-231775" defTabSz="736600">
              <a:spcBef>
                <a:spcPct val="10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0000"/>
              </a:spcBef>
              <a:buSzPct val="95000"/>
              <a:buFont typeface="Wingdings" pitchFamily="2" charset="2"/>
              <a:buChar char="§"/>
            </a:pPr>
            <a:r>
              <a:rPr lang="en-US" sz="1800" dirty="0" smtClean="0">
                <a:latin typeface="Arial" pitchFamily="34" charset="0"/>
                <a:cs typeface="Arial" pitchFamily="34" charset="0"/>
              </a:rPr>
              <a:t>Consumer </a:t>
            </a:r>
            <a:r>
              <a:rPr lang="en-US" sz="1800" dirty="0">
                <a:latin typeface="Arial" pitchFamily="34" charset="0"/>
                <a:cs typeface="Arial" pitchFamily="34" charset="0"/>
              </a:rPr>
              <a:t>chooses current &amp; future consumption to maximize lifetime satisfaction subject to an </a:t>
            </a:r>
            <a:r>
              <a:rPr lang="en-US" sz="1800" dirty="0" err="1">
                <a:latin typeface="Arial" pitchFamily="34" charset="0"/>
                <a:cs typeface="Arial" pitchFamily="34" charset="0"/>
              </a:rPr>
              <a:t>intertemporal</a:t>
            </a:r>
            <a:r>
              <a:rPr lang="en-US" sz="1800" dirty="0">
                <a:latin typeface="Arial" pitchFamily="34" charset="0"/>
                <a:cs typeface="Arial" pitchFamily="34" charset="0"/>
              </a:rPr>
              <a:t> budget constraint.</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Current </a:t>
            </a:r>
            <a:r>
              <a:rPr lang="en-US" sz="1800" dirty="0">
                <a:latin typeface="Arial" pitchFamily="34" charset="0"/>
                <a:cs typeface="Arial" pitchFamily="34" charset="0"/>
              </a:rPr>
              <a:t>consumption depends on lifetime income, not current income, provided consumer can borrow &amp; save</a:t>
            </a:r>
            <a:r>
              <a:rPr lang="en-US" sz="1800" dirty="0" smtClean="0">
                <a:latin typeface="Arial" pitchFamily="34" charset="0"/>
                <a:cs typeface="Arial" pitchFamily="34" charset="0"/>
              </a:rPr>
              <a:t>.</a:t>
            </a:r>
          </a:p>
          <a:p>
            <a:pPr lvl="1" indent="-231775" defTabSz="736600">
              <a:spcBef>
                <a:spcPct val="15000"/>
              </a:spcBef>
              <a:buSzPct val="95000"/>
              <a:buFont typeface="Wingdings" pitchFamily="2" charset="2"/>
              <a:buChar char="§"/>
            </a:pPr>
            <a:endParaRPr lang="en-US" sz="1800" dirty="0">
              <a:latin typeface="Arial" pitchFamily="34" charset="0"/>
              <a:cs typeface="Arial" pitchFamily="34" charset="0"/>
            </a:endParaRPr>
          </a:p>
          <a:p>
            <a:pPr lvl="1" indent="-231775" defTabSz="736600">
              <a:spcBef>
                <a:spcPct val="15000"/>
              </a:spcBef>
              <a:buSzPct val="95000"/>
              <a:buNone/>
            </a:pPr>
            <a:endParaRPr lang="en-US" sz="1800" dirty="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607689"/>
          </a:xfrm>
          <a:prstGeom prst="rect">
            <a:avLst/>
          </a:prstGeom>
          <a:noFill/>
        </p:spPr>
        <p:txBody>
          <a:bodyPr wrap="square" rtlCol="0">
            <a:spAutoFit/>
          </a:bodyPr>
          <a:lstStyle/>
          <a:p>
            <a:pPr algn="ctr"/>
            <a:r>
              <a:rPr lang="en-US" b="1" dirty="0" smtClean="0">
                <a:latin typeface="Arial" pitchFamily="34" charset="0"/>
                <a:cs typeface="Arial" pitchFamily="34" charset="0"/>
              </a:rPr>
              <a:t>Lecture 22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Consumption-II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335875"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467600" cy="4724400"/>
          </a:xfrm>
        </p:spPr>
        <p:txBody>
          <a:bodyPr/>
          <a:lstStyle/>
          <a:p>
            <a:pPr marL="404813" lvl="1">
              <a:spcBef>
                <a:spcPct val="20000"/>
              </a:spcBef>
              <a:buClr>
                <a:schemeClr val="tx1"/>
              </a:buClr>
              <a:buNone/>
            </a:pPr>
            <a:endParaRPr lang="en-US" sz="1800" dirty="0">
              <a:latin typeface="Arial" pitchFamily="34" charset="0"/>
              <a:cs typeface="Arial" pitchFamily="34" charset="0"/>
            </a:endParaRPr>
          </a:p>
          <a:p>
            <a:pPr marL="404813" lvl="1">
              <a:spcBef>
                <a:spcPct val="20000"/>
              </a:spcBef>
              <a:buClr>
                <a:schemeClr val="tx1"/>
              </a:buClr>
              <a:buFont typeface="Arial" pitchFamily="34" charset="0"/>
              <a:buChar char="•"/>
            </a:pPr>
            <a:endParaRPr lang="en-US" sz="1800" dirty="0" smtClean="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smtClean="0">
                <a:latin typeface="Arial" pitchFamily="34" charset="0"/>
                <a:cs typeface="Arial" pitchFamily="34" charset="0"/>
              </a:rPr>
              <a:t>Franco </a:t>
            </a:r>
            <a:r>
              <a:rPr lang="en-US" sz="1800" dirty="0">
                <a:latin typeface="Arial" pitchFamily="34" charset="0"/>
                <a:cs typeface="Arial" pitchFamily="34" charset="0"/>
              </a:rPr>
              <a:t>Modigliani:  the Life-Cycle </a:t>
            </a:r>
            <a:r>
              <a:rPr lang="en-US" sz="1800" dirty="0" smtClean="0">
                <a:latin typeface="Arial" pitchFamily="34" charset="0"/>
                <a:cs typeface="Arial" pitchFamily="34" charset="0"/>
              </a:rPr>
              <a:t>Hypothesis</a:t>
            </a:r>
          </a:p>
          <a:p>
            <a:pPr marL="404813" lvl="1">
              <a:spcBef>
                <a:spcPct val="20000"/>
              </a:spcBef>
              <a:buClr>
                <a:schemeClr val="tx1"/>
              </a:buClr>
              <a:buFont typeface="Arial" pitchFamily="34" charset="0"/>
              <a:buChar char="•"/>
            </a:pPr>
            <a:endParaRPr lang="en-US" sz="1800" dirty="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a:latin typeface="Arial" pitchFamily="34" charset="0"/>
                <a:cs typeface="Arial" pitchFamily="34" charset="0"/>
              </a:rPr>
              <a:t>Milton Friedman:  the Permanent Income </a:t>
            </a:r>
            <a:r>
              <a:rPr lang="en-US" sz="1800" dirty="0" smtClean="0">
                <a:latin typeface="Arial" pitchFamily="34" charset="0"/>
                <a:cs typeface="Arial" pitchFamily="34" charset="0"/>
              </a:rPr>
              <a:t>Hypothesis</a:t>
            </a:r>
          </a:p>
          <a:p>
            <a:pPr marL="404813" lvl="1">
              <a:spcBef>
                <a:spcPct val="20000"/>
              </a:spcBef>
              <a:buClr>
                <a:schemeClr val="tx1"/>
              </a:buClr>
              <a:buFont typeface="Arial" pitchFamily="34" charset="0"/>
              <a:buChar char="•"/>
            </a:pPr>
            <a:endParaRPr lang="en-US" sz="1800" dirty="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a:latin typeface="Arial" pitchFamily="34" charset="0"/>
                <a:cs typeface="Arial" pitchFamily="34" charset="0"/>
              </a:rPr>
              <a:t>Robert Hall:  the Random-Walk </a:t>
            </a:r>
            <a:r>
              <a:rPr lang="en-US" sz="1800" dirty="0" smtClean="0">
                <a:latin typeface="Arial" pitchFamily="34" charset="0"/>
                <a:cs typeface="Arial" pitchFamily="34" charset="0"/>
              </a:rPr>
              <a:t>Hypothesis</a:t>
            </a:r>
          </a:p>
          <a:p>
            <a:pPr marL="404813" lvl="1">
              <a:spcBef>
                <a:spcPct val="20000"/>
              </a:spcBef>
              <a:buClr>
                <a:schemeClr val="tx1"/>
              </a:buClr>
              <a:buFont typeface="Arial" pitchFamily="34" charset="0"/>
              <a:buChar char="•"/>
            </a:pPr>
            <a:endParaRPr lang="en-US" sz="1800" dirty="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a:latin typeface="Arial" pitchFamily="34" charset="0"/>
                <a:cs typeface="Arial" pitchFamily="34" charset="0"/>
              </a:rPr>
              <a:t>David </a:t>
            </a:r>
            <a:r>
              <a:rPr lang="en-US" sz="1800" dirty="0" err="1">
                <a:latin typeface="Arial" pitchFamily="34" charset="0"/>
                <a:cs typeface="Arial" pitchFamily="34" charset="0"/>
              </a:rPr>
              <a:t>Laibson</a:t>
            </a:r>
            <a:r>
              <a:rPr lang="en-US" sz="1800" dirty="0">
                <a:latin typeface="Arial" pitchFamily="34" charset="0"/>
                <a:cs typeface="Arial" pitchFamily="34" charset="0"/>
              </a:rPr>
              <a:t>:  the pull of instant gratification </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8" name="Rectangle 4"/>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The Life-Cycle Hypothesis</a:t>
            </a:r>
          </a:p>
        </p:txBody>
      </p:sp>
      <p:sp>
        <p:nvSpPr>
          <p:cNvPr id="297987" name="Rectangle 3"/>
          <p:cNvSpPr>
            <a:spLocks noGrp="1" noChangeArrowheads="1"/>
          </p:cNvSpPr>
          <p:nvPr>
            <p:ph idx="1"/>
          </p:nvPr>
        </p:nvSpPr>
        <p:spPr/>
        <p:txBody>
          <a:bodyPr/>
          <a:lstStyle/>
          <a:p>
            <a:r>
              <a:rPr lang="en-US" sz="1800" dirty="0">
                <a:latin typeface="Arial" pitchFamily="34" charset="0"/>
                <a:cs typeface="Arial" pitchFamily="34" charset="0"/>
              </a:rPr>
              <a:t>due to Franco Modigliani (1950s)</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Fisher’s </a:t>
            </a:r>
            <a:r>
              <a:rPr lang="en-US" sz="1800" dirty="0">
                <a:latin typeface="Arial" pitchFamily="34" charset="0"/>
                <a:cs typeface="Arial" pitchFamily="34" charset="0"/>
              </a:rPr>
              <a:t>model says that consumption depends on lifetime income, and people try to achieve smooth consumption.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a:t>
            </a:r>
            <a:r>
              <a:rPr lang="en-US" sz="1800" dirty="0">
                <a:latin typeface="Arial" pitchFamily="34" charset="0"/>
                <a:cs typeface="Arial" pitchFamily="34" charset="0"/>
              </a:rPr>
              <a:t>LCH says that income varies systematically over the phases of the consumer’s “life cycle,”</a:t>
            </a:r>
          </a:p>
          <a:p>
            <a:pPr>
              <a:spcBef>
                <a:spcPct val="5000"/>
              </a:spcBef>
              <a:buFont typeface="Wingdings" pitchFamily="2" charset="2"/>
              <a:buNone/>
            </a:pPr>
            <a:r>
              <a:rPr lang="en-US" sz="1800" dirty="0">
                <a:latin typeface="Arial" pitchFamily="34" charset="0"/>
                <a:cs typeface="Arial" pitchFamily="34" charset="0"/>
              </a:rPr>
              <a:t>	and saving allows the consumer to achieve smooth consumption.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Life-Cycle Hypothesis</a:t>
            </a:r>
          </a:p>
        </p:txBody>
      </p:sp>
      <p:sp>
        <p:nvSpPr>
          <p:cNvPr id="286723" name="Rectangle 3"/>
          <p:cNvSpPr>
            <a:spLocks noGrp="1" noChangeArrowheads="1"/>
          </p:cNvSpPr>
          <p:nvPr>
            <p:ph idx="1"/>
          </p:nvPr>
        </p:nvSpPr>
        <p:spPr>
          <a:xfrm>
            <a:off x="990600" y="1219200"/>
            <a:ext cx="7543800" cy="4876800"/>
          </a:xfrm>
        </p:spPr>
        <p:txBody>
          <a:bodyPr/>
          <a:lstStyle/>
          <a:p>
            <a:pPr>
              <a:spcBef>
                <a:spcPct val="20000"/>
              </a:spcBef>
            </a:pPr>
            <a:endParaRPr lang="en-US" sz="1800" dirty="0" smtClean="0">
              <a:latin typeface="Arial" pitchFamily="34" charset="0"/>
              <a:cs typeface="Arial" pitchFamily="34" charset="0"/>
            </a:endParaRPr>
          </a:p>
          <a:p>
            <a:pPr>
              <a:spcBef>
                <a:spcPct val="20000"/>
              </a:spcBef>
            </a:pPr>
            <a:endParaRPr lang="en-US" sz="1800" dirty="0">
              <a:latin typeface="Arial" pitchFamily="34" charset="0"/>
              <a:cs typeface="Arial" pitchFamily="34" charset="0"/>
            </a:endParaRPr>
          </a:p>
          <a:p>
            <a:pPr>
              <a:spcBef>
                <a:spcPct val="20000"/>
              </a:spcBef>
            </a:pPr>
            <a:r>
              <a:rPr lang="en-US" sz="1800" dirty="0" smtClean="0">
                <a:latin typeface="Arial" pitchFamily="34" charset="0"/>
                <a:cs typeface="Arial" pitchFamily="34" charset="0"/>
              </a:rPr>
              <a:t>The </a:t>
            </a:r>
            <a:r>
              <a:rPr lang="en-US" sz="1800" dirty="0">
                <a:latin typeface="Arial" pitchFamily="34" charset="0"/>
                <a:cs typeface="Arial" pitchFamily="34" charset="0"/>
              </a:rPr>
              <a:t>basic model:</a:t>
            </a:r>
          </a:p>
          <a:p>
            <a:pPr>
              <a:spcBef>
                <a:spcPct val="20000"/>
              </a:spcBef>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W</a:t>
            </a:r>
            <a:r>
              <a:rPr lang="en-US" sz="1800" dirty="0">
                <a:latin typeface="Arial" pitchFamily="34" charset="0"/>
                <a:cs typeface="Arial" pitchFamily="34" charset="0"/>
              </a:rPr>
              <a:t> = initial wealth</a:t>
            </a:r>
          </a:p>
          <a:p>
            <a:pPr>
              <a:spcBef>
                <a:spcPct val="20000"/>
              </a:spcBef>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dirty="0">
                <a:latin typeface="Arial" pitchFamily="34" charset="0"/>
                <a:cs typeface="Arial" pitchFamily="34" charset="0"/>
              </a:rPr>
              <a:t> = annual income until retirement 	(assumed constant)</a:t>
            </a:r>
          </a:p>
          <a:p>
            <a:pPr>
              <a:spcBef>
                <a:spcPct val="20000"/>
              </a:spcBef>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R</a:t>
            </a:r>
            <a:r>
              <a:rPr lang="en-US" sz="1800" dirty="0">
                <a:latin typeface="Arial" pitchFamily="34" charset="0"/>
                <a:cs typeface="Arial" pitchFamily="34" charset="0"/>
              </a:rPr>
              <a:t> = number of years until retirement</a:t>
            </a:r>
          </a:p>
          <a:p>
            <a:pPr>
              <a:spcBef>
                <a:spcPct val="20000"/>
              </a:spcBef>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T</a:t>
            </a:r>
            <a:r>
              <a:rPr lang="en-US" sz="1800" dirty="0">
                <a:latin typeface="Arial" pitchFamily="34" charset="0"/>
                <a:cs typeface="Arial" pitchFamily="34" charset="0"/>
              </a:rPr>
              <a:t> = lifetime in years</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Assumptions</a:t>
            </a:r>
            <a:r>
              <a:rPr lang="en-US" sz="1800" dirty="0">
                <a:latin typeface="Arial" pitchFamily="34" charset="0"/>
                <a:cs typeface="Arial" pitchFamily="34" charset="0"/>
              </a:rPr>
              <a:t>:  </a:t>
            </a:r>
          </a:p>
          <a:p>
            <a:pPr lvl="1">
              <a:spcBef>
                <a:spcPct val="20000"/>
              </a:spcBef>
            </a:pPr>
            <a:r>
              <a:rPr lang="en-US" sz="1800" dirty="0">
                <a:latin typeface="Arial" pitchFamily="34" charset="0"/>
                <a:cs typeface="Arial" pitchFamily="34" charset="0"/>
              </a:rPr>
              <a:t>zero real interest rate (for simplicity)</a:t>
            </a:r>
          </a:p>
          <a:p>
            <a:pPr lvl="1">
              <a:spcBef>
                <a:spcPct val="20000"/>
              </a:spcBef>
            </a:pPr>
            <a:r>
              <a:rPr lang="en-US" sz="1800" dirty="0">
                <a:latin typeface="Arial" pitchFamily="34" charset="0"/>
                <a:cs typeface="Arial" pitchFamily="34" charset="0"/>
              </a:rPr>
              <a:t>consumption-smoothing is optimal</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Life-Cycle Hypothesis</a:t>
            </a:r>
          </a:p>
        </p:txBody>
      </p:sp>
      <p:sp>
        <p:nvSpPr>
          <p:cNvPr id="288771" name="Rectangle 3"/>
          <p:cNvSpPr>
            <a:spLocks noGrp="1" noChangeArrowheads="1"/>
          </p:cNvSpPr>
          <p:nvPr>
            <p:ph idx="1"/>
          </p:nvPr>
        </p:nvSpPr>
        <p:spPr>
          <a:xfrm>
            <a:off x="990600" y="1219200"/>
            <a:ext cx="7543800" cy="4876800"/>
          </a:xfrm>
        </p:spPr>
        <p:txBody>
          <a:bodyPr/>
          <a:lstStyle/>
          <a:p>
            <a:pPr>
              <a:spcBef>
                <a:spcPct val="20000"/>
              </a:spcBef>
            </a:pPr>
            <a:endParaRPr lang="en-US" sz="1800" dirty="0" smtClean="0">
              <a:latin typeface="Arial" pitchFamily="34" charset="0"/>
              <a:cs typeface="Arial" pitchFamily="34" charset="0"/>
            </a:endParaRPr>
          </a:p>
          <a:p>
            <a:pPr>
              <a:spcBef>
                <a:spcPct val="20000"/>
              </a:spcBef>
            </a:pPr>
            <a:endParaRPr lang="en-US" sz="1800" dirty="0">
              <a:latin typeface="Arial" pitchFamily="34" charset="0"/>
              <a:cs typeface="Arial" pitchFamily="34" charset="0"/>
            </a:endParaRPr>
          </a:p>
          <a:p>
            <a:pPr>
              <a:spcBef>
                <a:spcPct val="20000"/>
              </a:spcBef>
            </a:pPr>
            <a:r>
              <a:rPr lang="en-US" sz="1800" dirty="0" smtClean="0">
                <a:latin typeface="Arial" pitchFamily="34" charset="0"/>
                <a:cs typeface="Arial" pitchFamily="34" charset="0"/>
              </a:rPr>
              <a:t>Lifetime </a:t>
            </a:r>
            <a:r>
              <a:rPr lang="en-US" sz="1800" dirty="0">
                <a:latin typeface="Arial" pitchFamily="34" charset="0"/>
                <a:cs typeface="Arial" pitchFamily="34" charset="0"/>
              </a:rPr>
              <a:t>resources = </a:t>
            </a:r>
            <a:r>
              <a:rPr lang="en-US" sz="1800" b="1" i="1" dirty="0">
                <a:latin typeface="Arial" pitchFamily="34" charset="0"/>
                <a:cs typeface="Arial" pitchFamily="34" charset="0"/>
              </a:rPr>
              <a:t>W</a:t>
            </a:r>
            <a:r>
              <a:rPr lang="en-US" sz="1800" dirty="0">
                <a:latin typeface="Arial" pitchFamily="34" charset="0"/>
                <a:cs typeface="Arial" pitchFamily="34" charset="0"/>
              </a:rPr>
              <a:t> + </a:t>
            </a:r>
            <a:r>
              <a:rPr lang="en-US" sz="1800" b="1" i="1" dirty="0">
                <a:latin typeface="Arial" pitchFamily="34" charset="0"/>
                <a:cs typeface="Arial" pitchFamily="34" charset="0"/>
              </a:rPr>
              <a:t>RY</a:t>
            </a:r>
          </a:p>
          <a:p>
            <a:pPr>
              <a:spcBef>
                <a:spcPct val="20000"/>
              </a:spcBef>
            </a:pPr>
            <a:endParaRPr lang="en-US" sz="1800" dirty="0" smtClean="0">
              <a:latin typeface="Arial" pitchFamily="34" charset="0"/>
              <a:cs typeface="Arial" pitchFamily="34" charset="0"/>
            </a:endParaRPr>
          </a:p>
          <a:p>
            <a:pPr>
              <a:spcBef>
                <a:spcPct val="20000"/>
              </a:spcBef>
            </a:pPr>
            <a:endParaRPr lang="en-US" sz="1800" dirty="0">
              <a:latin typeface="Arial" pitchFamily="34" charset="0"/>
              <a:cs typeface="Arial" pitchFamily="34" charset="0"/>
            </a:endParaRPr>
          </a:p>
          <a:p>
            <a:pPr>
              <a:spcBef>
                <a:spcPct val="20000"/>
              </a:spcBef>
            </a:pPr>
            <a:r>
              <a:rPr lang="en-US" sz="1800" dirty="0" smtClean="0">
                <a:latin typeface="Arial" pitchFamily="34" charset="0"/>
                <a:cs typeface="Arial" pitchFamily="34" charset="0"/>
              </a:rPr>
              <a:t>To </a:t>
            </a:r>
            <a:r>
              <a:rPr lang="en-US" sz="1800" dirty="0">
                <a:latin typeface="Arial" pitchFamily="34" charset="0"/>
                <a:cs typeface="Arial" pitchFamily="34" charset="0"/>
              </a:rPr>
              <a:t>achieve smooth consumption, consumer divides her resources equally over time:</a:t>
            </a:r>
          </a:p>
          <a:p>
            <a:pPr>
              <a:spcBef>
                <a:spcPct val="20000"/>
              </a:spcBef>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W</a:t>
            </a:r>
            <a:r>
              <a:rPr lang="en-US" sz="1800" dirty="0">
                <a:latin typeface="Arial" pitchFamily="34" charset="0"/>
                <a:cs typeface="Arial" pitchFamily="34" charset="0"/>
              </a:rPr>
              <a:t> + </a:t>
            </a:r>
            <a:r>
              <a:rPr lang="en-US" sz="1800" b="1" i="1" dirty="0">
                <a:latin typeface="Arial" pitchFamily="34" charset="0"/>
                <a:cs typeface="Arial" pitchFamily="34" charset="0"/>
              </a:rPr>
              <a:t>RY </a:t>
            </a:r>
            <a:r>
              <a:rPr lang="en-US" sz="1800" dirty="0">
                <a:latin typeface="Arial" pitchFamily="34" charset="0"/>
                <a:cs typeface="Arial" pitchFamily="34" charset="0"/>
              </a:rPr>
              <a:t>)/</a:t>
            </a:r>
            <a:r>
              <a:rPr lang="en-US" sz="1800" b="1" i="1" dirty="0">
                <a:latin typeface="Arial" pitchFamily="34" charset="0"/>
                <a:cs typeface="Arial" pitchFamily="34" charset="0"/>
              </a:rPr>
              <a:t>T</a:t>
            </a:r>
            <a:r>
              <a:rPr lang="en-US" sz="1800" dirty="0">
                <a:latin typeface="Arial" pitchFamily="34" charset="0"/>
                <a:cs typeface="Arial" pitchFamily="34" charset="0"/>
              </a:rPr>
              <a:t> , or</a:t>
            </a:r>
          </a:p>
          <a:p>
            <a:pPr>
              <a:spcBef>
                <a:spcPct val="20000"/>
              </a:spcBef>
              <a:buFont typeface="Wingdings" pitchFamily="2" charset="2"/>
              <a:buNone/>
            </a:pPr>
            <a:r>
              <a:rPr lang="en-US" sz="1800" b="1" i="1" dirty="0">
                <a:latin typeface="Arial" pitchFamily="34" charset="0"/>
                <a:cs typeface="Arial" pitchFamily="34" charset="0"/>
              </a:rPr>
              <a:t>		C</a:t>
            </a:r>
            <a:r>
              <a:rPr lang="en-US" sz="1800" dirty="0">
                <a:latin typeface="Arial" pitchFamily="34" charset="0"/>
                <a:cs typeface="Arial" pitchFamily="34" charset="0"/>
              </a:rPr>
              <a:t>  = </a:t>
            </a:r>
            <a:r>
              <a:rPr lang="en-US" sz="1800" b="1" i="1" dirty="0" err="1">
                <a:latin typeface="Arial" pitchFamily="34" charset="0"/>
                <a:cs typeface="Arial" pitchFamily="34" charset="0"/>
              </a:rPr>
              <a:t>aW</a:t>
            </a:r>
            <a:r>
              <a:rPr lang="en-US" sz="1800" dirty="0">
                <a:latin typeface="Arial" pitchFamily="34" charset="0"/>
                <a:cs typeface="Arial" pitchFamily="34" charset="0"/>
              </a:rPr>
              <a:t> +</a:t>
            </a:r>
            <a:r>
              <a:rPr lang="en-US" sz="1800" b="1" i="1" dirty="0">
                <a:latin typeface="Arial" pitchFamily="34" charset="0"/>
                <a:cs typeface="Arial" pitchFamily="34" charset="0"/>
              </a:rPr>
              <a:t> </a:t>
            </a:r>
            <a:r>
              <a:rPr lang="en-US" sz="1800" b="1" i="1" dirty="0" err="1">
                <a:latin typeface="Arial" pitchFamily="34" charset="0"/>
                <a:cs typeface="Arial" pitchFamily="34" charset="0"/>
              </a:rPr>
              <a:t>bY</a:t>
            </a:r>
            <a:r>
              <a:rPr lang="en-US" sz="1800" dirty="0">
                <a:latin typeface="Arial" pitchFamily="34" charset="0"/>
                <a:cs typeface="Arial" pitchFamily="34" charset="0"/>
              </a:rPr>
              <a:t> </a:t>
            </a:r>
          </a:p>
          <a:p>
            <a:pPr>
              <a:buFont typeface="Wingdings" pitchFamily="2" charset="2"/>
              <a:buNone/>
            </a:pPr>
            <a:r>
              <a:rPr lang="en-US" sz="1800" dirty="0">
                <a:latin typeface="Arial" pitchFamily="34" charset="0"/>
                <a:cs typeface="Arial" pitchFamily="34" charset="0"/>
              </a:rPr>
              <a:t>	where</a:t>
            </a:r>
          </a:p>
          <a:p>
            <a:pPr marL="1139825" lvl="1" indent="-738188">
              <a:spcBef>
                <a:spcPct val="20000"/>
              </a:spcBef>
              <a:buFontTx/>
              <a:buNone/>
            </a:pPr>
            <a:r>
              <a:rPr lang="en-US" sz="1800" b="1" i="1" dirty="0">
                <a:latin typeface="Arial" pitchFamily="34" charset="0"/>
                <a:cs typeface="Arial" pitchFamily="34" charset="0"/>
              </a:rPr>
              <a:t>a</a:t>
            </a:r>
            <a:r>
              <a:rPr lang="en-US" sz="1800" dirty="0">
                <a:latin typeface="Arial" pitchFamily="34" charset="0"/>
                <a:cs typeface="Arial" pitchFamily="34" charset="0"/>
              </a:rPr>
              <a:t> = (1/</a:t>
            </a:r>
            <a:r>
              <a:rPr lang="en-US" sz="1800" b="1" i="1" dirty="0">
                <a:latin typeface="Arial" pitchFamily="34" charset="0"/>
                <a:cs typeface="Arial" pitchFamily="34" charset="0"/>
              </a:rPr>
              <a:t>T </a:t>
            </a:r>
            <a:r>
              <a:rPr lang="en-US" sz="1800" dirty="0">
                <a:latin typeface="Arial" pitchFamily="34" charset="0"/>
                <a:cs typeface="Arial" pitchFamily="34" charset="0"/>
              </a:rPr>
              <a:t>) is the marginal propensity to </a:t>
            </a:r>
            <a:br>
              <a:rPr lang="en-US" sz="1800" dirty="0">
                <a:latin typeface="Arial" pitchFamily="34" charset="0"/>
                <a:cs typeface="Arial" pitchFamily="34" charset="0"/>
              </a:rPr>
            </a:br>
            <a:r>
              <a:rPr lang="en-US" sz="1800" dirty="0">
                <a:latin typeface="Arial" pitchFamily="34" charset="0"/>
                <a:cs typeface="Arial" pitchFamily="34" charset="0"/>
              </a:rPr>
              <a:t>consume out of wealth </a:t>
            </a:r>
          </a:p>
          <a:p>
            <a:pPr marL="1139825" lvl="1" indent="-738188">
              <a:spcBef>
                <a:spcPct val="20000"/>
              </a:spcBef>
              <a:buFontTx/>
              <a:buNone/>
            </a:pPr>
            <a:r>
              <a:rPr lang="en-US" sz="1800" b="1" i="1" dirty="0">
                <a:latin typeface="Arial" pitchFamily="34" charset="0"/>
                <a:cs typeface="Arial" pitchFamily="34" charset="0"/>
              </a:rPr>
              <a:t>b</a:t>
            </a:r>
            <a:r>
              <a:rPr lang="en-US" sz="1800" dirty="0">
                <a:latin typeface="Arial" pitchFamily="34" charset="0"/>
                <a:cs typeface="Arial" pitchFamily="34" charset="0"/>
              </a:rPr>
              <a:t> = (</a:t>
            </a:r>
            <a:r>
              <a:rPr lang="en-US" sz="1800" b="1" i="1" dirty="0">
                <a:latin typeface="Arial" pitchFamily="34" charset="0"/>
                <a:cs typeface="Arial" pitchFamily="34" charset="0"/>
              </a:rPr>
              <a:t>R</a:t>
            </a:r>
            <a:r>
              <a:rPr lang="en-US" sz="1800" dirty="0">
                <a:latin typeface="Arial" pitchFamily="34" charset="0"/>
                <a:cs typeface="Arial" pitchFamily="34" charset="0"/>
              </a:rPr>
              <a:t>/</a:t>
            </a:r>
            <a:r>
              <a:rPr lang="en-US" sz="1800" b="1" i="1" dirty="0">
                <a:latin typeface="Arial" pitchFamily="34" charset="0"/>
                <a:cs typeface="Arial" pitchFamily="34" charset="0"/>
              </a:rPr>
              <a:t>T </a:t>
            </a:r>
            <a:r>
              <a:rPr lang="en-US" sz="1800" dirty="0">
                <a:latin typeface="Arial" pitchFamily="34" charset="0"/>
                <a:cs typeface="Arial" pitchFamily="34" charset="0"/>
              </a:rPr>
              <a:t>) is the marginal propensity to consume out of income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Implications of the Life-Cycle Hypothesis</a:t>
            </a:r>
          </a:p>
        </p:txBody>
      </p:sp>
      <p:sp>
        <p:nvSpPr>
          <p:cNvPr id="290819" name="Rectangle 3"/>
          <p:cNvSpPr>
            <a:spLocks noGrp="1" noChangeArrowheads="1"/>
          </p:cNvSpPr>
          <p:nvPr>
            <p:ph idx="1"/>
          </p:nvPr>
        </p:nvSpPr>
        <p:spPr>
          <a:xfrm>
            <a:off x="990600" y="1143000"/>
            <a:ext cx="7543800" cy="5257800"/>
          </a:xfrm>
        </p:spPr>
        <p:txBody>
          <a:bodyPr/>
          <a:lstStyle/>
          <a:p>
            <a:pPr marL="0" indent="0">
              <a:spcBef>
                <a:spcPct val="30000"/>
              </a:spcBef>
              <a:buFont typeface="Wingdings" pitchFamily="2" charset="2"/>
              <a:buNone/>
            </a:pPr>
            <a:endParaRPr lang="en-US" sz="1800" dirty="0" smtClean="0">
              <a:latin typeface="Arial" pitchFamily="34" charset="0"/>
              <a:cs typeface="Arial" pitchFamily="34" charset="0"/>
            </a:endParaRPr>
          </a:p>
          <a:p>
            <a:pPr marL="0" indent="0">
              <a:spcBef>
                <a:spcPct val="30000"/>
              </a:spcBef>
              <a:buFont typeface="Wingdings" pitchFamily="2" charset="2"/>
              <a:buNone/>
            </a:pPr>
            <a:endParaRPr lang="en-US" sz="1800" dirty="0">
              <a:latin typeface="Arial" pitchFamily="34" charset="0"/>
              <a:cs typeface="Arial" pitchFamily="34" charset="0"/>
            </a:endParaRPr>
          </a:p>
          <a:p>
            <a:pPr marL="0" indent="0">
              <a:spcBef>
                <a:spcPct val="30000"/>
              </a:spcBef>
              <a:buFont typeface="Wingdings" pitchFamily="2" charset="2"/>
              <a:buNone/>
            </a:pPr>
            <a:r>
              <a:rPr lang="en-US" sz="1800" dirty="0" smtClean="0">
                <a:latin typeface="Arial" pitchFamily="34" charset="0"/>
                <a:cs typeface="Arial" pitchFamily="34" charset="0"/>
              </a:rPr>
              <a:t>The </a:t>
            </a:r>
            <a:r>
              <a:rPr lang="en-US" sz="1800" dirty="0">
                <a:latin typeface="Arial" pitchFamily="34" charset="0"/>
                <a:cs typeface="Arial" pitchFamily="34" charset="0"/>
              </a:rPr>
              <a:t>Life-Cycle Hypothesis can solve the consumption puzzle:  </a:t>
            </a:r>
          </a:p>
          <a:p>
            <a:pPr marL="404813" lvl="1">
              <a:spcBef>
                <a:spcPct val="30000"/>
              </a:spcBef>
              <a:buFont typeface="Wingdings" pitchFamily="2" charset="2"/>
              <a:buChar char="§"/>
            </a:pPr>
            <a:endParaRPr lang="en-US" sz="1800" dirty="0" smtClean="0">
              <a:latin typeface="Arial" pitchFamily="34" charset="0"/>
              <a:cs typeface="Arial" pitchFamily="34" charset="0"/>
            </a:endParaRPr>
          </a:p>
          <a:p>
            <a:pPr marL="404813" lvl="1">
              <a:spcBef>
                <a:spcPct val="30000"/>
              </a:spcBef>
              <a:buFont typeface="Wingdings" pitchFamily="2" charset="2"/>
              <a:buChar char="§"/>
            </a:pPr>
            <a:r>
              <a:rPr lang="en-US" sz="1800" dirty="0" smtClean="0">
                <a:latin typeface="Arial" pitchFamily="34" charset="0"/>
                <a:cs typeface="Arial" pitchFamily="34" charset="0"/>
              </a:rPr>
              <a:t>The </a:t>
            </a:r>
            <a:r>
              <a:rPr lang="en-US" sz="1800" i="1" dirty="0">
                <a:latin typeface="Arial" pitchFamily="34" charset="0"/>
                <a:cs typeface="Arial" pitchFamily="34" charset="0"/>
              </a:rPr>
              <a:t>APC</a:t>
            </a:r>
            <a:r>
              <a:rPr lang="en-US" sz="1800" dirty="0">
                <a:latin typeface="Arial" pitchFamily="34" charset="0"/>
                <a:cs typeface="Arial" pitchFamily="34" charset="0"/>
              </a:rPr>
              <a:t>  implied by the life-cycle consumption function is</a:t>
            </a:r>
            <a:br>
              <a:rPr lang="en-US" sz="1800" dirty="0">
                <a:latin typeface="Arial" pitchFamily="34" charset="0"/>
                <a:cs typeface="Arial" pitchFamily="34" charset="0"/>
              </a:rPr>
            </a:br>
            <a:r>
              <a:rPr lang="en-US" sz="1800" b="1" i="1" dirty="0">
                <a:latin typeface="Arial" pitchFamily="34" charset="0"/>
                <a:cs typeface="Arial" pitchFamily="34" charset="0"/>
              </a:rPr>
              <a:t>		C</a:t>
            </a:r>
            <a:r>
              <a:rPr lang="en-US" sz="1800" i="1" dirty="0">
                <a:latin typeface="Arial" pitchFamily="34" charset="0"/>
                <a:cs typeface="Arial" pitchFamily="34" charset="0"/>
              </a:rPr>
              <a:t>/</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i="1" dirty="0">
                <a:latin typeface="Arial" pitchFamily="34" charset="0"/>
                <a:cs typeface="Arial" pitchFamily="34" charset="0"/>
              </a:rPr>
              <a:t>a</a:t>
            </a:r>
            <a:r>
              <a:rPr lang="en-US" sz="1800" dirty="0">
                <a:latin typeface="Arial" pitchFamily="34" charset="0"/>
                <a:cs typeface="Arial" pitchFamily="34" charset="0"/>
              </a:rPr>
              <a:t>(</a:t>
            </a:r>
            <a:r>
              <a:rPr lang="en-US" sz="1800" b="1" i="1" dirty="0">
                <a:latin typeface="Arial" pitchFamily="34" charset="0"/>
                <a:cs typeface="Arial" pitchFamily="34" charset="0"/>
              </a:rPr>
              <a:t>W/Y </a:t>
            </a:r>
            <a:r>
              <a:rPr lang="en-US" sz="1800" dirty="0">
                <a:latin typeface="Arial" pitchFamily="34" charset="0"/>
                <a:cs typeface="Arial" pitchFamily="34" charset="0"/>
              </a:rPr>
              <a:t>) +</a:t>
            </a:r>
            <a:r>
              <a:rPr lang="en-US" sz="1800" b="1" i="1" dirty="0">
                <a:latin typeface="Arial" pitchFamily="34" charset="0"/>
                <a:cs typeface="Arial" pitchFamily="34" charset="0"/>
              </a:rPr>
              <a:t> b</a:t>
            </a:r>
            <a:r>
              <a:rPr lang="en-US" sz="1800" dirty="0">
                <a:latin typeface="Arial" pitchFamily="34" charset="0"/>
                <a:cs typeface="Arial" pitchFamily="34" charset="0"/>
              </a:rPr>
              <a:t> </a:t>
            </a:r>
          </a:p>
          <a:p>
            <a:pPr marL="404813" lvl="1">
              <a:spcBef>
                <a:spcPct val="30000"/>
              </a:spcBef>
              <a:buFont typeface="Wingdings" pitchFamily="2" charset="2"/>
              <a:buChar char="§"/>
            </a:pPr>
            <a:endParaRPr lang="en-US" sz="1800" dirty="0" smtClean="0">
              <a:latin typeface="Arial" pitchFamily="34" charset="0"/>
              <a:cs typeface="Arial" pitchFamily="34" charset="0"/>
            </a:endParaRPr>
          </a:p>
          <a:p>
            <a:pPr marL="404813" lvl="1">
              <a:spcBef>
                <a:spcPct val="30000"/>
              </a:spcBef>
              <a:buFont typeface="Wingdings" pitchFamily="2" charset="2"/>
              <a:buChar char="§"/>
            </a:pPr>
            <a:r>
              <a:rPr lang="en-US" sz="1800" dirty="0" smtClean="0">
                <a:latin typeface="Arial" pitchFamily="34" charset="0"/>
                <a:cs typeface="Arial" pitchFamily="34" charset="0"/>
              </a:rPr>
              <a:t>Across </a:t>
            </a:r>
            <a:r>
              <a:rPr lang="en-US" sz="1800" dirty="0">
                <a:latin typeface="Arial" pitchFamily="34" charset="0"/>
                <a:cs typeface="Arial" pitchFamily="34" charset="0"/>
              </a:rPr>
              <a:t>households, wealth does not vary as much as income, so high income households should have a lower APC than low income households.</a:t>
            </a:r>
          </a:p>
          <a:p>
            <a:pPr marL="404813" lvl="1">
              <a:spcBef>
                <a:spcPct val="30000"/>
              </a:spcBef>
              <a:buFont typeface="Wingdings" pitchFamily="2" charset="2"/>
              <a:buChar char="§"/>
            </a:pPr>
            <a:endParaRPr lang="en-US" sz="1800" dirty="0" smtClean="0">
              <a:latin typeface="Arial" pitchFamily="34" charset="0"/>
              <a:cs typeface="Arial" pitchFamily="34" charset="0"/>
            </a:endParaRPr>
          </a:p>
          <a:p>
            <a:pPr marL="404813" lvl="1">
              <a:spcBef>
                <a:spcPct val="30000"/>
              </a:spcBef>
              <a:buFont typeface="Wingdings" pitchFamily="2" charset="2"/>
              <a:buChar char="§"/>
            </a:pPr>
            <a:r>
              <a:rPr lang="en-US" sz="1800" dirty="0" smtClean="0">
                <a:latin typeface="Arial" pitchFamily="34" charset="0"/>
                <a:cs typeface="Arial" pitchFamily="34" charset="0"/>
              </a:rPr>
              <a:t>Over </a:t>
            </a:r>
            <a:r>
              <a:rPr lang="en-US" sz="1800" dirty="0">
                <a:latin typeface="Arial" pitchFamily="34" charset="0"/>
                <a:cs typeface="Arial" pitchFamily="34" charset="0"/>
              </a:rPr>
              <a:t>time, aggregate wealth and income grow together, causing APC to remain stable.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Implications of the Life-Cycle Hypothesis</a:t>
            </a:r>
          </a:p>
        </p:txBody>
      </p:sp>
      <p:sp>
        <p:nvSpPr>
          <p:cNvPr id="291843" name="Rectangle 3"/>
          <p:cNvSpPr>
            <a:spLocks noGrp="1" noChangeArrowheads="1"/>
          </p:cNvSpPr>
          <p:nvPr>
            <p:ph idx="1"/>
          </p:nvPr>
        </p:nvSpPr>
        <p:spPr>
          <a:xfrm>
            <a:off x="228600" y="1676400"/>
            <a:ext cx="2133600" cy="2819400"/>
          </a:xfrm>
          <a:solidFill>
            <a:srgbClr val="FFFF99"/>
          </a:solidFill>
        </p:spPr>
        <p:txBody>
          <a:bodyPr/>
          <a:lstStyle/>
          <a:p>
            <a:pPr marL="0" indent="0">
              <a:buFont typeface="Wingdings" pitchFamily="2" charset="2"/>
              <a:buNone/>
            </a:pPr>
            <a:r>
              <a:rPr lang="en-US" sz="1800">
                <a:latin typeface="Arial" pitchFamily="34" charset="0"/>
                <a:cs typeface="Arial" pitchFamily="34" charset="0"/>
              </a:rPr>
              <a:t>The LCH implies that saving varies systematically over a person’s lifetime.</a:t>
            </a:r>
          </a:p>
        </p:txBody>
      </p:sp>
      <p:grpSp>
        <p:nvGrpSpPr>
          <p:cNvPr id="291873" name="Group 33"/>
          <p:cNvGrpSpPr>
            <a:grpSpLocks/>
          </p:cNvGrpSpPr>
          <p:nvPr/>
        </p:nvGrpSpPr>
        <p:grpSpPr bwMode="auto">
          <a:xfrm>
            <a:off x="2852738" y="4130675"/>
            <a:ext cx="3673475" cy="449263"/>
            <a:chOff x="1749" y="2650"/>
            <a:chExt cx="2314" cy="283"/>
          </a:xfrm>
        </p:grpSpPr>
        <p:sp>
          <p:nvSpPr>
            <p:cNvPr id="291849" name="Rectangle 9"/>
            <p:cNvSpPr>
              <a:spLocks noChangeArrowheads="1"/>
            </p:cNvSpPr>
            <p:nvPr/>
          </p:nvSpPr>
          <p:spPr bwMode="auto">
            <a:xfrm>
              <a:off x="1749" y="2650"/>
              <a:ext cx="2314" cy="283"/>
            </a:xfrm>
            <a:prstGeom prst="rect">
              <a:avLst/>
            </a:prstGeom>
            <a:solidFill>
              <a:srgbClr val="B3D492"/>
            </a:solidFill>
            <a:ln w="25400">
              <a:solidFill>
                <a:srgbClr val="B3D492"/>
              </a:solidFill>
              <a:miter lim="800000"/>
              <a:headEnd/>
              <a:tailEnd/>
            </a:ln>
          </p:spPr>
          <p:txBody>
            <a:bodyPr/>
            <a:lstStyle/>
            <a:p>
              <a:endParaRPr lang="en-US"/>
            </a:p>
          </p:txBody>
        </p:sp>
        <p:sp>
          <p:nvSpPr>
            <p:cNvPr id="291851" name="Rectangle 11"/>
            <p:cNvSpPr>
              <a:spLocks noChangeArrowheads="1"/>
            </p:cNvSpPr>
            <p:nvPr/>
          </p:nvSpPr>
          <p:spPr bwMode="auto">
            <a:xfrm>
              <a:off x="2592" y="2668"/>
              <a:ext cx="501" cy="221"/>
            </a:xfrm>
            <a:prstGeom prst="rect">
              <a:avLst/>
            </a:prstGeom>
            <a:noFill/>
            <a:ln w="9525">
              <a:noFill/>
              <a:miter lim="800000"/>
              <a:headEnd/>
              <a:tailEnd/>
            </a:ln>
          </p:spPr>
          <p:txBody>
            <a:bodyPr wrap="none" lIns="0" tIns="0" rIns="0" bIns="0">
              <a:spAutoFit/>
            </a:bodyPr>
            <a:lstStyle/>
            <a:p>
              <a:r>
                <a:rPr lang="en-US" sz="2300" i="1">
                  <a:solidFill>
                    <a:srgbClr val="000000"/>
                  </a:solidFill>
                </a:rPr>
                <a:t>Saving</a:t>
              </a:r>
              <a:endParaRPr lang="en-US" sz="2300"/>
            </a:p>
          </p:txBody>
        </p:sp>
      </p:grpSp>
      <p:grpSp>
        <p:nvGrpSpPr>
          <p:cNvPr id="291874" name="Group 34"/>
          <p:cNvGrpSpPr>
            <a:grpSpLocks/>
          </p:cNvGrpSpPr>
          <p:nvPr/>
        </p:nvGrpSpPr>
        <p:grpSpPr bwMode="auto">
          <a:xfrm>
            <a:off x="6551613" y="4605338"/>
            <a:ext cx="1773237" cy="874712"/>
            <a:chOff x="4079" y="2949"/>
            <a:chExt cx="1117" cy="551"/>
          </a:xfrm>
        </p:grpSpPr>
        <p:sp>
          <p:nvSpPr>
            <p:cNvPr id="291850" name="Rectangle 10"/>
            <p:cNvSpPr>
              <a:spLocks noChangeArrowheads="1"/>
            </p:cNvSpPr>
            <p:nvPr/>
          </p:nvSpPr>
          <p:spPr bwMode="auto">
            <a:xfrm>
              <a:off x="4079" y="2949"/>
              <a:ext cx="1117" cy="551"/>
            </a:xfrm>
            <a:prstGeom prst="rect">
              <a:avLst/>
            </a:prstGeom>
            <a:solidFill>
              <a:srgbClr val="FED99A"/>
            </a:solidFill>
            <a:ln w="25400">
              <a:solidFill>
                <a:srgbClr val="FED99A"/>
              </a:solidFill>
              <a:miter lim="800000"/>
              <a:headEnd/>
              <a:tailEnd/>
            </a:ln>
          </p:spPr>
          <p:txBody>
            <a:bodyPr/>
            <a:lstStyle/>
            <a:p>
              <a:endParaRPr lang="en-US"/>
            </a:p>
          </p:txBody>
        </p:sp>
        <p:sp>
          <p:nvSpPr>
            <p:cNvPr id="291853" name="Rectangle 13"/>
            <p:cNvSpPr>
              <a:spLocks noChangeArrowheads="1"/>
            </p:cNvSpPr>
            <p:nvPr/>
          </p:nvSpPr>
          <p:spPr bwMode="auto">
            <a:xfrm>
              <a:off x="4184" y="3109"/>
              <a:ext cx="737" cy="221"/>
            </a:xfrm>
            <a:prstGeom prst="rect">
              <a:avLst/>
            </a:prstGeom>
            <a:noFill/>
            <a:ln w="9525">
              <a:noFill/>
              <a:miter lim="800000"/>
              <a:headEnd/>
              <a:tailEnd/>
            </a:ln>
          </p:spPr>
          <p:txBody>
            <a:bodyPr wrap="none" lIns="0" tIns="0" rIns="0" bIns="0">
              <a:spAutoFit/>
            </a:bodyPr>
            <a:lstStyle/>
            <a:p>
              <a:r>
                <a:rPr lang="en-US" sz="2300" i="1">
                  <a:solidFill>
                    <a:srgbClr val="000000"/>
                  </a:solidFill>
                </a:rPr>
                <a:t>Dissaving</a:t>
              </a:r>
              <a:endParaRPr lang="en-US" sz="2300"/>
            </a:p>
          </p:txBody>
        </p:sp>
      </p:grpSp>
      <p:grpSp>
        <p:nvGrpSpPr>
          <p:cNvPr id="291875" name="Group 35"/>
          <p:cNvGrpSpPr>
            <a:grpSpLocks/>
          </p:cNvGrpSpPr>
          <p:nvPr/>
        </p:nvGrpSpPr>
        <p:grpSpPr bwMode="auto">
          <a:xfrm>
            <a:off x="5913438" y="5492750"/>
            <a:ext cx="1355725" cy="777875"/>
            <a:chOff x="3725" y="3460"/>
            <a:chExt cx="854" cy="490"/>
          </a:xfrm>
        </p:grpSpPr>
        <p:sp>
          <p:nvSpPr>
            <p:cNvPr id="291854" name="Rectangle 14"/>
            <p:cNvSpPr>
              <a:spLocks noChangeArrowheads="1"/>
            </p:cNvSpPr>
            <p:nvPr/>
          </p:nvSpPr>
          <p:spPr bwMode="auto">
            <a:xfrm>
              <a:off x="3725" y="3552"/>
              <a:ext cx="854" cy="398"/>
            </a:xfrm>
            <a:prstGeom prst="rect">
              <a:avLst/>
            </a:prstGeom>
            <a:noFill/>
            <a:ln w="9525">
              <a:noFill/>
              <a:miter lim="800000"/>
              <a:headEnd/>
              <a:tailEnd/>
            </a:ln>
          </p:spPr>
          <p:txBody>
            <a:bodyPr wrap="none" lIns="0" tIns="0" rIns="0" bIns="0">
              <a:spAutoFit/>
            </a:bodyPr>
            <a:lstStyle/>
            <a:p>
              <a:pPr algn="ctr">
                <a:lnSpc>
                  <a:spcPct val="90000"/>
                </a:lnSpc>
              </a:pPr>
              <a:r>
                <a:rPr lang="en-US" sz="2300" i="1">
                  <a:solidFill>
                    <a:srgbClr val="000000"/>
                  </a:solidFill>
                </a:rPr>
                <a:t>Retirement </a:t>
              </a:r>
              <a:br>
                <a:rPr lang="en-US" sz="2300" i="1">
                  <a:solidFill>
                    <a:srgbClr val="000000"/>
                  </a:solidFill>
                </a:rPr>
              </a:br>
              <a:r>
                <a:rPr lang="en-US" sz="2300" i="1">
                  <a:solidFill>
                    <a:srgbClr val="000000"/>
                  </a:solidFill>
                </a:rPr>
                <a:t>begins</a:t>
              </a:r>
              <a:endParaRPr lang="en-US" sz="2300"/>
            </a:p>
          </p:txBody>
        </p:sp>
        <p:sp>
          <p:nvSpPr>
            <p:cNvPr id="291861" name="Line 21"/>
            <p:cNvSpPr>
              <a:spLocks noChangeShapeType="1"/>
            </p:cNvSpPr>
            <p:nvPr/>
          </p:nvSpPr>
          <p:spPr bwMode="auto">
            <a:xfrm flipV="1">
              <a:off x="4104" y="3460"/>
              <a:ext cx="0" cy="128"/>
            </a:xfrm>
            <a:prstGeom prst="line">
              <a:avLst/>
            </a:prstGeom>
            <a:noFill/>
            <a:ln w="25400">
              <a:solidFill>
                <a:srgbClr val="000000"/>
              </a:solidFill>
              <a:round/>
              <a:headEnd/>
              <a:tailEnd/>
            </a:ln>
          </p:spPr>
          <p:txBody>
            <a:bodyPr/>
            <a:lstStyle/>
            <a:p>
              <a:endParaRPr lang="en-US"/>
            </a:p>
          </p:txBody>
        </p:sp>
      </p:grpSp>
      <p:grpSp>
        <p:nvGrpSpPr>
          <p:cNvPr id="291872" name="Group 32"/>
          <p:cNvGrpSpPr>
            <a:grpSpLocks/>
          </p:cNvGrpSpPr>
          <p:nvPr/>
        </p:nvGrpSpPr>
        <p:grpSpPr bwMode="auto">
          <a:xfrm>
            <a:off x="7924800" y="5492750"/>
            <a:ext cx="838200" cy="831850"/>
            <a:chOff x="4944" y="3508"/>
            <a:chExt cx="528" cy="524"/>
          </a:xfrm>
        </p:grpSpPr>
        <p:sp>
          <p:nvSpPr>
            <p:cNvPr id="291856" name="Rectangle 16"/>
            <p:cNvSpPr>
              <a:spLocks noChangeArrowheads="1"/>
            </p:cNvSpPr>
            <p:nvPr/>
          </p:nvSpPr>
          <p:spPr bwMode="auto">
            <a:xfrm>
              <a:off x="4944" y="3634"/>
              <a:ext cx="528" cy="398"/>
            </a:xfrm>
            <a:prstGeom prst="rect">
              <a:avLst/>
            </a:prstGeom>
            <a:noFill/>
            <a:ln w="9525">
              <a:noFill/>
              <a:miter lim="800000"/>
              <a:headEnd/>
              <a:tailEnd/>
            </a:ln>
          </p:spPr>
          <p:txBody>
            <a:bodyPr lIns="0" tIns="0" rIns="0" bIns="0">
              <a:spAutoFit/>
            </a:bodyPr>
            <a:lstStyle/>
            <a:p>
              <a:pPr algn="ctr">
                <a:lnSpc>
                  <a:spcPct val="90000"/>
                </a:lnSpc>
              </a:pPr>
              <a:r>
                <a:rPr lang="en-US" sz="2300" i="1">
                  <a:solidFill>
                    <a:srgbClr val="000000"/>
                  </a:solidFill>
                </a:rPr>
                <a:t>End </a:t>
              </a:r>
              <a:br>
                <a:rPr lang="en-US" sz="2300" i="1">
                  <a:solidFill>
                    <a:srgbClr val="000000"/>
                  </a:solidFill>
                </a:rPr>
              </a:br>
              <a:r>
                <a:rPr lang="en-US" sz="2300" i="1">
                  <a:solidFill>
                    <a:srgbClr val="000000"/>
                  </a:solidFill>
                </a:rPr>
                <a:t>of life</a:t>
              </a:r>
              <a:endParaRPr lang="en-US" sz="2300"/>
            </a:p>
          </p:txBody>
        </p:sp>
        <p:sp>
          <p:nvSpPr>
            <p:cNvPr id="291862" name="Line 22"/>
            <p:cNvSpPr>
              <a:spLocks noChangeShapeType="1"/>
            </p:cNvSpPr>
            <p:nvPr/>
          </p:nvSpPr>
          <p:spPr bwMode="auto">
            <a:xfrm flipV="1">
              <a:off x="5204" y="3508"/>
              <a:ext cx="1" cy="142"/>
            </a:xfrm>
            <a:prstGeom prst="line">
              <a:avLst/>
            </a:prstGeom>
            <a:noFill/>
            <a:ln w="25400">
              <a:solidFill>
                <a:srgbClr val="000000"/>
              </a:solidFill>
              <a:round/>
              <a:headEnd/>
              <a:tailEnd/>
            </a:ln>
          </p:spPr>
          <p:txBody>
            <a:bodyPr/>
            <a:lstStyle/>
            <a:p>
              <a:endParaRPr lang="en-US"/>
            </a:p>
          </p:txBody>
        </p:sp>
      </p:grpSp>
      <p:grpSp>
        <p:nvGrpSpPr>
          <p:cNvPr id="291868" name="Group 28"/>
          <p:cNvGrpSpPr>
            <a:grpSpLocks/>
          </p:cNvGrpSpPr>
          <p:nvPr/>
        </p:nvGrpSpPr>
        <p:grpSpPr bwMode="auto">
          <a:xfrm>
            <a:off x="2840038" y="4568825"/>
            <a:ext cx="5497512" cy="536575"/>
            <a:chOff x="1741" y="2926"/>
            <a:chExt cx="3463" cy="338"/>
          </a:xfrm>
        </p:grpSpPr>
        <p:sp>
          <p:nvSpPr>
            <p:cNvPr id="291852" name="Rectangle 12"/>
            <p:cNvSpPr>
              <a:spLocks noChangeArrowheads="1"/>
            </p:cNvSpPr>
            <p:nvPr/>
          </p:nvSpPr>
          <p:spPr bwMode="auto">
            <a:xfrm>
              <a:off x="2714" y="3043"/>
              <a:ext cx="982" cy="221"/>
            </a:xfrm>
            <a:prstGeom prst="rect">
              <a:avLst/>
            </a:prstGeom>
            <a:noFill/>
            <a:ln w="9525">
              <a:noFill/>
              <a:miter lim="800000"/>
              <a:headEnd/>
              <a:tailEnd/>
            </a:ln>
          </p:spPr>
          <p:txBody>
            <a:bodyPr wrap="none" lIns="0" tIns="0" rIns="0" bIns="0">
              <a:spAutoFit/>
            </a:bodyPr>
            <a:lstStyle/>
            <a:p>
              <a:r>
                <a:rPr lang="en-US" sz="2300" i="1">
                  <a:solidFill>
                    <a:srgbClr val="000000"/>
                  </a:solidFill>
                </a:rPr>
                <a:t>Consumption</a:t>
              </a:r>
              <a:endParaRPr lang="en-US" sz="2300"/>
            </a:p>
          </p:txBody>
        </p:sp>
        <p:sp>
          <p:nvSpPr>
            <p:cNvPr id="291859" name="Line 19"/>
            <p:cNvSpPr>
              <a:spLocks noChangeShapeType="1"/>
            </p:cNvSpPr>
            <p:nvPr/>
          </p:nvSpPr>
          <p:spPr bwMode="auto">
            <a:xfrm flipV="1">
              <a:off x="3126" y="2941"/>
              <a:ext cx="110" cy="126"/>
            </a:xfrm>
            <a:prstGeom prst="line">
              <a:avLst/>
            </a:prstGeom>
            <a:noFill/>
            <a:ln w="25400">
              <a:solidFill>
                <a:srgbClr val="000000"/>
              </a:solidFill>
              <a:round/>
              <a:headEnd/>
              <a:tailEnd/>
            </a:ln>
          </p:spPr>
          <p:txBody>
            <a:bodyPr/>
            <a:lstStyle/>
            <a:p>
              <a:endParaRPr lang="en-US"/>
            </a:p>
          </p:txBody>
        </p:sp>
        <p:sp>
          <p:nvSpPr>
            <p:cNvPr id="291863" name="Rectangle 23"/>
            <p:cNvSpPr>
              <a:spLocks noChangeArrowheads="1"/>
            </p:cNvSpPr>
            <p:nvPr/>
          </p:nvSpPr>
          <p:spPr bwMode="auto">
            <a:xfrm>
              <a:off x="1741" y="2926"/>
              <a:ext cx="3463" cy="15"/>
            </a:xfrm>
            <a:prstGeom prst="rect">
              <a:avLst/>
            </a:prstGeom>
            <a:solidFill>
              <a:srgbClr val="FEB341"/>
            </a:solidFill>
            <a:ln w="25400">
              <a:solidFill>
                <a:srgbClr val="FEB341"/>
              </a:solidFill>
              <a:miter lim="800000"/>
              <a:headEnd/>
              <a:tailEnd/>
            </a:ln>
          </p:spPr>
          <p:txBody>
            <a:bodyPr/>
            <a:lstStyle/>
            <a:p>
              <a:endParaRPr lang="en-US"/>
            </a:p>
          </p:txBody>
        </p:sp>
      </p:grpSp>
      <p:grpSp>
        <p:nvGrpSpPr>
          <p:cNvPr id="291867" name="Group 27"/>
          <p:cNvGrpSpPr>
            <a:grpSpLocks/>
          </p:cNvGrpSpPr>
          <p:nvPr/>
        </p:nvGrpSpPr>
        <p:grpSpPr bwMode="auto">
          <a:xfrm>
            <a:off x="2840038" y="3535363"/>
            <a:ext cx="5497512" cy="1931987"/>
            <a:chOff x="1741" y="2275"/>
            <a:chExt cx="3463" cy="1217"/>
          </a:xfrm>
        </p:grpSpPr>
        <p:sp>
          <p:nvSpPr>
            <p:cNvPr id="291848" name="Rectangle 8"/>
            <p:cNvSpPr>
              <a:spLocks noChangeArrowheads="1"/>
            </p:cNvSpPr>
            <p:nvPr/>
          </p:nvSpPr>
          <p:spPr bwMode="auto">
            <a:xfrm>
              <a:off x="1852" y="2275"/>
              <a:ext cx="542" cy="221"/>
            </a:xfrm>
            <a:prstGeom prst="rect">
              <a:avLst/>
            </a:prstGeom>
            <a:noFill/>
            <a:ln w="9525">
              <a:noFill/>
              <a:miter lim="800000"/>
              <a:headEnd/>
              <a:tailEnd/>
            </a:ln>
          </p:spPr>
          <p:txBody>
            <a:bodyPr wrap="none" lIns="0" tIns="0" rIns="0" bIns="0">
              <a:spAutoFit/>
            </a:bodyPr>
            <a:lstStyle/>
            <a:p>
              <a:r>
                <a:rPr lang="en-US" sz="2300" i="1">
                  <a:solidFill>
                    <a:srgbClr val="000000"/>
                  </a:solidFill>
                </a:rPr>
                <a:t>Income</a:t>
              </a:r>
              <a:endParaRPr lang="en-US" sz="2300"/>
            </a:p>
          </p:txBody>
        </p:sp>
        <p:sp>
          <p:nvSpPr>
            <p:cNvPr id="291860" name="Line 20"/>
            <p:cNvSpPr>
              <a:spLocks noChangeShapeType="1"/>
            </p:cNvSpPr>
            <p:nvPr/>
          </p:nvSpPr>
          <p:spPr bwMode="auto">
            <a:xfrm flipV="1">
              <a:off x="2025" y="2501"/>
              <a:ext cx="1" cy="141"/>
            </a:xfrm>
            <a:prstGeom prst="line">
              <a:avLst/>
            </a:prstGeom>
            <a:noFill/>
            <a:ln w="25400">
              <a:solidFill>
                <a:srgbClr val="000000"/>
              </a:solidFill>
              <a:round/>
              <a:headEnd/>
              <a:tailEnd/>
            </a:ln>
          </p:spPr>
          <p:txBody>
            <a:bodyPr/>
            <a:lstStyle/>
            <a:p>
              <a:endParaRPr lang="en-US"/>
            </a:p>
          </p:txBody>
        </p:sp>
        <p:sp>
          <p:nvSpPr>
            <p:cNvPr id="291864" name="Freeform 24"/>
            <p:cNvSpPr>
              <a:spLocks/>
            </p:cNvSpPr>
            <p:nvPr/>
          </p:nvSpPr>
          <p:spPr bwMode="auto">
            <a:xfrm>
              <a:off x="1741" y="2627"/>
              <a:ext cx="3463" cy="865"/>
            </a:xfrm>
            <a:custGeom>
              <a:avLst/>
              <a:gdLst/>
              <a:ahLst/>
              <a:cxnLst>
                <a:cxn ang="0">
                  <a:pos x="2330" y="849"/>
                </a:cxn>
                <a:cxn ang="0">
                  <a:pos x="2330" y="15"/>
                </a:cxn>
                <a:cxn ang="0">
                  <a:pos x="2330" y="0"/>
                </a:cxn>
                <a:cxn ang="0">
                  <a:pos x="2330" y="0"/>
                </a:cxn>
                <a:cxn ang="0">
                  <a:pos x="0" y="0"/>
                </a:cxn>
                <a:cxn ang="0">
                  <a:pos x="0" y="31"/>
                </a:cxn>
                <a:cxn ang="0">
                  <a:pos x="2314" y="31"/>
                </a:cxn>
                <a:cxn ang="0">
                  <a:pos x="2314" y="865"/>
                </a:cxn>
                <a:cxn ang="0">
                  <a:pos x="2314" y="865"/>
                </a:cxn>
                <a:cxn ang="0">
                  <a:pos x="2330" y="865"/>
                </a:cxn>
                <a:cxn ang="0">
                  <a:pos x="3463" y="865"/>
                </a:cxn>
                <a:cxn ang="0">
                  <a:pos x="3463" y="849"/>
                </a:cxn>
                <a:cxn ang="0">
                  <a:pos x="2330" y="849"/>
                </a:cxn>
              </a:cxnLst>
              <a:rect l="0" t="0" r="r" b="b"/>
              <a:pathLst>
                <a:path w="3463" h="865">
                  <a:moveTo>
                    <a:pt x="2330" y="849"/>
                  </a:moveTo>
                  <a:lnTo>
                    <a:pt x="2330" y="15"/>
                  </a:lnTo>
                  <a:lnTo>
                    <a:pt x="2330" y="0"/>
                  </a:lnTo>
                  <a:lnTo>
                    <a:pt x="2330" y="0"/>
                  </a:lnTo>
                  <a:lnTo>
                    <a:pt x="0" y="0"/>
                  </a:lnTo>
                  <a:lnTo>
                    <a:pt x="0" y="31"/>
                  </a:lnTo>
                  <a:lnTo>
                    <a:pt x="2314" y="31"/>
                  </a:lnTo>
                  <a:lnTo>
                    <a:pt x="2314" y="865"/>
                  </a:lnTo>
                  <a:lnTo>
                    <a:pt x="2314" y="865"/>
                  </a:lnTo>
                  <a:lnTo>
                    <a:pt x="2330" y="865"/>
                  </a:lnTo>
                  <a:lnTo>
                    <a:pt x="3463" y="865"/>
                  </a:lnTo>
                  <a:lnTo>
                    <a:pt x="3463" y="849"/>
                  </a:lnTo>
                  <a:lnTo>
                    <a:pt x="2330" y="849"/>
                  </a:lnTo>
                  <a:close/>
                </a:path>
              </a:pathLst>
            </a:custGeom>
            <a:solidFill>
              <a:srgbClr val="66A842"/>
            </a:solidFill>
            <a:ln w="25400">
              <a:solidFill>
                <a:srgbClr val="66A842"/>
              </a:solidFill>
              <a:prstDash val="solid"/>
              <a:round/>
              <a:headEnd/>
              <a:tailEnd/>
            </a:ln>
          </p:spPr>
          <p:txBody>
            <a:bodyPr/>
            <a:lstStyle/>
            <a:p>
              <a:endParaRPr lang="en-US"/>
            </a:p>
          </p:txBody>
        </p:sp>
      </p:grpSp>
      <p:grpSp>
        <p:nvGrpSpPr>
          <p:cNvPr id="291870" name="Group 30"/>
          <p:cNvGrpSpPr>
            <a:grpSpLocks/>
          </p:cNvGrpSpPr>
          <p:nvPr/>
        </p:nvGrpSpPr>
        <p:grpSpPr bwMode="auto">
          <a:xfrm>
            <a:off x="2616200" y="1271588"/>
            <a:ext cx="6070600" cy="4221162"/>
            <a:chOff x="1600" y="849"/>
            <a:chExt cx="3824" cy="2659"/>
          </a:xfrm>
        </p:grpSpPr>
        <p:sp>
          <p:nvSpPr>
            <p:cNvPr id="291845" name="Rectangle 5"/>
            <p:cNvSpPr>
              <a:spLocks noChangeArrowheads="1"/>
            </p:cNvSpPr>
            <p:nvPr/>
          </p:nvSpPr>
          <p:spPr bwMode="auto">
            <a:xfrm>
              <a:off x="1600" y="849"/>
              <a:ext cx="92" cy="221"/>
            </a:xfrm>
            <a:prstGeom prst="rect">
              <a:avLst/>
            </a:prstGeom>
            <a:noFill/>
            <a:ln w="9525">
              <a:noFill/>
              <a:miter lim="800000"/>
              <a:headEnd/>
              <a:tailEnd/>
            </a:ln>
          </p:spPr>
          <p:txBody>
            <a:bodyPr wrap="none" lIns="0" tIns="0" rIns="0" bIns="0">
              <a:spAutoFit/>
            </a:bodyPr>
            <a:lstStyle/>
            <a:p>
              <a:r>
                <a:rPr lang="en-US" sz="2300">
                  <a:solidFill>
                    <a:srgbClr val="000000"/>
                  </a:solidFill>
                </a:rPr>
                <a:t>$</a:t>
              </a:r>
              <a:endParaRPr lang="en-US" sz="2300"/>
            </a:p>
          </p:txBody>
        </p:sp>
        <p:sp>
          <p:nvSpPr>
            <p:cNvPr id="291865" name="Freeform 25"/>
            <p:cNvSpPr>
              <a:spLocks/>
            </p:cNvSpPr>
            <p:nvPr/>
          </p:nvSpPr>
          <p:spPr bwMode="auto">
            <a:xfrm>
              <a:off x="1726" y="911"/>
              <a:ext cx="3698" cy="2597"/>
            </a:xfrm>
            <a:custGeom>
              <a:avLst/>
              <a:gdLst/>
              <a:ahLst/>
              <a:cxnLst>
                <a:cxn ang="0">
                  <a:pos x="0" y="0"/>
                </a:cxn>
                <a:cxn ang="0">
                  <a:pos x="0" y="2597"/>
                </a:cxn>
                <a:cxn ang="0">
                  <a:pos x="3698" y="2597"/>
                </a:cxn>
              </a:cxnLst>
              <a:rect l="0" t="0" r="r" b="b"/>
              <a:pathLst>
                <a:path w="3698" h="2597">
                  <a:moveTo>
                    <a:pt x="0" y="0"/>
                  </a:moveTo>
                  <a:lnTo>
                    <a:pt x="0" y="2597"/>
                  </a:lnTo>
                  <a:lnTo>
                    <a:pt x="3698" y="2597"/>
                  </a:lnTo>
                </a:path>
              </a:pathLst>
            </a:custGeom>
            <a:noFill/>
            <a:ln w="25400">
              <a:solidFill>
                <a:srgbClr val="000000"/>
              </a:solidFill>
              <a:prstDash val="solid"/>
              <a:round/>
              <a:headEnd/>
              <a:tailEnd/>
            </a:ln>
          </p:spPr>
          <p:txBody>
            <a:bodyPr/>
            <a:lstStyle/>
            <a:p>
              <a:endParaRPr lang="en-US"/>
            </a:p>
          </p:txBody>
        </p:sp>
      </p:grpSp>
      <p:grpSp>
        <p:nvGrpSpPr>
          <p:cNvPr id="291869" name="Group 29"/>
          <p:cNvGrpSpPr>
            <a:grpSpLocks/>
          </p:cNvGrpSpPr>
          <p:nvPr/>
        </p:nvGrpSpPr>
        <p:grpSpPr bwMode="auto">
          <a:xfrm>
            <a:off x="2816225" y="1981200"/>
            <a:ext cx="5521325" cy="3511550"/>
            <a:chOff x="1726" y="990"/>
            <a:chExt cx="3478" cy="2518"/>
          </a:xfrm>
        </p:grpSpPr>
        <p:sp>
          <p:nvSpPr>
            <p:cNvPr id="291847" name="Rectangle 7"/>
            <p:cNvSpPr>
              <a:spLocks noChangeArrowheads="1"/>
            </p:cNvSpPr>
            <p:nvPr/>
          </p:nvSpPr>
          <p:spPr bwMode="auto">
            <a:xfrm>
              <a:off x="2832" y="1296"/>
              <a:ext cx="521" cy="252"/>
            </a:xfrm>
            <a:prstGeom prst="rect">
              <a:avLst/>
            </a:prstGeom>
            <a:noFill/>
            <a:ln w="9525">
              <a:noFill/>
              <a:miter lim="800000"/>
              <a:headEnd/>
              <a:tailEnd/>
            </a:ln>
          </p:spPr>
          <p:txBody>
            <a:bodyPr wrap="none" lIns="0" tIns="0" rIns="0" bIns="0">
              <a:spAutoFit/>
            </a:bodyPr>
            <a:lstStyle/>
            <a:p>
              <a:r>
                <a:rPr lang="en-US" sz="2300" i="1">
                  <a:solidFill>
                    <a:srgbClr val="000000"/>
                  </a:solidFill>
                </a:rPr>
                <a:t>Wealth</a:t>
              </a:r>
              <a:endParaRPr lang="en-US" sz="2300"/>
            </a:p>
          </p:txBody>
        </p:sp>
        <p:sp>
          <p:nvSpPr>
            <p:cNvPr id="291858" name="Freeform 18"/>
            <p:cNvSpPr>
              <a:spLocks/>
            </p:cNvSpPr>
            <p:nvPr/>
          </p:nvSpPr>
          <p:spPr bwMode="auto">
            <a:xfrm>
              <a:off x="1726" y="990"/>
              <a:ext cx="3478" cy="2518"/>
            </a:xfrm>
            <a:custGeom>
              <a:avLst/>
              <a:gdLst/>
              <a:ahLst/>
              <a:cxnLst>
                <a:cxn ang="0">
                  <a:pos x="0" y="2518"/>
                </a:cxn>
                <a:cxn ang="0">
                  <a:pos x="31" y="2518"/>
                </a:cxn>
                <a:cxn ang="0">
                  <a:pos x="2345" y="31"/>
                </a:cxn>
                <a:cxn ang="0">
                  <a:pos x="2329" y="16"/>
                </a:cxn>
                <a:cxn ang="0">
                  <a:pos x="3446" y="2518"/>
                </a:cxn>
                <a:cxn ang="0">
                  <a:pos x="3478" y="2518"/>
                </a:cxn>
                <a:cxn ang="0">
                  <a:pos x="2345" y="16"/>
                </a:cxn>
                <a:cxn ang="0">
                  <a:pos x="2345" y="0"/>
                </a:cxn>
                <a:cxn ang="0">
                  <a:pos x="2329" y="0"/>
                </a:cxn>
                <a:cxn ang="0">
                  <a:pos x="0" y="2502"/>
                </a:cxn>
                <a:cxn ang="0">
                  <a:pos x="0" y="2518"/>
                </a:cxn>
              </a:cxnLst>
              <a:rect l="0" t="0" r="r" b="b"/>
              <a:pathLst>
                <a:path w="3478" h="2518">
                  <a:moveTo>
                    <a:pt x="0" y="2518"/>
                  </a:moveTo>
                  <a:lnTo>
                    <a:pt x="31" y="2518"/>
                  </a:lnTo>
                  <a:lnTo>
                    <a:pt x="2345" y="31"/>
                  </a:lnTo>
                  <a:lnTo>
                    <a:pt x="2329" y="16"/>
                  </a:lnTo>
                  <a:lnTo>
                    <a:pt x="3446" y="2518"/>
                  </a:lnTo>
                  <a:lnTo>
                    <a:pt x="3478" y="2518"/>
                  </a:lnTo>
                  <a:lnTo>
                    <a:pt x="2345" y="16"/>
                  </a:lnTo>
                  <a:lnTo>
                    <a:pt x="2345" y="0"/>
                  </a:lnTo>
                  <a:lnTo>
                    <a:pt x="2329" y="0"/>
                  </a:lnTo>
                  <a:lnTo>
                    <a:pt x="0" y="2502"/>
                  </a:lnTo>
                  <a:lnTo>
                    <a:pt x="0" y="2518"/>
                  </a:lnTo>
                  <a:close/>
                </a:path>
              </a:pathLst>
            </a:custGeom>
            <a:solidFill>
              <a:srgbClr val="395AA7"/>
            </a:solidFill>
            <a:ln w="25400">
              <a:solidFill>
                <a:srgbClr val="395AA7"/>
              </a:solidFill>
              <a:prstDash val="solid"/>
              <a:round/>
              <a:headEnd/>
              <a:tailEnd/>
            </a:ln>
          </p:spPr>
          <p:txBody>
            <a:bodyPr/>
            <a:lstStyle/>
            <a:p>
              <a:endParaRPr lang="en-US"/>
            </a:p>
          </p:txBody>
        </p:sp>
        <p:sp>
          <p:nvSpPr>
            <p:cNvPr id="291866" name="Line 26"/>
            <p:cNvSpPr>
              <a:spLocks noChangeShapeType="1"/>
            </p:cNvSpPr>
            <p:nvPr/>
          </p:nvSpPr>
          <p:spPr bwMode="auto">
            <a:xfrm flipH="1" flipV="1">
              <a:off x="3142" y="1493"/>
              <a:ext cx="236" cy="205"/>
            </a:xfrm>
            <a:prstGeom prst="line">
              <a:avLst/>
            </a:prstGeom>
            <a:noFill/>
            <a:ln w="25400">
              <a:solidFill>
                <a:srgbClr val="000000"/>
              </a:solidFill>
              <a:round/>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Permanent Income Hypothesis</a:t>
            </a:r>
          </a:p>
        </p:txBody>
      </p:sp>
      <p:sp>
        <p:nvSpPr>
          <p:cNvPr id="238595" name="Rectangle 3"/>
          <p:cNvSpPr>
            <a:spLocks noGrp="1" noChangeArrowheads="1"/>
          </p:cNvSpPr>
          <p:nvPr>
            <p:ph idx="1"/>
          </p:nvPr>
        </p:nvSpPr>
        <p:spPr>
          <a:xfrm>
            <a:off x="990600" y="1219200"/>
            <a:ext cx="7543800" cy="49530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due </a:t>
            </a:r>
            <a:r>
              <a:rPr lang="en-US" sz="1800" dirty="0">
                <a:latin typeface="Arial" pitchFamily="34" charset="0"/>
                <a:cs typeface="Arial" pitchFamily="34" charset="0"/>
              </a:rPr>
              <a:t>to Milton Friedman (1957)</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The </a:t>
            </a:r>
            <a:r>
              <a:rPr lang="en-US" sz="1800" dirty="0">
                <a:latin typeface="Arial" pitchFamily="34" charset="0"/>
                <a:cs typeface="Arial" pitchFamily="34" charset="0"/>
              </a:rPr>
              <a:t>PIH views current income </a:t>
            </a:r>
            <a:r>
              <a:rPr lang="en-US" sz="1800" b="1" i="1" dirty="0">
                <a:latin typeface="Arial" pitchFamily="34" charset="0"/>
                <a:cs typeface="Arial" pitchFamily="34" charset="0"/>
              </a:rPr>
              <a:t>Y</a:t>
            </a:r>
            <a:r>
              <a:rPr lang="en-US" sz="1800" dirty="0">
                <a:latin typeface="Arial" pitchFamily="34" charset="0"/>
                <a:cs typeface="Arial" pitchFamily="34" charset="0"/>
              </a:rPr>
              <a:t>  as the sum of two components: </a:t>
            </a:r>
          </a:p>
          <a:p>
            <a:pPr lvl="1">
              <a:spcBef>
                <a:spcPct val="15000"/>
              </a:spcBef>
              <a:buFontTx/>
              <a:buNone/>
            </a:pPr>
            <a:r>
              <a:rPr lang="en-US" sz="1800" dirty="0">
                <a:latin typeface="Arial" pitchFamily="34" charset="0"/>
                <a:cs typeface="Arial" pitchFamily="34" charset="0"/>
              </a:rPr>
              <a:t>permanent income </a:t>
            </a:r>
            <a:r>
              <a:rPr lang="en-US" sz="1800" b="1" i="1" dirty="0">
                <a:latin typeface="Arial" pitchFamily="34" charset="0"/>
                <a:cs typeface="Arial" pitchFamily="34" charset="0"/>
              </a:rPr>
              <a:t>Y </a:t>
            </a:r>
            <a:r>
              <a:rPr lang="en-US" sz="1800" b="1" baseline="30000" dirty="0">
                <a:latin typeface="Arial" pitchFamily="34" charset="0"/>
                <a:cs typeface="Arial" pitchFamily="34" charset="0"/>
              </a:rPr>
              <a:t>P</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(average income, which people expect to persist into the future)</a:t>
            </a:r>
            <a:endParaRPr lang="en-US" sz="1800" b="1" baseline="30000" dirty="0">
              <a:latin typeface="Arial" pitchFamily="34" charset="0"/>
              <a:cs typeface="Arial" pitchFamily="34" charset="0"/>
            </a:endParaRPr>
          </a:p>
          <a:p>
            <a:pPr lvl="1">
              <a:spcBef>
                <a:spcPct val="15000"/>
              </a:spcBef>
              <a:buFontTx/>
              <a:buNone/>
            </a:pPr>
            <a:r>
              <a:rPr lang="en-US" sz="1800" dirty="0">
                <a:latin typeface="Arial" pitchFamily="34" charset="0"/>
                <a:cs typeface="Arial" pitchFamily="34" charset="0"/>
              </a:rPr>
              <a:t>transitory income </a:t>
            </a:r>
            <a:r>
              <a:rPr lang="en-US" sz="1800" b="1" i="1" dirty="0">
                <a:latin typeface="Arial" pitchFamily="34" charset="0"/>
                <a:cs typeface="Arial" pitchFamily="34" charset="0"/>
              </a:rPr>
              <a:t>Y </a:t>
            </a:r>
            <a:r>
              <a:rPr lang="en-US" sz="1800" b="1" baseline="30000" dirty="0">
                <a:latin typeface="Arial" pitchFamily="34" charset="0"/>
                <a:cs typeface="Arial" pitchFamily="34" charset="0"/>
              </a:rPr>
              <a:t>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(temporary deviations from average income)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The Permanent Income Hypothesis</a:t>
            </a:r>
          </a:p>
        </p:txBody>
      </p:sp>
      <p:sp>
        <p:nvSpPr>
          <p:cNvPr id="240643" name="Rectangle 3"/>
          <p:cNvSpPr>
            <a:spLocks noGrp="1" noChangeArrowheads="1"/>
          </p:cNvSpPr>
          <p:nvPr>
            <p:ph idx="1"/>
          </p:nvPr>
        </p:nvSpPr>
        <p:spPr/>
        <p:txBody>
          <a:bodyPr/>
          <a:lstStyle/>
          <a:p>
            <a:r>
              <a:rPr lang="en-US" sz="1800" dirty="0">
                <a:latin typeface="Arial" pitchFamily="34" charset="0"/>
                <a:cs typeface="Arial" pitchFamily="34" charset="0"/>
              </a:rPr>
              <a:t>Consumers use saving &amp; borrowing to smooth consumption in response to transitory changes in income.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a:t>
            </a:r>
            <a:r>
              <a:rPr lang="en-US" sz="1800" dirty="0">
                <a:latin typeface="Arial" pitchFamily="34" charset="0"/>
                <a:cs typeface="Arial" pitchFamily="34" charset="0"/>
              </a:rPr>
              <a:t>PIH consumption function:</a:t>
            </a:r>
          </a:p>
          <a:p>
            <a:pPr>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err="1">
                <a:latin typeface="Arial" pitchFamily="34" charset="0"/>
                <a:cs typeface="Arial" pitchFamily="34" charset="0"/>
              </a:rPr>
              <a:t>aY</a:t>
            </a:r>
            <a:r>
              <a:rPr lang="en-US" sz="1800" b="1" i="1" dirty="0">
                <a:latin typeface="Arial" pitchFamily="34" charset="0"/>
                <a:cs typeface="Arial" pitchFamily="34" charset="0"/>
              </a:rPr>
              <a:t> </a:t>
            </a:r>
            <a:r>
              <a:rPr lang="en-US" sz="1800" b="1" baseline="30000" dirty="0">
                <a:latin typeface="Arial" pitchFamily="34" charset="0"/>
                <a:cs typeface="Arial" pitchFamily="34" charset="0"/>
              </a:rPr>
              <a:t>P</a:t>
            </a:r>
            <a:r>
              <a:rPr lang="en-US" sz="1800" dirty="0">
                <a:latin typeface="Arial" pitchFamily="34" charset="0"/>
                <a:cs typeface="Arial" pitchFamily="34" charset="0"/>
              </a:rPr>
              <a:t> </a:t>
            </a:r>
          </a:p>
          <a:p>
            <a:pPr>
              <a:buFont typeface="Wingdings" pitchFamily="2" charset="2"/>
              <a:buNone/>
            </a:pPr>
            <a:r>
              <a:rPr lang="en-US" sz="1800" dirty="0">
                <a:latin typeface="Arial" pitchFamily="34" charset="0"/>
                <a:cs typeface="Arial" pitchFamily="34" charset="0"/>
              </a:rPr>
              <a:t>	where </a:t>
            </a:r>
            <a:r>
              <a:rPr lang="en-US" sz="1800" b="1" i="1" dirty="0">
                <a:latin typeface="Arial" pitchFamily="34" charset="0"/>
                <a:cs typeface="Arial" pitchFamily="34" charset="0"/>
              </a:rPr>
              <a:t>a</a:t>
            </a:r>
            <a:r>
              <a:rPr lang="en-US" sz="1800" dirty="0">
                <a:latin typeface="Arial" pitchFamily="34" charset="0"/>
                <a:cs typeface="Arial" pitchFamily="34" charset="0"/>
              </a:rPr>
              <a:t>  is the fraction of permanent income that people consume per year.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6" name="Rectangle 4"/>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The Permanent Income Hypothesis</a:t>
            </a:r>
          </a:p>
        </p:txBody>
      </p:sp>
      <p:sp>
        <p:nvSpPr>
          <p:cNvPr id="294915" name="Rectangle 3"/>
          <p:cNvSpPr>
            <a:spLocks noGrp="1" noChangeArrowheads="1"/>
          </p:cNvSpPr>
          <p:nvPr>
            <p:ph idx="1"/>
          </p:nvPr>
        </p:nvSpPr>
        <p:spPr/>
        <p:txBody>
          <a:bodyPr/>
          <a:lstStyle/>
          <a:p>
            <a:pPr marL="0" indent="0">
              <a:buClr>
                <a:schemeClr val="tx1"/>
              </a:buClr>
              <a:buFont typeface="Wingdings" pitchFamily="2" charset="2"/>
              <a:buNone/>
            </a:pPr>
            <a:r>
              <a:rPr lang="en-US" sz="1800" dirty="0">
                <a:latin typeface="Arial" pitchFamily="34" charset="0"/>
                <a:cs typeface="Arial" pitchFamily="34" charset="0"/>
              </a:rPr>
              <a:t>The PIH can solve the consumption puzzle:</a:t>
            </a:r>
          </a:p>
          <a:p>
            <a:pPr marL="404813" lvl="1">
              <a:lnSpc>
                <a:spcPct val="105000"/>
              </a:lnSpc>
              <a:spcBef>
                <a:spcPct val="20000"/>
              </a:spcBef>
              <a:buClr>
                <a:schemeClr val="tx1"/>
              </a:buClr>
              <a:buSzPct val="110000"/>
              <a:buFont typeface="Wingdings" pitchFamily="2" charset="2"/>
              <a:buChar char="§"/>
            </a:pPr>
            <a:r>
              <a:rPr lang="en-US" sz="1800" dirty="0">
                <a:latin typeface="Arial" pitchFamily="34" charset="0"/>
                <a:cs typeface="Arial" pitchFamily="34" charset="0"/>
              </a:rPr>
              <a:t>The PIH implies</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i="1" dirty="0">
                <a:latin typeface="Arial" pitchFamily="34" charset="0"/>
                <a:cs typeface="Arial" pitchFamily="34" charset="0"/>
              </a:rPr>
              <a:t>APC</a:t>
            </a:r>
            <a:r>
              <a:rPr lang="en-US" sz="1800" dirty="0">
                <a:latin typeface="Arial" pitchFamily="34" charset="0"/>
                <a:cs typeface="Arial" pitchFamily="34" charset="0"/>
              </a:rPr>
              <a:t> = </a:t>
            </a:r>
            <a:r>
              <a:rPr lang="en-US" sz="1800" b="1" i="1" dirty="0">
                <a:latin typeface="Arial" pitchFamily="34" charset="0"/>
                <a:cs typeface="Arial" pitchFamily="34" charset="0"/>
              </a:rPr>
              <a:t>C/Y</a:t>
            </a:r>
            <a:r>
              <a:rPr lang="en-US" sz="1800" dirty="0">
                <a:latin typeface="Arial" pitchFamily="34" charset="0"/>
                <a:cs typeface="Arial" pitchFamily="34" charset="0"/>
              </a:rPr>
              <a:t>  = </a:t>
            </a:r>
            <a:r>
              <a:rPr lang="en-US" sz="1800" b="1" i="1" dirty="0" err="1">
                <a:latin typeface="Arial" pitchFamily="34" charset="0"/>
                <a:cs typeface="Arial" pitchFamily="34" charset="0"/>
              </a:rPr>
              <a:t>aY</a:t>
            </a:r>
            <a:r>
              <a:rPr lang="en-US" sz="1800" b="1" i="1" dirty="0">
                <a:latin typeface="Arial" pitchFamily="34" charset="0"/>
                <a:cs typeface="Arial" pitchFamily="34" charset="0"/>
              </a:rPr>
              <a:t> </a:t>
            </a:r>
            <a:r>
              <a:rPr lang="en-US" sz="1800" b="1" baseline="30000" dirty="0">
                <a:latin typeface="Arial" pitchFamily="34" charset="0"/>
                <a:cs typeface="Arial" pitchFamily="34" charset="0"/>
              </a:rPr>
              <a:t>P</a:t>
            </a:r>
            <a:r>
              <a:rPr lang="en-US" sz="1800" b="1" i="1" dirty="0">
                <a:latin typeface="Arial" pitchFamily="34" charset="0"/>
                <a:cs typeface="Arial" pitchFamily="34" charset="0"/>
              </a:rPr>
              <a:t>/Y</a:t>
            </a:r>
            <a:r>
              <a:rPr lang="en-US" sz="1800" dirty="0">
                <a:latin typeface="Arial" pitchFamily="34" charset="0"/>
                <a:cs typeface="Arial" pitchFamily="34" charset="0"/>
              </a:rPr>
              <a:t> </a:t>
            </a:r>
          </a:p>
          <a:p>
            <a:pPr marL="404813" lvl="1">
              <a:spcBef>
                <a:spcPct val="20000"/>
              </a:spcBef>
              <a:buClr>
                <a:schemeClr val="tx1"/>
              </a:buClr>
              <a:buSzPct val="110000"/>
              <a:buFont typeface="Wingdings" pitchFamily="2" charset="2"/>
              <a:buChar char="§"/>
            </a:pPr>
            <a:endParaRPr lang="en-US" sz="1800" dirty="0" smtClean="0">
              <a:latin typeface="Arial" pitchFamily="34" charset="0"/>
              <a:cs typeface="Arial" pitchFamily="34" charset="0"/>
            </a:endParaRPr>
          </a:p>
          <a:p>
            <a:pPr marL="404813" lvl="1">
              <a:spcBef>
                <a:spcPct val="20000"/>
              </a:spcBef>
              <a:buClr>
                <a:schemeClr val="tx1"/>
              </a:buClr>
              <a:buSzPct val="110000"/>
              <a:buFont typeface="Wingdings" pitchFamily="2" charset="2"/>
              <a:buChar char="§"/>
            </a:pPr>
            <a:endParaRPr lang="en-US" sz="1800" dirty="0">
              <a:latin typeface="Arial" pitchFamily="34" charset="0"/>
              <a:cs typeface="Arial" pitchFamily="34" charset="0"/>
            </a:endParaRPr>
          </a:p>
          <a:p>
            <a:pPr marL="404813" lvl="1">
              <a:spcBef>
                <a:spcPct val="20000"/>
              </a:spcBef>
              <a:buClr>
                <a:schemeClr val="tx1"/>
              </a:buClr>
              <a:buSzPct val="110000"/>
              <a:buFont typeface="Wingdings" pitchFamily="2" charset="2"/>
              <a:buChar char="§"/>
            </a:pPr>
            <a:r>
              <a:rPr lang="en-US" sz="1800" dirty="0" smtClean="0">
                <a:latin typeface="Arial" pitchFamily="34" charset="0"/>
                <a:cs typeface="Arial" pitchFamily="34" charset="0"/>
              </a:rPr>
              <a:t>To </a:t>
            </a:r>
            <a:r>
              <a:rPr lang="en-US" sz="1800" dirty="0">
                <a:latin typeface="Arial" pitchFamily="34" charset="0"/>
                <a:cs typeface="Arial" pitchFamily="34" charset="0"/>
              </a:rPr>
              <a:t>the extent that high income households have higher transitory income than low income households, the APC will be lower in high income households.  </a:t>
            </a:r>
          </a:p>
          <a:p>
            <a:pPr marL="404813" lvl="1">
              <a:spcBef>
                <a:spcPct val="20000"/>
              </a:spcBef>
              <a:buClr>
                <a:schemeClr val="tx1"/>
              </a:buClr>
              <a:buSzPct val="110000"/>
              <a:buFont typeface="Wingdings" pitchFamily="2" charset="2"/>
              <a:buChar char="§"/>
            </a:pPr>
            <a:endParaRPr lang="en-US" sz="1800" dirty="0" smtClean="0">
              <a:latin typeface="Arial" pitchFamily="34" charset="0"/>
              <a:cs typeface="Arial" pitchFamily="34" charset="0"/>
            </a:endParaRPr>
          </a:p>
          <a:p>
            <a:pPr marL="404813" lvl="1">
              <a:spcBef>
                <a:spcPct val="20000"/>
              </a:spcBef>
              <a:buClr>
                <a:schemeClr val="tx1"/>
              </a:buClr>
              <a:buSzPct val="110000"/>
              <a:buFont typeface="Wingdings" pitchFamily="2" charset="2"/>
              <a:buChar char="§"/>
            </a:pPr>
            <a:endParaRPr lang="en-US" sz="1800" dirty="0">
              <a:latin typeface="Arial" pitchFamily="34" charset="0"/>
              <a:cs typeface="Arial" pitchFamily="34" charset="0"/>
            </a:endParaRPr>
          </a:p>
          <a:p>
            <a:pPr marL="404813" lvl="1">
              <a:spcBef>
                <a:spcPct val="20000"/>
              </a:spcBef>
              <a:buClr>
                <a:schemeClr val="tx1"/>
              </a:buClr>
              <a:buSzPct val="110000"/>
              <a:buFont typeface="Wingdings" pitchFamily="2" charset="2"/>
              <a:buChar char="§"/>
            </a:pPr>
            <a:r>
              <a:rPr lang="en-US" sz="1800" dirty="0" smtClean="0">
                <a:latin typeface="Arial" pitchFamily="34" charset="0"/>
                <a:cs typeface="Arial" pitchFamily="34" charset="0"/>
              </a:rPr>
              <a:t>Over </a:t>
            </a:r>
            <a:r>
              <a:rPr lang="en-US" sz="1800" dirty="0">
                <a:latin typeface="Arial" pitchFamily="34" charset="0"/>
                <a:cs typeface="Arial" pitchFamily="34" charset="0"/>
              </a:rPr>
              <a:t>the long run, income variation is due mainly if not solely to variation in permanent income, which implies a stable </a:t>
            </a:r>
            <a:r>
              <a:rPr lang="en-US" sz="1800" i="1" dirty="0">
                <a:latin typeface="Arial" pitchFamily="34" charset="0"/>
                <a:cs typeface="Arial" pitchFamily="34" charset="0"/>
              </a:rPr>
              <a:t>APC</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PIH vs. LCH</a:t>
            </a:r>
          </a:p>
        </p:txBody>
      </p:sp>
      <p:sp>
        <p:nvSpPr>
          <p:cNvPr id="295939" name="Rectangle 3"/>
          <p:cNvSpPr>
            <a:spLocks noGrp="1" noChangeArrowheads="1"/>
          </p:cNvSpPr>
          <p:nvPr>
            <p:ph idx="1"/>
          </p:nvPr>
        </p:nvSpPr>
        <p:spPr>
          <a:xfrm>
            <a:off x="990600" y="1219200"/>
            <a:ext cx="7543800" cy="47244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both, people try to achieve smooth consumption in the face of changing current income.</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the LCH, current income changes systematically as people move through their life cycle.</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the PIH, current income is subject to random, transitory fluctuations.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Both </a:t>
            </a:r>
            <a:r>
              <a:rPr lang="en-US" sz="1800" dirty="0">
                <a:latin typeface="Arial" pitchFamily="34" charset="0"/>
                <a:cs typeface="Arial" pitchFamily="34" charset="0"/>
              </a:rPr>
              <a:t>hypotheses can explain the consumption puzzle.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Random-Walk Hypothesis</a:t>
            </a:r>
          </a:p>
        </p:txBody>
      </p:sp>
      <p:sp>
        <p:nvSpPr>
          <p:cNvPr id="296963" name="Rectangle 3"/>
          <p:cNvSpPr>
            <a:spLocks noGrp="1" noChangeArrowheads="1"/>
          </p:cNvSpPr>
          <p:nvPr>
            <p:ph idx="1"/>
          </p:nvPr>
        </p:nvSpPr>
        <p:spPr/>
        <p:txBody>
          <a:bodyPr/>
          <a:lstStyle/>
          <a:p>
            <a:pPr>
              <a:spcBef>
                <a:spcPct val="50000"/>
              </a:spcBef>
            </a:pPr>
            <a:r>
              <a:rPr lang="en-US" sz="1800" dirty="0">
                <a:latin typeface="Arial" pitchFamily="34" charset="0"/>
                <a:cs typeface="Arial" pitchFamily="34" charset="0"/>
              </a:rPr>
              <a:t>due to Robert Hall (1978)</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based </a:t>
            </a:r>
            <a:r>
              <a:rPr lang="en-US" sz="1800" dirty="0">
                <a:latin typeface="Arial" pitchFamily="34" charset="0"/>
                <a:cs typeface="Arial" pitchFamily="34" charset="0"/>
              </a:rPr>
              <a:t>on Fisher’s model &amp; PIH, in which forward-looking consumers base consumption on expected future income</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Hall </a:t>
            </a:r>
            <a:r>
              <a:rPr lang="en-US" sz="1800" dirty="0">
                <a:latin typeface="Arial" pitchFamily="34" charset="0"/>
                <a:cs typeface="Arial" pitchFamily="34" charset="0"/>
              </a:rPr>
              <a:t>adds the assumption of </a:t>
            </a:r>
            <a:r>
              <a:rPr lang="en-US" sz="1800" b="1" dirty="0">
                <a:latin typeface="Arial" pitchFamily="34" charset="0"/>
                <a:cs typeface="Arial" pitchFamily="34" charset="0"/>
              </a:rPr>
              <a:t>rational expectations</a:t>
            </a:r>
            <a:r>
              <a:rPr lang="en-US" sz="1800" dirty="0">
                <a:latin typeface="Arial" pitchFamily="34" charset="0"/>
                <a:cs typeface="Arial" pitchFamily="34" charset="0"/>
              </a:rPr>
              <a:t>, that people use all available information to forecast future variables like income.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Random-Walk Hypothesis</a:t>
            </a:r>
          </a:p>
        </p:txBody>
      </p:sp>
      <p:sp>
        <p:nvSpPr>
          <p:cNvPr id="299011" name="Rectangle 3"/>
          <p:cNvSpPr>
            <a:spLocks noGrp="1" noChangeArrowheads="1"/>
          </p:cNvSpPr>
          <p:nvPr>
            <p:ph idx="1"/>
          </p:nvPr>
        </p:nvSpPr>
        <p:spPr>
          <a:xfrm>
            <a:off x="990600" y="1219200"/>
            <a:ext cx="7772400" cy="4800600"/>
          </a:xfrm>
        </p:spPr>
        <p:txBody>
          <a:bodyPr/>
          <a:lstStyle/>
          <a:p>
            <a:pPr marL="230188" indent="-230188">
              <a:spcBef>
                <a:spcPct val="50000"/>
              </a:spcBef>
              <a:buClr>
                <a:schemeClr val="tx1"/>
              </a:buClr>
            </a:pPr>
            <a:r>
              <a:rPr lang="en-US" sz="1800" dirty="0">
                <a:latin typeface="Arial" pitchFamily="34" charset="0"/>
                <a:cs typeface="Arial" pitchFamily="34" charset="0"/>
              </a:rPr>
              <a:t>If PIH is correct and consumers have rational expectations, then consumption should follow a </a:t>
            </a:r>
            <a:r>
              <a:rPr lang="en-US" sz="1800" b="1" dirty="0">
                <a:latin typeface="Arial" pitchFamily="34" charset="0"/>
                <a:cs typeface="Arial" pitchFamily="34" charset="0"/>
              </a:rPr>
              <a:t>random walk</a:t>
            </a:r>
            <a:r>
              <a:rPr lang="en-US" sz="1800" dirty="0">
                <a:latin typeface="Arial" pitchFamily="34" charset="0"/>
                <a:cs typeface="Arial" pitchFamily="34" charset="0"/>
              </a:rPr>
              <a:t>:  changes in consumption should be unpredictable</a:t>
            </a:r>
            <a:r>
              <a:rPr lang="en-US" sz="1800" dirty="0" smtClean="0">
                <a:latin typeface="Arial" pitchFamily="34" charset="0"/>
                <a:cs typeface="Arial" pitchFamily="34" charset="0"/>
              </a:rPr>
              <a:t>.</a:t>
            </a:r>
          </a:p>
          <a:p>
            <a:pPr marL="230188" indent="-230188">
              <a:spcBef>
                <a:spcPct val="50000"/>
              </a:spcBef>
              <a:buClr>
                <a:schemeClr val="tx1"/>
              </a:buClr>
              <a:buNone/>
            </a:pPr>
            <a:endParaRPr lang="en-US" sz="1800" dirty="0">
              <a:latin typeface="Arial" pitchFamily="34" charset="0"/>
              <a:cs typeface="Arial" pitchFamily="34" charset="0"/>
            </a:endParaRPr>
          </a:p>
          <a:p>
            <a:pPr marL="577850" lvl="1" indent="-233363">
              <a:spcBef>
                <a:spcPct val="25000"/>
              </a:spcBef>
              <a:buClr>
                <a:schemeClr val="tx1"/>
              </a:buClr>
              <a:buFontTx/>
              <a:buChar char="•"/>
            </a:pPr>
            <a:r>
              <a:rPr lang="en-US" sz="1800" dirty="0">
                <a:latin typeface="Arial" pitchFamily="34" charset="0"/>
                <a:cs typeface="Arial" pitchFamily="34" charset="0"/>
              </a:rPr>
              <a:t>A change in income or wealth that was anticipated has already been factored into expected permanent income, so it will not change consumption. </a:t>
            </a:r>
            <a:endParaRPr lang="en-US" sz="1800" dirty="0" smtClean="0">
              <a:latin typeface="Arial" pitchFamily="34" charset="0"/>
              <a:cs typeface="Arial" pitchFamily="34" charset="0"/>
            </a:endParaRPr>
          </a:p>
          <a:p>
            <a:pPr marL="577850" lvl="1" indent="-233363">
              <a:spcBef>
                <a:spcPct val="25000"/>
              </a:spcBef>
              <a:buClr>
                <a:schemeClr val="tx1"/>
              </a:buClr>
              <a:buFontTx/>
              <a:buChar char="•"/>
            </a:pPr>
            <a:endParaRPr lang="en-US" sz="1800" dirty="0">
              <a:latin typeface="Arial" pitchFamily="34" charset="0"/>
              <a:cs typeface="Arial" pitchFamily="34" charset="0"/>
            </a:endParaRPr>
          </a:p>
          <a:p>
            <a:pPr marL="577850" lvl="1" indent="-233363">
              <a:spcBef>
                <a:spcPct val="25000"/>
              </a:spcBef>
              <a:buClr>
                <a:schemeClr val="tx1"/>
              </a:buClr>
              <a:buFontTx/>
              <a:buChar char="•"/>
            </a:pPr>
            <a:endParaRPr lang="en-US" sz="1800" dirty="0">
              <a:latin typeface="Arial" pitchFamily="34" charset="0"/>
              <a:cs typeface="Arial" pitchFamily="34" charset="0"/>
            </a:endParaRPr>
          </a:p>
          <a:p>
            <a:pPr marL="577850" lvl="1" indent="-233363">
              <a:spcBef>
                <a:spcPct val="25000"/>
              </a:spcBef>
              <a:buClr>
                <a:schemeClr val="tx1"/>
              </a:buClr>
              <a:buFontTx/>
              <a:buChar char="•"/>
            </a:pPr>
            <a:r>
              <a:rPr lang="en-US" sz="1800" dirty="0">
                <a:latin typeface="Arial" pitchFamily="34" charset="0"/>
                <a:cs typeface="Arial" pitchFamily="34" charset="0"/>
              </a:rPr>
              <a:t>Only unanticipated changes in income or wealth that alter expected permanent income will change consumption.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0036" name="Rectangle 4"/>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Implication of the R-W Hypothesis</a:t>
            </a:r>
          </a:p>
        </p:txBody>
      </p:sp>
      <p:sp>
        <p:nvSpPr>
          <p:cNvPr id="300035" name="Rectangle 3"/>
          <p:cNvSpPr>
            <a:spLocks noGrp="1" noChangeArrowheads="1"/>
          </p:cNvSpPr>
          <p:nvPr>
            <p:ph idx="1"/>
          </p:nvPr>
        </p:nvSpPr>
        <p:spPr>
          <a:xfrm>
            <a:off x="1828800" y="1676400"/>
            <a:ext cx="5943600" cy="3429000"/>
          </a:xfrm>
          <a:gradFill rotWithShape="0">
            <a:gsLst>
              <a:gs pos="0">
                <a:srgbClr val="0047FF"/>
              </a:gs>
              <a:gs pos="13000">
                <a:srgbClr val="000082"/>
              </a:gs>
              <a:gs pos="28000">
                <a:srgbClr val="0047FF"/>
              </a:gs>
              <a:gs pos="42000">
                <a:srgbClr val="000082"/>
              </a:gs>
              <a:gs pos="57001">
                <a:srgbClr val="0047FF"/>
              </a:gs>
              <a:gs pos="72000">
                <a:srgbClr val="000082"/>
              </a:gs>
              <a:gs pos="87000">
                <a:srgbClr val="0047FF"/>
              </a:gs>
              <a:gs pos="100000">
                <a:srgbClr val="000082"/>
              </a:gs>
            </a:gsLst>
            <a:lin ang="2700000" scaled="1"/>
          </a:gradFill>
          <a:ln>
            <a:solidFill>
              <a:schemeClr val="tx1"/>
            </a:solidFill>
          </a:ln>
        </p:spPr>
        <p:txBody>
          <a:bodyPr anchor="ctr" anchorCtr="1"/>
          <a:lstStyle/>
          <a:p>
            <a:pPr marL="0" indent="0" algn="ctr">
              <a:lnSpc>
                <a:spcPct val="105000"/>
              </a:lnSpc>
              <a:buFont typeface="Wingdings" pitchFamily="2" charset="2"/>
              <a:buNone/>
            </a:pPr>
            <a:r>
              <a:rPr lang="en-US" sz="1800">
                <a:solidFill>
                  <a:schemeClr val="bg1"/>
                </a:solidFill>
                <a:effectLst>
                  <a:outerShdw blurRad="38100" dist="38100" dir="2700000" algn="tl">
                    <a:srgbClr val="000000"/>
                  </a:outerShdw>
                </a:effectLst>
                <a:latin typeface="Arial" pitchFamily="34" charset="0"/>
                <a:cs typeface="Arial" pitchFamily="34" charset="0"/>
              </a:rPr>
              <a:t>If consumers obey the PIH </a:t>
            </a:r>
            <a:br>
              <a:rPr lang="en-US" sz="1800">
                <a:solidFill>
                  <a:schemeClr val="bg1"/>
                </a:solidFill>
                <a:effectLst>
                  <a:outerShdw blurRad="38100" dist="38100" dir="2700000" algn="tl">
                    <a:srgbClr val="000000"/>
                  </a:outerShdw>
                </a:effectLst>
                <a:latin typeface="Arial" pitchFamily="34" charset="0"/>
                <a:cs typeface="Arial" pitchFamily="34" charset="0"/>
              </a:rPr>
            </a:br>
            <a:r>
              <a:rPr lang="en-US" sz="1800">
                <a:solidFill>
                  <a:schemeClr val="bg1"/>
                </a:solidFill>
                <a:effectLst>
                  <a:outerShdw blurRad="38100" dist="38100" dir="2700000" algn="tl">
                    <a:srgbClr val="000000"/>
                  </a:outerShdw>
                </a:effectLst>
                <a:latin typeface="Arial" pitchFamily="34" charset="0"/>
                <a:cs typeface="Arial" pitchFamily="34" charset="0"/>
              </a:rPr>
              <a:t>and have rational expectations, then policy changes </a:t>
            </a:r>
            <a:br>
              <a:rPr lang="en-US" sz="1800">
                <a:solidFill>
                  <a:schemeClr val="bg1"/>
                </a:solidFill>
                <a:effectLst>
                  <a:outerShdw blurRad="38100" dist="38100" dir="2700000" algn="tl">
                    <a:srgbClr val="000000"/>
                  </a:outerShdw>
                </a:effectLst>
                <a:latin typeface="Arial" pitchFamily="34" charset="0"/>
                <a:cs typeface="Arial" pitchFamily="34" charset="0"/>
              </a:rPr>
            </a:br>
            <a:r>
              <a:rPr lang="en-US" sz="1800">
                <a:solidFill>
                  <a:schemeClr val="bg1"/>
                </a:solidFill>
                <a:effectLst>
                  <a:outerShdw blurRad="38100" dist="38100" dir="2700000" algn="tl">
                    <a:srgbClr val="000000"/>
                  </a:outerShdw>
                </a:effectLst>
                <a:latin typeface="Arial" pitchFamily="34" charset="0"/>
                <a:cs typeface="Arial" pitchFamily="34" charset="0"/>
              </a:rPr>
              <a:t>will affect consumption </a:t>
            </a:r>
            <a:br>
              <a:rPr lang="en-US" sz="1800">
                <a:solidFill>
                  <a:schemeClr val="bg1"/>
                </a:solidFill>
                <a:effectLst>
                  <a:outerShdw blurRad="38100" dist="38100" dir="2700000" algn="tl">
                    <a:srgbClr val="000000"/>
                  </a:outerShdw>
                </a:effectLst>
                <a:latin typeface="Arial" pitchFamily="34" charset="0"/>
                <a:cs typeface="Arial" pitchFamily="34" charset="0"/>
              </a:rPr>
            </a:br>
            <a:r>
              <a:rPr lang="en-US" sz="1800" i="1">
                <a:solidFill>
                  <a:schemeClr val="bg1"/>
                </a:solidFill>
                <a:effectLst>
                  <a:outerShdw blurRad="38100" dist="38100" dir="2700000" algn="tl">
                    <a:srgbClr val="000000"/>
                  </a:outerShdw>
                </a:effectLst>
                <a:latin typeface="Arial" pitchFamily="34" charset="0"/>
                <a:cs typeface="Arial" pitchFamily="34" charset="0"/>
              </a:rPr>
              <a:t>only if they are unanticipated.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Psychology of Instant Gratification</a:t>
            </a:r>
          </a:p>
        </p:txBody>
      </p:sp>
      <p:sp>
        <p:nvSpPr>
          <p:cNvPr id="302083" name="Rectangle 3"/>
          <p:cNvSpPr>
            <a:spLocks noGrp="1" noChangeArrowheads="1"/>
          </p:cNvSpPr>
          <p:nvPr>
            <p:ph idx="1"/>
          </p:nvPr>
        </p:nvSpPr>
        <p:spPr/>
        <p:txBody>
          <a:bodyPr/>
          <a:lstStyle/>
          <a:p>
            <a:r>
              <a:rPr lang="en-US" sz="1800" dirty="0">
                <a:latin typeface="Arial" pitchFamily="34" charset="0"/>
                <a:cs typeface="Arial" pitchFamily="34" charset="0"/>
              </a:rPr>
              <a:t>Theories from Fisher to Hall assumes that consumers are rational and act to maximize lifetime utility.</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recent </a:t>
            </a:r>
            <a:r>
              <a:rPr lang="en-US" sz="1800" dirty="0">
                <a:latin typeface="Arial" pitchFamily="34" charset="0"/>
                <a:cs typeface="Arial" pitchFamily="34" charset="0"/>
              </a:rPr>
              <a:t>studies by David </a:t>
            </a:r>
            <a:r>
              <a:rPr lang="en-US" sz="1800" dirty="0" err="1">
                <a:latin typeface="Arial" pitchFamily="34" charset="0"/>
                <a:cs typeface="Arial" pitchFamily="34" charset="0"/>
              </a:rPr>
              <a:t>Laibson</a:t>
            </a:r>
            <a:r>
              <a:rPr lang="en-US" sz="1800" dirty="0">
                <a:latin typeface="Arial" pitchFamily="34" charset="0"/>
                <a:cs typeface="Arial" pitchFamily="34" charset="0"/>
              </a:rPr>
              <a:t> and others consider the psychology of consumers.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Psychology of Instant Gratification</a:t>
            </a:r>
          </a:p>
        </p:txBody>
      </p:sp>
      <p:sp>
        <p:nvSpPr>
          <p:cNvPr id="304131" name="Rectangle 3"/>
          <p:cNvSpPr>
            <a:spLocks noGrp="1" noChangeArrowheads="1"/>
          </p:cNvSpPr>
          <p:nvPr>
            <p:ph idx="1"/>
          </p:nvPr>
        </p:nvSpPr>
        <p:spPr/>
        <p:txBody>
          <a:bodyPr/>
          <a:lstStyle/>
          <a:p>
            <a:r>
              <a:rPr lang="en-US" sz="1800" dirty="0">
                <a:latin typeface="Arial" pitchFamily="34" charset="0"/>
                <a:cs typeface="Arial" pitchFamily="34" charset="0"/>
              </a:rPr>
              <a:t>Consumers consider themselves to be imperfect decision-makers.</a:t>
            </a:r>
          </a:p>
          <a:p>
            <a:pPr lvl="1">
              <a:spcBef>
                <a:spcPct val="15000"/>
              </a:spcBef>
            </a:pPr>
            <a:r>
              <a:rPr lang="en-US" sz="1800" dirty="0">
                <a:latin typeface="Arial" pitchFamily="34" charset="0"/>
                <a:cs typeface="Arial" pitchFamily="34" charset="0"/>
              </a:rPr>
              <a:t>E.g., in one survey, 76% said they were not saving enough for retirement.</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err="1" smtClean="0">
                <a:latin typeface="Arial" pitchFamily="34" charset="0"/>
                <a:cs typeface="Arial" pitchFamily="34" charset="0"/>
              </a:rPr>
              <a:t>Laibson</a:t>
            </a:r>
            <a:r>
              <a:rPr lang="en-US" sz="1800" dirty="0">
                <a:latin typeface="Arial" pitchFamily="34" charset="0"/>
                <a:cs typeface="Arial" pitchFamily="34" charset="0"/>
              </a:rPr>
              <a:t>:  The “pull of instant gratification” explains why people don’t save as much as a perfectly rational lifetime utility </a:t>
            </a:r>
            <a:r>
              <a:rPr lang="en-US" sz="1800" dirty="0" err="1">
                <a:latin typeface="Arial" pitchFamily="34" charset="0"/>
                <a:cs typeface="Arial" pitchFamily="34" charset="0"/>
              </a:rPr>
              <a:t>maximizer</a:t>
            </a:r>
            <a:r>
              <a:rPr lang="en-US" sz="1800" dirty="0">
                <a:latin typeface="Arial" pitchFamily="34" charset="0"/>
                <a:cs typeface="Arial" pitchFamily="34" charset="0"/>
              </a:rPr>
              <a:t> would save.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Two Questions and Time Inconsistency</a:t>
            </a:r>
          </a:p>
        </p:txBody>
      </p:sp>
      <p:sp>
        <p:nvSpPr>
          <p:cNvPr id="305155" name="Rectangle 3"/>
          <p:cNvSpPr>
            <a:spLocks noGrp="1" noChangeArrowheads="1"/>
          </p:cNvSpPr>
          <p:nvPr>
            <p:ph idx="1"/>
          </p:nvPr>
        </p:nvSpPr>
        <p:spPr>
          <a:xfrm>
            <a:off x="990600" y="1219200"/>
            <a:ext cx="7772400" cy="5029200"/>
          </a:xfrm>
        </p:spPr>
        <p:txBody>
          <a:bodyPr/>
          <a:lstStyle/>
          <a:p>
            <a:pPr marL="461963" lvl="1" indent="-347663">
              <a:buClr>
                <a:schemeClr val="tx1"/>
              </a:buClr>
              <a:buFontTx/>
              <a:buAutoNum type="arabicPeriod"/>
            </a:pPr>
            <a:r>
              <a:rPr lang="en-US" sz="1800" dirty="0" smtClean="0">
                <a:latin typeface="Arial" pitchFamily="34" charset="0"/>
                <a:cs typeface="Arial" pitchFamily="34" charset="0"/>
              </a:rPr>
              <a:t>Would </a:t>
            </a:r>
            <a:r>
              <a:rPr lang="en-US" sz="1800" dirty="0">
                <a:latin typeface="Arial" pitchFamily="34" charset="0"/>
                <a:cs typeface="Arial" pitchFamily="34" charset="0"/>
              </a:rPr>
              <a:t>you prefer</a:t>
            </a:r>
            <a:br>
              <a:rPr lang="en-US" sz="1800" dirty="0">
                <a:latin typeface="Arial" pitchFamily="34" charset="0"/>
                <a:cs typeface="Arial" pitchFamily="34" charset="0"/>
              </a:rPr>
            </a:br>
            <a:r>
              <a:rPr lang="en-US" sz="1800" dirty="0">
                <a:latin typeface="Arial" pitchFamily="34" charset="0"/>
                <a:cs typeface="Arial" pitchFamily="34" charset="0"/>
              </a:rPr>
              <a:t> (A) a candy today, or </a:t>
            </a:r>
            <a:br>
              <a:rPr lang="en-US" sz="1800" dirty="0">
                <a:latin typeface="Arial" pitchFamily="34" charset="0"/>
                <a:cs typeface="Arial" pitchFamily="34" charset="0"/>
              </a:rPr>
            </a:br>
            <a:r>
              <a:rPr lang="en-US" sz="1800" dirty="0">
                <a:latin typeface="Arial" pitchFamily="34" charset="0"/>
                <a:cs typeface="Arial" pitchFamily="34" charset="0"/>
              </a:rPr>
              <a:t> (B) two candies tomorrow</a:t>
            </a:r>
            <a:r>
              <a:rPr lang="en-US" sz="1800" dirty="0" smtClean="0">
                <a:latin typeface="Arial" pitchFamily="34" charset="0"/>
                <a:cs typeface="Arial" pitchFamily="34" charset="0"/>
              </a:rPr>
              <a:t>?</a:t>
            </a:r>
          </a:p>
          <a:p>
            <a:pPr marL="461963" lvl="1" indent="-347663">
              <a:buClr>
                <a:schemeClr val="tx1"/>
              </a:buClr>
              <a:buFontTx/>
              <a:buAutoNum type="arabicPeriod"/>
            </a:pPr>
            <a:endParaRPr lang="en-US" sz="1800" dirty="0">
              <a:latin typeface="Arial" pitchFamily="34" charset="0"/>
              <a:cs typeface="Arial" pitchFamily="34" charset="0"/>
            </a:endParaRPr>
          </a:p>
          <a:p>
            <a:pPr marL="461963" lvl="1" indent="-347663">
              <a:buClr>
                <a:schemeClr val="tx1"/>
              </a:buClr>
              <a:buFontTx/>
              <a:buAutoNum type="arabicPeriod"/>
            </a:pPr>
            <a:endParaRPr lang="en-US" sz="1800" dirty="0">
              <a:latin typeface="Arial" pitchFamily="34" charset="0"/>
              <a:cs typeface="Arial" pitchFamily="34" charset="0"/>
            </a:endParaRPr>
          </a:p>
          <a:p>
            <a:pPr marL="461963" lvl="1" indent="-347663">
              <a:spcBef>
                <a:spcPct val="30000"/>
              </a:spcBef>
              <a:buClr>
                <a:schemeClr val="tx1"/>
              </a:buClr>
              <a:buFontTx/>
              <a:buNone/>
            </a:pPr>
            <a:r>
              <a:rPr lang="en-US" sz="1800" dirty="0">
                <a:latin typeface="Arial" pitchFamily="34" charset="0"/>
                <a:cs typeface="Arial" pitchFamily="34" charset="0"/>
              </a:rPr>
              <a:t>2</a:t>
            </a:r>
            <a:r>
              <a:rPr lang="en-US" sz="1800" dirty="0" smtClean="0">
                <a:latin typeface="Arial" pitchFamily="34" charset="0"/>
                <a:cs typeface="Arial" pitchFamily="34" charset="0"/>
              </a:rPr>
              <a:t>. </a:t>
            </a:r>
            <a:r>
              <a:rPr lang="en-US" sz="1800" dirty="0">
                <a:latin typeface="Arial" pitchFamily="34" charset="0"/>
                <a:cs typeface="Arial" pitchFamily="34" charset="0"/>
              </a:rPr>
              <a:t>Would you prefer</a:t>
            </a:r>
            <a:br>
              <a:rPr lang="en-US" sz="1800" dirty="0">
                <a:latin typeface="Arial" pitchFamily="34" charset="0"/>
                <a:cs typeface="Arial" pitchFamily="34" charset="0"/>
              </a:rPr>
            </a:br>
            <a:r>
              <a:rPr lang="en-US" sz="1800" dirty="0">
                <a:latin typeface="Arial" pitchFamily="34" charset="0"/>
                <a:cs typeface="Arial" pitchFamily="34" charset="0"/>
              </a:rPr>
              <a:t> (A) a candy in 100 days, or </a:t>
            </a:r>
            <a:br>
              <a:rPr lang="en-US" sz="1800" dirty="0">
                <a:latin typeface="Arial" pitchFamily="34" charset="0"/>
                <a:cs typeface="Arial" pitchFamily="34" charset="0"/>
              </a:rPr>
            </a:br>
            <a:r>
              <a:rPr lang="en-US" sz="1800" dirty="0">
                <a:latin typeface="Arial" pitchFamily="34" charset="0"/>
                <a:cs typeface="Arial" pitchFamily="34" charset="0"/>
              </a:rPr>
              <a:t> (B) two candies in 101 days?</a:t>
            </a:r>
          </a:p>
          <a:p>
            <a:pPr marL="0" indent="0">
              <a:spcBef>
                <a:spcPct val="30000"/>
              </a:spcBef>
              <a:buClr>
                <a:schemeClr val="tx1"/>
              </a:buClr>
              <a:buFont typeface="Wingdings" pitchFamily="2" charset="2"/>
              <a:buNone/>
            </a:pPr>
            <a:endParaRPr lang="en-US" sz="1800" dirty="0" smtClean="0">
              <a:latin typeface="Arial" pitchFamily="34" charset="0"/>
              <a:cs typeface="Arial" pitchFamily="34" charset="0"/>
            </a:endParaRPr>
          </a:p>
          <a:p>
            <a:pPr marL="0" indent="0">
              <a:spcBef>
                <a:spcPct val="30000"/>
              </a:spcBef>
              <a:buClr>
                <a:schemeClr val="tx1"/>
              </a:buClr>
              <a:buFont typeface="Wingdings" pitchFamily="2" charset="2"/>
              <a:buNone/>
            </a:pPr>
            <a:r>
              <a:rPr lang="en-US" sz="1800" dirty="0" smtClean="0">
                <a:latin typeface="Arial" pitchFamily="34" charset="0"/>
                <a:cs typeface="Arial" pitchFamily="34" charset="0"/>
              </a:rPr>
              <a:t>In </a:t>
            </a:r>
            <a:r>
              <a:rPr lang="en-US" sz="1800" dirty="0">
                <a:latin typeface="Arial" pitchFamily="34" charset="0"/>
                <a:cs typeface="Arial" pitchFamily="34" charset="0"/>
              </a:rPr>
              <a:t>studies, most people answered A to question 1, and B to question 2. </a:t>
            </a:r>
          </a:p>
          <a:p>
            <a:pPr marL="0" indent="0">
              <a:spcBef>
                <a:spcPct val="25000"/>
              </a:spcBef>
              <a:buClr>
                <a:schemeClr val="tx1"/>
              </a:buClr>
              <a:buFont typeface="Wingdings" pitchFamily="2" charset="2"/>
              <a:buNone/>
            </a:pPr>
            <a:endParaRPr lang="en-US" sz="1800" dirty="0" smtClean="0">
              <a:latin typeface="Arial" pitchFamily="34" charset="0"/>
              <a:cs typeface="Arial" pitchFamily="34" charset="0"/>
            </a:endParaRPr>
          </a:p>
          <a:p>
            <a:pPr marL="0" indent="0">
              <a:spcBef>
                <a:spcPct val="25000"/>
              </a:spcBef>
              <a:buClr>
                <a:schemeClr val="tx1"/>
              </a:buClr>
              <a:buFont typeface="Wingdings" pitchFamily="2" charset="2"/>
              <a:buNone/>
            </a:pPr>
            <a:r>
              <a:rPr lang="en-US" sz="1800" dirty="0" smtClean="0">
                <a:latin typeface="Arial" pitchFamily="34" charset="0"/>
                <a:cs typeface="Arial" pitchFamily="34" charset="0"/>
              </a:rPr>
              <a:t>A </a:t>
            </a:r>
            <a:r>
              <a:rPr lang="en-US" sz="1800" dirty="0">
                <a:latin typeface="Arial" pitchFamily="34" charset="0"/>
                <a:cs typeface="Arial" pitchFamily="34" charset="0"/>
              </a:rPr>
              <a:t>person confronted with question 2 may choose B. </a:t>
            </a:r>
            <a:br>
              <a:rPr lang="en-US" sz="1800" dirty="0">
                <a:latin typeface="Arial" pitchFamily="34" charset="0"/>
                <a:cs typeface="Arial" pitchFamily="34" charset="0"/>
              </a:rPr>
            </a:br>
            <a:endParaRPr lang="en-US" sz="1800" dirty="0" smtClean="0">
              <a:latin typeface="Arial" pitchFamily="34" charset="0"/>
              <a:cs typeface="Arial" pitchFamily="34" charset="0"/>
            </a:endParaRPr>
          </a:p>
          <a:p>
            <a:pPr marL="0" indent="0">
              <a:spcBef>
                <a:spcPct val="25000"/>
              </a:spcBef>
              <a:buClr>
                <a:schemeClr val="tx1"/>
              </a:buClr>
              <a:buFont typeface="Wingdings" pitchFamily="2" charset="2"/>
              <a:buNone/>
            </a:pPr>
            <a:r>
              <a:rPr lang="en-US" sz="1800" dirty="0" smtClean="0">
                <a:latin typeface="Arial" pitchFamily="34" charset="0"/>
                <a:cs typeface="Arial" pitchFamily="34" charset="0"/>
              </a:rPr>
              <a:t>100 </a:t>
            </a:r>
            <a:r>
              <a:rPr lang="en-US" sz="1800" dirty="0">
                <a:latin typeface="Arial" pitchFamily="34" charset="0"/>
                <a:cs typeface="Arial" pitchFamily="34" charset="0"/>
              </a:rPr>
              <a:t>days later, when he is confronted with question 1, the pull of instant gratification may induce him to change his mind.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Summing up</a:t>
            </a:r>
          </a:p>
        </p:txBody>
      </p:sp>
      <p:sp>
        <p:nvSpPr>
          <p:cNvPr id="303107" name="Rectangle 3"/>
          <p:cNvSpPr>
            <a:spLocks noGrp="1" noChangeArrowheads="1"/>
          </p:cNvSpPr>
          <p:nvPr>
            <p:ph idx="1"/>
          </p:nvPr>
        </p:nvSpPr>
        <p:spPr>
          <a:xfrm>
            <a:off x="962025" y="1146175"/>
            <a:ext cx="7543800" cy="49530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Keynes </a:t>
            </a:r>
            <a:r>
              <a:rPr lang="en-US" sz="1800" dirty="0">
                <a:latin typeface="Arial" pitchFamily="34" charset="0"/>
                <a:cs typeface="Arial" pitchFamily="34" charset="0"/>
              </a:rPr>
              <a:t>suggested that consumption depends primarily on current income.</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Recent </a:t>
            </a:r>
            <a:r>
              <a:rPr lang="en-US" sz="1800" dirty="0">
                <a:latin typeface="Arial" pitchFamily="34" charset="0"/>
                <a:cs typeface="Arial" pitchFamily="34" charset="0"/>
              </a:rPr>
              <a:t>work suggests instead that consumption depends on </a:t>
            </a:r>
          </a:p>
          <a:p>
            <a:pPr lvl="1"/>
            <a:r>
              <a:rPr lang="en-US" sz="1800" dirty="0">
                <a:latin typeface="Arial" pitchFamily="34" charset="0"/>
                <a:cs typeface="Arial" pitchFamily="34" charset="0"/>
              </a:rPr>
              <a:t>current income</a:t>
            </a:r>
          </a:p>
          <a:p>
            <a:pPr lvl="1"/>
            <a:r>
              <a:rPr lang="en-US" sz="1800" dirty="0">
                <a:latin typeface="Arial" pitchFamily="34" charset="0"/>
                <a:cs typeface="Arial" pitchFamily="34" charset="0"/>
              </a:rPr>
              <a:t>expected future income</a:t>
            </a:r>
          </a:p>
          <a:p>
            <a:pPr lvl="1"/>
            <a:r>
              <a:rPr lang="en-US" sz="1800" dirty="0">
                <a:latin typeface="Arial" pitchFamily="34" charset="0"/>
                <a:cs typeface="Arial" pitchFamily="34" charset="0"/>
              </a:rPr>
              <a:t>wealth</a:t>
            </a:r>
          </a:p>
          <a:p>
            <a:pPr lvl="1"/>
            <a:r>
              <a:rPr lang="en-US" sz="1800" dirty="0">
                <a:latin typeface="Arial" pitchFamily="34" charset="0"/>
                <a:cs typeface="Arial" pitchFamily="34" charset="0"/>
              </a:rPr>
              <a:t>interest rates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Economists </a:t>
            </a:r>
            <a:r>
              <a:rPr lang="en-US" sz="1800" dirty="0">
                <a:latin typeface="Arial" pitchFamily="34" charset="0"/>
                <a:cs typeface="Arial" pitchFamily="34" charset="0"/>
              </a:rPr>
              <a:t>disagree over the relative importance of these factors and of borrowing constraints and psychological factors.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dirty="0">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181600"/>
          </a:xfrm>
        </p:spPr>
        <p:txBody>
          <a:bodyPr>
            <a:normAutofit/>
          </a:bodyPr>
          <a:lstStyle/>
          <a:p>
            <a:pPr marL="346075" indent="-346075" defTabSz="736600">
              <a:spcBef>
                <a:spcPct val="30000"/>
              </a:spcBef>
              <a:buSzPct val="95000"/>
              <a:buFont typeface="Wingdings" pitchFamily="2" charset="2"/>
              <a:buNone/>
            </a:pPr>
            <a:r>
              <a:rPr lang="en-US" sz="1800" dirty="0" smtClean="0">
                <a:latin typeface="Arial" pitchFamily="34" charset="0"/>
                <a:cs typeface="Arial" pitchFamily="34" charset="0"/>
              </a:rPr>
              <a:t>1.  </a:t>
            </a:r>
            <a:r>
              <a:rPr lang="en-US" sz="1800" dirty="0">
                <a:latin typeface="Arial" pitchFamily="34" charset="0"/>
                <a:cs typeface="Arial" pitchFamily="34" charset="0"/>
              </a:rPr>
              <a:t>Modigliani’s Life-Cycle Hypothesis</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Income varies systematically over a lifetime.</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Consumers use saving &amp; borrowing to smooth consumption.</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Consumption depends on income &amp; wealth</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a:p>
            <a:pPr marL="346075" indent="-346075" defTabSz="736600">
              <a:spcBef>
                <a:spcPct val="30000"/>
              </a:spcBef>
              <a:buSzPct val="95000"/>
              <a:buFont typeface="Wingdings" pitchFamily="2" charset="2"/>
              <a:buNone/>
            </a:pPr>
            <a:endParaRPr lang="en-US" sz="1800" dirty="0" smtClean="0">
              <a:latin typeface="Arial" pitchFamily="34" charset="0"/>
              <a:cs typeface="Arial" pitchFamily="34" charset="0"/>
            </a:endParaRPr>
          </a:p>
          <a:p>
            <a:pPr marL="346075" indent="-346075" defTabSz="736600">
              <a:spcBef>
                <a:spcPct val="30000"/>
              </a:spcBef>
              <a:buSzPct val="95000"/>
              <a:buFont typeface="Wingdings" pitchFamily="2" charset="2"/>
              <a:buNone/>
            </a:pPr>
            <a:r>
              <a:rPr lang="en-US" sz="1800" dirty="0" smtClean="0">
                <a:latin typeface="Arial" pitchFamily="34" charset="0"/>
                <a:cs typeface="Arial" pitchFamily="34" charset="0"/>
              </a:rPr>
              <a:t>2.	 Friedman’s Permanent-Income Hypothesis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Consumption depends mainly on permanent income.</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Consumers use saving &amp; borrowing to smooth consumption in the face of transitory fluctuations in income. </a:t>
            </a:r>
          </a:p>
          <a:p>
            <a:pPr lvl="1" indent="-231775" defTabSz="736600">
              <a:spcBef>
                <a:spcPct val="15000"/>
              </a:spcBef>
              <a:buSzPct val="95000"/>
              <a:buNone/>
            </a:pPr>
            <a:endParaRPr lang="en-US" sz="1800" dirty="0" smtClean="0">
              <a:latin typeface="Arial" pitchFamily="34" charset="0"/>
              <a:cs typeface="Arial" pitchFamily="34" charset="0"/>
            </a:endParaRPr>
          </a:p>
          <a:p>
            <a:pPr marL="346075" indent="-346075" defTabSz="736600">
              <a:spcBef>
                <a:spcPct val="30000"/>
              </a:spcBef>
              <a:buSzPct val="95000"/>
              <a:buFont typeface="Wingdings" pitchFamily="2" charset="2"/>
              <a:buNone/>
            </a:pPr>
            <a:r>
              <a:rPr lang="en-US" sz="1800" dirty="0" smtClean="0">
                <a:latin typeface="Arial" pitchFamily="34" charset="0"/>
                <a:cs typeface="Arial" pitchFamily="34" charset="0"/>
              </a:rPr>
              <a:t>3.	 Hall’s Random-Walk Hypothesis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Combines PIH with rational expectations.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Main result:  changes in consumption are unpredictable, occur only in response to unanticipated changes in expected permanent income.</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dirty="0">
              <a:latin typeface="Arial" pitchFamily="34" charset="0"/>
              <a:cs typeface="Arial" pitchFamily="34" charset="0"/>
            </a:endParaRPr>
          </a:p>
        </p:txBody>
      </p:sp>
      <p:sp>
        <p:nvSpPr>
          <p:cNvPr id="311299" name="Rectangle 3"/>
          <p:cNvSpPr>
            <a:spLocks noGrp="1" noChangeArrowheads="1"/>
          </p:cNvSpPr>
          <p:nvPr>
            <p:ph idx="1"/>
          </p:nvPr>
        </p:nvSpPr>
        <p:spPr>
          <a:xfrm>
            <a:off x="990600" y="1219200"/>
            <a:ext cx="7696200" cy="5181600"/>
          </a:xfrm>
        </p:spPr>
        <p:txBody>
          <a:bodyPr/>
          <a:lstStyle/>
          <a:p>
            <a:pPr marL="346075" indent="-346075" defTabSz="736600">
              <a:spcBef>
                <a:spcPct val="30000"/>
              </a:spcBef>
              <a:buSzPct val="95000"/>
              <a:buFont typeface="Wingdings" pitchFamily="2" charset="2"/>
              <a:buNone/>
            </a:pPr>
            <a:endParaRPr lang="en-US" sz="1800" dirty="0" smtClean="0">
              <a:latin typeface="Arial" pitchFamily="34" charset="0"/>
              <a:cs typeface="Arial" pitchFamily="34" charset="0"/>
            </a:endParaRPr>
          </a:p>
          <a:p>
            <a:pPr marL="346075" indent="-346075" defTabSz="736600">
              <a:spcBef>
                <a:spcPct val="30000"/>
              </a:spcBef>
              <a:buSzPct val="95000"/>
              <a:buFont typeface="Wingdings" pitchFamily="2" charset="2"/>
              <a:buNone/>
            </a:pPr>
            <a:endParaRPr lang="en-US" sz="1800" dirty="0">
              <a:latin typeface="Arial" pitchFamily="34" charset="0"/>
              <a:cs typeface="Arial" pitchFamily="34" charset="0"/>
            </a:endParaRPr>
          </a:p>
          <a:p>
            <a:pPr marL="346075" indent="-346075" defTabSz="736600">
              <a:spcBef>
                <a:spcPct val="30000"/>
              </a:spcBef>
              <a:buSzPct val="95000"/>
              <a:buFont typeface="Wingdings" pitchFamily="2" charset="2"/>
              <a:buNone/>
            </a:pPr>
            <a:r>
              <a:rPr lang="en-US" sz="1800" dirty="0" smtClean="0">
                <a:latin typeface="Arial" pitchFamily="34" charset="0"/>
                <a:cs typeface="Arial" pitchFamily="34" charset="0"/>
              </a:rPr>
              <a:t>4.</a:t>
            </a:r>
            <a:r>
              <a:rPr lang="en-US" sz="1800" dirty="0">
                <a:latin typeface="Arial" pitchFamily="34" charset="0"/>
                <a:cs typeface="Arial" pitchFamily="34" charset="0"/>
              </a:rPr>
              <a:t>	 </a:t>
            </a:r>
            <a:r>
              <a:rPr lang="en-US" sz="1800" dirty="0" err="1">
                <a:latin typeface="Arial" pitchFamily="34" charset="0"/>
                <a:cs typeface="Arial" pitchFamily="34" charset="0"/>
              </a:rPr>
              <a:t>Laibson</a:t>
            </a:r>
            <a:r>
              <a:rPr lang="en-US" sz="1800" dirty="0">
                <a:latin typeface="Arial" pitchFamily="34" charset="0"/>
                <a:cs typeface="Arial" pitchFamily="34" charset="0"/>
              </a:rPr>
              <a:t> and the pull of instant gratification</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Uses psychology to understand consumer behavior.</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The desire for instant gratification causes people to save less than they rationally know they should. </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2234</TotalTime>
  <Words>1045</Words>
  <Application>Microsoft Office PowerPoint</Application>
  <PresentationFormat>On-screen Show (4:3)</PresentationFormat>
  <Paragraphs>235</Paragraphs>
  <Slides>22</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Image</vt:lpstr>
      <vt:lpstr>Review of the previous lecture</vt:lpstr>
      <vt:lpstr>Review of the previous lecture</vt:lpstr>
      <vt:lpstr>Slide 2</vt:lpstr>
      <vt:lpstr>Lecture contents</vt:lpstr>
      <vt:lpstr>The Life-Cycle Hypothesis</vt:lpstr>
      <vt:lpstr>The Life-Cycle Hypothesis</vt:lpstr>
      <vt:lpstr>The Life-Cycle Hypothesis</vt:lpstr>
      <vt:lpstr>Implications of the Life-Cycle Hypothesis</vt:lpstr>
      <vt:lpstr>Implications of the Life-Cycle Hypothesis</vt:lpstr>
      <vt:lpstr>The Permanent Income Hypothesis</vt:lpstr>
      <vt:lpstr>The Permanent Income Hypothesis</vt:lpstr>
      <vt:lpstr>The Permanent Income Hypothesis</vt:lpstr>
      <vt:lpstr>PIH vs. LCH</vt:lpstr>
      <vt:lpstr>The Random-Walk Hypothesis</vt:lpstr>
      <vt:lpstr>The Random-Walk Hypothesis</vt:lpstr>
      <vt:lpstr>Implication of the R-W Hypothesis</vt:lpstr>
      <vt:lpstr>The Psychology of Instant Gratification</vt:lpstr>
      <vt:lpstr>The Psychology of Instant Gratification</vt:lpstr>
      <vt:lpstr>Two Questions and Time Inconsistency</vt:lpstr>
      <vt:lpstr>Summing up</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16:  Consumption</dc:title>
  <dc:creator>Ron Cronovich</dc:creator>
  <cp:lastModifiedBy>NTS</cp:lastModifiedBy>
  <cp:revision>235</cp:revision>
  <dcterms:created xsi:type="dcterms:W3CDTF">2001-08-18T20:45:39Z</dcterms:created>
  <dcterms:modified xsi:type="dcterms:W3CDTF">2012-12-23T09:29:46Z</dcterms:modified>
</cp:coreProperties>
</file>