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Lst>
  <p:notesMasterIdLst>
    <p:notesMasterId r:id="rId32"/>
  </p:notesMasterIdLst>
  <p:handoutMasterIdLst>
    <p:handoutMasterId r:id="rId33"/>
  </p:handoutMasterIdLst>
  <p:sldIdLst>
    <p:sldId id="395" r:id="rId2"/>
    <p:sldId id="396" r:id="rId3"/>
    <p:sldId id="393" r:id="rId4"/>
    <p:sldId id="256" r:id="rId5"/>
    <p:sldId id="339" r:id="rId6"/>
    <p:sldId id="340" r:id="rId7"/>
    <p:sldId id="341" r:id="rId8"/>
    <p:sldId id="342" r:id="rId9"/>
    <p:sldId id="343" r:id="rId10"/>
    <p:sldId id="345" r:id="rId11"/>
    <p:sldId id="346" r:id="rId12"/>
    <p:sldId id="347" r:id="rId13"/>
    <p:sldId id="348" r:id="rId14"/>
    <p:sldId id="349" r:id="rId15"/>
    <p:sldId id="350" r:id="rId16"/>
    <p:sldId id="354" r:id="rId17"/>
    <p:sldId id="355" r:id="rId18"/>
    <p:sldId id="358" r:id="rId19"/>
    <p:sldId id="356" r:id="rId20"/>
    <p:sldId id="359" r:id="rId21"/>
    <p:sldId id="360" r:id="rId22"/>
    <p:sldId id="365" r:id="rId23"/>
    <p:sldId id="370" r:id="rId24"/>
    <p:sldId id="371" r:id="rId25"/>
    <p:sldId id="372" r:id="rId26"/>
    <p:sldId id="362" r:id="rId27"/>
    <p:sldId id="373" r:id="rId28"/>
    <p:sldId id="374" r:id="rId29"/>
    <p:sldId id="394" r:id="rId30"/>
    <p:sldId id="390"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00"/>
    <a:srgbClr val="000099"/>
    <a:srgbClr val="FF9900"/>
    <a:srgbClr val="0000FF"/>
    <a:srgbClr val="CCFFCC"/>
    <a:srgbClr val="00FF99"/>
    <a:srgbClr val="99FF66"/>
    <a:srgbClr val="FF99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91577" autoAdjust="0"/>
  </p:normalViewPr>
  <p:slideViewPr>
    <p:cSldViewPr>
      <p:cViewPr>
        <p:scale>
          <a:sx n="40" d="100"/>
          <a:sy n="40" d="100"/>
        </p:scale>
        <p:origin x="-538" y="-86"/>
      </p:cViewPr>
      <p:guideLst>
        <p:guide orient="horz" pos="2160"/>
        <p:guide pos="768"/>
      </p:guideLst>
    </p:cSldViewPr>
  </p:slideViewPr>
  <p:outlineViewPr>
    <p:cViewPr>
      <p:scale>
        <a:sx n="33" d="100"/>
        <a:sy n="33" d="100"/>
      </p:scale>
      <p:origin x="0" y="24954"/>
    </p:cViewPr>
    <p:sldLst>
      <p:sld r:id="rId1" collapse="1"/>
    </p:sldLst>
  </p:outlineViewPr>
  <p:notesTextViewPr>
    <p:cViewPr>
      <p:scale>
        <a:sx n="100" d="100"/>
        <a:sy n="100" d="100"/>
      </p:scale>
      <p:origin x="0" y="0"/>
    </p:cViewPr>
  </p:notesTextViewPr>
  <p:sorterViewPr>
    <p:cViewPr>
      <p:scale>
        <a:sx n="96" d="100"/>
        <a:sy n="96" d="100"/>
      </p:scale>
      <p:origin x="0" y="11646"/>
    </p:cViewPr>
  </p:sorterViewPr>
  <p:notesViewPr>
    <p:cSldViewPr>
      <p:cViewPr>
        <p:scale>
          <a:sx n="90" d="100"/>
          <a:sy n="90" d="100"/>
        </p:scale>
        <p:origin x="-2118"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11.wmf"/><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384894D2-6FC4-4279-BD87-EC8F0A7ABFE7}" type="slidenum">
              <a:rPr lang="en-US"/>
              <a:pPr/>
              <a:t>‹#›</a:t>
            </a:fld>
            <a:endParaRPr lang="en-US"/>
          </a:p>
        </p:txBody>
      </p:sp>
    </p:spTree>
    <p:extLst>
      <p:ext uri="{BB962C8B-B14F-4D97-AF65-F5344CB8AC3E}">
        <p14:creationId xmlns:p14="http://schemas.microsoft.com/office/powerpoint/2010/main" xmlns="" val="3001819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07B5BCAA-E218-426E-9F50-52FB440A7AEB}" type="slidenum">
              <a:rPr lang="en-US"/>
              <a:pPr/>
              <a:t>‹#›</a:t>
            </a:fld>
            <a:endParaRPr lang="en-US"/>
          </a:p>
        </p:txBody>
      </p:sp>
    </p:spTree>
    <p:extLst>
      <p:ext uri="{BB962C8B-B14F-4D97-AF65-F5344CB8AC3E}">
        <p14:creationId xmlns:p14="http://schemas.microsoft.com/office/powerpoint/2010/main" xmlns="" val="34767375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9255E9-D875-4758-8651-DB7576385362}" type="slidenum">
              <a:rPr lang="en-US"/>
              <a:pPr/>
              <a:t>0</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551DDE-DD65-4317-BC9E-B42FADCA6712}" type="slidenum">
              <a:rPr lang="en-US"/>
              <a:pPr/>
              <a:t>1</a:t>
            </a:fld>
            <a:endParaRPr lang="en-US"/>
          </a:p>
        </p:txBody>
      </p:sp>
      <p:sp>
        <p:nvSpPr>
          <p:cNvPr id="214018" name="Rectangle 2"/>
          <p:cNvSpPr>
            <a:spLocks noGrp="1" noRot="1" noChangeAspect="1" noChangeArrowheads="1" noTextEdit="1"/>
          </p:cNvSpPr>
          <p:nvPr>
            <p:ph type="sldImg"/>
          </p:nvPr>
        </p:nvSpPr>
        <p:spPr>
          <a:xfrm>
            <a:off x="1322388" y="685800"/>
            <a:ext cx="4064000" cy="3048000"/>
          </a:xfrm>
          <a:ln/>
        </p:spPr>
      </p:sp>
      <p:sp>
        <p:nvSpPr>
          <p:cNvPr id="21401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2</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dirty="0"/>
              <a:t>This chapter sets up the IS-LM model, which chapter 11 then uses extensively to analyze the effects of policies and economic shocks.  </a:t>
            </a:r>
          </a:p>
          <a:p>
            <a:r>
              <a:rPr lang="en-US" dirty="0"/>
              <a:t>This chapter also introduces students to the Keynesian Cross and Liquidity Preference models, which underlie the IS curve and LM curve, respectively.  </a:t>
            </a:r>
          </a:p>
          <a:p>
            <a:endParaRPr lang="en-US" dirty="0"/>
          </a:p>
          <a:p>
            <a:r>
              <a:rPr lang="en-US" dirty="0"/>
              <a:t>If you would like to spend less time on this chapter, you might consider omitting the Keynesian Cross, instead using the </a:t>
            </a:r>
            <a:r>
              <a:rPr lang="en-US" dirty="0" err="1"/>
              <a:t>loanable</a:t>
            </a:r>
            <a:r>
              <a:rPr lang="en-US" dirty="0"/>
              <a:t> funds model from Chapter 3 to derive the IS curve.  Advantage:  students are already familiar with the </a:t>
            </a:r>
            <a:r>
              <a:rPr lang="en-US" dirty="0" err="1"/>
              <a:t>loanable</a:t>
            </a:r>
            <a:r>
              <a:rPr lang="en-US" dirty="0"/>
              <a:t> funds model, so skipping the KC means one less model to learn.  Additionally, the KC model is not used anywhere else in this textbook.  Once it’s used to derive IS, it disappears for good.  </a:t>
            </a:r>
          </a:p>
          <a:p>
            <a:r>
              <a:rPr lang="en-US" dirty="0"/>
              <a:t>However, there are some good reasons for NOT omitting the KC model:</a:t>
            </a:r>
          </a:p>
          <a:p>
            <a:r>
              <a:rPr lang="en-US" dirty="0"/>
              <a:t>1) Many principles textbooks (though not </a:t>
            </a:r>
            <a:r>
              <a:rPr lang="en-US" dirty="0" err="1"/>
              <a:t>Mankiw’s</a:t>
            </a:r>
            <a:r>
              <a:rPr lang="en-US" dirty="0"/>
              <a:t>) cover the KC model; students who learned the KC model in their principles class may benefit from seeing it here, as a bridge to new material (the IS curve).</a:t>
            </a:r>
          </a:p>
          <a:p>
            <a:r>
              <a:rPr lang="en-US" dirty="0"/>
              <a:t>2) The KC model has historical value.  One could argue that somebody graduating from college with a degree in economics should be familiar with the KC model.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7992D0-2524-41C8-9896-0C0C8AC4C9A1}" type="slidenum">
              <a:rPr lang="en-US"/>
              <a:pPr/>
              <a:t>3</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EC4475-FD53-4D74-B5F8-B0B0F80D437A}" type="slidenum">
              <a:rPr lang="en-US"/>
              <a:pPr/>
              <a:t>4</a:t>
            </a:fld>
            <a:endParaRPr lang="en-US"/>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r>
              <a:rPr lang="en-US"/>
              <a:t>The MPC was defined in chapter 3 and used in various chapters since. </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5517F-A0DA-4600-843D-D17E5905D6EA}" type="slidenum">
              <a:rPr lang="en-US"/>
              <a:pPr/>
              <a:t>5</a:t>
            </a:fld>
            <a:endParaRPr lang="en-US"/>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F3884D-8011-4FED-85E8-AB7CB34BE78B}" type="slidenum">
              <a:rPr lang="en-US"/>
              <a:pPr/>
              <a:t>6</a:t>
            </a:fld>
            <a:endParaRPr lang="en-US"/>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r>
              <a:rPr lang="en-US"/>
              <a:t>Pick a point on the consumption function; that point represents a particular combination of consumption and income.  </a:t>
            </a:r>
          </a:p>
          <a:p>
            <a:r>
              <a:rPr lang="en-US"/>
              <a:t>Now draw a ray from the origin to that point.  The slope of that ray equals the average propensity to consume at that point.  </a:t>
            </a:r>
          </a:p>
          <a:p>
            <a:r>
              <a:rPr lang="en-US"/>
              <a:t>(Why?  The slope equals the rise over the run.  The rise from zero to that point equals the value of C at that point.  The run from zero to that point equals the value of Y at that point.  Hence, the rise over the run equals C/Y, or the APC.)</a:t>
            </a:r>
          </a:p>
          <a:p>
            <a:r>
              <a:rPr lang="en-US"/>
              <a:t>At higher values of Y, the APC (or the slope of the ray from the origin) is smaller.  This is what Keynes conjectured:  at higher values of income, people spend a smaller fraction of their income.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F858EC-0A43-4964-B750-7F9B8F170E2D}" type="slidenum">
              <a:rPr lang="en-US"/>
              <a:pPr/>
              <a:t>7</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72AB6-1E3B-4842-8637-0C317F6EE0A8}" type="slidenum">
              <a:rPr lang="en-US"/>
              <a:pPr/>
              <a:t>8</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C8FF98-7FA5-4E9B-94AA-5515CCD14D04}" type="slidenum">
              <a:rPr lang="en-US"/>
              <a:pPr/>
              <a:t>9</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6B82EB-D897-498E-9F5A-9228F6CC6560}" type="slidenum">
              <a:rPr lang="en-US"/>
              <a:pPr/>
              <a:t>10</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B30C75-2154-4D70-9E43-F76AD7EFE3E4}" type="slidenum">
              <a:rPr lang="en-US"/>
              <a:pPr/>
              <a:t>11</a:t>
            </a:fld>
            <a:endParaRPr lang="en-US"/>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7AF3A5-0053-4B26-B404-7F80445195BE}" type="slidenum">
              <a:rPr lang="en-US"/>
              <a:pPr/>
              <a:t>12</a:t>
            </a:fld>
            <a:endParaRPr lang="en-US"/>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r>
              <a:rPr lang="en-US"/>
              <a:t>Explain the intuition/interpretation of the period 2 budget constraint.  </a:t>
            </a:r>
            <a:br>
              <a:rPr lang="en-US"/>
            </a:br>
            <a:r>
              <a:rPr lang="en-US"/>
              <a:t>If students understand it, then everything else follows nicely. </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6D5DEA-E2D5-4F4A-A52B-27D9B64550A0}" type="slidenum">
              <a:rPr lang="en-US"/>
              <a:pPr/>
              <a:t>13</a:t>
            </a:fld>
            <a:endParaRPr lang="en-US"/>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r>
              <a:rPr lang="en-US"/>
              <a:t>If your students are not familiar with the present value concept, it is explained in a very nice FYI box on p.439.</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2A2943-7CCD-4E16-98BF-D231A7BD9BAA}" type="slidenum">
              <a:rPr lang="en-US"/>
              <a:pPr/>
              <a:t>14</a:t>
            </a:fld>
            <a:endParaRPr 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r>
              <a:rPr lang="en-US"/>
              <a:t>The point (Y1, Y2) is always on the budget line because C1=Y1, C2=Y2 </a:t>
            </a:r>
            <a:br>
              <a:rPr lang="en-US"/>
            </a:br>
            <a:r>
              <a:rPr lang="en-US"/>
              <a:t>is always possible, regardless of the real interest rate or the existence of borrowing constraints.  </a:t>
            </a:r>
          </a:p>
          <a:p>
            <a:endParaRPr lang="en-US"/>
          </a:p>
          <a:p>
            <a:r>
              <a:rPr lang="en-US"/>
              <a:t>To obtain the expression for the horizontal intercept, set C2=0 in the equation for the intertemporal budget constraint and solve for C1.  Similarly, the expression for the vertical intercept is the value of C2 when C1=0.  There is intuition for these expressions.  Take the vertical intercept, for example.  If the consumer sets C1=0, then he will be saving all of his first-period income.  In the second period, he gets to consume this saving plus interest earned, (1+r)Y1, as well as his second-period income.  </a:t>
            </a:r>
          </a:p>
          <a:p>
            <a:r>
              <a:rPr lang="en-US"/>
              <a:t>If the consumer chooses C1&lt;Y1, then the consumer will be saving, so his C2 will exceed his Y2.  </a:t>
            </a:r>
          </a:p>
          <a:p>
            <a:r>
              <a:rPr lang="en-US"/>
              <a:t>Conversely, if consumer chooses C1&gt;Y1, then consumer is borrowing, so his second-period consumption will fall short of his second-period income (he must use some of the second-period income to repay the loan).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8155CA-45A7-4D42-BF4C-E18BD7556128}" type="slidenum">
              <a:rPr lang="en-US"/>
              <a:pPr/>
              <a:t>15</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r>
              <a:rPr lang="en-US"/>
              <a:t>The slope of the budget line equals -(1+r):  </a:t>
            </a:r>
          </a:p>
          <a:p>
            <a:r>
              <a:rPr lang="en-US"/>
              <a:t>To increase C1 by one unit, the consumer must sacrifice (1+r) units of C2.</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2D957E-D203-4DBC-8DE2-90EA992171AD}" type="slidenum">
              <a:rPr lang="en-US"/>
              <a:pPr/>
              <a:t>16</a:t>
            </a:fld>
            <a:endParaRPr lang="en-US"/>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A66C7A-48F6-4BB6-8F4D-D9FFBBD3C08B}" type="slidenum">
              <a:rPr lang="en-US"/>
              <a:pPr/>
              <a:t>17</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E4DF9D-01A4-4122-8BD5-507FC8304B4A}" type="slidenum">
              <a:rPr lang="en-US"/>
              <a:pPr/>
              <a:t>18</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r>
              <a:rPr lang="en-US"/>
              <a:t>All points along the budget line are affordable, including the two points where the orange indifference curve intersects the budget line.  However, the consumer prefers (and can afford) point O to these points, because O is on a higher indifference curve. </a:t>
            </a:r>
          </a:p>
          <a:p>
            <a:endParaRPr lang="en-US"/>
          </a:p>
          <a:p>
            <a:r>
              <a:rPr lang="en-US"/>
              <a:t>At the optimal point, the slope of the indifference curve (MRS) equals the slope of the budget line (1+r).  </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752C8E-F0A5-4E56-8F2A-39D05D393EA1}" type="slidenum">
              <a:rPr lang="en-US"/>
              <a:pPr/>
              <a:t>19</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4BFDF4-F44B-4E41-A161-8FBC155A828B}" type="slidenum">
              <a:rPr lang="en-US"/>
              <a:pPr/>
              <a:t>20</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5C716E-7A2B-4B9B-BD88-76A746457976}" type="slidenum">
              <a:rPr lang="en-US"/>
              <a:pPr/>
              <a:t>21</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804CF8-6BD9-488B-A1D1-45825B30F440}" type="slidenum">
              <a:rPr lang="en-US"/>
              <a:pPr/>
              <a:t>22</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r>
              <a:rPr lang="en-US"/>
              <a:t>Note:  Keynes conjectured that the interest rate matters for consumption only in theory.  In Fisher’s theory, the interest rate doesn’t affect current consumption if the income and substitution effects are of equal magnitude. </a:t>
            </a:r>
          </a:p>
          <a:p>
            <a:endParaRPr lang="en-US"/>
          </a:p>
          <a:p>
            <a:r>
              <a:rPr lang="en-US"/>
              <a:t>After you have shown and explained this slide, it would be useful to pause for a moment and ask your students (perhaps working in pairs) to do the analysis of an increase in the interest rate on the consumption choices of a borrower.  In that case, the income effect tends to reduce both current and future consumption, because the interest rate hike makes the borrower worse off.  The substitution effect still tends to increase future consumption while reducing current consumption.  In the end, current consumption falls unambiguously; future consumption falls if the income effect dominates the substitution effect, and rises if the reverse occurs.  </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6DBC8-7E51-43D8-B512-9D876626EDB0}" type="slidenum">
              <a:rPr lang="en-US"/>
              <a:pPr/>
              <a:t>23</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86B0AB-8197-43E0-9BE3-722FD460EBFB}" type="slidenum">
              <a:rPr lang="en-US"/>
              <a:pPr/>
              <a:t>24</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FB7F96-A0BD-4A2A-96B6-3B51F6EE4C21}" type="slidenum">
              <a:rPr lang="en-US"/>
              <a:pPr/>
              <a:t>25</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r>
              <a:rPr lang="en-US"/>
              <a:t>Similar to Figure 16-8 on p. 445. </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0B4938-1EB1-49E3-A009-0CCD7E107C8D}" type="slidenum">
              <a:rPr lang="en-US"/>
              <a:pPr/>
              <a:t>26</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r>
              <a:rPr lang="en-US"/>
              <a:t>(Figure 16-9, panel (a), on p.446)</a:t>
            </a:r>
          </a:p>
          <a:p>
            <a:r>
              <a:rPr lang="en-US"/>
              <a:t>In this case, the consumer optimally was not going to borrow, so his inability to borrow has no impact on his choices.  </a:t>
            </a:r>
          </a:p>
          <a:p>
            <a:endParaRPr lang="en-US"/>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B802DE-1FE4-402D-AE68-3210551F4E23}" type="slidenum">
              <a:rPr lang="en-US"/>
              <a:pPr/>
              <a:t>27</a:t>
            </a:fld>
            <a:endParaRPr lang="en-US"/>
          </a:p>
        </p:txBody>
      </p:sp>
      <p:sp>
        <p:nvSpPr>
          <p:cNvPr id="285698" name="Rectangle 2"/>
          <p:cNvSpPr>
            <a:spLocks noGrp="1" noRot="1" noChangeAspect="1" noChangeArrowheads="1" noTextEdit="1"/>
          </p:cNvSpPr>
          <p:nvPr>
            <p:ph type="sldImg"/>
          </p:nvPr>
        </p:nvSpPr>
        <p:spPr>
          <a:xfrm>
            <a:off x="1473200" y="685800"/>
            <a:ext cx="4064000" cy="3048000"/>
          </a:xfrm>
          <a:ln/>
        </p:spPr>
      </p:sp>
      <p:sp>
        <p:nvSpPr>
          <p:cNvPr id="285699" name="Rectangle 3"/>
          <p:cNvSpPr>
            <a:spLocks noGrp="1" noChangeArrowheads="1"/>
          </p:cNvSpPr>
          <p:nvPr>
            <p:ph type="body" idx="1"/>
          </p:nvPr>
        </p:nvSpPr>
        <p:spPr>
          <a:xfrm>
            <a:off x="762000" y="4114800"/>
            <a:ext cx="5334000" cy="4419600"/>
          </a:xfrm>
        </p:spPr>
        <p:txBody>
          <a:bodyPr/>
          <a:lstStyle/>
          <a:p>
            <a:pPr>
              <a:spcBef>
                <a:spcPct val="20000"/>
              </a:spcBef>
            </a:pPr>
            <a:r>
              <a:rPr lang="en-US"/>
              <a:t>(Figure 16-9, panel (b), on p.446)</a:t>
            </a:r>
          </a:p>
          <a:p>
            <a:pPr>
              <a:spcBef>
                <a:spcPct val="20000"/>
              </a:spcBef>
            </a:pPr>
            <a:r>
              <a:rPr lang="en-US"/>
              <a:t>In this case, the consumer would like to borrow to achieve his optimal consumption at point D.   If he faces a borrowing constraint, though, then the best he can do is at point E.  </a:t>
            </a:r>
          </a:p>
          <a:p>
            <a:pPr>
              <a:spcBef>
                <a:spcPct val="20000"/>
              </a:spcBef>
            </a:pPr>
            <a:endParaRPr lang="en-US"/>
          </a:p>
          <a:p>
            <a:pPr>
              <a:spcBef>
                <a:spcPct val="20000"/>
              </a:spcBef>
            </a:pPr>
            <a:r>
              <a:rPr lang="en-US"/>
              <a:t>If you have a few minutes of classtime available, have your students do the following experiment: </a:t>
            </a:r>
          </a:p>
          <a:p>
            <a:pPr>
              <a:spcBef>
                <a:spcPct val="20000"/>
              </a:spcBef>
            </a:pPr>
            <a:r>
              <a:rPr lang="en-US"/>
              <a:t>(This is especially useful if you have recently covered Chapter 15 on Government Debt)</a:t>
            </a:r>
          </a:p>
          <a:p>
            <a:pPr>
              <a:spcBef>
                <a:spcPct val="20000"/>
              </a:spcBef>
            </a:pPr>
            <a:r>
              <a:rPr lang="en-US"/>
              <a:t>Suppose Y1 is increased by $1000 while Y2 is reduced by $1000(1+r), so that the present value of lifetime income is unchanged.  Determine the impact on C1 </a:t>
            </a:r>
          </a:p>
          <a:p>
            <a:pPr>
              <a:spcBef>
                <a:spcPct val="20000"/>
              </a:spcBef>
            </a:pPr>
            <a:r>
              <a:rPr lang="en-US"/>
              <a:t>	- when consumer does not face a binding borrowing constraint</a:t>
            </a:r>
            <a:br>
              <a:rPr lang="en-US"/>
            </a:br>
            <a:r>
              <a:rPr lang="en-US"/>
              <a:t>	- when consumer does face a binding borrowing constraint</a:t>
            </a:r>
          </a:p>
          <a:p>
            <a:pPr>
              <a:spcBef>
                <a:spcPct val="20000"/>
              </a:spcBef>
            </a:pPr>
            <a:r>
              <a:rPr lang="en-US"/>
              <a:t>Then relate the results to the discussion of Ricardian Equivalence from Chapter 15.  </a:t>
            </a:r>
          </a:p>
          <a:p>
            <a:pPr>
              <a:spcBef>
                <a:spcPct val="20000"/>
              </a:spcBef>
            </a:pPr>
            <a:endParaRPr lang="en-US"/>
          </a:p>
          <a:p>
            <a:pPr>
              <a:spcBef>
                <a:spcPct val="20000"/>
              </a:spcBef>
            </a:pPr>
            <a:r>
              <a:rPr lang="en-US"/>
              <a:t>Note that the intertemporal redistribution of income in this exercise could be achieved  by a debt-financed tax cut in period 1, followed by a tax increase in period 2 that is just sufficient to retire the debt. </a:t>
            </a:r>
          </a:p>
          <a:p>
            <a:pPr>
              <a:spcBef>
                <a:spcPct val="20000"/>
              </a:spcBef>
            </a:pPr>
            <a:endParaRPr lang="en-US"/>
          </a:p>
          <a:p>
            <a:pPr>
              <a:spcBef>
                <a:spcPct val="20000"/>
              </a:spcBef>
            </a:pPr>
            <a:r>
              <a:rPr lang="en-US"/>
              <a:t>In the text, pages 446-447 contain a case study on the high Japanese saving rate that relates to the material on borrowing constraints just covered.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63D448-CFA2-48F6-A8D2-DF2863557F25}" type="slidenum">
              <a:rPr lang="en-US"/>
              <a:pPr/>
              <a:t>28</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11E192-6318-4838-B931-518DB7A2BD93}" type="slidenum">
              <a:rPr lang="en-US"/>
              <a:pPr/>
              <a:t>29</a:t>
            </a:fld>
            <a:endParaRPr lang="en-US"/>
          </a:p>
        </p:txBody>
      </p:sp>
      <p:sp>
        <p:nvSpPr>
          <p:cNvPr id="308226" name="Rectangle 2"/>
          <p:cNvSpPr>
            <a:spLocks noGrp="1" noRot="1" noChangeAspect="1" noChangeArrowheads="1" noTextEdit="1"/>
          </p:cNvSpPr>
          <p:nvPr>
            <p:ph type="sldImg"/>
          </p:nvPr>
        </p:nvSpPr>
        <p:spPr>
          <a:xfrm>
            <a:off x="1322388" y="685800"/>
            <a:ext cx="4064000" cy="3048000"/>
          </a:xfrm>
          <a:ln/>
        </p:spPr>
      </p:sp>
      <p:sp>
        <p:nvSpPr>
          <p:cNvPr id="308227"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E5DF34-02AA-417F-99F9-0E396810F806}"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A3AD9BC1-4E25-459A-8A16-FAD11DA30E31}"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54155-7E58-4276-A975-D667D84ABFDE}"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6775C929-9879-414B-9D82-167975593B3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242F45-9CD2-481D-84F8-A8F965DB4422}"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5C344751-F32D-4711-827F-A07DD6A065CA}"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2DE866-C7CF-4658-A65B-B39A717625A2}"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9DC8EB5A-8B90-4B8F-9367-8E94DC49D191}"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B79787-FFF7-49F3-A698-17744BACF1D8}" type="datetime1">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088C7278-E9BD-4C83-B05F-2ABD18EF8FB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6DEA03-CA3A-4D67-9AEE-8ED5CF1259A4}" type="datetime1">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EAE2157F-FB87-4EF4-8EDB-2AFFD5E9F319}"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E3A93-E109-4F2E-9C15-13FF4F4751CF}" type="datetime1">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0E94666C-2D42-48DC-A9DA-EFE9EB4C697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599169-8816-48DD-B9E7-422EC2D5C1AB}"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789DBA60-C84C-4C0D-9B6D-6E9415796FA2}"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40052E-B850-4670-ABB7-742C546FE963}" type="datetime1">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D896C9FC-D70B-41C0-8787-9DC5AD8F5C58}"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6964A8-118F-4F3F-B6F3-37447BC10393}"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2AAEEEA2-F12B-430A-90A2-F30E292EB53E}"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5CD10C-EFAC-4C3E-9E8C-967B83A1D4CB}" type="datetime1">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5A536BE4-5456-498D-AC61-975A77592BA0}"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3C54E-875C-4487-95FF-E8AE0169C4ED}" type="datetime1">
              <a:rPr lang="en-US" smtClean="0"/>
              <a:pPr/>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A3AD9BC1-4E25-459A-8A16-FAD11DA30E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buFont typeface="Wingdings" pitchFamily="2" charset="2"/>
              <a:buNone/>
            </a:pPr>
            <a:r>
              <a:rPr lang="en-US" sz="1800" dirty="0">
                <a:latin typeface="Arial" pitchFamily="34" charset="0"/>
                <a:cs typeface="Arial" pitchFamily="34" charset="0"/>
              </a:rPr>
              <a:t>1.	 Real Business Cycle theory</a:t>
            </a:r>
          </a:p>
          <a:p>
            <a:pPr marL="852488" lvl="1" indent="-333375" defTabSz="736600">
              <a:buSzPct val="95000"/>
              <a:buFont typeface="Wingdings" pitchFamily="2" charset="2"/>
              <a:buChar char="§"/>
            </a:pPr>
            <a:r>
              <a:rPr lang="en-US" sz="1800" dirty="0">
                <a:latin typeface="Arial" pitchFamily="34" charset="0"/>
                <a:cs typeface="Arial" pitchFamily="34" charset="0"/>
              </a:rPr>
              <a:t>assumes perfect flexibility of wages and prices</a:t>
            </a:r>
          </a:p>
          <a:p>
            <a:pPr marL="852488" lvl="1" indent="-333375" defTabSz="736600">
              <a:buSzPct val="95000"/>
              <a:buFont typeface="Wingdings" pitchFamily="2" charset="2"/>
              <a:buChar char="§"/>
            </a:pPr>
            <a:r>
              <a:rPr lang="en-US" sz="1800" dirty="0">
                <a:latin typeface="Arial" pitchFamily="34" charset="0"/>
                <a:cs typeface="Arial" pitchFamily="34" charset="0"/>
              </a:rPr>
              <a:t>shows how fluctuations arise in response to productivity shocks</a:t>
            </a:r>
          </a:p>
          <a:p>
            <a:pPr marL="852488" lvl="1" indent="-333375" defTabSz="736600">
              <a:buSzPct val="95000"/>
              <a:buFont typeface="Wingdings" pitchFamily="2" charset="2"/>
              <a:buChar char="§"/>
            </a:pPr>
            <a:r>
              <a:rPr lang="en-US" sz="1800" dirty="0">
                <a:latin typeface="Arial" pitchFamily="34" charset="0"/>
                <a:cs typeface="Arial" pitchFamily="34" charset="0"/>
              </a:rPr>
              <a:t>the fluctuations are optimal given the shocks</a:t>
            </a:r>
          </a:p>
          <a:p>
            <a:pPr marL="404813" indent="-404813" defTabSz="736600">
              <a:buSzPct val="95000"/>
              <a:buFont typeface="Wingdings" pitchFamily="2" charset="2"/>
              <a:buNone/>
            </a:pPr>
            <a:endParaRPr lang="en-US" sz="1800" dirty="0" smtClean="0">
              <a:latin typeface="Arial" pitchFamily="34" charset="0"/>
              <a:cs typeface="Arial" pitchFamily="34" charset="0"/>
            </a:endParaRPr>
          </a:p>
          <a:p>
            <a:pPr marL="404813" indent="-404813" defTabSz="736600">
              <a:buSzPct val="95000"/>
              <a:buFont typeface="Wingdings" pitchFamily="2" charset="2"/>
              <a:buNone/>
            </a:pPr>
            <a:endParaRPr lang="en-US" sz="1800" dirty="0">
              <a:latin typeface="Arial" pitchFamily="34" charset="0"/>
              <a:cs typeface="Arial" pitchFamily="34" charset="0"/>
            </a:endParaRPr>
          </a:p>
          <a:p>
            <a:pPr marL="404813" indent="-404813" defTabSz="736600">
              <a:buSzPct val="95000"/>
              <a:buFont typeface="Wingdings" pitchFamily="2" charset="2"/>
              <a:buNone/>
            </a:pPr>
            <a:r>
              <a:rPr lang="en-US" sz="1800" dirty="0" smtClean="0">
                <a:latin typeface="Arial" pitchFamily="34" charset="0"/>
                <a:cs typeface="Arial" pitchFamily="34" charset="0"/>
              </a:rPr>
              <a:t>2</a:t>
            </a:r>
            <a:r>
              <a:rPr lang="en-US" sz="1800" dirty="0">
                <a:latin typeface="Arial" pitchFamily="34" charset="0"/>
                <a:cs typeface="Arial" pitchFamily="34" charset="0"/>
              </a:rPr>
              <a:t>.	</a:t>
            </a:r>
            <a:r>
              <a:rPr lang="en-US" sz="1800" dirty="0" smtClean="0">
                <a:latin typeface="Arial" pitchFamily="34" charset="0"/>
                <a:cs typeface="Arial" pitchFamily="34" charset="0"/>
              </a:rPr>
              <a:t>Points </a:t>
            </a:r>
            <a:r>
              <a:rPr lang="en-US" sz="1800" dirty="0">
                <a:latin typeface="Arial" pitchFamily="34" charset="0"/>
                <a:cs typeface="Arial" pitchFamily="34" charset="0"/>
              </a:rPr>
              <a:t>of controversy in RBC theory</a:t>
            </a:r>
          </a:p>
          <a:p>
            <a:pPr marL="852488" lvl="1" indent="-333375" defTabSz="736600">
              <a:buSzPct val="95000"/>
              <a:buFont typeface="Wingdings" pitchFamily="2" charset="2"/>
              <a:buChar char="§"/>
            </a:pPr>
            <a:r>
              <a:rPr lang="en-US" sz="1800" dirty="0" err="1">
                <a:latin typeface="Arial" pitchFamily="34" charset="0"/>
                <a:cs typeface="Arial" pitchFamily="34" charset="0"/>
              </a:rPr>
              <a:t>intertemporal</a:t>
            </a:r>
            <a:r>
              <a:rPr lang="en-US" sz="1800" dirty="0">
                <a:latin typeface="Arial" pitchFamily="34" charset="0"/>
                <a:cs typeface="Arial" pitchFamily="34" charset="0"/>
              </a:rPr>
              <a:t> substitution of labor</a:t>
            </a:r>
          </a:p>
          <a:p>
            <a:pPr marL="852488" lvl="1" indent="-333375" defTabSz="736600">
              <a:buSzPct val="95000"/>
              <a:buFont typeface="Wingdings" pitchFamily="2" charset="2"/>
              <a:buChar char="§"/>
            </a:pPr>
            <a:r>
              <a:rPr lang="en-US" sz="1800" dirty="0">
                <a:latin typeface="Arial" pitchFamily="34" charset="0"/>
                <a:cs typeface="Arial" pitchFamily="34" charset="0"/>
              </a:rPr>
              <a:t>the importance of technology shocks</a:t>
            </a:r>
          </a:p>
          <a:p>
            <a:pPr marL="852488" lvl="1" indent="-333375" defTabSz="736600">
              <a:buSzPct val="95000"/>
              <a:buFont typeface="Wingdings" pitchFamily="2" charset="2"/>
              <a:buChar char="§"/>
            </a:pPr>
            <a:r>
              <a:rPr lang="en-US" sz="1800" dirty="0">
                <a:latin typeface="Arial" pitchFamily="34" charset="0"/>
                <a:cs typeface="Arial" pitchFamily="34" charset="0"/>
              </a:rPr>
              <a:t>the neutrality of money</a:t>
            </a:r>
          </a:p>
          <a:p>
            <a:pPr marL="852488" lvl="1" indent="-333375" defTabSz="736600">
              <a:buSzPct val="95000"/>
              <a:buFont typeface="Wingdings" pitchFamily="2" charset="2"/>
              <a:buChar char="§"/>
            </a:pPr>
            <a:r>
              <a:rPr lang="en-US" sz="1800" dirty="0">
                <a:latin typeface="Arial" pitchFamily="34" charset="0"/>
                <a:cs typeface="Arial" pitchFamily="34" charset="0"/>
              </a:rPr>
              <a:t>the flexibility of prices and wages</a:t>
            </a:r>
          </a:p>
        </p:txBody>
      </p:sp>
      <p:pic>
        <p:nvPicPr>
          <p:cNvPr id="5" name="Picture 4" descr="coverart"/>
          <p:cNvPicPr>
            <a:picLocks noChangeAspect="1" noChangeArrowheads="1"/>
          </p:cNvPicPr>
          <p:nvPr/>
        </p:nvPicPr>
        <p:blipFill>
          <a:blip r:embed="rId4"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12995" name="Rectangle 3"/>
          <p:cNvSpPr>
            <a:spLocks noGrp="1" noChangeArrowheads="1"/>
          </p:cNvSpPr>
          <p:nvPr>
            <p:ph idx="1"/>
          </p:nvPr>
        </p:nvSpPr>
        <p:spPr>
          <a:xfrm>
            <a:off x="990600" y="1219200"/>
            <a:ext cx="7696200" cy="4419600"/>
          </a:xfrm>
        </p:spPr>
        <p:txBody>
          <a:bodyPr>
            <a:normAutofit/>
          </a:bodyPr>
          <a:lstStyle/>
          <a:p>
            <a:pPr marL="404813" indent="-404813"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None/>
            </a:pPr>
            <a:r>
              <a:rPr lang="en-US" sz="1800" dirty="0" smtClean="0">
                <a:latin typeface="Arial" pitchFamily="34" charset="0"/>
                <a:cs typeface="Arial" pitchFamily="34" charset="0"/>
              </a:rPr>
              <a:t>3</a:t>
            </a:r>
            <a:r>
              <a:rPr lang="en-US" sz="1800" dirty="0">
                <a:latin typeface="Arial" pitchFamily="34" charset="0"/>
                <a:cs typeface="Arial" pitchFamily="34" charset="0"/>
              </a:rPr>
              <a:t>.	</a:t>
            </a:r>
            <a:r>
              <a:rPr lang="en-US" sz="1800" dirty="0" smtClean="0">
                <a:latin typeface="Arial" pitchFamily="34" charset="0"/>
                <a:cs typeface="Arial" pitchFamily="34" charset="0"/>
              </a:rPr>
              <a:t>New </a:t>
            </a:r>
            <a:r>
              <a:rPr lang="en-US" sz="1800" dirty="0">
                <a:latin typeface="Arial" pitchFamily="34" charset="0"/>
                <a:cs typeface="Arial" pitchFamily="34" charset="0"/>
              </a:rPr>
              <a:t>Keynesian economics</a:t>
            </a:r>
          </a:p>
          <a:p>
            <a:pPr marL="793750" lvl="1" indent="-274638" defTabSz="736600">
              <a:buSzPct val="95000"/>
              <a:buFont typeface="Wingdings" pitchFamily="2" charset="2"/>
              <a:buChar char="§"/>
            </a:pPr>
            <a:r>
              <a:rPr lang="en-US" sz="1800" dirty="0">
                <a:latin typeface="Arial" pitchFamily="34" charset="0"/>
                <a:cs typeface="Arial" pitchFamily="34" charset="0"/>
              </a:rPr>
              <a:t>accepts the traditional model of aggregate demand and supply</a:t>
            </a:r>
          </a:p>
          <a:p>
            <a:pPr marL="793750" lvl="1" indent="-274638" defTabSz="736600">
              <a:buSzPct val="95000"/>
              <a:buFont typeface="Wingdings" pitchFamily="2" charset="2"/>
              <a:buChar char="§"/>
            </a:pPr>
            <a:r>
              <a:rPr lang="en-US" sz="1800" dirty="0">
                <a:latin typeface="Arial" pitchFamily="34" charset="0"/>
                <a:cs typeface="Arial" pitchFamily="34" charset="0"/>
              </a:rPr>
              <a:t>attempts to explain the stickiness of wages and prices with microeconomic analysis, including</a:t>
            </a:r>
          </a:p>
          <a:p>
            <a:pPr marL="1254125" lvl="2" indent="-346075" defTabSz="736600">
              <a:buSzPct val="95000"/>
              <a:buFont typeface="Wingdings" pitchFamily="2" charset="2"/>
              <a:buChar char="§"/>
            </a:pPr>
            <a:r>
              <a:rPr lang="en-US" sz="1800" dirty="0">
                <a:latin typeface="Arial" pitchFamily="34" charset="0"/>
                <a:cs typeface="Arial" pitchFamily="34" charset="0"/>
              </a:rPr>
              <a:t>menu costs</a:t>
            </a:r>
          </a:p>
          <a:p>
            <a:pPr marL="1254125" lvl="2" indent="-346075" defTabSz="736600">
              <a:buSzPct val="95000"/>
              <a:buFont typeface="Wingdings" pitchFamily="2" charset="2"/>
              <a:buChar char="§"/>
            </a:pPr>
            <a:r>
              <a:rPr lang="en-US" sz="1800" dirty="0">
                <a:latin typeface="Arial" pitchFamily="34" charset="0"/>
                <a:cs typeface="Arial" pitchFamily="34" charset="0"/>
              </a:rPr>
              <a:t>coordination failure</a:t>
            </a:r>
          </a:p>
          <a:p>
            <a:pPr marL="1254125" lvl="2" indent="-346075" defTabSz="736600">
              <a:buSzPct val="95000"/>
              <a:buFont typeface="Wingdings" pitchFamily="2" charset="2"/>
              <a:buChar char="§"/>
            </a:pPr>
            <a:r>
              <a:rPr lang="en-US" sz="1800" dirty="0">
                <a:latin typeface="Arial" pitchFamily="34" charset="0"/>
                <a:cs typeface="Arial" pitchFamily="34" charset="0"/>
              </a:rPr>
              <a:t>staggering of wages and prices</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607689"/>
          </a:xfrm>
          <a:prstGeom prst="rect">
            <a:avLst/>
          </a:prstGeom>
          <a:noFill/>
        </p:spPr>
        <p:txBody>
          <a:bodyPr wrap="square" rtlCol="0">
            <a:spAutoFit/>
          </a:bodyPr>
          <a:lstStyle/>
          <a:p>
            <a:pPr algn="ctr"/>
            <a:r>
              <a:rPr lang="en-US" b="1" dirty="0" smtClean="0">
                <a:latin typeface="Arial" pitchFamily="34" charset="0"/>
                <a:cs typeface="Arial" pitchFamily="34" charset="0"/>
              </a:rPr>
              <a:t>Lecture 21 </a:t>
            </a: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Consumption-I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524000" y="2362200"/>
          <a:ext cx="5715000" cy="2308225"/>
        </p:xfrm>
        <a:graphic>
          <a:graphicData uri="http://schemas.openxmlformats.org/presentationml/2006/ole">
            <p:oleObj spid="_x0000_s335875"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2051" name="Rectangle 3"/>
          <p:cNvSpPr>
            <a:spLocks noGrp="1" noChangeArrowheads="1"/>
          </p:cNvSpPr>
          <p:nvPr>
            <p:ph idx="1"/>
          </p:nvPr>
        </p:nvSpPr>
        <p:spPr>
          <a:xfrm>
            <a:off x="990600" y="1219200"/>
            <a:ext cx="7467600" cy="4724400"/>
          </a:xfrm>
        </p:spPr>
        <p:txBody>
          <a:bodyPr/>
          <a:lstStyle/>
          <a:p>
            <a:pPr marL="404813" lvl="1">
              <a:spcBef>
                <a:spcPct val="20000"/>
              </a:spcBef>
              <a:buClr>
                <a:schemeClr val="tx1"/>
              </a:buClr>
              <a:buFont typeface="Arial" pitchFamily="34" charset="0"/>
              <a:buChar char="•"/>
            </a:pPr>
            <a:endParaRPr lang="en-US" sz="1800" dirty="0" smtClean="0">
              <a:latin typeface="Arial" pitchFamily="34" charset="0"/>
              <a:cs typeface="Arial" pitchFamily="34" charset="0"/>
            </a:endParaRPr>
          </a:p>
          <a:p>
            <a:pPr marL="404813" lvl="1">
              <a:spcBef>
                <a:spcPct val="20000"/>
              </a:spcBef>
              <a:buClr>
                <a:schemeClr val="tx1"/>
              </a:buClr>
              <a:buFont typeface="Arial" pitchFamily="34" charset="0"/>
              <a:buChar char="•"/>
            </a:pPr>
            <a:endParaRPr lang="en-US" sz="1800" dirty="0" smtClean="0">
              <a:latin typeface="Arial" pitchFamily="34" charset="0"/>
              <a:cs typeface="Arial" pitchFamily="34" charset="0"/>
            </a:endParaRPr>
          </a:p>
          <a:p>
            <a:pPr marL="404813" lvl="1">
              <a:spcBef>
                <a:spcPct val="20000"/>
              </a:spcBef>
              <a:buClr>
                <a:schemeClr val="tx1"/>
              </a:buClr>
              <a:buFont typeface="Arial" pitchFamily="34" charset="0"/>
              <a:buChar char="•"/>
            </a:pPr>
            <a:r>
              <a:rPr lang="en-US" sz="1800" dirty="0" smtClean="0">
                <a:latin typeface="Arial" pitchFamily="34" charset="0"/>
                <a:cs typeface="Arial" pitchFamily="34" charset="0"/>
              </a:rPr>
              <a:t>John </a:t>
            </a:r>
            <a:r>
              <a:rPr lang="en-US" sz="1800" dirty="0">
                <a:latin typeface="Arial" pitchFamily="34" charset="0"/>
                <a:cs typeface="Arial" pitchFamily="34" charset="0"/>
              </a:rPr>
              <a:t>Maynard Keynes:  consumption and current </a:t>
            </a:r>
            <a:r>
              <a:rPr lang="en-US" sz="1800" dirty="0" smtClean="0">
                <a:latin typeface="Arial" pitchFamily="34" charset="0"/>
                <a:cs typeface="Arial" pitchFamily="34" charset="0"/>
              </a:rPr>
              <a:t>income</a:t>
            </a:r>
          </a:p>
          <a:p>
            <a:pPr marL="404813" lvl="1">
              <a:spcBef>
                <a:spcPct val="20000"/>
              </a:spcBef>
              <a:buClr>
                <a:schemeClr val="tx1"/>
              </a:buClr>
              <a:buFont typeface="Arial" pitchFamily="34" charset="0"/>
              <a:buChar char="•"/>
            </a:pPr>
            <a:endParaRPr lang="en-US" sz="1800" dirty="0">
              <a:latin typeface="Arial" pitchFamily="34" charset="0"/>
              <a:cs typeface="Arial" pitchFamily="34" charset="0"/>
            </a:endParaRPr>
          </a:p>
          <a:p>
            <a:pPr marL="404813" lvl="1">
              <a:spcBef>
                <a:spcPct val="20000"/>
              </a:spcBef>
              <a:buClr>
                <a:schemeClr val="tx1"/>
              </a:buClr>
              <a:buFont typeface="Arial" pitchFamily="34" charset="0"/>
              <a:buChar char="•"/>
            </a:pPr>
            <a:endParaRPr lang="en-US" sz="1800" dirty="0" smtClean="0">
              <a:latin typeface="Arial" pitchFamily="34" charset="0"/>
              <a:cs typeface="Arial" pitchFamily="34" charset="0"/>
            </a:endParaRPr>
          </a:p>
          <a:p>
            <a:pPr marL="404813" lvl="1">
              <a:spcBef>
                <a:spcPct val="20000"/>
              </a:spcBef>
              <a:buClr>
                <a:schemeClr val="tx1"/>
              </a:buClr>
              <a:buFont typeface="Arial" pitchFamily="34" charset="0"/>
              <a:buChar char="•"/>
            </a:pPr>
            <a:endParaRPr lang="en-US" sz="1800" dirty="0" smtClean="0">
              <a:latin typeface="Arial" pitchFamily="34" charset="0"/>
              <a:cs typeface="Arial" pitchFamily="34" charset="0"/>
            </a:endParaRPr>
          </a:p>
          <a:p>
            <a:pPr marL="404813" lvl="1">
              <a:spcBef>
                <a:spcPct val="20000"/>
              </a:spcBef>
              <a:buClr>
                <a:schemeClr val="tx1"/>
              </a:buClr>
              <a:buFont typeface="Arial" pitchFamily="34" charset="0"/>
              <a:buChar char="•"/>
            </a:pPr>
            <a:r>
              <a:rPr lang="en-US" sz="1800" dirty="0" smtClean="0">
                <a:latin typeface="Arial" pitchFamily="34" charset="0"/>
                <a:cs typeface="Arial" pitchFamily="34" charset="0"/>
              </a:rPr>
              <a:t>Irving </a:t>
            </a:r>
            <a:r>
              <a:rPr lang="en-US" sz="1800" dirty="0">
                <a:latin typeface="Arial" pitchFamily="34" charset="0"/>
                <a:cs typeface="Arial" pitchFamily="34" charset="0"/>
              </a:rPr>
              <a:t>Fisher and </a:t>
            </a:r>
            <a:r>
              <a:rPr lang="en-US" sz="1800" dirty="0" err="1">
                <a:latin typeface="Arial" pitchFamily="34" charset="0"/>
                <a:cs typeface="Arial" pitchFamily="34" charset="0"/>
              </a:rPr>
              <a:t>Intertemporal</a:t>
            </a:r>
            <a:r>
              <a:rPr lang="en-US" sz="1800" dirty="0">
                <a:latin typeface="Arial" pitchFamily="34" charset="0"/>
                <a:cs typeface="Arial" pitchFamily="34" charset="0"/>
              </a:rPr>
              <a:t> </a:t>
            </a:r>
            <a:r>
              <a:rPr lang="en-US" sz="1800" dirty="0" smtClean="0">
                <a:latin typeface="Arial" pitchFamily="34" charset="0"/>
                <a:cs typeface="Arial" pitchFamily="34" charset="0"/>
              </a:rPr>
              <a:t>Choice</a:t>
            </a:r>
          </a:p>
          <a:p>
            <a:pPr marL="404813" lvl="1">
              <a:spcBef>
                <a:spcPct val="20000"/>
              </a:spcBef>
              <a:buClr>
                <a:schemeClr val="tx1"/>
              </a:buClr>
              <a:buFont typeface="Arial" pitchFamily="34" charset="0"/>
              <a:buChar char="•"/>
            </a:pPr>
            <a:endParaRPr lang="en-US" sz="1800" dirty="0">
              <a:latin typeface="Arial" pitchFamily="34" charset="0"/>
              <a:cs typeface="Arial" pitchFamily="34" charset="0"/>
            </a:endParaRP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Keynes’s Conjectures</a:t>
            </a:r>
          </a:p>
        </p:txBody>
      </p:sp>
      <p:sp>
        <p:nvSpPr>
          <p:cNvPr id="219139" name="Rectangle 3"/>
          <p:cNvSpPr>
            <a:spLocks noGrp="1" noChangeArrowheads="1"/>
          </p:cNvSpPr>
          <p:nvPr>
            <p:ph idx="1"/>
          </p:nvPr>
        </p:nvSpPr>
        <p:spPr/>
        <p:txBody>
          <a:bodyPr/>
          <a:lstStyle/>
          <a:p>
            <a:pPr marL="404813" indent="-404813">
              <a:lnSpc>
                <a:spcPct val="105000"/>
              </a:lnSpc>
              <a:spcBef>
                <a:spcPct val="50000"/>
              </a:spcBef>
              <a:buSzPct val="85000"/>
              <a:buFont typeface="Wingdings" pitchFamily="2" charset="2"/>
              <a:buAutoNum type="arabicPeriod"/>
            </a:pPr>
            <a:r>
              <a:rPr lang="en-US" sz="1800" dirty="0">
                <a:latin typeface="Arial" pitchFamily="34" charset="0"/>
                <a:cs typeface="Arial" pitchFamily="34" charset="0"/>
              </a:rPr>
              <a:t> 0 &lt; </a:t>
            </a:r>
            <a:r>
              <a:rPr lang="en-US" sz="1800" i="1" dirty="0">
                <a:latin typeface="Arial" pitchFamily="34" charset="0"/>
                <a:cs typeface="Arial" pitchFamily="34" charset="0"/>
              </a:rPr>
              <a:t>MPC</a:t>
            </a:r>
            <a:r>
              <a:rPr lang="en-US" sz="1800" dirty="0">
                <a:latin typeface="Arial" pitchFamily="34" charset="0"/>
                <a:cs typeface="Arial" pitchFamily="34" charset="0"/>
              </a:rPr>
              <a:t> &lt; </a:t>
            </a:r>
            <a:r>
              <a:rPr lang="en-US" sz="1800" dirty="0" smtClean="0">
                <a:latin typeface="Arial" pitchFamily="34" charset="0"/>
                <a:cs typeface="Arial" pitchFamily="34" charset="0"/>
              </a:rPr>
              <a:t>1</a:t>
            </a:r>
          </a:p>
          <a:p>
            <a:pPr marL="404813" indent="-404813">
              <a:lnSpc>
                <a:spcPct val="105000"/>
              </a:lnSpc>
              <a:spcBef>
                <a:spcPct val="50000"/>
              </a:spcBef>
              <a:buSzPct val="85000"/>
              <a:buFont typeface="Wingdings" pitchFamily="2" charset="2"/>
              <a:buAutoNum type="arabicPeriod"/>
            </a:pPr>
            <a:endParaRPr lang="en-US" sz="1800" i="1" dirty="0">
              <a:latin typeface="Arial" pitchFamily="34" charset="0"/>
              <a:cs typeface="Arial" pitchFamily="34" charset="0"/>
            </a:endParaRPr>
          </a:p>
          <a:p>
            <a:pPr marL="404813" indent="-404813">
              <a:lnSpc>
                <a:spcPct val="105000"/>
              </a:lnSpc>
              <a:spcBef>
                <a:spcPct val="50000"/>
              </a:spcBef>
              <a:buSzPct val="85000"/>
              <a:buFont typeface="Wingdings" pitchFamily="2" charset="2"/>
              <a:buAutoNum type="arabicPeriod"/>
            </a:pPr>
            <a:r>
              <a:rPr lang="en-US" sz="1800" dirty="0">
                <a:latin typeface="Arial" pitchFamily="34" charset="0"/>
                <a:cs typeface="Arial" pitchFamily="34" charset="0"/>
              </a:rPr>
              <a:t> </a:t>
            </a:r>
            <a:r>
              <a:rPr lang="en-US" sz="1800" i="1" dirty="0">
                <a:latin typeface="Arial" pitchFamily="34" charset="0"/>
                <a:cs typeface="Arial" pitchFamily="34" charset="0"/>
              </a:rPr>
              <a:t>APC</a:t>
            </a:r>
            <a:r>
              <a:rPr lang="en-US" sz="1800" dirty="0">
                <a:latin typeface="Arial" pitchFamily="34" charset="0"/>
                <a:cs typeface="Arial" pitchFamily="34" charset="0"/>
              </a:rPr>
              <a:t>  falls as income rises</a:t>
            </a:r>
            <a:br>
              <a:rPr lang="en-US" sz="1800" dirty="0">
                <a:latin typeface="Arial" pitchFamily="34" charset="0"/>
                <a:cs typeface="Arial" pitchFamily="34" charset="0"/>
              </a:rPr>
            </a:br>
            <a:r>
              <a:rPr lang="en-US" sz="1800" dirty="0">
                <a:latin typeface="Arial" pitchFamily="34" charset="0"/>
                <a:cs typeface="Arial" pitchFamily="34" charset="0"/>
              </a:rPr>
              <a:t> where </a:t>
            </a:r>
            <a:r>
              <a:rPr lang="en-US" sz="1800" i="1" dirty="0">
                <a:latin typeface="Arial" pitchFamily="34" charset="0"/>
                <a:cs typeface="Arial" pitchFamily="34" charset="0"/>
              </a:rPr>
              <a:t>APC</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	= </a:t>
            </a:r>
            <a:r>
              <a:rPr lang="en-US" sz="1800" b="1" dirty="0">
                <a:latin typeface="Arial" pitchFamily="34" charset="0"/>
                <a:cs typeface="Arial" pitchFamily="34" charset="0"/>
              </a:rPr>
              <a:t>average propensity to consume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	= </a:t>
            </a:r>
            <a:r>
              <a:rPr lang="en-US" sz="1800" b="1" i="1" dirty="0" smtClean="0">
                <a:latin typeface="Arial" pitchFamily="34" charset="0"/>
                <a:cs typeface="Arial" pitchFamily="34" charset="0"/>
              </a:rPr>
              <a:t>C</a:t>
            </a:r>
            <a:r>
              <a:rPr lang="en-US" sz="1800" i="1" dirty="0" smtClean="0">
                <a:latin typeface="Arial" pitchFamily="34" charset="0"/>
                <a:cs typeface="Arial" pitchFamily="34" charset="0"/>
              </a:rPr>
              <a:t>/</a:t>
            </a:r>
            <a:r>
              <a:rPr lang="en-US" sz="1800" b="1" i="1" dirty="0" smtClean="0">
                <a:latin typeface="Arial" pitchFamily="34" charset="0"/>
                <a:cs typeface="Arial" pitchFamily="34" charset="0"/>
              </a:rPr>
              <a:t>Y</a:t>
            </a:r>
          </a:p>
          <a:p>
            <a:pPr marL="404813" indent="-404813">
              <a:lnSpc>
                <a:spcPct val="105000"/>
              </a:lnSpc>
              <a:spcBef>
                <a:spcPct val="50000"/>
              </a:spcBef>
              <a:buSzPct val="85000"/>
              <a:buFont typeface="Wingdings" pitchFamily="2" charset="2"/>
              <a:buAutoNum type="arabicPeriod"/>
            </a:pPr>
            <a:endParaRPr lang="en-US" sz="1800" b="1" i="1" dirty="0">
              <a:latin typeface="Arial" pitchFamily="34" charset="0"/>
              <a:cs typeface="Arial" pitchFamily="34" charset="0"/>
            </a:endParaRPr>
          </a:p>
          <a:p>
            <a:pPr marL="404813" indent="-404813">
              <a:lnSpc>
                <a:spcPct val="105000"/>
              </a:lnSpc>
              <a:spcBef>
                <a:spcPct val="50000"/>
              </a:spcBef>
              <a:buSzPct val="85000"/>
              <a:buFont typeface="Wingdings" pitchFamily="2" charset="2"/>
              <a:buAutoNum type="arabicPeriod"/>
            </a:pPr>
            <a:r>
              <a:rPr lang="en-US" sz="1800" dirty="0">
                <a:latin typeface="Arial" pitchFamily="34" charset="0"/>
                <a:cs typeface="Arial" pitchFamily="34" charset="0"/>
              </a:rPr>
              <a:t> Income is the main determinant of </a:t>
            </a:r>
            <a:br>
              <a:rPr lang="en-US" sz="1800" dirty="0">
                <a:latin typeface="Arial" pitchFamily="34" charset="0"/>
                <a:cs typeface="Arial" pitchFamily="34" charset="0"/>
              </a:rPr>
            </a:br>
            <a:r>
              <a:rPr lang="en-US" sz="1800" dirty="0">
                <a:latin typeface="Arial" pitchFamily="34" charset="0"/>
                <a:cs typeface="Arial" pitchFamily="34" charset="0"/>
              </a:rPr>
              <a:t> consumption.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Keynesian Consumption Function</a:t>
            </a:r>
          </a:p>
        </p:txBody>
      </p:sp>
      <p:sp>
        <p:nvSpPr>
          <p:cNvPr id="221187" name="Rectangle 3"/>
          <p:cNvSpPr>
            <a:spLocks noGrp="1" noChangeArrowheads="1"/>
          </p:cNvSpPr>
          <p:nvPr>
            <p:ph idx="1"/>
          </p:nvPr>
        </p:nvSpPr>
        <p:spPr>
          <a:xfrm>
            <a:off x="2971800" y="1219200"/>
            <a:ext cx="4953000" cy="914400"/>
          </a:xfrm>
        </p:spPr>
        <p:txBody>
          <a:bodyPr/>
          <a:lstStyle/>
          <a:p>
            <a:pPr marL="0" indent="0">
              <a:buFont typeface="Wingdings" pitchFamily="2" charset="2"/>
              <a:buNone/>
            </a:pPr>
            <a:r>
              <a:rPr lang="en-US" sz="1800" dirty="0">
                <a:latin typeface="Arial" pitchFamily="34" charset="0"/>
                <a:cs typeface="Arial" pitchFamily="34" charset="0"/>
              </a:rPr>
              <a:t>A consumption function with the properties Keynes conjectured:</a:t>
            </a:r>
          </a:p>
        </p:txBody>
      </p:sp>
      <p:grpSp>
        <p:nvGrpSpPr>
          <p:cNvPr id="221188" name="Group 4"/>
          <p:cNvGrpSpPr>
            <a:grpSpLocks/>
          </p:cNvGrpSpPr>
          <p:nvPr/>
        </p:nvGrpSpPr>
        <p:grpSpPr bwMode="auto">
          <a:xfrm>
            <a:off x="903288" y="1524000"/>
            <a:ext cx="4495800" cy="4405313"/>
            <a:chOff x="336" y="960"/>
            <a:chExt cx="2832" cy="2775"/>
          </a:xfrm>
        </p:grpSpPr>
        <p:grpSp>
          <p:nvGrpSpPr>
            <p:cNvPr id="221189" name="Group 5"/>
            <p:cNvGrpSpPr>
              <a:grpSpLocks/>
            </p:cNvGrpSpPr>
            <p:nvPr/>
          </p:nvGrpSpPr>
          <p:grpSpPr bwMode="auto">
            <a:xfrm>
              <a:off x="480" y="1200"/>
              <a:ext cx="2448" cy="2352"/>
              <a:chOff x="1056" y="1018"/>
              <a:chExt cx="3312" cy="2352"/>
            </a:xfrm>
          </p:grpSpPr>
          <p:sp>
            <p:nvSpPr>
              <p:cNvPr id="221190" name="Line 6"/>
              <p:cNvSpPr>
                <a:spLocks noChangeShapeType="1"/>
              </p:cNvSpPr>
              <p:nvPr/>
            </p:nvSpPr>
            <p:spPr bwMode="auto">
              <a:xfrm>
                <a:off x="1056" y="1018"/>
                <a:ext cx="0" cy="2352"/>
              </a:xfrm>
              <a:prstGeom prst="line">
                <a:avLst/>
              </a:prstGeom>
              <a:noFill/>
              <a:ln w="9525">
                <a:solidFill>
                  <a:schemeClr val="tx1"/>
                </a:solidFill>
                <a:round/>
                <a:headEnd/>
                <a:tailEnd/>
              </a:ln>
              <a:effectLst/>
            </p:spPr>
            <p:txBody>
              <a:bodyPr/>
              <a:lstStyle/>
              <a:p>
                <a:endParaRPr lang="en-US"/>
              </a:p>
            </p:txBody>
          </p:sp>
          <p:sp>
            <p:nvSpPr>
              <p:cNvPr id="221191" name="Line 7"/>
              <p:cNvSpPr>
                <a:spLocks noChangeShapeType="1"/>
              </p:cNvSpPr>
              <p:nvPr/>
            </p:nvSpPr>
            <p:spPr bwMode="auto">
              <a:xfrm>
                <a:off x="1056" y="3370"/>
                <a:ext cx="3312" cy="0"/>
              </a:xfrm>
              <a:prstGeom prst="line">
                <a:avLst/>
              </a:prstGeom>
              <a:noFill/>
              <a:ln w="9525">
                <a:solidFill>
                  <a:schemeClr val="tx1"/>
                </a:solidFill>
                <a:round/>
                <a:headEnd/>
                <a:tailEnd/>
              </a:ln>
              <a:effectLst/>
            </p:spPr>
            <p:txBody>
              <a:bodyPr/>
              <a:lstStyle/>
              <a:p>
                <a:endParaRPr lang="en-US"/>
              </a:p>
            </p:txBody>
          </p:sp>
        </p:grpSp>
        <p:sp>
          <p:nvSpPr>
            <p:cNvPr id="221192" name="Text Box 8"/>
            <p:cNvSpPr txBox="1">
              <a:spLocks noChangeArrowheads="1"/>
            </p:cNvSpPr>
            <p:nvPr/>
          </p:nvSpPr>
          <p:spPr bwMode="auto">
            <a:xfrm>
              <a:off x="336" y="960"/>
              <a:ext cx="288"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C</a:t>
              </a:r>
            </a:p>
          </p:txBody>
        </p:sp>
        <p:sp>
          <p:nvSpPr>
            <p:cNvPr id="221193" name="Text Box 9"/>
            <p:cNvSpPr txBox="1">
              <a:spLocks noChangeArrowheads="1"/>
            </p:cNvSpPr>
            <p:nvPr/>
          </p:nvSpPr>
          <p:spPr bwMode="auto">
            <a:xfrm>
              <a:off x="2880" y="3456"/>
              <a:ext cx="288"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Y</a:t>
              </a:r>
            </a:p>
          </p:txBody>
        </p:sp>
      </p:grpSp>
      <p:sp>
        <p:nvSpPr>
          <p:cNvPr id="221194" name="Line 10"/>
          <p:cNvSpPr>
            <a:spLocks noChangeShapeType="1"/>
          </p:cNvSpPr>
          <p:nvPr/>
        </p:nvSpPr>
        <p:spPr bwMode="auto">
          <a:xfrm flipV="1">
            <a:off x="1125538" y="2689225"/>
            <a:ext cx="3906837" cy="1952625"/>
          </a:xfrm>
          <a:prstGeom prst="line">
            <a:avLst/>
          </a:prstGeom>
          <a:noFill/>
          <a:ln w="28575">
            <a:solidFill>
              <a:srgbClr val="000099"/>
            </a:solidFill>
            <a:round/>
            <a:headEnd/>
            <a:tailEnd/>
          </a:ln>
          <a:effectLst/>
        </p:spPr>
        <p:txBody>
          <a:bodyPr/>
          <a:lstStyle/>
          <a:p>
            <a:endParaRPr lang="en-US"/>
          </a:p>
        </p:txBody>
      </p:sp>
      <p:grpSp>
        <p:nvGrpSpPr>
          <p:cNvPr id="221195" name="Group 11"/>
          <p:cNvGrpSpPr>
            <a:grpSpLocks/>
          </p:cNvGrpSpPr>
          <p:nvPr/>
        </p:nvGrpSpPr>
        <p:grpSpPr bwMode="auto">
          <a:xfrm>
            <a:off x="2762250" y="3822700"/>
            <a:ext cx="801688" cy="427038"/>
            <a:chOff x="1632" y="2496"/>
            <a:chExt cx="624" cy="269"/>
          </a:xfrm>
        </p:grpSpPr>
        <p:sp>
          <p:nvSpPr>
            <p:cNvPr id="221196" name="Line 12"/>
            <p:cNvSpPr>
              <a:spLocks noChangeShapeType="1"/>
            </p:cNvSpPr>
            <p:nvPr/>
          </p:nvSpPr>
          <p:spPr bwMode="auto">
            <a:xfrm>
              <a:off x="1632" y="2496"/>
              <a:ext cx="624" cy="0"/>
            </a:xfrm>
            <a:prstGeom prst="line">
              <a:avLst/>
            </a:prstGeom>
            <a:noFill/>
            <a:ln w="9525">
              <a:solidFill>
                <a:schemeClr val="tx1"/>
              </a:solidFill>
              <a:round/>
              <a:headEnd/>
              <a:tailEnd/>
            </a:ln>
            <a:effectLst/>
          </p:spPr>
          <p:txBody>
            <a:bodyPr/>
            <a:lstStyle/>
            <a:p>
              <a:endParaRPr lang="en-US"/>
            </a:p>
          </p:txBody>
        </p:sp>
        <p:sp>
          <p:nvSpPr>
            <p:cNvPr id="221197" name="Text Box 13"/>
            <p:cNvSpPr txBox="1">
              <a:spLocks noChangeArrowheads="1"/>
            </p:cNvSpPr>
            <p:nvPr/>
          </p:nvSpPr>
          <p:spPr bwMode="auto">
            <a:xfrm>
              <a:off x="1872" y="2496"/>
              <a:ext cx="240" cy="269"/>
            </a:xfrm>
            <a:prstGeom prst="rect">
              <a:avLst/>
            </a:prstGeom>
            <a:noFill/>
            <a:ln w="9525">
              <a:noFill/>
              <a:miter lim="800000"/>
              <a:headEnd/>
              <a:tailEnd/>
            </a:ln>
            <a:effectLst/>
          </p:spPr>
          <p:txBody>
            <a:bodyPr>
              <a:spAutoFit/>
            </a:bodyPr>
            <a:lstStyle/>
            <a:p>
              <a:pPr>
                <a:spcBef>
                  <a:spcPct val="50000"/>
                </a:spcBef>
              </a:pPr>
              <a:r>
                <a:rPr lang="en-US" sz="2200">
                  <a:latin typeface="Tahoma" pitchFamily="34" charset="0"/>
                </a:rPr>
                <a:t>1</a:t>
              </a:r>
            </a:p>
          </p:txBody>
        </p:sp>
      </p:grpSp>
      <p:grpSp>
        <p:nvGrpSpPr>
          <p:cNvPr id="221198" name="Group 14"/>
          <p:cNvGrpSpPr>
            <a:grpSpLocks/>
          </p:cNvGrpSpPr>
          <p:nvPr/>
        </p:nvGrpSpPr>
        <p:grpSpPr bwMode="auto">
          <a:xfrm>
            <a:off x="3556000" y="3365500"/>
            <a:ext cx="381000" cy="454025"/>
            <a:chOff x="2203" y="2044"/>
            <a:chExt cx="240" cy="286"/>
          </a:xfrm>
        </p:grpSpPr>
        <p:sp>
          <p:nvSpPr>
            <p:cNvPr id="221199" name="Text Box 15"/>
            <p:cNvSpPr txBox="1">
              <a:spLocks noChangeArrowheads="1"/>
            </p:cNvSpPr>
            <p:nvPr/>
          </p:nvSpPr>
          <p:spPr bwMode="auto">
            <a:xfrm>
              <a:off x="2203" y="2044"/>
              <a:ext cx="240"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c</a:t>
              </a:r>
              <a:endParaRPr lang="en-US" sz="2300">
                <a:latin typeface="Tahoma" pitchFamily="34" charset="0"/>
              </a:endParaRPr>
            </a:p>
          </p:txBody>
        </p:sp>
        <p:sp>
          <p:nvSpPr>
            <p:cNvPr id="221200" name="Line 16"/>
            <p:cNvSpPr>
              <a:spLocks noChangeShapeType="1"/>
            </p:cNvSpPr>
            <p:nvPr/>
          </p:nvSpPr>
          <p:spPr bwMode="auto">
            <a:xfrm flipV="1">
              <a:off x="2209" y="2078"/>
              <a:ext cx="0" cy="252"/>
            </a:xfrm>
            <a:prstGeom prst="line">
              <a:avLst/>
            </a:prstGeom>
            <a:noFill/>
            <a:ln w="9525">
              <a:solidFill>
                <a:schemeClr val="tx1"/>
              </a:solidFill>
              <a:round/>
              <a:headEnd/>
              <a:tailEnd/>
            </a:ln>
            <a:effectLst/>
          </p:spPr>
          <p:txBody>
            <a:bodyPr/>
            <a:lstStyle/>
            <a:p>
              <a:endParaRPr lang="en-US"/>
            </a:p>
          </p:txBody>
        </p:sp>
      </p:grpSp>
      <p:graphicFrame>
        <p:nvGraphicFramePr>
          <p:cNvPr id="221201" name="Object 17"/>
          <p:cNvGraphicFramePr>
            <a:graphicFrameLocks noChangeAspect="1"/>
          </p:cNvGraphicFramePr>
          <p:nvPr/>
        </p:nvGraphicFramePr>
        <p:xfrm>
          <a:off x="4859338" y="2254250"/>
          <a:ext cx="1770062" cy="484188"/>
        </p:xfrm>
        <a:graphic>
          <a:graphicData uri="http://schemas.openxmlformats.org/presentationml/2006/ole">
            <p:oleObj spid="_x0000_s221203" name="Equation" r:id="rId4" imgW="838200" imgH="228600" progId="">
              <p:embed/>
            </p:oleObj>
          </a:graphicData>
        </a:graphic>
      </p:graphicFrame>
      <p:graphicFrame>
        <p:nvGraphicFramePr>
          <p:cNvPr id="221202" name="Object 18"/>
          <p:cNvGraphicFramePr>
            <a:graphicFrameLocks noChangeAspect="1"/>
          </p:cNvGraphicFramePr>
          <p:nvPr/>
        </p:nvGraphicFramePr>
        <p:xfrm>
          <a:off x="744538" y="4387850"/>
          <a:ext cx="330200" cy="457200"/>
        </p:xfrm>
        <a:graphic>
          <a:graphicData uri="http://schemas.openxmlformats.org/presentationml/2006/ole">
            <p:oleObj spid="_x0000_s221204" name="Equation" r:id="rId5" imgW="165028" imgH="228501" progId="">
              <p:embed/>
            </p:oleObj>
          </a:graphicData>
        </a:graphic>
      </p:graphicFrame>
      <p:grpSp>
        <p:nvGrpSpPr>
          <p:cNvPr id="221207" name="Group 23"/>
          <p:cNvGrpSpPr>
            <a:grpSpLocks/>
          </p:cNvGrpSpPr>
          <p:nvPr/>
        </p:nvGrpSpPr>
        <p:grpSpPr bwMode="auto">
          <a:xfrm>
            <a:off x="5486400" y="2727325"/>
            <a:ext cx="2362200" cy="2079625"/>
            <a:chOff x="3456" y="1718"/>
            <a:chExt cx="1488" cy="1310"/>
          </a:xfrm>
        </p:grpSpPr>
        <p:sp>
          <p:nvSpPr>
            <p:cNvPr id="221205" name="Line 21"/>
            <p:cNvSpPr>
              <a:spLocks noChangeShapeType="1"/>
            </p:cNvSpPr>
            <p:nvPr/>
          </p:nvSpPr>
          <p:spPr bwMode="auto">
            <a:xfrm flipH="1" flipV="1">
              <a:off x="3915" y="1718"/>
              <a:ext cx="0" cy="432"/>
            </a:xfrm>
            <a:prstGeom prst="line">
              <a:avLst/>
            </a:prstGeom>
            <a:noFill/>
            <a:ln w="9525">
              <a:solidFill>
                <a:schemeClr val="tx1"/>
              </a:solidFill>
              <a:round/>
              <a:headEnd/>
              <a:tailEnd/>
            </a:ln>
            <a:effectLst/>
          </p:spPr>
          <p:txBody>
            <a:bodyPr/>
            <a:lstStyle/>
            <a:p>
              <a:endParaRPr lang="en-US"/>
            </a:p>
          </p:txBody>
        </p:sp>
        <p:sp>
          <p:nvSpPr>
            <p:cNvPr id="221206" name="Text Box 22"/>
            <p:cNvSpPr txBox="1">
              <a:spLocks noChangeArrowheads="1"/>
            </p:cNvSpPr>
            <p:nvPr/>
          </p:nvSpPr>
          <p:spPr bwMode="auto">
            <a:xfrm>
              <a:off x="3456" y="2064"/>
              <a:ext cx="1488" cy="964"/>
            </a:xfrm>
            <a:prstGeom prst="rect">
              <a:avLst/>
            </a:prstGeom>
            <a:solidFill>
              <a:srgbClr val="CCFFCC"/>
            </a:solidFill>
            <a:ln w="9525">
              <a:noFill/>
              <a:miter lim="800000"/>
              <a:headEnd/>
              <a:tailEnd/>
            </a:ln>
            <a:effectLst/>
          </p:spPr>
          <p:txBody>
            <a:bodyPr>
              <a:spAutoFit/>
            </a:bodyPr>
            <a:lstStyle/>
            <a:p>
              <a:pPr marL="519113" indent="-519113">
                <a:spcBef>
                  <a:spcPct val="50000"/>
                </a:spcBef>
              </a:pPr>
              <a:r>
                <a:rPr lang="en-US" sz="2300" b="1" i="1">
                  <a:latin typeface="Tahoma" pitchFamily="34" charset="0"/>
                </a:rPr>
                <a:t>c</a:t>
              </a:r>
              <a:r>
                <a:rPr lang="en-US" sz="2300">
                  <a:latin typeface="Tahoma" pitchFamily="34" charset="0"/>
                </a:rPr>
                <a:t> = </a:t>
              </a:r>
              <a:r>
                <a:rPr lang="en-US" sz="2300" i="1">
                  <a:latin typeface="Tahoma" pitchFamily="34" charset="0"/>
                </a:rPr>
                <a:t>MPC</a:t>
              </a:r>
              <a:endParaRPr lang="en-US" sz="2300">
                <a:latin typeface="Tahoma" pitchFamily="34" charset="0"/>
              </a:endParaRPr>
            </a:p>
            <a:p>
              <a:pPr marL="519113" indent="-519113">
                <a:spcBef>
                  <a:spcPct val="10000"/>
                </a:spcBef>
              </a:pPr>
              <a:r>
                <a:rPr lang="en-US" sz="2300">
                  <a:latin typeface="Tahoma" pitchFamily="34" charset="0"/>
                </a:rPr>
                <a:t>   = slope of the consumption function</a:t>
              </a:r>
              <a:endParaRPr lang="en-US" sz="2300" i="1">
                <a:latin typeface="Tahoma" pitchFamily="34" charset="0"/>
              </a:endParaRPr>
            </a:p>
          </p:txBody>
        </p:sp>
      </p:gr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Keynesian Consumption Function</a:t>
            </a:r>
          </a:p>
        </p:txBody>
      </p:sp>
      <p:grpSp>
        <p:nvGrpSpPr>
          <p:cNvPr id="224260" name="Group 4"/>
          <p:cNvGrpSpPr>
            <a:grpSpLocks/>
          </p:cNvGrpSpPr>
          <p:nvPr/>
        </p:nvGrpSpPr>
        <p:grpSpPr bwMode="auto">
          <a:xfrm>
            <a:off x="903288" y="1524000"/>
            <a:ext cx="4495800" cy="4405313"/>
            <a:chOff x="336" y="960"/>
            <a:chExt cx="2832" cy="2775"/>
          </a:xfrm>
        </p:grpSpPr>
        <p:grpSp>
          <p:nvGrpSpPr>
            <p:cNvPr id="224261" name="Group 5"/>
            <p:cNvGrpSpPr>
              <a:grpSpLocks/>
            </p:cNvGrpSpPr>
            <p:nvPr/>
          </p:nvGrpSpPr>
          <p:grpSpPr bwMode="auto">
            <a:xfrm>
              <a:off x="480" y="1200"/>
              <a:ext cx="2448" cy="2352"/>
              <a:chOff x="1056" y="1018"/>
              <a:chExt cx="3312" cy="2352"/>
            </a:xfrm>
          </p:grpSpPr>
          <p:sp>
            <p:nvSpPr>
              <p:cNvPr id="224262" name="Line 6"/>
              <p:cNvSpPr>
                <a:spLocks noChangeShapeType="1"/>
              </p:cNvSpPr>
              <p:nvPr/>
            </p:nvSpPr>
            <p:spPr bwMode="auto">
              <a:xfrm>
                <a:off x="1056" y="1018"/>
                <a:ext cx="0" cy="2352"/>
              </a:xfrm>
              <a:prstGeom prst="line">
                <a:avLst/>
              </a:prstGeom>
              <a:noFill/>
              <a:ln w="9525">
                <a:solidFill>
                  <a:schemeClr val="tx1"/>
                </a:solidFill>
                <a:round/>
                <a:headEnd/>
                <a:tailEnd/>
              </a:ln>
              <a:effectLst/>
            </p:spPr>
            <p:txBody>
              <a:bodyPr/>
              <a:lstStyle/>
              <a:p>
                <a:endParaRPr lang="en-US"/>
              </a:p>
            </p:txBody>
          </p:sp>
          <p:sp>
            <p:nvSpPr>
              <p:cNvPr id="224263" name="Line 7"/>
              <p:cNvSpPr>
                <a:spLocks noChangeShapeType="1"/>
              </p:cNvSpPr>
              <p:nvPr/>
            </p:nvSpPr>
            <p:spPr bwMode="auto">
              <a:xfrm>
                <a:off x="1056" y="3370"/>
                <a:ext cx="3312" cy="0"/>
              </a:xfrm>
              <a:prstGeom prst="line">
                <a:avLst/>
              </a:prstGeom>
              <a:noFill/>
              <a:ln w="9525">
                <a:solidFill>
                  <a:schemeClr val="tx1"/>
                </a:solidFill>
                <a:round/>
                <a:headEnd/>
                <a:tailEnd/>
              </a:ln>
              <a:effectLst/>
            </p:spPr>
            <p:txBody>
              <a:bodyPr/>
              <a:lstStyle/>
              <a:p>
                <a:endParaRPr lang="en-US"/>
              </a:p>
            </p:txBody>
          </p:sp>
        </p:grpSp>
        <p:sp>
          <p:nvSpPr>
            <p:cNvPr id="224264" name="Text Box 8"/>
            <p:cNvSpPr txBox="1">
              <a:spLocks noChangeArrowheads="1"/>
            </p:cNvSpPr>
            <p:nvPr/>
          </p:nvSpPr>
          <p:spPr bwMode="auto">
            <a:xfrm>
              <a:off x="336" y="960"/>
              <a:ext cx="288"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C</a:t>
              </a:r>
            </a:p>
          </p:txBody>
        </p:sp>
        <p:sp>
          <p:nvSpPr>
            <p:cNvPr id="224265" name="Text Box 9"/>
            <p:cNvSpPr txBox="1">
              <a:spLocks noChangeArrowheads="1"/>
            </p:cNvSpPr>
            <p:nvPr/>
          </p:nvSpPr>
          <p:spPr bwMode="auto">
            <a:xfrm>
              <a:off x="2880" y="3456"/>
              <a:ext cx="288"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Y</a:t>
              </a:r>
            </a:p>
          </p:txBody>
        </p:sp>
      </p:grpSp>
      <p:graphicFrame>
        <p:nvGraphicFramePr>
          <p:cNvPr id="224273" name="Object 17"/>
          <p:cNvGraphicFramePr>
            <a:graphicFrameLocks noChangeAspect="1"/>
          </p:cNvGraphicFramePr>
          <p:nvPr/>
        </p:nvGraphicFramePr>
        <p:xfrm>
          <a:off x="4859338" y="2254250"/>
          <a:ext cx="1770062" cy="484188"/>
        </p:xfrm>
        <a:graphic>
          <a:graphicData uri="http://schemas.openxmlformats.org/presentationml/2006/ole">
            <p:oleObj spid="_x0000_s224291" name="Equation" r:id="rId4" imgW="838200" imgH="228600" progId="">
              <p:embed/>
            </p:oleObj>
          </a:graphicData>
        </a:graphic>
      </p:graphicFrame>
      <p:sp>
        <p:nvSpPr>
          <p:cNvPr id="224275" name="Line 19"/>
          <p:cNvSpPr>
            <a:spLocks noChangeShapeType="1"/>
          </p:cNvSpPr>
          <p:nvPr/>
        </p:nvSpPr>
        <p:spPr bwMode="auto">
          <a:xfrm flipV="1">
            <a:off x="1135063" y="4108450"/>
            <a:ext cx="1057275" cy="1522413"/>
          </a:xfrm>
          <a:prstGeom prst="line">
            <a:avLst/>
          </a:prstGeom>
          <a:noFill/>
          <a:ln w="28575">
            <a:solidFill>
              <a:srgbClr val="CC0000"/>
            </a:solidFill>
            <a:round/>
            <a:headEnd/>
            <a:tailEnd/>
          </a:ln>
          <a:effectLst/>
        </p:spPr>
        <p:txBody>
          <a:bodyPr/>
          <a:lstStyle/>
          <a:p>
            <a:endParaRPr lang="en-US"/>
          </a:p>
        </p:txBody>
      </p:sp>
      <p:sp>
        <p:nvSpPr>
          <p:cNvPr id="224276" name="Line 20"/>
          <p:cNvSpPr>
            <a:spLocks noChangeShapeType="1"/>
          </p:cNvSpPr>
          <p:nvPr/>
        </p:nvSpPr>
        <p:spPr bwMode="auto">
          <a:xfrm flipV="1">
            <a:off x="1136650" y="2997200"/>
            <a:ext cx="3276600" cy="2632075"/>
          </a:xfrm>
          <a:prstGeom prst="line">
            <a:avLst/>
          </a:prstGeom>
          <a:noFill/>
          <a:ln w="28575">
            <a:solidFill>
              <a:srgbClr val="FF9900"/>
            </a:solidFill>
            <a:round/>
            <a:headEnd/>
            <a:tailEnd/>
          </a:ln>
          <a:effectLst/>
        </p:spPr>
        <p:txBody>
          <a:bodyPr/>
          <a:lstStyle/>
          <a:p>
            <a:endParaRPr lang="en-US"/>
          </a:p>
        </p:txBody>
      </p:sp>
      <p:grpSp>
        <p:nvGrpSpPr>
          <p:cNvPr id="224287" name="Group 31"/>
          <p:cNvGrpSpPr>
            <a:grpSpLocks/>
          </p:cNvGrpSpPr>
          <p:nvPr/>
        </p:nvGrpSpPr>
        <p:grpSpPr bwMode="auto">
          <a:xfrm>
            <a:off x="1892300" y="4624388"/>
            <a:ext cx="2298700" cy="847725"/>
            <a:chOff x="1192" y="2913"/>
            <a:chExt cx="1448" cy="534"/>
          </a:xfrm>
        </p:grpSpPr>
        <p:sp>
          <p:nvSpPr>
            <p:cNvPr id="224284" name="Line 28"/>
            <p:cNvSpPr>
              <a:spLocks noChangeShapeType="1"/>
            </p:cNvSpPr>
            <p:nvPr/>
          </p:nvSpPr>
          <p:spPr bwMode="auto">
            <a:xfrm flipH="1" flipV="1">
              <a:off x="1192" y="2913"/>
              <a:ext cx="432" cy="288"/>
            </a:xfrm>
            <a:prstGeom prst="line">
              <a:avLst/>
            </a:prstGeom>
            <a:noFill/>
            <a:ln w="9525">
              <a:solidFill>
                <a:schemeClr val="tx1"/>
              </a:solidFill>
              <a:round/>
              <a:headEnd/>
              <a:tailEnd/>
            </a:ln>
            <a:effectLst/>
          </p:spPr>
          <p:txBody>
            <a:bodyPr/>
            <a:lstStyle/>
            <a:p>
              <a:endParaRPr lang="en-US"/>
            </a:p>
          </p:txBody>
        </p:sp>
        <p:sp>
          <p:nvSpPr>
            <p:cNvPr id="224277" name="Text Box 21"/>
            <p:cNvSpPr txBox="1">
              <a:spLocks noChangeArrowheads="1"/>
            </p:cNvSpPr>
            <p:nvPr/>
          </p:nvSpPr>
          <p:spPr bwMode="auto">
            <a:xfrm>
              <a:off x="1488" y="3168"/>
              <a:ext cx="1152" cy="279"/>
            </a:xfrm>
            <a:prstGeom prst="rect">
              <a:avLst/>
            </a:prstGeom>
            <a:solidFill>
              <a:srgbClr val="CCFFCC"/>
            </a:solidFill>
            <a:ln w="9525">
              <a:noFill/>
              <a:miter lim="800000"/>
              <a:headEnd/>
              <a:tailEnd/>
            </a:ln>
            <a:effectLst/>
          </p:spPr>
          <p:txBody>
            <a:bodyPr>
              <a:spAutoFit/>
            </a:bodyPr>
            <a:lstStyle/>
            <a:p>
              <a:pPr algn="ctr">
                <a:spcBef>
                  <a:spcPct val="50000"/>
                </a:spcBef>
              </a:pPr>
              <a:r>
                <a:rPr lang="en-US" sz="2300">
                  <a:latin typeface="Tahoma" pitchFamily="34" charset="0"/>
                </a:rPr>
                <a:t>slope = </a:t>
              </a:r>
              <a:r>
                <a:rPr lang="en-US" sz="2300" i="1">
                  <a:latin typeface="Tahoma" pitchFamily="34" charset="0"/>
                </a:rPr>
                <a:t>APC</a:t>
              </a:r>
            </a:p>
          </p:txBody>
        </p:sp>
      </p:grpSp>
      <p:sp>
        <p:nvSpPr>
          <p:cNvPr id="224285" name="Line 29"/>
          <p:cNvSpPr>
            <a:spLocks noChangeShapeType="1"/>
          </p:cNvSpPr>
          <p:nvPr/>
        </p:nvSpPr>
        <p:spPr bwMode="auto">
          <a:xfrm flipH="1" flipV="1">
            <a:off x="2514600" y="4572000"/>
            <a:ext cx="152400" cy="457200"/>
          </a:xfrm>
          <a:prstGeom prst="line">
            <a:avLst/>
          </a:prstGeom>
          <a:noFill/>
          <a:ln w="9525">
            <a:solidFill>
              <a:schemeClr val="tx1"/>
            </a:solidFill>
            <a:round/>
            <a:headEnd/>
            <a:tailEnd/>
          </a:ln>
          <a:effectLst/>
        </p:spPr>
        <p:txBody>
          <a:bodyPr/>
          <a:lstStyle/>
          <a:p>
            <a:endParaRPr lang="en-US"/>
          </a:p>
        </p:txBody>
      </p:sp>
      <p:sp>
        <p:nvSpPr>
          <p:cNvPr id="224286" name="Line 30"/>
          <p:cNvSpPr>
            <a:spLocks noChangeShapeType="1"/>
          </p:cNvSpPr>
          <p:nvPr/>
        </p:nvSpPr>
        <p:spPr bwMode="auto">
          <a:xfrm flipV="1">
            <a:off x="1125538" y="2689225"/>
            <a:ext cx="3906837" cy="1952625"/>
          </a:xfrm>
          <a:prstGeom prst="line">
            <a:avLst/>
          </a:prstGeom>
          <a:noFill/>
          <a:ln w="28575">
            <a:solidFill>
              <a:srgbClr val="000099"/>
            </a:solidFill>
            <a:round/>
            <a:headEnd/>
            <a:tailEnd/>
          </a:ln>
          <a:effectLst/>
        </p:spPr>
        <p:txBody>
          <a:bodyPr/>
          <a:lstStyle/>
          <a:p>
            <a:endParaRPr lang="en-US"/>
          </a:p>
        </p:txBody>
      </p:sp>
      <p:sp>
        <p:nvSpPr>
          <p:cNvPr id="224288" name="Rectangle 32"/>
          <p:cNvSpPr>
            <a:spLocks noChangeArrowheads="1"/>
          </p:cNvSpPr>
          <p:nvPr/>
        </p:nvSpPr>
        <p:spPr bwMode="auto">
          <a:xfrm>
            <a:off x="1752600" y="1219200"/>
            <a:ext cx="6096000" cy="914400"/>
          </a:xfrm>
          <a:prstGeom prst="rect">
            <a:avLst/>
          </a:prstGeom>
          <a:solidFill>
            <a:srgbClr val="FFFFCC"/>
          </a:solidFill>
          <a:ln w="9525">
            <a:solidFill>
              <a:schemeClr val="tx1"/>
            </a:solidFill>
            <a:miter lim="800000"/>
            <a:headEnd/>
            <a:tailEnd/>
          </a:ln>
          <a:effectLst/>
        </p:spPr>
        <p:txBody>
          <a:bodyPr/>
          <a:lstStyle/>
          <a:p>
            <a:pPr>
              <a:spcBef>
                <a:spcPct val="40000"/>
              </a:spcBef>
              <a:buClr>
                <a:schemeClr val="accent2"/>
              </a:buClr>
              <a:buSzPct val="110000"/>
              <a:buFont typeface="Wingdings" pitchFamily="2" charset="2"/>
              <a:buNone/>
            </a:pPr>
            <a:r>
              <a:rPr lang="en-US" sz="2500">
                <a:latin typeface="Tahoma" pitchFamily="34" charset="0"/>
              </a:rPr>
              <a:t>As income rises, the APC falls (consumers save a bigger fraction of their income).</a:t>
            </a:r>
          </a:p>
        </p:txBody>
      </p:sp>
      <p:graphicFrame>
        <p:nvGraphicFramePr>
          <p:cNvPr id="224290" name="Object 34"/>
          <p:cNvGraphicFramePr>
            <a:graphicFrameLocks noChangeAspect="1"/>
          </p:cNvGraphicFramePr>
          <p:nvPr/>
        </p:nvGraphicFramePr>
        <p:xfrm>
          <a:off x="5181600" y="3352800"/>
          <a:ext cx="2736850" cy="949325"/>
        </p:xfrm>
        <a:graphic>
          <a:graphicData uri="http://schemas.openxmlformats.org/presentationml/2006/ole">
            <p:oleObj spid="_x0000_s224292" name="Equation" r:id="rId5" imgW="1244600" imgH="431800" progId="">
              <p:embed/>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838200" y="228600"/>
            <a:ext cx="7543800" cy="838200"/>
          </a:xfrm>
        </p:spPr>
        <p:txBody>
          <a:bodyPr>
            <a:normAutofit/>
          </a:bodyPr>
          <a:lstStyle/>
          <a:p>
            <a:pPr>
              <a:lnSpc>
                <a:spcPct val="95000"/>
              </a:lnSpc>
            </a:pPr>
            <a:r>
              <a:rPr lang="en-US" sz="2400" b="1" i="1" dirty="0">
                <a:latin typeface="Arial" pitchFamily="34" charset="0"/>
                <a:cs typeface="Arial" pitchFamily="34" charset="0"/>
              </a:rPr>
              <a:t>Early Empirical Successes:  </a:t>
            </a:r>
            <a:br>
              <a:rPr lang="en-US" sz="2400" b="1" i="1" dirty="0">
                <a:latin typeface="Arial" pitchFamily="34" charset="0"/>
                <a:cs typeface="Arial" pitchFamily="34" charset="0"/>
              </a:rPr>
            </a:br>
            <a:r>
              <a:rPr lang="en-US" sz="2400" b="1" i="1" dirty="0">
                <a:latin typeface="Arial" pitchFamily="34" charset="0"/>
                <a:cs typeface="Arial" pitchFamily="34" charset="0"/>
              </a:rPr>
              <a:t>	</a:t>
            </a:r>
            <a:r>
              <a:rPr lang="en-US" sz="2400" b="1" dirty="0">
                <a:latin typeface="Arial" pitchFamily="34" charset="0"/>
                <a:cs typeface="Arial" pitchFamily="34" charset="0"/>
              </a:rPr>
              <a:t>Results from Early Studies</a:t>
            </a:r>
          </a:p>
        </p:txBody>
      </p:sp>
      <p:sp>
        <p:nvSpPr>
          <p:cNvPr id="226307" name="Rectangle 3"/>
          <p:cNvSpPr>
            <a:spLocks noGrp="1" noChangeArrowheads="1"/>
          </p:cNvSpPr>
          <p:nvPr>
            <p:ph idx="1"/>
          </p:nvPr>
        </p:nvSpPr>
        <p:spPr>
          <a:xfrm>
            <a:off x="990600" y="1219200"/>
            <a:ext cx="7543800" cy="5105400"/>
          </a:xfrm>
        </p:spPr>
        <p:txBody>
          <a:bodyPr/>
          <a:lstStyle/>
          <a:p>
            <a:pPr>
              <a:spcBef>
                <a:spcPct val="20000"/>
              </a:spcBef>
              <a:buClr>
                <a:schemeClr val="tx1"/>
              </a:buClr>
            </a:pPr>
            <a:endParaRPr lang="en-US" sz="1800" dirty="0" smtClean="0">
              <a:latin typeface="Arial" pitchFamily="34" charset="0"/>
              <a:cs typeface="Arial" pitchFamily="34" charset="0"/>
            </a:endParaRPr>
          </a:p>
          <a:p>
            <a:pPr>
              <a:spcBef>
                <a:spcPct val="20000"/>
              </a:spcBef>
              <a:buClr>
                <a:schemeClr val="tx1"/>
              </a:buClr>
            </a:pPr>
            <a:r>
              <a:rPr lang="en-US" sz="1800" dirty="0" smtClean="0">
                <a:latin typeface="Arial" pitchFamily="34" charset="0"/>
                <a:cs typeface="Arial" pitchFamily="34" charset="0"/>
              </a:rPr>
              <a:t>Households </a:t>
            </a:r>
            <a:r>
              <a:rPr lang="en-US" sz="1800" dirty="0">
                <a:latin typeface="Arial" pitchFamily="34" charset="0"/>
                <a:cs typeface="Arial" pitchFamily="34" charset="0"/>
              </a:rPr>
              <a:t>with higher incomes:</a:t>
            </a:r>
          </a:p>
          <a:p>
            <a:pPr lvl="1">
              <a:spcBef>
                <a:spcPct val="15000"/>
              </a:spcBef>
              <a:buClr>
                <a:schemeClr val="tx1"/>
              </a:buClr>
              <a:buFont typeface="Wingdings" pitchFamily="2" charset="2"/>
              <a:buChar char="§"/>
            </a:pPr>
            <a:r>
              <a:rPr lang="en-US" sz="1800" dirty="0">
                <a:latin typeface="Arial" pitchFamily="34" charset="0"/>
                <a:cs typeface="Arial" pitchFamily="34" charset="0"/>
              </a:rPr>
              <a:t>consume more</a:t>
            </a:r>
          </a:p>
          <a:p>
            <a:pPr lvl="1">
              <a:spcBef>
                <a:spcPct val="15000"/>
              </a:spcBef>
              <a:buClr>
                <a:schemeClr val="tx1"/>
              </a:buClr>
              <a:buFont typeface="Wingdings" pitchFamily="2" charset="2"/>
              <a:buNone/>
            </a:pPr>
            <a:r>
              <a:rPr lang="en-US" sz="1800" dirty="0">
                <a:latin typeface="Arial" pitchFamily="34" charset="0"/>
                <a:cs typeface="Arial" pitchFamily="34" charset="0"/>
              </a:rPr>
              <a:t>		</a:t>
            </a:r>
            <a:r>
              <a:rPr lang="en-US" sz="1800" b="1" dirty="0">
                <a:latin typeface="Arial" pitchFamily="34" charset="0"/>
                <a:cs typeface="Arial" pitchFamily="34" charset="0"/>
                <a:sym typeface="Symbol" pitchFamily="18" charset="2"/>
              </a:rPr>
              <a:t> </a:t>
            </a:r>
            <a:r>
              <a:rPr lang="en-US" sz="1800" i="1" dirty="0">
                <a:latin typeface="Arial" pitchFamily="34" charset="0"/>
                <a:cs typeface="Arial" pitchFamily="34" charset="0"/>
                <a:sym typeface="Symbol" pitchFamily="18" charset="2"/>
              </a:rPr>
              <a:t>MPC</a:t>
            </a:r>
            <a:r>
              <a:rPr lang="en-US" sz="1800" dirty="0">
                <a:latin typeface="Arial" pitchFamily="34" charset="0"/>
                <a:cs typeface="Arial" pitchFamily="34" charset="0"/>
                <a:sym typeface="Symbol" pitchFamily="18" charset="2"/>
              </a:rPr>
              <a:t> &gt; 0</a:t>
            </a:r>
            <a:endParaRPr lang="en-US" sz="1800" dirty="0">
              <a:latin typeface="Arial" pitchFamily="34" charset="0"/>
              <a:cs typeface="Arial" pitchFamily="34" charset="0"/>
            </a:endParaRPr>
          </a:p>
          <a:p>
            <a:pPr lvl="1">
              <a:spcBef>
                <a:spcPct val="15000"/>
              </a:spcBef>
              <a:buClr>
                <a:schemeClr val="tx1"/>
              </a:buClr>
              <a:buFont typeface="Wingdings" pitchFamily="2" charset="2"/>
              <a:buChar char="§"/>
            </a:pPr>
            <a:r>
              <a:rPr lang="en-US" sz="1800" dirty="0">
                <a:latin typeface="Arial" pitchFamily="34" charset="0"/>
                <a:cs typeface="Arial" pitchFamily="34" charset="0"/>
              </a:rPr>
              <a:t>save more</a:t>
            </a:r>
          </a:p>
          <a:p>
            <a:pPr lvl="1">
              <a:spcBef>
                <a:spcPct val="15000"/>
              </a:spcBef>
              <a:buClr>
                <a:schemeClr val="tx1"/>
              </a:buClr>
              <a:buFont typeface="Wingdings" pitchFamily="2" charset="2"/>
              <a:buNone/>
            </a:pPr>
            <a:r>
              <a:rPr lang="en-US" sz="1800" dirty="0">
                <a:latin typeface="Arial" pitchFamily="34" charset="0"/>
                <a:cs typeface="Arial" pitchFamily="34" charset="0"/>
              </a:rPr>
              <a:t>		</a:t>
            </a:r>
            <a:r>
              <a:rPr lang="en-US" sz="1800" b="1" dirty="0">
                <a:latin typeface="Arial" pitchFamily="34" charset="0"/>
                <a:cs typeface="Arial" pitchFamily="34" charset="0"/>
                <a:sym typeface="Symbol" pitchFamily="18" charset="2"/>
              </a:rPr>
              <a:t> </a:t>
            </a:r>
            <a:r>
              <a:rPr lang="en-US" sz="1800" i="1" dirty="0">
                <a:latin typeface="Arial" pitchFamily="34" charset="0"/>
                <a:cs typeface="Arial" pitchFamily="34" charset="0"/>
                <a:sym typeface="Symbol" pitchFamily="18" charset="2"/>
              </a:rPr>
              <a:t>MPC</a:t>
            </a:r>
            <a:r>
              <a:rPr lang="en-US" sz="1800" dirty="0">
                <a:latin typeface="Arial" pitchFamily="34" charset="0"/>
                <a:cs typeface="Arial" pitchFamily="34" charset="0"/>
                <a:sym typeface="Symbol" pitchFamily="18" charset="2"/>
              </a:rPr>
              <a:t> &lt; 1</a:t>
            </a:r>
            <a:endParaRPr lang="en-US" sz="1800" dirty="0">
              <a:latin typeface="Arial" pitchFamily="34" charset="0"/>
              <a:cs typeface="Arial" pitchFamily="34" charset="0"/>
            </a:endParaRPr>
          </a:p>
          <a:p>
            <a:pPr lvl="1">
              <a:spcBef>
                <a:spcPct val="15000"/>
              </a:spcBef>
              <a:buClr>
                <a:schemeClr val="tx1"/>
              </a:buClr>
              <a:buFont typeface="Wingdings" pitchFamily="2" charset="2"/>
              <a:buChar char="§"/>
            </a:pPr>
            <a:r>
              <a:rPr lang="en-US" sz="1800" dirty="0">
                <a:latin typeface="Arial" pitchFamily="34" charset="0"/>
                <a:cs typeface="Arial" pitchFamily="34" charset="0"/>
              </a:rPr>
              <a:t>save a larger fraction of their income</a:t>
            </a:r>
          </a:p>
          <a:p>
            <a:pPr lvl="1">
              <a:spcBef>
                <a:spcPct val="15000"/>
              </a:spcBef>
              <a:buClr>
                <a:schemeClr val="tx1"/>
              </a:buClr>
              <a:buFont typeface="Wingdings" pitchFamily="2" charset="2"/>
              <a:buNone/>
            </a:pPr>
            <a:r>
              <a:rPr lang="en-US" sz="1800" dirty="0">
                <a:latin typeface="Arial" pitchFamily="34" charset="0"/>
                <a:cs typeface="Arial" pitchFamily="34" charset="0"/>
              </a:rPr>
              <a:t>		</a:t>
            </a:r>
            <a:r>
              <a:rPr lang="en-US" sz="1800" b="1" dirty="0">
                <a:latin typeface="Arial" pitchFamily="34" charset="0"/>
                <a:cs typeface="Arial" pitchFamily="34" charset="0"/>
                <a:sym typeface="Symbol" pitchFamily="18" charset="2"/>
              </a:rPr>
              <a:t> </a:t>
            </a:r>
            <a:r>
              <a:rPr lang="en-US" sz="1800" i="1" dirty="0">
                <a:latin typeface="Arial" pitchFamily="34" charset="0"/>
                <a:cs typeface="Arial" pitchFamily="34" charset="0"/>
                <a:sym typeface="Symbol" pitchFamily="18" charset="2"/>
              </a:rPr>
              <a:t>APC</a:t>
            </a:r>
            <a:r>
              <a:rPr lang="en-US" sz="1800" dirty="0">
                <a:latin typeface="Arial" pitchFamily="34" charset="0"/>
                <a:cs typeface="Arial" pitchFamily="34" charset="0"/>
                <a:sym typeface="Symbol" pitchFamily="18" charset="2"/>
              </a:rPr>
              <a:t>   as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a:t>
            </a:r>
            <a:endParaRPr lang="en-US" sz="1800" dirty="0">
              <a:latin typeface="Arial" pitchFamily="34" charset="0"/>
              <a:cs typeface="Arial" pitchFamily="34" charset="0"/>
            </a:endParaRPr>
          </a:p>
          <a:p>
            <a:pPr>
              <a:lnSpc>
                <a:spcPct val="90000"/>
              </a:lnSpc>
              <a:spcBef>
                <a:spcPct val="30000"/>
              </a:spcBef>
              <a:buClr>
                <a:schemeClr val="tx1"/>
              </a:buClr>
            </a:pPr>
            <a:endParaRPr lang="en-US" sz="1800" dirty="0" smtClean="0">
              <a:latin typeface="Arial" pitchFamily="34" charset="0"/>
              <a:cs typeface="Arial" pitchFamily="34" charset="0"/>
            </a:endParaRPr>
          </a:p>
          <a:p>
            <a:pPr>
              <a:lnSpc>
                <a:spcPct val="90000"/>
              </a:lnSpc>
              <a:spcBef>
                <a:spcPct val="30000"/>
              </a:spcBef>
              <a:buClr>
                <a:schemeClr val="tx1"/>
              </a:buClr>
            </a:pPr>
            <a:endParaRPr lang="en-US" sz="1800" dirty="0">
              <a:latin typeface="Arial" pitchFamily="34" charset="0"/>
              <a:cs typeface="Arial" pitchFamily="34" charset="0"/>
            </a:endParaRPr>
          </a:p>
          <a:p>
            <a:pPr>
              <a:lnSpc>
                <a:spcPct val="90000"/>
              </a:lnSpc>
              <a:spcBef>
                <a:spcPct val="30000"/>
              </a:spcBef>
              <a:buClr>
                <a:schemeClr val="tx1"/>
              </a:buClr>
            </a:pPr>
            <a:r>
              <a:rPr lang="en-US" sz="1800" dirty="0" smtClean="0">
                <a:latin typeface="Arial" pitchFamily="34" charset="0"/>
                <a:cs typeface="Arial" pitchFamily="34" charset="0"/>
              </a:rPr>
              <a:t>Very </a:t>
            </a:r>
            <a:r>
              <a:rPr lang="en-US" sz="1800" dirty="0">
                <a:latin typeface="Arial" pitchFamily="34" charset="0"/>
                <a:cs typeface="Arial" pitchFamily="34" charset="0"/>
              </a:rPr>
              <a:t>strong correlation between income and consumption </a:t>
            </a:r>
          </a:p>
          <a:p>
            <a:pPr lvl="1">
              <a:lnSpc>
                <a:spcPct val="90000"/>
              </a:lnSpc>
              <a:spcBef>
                <a:spcPct val="15000"/>
              </a:spcBef>
              <a:buClr>
                <a:schemeClr val="tx1"/>
              </a:buClr>
              <a:buFontTx/>
              <a:buNone/>
            </a:pPr>
            <a:r>
              <a:rPr lang="en-US" sz="1800" b="1" dirty="0">
                <a:latin typeface="Arial" pitchFamily="34" charset="0"/>
                <a:cs typeface="Arial" pitchFamily="34" charset="0"/>
                <a:sym typeface="Symbol" pitchFamily="18" charset="2"/>
              </a:rPr>
              <a:t>	   </a:t>
            </a:r>
            <a:r>
              <a:rPr lang="en-US" sz="1800" dirty="0">
                <a:latin typeface="Arial" pitchFamily="34" charset="0"/>
                <a:cs typeface="Arial" pitchFamily="34" charset="0"/>
              </a:rPr>
              <a:t>income seemed to be the main </a:t>
            </a:r>
            <a:br>
              <a:rPr lang="en-US" sz="1800" dirty="0">
                <a:latin typeface="Arial" pitchFamily="34" charset="0"/>
                <a:cs typeface="Arial" pitchFamily="34" charset="0"/>
              </a:rPr>
            </a:br>
            <a:r>
              <a:rPr lang="en-US" sz="1800" dirty="0">
                <a:latin typeface="Arial" pitchFamily="34" charset="0"/>
                <a:cs typeface="Arial" pitchFamily="34" charset="0"/>
              </a:rPr>
              <a:t>	    determinant of consumption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838200" y="228600"/>
            <a:ext cx="7696200" cy="838200"/>
          </a:xfrm>
        </p:spPr>
        <p:txBody>
          <a:bodyPr>
            <a:normAutofit/>
          </a:bodyPr>
          <a:lstStyle/>
          <a:p>
            <a:pPr>
              <a:lnSpc>
                <a:spcPct val="90000"/>
              </a:lnSpc>
            </a:pPr>
            <a:r>
              <a:rPr lang="en-US" sz="2400" b="1" dirty="0">
                <a:latin typeface="Arial" pitchFamily="34" charset="0"/>
                <a:cs typeface="Arial" pitchFamily="34" charset="0"/>
              </a:rPr>
              <a:t>Problems for the </a:t>
            </a:r>
            <a:br>
              <a:rPr lang="en-US" sz="2400" b="1" dirty="0">
                <a:latin typeface="Arial" pitchFamily="34" charset="0"/>
                <a:cs typeface="Arial" pitchFamily="34" charset="0"/>
              </a:rPr>
            </a:br>
            <a:r>
              <a:rPr lang="en-US" sz="2400" b="1" dirty="0">
                <a:latin typeface="Arial" pitchFamily="34" charset="0"/>
                <a:cs typeface="Arial" pitchFamily="34" charset="0"/>
              </a:rPr>
              <a:t>	Keynesian Consumption Function</a:t>
            </a:r>
          </a:p>
        </p:txBody>
      </p:sp>
      <p:sp>
        <p:nvSpPr>
          <p:cNvPr id="227331" name="Rectangle 3"/>
          <p:cNvSpPr>
            <a:spLocks noGrp="1" noChangeArrowheads="1"/>
          </p:cNvSpPr>
          <p:nvPr>
            <p:ph idx="1"/>
          </p:nvPr>
        </p:nvSpPr>
        <p:spPr>
          <a:xfrm>
            <a:off x="990600" y="1295400"/>
            <a:ext cx="7543800" cy="4648200"/>
          </a:xfrm>
        </p:spPr>
        <p:txBody>
          <a:bodyPr/>
          <a:lstStyle/>
          <a:p>
            <a:pPr marL="0" indent="0">
              <a:buFont typeface="Wingdings" pitchFamily="2" charset="2"/>
              <a:buNone/>
            </a:pPr>
            <a:r>
              <a:rPr lang="en-US" sz="1800" dirty="0" smtClean="0">
                <a:latin typeface="Arial" pitchFamily="34" charset="0"/>
                <a:cs typeface="Arial" pitchFamily="34" charset="0"/>
              </a:rPr>
              <a:t>Based </a:t>
            </a:r>
            <a:r>
              <a:rPr lang="en-US" sz="1800" dirty="0">
                <a:latin typeface="Arial" pitchFamily="34" charset="0"/>
                <a:cs typeface="Arial" pitchFamily="34" charset="0"/>
              </a:rPr>
              <a:t>on the Keynesian consumption function, economists predicted that </a:t>
            </a:r>
            <a:r>
              <a:rPr lang="en-US" sz="1800" b="1" i="1" dirty="0">
                <a:latin typeface="Arial" pitchFamily="34" charset="0"/>
                <a:cs typeface="Arial" pitchFamily="34" charset="0"/>
              </a:rPr>
              <a:t>C</a:t>
            </a:r>
            <a:r>
              <a:rPr lang="en-US" sz="1800" dirty="0">
                <a:latin typeface="Arial" pitchFamily="34" charset="0"/>
                <a:cs typeface="Arial" pitchFamily="34" charset="0"/>
              </a:rPr>
              <a:t>  would grow more slowly than </a:t>
            </a:r>
            <a:r>
              <a:rPr lang="en-US" sz="1800" b="1" i="1" dirty="0">
                <a:latin typeface="Arial" pitchFamily="34" charset="0"/>
                <a:cs typeface="Arial" pitchFamily="34" charset="0"/>
              </a:rPr>
              <a:t>Y</a:t>
            </a:r>
            <a:r>
              <a:rPr lang="en-US" sz="1800" dirty="0">
                <a:latin typeface="Arial" pitchFamily="34" charset="0"/>
                <a:cs typeface="Arial" pitchFamily="34" charset="0"/>
              </a:rPr>
              <a:t>  over time.  </a:t>
            </a:r>
          </a:p>
          <a:p>
            <a:pPr marL="0" indent="0">
              <a:buFont typeface="Wingdings" pitchFamily="2" charset="2"/>
              <a:buNone/>
            </a:pPr>
            <a:endParaRPr lang="en-US" sz="1800" dirty="0" smtClean="0">
              <a:latin typeface="Arial" pitchFamily="34" charset="0"/>
              <a:cs typeface="Arial" pitchFamily="34" charset="0"/>
            </a:endParaRPr>
          </a:p>
          <a:p>
            <a:pPr marL="0" indent="0">
              <a:buFont typeface="Wingdings" pitchFamily="2" charset="2"/>
              <a:buNone/>
            </a:pPr>
            <a:r>
              <a:rPr lang="en-US" sz="1800" dirty="0" smtClean="0">
                <a:latin typeface="Arial" pitchFamily="34" charset="0"/>
                <a:cs typeface="Arial" pitchFamily="34" charset="0"/>
              </a:rPr>
              <a:t>This </a:t>
            </a:r>
            <a:r>
              <a:rPr lang="en-US" sz="1800" dirty="0">
                <a:latin typeface="Arial" pitchFamily="34" charset="0"/>
                <a:cs typeface="Arial" pitchFamily="34" charset="0"/>
              </a:rPr>
              <a:t>prediction did not come true</a:t>
            </a:r>
            <a:r>
              <a:rPr lang="en-US" sz="1800" dirty="0" smtClean="0">
                <a:latin typeface="Arial" pitchFamily="34" charset="0"/>
                <a:cs typeface="Arial" pitchFamily="34" charset="0"/>
              </a:rPr>
              <a:t>:</a:t>
            </a:r>
          </a:p>
          <a:p>
            <a:pPr marL="0" indent="0">
              <a:buFont typeface="Wingdings" pitchFamily="2" charset="2"/>
              <a:buNone/>
            </a:pPr>
            <a:endParaRPr lang="en-US" sz="1800" dirty="0">
              <a:latin typeface="Arial" pitchFamily="34" charset="0"/>
              <a:cs typeface="Arial" pitchFamily="34" charset="0"/>
            </a:endParaRPr>
          </a:p>
          <a:p>
            <a:pPr lvl="1">
              <a:spcBef>
                <a:spcPct val="30000"/>
              </a:spcBef>
              <a:buFont typeface="Wingdings" pitchFamily="2" charset="2"/>
              <a:buChar char="§"/>
            </a:pPr>
            <a:r>
              <a:rPr lang="en-US" sz="1800" dirty="0">
                <a:latin typeface="Arial" pitchFamily="34" charset="0"/>
                <a:cs typeface="Arial" pitchFamily="34" charset="0"/>
              </a:rPr>
              <a:t>As incomes grew, the APC did not fall, </a:t>
            </a:r>
            <a:r>
              <a:rPr lang="en-US" sz="1800" dirty="0" smtClean="0">
                <a:latin typeface="Arial" pitchFamily="34" charset="0"/>
                <a:cs typeface="Arial" pitchFamily="34" charset="0"/>
              </a:rPr>
              <a:t>and </a:t>
            </a:r>
            <a:r>
              <a:rPr lang="en-US" sz="1800" b="1" i="1" dirty="0">
                <a:latin typeface="Arial" pitchFamily="34" charset="0"/>
                <a:cs typeface="Arial" pitchFamily="34" charset="0"/>
              </a:rPr>
              <a:t>C</a:t>
            </a:r>
            <a:r>
              <a:rPr lang="en-US" sz="1800" dirty="0">
                <a:latin typeface="Arial" pitchFamily="34" charset="0"/>
                <a:cs typeface="Arial" pitchFamily="34" charset="0"/>
              </a:rPr>
              <a:t>  grew just as fast</a:t>
            </a:r>
            <a:r>
              <a:rPr lang="en-US" sz="1800" dirty="0" smtClean="0">
                <a:latin typeface="Arial" pitchFamily="34" charset="0"/>
                <a:cs typeface="Arial" pitchFamily="34" charset="0"/>
              </a:rPr>
              <a:t>.</a:t>
            </a:r>
          </a:p>
          <a:p>
            <a:pPr lvl="1">
              <a:spcBef>
                <a:spcPct val="30000"/>
              </a:spcBef>
              <a:buFont typeface="Wingdings" pitchFamily="2" charset="2"/>
              <a:buChar char="§"/>
            </a:pPr>
            <a:endParaRPr lang="en-US" sz="1800" dirty="0">
              <a:latin typeface="Arial" pitchFamily="34" charset="0"/>
              <a:cs typeface="Arial" pitchFamily="34" charset="0"/>
            </a:endParaRPr>
          </a:p>
          <a:p>
            <a:pPr lvl="1">
              <a:spcBef>
                <a:spcPct val="30000"/>
              </a:spcBef>
              <a:buFont typeface="Wingdings" pitchFamily="2" charset="2"/>
              <a:buChar char="§"/>
            </a:pPr>
            <a:r>
              <a:rPr lang="en-US" sz="1800" dirty="0">
                <a:latin typeface="Arial" pitchFamily="34" charset="0"/>
                <a:cs typeface="Arial" pitchFamily="34" charset="0"/>
              </a:rPr>
              <a:t>Simon Kuznets showed that </a:t>
            </a:r>
            <a:r>
              <a:rPr lang="en-US" sz="1800" b="1" i="1" dirty="0">
                <a:latin typeface="Arial" pitchFamily="34" charset="0"/>
                <a:cs typeface="Arial" pitchFamily="34" charset="0"/>
              </a:rPr>
              <a:t>C</a:t>
            </a:r>
            <a:r>
              <a:rPr lang="en-US" sz="1800" i="1" dirty="0">
                <a:latin typeface="Arial" pitchFamily="34" charset="0"/>
                <a:cs typeface="Arial" pitchFamily="34" charset="0"/>
              </a:rPr>
              <a:t>/</a:t>
            </a:r>
            <a:r>
              <a:rPr lang="en-US" sz="1800" b="1" i="1" dirty="0">
                <a:latin typeface="Arial" pitchFamily="34" charset="0"/>
                <a:cs typeface="Arial" pitchFamily="34" charset="0"/>
              </a:rPr>
              <a:t>Y</a:t>
            </a:r>
            <a:r>
              <a:rPr lang="en-US" sz="1800" dirty="0">
                <a:latin typeface="Arial" pitchFamily="34" charset="0"/>
                <a:cs typeface="Arial" pitchFamily="34" charset="0"/>
              </a:rPr>
              <a:t>  was </a:t>
            </a:r>
            <a:r>
              <a:rPr lang="en-US" sz="1800" dirty="0" smtClean="0">
                <a:latin typeface="Arial" pitchFamily="34" charset="0"/>
                <a:cs typeface="Arial" pitchFamily="34" charset="0"/>
              </a:rPr>
              <a:t>very </a:t>
            </a:r>
            <a:r>
              <a:rPr lang="en-US" sz="1800" dirty="0">
                <a:latin typeface="Arial" pitchFamily="34" charset="0"/>
                <a:cs typeface="Arial" pitchFamily="34" charset="0"/>
              </a:rPr>
              <a:t>stable in long time series data.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Consumption Puzzle</a:t>
            </a:r>
          </a:p>
        </p:txBody>
      </p:sp>
      <p:grpSp>
        <p:nvGrpSpPr>
          <p:cNvPr id="229379" name="Group 3"/>
          <p:cNvGrpSpPr>
            <a:grpSpLocks/>
          </p:cNvGrpSpPr>
          <p:nvPr/>
        </p:nvGrpSpPr>
        <p:grpSpPr bwMode="auto">
          <a:xfrm>
            <a:off x="1360488" y="1600200"/>
            <a:ext cx="4495800" cy="4405313"/>
            <a:chOff x="336" y="960"/>
            <a:chExt cx="2832" cy="2775"/>
          </a:xfrm>
        </p:grpSpPr>
        <p:grpSp>
          <p:nvGrpSpPr>
            <p:cNvPr id="229380" name="Group 4"/>
            <p:cNvGrpSpPr>
              <a:grpSpLocks/>
            </p:cNvGrpSpPr>
            <p:nvPr/>
          </p:nvGrpSpPr>
          <p:grpSpPr bwMode="auto">
            <a:xfrm>
              <a:off x="480" y="1200"/>
              <a:ext cx="2448" cy="2352"/>
              <a:chOff x="1056" y="1018"/>
              <a:chExt cx="3312" cy="2352"/>
            </a:xfrm>
          </p:grpSpPr>
          <p:sp>
            <p:nvSpPr>
              <p:cNvPr id="229381" name="Line 5"/>
              <p:cNvSpPr>
                <a:spLocks noChangeShapeType="1"/>
              </p:cNvSpPr>
              <p:nvPr/>
            </p:nvSpPr>
            <p:spPr bwMode="auto">
              <a:xfrm>
                <a:off x="1056" y="1018"/>
                <a:ext cx="0" cy="2352"/>
              </a:xfrm>
              <a:prstGeom prst="line">
                <a:avLst/>
              </a:prstGeom>
              <a:noFill/>
              <a:ln w="9525">
                <a:solidFill>
                  <a:schemeClr val="tx1"/>
                </a:solidFill>
                <a:round/>
                <a:headEnd/>
                <a:tailEnd/>
              </a:ln>
              <a:effectLst/>
            </p:spPr>
            <p:txBody>
              <a:bodyPr/>
              <a:lstStyle/>
              <a:p>
                <a:endParaRPr lang="en-US"/>
              </a:p>
            </p:txBody>
          </p:sp>
          <p:sp>
            <p:nvSpPr>
              <p:cNvPr id="229382" name="Line 6"/>
              <p:cNvSpPr>
                <a:spLocks noChangeShapeType="1"/>
              </p:cNvSpPr>
              <p:nvPr/>
            </p:nvSpPr>
            <p:spPr bwMode="auto">
              <a:xfrm>
                <a:off x="1056" y="3370"/>
                <a:ext cx="3312" cy="0"/>
              </a:xfrm>
              <a:prstGeom prst="line">
                <a:avLst/>
              </a:prstGeom>
              <a:noFill/>
              <a:ln w="9525">
                <a:solidFill>
                  <a:schemeClr val="tx1"/>
                </a:solidFill>
                <a:round/>
                <a:headEnd/>
                <a:tailEnd/>
              </a:ln>
              <a:effectLst/>
            </p:spPr>
            <p:txBody>
              <a:bodyPr/>
              <a:lstStyle/>
              <a:p>
                <a:endParaRPr lang="en-US"/>
              </a:p>
            </p:txBody>
          </p:sp>
        </p:grpSp>
        <p:sp>
          <p:nvSpPr>
            <p:cNvPr id="229383" name="Text Box 7"/>
            <p:cNvSpPr txBox="1">
              <a:spLocks noChangeArrowheads="1"/>
            </p:cNvSpPr>
            <p:nvPr/>
          </p:nvSpPr>
          <p:spPr bwMode="auto">
            <a:xfrm>
              <a:off x="336" y="960"/>
              <a:ext cx="288"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C</a:t>
              </a:r>
            </a:p>
          </p:txBody>
        </p:sp>
        <p:sp>
          <p:nvSpPr>
            <p:cNvPr id="229384" name="Text Box 8"/>
            <p:cNvSpPr txBox="1">
              <a:spLocks noChangeArrowheads="1"/>
            </p:cNvSpPr>
            <p:nvPr/>
          </p:nvSpPr>
          <p:spPr bwMode="auto">
            <a:xfrm>
              <a:off x="2880" y="3456"/>
              <a:ext cx="288"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Y</a:t>
              </a:r>
            </a:p>
          </p:txBody>
        </p:sp>
      </p:grpSp>
      <p:grpSp>
        <p:nvGrpSpPr>
          <p:cNvPr id="229397" name="Group 21"/>
          <p:cNvGrpSpPr>
            <a:grpSpLocks/>
          </p:cNvGrpSpPr>
          <p:nvPr/>
        </p:nvGrpSpPr>
        <p:grpSpPr bwMode="auto">
          <a:xfrm>
            <a:off x="1593850" y="1371600"/>
            <a:ext cx="6711950" cy="4333875"/>
            <a:chOff x="716" y="816"/>
            <a:chExt cx="4228" cy="2730"/>
          </a:xfrm>
        </p:grpSpPr>
        <p:sp>
          <p:nvSpPr>
            <p:cNvPr id="229387" name="Line 11"/>
            <p:cNvSpPr>
              <a:spLocks noChangeShapeType="1"/>
            </p:cNvSpPr>
            <p:nvPr/>
          </p:nvSpPr>
          <p:spPr bwMode="auto">
            <a:xfrm flipV="1">
              <a:off x="716" y="1408"/>
              <a:ext cx="2142" cy="2138"/>
            </a:xfrm>
            <a:prstGeom prst="line">
              <a:avLst/>
            </a:prstGeom>
            <a:noFill/>
            <a:ln w="28575">
              <a:solidFill>
                <a:srgbClr val="CC0000"/>
              </a:solidFill>
              <a:round/>
              <a:headEnd/>
              <a:tailEnd/>
            </a:ln>
            <a:effectLst/>
          </p:spPr>
          <p:txBody>
            <a:bodyPr/>
            <a:lstStyle/>
            <a:p>
              <a:endParaRPr lang="en-US"/>
            </a:p>
          </p:txBody>
        </p:sp>
        <p:sp>
          <p:nvSpPr>
            <p:cNvPr id="229393" name="Rectangle 17"/>
            <p:cNvSpPr>
              <a:spLocks noChangeArrowheads="1"/>
            </p:cNvSpPr>
            <p:nvPr/>
          </p:nvSpPr>
          <p:spPr bwMode="auto">
            <a:xfrm>
              <a:off x="2928" y="816"/>
              <a:ext cx="2016" cy="768"/>
            </a:xfrm>
            <a:prstGeom prst="rect">
              <a:avLst/>
            </a:prstGeom>
            <a:solidFill>
              <a:srgbClr val="FFCCFF"/>
            </a:solidFill>
            <a:ln w="9525">
              <a:noFill/>
              <a:miter lim="800000"/>
              <a:headEnd/>
              <a:tailEnd/>
            </a:ln>
            <a:effectLst/>
          </p:spPr>
          <p:txBody>
            <a:bodyPr/>
            <a:lstStyle/>
            <a:p>
              <a:pPr>
                <a:spcBef>
                  <a:spcPct val="10000"/>
                </a:spcBef>
                <a:buClr>
                  <a:schemeClr val="accent2"/>
                </a:buClr>
                <a:buSzPct val="110000"/>
                <a:buFont typeface="Wingdings" pitchFamily="2" charset="2"/>
                <a:buNone/>
              </a:pPr>
              <a:r>
                <a:rPr lang="en-US">
                  <a:latin typeface="Tahoma" pitchFamily="34" charset="0"/>
                </a:rPr>
                <a:t>Consumption function from long time series data (constant </a:t>
              </a:r>
              <a:r>
                <a:rPr lang="en-US" i="1">
                  <a:latin typeface="Tahoma" pitchFamily="34" charset="0"/>
                </a:rPr>
                <a:t>APC </a:t>
              </a:r>
              <a:r>
                <a:rPr lang="en-US">
                  <a:latin typeface="Tahoma" pitchFamily="34" charset="0"/>
                </a:rPr>
                <a:t>)</a:t>
              </a:r>
            </a:p>
          </p:txBody>
        </p:sp>
      </p:grpSp>
      <p:grpSp>
        <p:nvGrpSpPr>
          <p:cNvPr id="229396" name="Group 20"/>
          <p:cNvGrpSpPr>
            <a:grpSpLocks/>
          </p:cNvGrpSpPr>
          <p:nvPr/>
        </p:nvGrpSpPr>
        <p:grpSpPr bwMode="auto">
          <a:xfrm>
            <a:off x="1582738" y="3000375"/>
            <a:ext cx="6342062" cy="2181225"/>
            <a:chOff x="709" y="1842"/>
            <a:chExt cx="3995" cy="1374"/>
          </a:xfrm>
        </p:grpSpPr>
        <p:sp>
          <p:nvSpPr>
            <p:cNvPr id="229392" name="Line 16"/>
            <p:cNvSpPr>
              <a:spLocks noChangeShapeType="1"/>
            </p:cNvSpPr>
            <p:nvPr/>
          </p:nvSpPr>
          <p:spPr bwMode="auto">
            <a:xfrm flipV="1">
              <a:off x="709" y="1842"/>
              <a:ext cx="2461" cy="1230"/>
            </a:xfrm>
            <a:prstGeom prst="line">
              <a:avLst/>
            </a:prstGeom>
            <a:noFill/>
            <a:ln w="28575">
              <a:solidFill>
                <a:srgbClr val="000099"/>
              </a:solidFill>
              <a:round/>
              <a:headEnd/>
              <a:tailEnd/>
            </a:ln>
            <a:effectLst/>
          </p:spPr>
          <p:txBody>
            <a:bodyPr/>
            <a:lstStyle/>
            <a:p>
              <a:endParaRPr lang="en-US"/>
            </a:p>
          </p:txBody>
        </p:sp>
        <p:sp>
          <p:nvSpPr>
            <p:cNvPr id="229395" name="Rectangle 19"/>
            <p:cNvSpPr>
              <a:spLocks noChangeArrowheads="1"/>
            </p:cNvSpPr>
            <p:nvPr/>
          </p:nvSpPr>
          <p:spPr bwMode="auto">
            <a:xfrm>
              <a:off x="2688" y="2208"/>
              <a:ext cx="2016" cy="1008"/>
            </a:xfrm>
            <a:prstGeom prst="rect">
              <a:avLst/>
            </a:prstGeom>
            <a:solidFill>
              <a:srgbClr val="CCFFFF"/>
            </a:solidFill>
            <a:ln w="9525">
              <a:noFill/>
              <a:miter lim="800000"/>
              <a:headEnd/>
              <a:tailEnd/>
            </a:ln>
            <a:effectLst/>
          </p:spPr>
          <p:txBody>
            <a:bodyPr/>
            <a:lstStyle/>
            <a:p>
              <a:pPr>
                <a:spcBef>
                  <a:spcPct val="10000"/>
                </a:spcBef>
                <a:buClr>
                  <a:schemeClr val="accent2"/>
                </a:buClr>
                <a:buSzPct val="110000"/>
                <a:buFont typeface="Wingdings" pitchFamily="2" charset="2"/>
                <a:buNone/>
              </a:pPr>
              <a:r>
                <a:rPr lang="en-US">
                  <a:latin typeface="Tahoma" pitchFamily="34" charset="0"/>
                </a:rPr>
                <a:t>Consumption function from cross-sectional household data </a:t>
              </a:r>
            </a:p>
            <a:p>
              <a:pPr>
                <a:spcBef>
                  <a:spcPct val="10000"/>
                </a:spcBef>
                <a:buClr>
                  <a:schemeClr val="accent2"/>
                </a:buClr>
                <a:buSzPct val="110000"/>
                <a:buFont typeface="Wingdings" pitchFamily="2" charset="2"/>
                <a:buNone/>
              </a:pPr>
              <a:r>
                <a:rPr lang="en-US">
                  <a:latin typeface="Tahoma" pitchFamily="34" charset="0"/>
                </a:rPr>
                <a:t>(falling </a:t>
              </a:r>
              <a:r>
                <a:rPr lang="en-US" i="1">
                  <a:latin typeface="Tahoma" pitchFamily="34" charset="0"/>
                </a:rPr>
                <a:t>APC </a:t>
              </a:r>
              <a:r>
                <a:rPr lang="en-US">
                  <a:latin typeface="Tahoma" pitchFamily="34" charset="0"/>
                </a:rPr>
                <a:t>)</a:t>
              </a:r>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Irving Fisher and </a:t>
            </a:r>
            <a:r>
              <a:rPr lang="en-US" sz="2400" b="1" dirty="0" err="1">
                <a:latin typeface="Arial" pitchFamily="34" charset="0"/>
                <a:cs typeface="Arial" pitchFamily="34" charset="0"/>
              </a:rPr>
              <a:t>Intertemporal</a:t>
            </a:r>
            <a:r>
              <a:rPr lang="en-US" sz="2400" b="1" dirty="0">
                <a:latin typeface="Arial" pitchFamily="34" charset="0"/>
                <a:cs typeface="Arial" pitchFamily="34" charset="0"/>
              </a:rPr>
              <a:t> Choice</a:t>
            </a:r>
          </a:p>
        </p:txBody>
      </p:sp>
      <p:sp>
        <p:nvSpPr>
          <p:cNvPr id="231427" name="Rectangle 3"/>
          <p:cNvSpPr>
            <a:spLocks noGrp="1" noChangeArrowheads="1"/>
          </p:cNvSpPr>
          <p:nvPr>
            <p:ph idx="1"/>
          </p:nvPr>
        </p:nvSpPr>
        <p:spPr/>
        <p:txBody>
          <a:bodyPr/>
          <a:lstStyle/>
          <a:p>
            <a:r>
              <a:rPr lang="en-US" sz="1800" dirty="0">
                <a:latin typeface="Arial" pitchFamily="34" charset="0"/>
                <a:cs typeface="Arial" pitchFamily="34" charset="0"/>
              </a:rPr>
              <a:t>The basis for much subsequent work on consumption. </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Assumes </a:t>
            </a:r>
            <a:r>
              <a:rPr lang="en-US" sz="1800" dirty="0">
                <a:latin typeface="Arial" pitchFamily="34" charset="0"/>
                <a:cs typeface="Arial" pitchFamily="34" charset="0"/>
              </a:rPr>
              <a:t>consumer is forward-looking and chooses consumption for the present and future to maximize lifetime satisfaction.</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Consumer’s </a:t>
            </a:r>
            <a:r>
              <a:rPr lang="en-US" sz="1800" dirty="0">
                <a:latin typeface="Arial" pitchFamily="34" charset="0"/>
                <a:cs typeface="Arial" pitchFamily="34" charset="0"/>
              </a:rPr>
              <a:t>choices are subject to an </a:t>
            </a:r>
            <a:r>
              <a:rPr lang="en-US" sz="1800" b="1" dirty="0" err="1">
                <a:latin typeface="Arial" pitchFamily="34" charset="0"/>
                <a:cs typeface="Arial" pitchFamily="34" charset="0"/>
              </a:rPr>
              <a:t>intertemporal</a:t>
            </a:r>
            <a:r>
              <a:rPr lang="en-US" sz="1800" b="1" dirty="0">
                <a:latin typeface="Arial" pitchFamily="34" charset="0"/>
                <a:cs typeface="Arial" pitchFamily="34" charset="0"/>
              </a:rPr>
              <a:t> budget constraint</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 measure of the total resources available for present and future consumption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basic two-period model</a:t>
            </a:r>
          </a:p>
        </p:txBody>
      </p:sp>
      <p:sp>
        <p:nvSpPr>
          <p:cNvPr id="232451" name="Rectangle 3"/>
          <p:cNvSpPr>
            <a:spLocks noGrp="1" noChangeArrowheads="1"/>
          </p:cNvSpPr>
          <p:nvPr>
            <p:ph idx="1"/>
          </p:nvPr>
        </p:nvSpPr>
        <p:spPr>
          <a:xfrm>
            <a:off x="914400" y="1143000"/>
            <a:ext cx="7543800" cy="48768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Period </a:t>
            </a:r>
            <a:r>
              <a:rPr lang="en-US" sz="1800" dirty="0">
                <a:latin typeface="Arial" pitchFamily="34" charset="0"/>
                <a:cs typeface="Arial" pitchFamily="34" charset="0"/>
              </a:rPr>
              <a:t>1:  the present</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Period </a:t>
            </a:r>
            <a:r>
              <a:rPr lang="en-US" sz="1800" dirty="0">
                <a:latin typeface="Arial" pitchFamily="34" charset="0"/>
                <a:cs typeface="Arial" pitchFamily="34" charset="0"/>
              </a:rPr>
              <a:t>2:  the future</a:t>
            </a:r>
          </a:p>
          <a:p>
            <a:endParaRPr lang="en-US" sz="1800" u="sng" dirty="0" smtClean="0">
              <a:latin typeface="Arial" pitchFamily="34" charset="0"/>
              <a:cs typeface="Arial" pitchFamily="34" charset="0"/>
            </a:endParaRPr>
          </a:p>
          <a:p>
            <a:r>
              <a:rPr lang="en-US" sz="1800" u="sng" dirty="0" smtClean="0">
                <a:latin typeface="Arial" pitchFamily="34" charset="0"/>
                <a:cs typeface="Arial" pitchFamily="34" charset="0"/>
              </a:rPr>
              <a:t>Notation</a:t>
            </a:r>
            <a:endParaRPr lang="en-US" sz="1800" u="sng" dirty="0">
              <a:latin typeface="Arial" pitchFamily="34" charset="0"/>
              <a:cs typeface="Arial" pitchFamily="34" charset="0"/>
            </a:endParaRPr>
          </a:p>
          <a:p>
            <a:pPr lvl="1">
              <a:spcBef>
                <a:spcPct val="25000"/>
              </a:spcBef>
              <a:buFontTx/>
              <a:buNone/>
            </a:pPr>
            <a:r>
              <a:rPr lang="en-US" sz="1800" b="1" i="1" dirty="0">
                <a:latin typeface="Arial" pitchFamily="34" charset="0"/>
                <a:cs typeface="Arial" pitchFamily="34" charset="0"/>
              </a:rPr>
              <a:t>	Y</a:t>
            </a:r>
            <a:r>
              <a:rPr lang="en-US" sz="1800" baseline="-25000" dirty="0">
                <a:latin typeface="Arial" pitchFamily="34" charset="0"/>
                <a:cs typeface="Arial" pitchFamily="34" charset="0"/>
              </a:rPr>
              <a:t>1</a:t>
            </a:r>
            <a:r>
              <a:rPr lang="en-US" sz="1800" dirty="0">
                <a:latin typeface="Arial" pitchFamily="34" charset="0"/>
                <a:cs typeface="Arial" pitchFamily="34" charset="0"/>
              </a:rPr>
              <a:t> is income in period 1</a:t>
            </a:r>
          </a:p>
          <a:p>
            <a:pPr lvl="1">
              <a:spcBef>
                <a:spcPct val="25000"/>
              </a:spcBef>
              <a:buFontTx/>
              <a:buNone/>
            </a:pPr>
            <a:r>
              <a:rPr lang="en-US" sz="1800" b="1" i="1" dirty="0">
                <a:latin typeface="Arial" pitchFamily="34" charset="0"/>
                <a:cs typeface="Arial" pitchFamily="34" charset="0"/>
              </a:rPr>
              <a:t>	Y</a:t>
            </a:r>
            <a:r>
              <a:rPr lang="en-US" sz="1800" baseline="-25000" dirty="0">
                <a:latin typeface="Arial" pitchFamily="34" charset="0"/>
                <a:cs typeface="Arial" pitchFamily="34" charset="0"/>
              </a:rPr>
              <a:t>2</a:t>
            </a:r>
            <a:r>
              <a:rPr lang="en-US" sz="1800" dirty="0">
                <a:latin typeface="Arial" pitchFamily="34" charset="0"/>
                <a:cs typeface="Arial" pitchFamily="34" charset="0"/>
              </a:rPr>
              <a:t> is income in period 2</a:t>
            </a:r>
          </a:p>
          <a:p>
            <a:pPr lvl="1">
              <a:spcBef>
                <a:spcPct val="25000"/>
              </a:spcBef>
              <a:buFontTx/>
              <a:buNone/>
            </a:pPr>
            <a:r>
              <a:rPr lang="en-US" sz="1800" b="1" i="1" dirty="0">
                <a:latin typeface="Arial" pitchFamily="34" charset="0"/>
                <a:cs typeface="Arial" pitchFamily="34" charset="0"/>
              </a:rPr>
              <a:t>	C</a:t>
            </a:r>
            <a:r>
              <a:rPr lang="en-US" sz="1800" baseline="-25000" dirty="0">
                <a:latin typeface="Arial" pitchFamily="34" charset="0"/>
                <a:cs typeface="Arial" pitchFamily="34" charset="0"/>
              </a:rPr>
              <a:t>1</a:t>
            </a:r>
            <a:r>
              <a:rPr lang="en-US" sz="1800" dirty="0">
                <a:latin typeface="Arial" pitchFamily="34" charset="0"/>
                <a:cs typeface="Arial" pitchFamily="34" charset="0"/>
              </a:rPr>
              <a:t> is consumption in period 1</a:t>
            </a:r>
          </a:p>
          <a:p>
            <a:pPr lvl="1">
              <a:spcBef>
                <a:spcPct val="25000"/>
              </a:spcBef>
              <a:buFontTx/>
              <a:buNone/>
            </a:pPr>
            <a:r>
              <a:rPr lang="en-US" sz="1800" b="1" i="1" dirty="0">
                <a:latin typeface="Arial" pitchFamily="34" charset="0"/>
                <a:cs typeface="Arial" pitchFamily="34" charset="0"/>
              </a:rPr>
              <a:t>	C</a:t>
            </a:r>
            <a:r>
              <a:rPr lang="en-US" sz="1800" baseline="-25000" dirty="0">
                <a:latin typeface="Arial" pitchFamily="34" charset="0"/>
                <a:cs typeface="Arial" pitchFamily="34" charset="0"/>
              </a:rPr>
              <a:t>2</a:t>
            </a:r>
            <a:r>
              <a:rPr lang="en-US" sz="1800" dirty="0">
                <a:latin typeface="Arial" pitchFamily="34" charset="0"/>
                <a:cs typeface="Arial" pitchFamily="34" charset="0"/>
              </a:rPr>
              <a:t> is consumption in period 2</a:t>
            </a:r>
          </a:p>
          <a:p>
            <a:pPr lvl="1">
              <a:spcBef>
                <a:spcPct val="25000"/>
              </a:spcBef>
              <a:buFontTx/>
              <a:buNone/>
            </a:pPr>
            <a:r>
              <a:rPr lang="en-US" sz="1800" dirty="0">
                <a:latin typeface="Arial" pitchFamily="34" charset="0"/>
                <a:cs typeface="Arial" pitchFamily="34" charset="0"/>
              </a:rPr>
              <a:t>	</a:t>
            </a:r>
            <a:r>
              <a:rPr lang="en-US" sz="1800" b="1" i="1" dirty="0">
                <a:latin typeface="Arial" pitchFamily="34" charset="0"/>
                <a:cs typeface="Arial" pitchFamily="34" charset="0"/>
              </a:rPr>
              <a:t>S</a:t>
            </a:r>
            <a:r>
              <a:rPr lang="en-US" sz="1800" dirty="0">
                <a:latin typeface="Arial" pitchFamily="34" charset="0"/>
                <a:cs typeface="Arial" pitchFamily="34" charset="0"/>
              </a:rPr>
              <a:t> = </a:t>
            </a:r>
            <a:r>
              <a:rPr lang="en-US" sz="1800" b="1" i="1" dirty="0">
                <a:latin typeface="Arial" pitchFamily="34" charset="0"/>
                <a:cs typeface="Arial" pitchFamily="34" charset="0"/>
              </a:rPr>
              <a:t>Y</a:t>
            </a:r>
            <a:r>
              <a:rPr lang="en-US" sz="1800" baseline="-25000" dirty="0">
                <a:latin typeface="Arial" pitchFamily="34" charset="0"/>
                <a:cs typeface="Arial" pitchFamily="34" charset="0"/>
              </a:rPr>
              <a:t>1</a:t>
            </a:r>
            <a:r>
              <a:rPr lang="en-US" sz="1800" dirty="0">
                <a:latin typeface="Arial" pitchFamily="34" charset="0"/>
                <a:cs typeface="Arial" pitchFamily="34" charset="0"/>
              </a:rPr>
              <a:t> -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 is saving in period 1</a:t>
            </a:r>
          </a:p>
          <a:p>
            <a:pPr lvl="1">
              <a:spcBef>
                <a:spcPct val="25000"/>
              </a:spcBef>
              <a:buFontTx/>
              <a:buNone/>
            </a:pPr>
            <a:r>
              <a:rPr lang="en-US" sz="1800" dirty="0">
                <a:latin typeface="Arial" pitchFamily="34" charset="0"/>
                <a:cs typeface="Arial" pitchFamily="34" charset="0"/>
              </a:rPr>
              <a:t>	(</a:t>
            </a:r>
            <a:r>
              <a:rPr lang="en-US" sz="1800" b="1" i="1" dirty="0">
                <a:latin typeface="Arial" pitchFamily="34" charset="0"/>
                <a:cs typeface="Arial" pitchFamily="34" charset="0"/>
              </a:rPr>
              <a:t>S</a:t>
            </a:r>
            <a:r>
              <a:rPr lang="en-US" sz="1800" dirty="0">
                <a:latin typeface="Arial" pitchFamily="34" charset="0"/>
                <a:cs typeface="Arial" pitchFamily="34" charset="0"/>
              </a:rPr>
              <a:t> &lt; 0 if the consumer borrows in period 1)</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xfrm>
            <a:off x="685800" y="228600"/>
            <a:ext cx="7620000" cy="838200"/>
          </a:xfrm>
        </p:spPr>
        <p:txBody>
          <a:bodyPr>
            <a:normAutofit/>
          </a:bodyPr>
          <a:lstStyle/>
          <a:p>
            <a:pPr>
              <a:lnSpc>
                <a:spcPct val="95000"/>
              </a:lnSpc>
            </a:pPr>
            <a:r>
              <a:rPr lang="en-US" sz="2400" b="1" dirty="0">
                <a:latin typeface="Arial" pitchFamily="34" charset="0"/>
                <a:cs typeface="Arial" pitchFamily="34" charset="0"/>
              </a:rPr>
              <a:t>Deriving the </a:t>
            </a:r>
            <a:br>
              <a:rPr lang="en-US" sz="2400" b="1" dirty="0">
                <a:latin typeface="Arial" pitchFamily="34" charset="0"/>
                <a:cs typeface="Arial" pitchFamily="34" charset="0"/>
              </a:rPr>
            </a:br>
            <a:r>
              <a:rPr lang="en-US" sz="2400" b="1" dirty="0">
                <a:latin typeface="Arial" pitchFamily="34" charset="0"/>
                <a:cs typeface="Arial" pitchFamily="34" charset="0"/>
              </a:rPr>
              <a:t>	</a:t>
            </a:r>
            <a:r>
              <a:rPr lang="en-US" sz="2400" b="1" dirty="0" err="1">
                <a:latin typeface="Arial" pitchFamily="34" charset="0"/>
                <a:cs typeface="Arial" pitchFamily="34" charset="0"/>
              </a:rPr>
              <a:t>intertemporal</a:t>
            </a:r>
            <a:r>
              <a:rPr lang="en-US" sz="2400" b="1" dirty="0">
                <a:latin typeface="Arial" pitchFamily="34" charset="0"/>
                <a:cs typeface="Arial" pitchFamily="34" charset="0"/>
              </a:rPr>
              <a:t> budget constraint</a:t>
            </a:r>
          </a:p>
        </p:txBody>
      </p:sp>
      <p:sp>
        <p:nvSpPr>
          <p:cNvPr id="233475" name="Rectangle 3"/>
          <p:cNvSpPr>
            <a:spLocks noGrp="1" noChangeArrowheads="1"/>
          </p:cNvSpPr>
          <p:nvPr>
            <p:ph idx="1"/>
          </p:nvPr>
        </p:nvSpPr>
        <p:spPr>
          <a:xfrm>
            <a:off x="990600" y="1295400"/>
            <a:ext cx="7543800" cy="609600"/>
          </a:xfrm>
        </p:spPr>
        <p:txBody>
          <a:bodyPr/>
          <a:lstStyle/>
          <a:p>
            <a:r>
              <a:rPr lang="en-US" sz="1800" dirty="0">
                <a:latin typeface="Arial" pitchFamily="34" charset="0"/>
                <a:cs typeface="Arial" pitchFamily="34" charset="0"/>
              </a:rPr>
              <a:t>Period 2 budget constraint:</a:t>
            </a:r>
          </a:p>
        </p:txBody>
      </p:sp>
      <p:graphicFrame>
        <p:nvGraphicFramePr>
          <p:cNvPr id="233476" name="Object 4"/>
          <p:cNvGraphicFramePr>
            <a:graphicFrameLocks noChangeAspect="1"/>
          </p:cNvGraphicFramePr>
          <p:nvPr/>
        </p:nvGraphicFramePr>
        <p:xfrm>
          <a:off x="2438400" y="1870075"/>
          <a:ext cx="3276600" cy="568325"/>
        </p:xfrm>
        <a:graphic>
          <a:graphicData uri="http://schemas.openxmlformats.org/presentationml/2006/ole">
            <p:oleObj spid="_x0000_s233480" name="Equation" r:id="rId4" imgW="1320800" imgH="228600" progId="">
              <p:embed/>
            </p:oleObj>
          </a:graphicData>
        </a:graphic>
      </p:graphicFrame>
      <p:graphicFrame>
        <p:nvGraphicFramePr>
          <p:cNvPr id="233477" name="Object 5"/>
          <p:cNvGraphicFramePr>
            <a:graphicFrameLocks noChangeAspect="1"/>
          </p:cNvGraphicFramePr>
          <p:nvPr/>
        </p:nvGraphicFramePr>
        <p:xfrm>
          <a:off x="3027363" y="2479675"/>
          <a:ext cx="3906837" cy="568325"/>
        </p:xfrm>
        <a:graphic>
          <a:graphicData uri="http://schemas.openxmlformats.org/presentationml/2006/ole">
            <p:oleObj spid="_x0000_s233481" name="Equation" r:id="rId5" imgW="1574800" imgH="228600" progId="">
              <p:embed/>
            </p:oleObj>
          </a:graphicData>
        </a:graphic>
      </p:graphicFrame>
      <p:sp>
        <p:nvSpPr>
          <p:cNvPr id="233478" name="Rectangle 6"/>
          <p:cNvSpPr>
            <a:spLocks noChangeArrowheads="1"/>
          </p:cNvSpPr>
          <p:nvPr/>
        </p:nvSpPr>
        <p:spPr bwMode="auto">
          <a:xfrm>
            <a:off x="990600" y="3276600"/>
            <a:ext cx="7696200" cy="1066800"/>
          </a:xfrm>
          <a:prstGeom prst="rect">
            <a:avLst/>
          </a:prstGeom>
          <a:noFill/>
          <a:ln w="9525">
            <a:noFill/>
            <a:miter lim="800000"/>
            <a:headEnd/>
            <a:tailEnd/>
          </a:ln>
          <a:effectLst/>
        </p:spPr>
        <p:txBody>
          <a:bodyPr/>
          <a:lstStyle/>
          <a:p>
            <a:pPr marL="287338" indent="-287338">
              <a:spcBef>
                <a:spcPct val="40000"/>
              </a:spcBef>
              <a:buClr>
                <a:schemeClr val="accent2"/>
              </a:buClr>
              <a:buSzPct val="110000"/>
              <a:buFont typeface="Wingdings" pitchFamily="2" charset="2"/>
              <a:buChar char="§"/>
            </a:pPr>
            <a:r>
              <a:rPr lang="en-US" sz="2700">
                <a:latin typeface="Tahoma" pitchFamily="34" charset="0"/>
              </a:rPr>
              <a:t>Rearrange to put </a:t>
            </a:r>
            <a:r>
              <a:rPr lang="en-US" sz="2700" b="1" i="1">
                <a:latin typeface="Tahoma" pitchFamily="34" charset="0"/>
              </a:rPr>
              <a:t>C</a:t>
            </a:r>
            <a:r>
              <a:rPr lang="en-US" sz="2700">
                <a:latin typeface="Tahoma" pitchFamily="34" charset="0"/>
              </a:rPr>
              <a:t>  terms on one side </a:t>
            </a:r>
            <a:br>
              <a:rPr lang="en-US" sz="2700">
                <a:latin typeface="Tahoma" pitchFamily="34" charset="0"/>
              </a:rPr>
            </a:br>
            <a:r>
              <a:rPr lang="en-US" sz="2700">
                <a:latin typeface="Tahoma" pitchFamily="34" charset="0"/>
              </a:rPr>
              <a:t>and </a:t>
            </a:r>
            <a:r>
              <a:rPr lang="en-US" sz="2700" b="1" i="1">
                <a:latin typeface="Tahoma" pitchFamily="34" charset="0"/>
              </a:rPr>
              <a:t>Y</a:t>
            </a:r>
            <a:r>
              <a:rPr lang="en-US" sz="2700">
                <a:latin typeface="Tahoma" pitchFamily="34" charset="0"/>
              </a:rPr>
              <a:t>  terms on the other:</a:t>
            </a:r>
          </a:p>
        </p:txBody>
      </p:sp>
      <p:graphicFrame>
        <p:nvGraphicFramePr>
          <p:cNvPr id="233479" name="Object 7"/>
          <p:cNvGraphicFramePr>
            <a:graphicFrameLocks noChangeAspect="1"/>
          </p:cNvGraphicFramePr>
          <p:nvPr/>
        </p:nvGraphicFramePr>
        <p:xfrm>
          <a:off x="1503363" y="4308475"/>
          <a:ext cx="5322887" cy="568325"/>
        </p:xfrm>
        <a:graphic>
          <a:graphicData uri="http://schemas.openxmlformats.org/presentationml/2006/ole">
            <p:oleObj spid="_x0000_s233482" name="Equation" r:id="rId6" imgW="2146300" imgH="228600" progId="">
              <p:embed/>
            </p:oleObj>
          </a:graphicData>
        </a:graphic>
      </p:graphicFrame>
      <p:sp>
        <p:nvSpPr>
          <p:cNvPr id="233480" name="Rectangle 8"/>
          <p:cNvSpPr>
            <a:spLocks noChangeArrowheads="1"/>
          </p:cNvSpPr>
          <p:nvPr/>
        </p:nvSpPr>
        <p:spPr bwMode="auto">
          <a:xfrm>
            <a:off x="990600" y="5181600"/>
            <a:ext cx="6096000" cy="609600"/>
          </a:xfrm>
          <a:prstGeom prst="rect">
            <a:avLst/>
          </a:prstGeom>
          <a:noFill/>
          <a:ln w="9525">
            <a:noFill/>
            <a:miter lim="800000"/>
            <a:headEnd/>
            <a:tailEnd/>
          </a:ln>
          <a:effectLst/>
        </p:spPr>
        <p:txBody>
          <a:bodyPr/>
          <a:lstStyle/>
          <a:p>
            <a:pPr marL="287338" indent="-287338">
              <a:spcBef>
                <a:spcPct val="40000"/>
              </a:spcBef>
              <a:buClr>
                <a:schemeClr val="accent2"/>
              </a:buClr>
              <a:buSzPct val="110000"/>
              <a:buFont typeface="Wingdings" pitchFamily="2" charset="2"/>
              <a:buChar char="§"/>
            </a:pPr>
            <a:r>
              <a:rPr lang="en-US" sz="2700" dirty="0">
                <a:latin typeface="Tahoma" pitchFamily="34" charset="0"/>
              </a:rPr>
              <a:t>Finally, divide through by (1+</a:t>
            </a:r>
            <a:r>
              <a:rPr lang="en-US" sz="2700" b="1" i="1" dirty="0">
                <a:latin typeface="Tahoma" pitchFamily="34" charset="0"/>
              </a:rPr>
              <a:t>r</a:t>
            </a:r>
            <a:r>
              <a:rPr lang="en-US" sz="1400" b="1" i="1" dirty="0">
                <a:latin typeface="Tahoma" pitchFamily="34" charset="0"/>
              </a:rPr>
              <a:t> </a:t>
            </a:r>
            <a:r>
              <a:rPr lang="en-US" sz="2700" dirty="0">
                <a:latin typeface="Tahoma" pitchFamily="34" charset="0"/>
              </a:rPr>
              <a: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a:t>
            </a:r>
            <a:r>
              <a:rPr lang="en-US" sz="2400" b="1" dirty="0" err="1">
                <a:latin typeface="Arial" pitchFamily="34" charset="0"/>
                <a:cs typeface="Arial" pitchFamily="34" charset="0"/>
              </a:rPr>
              <a:t>intertemporal</a:t>
            </a:r>
            <a:r>
              <a:rPr lang="en-US" sz="2400" b="1" dirty="0">
                <a:latin typeface="Arial" pitchFamily="34" charset="0"/>
                <a:cs typeface="Arial" pitchFamily="34" charset="0"/>
              </a:rPr>
              <a:t> budget constraint</a:t>
            </a:r>
          </a:p>
        </p:txBody>
      </p:sp>
      <p:graphicFrame>
        <p:nvGraphicFramePr>
          <p:cNvPr id="235524" name="Object 4"/>
          <p:cNvGraphicFramePr>
            <a:graphicFrameLocks noChangeAspect="1"/>
          </p:cNvGraphicFramePr>
          <p:nvPr/>
        </p:nvGraphicFramePr>
        <p:xfrm>
          <a:off x="2438400" y="1676400"/>
          <a:ext cx="4535488" cy="1009650"/>
        </p:xfrm>
        <a:graphic>
          <a:graphicData uri="http://schemas.openxmlformats.org/presentationml/2006/ole">
            <p:oleObj spid="_x0000_s235525" name="Equation" r:id="rId4" imgW="1828800" imgH="406400" progId="">
              <p:embed/>
            </p:oleObj>
          </a:graphicData>
        </a:graphic>
      </p:graphicFrame>
      <p:sp>
        <p:nvSpPr>
          <p:cNvPr id="235528" name="Text Box 8"/>
          <p:cNvSpPr txBox="1">
            <a:spLocks noChangeArrowheads="1"/>
          </p:cNvSpPr>
          <p:nvPr/>
        </p:nvSpPr>
        <p:spPr bwMode="auto">
          <a:xfrm>
            <a:off x="838200" y="3295650"/>
            <a:ext cx="3352800" cy="854075"/>
          </a:xfrm>
          <a:prstGeom prst="rect">
            <a:avLst/>
          </a:prstGeom>
          <a:solidFill>
            <a:srgbClr val="FFFF99"/>
          </a:solidFill>
          <a:ln w="9525">
            <a:noFill/>
            <a:miter lim="800000"/>
            <a:headEnd/>
            <a:tailEnd/>
          </a:ln>
          <a:effectLst/>
        </p:spPr>
        <p:txBody>
          <a:bodyPr>
            <a:spAutoFit/>
          </a:bodyPr>
          <a:lstStyle/>
          <a:p>
            <a:pPr algn="ctr">
              <a:spcBef>
                <a:spcPct val="50000"/>
              </a:spcBef>
            </a:pPr>
            <a:r>
              <a:rPr lang="en-US" sz="2500">
                <a:latin typeface="Tahoma" pitchFamily="34" charset="0"/>
              </a:rPr>
              <a:t>present value of lifetime consumption</a:t>
            </a:r>
          </a:p>
        </p:txBody>
      </p:sp>
      <p:sp>
        <p:nvSpPr>
          <p:cNvPr id="235537" name="AutoShape 17"/>
          <p:cNvSpPr>
            <a:spLocks/>
          </p:cNvSpPr>
          <p:nvPr/>
        </p:nvSpPr>
        <p:spPr bwMode="auto">
          <a:xfrm rot="-5411843">
            <a:off x="3276600" y="2152650"/>
            <a:ext cx="381000" cy="1600200"/>
          </a:xfrm>
          <a:prstGeom prst="leftBrace">
            <a:avLst>
              <a:gd name="adj1" fmla="val 84175"/>
              <a:gd name="adj2" fmla="val 50000"/>
            </a:avLst>
          </a:prstGeom>
          <a:noFill/>
          <a:ln w="9525">
            <a:solidFill>
              <a:schemeClr val="tx1"/>
            </a:solidFill>
            <a:round/>
            <a:headEnd/>
            <a:tailEnd/>
          </a:ln>
          <a:effectLst/>
        </p:spPr>
        <p:txBody>
          <a:bodyPr wrap="none" anchor="ctr"/>
          <a:lstStyle/>
          <a:p>
            <a:endParaRPr lang="en-US"/>
          </a:p>
        </p:txBody>
      </p:sp>
      <p:sp>
        <p:nvSpPr>
          <p:cNvPr id="235538" name="Text Box 18"/>
          <p:cNvSpPr txBox="1">
            <a:spLocks noChangeArrowheads="1"/>
          </p:cNvSpPr>
          <p:nvPr/>
        </p:nvSpPr>
        <p:spPr bwMode="auto">
          <a:xfrm>
            <a:off x="5410200" y="3295650"/>
            <a:ext cx="2667000" cy="854075"/>
          </a:xfrm>
          <a:prstGeom prst="rect">
            <a:avLst/>
          </a:prstGeom>
          <a:solidFill>
            <a:srgbClr val="CCFFCC"/>
          </a:solidFill>
          <a:ln w="9525">
            <a:noFill/>
            <a:miter lim="800000"/>
            <a:headEnd/>
            <a:tailEnd/>
          </a:ln>
          <a:effectLst/>
        </p:spPr>
        <p:txBody>
          <a:bodyPr>
            <a:spAutoFit/>
          </a:bodyPr>
          <a:lstStyle/>
          <a:p>
            <a:pPr algn="ctr">
              <a:spcBef>
                <a:spcPct val="50000"/>
              </a:spcBef>
            </a:pPr>
            <a:r>
              <a:rPr lang="en-US" sz="2500">
                <a:latin typeface="Tahoma" pitchFamily="34" charset="0"/>
              </a:rPr>
              <a:t>present value of lifetime income</a:t>
            </a:r>
          </a:p>
        </p:txBody>
      </p:sp>
      <p:sp>
        <p:nvSpPr>
          <p:cNvPr id="235539" name="AutoShape 19"/>
          <p:cNvSpPr>
            <a:spLocks/>
          </p:cNvSpPr>
          <p:nvPr/>
        </p:nvSpPr>
        <p:spPr bwMode="auto">
          <a:xfrm rot="-5411843">
            <a:off x="5715000" y="2152650"/>
            <a:ext cx="381000" cy="1600200"/>
          </a:xfrm>
          <a:prstGeom prst="leftBrace">
            <a:avLst>
              <a:gd name="adj1" fmla="val 84175"/>
              <a:gd name="adj2" fmla="val 50000"/>
            </a:avLst>
          </a:prstGeom>
          <a:noFill/>
          <a:ln w="9525">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7572" name="Rectangle 4"/>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The </a:t>
            </a:r>
            <a:r>
              <a:rPr lang="en-US" sz="2400" b="1" dirty="0" err="1">
                <a:latin typeface="Arial" pitchFamily="34" charset="0"/>
                <a:cs typeface="Arial" pitchFamily="34" charset="0"/>
              </a:rPr>
              <a:t>intertemporal</a:t>
            </a:r>
            <a:r>
              <a:rPr lang="en-US" sz="2400" b="1" dirty="0">
                <a:latin typeface="Arial" pitchFamily="34" charset="0"/>
                <a:cs typeface="Arial" pitchFamily="34" charset="0"/>
              </a:rPr>
              <a:t> budget constraint</a:t>
            </a:r>
          </a:p>
        </p:txBody>
      </p:sp>
      <p:sp>
        <p:nvSpPr>
          <p:cNvPr id="237571" name="Rectangle 3"/>
          <p:cNvSpPr>
            <a:spLocks noGrp="1" noChangeArrowheads="1"/>
          </p:cNvSpPr>
          <p:nvPr>
            <p:ph idx="1"/>
          </p:nvPr>
        </p:nvSpPr>
        <p:spPr>
          <a:xfrm>
            <a:off x="381000" y="1981200"/>
            <a:ext cx="2133600" cy="3505200"/>
          </a:xfrm>
          <a:solidFill>
            <a:srgbClr val="B3CCFF"/>
          </a:solidFill>
        </p:spPr>
        <p:txBody>
          <a:bodyPr/>
          <a:lstStyle/>
          <a:p>
            <a:pPr marL="0" indent="0">
              <a:buFont typeface="Wingdings" pitchFamily="2" charset="2"/>
              <a:buNone/>
            </a:pPr>
            <a:r>
              <a:rPr lang="en-US" sz="1800" dirty="0">
                <a:latin typeface="Arial" pitchFamily="34" charset="0"/>
                <a:cs typeface="Arial" pitchFamily="34" charset="0"/>
              </a:rPr>
              <a:t>The budget constraint shows all combinations </a:t>
            </a:r>
            <a:br>
              <a:rPr lang="en-US" sz="1800" dirty="0">
                <a:latin typeface="Arial" pitchFamily="34" charset="0"/>
                <a:cs typeface="Arial" pitchFamily="34" charset="0"/>
              </a:rPr>
            </a:br>
            <a:r>
              <a:rPr lang="en-US" sz="1800" dirty="0">
                <a:latin typeface="Arial" pitchFamily="34" charset="0"/>
                <a:cs typeface="Arial" pitchFamily="34" charset="0"/>
              </a:rPr>
              <a:t>of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 and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2</a:t>
            </a:r>
            <a:r>
              <a:rPr lang="en-US" sz="1800" dirty="0">
                <a:latin typeface="Arial" pitchFamily="34" charset="0"/>
                <a:cs typeface="Arial" pitchFamily="34" charset="0"/>
              </a:rPr>
              <a:t> that just exhaust the consumer’s resources.</a:t>
            </a:r>
          </a:p>
        </p:txBody>
      </p:sp>
      <p:grpSp>
        <p:nvGrpSpPr>
          <p:cNvPr id="237574" name="Group 6"/>
          <p:cNvGrpSpPr>
            <a:grpSpLocks/>
          </p:cNvGrpSpPr>
          <p:nvPr/>
        </p:nvGrpSpPr>
        <p:grpSpPr bwMode="auto">
          <a:xfrm>
            <a:off x="4191000" y="1920875"/>
            <a:ext cx="3886200" cy="3581400"/>
            <a:chOff x="1056" y="1018"/>
            <a:chExt cx="3312" cy="2352"/>
          </a:xfrm>
        </p:grpSpPr>
        <p:sp>
          <p:nvSpPr>
            <p:cNvPr id="237575" name="Line 7"/>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37576" name="Line 8"/>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37578" name="Text Box 10"/>
          <p:cNvSpPr txBox="1">
            <a:spLocks noChangeArrowheads="1"/>
          </p:cNvSpPr>
          <p:nvPr/>
        </p:nvSpPr>
        <p:spPr bwMode="auto">
          <a:xfrm>
            <a:off x="8077200" y="5349875"/>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37579" name="Text Box 11"/>
          <p:cNvSpPr txBox="1">
            <a:spLocks noChangeArrowheads="1"/>
          </p:cNvSpPr>
          <p:nvPr/>
        </p:nvSpPr>
        <p:spPr bwMode="auto">
          <a:xfrm>
            <a:off x="4038600" y="1524000"/>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sp>
        <p:nvSpPr>
          <p:cNvPr id="237580" name="Line 12"/>
          <p:cNvSpPr>
            <a:spLocks noChangeShapeType="1"/>
          </p:cNvSpPr>
          <p:nvPr/>
        </p:nvSpPr>
        <p:spPr bwMode="auto">
          <a:xfrm>
            <a:off x="4191000" y="2781300"/>
            <a:ext cx="2308225" cy="2722563"/>
          </a:xfrm>
          <a:prstGeom prst="line">
            <a:avLst/>
          </a:prstGeom>
          <a:noFill/>
          <a:ln w="28575">
            <a:solidFill>
              <a:srgbClr val="000099"/>
            </a:solidFill>
            <a:round/>
            <a:headEnd/>
            <a:tailEnd/>
          </a:ln>
          <a:effectLst/>
        </p:spPr>
        <p:txBody>
          <a:bodyPr/>
          <a:lstStyle/>
          <a:p>
            <a:endParaRPr lang="en-US"/>
          </a:p>
        </p:txBody>
      </p:sp>
      <p:grpSp>
        <p:nvGrpSpPr>
          <p:cNvPr id="237600" name="Group 32"/>
          <p:cNvGrpSpPr>
            <a:grpSpLocks/>
          </p:cNvGrpSpPr>
          <p:nvPr/>
        </p:nvGrpSpPr>
        <p:grpSpPr bwMode="auto">
          <a:xfrm>
            <a:off x="6037263" y="5534025"/>
            <a:ext cx="1887537" cy="942975"/>
            <a:chOff x="3803" y="3486"/>
            <a:chExt cx="1189" cy="594"/>
          </a:xfrm>
        </p:grpSpPr>
        <p:sp>
          <p:nvSpPr>
            <p:cNvPr id="237583" name="Line 15"/>
            <p:cNvSpPr>
              <a:spLocks noChangeShapeType="1"/>
            </p:cNvSpPr>
            <p:nvPr/>
          </p:nvSpPr>
          <p:spPr bwMode="auto">
            <a:xfrm flipV="1">
              <a:off x="4092" y="3486"/>
              <a:ext cx="0" cy="298"/>
            </a:xfrm>
            <a:prstGeom prst="line">
              <a:avLst/>
            </a:prstGeom>
            <a:noFill/>
            <a:ln w="12700">
              <a:solidFill>
                <a:schemeClr val="tx1"/>
              </a:solidFill>
              <a:round/>
              <a:headEnd/>
              <a:tailEnd type="triangle" w="med" len="med"/>
            </a:ln>
            <a:effectLst/>
          </p:spPr>
          <p:txBody>
            <a:bodyPr/>
            <a:lstStyle/>
            <a:p>
              <a:endParaRPr lang="en-US"/>
            </a:p>
          </p:txBody>
        </p:sp>
        <p:graphicFrame>
          <p:nvGraphicFramePr>
            <p:cNvPr id="331778" name="Object 2"/>
            <p:cNvGraphicFramePr>
              <a:graphicFrameLocks noChangeAspect="1"/>
            </p:cNvGraphicFramePr>
            <p:nvPr/>
          </p:nvGraphicFramePr>
          <p:xfrm>
            <a:off x="3803" y="3725"/>
            <a:ext cx="1189" cy="355"/>
          </p:xfrm>
          <a:graphic>
            <a:graphicData uri="http://schemas.openxmlformats.org/presentationml/2006/ole">
              <p:oleObj spid="_x0000_s331779" name="Equation" r:id="rId4" imgW="977900" imgH="228600" progId="">
                <p:embed/>
              </p:oleObj>
            </a:graphicData>
          </a:graphic>
        </p:graphicFrame>
      </p:grpSp>
      <p:grpSp>
        <p:nvGrpSpPr>
          <p:cNvPr id="237601" name="Group 33"/>
          <p:cNvGrpSpPr>
            <a:grpSpLocks/>
          </p:cNvGrpSpPr>
          <p:nvPr/>
        </p:nvGrpSpPr>
        <p:grpSpPr bwMode="auto">
          <a:xfrm>
            <a:off x="1905000" y="2514600"/>
            <a:ext cx="2243138" cy="561975"/>
            <a:chOff x="1200" y="1584"/>
            <a:chExt cx="1413" cy="354"/>
          </a:xfrm>
        </p:grpSpPr>
        <p:sp>
          <p:nvSpPr>
            <p:cNvPr id="237584" name="Line 16"/>
            <p:cNvSpPr>
              <a:spLocks noChangeShapeType="1"/>
            </p:cNvSpPr>
            <p:nvPr/>
          </p:nvSpPr>
          <p:spPr bwMode="auto">
            <a:xfrm flipV="1">
              <a:off x="2274" y="1758"/>
              <a:ext cx="339" cy="0"/>
            </a:xfrm>
            <a:prstGeom prst="line">
              <a:avLst/>
            </a:prstGeom>
            <a:noFill/>
            <a:ln w="12700">
              <a:solidFill>
                <a:schemeClr val="tx1"/>
              </a:solidFill>
              <a:round/>
              <a:headEnd/>
              <a:tailEnd type="triangle" w="med" len="med"/>
            </a:ln>
            <a:effectLst/>
          </p:spPr>
          <p:txBody>
            <a:bodyPr/>
            <a:lstStyle/>
            <a:p>
              <a:endParaRPr lang="en-US"/>
            </a:p>
          </p:txBody>
        </p:sp>
        <p:graphicFrame>
          <p:nvGraphicFramePr>
            <p:cNvPr id="331777" name="Object 1"/>
            <p:cNvGraphicFramePr>
              <a:graphicFrameLocks noChangeAspect="1"/>
            </p:cNvGraphicFramePr>
            <p:nvPr/>
          </p:nvGraphicFramePr>
          <p:xfrm>
            <a:off x="1200" y="1584"/>
            <a:ext cx="1127" cy="354"/>
          </p:xfrm>
          <a:graphic>
            <a:graphicData uri="http://schemas.openxmlformats.org/presentationml/2006/ole">
              <p:oleObj spid="_x0000_s331780" name="Equation" r:id="rId5" imgW="927100" imgH="228600" progId="">
                <p:embed/>
              </p:oleObj>
            </a:graphicData>
          </a:graphic>
        </p:graphicFrame>
      </p:grpSp>
      <p:grpSp>
        <p:nvGrpSpPr>
          <p:cNvPr id="237597" name="Group 29"/>
          <p:cNvGrpSpPr>
            <a:grpSpLocks/>
          </p:cNvGrpSpPr>
          <p:nvPr/>
        </p:nvGrpSpPr>
        <p:grpSpPr bwMode="auto">
          <a:xfrm>
            <a:off x="3816350" y="4117975"/>
            <a:ext cx="1898650" cy="1806575"/>
            <a:chOff x="2404" y="2594"/>
            <a:chExt cx="1196" cy="1138"/>
          </a:xfrm>
        </p:grpSpPr>
        <p:sp>
          <p:nvSpPr>
            <p:cNvPr id="237585" name="Text Box 17"/>
            <p:cNvSpPr txBox="1">
              <a:spLocks noChangeArrowheads="1"/>
            </p:cNvSpPr>
            <p:nvPr/>
          </p:nvSpPr>
          <p:spPr bwMode="auto">
            <a:xfrm>
              <a:off x="3360" y="3482"/>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237586" name="Text Box 18"/>
            <p:cNvSpPr txBox="1">
              <a:spLocks noChangeArrowheads="1"/>
            </p:cNvSpPr>
            <p:nvPr/>
          </p:nvSpPr>
          <p:spPr bwMode="auto">
            <a:xfrm>
              <a:off x="2404" y="2594"/>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237587" name="Line 19"/>
            <p:cNvSpPr>
              <a:spLocks noChangeShapeType="1"/>
            </p:cNvSpPr>
            <p:nvPr/>
          </p:nvSpPr>
          <p:spPr bwMode="auto">
            <a:xfrm flipV="1">
              <a:off x="3456" y="2716"/>
              <a:ext cx="0" cy="748"/>
            </a:xfrm>
            <a:prstGeom prst="line">
              <a:avLst/>
            </a:prstGeom>
            <a:noFill/>
            <a:ln w="9525">
              <a:solidFill>
                <a:schemeClr val="tx1"/>
              </a:solidFill>
              <a:prstDash val="dash"/>
              <a:round/>
              <a:headEnd/>
              <a:tailEnd/>
            </a:ln>
            <a:effectLst/>
          </p:spPr>
          <p:txBody>
            <a:bodyPr/>
            <a:lstStyle/>
            <a:p>
              <a:endParaRPr lang="en-US"/>
            </a:p>
          </p:txBody>
        </p:sp>
        <p:sp>
          <p:nvSpPr>
            <p:cNvPr id="237588" name="Line 20"/>
            <p:cNvSpPr>
              <a:spLocks noChangeShapeType="1"/>
            </p:cNvSpPr>
            <p:nvPr/>
          </p:nvSpPr>
          <p:spPr bwMode="auto">
            <a:xfrm flipH="1">
              <a:off x="2636" y="2716"/>
              <a:ext cx="820" cy="0"/>
            </a:xfrm>
            <a:prstGeom prst="line">
              <a:avLst/>
            </a:prstGeom>
            <a:noFill/>
            <a:ln w="9525">
              <a:solidFill>
                <a:schemeClr val="tx1"/>
              </a:solidFill>
              <a:prstDash val="dash"/>
              <a:round/>
              <a:headEnd/>
              <a:tailEnd/>
            </a:ln>
            <a:effectLst/>
          </p:spPr>
          <p:txBody>
            <a:bodyPr/>
            <a:lstStyle/>
            <a:p>
              <a:endParaRPr lang="en-US"/>
            </a:p>
          </p:txBody>
        </p:sp>
      </p:grpSp>
      <p:grpSp>
        <p:nvGrpSpPr>
          <p:cNvPr id="237598" name="Group 30"/>
          <p:cNvGrpSpPr>
            <a:grpSpLocks/>
          </p:cNvGrpSpPr>
          <p:nvPr/>
        </p:nvGrpSpPr>
        <p:grpSpPr bwMode="auto">
          <a:xfrm>
            <a:off x="6010275" y="4040188"/>
            <a:ext cx="1762125" cy="1536700"/>
            <a:chOff x="3786" y="2545"/>
            <a:chExt cx="1110" cy="968"/>
          </a:xfrm>
        </p:grpSpPr>
        <p:sp>
          <p:nvSpPr>
            <p:cNvPr id="237590" name="AutoShape 22"/>
            <p:cNvSpPr>
              <a:spLocks/>
            </p:cNvSpPr>
            <p:nvPr/>
          </p:nvSpPr>
          <p:spPr bwMode="auto">
            <a:xfrm rot="-2452000">
              <a:off x="3786" y="2545"/>
              <a:ext cx="144" cy="968"/>
            </a:xfrm>
            <a:prstGeom prst="rightBrace">
              <a:avLst>
                <a:gd name="adj1" fmla="val 86175"/>
                <a:gd name="adj2" fmla="val 50000"/>
              </a:avLst>
            </a:prstGeom>
            <a:noFill/>
            <a:ln w="19050">
              <a:solidFill>
                <a:schemeClr val="tx1"/>
              </a:solidFill>
              <a:round/>
              <a:headEnd/>
              <a:tailEnd/>
            </a:ln>
            <a:effectLst/>
          </p:spPr>
          <p:txBody>
            <a:bodyPr wrap="none" anchor="ctr"/>
            <a:lstStyle/>
            <a:p>
              <a:endParaRPr lang="en-US"/>
            </a:p>
          </p:txBody>
        </p:sp>
        <p:sp>
          <p:nvSpPr>
            <p:cNvPr id="237593" name="Text Box 25"/>
            <p:cNvSpPr txBox="1">
              <a:spLocks noChangeArrowheads="1"/>
            </p:cNvSpPr>
            <p:nvPr/>
          </p:nvSpPr>
          <p:spPr bwMode="auto">
            <a:xfrm>
              <a:off x="3888" y="2784"/>
              <a:ext cx="1008" cy="288"/>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Borrowing</a:t>
              </a:r>
            </a:p>
          </p:txBody>
        </p:sp>
      </p:grpSp>
      <p:grpSp>
        <p:nvGrpSpPr>
          <p:cNvPr id="237599" name="Group 31"/>
          <p:cNvGrpSpPr>
            <a:grpSpLocks/>
          </p:cNvGrpSpPr>
          <p:nvPr/>
        </p:nvGrpSpPr>
        <p:grpSpPr bwMode="auto">
          <a:xfrm>
            <a:off x="4846638" y="2444750"/>
            <a:ext cx="1168400" cy="1995488"/>
            <a:chOff x="3053" y="1540"/>
            <a:chExt cx="736" cy="1257"/>
          </a:xfrm>
        </p:grpSpPr>
        <p:sp>
          <p:nvSpPr>
            <p:cNvPr id="237591" name="AutoShape 23"/>
            <p:cNvSpPr>
              <a:spLocks/>
            </p:cNvSpPr>
            <p:nvPr/>
          </p:nvSpPr>
          <p:spPr bwMode="auto">
            <a:xfrm rot="-2452000">
              <a:off x="3053" y="1540"/>
              <a:ext cx="144" cy="1257"/>
            </a:xfrm>
            <a:prstGeom prst="rightBrace">
              <a:avLst>
                <a:gd name="adj1" fmla="val 111903"/>
                <a:gd name="adj2" fmla="val 50000"/>
              </a:avLst>
            </a:prstGeom>
            <a:noFill/>
            <a:ln w="19050">
              <a:solidFill>
                <a:schemeClr val="tx1"/>
              </a:solidFill>
              <a:round/>
              <a:headEnd/>
              <a:tailEnd/>
            </a:ln>
            <a:effectLst/>
          </p:spPr>
          <p:txBody>
            <a:bodyPr wrap="none" anchor="ctr"/>
            <a:lstStyle/>
            <a:p>
              <a:endParaRPr lang="en-US"/>
            </a:p>
          </p:txBody>
        </p:sp>
        <p:sp>
          <p:nvSpPr>
            <p:cNvPr id="237594" name="Text Box 26"/>
            <p:cNvSpPr txBox="1">
              <a:spLocks noChangeArrowheads="1"/>
            </p:cNvSpPr>
            <p:nvPr/>
          </p:nvSpPr>
          <p:spPr bwMode="auto">
            <a:xfrm>
              <a:off x="3090" y="1875"/>
              <a:ext cx="699" cy="288"/>
            </a:xfrm>
            <a:prstGeom prst="rect">
              <a:avLst/>
            </a:prstGeom>
            <a:noFill/>
            <a:ln w="9525">
              <a:noFill/>
              <a:miter lim="800000"/>
              <a:headEnd/>
              <a:tailEnd/>
            </a:ln>
            <a:effectLst/>
          </p:spPr>
          <p:txBody>
            <a:bodyPr>
              <a:spAutoFit/>
            </a:bodyPr>
            <a:lstStyle/>
            <a:p>
              <a:pPr>
                <a:spcBef>
                  <a:spcPct val="50000"/>
                </a:spcBef>
              </a:pPr>
              <a:r>
                <a:rPr lang="en-US">
                  <a:latin typeface="Tahoma" pitchFamily="34" charset="0"/>
                </a:rPr>
                <a:t>Saving</a:t>
              </a:r>
            </a:p>
          </p:txBody>
        </p:sp>
      </p:grpSp>
      <p:grpSp>
        <p:nvGrpSpPr>
          <p:cNvPr id="237602" name="Group 34"/>
          <p:cNvGrpSpPr>
            <a:grpSpLocks/>
          </p:cNvGrpSpPr>
          <p:nvPr/>
        </p:nvGrpSpPr>
        <p:grpSpPr bwMode="auto">
          <a:xfrm>
            <a:off x="5500688" y="2736850"/>
            <a:ext cx="2586037" cy="1554163"/>
            <a:chOff x="3507" y="1700"/>
            <a:chExt cx="1629" cy="979"/>
          </a:xfrm>
        </p:grpSpPr>
        <p:sp>
          <p:nvSpPr>
            <p:cNvPr id="237592" name="Line 24"/>
            <p:cNvSpPr>
              <a:spLocks noChangeShapeType="1"/>
            </p:cNvSpPr>
            <p:nvPr/>
          </p:nvSpPr>
          <p:spPr bwMode="auto">
            <a:xfrm flipH="1">
              <a:off x="3507" y="2364"/>
              <a:ext cx="432" cy="315"/>
            </a:xfrm>
            <a:prstGeom prst="line">
              <a:avLst/>
            </a:prstGeom>
            <a:noFill/>
            <a:ln w="12700">
              <a:solidFill>
                <a:schemeClr val="tx1"/>
              </a:solidFill>
              <a:round/>
              <a:headEnd/>
              <a:tailEnd type="triangle" w="med" len="med"/>
            </a:ln>
            <a:effectLst/>
          </p:spPr>
          <p:txBody>
            <a:bodyPr/>
            <a:lstStyle/>
            <a:p>
              <a:endParaRPr lang="en-US"/>
            </a:p>
          </p:txBody>
        </p:sp>
        <p:sp>
          <p:nvSpPr>
            <p:cNvPr id="237595" name="Text Box 27"/>
            <p:cNvSpPr txBox="1">
              <a:spLocks noChangeArrowheads="1"/>
            </p:cNvSpPr>
            <p:nvPr/>
          </p:nvSpPr>
          <p:spPr bwMode="auto">
            <a:xfrm>
              <a:off x="3936" y="1700"/>
              <a:ext cx="1200" cy="748"/>
            </a:xfrm>
            <a:prstGeom prst="rect">
              <a:avLst/>
            </a:prstGeom>
            <a:solidFill>
              <a:srgbClr val="FFFF99"/>
            </a:solidFill>
            <a:ln w="9525">
              <a:noFill/>
              <a:miter lim="800000"/>
              <a:headEnd/>
              <a:tailEnd/>
            </a:ln>
            <a:effectLst/>
          </p:spPr>
          <p:txBody>
            <a:bodyPr>
              <a:spAutoFit/>
            </a:bodyPr>
            <a:lstStyle/>
            <a:p>
              <a:pPr>
                <a:spcBef>
                  <a:spcPct val="50000"/>
                </a:spcBef>
              </a:pPr>
              <a:r>
                <a:rPr lang="en-US">
                  <a:latin typeface="Tahoma" pitchFamily="34" charset="0"/>
                </a:rPr>
                <a:t>Consump = income in both periods</a:t>
              </a:r>
            </a:p>
          </p:txBody>
        </p:sp>
      </p:grpSp>
      <p:graphicFrame>
        <p:nvGraphicFramePr>
          <p:cNvPr id="331776" name="Object 0"/>
          <p:cNvGraphicFramePr>
            <a:graphicFrameLocks noChangeAspect="1"/>
          </p:cNvGraphicFramePr>
          <p:nvPr/>
        </p:nvGraphicFramePr>
        <p:xfrm>
          <a:off x="5245100" y="1316038"/>
          <a:ext cx="3441700" cy="893762"/>
        </p:xfrm>
        <a:graphic>
          <a:graphicData uri="http://schemas.openxmlformats.org/presentationml/2006/ole">
            <p:oleObj spid="_x0000_s331781" name="Equation" r:id="rId6" imgW="1828800" imgH="406400" progId="">
              <p:embed/>
            </p:oleObj>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2691"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The </a:t>
            </a:r>
            <a:r>
              <a:rPr lang="en-US" sz="2400" b="1" dirty="0" err="1">
                <a:latin typeface="Arial" pitchFamily="34" charset="0"/>
                <a:cs typeface="Arial" pitchFamily="34" charset="0"/>
              </a:rPr>
              <a:t>intertemporal</a:t>
            </a:r>
            <a:r>
              <a:rPr lang="en-US" sz="2400" b="1" dirty="0">
                <a:latin typeface="Arial" pitchFamily="34" charset="0"/>
                <a:cs typeface="Arial" pitchFamily="34" charset="0"/>
              </a:rPr>
              <a:t> budget constraint</a:t>
            </a:r>
          </a:p>
        </p:txBody>
      </p:sp>
      <p:sp>
        <p:nvSpPr>
          <p:cNvPr id="242690" name="Rectangle 2"/>
          <p:cNvSpPr>
            <a:spLocks noGrp="1" noChangeArrowheads="1"/>
          </p:cNvSpPr>
          <p:nvPr>
            <p:ph idx="1"/>
          </p:nvPr>
        </p:nvSpPr>
        <p:spPr>
          <a:xfrm>
            <a:off x="762000" y="1828800"/>
            <a:ext cx="2133600" cy="1676400"/>
          </a:xfrm>
          <a:solidFill>
            <a:srgbClr val="00FF99"/>
          </a:solidFill>
        </p:spPr>
        <p:txBody>
          <a:bodyPr/>
          <a:lstStyle/>
          <a:p>
            <a:pPr marL="0" indent="0">
              <a:buFont typeface="Wingdings" pitchFamily="2" charset="2"/>
              <a:buNone/>
            </a:pPr>
            <a:r>
              <a:rPr lang="en-US" sz="1800" dirty="0">
                <a:latin typeface="Arial" pitchFamily="34" charset="0"/>
                <a:cs typeface="Arial" pitchFamily="34" charset="0"/>
              </a:rPr>
              <a:t>The slope of the budget line equals </a:t>
            </a:r>
            <a:br>
              <a:rPr lang="en-US" sz="1800" dirty="0">
                <a:latin typeface="Arial" pitchFamily="34" charset="0"/>
                <a:cs typeface="Arial" pitchFamily="34" charset="0"/>
              </a:rPr>
            </a:br>
            <a:r>
              <a:rPr lang="en-US" sz="1800" b="1" dirty="0">
                <a:latin typeface="Arial" pitchFamily="34" charset="0"/>
                <a:cs typeface="Arial" pitchFamily="34" charset="0"/>
              </a:rPr>
              <a:t>-</a:t>
            </a:r>
            <a:r>
              <a:rPr lang="en-US" sz="1800" dirty="0">
                <a:latin typeface="Arial" pitchFamily="34" charset="0"/>
                <a:cs typeface="Arial" pitchFamily="34" charset="0"/>
              </a:rPr>
              <a:t>(1+</a:t>
            </a:r>
            <a:r>
              <a:rPr lang="en-US" sz="1800" b="1" i="1" dirty="0">
                <a:latin typeface="Arial" pitchFamily="34" charset="0"/>
                <a:cs typeface="Arial" pitchFamily="34" charset="0"/>
              </a:rPr>
              <a:t>r </a:t>
            </a:r>
            <a:r>
              <a:rPr lang="en-US" sz="1800" dirty="0">
                <a:latin typeface="Arial" pitchFamily="34" charset="0"/>
                <a:cs typeface="Arial" pitchFamily="34" charset="0"/>
              </a:rPr>
              <a:t>)</a:t>
            </a:r>
          </a:p>
        </p:txBody>
      </p:sp>
      <p:grpSp>
        <p:nvGrpSpPr>
          <p:cNvPr id="242692" name="Group 4"/>
          <p:cNvGrpSpPr>
            <a:grpSpLocks/>
          </p:cNvGrpSpPr>
          <p:nvPr/>
        </p:nvGrpSpPr>
        <p:grpSpPr bwMode="auto">
          <a:xfrm>
            <a:off x="4191000" y="1920875"/>
            <a:ext cx="3886200" cy="3581400"/>
            <a:chOff x="1056" y="1018"/>
            <a:chExt cx="3312" cy="2352"/>
          </a:xfrm>
        </p:grpSpPr>
        <p:sp>
          <p:nvSpPr>
            <p:cNvPr id="242693" name="Line 5"/>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42694" name="Line 6"/>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42695" name="Text Box 7"/>
          <p:cNvSpPr txBox="1">
            <a:spLocks noChangeArrowheads="1"/>
          </p:cNvSpPr>
          <p:nvPr/>
        </p:nvSpPr>
        <p:spPr bwMode="auto">
          <a:xfrm>
            <a:off x="8077200" y="5349875"/>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42696" name="Text Box 8"/>
          <p:cNvSpPr txBox="1">
            <a:spLocks noChangeArrowheads="1"/>
          </p:cNvSpPr>
          <p:nvPr/>
        </p:nvSpPr>
        <p:spPr bwMode="auto">
          <a:xfrm>
            <a:off x="4038600" y="1524000"/>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sp>
        <p:nvSpPr>
          <p:cNvPr id="242697" name="Line 9"/>
          <p:cNvSpPr>
            <a:spLocks noChangeShapeType="1"/>
          </p:cNvSpPr>
          <p:nvPr/>
        </p:nvSpPr>
        <p:spPr bwMode="auto">
          <a:xfrm>
            <a:off x="4191000" y="2781300"/>
            <a:ext cx="2308225" cy="2722563"/>
          </a:xfrm>
          <a:prstGeom prst="line">
            <a:avLst/>
          </a:prstGeom>
          <a:noFill/>
          <a:ln w="28575">
            <a:solidFill>
              <a:srgbClr val="000099"/>
            </a:solidFill>
            <a:round/>
            <a:headEnd/>
            <a:tailEnd/>
          </a:ln>
          <a:effectLst/>
        </p:spPr>
        <p:txBody>
          <a:bodyPr/>
          <a:lstStyle/>
          <a:p>
            <a:endParaRPr lang="en-US"/>
          </a:p>
        </p:txBody>
      </p:sp>
      <p:grpSp>
        <p:nvGrpSpPr>
          <p:cNvPr id="242704" name="Group 16"/>
          <p:cNvGrpSpPr>
            <a:grpSpLocks/>
          </p:cNvGrpSpPr>
          <p:nvPr/>
        </p:nvGrpSpPr>
        <p:grpSpPr bwMode="auto">
          <a:xfrm>
            <a:off x="3816350" y="4117975"/>
            <a:ext cx="1898650" cy="1806575"/>
            <a:chOff x="2404" y="2594"/>
            <a:chExt cx="1196" cy="1138"/>
          </a:xfrm>
        </p:grpSpPr>
        <p:sp>
          <p:nvSpPr>
            <p:cNvPr id="242705" name="Text Box 17"/>
            <p:cNvSpPr txBox="1">
              <a:spLocks noChangeArrowheads="1"/>
            </p:cNvSpPr>
            <p:nvPr/>
          </p:nvSpPr>
          <p:spPr bwMode="auto">
            <a:xfrm>
              <a:off x="3360" y="3482"/>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242706" name="Text Box 18"/>
            <p:cNvSpPr txBox="1">
              <a:spLocks noChangeArrowheads="1"/>
            </p:cNvSpPr>
            <p:nvPr/>
          </p:nvSpPr>
          <p:spPr bwMode="auto">
            <a:xfrm>
              <a:off x="2404" y="2594"/>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242707" name="Line 19"/>
            <p:cNvSpPr>
              <a:spLocks noChangeShapeType="1"/>
            </p:cNvSpPr>
            <p:nvPr/>
          </p:nvSpPr>
          <p:spPr bwMode="auto">
            <a:xfrm flipV="1">
              <a:off x="3456" y="2716"/>
              <a:ext cx="0" cy="748"/>
            </a:xfrm>
            <a:prstGeom prst="line">
              <a:avLst/>
            </a:prstGeom>
            <a:noFill/>
            <a:ln w="9525">
              <a:solidFill>
                <a:schemeClr val="tx1"/>
              </a:solidFill>
              <a:prstDash val="dash"/>
              <a:round/>
              <a:headEnd/>
              <a:tailEnd/>
            </a:ln>
            <a:effectLst/>
          </p:spPr>
          <p:txBody>
            <a:bodyPr/>
            <a:lstStyle/>
            <a:p>
              <a:endParaRPr lang="en-US"/>
            </a:p>
          </p:txBody>
        </p:sp>
        <p:sp>
          <p:nvSpPr>
            <p:cNvPr id="242708" name="Line 20"/>
            <p:cNvSpPr>
              <a:spLocks noChangeShapeType="1"/>
            </p:cNvSpPr>
            <p:nvPr/>
          </p:nvSpPr>
          <p:spPr bwMode="auto">
            <a:xfrm flipH="1">
              <a:off x="2636" y="2716"/>
              <a:ext cx="820" cy="0"/>
            </a:xfrm>
            <a:prstGeom prst="line">
              <a:avLst/>
            </a:prstGeom>
            <a:noFill/>
            <a:ln w="9525">
              <a:solidFill>
                <a:schemeClr val="tx1"/>
              </a:solidFill>
              <a:prstDash val="dash"/>
              <a:round/>
              <a:headEnd/>
              <a:tailEnd/>
            </a:ln>
            <a:effectLst/>
          </p:spPr>
          <p:txBody>
            <a:bodyPr/>
            <a:lstStyle/>
            <a:p>
              <a:endParaRPr lang="en-US"/>
            </a:p>
          </p:txBody>
        </p:sp>
      </p:grpSp>
      <p:graphicFrame>
        <p:nvGraphicFramePr>
          <p:cNvPr id="242718" name="Object 30"/>
          <p:cNvGraphicFramePr>
            <a:graphicFrameLocks noChangeAspect="1"/>
          </p:cNvGraphicFramePr>
          <p:nvPr/>
        </p:nvGraphicFramePr>
        <p:xfrm>
          <a:off x="5245100" y="1316038"/>
          <a:ext cx="3441700" cy="893762"/>
        </p:xfrm>
        <a:graphic>
          <a:graphicData uri="http://schemas.openxmlformats.org/presentationml/2006/ole">
            <p:oleObj spid="_x0000_s242719" name="Equation" r:id="rId4" imgW="1828800" imgH="406400" progId="">
              <p:embed/>
            </p:oleObj>
          </a:graphicData>
        </a:graphic>
      </p:graphicFrame>
      <p:grpSp>
        <p:nvGrpSpPr>
          <p:cNvPr id="242725" name="Group 37"/>
          <p:cNvGrpSpPr>
            <a:grpSpLocks/>
          </p:cNvGrpSpPr>
          <p:nvPr/>
        </p:nvGrpSpPr>
        <p:grpSpPr bwMode="auto">
          <a:xfrm>
            <a:off x="4648200" y="2933700"/>
            <a:ext cx="457200" cy="427038"/>
            <a:chOff x="2928" y="1848"/>
            <a:chExt cx="288" cy="269"/>
          </a:xfrm>
        </p:grpSpPr>
        <p:sp>
          <p:nvSpPr>
            <p:cNvPr id="242720" name="Line 32"/>
            <p:cNvSpPr>
              <a:spLocks noChangeShapeType="1"/>
            </p:cNvSpPr>
            <p:nvPr/>
          </p:nvSpPr>
          <p:spPr bwMode="auto">
            <a:xfrm>
              <a:off x="2928" y="2096"/>
              <a:ext cx="288" cy="0"/>
            </a:xfrm>
            <a:prstGeom prst="line">
              <a:avLst/>
            </a:prstGeom>
            <a:noFill/>
            <a:ln w="12700">
              <a:solidFill>
                <a:schemeClr val="tx1"/>
              </a:solidFill>
              <a:round/>
              <a:headEnd/>
              <a:tailEnd type="triangle" w="med" len="med"/>
            </a:ln>
            <a:effectLst/>
          </p:spPr>
          <p:txBody>
            <a:bodyPr/>
            <a:lstStyle/>
            <a:p>
              <a:endParaRPr lang="en-US"/>
            </a:p>
          </p:txBody>
        </p:sp>
        <p:sp>
          <p:nvSpPr>
            <p:cNvPr id="242721" name="Text Box 33"/>
            <p:cNvSpPr txBox="1">
              <a:spLocks noChangeArrowheads="1"/>
            </p:cNvSpPr>
            <p:nvPr/>
          </p:nvSpPr>
          <p:spPr bwMode="auto">
            <a:xfrm>
              <a:off x="2934" y="1848"/>
              <a:ext cx="194" cy="269"/>
            </a:xfrm>
            <a:prstGeom prst="rect">
              <a:avLst/>
            </a:prstGeom>
            <a:noFill/>
            <a:ln w="9525">
              <a:noFill/>
              <a:miter lim="800000"/>
              <a:headEnd/>
              <a:tailEnd/>
            </a:ln>
            <a:effectLst/>
          </p:spPr>
          <p:txBody>
            <a:bodyPr>
              <a:spAutoFit/>
            </a:bodyPr>
            <a:lstStyle/>
            <a:p>
              <a:pPr>
                <a:spcBef>
                  <a:spcPct val="50000"/>
                </a:spcBef>
              </a:pPr>
              <a:r>
                <a:rPr lang="en-US" sz="2200">
                  <a:latin typeface="Tahoma" pitchFamily="34" charset="0"/>
                </a:rPr>
                <a:t>1</a:t>
              </a:r>
            </a:p>
          </p:txBody>
        </p:sp>
      </p:grpSp>
      <p:grpSp>
        <p:nvGrpSpPr>
          <p:cNvPr id="242726" name="Group 38"/>
          <p:cNvGrpSpPr>
            <a:grpSpLocks/>
          </p:cNvGrpSpPr>
          <p:nvPr/>
        </p:nvGrpSpPr>
        <p:grpSpPr bwMode="auto">
          <a:xfrm>
            <a:off x="5076825" y="3295650"/>
            <a:ext cx="1066800" cy="558800"/>
            <a:chOff x="3198" y="2076"/>
            <a:chExt cx="672" cy="352"/>
          </a:xfrm>
        </p:grpSpPr>
        <p:sp>
          <p:nvSpPr>
            <p:cNvPr id="242723" name="Text Box 35"/>
            <p:cNvSpPr txBox="1">
              <a:spLocks noChangeArrowheads="1"/>
            </p:cNvSpPr>
            <p:nvPr/>
          </p:nvSpPr>
          <p:spPr bwMode="auto">
            <a:xfrm>
              <a:off x="3198" y="2076"/>
              <a:ext cx="672" cy="279"/>
            </a:xfrm>
            <a:prstGeom prst="rect">
              <a:avLst/>
            </a:prstGeom>
            <a:noFill/>
            <a:ln w="9525">
              <a:noFill/>
              <a:miter lim="800000"/>
              <a:headEnd/>
              <a:tailEnd/>
            </a:ln>
            <a:effectLst/>
          </p:spPr>
          <p:txBody>
            <a:bodyPr>
              <a:spAutoFit/>
            </a:bodyPr>
            <a:lstStyle/>
            <a:p>
              <a:pPr>
                <a:spcBef>
                  <a:spcPct val="50000"/>
                </a:spcBef>
              </a:pPr>
              <a:r>
                <a:rPr lang="en-US" sz="2300">
                  <a:latin typeface="Tahoma" pitchFamily="34" charset="0"/>
                </a:rPr>
                <a:t>(1+</a:t>
              </a:r>
              <a:r>
                <a:rPr lang="en-US" sz="2300" b="1" i="1">
                  <a:latin typeface="Tahoma" pitchFamily="34" charset="0"/>
                </a:rPr>
                <a:t>r</a:t>
              </a:r>
              <a:r>
                <a:rPr lang="en-US" sz="1400" b="1" i="1">
                  <a:latin typeface="Tahoma" pitchFamily="34" charset="0"/>
                </a:rPr>
                <a:t> </a:t>
              </a:r>
              <a:r>
                <a:rPr lang="en-US" sz="2300">
                  <a:latin typeface="Tahoma" pitchFamily="34" charset="0"/>
                </a:rPr>
                <a:t>)</a:t>
              </a:r>
            </a:p>
          </p:txBody>
        </p:sp>
        <p:sp>
          <p:nvSpPr>
            <p:cNvPr id="242724" name="Line 36"/>
            <p:cNvSpPr>
              <a:spLocks noChangeShapeType="1"/>
            </p:cNvSpPr>
            <p:nvPr/>
          </p:nvSpPr>
          <p:spPr bwMode="auto">
            <a:xfrm flipH="1" flipV="1">
              <a:off x="3216" y="2096"/>
              <a:ext cx="0" cy="332"/>
            </a:xfrm>
            <a:prstGeom prst="line">
              <a:avLst/>
            </a:prstGeom>
            <a:noFill/>
            <a:ln w="12700">
              <a:solidFill>
                <a:schemeClr val="tx1"/>
              </a:solidFill>
              <a:round/>
              <a:headEnd type="triangle" w="med" len="me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9"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Consumer preferences</a:t>
            </a:r>
          </a:p>
        </p:txBody>
      </p:sp>
      <p:sp>
        <p:nvSpPr>
          <p:cNvPr id="244738" name="Rectangle 2"/>
          <p:cNvSpPr>
            <a:spLocks noGrp="1" noChangeArrowheads="1"/>
          </p:cNvSpPr>
          <p:nvPr>
            <p:ph idx="1"/>
          </p:nvPr>
        </p:nvSpPr>
        <p:spPr>
          <a:xfrm>
            <a:off x="533400" y="1524000"/>
            <a:ext cx="2590800" cy="2895600"/>
          </a:xfrm>
          <a:solidFill>
            <a:srgbClr val="B3CCFF"/>
          </a:solidFill>
        </p:spPr>
        <p:txBody>
          <a:bodyPr/>
          <a:lstStyle/>
          <a:p>
            <a:pPr marL="0" indent="0">
              <a:buFont typeface="Wingdings" pitchFamily="2" charset="2"/>
              <a:buNone/>
            </a:pPr>
            <a:r>
              <a:rPr lang="en-US" sz="1800" dirty="0">
                <a:latin typeface="Arial" pitchFamily="34" charset="0"/>
                <a:cs typeface="Arial" pitchFamily="34" charset="0"/>
              </a:rPr>
              <a:t>An </a:t>
            </a:r>
            <a:r>
              <a:rPr lang="en-US" sz="1800" b="1" dirty="0">
                <a:solidFill>
                  <a:schemeClr val="bg1"/>
                </a:solidFill>
                <a:effectLst>
                  <a:outerShdw blurRad="38100" dist="38100" dir="2700000" algn="tl">
                    <a:srgbClr val="000000"/>
                  </a:outerShdw>
                </a:effectLst>
                <a:latin typeface="Arial" pitchFamily="34" charset="0"/>
                <a:cs typeface="Arial" pitchFamily="34" charset="0"/>
              </a:rPr>
              <a:t>indifference curve</a:t>
            </a:r>
            <a:r>
              <a:rPr lang="en-US" sz="1800" dirty="0">
                <a:latin typeface="Arial" pitchFamily="34" charset="0"/>
                <a:cs typeface="Arial" pitchFamily="34" charset="0"/>
              </a:rPr>
              <a:t> shows all combinations of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 and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2</a:t>
            </a:r>
            <a:r>
              <a:rPr lang="en-US" sz="1800" dirty="0">
                <a:latin typeface="Arial" pitchFamily="34" charset="0"/>
                <a:cs typeface="Arial" pitchFamily="34" charset="0"/>
              </a:rPr>
              <a:t> that make the consumer equally happy.</a:t>
            </a:r>
          </a:p>
        </p:txBody>
      </p:sp>
      <p:grpSp>
        <p:nvGrpSpPr>
          <p:cNvPr id="244758" name="Group 22"/>
          <p:cNvGrpSpPr>
            <a:grpSpLocks/>
          </p:cNvGrpSpPr>
          <p:nvPr/>
        </p:nvGrpSpPr>
        <p:grpSpPr bwMode="auto">
          <a:xfrm>
            <a:off x="4038600" y="1524000"/>
            <a:ext cx="4419600" cy="4222750"/>
            <a:chOff x="2544" y="960"/>
            <a:chExt cx="2784" cy="2660"/>
          </a:xfrm>
        </p:grpSpPr>
        <p:grpSp>
          <p:nvGrpSpPr>
            <p:cNvPr id="244740" name="Group 4"/>
            <p:cNvGrpSpPr>
              <a:grpSpLocks/>
            </p:cNvGrpSpPr>
            <p:nvPr/>
          </p:nvGrpSpPr>
          <p:grpSpPr bwMode="auto">
            <a:xfrm>
              <a:off x="2640" y="1210"/>
              <a:ext cx="2448" cy="2256"/>
              <a:chOff x="1056" y="1018"/>
              <a:chExt cx="3312" cy="2352"/>
            </a:xfrm>
          </p:grpSpPr>
          <p:sp>
            <p:nvSpPr>
              <p:cNvPr id="244741" name="Line 5"/>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44742" name="Line 6"/>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44743" name="Text Box 7"/>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44744" name="Text Box 8"/>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grpSp>
        <p:nvGrpSpPr>
          <p:cNvPr id="244765" name="Group 29"/>
          <p:cNvGrpSpPr>
            <a:grpSpLocks/>
          </p:cNvGrpSpPr>
          <p:nvPr/>
        </p:nvGrpSpPr>
        <p:grpSpPr bwMode="auto">
          <a:xfrm>
            <a:off x="4572000" y="2667000"/>
            <a:ext cx="3011488" cy="2667000"/>
            <a:chOff x="2880" y="1680"/>
            <a:chExt cx="1897" cy="1680"/>
          </a:xfrm>
        </p:grpSpPr>
        <p:sp>
          <p:nvSpPr>
            <p:cNvPr id="244759" name="Arc 23"/>
            <p:cNvSpPr>
              <a:spLocks/>
            </p:cNvSpPr>
            <p:nvPr/>
          </p:nvSpPr>
          <p:spPr bwMode="auto">
            <a:xfrm flipH="1" flipV="1">
              <a:off x="2880" y="1680"/>
              <a:ext cx="1897" cy="1527"/>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000099"/>
              </a:solidFill>
              <a:round/>
              <a:headEnd/>
              <a:tailEnd/>
            </a:ln>
            <a:effectLst/>
          </p:spPr>
          <p:txBody>
            <a:bodyPr wrap="none" anchor="ctr"/>
            <a:lstStyle/>
            <a:p>
              <a:endParaRPr lang="en-US"/>
            </a:p>
          </p:txBody>
        </p:sp>
        <p:sp>
          <p:nvSpPr>
            <p:cNvPr id="244762" name="Text Box 26"/>
            <p:cNvSpPr txBox="1">
              <a:spLocks noChangeArrowheads="1"/>
            </p:cNvSpPr>
            <p:nvPr/>
          </p:nvSpPr>
          <p:spPr bwMode="auto">
            <a:xfrm>
              <a:off x="4224" y="3110"/>
              <a:ext cx="336"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Tahoma" pitchFamily="34" charset="0"/>
                </a:rPr>
                <a:t>IC</a:t>
              </a:r>
              <a:r>
                <a:rPr lang="en-US" sz="2300" baseline="-25000">
                  <a:latin typeface="Tahoma" pitchFamily="34" charset="0"/>
                </a:rPr>
                <a:t>1</a:t>
              </a:r>
            </a:p>
          </p:txBody>
        </p:sp>
      </p:grpSp>
      <p:grpSp>
        <p:nvGrpSpPr>
          <p:cNvPr id="244766" name="Group 30"/>
          <p:cNvGrpSpPr>
            <a:grpSpLocks/>
          </p:cNvGrpSpPr>
          <p:nvPr/>
        </p:nvGrpSpPr>
        <p:grpSpPr bwMode="auto">
          <a:xfrm>
            <a:off x="5029200" y="2133600"/>
            <a:ext cx="2630488" cy="2454275"/>
            <a:chOff x="3168" y="1344"/>
            <a:chExt cx="1657" cy="1546"/>
          </a:xfrm>
        </p:grpSpPr>
        <p:sp>
          <p:nvSpPr>
            <p:cNvPr id="244760" name="Arc 24"/>
            <p:cNvSpPr>
              <a:spLocks/>
            </p:cNvSpPr>
            <p:nvPr/>
          </p:nvSpPr>
          <p:spPr bwMode="auto">
            <a:xfrm flipH="1" flipV="1">
              <a:off x="3168" y="1344"/>
              <a:ext cx="1657" cy="1383"/>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000099"/>
              </a:solidFill>
              <a:round/>
              <a:headEnd/>
              <a:tailEnd/>
            </a:ln>
            <a:effectLst/>
          </p:spPr>
          <p:txBody>
            <a:bodyPr wrap="none" anchor="ctr"/>
            <a:lstStyle/>
            <a:p>
              <a:endParaRPr lang="en-US"/>
            </a:p>
          </p:txBody>
        </p:sp>
        <p:sp>
          <p:nvSpPr>
            <p:cNvPr id="244763" name="Text Box 27"/>
            <p:cNvSpPr txBox="1">
              <a:spLocks noChangeArrowheads="1"/>
            </p:cNvSpPr>
            <p:nvPr/>
          </p:nvSpPr>
          <p:spPr bwMode="auto">
            <a:xfrm>
              <a:off x="4320" y="2640"/>
              <a:ext cx="336"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Tahoma" pitchFamily="34" charset="0"/>
                </a:rPr>
                <a:t>IC</a:t>
              </a:r>
              <a:r>
                <a:rPr lang="en-US" sz="2300" baseline="-25000">
                  <a:latin typeface="Tahoma" pitchFamily="34" charset="0"/>
                </a:rPr>
                <a:t>2</a:t>
              </a:r>
            </a:p>
          </p:txBody>
        </p:sp>
      </p:grpSp>
      <p:sp>
        <p:nvSpPr>
          <p:cNvPr id="244764" name="Rectangle 28"/>
          <p:cNvSpPr>
            <a:spLocks noChangeArrowheads="1"/>
          </p:cNvSpPr>
          <p:nvPr/>
        </p:nvSpPr>
        <p:spPr bwMode="auto">
          <a:xfrm>
            <a:off x="6553200" y="1371600"/>
            <a:ext cx="2133600" cy="2438400"/>
          </a:xfrm>
          <a:prstGeom prst="rect">
            <a:avLst/>
          </a:prstGeom>
          <a:solidFill>
            <a:srgbClr val="FFFF99"/>
          </a:solidFill>
          <a:ln w="9525">
            <a:noFill/>
            <a:miter lim="800000"/>
            <a:headEnd/>
            <a:tailEnd/>
          </a:ln>
          <a:effectLst/>
        </p:spPr>
        <p:txBody>
          <a:bodyPr/>
          <a:lstStyle/>
          <a:p>
            <a:pPr>
              <a:spcBef>
                <a:spcPct val="40000"/>
              </a:spcBef>
              <a:buClr>
                <a:schemeClr val="accent2"/>
              </a:buClr>
              <a:buSzPct val="110000"/>
              <a:buFont typeface="Wingdings" pitchFamily="2" charset="2"/>
              <a:buNone/>
            </a:pPr>
            <a:r>
              <a:rPr lang="en-US" sz="2500">
                <a:latin typeface="Tahoma" pitchFamily="34" charset="0"/>
              </a:rPr>
              <a:t>Higher indifference curves represent higher levels of happiness.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0883"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Consumer preferences</a:t>
            </a:r>
          </a:p>
        </p:txBody>
      </p:sp>
      <p:sp>
        <p:nvSpPr>
          <p:cNvPr id="250882" name="Rectangle 2"/>
          <p:cNvSpPr>
            <a:spLocks noGrp="1" noChangeArrowheads="1"/>
          </p:cNvSpPr>
          <p:nvPr>
            <p:ph idx="1"/>
          </p:nvPr>
        </p:nvSpPr>
        <p:spPr>
          <a:xfrm>
            <a:off x="304800" y="2286000"/>
            <a:ext cx="3276600" cy="2667000"/>
          </a:xfrm>
          <a:solidFill>
            <a:srgbClr val="FF99FF"/>
          </a:solidFill>
        </p:spPr>
        <p:txBody>
          <a:bodyPr/>
          <a:lstStyle/>
          <a:p>
            <a:pPr marL="0" indent="0">
              <a:lnSpc>
                <a:spcPct val="105000"/>
              </a:lnSpc>
              <a:buFont typeface="Wingdings" pitchFamily="2" charset="2"/>
              <a:buNone/>
            </a:pPr>
            <a:r>
              <a:rPr lang="en-US" sz="1800" b="1" dirty="0">
                <a:effectLst>
                  <a:outerShdw blurRad="38100" dist="38100" dir="2700000" algn="tl">
                    <a:srgbClr val="FFFFFF"/>
                  </a:outerShdw>
                </a:effectLst>
                <a:latin typeface="Arial" pitchFamily="34" charset="0"/>
                <a:cs typeface="Arial" pitchFamily="34" charset="0"/>
              </a:rPr>
              <a:t>Marginal rate of substitution</a:t>
            </a:r>
            <a:r>
              <a:rPr lang="en-US" sz="1800" dirty="0">
                <a:latin typeface="Arial" pitchFamily="34" charset="0"/>
                <a:cs typeface="Arial" pitchFamily="34" charset="0"/>
              </a:rPr>
              <a:t> (</a:t>
            </a:r>
            <a:r>
              <a:rPr lang="en-US" sz="1800" i="1" dirty="0">
                <a:latin typeface="Arial" pitchFamily="34" charset="0"/>
                <a:cs typeface="Arial" pitchFamily="34" charset="0"/>
              </a:rPr>
              <a:t>MRS </a:t>
            </a:r>
            <a:r>
              <a:rPr lang="en-US" sz="1800" dirty="0">
                <a:latin typeface="Arial" pitchFamily="34" charset="0"/>
                <a:cs typeface="Arial" pitchFamily="34" charset="0"/>
              </a:rPr>
              <a:t>):  the amount of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2</a:t>
            </a:r>
            <a:r>
              <a:rPr lang="en-US" sz="1800" dirty="0">
                <a:latin typeface="Arial" pitchFamily="34" charset="0"/>
                <a:cs typeface="Arial" pitchFamily="34" charset="0"/>
              </a:rPr>
              <a:t> consumer would be willing to substitute for one unit of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a:t>
            </a:r>
            <a:endParaRPr lang="en-US" sz="1800" baseline="-25000" dirty="0">
              <a:latin typeface="Arial" pitchFamily="34" charset="0"/>
              <a:cs typeface="Arial" pitchFamily="34" charset="0"/>
            </a:endParaRPr>
          </a:p>
        </p:txBody>
      </p:sp>
      <p:grpSp>
        <p:nvGrpSpPr>
          <p:cNvPr id="250884" name="Group 4"/>
          <p:cNvGrpSpPr>
            <a:grpSpLocks/>
          </p:cNvGrpSpPr>
          <p:nvPr/>
        </p:nvGrpSpPr>
        <p:grpSpPr bwMode="auto">
          <a:xfrm>
            <a:off x="4038600" y="1524000"/>
            <a:ext cx="4419600" cy="4222750"/>
            <a:chOff x="2544" y="960"/>
            <a:chExt cx="2784" cy="2660"/>
          </a:xfrm>
        </p:grpSpPr>
        <p:grpSp>
          <p:nvGrpSpPr>
            <p:cNvPr id="250885" name="Group 5"/>
            <p:cNvGrpSpPr>
              <a:grpSpLocks/>
            </p:cNvGrpSpPr>
            <p:nvPr/>
          </p:nvGrpSpPr>
          <p:grpSpPr bwMode="auto">
            <a:xfrm>
              <a:off x="2640" y="1210"/>
              <a:ext cx="2448" cy="2256"/>
              <a:chOff x="1056" y="1018"/>
              <a:chExt cx="3312" cy="2352"/>
            </a:xfrm>
          </p:grpSpPr>
          <p:sp>
            <p:nvSpPr>
              <p:cNvPr id="250886"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50887"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50888" name="Text Box 8"/>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50889" name="Text Box 9"/>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grpSp>
        <p:nvGrpSpPr>
          <p:cNvPr id="250890" name="Group 10"/>
          <p:cNvGrpSpPr>
            <a:grpSpLocks/>
          </p:cNvGrpSpPr>
          <p:nvPr/>
        </p:nvGrpSpPr>
        <p:grpSpPr bwMode="auto">
          <a:xfrm>
            <a:off x="4572000" y="2667000"/>
            <a:ext cx="3011488" cy="2667000"/>
            <a:chOff x="2880" y="1680"/>
            <a:chExt cx="1897" cy="1680"/>
          </a:xfrm>
        </p:grpSpPr>
        <p:sp>
          <p:nvSpPr>
            <p:cNvPr id="250891" name="Arc 11"/>
            <p:cNvSpPr>
              <a:spLocks/>
            </p:cNvSpPr>
            <p:nvPr/>
          </p:nvSpPr>
          <p:spPr bwMode="auto">
            <a:xfrm flipH="1" flipV="1">
              <a:off x="2880" y="1680"/>
              <a:ext cx="1897" cy="1527"/>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000099"/>
              </a:solidFill>
              <a:round/>
              <a:headEnd/>
              <a:tailEnd/>
            </a:ln>
            <a:effectLst/>
          </p:spPr>
          <p:txBody>
            <a:bodyPr wrap="none" anchor="ctr"/>
            <a:lstStyle/>
            <a:p>
              <a:endParaRPr lang="en-US"/>
            </a:p>
          </p:txBody>
        </p:sp>
        <p:sp>
          <p:nvSpPr>
            <p:cNvPr id="250892" name="Text Box 12"/>
            <p:cNvSpPr txBox="1">
              <a:spLocks noChangeArrowheads="1"/>
            </p:cNvSpPr>
            <p:nvPr/>
          </p:nvSpPr>
          <p:spPr bwMode="auto">
            <a:xfrm>
              <a:off x="4224" y="3110"/>
              <a:ext cx="336"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Tahoma" pitchFamily="34" charset="0"/>
                </a:rPr>
                <a:t>IC</a:t>
              </a:r>
              <a:r>
                <a:rPr lang="en-US" sz="2300" baseline="-25000">
                  <a:latin typeface="Tahoma" pitchFamily="34" charset="0"/>
                </a:rPr>
                <a:t>1</a:t>
              </a:r>
            </a:p>
          </p:txBody>
        </p:sp>
      </p:grpSp>
      <p:sp>
        <p:nvSpPr>
          <p:cNvPr id="250896" name="Rectangle 16"/>
          <p:cNvSpPr>
            <a:spLocks noChangeArrowheads="1"/>
          </p:cNvSpPr>
          <p:nvPr/>
        </p:nvSpPr>
        <p:spPr bwMode="auto">
          <a:xfrm>
            <a:off x="6248400" y="1524000"/>
            <a:ext cx="2362200" cy="2514600"/>
          </a:xfrm>
          <a:prstGeom prst="rect">
            <a:avLst/>
          </a:prstGeom>
          <a:solidFill>
            <a:srgbClr val="009999"/>
          </a:solidFill>
          <a:ln w="9525">
            <a:noFill/>
            <a:miter lim="800000"/>
            <a:headEnd/>
            <a:tailEnd/>
          </a:ln>
          <a:effectLst/>
        </p:spPr>
        <p:txBody>
          <a:bodyPr/>
          <a:lstStyle/>
          <a:p>
            <a:pPr>
              <a:spcBef>
                <a:spcPct val="40000"/>
              </a:spcBef>
              <a:buClr>
                <a:schemeClr val="accent2"/>
              </a:buClr>
              <a:buSzPct val="110000"/>
              <a:buFont typeface="Wingdings" pitchFamily="2" charset="2"/>
              <a:buNone/>
            </a:pPr>
            <a:r>
              <a:rPr lang="en-US" sz="2500">
                <a:solidFill>
                  <a:schemeClr val="bg1"/>
                </a:solidFill>
                <a:effectLst>
                  <a:outerShdw blurRad="38100" dist="38100" dir="2700000" algn="tl">
                    <a:srgbClr val="000000"/>
                  </a:outerShdw>
                </a:effectLst>
                <a:latin typeface="Tahoma" pitchFamily="34" charset="0"/>
              </a:rPr>
              <a:t>The slope of an indifference curve at any point equals the </a:t>
            </a:r>
            <a:r>
              <a:rPr lang="en-US" sz="2500" i="1">
                <a:solidFill>
                  <a:schemeClr val="bg1"/>
                </a:solidFill>
                <a:effectLst>
                  <a:outerShdw blurRad="38100" dist="38100" dir="2700000" algn="tl">
                    <a:srgbClr val="000000"/>
                  </a:outerShdw>
                </a:effectLst>
                <a:latin typeface="Tahoma" pitchFamily="34" charset="0"/>
              </a:rPr>
              <a:t>MRS</a:t>
            </a:r>
            <a:r>
              <a:rPr lang="en-US" sz="2500">
                <a:solidFill>
                  <a:schemeClr val="bg1"/>
                </a:solidFill>
                <a:effectLst>
                  <a:outerShdw blurRad="38100" dist="38100" dir="2700000" algn="tl">
                    <a:srgbClr val="000000"/>
                  </a:outerShdw>
                </a:effectLst>
                <a:latin typeface="Tahoma" pitchFamily="34" charset="0"/>
              </a:rPr>
              <a:t> </a:t>
            </a:r>
            <a:br>
              <a:rPr lang="en-US" sz="2500">
                <a:solidFill>
                  <a:schemeClr val="bg1"/>
                </a:solidFill>
                <a:effectLst>
                  <a:outerShdw blurRad="38100" dist="38100" dir="2700000" algn="tl">
                    <a:srgbClr val="000000"/>
                  </a:outerShdw>
                </a:effectLst>
                <a:latin typeface="Tahoma" pitchFamily="34" charset="0"/>
              </a:rPr>
            </a:br>
            <a:r>
              <a:rPr lang="en-US" sz="2500">
                <a:solidFill>
                  <a:schemeClr val="bg1"/>
                </a:solidFill>
                <a:effectLst>
                  <a:outerShdw blurRad="38100" dist="38100" dir="2700000" algn="tl">
                    <a:srgbClr val="000000"/>
                  </a:outerShdw>
                </a:effectLst>
                <a:latin typeface="Tahoma" pitchFamily="34" charset="0"/>
              </a:rPr>
              <a:t>at that point.</a:t>
            </a:r>
          </a:p>
        </p:txBody>
      </p:sp>
      <p:grpSp>
        <p:nvGrpSpPr>
          <p:cNvPr id="250897" name="Group 17"/>
          <p:cNvGrpSpPr>
            <a:grpSpLocks/>
          </p:cNvGrpSpPr>
          <p:nvPr/>
        </p:nvGrpSpPr>
        <p:grpSpPr bwMode="auto">
          <a:xfrm>
            <a:off x="4829175" y="3346450"/>
            <a:ext cx="457200" cy="427038"/>
            <a:chOff x="2928" y="1848"/>
            <a:chExt cx="288" cy="269"/>
          </a:xfrm>
        </p:grpSpPr>
        <p:sp>
          <p:nvSpPr>
            <p:cNvPr id="250898" name="Line 18"/>
            <p:cNvSpPr>
              <a:spLocks noChangeShapeType="1"/>
            </p:cNvSpPr>
            <p:nvPr/>
          </p:nvSpPr>
          <p:spPr bwMode="auto">
            <a:xfrm>
              <a:off x="2928" y="2096"/>
              <a:ext cx="288" cy="0"/>
            </a:xfrm>
            <a:prstGeom prst="line">
              <a:avLst/>
            </a:prstGeom>
            <a:noFill/>
            <a:ln w="12700">
              <a:solidFill>
                <a:schemeClr val="tx1"/>
              </a:solidFill>
              <a:round/>
              <a:headEnd/>
              <a:tailEnd type="triangle" w="med" len="med"/>
            </a:ln>
            <a:effectLst/>
          </p:spPr>
          <p:txBody>
            <a:bodyPr/>
            <a:lstStyle/>
            <a:p>
              <a:endParaRPr lang="en-US"/>
            </a:p>
          </p:txBody>
        </p:sp>
        <p:sp>
          <p:nvSpPr>
            <p:cNvPr id="250899" name="Text Box 19"/>
            <p:cNvSpPr txBox="1">
              <a:spLocks noChangeArrowheads="1"/>
            </p:cNvSpPr>
            <p:nvPr/>
          </p:nvSpPr>
          <p:spPr bwMode="auto">
            <a:xfrm>
              <a:off x="2934" y="1848"/>
              <a:ext cx="194" cy="269"/>
            </a:xfrm>
            <a:prstGeom prst="rect">
              <a:avLst/>
            </a:prstGeom>
            <a:noFill/>
            <a:ln w="9525">
              <a:noFill/>
              <a:miter lim="800000"/>
              <a:headEnd/>
              <a:tailEnd/>
            </a:ln>
            <a:effectLst/>
          </p:spPr>
          <p:txBody>
            <a:bodyPr>
              <a:spAutoFit/>
            </a:bodyPr>
            <a:lstStyle/>
            <a:p>
              <a:pPr>
                <a:spcBef>
                  <a:spcPct val="50000"/>
                </a:spcBef>
              </a:pPr>
              <a:r>
                <a:rPr lang="en-US" sz="2200">
                  <a:latin typeface="Tahoma" pitchFamily="34" charset="0"/>
                </a:rPr>
                <a:t>1</a:t>
              </a:r>
            </a:p>
          </p:txBody>
        </p:sp>
      </p:grpSp>
      <p:grpSp>
        <p:nvGrpSpPr>
          <p:cNvPr id="250900" name="Group 20"/>
          <p:cNvGrpSpPr>
            <a:grpSpLocks/>
          </p:cNvGrpSpPr>
          <p:nvPr/>
        </p:nvGrpSpPr>
        <p:grpSpPr bwMode="auto">
          <a:xfrm>
            <a:off x="5257800" y="3708400"/>
            <a:ext cx="1066800" cy="615950"/>
            <a:chOff x="3198" y="2076"/>
            <a:chExt cx="672" cy="352"/>
          </a:xfrm>
        </p:grpSpPr>
        <p:sp>
          <p:nvSpPr>
            <p:cNvPr id="250901" name="Text Box 21"/>
            <p:cNvSpPr txBox="1">
              <a:spLocks noChangeArrowheads="1"/>
            </p:cNvSpPr>
            <p:nvPr/>
          </p:nvSpPr>
          <p:spPr bwMode="auto">
            <a:xfrm>
              <a:off x="3198" y="2076"/>
              <a:ext cx="672" cy="253"/>
            </a:xfrm>
            <a:prstGeom prst="rect">
              <a:avLst/>
            </a:prstGeom>
            <a:noFill/>
            <a:ln w="9525">
              <a:noFill/>
              <a:miter lim="800000"/>
              <a:headEnd/>
              <a:tailEnd/>
            </a:ln>
            <a:effectLst/>
          </p:spPr>
          <p:txBody>
            <a:bodyPr>
              <a:spAutoFit/>
            </a:bodyPr>
            <a:lstStyle/>
            <a:p>
              <a:pPr>
                <a:spcBef>
                  <a:spcPct val="50000"/>
                </a:spcBef>
              </a:pPr>
              <a:r>
                <a:rPr lang="en-US" sz="2300" i="1">
                  <a:latin typeface="Tahoma" pitchFamily="34" charset="0"/>
                </a:rPr>
                <a:t>MRS</a:t>
              </a:r>
            </a:p>
          </p:txBody>
        </p:sp>
        <p:sp>
          <p:nvSpPr>
            <p:cNvPr id="250902" name="Line 22"/>
            <p:cNvSpPr>
              <a:spLocks noChangeShapeType="1"/>
            </p:cNvSpPr>
            <p:nvPr/>
          </p:nvSpPr>
          <p:spPr bwMode="auto">
            <a:xfrm flipH="1" flipV="1">
              <a:off x="3216" y="2096"/>
              <a:ext cx="0" cy="332"/>
            </a:xfrm>
            <a:prstGeom prst="line">
              <a:avLst/>
            </a:prstGeom>
            <a:noFill/>
            <a:ln w="12700">
              <a:solidFill>
                <a:schemeClr val="tx1"/>
              </a:solidFill>
              <a:round/>
              <a:headEnd type="triangle" w="med" len="me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6787" name="Rectangle 1027"/>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Optimization</a:t>
            </a:r>
          </a:p>
        </p:txBody>
      </p:sp>
      <p:sp>
        <p:nvSpPr>
          <p:cNvPr id="246786" name="Rectangle 1026"/>
          <p:cNvSpPr>
            <a:spLocks noGrp="1" noChangeArrowheads="1"/>
          </p:cNvSpPr>
          <p:nvPr>
            <p:ph idx="1"/>
          </p:nvPr>
        </p:nvSpPr>
        <p:spPr>
          <a:xfrm>
            <a:off x="609600" y="1981200"/>
            <a:ext cx="3124200" cy="2133600"/>
          </a:xfrm>
          <a:solidFill>
            <a:srgbClr val="006699"/>
          </a:solidFill>
        </p:spPr>
        <p:txBody>
          <a:bodyPr/>
          <a:lstStyle/>
          <a:p>
            <a:pPr marL="0" indent="0">
              <a:lnSpc>
                <a:spcPct val="105000"/>
              </a:lnSpc>
              <a:buFont typeface="Wingdings" pitchFamily="2" charset="2"/>
              <a:buNone/>
            </a:pPr>
            <a:r>
              <a:rPr lang="en-US" sz="1800" dirty="0">
                <a:solidFill>
                  <a:schemeClr val="bg1"/>
                </a:solidFill>
                <a:effectLst>
                  <a:outerShdw blurRad="38100" dist="38100" dir="2700000" algn="tl">
                    <a:srgbClr val="000000"/>
                  </a:outerShdw>
                </a:effectLst>
                <a:latin typeface="Arial" pitchFamily="34" charset="0"/>
                <a:cs typeface="Arial" pitchFamily="34" charset="0"/>
              </a:rPr>
              <a:t>The optimal (</a:t>
            </a:r>
            <a:r>
              <a:rPr lang="en-US" sz="1800" b="1" i="1" dirty="0">
                <a:solidFill>
                  <a:schemeClr val="bg1"/>
                </a:solidFill>
                <a:effectLst>
                  <a:outerShdw blurRad="38100" dist="38100" dir="2700000" algn="tl">
                    <a:srgbClr val="000000"/>
                  </a:outerShdw>
                </a:effectLst>
                <a:latin typeface="Arial" pitchFamily="34" charset="0"/>
                <a:cs typeface="Arial" pitchFamily="34" charset="0"/>
              </a:rPr>
              <a:t>C</a:t>
            </a:r>
            <a:r>
              <a:rPr lang="en-US" sz="1800" baseline="-25000" dirty="0">
                <a:solidFill>
                  <a:schemeClr val="bg1"/>
                </a:solidFill>
                <a:effectLst>
                  <a:outerShdw blurRad="38100" dist="38100" dir="2700000" algn="tl">
                    <a:srgbClr val="000000"/>
                  </a:outerShdw>
                </a:effectLst>
                <a:latin typeface="Arial" pitchFamily="34" charset="0"/>
                <a:cs typeface="Arial" pitchFamily="34" charset="0"/>
              </a:rPr>
              <a:t>1</a:t>
            </a:r>
            <a:r>
              <a:rPr lang="en-US" sz="1800" dirty="0">
                <a:solidFill>
                  <a:schemeClr val="bg1"/>
                </a:solidFill>
                <a:effectLst>
                  <a:outerShdw blurRad="38100" dist="38100" dir="2700000" algn="tl">
                    <a:srgbClr val="000000"/>
                  </a:outerShdw>
                </a:effectLst>
                <a:latin typeface="Arial" pitchFamily="34" charset="0"/>
                <a:cs typeface="Arial" pitchFamily="34" charset="0"/>
              </a:rPr>
              <a:t>,</a:t>
            </a:r>
            <a:r>
              <a:rPr lang="en-US" sz="1800" b="1" i="1" dirty="0">
                <a:solidFill>
                  <a:schemeClr val="bg1"/>
                </a:solidFill>
                <a:effectLst>
                  <a:outerShdw blurRad="38100" dist="38100" dir="2700000" algn="tl">
                    <a:srgbClr val="000000"/>
                  </a:outerShdw>
                </a:effectLst>
                <a:latin typeface="Arial" pitchFamily="34" charset="0"/>
                <a:cs typeface="Arial" pitchFamily="34" charset="0"/>
              </a:rPr>
              <a:t>C</a:t>
            </a:r>
            <a:r>
              <a:rPr lang="en-US" sz="1800" baseline="-25000" dirty="0">
                <a:solidFill>
                  <a:schemeClr val="bg1"/>
                </a:solidFill>
                <a:effectLst>
                  <a:outerShdw blurRad="38100" dist="38100" dir="2700000" algn="tl">
                    <a:srgbClr val="000000"/>
                  </a:outerShdw>
                </a:effectLst>
                <a:latin typeface="Arial" pitchFamily="34" charset="0"/>
                <a:cs typeface="Arial" pitchFamily="34" charset="0"/>
              </a:rPr>
              <a:t>2</a:t>
            </a:r>
            <a:r>
              <a:rPr lang="en-US" sz="1800" dirty="0">
                <a:solidFill>
                  <a:schemeClr val="bg1"/>
                </a:solidFill>
                <a:effectLst>
                  <a:outerShdw blurRad="38100" dist="38100" dir="2700000" algn="tl">
                    <a:srgbClr val="000000"/>
                  </a:outerShdw>
                </a:effectLst>
                <a:latin typeface="Arial" pitchFamily="34" charset="0"/>
                <a:cs typeface="Arial" pitchFamily="34" charset="0"/>
              </a:rPr>
              <a:t>) is where the budget line just touches the highest indifference curve. </a:t>
            </a:r>
          </a:p>
        </p:txBody>
      </p:sp>
      <p:grpSp>
        <p:nvGrpSpPr>
          <p:cNvPr id="246788" name="Group 1028"/>
          <p:cNvGrpSpPr>
            <a:grpSpLocks/>
          </p:cNvGrpSpPr>
          <p:nvPr/>
        </p:nvGrpSpPr>
        <p:grpSpPr bwMode="auto">
          <a:xfrm>
            <a:off x="4038600" y="1524000"/>
            <a:ext cx="4419600" cy="4222750"/>
            <a:chOff x="2544" y="960"/>
            <a:chExt cx="2784" cy="2660"/>
          </a:xfrm>
        </p:grpSpPr>
        <p:grpSp>
          <p:nvGrpSpPr>
            <p:cNvPr id="246789" name="Group 1029"/>
            <p:cNvGrpSpPr>
              <a:grpSpLocks/>
            </p:cNvGrpSpPr>
            <p:nvPr/>
          </p:nvGrpSpPr>
          <p:grpSpPr bwMode="auto">
            <a:xfrm>
              <a:off x="2640" y="1210"/>
              <a:ext cx="2448" cy="2256"/>
              <a:chOff x="1056" y="1018"/>
              <a:chExt cx="3312" cy="2352"/>
            </a:xfrm>
          </p:grpSpPr>
          <p:sp>
            <p:nvSpPr>
              <p:cNvPr id="246790" name="Line 1030"/>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46791" name="Line 1031"/>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46792" name="Text Box 1032"/>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46793" name="Text Box 1033"/>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46794" name="Line 1034"/>
          <p:cNvSpPr>
            <a:spLocks noChangeShapeType="1"/>
          </p:cNvSpPr>
          <p:nvPr/>
        </p:nvSpPr>
        <p:spPr bwMode="auto">
          <a:xfrm>
            <a:off x="4191000" y="2781300"/>
            <a:ext cx="2308225" cy="2722563"/>
          </a:xfrm>
          <a:prstGeom prst="line">
            <a:avLst/>
          </a:prstGeom>
          <a:noFill/>
          <a:ln w="28575">
            <a:solidFill>
              <a:srgbClr val="000099"/>
            </a:solidFill>
            <a:round/>
            <a:headEnd/>
            <a:tailEnd/>
          </a:ln>
          <a:effectLst/>
        </p:spPr>
        <p:txBody>
          <a:bodyPr/>
          <a:lstStyle/>
          <a:p>
            <a:endParaRPr lang="en-US"/>
          </a:p>
        </p:txBody>
      </p:sp>
      <p:grpSp>
        <p:nvGrpSpPr>
          <p:cNvPr id="246803" name="Group 1043"/>
          <p:cNvGrpSpPr>
            <a:grpSpLocks/>
          </p:cNvGrpSpPr>
          <p:nvPr/>
        </p:nvGrpSpPr>
        <p:grpSpPr bwMode="auto">
          <a:xfrm>
            <a:off x="4189413" y="4210050"/>
            <a:ext cx="1214437" cy="1290638"/>
            <a:chOff x="904" y="2810"/>
            <a:chExt cx="820" cy="748"/>
          </a:xfrm>
        </p:grpSpPr>
        <p:sp>
          <p:nvSpPr>
            <p:cNvPr id="246798" name="Line 1038"/>
            <p:cNvSpPr>
              <a:spLocks noChangeShapeType="1"/>
            </p:cNvSpPr>
            <p:nvPr/>
          </p:nvSpPr>
          <p:spPr bwMode="auto">
            <a:xfrm flipV="1">
              <a:off x="1724" y="2810"/>
              <a:ext cx="0" cy="748"/>
            </a:xfrm>
            <a:prstGeom prst="line">
              <a:avLst/>
            </a:prstGeom>
            <a:noFill/>
            <a:ln w="9525">
              <a:solidFill>
                <a:schemeClr val="tx1"/>
              </a:solidFill>
              <a:prstDash val="dash"/>
              <a:round/>
              <a:headEnd/>
              <a:tailEnd/>
            </a:ln>
            <a:effectLst/>
          </p:spPr>
          <p:txBody>
            <a:bodyPr/>
            <a:lstStyle/>
            <a:p>
              <a:endParaRPr lang="en-US"/>
            </a:p>
          </p:txBody>
        </p:sp>
        <p:sp>
          <p:nvSpPr>
            <p:cNvPr id="246799" name="Line 1039"/>
            <p:cNvSpPr>
              <a:spLocks noChangeShapeType="1"/>
            </p:cNvSpPr>
            <p:nvPr/>
          </p:nvSpPr>
          <p:spPr bwMode="auto">
            <a:xfrm flipH="1">
              <a:off x="904" y="2810"/>
              <a:ext cx="820" cy="0"/>
            </a:xfrm>
            <a:prstGeom prst="line">
              <a:avLst/>
            </a:prstGeom>
            <a:noFill/>
            <a:ln w="9525">
              <a:solidFill>
                <a:schemeClr val="tx1"/>
              </a:solidFill>
              <a:prstDash val="dash"/>
              <a:round/>
              <a:headEnd/>
              <a:tailEnd/>
            </a:ln>
            <a:effectLst/>
          </p:spPr>
          <p:txBody>
            <a:bodyPr/>
            <a:lstStyle/>
            <a:p>
              <a:endParaRPr lang="en-US"/>
            </a:p>
          </p:txBody>
        </p:sp>
      </p:grpSp>
      <p:sp>
        <p:nvSpPr>
          <p:cNvPr id="246800" name="Arc 1040"/>
          <p:cNvSpPr>
            <a:spLocks/>
          </p:cNvSpPr>
          <p:nvPr/>
        </p:nvSpPr>
        <p:spPr bwMode="auto">
          <a:xfrm flipH="1" flipV="1">
            <a:off x="4818063" y="2670175"/>
            <a:ext cx="3011487" cy="2424113"/>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FF0066"/>
            </a:solidFill>
            <a:round/>
            <a:headEnd/>
            <a:tailEnd/>
          </a:ln>
          <a:effectLst/>
        </p:spPr>
        <p:txBody>
          <a:bodyPr wrap="none" anchor="ctr"/>
          <a:lstStyle/>
          <a:p>
            <a:endParaRPr lang="en-US"/>
          </a:p>
        </p:txBody>
      </p:sp>
      <p:sp>
        <p:nvSpPr>
          <p:cNvPr id="246801" name="Arc 1041"/>
          <p:cNvSpPr>
            <a:spLocks/>
          </p:cNvSpPr>
          <p:nvPr/>
        </p:nvSpPr>
        <p:spPr bwMode="auto">
          <a:xfrm flipH="1" flipV="1">
            <a:off x="5105400" y="2528888"/>
            <a:ext cx="2630488" cy="2195512"/>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009900"/>
            </a:solidFill>
            <a:round/>
            <a:headEnd/>
            <a:tailEnd/>
          </a:ln>
          <a:effectLst/>
        </p:spPr>
        <p:txBody>
          <a:bodyPr wrap="none" anchor="ctr"/>
          <a:lstStyle/>
          <a:p>
            <a:endParaRPr lang="en-US"/>
          </a:p>
        </p:txBody>
      </p:sp>
      <p:sp>
        <p:nvSpPr>
          <p:cNvPr id="246802" name="Arc 1042"/>
          <p:cNvSpPr>
            <a:spLocks/>
          </p:cNvSpPr>
          <p:nvPr/>
        </p:nvSpPr>
        <p:spPr bwMode="auto">
          <a:xfrm flipH="1" flipV="1">
            <a:off x="4495800" y="2514600"/>
            <a:ext cx="3138488" cy="2743200"/>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FF9900"/>
            </a:solidFill>
            <a:round/>
            <a:headEnd/>
            <a:tailEnd/>
          </a:ln>
          <a:effectLst/>
        </p:spPr>
        <p:txBody>
          <a:bodyPr wrap="none" anchor="ctr"/>
          <a:lstStyle/>
          <a:p>
            <a:endParaRPr lang="en-US"/>
          </a:p>
        </p:txBody>
      </p:sp>
      <p:grpSp>
        <p:nvGrpSpPr>
          <p:cNvPr id="246805" name="Group 1045"/>
          <p:cNvGrpSpPr>
            <a:grpSpLocks/>
          </p:cNvGrpSpPr>
          <p:nvPr/>
        </p:nvGrpSpPr>
        <p:grpSpPr bwMode="auto">
          <a:xfrm>
            <a:off x="5364163" y="3895725"/>
            <a:ext cx="341312" cy="396875"/>
            <a:chOff x="3379" y="2454"/>
            <a:chExt cx="215" cy="250"/>
          </a:xfrm>
        </p:grpSpPr>
        <p:sp>
          <p:nvSpPr>
            <p:cNvPr id="246797" name="Text Box 1037"/>
            <p:cNvSpPr txBox="1">
              <a:spLocks noChangeArrowheads="1"/>
            </p:cNvSpPr>
            <p:nvPr/>
          </p:nvSpPr>
          <p:spPr bwMode="auto">
            <a:xfrm>
              <a:off x="3414" y="2454"/>
              <a:ext cx="180" cy="250"/>
            </a:xfrm>
            <a:prstGeom prst="rect">
              <a:avLst/>
            </a:prstGeom>
            <a:noFill/>
            <a:ln w="9525">
              <a:noFill/>
              <a:miter lim="800000"/>
              <a:headEnd/>
              <a:tailEnd/>
            </a:ln>
            <a:effectLst/>
          </p:spPr>
          <p:txBody>
            <a:bodyPr lIns="0" tIns="0" rIns="0">
              <a:spAutoFit/>
            </a:bodyPr>
            <a:lstStyle/>
            <a:p>
              <a:pPr>
                <a:spcBef>
                  <a:spcPct val="50000"/>
                </a:spcBef>
              </a:pPr>
              <a:r>
                <a:rPr lang="en-US" sz="2300">
                  <a:latin typeface="Tahoma" pitchFamily="34" charset="0"/>
                </a:rPr>
                <a:t>O</a:t>
              </a:r>
              <a:endParaRPr lang="en-US" sz="2300" baseline="-25000">
                <a:latin typeface="Tahoma" pitchFamily="34" charset="0"/>
              </a:endParaRPr>
            </a:p>
          </p:txBody>
        </p:sp>
        <p:sp>
          <p:nvSpPr>
            <p:cNvPr id="246804" name="Oval 1044"/>
            <p:cNvSpPr>
              <a:spLocks noChangeArrowheads="1"/>
            </p:cNvSpPr>
            <p:nvPr/>
          </p:nvSpPr>
          <p:spPr bwMode="auto">
            <a:xfrm>
              <a:off x="3379" y="2628"/>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grpSp>
      <p:sp>
        <p:nvSpPr>
          <p:cNvPr id="246806" name="Rectangle 1046"/>
          <p:cNvSpPr>
            <a:spLocks noChangeArrowheads="1"/>
          </p:cNvSpPr>
          <p:nvPr/>
        </p:nvSpPr>
        <p:spPr bwMode="auto">
          <a:xfrm>
            <a:off x="5943600" y="2057400"/>
            <a:ext cx="2133600" cy="1371600"/>
          </a:xfrm>
          <a:prstGeom prst="rect">
            <a:avLst/>
          </a:prstGeom>
          <a:solidFill>
            <a:srgbClr val="FFFF99"/>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pPr>
            <a:r>
              <a:rPr lang="en-US" sz="2500">
                <a:latin typeface="Tahoma" pitchFamily="34" charset="0"/>
              </a:rPr>
              <a:t>At the optimal point, </a:t>
            </a:r>
            <a:r>
              <a:rPr lang="en-US" sz="2500" i="1">
                <a:latin typeface="Tahoma" pitchFamily="34" charset="0"/>
              </a:rPr>
              <a:t>MRS</a:t>
            </a:r>
            <a:r>
              <a:rPr lang="en-US" sz="2500">
                <a:latin typeface="Tahoma" pitchFamily="34" charset="0"/>
              </a:rPr>
              <a:t> = 1+</a:t>
            </a:r>
            <a:r>
              <a:rPr lang="en-US" sz="2500" b="1" i="1">
                <a:latin typeface="Tahoma" pitchFamily="34" charset="0"/>
              </a:rPr>
              <a:t>r</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2931"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How </a:t>
            </a:r>
            <a:r>
              <a:rPr lang="en-US" sz="2400" b="1" i="1" dirty="0">
                <a:latin typeface="Arial" pitchFamily="34" charset="0"/>
                <a:cs typeface="Arial" pitchFamily="34" charset="0"/>
              </a:rPr>
              <a:t>C</a:t>
            </a:r>
            <a:r>
              <a:rPr lang="en-US" sz="2400" b="1" dirty="0">
                <a:latin typeface="Arial" pitchFamily="34" charset="0"/>
                <a:cs typeface="Arial" pitchFamily="34" charset="0"/>
              </a:rPr>
              <a:t>  responds to changes in </a:t>
            </a:r>
            <a:r>
              <a:rPr lang="en-US" sz="2400" b="1" i="1" dirty="0">
                <a:latin typeface="Arial" pitchFamily="34" charset="0"/>
                <a:cs typeface="Arial" pitchFamily="34" charset="0"/>
              </a:rPr>
              <a:t>Y</a:t>
            </a:r>
            <a:r>
              <a:rPr lang="en-US" sz="2400" b="1" dirty="0">
                <a:latin typeface="Arial" pitchFamily="34" charset="0"/>
                <a:cs typeface="Arial" pitchFamily="34" charset="0"/>
              </a:rPr>
              <a:t> </a:t>
            </a:r>
          </a:p>
        </p:txBody>
      </p:sp>
      <p:sp>
        <p:nvSpPr>
          <p:cNvPr id="252930" name="Rectangle 2"/>
          <p:cNvSpPr>
            <a:spLocks noGrp="1" noChangeArrowheads="1"/>
          </p:cNvSpPr>
          <p:nvPr>
            <p:ph idx="1"/>
          </p:nvPr>
        </p:nvSpPr>
        <p:spPr>
          <a:xfrm>
            <a:off x="5334000" y="1371600"/>
            <a:ext cx="3429000" cy="1371600"/>
          </a:xfrm>
          <a:solidFill>
            <a:srgbClr val="FFFFCC"/>
          </a:solidFill>
          <a:ln/>
        </p:spPr>
        <p:txBody>
          <a:bodyPr/>
          <a:lstStyle/>
          <a:p>
            <a:pPr marL="0" indent="0">
              <a:lnSpc>
                <a:spcPct val="105000"/>
              </a:lnSpc>
              <a:buFont typeface="Wingdings" pitchFamily="2" charset="2"/>
              <a:buNone/>
            </a:pPr>
            <a:r>
              <a:rPr lang="en-US" sz="1800" dirty="0">
                <a:latin typeface="Arial" pitchFamily="34" charset="0"/>
                <a:cs typeface="Arial" pitchFamily="34" charset="0"/>
              </a:rPr>
              <a:t>An increase in </a:t>
            </a:r>
            <a:r>
              <a:rPr lang="en-US" sz="1800" b="1" i="1" dirty="0">
                <a:latin typeface="Arial" pitchFamily="34" charset="0"/>
                <a:cs typeface="Arial" pitchFamily="34" charset="0"/>
              </a:rPr>
              <a:t>Y</a:t>
            </a:r>
            <a:r>
              <a:rPr lang="en-US" sz="1800" baseline="-25000" dirty="0">
                <a:latin typeface="Arial" pitchFamily="34" charset="0"/>
                <a:cs typeface="Arial" pitchFamily="34" charset="0"/>
              </a:rPr>
              <a:t>1</a:t>
            </a:r>
            <a:r>
              <a:rPr lang="en-US" sz="1800" dirty="0">
                <a:latin typeface="Arial" pitchFamily="34" charset="0"/>
                <a:cs typeface="Arial" pitchFamily="34" charset="0"/>
              </a:rPr>
              <a:t> or </a:t>
            </a:r>
            <a:r>
              <a:rPr lang="en-US" sz="1800" b="1" i="1" dirty="0">
                <a:latin typeface="Arial" pitchFamily="34" charset="0"/>
                <a:cs typeface="Arial" pitchFamily="34" charset="0"/>
              </a:rPr>
              <a:t>Y</a:t>
            </a:r>
            <a:r>
              <a:rPr lang="en-US" sz="1800" baseline="-25000" dirty="0">
                <a:latin typeface="Arial" pitchFamily="34" charset="0"/>
                <a:cs typeface="Arial" pitchFamily="34" charset="0"/>
              </a:rPr>
              <a:t>2</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shifts the budget line outward.  </a:t>
            </a:r>
          </a:p>
        </p:txBody>
      </p:sp>
      <p:grpSp>
        <p:nvGrpSpPr>
          <p:cNvPr id="252932" name="Group 4"/>
          <p:cNvGrpSpPr>
            <a:grpSpLocks/>
          </p:cNvGrpSpPr>
          <p:nvPr/>
        </p:nvGrpSpPr>
        <p:grpSpPr bwMode="auto">
          <a:xfrm>
            <a:off x="4038600" y="1524000"/>
            <a:ext cx="4419600" cy="4222750"/>
            <a:chOff x="2544" y="960"/>
            <a:chExt cx="2784" cy="2660"/>
          </a:xfrm>
        </p:grpSpPr>
        <p:grpSp>
          <p:nvGrpSpPr>
            <p:cNvPr id="252933" name="Group 5"/>
            <p:cNvGrpSpPr>
              <a:grpSpLocks/>
            </p:cNvGrpSpPr>
            <p:nvPr/>
          </p:nvGrpSpPr>
          <p:grpSpPr bwMode="auto">
            <a:xfrm>
              <a:off x="2640" y="1210"/>
              <a:ext cx="2448" cy="2256"/>
              <a:chOff x="1056" y="1018"/>
              <a:chExt cx="3312" cy="2352"/>
            </a:xfrm>
          </p:grpSpPr>
          <p:sp>
            <p:nvSpPr>
              <p:cNvPr id="252934"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52935"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52936" name="Text Box 8"/>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52937" name="Text Box 9"/>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52938" name="Line 10"/>
          <p:cNvSpPr>
            <a:spLocks noChangeShapeType="1"/>
          </p:cNvSpPr>
          <p:nvPr/>
        </p:nvSpPr>
        <p:spPr bwMode="auto">
          <a:xfrm>
            <a:off x="4191000" y="2781300"/>
            <a:ext cx="2308225" cy="2722563"/>
          </a:xfrm>
          <a:prstGeom prst="line">
            <a:avLst/>
          </a:prstGeom>
          <a:noFill/>
          <a:ln w="28575">
            <a:solidFill>
              <a:srgbClr val="000099"/>
            </a:solidFill>
            <a:round/>
            <a:headEnd/>
            <a:tailEnd/>
          </a:ln>
          <a:effectLst/>
        </p:spPr>
        <p:txBody>
          <a:bodyPr/>
          <a:lstStyle/>
          <a:p>
            <a:endParaRPr lang="en-US"/>
          </a:p>
        </p:txBody>
      </p:sp>
      <p:sp>
        <p:nvSpPr>
          <p:cNvPr id="252943" name="Arc 15"/>
          <p:cNvSpPr>
            <a:spLocks/>
          </p:cNvSpPr>
          <p:nvPr/>
        </p:nvSpPr>
        <p:spPr bwMode="auto">
          <a:xfrm flipH="1" flipV="1">
            <a:off x="4818063" y="2670175"/>
            <a:ext cx="3011487" cy="2424113"/>
          </a:xfrm>
          <a:custGeom>
            <a:avLst/>
            <a:gdLst>
              <a:gd name="G0" fmla="+- 0 0 0"/>
              <a:gd name="G1" fmla="+- 20598 0 0"/>
              <a:gd name="G2" fmla="+- 21600 0 0"/>
              <a:gd name="T0" fmla="*/ 6503 w 21424"/>
              <a:gd name="T1" fmla="*/ 0 h 20598"/>
              <a:gd name="T2" fmla="*/ 21424 w 21424"/>
              <a:gd name="T3" fmla="*/ 17842 h 20598"/>
              <a:gd name="T4" fmla="*/ 0 w 21424"/>
              <a:gd name="T5" fmla="*/ 20598 h 20598"/>
            </a:gdLst>
            <a:ahLst/>
            <a:cxnLst>
              <a:cxn ang="0">
                <a:pos x="T0" y="T1"/>
              </a:cxn>
              <a:cxn ang="0">
                <a:pos x="T2" y="T3"/>
              </a:cxn>
              <a:cxn ang="0">
                <a:pos x="T4" y="T5"/>
              </a:cxn>
            </a:cxnLst>
            <a:rect l="0" t="0" r="r" b="b"/>
            <a:pathLst>
              <a:path w="21424" h="20598" fill="none" extrusionOk="0">
                <a:moveTo>
                  <a:pt x="6502" y="0"/>
                </a:moveTo>
                <a:cubicBezTo>
                  <a:pt x="14527" y="2533"/>
                  <a:pt x="20349" y="9496"/>
                  <a:pt x="21423" y="17842"/>
                </a:cubicBezTo>
              </a:path>
              <a:path w="21424" h="20598" stroke="0" extrusionOk="0">
                <a:moveTo>
                  <a:pt x="6502" y="0"/>
                </a:moveTo>
                <a:cubicBezTo>
                  <a:pt x="14527" y="2533"/>
                  <a:pt x="20349" y="9496"/>
                  <a:pt x="21423" y="17842"/>
                </a:cubicBezTo>
                <a:lnTo>
                  <a:pt x="0" y="20598"/>
                </a:lnTo>
                <a:close/>
              </a:path>
            </a:pathLst>
          </a:custGeom>
          <a:noFill/>
          <a:ln w="28575">
            <a:solidFill>
              <a:srgbClr val="333399"/>
            </a:solidFill>
            <a:round/>
            <a:headEnd/>
            <a:tailEnd/>
          </a:ln>
          <a:effectLst/>
        </p:spPr>
        <p:txBody>
          <a:bodyPr wrap="none" anchor="ctr"/>
          <a:lstStyle/>
          <a:p>
            <a:endParaRPr lang="en-US"/>
          </a:p>
        </p:txBody>
      </p:sp>
      <p:sp>
        <p:nvSpPr>
          <p:cNvPr id="252946" name="Oval 18"/>
          <p:cNvSpPr>
            <a:spLocks noChangeArrowheads="1"/>
          </p:cNvSpPr>
          <p:nvPr/>
        </p:nvSpPr>
        <p:spPr bwMode="auto">
          <a:xfrm>
            <a:off x="5364163" y="4171950"/>
            <a:ext cx="76200" cy="762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52947" name="Line 19"/>
          <p:cNvSpPr>
            <a:spLocks noChangeShapeType="1"/>
          </p:cNvSpPr>
          <p:nvPr/>
        </p:nvSpPr>
        <p:spPr bwMode="auto">
          <a:xfrm>
            <a:off x="4191000" y="2133600"/>
            <a:ext cx="2855913" cy="3360738"/>
          </a:xfrm>
          <a:prstGeom prst="line">
            <a:avLst/>
          </a:prstGeom>
          <a:noFill/>
          <a:ln w="28575">
            <a:solidFill>
              <a:srgbClr val="FF0000"/>
            </a:solidFill>
            <a:round/>
            <a:headEnd/>
            <a:tailEnd/>
          </a:ln>
          <a:effectLst/>
        </p:spPr>
        <p:txBody>
          <a:bodyPr/>
          <a:lstStyle/>
          <a:p>
            <a:endParaRPr lang="en-US"/>
          </a:p>
        </p:txBody>
      </p:sp>
      <p:sp>
        <p:nvSpPr>
          <p:cNvPr id="252952" name="Arc 24"/>
          <p:cNvSpPr>
            <a:spLocks/>
          </p:cNvSpPr>
          <p:nvPr/>
        </p:nvSpPr>
        <p:spPr bwMode="auto">
          <a:xfrm flipH="1" flipV="1">
            <a:off x="5100638" y="2365375"/>
            <a:ext cx="3011487" cy="2354263"/>
          </a:xfrm>
          <a:custGeom>
            <a:avLst/>
            <a:gdLst>
              <a:gd name="G0" fmla="+- 0 0 0"/>
              <a:gd name="G1" fmla="+- 20006 0 0"/>
              <a:gd name="G2" fmla="+- 21600 0 0"/>
              <a:gd name="T0" fmla="*/ 8143 w 21424"/>
              <a:gd name="T1" fmla="*/ 0 h 20006"/>
              <a:gd name="T2" fmla="*/ 21424 w 21424"/>
              <a:gd name="T3" fmla="*/ 17250 h 20006"/>
              <a:gd name="T4" fmla="*/ 0 w 21424"/>
              <a:gd name="T5" fmla="*/ 20006 h 20006"/>
            </a:gdLst>
            <a:ahLst/>
            <a:cxnLst>
              <a:cxn ang="0">
                <a:pos x="T0" y="T1"/>
              </a:cxn>
              <a:cxn ang="0">
                <a:pos x="T2" y="T3"/>
              </a:cxn>
              <a:cxn ang="0">
                <a:pos x="T4" y="T5"/>
              </a:cxn>
            </a:cxnLst>
            <a:rect l="0" t="0" r="r" b="b"/>
            <a:pathLst>
              <a:path w="21424" h="20006" fill="none" extrusionOk="0">
                <a:moveTo>
                  <a:pt x="8143" y="-1"/>
                </a:moveTo>
                <a:cubicBezTo>
                  <a:pt x="15355" y="2935"/>
                  <a:pt x="20429" y="9526"/>
                  <a:pt x="21423" y="17250"/>
                </a:cubicBezTo>
              </a:path>
              <a:path w="21424" h="20006" stroke="0" extrusionOk="0">
                <a:moveTo>
                  <a:pt x="8143" y="-1"/>
                </a:moveTo>
                <a:cubicBezTo>
                  <a:pt x="15355" y="2935"/>
                  <a:pt x="20429" y="9526"/>
                  <a:pt x="21423" y="17250"/>
                </a:cubicBezTo>
                <a:lnTo>
                  <a:pt x="0" y="20006"/>
                </a:lnTo>
                <a:close/>
              </a:path>
            </a:pathLst>
          </a:custGeom>
          <a:noFill/>
          <a:ln w="28575">
            <a:solidFill>
              <a:srgbClr val="FF0000"/>
            </a:solidFill>
            <a:round/>
            <a:headEnd/>
            <a:tailEnd/>
          </a:ln>
          <a:effectLst/>
        </p:spPr>
        <p:txBody>
          <a:bodyPr wrap="none" anchor="ctr"/>
          <a:lstStyle/>
          <a:p>
            <a:endParaRPr lang="en-US"/>
          </a:p>
        </p:txBody>
      </p:sp>
      <p:sp>
        <p:nvSpPr>
          <p:cNvPr id="252953" name="Oval 25"/>
          <p:cNvSpPr>
            <a:spLocks noChangeArrowheads="1"/>
          </p:cNvSpPr>
          <p:nvPr/>
        </p:nvSpPr>
        <p:spPr bwMode="auto">
          <a:xfrm>
            <a:off x="5611813" y="3814763"/>
            <a:ext cx="76200" cy="762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52955" name="Line 27"/>
          <p:cNvSpPr>
            <a:spLocks noChangeShapeType="1"/>
          </p:cNvSpPr>
          <p:nvPr/>
        </p:nvSpPr>
        <p:spPr bwMode="auto">
          <a:xfrm flipV="1">
            <a:off x="5438775" y="3900488"/>
            <a:ext cx="171450" cy="261937"/>
          </a:xfrm>
          <a:prstGeom prst="line">
            <a:avLst/>
          </a:prstGeom>
          <a:noFill/>
          <a:ln w="19050">
            <a:solidFill>
              <a:schemeClr val="tx1"/>
            </a:solidFill>
            <a:round/>
            <a:headEnd/>
            <a:tailEnd type="triangle" w="med" len="med"/>
          </a:ln>
          <a:effectLst/>
        </p:spPr>
        <p:txBody>
          <a:bodyPr/>
          <a:lstStyle/>
          <a:p>
            <a:endParaRPr lang="en-US"/>
          </a:p>
        </p:txBody>
      </p:sp>
      <p:sp>
        <p:nvSpPr>
          <p:cNvPr id="252956" name="Rectangle 28"/>
          <p:cNvSpPr>
            <a:spLocks noChangeArrowheads="1"/>
          </p:cNvSpPr>
          <p:nvPr/>
        </p:nvSpPr>
        <p:spPr bwMode="auto">
          <a:xfrm>
            <a:off x="304800" y="1676400"/>
            <a:ext cx="3276600" cy="2133600"/>
          </a:xfrm>
          <a:prstGeom prst="rect">
            <a:avLst/>
          </a:prstGeom>
          <a:solidFill>
            <a:srgbClr val="CCFFCC"/>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pPr>
            <a:r>
              <a:rPr lang="en-US" sz="2500" dirty="0">
                <a:latin typeface="Tahoma" pitchFamily="34" charset="0"/>
              </a:rPr>
              <a:t>Results:  </a:t>
            </a:r>
            <a:br>
              <a:rPr lang="en-US" sz="2500" dirty="0">
                <a:latin typeface="Tahoma" pitchFamily="34" charset="0"/>
              </a:rPr>
            </a:br>
            <a:r>
              <a:rPr lang="en-US" sz="2500" dirty="0">
                <a:latin typeface="Tahoma" pitchFamily="34" charset="0"/>
              </a:rPr>
              <a:t>Provided they are both normal goods, </a:t>
            </a:r>
            <a:r>
              <a:rPr lang="en-US" sz="2500" b="1" i="1" dirty="0">
                <a:latin typeface="Tahoma" pitchFamily="34" charset="0"/>
              </a:rPr>
              <a:t>C</a:t>
            </a:r>
            <a:r>
              <a:rPr lang="en-US" sz="2500" baseline="-25000" dirty="0">
                <a:latin typeface="Tahoma" pitchFamily="34" charset="0"/>
              </a:rPr>
              <a:t>1</a:t>
            </a:r>
            <a:r>
              <a:rPr lang="en-US" sz="2500" dirty="0">
                <a:latin typeface="Tahoma" pitchFamily="34" charset="0"/>
              </a:rPr>
              <a:t> and </a:t>
            </a:r>
            <a:r>
              <a:rPr lang="en-US" sz="2500" b="1" i="1" dirty="0">
                <a:latin typeface="Tahoma" pitchFamily="34" charset="0"/>
              </a:rPr>
              <a:t>C</a:t>
            </a:r>
            <a:r>
              <a:rPr lang="en-US" sz="2500" baseline="-25000" dirty="0">
                <a:latin typeface="Tahoma" pitchFamily="34" charset="0"/>
              </a:rPr>
              <a:t>2</a:t>
            </a:r>
            <a:r>
              <a:rPr lang="en-US" sz="2500" dirty="0">
                <a:latin typeface="Tahoma" pitchFamily="34" charset="0"/>
              </a:rPr>
              <a:t> both increase,</a:t>
            </a:r>
          </a:p>
        </p:txBody>
      </p:sp>
      <p:sp>
        <p:nvSpPr>
          <p:cNvPr id="252958" name="Text Box 30"/>
          <p:cNvSpPr txBox="1">
            <a:spLocks noChangeArrowheads="1"/>
          </p:cNvSpPr>
          <p:nvPr/>
        </p:nvSpPr>
        <p:spPr bwMode="auto">
          <a:xfrm>
            <a:off x="609600" y="3763963"/>
            <a:ext cx="2895600" cy="2179637"/>
          </a:xfrm>
          <a:prstGeom prst="rect">
            <a:avLst/>
          </a:prstGeom>
          <a:solidFill>
            <a:srgbClr val="CCFFCC"/>
          </a:solidFill>
          <a:ln w="9525">
            <a:noFill/>
            <a:miter lim="800000"/>
            <a:headEnd/>
            <a:tailEnd/>
          </a:ln>
          <a:effectLst/>
        </p:spPr>
        <p:txBody>
          <a:bodyPr>
            <a:spAutoFit/>
          </a:bodyPr>
          <a:lstStyle/>
          <a:p>
            <a:pPr>
              <a:lnSpc>
                <a:spcPct val="105000"/>
              </a:lnSpc>
              <a:spcBef>
                <a:spcPct val="40000"/>
              </a:spcBef>
              <a:buClr>
                <a:schemeClr val="accent2"/>
              </a:buClr>
              <a:buSzPct val="110000"/>
              <a:buFont typeface="Wingdings" pitchFamily="2" charset="2"/>
              <a:buNone/>
            </a:pPr>
            <a:r>
              <a:rPr lang="en-US" sz="2600" i="1">
                <a:solidFill>
                  <a:srgbClr val="0000FF"/>
                </a:solidFill>
                <a:latin typeface="Tahoma" pitchFamily="34" charset="0"/>
              </a:rPr>
              <a:t>…regardless of whether the income increase occurs in period 1 or period 2. </a:t>
            </a:r>
            <a:endParaRPr lang="en-US" sz="2600" i="1">
              <a:solidFill>
                <a:srgbClr val="0000FF"/>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Keynes vs. Fisher</a:t>
            </a:r>
          </a:p>
        </p:txBody>
      </p:sp>
      <p:sp>
        <p:nvSpPr>
          <p:cNvPr id="254979" name="Rectangle 3"/>
          <p:cNvSpPr>
            <a:spLocks noGrp="1" noChangeArrowheads="1"/>
          </p:cNvSpPr>
          <p:nvPr>
            <p:ph idx="1"/>
          </p:nvPr>
        </p:nvSpPr>
        <p:spPr>
          <a:xfrm>
            <a:off x="990600" y="1219200"/>
            <a:ext cx="7543800" cy="44196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Keynes</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current consumption depends only on current income</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Fisher</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current consumption depends only on </a:t>
            </a:r>
            <a:br>
              <a:rPr lang="en-US" sz="1800" dirty="0">
                <a:latin typeface="Arial" pitchFamily="34" charset="0"/>
                <a:cs typeface="Arial" pitchFamily="34" charset="0"/>
              </a:rPr>
            </a:br>
            <a:r>
              <a:rPr lang="en-US" sz="1800" dirty="0">
                <a:latin typeface="Arial" pitchFamily="34" charset="0"/>
                <a:cs typeface="Arial" pitchFamily="34" charset="0"/>
              </a:rPr>
              <a:t>the present value of lifetime income; </a:t>
            </a:r>
            <a:br>
              <a:rPr lang="en-US" sz="1800" dirty="0">
                <a:latin typeface="Arial" pitchFamily="34" charset="0"/>
                <a:cs typeface="Arial" pitchFamily="34" charset="0"/>
              </a:rPr>
            </a:br>
            <a:r>
              <a:rPr lang="en-US" sz="1800" dirty="0">
                <a:latin typeface="Arial" pitchFamily="34" charset="0"/>
                <a:cs typeface="Arial" pitchFamily="34" charset="0"/>
              </a:rPr>
              <a:t>the timing of income is irrelevant </a:t>
            </a:r>
            <a:br>
              <a:rPr lang="en-US" sz="1800" dirty="0">
                <a:latin typeface="Arial" pitchFamily="34" charset="0"/>
                <a:cs typeface="Arial" pitchFamily="34" charset="0"/>
              </a:rPr>
            </a:br>
            <a:r>
              <a:rPr lang="en-US" sz="1800" dirty="0">
                <a:latin typeface="Arial" pitchFamily="34" charset="0"/>
                <a:cs typeface="Arial" pitchFamily="34" charset="0"/>
              </a:rPr>
              <a:t>because the consumer can borrow or lend between periods.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1"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How </a:t>
            </a:r>
            <a:r>
              <a:rPr lang="en-US" sz="2400" b="1" i="1" dirty="0">
                <a:latin typeface="Arial" pitchFamily="34" charset="0"/>
                <a:cs typeface="Arial" pitchFamily="34" charset="0"/>
              </a:rPr>
              <a:t>C</a:t>
            </a:r>
            <a:r>
              <a:rPr lang="en-US" sz="2400" b="1" dirty="0">
                <a:latin typeface="Arial" pitchFamily="34" charset="0"/>
                <a:cs typeface="Arial" pitchFamily="34" charset="0"/>
              </a:rPr>
              <a:t>  responds to changes in </a:t>
            </a:r>
            <a:r>
              <a:rPr lang="en-US" sz="2400" b="1" i="1" dirty="0">
                <a:latin typeface="Arial" pitchFamily="34" charset="0"/>
                <a:cs typeface="Arial" pitchFamily="34" charset="0"/>
              </a:rPr>
              <a:t>r</a:t>
            </a:r>
          </a:p>
        </p:txBody>
      </p:sp>
      <p:sp>
        <p:nvSpPr>
          <p:cNvPr id="263170" name="Rectangle 2"/>
          <p:cNvSpPr>
            <a:spLocks noGrp="1" noChangeArrowheads="1"/>
          </p:cNvSpPr>
          <p:nvPr>
            <p:ph idx="1"/>
          </p:nvPr>
        </p:nvSpPr>
        <p:spPr>
          <a:xfrm>
            <a:off x="609600" y="1524000"/>
            <a:ext cx="2743200" cy="1752600"/>
          </a:xfrm>
          <a:solidFill>
            <a:srgbClr val="CCFFCC"/>
          </a:solidFill>
        </p:spPr>
        <p:txBody>
          <a:bodyPr/>
          <a:lstStyle/>
          <a:p>
            <a:pPr marL="0" indent="0">
              <a:lnSpc>
                <a:spcPct val="105000"/>
              </a:lnSpc>
              <a:buFont typeface="Wingdings" pitchFamily="2" charset="2"/>
              <a:buNone/>
            </a:pPr>
            <a:r>
              <a:rPr lang="en-US" sz="1800" dirty="0">
                <a:latin typeface="Arial" pitchFamily="34" charset="0"/>
                <a:cs typeface="Arial" pitchFamily="34" charset="0"/>
              </a:rPr>
              <a:t>An increase in </a:t>
            </a:r>
            <a:r>
              <a:rPr lang="en-US" sz="1800" b="1" i="1" dirty="0">
                <a:latin typeface="Arial" pitchFamily="34" charset="0"/>
                <a:cs typeface="Arial" pitchFamily="34" charset="0"/>
              </a:rPr>
              <a:t>r</a:t>
            </a:r>
            <a:r>
              <a:rPr lang="en-US" sz="1800" dirty="0">
                <a:latin typeface="Arial" pitchFamily="34" charset="0"/>
                <a:cs typeface="Arial" pitchFamily="34" charset="0"/>
              </a:rPr>
              <a:t> pivots the budget line around the </a:t>
            </a:r>
            <a:br>
              <a:rPr lang="en-US" sz="1800" dirty="0">
                <a:latin typeface="Arial" pitchFamily="34" charset="0"/>
                <a:cs typeface="Arial" pitchFamily="34" charset="0"/>
              </a:rPr>
            </a:br>
            <a:r>
              <a:rPr lang="en-US" sz="1800" dirty="0">
                <a:latin typeface="Arial" pitchFamily="34" charset="0"/>
                <a:cs typeface="Arial" pitchFamily="34" charset="0"/>
              </a:rPr>
              <a:t>point (</a:t>
            </a:r>
            <a:r>
              <a:rPr lang="en-US" sz="1800" b="1" i="1" dirty="0">
                <a:latin typeface="Arial" pitchFamily="34" charset="0"/>
                <a:cs typeface="Arial" pitchFamily="34" charset="0"/>
              </a:rPr>
              <a:t>Y</a:t>
            </a:r>
            <a:r>
              <a:rPr lang="en-US" sz="1800" baseline="-25000" dirty="0">
                <a:latin typeface="Arial" pitchFamily="34" charset="0"/>
                <a:cs typeface="Arial" pitchFamily="34" charset="0"/>
              </a:rPr>
              <a:t>1</a:t>
            </a:r>
            <a:r>
              <a:rPr lang="en-US" sz="1800" dirty="0">
                <a:latin typeface="Arial" pitchFamily="34" charset="0"/>
                <a:cs typeface="Arial" pitchFamily="34" charset="0"/>
              </a:rPr>
              <a:t>,</a:t>
            </a:r>
            <a:r>
              <a:rPr lang="en-US" sz="1800" b="1" i="1" dirty="0">
                <a:latin typeface="Arial" pitchFamily="34" charset="0"/>
                <a:cs typeface="Arial" pitchFamily="34" charset="0"/>
              </a:rPr>
              <a:t>Y</a:t>
            </a:r>
            <a:r>
              <a:rPr lang="en-US" sz="1800" baseline="-25000" dirty="0">
                <a:latin typeface="Arial" pitchFamily="34" charset="0"/>
                <a:cs typeface="Arial" pitchFamily="34" charset="0"/>
              </a:rPr>
              <a:t>2 </a:t>
            </a:r>
            <a:r>
              <a:rPr lang="en-US" sz="1800" dirty="0">
                <a:latin typeface="Arial" pitchFamily="34" charset="0"/>
                <a:cs typeface="Arial" pitchFamily="34" charset="0"/>
              </a:rPr>
              <a:t>). </a:t>
            </a:r>
          </a:p>
        </p:txBody>
      </p:sp>
      <p:grpSp>
        <p:nvGrpSpPr>
          <p:cNvPr id="263204" name="Group 36"/>
          <p:cNvGrpSpPr>
            <a:grpSpLocks/>
          </p:cNvGrpSpPr>
          <p:nvPr/>
        </p:nvGrpSpPr>
        <p:grpSpPr bwMode="auto">
          <a:xfrm>
            <a:off x="4191000" y="3124200"/>
            <a:ext cx="2476500" cy="2354263"/>
            <a:chOff x="2641" y="1964"/>
            <a:chExt cx="1560" cy="1483"/>
          </a:xfrm>
        </p:grpSpPr>
        <p:grpSp>
          <p:nvGrpSpPr>
            <p:cNvPr id="263205" name="Group 37"/>
            <p:cNvGrpSpPr>
              <a:grpSpLocks/>
            </p:cNvGrpSpPr>
            <p:nvPr/>
          </p:nvGrpSpPr>
          <p:grpSpPr bwMode="auto">
            <a:xfrm>
              <a:off x="2641" y="2826"/>
              <a:ext cx="774" cy="621"/>
              <a:chOff x="904" y="2810"/>
              <a:chExt cx="820" cy="748"/>
            </a:xfrm>
          </p:grpSpPr>
          <p:sp>
            <p:nvSpPr>
              <p:cNvPr id="263206" name="Line 38"/>
              <p:cNvSpPr>
                <a:spLocks noChangeShapeType="1"/>
              </p:cNvSpPr>
              <p:nvPr/>
            </p:nvSpPr>
            <p:spPr bwMode="auto">
              <a:xfrm flipV="1">
                <a:off x="1724" y="2810"/>
                <a:ext cx="0" cy="748"/>
              </a:xfrm>
              <a:prstGeom prst="line">
                <a:avLst/>
              </a:prstGeom>
              <a:noFill/>
              <a:ln w="9525">
                <a:solidFill>
                  <a:schemeClr val="accent2"/>
                </a:solidFill>
                <a:prstDash val="dash"/>
                <a:round/>
                <a:headEnd/>
                <a:tailEnd/>
              </a:ln>
              <a:effectLst/>
            </p:spPr>
            <p:txBody>
              <a:bodyPr/>
              <a:lstStyle/>
              <a:p>
                <a:endParaRPr lang="en-US"/>
              </a:p>
            </p:txBody>
          </p:sp>
          <p:sp>
            <p:nvSpPr>
              <p:cNvPr id="263207" name="Line 39"/>
              <p:cNvSpPr>
                <a:spLocks noChangeShapeType="1"/>
              </p:cNvSpPr>
              <p:nvPr/>
            </p:nvSpPr>
            <p:spPr bwMode="auto">
              <a:xfrm flipH="1">
                <a:off x="904" y="2810"/>
                <a:ext cx="820" cy="0"/>
              </a:xfrm>
              <a:prstGeom prst="line">
                <a:avLst/>
              </a:prstGeom>
              <a:noFill/>
              <a:ln w="9525">
                <a:solidFill>
                  <a:schemeClr val="accent2"/>
                </a:solidFill>
                <a:prstDash val="dash"/>
                <a:round/>
                <a:headEnd/>
                <a:tailEnd/>
              </a:ln>
              <a:effectLst/>
            </p:spPr>
            <p:txBody>
              <a:bodyPr/>
              <a:lstStyle/>
              <a:p>
                <a:endParaRPr lang="en-US"/>
              </a:p>
            </p:txBody>
          </p:sp>
        </p:grpSp>
        <p:sp>
          <p:nvSpPr>
            <p:cNvPr id="263208" name="Text Box 40"/>
            <p:cNvSpPr txBox="1">
              <a:spLocks noChangeArrowheads="1"/>
            </p:cNvSpPr>
            <p:nvPr/>
          </p:nvSpPr>
          <p:spPr bwMode="auto">
            <a:xfrm>
              <a:off x="3389" y="2602"/>
              <a:ext cx="138" cy="221"/>
            </a:xfrm>
            <a:prstGeom prst="rect">
              <a:avLst/>
            </a:prstGeom>
            <a:noFill/>
            <a:ln w="9525">
              <a:noFill/>
              <a:miter lim="800000"/>
              <a:headEnd/>
              <a:tailEnd/>
            </a:ln>
            <a:effectLst/>
          </p:spPr>
          <p:txBody>
            <a:bodyPr lIns="0" tIns="0" rIns="0" bIns="0">
              <a:spAutoFit/>
            </a:bodyPr>
            <a:lstStyle/>
            <a:p>
              <a:pPr>
                <a:spcBef>
                  <a:spcPct val="50000"/>
                </a:spcBef>
              </a:pPr>
              <a:r>
                <a:rPr lang="en-US" sz="2300">
                  <a:latin typeface="Tahoma" pitchFamily="34" charset="0"/>
                </a:rPr>
                <a:t>A</a:t>
              </a:r>
              <a:endParaRPr lang="en-US" sz="2300" baseline="-25000">
                <a:latin typeface="Tahoma" pitchFamily="34" charset="0"/>
              </a:endParaRPr>
            </a:p>
          </p:txBody>
        </p:sp>
        <p:sp>
          <p:nvSpPr>
            <p:cNvPr id="263209" name="Arc 41"/>
            <p:cNvSpPr>
              <a:spLocks/>
            </p:cNvSpPr>
            <p:nvPr/>
          </p:nvSpPr>
          <p:spPr bwMode="auto">
            <a:xfrm flipH="1" flipV="1">
              <a:off x="3005" y="1964"/>
              <a:ext cx="1196" cy="1111"/>
            </a:xfrm>
            <a:custGeom>
              <a:avLst/>
              <a:gdLst>
                <a:gd name="G0" fmla="+- 0 0 0"/>
                <a:gd name="G1" fmla="+- 21113 0 0"/>
                <a:gd name="G2" fmla="+- 21600 0 0"/>
                <a:gd name="T0" fmla="*/ 4563 w 21296"/>
                <a:gd name="T1" fmla="*/ 0 h 21113"/>
                <a:gd name="T2" fmla="*/ 21296 w 21296"/>
                <a:gd name="T3" fmla="*/ 17501 h 21113"/>
                <a:gd name="T4" fmla="*/ 0 w 21296"/>
                <a:gd name="T5" fmla="*/ 21113 h 21113"/>
              </a:gdLst>
              <a:ahLst/>
              <a:cxnLst>
                <a:cxn ang="0">
                  <a:pos x="T0" y="T1"/>
                </a:cxn>
                <a:cxn ang="0">
                  <a:pos x="T2" y="T3"/>
                </a:cxn>
                <a:cxn ang="0">
                  <a:pos x="T4" y="T5"/>
                </a:cxn>
              </a:cxnLst>
              <a:rect l="0" t="0" r="r" b="b"/>
              <a:pathLst>
                <a:path w="21296" h="21113" fill="none" extrusionOk="0">
                  <a:moveTo>
                    <a:pt x="4562" y="0"/>
                  </a:moveTo>
                  <a:cubicBezTo>
                    <a:pt x="13193" y="1865"/>
                    <a:pt x="19819" y="8795"/>
                    <a:pt x="21295" y="17501"/>
                  </a:cubicBezTo>
                </a:path>
                <a:path w="21296" h="21113" stroke="0" extrusionOk="0">
                  <a:moveTo>
                    <a:pt x="4562" y="0"/>
                  </a:moveTo>
                  <a:cubicBezTo>
                    <a:pt x="13193" y="1865"/>
                    <a:pt x="19819" y="8795"/>
                    <a:pt x="21295" y="17501"/>
                  </a:cubicBezTo>
                  <a:lnTo>
                    <a:pt x="0" y="21113"/>
                  </a:lnTo>
                  <a:close/>
                </a:path>
              </a:pathLst>
            </a:custGeom>
            <a:noFill/>
            <a:ln w="28575">
              <a:solidFill>
                <a:schemeClr val="accent2"/>
              </a:solidFill>
              <a:round/>
              <a:headEnd/>
              <a:tailEnd/>
            </a:ln>
            <a:effectLst/>
          </p:spPr>
          <p:txBody>
            <a:bodyPr wrap="none" anchor="ctr"/>
            <a:lstStyle/>
            <a:p>
              <a:endParaRPr lang="en-US"/>
            </a:p>
          </p:txBody>
        </p:sp>
        <p:sp>
          <p:nvSpPr>
            <p:cNvPr id="263210" name="Oval 42"/>
            <p:cNvSpPr>
              <a:spLocks noChangeArrowheads="1"/>
            </p:cNvSpPr>
            <p:nvPr/>
          </p:nvSpPr>
          <p:spPr bwMode="auto">
            <a:xfrm>
              <a:off x="3386" y="2802"/>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grpSp>
      <p:grpSp>
        <p:nvGrpSpPr>
          <p:cNvPr id="263172" name="Group 4"/>
          <p:cNvGrpSpPr>
            <a:grpSpLocks/>
          </p:cNvGrpSpPr>
          <p:nvPr/>
        </p:nvGrpSpPr>
        <p:grpSpPr bwMode="auto">
          <a:xfrm>
            <a:off x="4038600" y="1295400"/>
            <a:ext cx="4419600" cy="4429125"/>
            <a:chOff x="2544" y="960"/>
            <a:chExt cx="2784" cy="2647"/>
          </a:xfrm>
        </p:grpSpPr>
        <p:grpSp>
          <p:nvGrpSpPr>
            <p:cNvPr id="263173" name="Group 5"/>
            <p:cNvGrpSpPr>
              <a:grpSpLocks/>
            </p:cNvGrpSpPr>
            <p:nvPr/>
          </p:nvGrpSpPr>
          <p:grpSpPr bwMode="auto">
            <a:xfrm>
              <a:off x="2640" y="1210"/>
              <a:ext cx="2448" cy="2256"/>
              <a:chOff x="1056" y="1018"/>
              <a:chExt cx="3312" cy="2352"/>
            </a:xfrm>
          </p:grpSpPr>
          <p:sp>
            <p:nvSpPr>
              <p:cNvPr id="263174"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63175"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63176" name="Text Box 8"/>
            <p:cNvSpPr txBox="1">
              <a:spLocks noChangeArrowheads="1"/>
            </p:cNvSpPr>
            <p:nvPr/>
          </p:nvSpPr>
          <p:spPr bwMode="auto">
            <a:xfrm>
              <a:off x="5088" y="3370"/>
              <a:ext cx="240" cy="237"/>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63177" name="Text Box 9"/>
            <p:cNvSpPr txBox="1">
              <a:spLocks noChangeArrowheads="1"/>
            </p:cNvSpPr>
            <p:nvPr/>
          </p:nvSpPr>
          <p:spPr bwMode="auto">
            <a:xfrm>
              <a:off x="2544" y="960"/>
              <a:ext cx="240" cy="237"/>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63178" name="Line 10"/>
          <p:cNvSpPr>
            <a:spLocks noChangeShapeType="1"/>
          </p:cNvSpPr>
          <p:nvPr/>
        </p:nvSpPr>
        <p:spPr bwMode="auto">
          <a:xfrm>
            <a:off x="4203700" y="3533775"/>
            <a:ext cx="2471738" cy="1954213"/>
          </a:xfrm>
          <a:prstGeom prst="line">
            <a:avLst/>
          </a:prstGeom>
          <a:noFill/>
          <a:ln w="28575">
            <a:solidFill>
              <a:srgbClr val="000099"/>
            </a:solidFill>
            <a:round/>
            <a:headEnd/>
            <a:tailEnd/>
          </a:ln>
          <a:effectLst/>
        </p:spPr>
        <p:txBody>
          <a:bodyPr/>
          <a:lstStyle/>
          <a:p>
            <a:endParaRPr lang="en-US"/>
          </a:p>
        </p:txBody>
      </p:sp>
      <p:grpSp>
        <p:nvGrpSpPr>
          <p:cNvPr id="263202" name="Group 34"/>
          <p:cNvGrpSpPr>
            <a:grpSpLocks/>
          </p:cNvGrpSpPr>
          <p:nvPr/>
        </p:nvGrpSpPr>
        <p:grpSpPr bwMode="auto">
          <a:xfrm>
            <a:off x="3846513" y="4732338"/>
            <a:ext cx="2325687" cy="1120775"/>
            <a:chOff x="2423" y="2981"/>
            <a:chExt cx="1465" cy="706"/>
          </a:xfrm>
        </p:grpSpPr>
        <p:grpSp>
          <p:nvGrpSpPr>
            <p:cNvPr id="263183" name="Group 15"/>
            <p:cNvGrpSpPr>
              <a:grpSpLocks/>
            </p:cNvGrpSpPr>
            <p:nvPr/>
          </p:nvGrpSpPr>
          <p:grpSpPr bwMode="auto">
            <a:xfrm>
              <a:off x="2638" y="3096"/>
              <a:ext cx="1109" cy="360"/>
              <a:chOff x="904" y="2810"/>
              <a:chExt cx="820" cy="748"/>
            </a:xfrm>
          </p:grpSpPr>
          <p:sp>
            <p:nvSpPr>
              <p:cNvPr id="263184" name="Line 16"/>
              <p:cNvSpPr>
                <a:spLocks noChangeShapeType="1"/>
              </p:cNvSpPr>
              <p:nvPr/>
            </p:nvSpPr>
            <p:spPr bwMode="auto">
              <a:xfrm flipV="1">
                <a:off x="1724" y="2810"/>
                <a:ext cx="0" cy="748"/>
              </a:xfrm>
              <a:prstGeom prst="line">
                <a:avLst/>
              </a:prstGeom>
              <a:noFill/>
              <a:ln w="9525">
                <a:solidFill>
                  <a:srgbClr val="969696"/>
                </a:solidFill>
                <a:prstDash val="dash"/>
                <a:round/>
                <a:headEnd/>
                <a:tailEnd/>
              </a:ln>
              <a:effectLst/>
            </p:spPr>
            <p:txBody>
              <a:bodyPr/>
              <a:lstStyle/>
              <a:p>
                <a:endParaRPr lang="en-US"/>
              </a:p>
            </p:txBody>
          </p:sp>
          <p:sp>
            <p:nvSpPr>
              <p:cNvPr id="263185" name="Line 17"/>
              <p:cNvSpPr>
                <a:spLocks noChangeShapeType="1"/>
              </p:cNvSpPr>
              <p:nvPr/>
            </p:nvSpPr>
            <p:spPr bwMode="auto">
              <a:xfrm flipH="1">
                <a:off x="904" y="2810"/>
                <a:ext cx="820" cy="0"/>
              </a:xfrm>
              <a:prstGeom prst="line">
                <a:avLst/>
              </a:prstGeom>
              <a:noFill/>
              <a:ln w="9525">
                <a:solidFill>
                  <a:srgbClr val="969696"/>
                </a:solidFill>
                <a:prstDash val="dash"/>
                <a:round/>
                <a:headEnd/>
                <a:tailEnd/>
              </a:ln>
              <a:effectLst/>
            </p:spPr>
            <p:txBody>
              <a:bodyPr/>
              <a:lstStyle/>
              <a:p>
                <a:endParaRPr lang="en-US"/>
              </a:p>
            </p:txBody>
          </p:sp>
        </p:grpSp>
        <p:sp>
          <p:nvSpPr>
            <p:cNvPr id="263186" name="Text Box 18"/>
            <p:cNvSpPr txBox="1">
              <a:spLocks noChangeArrowheads="1"/>
            </p:cNvSpPr>
            <p:nvPr/>
          </p:nvSpPr>
          <p:spPr bwMode="auto">
            <a:xfrm>
              <a:off x="3648" y="3456"/>
              <a:ext cx="240" cy="231"/>
            </a:xfrm>
            <a:prstGeom prst="rect">
              <a:avLst/>
            </a:prstGeom>
            <a:noFill/>
            <a:ln w="9525">
              <a:noFill/>
              <a:miter lim="800000"/>
              <a:headEnd/>
              <a:tailEnd/>
            </a:ln>
            <a:effectLst/>
          </p:spPr>
          <p:txBody>
            <a:bodyPr lIns="0" tIns="0" rIns="0">
              <a:spAutoFit/>
            </a:bodyPr>
            <a:lstStyle/>
            <a:p>
              <a:pPr>
                <a:spcBef>
                  <a:spcPct val="50000"/>
                </a:spcBef>
              </a:pPr>
              <a:r>
                <a:rPr lang="en-US" sz="2100" b="1" i="1">
                  <a:solidFill>
                    <a:srgbClr val="969696"/>
                  </a:solidFill>
                  <a:latin typeface="Tahoma" pitchFamily="34" charset="0"/>
                </a:rPr>
                <a:t>Y</a:t>
              </a:r>
              <a:r>
                <a:rPr lang="en-US" sz="2100" baseline="-25000">
                  <a:solidFill>
                    <a:srgbClr val="969696"/>
                  </a:solidFill>
                  <a:latin typeface="Tahoma" pitchFamily="34" charset="0"/>
                </a:rPr>
                <a:t>1</a:t>
              </a:r>
            </a:p>
          </p:txBody>
        </p:sp>
        <p:sp>
          <p:nvSpPr>
            <p:cNvPr id="263187" name="Text Box 19"/>
            <p:cNvSpPr txBox="1">
              <a:spLocks noChangeArrowheads="1"/>
            </p:cNvSpPr>
            <p:nvPr/>
          </p:nvSpPr>
          <p:spPr bwMode="auto">
            <a:xfrm>
              <a:off x="2423" y="2981"/>
              <a:ext cx="240" cy="231"/>
            </a:xfrm>
            <a:prstGeom prst="rect">
              <a:avLst/>
            </a:prstGeom>
            <a:noFill/>
            <a:ln w="9525">
              <a:noFill/>
              <a:miter lim="800000"/>
              <a:headEnd/>
              <a:tailEnd/>
            </a:ln>
            <a:effectLst/>
          </p:spPr>
          <p:txBody>
            <a:bodyPr lIns="0" tIns="0" rIns="0">
              <a:spAutoFit/>
            </a:bodyPr>
            <a:lstStyle/>
            <a:p>
              <a:pPr>
                <a:spcBef>
                  <a:spcPct val="50000"/>
                </a:spcBef>
              </a:pPr>
              <a:r>
                <a:rPr lang="en-US" sz="2100" b="1" i="1">
                  <a:solidFill>
                    <a:srgbClr val="969696"/>
                  </a:solidFill>
                  <a:latin typeface="Tahoma" pitchFamily="34" charset="0"/>
                </a:rPr>
                <a:t>Y</a:t>
              </a:r>
              <a:r>
                <a:rPr lang="en-US" sz="2100" baseline="-25000">
                  <a:solidFill>
                    <a:srgbClr val="969696"/>
                  </a:solidFill>
                  <a:latin typeface="Tahoma" pitchFamily="34" charset="0"/>
                </a:rPr>
                <a:t>2</a:t>
              </a:r>
            </a:p>
          </p:txBody>
        </p:sp>
      </p:grpSp>
      <p:grpSp>
        <p:nvGrpSpPr>
          <p:cNvPr id="263188" name="Group 20"/>
          <p:cNvGrpSpPr>
            <a:grpSpLocks/>
          </p:cNvGrpSpPr>
          <p:nvPr/>
        </p:nvGrpSpPr>
        <p:grpSpPr bwMode="auto">
          <a:xfrm>
            <a:off x="4179888" y="3514725"/>
            <a:ext cx="960437" cy="1968500"/>
            <a:chOff x="1048" y="2716"/>
            <a:chExt cx="820" cy="748"/>
          </a:xfrm>
        </p:grpSpPr>
        <p:sp>
          <p:nvSpPr>
            <p:cNvPr id="263189" name="Line 21"/>
            <p:cNvSpPr>
              <a:spLocks noChangeShapeType="1"/>
            </p:cNvSpPr>
            <p:nvPr/>
          </p:nvSpPr>
          <p:spPr bwMode="auto">
            <a:xfrm flipV="1">
              <a:off x="1868" y="2716"/>
              <a:ext cx="0" cy="748"/>
            </a:xfrm>
            <a:prstGeom prst="line">
              <a:avLst/>
            </a:prstGeom>
            <a:noFill/>
            <a:ln w="9525">
              <a:solidFill>
                <a:srgbClr val="FF5050"/>
              </a:solidFill>
              <a:prstDash val="dash"/>
              <a:round/>
              <a:headEnd/>
              <a:tailEnd/>
            </a:ln>
            <a:effectLst/>
          </p:spPr>
          <p:txBody>
            <a:bodyPr/>
            <a:lstStyle/>
            <a:p>
              <a:endParaRPr lang="en-US"/>
            </a:p>
          </p:txBody>
        </p:sp>
        <p:sp>
          <p:nvSpPr>
            <p:cNvPr id="263190" name="Line 22"/>
            <p:cNvSpPr>
              <a:spLocks noChangeShapeType="1"/>
            </p:cNvSpPr>
            <p:nvPr/>
          </p:nvSpPr>
          <p:spPr bwMode="auto">
            <a:xfrm flipH="1">
              <a:off x="1048" y="2716"/>
              <a:ext cx="820" cy="0"/>
            </a:xfrm>
            <a:prstGeom prst="line">
              <a:avLst/>
            </a:prstGeom>
            <a:noFill/>
            <a:ln w="9525">
              <a:solidFill>
                <a:srgbClr val="FF5050"/>
              </a:solidFill>
              <a:prstDash val="dash"/>
              <a:round/>
              <a:headEnd/>
              <a:tailEnd/>
            </a:ln>
            <a:effectLst/>
          </p:spPr>
          <p:txBody>
            <a:bodyPr/>
            <a:lstStyle/>
            <a:p>
              <a:endParaRPr lang="en-US"/>
            </a:p>
          </p:txBody>
        </p:sp>
      </p:grpSp>
      <p:grpSp>
        <p:nvGrpSpPr>
          <p:cNvPr id="263213" name="Group 45"/>
          <p:cNvGrpSpPr>
            <a:grpSpLocks/>
          </p:cNvGrpSpPr>
          <p:nvPr/>
        </p:nvGrpSpPr>
        <p:grpSpPr bwMode="auto">
          <a:xfrm>
            <a:off x="4179888" y="1873250"/>
            <a:ext cx="2487612" cy="3613150"/>
            <a:chOff x="2633" y="1180"/>
            <a:chExt cx="1567" cy="2276"/>
          </a:xfrm>
        </p:grpSpPr>
        <p:grpSp>
          <p:nvGrpSpPr>
            <p:cNvPr id="263201" name="Group 33"/>
            <p:cNvGrpSpPr>
              <a:grpSpLocks/>
            </p:cNvGrpSpPr>
            <p:nvPr/>
          </p:nvGrpSpPr>
          <p:grpSpPr bwMode="auto">
            <a:xfrm>
              <a:off x="2640" y="1969"/>
              <a:ext cx="1560" cy="1483"/>
              <a:chOff x="2641" y="1964"/>
              <a:chExt cx="1560" cy="1483"/>
            </a:xfrm>
          </p:grpSpPr>
          <p:grpSp>
            <p:nvGrpSpPr>
              <p:cNvPr id="263179" name="Group 11"/>
              <p:cNvGrpSpPr>
                <a:grpSpLocks/>
              </p:cNvGrpSpPr>
              <p:nvPr/>
            </p:nvGrpSpPr>
            <p:grpSpPr bwMode="auto">
              <a:xfrm>
                <a:off x="2641" y="2826"/>
                <a:ext cx="774" cy="621"/>
                <a:chOff x="904" y="2810"/>
                <a:chExt cx="820" cy="748"/>
              </a:xfrm>
            </p:grpSpPr>
            <p:sp>
              <p:nvSpPr>
                <p:cNvPr id="263180" name="Line 12"/>
                <p:cNvSpPr>
                  <a:spLocks noChangeShapeType="1"/>
                </p:cNvSpPr>
                <p:nvPr/>
              </p:nvSpPr>
              <p:spPr bwMode="auto">
                <a:xfrm flipV="1">
                  <a:off x="1724" y="2810"/>
                  <a:ext cx="0" cy="748"/>
                </a:xfrm>
                <a:prstGeom prst="line">
                  <a:avLst/>
                </a:prstGeom>
                <a:noFill/>
                <a:ln w="9525">
                  <a:solidFill>
                    <a:srgbClr val="C0C0C0"/>
                  </a:solidFill>
                  <a:prstDash val="dash"/>
                  <a:round/>
                  <a:headEnd/>
                  <a:tailEnd/>
                </a:ln>
                <a:effectLst/>
              </p:spPr>
              <p:txBody>
                <a:bodyPr/>
                <a:lstStyle/>
                <a:p>
                  <a:endParaRPr lang="en-US"/>
                </a:p>
              </p:txBody>
            </p:sp>
            <p:sp>
              <p:nvSpPr>
                <p:cNvPr id="263181" name="Line 13"/>
                <p:cNvSpPr>
                  <a:spLocks noChangeShapeType="1"/>
                </p:cNvSpPr>
                <p:nvPr/>
              </p:nvSpPr>
              <p:spPr bwMode="auto">
                <a:xfrm flipH="1">
                  <a:off x="904" y="2810"/>
                  <a:ext cx="820" cy="0"/>
                </a:xfrm>
                <a:prstGeom prst="line">
                  <a:avLst/>
                </a:prstGeom>
                <a:noFill/>
                <a:ln w="9525">
                  <a:solidFill>
                    <a:srgbClr val="C0C0C0"/>
                  </a:solidFill>
                  <a:prstDash val="dash"/>
                  <a:round/>
                  <a:headEnd/>
                  <a:tailEnd/>
                </a:ln>
                <a:effectLst/>
              </p:spPr>
              <p:txBody>
                <a:bodyPr/>
                <a:lstStyle/>
                <a:p>
                  <a:endParaRPr lang="en-US"/>
                </a:p>
              </p:txBody>
            </p:sp>
          </p:grpSp>
          <p:sp>
            <p:nvSpPr>
              <p:cNvPr id="263182" name="Text Box 14"/>
              <p:cNvSpPr txBox="1">
                <a:spLocks noChangeArrowheads="1"/>
              </p:cNvSpPr>
              <p:nvPr/>
            </p:nvSpPr>
            <p:spPr bwMode="auto">
              <a:xfrm>
                <a:off x="3389" y="2602"/>
                <a:ext cx="138" cy="221"/>
              </a:xfrm>
              <a:prstGeom prst="rect">
                <a:avLst/>
              </a:prstGeom>
              <a:noFill/>
              <a:ln w="9525">
                <a:noFill/>
                <a:miter lim="800000"/>
                <a:headEnd/>
                <a:tailEnd/>
              </a:ln>
              <a:effectLst/>
            </p:spPr>
            <p:txBody>
              <a:bodyPr lIns="0" tIns="0" rIns="0" bIns="0">
                <a:spAutoFit/>
              </a:bodyPr>
              <a:lstStyle/>
              <a:p>
                <a:pPr>
                  <a:spcBef>
                    <a:spcPct val="50000"/>
                  </a:spcBef>
                </a:pPr>
                <a:r>
                  <a:rPr lang="en-US" sz="2300">
                    <a:solidFill>
                      <a:srgbClr val="C0C0C0"/>
                    </a:solidFill>
                    <a:latin typeface="Tahoma" pitchFamily="34" charset="0"/>
                  </a:rPr>
                  <a:t>A</a:t>
                </a:r>
                <a:endParaRPr lang="en-US" sz="2300" baseline="-25000">
                  <a:solidFill>
                    <a:srgbClr val="C0C0C0"/>
                  </a:solidFill>
                  <a:latin typeface="Tahoma" pitchFamily="34" charset="0"/>
                </a:endParaRPr>
              </a:p>
            </p:txBody>
          </p:sp>
          <p:sp>
            <p:nvSpPr>
              <p:cNvPr id="263194" name="Arc 26"/>
              <p:cNvSpPr>
                <a:spLocks/>
              </p:cNvSpPr>
              <p:nvPr/>
            </p:nvSpPr>
            <p:spPr bwMode="auto">
              <a:xfrm flipH="1" flipV="1">
                <a:off x="3005" y="1964"/>
                <a:ext cx="1196" cy="1111"/>
              </a:xfrm>
              <a:custGeom>
                <a:avLst/>
                <a:gdLst>
                  <a:gd name="G0" fmla="+- 0 0 0"/>
                  <a:gd name="G1" fmla="+- 21113 0 0"/>
                  <a:gd name="G2" fmla="+- 21600 0 0"/>
                  <a:gd name="T0" fmla="*/ 4563 w 21296"/>
                  <a:gd name="T1" fmla="*/ 0 h 21113"/>
                  <a:gd name="T2" fmla="*/ 21296 w 21296"/>
                  <a:gd name="T3" fmla="*/ 17501 h 21113"/>
                  <a:gd name="T4" fmla="*/ 0 w 21296"/>
                  <a:gd name="T5" fmla="*/ 21113 h 21113"/>
                </a:gdLst>
                <a:ahLst/>
                <a:cxnLst>
                  <a:cxn ang="0">
                    <a:pos x="T0" y="T1"/>
                  </a:cxn>
                  <a:cxn ang="0">
                    <a:pos x="T2" y="T3"/>
                  </a:cxn>
                  <a:cxn ang="0">
                    <a:pos x="T4" y="T5"/>
                  </a:cxn>
                </a:cxnLst>
                <a:rect l="0" t="0" r="r" b="b"/>
                <a:pathLst>
                  <a:path w="21296" h="21113" fill="none" extrusionOk="0">
                    <a:moveTo>
                      <a:pt x="4562" y="0"/>
                    </a:moveTo>
                    <a:cubicBezTo>
                      <a:pt x="13193" y="1865"/>
                      <a:pt x="19819" y="8795"/>
                      <a:pt x="21295" y="17501"/>
                    </a:cubicBezTo>
                  </a:path>
                  <a:path w="21296" h="21113" stroke="0" extrusionOk="0">
                    <a:moveTo>
                      <a:pt x="4562" y="0"/>
                    </a:moveTo>
                    <a:cubicBezTo>
                      <a:pt x="13193" y="1865"/>
                      <a:pt x="19819" y="8795"/>
                      <a:pt x="21295" y="17501"/>
                    </a:cubicBezTo>
                    <a:lnTo>
                      <a:pt x="0" y="21113"/>
                    </a:lnTo>
                    <a:close/>
                  </a:path>
                </a:pathLst>
              </a:custGeom>
              <a:noFill/>
              <a:ln w="28575">
                <a:solidFill>
                  <a:srgbClr val="C0C0C0"/>
                </a:solidFill>
                <a:round/>
                <a:headEnd/>
                <a:tailEnd/>
              </a:ln>
              <a:effectLst/>
            </p:spPr>
            <p:txBody>
              <a:bodyPr wrap="none" anchor="ctr"/>
              <a:lstStyle/>
              <a:p>
                <a:endParaRPr lang="en-US"/>
              </a:p>
            </p:txBody>
          </p:sp>
          <p:sp>
            <p:nvSpPr>
              <p:cNvPr id="263196" name="Oval 28"/>
              <p:cNvSpPr>
                <a:spLocks noChangeArrowheads="1"/>
              </p:cNvSpPr>
              <p:nvPr/>
            </p:nvSpPr>
            <p:spPr bwMode="auto">
              <a:xfrm>
                <a:off x="3386" y="2802"/>
                <a:ext cx="48" cy="48"/>
              </a:xfrm>
              <a:prstGeom prst="ellipse">
                <a:avLst/>
              </a:prstGeom>
              <a:solidFill>
                <a:srgbClr val="C0C0C0"/>
              </a:solidFill>
              <a:ln w="9525">
                <a:solidFill>
                  <a:srgbClr val="C0C0C0"/>
                </a:solidFill>
                <a:round/>
                <a:headEnd/>
                <a:tailEnd/>
              </a:ln>
              <a:effectLst/>
            </p:spPr>
            <p:txBody>
              <a:bodyPr wrap="none" anchor="ctr"/>
              <a:lstStyle/>
              <a:p>
                <a:endParaRPr lang="en-US"/>
              </a:p>
            </p:txBody>
          </p:sp>
        </p:grpSp>
        <p:sp>
          <p:nvSpPr>
            <p:cNvPr id="263191" name="Line 23"/>
            <p:cNvSpPr>
              <a:spLocks noChangeShapeType="1"/>
            </p:cNvSpPr>
            <p:nvPr/>
          </p:nvSpPr>
          <p:spPr bwMode="auto">
            <a:xfrm>
              <a:off x="2633" y="1180"/>
              <a:ext cx="1317" cy="2276"/>
            </a:xfrm>
            <a:prstGeom prst="line">
              <a:avLst/>
            </a:prstGeom>
            <a:noFill/>
            <a:ln w="28575">
              <a:solidFill>
                <a:srgbClr val="FF5050"/>
              </a:solidFill>
              <a:round/>
              <a:headEnd/>
              <a:tailEnd/>
            </a:ln>
            <a:effectLst/>
          </p:spPr>
          <p:txBody>
            <a:bodyPr/>
            <a:lstStyle/>
            <a:p>
              <a:endParaRPr lang="en-US"/>
            </a:p>
          </p:txBody>
        </p:sp>
      </p:grpSp>
      <p:sp>
        <p:nvSpPr>
          <p:cNvPr id="263192" name="Oval 24"/>
          <p:cNvSpPr>
            <a:spLocks noChangeArrowheads="1"/>
          </p:cNvSpPr>
          <p:nvPr/>
        </p:nvSpPr>
        <p:spPr bwMode="auto">
          <a:xfrm>
            <a:off x="5902325" y="4872038"/>
            <a:ext cx="76200" cy="76200"/>
          </a:xfrm>
          <a:prstGeom prst="ellipse">
            <a:avLst/>
          </a:prstGeom>
          <a:solidFill>
            <a:schemeClr val="tx1"/>
          </a:solidFill>
          <a:ln w="9525">
            <a:solidFill>
              <a:schemeClr val="tx1"/>
            </a:solidFill>
            <a:round/>
            <a:headEnd/>
            <a:tailEnd/>
          </a:ln>
          <a:effectLst/>
        </p:spPr>
        <p:txBody>
          <a:bodyPr wrap="none" anchor="ctr"/>
          <a:lstStyle/>
          <a:p>
            <a:pPr algn="ctr"/>
            <a:endParaRPr lang="en-US"/>
          </a:p>
        </p:txBody>
      </p:sp>
      <p:sp>
        <p:nvSpPr>
          <p:cNvPr id="263193" name="Arc 25"/>
          <p:cNvSpPr>
            <a:spLocks/>
          </p:cNvSpPr>
          <p:nvPr/>
        </p:nvSpPr>
        <p:spPr bwMode="auto">
          <a:xfrm flipH="1" flipV="1">
            <a:off x="4843463" y="2462213"/>
            <a:ext cx="2438400" cy="2109787"/>
          </a:xfrm>
          <a:custGeom>
            <a:avLst/>
            <a:gdLst>
              <a:gd name="G0" fmla="+- 0 0 0"/>
              <a:gd name="G1" fmla="+- 20876 0 0"/>
              <a:gd name="G2" fmla="+- 21600 0 0"/>
              <a:gd name="T0" fmla="*/ 5546 w 21424"/>
              <a:gd name="T1" fmla="*/ 0 h 20876"/>
              <a:gd name="T2" fmla="*/ 21424 w 21424"/>
              <a:gd name="T3" fmla="*/ 18120 h 20876"/>
              <a:gd name="T4" fmla="*/ 0 w 21424"/>
              <a:gd name="T5" fmla="*/ 20876 h 20876"/>
            </a:gdLst>
            <a:ahLst/>
            <a:cxnLst>
              <a:cxn ang="0">
                <a:pos x="T0" y="T1"/>
              </a:cxn>
              <a:cxn ang="0">
                <a:pos x="T2" y="T3"/>
              </a:cxn>
              <a:cxn ang="0">
                <a:pos x="T4" y="T5"/>
              </a:cxn>
            </a:cxnLst>
            <a:rect l="0" t="0" r="r" b="b"/>
            <a:pathLst>
              <a:path w="21424" h="20876" fill="none" extrusionOk="0">
                <a:moveTo>
                  <a:pt x="5545" y="0"/>
                </a:moveTo>
                <a:cubicBezTo>
                  <a:pt x="14028" y="2253"/>
                  <a:pt x="20303" y="9415"/>
                  <a:pt x="21423" y="18120"/>
                </a:cubicBezTo>
              </a:path>
              <a:path w="21424" h="20876" stroke="0" extrusionOk="0">
                <a:moveTo>
                  <a:pt x="5545" y="0"/>
                </a:moveTo>
                <a:cubicBezTo>
                  <a:pt x="14028" y="2253"/>
                  <a:pt x="20303" y="9415"/>
                  <a:pt x="21423" y="18120"/>
                </a:cubicBezTo>
                <a:lnTo>
                  <a:pt x="0" y="20876"/>
                </a:lnTo>
                <a:close/>
              </a:path>
            </a:pathLst>
          </a:custGeom>
          <a:noFill/>
          <a:ln w="28575">
            <a:solidFill>
              <a:srgbClr val="CC0000"/>
            </a:solidFill>
            <a:round/>
            <a:headEnd/>
            <a:tailEnd/>
          </a:ln>
          <a:effectLst/>
        </p:spPr>
        <p:txBody>
          <a:bodyPr wrap="none" anchor="ctr"/>
          <a:lstStyle/>
          <a:p>
            <a:endParaRPr lang="en-US"/>
          </a:p>
        </p:txBody>
      </p:sp>
      <p:grpSp>
        <p:nvGrpSpPr>
          <p:cNvPr id="263203" name="Group 35"/>
          <p:cNvGrpSpPr>
            <a:grpSpLocks/>
          </p:cNvGrpSpPr>
          <p:nvPr/>
        </p:nvGrpSpPr>
        <p:grpSpPr bwMode="auto">
          <a:xfrm>
            <a:off x="5102225" y="3201988"/>
            <a:ext cx="304800" cy="355600"/>
            <a:chOff x="3214" y="2017"/>
            <a:chExt cx="192" cy="224"/>
          </a:xfrm>
        </p:grpSpPr>
        <p:sp>
          <p:nvSpPr>
            <p:cNvPr id="263195" name="Oval 27"/>
            <p:cNvSpPr>
              <a:spLocks noChangeArrowheads="1"/>
            </p:cNvSpPr>
            <p:nvPr/>
          </p:nvSpPr>
          <p:spPr bwMode="auto">
            <a:xfrm>
              <a:off x="3214" y="2193"/>
              <a:ext cx="48" cy="4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263197" name="Text Box 29"/>
            <p:cNvSpPr txBox="1">
              <a:spLocks noChangeArrowheads="1"/>
            </p:cNvSpPr>
            <p:nvPr/>
          </p:nvSpPr>
          <p:spPr bwMode="auto">
            <a:xfrm>
              <a:off x="3268" y="2017"/>
              <a:ext cx="138" cy="221"/>
            </a:xfrm>
            <a:prstGeom prst="rect">
              <a:avLst/>
            </a:prstGeom>
            <a:noFill/>
            <a:ln w="9525">
              <a:noFill/>
              <a:miter lim="800000"/>
              <a:headEnd/>
              <a:tailEnd/>
            </a:ln>
            <a:effectLst/>
          </p:spPr>
          <p:txBody>
            <a:bodyPr lIns="0" tIns="0" rIns="0" bIns="0">
              <a:spAutoFit/>
            </a:bodyPr>
            <a:lstStyle/>
            <a:p>
              <a:pPr>
                <a:spcBef>
                  <a:spcPct val="50000"/>
                </a:spcBef>
              </a:pPr>
              <a:r>
                <a:rPr lang="en-US" sz="2300">
                  <a:latin typeface="Tahoma" pitchFamily="34" charset="0"/>
                </a:rPr>
                <a:t>B</a:t>
              </a:r>
              <a:endParaRPr lang="en-US" sz="2300" baseline="-25000">
                <a:latin typeface="Tahoma" pitchFamily="34" charset="0"/>
              </a:endParaRPr>
            </a:p>
          </p:txBody>
        </p:sp>
      </p:grpSp>
      <p:sp>
        <p:nvSpPr>
          <p:cNvPr id="263198" name="Rectangle 30"/>
          <p:cNvSpPr>
            <a:spLocks noChangeArrowheads="1"/>
          </p:cNvSpPr>
          <p:nvPr/>
        </p:nvSpPr>
        <p:spPr bwMode="auto">
          <a:xfrm>
            <a:off x="457200" y="3962400"/>
            <a:ext cx="3124200" cy="1828800"/>
          </a:xfrm>
          <a:prstGeom prst="rect">
            <a:avLst/>
          </a:prstGeom>
          <a:solidFill>
            <a:srgbClr val="FFCCCC"/>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pPr>
            <a:r>
              <a:rPr lang="en-US" sz="2500">
                <a:latin typeface="Tahoma" pitchFamily="34" charset="0"/>
              </a:rPr>
              <a:t>As depicted here, </a:t>
            </a:r>
            <a:br>
              <a:rPr lang="en-US" sz="2500">
                <a:latin typeface="Tahoma" pitchFamily="34" charset="0"/>
              </a:rPr>
            </a:br>
            <a:r>
              <a:rPr lang="en-US" sz="2500" b="1" i="1">
                <a:latin typeface="Tahoma" pitchFamily="34" charset="0"/>
              </a:rPr>
              <a:t>C</a:t>
            </a:r>
            <a:r>
              <a:rPr lang="en-US" sz="2500" baseline="-25000">
                <a:latin typeface="Tahoma" pitchFamily="34" charset="0"/>
              </a:rPr>
              <a:t>1</a:t>
            </a:r>
            <a:r>
              <a:rPr lang="en-US" sz="2500">
                <a:latin typeface="Tahoma" pitchFamily="34" charset="0"/>
              </a:rPr>
              <a:t> falls and </a:t>
            </a:r>
            <a:r>
              <a:rPr lang="en-US" sz="2500" b="1" i="1">
                <a:latin typeface="Tahoma" pitchFamily="34" charset="0"/>
              </a:rPr>
              <a:t>C</a:t>
            </a:r>
            <a:r>
              <a:rPr lang="en-US" sz="2500" baseline="-25000">
                <a:latin typeface="Tahoma" pitchFamily="34" charset="0"/>
              </a:rPr>
              <a:t>2</a:t>
            </a:r>
            <a:r>
              <a:rPr lang="en-US" sz="1400" baseline="-25000">
                <a:latin typeface="Tahoma" pitchFamily="34" charset="0"/>
              </a:rPr>
              <a:t> </a:t>
            </a:r>
            <a:r>
              <a:rPr lang="en-US" sz="2500">
                <a:latin typeface="Tahoma" pitchFamily="34" charset="0"/>
              </a:rPr>
              <a:t> rises.</a:t>
            </a:r>
          </a:p>
          <a:p>
            <a:pPr>
              <a:lnSpc>
                <a:spcPct val="105000"/>
              </a:lnSpc>
              <a:spcBef>
                <a:spcPct val="20000"/>
              </a:spcBef>
              <a:buClr>
                <a:schemeClr val="accent2"/>
              </a:buClr>
              <a:buSzPct val="110000"/>
              <a:buFont typeface="Wingdings" pitchFamily="2" charset="2"/>
              <a:buNone/>
            </a:pPr>
            <a:r>
              <a:rPr lang="en-US" sz="2500">
                <a:latin typeface="Tahoma" pitchFamily="34" charset="0"/>
              </a:rPr>
              <a:t>However, it could turn out differently…</a:t>
            </a:r>
          </a:p>
        </p:txBody>
      </p:sp>
      <p:grpSp>
        <p:nvGrpSpPr>
          <p:cNvPr id="263211" name="Group 43"/>
          <p:cNvGrpSpPr>
            <a:grpSpLocks/>
          </p:cNvGrpSpPr>
          <p:nvPr/>
        </p:nvGrpSpPr>
        <p:grpSpPr bwMode="auto">
          <a:xfrm>
            <a:off x="4114800" y="3505200"/>
            <a:ext cx="1304925" cy="2057400"/>
            <a:chOff x="2592" y="2208"/>
            <a:chExt cx="822" cy="1296"/>
          </a:xfrm>
        </p:grpSpPr>
        <p:sp>
          <p:nvSpPr>
            <p:cNvPr id="263199" name="Line 31"/>
            <p:cNvSpPr>
              <a:spLocks noChangeShapeType="1"/>
            </p:cNvSpPr>
            <p:nvPr/>
          </p:nvSpPr>
          <p:spPr bwMode="auto">
            <a:xfrm flipH="1">
              <a:off x="3219" y="3504"/>
              <a:ext cx="195" cy="0"/>
            </a:xfrm>
            <a:prstGeom prst="line">
              <a:avLst/>
            </a:prstGeom>
            <a:noFill/>
            <a:ln w="19050">
              <a:solidFill>
                <a:schemeClr val="tx1"/>
              </a:solidFill>
              <a:round/>
              <a:headEnd/>
              <a:tailEnd type="triangle" w="med" len="med"/>
            </a:ln>
            <a:effectLst/>
          </p:spPr>
          <p:txBody>
            <a:bodyPr/>
            <a:lstStyle/>
            <a:p>
              <a:endParaRPr lang="en-US"/>
            </a:p>
          </p:txBody>
        </p:sp>
        <p:sp>
          <p:nvSpPr>
            <p:cNvPr id="263200" name="Line 32"/>
            <p:cNvSpPr>
              <a:spLocks noChangeShapeType="1"/>
            </p:cNvSpPr>
            <p:nvPr/>
          </p:nvSpPr>
          <p:spPr bwMode="auto">
            <a:xfrm flipV="1">
              <a:off x="2592" y="2208"/>
              <a:ext cx="0" cy="621"/>
            </a:xfrm>
            <a:prstGeom prst="line">
              <a:avLst/>
            </a:prstGeom>
            <a:noFill/>
            <a:ln w="19050">
              <a:solidFill>
                <a:schemeClr val="tx1"/>
              </a:solidFill>
              <a:round/>
              <a:headEnd/>
              <a:tailEnd type="triangl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How </a:t>
            </a:r>
            <a:r>
              <a:rPr lang="en-US" sz="2400" b="1" i="1" dirty="0">
                <a:latin typeface="Arial" pitchFamily="34" charset="0"/>
                <a:cs typeface="Arial" pitchFamily="34" charset="0"/>
              </a:rPr>
              <a:t>C</a:t>
            </a:r>
            <a:r>
              <a:rPr lang="en-US" sz="2400" b="1" dirty="0">
                <a:latin typeface="Arial" pitchFamily="34" charset="0"/>
                <a:cs typeface="Arial" pitchFamily="34" charset="0"/>
              </a:rPr>
              <a:t>  responds to changes in </a:t>
            </a:r>
            <a:r>
              <a:rPr lang="en-US" sz="2400" b="1" i="1" dirty="0">
                <a:latin typeface="Arial" pitchFamily="34" charset="0"/>
                <a:cs typeface="Arial" pitchFamily="34" charset="0"/>
              </a:rPr>
              <a:t>r</a:t>
            </a:r>
          </a:p>
        </p:txBody>
      </p:sp>
      <p:sp>
        <p:nvSpPr>
          <p:cNvPr id="277507" name="Rectangle 3"/>
          <p:cNvSpPr>
            <a:spLocks noGrp="1" noChangeArrowheads="1"/>
          </p:cNvSpPr>
          <p:nvPr>
            <p:ph idx="1"/>
          </p:nvPr>
        </p:nvSpPr>
        <p:spPr>
          <a:xfrm>
            <a:off x="990600" y="1219200"/>
            <a:ext cx="7543800" cy="4876800"/>
          </a:xfrm>
        </p:spPr>
        <p:txBody>
          <a:bodyPr/>
          <a:lstStyle/>
          <a:p>
            <a:endParaRPr lang="en-US" sz="1800" u="sng" dirty="0" smtClean="0">
              <a:latin typeface="Arial" pitchFamily="34" charset="0"/>
              <a:cs typeface="Arial" pitchFamily="34" charset="0"/>
            </a:endParaRPr>
          </a:p>
          <a:p>
            <a:r>
              <a:rPr lang="en-US" sz="1800" u="sng" dirty="0" smtClean="0">
                <a:latin typeface="Arial" pitchFamily="34" charset="0"/>
                <a:cs typeface="Arial" pitchFamily="34" charset="0"/>
              </a:rPr>
              <a:t>income </a:t>
            </a:r>
            <a:r>
              <a:rPr lang="en-US" sz="1800" u="sng" dirty="0">
                <a:latin typeface="Arial" pitchFamily="34" charset="0"/>
                <a:cs typeface="Arial" pitchFamily="34" charset="0"/>
              </a:rPr>
              <a:t>effect</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If consumer is a saver, the rise in </a:t>
            </a:r>
            <a:r>
              <a:rPr lang="en-US" sz="1800" b="1" i="1" dirty="0">
                <a:latin typeface="Arial" pitchFamily="34" charset="0"/>
                <a:cs typeface="Arial" pitchFamily="34" charset="0"/>
              </a:rPr>
              <a:t>r</a:t>
            </a:r>
            <a:r>
              <a:rPr lang="en-US" sz="1800" dirty="0">
                <a:latin typeface="Arial" pitchFamily="34" charset="0"/>
                <a:cs typeface="Arial" pitchFamily="34" charset="0"/>
              </a:rPr>
              <a:t>  makes him better off, which tends to increase consumption in both periods.</a:t>
            </a:r>
          </a:p>
          <a:p>
            <a:endParaRPr lang="en-US" sz="1800" u="sng" dirty="0" smtClean="0">
              <a:latin typeface="Arial" pitchFamily="34" charset="0"/>
              <a:cs typeface="Arial" pitchFamily="34" charset="0"/>
            </a:endParaRPr>
          </a:p>
          <a:p>
            <a:endParaRPr lang="en-US" sz="1800" u="sng" dirty="0" smtClean="0">
              <a:latin typeface="Arial" pitchFamily="34" charset="0"/>
              <a:cs typeface="Arial" pitchFamily="34" charset="0"/>
            </a:endParaRPr>
          </a:p>
          <a:p>
            <a:r>
              <a:rPr lang="en-US" sz="1800" u="sng" dirty="0" smtClean="0">
                <a:latin typeface="Arial" pitchFamily="34" charset="0"/>
                <a:cs typeface="Arial" pitchFamily="34" charset="0"/>
              </a:rPr>
              <a:t>substitution </a:t>
            </a:r>
            <a:r>
              <a:rPr lang="en-US" sz="1800" u="sng" dirty="0">
                <a:latin typeface="Arial" pitchFamily="34" charset="0"/>
                <a:cs typeface="Arial" pitchFamily="34" charset="0"/>
              </a:rPr>
              <a:t>effect</a:t>
            </a:r>
            <a:br>
              <a:rPr lang="en-US" sz="1800" u="sng" dirty="0">
                <a:latin typeface="Arial" pitchFamily="34" charset="0"/>
                <a:cs typeface="Arial" pitchFamily="34" charset="0"/>
              </a:rPr>
            </a:br>
            <a:r>
              <a:rPr lang="en-US" sz="1800" dirty="0">
                <a:latin typeface="Arial" pitchFamily="34" charset="0"/>
                <a:cs typeface="Arial" pitchFamily="34" charset="0"/>
              </a:rPr>
              <a:t>The rise in </a:t>
            </a:r>
            <a:r>
              <a:rPr lang="en-US" sz="1800" b="1" i="1" dirty="0">
                <a:latin typeface="Arial" pitchFamily="34" charset="0"/>
                <a:cs typeface="Arial" pitchFamily="34" charset="0"/>
              </a:rPr>
              <a:t>r</a:t>
            </a:r>
            <a:r>
              <a:rPr lang="en-US" sz="1800" dirty="0">
                <a:latin typeface="Arial" pitchFamily="34" charset="0"/>
                <a:cs typeface="Arial" pitchFamily="34" charset="0"/>
              </a:rPr>
              <a:t>  increases the opportunity cost of current consumption, which tends to reduce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 and increase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2</a:t>
            </a:r>
            <a:r>
              <a:rPr lang="en-US" sz="1800" dirty="0">
                <a:latin typeface="Arial" pitchFamily="34" charset="0"/>
                <a:cs typeface="Arial" pitchFamily="34" charset="0"/>
              </a:rPr>
              <a:t>.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Both </a:t>
            </a:r>
            <a:r>
              <a:rPr lang="en-US" sz="1800" dirty="0">
                <a:latin typeface="Arial" pitchFamily="34" charset="0"/>
                <a:cs typeface="Arial" pitchFamily="34" charset="0"/>
              </a:rPr>
              <a:t>effects 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2</a:t>
            </a:r>
            <a:r>
              <a:rPr lang="en-US" sz="1800" dirty="0">
                <a:latin typeface="Arial" pitchFamily="34" charset="0"/>
                <a:cs typeface="Arial" pitchFamily="34" charset="0"/>
              </a:rPr>
              <a:t>. </a:t>
            </a:r>
          </a:p>
          <a:p>
            <a:pPr>
              <a:spcBef>
                <a:spcPct val="20000"/>
              </a:spcBef>
              <a:buFont typeface="Wingdings" pitchFamily="2" charset="2"/>
              <a:buNone/>
            </a:pPr>
            <a:r>
              <a:rPr lang="en-US" sz="1800" dirty="0">
                <a:latin typeface="Arial" pitchFamily="34" charset="0"/>
                <a:cs typeface="Arial" pitchFamily="34" charset="0"/>
              </a:rPr>
              <a:t>	Whether </a:t>
            </a: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 rises or falls depends on the relative size of the income &amp; substitution effects.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Constraints on borrowing</a:t>
            </a:r>
          </a:p>
        </p:txBody>
      </p:sp>
      <p:sp>
        <p:nvSpPr>
          <p:cNvPr id="279555" name="Rectangle 3"/>
          <p:cNvSpPr>
            <a:spLocks noGrp="1" noChangeArrowheads="1"/>
          </p:cNvSpPr>
          <p:nvPr>
            <p:ph idx="1"/>
          </p:nvPr>
        </p:nvSpPr>
        <p:spPr>
          <a:xfrm>
            <a:off x="609600" y="1219200"/>
            <a:ext cx="8077200" cy="47244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Fisher’s theory, the timing of income is irrelevant because the consumer can borrow and lend across periods.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Example</a:t>
            </a:r>
            <a:r>
              <a:rPr lang="en-US" sz="1800" dirty="0">
                <a:latin typeface="Arial" pitchFamily="34" charset="0"/>
                <a:cs typeface="Arial" pitchFamily="34" charset="0"/>
              </a:rPr>
              <a:t>:  If consumer learns that her future income will increase, she can spread the extra consumption over both periods by borrowing in the current period.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However</a:t>
            </a:r>
            <a:r>
              <a:rPr lang="en-US" sz="1800" dirty="0">
                <a:latin typeface="Arial" pitchFamily="34" charset="0"/>
                <a:cs typeface="Arial" pitchFamily="34" charset="0"/>
              </a:rPr>
              <a:t>, if consumer faces </a:t>
            </a:r>
            <a:r>
              <a:rPr lang="en-US" sz="1800" b="1" dirty="0">
                <a:latin typeface="Arial" pitchFamily="34" charset="0"/>
                <a:cs typeface="Arial" pitchFamily="34" charset="0"/>
              </a:rPr>
              <a:t>borrowing constraints</a:t>
            </a:r>
            <a:r>
              <a:rPr lang="en-US" sz="1800" dirty="0">
                <a:latin typeface="Arial" pitchFamily="34" charset="0"/>
                <a:cs typeface="Arial" pitchFamily="34" charset="0"/>
              </a:rPr>
              <a:t> (aka “liquidity constraints”), then she may not be able to increase current consumption</a:t>
            </a:r>
          </a:p>
          <a:p>
            <a:pPr>
              <a:spcBef>
                <a:spcPct val="15000"/>
              </a:spcBef>
              <a:buFont typeface="Wingdings" pitchFamily="2" charset="2"/>
              <a:buNone/>
            </a:pPr>
            <a:r>
              <a:rPr lang="en-US" sz="1800" dirty="0">
                <a:latin typeface="Arial" pitchFamily="34" charset="0"/>
                <a:cs typeface="Arial" pitchFamily="34" charset="0"/>
              </a:rPr>
              <a:t>	and her consumption may behave as in the Keynesian theory even though she is rational &amp; forward-looking</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9"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Constraints on borrowing</a:t>
            </a:r>
          </a:p>
        </p:txBody>
      </p:sp>
      <p:sp>
        <p:nvSpPr>
          <p:cNvPr id="280578" name="Rectangle 2"/>
          <p:cNvSpPr>
            <a:spLocks noGrp="1" noChangeArrowheads="1"/>
          </p:cNvSpPr>
          <p:nvPr>
            <p:ph idx="1"/>
          </p:nvPr>
        </p:nvSpPr>
        <p:spPr>
          <a:xfrm>
            <a:off x="5867400" y="2133600"/>
            <a:ext cx="1828800" cy="1676400"/>
          </a:xfrm>
          <a:solidFill>
            <a:srgbClr val="FFFF99"/>
          </a:solidFill>
        </p:spPr>
        <p:txBody>
          <a:bodyPr/>
          <a:lstStyle/>
          <a:p>
            <a:pPr marL="0" indent="0">
              <a:buFont typeface="Wingdings" pitchFamily="2" charset="2"/>
              <a:buNone/>
            </a:pPr>
            <a:r>
              <a:rPr lang="en-US" sz="1800">
                <a:latin typeface="Arial" pitchFamily="34" charset="0"/>
                <a:cs typeface="Arial" pitchFamily="34" charset="0"/>
              </a:rPr>
              <a:t>The budget line with no borrowing constraints</a:t>
            </a:r>
          </a:p>
        </p:txBody>
      </p:sp>
      <p:sp>
        <p:nvSpPr>
          <p:cNvPr id="280599" name="Line 23"/>
          <p:cNvSpPr>
            <a:spLocks noChangeShapeType="1"/>
          </p:cNvSpPr>
          <p:nvPr/>
        </p:nvSpPr>
        <p:spPr bwMode="auto">
          <a:xfrm flipV="1">
            <a:off x="4953000" y="2971800"/>
            <a:ext cx="1066800" cy="533400"/>
          </a:xfrm>
          <a:prstGeom prst="line">
            <a:avLst/>
          </a:prstGeom>
          <a:noFill/>
          <a:ln w="9525">
            <a:solidFill>
              <a:schemeClr val="tx1"/>
            </a:solidFill>
            <a:round/>
            <a:headEnd/>
            <a:tailEnd/>
          </a:ln>
          <a:effectLst/>
        </p:spPr>
        <p:txBody>
          <a:bodyPr/>
          <a:lstStyle/>
          <a:p>
            <a:endParaRPr lang="en-US"/>
          </a:p>
        </p:txBody>
      </p:sp>
      <p:grpSp>
        <p:nvGrpSpPr>
          <p:cNvPr id="280580" name="Group 4"/>
          <p:cNvGrpSpPr>
            <a:grpSpLocks/>
          </p:cNvGrpSpPr>
          <p:nvPr/>
        </p:nvGrpSpPr>
        <p:grpSpPr bwMode="auto">
          <a:xfrm>
            <a:off x="4038600" y="1524000"/>
            <a:ext cx="4419600" cy="4222750"/>
            <a:chOff x="2544" y="960"/>
            <a:chExt cx="2784" cy="2660"/>
          </a:xfrm>
        </p:grpSpPr>
        <p:grpSp>
          <p:nvGrpSpPr>
            <p:cNvPr id="280581" name="Group 5"/>
            <p:cNvGrpSpPr>
              <a:grpSpLocks/>
            </p:cNvGrpSpPr>
            <p:nvPr/>
          </p:nvGrpSpPr>
          <p:grpSpPr bwMode="auto">
            <a:xfrm>
              <a:off x="2640" y="1210"/>
              <a:ext cx="2448" cy="2256"/>
              <a:chOff x="1056" y="1018"/>
              <a:chExt cx="3312" cy="2352"/>
            </a:xfrm>
          </p:grpSpPr>
          <p:sp>
            <p:nvSpPr>
              <p:cNvPr id="280582"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80583"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80584" name="Text Box 8"/>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80585" name="Text Box 9"/>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80586" name="Line 10"/>
          <p:cNvSpPr>
            <a:spLocks noChangeShapeType="1"/>
          </p:cNvSpPr>
          <p:nvPr/>
        </p:nvSpPr>
        <p:spPr bwMode="auto">
          <a:xfrm>
            <a:off x="4191000" y="2781300"/>
            <a:ext cx="2308225" cy="2722563"/>
          </a:xfrm>
          <a:prstGeom prst="line">
            <a:avLst/>
          </a:prstGeom>
          <a:noFill/>
          <a:ln w="28575">
            <a:solidFill>
              <a:srgbClr val="000099"/>
            </a:solidFill>
            <a:round/>
            <a:headEnd/>
            <a:tailEnd/>
          </a:ln>
          <a:effectLst/>
        </p:spPr>
        <p:txBody>
          <a:bodyPr/>
          <a:lstStyle/>
          <a:p>
            <a:endParaRPr lang="en-US"/>
          </a:p>
        </p:txBody>
      </p:sp>
      <p:sp>
        <p:nvSpPr>
          <p:cNvPr id="280595" name="Text Box 19"/>
          <p:cNvSpPr txBox="1">
            <a:spLocks noChangeArrowheads="1"/>
          </p:cNvSpPr>
          <p:nvPr/>
        </p:nvSpPr>
        <p:spPr bwMode="auto">
          <a:xfrm>
            <a:off x="5180013" y="5495925"/>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280596" name="Text Box 20"/>
          <p:cNvSpPr txBox="1">
            <a:spLocks noChangeArrowheads="1"/>
          </p:cNvSpPr>
          <p:nvPr/>
        </p:nvSpPr>
        <p:spPr bwMode="auto">
          <a:xfrm>
            <a:off x="3821113" y="3897313"/>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280597" name="Line 21"/>
          <p:cNvSpPr>
            <a:spLocks noChangeShapeType="1"/>
          </p:cNvSpPr>
          <p:nvPr/>
        </p:nvSpPr>
        <p:spPr bwMode="auto">
          <a:xfrm flipH="1" flipV="1">
            <a:off x="5338763" y="4127500"/>
            <a:ext cx="4762" cy="1377950"/>
          </a:xfrm>
          <a:prstGeom prst="line">
            <a:avLst/>
          </a:prstGeom>
          <a:noFill/>
          <a:ln w="9525">
            <a:solidFill>
              <a:schemeClr val="tx1"/>
            </a:solidFill>
            <a:prstDash val="dash"/>
            <a:round/>
            <a:headEnd/>
            <a:tailEnd/>
          </a:ln>
          <a:effectLst/>
        </p:spPr>
        <p:txBody>
          <a:bodyPr/>
          <a:lstStyle/>
          <a:p>
            <a:endParaRPr lang="en-US"/>
          </a:p>
        </p:txBody>
      </p:sp>
      <p:sp>
        <p:nvSpPr>
          <p:cNvPr id="280598" name="Line 22"/>
          <p:cNvSpPr>
            <a:spLocks noChangeShapeType="1"/>
          </p:cNvSpPr>
          <p:nvPr/>
        </p:nvSpPr>
        <p:spPr bwMode="auto">
          <a:xfrm flipH="1">
            <a:off x="4184650" y="4125913"/>
            <a:ext cx="1169988" cy="0"/>
          </a:xfrm>
          <a:prstGeom prst="line">
            <a:avLst/>
          </a:prstGeom>
          <a:noFill/>
          <a:ln w="9525">
            <a:solidFill>
              <a:schemeClr val="tx1"/>
            </a:solidFill>
            <a:prstDash val="dash"/>
            <a:round/>
            <a:headEnd/>
            <a:tailEnd/>
          </a:ln>
          <a:effectLst/>
        </p:spPr>
        <p:txBody>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7" name="Rectangle 3"/>
          <p:cNvSpPr>
            <a:spLocks noGrp="1" noChangeArrowheads="1"/>
          </p:cNvSpPr>
          <p:nvPr>
            <p:ph type="title"/>
          </p:nvPr>
        </p:nvSpPr>
        <p:spPr>
          <a:noFill/>
          <a:ln/>
        </p:spPr>
        <p:txBody>
          <a:bodyPr>
            <a:normAutofit/>
          </a:bodyPr>
          <a:lstStyle/>
          <a:p>
            <a:r>
              <a:rPr lang="en-US" sz="2400" b="1" dirty="0">
                <a:latin typeface="Arial" pitchFamily="34" charset="0"/>
                <a:cs typeface="Arial" pitchFamily="34" charset="0"/>
              </a:rPr>
              <a:t>Constraints on borrowing</a:t>
            </a:r>
          </a:p>
        </p:txBody>
      </p:sp>
      <p:sp>
        <p:nvSpPr>
          <p:cNvPr id="257026" name="Rectangle 2"/>
          <p:cNvSpPr>
            <a:spLocks noGrp="1" noChangeArrowheads="1"/>
          </p:cNvSpPr>
          <p:nvPr>
            <p:ph idx="1"/>
          </p:nvPr>
        </p:nvSpPr>
        <p:spPr>
          <a:xfrm>
            <a:off x="609600" y="1524000"/>
            <a:ext cx="2819400" cy="1905000"/>
          </a:xfrm>
          <a:solidFill>
            <a:srgbClr val="B3CCFF"/>
          </a:solidFill>
        </p:spPr>
        <p:txBody>
          <a:bodyPr/>
          <a:lstStyle/>
          <a:p>
            <a:pPr marL="0" indent="0">
              <a:buFont typeface="Wingdings" pitchFamily="2" charset="2"/>
              <a:buNone/>
            </a:pPr>
            <a:r>
              <a:rPr lang="en-US" sz="1800" dirty="0">
                <a:latin typeface="Arial" pitchFamily="34" charset="0"/>
                <a:cs typeface="Arial" pitchFamily="34" charset="0"/>
              </a:rPr>
              <a:t>The borrowing constraint takes the form:</a:t>
            </a:r>
          </a:p>
          <a:p>
            <a:pPr marL="0" indent="0" algn="ctr">
              <a:buFont typeface="Wingdings" pitchFamily="2" charset="2"/>
              <a:buNone/>
            </a:pPr>
            <a:r>
              <a:rPr lang="en-US" sz="1800" b="1" i="1" dirty="0">
                <a:latin typeface="Arial" pitchFamily="34" charset="0"/>
                <a:cs typeface="Arial" pitchFamily="34" charset="0"/>
              </a:rPr>
              <a:t>C</a:t>
            </a:r>
            <a:r>
              <a:rPr lang="en-US" sz="1800" baseline="-25000" dirty="0">
                <a:latin typeface="Arial" pitchFamily="34" charset="0"/>
                <a:cs typeface="Arial" pitchFamily="34" charset="0"/>
              </a:rPr>
              <a:t>1</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a:t>
            </a: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baseline="-25000" dirty="0">
                <a:latin typeface="Arial" pitchFamily="34" charset="0"/>
                <a:cs typeface="Arial" pitchFamily="34" charset="0"/>
              </a:rPr>
              <a:t>1</a:t>
            </a:r>
            <a:endParaRPr lang="en-US" sz="1800" dirty="0">
              <a:latin typeface="Arial" pitchFamily="34" charset="0"/>
              <a:cs typeface="Arial" pitchFamily="34" charset="0"/>
            </a:endParaRPr>
          </a:p>
        </p:txBody>
      </p:sp>
      <p:grpSp>
        <p:nvGrpSpPr>
          <p:cNvPr id="257028" name="Group 4"/>
          <p:cNvGrpSpPr>
            <a:grpSpLocks/>
          </p:cNvGrpSpPr>
          <p:nvPr/>
        </p:nvGrpSpPr>
        <p:grpSpPr bwMode="auto">
          <a:xfrm>
            <a:off x="4038600" y="1524000"/>
            <a:ext cx="4419600" cy="4222750"/>
            <a:chOff x="2544" y="960"/>
            <a:chExt cx="2784" cy="2660"/>
          </a:xfrm>
        </p:grpSpPr>
        <p:grpSp>
          <p:nvGrpSpPr>
            <p:cNvPr id="257029" name="Group 5"/>
            <p:cNvGrpSpPr>
              <a:grpSpLocks/>
            </p:cNvGrpSpPr>
            <p:nvPr/>
          </p:nvGrpSpPr>
          <p:grpSpPr bwMode="auto">
            <a:xfrm>
              <a:off x="2640" y="1210"/>
              <a:ext cx="2448" cy="2256"/>
              <a:chOff x="1056" y="1018"/>
              <a:chExt cx="3312" cy="2352"/>
            </a:xfrm>
          </p:grpSpPr>
          <p:sp>
            <p:nvSpPr>
              <p:cNvPr id="257030"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57031"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57032" name="Text Box 8"/>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57033" name="Text Box 9"/>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57034" name="Line 10"/>
          <p:cNvSpPr>
            <a:spLocks noChangeShapeType="1"/>
          </p:cNvSpPr>
          <p:nvPr/>
        </p:nvSpPr>
        <p:spPr bwMode="auto">
          <a:xfrm>
            <a:off x="4191000" y="2781300"/>
            <a:ext cx="1155700" cy="1354138"/>
          </a:xfrm>
          <a:prstGeom prst="line">
            <a:avLst/>
          </a:prstGeom>
          <a:noFill/>
          <a:ln w="28575">
            <a:solidFill>
              <a:srgbClr val="000099"/>
            </a:solidFill>
            <a:round/>
            <a:headEnd/>
            <a:tailEnd/>
          </a:ln>
          <a:effectLst/>
        </p:spPr>
        <p:txBody>
          <a:bodyPr/>
          <a:lstStyle/>
          <a:p>
            <a:endParaRPr lang="en-US"/>
          </a:p>
        </p:txBody>
      </p:sp>
      <p:sp>
        <p:nvSpPr>
          <p:cNvPr id="257036" name="Text Box 12"/>
          <p:cNvSpPr txBox="1">
            <a:spLocks noChangeArrowheads="1"/>
          </p:cNvSpPr>
          <p:nvPr/>
        </p:nvSpPr>
        <p:spPr bwMode="auto">
          <a:xfrm>
            <a:off x="5180013" y="5495925"/>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257037" name="Text Box 13"/>
          <p:cNvSpPr txBox="1">
            <a:spLocks noChangeArrowheads="1"/>
          </p:cNvSpPr>
          <p:nvPr/>
        </p:nvSpPr>
        <p:spPr bwMode="auto">
          <a:xfrm>
            <a:off x="3821113" y="3897313"/>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2</a:t>
            </a:r>
          </a:p>
        </p:txBody>
      </p:sp>
      <p:sp>
        <p:nvSpPr>
          <p:cNvPr id="257043" name="Line 19"/>
          <p:cNvSpPr>
            <a:spLocks noChangeShapeType="1"/>
          </p:cNvSpPr>
          <p:nvPr/>
        </p:nvSpPr>
        <p:spPr bwMode="auto">
          <a:xfrm>
            <a:off x="5343525" y="4129088"/>
            <a:ext cx="1166813" cy="1371600"/>
          </a:xfrm>
          <a:prstGeom prst="line">
            <a:avLst/>
          </a:prstGeom>
          <a:noFill/>
          <a:ln w="19050" cap="rnd">
            <a:solidFill>
              <a:srgbClr val="969696"/>
            </a:solidFill>
            <a:prstDash val="sysDot"/>
            <a:round/>
            <a:headEnd/>
            <a:tailEnd/>
          </a:ln>
          <a:effectLst/>
        </p:spPr>
        <p:txBody>
          <a:bodyPr/>
          <a:lstStyle/>
          <a:p>
            <a:endParaRPr lang="en-US"/>
          </a:p>
        </p:txBody>
      </p:sp>
      <p:sp>
        <p:nvSpPr>
          <p:cNvPr id="257044" name="Line 20"/>
          <p:cNvSpPr>
            <a:spLocks noChangeShapeType="1"/>
          </p:cNvSpPr>
          <p:nvPr/>
        </p:nvSpPr>
        <p:spPr bwMode="auto">
          <a:xfrm>
            <a:off x="5346700" y="4121150"/>
            <a:ext cx="0" cy="1387475"/>
          </a:xfrm>
          <a:prstGeom prst="line">
            <a:avLst/>
          </a:prstGeom>
          <a:noFill/>
          <a:ln w="28575">
            <a:solidFill>
              <a:srgbClr val="000099"/>
            </a:solidFill>
            <a:round/>
            <a:headEnd/>
            <a:tailEnd/>
          </a:ln>
          <a:effectLst/>
        </p:spPr>
        <p:txBody>
          <a:bodyPr/>
          <a:lstStyle/>
          <a:p>
            <a:endParaRPr lang="en-US"/>
          </a:p>
        </p:txBody>
      </p:sp>
      <p:sp>
        <p:nvSpPr>
          <p:cNvPr id="257045" name="Line 21"/>
          <p:cNvSpPr>
            <a:spLocks noChangeShapeType="1"/>
          </p:cNvSpPr>
          <p:nvPr/>
        </p:nvSpPr>
        <p:spPr bwMode="auto">
          <a:xfrm flipH="1">
            <a:off x="4184650" y="4125913"/>
            <a:ext cx="1169988" cy="0"/>
          </a:xfrm>
          <a:prstGeom prst="line">
            <a:avLst/>
          </a:prstGeom>
          <a:noFill/>
          <a:ln w="9525">
            <a:solidFill>
              <a:schemeClr val="tx1"/>
            </a:solidFill>
            <a:prstDash val="dash"/>
            <a:round/>
            <a:headEnd/>
            <a:tailEnd/>
          </a:ln>
          <a:effectLst/>
        </p:spPr>
        <p:txBody>
          <a:bodyPr/>
          <a:lstStyle/>
          <a:p>
            <a:endParaRPr lang="en-US"/>
          </a:p>
        </p:txBody>
      </p:sp>
      <p:grpSp>
        <p:nvGrpSpPr>
          <p:cNvPr id="257049" name="Group 25"/>
          <p:cNvGrpSpPr>
            <a:grpSpLocks/>
          </p:cNvGrpSpPr>
          <p:nvPr/>
        </p:nvGrpSpPr>
        <p:grpSpPr bwMode="auto">
          <a:xfrm>
            <a:off x="4800600" y="2514600"/>
            <a:ext cx="2971800" cy="2438400"/>
            <a:chOff x="3024" y="1584"/>
            <a:chExt cx="1872" cy="1536"/>
          </a:xfrm>
        </p:grpSpPr>
        <p:sp>
          <p:nvSpPr>
            <p:cNvPr id="257047" name="Line 23"/>
            <p:cNvSpPr>
              <a:spLocks noChangeShapeType="1"/>
            </p:cNvSpPr>
            <p:nvPr/>
          </p:nvSpPr>
          <p:spPr bwMode="auto">
            <a:xfrm flipV="1">
              <a:off x="3408" y="2640"/>
              <a:ext cx="672" cy="480"/>
            </a:xfrm>
            <a:prstGeom prst="line">
              <a:avLst/>
            </a:prstGeom>
            <a:noFill/>
            <a:ln w="9525">
              <a:solidFill>
                <a:schemeClr val="tx1"/>
              </a:solidFill>
              <a:round/>
              <a:headEnd/>
              <a:tailEnd/>
            </a:ln>
            <a:effectLst/>
          </p:spPr>
          <p:txBody>
            <a:bodyPr/>
            <a:lstStyle/>
            <a:p>
              <a:endParaRPr lang="en-US"/>
            </a:p>
          </p:txBody>
        </p:sp>
        <p:sp>
          <p:nvSpPr>
            <p:cNvPr id="257048" name="Line 24"/>
            <p:cNvSpPr>
              <a:spLocks noChangeShapeType="1"/>
            </p:cNvSpPr>
            <p:nvPr/>
          </p:nvSpPr>
          <p:spPr bwMode="auto">
            <a:xfrm>
              <a:off x="3024" y="2112"/>
              <a:ext cx="816" cy="144"/>
            </a:xfrm>
            <a:prstGeom prst="line">
              <a:avLst/>
            </a:prstGeom>
            <a:noFill/>
            <a:ln w="9525">
              <a:solidFill>
                <a:schemeClr val="tx1"/>
              </a:solidFill>
              <a:round/>
              <a:headEnd/>
              <a:tailEnd/>
            </a:ln>
            <a:effectLst/>
          </p:spPr>
          <p:txBody>
            <a:bodyPr/>
            <a:lstStyle/>
            <a:p>
              <a:endParaRPr lang="en-US"/>
            </a:p>
          </p:txBody>
        </p:sp>
        <p:sp>
          <p:nvSpPr>
            <p:cNvPr id="257046" name="Rectangle 22"/>
            <p:cNvSpPr>
              <a:spLocks noChangeArrowheads="1"/>
            </p:cNvSpPr>
            <p:nvPr/>
          </p:nvSpPr>
          <p:spPr bwMode="auto">
            <a:xfrm>
              <a:off x="3744" y="1584"/>
              <a:ext cx="1152" cy="1056"/>
            </a:xfrm>
            <a:prstGeom prst="rect">
              <a:avLst/>
            </a:prstGeom>
            <a:solidFill>
              <a:srgbClr val="FFCCCC"/>
            </a:solidFill>
            <a:ln w="9525">
              <a:noFill/>
              <a:miter lim="800000"/>
              <a:headEnd/>
              <a:tailEnd/>
            </a:ln>
            <a:effectLst/>
          </p:spPr>
          <p:txBody>
            <a:bodyPr/>
            <a:lstStyle/>
            <a:p>
              <a:pPr>
                <a:spcBef>
                  <a:spcPct val="40000"/>
                </a:spcBef>
                <a:buClr>
                  <a:schemeClr val="accent2"/>
                </a:buClr>
                <a:buSzPct val="110000"/>
                <a:buFont typeface="Wingdings" pitchFamily="2" charset="2"/>
                <a:buNone/>
              </a:pPr>
              <a:r>
                <a:rPr lang="en-US" sz="2500">
                  <a:latin typeface="Tahoma" pitchFamily="34" charset="0"/>
                </a:rPr>
                <a:t>The budget line with a borrowing constraint</a:t>
              </a: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Rectangle 3"/>
          <p:cNvSpPr>
            <a:spLocks noGrp="1" noChangeArrowheads="1"/>
          </p:cNvSpPr>
          <p:nvPr>
            <p:ph type="title"/>
          </p:nvPr>
        </p:nvSpPr>
        <p:spPr>
          <a:noFill/>
          <a:ln/>
        </p:spPr>
        <p:txBody>
          <a:bodyPr>
            <a:normAutofit/>
          </a:bodyPr>
          <a:lstStyle/>
          <a:p>
            <a:pPr>
              <a:lnSpc>
                <a:spcPct val="90000"/>
              </a:lnSpc>
            </a:pPr>
            <a:r>
              <a:rPr lang="en-US" sz="2400" b="1" dirty="0">
                <a:latin typeface="Arial" pitchFamily="34" charset="0"/>
                <a:cs typeface="Arial" pitchFamily="34" charset="0"/>
              </a:rPr>
              <a:t>Consumer optimization when the borrowing constraint is not binding</a:t>
            </a:r>
          </a:p>
        </p:txBody>
      </p:sp>
      <p:sp>
        <p:nvSpPr>
          <p:cNvPr id="282626" name="Rectangle 2"/>
          <p:cNvSpPr>
            <a:spLocks noGrp="1" noChangeArrowheads="1"/>
          </p:cNvSpPr>
          <p:nvPr>
            <p:ph idx="1"/>
          </p:nvPr>
        </p:nvSpPr>
        <p:spPr>
          <a:xfrm>
            <a:off x="685800" y="2209800"/>
            <a:ext cx="2514600" cy="2514600"/>
          </a:xfrm>
          <a:solidFill>
            <a:srgbClr val="B3CCFF"/>
          </a:solidFill>
        </p:spPr>
        <p:txBody>
          <a:bodyPr/>
          <a:lstStyle/>
          <a:p>
            <a:pPr marL="0" indent="0">
              <a:buFont typeface="Wingdings" pitchFamily="2" charset="2"/>
              <a:buNone/>
            </a:pPr>
            <a:r>
              <a:rPr lang="en-US" sz="1800">
                <a:latin typeface="Arial" pitchFamily="34" charset="0"/>
                <a:cs typeface="Arial" pitchFamily="34" charset="0"/>
              </a:rPr>
              <a:t>The borrowing constraint is not binding if the consumer’s </a:t>
            </a:r>
            <a:br>
              <a:rPr lang="en-US" sz="1800">
                <a:latin typeface="Arial" pitchFamily="34" charset="0"/>
                <a:cs typeface="Arial" pitchFamily="34" charset="0"/>
              </a:rPr>
            </a:br>
            <a:r>
              <a:rPr lang="en-US" sz="1800">
                <a:latin typeface="Arial" pitchFamily="34" charset="0"/>
                <a:cs typeface="Arial" pitchFamily="34" charset="0"/>
              </a:rPr>
              <a:t>optimal </a:t>
            </a:r>
            <a:r>
              <a:rPr lang="en-US" sz="1800" b="1" i="1">
                <a:latin typeface="Arial" pitchFamily="34" charset="0"/>
                <a:cs typeface="Arial" pitchFamily="34" charset="0"/>
              </a:rPr>
              <a:t>C</a:t>
            </a:r>
            <a:r>
              <a:rPr lang="en-US" sz="1800" baseline="-25000">
                <a:latin typeface="Arial" pitchFamily="34" charset="0"/>
                <a:cs typeface="Arial" pitchFamily="34" charset="0"/>
              </a:rPr>
              <a:t>1</a:t>
            </a:r>
            <a:r>
              <a:rPr lang="en-US" sz="1800">
                <a:latin typeface="Arial" pitchFamily="34" charset="0"/>
                <a:cs typeface="Arial" pitchFamily="34" charset="0"/>
              </a:rPr>
              <a:t> </a:t>
            </a:r>
            <a:br>
              <a:rPr lang="en-US" sz="1800">
                <a:latin typeface="Arial" pitchFamily="34" charset="0"/>
                <a:cs typeface="Arial" pitchFamily="34" charset="0"/>
              </a:rPr>
            </a:br>
            <a:r>
              <a:rPr lang="en-US" sz="1800">
                <a:latin typeface="Arial" pitchFamily="34" charset="0"/>
                <a:cs typeface="Arial" pitchFamily="34" charset="0"/>
              </a:rPr>
              <a:t>is less than </a:t>
            </a:r>
            <a:r>
              <a:rPr lang="en-US" sz="1800" b="1" i="1">
                <a:latin typeface="Arial" pitchFamily="34" charset="0"/>
                <a:cs typeface="Arial" pitchFamily="34" charset="0"/>
              </a:rPr>
              <a:t>Y</a:t>
            </a:r>
            <a:r>
              <a:rPr lang="en-US" sz="1800" baseline="-25000">
                <a:latin typeface="Arial" pitchFamily="34" charset="0"/>
                <a:cs typeface="Arial" pitchFamily="34" charset="0"/>
              </a:rPr>
              <a:t>1</a:t>
            </a:r>
            <a:r>
              <a:rPr lang="en-US" sz="1800">
                <a:latin typeface="Arial" pitchFamily="34" charset="0"/>
                <a:cs typeface="Arial" pitchFamily="34" charset="0"/>
              </a:rPr>
              <a:t>.</a:t>
            </a:r>
          </a:p>
        </p:txBody>
      </p:sp>
      <p:grpSp>
        <p:nvGrpSpPr>
          <p:cNvPr id="282628" name="Group 4"/>
          <p:cNvGrpSpPr>
            <a:grpSpLocks/>
          </p:cNvGrpSpPr>
          <p:nvPr/>
        </p:nvGrpSpPr>
        <p:grpSpPr bwMode="auto">
          <a:xfrm>
            <a:off x="4038600" y="1524000"/>
            <a:ext cx="4419600" cy="4222750"/>
            <a:chOff x="2544" y="960"/>
            <a:chExt cx="2784" cy="2660"/>
          </a:xfrm>
        </p:grpSpPr>
        <p:grpSp>
          <p:nvGrpSpPr>
            <p:cNvPr id="282629" name="Group 5"/>
            <p:cNvGrpSpPr>
              <a:grpSpLocks/>
            </p:cNvGrpSpPr>
            <p:nvPr/>
          </p:nvGrpSpPr>
          <p:grpSpPr bwMode="auto">
            <a:xfrm>
              <a:off x="2640" y="1210"/>
              <a:ext cx="2448" cy="2256"/>
              <a:chOff x="1056" y="1018"/>
              <a:chExt cx="3312" cy="2352"/>
            </a:xfrm>
          </p:grpSpPr>
          <p:sp>
            <p:nvSpPr>
              <p:cNvPr id="282630"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82631"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82632" name="Text Box 8"/>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82633" name="Text Box 9"/>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82634" name="Line 10"/>
          <p:cNvSpPr>
            <a:spLocks noChangeShapeType="1"/>
          </p:cNvSpPr>
          <p:nvPr/>
        </p:nvSpPr>
        <p:spPr bwMode="auto">
          <a:xfrm>
            <a:off x="4191000" y="2781300"/>
            <a:ext cx="1155700" cy="1354138"/>
          </a:xfrm>
          <a:prstGeom prst="line">
            <a:avLst/>
          </a:prstGeom>
          <a:noFill/>
          <a:ln w="28575">
            <a:solidFill>
              <a:srgbClr val="000099"/>
            </a:solidFill>
            <a:round/>
            <a:headEnd/>
            <a:tailEnd/>
          </a:ln>
          <a:effectLst/>
        </p:spPr>
        <p:txBody>
          <a:bodyPr/>
          <a:lstStyle/>
          <a:p>
            <a:endParaRPr lang="en-US"/>
          </a:p>
        </p:txBody>
      </p:sp>
      <p:sp>
        <p:nvSpPr>
          <p:cNvPr id="282635" name="Text Box 11"/>
          <p:cNvSpPr txBox="1">
            <a:spLocks noChangeArrowheads="1"/>
          </p:cNvSpPr>
          <p:nvPr/>
        </p:nvSpPr>
        <p:spPr bwMode="auto">
          <a:xfrm>
            <a:off x="5180013" y="5495925"/>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282637" name="Line 13"/>
          <p:cNvSpPr>
            <a:spLocks noChangeShapeType="1"/>
          </p:cNvSpPr>
          <p:nvPr/>
        </p:nvSpPr>
        <p:spPr bwMode="auto">
          <a:xfrm>
            <a:off x="5343525" y="4129088"/>
            <a:ext cx="1166813" cy="1371600"/>
          </a:xfrm>
          <a:prstGeom prst="line">
            <a:avLst/>
          </a:prstGeom>
          <a:noFill/>
          <a:ln w="19050" cap="rnd">
            <a:solidFill>
              <a:srgbClr val="969696"/>
            </a:solidFill>
            <a:prstDash val="sysDot"/>
            <a:round/>
            <a:headEnd/>
            <a:tailEnd/>
          </a:ln>
          <a:effectLst/>
        </p:spPr>
        <p:txBody>
          <a:bodyPr/>
          <a:lstStyle/>
          <a:p>
            <a:endParaRPr lang="en-US"/>
          </a:p>
        </p:txBody>
      </p:sp>
      <p:sp>
        <p:nvSpPr>
          <p:cNvPr id="282638" name="Line 14"/>
          <p:cNvSpPr>
            <a:spLocks noChangeShapeType="1"/>
          </p:cNvSpPr>
          <p:nvPr/>
        </p:nvSpPr>
        <p:spPr bwMode="auto">
          <a:xfrm>
            <a:off x="5346700" y="4121150"/>
            <a:ext cx="0" cy="1387475"/>
          </a:xfrm>
          <a:prstGeom prst="line">
            <a:avLst/>
          </a:prstGeom>
          <a:noFill/>
          <a:ln w="28575">
            <a:solidFill>
              <a:srgbClr val="000099"/>
            </a:solidFill>
            <a:round/>
            <a:headEnd/>
            <a:tailEnd/>
          </a:ln>
          <a:effectLst/>
        </p:spPr>
        <p:txBody>
          <a:bodyPr/>
          <a:lstStyle/>
          <a:p>
            <a:endParaRPr lang="en-US"/>
          </a:p>
        </p:txBody>
      </p:sp>
      <p:sp>
        <p:nvSpPr>
          <p:cNvPr id="282644" name="Arc 20"/>
          <p:cNvSpPr>
            <a:spLocks/>
          </p:cNvSpPr>
          <p:nvPr/>
        </p:nvSpPr>
        <p:spPr bwMode="auto">
          <a:xfrm flipH="1" flipV="1">
            <a:off x="4616450" y="2684463"/>
            <a:ext cx="1935163" cy="1658937"/>
          </a:xfrm>
          <a:custGeom>
            <a:avLst/>
            <a:gdLst>
              <a:gd name="G0" fmla="+- 0 0 0"/>
              <a:gd name="G1" fmla="+- 20886 0 0"/>
              <a:gd name="G2" fmla="+- 21600 0 0"/>
              <a:gd name="T0" fmla="*/ 5510 w 21533"/>
              <a:gd name="T1" fmla="*/ 0 h 20886"/>
              <a:gd name="T2" fmla="*/ 21533 w 21533"/>
              <a:gd name="T3" fmla="*/ 19188 h 20886"/>
              <a:gd name="T4" fmla="*/ 0 w 21533"/>
              <a:gd name="T5" fmla="*/ 20886 h 20886"/>
            </a:gdLst>
            <a:ahLst/>
            <a:cxnLst>
              <a:cxn ang="0">
                <a:pos x="T0" y="T1"/>
              </a:cxn>
              <a:cxn ang="0">
                <a:pos x="T2" y="T3"/>
              </a:cxn>
              <a:cxn ang="0">
                <a:pos x="T4" y="T5"/>
              </a:cxn>
            </a:cxnLst>
            <a:rect l="0" t="0" r="r" b="b"/>
            <a:pathLst>
              <a:path w="21533" h="20886" fill="none" extrusionOk="0">
                <a:moveTo>
                  <a:pt x="5509" y="0"/>
                </a:moveTo>
                <a:cubicBezTo>
                  <a:pt x="14385" y="2342"/>
                  <a:pt x="20811" y="10037"/>
                  <a:pt x="21533" y="19187"/>
                </a:cubicBezTo>
              </a:path>
              <a:path w="21533" h="20886" stroke="0" extrusionOk="0">
                <a:moveTo>
                  <a:pt x="5509" y="0"/>
                </a:moveTo>
                <a:cubicBezTo>
                  <a:pt x="14385" y="2342"/>
                  <a:pt x="20811" y="10037"/>
                  <a:pt x="21533" y="19187"/>
                </a:cubicBezTo>
                <a:lnTo>
                  <a:pt x="0" y="20886"/>
                </a:lnTo>
                <a:close/>
              </a:path>
            </a:pathLst>
          </a:custGeom>
          <a:noFill/>
          <a:ln w="28575">
            <a:solidFill>
              <a:srgbClr val="CC0000"/>
            </a:solidFill>
            <a:round/>
            <a:headEnd/>
            <a:tailEnd/>
          </a:ln>
          <a:effectLst/>
        </p:spPr>
        <p:txBody>
          <a:bodyPr wrap="none" anchor="ctr"/>
          <a:lstStyle/>
          <a:p>
            <a:endParaRPr lang="en-US"/>
          </a:p>
        </p:txBody>
      </p:sp>
      <p:sp>
        <p:nvSpPr>
          <p:cNvPr id="282646" name="Oval 22"/>
          <p:cNvSpPr>
            <a:spLocks noChangeArrowheads="1"/>
          </p:cNvSpPr>
          <p:nvPr/>
        </p:nvSpPr>
        <p:spPr bwMode="auto">
          <a:xfrm>
            <a:off x="4972050" y="3690938"/>
            <a:ext cx="76200" cy="76200"/>
          </a:xfrm>
          <a:prstGeom prst="ellipse">
            <a:avLst/>
          </a:prstGeom>
          <a:solidFill>
            <a:schemeClr val="tx1"/>
          </a:solidFill>
          <a:ln w="9525">
            <a:solidFill>
              <a:schemeClr val="tx1"/>
            </a:solidFill>
            <a:round/>
            <a:headEnd/>
            <a:tailEnd/>
          </a:ln>
          <a:effectLst/>
        </p:spPr>
        <p:txBody>
          <a:bodyPr wrap="none" anchor="ctr"/>
          <a:lstStyle/>
          <a:p>
            <a:pPr algn="ct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5" name="Rectangle 3"/>
          <p:cNvSpPr>
            <a:spLocks noGrp="1" noChangeArrowheads="1"/>
          </p:cNvSpPr>
          <p:nvPr>
            <p:ph type="title"/>
          </p:nvPr>
        </p:nvSpPr>
        <p:spPr>
          <a:noFill/>
          <a:ln/>
        </p:spPr>
        <p:txBody>
          <a:bodyPr>
            <a:normAutofit/>
          </a:bodyPr>
          <a:lstStyle/>
          <a:p>
            <a:pPr>
              <a:lnSpc>
                <a:spcPct val="90000"/>
              </a:lnSpc>
            </a:pPr>
            <a:r>
              <a:rPr lang="en-US" sz="2400" dirty="0">
                <a:latin typeface="Arial" pitchFamily="34" charset="0"/>
                <a:cs typeface="Arial" pitchFamily="34" charset="0"/>
              </a:rPr>
              <a:t>Consumer optimization when the borrowing constraint is binding</a:t>
            </a:r>
          </a:p>
        </p:txBody>
      </p:sp>
      <p:sp>
        <p:nvSpPr>
          <p:cNvPr id="284674" name="Rectangle 2"/>
          <p:cNvSpPr>
            <a:spLocks noGrp="1" noChangeArrowheads="1"/>
          </p:cNvSpPr>
          <p:nvPr>
            <p:ph idx="1"/>
          </p:nvPr>
        </p:nvSpPr>
        <p:spPr>
          <a:xfrm>
            <a:off x="533400" y="1600200"/>
            <a:ext cx="2514600" cy="3352800"/>
          </a:xfrm>
          <a:solidFill>
            <a:srgbClr val="FFCCCC"/>
          </a:solidFill>
        </p:spPr>
        <p:txBody>
          <a:bodyPr/>
          <a:lstStyle/>
          <a:p>
            <a:pPr marL="0" indent="0">
              <a:buFont typeface="Wingdings" pitchFamily="2" charset="2"/>
              <a:buNone/>
            </a:pPr>
            <a:r>
              <a:rPr lang="en-US" sz="1800">
                <a:latin typeface="Arial" pitchFamily="34" charset="0"/>
                <a:cs typeface="Arial" pitchFamily="34" charset="0"/>
              </a:rPr>
              <a:t>The optimal choice is at point D.  </a:t>
            </a:r>
          </a:p>
          <a:p>
            <a:pPr marL="0" indent="0">
              <a:buFont typeface="Wingdings" pitchFamily="2" charset="2"/>
              <a:buNone/>
            </a:pPr>
            <a:r>
              <a:rPr lang="en-US" sz="1800">
                <a:latin typeface="Arial" pitchFamily="34" charset="0"/>
                <a:cs typeface="Arial" pitchFamily="34" charset="0"/>
              </a:rPr>
              <a:t>But since the consumer cannot borrow, the best he can do is point E.</a:t>
            </a:r>
          </a:p>
        </p:txBody>
      </p:sp>
      <p:grpSp>
        <p:nvGrpSpPr>
          <p:cNvPr id="284676" name="Group 4"/>
          <p:cNvGrpSpPr>
            <a:grpSpLocks/>
          </p:cNvGrpSpPr>
          <p:nvPr/>
        </p:nvGrpSpPr>
        <p:grpSpPr bwMode="auto">
          <a:xfrm>
            <a:off x="4038600" y="1524000"/>
            <a:ext cx="4419600" cy="4222750"/>
            <a:chOff x="2544" y="960"/>
            <a:chExt cx="2784" cy="2660"/>
          </a:xfrm>
        </p:grpSpPr>
        <p:grpSp>
          <p:nvGrpSpPr>
            <p:cNvPr id="284677" name="Group 5"/>
            <p:cNvGrpSpPr>
              <a:grpSpLocks/>
            </p:cNvGrpSpPr>
            <p:nvPr/>
          </p:nvGrpSpPr>
          <p:grpSpPr bwMode="auto">
            <a:xfrm>
              <a:off x="2640" y="1210"/>
              <a:ext cx="2448" cy="2256"/>
              <a:chOff x="1056" y="1018"/>
              <a:chExt cx="3312" cy="2352"/>
            </a:xfrm>
          </p:grpSpPr>
          <p:sp>
            <p:nvSpPr>
              <p:cNvPr id="284678" name="Line 6"/>
              <p:cNvSpPr>
                <a:spLocks noChangeShapeType="1"/>
              </p:cNvSpPr>
              <p:nvPr/>
            </p:nvSpPr>
            <p:spPr bwMode="auto">
              <a:xfrm>
                <a:off x="1056" y="1018"/>
                <a:ext cx="0" cy="2352"/>
              </a:xfrm>
              <a:prstGeom prst="line">
                <a:avLst/>
              </a:prstGeom>
              <a:noFill/>
              <a:ln w="12700">
                <a:solidFill>
                  <a:schemeClr val="tx1"/>
                </a:solidFill>
                <a:round/>
                <a:headEnd/>
                <a:tailEnd/>
              </a:ln>
              <a:effectLst/>
            </p:spPr>
            <p:txBody>
              <a:bodyPr/>
              <a:lstStyle/>
              <a:p>
                <a:endParaRPr lang="en-US"/>
              </a:p>
            </p:txBody>
          </p:sp>
          <p:sp>
            <p:nvSpPr>
              <p:cNvPr id="284679" name="Line 7"/>
              <p:cNvSpPr>
                <a:spLocks noChangeShapeType="1"/>
              </p:cNvSpPr>
              <p:nvPr/>
            </p:nvSpPr>
            <p:spPr bwMode="auto">
              <a:xfrm>
                <a:off x="1056" y="3370"/>
                <a:ext cx="3312" cy="0"/>
              </a:xfrm>
              <a:prstGeom prst="line">
                <a:avLst/>
              </a:prstGeom>
              <a:noFill/>
              <a:ln w="12700">
                <a:solidFill>
                  <a:schemeClr val="tx1"/>
                </a:solidFill>
                <a:round/>
                <a:headEnd/>
                <a:tailEnd/>
              </a:ln>
              <a:effectLst/>
            </p:spPr>
            <p:txBody>
              <a:bodyPr/>
              <a:lstStyle/>
              <a:p>
                <a:endParaRPr lang="en-US"/>
              </a:p>
            </p:txBody>
          </p:sp>
        </p:grpSp>
        <p:sp>
          <p:nvSpPr>
            <p:cNvPr id="284680" name="Text Box 8"/>
            <p:cNvSpPr txBox="1">
              <a:spLocks noChangeArrowheads="1"/>
            </p:cNvSpPr>
            <p:nvPr/>
          </p:nvSpPr>
          <p:spPr bwMode="auto">
            <a:xfrm>
              <a:off x="5088" y="337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1</a:t>
              </a:r>
            </a:p>
          </p:txBody>
        </p:sp>
        <p:sp>
          <p:nvSpPr>
            <p:cNvPr id="284681" name="Text Box 9"/>
            <p:cNvSpPr txBox="1">
              <a:spLocks noChangeArrowheads="1"/>
            </p:cNvSpPr>
            <p:nvPr/>
          </p:nvSpPr>
          <p:spPr bwMode="auto">
            <a:xfrm>
              <a:off x="2544" y="960"/>
              <a:ext cx="240" cy="250"/>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C</a:t>
              </a:r>
              <a:r>
                <a:rPr lang="en-US" sz="2300" baseline="-25000">
                  <a:latin typeface="Tahoma" pitchFamily="34" charset="0"/>
                </a:rPr>
                <a:t>2</a:t>
              </a:r>
            </a:p>
          </p:txBody>
        </p:sp>
      </p:grpSp>
      <p:sp>
        <p:nvSpPr>
          <p:cNvPr id="284682" name="Line 10"/>
          <p:cNvSpPr>
            <a:spLocks noChangeShapeType="1"/>
          </p:cNvSpPr>
          <p:nvPr/>
        </p:nvSpPr>
        <p:spPr bwMode="auto">
          <a:xfrm>
            <a:off x="4191000" y="2781300"/>
            <a:ext cx="1155700" cy="1354138"/>
          </a:xfrm>
          <a:prstGeom prst="line">
            <a:avLst/>
          </a:prstGeom>
          <a:noFill/>
          <a:ln w="28575">
            <a:solidFill>
              <a:srgbClr val="000099"/>
            </a:solidFill>
            <a:round/>
            <a:headEnd/>
            <a:tailEnd/>
          </a:ln>
          <a:effectLst/>
        </p:spPr>
        <p:txBody>
          <a:bodyPr/>
          <a:lstStyle/>
          <a:p>
            <a:endParaRPr lang="en-US"/>
          </a:p>
        </p:txBody>
      </p:sp>
      <p:sp>
        <p:nvSpPr>
          <p:cNvPr id="284683" name="Text Box 11"/>
          <p:cNvSpPr txBox="1">
            <a:spLocks noChangeArrowheads="1"/>
          </p:cNvSpPr>
          <p:nvPr/>
        </p:nvSpPr>
        <p:spPr bwMode="auto">
          <a:xfrm>
            <a:off x="5180013" y="5495925"/>
            <a:ext cx="381000" cy="396875"/>
          </a:xfrm>
          <a:prstGeom prst="rect">
            <a:avLst/>
          </a:prstGeom>
          <a:noFill/>
          <a:ln w="9525">
            <a:noFill/>
            <a:miter lim="800000"/>
            <a:headEnd/>
            <a:tailEnd/>
          </a:ln>
          <a:effectLst/>
        </p:spPr>
        <p:txBody>
          <a:bodyPr lIns="0" tIns="0" rIns="0">
            <a:spAutoFit/>
          </a:bodyPr>
          <a:lstStyle/>
          <a:p>
            <a:pPr>
              <a:spcBef>
                <a:spcPct val="50000"/>
              </a:spcBef>
            </a:pPr>
            <a:r>
              <a:rPr lang="en-US" sz="2300" b="1" i="1">
                <a:latin typeface="Tahoma" pitchFamily="34" charset="0"/>
              </a:rPr>
              <a:t>Y</a:t>
            </a:r>
            <a:r>
              <a:rPr lang="en-US" sz="2300" baseline="-25000">
                <a:latin typeface="Tahoma" pitchFamily="34" charset="0"/>
              </a:rPr>
              <a:t>1</a:t>
            </a:r>
          </a:p>
        </p:txBody>
      </p:sp>
      <p:sp>
        <p:nvSpPr>
          <p:cNvPr id="284684" name="Line 12"/>
          <p:cNvSpPr>
            <a:spLocks noChangeShapeType="1"/>
          </p:cNvSpPr>
          <p:nvPr/>
        </p:nvSpPr>
        <p:spPr bwMode="auto">
          <a:xfrm>
            <a:off x="5343525" y="4129088"/>
            <a:ext cx="1166813" cy="1371600"/>
          </a:xfrm>
          <a:prstGeom prst="line">
            <a:avLst/>
          </a:prstGeom>
          <a:noFill/>
          <a:ln w="19050" cap="rnd">
            <a:solidFill>
              <a:srgbClr val="969696"/>
            </a:solidFill>
            <a:prstDash val="sysDot"/>
            <a:round/>
            <a:headEnd/>
            <a:tailEnd/>
          </a:ln>
          <a:effectLst/>
        </p:spPr>
        <p:txBody>
          <a:bodyPr/>
          <a:lstStyle/>
          <a:p>
            <a:endParaRPr lang="en-US"/>
          </a:p>
        </p:txBody>
      </p:sp>
      <p:sp>
        <p:nvSpPr>
          <p:cNvPr id="284685" name="Line 13"/>
          <p:cNvSpPr>
            <a:spLocks noChangeShapeType="1"/>
          </p:cNvSpPr>
          <p:nvPr/>
        </p:nvSpPr>
        <p:spPr bwMode="auto">
          <a:xfrm>
            <a:off x="5346700" y="4121150"/>
            <a:ext cx="0" cy="1387475"/>
          </a:xfrm>
          <a:prstGeom prst="line">
            <a:avLst/>
          </a:prstGeom>
          <a:noFill/>
          <a:ln w="28575">
            <a:solidFill>
              <a:srgbClr val="000099"/>
            </a:solidFill>
            <a:round/>
            <a:headEnd/>
            <a:tailEnd/>
          </a:ln>
          <a:effectLst/>
        </p:spPr>
        <p:txBody>
          <a:bodyPr/>
          <a:lstStyle/>
          <a:p>
            <a:endParaRPr lang="en-US"/>
          </a:p>
        </p:txBody>
      </p:sp>
      <p:sp>
        <p:nvSpPr>
          <p:cNvPr id="284686" name="Arc 14"/>
          <p:cNvSpPr>
            <a:spLocks/>
          </p:cNvSpPr>
          <p:nvPr/>
        </p:nvSpPr>
        <p:spPr bwMode="auto">
          <a:xfrm flipH="1" flipV="1">
            <a:off x="5476875" y="3702050"/>
            <a:ext cx="1935163" cy="1609725"/>
          </a:xfrm>
          <a:custGeom>
            <a:avLst/>
            <a:gdLst>
              <a:gd name="G0" fmla="+- 0 0 0"/>
              <a:gd name="G1" fmla="+- 20275 0 0"/>
              <a:gd name="G2" fmla="+- 21600 0 0"/>
              <a:gd name="T0" fmla="*/ 7448 w 21533"/>
              <a:gd name="T1" fmla="*/ 0 h 20275"/>
              <a:gd name="T2" fmla="*/ 21533 w 21533"/>
              <a:gd name="T3" fmla="*/ 18577 h 20275"/>
              <a:gd name="T4" fmla="*/ 0 w 21533"/>
              <a:gd name="T5" fmla="*/ 20275 h 20275"/>
            </a:gdLst>
            <a:ahLst/>
            <a:cxnLst>
              <a:cxn ang="0">
                <a:pos x="T0" y="T1"/>
              </a:cxn>
              <a:cxn ang="0">
                <a:pos x="T2" y="T3"/>
              </a:cxn>
              <a:cxn ang="0">
                <a:pos x="T4" y="T5"/>
              </a:cxn>
            </a:cxnLst>
            <a:rect l="0" t="0" r="r" b="b"/>
            <a:pathLst>
              <a:path w="21533" h="20275" fill="none" extrusionOk="0">
                <a:moveTo>
                  <a:pt x="7448" y="-1"/>
                </a:moveTo>
                <a:cubicBezTo>
                  <a:pt x="15368" y="2909"/>
                  <a:pt x="20869" y="10164"/>
                  <a:pt x="21533" y="18576"/>
                </a:cubicBezTo>
              </a:path>
              <a:path w="21533" h="20275" stroke="0" extrusionOk="0">
                <a:moveTo>
                  <a:pt x="7448" y="-1"/>
                </a:moveTo>
                <a:cubicBezTo>
                  <a:pt x="15368" y="2909"/>
                  <a:pt x="20869" y="10164"/>
                  <a:pt x="21533" y="18576"/>
                </a:cubicBezTo>
                <a:lnTo>
                  <a:pt x="0" y="20275"/>
                </a:lnTo>
                <a:close/>
              </a:path>
            </a:pathLst>
          </a:custGeom>
          <a:noFill/>
          <a:ln w="28575">
            <a:solidFill>
              <a:srgbClr val="CC0000"/>
            </a:solidFill>
            <a:round/>
            <a:headEnd/>
            <a:tailEnd/>
          </a:ln>
          <a:effectLst/>
        </p:spPr>
        <p:txBody>
          <a:bodyPr wrap="none" anchor="ctr"/>
          <a:lstStyle/>
          <a:p>
            <a:endParaRPr lang="en-US"/>
          </a:p>
        </p:txBody>
      </p:sp>
      <p:sp>
        <p:nvSpPr>
          <p:cNvPr id="284687" name="Oval 15"/>
          <p:cNvSpPr>
            <a:spLocks noChangeArrowheads="1"/>
          </p:cNvSpPr>
          <p:nvPr/>
        </p:nvSpPr>
        <p:spPr bwMode="auto">
          <a:xfrm>
            <a:off x="5832475" y="4706938"/>
            <a:ext cx="76200" cy="76200"/>
          </a:xfrm>
          <a:prstGeom prst="ellipse">
            <a:avLst/>
          </a:prstGeom>
          <a:solidFill>
            <a:schemeClr val="tx1"/>
          </a:solidFill>
          <a:ln w="9525">
            <a:solidFill>
              <a:schemeClr val="tx1"/>
            </a:solidFill>
            <a:round/>
            <a:headEnd/>
            <a:tailEnd/>
          </a:ln>
          <a:effectLst/>
        </p:spPr>
        <p:txBody>
          <a:bodyPr wrap="none" anchor="ctr"/>
          <a:lstStyle/>
          <a:p>
            <a:pPr algn="ctr"/>
            <a:endParaRPr lang="en-US"/>
          </a:p>
        </p:txBody>
      </p:sp>
      <p:sp>
        <p:nvSpPr>
          <p:cNvPr id="284688" name="Arc 16"/>
          <p:cNvSpPr>
            <a:spLocks/>
          </p:cNvSpPr>
          <p:nvPr/>
        </p:nvSpPr>
        <p:spPr bwMode="auto">
          <a:xfrm flipH="1" flipV="1">
            <a:off x="5316538" y="3794125"/>
            <a:ext cx="1939925" cy="1563688"/>
          </a:xfrm>
          <a:custGeom>
            <a:avLst/>
            <a:gdLst>
              <a:gd name="G0" fmla="+- 0 0 0"/>
              <a:gd name="G1" fmla="+- 19690 0 0"/>
              <a:gd name="G2" fmla="+- 21600 0 0"/>
              <a:gd name="T0" fmla="*/ 8880 w 21583"/>
              <a:gd name="T1" fmla="*/ 0 h 19690"/>
              <a:gd name="T2" fmla="*/ 21583 w 21583"/>
              <a:gd name="T3" fmla="*/ 18832 h 19690"/>
              <a:gd name="T4" fmla="*/ 0 w 21583"/>
              <a:gd name="T5" fmla="*/ 19690 h 19690"/>
            </a:gdLst>
            <a:ahLst/>
            <a:cxnLst>
              <a:cxn ang="0">
                <a:pos x="T0" y="T1"/>
              </a:cxn>
              <a:cxn ang="0">
                <a:pos x="T2" y="T3"/>
              </a:cxn>
              <a:cxn ang="0">
                <a:pos x="T4" y="T5"/>
              </a:cxn>
            </a:cxnLst>
            <a:rect l="0" t="0" r="r" b="b"/>
            <a:pathLst>
              <a:path w="21583" h="19690" fill="none" extrusionOk="0">
                <a:moveTo>
                  <a:pt x="8880" y="-1"/>
                </a:moveTo>
                <a:cubicBezTo>
                  <a:pt x="16339" y="3364"/>
                  <a:pt x="21257" y="10655"/>
                  <a:pt x="21582" y="18832"/>
                </a:cubicBezTo>
              </a:path>
              <a:path w="21583" h="19690" stroke="0" extrusionOk="0">
                <a:moveTo>
                  <a:pt x="8880" y="-1"/>
                </a:moveTo>
                <a:cubicBezTo>
                  <a:pt x="16339" y="3364"/>
                  <a:pt x="21257" y="10655"/>
                  <a:pt x="21582" y="18832"/>
                </a:cubicBezTo>
                <a:lnTo>
                  <a:pt x="0" y="19690"/>
                </a:lnTo>
                <a:close/>
              </a:path>
            </a:pathLst>
          </a:custGeom>
          <a:noFill/>
          <a:ln w="28575">
            <a:solidFill>
              <a:schemeClr val="accent1"/>
            </a:solidFill>
            <a:round/>
            <a:headEnd/>
            <a:tailEnd/>
          </a:ln>
          <a:effectLst/>
        </p:spPr>
        <p:txBody>
          <a:bodyPr wrap="none" anchor="ctr"/>
          <a:lstStyle/>
          <a:p>
            <a:endParaRPr lang="en-US"/>
          </a:p>
        </p:txBody>
      </p:sp>
      <p:sp>
        <p:nvSpPr>
          <p:cNvPr id="284689" name="Oval 17"/>
          <p:cNvSpPr>
            <a:spLocks noChangeArrowheads="1"/>
          </p:cNvSpPr>
          <p:nvPr/>
        </p:nvSpPr>
        <p:spPr bwMode="auto">
          <a:xfrm>
            <a:off x="5303838" y="4097338"/>
            <a:ext cx="76200" cy="76200"/>
          </a:xfrm>
          <a:prstGeom prst="ellipse">
            <a:avLst/>
          </a:prstGeom>
          <a:solidFill>
            <a:schemeClr val="tx1"/>
          </a:solidFill>
          <a:ln w="9525">
            <a:solidFill>
              <a:schemeClr val="tx1"/>
            </a:solidFill>
            <a:round/>
            <a:headEnd/>
            <a:tailEnd/>
          </a:ln>
          <a:effectLst/>
        </p:spPr>
        <p:txBody>
          <a:bodyPr wrap="none" anchor="ctr"/>
          <a:lstStyle/>
          <a:p>
            <a:pPr algn="ctr"/>
            <a:endParaRPr lang="en-US"/>
          </a:p>
        </p:txBody>
      </p:sp>
      <p:sp>
        <p:nvSpPr>
          <p:cNvPr id="284692" name="Text Box 20"/>
          <p:cNvSpPr txBox="1">
            <a:spLocks noChangeArrowheads="1"/>
          </p:cNvSpPr>
          <p:nvPr/>
        </p:nvSpPr>
        <p:spPr bwMode="auto">
          <a:xfrm>
            <a:off x="5943600" y="4419600"/>
            <a:ext cx="219075" cy="350838"/>
          </a:xfrm>
          <a:prstGeom prst="rect">
            <a:avLst/>
          </a:prstGeom>
          <a:noFill/>
          <a:ln w="9525">
            <a:noFill/>
            <a:miter lim="800000"/>
            <a:headEnd/>
            <a:tailEnd/>
          </a:ln>
          <a:effectLst/>
        </p:spPr>
        <p:txBody>
          <a:bodyPr lIns="0" tIns="0" rIns="0" bIns="0">
            <a:spAutoFit/>
          </a:bodyPr>
          <a:lstStyle/>
          <a:p>
            <a:pPr>
              <a:spcBef>
                <a:spcPct val="50000"/>
              </a:spcBef>
            </a:pPr>
            <a:r>
              <a:rPr lang="en-US" sz="2300">
                <a:latin typeface="Tahoma" pitchFamily="34" charset="0"/>
              </a:rPr>
              <a:t>D</a:t>
            </a:r>
            <a:endParaRPr lang="en-US" sz="2300" baseline="-25000">
              <a:latin typeface="Tahoma" pitchFamily="34" charset="0"/>
            </a:endParaRPr>
          </a:p>
        </p:txBody>
      </p:sp>
      <p:sp>
        <p:nvSpPr>
          <p:cNvPr id="284693" name="Text Box 21"/>
          <p:cNvSpPr txBox="1">
            <a:spLocks noChangeArrowheads="1"/>
          </p:cNvSpPr>
          <p:nvPr/>
        </p:nvSpPr>
        <p:spPr bwMode="auto">
          <a:xfrm>
            <a:off x="5080000" y="3975100"/>
            <a:ext cx="219075" cy="350838"/>
          </a:xfrm>
          <a:prstGeom prst="rect">
            <a:avLst/>
          </a:prstGeom>
          <a:noFill/>
          <a:ln w="9525">
            <a:noFill/>
            <a:miter lim="800000"/>
            <a:headEnd/>
            <a:tailEnd/>
          </a:ln>
          <a:effectLst/>
        </p:spPr>
        <p:txBody>
          <a:bodyPr lIns="0" tIns="0" rIns="0" bIns="0">
            <a:spAutoFit/>
          </a:bodyPr>
          <a:lstStyle/>
          <a:p>
            <a:pPr>
              <a:spcBef>
                <a:spcPct val="50000"/>
              </a:spcBef>
            </a:pPr>
            <a:r>
              <a:rPr lang="en-US" sz="2300">
                <a:latin typeface="Tahoma" pitchFamily="34" charset="0"/>
              </a:rPr>
              <a:t>E</a:t>
            </a:r>
            <a:endParaRPr lang="en-US" sz="2300" baseline="-25000">
              <a:latin typeface="Tahoma" pitchFamily="34"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346075" indent="-346075" defTabSz="736600">
              <a:spcBef>
                <a:spcPct val="15000"/>
              </a:spcBef>
              <a:buSzPct val="95000"/>
              <a:buFont typeface="Wingdings" pitchFamily="2" charset="2"/>
              <a:buNone/>
            </a:pPr>
            <a:r>
              <a:rPr lang="en-US" sz="1800" dirty="0">
                <a:latin typeface="Arial" pitchFamily="34" charset="0"/>
                <a:cs typeface="Arial" pitchFamily="34" charset="0"/>
              </a:rPr>
              <a:t>1.	 Keynesian consumption theory</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Keynes</a:t>
            </a:r>
            <a:r>
              <a:rPr lang="en-US" sz="1800" dirty="0">
                <a:latin typeface="Arial" pitchFamily="34" charset="0"/>
                <a:cs typeface="Arial" pitchFamily="34" charset="0"/>
              </a:rPr>
              <a:t>’ conjectures</a:t>
            </a:r>
          </a:p>
          <a:p>
            <a:pPr marL="1082675" lvl="2" indent="-276225" defTabSz="736600">
              <a:spcBef>
                <a:spcPct val="15000"/>
              </a:spcBef>
              <a:buSzPct val="95000"/>
              <a:buFont typeface="Wingdings" pitchFamily="2" charset="2"/>
              <a:buChar char="§"/>
            </a:pPr>
            <a:r>
              <a:rPr lang="en-US" sz="1800" i="1" dirty="0">
                <a:latin typeface="Arial" pitchFamily="34" charset="0"/>
                <a:cs typeface="Arial" pitchFamily="34" charset="0"/>
              </a:rPr>
              <a:t>MPC</a:t>
            </a:r>
            <a:r>
              <a:rPr lang="en-US" sz="1800" dirty="0">
                <a:latin typeface="Arial" pitchFamily="34" charset="0"/>
                <a:cs typeface="Arial" pitchFamily="34" charset="0"/>
              </a:rPr>
              <a:t>  is between 0 and 1</a:t>
            </a:r>
          </a:p>
          <a:p>
            <a:pPr marL="1082675" lvl="2" indent="-276225" defTabSz="736600">
              <a:spcBef>
                <a:spcPct val="15000"/>
              </a:spcBef>
              <a:buSzPct val="95000"/>
              <a:buFont typeface="Wingdings" pitchFamily="2" charset="2"/>
              <a:buChar char="§"/>
            </a:pPr>
            <a:r>
              <a:rPr lang="en-US" sz="1800" i="1" dirty="0">
                <a:latin typeface="Arial" pitchFamily="34" charset="0"/>
                <a:cs typeface="Arial" pitchFamily="34" charset="0"/>
              </a:rPr>
              <a:t>APC</a:t>
            </a:r>
            <a:r>
              <a:rPr lang="en-US" sz="1800" dirty="0">
                <a:latin typeface="Arial" pitchFamily="34" charset="0"/>
                <a:cs typeface="Arial" pitchFamily="34" charset="0"/>
              </a:rPr>
              <a:t>  falls as income rises </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current income is the main determinant of current consumption</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Empirical </a:t>
            </a:r>
            <a:r>
              <a:rPr lang="en-US" sz="1800" dirty="0">
                <a:latin typeface="Arial" pitchFamily="34" charset="0"/>
                <a:cs typeface="Arial" pitchFamily="34" charset="0"/>
              </a:rPr>
              <a:t>studies</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in household data &amp; short time series: confirmation of Keynes’ conjectures </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in long time series data:</a:t>
            </a:r>
            <a:br>
              <a:rPr lang="en-US" sz="1800" dirty="0">
                <a:latin typeface="Arial" pitchFamily="34" charset="0"/>
                <a:cs typeface="Arial" pitchFamily="34" charset="0"/>
              </a:rPr>
            </a:br>
            <a:r>
              <a:rPr lang="en-US" sz="1800" i="1" dirty="0">
                <a:latin typeface="Arial" pitchFamily="34" charset="0"/>
                <a:cs typeface="Arial" pitchFamily="34" charset="0"/>
              </a:rPr>
              <a:t>APC</a:t>
            </a:r>
            <a:r>
              <a:rPr lang="en-US" sz="1800" dirty="0">
                <a:latin typeface="Arial" pitchFamily="34" charset="0"/>
                <a:cs typeface="Arial" pitchFamily="34" charset="0"/>
              </a:rPr>
              <a:t>  does not fall as income rises</a:t>
            </a: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dirty="0">
              <a:latin typeface="Arial" pitchFamily="34" charset="0"/>
              <a:cs typeface="Arial" pitchFamily="34" charset="0"/>
            </a:endParaRPr>
          </a:p>
        </p:txBody>
      </p:sp>
      <p:sp>
        <p:nvSpPr>
          <p:cNvPr id="307203" name="Rectangle 3"/>
          <p:cNvSpPr>
            <a:spLocks noGrp="1" noChangeArrowheads="1"/>
          </p:cNvSpPr>
          <p:nvPr>
            <p:ph idx="1"/>
          </p:nvPr>
        </p:nvSpPr>
        <p:spPr>
          <a:xfrm>
            <a:off x="990600" y="1219200"/>
            <a:ext cx="7696200" cy="5181600"/>
          </a:xfrm>
        </p:spPr>
        <p:txBody>
          <a:bodyPr/>
          <a:lstStyle/>
          <a:p>
            <a:pPr marL="346075" indent="-346075"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346075" indent="-346075" defTabSz="736600">
              <a:spcBef>
                <a:spcPct val="15000"/>
              </a:spcBef>
              <a:buSzPct val="95000"/>
              <a:buFont typeface="Wingdings" pitchFamily="2" charset="2"/>
              <a:buNone/>
            </a:pPr>
            <a:r>
              <a:rPr lang="en-US" sz="1800" dirty="0" smtClean="0">
                <a:latin typeface="Arial" pitchFamily="34" charset="0"/>
                <a:cs typeface="Arial" pitchFamily="34" charset="0"/>
              </a:rPr>
              <a:t>2.</a:t>
            </a:r>
            <a:r>
              <a:rPr lang="en-US" sz="1800" dirty="0">
                <a:latin typeface="Arial" pitchFamily="34" charset="0"/>
                <a:cs typeface="Arial" pitchFamily="34" charset="0"/>
              </a:rPr>
              <a:t>	 </a:t>
            </a:r>
            <a:r>
              <a:rPr lang="en-US" sz="1800" dirty="0" smtClean="0">
                <a:latin typeface="Arial" pitchFamily="34" charset="0"/>
                <a:cs typeface="Arial" pitchFamily="34" charset="0"/>
              </a:rPr>
              <a:t>Fisher’s </a:t>
            </a:r>
            <a:r>
              <a:rPr lang="en-US" sz="1800" dirty="0">
                <a:latin typeface="Arial" pitchFamily="34" charset="0"/>
                <a:cs typeface="Arial" pitchFamily="34" charset="0"/>
              </a:rPr>
              <a:t>theory of </a:t>
            </a:r>
            <a:r>
              <a:rPr lang="en-US" sz="1800" dirty="0" err="1">
                <a:latin typeface="Arial" pitchFamily="34" charset="0"/>
                <a:cs typeface="Arial" pitchFamily="34" charset="0"/>
              </a:rPr>
              <a:t>intertemporal</a:t>
            </a:r>
            <a:r>
              <a:rPr lang="en-US" sz="1800" dirty="0">
                <a:latin typeface="Arial" pitchFamily="34" charset="0"/>
                <a:cs typeface="Arial" pitchFamily="34" charset="0"/>
              </a:rPr>
              <a:t> choice</a:t>
            </a:r>
          </a:p>
          <a:p>
            <a:pPr lvl="1" indent="-231775" defTabSz="736600">
              <a:spcBef>
                <a:spcPct val="10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0000"/>
              </a:spcBef>
              <a:buSzPct val="95000"/>
              <a:buFont typeface="Wingdings" pitchFamily="2" charset="2"/>
              <a:buChar char="§"/>
            </a:pPr>
            <a:r>
              <a:rPr lang="en-US" sz="1800" dirty="0" smtClean="0">
                <a:latin typeface="Arial" pitchFamily="34" charset="0"/>
                <a:cs typeface="Arial" pitchFamily="34" charset="0"/>
              </a:rPr>
              <a:t>Consumer </a:t>
            </a:r>
            <a:r>
              <a:rPr lang="en-US" sz="1800" dirty="0">
                <a:latin typeface="Arial" pitchFamily="34" charset="0"/>
                <a:cs typeface="Arial" pitchFamily="34" charset="0"/>
              </a:rPr>
              <a:t>chooses current &amp; future consumption to maximize lifetime satisfaction subject to an </a:t>
            </a:r>
            <a:r>
              <a:rPr lang="en-US" sz="1800" dirty="0" err="1">
                <a:latin typeface="Arial" pitchFamily="34" charset="0"/>
                <a:cs typeface="Arial" pitchFamily="34" charset="0"/>
              </a:rPr>
              <a:t>intertemporal</a:t>
            </a:r>
            <a:r>
              <a:rPr lang="en-US" sz="1800" dirty="0">
                <a:latin typeface="Arial" pitchFamily="34" charset="0"/>
                <a:cs typeface="Arial" pitchFamily="34" charset="0"/>
              </a:rPr>
              <a:t> budget constraint.</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Current </a:t>
            </a:r>
            <a:r>
              <a:rPr lang="en-US" sz="1800" dirty="0">
                <a:latin typeface="Arial" pitchFamily="34" charset="0"/>
                <a:cs typeface="Arial" pitchFamily="34" charset="0"/>
              </a:rPr>
              <a:t>consumption depends on lifetime income, not current income, provided consumer can borrow &amp; save</a:t>
            </a:r>
            <a:r>
              <a:rPr lang="en-US" sz="1800" dirty="0" smtClean="0">
                <a:latin typeface="Arial" pitchFamily="34" charset="0"/>
                <a:cs typeface="Arial" pitchFamily="34" charset="0"/>
              </a:rPr>
              <a:t>.</a:t>
            </a:r>
          </a:p>
          <a:p>
            <a:pPr lvl="1" indent="-231775" defTabSz="736600">
              <a:spcBef>
                <a:spcPct val="15000"/>
              </a:spcBef>
              <a:buSzPct val="95000"/>
              <a:buFont typeface="Wingdings" pitchFamily="2" charset="2"/>
              <a:buChar char="§"/>
            </a:pPr>
            <a:endParaRPr lang="en-US" sz="1800" dirty="0">
              <a:latin typeface="Arial" pitchFamily="34" charset="0"/>
              <a:cs typeface="Arial" pitchFamily="34" charset="0"/>
            </a:endParaRPr>
          </a:p>
          <a:p>
            <a:pPr lvl="1" indent="-231775" defTabSz="736600">
              <a:spcBef>
                <a:spcPct val="15000"/>
              </a:spcBef>
              <a:buSzPct val="95000"/>
              <a:buNone/>
            </a:pPr>
            <a:endParaRPr lang="en-US" sz="1800" dirty="0">
              <a:latin typeface="Arial" pitchFamily="34" charset="0"/>
              <a:cs typeface="Arial" pitchFamily="34" charset="0"/>
            </a:endParaRP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2254</TotalTime>
  <Words>1567</Words>
  <Application>Microsoft Office PowerPoint</Application>
  <PresentationFormat>On-screen Show (4:3)</PresentationFormat>
  <Paragraphs>316</Paragraphs>
  <Slides>30</Slides>
  <Notes>30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Image</vt:lpstr>
      <vt:lpstr>Equation</vt:lpstr>
      <vt:lpstr>Review of the previous lecture</vt:lpstr>
      <vt:lpstr>Review of the previous lecture</vt:lpstr>
      <vt:lpstr>Slide 2</vt:lpstr>
      <vt:lpstr>Lecture contents</vt:lpstr>
      <vt:lpstr>Keynes’s Conjectures</vt:lpstr>
      <vt:lpstr>The Keynesian Consumption Function</vt:lpstr>
      <vt:lpstr>The Keynesian Consumption Function</vt:lpstr>
      <vt:lpstr>Early Empirical Successes:    Results from Early Studies</vt:lpstr>
      <vt:lpstr>Problems for the   Keynesian Consumption Function</vt:lpstr>
      <vt:lpstr>The Consumption Puzzle</vt:lpstr>
      <vt:lpstr>Irving Fisher and Intertemporal Choice</vt:lpstr>
      <vt:lpstr>The basic two-period model</vt:lpstr>
      <vt:lpstr>Deriving the   intertemporal budget constraint</vt:lpstr>
      <vt:lpstr>The intertemporal budget constraint</vt:lpstr>
      <vt:lpstr>The intertemporal budget constraint</vt:lpstr>
      <vt:lpstr>The intertemporal budget constraint</vt:lpstr>
      <vt:lpstr>Consumer preferences</vt:lpstr>
      <vt:lpstr>Consumer preferences</vt:lpstr>
      <vt:lpstr>Optimization</vt:lpstr>
      <vt:lpstr>How C  responds to changes in Y </vt:lpstr>
      <vt:lpstr>Keynes vs. Fisher</vt:lpstr>
      <vt:lpstr>How C  responds to changes in r</vt:lpstr>
      <vt:lpstr>How C  responds to changes in r</vt:lpstr>
      <vt:lpstr>Constraints on borrowing</vt:lpstr>
      <vt:lpstr>Constraints on borrowing</vt:lpstr>
      <vt:lpstr>Constraints on borrowing</vt:lpstr>
      <vt:lpstr>Consumer optimization when the borrowing constraint is not binding</vt:lpstr>
      <vt:lpstr>Consumer optimization when the borrowing constraint is binding</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16:  Consumption</dc:title>
  <dc:creator>Ron Cronovich</dc:creator>
  <cp:lastModifiedBy>NTS</cp:lastModifiedBy>
  <cp:revision>241</cp:revision>
  <dcterms:created xsi:type="dcterms:W3CDTF">2001-08-18T20:45:39Z</dcterms:created>
  <dcterms:modified xsi:type="dcterms:W3CDTF">2012-12-21T04:38:59Z</dcterms:modified>
</cp:coreProperties>
</file>