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p:sldMasterIdLst>
    <p:sldMasterId id="2147483667" r:id="rId1"/>
  </p:sldMasterIdLst>
  <p:notesMasterIdLst>
    <p:notesMasterId r:id="rId27"/>
  </p:notesMasterIdLst>
  <p:handoutMasterIdLst>
    <p:handoutMasterId r:id="rId28"/>
  </p:handoutMasterIdLst>
  <p:sldIdLst>
    <p:sldId id="361" r:id="rId2"/>
    <p:sldId id="362" r:id="rId3"/>
    <p:sldId id="363" r:id="rId4"/>
    <p:sldId id="360" r:id="rId5"/>
    <p:sldId id="256" r:id="rId6"/>
    <p:sldId id="339" r:id="rId7"/>
    <p:sldId id="340" r:id="rId8"/>
    <p:sldId id="341" r:id="rId9"/>
    <p:sldId id="342" r:id="rId10"/>
    <p:sldId id="343" r:id="rId11"/>
    <p:sldId id="344" r:id="rId12"/>
    <p:sldId id="345" r:id="rId13"/>
    <p:sldId id="346" r:id="rId14"/>
    <p:sldId id="347" r:id="rId15"/>
    <p:sldId id="349" r:id="rId16"/>
    <p:sldId id="353" r:id="rId17"/>
    <p:sldId id="354" r:id="rId18"/>
    <p:sldId id="355" r:id="rId19"/>
    <p:sldId id="350" r:id="rId20"/>
    <p:sldId id="356" r:id="rId21"/>
    <p:sldId id="357" r:id="rId22"/>
    <p:sldId id="358" r:id="rId23"/>
    <p:sldId id="359" r:id="rId24"/>
    <p:sldId id="336" r:id="rId25"/>
    <p:sldId id="337" r:id="rId26"/>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00"/>
    <a:srgbClr val="000099"/>
    <a:srgbClr val="003366"/>
    <a:srgbClr val="006666"/>
    <a:srgbClr val="800080"/>
    <a:srgbClr val="993366"/>
    <a:srgbClr val="0000CC"/>
    <a:srgbClr val="FF99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59" autoAdjust="0"/>
    <p:restoredTop sz="86380" autoAdjust="0"/>
  </p:normalViewPr>
  <p:slideViewPr>
    <p:cSldViewPr>
      <p:cViewPr>
        <p:scale>
          <a:sx n="30" d="100"/>
          <a:sy n="30" d="100"/>
        </p:scale>
        <p:origin x="-826" y="-250"/>
      </p:cViewPr>
      <p:guideLst>
        <p:guide orient="horz" pos="2160"/>
        <p:guide pos="2880"/>
      </p:guideLst>
    </p:cSldViewPr>
  </p:slideViewPr>
  <p:outlineViewPr>
    <p:cViewPr>
      <p:scale>
        <a:sx n="33" d="100"/>
        <a:sy n="33" d="100"/>
      </p:scale>
      <p:origin x="48" y="0"/>
    </p:cViewPr>
    <p:sldLst>
      <p:sld r:id="rId1" collapse="1"/>
    </p:sldLst>
  </p:outlineViewPr>
  <p:notesTextViewPr>
    <p:cViewPr>
      <p:scale>
        <a:sx n="100" d="100"/>
        <a:sy n="100" d="100"/>
      </p:scale>
      <p:origin x="0" y="0"/>
    </p:cViewPr>
  </p:notesTextViewPr>
  <p:sorterViewPr>
    <p:cViewPr>
      <p:scale>
        <a:sx n="96" d="100"/>
        <a:sy n="96" d="100"/>
      </p:scale>
      <p:origin x="0" y="0"/>
    </p:cViewPr>
  </p:sorterViewPr>
  <p:notesViewPr>
    <p:cSldViewPr>
      <p:cViewPr>
        <p:scale>
          <a:sx n="90" d="100"/>
          <a:sy n="90" d="100"/>
        </p:scale>
        <p:origin x="-1008" y="86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_rels/viewProps.xml.rels><?xml version="1.0" encoding="UTF-8" standalone="yes"?>
<Relationships xmlns="http://schemas.openxmlformats.org/package/2006/relationships"><Relationship Id="rId1" Type="http://schemas.openxmlformats.org/officeDocument/2006/relationships/slide" Target="slides/slide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14029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en-US"/>
          </a:p>
        </p:txBody>
      </p:sp>
      <p:sp>
        <p:nvSpPr>
          <p:cNvPr id="14029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14029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85094E87-D51D-4258-8725-3946DF844CFE}" type="slidenum">
              <a:rPr lang="en-US"/>
              <a:pPr/>
              <a:t>‹#›</a:t>
            </a:fld>
            <a:endParaRPr lang="en-US"/>
          </a:p>
        </p:txBody>
      </p:sp>
    </p:spTree>
    <p:extLst>
      <p:ext uri="{BB962C8B-B14F-4D97-AF65-F5344CB8AC3E}">
        <p14:creationId xmlns:p14="http://schemas.microsoft.com/office/powerpoint/2010/main" xmlns="" val="27509691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en-US"/>
          </a:p>
        </p:txBody>
      </p:sp>
      <p:sp>
        <p:nvSpPr>
          <p:cNvPr id="71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Lecture notes:</a:t>
            </a:r>
          </a:p>
          <a:p>
            <a:pPr lvl="0"/>
            <a:r>
              <a:rPr lang="en-US" smtClean="0"/>
              <a:t>n.a.</a:t>
            </a:r>
          </a:p>
          <a:p>
            <a:pPr lvl="0"/>
            <a:endParaRPr lang="en-US" smtClean="0"/>
          </a:p>
          <a:p>
            <a:pPr lvl="0"/>
            <a:r>
              <a:rPr lang="en-US" smtClean="0"/>
              <a:t>To the Instructor:</a:t>
            </a:r>
          </a:p>
          <a:p>
            <a:pPr lvl="0"/>
            <a:r>
              <a:rPr lang="en-US" smtClean="0"/>
              <a:t>n.a. </a:t>
            </a:r>
          </a:p>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FB54F502-88A8-4D6A-A49C-F6C9DA24D603}" type="slidenum">
              <a:rPr lang="en-US"/>
              <a:pPr/>
              <a:t>‹#›</a:t>
            </a:fld>
            <a:endParaRPr lang="en-US"/>
          </a:p>
        </p:txBody>
      </p:sp>
    </p:spTree>
    <p:extLst>
      <p:ext uri="{BB962C8B-B14F-4D97-AF65-F5344CB8AC3E}">
        <p14:creationId xmlns:p14="http://schemas.microsoft.com/office/powerpoint/2010/main" xmlns="" val="56324595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50FE81F9-20EA-4E94-B746-8E40BF4A9FD2}" type="slidenum">
              <a:rPr lang="en-US"/>
              <a:pPr/>
              <a:t>3</a:t>
            </a:fld>
            <a:endParaRPr lang="en-US"/>
          </a:p>
        </p:txBody>
      </p:sp>
      <p:sp>
        <p:nvSpPr>
          <p:cNvPr id="290818" name="Rectangle 2"/>
          <p:cNvSpPr>
            <a:spLocks noGrp="1" noRot="1" noChangeAspect="1" noChangeArrowheads="1" noTextEdit="1"/>
          </p:cNvSpPr>
          <p:nvPr>
            <p:ph type="sldImg"/>
          </p:nvPr>
        </p:nvSpPr>
        <p:spPr>
          <a:ln/>
        </p:spPr>
      </p:sp>
      <p:sp>
        <p:nvSpPr>
          <p:cNvPr id="290819" name="Rectangle 3"/>
          <p:cNvSpPr>
            <a:spLocks noGrp="1" noChangeArrowheads="1"/>
          </p:cNvSpPr>
          <p:nvPr>
            <p:ph type="body" idx="1"/>
          </p:nvPr>
        </p:nvSpPr>
        <p:spPr/>
        <p:txBody>
          <a:bodyPr/>
          <a:lstStyle/>
          <a:p>
            <a:r>
              <a:rPr lang="en-US"/>
              <a:t>This chapter sets up the IS-LM model, which chapter 11 then uses extensively to analyze the effects of policies and economic shocks.  </a:t>
            </a:r>
          </a:p>
          <a:p>
            <a:r>
              <a:rPr lang="en-US"/>
              <a:t>This chapter also introduces students to the Keynesian Cross and Liquidity Preference models, which underlie the IS curve and LM curve, respectively.  </a:t>
            </a:r>
          </a:p>
          <a:p>
            <a:endParaRPr lang="en-US"/>
          </a:p>
          <a:p>
            <a:r>
              <a:rPr lang="en-US"/>
              <a:t>If you would like to spend less time on this chapter, you might consider omitting the Keynesian Cross, instead using the loanable funds model from Chapter 3 to derive the IS curve.  Advantage:  students are already familiar with the loanable funds model, so skipping the KC means one less model to learn.  Additionally, the KC model is not used anywhere else in this textbook.  Once it’s used to derive IS, it disappears for good.  </a:t>
            </a:r>
          </a:p>
          <a:p>
            <a:r>
              <a:rPr lang="en-US"/>
              <a:t>However, there are some good reasons for NOT omitting the KC model:</a:t>
            </a:r>
          </a:p>
          <a:p>
            <a:r>
              <a:rPr lang="en-US"/>
              <a:t>1) Many principles textbooks (though not Mankiw’s) cover the KC model; students who learned the KC model in their principles class may benefit from seeing it here, as a bridge to new material (the IS curve).</a:t>
            </a:r>
          </a:p>
          <a:p>
            <a:r>
              <a:rPr lang="en-US"/>
              <a:t>2) The KC model has historical value.  One could argue that somebody graduating from college with a degree in economics should be familiar with the KC model.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E0A5F7-87BA-4F18-9775-580B0AFCCC1E}" type="slidenum">
              <a:rPr lang="en-US"/>
              <a:pPr/>
              <a:t>4</a:t>
            </a:fld>
            <a:endParaRPr lang="en-US"/>
          </a:p>
        </p:txBody>
      </p:sp>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A741C0-7CF7-40ED-9F06-CE4B5AB20A0F}" type="slidenum">
              <a:rPr lang="en-US"/>
              <a:pPr/>
              <a:t>5</a:t>
            </a:fld>
            <a:endParaRPr lang="en-US"/>
          </a:p>
        </p:txBody>
      </p:sp>
      <p:sp>
        <p:nvSpPr>
          <p:cNvPr id="245762" name="Rectangle 2"/>
          <p:cNvSpPr>
            <a:spLocks noGrp="1" noRot="1" noChangeAspect="1" noChangeArrowheads="1" noTextEdit="1"/>
          </p:cNvSpPr>
          <p:nvPr>
            <p:ph type="sldImg"/>
          </p:nvPr>
        </p:nvSpPr>
        <p:spPr>
          <a:ln/>
        </p:spPr>
      </p:sp>
      <p:sp>
        <p:nvSpPr>
          <p:cNvPr id="245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E590C29-9995-47CC-B50C-B785216E9904}" type="slidenum">
              <a:rPr lang="en-US"/>
              <a:pPr/>
              <a:t>6</a:t>
            </a:fld>
            <a:endParaRPr lang="en-US"/>
          </a:p>
        </p:txBody>
      </p:sp>
      <p:sp>
        <p:nvSpPr>
          <p:cNvPr id="244738" name="Rectangle 2"/>
          <p:cNvSpPr>
            <a:spLocks noGrp="1" noRot="1" noChangeAspect="1" noChangeArrowheads="1" noTextEdit="1"/>
          </p:cNvSpPr>
          <p:nvPr>
            <p:ph type="sldImg"/>
          </p:nvPr>
        </p:nvSpPr>
        <p:spPr>
          <a:ln/>
        </p:spPr>
      </p:sp>
      <p:sp>
        <p:nvSpPr>
          <p:cNvPr id="244739" name="Rectangle 3"/>
          <p:cNvSpPr>
            <a:spLocks noGrp="1" noChangeArrowheads="1"/>
          </p:cNvSpPr>
          <p:nvPr>
            <p:ph type="body" idx="1"/>
          </p:nvPr>
        </p:nvSpPr>
        <p:spPr/>
        <p:txBody>
          <a:bodyPr/>
          <a:lstStyle/>
          <a:p>
            <a:r>
              <a:rPr lang="en-US"/>
              <a:t>The real question here is:  what 5 compact discs did Robinson bring to the island?  </a:t>
            </a:r>
          </a:p>
          <a:p>
            <a:r>
              <a:rPr lang="en-US"/>
              <a:t>Doesn’t it seem silly to ponder the “desert island disc” question?  I mean, if you knew you were going to be stranded on a desert island, you’d avoid the trip altogether rather than bringing your five favorite discs.  And do desert islands even have cd players?  I saw “Cast Away” with Tom Hanks twice and didn’t see a cd player either time.  </a:t>
            </a:r>
          </a:p>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878F9E-9793-403C-8A0A-502C8DC0B29A}" type="slidenum">
              <a:rPr lang="en-US"/>
              <a:pPr/>
              <a:t>7</a:t>
            </a:fld>
            <a:endParaRPr lang="en-US"/>
          </a:p>
        </p:txBody>
      </p:sp>
      <p:sp>
        <p:nvSpPr>
          <p:cNvPr id="246786" name="Rectangle 2"/>
          <p:cNvSpPr>
            <a:spLocks noGrp="1" noRot="1" noChangeAspect="1" noChangeArrowheads="1" noTextEdit="1"/>
          </p:cNvSpPr>
          <p:nvPr>
            <p:ph type="sldImg"/>
          </p:nvPr>
        </p:nvSpPr>
        <p:spPr>
          <a:ln/>
        </p:spPr>
      </p:sp>
      <p:sp>
        <p:nvSpPr>
          <p:cNvPr id="246787" name="Rectangle 3"/>
          <p:cNvSpPr>
            <a:spLocks noGrp="1" noChangeArrowheads="1"/>
          </p:cNvSpPr>
          <p:nvPr>
            <p:ph type="body" idx="1"/>
          </p:nvPr>
        </p:nvSpPr>
        <p:spPr/>
        <p:txBody>
          <a:bodyPr/>
          <a:lstStyle/>
          <a:p>
            <a:r>
              <a:rPr lang="en-US"/>
              <a:t>This slide presents two examples of shocks, and the responses of economic variables to each shock.  The textbook also describes a third shock, an attack by the natives that spurs an increase in “defense spending” and a “wartime boom” in the economy.  </a:t>
            </a:r>
          </a:p>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30BE22-4A40-4654-B58F-5755C55A20D9}" type="slidenum">
              <a:rPr lang="en-US"/>
              <a:pPr/>
              <a:t>8</a:t>
            </a:fld>
            <a:endParaRPr lang="en-US"/>
          </a:p>
        </p:txBody>
      </p:sp>
      <p:sp>
        <p:nvSpPr>
          <p:cNvPr id="247810" name="Rectangle 2"/>
          <p:cNvSpPr>
            <a:spLocks noGrp="1" noRot="1" noChangeAspect="1" noChangeArrowheads="1" noTextEdit="1"/>
          </p:cNvSpPr>
          <p:nvPr>
            <p:ph type="sldImg"/>
          </p:nvPr>
        </p:nvSpPr>
        <p:spPr>
          <a:ln/>
        </p:spPr>
      </p:sp>
      <p:sp>
        <p:nvSpPr>
          <p:cNvPr id="247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EF8C818-AFBB-408A-AE98-8BF62DB6CA8A}" type="slidenum">
              <a:rPr lang="en-US"/>
              <a:pPr/>
              <a:t>9</a:t>
            </a:fld>
            <a:endParaRPr lang="en-US"/>
          </a:p>
        </p:txBody>
      </p:sp>
      <p:sp>
        <p:nvSpPr>
          <p:cNvPr id="248834" name="Rectangle 2"/>
          <p:cNvSpPr>
            <a:spLocks noGrp="1" noRot="1" noChangeAspect="1" noChangeArrowheads="1" noTextEdit="1"/>
          </p:cNvSpPr>
          <p:nvPr>
            <p:ph type="sldImg"/>
          </p:nvPr>
        </p:nvSpPr>
        <p:spPr>
          <a:ln/>
        </p:spPr>
      </p:sp>
      <p:sp>
        <p:nvSpPr>
          <p:cNvPr id="248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F54CBC-89DB-4E7A-8614-2046AD664230}" type="slidenum">
              <a:rPr lang="en-US"/>
              <a:pPr/>
              <a:t>10</a:t>
            </a:fld>
            <a:endParaRPr lang="en-US"/>
          </a:p>
        </p:txBody>
      </p:sp>
      <p:sp>
        <p:nvSpPr>
          <p:cNvPr id="249858" name="Rectangle 2"/>
          <p:cNvSpPr>
            <a:spLocks noGrp="1" noRot="1" noChangeAspect="1" noChangeArrowheads="1" noTextEdit="1"/>
          </p:cNvSpPr>
          <p:nvPr>
            <p:ph type="sldImg"/>
          </p:nvPr>
        </p:nvSpPr>
        <p:spPr>
          <a:ln/>
        </p:spPr>
      </p:sp>
      <p:sp>
        <p:nvSpPr>
          <p:cNvPr id="249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359DFB-277C-494C-94BA-5E37785D1289}" type="slidenum">
              <a:rPr lang="en-US"/>
              <a:pPr/>
              <a:t>11</a:t>
            </a:fld>
            <a:endParaRPr lang="en-US"/>
          </a:p>
        </p:txBody>
      </p:sp>
      <p:sp>
        <p:nvSpPr>
          <p:cNvPr id="250882" name="Rectangle 2"/>
          <p:cNvSpPr>
            <a:spLocks noGrp="1" noRot="1" noChangeAspect="1" noChangeArrowheads="1" noTextEdit="1"/>
          </p:cNvSpPr>
          <p:nvPr>
            <p:ph type="sldImg"/>
          </p:nvPr>
        </p:nvSpPr>
        <p:spPr>
          <a:ln/>
        </p:spPr>
      </p:sp>
      <p:sp>
        <p:nvSpPr>
          <p:cNvPr id="250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BFD68C-103F-40AA-AC33-D58AEB448B4B}" type="slidenum">
              <a:rPr lang="en-US"/>
              <a:pPr/>
              <a:t>12</a:t>
            </a:fld>
            <a:endParaRPr lang="en-US"/>
          </a:p>
        </p:txBody>
      </p:sp>
      <p:sp>
        <p:nvSpPr>
          <p:cNvPr id="251906" name="Rectangle 2"/>
          <p:cNvSpPr>
            <a:spLocks noGrp="1" noRot="1" noChangeAspect="1" noChangeArrowheads="1" noTextEdit="1"/>
          </p:cNvSpPr>
          <p:nvPr>
            <p:ph type="sldImg"/>
          </p:nvPr>
        </p:nvSpPr>
        <p:spPr>
          <a:ln/>
        </p:spPr>
      </p:sp>
      <p:sp>
        <p:nvSpPr>
          <p:cNvPr id="2519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C258E3-2A0A-4544-8FD8-CD6A04BBD012}" type="slidenum">
              <a:rPr lang="en-US"/>
              <a:pPr/>
              <a:t>13</a:t>
            </a:fld>
            <a:endParaRPr lang="en-US"/>
          </a:p>
        </p:txBody>
      </p:sp>
      <p:sp>
        <p:nvSpPr>
          <p:cNvPr id="229378" name="Rectangle 1026"/>
          <p:cNvSpPr>
            <a:spLocks noGrp="1" noRot="1" noChangeAspect="1" noChangeArrowheads="1" noTextEdit="1"/>
          </p:cNvSpPr>
          <p:nvPr>
            <p:ph type="sldImg"/>
          </p:nvPr>
        </p:nvSpPr>
        <p:spPr>
          <a:ln/>
        </p:spPr>
      </p:sp>
      <p:sp>
        <p:nvSpPr>
          <p:cNvPr id="229379" name="Rectangle 1027"/>
          <p:cNvSpPr>
            <a:spLocks noGrp="1" noChangeArrowheads="1"/>
          </p:cNvSpPr>
          <p:nvPr>
            <p:ph type="body" idx="1"/>
          </p:nvPr>
        </p:nvSpPr>
        <p:spPr/>
        <p:txBody>
          <a:bodyPr/>
          <a:lstStyle/>
          <a:p>
            <a:r>
              <a:rPr lang="en-US"/>
              <a:t>Figure 19-1 on p.506.</a:t>
            </a:r>
          </a:p>
          <a:p>
            <a:r>
              <a:rPr lang="en-US"/>
              <a:t>Students should note that the Solow residual is strongly correlated with output growth.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1E1478-8F25-4F7E-8D4E-3036C067B642}" type="slidenum">
              <a:rPr lang="en-US"/>
              <a:pPr/>
              <a:t>14</a:t>
            </a:fld>
            <a:endParaRPr lang="en-US"/>
          </a:p>
        </p:txBody>
      </p:sp>
      <p:sp>
        <p:nvSpPr>
          <p:cNvPr id="252930" name="Rectangle 2"/>
          <p:cNvSpPr>
            <a:spLocks noGrp="1" noRot="1" noChangeAspect="1" noChangeArrowheads="1" noTextEdit="1"/>
          </p:cNvSpPr>
          <p:nvPr>
            <p:ph type="sldImg"/>
          </p:nvPr>
        </p:nvSpPr>
        <p:spPr>
          <a:ln/>
        </p:spPr>
      </p:sp>
      <p:sp>
        <p:nvSpPr>
          <p:cNvPr id="252931" name="Rectangle 3"/>
          <p:cNvSpPr>
            <a:spLocks noGrp="1" noChangeArrowheads="1"/>
          </p:cNvSpPr>
          <p:nvPr>
            <p:ph type="body" idx="1"/>
          </p:nvPr>
        </p:nvSpPr>
        <p:spPr/>
        <p:txBody>
          <a:bodyPr/>
          <a:lstStyle/>
          <a:p>
            <a:r>
              <a:rPr lang="en-US"/>
              <a:t>Why is the Solow residual biased?  </a:t>
            </a:r>
          </a:p>
          <a:p>
            <a:r>
              <a:rPr lang="en-US"/>
              <a:t>In a recession, firms cut back on their output.  But because of the costs of firing workers (such as lower morale among the remaining workers) and the costs of hiring workers back when the recession ends, firms “hoard labor” rather than let go of it.  They give unneeded workers tasks such as organizing the file cabinets, or let workers take more coffee breaks.  In booms, firms don’t hire as many new workers as theory might suggest, instead making their existing workers work harder.  As a result, observed employment appears less cyclical than firms’ true use of labor in production, and the Solow residual then appears to move more closely with output. </a:t>
            </a:r>
          </a:p>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0A7C13-A6D7-4B5F-81C0-699D002C0AC5}" type="slidenum">
              <a:rPr lang="en-US"/>
              <a:pPr/>
              <a:t>15</a:t>
            </a:fld>
            <a:endParaRPr lang="en-US"/>
          </a:p>
        </p:txBody>
      </p:sp>
      <p:sp>
        <p:nvSpPr>
          <p:cNvPr id="253954" name="Rectangle 2"/>
          <p:cNvSpPr>
            <a:spLocks noGrp="1" noRot="1" noChangeAspect="1" noChangeArrowheads="1" noTextEdit="1"/>
          </p:cNvSpPr>
          <p:nvPr>
            <p:ph type="sldImg"/>
          </p:nvPr>
        </p:nvSpPr>
        <p:spPr>
          <a:ln/>
        </p:spPr>
      </p:sp>
      <p:sp>
        <p:nvSpPr>
          <p:cNvPr id="2539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906922-6851-4068-B1F0-BCA8215128EF}" type="slidenum">
              <a:rPr lang="en-US"/>
              <a:pPr/>
              <a:t>16</a:t>
            </a:fld>
            <a:endParaRPr lang="en-US"/>
          </a:p>
        </p:txBody>
      </p:sp>
      <p:sp>
        <p:nvSpPr>
          <p:cNvPr id="254978" name="Rectangle 2"/>
          <p:cNvSpPr>
            <a:spLocks noGrp="1" noRot="1" noChangeAspect="1" noChangeArrowheads="1" noTextEdit="1"/>
          </p:cNvSpPr>
          <p:nvPr>
            <p:ph type="sldImg"/>
          </p:nvPr>
        </p:nvSpPr>
        <p:spPr>
          <a:ln/>
        </p:spPr>
      </p:sp>
      <p:sp>
        <p:nvSpPr>
          <p:cNvPr id="254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5D2DFA5-DD52-4CF4-9454-5C900AEB0548}" type="slidenum">
              <a:rPr lang="en-US"/>
              <a:pPr/>
              <a:t>17</a:t>
            </a:fld>
            <a:endParaRPr lang="en-US"/>
          </a:p>
        </p:txBody>
      </p:sp>
      <p:sp>
        <p:nvSpPr>
          <p:cNvPr id="256002" name="Rectangle 2"/>
          <p:cNvSpPr>
            <a:spLocks noGrp="1" noRot="1" noChangeAspect="1" noChangeArrowheads="1" noTextEdit="1"/>
          </p:cNvSpPr>
          <p:nvPr>
            <p:ph type="sldImg"/>
          </p:nvPr>
        </p:nvSpPr>
        <p:spPr>
          <a:ln/>
        </p:spPr>
      </p:sp>
      <p:sp>
        <p:nvSpPr>
          <p:cNvPr id="2560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7FEE9D3-EF98-42F2-B602-F8B895C1FD26}" type="slidenum">
              <a:rPr lang="en-US"/>
              <a:pPr/>
              <a:t>18</a:t>
            </a:fld>
            <a:endParaRPr lang="en-US"/>
          </a:p>
        </p:txBody>
      </p:sp>
      <p:sp>
        <p:nvSpPr>
          <p:cNvPr id="257026" name="Rectangle 2"/>
          <p:cNvSpPr>
            <a:spLocks noGrp="1" noRot="1" noChangeAspect="1" noChangeArrowheads="1" noTextEdit="1"/>
          </p:cNvSpPr>
          <p:nvPr>
            <p:ph type="sldImg"/>
          </p:nvPr>
        </p:nvSpPr>
        <p:spPr>
          <a:ln/>
        </p:spPr>
      </p:sp>
      <p:sp>
        <p:nvSpPr>
          <p:cNvPr id="2570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3666D2-9D41-49AF-B557-73F7901B0801}" type="slidenum">
              <a:rPr lang="en-US"/>
              <a:pPr/>
              <a:t>19</a:t>
            </a:fld>
            <a:endParaRPr lang="en-US"/>
          </a:p>
        </p:txBody>
      </p:sp>
      <p:sp>
        <p:nvSpPr>
          <p:cNvPr id="238594" name="Rectangle 2"/>
          <p:cNvSpPr>
            <a:spLocks noGrp="1" noRot="1" noChangeAspect="1" noChangeArrowheads="1" noTextEdit="1"/>
          </p:cNvSpPr>
          <p:nvPr>
            <p:ph type="sldImg"/>
          </p:nvPr>
        </p:nvSpPr>
        <p:spPr>
          <a:ln/>
        </p:spPr>
      </p:sp>
      <p:sp>
        <p:nvSpPr>
          <p:cNvPr id="238595" name="Rectangle 3"/>
          <p:cNvSpPr>
            <a:spLocks noGrp="1" noChangeArrowheads="1"/>
          </p:cNvSpPr>
          <p:nvPr>
            <p:ph type="body" idx="1"/>
          </p:nvPr>
        </p:nvSpPr>
        <p:spPr/>
        <p:txBody>
          <a:bodyPr/>
          <a:lstStyle/>
          <a:p>
            <a:r>
              <a:rPr lang="en-US"/>
              <a:t>The textbook (p.511) shows a game between two firms in which both would be better off if both cut prices, but each is unwilling to cut price first; in the equilibrium, neither cuts its price.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1141A2-6A58-4606-8368-971C847AE27A}" type="slidenum">
              <a:rPr lang="en-US"/>
              <a:pPr/>
              <a:t>20</a:t>
            </a:fld>
            <a:endParaRPr lang="en-US"/>
          </a:p>
        </p:txBody>
      </p:sp>
      <p:sp>
        <p:nvSpPr>
          <p:cNvPr id="240642" name="Rectangle 2"/>
          <p:cNvSpPr>
            <a:spLocks noGrp="1" noRot="1" noChangeAspect="1" noChangeArrowheads="1" noTextEdit="1"/>
          </p:cNvSpPr>
          <p:nvPr>
            <p:ph type="sldImg"/>
          </p:nvPr>
        </p:nvSpPr>
        <p:spPr>
          <a:ln/>
        </p:spPr>
      </p:sp>
      <p:sp>
        <p:nvSpPr>
          <p:cNvPr id="240643" name="Rectangle 3"/>
          <p:cNvSpPr>
            <a:spLocks noGrp="1" noChangeArrowheads="1"/>
          </p:cNvSpPr>
          <p:nvPr>
            <p:ph type="body" idx="1"/>
          </p:nvPr>
        </p:nvSpPr>
        <p:spPr/>
        <p:txBody>
          <a:bodyPr/>
          <a:lstStyle/>
          <a:p>
            <a:r>
              <a:rPr lang="en-US"/>
              <a:t>The text does not discuss contracts, but contracts may also explain price stickiness:</a:t>
            </a:r>
          </a:p>
          <a:p>
            <a:r>
              <a:rPr lang="en-US"/>
              <a:t>The cost of negotiating may be sufficiently high that buyers and sellers agree to a contract that fixes the price for the duration of the contract’s life.  However, we are trying to explain the stickiness of nominal prices.  One wonders why contracts do not specify a real price (i.e., index the nominal price to a measure of the price level), as the elimination of inflation uncertainty would make buyer and seller better off (provided both are risk averse).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8C9FED-B3A2-486F-8805-3D3A43539147}" type="slidenum">
              <a:rPr lang="en-US"/>
              <a:pPr/>
              <a:t>21</a:t>
            </a:fld>
            <a:endParaRPr lang="en-US"/>
          </a:p>
        </p:txBody>
      </p:sp>
      <p:sp>
        <p:nvSpPr>
          <p:cNvPr id="242690" name="Rectangle 2"/>
          <p:cNvSpPr>
            <a:spLocks noGrp="1" noRot="1" noChangeAspect="1" noChangeArrowheads="1" noTextEdit="1"/>
          </p:cNvSpPr>
          <p:nvPr>
            <p:ph type="sldImg"/>
          </p:nvPr>
        </p:nvSpPr>
        <p:spPr>
          <a:ln/>
        </p:spPr>
      </p:sp>
      <p:sp>
        <p:nvSpPr>
          <p:cNvPr id="242691" name="Rectangle 3"/>
          <p:cNvSpPr>
            <a:spLocks noGrp="1" noChangeArrowheads="1"/>
          </p:cNvSpPr>
          <p:nvPr>
            <p:ph type="body" idx="1"/>
          </p:nvPr>
        </p:nvSpPr>
        <p:spPr/>
        <p:txBody>
          <a:bodyPr/>
          <a:lstStyle/>
          <a:p>
            <a:r>
              <a:rPr lang="en-US"/>
              <a:t>See Table 19-2 on p.515 for more information.  </a:t>
            </a:r>
          </a:p>
          <a:p>
            <a:r>
              <a:rPr lang="en-US"/>
              <a:t>This slide lists theories of price stickiness in the order in which they were most frequently cited by managers.  The survey considered 12 theories; this slide lists the top 6, all of which were accepted by 30% or more of the managers that responded to the survey.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45093FD-F195-4DB1-915B-D0C5E4E4C1A2}" type="slidenum">
              <a:rPr lang="en-US"/>
              <a:pPr/>
              <a:t>22</a:t>
            </a:fld>
            <a:endParaRPr lang="en-US"/>
          </a:p>
        </p:txBody>
      </p:sp>
      <p:sp>
        <p:nvSpPr>
          <p:cNvPr id="258050" name="Rectangle 2"/>
          <p:cNvSpPr>
            <a:spLocks noGrp="1" noRot="1" noChangeAspect="1" noChangeArrowheads="1" noTextEdit="1"/>
          </p:cNvSpPr>
          <p:nvPr>
            <p:ph type="sldImg"/>
          </p:nvPr>
        </p:nvSpPr>
        <p:spPr>
          <a:ln/>
        </p:spPr>
      </p:sp>
      <p:sp>
        <p:nvSpPr>
          <p:cNvPr id="258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9255E9-D875-4758-8651-DB7576385362}" type="slidenum">
              <a:rPr lang="en-US"/>
              <a:pPr/>
              <a:t>23</a:t>
            </a:fld>
            <a:endParaRPr lang="en-US"/>
          </a:p>
        </p:txBody>
      </p:sp>
      <p:sp>
        <p:nvSpPr>
          <p:cNvPr id="211970" name="Rectangle 2"/>
          <p:cNvSpPr>
            <a:spLocks noGrp="1" noRot="1" noChangeAspect="1" noChangeArrowheads="1" noTextEdit="1"/>
          </p:cNvSpPr>
          <p:nvPr>
            <p:ph type="sldImg"/>
          </p:nvPr>
        </p:nvSpPr>
        <p:spPr>
          <a:xfrm>
            <a:off x="1322388" y="685800"/>
            <a:ext cx="4064000" cy="3048000"/>
          </a:xfrm>
          <a:ln/>
        </p:spPr>
      </p:sp>
      <p:sp>
        <p:nvSpPr>
          <p:cNvPr id="211971"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551DDE-DD65-4317-BC9E-B42FADCA6712}" type="slidenum">
              <a:rPr lang="en-US"/>
              <a:pPr/>
              <a:t>24</a:t>
            </a:fld>
            <a:endParaRPr lang="en-US"/>
          </a:p>
        </p:txBody>
      </p:sp>
      <p:sp>
        <p:nvSpPr>
          <p:cNvPr id="214018" name="Rectangle 2"/>
          <p:cNvSpPr>
            <a:spLocks noGrp="1" noRot="1" noChangeAspect="1" noChangeArrowheads="1" noTextEdit="1"/>
          </p:cNvSpPr>
          <p:nvPr>
            <p:ph type="sldImg"/>
          </p:nvPr>
        </p:nvSpPr>
        <p:spPr>
          <a:xfrm>
            <a:off x="1322388" y="685800"/>
            <a:ext cx="4064000" cy="3048000"/>
          </a:xfrm>
          <a:ln/>
        </p:spPr>
      </p:sp>
      <p:sp>
        <p:nvSpPr>
          <p:cNvPr id="214019"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66F4B2E-CBDB-4F5B-9645-8138823637FB}" type="datetime1">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44DCB315-F36F-4F8D-B11F-27B5E2E8E1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55498E-9324-4B89-9159-2FE511CF0520}" type="datetime1">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7DC1D728-9359-457F-AA68-1E4798AB80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CAB9987-75C8-4527-917D-B9F18DE61114}" type="datetime1">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99B61F1E-3DE1-4387-ABFB-1DC83D49BCD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EDA013B-CD51-414C-9EA9-BC6A45DEDEA3}" type="datetime1">
              <a:rPr lang="en-US" smtClean="0"/>
              <a:pPr/>
              <a:t>12/20/2012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9136E9CD-16EE-45F6-B97F-C80697BCB320}"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4475606-6542-4DBE-9829-C90826B82F91}" type="datetime1">
              <a:rPr lang="en-US" smtClean="0"/>
              <a:pPr/>
              <a:t>12/20/2012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r>
              <a:rPr lang="en-US" smtClean="0"/>
              <a:t>slide </a:t>
            </a:r>
            <a:fld id="{E927DAE1-3F7F-49A3-BA1B-B3BC8ED8F763}"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36653C9-E876-47E3-9A74-77C4DCFCE5D1}" type="datetime1">
              <a:rPr lang="en-US" smtClean="0"/>
              <a:pPr/>
              <a:t>12/20/2012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r>
              <a:rPr lang="en-US" smtClean="0"/>
              <a:t>slide </a:t>
            </a:r>
            <a:fld id="{319AF537-DDB3-48B6-ACDF-6A973F10466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58D75A-7538-4D6B-8D8D-80463D42B78B}" type="datetime1">
              <a:rPr lang="en-US" smtClean="0"/>
              <a:pPr/>
              <a:t>12/20/2012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r>
              <a:rPr lang="en-US" smtClean="0"/>
              <a:t>slide </a:t>
            </a:r>
            <a:fld id="{9342D932-6AAE-43B4-9F11-C33C737E5EA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2DCF25-6FD0-42FD-87DF-54E1A7A1B375}" type="datetime1">
              <a:rPr lang="en-US" smtClean="0"/>
              <a:pPr/>
              <a:t>12/20/2012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5A7CECAA-D562-436E-9253-43D9DF4B64A9}"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8B441F0-E949-42AF-A16E-6CD06AEC3362}" type="datetime1">
              <a:rPr lang="en-US" smtClean="0"/>
              <a:pPr/>
              <a:t>12/20/2012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2496082E-543E-4D08-940B-F780DF0C3D79}"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AE1DEC-0176-4F41-9385-66468C4A1751}" type="datetime1">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FA8A03CC-E4E3-4A4D-A00E-644C90BD8F69}"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5B93E3-F01B-40BB-9993-32C57348E427}" type="datetime1">
              <a:rPr lang="en-US" smtClean="0"/>
              <a:pPr/>
              <a:t>12/20/2012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34358D44-1893-4B2E-9473-D893B1B0ECFF}"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cSld name="1_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BA2B69C-2D42-41DB-AE74-F8D6421E8AAA}" type="datetime1">
              <a:rPr lang="en-US" smtClean="0"/>
              <a:pPr/>
              <a:t>12/20/2012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smtClean="0"/>
              <a:t>slide </a:t>
            </a:r>
            <a:fld id="{44DCB315-F36F-4F8D-B11F-27B5E2E8E1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iming>
    <p:tnLst>
      <p:par>
        <p:cTn id="1" dur="indefinite" restart="never" nodeType="tmRoot"/>
      </p:par>
    </p:tnLst>
  </p:timing>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sz="2400" b="1" dirty="0" smtClean="0">
                <a:latin typeface="Arial" pitchFamily="34" charset="0"/>
                <a:cs typeface="Arial" pitchFamily="34" charset="0"/>
              </a:rPr>
              <a:t>Review of the previous lecture</a:t>
            </a:r>
            <a:endParaRPr lang="en-US" sz="2400" b="1" dirty="0">
              <a:latin typeface="Arial" pitchFamily="34" charset="0"/>
              <a:cs typeface="Arial" pitchFamily="34" charset="0"/>
            </a:endParaRPr>
          </a:p>
        </p:txBody>
      </p:sp>
      <p:sp>
        <p:nvSpPr>
          <p:cNvPr id="60419" name="Rectangle 3"/>
          <p:cNvSpPr>
            <a:spLocks noGrp="1" noChangeArrowheads="1"/>
          </p:cNvSpPr>
          <p:nvPr>
            <p:ph type="body" idx="1"/>
          </p:nvPr>
        </p:nvSpPr>
        <p:spPr/>
        <p:txBody>
          <a:bodyPr/>
          <a:lstStyle/>
          <a:p>
            <a:r>
              <a:rPr lang="en-US" sz="1800" dirty="0">
                <a:latin typeface="Arial" pitchFamily="34" charset="0"/>
                <a:cs typeface="Arial" pitchFamily="34" charset="0"/>
              </a:rPr>
              <a:t>Advocates of active monetary and fiscal policy view the economy as inherently unstable and believe policy can be used to offset this inherent instability.</a:t>
            </a:r>
          </a:p>
          <a:p>
            <a:endParaRPr lang="en-US" sz="1800" dirty="0">
              <a:latin typeface="Arial" pitchFamily="34" charset="0"/>
              <a:cs typeface="Arial" pitchFamily="34" charset="0"/>
            </a:endParaRPr>
          </a:p>
          <a:p>
            <a:r>
              <a:rPr lang="en-US" sz="1800" dirty="0">
                <a:latin typeface="Arial" pitchFamily="34" charset="0"/>
                <a:cs typeface="Arial" pitchFamily="34" charset="0"/>
              </a:rPr>
              <a:t>Critics of active policy emphasize that policy affects the economy with a lag and our ability to forecast future economic conditions is poor, both of which can lead to policy being destabilizing.</a:t>
            </a:r>
          </a:p>
          <a:p>
            <a:endParaRPr lang="en-US" sz="1800" dirty="0">
              <a:latin typeface="Arial" pitchFamily="34" charset="0"/>
              <a:cs typeface="Arial" pitchFamily="34" charset="0"/>
            </a:endParaRPr>
          </a:p>
          <a:p>
            <a:r>
              <a:rPr lang="en-US" sz="1800" dirty="0">
                <a:latin typeface="Arial" pitchFamily="34" charset="0"/>
                <a:cs typeface="Arial" pitchFamily="34" charset="0"/>
              </a:rPr>
              <a:t>Advocates of rules for monetary policy argue that discretionary policy can suffer from incompetence, abuse of power, and time inconsistency.</a:t>
            </a:r>
          </a:p>
          <a:p>
            <a:endParaRPr lang="en-US" sz="1800" dirty="0">
              <a:latin typeface="Arial" pitchFamily="34" charset="0"/>
              <a:cs typeface="Arial" pitchFamily="34" charset="0"/>
            </a:endParaRPr>
          </a:p>
          <a:p>
            <a:r>
              <a:rPr lang="en-US" sz="1800" dirty="0">
                <a:latin typeface="Arial" pitchFamily="34" charset="0"/>
                <a:cs typeface="Arial" pitchFamily="34" charset="0"/>
              </a:rPr>
              <a:t>Critics of rules for monetary policy argue that discretionary policy is more flexible in responding to economic circumstances.</a:t>
            </a:r>
          </a:p>
          <a:p>
            <a:endParaRPr lang="en-US" sz="1800" dirty="0">
              <a:latin typeface="Arial" pitchFamily="34" charset="0"/>
              <a:cs typeface="Arial" pitchFamily="34" charset="0"/>
            </a:endParaRPr>
          </a:p>
        </p:txBody>
      </p:sp>
      <p:pic>
        <p:nvPicPr>
          <p:cNvPr id="60421" name="Picture 4" descr="coverart"/>
          <p:cNvPicPr>
            <a:picLocks noChangeAspect="1" noChangeArrowheads="1"/>
          </p:cNvPicPr>
          <p:nvPr/>
        </p:nvPicPr>
        <p:blipFill>
          <a:blip r:embed="rId2"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sz="2400" b="1" dirty="0" smtClean="0">
                <a:latin typeface="Arial" pitchFamily="34" charset="0"/>
                <a:cs typeface="Arial" pitchFamily="34" charset="0"/>
              </a:rPr>
              <a:t>Review of the previous lecture</a:t>
            </a:r>
            <a:endParaRPr lang="en-US" sz="2400" b="1" dirty="0">
              <a:latin typeface="Arial" pitchFamily="34" charset="0"/>
              <a:cs typeface="Arial" pitchFamily="34" charset="0"/>
            </a:endParaRPr>
          </a:p>
        </p:txBody>
      </p:sp>
      <p:sp>
        <p:nvSpPr>
          <p:cNvPr id="64515" name="Rectangle 3"/>
          <p:cNvSpPr>
            <a:spLocks noGrp="1" noChangeArrowheads="1"/>
          </p:cNvSpPr>
          <p:nvPr>
            <p:ph type="body" idx="1"/>
          </p:nvPr>
        </p:nvSpPr>
        <p:spPr/>
        <p:txBody>
          <a:bodyPr/>
          <a:lstStyle/>
          <a:p>
            <a:r>
              <a:rPr lang="en-US" sz="1800" dirty="0">
                <a:latin typeface="Arial" pitchFamily="34" charset="0"/>
                <a:cs typeface="Arial" pitchFamily="34" charset="0"/>
              </a:rPr>
              <a:t>Advocates of a zero-inflation target emphasize that inflation has many costs and few if any benefits.</a:t>
            </a:r>
          </a:p>
          <a:p>
            <a:endParaRPr lang="en-US" sz="1800" dirty="0">
              <a:latin typeface="Arial" pitchFamily="34" charset="0"/>
              <a:cs typeface="Arial" pitchFamily="34" charset="0"/>
            </a:endParaRPr>
          </a:p>
          <a:p>
            <a:r>
              <a:rPr lang="en-US" sz="1800" dirty="0">
                <a:latin typeface="Arial" pitchFamily="34" charset="0"/>
                <a:cs typeface="Arial" pitchFamily="34" charset="0"/>
              </a:rPr>
              <a:t>Critics of a zero-inflation target claim that moderate inflation imposes only small costs on society, whereas the recession necessary to reduce inflation is quite costly.</a:t>
            </a:r>
          </a:p>
          <a:p>
            <a:endParaRPr lang="en-US" sz="1800" dirty="0">
              <a:latin typeface="Arial" pitchFamily="34" charset="0"/>
              <a:cs typeface="Arial" pitchFamily="34" charset="0"/>
            </a:endParaRPr>
          </a:p>
          <a:p>
            <a:r>
              <a:rPr lang="en-US" sz="1800" dirty="0">
                <a:latin typeface="Arial" pitchFamily="34" charset="0"/>
                <a:cs typeface="Arial" pitchFamily="34" charset="0"/>
              </a:rPr>
              <a:t>Advocates of reducing the government debt argue that the debt imposes a burden on future generations by raising their taxes and lowering their incomes.</a:t>
            </a:r>
          </a:p>
          <a:p>
            <a:endParaRPr lang="en-US" sz="1800" dirty="0">
              <a:latin typeface="Arial" pitchFamily="34" charset="0"/>
              <a:cs typeface="Arial" pitchFamily="34" charset="0"/>
            </a:endParaRPr>
          </a:p>
          <a:p>
            <a:r>
              <a:rPr lang="en-US" sz="1800" dirty="0">
                <a:latin typeface="Arial" pitchFamily="34" charset="0"/>
                <a:cs typeface="Arial" pitchFamily="34" charset="0"/>
              </a:rPr>
              <a:t>Critics of reducing the government debt argue that the debt is only one small piece of fiscal policy.</a:t>
            </a:r>
          </a:p>
        </p:txBody>
      </p:sp>
      <p:pic>
        <p:nvPicPr>
          <p:cNvPr id="64517" name="Picture 4" descr="coverart"/>
          <p:cNvPicPr>
            <a:picLocks noChangeAspect="1" noChangeArrowheads="1"/>
          </p:cNvPicPr>
          <p:nvPr/>
        </p:nvPicPr>
        <p:blipFill>
          <a:blip r:embed="rId2"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sz="2400" b="1" dirty="0" smtClean="0">
                <a:latin typeface="Arial" pitchFamily="34" charset="0"/>
                <a:cs typeface="Arial" pitchFamily="34" charset="0"/>
              </a:rPr>
              <a:t>Review of the previous lecture</a:t>
            </a:r>
            <a:endParaRPr lang="en-US" sz="2400" b="1" dirty="0">
              <a:latin typeface="Arial" pitchFamily="34" charset="0"/>
              <a:cs typeface="Arial" pitchFamily="34" charset="0"/>
            </a:endParaRPr>
          </a:p>
        </p:txBody>
      </p:sp>
      <p:sp>
        <p:nvSpPr>
          <p:cNvPr id="68611" name="Rectangle 3"/>
          <p:cNvSpPr>
            <a:spLocks noGrp="1" noChangeArrowheads="1"/>
          </p:cNvSpPr>
          <p:nvPr>
            <p:ph type="body" idx="1"/>
          </p:nvPr>
        </p:nvSpPr>
        <p:spPr/>
        <p:txBody>
          <a:bodyPr/>
          <a:lstStyle/>
          <a:p>
            <a:r>
              <a:rPr lang="en-US" sz="1800">
                <a:latin typeface="Arial" pitchFamily="34" charset="0"/>
                <a:cs typeface="Arial" pitchFamily="34" charset="0"/>
              </a:rPr>
              <a:t>Advocates of tax incentives for saving point out that our society discourages saving in many ways such as taxing income from capital and reducing benefits for those who have accumulated wealth.</a:t>
            </a:r>
          </a:p>
          <a:p>
            <a:endParaRPr lang="en-US" sz="1800">
              <a:latin typeface="Arial" pitchFamily="34" charset="0"/>
              <a:cs typeface="Arial" pitchFamily="34" charset="0"/>
            </a:endParaRPr>
          </a:p>
          <a:p>
            <a:r>
              <a:rPr lang="en-US" sz="1800">
                <a:latin typeface="Arial" pitchFamily="34" charset="0"/>
                <a:cs typeface="Arial" pitchFamily="34" charset="0"/>
              </a:rPr>
              <a:t>Critics of tax incentives argue that many proposed changes to stimulate saving would primarily benefit the wealthy and also might have only a small effect on private saving.</a:t>
            </a:r>
          </a:p>
        </p:txBody>
      </p:sp>
      <p:pic>
        <p:nvPicPr>
          <p:cNvPr id="68613" name="Picture 4" descr="coverart"/>
          <p:cNvPicPr>
            <a:picLocks noChangeAspect="1" noChangeArrowheads="1"/>
          </p:cNvPicPr>
          <p:nvPr/>
        </p:nvPicPr>
        <p:blipFill>
          <a:blip r:embed="rId2"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152400"/>
            <a:ext cx="6705600" cy="5933932"/>
          </a:xfrm>
          <a:prstGeom prst="rect">
            <a:avLst/>
          </a:prstGeom>
          <a:noFill/>
        </p:spPr>
        <p:txBody>
          <a:bodyPr wrap="square" rtlCol="0">
            <a:spAutoFit/>
          </a:bodyPr>
          <a:lstStyle/>
          <a:p>
            <a:pPr algn="ctr"/>
            <a:r>
              <a:rPr lang="en-US" b="1" smtClean="0">
                <a:latin typeface="Arial" pitchFamily="34" charset="0"/>
                <a:cs typeface="Arial" pitchFamily="34" charset="0"/>
              </a:rPr>
              <a:t>Lecture 20 </a:t>
            </a:r>
            <a:endParaRPr lang="en-US" b="1" dirty="0" smtClean="0">
              <a:latin typeface="Arial" pitchFamily="34" charset="0"/>
              <a:cs typeface="Arial" pitchFamily="34" charset="0"/>
            </a:endParaRPr>
          </a:p>
          <a:p>
            <a:pPr algn="ctr"/>
            <a:endParaRPr lang="en-US" sz="3200" b="1" dirty="0" smtClean="0">
              <a:latin typeface="Arial" pitchFamily="34" charset="0"/>
              <a:cs typeface="Arial" pitchFamily="34" charset="0"/>
            </a:endParaRPr>
          </a:p>
          <a:p>
            <a:pPr algn="ctr">
              <a:spcBef>
                <a:spcPct val="20000"/>
              </a:spcBef>
            </a:pPr>
            <a:r>
              <a:rPr lang="en-US" sz="3200" b="1" dirty="0" smtClean="0">
                <a:latin typeface="Arial" charset="0"/>
              </a:rPr>
              <a:t>Advances in Business Cycle Theory</a:t>
            </a: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r>
              <a:rPr lang="en-US" b="1" dirty="0" smtClean="0">
                <a:latin typeface="Arial" pitchFamily="34" charset="0"/>
                <a:cs typeface="Arial" pitchFamily="34" charset="0"/>
              </a:rPr>
              <a:t>Instructor: Prof. Dr. </a:t>
            </a:r>
            <a:r>
              <a:rPr lang="en-US" b="1" dirty="0" err="1" smtClean="0">
                <a:latin typeface="Arial" pitchFamily="34" charset="0"/>
                <a:cs typeface="Arial" pitchFamily="34" charset="0"/>
              </a:rPr>
              <a:t>Qaisar</a:t>
            </a:r>
            <a:r>
              <a:rPr lang="en-US" b="1" dirty="0" smtClean="0">
                <a:latin typeface="Arial" pitchFamily="34" charset="0"/>
                <a:cs typeface="Arial" pitchFamily="34" charset="0"/>
              </a:rPr>
              <a:t> </a:t>
            </a:r>
            <a:r>
              <a:rPr lang="en-US" b="1" dirty="0" err="1" smtClean="0">
                <a:latin typeface="Arial" pitchFamily="34" charset="0"/>
                <a:cs typeface="Arial" pitchFamily="34" charset="0"/>
              </a:rPr>
              <a:t>Abbas</a:t>
            </a:r>
            <a:endParaRPr lang="en-US" b="1" dirty="0" smtClean="0">
              <a:latin typeface="Arial" pitchFamily="34" charset="0"/>
              <a:cs typeface="Arial" pitchFamily="34" charset="0"/>
            </a:endParaRPr>
          </a:p>
          <a:p>
            <a:pPr algn="ctr"/>
            <a:endParaRPr lang="en-US" b="1" dirty="0">
              <a:latin typeface="Arial" pitchFamily="34" charset="0"/>
              <a:cs typeface="Arial" pitchFamily="34" charset="0"/>
            </a:endParaRPr>
          </a:p>
        </p:txBody>
      </p:sp>
      <p:graphicFrame>
        <p:nvGraphicFramePr>
          <p:cNvPr id="425985" name="Object 6"/>
          <p:cNvGraphicFramePr>
            <a:graphicFrameLocks noChangeAspect="1"/>
          </p:cNvGraphicFramePr>
          <p:nvPr/>
        </p:nvGraphicFramePr>
        <p:xfrm>
          <a:off x="1524000" y="2362200"/>
          <a:ext cx="5715000" cy="2308225"/>
        </p:xfrm>
        <a:graphic>
          <a:graphicData uri="http://schemas.openxmlformats.org/presentationml/2006/ole">
            <p:oleObj spid="_x0000_s260099" name="Image" r:id="rId4" imgW="6836569" imgH="4066361" progId="">
              <p:embed/>
            </p:oleObj>
          </a:graphicData>
        </a:graphic>
      </p:graphicFrame>
    </p:spTree>
  </p:cSld>
  <p:clrMapOvr>
    <a:masterClrMapping/>
  </p:clrMapOvr>
  <p:transition>
    <p:dissolv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762000" y="304800"/>
            <a:ext cx="7772400" cy="762000"/>
          </a:xfrm>
        </p:spPr>
        <p:txBody>
          <a:bodyPr>
            <a:normAutofit/>
          </a:bodyPr>
          <a:lstStyle/>
          <a:p>
            <a:r>
              <a:rPr lang="en-US" sz="2400" b="1" dirty="0" smtClean="0">
                <a:latin typeface="Arial" pitchFamily="34" charset="0"/>
                <a:cs typeface="Arial" pitchFamily="34" charset="0"/>
              </a:rPr>
              <a:t>Lecture outline</a:t>
            </a:r>
            <a:endParaRPr lang="en-US" sz="2400" b="1" dirty="0">
              <a:latin typeface="Arial" pitchFamily="34" charset="0"/>
              <a:cs typeface="Arial" pitchFamily="34" charset="0"/>
            </a:endParaRPr>
          </a:p>
        </p:txBody>
      </p:sp>
      <p:sp>
        <p:nvSpPr>
          <p:cNvPr id="2051" name="Rectangle 3"/>
          <p:cNvSpPr>
            <a:spLocks noGrp="1" noChangeArrowheads="1"/>
          </p:cNvSpPr>
          <p:nvPr>
            <p:ph idx="1"/>
          </p:nvPr>
        </p:nvSpPr>
        <p:spPr>
          <a:xfrm>
            <a:off x="990600" y="1219200"/>
            <a:ext cx="7239000" cy="3862388"/>
          </a:xfrm>
        </p:spPr>
        <p:txBody>
          <a:bodyPr/>
          <a:lstStyle/>
          <a:p>
            <a:pPr>
              <a:spcBef>
                <a:spcPct val="50000"/>
              </a:spcBef>
              <a:buFont typeface="Wingdings" pitchFamily="2" charset="2"/>
              <a:buNone/>
            </a:pPr>
            <a:endParaRPr lang="en-US" sz="1800" dirty="0" smtClean="0">
              <a:latin typeface="Arial" pitchFamily="34" charset="0"/>
              <a:cs typeface="Arial" pitchFamily="34" charset="0"/>
            </a:endParaRPr>
          </a:p>
          <a:p>
            <a:pPr>
              <a:spcBef>
                <a:spcPct val="50000"/>
              </a:spcBef>
            </a:pPr>
            <a:r>
              <a:rPr lang="en-US" sz="1800" dirty="0" smtClean="0">
                <a:latin typeface="Arial" pitchFamily="34" charset="0"/>
                <a:cs typeface="Arial" pitchFamily="34" charset="0"/>
              </a:rPr>
              <a:t>Real </a:t>
            </a:r>
            <a:r>
              <a:rPr lang="en-US" sz="1800" dirty="0">
                <a:latin typeface="Arial" pitchFamily="34" charset="0"/>
                <a:cs typeface="Arial" pitchFamily="34" charset="0"/>
              </a:rPr>
              <a:t>Business Cycle </a:t>
            </a:r>
            <a:r>
              <a:rPr lang="en-US" sz="1800" dirty="0" smtClean="0">
                <a:latin typeface="Arial" pitchFamily="34" charset="0"/>
                <a:cs typeface="Arial" pitchFamily="34" charset="0"/>
              </a:rPr>
              <a:t>theory</a:t>
            </a:r>
          </a:p>
          <a:p>
            <a:pPr>
              <a:spcBef>
                <a:spcPct val="50000"/>
              </a:spcBef>
            </a:pPr>
            <a:endParaRPr lang="en-US" sz="1800" dirty="0">
              <a:latin typeface="Arial" pitchFamily="34" charset="0"/>
              <a:cs typeface="Arial" pitchFamily="34" charset="0"/>
            </a:endParaRPr>
          </a:p>
          <a:p>
            <a:pPr>
              <a:spcBef>
                <a:spcPct val="50000"/>
              </a:spcBef>
            </a:pPr>
            <a:endParaRPr lang="en-US" sz="1800" dirty="0">
              <a:latin typeface="Arial" pitchFamily="34" charset="0"/>
              <a:cs typeface="Arial" pitchFamily="34" charset="0"/>
            </a:endParaRPr>
          </a:p>
          <a:p>
            <a:pPr>
              <a:spcBef>
                <a:spcPct val="50000"/>
              </a:spcBef>
            </a:pPr>
            <a:r>
              <a:rPr lang="en-US" sz="1800" dirty="0">
                <a:latin typeface="Arial" pitchFamily="34" charset="0"/>
                <a:cs typeface="Arial" pitchFamily="34" charset="0"/>
              </a:rPr>
              <a:t>New Keynesian economics</a:t>
            </a:r>
          </a:p>
        </p:txBody>
      </p:sp>
      <p:pic>
        <p:nvPicPr>
          <p:cNvPr id="5" name="Picture 4"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pull dir="l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Theory of Real Business Cycles</a:t>
            </a:r>
          </a:p>
        </p:txBody>
      </p:sp>
      <p:sp>
        <p:nvSpPr>
          <p:cNvPr id="219139" name="Rectangle 3"/>
          <p:cNvSpPr>
            <a:spLocks noGrp="1" noChangeArrowheads="1"/>
          </p:cNvSpPr>
          <p:nvPr>
            <p:ph idx="1"/>
          </p:nvPr>
        </p:nvSpPr>
        <p:spPr/>
        <p:txBody>
          <a:bodyPr>
            <a:normAutofit/>
          </a:bodyPr>
          <a:lstStyle/>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all </a:t>
            </a:r>
            <a:r>
              <a:rPr lang="en-US" sz="1800" dirty="0">
                <a:latin typeface="Arial" pitchFamily="34" charset="0"/>
                <a:cs typeface="Arial" pitchFamily="34" charset="0"/>
              </a:rPr>
              <a:t>prices flexible, even in short run</a:t>
            </a:r>
          </a:p>
          <a:p>
            <a:pPr lvl="1"/>
            <a:endParaRPr lang="en-US" sz="1800" dirty="0" smtClean="0">
              <a:latin typeface="Arial" pitchFamily="34" charset="0"/>
              <a:cs typeface="Arial" pitchFamily="34" charset="0"/>
            </a:endParaRPr>
          </a:p>
          <a:p>
            <a:pPr lvl="1"/>
            <a:r>
              <a:rPr lang="en-US" sz="1800" dirty="0" smtClean="0">
                <a:latin typeface="Arial" pitchFamily="34" charset="0"/>
                <a:cs typeface="Arial" pitchFamily="34" charset="0"/>
              </a:rPr>
              <a:t>implies </a:t>
            </a:r>
            <a:r>
              <a:rPr lang="en-US" sz="1800" dirty="0">
                <a:latin typeface="Arial" pitchFamily="34" charset="0"/>
                <a:cs typeface="Arial" pitchFamily="34" charset="0"/>
              </a:rPr>
              <a:t>money is neutral, even in short run</a:t>
            </a:r>
          </a:p>
          <a:p>
            <a:pPr lvl="1"/>
            <a:endParaRPr lang="en-US" sz="1800" dirty="0" smtClean="0">
              <a:latin typeface="Arial" pitchFamily="34" charset="0"/>
              <a:cs typeface="Arial" pitchFamily="34" charset="0"/>
            </a:endParaRPr>
          </a:p>
          <a:p>
            <a:pPr lvl="1"/>
            <a:r>
              <a:rPr lang="en-US" sz="1800" dirty="0" smtClean="0">
                <a:latin typeface="Arial" pitchFamily="34" charset="0"/>
                <a:cs typeface="Arial" pitchFamily="34" charset="0"/>
              </a:rPr>
              <a:t>classical </a:t>
            </a:r>
            <a:r>
              <a:rPr lang="en-US" sz="1800" dirty="0">
                <a:latin typeface="Arial" pitchFamily="34" charset="0"/>
                <a:cs typeface="Arial" pitchFamily="34" charset="0"/>
              </a:rPr>
              <a:t>dichotomy holds at all times</a:t>
            </a:r>
          </a:p>
          <a:p>
            <a:endParaRPr lang="en-US" sz="1800" dirty="0" smtClean="0">
              <a:latin typeface="Arial" pitchFamily="34" charset="0"/>
              <a:cs typeface="Arial" pitchFamily="34" charset="0"/>
            </a:endParaRP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fluctuations </a:t>
            </a:r>
            <a:r>
              <a:rPr lang="en-US" sz="1800" dirty="0">
                <a:latin typeface="Arial" pitchFamily="34" charset="0"/>
                <a:cs typeface="Arial" pitchFamily="34" charset="0"/>
              </a:rPr>
              <a:t>in output, employment, and other variables are the optimal responses to exogenous changes in the economic environment</a:t>
            </a:r>
          </a:p>
          <a:p>
            <a:endParaRPr lang="en-US" sz="1800" dirty="0" smtClean="0">
              <a:latin typeface="Arial" pitchFamily="34" charset="0"/>
              <a:cs typeface="Arial" pitchFamily="34" charset="0"/>
            </a:endParaRP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productivity </a:t>
            </a:r>
            <a:r>
              <a:rPr lang="en-US" sz="1800" dirty="0">
                <a:latin typeface="Arial" pitchFamily="34" charset="0"/>
                <a:cs typeface="Arial" pitchFamily="34" charset="0"/>
              </a:rPr>
              <a:t>shocks the primary cause of economic fluctuations</a:t>
            </a:r>
          </a:p>
        </p:txBody>
      </p:sp>
    </p:spTree>
  </p:cSld>
  <p:clrMapOvr>
    <a:masterClrMapping/>
  </p:clrMapOvr>
  <p:transition>
    <p:cov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economics of Robinson Crusoe</a:t>
            </a:r>
          </a:p>
        </p:txBody>
      </p:sp>
      <p:sp>
        <p:nvSpPr>
          <p:cNvPr id="220163" name="Rectangle 3"/>
          <p:cNvSpPr>
            <a:spLocks noGrp="1" noChangeArrowheads="1"/>
          </p:cNvSpPr>
          <p:nvPr>
            <p:ph idx="1"/>
          </p:nvPr>
        </p:nvSpPr>
        <p:spPr>
          <a:xfrm>
            <a:off x="990600" y="1219200"/>
            <a:ext cx="7543800" cy="4953000"/>
          </a:xfrm>
        </p:spPr>
        <p:txBody>
          <a:bodyPr>
            <a:normAutofit/>
          </a:bodyPr>
          <a:lstStyle/>
          <a:p>
            <a:r>
              <a:rPr lang="en-US" sz="1800" dirty="0">
                <a:latin typeface="Arial" pitchFamily="34" charset="0"/>
                <a:cs typeface="Arial" pitchFamily="34" charset="0"/>
              </a:rPr>
              <a:t>Economy consists of a single </a:t>
            </a:r>
            <a:br>
              <a:rPr lang="en-US" sz="1800" dirty="0">
                <a:latin typeface="Arial" pitchFamily="34" charset="0"/>
                <a:cs typeface="Arial" pitchFamily="34" charset="0"/>
              </a:rPr>
            </a:br>
            <a:r>
              <a:rPr lang="en-US" sz="1800" dirty="0">
                <a:latin typeface="Arial" pitchFamily="34" charset="0"/>
                <a:cs typeface="Arial" pitchFamily="34" charset="0"/>
              </a:rPr>
              <a:t>producer-consumer, </a:t>
            </a:r>
            <a:br>
              <a:rPr lang="en-US" sz="1800" dirty="0">
                <a:latin typeface="Arial" pitchFamily="34" charset="0"/>
                <a:cs typeface="Arial" pitchFamily="34" charset="0"/>
              </a:rPr>
            </a:br>
            <a:r>
              <a:rPr lang="en-US" sz="1800" dirty="0">
                <a:latin typeface="Arial" pitchFamily="34" charset="0"/>
                <a:cs typeface="Arial" pitchFamily="34" charset="0"/>
              </a:rPr>
              <a:t>like Robinson Crusoe on a desert island.</a:t>
            </a:r>
          </a:p>
          <a:p>
            <a:pPr>
              <a:spcBef>
                <a:spcPct val="30000"/>
              </a:spcBef>
            </a:pPr>
            <a:endParaRPr lang="en-US" sz="1800" dirty="0" smtClean="0">
              <a:latin typeface="Arial" pitchFamily="34" charset="0"/>
              <a:cs typeface="Arial" pitchFamily="34" charset="0"/>
            </a:endParaRPr>
          </a:p>
          <a:p>
            <a:pPr>
              <a:spcBef>
                <a:spcPct val="30000"/>
              </a:spcBef>
            </a:pPr>
            <a:endParaRPr lang="en-US" sz="1800" dirty="0">
              <a:latin typeface="Arial" pitchFamily="34" charset="0"/>
              <a:cs typeface="Arial" pitchFamily="34" charset="0"/>
            </a:endParaRPr>
          </a:p>
          <a:p>
            <a:pPr>
              <a:spcBef>
                <a:spcPct val="30000"/>
              </a:spcBef>
            </a:pPr>
            <a:r>
              <a:rPr lang="en-US" sz="1800" dirty="0" smtClean="0">
                <a:latin typeface="Arial" pitchFamily="34" charset="0"/>
                <a:cs typeface="Arial" pitchFamily="34" charset="0"/>
              </a:rPr>
              <a:t>Assume </a:t>
            </a:r>
            <a:r>
              <a:rPr lang="en-US" sz="1800" dirty="0">
                <a:latin typeface="Arial" pitchFamily="34" charset="0"/>
                <a:cs typeface="Arial" pitchFamily="34" charset="0"/>
              </a:rPr>
              <a:t>Crusoe divides his time between</a:t>
            </a:r>
          </a:p>
          <a:p>
            <a:pPr lvl="1">
              <a:spcBef>
                <a:spcPct val="10000"/>
              </a:spcBef>
            </a:pPr>
            <a:r>
              <a:rPr lang="en-US" sz="1800" dirty="0">
                <a:latin typeface="Arial" pitchFamily="34" charset="0"/>
                <a:cs typeface="Arial" pitchFamily="34" charset="0"/>
              </a:rPr>
              <a:t>leisure</a:t>
            </a:r>
          </a:p>
          <a:p>
            <a:pPr lvl="1">
              <a:spcBef>
                <a:spcPct val="10000"/>
              </a:spcBef>
            </a:pPr>
            <a:r>
              <a:rPr lang="en-US" sz="1800" dirty="0">
                <a:latin typeface="Arial" pitchFamily="34" charset="0"/>
                <a:cs typeface="Arial" pitchFamily="34" charset="0"/>
              </a:rPr>
              <a:t>working</a:t>
            </a:r>
          </a:p>
          <a:p>
            <a:pPr lvl="2"/>
            <a:r>
              <a:rPr lang="en-US" sz="1800" dirty="0">
                <a:latin typeface="Arial" pitchFamily="34" charset="0"/>
                <a:cs typeface="Arial" pitchFamily="34" charset="0"/>
              </a:rPr>
              <a:t>catching fish (production)</a:t>
            </a:r>
          </a:p>
          <a:p>
            <a:pPr lvl="2"/>
            <a:r>
              <a:rPr lang="en-US" sz="1800" dirty="0">
                <a:latin typeface="Arial" pitchFamily="34" charset="0"/>
                <a:cs typeface="Arial" pitchFamily="34" charset="0"/>
              </a:rPr>
              <a:t>making fishing nets (investment)</a:t>
            </a:r>
          </a:p>
          <a:p>
            <a:pPr>
              <a:spcBef>
                <a:spcPct val="30000"/>
              </a:spcBef>
            </a:pPr>
            <a:endParaRPr lang="en-US" sz="1800" dirty="0" smtClean="0">
              <a:latin typeface="Arial" pitchFamily="34" charset="0"/>
              <a:cs typeface="Arial" pitchFamily="34" charset="0"/>
            </a:endParaRPr>
          </a:p>
          <a:p>
            <a:pPr>
              <a:spcBef>
                <a:spcPct val="30000"/>
              </a:spcBef>
            </a:pPr>
            <a:endParaRPr lang="en-US" sz="1800" dirty="0">
              <a:latin typeface="Arial" pitchFamily="34" charset="0"/>
              <a:cs typeface="Arial" pitchFamily="34" charset="0"/>
            </a:endParaRPr>
          </a:p>
          <a:p>
            <a:pPr>
              <a:spcBef>
                <a:spcPct val="30000"/>
              </a:spcBef>
            </a:pPr>
            <a:r>
              <a:rPr lang="en-US" sz="1800" dirty="0" smtClean="0">
                <a:latin typeface="Arial" pitchFamily="34" charset="0"/>
                <a:cs typeface="Arial" pitchFamily="34" charset="0"/>
              </a:rPr>
              <a:t>Assume </a:t>
            </a:r>
            <a:r>
              <a:rPr lang="en-US" sz="1800" dirty="0">
                <a:latin typeface="Arial" pitchFamily="34" charset="0"/>
                <a:cs typeface="Arial" pitchFamily="34" charset="0"/>
              </a:rPr>
              <a:t>Crusoe optimizes given the constraints he faces.</a:t>
            </a:r>
          </a:p>
        </p:txBody>
      </p:sp>
    </p:spTree>
  </p:cSld>
  <p:clrMapOvr>
    <a:masterClrMapping/>
  </p:clrMapOvr>
  <p:transition>
    <p:strips dir="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a:xfrm>
            <a:off x="304800" y="228600"/>
            <a:ext cx="8534400" cy="838200"/>
          </a:xfrm>
        </p:spPr>
        <p:txBody>
          <a:bodyPr>
            <a:normAutofit/>
          </a:bodyPr>
          <a:lstStyle/>
          <a:p>
            <a:r>
              <a:rPr lang="en-US" sz="2400" b="1" dirty="0">
                <a:latin typeface="Arial" pitchFamily="34" charset="0"/>
                <a:cs typeface="Arial" pitchFamily="34" charset="0"/>
              </a:rPr>
              <a:t>Shocks in the Crusoe island economy</a:t>
            </a:r>
          </a:p>
        </p:txBody>
      </p:sp>
      <p:sp>
        <p:nvSpPr>
          <p:cNvPr id="221187" name="Rectangle 3"/>
          <p:cNvSpPr>
            <a:spLocks noGrp="1" noChangeArrowheads="1"/>
          </p:cNvSpPr>
          <p:nvPr>
            <p:ph idx="1"/>
          </p:nvPr>
        </p:nvSpPr>
        <p:spPr>
          <a:xfrm>
            <a:off x="990600" y="1219200"/>
            <a:ext cx="7620000" cy="5029200"/>
          </a:xfrm>
        </p:spPr>
        <p:txBody>
          <a:bodyPr/>
          <a:lstStyle/>
          <a:p>
            <a:pPr marL="288925" indent="-288925">
              <a:lnSpc>
                <a:spcPct val="90000"/>
              </a:lnSpc>
            </a:pPr>
            <a:endParaRPr lang="en-US" sz="1800" dirty="0" smtClean="0">
              <a:latin typeface="Arial" pitchFamily="34" charset="0"/>
              <a:cs typeface="Arial" pitchFamily="34" charset="0"/>
            </a:endParaRPr>
          </a:p>
          <a:p>
            <a:pPr marL="288925" indent="-288925">
              <a:lnSpc>
                <a:spcPct val="90000"/>
              </a:lnSpc>
            </a:pPr>
            <a:r>
              <a:rPr lang="en-US" sz="1800" dirty="0" smtClean="0">
                <a:latin typeface="Arial" pitchFamily="34" charset="0"/>
                <a:cs typeface="Arial" pitchFamily="34" charset="0"/>
              </a:rPr>
              <a:t>Big </a:t>
            </a:r>
            <a:r>
              <a:rPr lang="en-US" sz="1800" dirty="0">
                <a:latin typeface="Arial" pitchFamily="34" charset="0"/>
                <a:cs typeface="Arial" pitchFamily="34" charset="0"/>
              </a:rPr>
              <a:t>school of fish swims by island.  </a:t>
            </a:r>
            <a:br>
              <a:rPr lang="en-US" sz="1800" dirty="0">
                <a:latin typeface="Arial" pitchFamily="34" charset="0"/>
                <a:cs typeface="Arial" pitchFamily="34" charset="0"/>
              </a:rPr>
            </a:br>
            <a:r>
              <a:rPr lang="en-US" sz="1800" dirty="0">
                <a:latin typeface="Arial" pitchFamily="34" charset="0"/>
                <a:cs typeface="Arial" pitchFamily="34" charset="0"/>
              </a:rPr>
              <a:t>Then, GDP rises because</a:t>
            </a:r>
          </a:p>
          <a:p>
            <a:pPr marL="693738" lvl="1">
              <a:lnSpc>
                <a:spcPct val="90000"/>
              </a:lnSpc>
              <a:buFont typeface="Wingdings" pitchFamily="2" charset="2"/>
              <a:buChar char="§"/>
            </a:pPr>
            <a:r>
              <a:rPr lang="en-US" sz="1800" dirty="0">
                <a:latin typeface="Arial" pitchFamily="34" charset="0"/>
                <a:cs typeface="Arial" pitchFamily="34" charset="0"/>
              </a:rPr>
              <a:t>Crusoe’s fishing productivity is higher</a:t>
            </a:r>
          </a:p>
          <a:p>
            <a:pPr marL="693738" lvl="1">
              <a:lnSpc>
                <a:spcPct val="90000"/>
              </a:lnSpc>
              <a:buFont typeface="Wingdings" pitchFamily="2" charset="2"/>
              <a:buChar char="§"/>
            </a:pPr>
            <a:r>
              <a:rPr lang="en-US" sz="1800" dirty="0">
                <a:latin typeface="Arial" pitchFamily="34" charset="0"/>
                <a:cs typeface="Arial" pitchFamily="34" charset="0"/>
              </a:rPr>
              <a:t>Crusoe’s employment rises:  he decides to shift some time from leisure to fishing to take advantage of the high productivity</a:t>
            </a:r>
          </a:p>
          <a:p>
            <a:pPr marL="288925" indent="-288925">
              <a:lnSpc>
                <a:spcPct val="90000"/>
              </a:lnSpc>
            </a:pPr>
            <a:endParaRPr lang="en-US" sz="1800" dirty="0" smtClean="0">
              <a:latin typeface="Arial" pitchFamily="34" charset="0"/>
              <a:cs typeface="Arial" pitchFamily="34" charset="0"/>
            </a:endParaRPr>
          </a:p>
          <a:p>
            <a:pPr marL="288925" indent="-288925">
              <a:lnSpc>
                <a:spcPct val="90000"/>
              </a:lnSpc>
            </a:pPr>
            <a:endParaRPr lang="en-US" sz="1800" dirty="0">
              <a:latin typeface="Arial" pitchFamily="34" charset="0"/>
              <a:cs typeface="Arial" pitchFamily="34" charset="0"/>
            </a:endParaRPr>
          </a:p>
          <a:p>
            <a:pPr marL="288925" indent="-288925">
              <a:lnSpc>
                <a:spcPct val="90000"/>
              </a:lnSpc>
            </a:pPr>
            <a:r>
              <a:rPr lang="en-US" sz="1800" dirty="0" smtClean="0">
                <a:latin typeface="Arial" pitchFamily="34" charset="0"/>
                <a:cs typeface="Arial" pitchFamily="34" charset="0"/>
              </a:rPr>
              <a:t>Big </a:t>
            </a:r>
            <a:r>
              <a:rPr lang="en-US" sz="1800" dirty="0">
                <a:latin typeface="Arial" pitchFamily="34" charset="0"/>
                <a:cs typeface="Arial" pitchFamily="34" charset="0"/>
              </a:rPr>
              <a:t>storm hits the island.  Then, GDP falls:</a:t>
            </a:r>
          </a:p>
          <a:p>
            <a:pPr marL="693738" lvl="1">
              <a:lnSpc>
                <a:spcPct val="90000"/>
              </a:lnSpc>
              <a:buFont typeface="Wingdings" pitchFamily="2" charset="2"/>
              <a:buChar char="§"/>
            </a:pPr>
            <a:r>
              <a:rPr lang="en-US" sz="1800" dirty="0">
                <a:latin typeface="Arial" pitchFamily="34" charset="0"/>
                <a:cs typeface="Arial" pitchFamily="34" charset="0"/>
              </a:rPr>
              <a:t>The storm reduces productivity, so Crusoe spends less time fishing for consumption.</a:t>
            </a:r>
          </a:p>
          <a:p>
            <a:pPr marL="693738" lvl="1">
              <a:lnSpc>
                <a:spcPct val="90000"/>
              </a:lnSpc>
              <a:buFont typeface="Wingdings" pitchFamily="2" charset="2"/>
              <a:buChar char="§"/>
            </a:pPr>
            <a:r>
              <a:rPr lang="en-US" sz="1800" dirty="0">
                <a:latin typeface="Arial" pitchFamily="34" charset="0"/>
                <a:cs typeface="Arial" pitchFamily="34" charset="0"/>
              </a:rPr>
              <a:t>More importantly, investment falls, because it’s easy to postpone making nets until storm passes</a:t>
            </a:r>
          </a:p>
          <a:p>
            <a:pPr marL="693738" lvl="1">
              <a:lnSpc>
                <a:spcPct val="90000"/>
              </a:lnSpc>
              <a:buFont typeface="Wingdings" pitchFamily="2" charset="2"/>
              <a:buChar char="§"/>
            </a:pPr>
            <a:r>
              <a:rPr lang="en-US" sz="1800" dirty="0">
                <a:latin typeface="Arial" pitchFamily="34" charset="0"/>
                <a:cs typeface="Arial" pitchFamily="34" charset="0"/>
              </a:rPr>
              <a:t>Employment falls:  Since he’s not spending as much time fishing or making nets, Crusoe decides to enjoy more leisure time.  </a:t>
            </a:r>
          </a:p>
        </p:txBody>
      </p:sp>
    </p:spTree>
  </p:cSld>
  <p:clrMapOvr>
    <a:masterClrMapping/>
  </p:clrMapOvr>
  <p:transition>
    <p:strips dir="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5" name="Rectangle 7"/>
          <p:cNvSpPr>
            <a:spLocks noGrp="1" noChangeArrowheads="1"/>
          </p:cNvSpPr>
          <p:nvPr>
            <p:ph type="title"/>
          </p:nvPr>
        </p:nvSpPr>
        <p:spPr/>
        <p:txBody>
          <a:bodyPr>
            <a:normAutofit/>
          </a:bodyPr>
          <a:lstStyle/>
          <a:p>
            <a:pPr>
              <a:lnSpc>
                <a:spcPct val="90000"/>
              </a:lnSpc>
            </a:pPr>
            <a:r>
              <a:rPr lang="en-US" sz="2400" b="1" dirty="0">
                <a:latin typeface="Arial" pitchFamily="34" charset="0"/>
                <a:cs typeface="Arial" pitchFamily="34" charset="0"/>
              </a:rPr>
              <a:t>Economic fluctuations as </a:t>
            </a:r>
            <a:br>
              <a:rPr lang="en-US" sz="2400" b="1" dirty="0">
                <a:latin typeface="Arial" pitchFamily="34" charset="0"/>
                <a:cs typeface="Arial" pitchFamily="34" charset="0"/>
              </a:rPr>
            </a:br>
            <a:r>
              <a:rPr lang="en-US" sz="2400" b="1" dirty="0">
                <a:latin typeface="Arial" pitchFamily="34" charset="0"/>
                <a:cs typeface="Arial" pitchFamily="34" charset="0"/>
              </a:rPr>
              <a:t>optimal responses to shocks</a:t>
            </a:r>
          </a:p>
        </p:txBody>
      </p:sp>
      <p:sp>
        <p:nvSpPr>
          <p:cNvPr id="222216" name="Rectangle 8"/>
          <p:cNvSpPr>
            <a:spLocks noGrp="1" noChangeArrowheads="1"/>
          </p:cNvSpPr>
          <p:nvPr>
            <p:ph idx="1"/>
          </p:nvPr>
        </p:nvSpPr>
        <p:spPr>
          <a:xfrm>
            <a:off x="990600" y="1219200"/>
            <a:ext cx="7543800" cy="1371600"/>
          </a:xfrm>
        </p:spPr>
        <p:txBody>
          <a:bodyPr/>
          <a:lstStyle/>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In </a:t>
            </a:r>
            <a:r>
              <a:rPr lang="en-US" sz="1800" dirty="0">
                <a:latin typeface="Arial" pitchFamily="34" charset="0"/>
                <a:cs typeface="Arial" pitchFamily="34" charset="0"/>
              </a:rPr>
              <a:t>Real Business Cycle theory, fluctuations in our economy are similar to those in Crusoe’s economy. </a:t>
            </a:r>
          </a:p>
        </p:txBody>
      </p:sp>
      <p:sp>
        <p:nvSpPr>
          <p:cNvPr id="222213" name="Rectangle 5"/>
          <p:cNvSpPr>
            <a:spLocks noChangeArrowheads="1"/>
          </p:cNvSpPr>
          <p:nvPr/>
        </p:nvSpPr>
        <p:spPr bwMode="auto">
          <a:xfrm>
            <a:off x="1447800" y="2819400"/>
            <a:ext cx="6705600" cy="2590800"/>
          </a:xfrm>
          <a:prstGeom prst="rect">
            <a:avLst/>
          </a:prstGeom>
          <a:gradFill rotWithShape="0">
            <a:gsLst>
              <a:gs pos="0">
                <a:srgbClr val="0047FF"/>
              </a:gs>
              <a:gs pos="13000">
                <a:srgbClr val="000082"/>
              </a:gs>
              <a:gs pos="28000">
                <a:srgbClr val="0047FF"/>
              </a:gs>
              <a:gs pos="42000">
                <a:srgbClr val="000082"/>
              </a:gs>
              <a:gs pos="57001">
                <a:srgbClr val="0047FF"/>
              </a:gs>
              <a:gs pos="72000">
                <a:srgbClr val="000082"/>
              </a:gs>
              <a:gs pos="87000">
                <a:srgbClr val="0047FF"/>
              </a:gs>
              <a:gs pos="100000">
                <a:srgbClr val="000082"/>
              </a:gs>
            </a:gsLst>
            <a:lin ang="2700000" scaled="1"/>
          </a:gradFill>
          <a:ln w="9525">
            <a:solidFill>
              <a:schemeClr val="tx1"/>
            </a:solidFill>
            <a:miter lim="800000"/>
            <a:headEnd/>
            <a:tailEnd/>
          </a:ln>
          <a:effectLst/>
        </p:spPr>
        <p:txBody>
          <a:bodyPr anchor="ctr" anchorCtr="1"/>
          <a:lstStyle/>
          <a:p>
            <a:pPr algn="ctr">
              <a:lnSpc>
                <a:spcPct val="105000"/>
              </a:lnSpc>
              <a:spcBef>
                <a:spcPct val="40000"/>
              </a:spcBef>
              <a:buClr>
                <a:schemeClr val="accent2"/>
              </a:buClr>
              <a:buSzPct val="110000"/>
              <a:buFont typeface="Wingdings" pitchFamily="2" charset="2"/>
              <a:buNone/>
            </a:pPr>
            <a:r>
              <a:rPr lang="en-US" sz="2900">
                <a:solidFill>
                  <a:schemeClr val="bg1"/>
                </a:solidFill>
                <a:effectLst>
                  <a:outerShdw blurRad="38100" dist="38100" dir="2700000" algn="tl">
                    <a:srgbClr val="000000"/>
                  </a:outerShdw>
                </a:effectLst>
                <a:latin typeface="Tahoma" pitchFamily="34" charset="0"/>
              </a:rPr>
              <a:t>The shocks aren’t always desirable.  But once they occur, fluctuations in output, employment, and other variables are the optimal </a:t>
            </a:r>
            <a:br>
              <a:rPr lang="en-US" sz="2900">
                <a:solidFill>
                  <a:schemeClr val="bg1"/>
                </a:solidFill>
                <a:effectLst>
                  <a:outerShdw blurRad="38100" dist="38100" dir="2700000" algn="tl">
                    <a:srgbClr val="000000"/>
                  </a:outerShdw>
                </a:effectLst>
                <a:latin typeface="Tahoma" pitchFamily="34" charset="0"/>
              </a:rPr>
            </a:br>
            <a:r>
              <a:rPr lang="en-US" sz="2900">
                <a:solidFill>
                  <a:schemeClr val="bg1"/>
                </a:solidFill>
                <a:effectLst>
                  <a:outerShdw blurRad="38100" dist="38100" dir="2700000" algn="tl">
                    <a:srgbClr val="000000"/>
                  </a:outerShdw>
                </a:effectLst>
                <a:latin typeface="Tahoma" pitchFamily="34" charset="0"/>
              </a:rPr>
              <a:t>responses to them.</a:t>
            </a:r>
            <a:endParaRPr lang="en-US" sz="2900" i="1">
              <a:solidFill>
                <a:schemeClr val="bg1"/>
              </a:solidFill>
              <a:effectLst>
                <a:outerShdw blurRad="38100" dist="38100" dir="2700000" algn="tl">
                  <a:srgbClr val="000000"/>
                </a:outerShdw>
              </a:effectLst>
              <a:latin typeface="Tahoma" pitchFamily="34" charset="0"/>
            </a:endParaRPr>
          </a:p>
        </p:txBody>
      </p:sp>
    </p:spTree>
  </p:cSld>
  <p:clrMapOvr>
    <a:masterClrMapping/>
  </p:clrMapOvr>
  <p:transition>
    <p:strips dir="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debate over RBC theory</a:t>
            </a:r>
          </a:p>
        </p:txBody>
      </p:sp>
      <p:sp>
        <p:nvSpPr>
          <p:cNvPr id="223235" name="Rectangle 3"/>
          <p:cNvSpPr>
            <a:spLocks noGrp="1" noChangeArrowheads="1"/>
          </p:cNvSpPr>
          <p:nvPr>
            <p:ph idx="1"/>
          </p:nvPr>
        </p:nvSpPr>
        <p:spPr>
          <a:xfrm>
            <a:off x="990600" y="1219200"/>
            <a:ext cx="7543800" cy="4800600"/>
          </a:xfrm>
        </p:spPr>
        <p:txBody>
          <a:bodyPr/>
          <a:lstStyle/>
          <a:p>
            <a:pPr>
              <a:spcBef>
                <a:spcPct val="30000"/>
              </a:spcBef>
              <a:buFont typeface="Wingdings" pitchFamily="2" charset="2"/>
              <a:buNone/>
            </a:pPr>
            <a:endParaRPr lang="en-US" sz="1800" dirty="0" smtClean="0">
              <a:latin typeface="Arial" pitchFamily="34" charset="0"/>
              <a:cs typeface="Arial" pitchFamily="34" charset="0"/>
            </a:endParaRPr>
          </a:p>
          <a:p>
            <a:pPr>
              <a:spcBef>
                <a:spcPct val="30000"/>
              </a:spcBef>
              <a:buFont typeface="Wingdings" pitchFamily="2" charset="2"/>
              <a:buNone/>
            </a:pPr>
            <a:r>
              <a:rPr lang="en-US" sz="1800" dirty="0" smtClean="0">
                <a:latin typeface="Arial" pitchFamily="34" charset="0"/>
                <a:cs typeface="Arial" pitchFamily="34" charset="0"/>
              </a:rPr>
              <a:t>…</a:t>
            </a:r>
            <a:r>
              <a:rPr lang="en-US" sz="1800" dirty="0">
                <a:latin typeface="Arial" pitchFamily="34" charset="0"/>
                <a:cs typeface="Arial" pitchFamily="34" charset="0"/>
              </a:rPr>
              <a:t>boils down to four issues:</a:t>
            </a:r>
          </a:p>
          <a:p>
            <a:pPr>
              <a:spcBef>
                <a:spcPct val="30000"/>
              </a:spcBef>
            </a:pPr>
            <a:endParaRPr lang="en-US" sz="1800" dirty="0" smtClean="0">
              <a:latin typeface="Arial" pitchFamily="34" charset="0"/>
              <a:cs typeface="Arial" pitchFamily="34" charset="0"/>
            </a:endParaRPr>
          </a:p>
          <a:p>
            <a:pPr>
              <a:spcBef>
                <a:spcPct val="30000"/>
              </a:spcBef>
            </a:pPr>
            <a:r>
              <a:rPr lang="en-US" sz="1800" dirty="0" smtClean="0">
                <a:latin typeface="Arial" pitchFamily="34" charset="0"/>
                <a:cs typeface="Arial" pitchFamily="34" charset="0"/>
              </a:rPr>
              <a:t>Do </a:t>
            </a:r>
            <a:r>
              <a:rPr lang="en-US" sz="1800" dirty="0">
                <a:latin typeface="Arial" pitchFamily="34" charset="0"/>
                <a:cs typeface="Arial" pitchFamily="34" charset="0"/>
              </a:rPr>
              <a:t>changes in employment reflect voluntary changes in labor supply?</a:t>
            </a:r>
          </a:p>
          <a:p>
            <a:pPr>
              <a:spcBef>
                <a:spcPct val="30000"/>
              </a:spcBef>
            </a:pPr>
            <a:endParaRPr lang="en-US" sz="1800" dirty="0" smtClean="0">
              <a:latin typeface="Arial" pitchFamily="34" charset="0"/>
              <a:cs typeface="Arial" pitchFamily="34" charset="0"/>
            </a:endParaRPr>
          </a:p>
          <a:p>
            <a:pPr>
              <a:spcBef>
                <a:spcPct val="30000"/>
              </a:spcBef>
            </a:pPr>
            <a:r>
              <a:rPr lang="en-US" sz="1800" dirty="0" smtClean="0">
                <a:latin typeface="Arial" pitchFamily="34" charset="0"/>
                <a:cs typeface="Arial" pitchFamily="34" charset="0"/>
              </a:rPr>
              <a:t>Does </a:t>
            </a:r>
            <a:r>
              <a:rPr lang="en-US" sz="1800" dirty="0">
                <a:latin typeface="Arial" pitchFamily="34" charset="0"/>
                <a:cs typeface="Arial" pitchFamily="34" charset="0"/>
              </a:rPr>
              <a:t>the economy experience large, exogenous productivity shocks in the short run?  </a:t>
            </a:r>
          </a:p>
          <a:p>
            <a:pPr>
              <a:spcBef>
                <a:spcPct val="30000"/>
              </a:spcBef>
            </a:pPr>
            <a:endParaRPr lang="en-US" sz="1800" dirty="0" smtClean="0">
              <a:latin typeface="Arial" pitchFamily="34" charset="0"/>
              <a:cs typeface="Arial" pitchFamily="34" charset="0"/>
            </a:endParaRPr>
          </a:p>
          <a:p>
            <a:pPr>
              <a:spcBef>
                <a:spcPct val="30000"/>
              </a:spcBef>
            </a:pPr>
            <a:r>
              <a:rPr lang="en-US" sz="1800" dirty="0" smtClean="0">
                <a:latin typeface="Arial" pitchFamily="34" charset="0"/>
                <a:cs typeface="Arial" pitchFamily="34" charset="0"/>
              </a:rPr>
              <a:t>Is </a:t>
            </a:r>
            <a:r>
              <a:rPr lang="en-US" sz="1800" dirty="0">
                <a:latin typeface="Arial" pitchFamily="34" charset="0"/>
                <a:cs typeface="Arial" pitchFamily="34" charset="0"/>
              </a:rPr>
              <a:t>money really neutral in the short run?</a:t>
            </a:r>
          </a:p>
          <a:p>
            <a:pPr>
              <a:spcBef>
                <a:spcPct val="30000"/>
              </a:spcBef>
            </a:pPr>
            <a:endParaRPr lang="en-US" sz="1800" dirty="0" smtClean="0">
              <a:latin typeface="Arial" pitchFamily="34" charset="0"/>
              <a:cs typeface="Arial" pitchFamily="34" charset="0"/>
            </a:endParaRPr>
          </a:p>
          <a:p>
            <a:pPr>
              <a:spcBef>
                <a:spcPct val="30000"/>
              </a:spcBef>
            </a:pPr>
            <a:r>
              <a:rPr lang="en-US" sz="1800" dirty="0" smtClean="0">
                <a:latin typeface="Arial" pitchFamily="34" charset="0"/>
                <a:cs typeface="Arial" pitchFamily="34" charset="0"/>
              </a:rPr>
              <a:t>Are </a:t>
            </a:r>
            <a:r>
              <a:rPr lang="en-US" sz="1800" dirty="0">
                <a:latin typeface="Arial" pitchFamily="34" charset="0"/>
                <a:cs typeface="Arial" pitchFamily="34" charset="0"/>
              </a:rPr>
              <a:t>wages and prices flexible in the short run?  Do they adjust quickly to keep supply and demand in balance in all markets?</a:t>
            </a:r>
          </a:p>
        </p:txBody>
      </p:sp>
    </p:spTree>
  </p:cSld>
  <p:clrMapOvr>
    <a:masterClrMapping/>
  </p:clrMapOvr>
  <p:transition>
    <p:pull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labor market</a:t>
            </a:r>
          </a:p>
        </p:txBody>
      </p:sp>
      <p:sp>
        <p:nvSpPr>
          <p:cNvPr id="224259" name="Rectangle 3"/>
          <p:cNvSpPr>
            <a:spLocks noGrp="1" noChangeArrowheads="1"/>
          </p:cNvSpPr>
          <p:nvPr>
            <p:ph idx="1"/>
          </p:nvPr>
        </p:nvSpPr>
        <p:spPr>
          <a:xfrm>
            <a:off x="990600" y="1219200"/>
            <a:ext cx="7543800" cy="3200400"/>
          </a:xfrm>
        </p:spPr>
        <p:txBody>
          <a:bodyPr/>
          <a:lstStyle/>
          <a:p>
            <a:r>
              <a:rPr lang="en-US" sz="1800" b="1" dirty="0" err="1">
                <a:latin typeface="Arial" pitchFamily="34" charset="0"/>
                <a:cs typeface="Arial" pitchFamily="34" charset="0"/>
              </a:rPr>
              <a:t>Intertemporal</a:t>
            </a:r>
            <a:r>
              <a:rPr lang="en-US" sz="1800" b="1" dirty="0">
                <a:latin typeface="Arial" pitchFamily="34" charset="0"/>
                <a:cs typeface="Arial" pitchFamily="34" charset="0"/>
              </a:rPr>
              <a:t> substitution of labor</a:t>
            </a:r>
            <a:r>
              <a:rPr lang="en-US" sz="1800" dirty="0">
                <a:latin typeface="Arial" pitchFamily="34" charset="0"/>
                <a:cs typeface="Arial" pitchFamily="34" charset="0"/>
              </a:rPr>
              <a:t>:  </a:t>
            </a:r>
            <a:br>
              <a:rPr lang="en-US" sz="1800" dirty="0">
                <a:latin typeface="Arial" pitchFamily="34" charset="0"/>
                <a:cs typeface="Arial" pitchFamily="34" charset="0"/>
              </a:rPr>
            </a:br>
            <a:r>
              <a:rPr lang="en-US" sz="1800" dirty="0">
                <a:latin typeface="Arial" pitchFamily="34" charset="0"/>
                <a:cs typeface="Arial" pitchFamily="34" charset="0"/>
              </a:rPr>
              <a:t>In RBC theory, workers are willing to reallocate labor over time in response to changes in the reward to working now versus later.  </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The </a:t>
            </a:r>
            <a:r>
              <a:rPr lang="en-US" sz="1800" dirty="0" err="1">
                <a:latin typeface="Arial" pitchFamily="34" charset="0"/>
                <a:cs typeface="Arial" pitchFamily="34" charset="0"/>
              </a:rPr>
              <a:t>intertemporal</a:t>
            </a:r>
            <a:r>
              <a:rPr lang="en-US" sz="1800" dirty="0">
                <a:latin typeface="Arial" pitchFamily="34" charset="0"/>
                <a:cs typeface="Arial" pitchFamily="34" charset="0"/>
              </a:rPr>
              <a:t> relative </a:t>
            </a:r>
            <a:r>
              <a:rPr lang="en-US" sz="1800" dirty="0" smtClean="0">
                <a:latin typeface="Arial" pitchFamily="34" charset="0"/>
                <a:cs typeface="Arial" pitchFamily="34" charset="0"/>
              </a:rPr>
              <a:t>wage </a:t>
            </a:r>
            <a:r>
              <a:rPr lang="en-US" sz="1800" dirty="0">
                <a:latin typeface="Arial" pitchFamily="34" charset="0"/>
                <a:cs typeface="Arial" pitchFamily="34" charset="0"/>
              </a:rPr>
              <a:t>equals </a:t>
            </a:r>
          </a:p>
        </p:txBody>
      </p:sp>
      <p:graphicFrame>
        <p:nvGraphicFramePr>
          <p:cNvPr id="259072" name="Object 1024"/>
          <p:cNvGraphicFramePr>
            <a:graphicFrameLocks noChangeAspect="1"/>
          </p:cNvGraphicFramePr>
          <p:nvPr/>
        </p:nvGraphicFramePr>
        <p:xfrm>
          <a:off x="3048000" y="3048000"/>
          <a:ext cx="2971800" cy="1365250"/>
        </p:xfrm>
        <a:graphic>
          <a:graphicData uri="http://schemas.openxmlformats.org/presentationml/2006/ole">
            <p:oleObj spid="_x0000_s259073" name="Equation" r:id="rId4" imgW="723586" imgH="444307" progId="">
              <p:embed/>
            </p:oleObj>
          </a:graphicData>
        </a:graphic>
      </p:graphicFrame>
      <p:sp>
        <p:nvSpPr>
          <p:cNvPr id="224261" name="Text Box 5"/>
          <p:cNvSpPr txBox="1">
            <a:spLocks noChangeArrowheads="1"/>
          </p:cNvSpPr>
          <p:nvPr/>
        </p:nvSpPr>
        <p:spPr bwMode="auto">
          <a:xfrm>
            <a:off x="1371600" y="4724400"/>
            <a:ext cx="7467600" cy="927100"/>
          </a:xfrm>
          <a:prstGeom prst="rect">
            <a:avLst/>
          </a:prstGeom>
          <a:noFill/>
          <a:ln w="9525">
            <a:noFill/>
            <a:miter lim="800000"/>
            <a:headEnd/>
            <a:tailEnd/>
          </a:ln>
          <a:effectLst/>
        </p:spPr>
        <p:txBody>
          <a:bodyPr>
            <a:spAutoFit/>
          </a:bodyPr>
          <a:lstStyle/>
          <a:p>
            <a:pPr>
              <a:lnSpc>
                <a:spcPct val="105000"/>
              </a:lnSpc>
              <a:spcBef>
                <a:spcPct val="40000"/>
              </a:spcBef>
              <a:buClr>
                <a:schemeClr val="accent2"/>
              </a:buClr>
              <a:buSzPct val="110000"/>
              <a:buFont typeface="Wingdings" pitchFamily="2" charset="2"/>
              <a:buNone/>
            </a:pPr>
            <a:r>
              <a:rPr lang="en-US" sz="2600">
                <a:latin typeface="Tahoma" pitchFamily="34" charset="0"/>
              </a:rPr>
              <a:t>where </a:t>
            </a:r>
            <a:r>
              <a:rPr lang="en-US" sz="2600" b="1" i="1">
                <a:latin typeface="Tahoma" pitchFamily="34" charset="0"/>
              </a:rPr>
              <a:t>W</a:t>
            </a:r>
            <a:r>
              <a:rPr lang="en-US" sz="2600" baseline="-25000">
                <a:latin typeface="Tahoma" pitchFamily="34" charset="0"/>
              </a:rPr>
              <a:t>1</a:t>
            </a:r>
            <a:r>
              <a:rPr lang="en-US" sz="2600">
                <a:latin typeface="Tahoma" pitchFamily="34" charset="0"/>
              </a:rPr>
              <a:t> is the wage in period 1 (the present) and </a:t>
            </a:r>
            <a:r>
              <a:rPr lang="en-US" sz="2600" b="1" i="1">
                <a:latin typeface="Tahoma" pitchFamily="34" charset="0"/>
              </a:rPr>
              <a:t>W</a:t>
            </a:r>
            <a:r>
              <a:rPr lang="en-US" sz="2600" baseline="-25000">
                <a:latin typeface="Tahoma" pitchFamily="34" charset="0"/>
              </a:rPr>
              <a:t>2</a:t>
            </a:r>
            <a:r>
              <a:rPr lang="en-US" sz="2600">
                <a:latin typeface="Tahoma" pitchFamily="34" charset="0"/>
              </a:rPr>
              <a:t> is the wage in period 2 (the future).</a:t>
            </a:r>
            <a:endParaRPr lang="en-US" sz="2600"/>
          </a:p>
        </p:txBody>
      </p:sp>
    </p:spTree>
  </p:cSld>
  <p:clrMapOvr>
    <a:masterClrMapping/>
  </p:clrMapOvr>
  <p:transition>
    <p:strips dir="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labor market</a:t>
            </a:r>
          </a:p>
        </p:txBody>
      </p:sp>
      <p:sp>
        <p:nvSpPr>
          <p:cNvPr id="225283" name="Rectangle 3"/>
          <p:cNvSpPr>
            <a:spLocks noGrp="1" noChangeArrowheads="1"/>
          </p:cNvSpPr>
          <p:nvPr>
            <p:ph idx="1"/>
          </p:nvPr>
        </p:nvSpPr>
        <p:spPr>
          <a:xfrm>
            <a:off x="990600" y="1219200"/>
            <a:ext cx="7543800" cy="4800600"/>
          </a:xfrm>
        </p:spPr>
        <p:txBody>
          <a:bodyPr/>
          <a:lstStyle/>
          <a:p>
            <a:pPr>
              <a:lnSpc>
                <a:spcPct val="95000"/>
              </a:lnSpc>
              <a:buClr>
                <a:schemeClr val="tx1"/>
              </a:buClr>
            </a:pPr>
            <a:endParaRPr lang="en-US" sz="1800" dirty="0" smtClean="0">
              <a:latin typeface="Arial" pitchFamily="34" charset="0"/>
              <a:cs typeface="Arial" pitchFamily="34" charset="0"/>
            </a:endParaRPr>
          </a:p>
          <a:p>
            <a:pPr>
              <a:lnSpc>
                <a:spcPct val="95000"/>
              </a:lnSpc>
              <a:buClr>
                <a:schemeClr val="tx1"/>
              </a:buClr>
            </a:pPr>
            <a:r>
              <a:rPr lang="en-US" sz="1800" dirty="0" smtClean="0">
                <a:latin typeface="Arial" pitchFamily="34" charset="0"/>
                <a:cs typeface="Arial" pitchFamily="34" charset="0"/>
              </a:rPr>
              <a:t>In </a:t>
            </a:r>
            <a:r>
              <a:rPr lang="en-US" sz="1800" dirty="0">
                <a:latin typeface="Arial" pitchFamily="34" charset="0"/>
                <a:cs typeface="Arial" pitchFamily="34" charset="0"/>
              </a:rPr>
              <a:t>RBC theory, </a:t>
            </a:r>
          </a:p>
          <a:p>
            <a:pPr lvl="1">
              <a:lnSpc>
                <a:spcPct val="95000"/>
              </a:lnSpc>
              <a:buClr>
                <a:schemeClr val="tx1"/>
              </a:buClr>
              <a:buFontTx/>
              <a:buChar char="•"/>
            </a:pPr>
            <a:r>
              <a:rPr lang="en-US" sz="1800" dirty="0">
                <a:latin typeface="Arial" pitchFamily="34" charset="0"/>
                <a:cs typeface="Arial" pitchFamily="34" charset="0"/>
              </a:rPr>
              <a:t>shocks cause fluctuations in the </a:t>
            </a:r>
            <a:r>
              <a:rPr lang="en-US" sz="1800" dirty="0" err="1">
                <a:latin typeface="Arial" pitchFamily="34" charset="0"/>
                <a:cs typeface="Arial" pitchFamily="34" charset="0"/>
              </a:rPr>
              <a:t>intertemporal</a:t>
            </a:r>
            <a:r>
              <a:rPr lang="en-US" sz="1800" dirty="0">
                <a:latin typeface="Arial" pitchFamily="34" charset="0"/>
                <a:cs typeface="Arial" pitchFamily="34" charset="0"/>
              </a:rPr>
              <a:t> wage </a:t>
            </a:r>
          </a:p>
          <a:p>
            <a:pPr lvl="1">
              <a:lnSpc>
                <a:spcPct val="95000"/>
              </a:lnSpc>
              <a:buClr>
                <a:schemeClr val="tx1"/>
              </a:buClr>
              <a:buFontTx/>
              <a:buChar char="•"/>
            </a:pPr>
            <a:r>
              <a:rPr lang="en-US" sz="1800" dirty="0">
                <a:latin typeface="Arial" pitchFamily="34" charset="0"/>
                <a:cs typeface="Arial" pitchFamily="34" charset="0"/>
              </a:rPr>
              <a:t>workers respond by adjusting labor supply</a:t>
            </a:r>
          </a:p>
          <a:p>
            <a:pPr lvl="1">
              <a:lnSpc>
                <a:spcPct val="95000"/>
              </a:lnSpc>
              <a:buClr>
                <a:schemeClr val="tx1"/>
              </a:buClr>
              <a:buFontTx/>
              <a:buChar char="•"/>
            </a:pPr>
            <a:r>
              <a:rPr lang="en-US" sz="1800" dirty="0">
                <a:latin typeface="Arial" pitchFamily="34" charset="0"/>
                <a:cs typeface="Arial" pitchFamily="34" charset="0"/>
              </a:rPr>
              <a:t>this causes employment and output to fluctuate</a:t>
            </a:r>
          </a:p>
          <a:p>
            <a:pPr>
              <a:lnSpc>
                <a:spcPct val="95000"/>
              </a:lnSpc>
              <a:buClr>
                <a:schemeClr val="tx1"/>
              </a:buClr>
            </a:pPr>
            <a:endParaRPr lang="en-US" sz="1800" dirty="0" smtClean="0">
              <a:latin typeface="Arial" pitchFamily="34" charset="0"/>
              <a:cs typeface="Arial" pitchFamily="34" charset="0"/>
            </a:endParaRPr>
          </a:p>
          <a:p>
            <a:pPr>
              <a:lnSpc>
                <a:spcPct val="95000"/>
              </a:lnSpc>
              <a:buClr>
                <a:schemeClr val="tx1"/>
              </a:buClr>
            </a:pPr>
            <a:endParaRPr lang="en-US" sz="1800" dirty="0">
              <a:latin typeface="Arial" pitchFamily="34" charset="0"/>
              <a:cs typeface="Arial" pitchFamily="34" charset="0"/>
            </a:endParaRPr>
          </a:p>
          <a:p>
            <a:pPr>
              <a:lnSpc>
                <a:spcPct val="95000"/>
              </a:lnSpc>
              <a:buClr>
                <a:schemeClr val="tx1"/>
              </a:buClr>
            </a:pPr>
            <a:endParaRPr lang="en-US" sz="1800" dirty="0" smtClean="0">
              <a:latin typeface="Arial" pitchFamily="34" charset="0"/>
              <a:cs typeface="Arial" pitchFamily="34" charset="0"/>
            </a:endParaRPr>
          </a:p>
          <a:p>
            <a:pPr>
              <a:lnSpc>
                <a:spcPct val="95000"/>
              </a:lnSpc>
              <a:buClr>
                <a:schemeClr val="tx1"/>
              </a:buClr>
            </a:pPr>
            <a:endParaRPr lang="en-US" sz="1800" dirty="0">
              <a:latin typeface="Arial" pitchFamily="34" charset="0"/>
              <a:cs typeface="Arial" pitchFamily="34" charset="0"/>
            </a:endParaRPr>
          </a:p>
          <a:p>
            <a:pPr>
              <a:lnSpc>
                <a:spcPct val="95000"/>
              </a:lnSpc>
              <a:buClr>
                <a:schemeClr val="tx1"/>
              </a:buClr>
            </a:pPr>
            <a:r>
              <a:rPr lang="en-US" sz="1800" dirty="0" smtClean="0">
                <a:latin typeface="Arial" pitchFamily="34" charset="0"/>
                <a:cs typeface="Arial" pitchFamily="34" charset="0"/>
              </a:rPr>
              <a:t>Critics </a:t>
            </a:r>
            <a:r>
              <a:rPr lang="en-US" sz="1800" dirty="0">
                <a:latin typeface="Arial" pitchFamily="34" charset="0"/>
                <a:cs typeface="Arial" pitchFamily="34" charset="0"/>
              </a:rPr>
              <a:t>argue that</a:t>
            </a:r>
          </a:p>
          <a:p>
            <a:pPr lvl="1">
              <a:lnSpc>
                <a:spcPct val="95000"/>
              </a:lnSpc>
              <a:buClr>
                <a:schemeClr val="tx1"/>
              </a:buClr>
              <a:buFontTx/>
              <a:buChar char="•"/>
            </a:pPr>
            <a:r>
              <a:rPr lang="en-US" sz="1800" dirty="0">
                <a:latin typeface="Arial" pitchFamily="34" charset="0"/>
                <a:cs typeface="Arial" pitchFamily="34" charset="0"/>
              </a:rPr>
              <a:t>labor supply is not very sensitive to the </a:t>
            </a:r>
            <a:r>
              <a:rPr lang="en-US" sz="1800" dirty="0" err="1">
                <a:latin typeface="Arial" pitchFamily="34" charset="0"/>
                <a:cs typeface="Arial" pitchFamily="34" charset="0"/>
              </a:rPr>
              <a:t>intertemporal</a:t>
            </a:r>
            <a:r>
              <a:rPr lang="en-US" sz="1800" dirty="0">
                <a:latin typeface="Arial" pitchFamily="34" charset="0"/>
                <a:cs typeface="Arial" pitchFamily="34" charset="0"/>
              </a:rPr>
              <a:t> real wage</a:t>
            </a:r>
          </a:p>
          <a:p>
            <a:pPr lvl="1">
              <a:lnSpc>
                <a:spcPct val="95000"/>
              </a:lnSpc>
              <a:buClr>
                <a:schemeClr val="tx1"/>
              </a:buClr>
              <a:buFontTx/>
              <a:buChar char="•"/>
            </a:pPr>
            <a:r>
              <a:rPr lang="en-US" sz="1800" dirty="0">
                <a:latin typeface="Arial" pitchFamily="34" charset="0"/>
                <a:cs typeface="Arial" pitchFamily="34" charset="0"/>
              </a:rPr>
              <a:t>high unemployment observed in recessions </a:t>
            </a:r>
            <a:br>
              <a:rPr lang="en-US" sz="1800" dirty="0">
                <a:latin typeface="Arial" pitchFamily="34" charset="0"/>
                <a:cs typeface="Arial" pitchFamily="34" charset="0"/>
              </a:rPr>
            </a:br>
            <a:r>
              <a:rPr lang="en-US" sz="1800" dirty="0">
                <a:latin typeface="Arial" pitchFamily="34" charset="0"/>
                <a:cs typeface="Arial" pitchFamily="34" charset="0"/>
              </a:rPr>
              <a:t>is mainly involuntary</a:t>
            </a:r>
          </a:p>
        </p:txBody>
      </p:sp>
    </p:spTree>
  </p:cSld>
  <p:clrMapOvr>
    <a:masterClrMapping/>
  </p:clrMapOvr>
  <p:transition>
    <p:strips dir="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Technology shocks</a:t>
            </a:r>
          </a:p>
        </p:txBody>
      </p:sp>
      <p:sp>
        <p:nvSpPr>
          <p:cNvPr id="226307" name="Rectangle 3"/>
          <p:cNvSpPr>
            <a:spLocks noGrp="1" noChangeArrowheads="1"/>
          </p:cNvSpPr>
          <p:nvPr>
            <p:ph idx="1"/>
          </p:nvPr>
        </p:nvSpPr>
        <p:spPr/>
        <p:txBody>
          <a:bodyPr>
            <a:normAutofit/>
          </a:bodyPr>
          <a:lstStyle/>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In </a:t>
            </a:r>
            <a:r>
              <a:rPr lang="en-US" sz="1800" dirty="0">
                <a:latin typeface="Arial" pitchFamily="34" charset="0"/>
                <a:cs typeface="Arial" pitchFamily="34" charset="0"/>
              </a:rPr>
              <a:t>RBC theory, economic fluctuations are caused by productivity shocks.  </a:t>
            </a:r>
          </a:p>
          <a:p>
            <a:endParaRPr lang="en-US" sz="1800" dirty="0" smtClean="0">
              <a:latin typeface="Arial" pitchFamily="34" charset="0"/>
              <a:cs typeface="Arial" pitchFamily="34" charset="0"/>
            </a:endParaRP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The </a:t>
            </a:r>
            <a:r>
              <a:rPr lang="en-US" sz="1800" b="1" dirty="0">
                <a:latin typeface="Arial" pitchFamily="34" charset="0"/>
                <a:cs typeface="Arial" pitchFamily="34" charset="0"/>
              </a:rPr>
              <a:t>Solow residual</a:t>
            </a:r>
            <a:r>
              <a:rPr lang="en-US" sz="1800" dirty="0">
                <a:latin typeface="Arial" pitchFamily="34" charset="0"/>
                <a:cs typeface="Arial" pitchFamily="34" charset="0"/>
              </a:rPr>
              <a:t> is a measure of productivity shocks:  it shows the change in output that cannot be explained by changes in capital and labor.</a:t>
            </a:r>
          </a:p>
          <a:p>
            <a:endParaRPr lang="en-US" sz="1800" dirty="0" smtClean="0">
              <a:latin typeface="Arial" pitchFamily="34" charset="0"/>
              <a:cs typeface="Arial" pitchFamily="34" charset="0"/>
            </a:endParaRPr>
          </a:p>
          <a:p>
            <a:endParaRPr lang="en-US" sz="1800" dirty="0">
              <a:latin typeface="Arial" pitchFamily="34" charset="0"/>
              <a:cs typeface="Arial" pitchFamily="34" charset="0"/>
            </a:endParaRPr>
          </a:p>
          <a:p>
            <a:r>
              <a:rPr lang="en-US" sz="1800" dirty="0" smtClean="0">
                <a:latin typeface="Arial" pitchFamily="34" charset="0"/>
                <a:cs typeface="Arial" pitchFamily="34" charset="0"/>
              </a:rPr>
              <a:t>RBC </a:t>
            </a:r>
            <a:r>
              <a:rPr lang="en-US" sz="1800" dirty="0">
                <a:latin typeface="Arial" pitchFamily="34" charset="0"/>
                <a:cs typeface="Arial" pitchFamily="34" charset="0"/>
              </a:rPr>
              <a:t>theory implies that the Solow residual should be highly correlated with output.  </a:t>
            </a:r>
            <a:br>
              <a:rPr lang="en-US" sz="1800" dirty="0">
                <a:latin typeface="Arial" pitchFamily="34" charset="0"/>
                <a:cs typeface="Arial" pitchFamily="34" charset="0"/>
              </a:rPr>
            </a:br>
            <a:r>
              <a:rPr lang="en-US" sz="1800" dirty="0">
                <a:latin typeface="Arial" pitchFamily="34" charset="0"/>
                <a:cs typeface="Arial" pitchFamily="34" charset="0"/>
              </a:rPr>
              <a:t>Is it?</a:t>
            </a:r>
          </a:p>
        </p:txBody>
      </p:sp>
    </p:spTree>
  </p:cSld>
  <p:clrMapOvr>
    <a:masterClrMapping/>
  </p:clrMapOvr>
  <p:transition>
    <p:strips dir="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a:xfrm>
            <a:off x="1371600" y="0"/>
            <a:ext cx="7086600" cy="1066800"/>
          </a:xfrm>
        </p:spPr>
        <p:txBody>
          <a:bodyPr>
            <a:normAutofit/>
          </a:bodyPr>
          <a:lstStyle/>
          <a:p>
            <a:r>
              <a:rPr lang="en-US" sz="2400" b="1" dirty="0">
                <a:latin typeface="Arial" pitchFamily="34" charset="0"/>
                <a:cs typeface="Arial" pitchFamily="34" charset="0"/>
              </a:rPr>
              <a:t>The Solow residual and growth in output</a:t>
            </a:r>
          </a:p>
        </p:txBody>
      </p:sp>
      <p:sp>
        <p:nvSpPr>
          <p:cNvPr id="227334" name="Rectangle 6"/>
          <p:cNvSpPr>
            <a:spLocks noChangeArrowheads="1"/>
          </p:cNvSpPr>
          <p:nvPr/>
        </p:nvSpPr>
        <p:spPr bwMode="auto">
          <a:xfrm>
            <a:off x="1016000" y="688975"/>
            <a:ext cx="7964488" cy="4995863"/>
          </a:xfrm>
          <a:prstGeom prst="rect">
            <a:avLst/>
          </a:prstGeom>
          <a:solidFill>
            <a:srgbClr val="FFFFFF"/>
          </a:solidFill>
          <a:ln w="23813">
            <a:solidFill>
              <a:srgbClr val="FFFFFF"/>
            </a:solidFill>
            <a:miter lim="800000"/>
            <a:headEnd/>
            <a:tailEnd/>
          </a:ln>
        </p:spPr>
        <p:txBody>
          <a:bodyPr/>
          <a:lstStyle/>
          <a:p>
            <a:endParaRPr lang="en-US"/>
          </a:p>
        </p:txBody>
      </p:sp>
      <p:sp>
        <p:nvSpPr>
          <p:cNvPr id="227335" name="Line 7"/>
          <p:cNvSpPr>
            <a:spLocks noChangeShapeType="1"/>
          </p:cNvSpPr>
          <p:nvPr/>
        </p:nvSpPr>
        <p:spPr bwMode="auto">
          <a:xfrm flipH="1">
            <a:off x="3990975" y="2003425"/>
            <a:ext cx="255588" cy="331788"/>
          </a:xfrm>
          <a:prstGeom prst="line">
            <a:avLst/>
          </a:prstGeom>
          <a:noFill/>
          <a:ln w="23813">
            <a:solidFill>
              <a:srgbClr val="000000"/>
            </a:solidFill>
            <a:round/>
            <a:headEnd/>
            <a:tailEnd/>
          </a:ln>
        </p:spPr>
        <p:txBody>
          <a:bodyPr/>
          <a:lstStyle/>
          <a:p>
            <a:endParaRPr lang="en-US"/>
          </a:p>
        </p:txBody>
      </p:sp>
      <p:sp>
        <p:nvSpPr>
          <p:cNvPr id="227336" name="Line 8"/>
          <p:cNvSpPr>
            <a:spLocks noChangeShapeType="1"/>
          </p:cNvSpPr>
          <p:nvPr/>
        </p:nvSpPr>
        <p:spPr bwMode="auto">
          <a:xfrm flipH="1">
            <a:off x="4060825" y="4722813"/>
            <a:ext cx="369888" cy="220662"/>
          </a:xfrm>
          <a:prstGeom prst="line">
            <a:avLst/>
          </a:prstGeom>
          <a:noFill/>
          <a:ln w="23813">
            <a:solidFill>
              <a:srgbClr val="000000"/>
            </a:solidFill>
            <a:round/>
            <a:headEnd/>
            <a:tailEnd/>
          </a:ln>
        </p:spPr>
        <p:txBody>
          <a:bodyPr/>
          <a:lstStyle/>
          <a:p>
            <a:endParaRPr lang="en-US"/>
          </a:p>
        </p:txBody>
      </p:sp>
      <p:sp>
        <p:nvSpPr>
          <p:cNvPr id="227338" name="Rectangle 10"/>
          <p:cNvSpPr>
            <a:spLocks noChangeArrowheads="1"/>
          </p:cNvSpPr>
          <p:nvPr/>
        </p:nvSpPr>
        <p:spPr bwMode="auto">
          <a:xfrm>
            <a:off x="8621713" y="5961063"/>
            <a:ext cx="444500" cy="274637"/>
          </a:xfrm>
          <a:prstGeom prst="rect">
            <a:avLst/>
          </a:prstGeom>
          <a:noFill/>
          <a:ln w="9525">
            <a:noFill/>
            <a:miter lim="800000"/>
            <a:headEnd/>
            <a:tailEnd/>
          </a:ln>
        </p:spPr>
        <p:txBody>
          <a:bodyPr wrap="none" lIns="0" tIns="0" rIns="0" bIns="0">
            <a:spAutoFit/>
          </a:bodyPr>
          <a:lstStyle/>
          <a:p>
            <a:r>
              <a:rPr lang="en-US" sz="1800">
                <a:solidFill>
                  <a:srgbClr val="000000"/>
                </a:solidFill>
              </a:rPr>
              <a:t>Year</a:t>
            </a:r>
            <a:endParaRPr lang="en-US" sz="1800"/>
          </a:p>
        </p:txBody>
      </p:sp>
      <p:sp>
        <p:nvSpPr>
          <p:cNvPr id="227339" name="Line 11"/>
          <p:cNvSpPr>
            <a:spLocks noChangeShapeType="1"/>
          </p:cNvSpPr>
          <p:nvPr/>
        </p:nvSpPr>
        <p:spPr bwMode="auto">
          <a:xfrm>
            <a:off x="1004888" y="965200"/>
            <a:ext cx="139700" cy="1588"/>
          </a:xfrm>
          <a:prstGeom prst="line">
            <a:avLst/>
          </a:prstGeom>
          <a:noFill/>
          <a:ln w="23813">
            <a:solidFill>
              <a:srgbClr val="000000"/>
            </a:solidFill>
            <a:round/>
            <a:headEnd/>
            <a:tailEnd/>
          </a:ln>
        </p:spPr>
        <p:txBody>
          <a:bodyPr/>
          <a:lstStyle/>
          <a:p>
            <a:endParaRPr lang="en-US"/>
          </a:p>
        </p:txBody>
      </p:sp>
      <p:sp>
        <p:nvSpPr>
          <p:cNvPr id="227340" name="Line 12"/>
          <p:cNvSpPr>
            <a:spLocks noChangeShapeType="1"/>
          </p:cNvSpPr>
          <p:nvPr/>
        </p:nvSpPr>
        <p:spPr bwMode="auto">
          <a:xfrm>
            <a:off x="1004888" y="1649413"/>
            <a:ext cx="139700" cy="1587"/>
          </a:xfrm>
          <a:prstGeom prst="line">
            <a:avLst/>
          </a:prstGeom>
          <a:noFill/>
          <a:ln w="23813">
            <a:solidFill>
              <a:srgbClr val="000000"/>
            </a:solidFill>
            <a:round/>
            <a:headEnd/>
            <a:tailEnd/>
          </a:ln>
        </p:spPr>
        <p:txBody>
          <a:bodyPr/>
          <a:lstStyle/>
          <a:p>
            <a:endParaRPr lang="en-US"/>
          </a:p>
        </p:txBody>
      </p:sp>
      <p:sp>
        <p:nvSpPr>
          <p:cNvPr id="227341" name="Line 13"/>
          <p:cNvSpPr>
            <a:spLocks noChangeShapeType="1"/>
          </p:cNvSpPr>
          <p:nvPr/>
        </p:nvSpPr>
        <p:spPr bwMode="auto">
          <a:xfrm>
            <a:off x="1004888" y="2335213"/>
            <a:ext cx="139700" cy="1587"/>
          </a:xfrm>
          <a:prstGeom prst="line">
            <a:avLst/>
          </a:prstGeom>
          <a:noFill/>
          <a:ln w="23813">
            <a:solidFill>
              <a:srgbClr val="000000"/>
            </a:solidFill>
            <a:round/>
            <a:headEnd/>
            <a:tailEnd/>
          </a:ln>
        </p:spPr>
        <p:txBody>
          <a:bodyPr/>
          <a:lstStyle/>
          <a:p>
            <a:endParaRPr lang="en-US"/>
          </a:p>
        </p:txBody>
      </p:sp>
      <p:sp>
        <p:nvSpPr>
          <p:cNvPr id="227342" name="Line 14"/>
          <p:cNvSpPr>
            <a:spLocks noChangeShapeType="1"/>
          </p:cNvSpPr>
          <p:nvPr/>
        </p:nvSpPr>
        <p:spPr bwMode="auto">
          <a:xfrm>
            <a:off x="1004888" y="2998788"/>
            <a:ext cx="139700" cy="1587"/>
          </a:xfrm>
          <a:prstGeom prst="line">
            <a:avLst/>
          </a:prstGeom>
          <a:noFill/>
          <a:ln w="23813">
            <a:solidFill>
              <a:srgbClr val="000000"/>
            </a:solidFill>
            <a:round/>
            <a:headEnd/>
            <a:tailEnd/>
          </a:ln>
        </p:spPr>
        <p:txBody>
          <a:bodyPr/>
          <a:lstStyle/>
          <a:p>
            <a:endParaRPr lang="en-US"/>
          </a:p>
        </p:txBody>
      </p:sp>
      <p:sp>
        <p:nvSpPr>
          <p:cNvPr id="227343" name="Line 15"/>
          <p:cNvSpPr>
            <a:spLocks noChangeShapeType="1"/>
          </p:cNvSpPr>
          <p:nvPr/>
        </p:nvSpPr>
        <p:spPr bwMode="auto">
          <a:xfrm>
            <a:off x="1004888" y="3684588"/>
            <a:ext cx="139700" cy="1587"/>
          </a:xfrm>
          <a:prstGeom prst="line">
            <a:avLst/>
          </a:prstGeom>
          <a:noFill/>
          <a:ln w="23813">
            <a:solidFill>
              <a:srgbClr val="000000"/>
            </a:solidFill>
            <a:round/>
            <a:headEnd/>
            <a:tailEnd/>
          </a:ln>
        </p:spPr>
        <p:txBody>
          <a:bodyPr/>
          <a:lstStyle/>
          <a:p>
            <a:endParaRPr lang="en-US"/>
          </a:p>
        </p:txBody>
      </p:sp>
      <p:sp>
        <p:nvSpPr>
          <p:cNvPr id="227344" name="Line 16"/>
          <p:cNvSpPr>
            <a:spLocks noChangeShapeType="1"/>
          </p:cNvSpPr>
          <p:nvPr/>
        </p:nvSpPr>
        <p:spPr bwMode="auto">
          <a:xfrm>
            <a:off x="1004888" y="5032375"/>
            <a:ext cx="139700" cy="1588"/>
          </a:xfrm>
          <a:prstGeom prst="line">
            <a:avLst/>
          </a:prstGeom>
          <a:noFill/>
          <a:ln w="23813">
            <a:solidFill>
              <a:srgbClr val="000000"/>
            </a:solidFill>
            <a:round/>
            <a:headEnd/>
            <a:tailEnd/>
          </a:ln>
        </p:spPr>
        <p:txBody>
          <a:bodyPr/>
          <a:lstStyle/>
          <a:p>
            <a:endParaRPr lang="en-US"/>
          </a:p>
        </p:txBody>
      </p:sp>
      <p:sp>
        <p:nvSpPr>
          <p:cNvPr id="227345" name="Line 17"/>
          <p:cNvSpPr>
            <a:spLocks noChangeShapeType="1"/>
          </p:cNvSpPr>
          <p:nvPr/>
        </p:nvSpPr>
        <p:spPr bwMode="auto">
          <a:xfrm>
            <a:off x="8020050" y="5584825"/>
            <a:ext cx="1588" cy="111125"/>
          </a:xfrm>
          <a:prstGeom prst="line">
            <a:avLst/>
          </a:prstGeom>
          <a:noFill/>
          <a:ln w="23813">
            <a:solidFill>
              <a:srgbClr val="000000"/>
            </a:solidFill>
            <a:round/>
            <a:headEnd/>
            <a:tailEnd/>
          </a:ln>
        </p:spPr>
        <p:txBody>
          <a:bodyPr/>
          <a:lstStyle/>
          <a:p>
            <a:endParaRPr lang="en-US"/>
          </a:p>
        </p:txBody>
      </p:sp>
      <p:sp>
        <p:nvSpPr>
          <p:cNvPr id="227346" name="Line 18"/>
          <p:cNvSpPr>
            <a:spLocks noChangeShapeType="1"/>
          </p:cNvSpPr>
          <p:nvPr/>
        </p:nvSpPr>
        <p:spPr bwMode="auto">
          <a:xfrm>
            <a:off x="1722438" y="5584825"/>
            <a:ext cx="1587" cy="111125"/>
          </a:xfrm>
          <a:prstGeom prst="line">
            <a:avLst/>
          </a:prstGeom>
          <a:noFill/>
          <a:ln w="23813">
            <a:solidFill>
              <a:srgbClr val="000000"/>
            </a:solidFill>
            <a:round/>
            <a:headEnd/>
            <a:tailEnd/>
          </a:ln>
        </p:spPr>
        <p:txBody>
          <a:bodyPr/>
          <a:lstStyle/>
          <a:p>
            <a:endParaRPr lang="en-US"/>
          </a:p>
        </p:txBody>
      </p:sp>
      <p:sp>
        <p:nvSpPr>
          <p:cNvPr id="227347" name="Line 19"/>
          <p:cNvSpPr>
            <a:spLocks noChangeShapeType="1"/>
          </p:cNvSpPr>
          <p:nvPr/>
        </p:nvSpPr>
        <p:spPr bwMode="auto">
          <a:xfrm>
            <a:off x="2417763" y="5584825"/>
            <a:ext cx="1587" cy="111125"/>
          </a:xfrm>
          <a:prstGeom prst="line">
            <a:avLst/>
          </a:prstGeom>
          <a:noFill/>
          <a:ln w="23813">
            <a:solidFill>
              <a:srgbClr val="000000"/>
            </a:solidFill>
            <a:round/>
            <a:headEnd/>
            <a:tailEnd/>
          </a:ln>
        </p:spPr>
        <p:txBody>
          <a:bodyPr/>
          <a:lstStyle/>
          <a:p>
            <a:endParaRPr lang="en-US"/>
          </a:p>
        </p:txBody>
      </p:sp>
      <p:sp>
        <p:nvSpPr>
          <p:cNvPr id="227348" name="Line 20"/>
          <p:cNvSpPr>
            <a:spLocks noChangeShapeType="1"/>
          </p:cNvSpPr>
          <p:nvPr/>
        </p:nvSpPr>
        <p:spPr bwMode="auto">
          <a:xfrm>
            <a:off x="3111500" y="5584825"/>
            <a:ext cx="1588" cy="111125"/>
          </a:xfrm>
          <a:prstGeom prst="line">
            <a:avLst/>
          </a:prstGeom>
          <a:noFill/>
          <a:ln w="23813">
            <a:solidFill>
              <a:srgbClr val="000000"/>
            </a:solidFill>
            <a:round/>
            <a:headEnd/>
            <a:tailEnd/>
          </a:ln>
        </p:spPr>
        <p:txBody>
          <a:bodyPr/>
          <a:lstStyle/>
          <a:p>
            <a:endParaRPr lang="en-US"/>
          </a:p>
        </p:txBody>
      </p:sp>
      <p:sp>
        <p:nvSpPr>
          <p:cNvPr id="227349" name="Line 21"/>
          <p:cNvSpPr>
            <a:spLocks noChangeShapeType="1"/>
          </p:cNvSpPr>
          <p:nvPr/>
        </p:nvSpPr>
        <p:spPr bwMode="auto">
          <a:xfrm>
            <a:off x="3829050" y="5584825"/>
            <a:ext cx="1588" cy="111125"/>
          </a:xfrm>
          <a:prstGeom prst="line">
            <a:avLst/>
          </a:prstGeom>
          <a:noFill/>
          <a:ln w="23813">
            <a:solidFill>
              <a:srgbClr val="000000"/>
            </a:solidFill>
            <a:round/>
            <a:headEnd/>
            <a:tailEnd/>
          </a:ln>
        </p:spPr>
        <p:txBody>
          <a:bodyPr/>
          <a:lstStyle/>
          <a:p>
            <a:endParaRPr lang="en-US"/>
          </a:p>
        </p:txBody>
      </p:sp>
      <p:sp>
        <p:nvSpPr>
          <p:cNvPr id="227350" name="Line 22"/>
          <p:cNvSpPr>
            <a:spLocks noChangeShapeType="1"/>
          </p:cNvSpPr>
          <p:nvPr/>
        </p:nvSpPr>
        <p:spPr bwMode="auto">
          <a:xfrm>
            <a:off x="4524375" y="5584825"/>
            <a:ext cx="1588" cy="111125"/>
          </a:xfrm>
          <a:prstGeom prst="line">
            <a:avLst/>
          </a:prstGeom>
          <a:noFill/>
          <a:ln w="23813">
            <a:solidFill>
              <a:srgbClr val="000000"/>
            </a:solidFill>
            <a:round/>
            <a:headEnd/>
            <a:tailEnd/>
          </a:ln>
        </p:spPr>
        <p:txBody>
          <a:bodyPr/>
          <a:lstStyle/>
          <a:p>
            <a:endParaRPr lang="en-US"/>
          </a:p>
        </p:txBody>
      </p:sp>
      <p:sp>
        <p:nvSpPr>
          <p:cNvPr id="227351" name="Line 23"/>
          <p:cNvSpPr>
            <a:spLocks noChangeShapeType="1"/>
          </p:cNvSpPr>
          <p:nvPr/>
        </p:nvSpPr>
        <p:spPr bwMode="auto">
          <a:xfrm>
            <a:off x="5218113" y="5584825"/>
            <a:ext cx="1587" cy="111125"/>
          </a:xfrm>
          <a:prstGeom prst="line">
            <a:avLst/>
          </a:prstGeom>
          <a:noFill/>
          <a:ln w="23813">
            <a:solidFill>
              <a:srgbClr val="000000"/>
            </a:solidFill>
            <a:round/>
            <a:headEnd/>
            <a:tailEnd/>
          </a:ln>
        </p:spPr>
        <p:txBody>
          <a:bodyPr/>
          <a:lstStyle/>
          <a:p>
            <a:endParaRPr lang="en-US"/>
          </a:p>
        </p:txBody>
      </p:sp>
      <p:sp>
        <p:nvSpPr>
          <p:cNvPr id="227352" name="Line 24"/>
          <p:cNvSpPr>
            <a:spLocks noChangeShapeType="1"/>
          </p:cNvSpPr>
          <p:nvPr/>
        </p:nvSpPr>
        <p:spPr bwMode="auto">
          <a:xfrm>
            <a:off x="7324725" y="5584825"/>
            <a:ext cx="1588" cy="111125"/>
          </a:xfrm>
          <a:prstGeom prst="line">
            <a:avLst/>
          </a:prstGeom>
          <a:noFill/>
          <a:ln w="23813">
            <a:solidFill>
              <a:srgbClr val="000000"/>
            </a:solidFill>
            <a:round/>
            <a:headEnd/>
            <a:tailEnd/>
          </a:ln>
        </p:spPr>
        <p:txBody>
          <a:bodyPr/>
          <a:lstStyle/>
          <a:p>
            <a:endParaRPr lang="en-US"/>
          </a:p>
        </p:txBody>
      </p:sp>
      <p:sp>
        <p:nvSpPr>
          <p:cNvPr id="227353" name="Line 25"/>
          <p:cNvSpPr>
            <a:spLocks noChangeShapeType="1"/>
          </p:cNvSpPr>
          <p:nvPr/>
        </p:nvSpPr>
        <p:spPr bwMode="auto">
          <a:xfrm>
            <a:off x="8713788" y="5584825"/>
            <a:ext cx="1587" cy="111125"/>
          </a:xfrm>
          <a:prstGeom prst="line">
            <a:avLst/>
          </a:prstGeom>
          <a:noFill/>
          <a:ln w="23813">
            <a:solidFill>
              <a:srgbClr val="000000"/>
            </a:solidFill>
            <a:round/>
            <a:headEnd/>
            <a:tailEnd/>
          </a:ln>
        </p:spPr>
        <p:txBody>
          <a:bodyPr/>
          <a:lstStyle/>
          <a:p>
            <a:endParaRPr lang="en-US"/>
          </a:p>
        </p:txBody>
      </p:sp>
      <p:sp>
        <p:nvSpPr>
          <p:cNvPr id="227354" name="Line 26"/>
          <p:cNvSpPr>
            <a:spLocks noChangeShapeType="1"/>
          </p:cNvSpPr>
          <p:nvPr/>
        </p:nvSpPr>
        <p:spPr bwMode="auto">
          <a:xfrm>
            <a:off x="6630988" y="5584825"/>
            <a:ext cx="1587" cy="111125"/>
          </a:xfrm>
          <a:prstGeom prst="line">
            <a:avLst/>
          </a:prstGeom>
          <a:noFill/>
          <a:ln w="23813">
            <a:solidFill>
              <a:srgbClr val="000000"/>
            </a:solidFill>
            <a:round/>
            <a:headEnd/>
            <a:tailEnd/>
          </a:ln>
        </p:spPr>
        <p:txBody>
          <a:bodyPr/>
          <a:lstStyle/>
          <a:p>
            <a:endParaRPr lang="en-US"/>
          </a:p>
        </p:txBody>
      </p:sp>
      <p:sp>
        <p:nvSpPr>
          <p:cNvPr id="227355" name="Line 27"/>
          <p:cNvSpPr>
            <a:spLocks noChangeShapeType="1"/>
          </p:cNvSpPr>
          <p:nvPr/>
        </p:nvSpPr>
        <p:spPr bwMode="auto">
          <a:xfrm>
            <a:off x="5913438" y="5584825"/>
            <a:ext cx="1587" cy="111125"/>
          </a:xfrm>
          <a:prstGeom prst="line">
            <a:avLst/>
          </a:prstGeom>
          <a:noFill/>
          <a:ln w="23813">
            <a:solidFill>
              <a:srgbClr val="000000"/>
            </a:solidFill>
            <a:round/>
            <a:headEnd/>
            <a:tailEnd/>
          </a:ln>
        </p:spPr>
        <p:txBody>
          <a:bodyPr/>
          <a:lstStyle/>
          <a:p>
            <a:endParaRPr lang="en-US"/>
          </a:p>
        </p:txBody>
      </p:sp>
      <p:sp>
        <p:nvSpPr>
          <p:cNvPr id="227356" name="Freeform 28"/>
          <p:cNvSpPr>
            <a:spLocks/>
          </p:cNvSpPr>
          <p:nvPr/>
        </p:nvSpPr>
        <p:spPr bwMode="auto">
          <a:xfrm>
            <a:off x="1004888" y="677863"/>
            <a:ext cx="7986712" cy="5018087"/>
          </a:xfrm>
          <a:custGeom>
            <a:avLst/>
            <a:gdLst/>
            <a:ahLst/>
            <a:cxnLst>
              <a:cxn ang="0">
                <a:pos x="0" y="0"/>
              </a:cxn>
              <a:cxn ang="0">
                <a:pos x="0" y="3161"/>
              </a:cxn>
              <a:cxn ang="0">
                <a:pos x="5031" y="3161"/>
              </a:cxn>
            </a:cxnLst>
            <a:rect l="0" t="0" r="r" b="b"/>
            <a:pathLst>
              <a:path w="5031" h="3161">
                <a:moveTo>
                  <a:pt x="0" y="0"/>
                </a:moveTo>
                <a:lnTo>
                  <a:pt x="0" y="3161"/>
                </a:lnTo>
                <a:lnTo>
                  <a:pt x="5031" y="3161"/>
                </a:lnTo>
              </a:path>
            </a:pathLst>
          </a:custGeom>
          <a:noFill/>
          <a:ln w="23813">
            <a:solidFill>
              <a:srgbClr val="000000"/>
            </a:solidFill>
            <a:prstDash val="solid"/>
            <a:round/>
            <a:headEnd/>
            <a:tailEnd/>
          </a:ln>
        </p:spPr>
        <p:txBody>
          <a:bodyPr/>
          <a:lstStyle/>
          <a:p>
            <a:endParaRPr lang="en-US"/>
          </a:p>
        </p:txBody>
      </p:sp>
      <p:sp>
        <p:nvSpPr>
          <p:cNvPr id="227357" name="Line 29"/>
          <p:cNvSpPr>
            <a:spLocks noChangeShapeType="1"/>
          </p:cNvSpPr>
          <p:nvPr/>
        </p:nvSpPr>
        <p:spPr bwMode="auto">
          <a:xfrm flipH="1">
            <a:off x="1584325" y="2312988"/>
            <a:ext cx="138113" cy="2189162"/>
          </a:xfrm>
          <a:prstGeom prst="line">
            <a:avLst/>
          </a:prstGeom>
          <a:noFill/>
          <a:ln w="46038">
            <a:solidFill>
              <a:srgbClr val="395AA7"/>
            </a:solidFill>
            <a:round/>
            <a:headEnd/>
            <a:tailEnd/>
          </a:ln>
        </p:spPr>
        <p:txBody>
          <a:bodyPr/>
          <a:lstStyle/>
          <a:p>
            <a:endParaRPr lang="en-US"/>
          </a:p>
        </p:txBody>
      </p:sp>
      <p:sp>
        <p:nvSpPr>
          <p:cNvPr id="227358" name="Line 30"/>
          <p:cNvSpPr>
            <a:spLocks noChangeShapeType="1"/>
          </p:cNvSpPr>
          <p:nvPr/>
        </p:nvSpPr>
        <p:spPr bwMode="auto">
          <a:xfrm flipH="1" flipV="1">
            <a:off x="1722438" y="2312988"/>
            <a:ext cx="139700" cy="442912"/>
          </a:xfrm>
          <a:prstGeom prst="line">
            <a:avLst/>
          </a:prstGeom>
          <a:noFill/>
          <a:ln w="46038">
            <a:solidFill>
              <a:srgbClr val="395AA7"/>
            </a:solidFill>
            <a:round/>
            <a:headEnd/>
            <a:tailEnd/>
          </a:ln>
        </p:spPr>
        <p:txBody>
          <a:bodyPr/>
          <a:lstStyle/>
          <a:p>
            <a:endParaRPr lang="en-US"/>
          </a:p>
        </p:txBody>
      </p:sp>
      <p:sp>
        <p:nvSpPr>
          <p:cNvPr id="227359" name="Line 31"/>
          <p:cNvSpPr>
            <a:spLocks noChangeShapeType="1"/>
          </p:cNvSpPr>
          <p:nvPr/>
        </p:nvSpPr>
        <p:spPr bwMode="auto">
          <a:xfrm flipH="1" flipV="1">
            <a:off x="1862138" y="2755900"/>
            <a:ext cx="138112" cy="684213"/>
          </a:xfrm>
          <a:prstGeom prst="line">
            <a:avLst/>
          </a:prstGeom>
          <a:noFill/>
          <a:ln w="46038">
            <a:solidFill>
              <a:srgbClr val="395AA7"/>
            </a:solidFill>
            <a:round/>
            <a:headEnd/>
            <a:tailEnd/>
          </a:ln>
        </p:spPr>
        <p:txBody>
          <a:bodyPr/>
          <a:lstStyle/>
          <a:p>
            <a:endParaRPr lang="en-US"/>
          </a:p>
        </p:txBody>
      </p:sp>
      <p:sp>
        <p:nvSpPr>
          <p:cNvPr id="227360" name="Line 32"/>
          <p:cNvSpPr>
            <a:spLocks noChangeShapeType="1"/>
          </p:cNvSpPr>
          <p:nvPr/>
        </p:nvSpPr>
        <p:spPr bwMode="auto">
          <a:xfrm flipH="1" flipV="1">
            <a:off x="2000250" y="3440113"/>
            <a:ext cx="139700" cy="22225"/>
          </a:xfrm>
          <a:prstGeom prst="line">
            <a:avLst/>
          </a:prstGeom>
          <a:noFill/>
          <a:ln w="46038">
            <a:solidFill>
              <a:srgbClr val="395AA7"/>
            </a:solidFill>
            <a:round/>
            <a:headEnd/>
            <a:tailEnd/>
          </a:ln>
        </p:spPr>
        <p:txBody>
          <a:bodyPr/>
          <a:lstStyle/>
          <a:p>
            <a:endParaRPr lang="en-US"/>
          </a:p>
        </p:txBody>
      </p:sp>
      <p:sp>
        <p:nvSpPr>
          <p:cNvPr id="227361" name="Line 33"/>
          <p:cNvSpPr>
            <a:spLocks noChangeShapeType="1"/>
          </p:cNvSpPr>
          <p:nvPr/>
        </p:nvSpPr>
        <p:spPr bwMode="auto">
          <a:xfrm flipH="1" flipV="1">
            <a:off x="2139950" y="3462338"/>
            <a:ext cx="138113" cy="906462"/>
          </a:xfrm>
          <a:prstGeom prst="line">
            <a:avLst/>
          </a:prstGeom>
          <a:noFill/>
          <a:ln w="46038">
            <a:solidFill>
              <a:srgbClr val="395AA7"/>
            </a:solidFill>
            <a:round/>
            <a:headEnd/>
            <a:tailEnd/>
          </a:ln>
        </p:spPr>
        <p:txBody>
          <a:bodyPr/>
          <a:lstStyle/>
          <a:p>
            <a:endParaRPr lang="en-US"/>
          </a:p>
        </p:txBody>
      </p:sp>
      <p:sp>
        <p:nvSpPr>
          <p:cNvPr id="227362" name="Line 34"/>
          <p:cNvSpPr>
            <a:spLocks noChangeShapeType="1"/>
          </p:cNvSpPr>
          <p:nvPr/>
        </p:nvSpPr>
        <p:spPr bwMode="auto">
          <a:xfrm flipH="1">
            <a:off x="2278063" y="3109913"/>
            <a:ext cx="139700" cy="1258887"/>
          </a:xfrm>
          <a:prstGeom prst="line">
            <a:avLst/>
          </a:prstGeom>
          <a:noFill/>
          <a:ln w="46038">
            <a:solidFill>
              <a:srgbClr val="395AA7"/>
            </a:solidFill>
            <a:round/>
            <a:headEnd/>
            <a:tailEnd/>
          </a:ln>
        </p:spPr>
        <p:txBody>
          <a:bodyPr/>
          <a:lstStyle/>
          <a:p>
            <a:endParaRPr lang="en-US"/>
          </a:p>
        </p:txBody>
      </p:sp>
      <p:sp>
        <p:nvSpPr>
          <p:cNvPr id="227363" name="Line 35"/>
          <p:cNvSpPr>
            <a:spLocks noChangeShapeType="1"/>
          </p:cNvSpPr>
          <p:nvPr/>
        </p:nvSpPr>
        <p:spPr bwMode="auto">
          <a:xfrm flipH="1" flipV="1">
            <a:off x="2417763" y="3109913"/>
            <a:ext cx="138112" cy="1568450"/>
          </a:xfrm>
          <a:prstGeom prst="line">
            <a:avLst/>
          </a:prstGeom>
          <a:noFill/>
          <a:ln w="46038">
            <a:solidFill>
              <a:srgbClr val="395AA7"/>
            </a:solidFill>
            <a:round/>
            <a:headEnd/>
            <a:tailEnd/>
          </a:ln>
        </p:spPr>
        <p:txBody>
          <a:bodyPr/>
          <a:lstStyle/>
          <a:p>
            <a:endParaRPr lang="en-US"/>
          </a:p>
        </p:txBody>
      </p:sp>
      <p:sp>
        <p:nvSpPr>
          <p:cNvPr id="227364" name="Line 36"/>
          <p:cNvSpPr>
            <a:spLocks noChangeShapeType="1"/>
          </p:cNvSpPr>
          <p:nvPr/>
        </p:nvSpPr>
        <p:spPr bwMode="auto">
          <a:xfrm flipH="1">
            <a:off x="2555875" y="4059238"/>
            <a:ext cx="139700" cy="619125"/>
          </a:xfrm>
          <a:prstGeom prst="line">
            <a:avLst/>
          </a:prstGeom>
          <a:noFill/>
          <a:ln w="46038">
            <a:solidFill>
              <a:srgbClr val="395AA7"/>
            </a:solidFill>
            <a:round/>
            <a:headEnd/>
            <a:tailEnd/>
          </a:ln>
        </p:spPr>
        <p:txBody>
          <a:bodyPr/>
          <a:lstStyle/>
          <a:p>
            <a:endParaRPr lang="en-US"/>
          </a:p>
        </p:txBody>
      </p:sp>
      <p:sp>
        <p:nvSpPr>
          <p:cNvPr id="227365" name="Line 37"/>
          <p:cNvSpPr>
            <a:spLocks noChangeShapeType="1"/>
          </p:cNvSpPr>
          <p:nvPr/>
        </p:nvSpPr>
        <p:spPr bwMode="auto">
          <a:xfrm flipH="1" flipV="1">
            <a:off x="2695575" y="4059238"/>
            <a:ext cx="138113" cy="420687"/>
          </a:xfrm>
          <a:prstGeom prst="line">
            <a:avLst/>
          </a:prstGeom>
          <a:noFill/>
          <a:ln w="46038">
            <a:solidFill>
              <a:srgbClr val="395AA7"/>
            </a:solidFill>
            <a:round/>
            <a:headEnd/>
            <a:tailEnd/>
          </a:ln>
        </p:spPr>
        <p:txBody>
          <a:bodyPr/>
          <a:lstStyle/>
          <a:p>
            <a:endParaRPr lang="en-US"/>
          </a:p>
        </p:txBody>
      </p:sp>
      <p:sp>
        <p:nvSpPr>
          <p:cNvPr id="227366" name="Line 38"/>
          <p:cNvSpPr>
            <a:spLocks noChangeShapeType="1"/>
          </p:cNvSpPr>
          <p:nvPr/>
        </p:nvSpPr>
        <p:spPr bwMode="auto">
          <a:xfrm flipH="1">
            <a:off x="2833688" y="2778125"/>
            <a:ext cx="139700" cy="1701800"/>
          </a:xfrm>
          <a:prstGeom prst="line">
            <a:avLst/>
          </a:prstGeom>
          <a:noFill/>
          <a:ln w="46038">
            <a:solidFill>
              <a:srgbClr val="395AA7"/>
            </a:solidFill>
            <a:round/>
            <a:headEnd/>
            <a:tailEnd/>
          </a:ln>
        </p:spPr>
        <p:txBody>
          <a:bodyPr/>
          <a:lstStyle/>
          <a:p>
            <a:endParaRPr lang="en-US"/>
          </a:p>
        </p:txBody>
      </p:sp>
      <p:sp>
        <p:nvSpPr>
          <p:cNvPr id="227367" name="Line 39"/>
          <p:cNvSpPr>
            <a:spLocks noChangeShapeType="1"/>
          </p:cNvSpPr>
          <p:nvPr/>
        </p:nvSpPr>
        <p:spPr bwMode="auto">
          <a:xfrm flipH="1" flipV="1">
            <a:off x="2973388" y="2778125"/>
            <a:ext cx="138112" cy="1458913"/>
          </a:xfrm>
          <a:prstGeom prst="line">
            <a:avLst/>
          </a:prstGeom>
          <a:noFill/>
          <a:ln w="46038">
            <a:solidFill>
              <a:srgbClr val="395AA7"/>
            </a:solidFill>
            <a:round/>
            <a:headEnd/>
            <a:tailEnd/>
          </a:ln>
        </p:spPr>
        <p:txBody>
          <a:bodyPr/>
          <a:lstStyle/>
          <a:p>
            <a:endParaRPr lang="en-US"/>
          </a:p>
        </p:txBody>
      </p:sp>
      <p:sp>
        <p:nvSpPr>
          <p:cNvPr id="227368" name="Line 40"/>
          <p:cNvSpPr>
            <a:spLocks noChangeShapeType="1"/>
          </p:cNvSpPr>
          <p:nvPr/>
        </p:nvSpPr>
        <p:spPr bwMode="auto">
          <a:xfrm flipH="1">
            <a:off x="3111500" y="3749675"/>
            <a:ext cx="139700" cy="487363"/>
          </a:xfrm>
          <a:prstGeom prst="line">
            <a:avLst/>
          </a:prstGeom>
          <a:noFill/>
          <a:ln w="46038">
            <a:solidFill>
              <a:srgbClr val="395AA7"/>
            </a:solidFill>
            <a:round/>
            <a:headEnd/>
            <a:tailEnd/>
          </a:ln>
        </p:spPr>
        <p:txBody>
          <a:bodyPr/>
          <a:lstStyle/>
          <a:p>
            <a:endParaRPr lang="en-US"/>
          </a:p>
        </p:txBody>
      </p:sp>
      <p:sp>
        <p:nvSpPr>
          <p:cNvPr id="227369" name="Line 41"/>
          <p:cNvSpPr>
            <a:spLocks noChangeShapeType="1"/>
          </p:cNvSpPr>
          <p:nvPr/>
        </p:nvSpPr>
        <p:spPr bwMode="auto">
          <a:xfrm flipH="1">
            <a:off x="3251200" y="2932113"/>
            <a:ext cx="138113" cy="817562"/>
          </a:xfrm>
          <a:prstGeom prst="line">
            <a:avLst/>
          </a:prstGeom>
          <a:noFill/>
          <a:ln w="46038">
            <a:solidFill>
              <a:srgbClr val="395AA7"/>
            </a:solidFill>
            <a:round/>
            <a:headEnd/>
            <a:tailEnd/>
          </a:ln>
        </p:spPr>
        <p:txBody>
          <a:bodyPr/>
          <a:lstStyle/>
          <a:p>
            <a:endParaRPr lang="en-US"/>
          </a:p>
        </p:txBody>
      </p:sp>
      <p:sp>
        <p:nvSpPr>
          <p:cNvPr id="227370" name="Line 42"/>
          <p:cNvSpPr>
            <a:spLocks noChangeShapeType="1"/>
          </p:cNvSpPr>
          <p:nvPr/>
        </p:nvSpPr>
        <p:spPr bwMode="auto">
          <a:xfrm flipH="1" flipV="1">
            <a:off x="3389313" y="2932113"/>
            <a:ext cx="139700" cy="685800"/>
          </a:xfrm>
          <a:prstGeom prst="line">
            <a:avLst/>
          </a:prstGeom>
          <a:noFill/>
          <a:ln w="46038">
            <a:solidFill>
              <a:srgbClr val="395AA7"/>
            </a:solidFill>
            <a:round/>
            <a:headEnd/>
            <a:tailEnd/>
          </a:ln>
        </p:spPr>
        <p:txBody>
          <a:bodyPr/>
          <a:lstStyle/>
          <a:p>
            <a:endParaRPr lang="en-US"/>
          </a:p>
        </p:txBody>
      </p:sp>
      <p:sp>
        <p:nvSpPr>
          <p:cNvPr id="227371" name="Line 43"/>
          <p:cNvSpPr>
            <a:spLocks noChangeShapeType="1"/>
          </p:cNvSpPr>
          <p:nvPr/>
        </p:nvSpPr>
        <p:spPr bwMode="auto">
          <a:xfrm flipH="1">
            <a:off x="3529013" y="3263900"/>
            <a:ext cx="138112" cy="354013"/>
          </a:xfrm>
          <a:prstGeom prst="line">
            <a:avLst/>
          </a:prstGeom>
          <a:noFill/>
          <a:ln w="46038">
            <a:solidFill>
              <a:srgbClr val="395AA7"/>
            </a:solidFill>
            <a:round/>
            <a:headEnd/>
            <a:tailEnd/>
          </a:ln>
        </p:spPr>
        <p:txBody>
          <a:bodyPr/>
          <a:lstStyle/>
          <a:p>
            <a:endParaRPr lang="en-US"/>
          </a:p>
        </p:txBody>
      </p:sp>
      <p:sp>
        <p:nvSpPr>
          <p:cNvPr id="227372" name="Line 44"/>
          <p:cNvSpPr>
            <a:spLocks noChangeShapeType="1"/>
          </p:cNvSpPr>
          <p:nvPr/>
        </p:nvSpPr>
        <p:spPr bwMode="auto">
          <a:xfrm flipH="1" flipV="1">
            <a:off x="3667125" y="3263900"/>
            <a:ext cx="161925" cy="22225"/>
          </a:xfrm>
          <a:prstGeom prst="line">
            <a:avLst/>
          </a:prstGeom>
          <a:noFill/>
          <a:ln w="46038">
            <a:solidFill>
              <a:srgbClr val="395AA7"/>
            </a:solidFill>
            <a:round/>
            <a:headEnd/>
            <a:tailEnd/>
          </a:ln>
        </p:spPr>
        <p:txBody>
          <a:bodyPr/>
          <a:lstStyle/>
          <a:p>
            <a:endParaRPr lang="en-US"/>
          </a:p>
        </p:txBody>
      </p:sp>
      <p:sp>
        <p:nvSpPr>
          <p:cNvPr id="227373" name="Line 45"/>
          <p:cNvSpPr>
            <a:spLocks noChangeShapeType="1"/>
          </p:cNvSpPr>
          <p:nvPr/>
        </p:nvSpPr>
        <p:spPr bwMode="auto">
          <a:xfrm flipH="1" flipV="1">
            <a:off x="3829050" y="3286125"/>
            <a:ext cx="139700" cy="44450"/>
          </a:xfrm>
          <a:prstGeom prst="line">
            <a:avLst/>
          </a:prstGeom>
          <a:noFill/>
          <a:ln w="46038">
            <a:solidFill>
              <a:srgbClr val="395AA7"/>
            </a:solidFill>
            <a:round/>
            <a:headEnd/>
            <a:tailEnd/>
          </a:ln>
        </p:spPr>
        <p:txBody>
          <a:bodyPr/>
          <a:lstStyle/>
          <a:p>
            <a:endParaRPr lang="en-US"/>
          </a:p>
        </p:txBody>
      </p:sp>
      <p:sp>
        <p:nvSpPr>
          <p:cNvPr id="227374" name="Line 46"/>
          <p:cNvSpPr>
            <a:spLocks noChangeShapeType="1"/>
          </p:cNvSpPr>
          <p:nvPr/>
        </p:nvSpPr>
        <p:spPr bwMode="auto">
          <a:xfrm flipH="1" flipV="1">
            <a:off x="3968750" y="3330575"/>
            <a:ext cx="138113" cy="1238250"/>
          </a:xfrm>
          <a:prstGeom prst="line">
            <a:avLst/>
          </a:prstGeom>
          <a:noFill/>
          <a:ln w="46038">
            <a:solidFill>
              <a:srgbClr val="395AA7"/>
            </a:solidFill>
            <a:round/>
            <a:headEnd/>
            <a:tailEnd/>
          </a:ln>
        </p:spPr>
        <p:txBody>
          <a:bodyPr/>
          <a:lstStyle/>
          <a:p>
            <a:endParaRPr lang="en-US"/>
          </a:p>
        </p:txBody>
      </p:sp>
      <p:sp>
        <p:nvSpPr>
          <p:cNvPr id="227375" name="Line 47"/>
          <p:cNvSpPr>
            <a:spLocks noChangeShapeType="1"/>
          </p:cNvSpPr>
          <p:nvPr/>
        </p:nvSpPr>
        <p:spPr bwMode="auto">
          <a:xfrm flipH="1">
            <a:off x="4106863" y="3662363"/>
            <a:ext cx="139700" cy="906462"/>
          </a:xfrm>
          <a:prstGeom prst="line">
            <a:avLst/>
          </a:prstGeom>
          <a:noFill/>
          <a:ln w="46038">
            <a:solidFill>
              <a:srgbClr val="395AA7"/>
            </a:solidFill>
            <a:round/>
            <a:headEnd/>
            <a:tailEnd/>
          </a:ln>
        </p:spPr>
        <p:txBody>
          <a:bodyPr/>
          <a:lstStyle/>
          <a:p>
            <a:endParaRPr lang="en-US"/>
          </a:p>
        </p:txBody>
      </p:sp>
      <p:sp>
        <p:nvSpPr>
          <p:cNvPr id="227376" name="Line 48"/>
          <p:cNvSpPr>
            <a:spLocks noChangeShapeType="1"/>
          </p:cNvSpPr>
          <p:nvPr/>
        </p:nvSpPr>
        <p:spPr bwMode="auto">
          <a:xfrm flipH="1" flipV="1">
            <a:off x="4246563" y="3662363"/>
            <a:ext cx="138112" cy="795337"/>
          </a:xfrm>
          <a:prstGeom prst="line">
            <a:avLst/>
          </a:prstGeom>
          <a:noFill/>
          <a:ln w="46038">
            <a:solidFill>
              <a:srgbClr val="395AA7"/>
            </a:solidFill>
            <a:round/>
            <a:headEnd/>
            <a:tailEnd/>
          </a:ln>
        </p:spPr>
        <p:txBody>
          <a:bodyPr/>
          <a:lstStyle/>
          <a:p>
            <a:endParaRPr lang="en-US"/>
          </a:p>
        </p:txBody>
      </p:sp>
      <p:sp>
        <p:nvSpPr>
          <p:cNvPr id="227377" name="Line 49"/>
          <p:cNvSpPr>
            <a:spLocks noChangeShapeType="1"/>
          </p:cNvSpPr>
          <p:nvPr/>
        </p:nvSpPr>
        <p:spPr bwMode="auto">
          <a:xfrm flipH="1" flipV="1">
            <a:off x="4384675" y="4457700"/>
            <a:ext cx="139700" cy="552450"/>
          </a:xfrm>
          <a:prstGeom prst="line">
            <a:avLst/>
          </a:prstGeom>
          <a:noFill/>
          <a:ln w="46038">
            <a:solidFill>
              <a:srgbClr val="395AA7"/>
            </a:solidFill>
            <a:round/>
            <a:headEnd/>
            <a:tailEnd/>
          </a:ln>
        </p:spPr>
        <p:txBody>
          <a:bodyPr/>
          <a:lstStyle/>
          <a:p>
            <a:endParaRPr lang="en-US"/>
          </a:p>
        </p:txBody>
      </p:sp>
      <p:sp>
        <p:nvSpPr>
          <p:cNvPr id="227378" name="Line 50"/>
          <p:cNvSpPr>
            <a:spLocks noChangeShapeType="1"/>
          </p:cNvSpPr>
          <p:nvPr/>
        </p:nvSpPr>
        <p:spPr bwMode="auto">
          <a:xfrm flipH="1">
            <a:off x="4524375" y="3838575"/>
            <a:ext cx="138113" cy="1171575"/>
          </a:xfrm>
          <a:prstGeom prst="line">
            <a:avLst/>
          </a:prstGeom>
          <a:noFill/>
          <a:ln w="46038">
            <a:solidFill>
              <a:srgbClr val="395AA7"/>
            </a:solidFill>
            <a:round/>
            <a:headEnd/>
            <a:tailEnd/>
          </a:ln>
        </p:spPr>
        <p:txBody>
          <a:bodyPr/>
          <a:lstStyle/>
          <a:p>
            <a:endParaRPr lang="en-US"/>
          </a:p>
        </p:txBody>
      </p:sp>
      <p:sp>
        <p:nvSpPr>
          <p:cNvPr id="227379" name="Line 51"/>
          <p:cNvSpPr>
            <a:spLocks noChangeShapeType="1"/>
          </p:cNvSpPr>
          <p:nvPr/>
        </p:nvSpPr>
        <p:spPr bwMode="auto">
          <a:xfrm flipH="1">
            <a:off x="4662488" y="3794125"/>
            <a:ext cx="139700" cy="44450"/>
          </a:xfrm>
          <a:prstGeom prst="line">
            <a:avLst/>
          </a:prstGeom>
          <a:noFill/>
          <a:ln w="46038">
            <a:solidFill>
              <a:srgbClr val="395AA7"/>
            </a:solidFill>
            <a:round/>
            <a:headEnd/>
            <a:tailEnd/>
          </a:ln>
        </p:spPr>
        <p:txBody>
          <a:bodyPr/>
          <a:lstStyle/>
          <a:p>
            <a:endParaRPr lang="en-US"/>
          </a:p>
        </p:txBody>
      </p:sp>
      <p:sp>
        <p:nvSpPr>
          <p:cNvPr id="227380" name="Line 52"/>
          <p:cNvSpPr>
            <a:spLocks noChangeShapeType="1"/>
          </p:cNvSpPr>
          <p:nvPr/>
        </p:nvSpPr>
        <p:spPr bwMode="auto">
          <a:xfrm flipH="1" flipV="1">
            <a:off x="4802188" y="3794125"/>
            <a:ext cx="138112" cy="22225"/>
          </a:xfrm>
          <a:prstGeom prst="line">
            <a:avLst/>
          </a:prstGeom>
          <a:noFill/>
          <a:ln w="46038">
            <a:solidFill>
              <a:srgbClr val="395AA7"/>
            </a:solidFill>
            <a:round/>
            <a:headEnd/>
            <a:tailEnd/>
          </a:ln>
        </p:spPr>
        <p:txBody>
          <a:bodyPr/>
          <a:lstStyle/>
          <a:p>
            <a:endParaRPr lang="en-US"/>
          </a:p>
        </p:txBody>
      </p:sp>
      <p:sp>
        <p:nvSpPr>
          <p:cNvPr id="227381" name="Line 53"/>
          <p:cNvSpPr>
            <a:spLocks noChangeShapeType="1"/>
          </p:cNvSpPr>
          <p:nvPr/>
        </p:nvSpPr>
        <p:spPr bwMode="auto">
          <a:xfrm flipH="1" flipV="1">
            <a:off x="4940300" y="3816350"/>
            <a:ext cx="139700" cy="1768475"/>
          </a:xfrm>
          <a:prstGeom prst="line">
            <a:avLst/>
          </a:prstGeom>
          <a:noFill/>
          <a:ln w="46038">
            <a:solidFill>
              <a:srgbClr val="395AA7"/>
            </a:solidFill>
            <a:round/>
            <a:headEnd/>
            <a:tailEnd/>
          </a:ln>
        </p:spPr>
        <p:txBody>
          <a:bodyPr/>
          <a:lstStyle/>
          <a:p>
            <a:endParaRPr lang="en-US"/>
          </a:p>
        </p:txBody>
      </p:sp>
      <p:sp>
        <p:nvSpPr>
          <p:cNvPr id="227382" name="Line 54"/>
          <p:cNvSpPr>
            <a:spLocks noChangeShapeType="1"/>
          </p:cNvSpPr>
          <p:nvPr/>
        </p:nvSpPr>
        <p:spPr bwMode="auto">
          <a:xfrm flipH="1">
            <a:off x="5080000" y="4591050"/>
            <a:ext cx="138113" cy="993775"/>
          </a:xfrm>
          <a:prstGeom prst="line">
            <a:avLst/>
          </a:prstGeom>
          <a:noFill/>
          <a:ln w="46038">
            <a:solidFill>
              <a:srgbClr val="395AA7"/>
            </a:solidFill>
            <a:round/>
            <a:headEnd/>
            <a:tailEnd/>
          </a:ln>
        </p:spPr>
        <p:txBody>
          <a:bodyPr/>
          <a:lstStyle/>
          <a:p>
            <a:endParaRPr lang="en-US"/>
          </a:p>
        </p:txBody>
      </p:sp>
      <p:sp>
        <p:nvSpPr>
          <p:cNvPr id="227383" name="Line 55"/>
          <p:cNvSpPr>
            <a:spLocks noChangeShapeType="1"/>
          </p:cNvSpPr>
          <p:nvPr/>
        </p:nvSpPr>
        <p:spPr bwMode="auto">
          <a:xfrm flipH="1">
            <a:off x="5218113" y="3595688"/>
            <a:ext cx="139700" cy="995362"/>
          </a:xfrm>
          <a:prstGeom prst="line">
            <a:avLst/>
          </a:prstGeom>
          <a:noFill/>
          <a:ln w="46038">
            <a:solidFill>
              <a:srgbClr val="395AA7"/>
            </a:solidFill>
            <a:round/>
            <a:headEnd/>
            <a:tailEnd/>
          </a:ln>
        </p:spPr>
        <p:txBody>
          <a:bodyPr/>
          <a:lstStyle/>
          <a:p>
            <a:endParaRPr lang="en-US"/>
          </a:p>
        </p:txBody>
      </p:sp>
      <p:sp>
        <p:nvSpPr>
          <p:cNvPr id="227384" name="Line 56"/>
          <p:cNvSpPr>
            <a:spLocks noChangeShapeType="1"/>
          </p:cNvSpPr>
          <p:nvPr/>
        </p:nvSpPr>
        <p:spPr bwMode="auto">
          <a:xfrm flipH="1" flipV="1">
            <a:off x="5357813" y="3595688"/>
            <a:ext cx="138112" cy="463550"/>
          </a:xfrm>
          <a:prstGeom prst="line">
            <a:avLst/>
          </a:prstGeom>
          <a:noFill/>
          <a:ln w="46038">
            <a:solidFill>
              <a:srgbClr val="395AA7"/>
            </a:solidFill>
            <a:round/>
            <a:headEnd/>
            <a:tailEnd/>
          </a:ln>
        </p:spPr>
        <p:txBody>
          <a:bodyPr/>
          <a:lstStyle/>
          <a:p>
            <a:endParaRPr lang="en-US"/>
          </a:p>
        </p:txBody>
      </p:sp>
      <p:sp>
        <p:nvSpPr>
          <p:cNvPr id="227385" name="Line 57"/>
          <p:cNvSpPr>
            <a:spLocks noChangeShapeType="1"/>
          </p:cNvSpPr>
          <p:nvPr/>
        </p:nvSpPr>
        <p:spPr bwMode="auto">
          <a:xfrm flipH="1">
            <a:off x="5495925" y="3971925"/>
            <a:ext cx="139700" cy="87313"/>
          </a:xfrm>
          <a:prstGeom prst="line">
            <a:avLst/>
          </a:prstGeom>
          <a:noFill/>
          <a:ln w="46038">
            <a:solidFill>
              <a:srgbClr val="395AA7"/>
            </a:solidFill>
            <a:round/>
            <a:headEnd/>
            <a:tailEnd/>
          </a:ln>
        </p:spPr>
        <p:txBody>
          <a:bodyPr/>
          <a:lstStyle/>
          <a:p>
            <a:endParaRPr lang="en-US"/>
          </a:p>
        </p:txBody>
      </p:sp>
      <p:sp>
        <p:nvSpPr>
          <p:cNvPr id="227386" name="Line 58"/>
          <p:cNvSpPr>
            <a:spLocks noChangeShapeType="1"/>
          </p:cNvSpPr>
          <p:nvPr/>
        </p:nvSpPr>
        <p:spPr bwMode="auto">
          <a:xfrm flipH="1" flipV="1">
            <a:off x="5635625" y="3971925"/>
            <a:ext cx="138113" cy="485775"/>
          </a:xfrm>
          <a:prstGeom prst="line">
            <a:avLst/>
          </a:prstGeom>
          <a:noFill/>
          <a:ln w="46038">
            <a:solidFill>
              <a:srgbClr val="395AA7"/>
            </a:solidFill>
            <a:round/>
            <a:headEnd/>
            <a:tailEnd/>
          </a:ln>
        </p:spPr>
        <p:txBody>
          <a:bodyPr/>
          <a:lstStyle/>
          <a:p>
            <a:endParaRPr lang="en-US"/>
          </a:p>
        </p:txBody>
      </p:sp>
      <p:sp>
        <p:nvSpPr>
          <p:cNvPr id="227387" name="Line 59"/>
          <p:cNvSpPr>
            <a:spLocks noChangeShapeType="1"/>
          </p:cNvSpPr>
          <p:nvPr/>
        </p:nvSpPr>
        <p:spPr bwMode="auto">
          <a:xfrm flipH="1" flipV="1">
            <a:off x="5773738" y="4457700"/>
            <a:ext cx="139700" cy="596900"/>
          </a:xfrm>
          <a:prstGeom prst="line">
            <a:avLst/>
          </a:prstGeom>
          <a:noFill/>
          <a:ln w="46038">
            <a:solidFill>
              <a:srgbClr val="395AA7"/>
            </a:solidFill>
            <a:round/>
            <a:headEnd/>
            <a:tailEnd/>
          </a:ln>
        </p:spPr>
        <p:txBody>
          <a:bodyPr/>
          <a:lstStyle/>
          <a:p>
            <a:endParaRPr lang="en-US"/>
          </a:p>
        </p:txBody>
      </p:sp>
      <p:sp>
        <p:nvSpPr>
          <p:cNvPr id="227388" name="Line 60"/>
          <p:cNvSpPr>
            <a:spLocks noChangeShapeType="1"/>
          </p:cNvSpPr>
          <p:nvPr/>
        </p:nvSpPr>
        <p:spPr bwMode="auto">
          <a:xfrm flipH="1">
            <a:off x="5913438" y="4303713"/>
            <a:ext cx="138112" cy="750887"/>
          </a:xfrm>
          <a:prstGeom prst="line">
            <a:avLst/>
          </a:prstGeom>
          <a:noFill/>
          <a:ln w="46038">
            <a:solidFill>
              <a:srgbClr val="395AA7"/>
            </a:solidFill>
            <a:round/>
            <a:headEnd/>
            <a:tailEnd/>
          </a:ln>
        </p:spPr>
        <p:txBody>
          <a:bodyPr/>
          <a:lstStyle/>
          <a:p>
            <a:endParaRPr lang="en-US"/>
          </a:p>
        </p:txBody>
      </p:sp>
      <p:sp>
        <p:nvSpPr>
          <p:cNvPr id="227389" name="Line 61"/>
          <p:cNvSpPr>
            <a:spLocks noChangeShapeType="1"/>
          </p:cNvSpPr>
          <p:nvPr/>
        </p:nvSpPr>
        <p:spPr bwMode="auto">
          <a:xfrm flipH="1" flipV="1">
            <a:off x="6051550" y="4303713"/>
            <a:ext cx="139700" cy="949325"/>
          </a:xfrm>
          <a:prstGeom prst="line">
            <a:avLst/>
          </a:prstGeom>
          <a:noFill/>
          <a:ln w="46038">
            <a:solidFill>
              <a:srgbClr val="395AA7"/>
            </a:solidFill>
            <a:round/>
            <a:headEnd/>
            <a:tailEnd/>
          </a:ln>
        </p:spPr>
        <p:txBody>
          <a:bodyPr/>
          <a:lstStyle/>
          <a:p>
            <a:endParaRPr lang="en-US"/>
          </a:p>
        </p:txBody>
      </p:sp>
      <p:sp>
        <p:nvSpPr>
          <p:cNvPr id="227390" name="Line 62"/>
          <p:cNvSpPr>
            <a:spLocks noChangeShapeType="1"/>
          </p:cNvSpPr>
          <p:nvPr/>
        </p:nvSpPr>
        <p:spPr bwMode="auto">
          <a:xfrm flipH="1">
            <a:off x="6191250" y="3529013"/>
            <a:ext cx="138113" cy="1724025"/>
          </a:xfrm>
          <a:prstGeom prst="line">
            <a:avLst/>
          </a:prstGeom>
          <a:noFill/>
          <a:ln w="46038">
            <a:solidFill>
              <a:srgbClr val="395AA7"/>
            </a:solidFill>
            <a:round/>
            <a:headEnd/>
            <a:tailEnd/>
          </a:ln>
        </p:spPr>
        <p:txBody>
          <a:bodyPr/>
          <a:lstStyle/>
          <a:p>
            <a:endParaRPr lang="en-US"/>
          </a:p>
        </p:txBody>
      </p:sp>
      <p:sp>
        <p:nvSpPr>
          <p:cNvPr id="227391" name="Line 63"/>
          <p:cNvSpPr>
            <a:spLocks noChangeShapeType="1"/>
          </p:cNvSpPr>
          <p:nvPr/>
        </p:nvSpPr>
        <p:spPr bwMode="auto">
          <a:xfrm flipH="1">
            <a:off x="6329363" y="3352800"/>
            <a:ext cx="139700" cy="176213"/>
          </a:xfrm>
          <a:prstGeom prst="line">
            <a:avLst/>
          </a:prstGeom>
          <a:noFill/>
          <a:ln w="46038">
            <a:solidFill>
              <a:srgbClr val="395AA7"/>
            </a:solidFill>
            <a:round/>
            <a:headEnd/>
            <a:tailEnd/>
          </a:ln>
        </p:spPr>
        <p:txBody>
          <a:bodyPr/>
          <a:lstStyle/>
          <a:p>
            <a:endParaRPr lang="en-US"/>
          </a:p>
        </p:txBody>
      </p:sp>
      <p:sp>
        <p:nvSpPr>
          <p:cNvPr id="227392" name="Line 64"/>
          <p:cNvSpPr>
            <a:spLocks noChangeShapeType="1"/>
          </p:cNvSpPr>
          <p:nvPr/>
        </p:nvSpPr>
        <p:spPr bwMode="auto">
          <a:xfrm flipH="1" flipV="1">
            <a:off x="6469063" y="3352800"/>
            <a:ext cx="161925" cy="663575"/>
          </a:xfrm>
          <a:prstGeom prst="line">
            <a:avLst/>
          </a:prstGeom>
          <a:noFill/>
          <a:ln w="46038">
            <a:solidFill>
              <a:srgbClr val="395AA7"/>
            </a:solidFill>
            <a:round/>
            <a:headEnd/>
            <a:tailEnd/>
          </a:ln>
        </p:spPr>
        <p:txBody>
          <a:bodyPr/>
          <a:lstStyle/>
          <a:p>
            <a:endParaRPr lang="en-US"/>
          </a:p>
        </p:txBody>
      </p:sp>
      <p:sp>
        <p:nvSpPr>
          <p:cNvPr id="227393" name="Line 65"/>
          <p:cNvSpPr>
            <a:spLocks noChangeShapeType="1"/>
          </p:cNvSpPr>
          <p:nvPr/>
        </p:nvSpPr>
        <p:spPr bwMode="auto">
          <a:xfrm flipH="1" flipV="1">
            <a:off x="6630988" y="4016375"/>
            <a:ext cx="138112" cy="153988"/>
          </a:xfrm>
          <a:prstGeom prst="line">
            <a:avLst/>
          </a:prstGeom>
          <a:noFill/>
          <a:ln w="46038">
            <a:solidFill>
              <a:srgbClr val="395AA7"/>
            </a:solidFill>
            <a:round/>
            <a:headEnd/>
            <a:tailEnd/>
          </a:ln>
        </p:spPr>
        <p:txBody>
          <a:bodyPr/>
          <a:lstStyle/>
          <a:p>
            <a:endParaRPr lang="en-US"/>
          </a:p>
        </p:txBody>
      </p:sp>
      <p:sp>
        <p:nvSpPr>
          <p:cNvPr id="227394" name="Line 66"/>
          <p:cNvSpPr>
            <a:spLocks noChangeShapeType="1"/>
          </p:cNvSpPr>
          <p:nvPr/>
        </p:nvSpPr>
        <p:spPr bwMode="auto">
          <a:xfrm flipH="1">
            <a:off x="6769100" y="4148138"/>
            <a:ext cx="139700" cy="22225"/>
          </a:xfrm>
          <a:prstGeom prst="line">
            <a:avLst/>
          </a:prstGeom>
          <a:noFill/>
          <a:ln w="46038">
            <a:solidFill>
              <a:srgbClr val="395AA7"/>
            </a:solidFill>
            <a:round/>
            <a:headEnd/>
            <a:tailEnd/>
          </a:ln>
        </p:spPr>
        <p:txBody>
          <a:bodyPr/>
          <a:lstStyle/>
          <a:p>
            <a:endParaRPr lang="en-US"/>
          </a:p>
        </p:txBody>
      </p:sp>
      <p:sp>
        <p:nvSpPr>
          <p:cNvPr id="227395" name="Line 67"/>
          <p:cNvSpPr>
            <a:spLocks noChangeShapeType="1"/>
          </p:cNvSpPr>
          <p:nvPr/>
        </p:nvSpPr>
        <p:spPr bwMode="auto">
          <a:xfrm flipH="1">
            <a:off x="6908800" y="3771900"/>
            <a:ext cx="138113" cy="376238"/>
          </a:xfrm>
          <a:prstGeom prst="line">
            <a:avLst/>
          </a:prstGeom>
          <a:noFill/>
          <a:ln w="46038">
            <a:solidFill>
              <a:srgbClr val="395AA7"/>
            </a:solidFill>
            <a:round/>
            <a:headEnd/>
            <a:tailEnd/>
          </a:ln>
        </p:spPr>
        <p:txBody>
          <a:bodyPr/>
          <a:lstStyle/>
          <a:p>
            <a:endParaRPr lang="en-US"/>
          </a:p>
        </p:txBody>
      </p:sp>
      <p:sp>
        <p:nvSpPr>
          <p:cNvPr id="227396" name="Line 68"/>
          <p:cNvSpPr>
            <a:spLocks noChangeShapeType="1"/>
          </p:cNvSpPr>
          <p:nvPr/>
        </p:nvSpPr>
        <p:spPr bwMode="auto">
          <a:xfrm flipH="1" flipV="1">
            <a:off x="7046913" y="3771900"/>
            <a:ext cx="139700" cy="200025"/>
          </a:xfrm>
          <a:prstGeom prst="line">
            <a:avLst/>
          </a:prstGeom>
          <a:noFill/>
          <a:ln w="46038">
            <a:solidFill>
              <a:srgbClr val="395AA7"/>
            </a:solidFill>
            <a:round/>
            <a:headEnd/>
            <a:tailEnd/>
          </a:ln>
        </p:spPr>
        <p:txBody>
          <a:bodyPr/>
          <a:lstStyle/>
          <a:p>
            <a:endParaRPr lang="en-US"/>
          </a:p>
        </p:txBody>
      </p:sp>
      <p:sp>
        <p:nvSpPr>
          <p:cNvPr id="227397" name="Line 69"/>
          <p:cNvSpPr>
            <a:spLocks noChangeShapeType="1"/>
          </p:cNvSpPr>
          <p:nvPr/>
        </p:nvSpPr>
        <p:spPr bwMode="auto">
          <a:xfrm flipH="1" flipV="1">
            <a:off x="7186613" y="3971925"/>
            <a:ext cx="138112" cy="352425"/>
          </a:xfrm>
          <a:prstGeom prst="line">
            <a:avLst/>
          </a:prstGeom>
          <a:noFill/>
          <a:ln w="46038">
            <a:solidFill>
              <a:srgbClr val="395AA7"/>
            </a:solidFill>
            <a:round/>
            <a:headEnd/>
            <a:tailEnd/>
          </a:ln>
        </p:spPr>
        <p:txBody>
          <a:bodyPr/>
          <a:lstStyle/>
          <a:p>
            <a:endParaRPr lang="en-US"/>
          </a:p>
        </p:txBody>
      </p:sp>
      <p:sp>
        <p:nvSpPr>
          <p:cNvPr id="227398" name="Line 70"/>
          <p:cNvSpPr>
            <a:spLocks noChangeShapeType="1"/>
          </p:cNvSpPr>
          <p:nvPr/>
        </p:nvSpPr>
        <p:spPr bwMode="auto">
          <a:xfrm flipH="1" flipV="1">
            <a:off x="7324725" y="4324350"/>
            <a:ext cx="139700" cy="200025"/>
          </a:xfrm>
          <a:prstGeom prst="line">
            <a:avLst/>
          </a:prstGeom>
          <a:noFill/>
          <a:ln w="46038">
            <a:solidFill>
              <a:srgbClr val="395AA7"/>
            </a:solidFill>
            <a:round/>
            <a:headEnd/>
            <a:tailEnd/>
          </a:ln>
        </p:spPr>
        <p:txBody>
          <a:bodyPr/>
          <a:lstStyle/>
          <a:p>
            <a:endParaRPr lang="en-US"/>
          </a:p>
        </p:txBody>
      </p:sp>
      <p:sp>
        <p:nvSpPr>
          <p:cNvPr id="227399" name="Line 71"/>
          <p:cNvSpPr>
            <a:spLocks noChangeShapeType="1"/>
          </p:cNvSpPr>
          <p:nvPr/>
        </p:nvSpPr>
        <p:spPr bwMode="auto">
          <a:xfrm flipH="1">
            <a:off x="7464425" y="3684588"/>
            <a:ext cx="138113" cy="839787"/>
          </a:xfrm>
          <a:prstGeom prst="line">
            <a:avLst/>
          </a:prstGeom>
          <a:noFill/>
          <a:ln w="46038">
            <a:solidFill>
              <a:srgbClr val="395AA7"/>
            </a:solidFill>
            <a:round/>
            <a:headEnd/>
            <a:tailEnd/>
          </a:ln>
        </p:spPr>
        <p:txBody>
          <a:bodyPr/>
          <a:lstStyle/>
          <a:p>
            <a:endParaRPr lang="en-US"/>
          </a:p>
        </p:txBody>
      </p:sp>
      <p:sp>
        <p:nvSpPr>
          <p:cNvPr id="227400" name="Line 72"/>
          <p:cNvSpPr>
            <a:spLocks noChangeShapeType="1"/>
          </p:cNvSpPr>
          <p:nvPr/>
        </p:nvSpPr>
        <p:spPr bwMode="auto">
          <a:xfrm flipH="1" flipV="1">
            <a:off x="7602538" y="3684588"/>
            <a:ext cx="139700" cy="374650"/>
          </a:xfrm>
          <a:prstGeom prst="line">
            <a:avLst/>
          </a:prstGeom>
          <a:noFill/>
          <a:ln w="46038">
            <a:solidFill>
              <a:srgbClr val="395AA7"/>
            </a:solidFill>
            <a:round/>
            <a:headEnd/>
            <a:tailEnd/>
          </a:ln>
        </p:spPr>
        <p:txBody>
          <a:bodyPr/>
          <a:lstStyle/>
          <a:p>
            <a:endParaRPr lang="en-US"/>
          </a:p>
        </p:txBody>
      </p:sp>
      <p:sp>
        <p:nvSpPr>
          <p:cNvPr id="227401" name="Line 73"/>
          <p:cNvSpPr>
            <a:spLocks noChangeShapeType="1"/>
          </p:cNvSpPr>
          <p:nvPr/>
        </p:nvSpPr>
        <p:spPr bwMode="auto">
          <a:xfrm flipH="1">
            <a:off x="7742238" y="3838575"/>
            <a:ext cx="138112" cy="220663"/>
          </a:xfrm>
          <a:prstGeom prst="line">
            <a:avLst/>
          </a:prstGeom>
          <a:noFill/>
          <a:ln w="46038">
            <a:solidFill>
              <a:srgbClr val="395AA7"/>
            </a:solidFill>
            <a:round/>
            <a:headEnd/>
            <a:tailEnd/>
          </a:ln>
        </p:spPr>
        <p:txBody>
          <a:bodyPr/>
          <a:lstStyle/>
          <a:p>
            <a:endParaRPr lang="en-US"/>
          </a:p>
        </p:txBody>
      </p:sp>
      <p:sp>
        <p:nvSpPr>
          <p:cNvPr id="227402" name="Line 74"/>
          <p:cNvSpPr>
            <a:spLocks noChangeShapeType="1"/>
          </p:cNvSpPr>
          <p:nvPr/>
        </p:nvSpPr>
        <p:spPr bwMode="auto">
          <a:xfrm flipH="1" flipV="1">
            <a:off x="7880350" y="3838575"/>
            <a:ext cx="139700" cy="354013"/>
          </a:xfrm>
          <a:prstGeom prst="line">
            <a:avLst/>
          </a:prstGeom>
          <a:noFill/>
          <a:ln w="46038">
            <a:solidFill>
              <a:srgbClr val="395AA7"/>
            </a:solidFill>
            <a:round/>
            <a:headEnd/>
            <a:tailEnd/>
          </a:ln>
        </p:spPr>
        <p:txBody>
          <a:bodyPr/>
          <a:lstStyle/>
          <a:p>
            <a:endParaRPr lang="en-US"/>
          </a:p>
        </p:txBody>
      </p:sp>
      <p:sp>
        <p:nvSpPr>
          <p:cNvPr id="227403" name="Line 75"/>
          <p:cNvSpPr>
            <a:spLocks noChangeShapeType="1"/>
          </p:cNvSpPr>
          <p:nvPr/>
        </p:nvSpPr>
        <p:spPr bwMode="auto">
          <a:xfrm flipH="1">
            <a:off x="8020050" y="3905250"/>
            <a:ext cx="138113" cy="287338"/>
          </a:xfrm>
          <a:prstGeom prst="line">
            <a:avLst/>
          </a:prstGeom>
          <a:noFill/>
          <a:ln w="46038">
            <a:solidFill>
              <a:srgbClr val="395AA7"/>
            </a:solidFill>
            <a:round/>
            <a:headEnd/>
            <a:tailEnd/>
          </a:ln>
        </p:spPr>
        <p:txBody>
          <a:bodyPr/>
          <a:lstStyle/>
          <a:p>
            <a:endParaRPr lang="en-US"/>
          </a:p>
        </p:txBody>
      </p:sp>
      <p:sp>
        <p:nvSpPr>
          <p:cNvPr id="227404" name="Line 76"/>
          <p:cNvSpPr>
            <a:spLocks noChangeShapeType="1"/>
          </p:cNvSpPr>
          <p:nvPr/>
        </p:nvSpPr>
        <p:spPr bwMode="auto">
          <a:xfrm flipH="1">
            <a:off x="8158163" y="3883025"/>
            <a:ext cx="139700" cy="22225"/>
          </a:xfrm>
          <a:prstGeom prst="line">
            <a:avLst/>
          </a:prstGeom>
          <a:noFill/>
          <a:ln w="46038">
            <a:solidFill>
              <a:srgbClr val="395AA7"/>
            </a:solidFill>
            <a:round/>
            <a:headEnd/>
            <a:tailEnd/>
          </a:ln>
        </p:spPr>
        <p:txBody>
          <a:bodyPr/>
          <a:lstStyle/>
          <a:p>
            <a:endParaRPr lang="en-US"/>
          </a:p>
        </p:txBody>
      </p:sp>
      <p:sp>
        <p:nvSpPr>
          <p:cNvPr id="227405" name="Line 77"/>
          <p:cNvSpPr>
            <a:spLocks noChangeShapeType="1"/>
          </p:cNvSpPr>
          <p:nvPr/>
        </p:nvSpPr>
        <p:spPr bwMode="auto">
          <a:xfrm flipH="1">
            <a:off x="8297863" y="3816350"/>
            <a:ext cx="138112" cy="66675"/>
          </a:xfrm>
          <a:prstGeom prst="line">
            <a:avLst/>
          </a:prstGeom>
          <a:noFill/>
          <a:ln w="46038">
            <a:solidFill>
              <a:srgbClr val="395AA7"/>
            </a:solidFill>
            <a:round/>
            <a:headEnd/>
            <a:tailEnd/>
          </a:ln>
        </p:spPr>
        <p:txBody>
          <a:bodyPr/>
          <a:lstStyle/>
          <a:p>
            <a:endParaRPr lang="en-US"/>
          </a:p>
        </p:txBody>
      </p:sp>
      <p:sp>
        <p:nvSpPr>
          <p:cNvPr id="227406" name="Line 78"/>
          <p:cNvSpPr>
            <a:spLocks noChangeShapeType="1"/>
          </p:cNvSpPr>
          <p:nvPr/>
        </p:nvSpPr>
        <p:spPr bwMode="auto">
          <a:xfrm flipH="1" flipV="1">
            <a:off x="8435975" y="3816350"/>
            <a:ext cx="139700" cy="111125"/>
          </a:xfrm>
          <a:prstGeom prst="line">
            <a:avLst/>
          </a:prstGeom>
          <a:noFill/>
          <a:ln w="46038">
            <a:solidFill>
              <a:srgbClr val="395AA7"/>
            </a:solidFill>
            <a:round/>
            <a:headEnd/>
            <a:tailEnd/>
          </a:ln>
        </p:spPr>
        <p:txBody>
          <a:bodyPr/>
          <a:lstStyle/>
          <a:p>
            <a:endParaRPr lang="en-US"/>
          </a:p>
        </p:txBody>
      </p:sp>
      <p:sp>
        <p:nvSpPr>
          <p:cNvPr id="227407" name="Line 79"/>
          <p:cNvSpPr>
            <a:spLocks noChangeShapeType="1"/>
          </p:cNvSpPr>
          <p:nvPr/>
        </p:nvSpPr>
        <p:spPr bwMode="auto">
          <a:xfrm flipH="1">
            <a:off x="1584325" y="1406525"/>
            <a:ext cx="138113" cy="3140075"/>
          </a:xfrm>
          <a:prstGeom prst="line">
            <a:avLst/>
          </a:prstGeom>
          <a:noFill/>
          <a:ln w="46038">
            <a:solidFill>
              <a:srgbClr val="66A842"/>
            </a:solidFill>
            <a:round/>
            <a:headEnd/>
            <a:tailEnd/>
          </a:ln>
        </p:spPr>
        <p:txBody>
          <a:bodyPr/>
          <a:lstStyle/>
          <a:p>
            <a:endParaRPr lang="en-US"/>
          </a:p>
        </p:txBody>
      </p:sp>
      <p:sp>
        <p:nvSpPr>
          <p:cNvPr id="227408" name="Line 80"/>
          <p:cNvSpPr>
            <a:spLocks noChangeShapeType="1"/>
          </p:cNvSpPr>
          <p:nvPr/>
        </p:nvSpPr>
        <p:spPr bwMode="auto">
          <a:xfrm flipH="1" flipV="1">
            <a:off x="1722438" y="1406525"/>
            <a:ext cx="139700" cy="376238"/>
          </a:xfrm>
          <a:prstGeom prst="line">
            <a:avLst/>
          </a:prstGeom>
          <a:noFill/>
          <a:ln w="46038">
            <a:solidFill>
              <a:srgbClr val="66A842"/>
            </a:solidFill>
            <a:round/>
            <a:headEnd/>
            <a:tailEnd/>
          </a:ln>
        </p:spPr>
        <p:txBody>
          <a:bodyPr/>
          <a:lstStyle/>
          <a:p>
            <a:endParaRPr lang="en-US"/>
          </a:p>
        </p:txBody>
      </p:sp>
      <p:sp>
        <p:nvSpPr>
          <p:cNvPr id="227409" name="Line 81"/>
          <p:cNvSpPr>
            <a:spLocks noChangeShapeType="1"/>
          </p:cNvSpPr>
          <p:nvPr/>
        </p:nvSpPr>
        <p:spPr bwMode="auto">
          <a:xfrm flipH="1" flipV="1">
            <a:off x="1862138" y="1782763"/>
            <a:ext cx="138112" cy="1238250"/>
          </a:xfrm>
          <a:prstGeom prst="line">
            <a:avLst/>
          </a:prstGeom>
          <a:noFill/>
          <a:ln w="46038">
            <a:solidFill>
              <a:srgbClr val="66A842"/>
            </a:solidFill>
            <a:round/>
            <a:headEnd/>
            <a:tailEnd/>
          </a:ln>
        </p:spPr>
        <p:txBody>
          <a:bodyPr/>
          <a:lstStyle/>
          <a:p>
            <a:endParaRPr lang="en-US"/>
          </a:p>
        </p:txBody>
      </p:sp>
      <p:sp>
        <p:nvSpPr>
          <p:cNvPr id="227410" name="Line 82"/>
          <p:cNvSpPr>
            <a:spLocks noChangeShapeType="1"/>
          </p:cNvSpPr>
          <p:nvPr/>
        </p:nvSpPr>
        <p:spPr bwMode="auto">
          <a:xfrm flipH="1">
            <a:off x="2000250" y="2800350"/>
            <a:ext cx="139700" cy="220663"/>
          </a:xfrm>
          <a:prstGeom prst="line">
            <a:avLst/>
          </a:prstGeom>
          <a:noFill/>
          <a:ln w="46038">
            <a:solidFill>
              <a:srgbClr val="66A842"/>
            </a:solidFill>
            <a:round/>
            <a:headEnd/>
            <a:tailEnd/>
          </a:ln>
        </p:spPr>
        <p:txBody>
          <a:bodyPr/>
          <a:lstStyle/>
          <a:p>
            <a:endParaRPr lang="en-US"/>
          </a:p>
        </p:txBody>
      </p:sp>
      <p:sp>
        <p:nvSpPr>
          <p:cNvPr id="227411" name="Line 83"/>
          <p:cNvSpPr>
            <a:spLocks noChangeShapeType="1"/>
          </p:cNvSpPr>
          <p:nvPr/>
        </p:nvSpPr>
        <p:spPr bwMode="auto">
          <a:xfrm flipH="1" flipV="1">
            <a:off x="2139950" y="2800350"/>
            <a:ext cx="138113" cy="1790700"/>
          </a:xfrm>
          <a:prstGeom prst="line">
            <a:avLst/>
          </a:prstGeom>
          <a:noFill/>
          <a:ln w="46038">
            <a:solidFill>
              <a:srgbClr val="66A842"/>
            </a:solidFill>
            <a:round/>
            <a:headEnd/>
            <a:tailEnd/>
          </a:ln>
        </p:spPr>
        <p:txBody>
          <a:bodyPr/>
          <a:lstStyle/>
          <a:p>
            <a:endParaRPr lang="en-US"/>
          </a:p>
        </p:txBody>
      </p:sp>
      <p:sp>
        <p:nvSpPr>
          <p:cNvPr id="227412" name="Line 84"/>
          <p:cNvSpPr>
            <a:spLocks noChangeShapeType="1"/>
          </p:cNvSpPr>
          <p:nvPr/>
        </p:nvSpPr>
        <p:spPr bwMode="auto">
          <a:xfrm flipH="1">
            <a:off x="2278063" y="1958975"/>
            <a:ext cx="139700" cy="2632075"/>
          </a:xfrm>
          <a:prstGeom prst="line">
            <a:avLst/>
          </a:prstGeom>
          <a:noFill/>
          <a:ln w="46038">
            <a:solidFill>
              <a:srgbClr val="66A842"/>
            </a:solidFill>
            <a:round/>
            <a:headEnd/>
            <a:tailEnd/>
          </a:ln>
        </p:spPr>
        <p:txBody>
          <a:bodyPr/>
          <a:lstStyle/>
          <a:p>
            <a:endParaRPr lang="en-US"/>
          </a:p>
        </p:txBody>
      </p:sp>
      <p:sp>
        <p:nvSpPr>
          <p:cNvPr id="227413" name="Line 85"/>
          <p:cNvSpPr>
            <a:spLocks noChangeShapeType="1"/>
          </p:cNvSpPr>
          <p:nvPr/>
        </p:nvSpPr>
        <p:spPr bwMode="auto">
          <a:xfrm flipH="1" flipV="1">
            <a:off x="2417763" y="1958975"/>
            <a:ext cx="138112" cy="1725613"/>
          </a:xfrm>
          <a:prstGeom prst="line">
            <a:avLst/>
          </a:prstGeom>
          <a:noFill/>
          <a:ln w="46038">
            <a:solidFill>
              <a:srgbClr val="66A842"/>
            </a:solidFill>
            <a:round/>
            <a:headEnd/>
            <a:tailEnd/>
          </a:ln>
        </p:spPr>
        <p:txBody>
          <a:bodyPr/>
          <a:lstStyle/>
          <a:p>
            <a:endParaRPr lang="en-US"/>
          </a:p>
        </p:txBody>
      </p:sp>
      <p:sp>
        <p:nvSpPr>
          <p:cNvPr id="227414" name="Line 86"/>
          <p:cNvSpPr>
            <a:spLocks noChangeShapeType="1"/>
          </p:cNvSpPr>
          <p:nvPr/>
        </p:nvSpPr>
        <p:spPr bwMode="auto">
          <a:xfrm flipH="1">
            <a:off x="2555875" y="3684588"/>
            <a:ext cx="139700" cy="1587"/>
          </a:xfrm>
          <a:prstGeom prst="line">
            <a:avLst/>
          </a:prstGeom>
          <a:noFill/>
          <a:ln w="46038">
            <a:solidFill>
              <a:srgbClr val="66A842"/>
            </a:solidFill>
            <a:round/>
            <a:headEnd/>
            <a:tailEnd/>
          </a:ln>
        </p:spPr>
        <p:txBody>
          <a:bodyPr/>
          <a:lstStyle/>
          <a:p>
            <a:endParaRPr lang="en-US"/>
          </a:p>
        </p:txBody>
      </p:sp>
      <p:sp>
        <p:nvSpPr>
          <p:cNvPr id="227415" name="Line 87"/>
          <p:cNvSpPr>
            <a:spLocks noChangeShapeType="1"/>
          </p:cNvSpPr>
          <p:nvPr/>
        </p:nvSpPr>
        <p:spPr bwMode="auto">
          <a:xfrm flipH="1" flipV="1">
            <a:off x="2695575" y="3684588"/>
            <a:ext cx="138113" cy="993775"/>
          </a:xfrm>
          <a:prstGeom prst="line">
            <a:avLst/>
          </a:prstGeom>
          <a:noFill/>
          <a:ln w="46038">
            <a:solidFill>
              <a:srgbClr val="66A842"/>
            </a:solidFill>
            <a:round/>
            <a:headEnd/>
            <a:tailEnd/>
          </a:ln>
        </p:spPr>
        <p:txBody>
          <a:bodyPr/>
          <a:lstStyle/>
          <a:p>
            <a:endParaRPr lang="en-US"/>
          </a:p>
        </p:txBody>
      </p:sp>
      <p:sp>
        <p:nvSpPr>
          <p:cNvPr id="227416" name="Line 88"/>
          <p:cNvSpPr>
            <a:spLocks noChangeShapeType="1"/>
          </p:cNvSpPr>
          <p:nvPr/>
        </p:nvSpPr>
        <p:spPr bwMode="auto">
          <a:xfrm flipH="1">
            <a:off x="2833688" y="1916113"/>
            <a:ext cx="139700" cy="2762250"/>
          </a:xfrm>
          <a:prstGeom prst="line">
            <a:avLst/>
          </a:prstGeom>
          <a:noFill/>
          <a:ln w="46038">
            <a:solidFill>
              <a:srgbClr val="66A842"/>
            </a:solidFill>
            <a:round/>
            <a:headEnd/>
            <a:tailEnd/>
          </a:ln>
        </p:spPr>
        <p:txBody>
          <a:bodyPr/>
          <a:lstStyle/>
          <a:p>
            <a:endParaRPr lang="en-US"/>
          </a:p>
        </p:txBody>
      </p:sp>
      <p:sp>
        <p:nvSpPr>
          <p:cNvPr id="227417" name="Line 89"/>
          <p:cNvSpPr>
            <a:spLocks noChangeShapeType="1"/>
          </p:cNvSpPr>
          <p:nvPr/>
        </p:nvSpPr>
        <p:spPr bwMode="auto">
          <a:xfrm flipH="1" flipV="1">
            <a:off x="2973388" y="1916113"/>
            <a:ext cx="138112" cy="1590675"/>
          </a:xfrm>
          <a:prstGeom prst="line">
            <a:avLst/>
          </a:prstGeom>
          <a:noFill/>
          <a:ln w="46038">
            <a:solidFill>
              <a:srgbClr val="66A842"/>
            </a:solidFill>
            <a:round/>
            <a:headEnd/>
            <a:tailEnd/>
          </a:ln>
        </p:spPr>
        <p:txBody>
          <a:bodyPr/>
          <a:lstStyle/>
          <a:p>
            <a:endParaRPr lang="en-US"/>
          </a:p>
        </p:txBody>
      </p:sp>
      <p:sp>
        <p:nvSpPr>
          <p:cNvPr id="227418" name="Line 90"/>
          <p:cNvSpPr>
            <a:spLocks noChangeShapeType="1"/>
          </p:cNvSpPr>
          <p:nvPr/>
        </p:nvSpPr>
        <p:spPr bwMode="auto">
          <a:xfrm flipH="1" flipV="1">
            <a:off x="3111500" y="3506788"/>
            <a:ext cx="139700" cy="66675"/>
          </a:xfrm>
          <a:prstGeom prst="line">
            <a:avLst/>
          </a:prstGeom>
          <a:noFill/>
          <a:ln w="46038">
            <a:solidFill>
              <a:srgbClr val="66A842"/>
            </a:solidFill>
            <a:round/>
            <a:headEnd/>
            <a:tailEnd/>
          </a:ln>
        </p:spPr>
        <p:txBody>
          <a:bodyPr/>
          <a:lstStyle/>
          <a:p>
            <a:endParaRPr lang="en-US"/>
          </a:p>
        </p:txBody>
      </p:sp>
      <p:sp>
        <p:nvSpPr>
          <p:cNvPr id="227419" name="Line 91"/>
          <p:cNvSpPr>
            <a:spLocks noChangeShapeType="1"/>
          </p:cNvSpPr>
          <p:nvPr/>
        </p:nvSpPr>
        <p:spPr bwMode="auto">
          <a:xfrm flipH="1">
            <a:off x="3251200" y="2312988"/>
            <a:ext cx="138113" cy="1260475"/>
          </a:xfrm>
          <a:prstGeom prst="line">
            <a:avLst/>
          </a:prstGeom>
          <a:noFill/>
          <a:ln w="46038">
            <a:solidFill>
              <a:srgbClr val="66A842"/>
            </a:solidFill>
            <a:round/>
            <a:headEnd/>
            <a:tailEnd/>
          </a:ln>
        </p:spPr>
        <p:txBody>
          <a:bodyPr/>
          <a:lstStyle/>
          <a:p>
            <a:endParaRPr lang="en-US"/>
          </a:p>
        </p:txBody>
      </p:sp>
      <p:sp>
        <p:nvSpPr>
          <p:cNvPr id="227420" name="Line 92"/>
          <p:cNvSpPr>
            <a:spLocks noChangeShapeType="1"/>
          </p:cNvSpPr>
          <p:nvPr/>
        </p:nvSpPr>
        <p:spPr bwMode="auto">
          <a:xfrm flipH="1" flipV="1">
            <a:off x="3389313" y="2312988"/>
            <a:ext cx="139700" cy="574675"/>
          </a:xfrm>
          <a:prstGeom prst="line">
            <a:avLst/>
          </a:prstGeom>
          <a:noFill/>
          <a:ln w="46038">
            <a:solidFill>
              <a:srgbClr val="66A842"/>
            </a:solidFill>
            <a:round/>
            <a:headEnd/>
            <a:tailEnd/>
          </a:ln>
        </p:spPr>
        <p:txBody>
          <a:bodyPr/>
          <a:lstStyle/>
          <a:p>
            <a:endParaRPr lang="en-US"/>
          </a:p>
        </p:txBody>
      </p:sp>
      <p:sp>
        <p:nvSpPr>
          <p:cNvPr id="227421" name="Line 93"/>
          <p:cNvSpPr>
            <a:spLocks noChangeShapeType="1"/>
          </p:cNvSpPr>
          <p:nvPr/>
        </p:nvSpPr>
        <p:spPr bwMode="auto">
          <a:xfrm flipH="1">
            <a:off x="3529013" y="2401888"/>
            <a:ext cx="138112" cy="485775"/>
          </a:xfrm>
          <a:prstGeom prst="line">
            <a:avLst/>
          </a:prstGeom>
          <a:noFill/>
          <a:ln w="46038">
            <a:solidFill>
              <a:srgbClr val="66A842"/>
            </a:solidFill>
            <a:round/>
            <a:headEnd/>
            <a:tailEnd/>
          </a:ln>
        </p:spPr>
        <p:txBody>
          <a:bodyPr/>
          <a:lstStyle/>
          <a:p>
            <a:endParaRPr lang="en-US"/>
          </a:p>
        </p:txBody>
      </p:sp>
      <p:sp>
        <p:nvSpPr>
          <p:cNvPr id="227422" name="Line 94"/>
          <p:cNvSpPr>
            <a:spLocks noChangeShapeType="1"/>
          </p:cNvSpPr>
          <p:nvPr/>
        </p:nvSpPr>
        <p:spPr bwMode="auto">
          <a:xfrm flipH="1">
            <a:off x="3667125" y="2203450"/>
            <a:ext cx="161925" cy="198438"/>
          </a:xfrm>
          <a:prstGeom prst="line">
            <a:avLst/>
          </a:prstGeom>
          <a:noFill/>
          <a:ln w="46038">
            <a:solidFill>
              <a:srgbClr val="66A842"/>
            </a:solidFill>
            <a:round/>
            <a:headEnd/>
            <a:tailEnd/>
          </a:ln>
        </p:spPr>
        <p:txBody>
          <a:bodyPr/>
          <a:lstStyle/>
          <a:p>
            <a:endParaRPr lang="en-US"/>
          </a:p>
        </p:txBody>
      </p:sp>
      <p:sp>
        <p:nvSpPr>
          <p:cNvPr id="227423" name="Line 95"/>
          <p:cNvSpPr>
            <a:spLocks noChangeShapeType="1"/>
          </p:cNvSpPr>
          <p:nvPr/>
        </p:nvSpPr>
        <p:spPr bwMode="auto">
          <a:xfrm flipH="1">
            <a:off x="3829050" y="2136775"/>
            <a:ext cx="139700" cy="66675"/>
          </a:xfrm>
          <a:prstGeom prst="line">
            <a:avLst/>
          </a:prstGeom>
          <a:noFill/>
          <a:ln w="46038">
            <a:solidFill>
              <a:srgbClr val="66A842"/>
            </a:solidFill>
            <a:round/>
            <a:headEnd/>
            <a:tailEnd/>
          </a:ln>
        </p:spPr>
        <p:txBody>
          <a:bodyPr/>
          <a:lstStyle/>
          <a:p>
            <a:endParaRPr lang="en-US"/>
          </a:p>
        </p:txBody>
      </p:sp>
      <p:sp>
        <p:nvSpPr>
          <p:cNvPr id="227424" name="Line 96"/>
          <p:cNvSpPr>
            <a:spLocks noChangeShapeType="1"/>
          </p:cNvSpPr>
          <p:nvPr/>
        </p:nvSpPr>
        <p:spPr bwMode="auto">
          <a:xfrm flipH="1" flipV="1">
            <a:off x="3968750" y="2136775"/>
            <a:ext cx="138113" cy="1370013"/>
          </a:xfrm>
          <a:prstGeom prst="line">
            <a:avLst/>
          </a:prstGeom>
          <a:noFill/>
          <a:ln w="46038">
            <a:solidFill>
              <a:srgbClr val="66A842"/>
            </a:solidFill>
            <a:round/>
            <a:headEnd/>
            <a:tailEnd/>
          </a:ln>
        </p:spPr>
        <p:txBody>
          <a:bodyPr/>
          <a:lstStyle/>
          <a:p>
            <a:endParaRPr lang="en-US"/>
          </a:p>
        </p:txBody>
      </p:sp>
      <p:sp>
        <p:nvSpPr>
          <p:cNvPr id="227425" name="Line 97"/>
          <p:cNvSpPr>
            <a:spLocks noChangeShapeType="1"/>
          </p:cNvSpPr>
          <p:nvPr/>
        </p:nvSpPr>
        <p:spPr bwMode="auto">
          <a:xfrm flipH="1">
            <a:off x="4106863" y="2733675"/>
            <a:ext cx="139700" cy="773113"/>
          </a:xfrm>
          <a:prstGeom prst="line">
            <a:avLst/>
          </a:prstGeom>
          <a:noFill/>
          <a:ln w="46038">
            <a:solidFill>
              <a:srgbClr val="66A842"/>
            </a:solidFill>
            <a:round/>
            <a:headEnd/>
            <a:tailEnd/>
          </a:ln>
        </p:spPr>
        <p:txBody>
          <a:bodyPr/>
          <a:lstStyle/>
          <a:p>
            <a:endParaRPr lang="en-US"/>
          </a:p>
        </p:txBody>
      </p:sp>
      <p:sp>
        <p:nvSpPr>
          <p:cNvPr id="227426" name="Line 98"/>
          <p:cNvSpPr>
            <a:spLocks noChangeShapeType="1"/>
          </p:cNvSpPr>
          <p:nvPr/>
        </p:nvSpPr>
        <p:spPr bwMode="auto">
          <a:xfrm flipH="1" flipV="1">
            <a:off x="4246563" y="2733675"/>
            <a:ext cx="138112" cy="596900"/>
          </a:xfrm>
          <a:prstGeom prst="line">
            <a:avLst/>
          </a:prstGeom>
          <a:noFill/>
          <a:ln w="46038">
            <a:solidFill>
              <a:srgbClr val="66A842"/>
            </a:solidFill>
            <a:round/>
            <a:headEnd/>
            <a:tailEnd/>
          </a:ln>
        </p:spPr>
        <p:txBody>
          <a:bodyPr/>
          <a:lstStyle/>
          <a:p>
            <a:endParaRPr lang="en-US"/>
          </a:p>
        </p:txBody>
      </p:sp>
      <p:sp>
        <p:nvSpPr>
          <p:cNvPr id="227427" name="Line 99"/>
          <p:cNvSpPr>
            <a:spLocks noChangeShapeType="1"/>
          </p:cNvSpPr>
          <p:nvPr/>
        </p:nvSpPr>
        <p:spPr bwMode="auto">
          <a:xfrm flipH="1" flipV="1">
            <a:off x="4384675" y="3330575"/>
            <a:ext cx="139700" cy="950913"/>
          </a:xfrm>
          <a:prstGeom prst="line">
            <a:avLst/>
          </a:prstGeom>
          <a:noFill/>
          <a:ln w="46038">
            <a:solidFill>
              <a:srgbClr val="66A842"/>
            </a:solidFill>
            <a:round/>
            <a:headEnd/>
            <a:tailEnd/>
          </a:ln>
        </p:spPr>
        <p:txBody>
          <a:bodyPr/>
          <a:lstStyle/>
          <a:p>
            <a:endParaRPr lang="en-US"/>
          </a:p>
        </p:txBody>
      </p:sp>
      <p:sp>
        <p:nvSpPr>
          <p:cNvPr id="227428" name="Line 100"/>
          <p:cNvSpPr>
            <a:spLocks noChangeShapeType="1"/>
          </p:cNvSpPr>
          <p:nvPr/>
        </p:nvSpPr>
        <p:spPr bwMode="auto">
          <a:xfrm flipH="1">
            <a:off x="4524375" y="3219450"/>
            <a:ext cx="138113" cy="1062038"/>
          </a:xfrm>
          <a:prstGeom prst="line">
            <a:avLst/>
          </a:prstGeom>
          <a:noFill/>
          <a:ln w="46038">
            <a:solidFill>
              <a:srgbClr val="66A842"/>
            </a:solidFill>
            <a:round/>
            <a:headEnd/>
            <a:tailEnd/>
          </a:ln>
        </p:spPr>
        <p:txBody>
          <a:bodyPr/>
          <a:lstStyle/>
          <a:p>
            <a:endParaRPr lang="en-US"/>
          </a:p>
        </p:txBody>
      </p:sp>
      <p:sp>
        <p:nvSpPr>
          <p:cNvPr id="227429" name="Line 101"/>
          <p:cNvSpPr>
            <a:spLocks noChangeShapeType="1"/>
          </p:cNvSpPr>
          <p:nvPr/>
        </p:nvSpPr>
        <p:spPr bwMode="auto">
          <a:xfrm flipH="1">
            <a:off x="4662488" y="2513013"/>
            <a:ext cx="139700" cy="706437"/>
          </a:xfrm>
          <a:prstGeom prst="line">
            <a:avLst/>
          </a:prstGeom>
          <a:noFill/>
          <a:ln w="46038">
            <a:solidFill>
              <a:srgbClr val="66A842"/>
            </a:solidFill>
            <a:round/>
            <a:headEnd/>
            <a:tailEnd/>
          </a:ln>
        </p:spPr>
        <p:txBody>
          <a:bodyPr/>
          <a:lstStyle/>
          <a:p>
            <a:endParaRPr lang="en-US"/>
          </a:p>
        </p:txBody>
      </p:sp>
      <p:sp>
        <p:nvSpPr>
          <p:cNvPr id="227430" name="Line 102"/>
          <p:cNvSpPr>
            <a:spLocks noChangeShapeType="1"/>
          </p:cNvSpPr>
          <p:nvPr/>
        </p:nvSpPr>
        <p:spPr bwMode="auto">
          <a:xfrm flipH="1">
            <a:off x="4802188" y="2401888"/>
            <a:ext cx="138112" cy="111125"/>
          </a:xfrm>
          <a:prstGeom prst="line">
            <a:avLst/>
          </a:prstGeom>
          <a:noFill/>
          <a:ln w="46038">
            <a:solidFill>
              <a:srgbClr val="66A842"/>
            </a:solidFill>
            <a:round/>
            <a:headEnd/>
            <a:tailEnd/>
          </a:ln>
        </p:spPr>
        <p:txBody>
          <a:bodyPr/>
          <a:lstStyle/>
          <a:p>
            <a:endParaRPr lang="en-US"/>
          </a:p>
        </p:txBody>
      </p:sp>
      <p:sp>
        <p:nvSpPr>
          <p:cNvPr id="227431" name="Line 103"/>
          <p:cNvSpPr>
            <a:spLocks noChangeShapeType="1"/>
          </p:cNvSpPr>
          <p:nvPr/>
        </p:nvSpPr>
        <p:spPr bwMode="auto">
          <a:xfrm flipH="1" flipV="1">
            <a:off x="4940300" y="2401888"/>
            <a:ext cx="139700" cy="2144712"/>
          </a:xfrm>
          <a:prstGeom prst="line">
            <a:avLst/>
          </a:prstGeom>
          <a:noFill/>
          <a:ln w="46038">
            <a:solidFill>
              <a:srgbClr val="66A842"/>
            </a:solidFill>
            <a:round/>
            <a:headEnd/>
            <a:tailEnd/>
          </a:ln>
        </p:spPr>
        <p:txBody>
          <a:bodyPr/>
          <a:lstStyle/>
          <a:p>
            <a:endParaRPr lang="en-US"/>
          </a:p>
        </p:txBody>
      </p:sp>
      <p:sp>
        <p:nvSpPr>
          <p:cNvPr id="227432" name="Line 104"/>
          <p:cNvSpPr>
            <a:spLocks noChangeShapeType="1"/>
          </p:cNvSpPr>
          <p:nvPr/>
        </p:nvSpPr>
        <p:spPr bwMode="auto">
          <a:xfrm flipH="1">
            <a:off x="5080000" y="4479925"/>
            <a:ext cx="138113" cy="66675"/>
          </a:xfrm>
          <a:prstGeom prst="line">
            <a:avLst/>
          </a:prstGeom>
          <a:noFill/>
          <a:ln w="46038">
            <a:solidFill>
              <a:srgbClr val="66A842"/>
            </a:solidFill>
            <a:round/>
            <a:headEnd/>
            <a:tailEnd/>
          </a:ln>
        </p:spPr>
        <p:txBody>
          <a:bodyPr/>
          <a:lstStyle/>
          <a:p>
            <a:endParaRPr lang="en-US"/>
          </a:p>
        </p:txBody>
      </p:sp>
      <p:sp>
        <p:nvSpPr>
          <p:cNvPr id="227433" name="Line 105"/>
          <p:cNvSpPr>
            <a:spLocks noChangeShapeType="1"/>
          </p:cNvSpPr>
          <p:nvPr/>
        </p:nvSpPr>
        <p:spPr bwMode="auto">
          <a:xfrm flipH="1">
            <a:off x="5218113" y="2468563"/>
            <a:ext cx="139700" cy="2011362"/>
          </a:xfrm>
          <a:prstGeom prst="line">
            <a:avLst/>
          </a:prstGeom>
          <a:noFill/>
          <a:ln w="46038">
            <a:solidFill>
              <a:srgbClr val="66A842"/>
            </a:solidFill>
            <a:round/>
            <a:headEnd/>
            <a:tailEnd/>
          </a:ln>
        </p:spPr>
        <p:txBody>
          <a:bodyPr/>
          <a:lstStyle/>
          <a:p>
            <a:endParaRPr lang="en-US"/>
          </a:p>
        </p:txBody>
      </p:sp>
      <p:sp>
        <p:nvSpPr>
          <p:cNvPr id="227434" name="Line 106"/>
          <p:cNvSpPr>
            <a:spLocks noChangeShapeType="1"/>
          </p:cNvSpPr>
          <p:nvPr/>
        </p:nvSpPr>
        <p:spPr bwMode="auto">
          <a:xfrm flipH="1" flipV="1">
            <a:off x="5357813" y="2468563"/>
            <a:ext cx="138112" cy="309562"/>
          </a:xfrm>
          <a:prstGeom prst="line">
            <a:avLst/>
          </a:prstGeom>
          <a:noFill/>
          <a:ln w="46038">
            <a:solidFill>
              <a:srgbClr val="66A842"/>
            </a:solidFill>
            <a:round/>
            <a:headEnd/>
            <a:tailEnd/>
          </a:ln>
        </p:spPr>
        <p:txBody>
          <a:bodyPr/>
          <a:lstStyle/>
          <a:p>
            <a:endParaRPr lang="en-US"/>
          </a:p>
        </p:txBody>
      </p:sp>
      <p:sp>
        <p:nvSpPr>
          <p:cNvPr id="227435" name="Line 107"/>
          <p:cNvSpPr>
            <a:spLocks noChangeShapeType="1"/>
          </p:cNvSpPr>
          <p:nvPr/>
        </p:nvSpPr>
        <p:spPr bwMode="auto">
          <a:xfrm flipH="1">
            <a:off x="5495925" y="2490788"/>
            <a:ext cx="139700" cy="287337"/>
          </a:xfrm>
          <a:prstGeom prst="line">
            <a:avLst/>
          </a:prstGeom>
          <a:noFill/>
          <a:ln w="46038">
            <a:solidFill>
              <a:srgbClr val="66A842"/>
            </a:solidFill>
            <a:round/>
            <a:headEnd/>
            <a:tailEnd/>
          </a:ln>
        </p:spPr>
        <p:txBody>
          <a:bodyPr/>
          <a:lstStyle/>
          <a:p>
            <a:endParaRPr lang="en-US"/>
          </a:p>
        </p:txBody>
      </p:sp>
      <p:sp>
        <p:nvSpPr>
          <p:cNvPr id="227436" name="Line 108"/>
          <p:cNvSpPr>
            <a:spLocks noChangeShapeType="1"/>
          </p:cNvSpPr>
          <p:nvPr/>
        </p:nvSpPr>
        <p:spPr bwMode="auto">
          <a:xfrm flipH="1" flipV="1">
            <a:off x="5635625" y="2490788"/>
            <a:ext cx="138113" cy="795337"/>
          </a:xfrm>
          <a:prstGeom prst="line">
            <a:avLst/>
          </a:prstGeom>
          <a:noFill/>
          <a:ln w="46038">
            <a:solidFill>
              <a:srgbClr val="66A842"/>
            </a:solidFill>
            <a:round/>
            <a:headEnd/>
            <a:tailEnd/>
          </a:ln>
        </p:spPr>
        <p:txBody>
          <a:bodyPr/>
          <a:lstStyle/>
          <a:p>
            <a:endParaRPr lang="en-US"/>
          </a:p>
        </p:txBody>
      </p:sp>
      <p:sp>
        <p:nvSpPr>
          <p:cNvPr id="227437" name="Line 109"/>
          <p:cNvSpPr>
            <a:spLocks noChangeShapeType="1"/>
          </p:cNvSpPr>
          <p:nvPr/>
        </p:nvSpPr>
        <p:spPr bwMode="auto">
          <a:xfrm flipH="1" flipV="1">
            <a:off x="5773738" y="3286125"/>
            <a:ext cx="139700" cy="1149350"/>
          </a:xfrm>
          <a:prstGeom prst="line">
            <a:avLst/>
          </a:prstGeom>
          <a:noFill/>
          <a:ln w="46038">
            <a:solidFill>
              <a:srgbClr val="66A842"/>
            </a:solidFill>
            <a:round/>
            <a:headEnd/>
            <a:tailEnd/>
          </a:ln>
        </p:spPr>
        <p:txBody>
          <a:bodyPr/>
          <a:lstStyle/>
          <a:p>
            <a:endParaRPr lang="en-US"/>
          </a:p>
        </p:txBody>
      </p:sp>
      <p:sp>
        <p:nvSpPr>
          <p:cNvPr id="227438" name="Line 110"/>
          <p:cNvSpPr>
            <a:spLocks noChangeShapeType="1"/>
          </p:cNvSpPr>
          <p:nvPr/>
        </p:nvSpPr>
        <p:spPr bwMode="auto">
          <a:xfrm flipH="1">
            <a:off x="5913438" y="3529013"/>
            <a:ext cx="138112" cy="906462"/>
          </a:xfrm>
          <a:prstGeom prst="line">
            <a:avLst/>
          </a:prstGeom>
          <a:noFill/>
          <a:ln w="46038">
            <a:solidFill>
              <a:srgbClr val="66A842"/>
            </a:solidFill>
            <a:round/>
            <a:headEnd/>
            <a:tailEnd/>
          </a:ln>
        </p:spPr>
        <p:txBody>
          <a:bodyPr/>
          <a:lstStyle/>
          <a:p>
            <a:endParaRPr lang="en-US"/>
          </a:p>
        </p:txBody>
      </p:sp>
      <p:sp>
        <p:nvSpPr>
          <p:cNvPr id="227439" name="Line 111"/>
          <p:cNvSpPr>
            <a:spLocks noChangeShapeType="1"/>
          </p:cNvSpPr>
          <p:nvPr/>
        </p:nvSpPr>
        <p:spPr bwMode="auto">
          <a:xfrm flipH="1" flipV="1">
            <a:off x="6051550" y="3529013"/>
            <a:ext cx="139700" cy="1503362"/>
          </a:xfrm>
          <a:prstGeom prst="line">
            <a:avLst/>
          </a:prstGeom>
          <a:noFill/>
          <a:ln w="46038">
            <a:solidFill>
              <a:srgbClr val="66A842"/>
            </a:solidFill>
            <a:round/>
            <a:headEnd/>
            <a:tailEnd/>
          </a:ln>
        </p:spPr>
        <p:txBody>
          <a:bodyPr/>
          <a:lstStyle/>
          <a:p>
            <a:endParaRPr lang="en-US"/>
          </a:p>
        </p:txBody>
      </p:sp>
      <p:sp>
        <p:nvSpPr>
          <p:cNvPr id="227440" name="Line 112"/>
          <p:cNvSpPr>
            <a:spLocks noChangeShapeType="1"/>
          </p:cNvSpPr>
          <p:nvPr/>
        </p:nvSpPr>
        <p:spPr bwMode="auto">
          <a:xfrm flipH="1">
            <a:off x="6191250" y="2887663"/>
            <a:ext cx="138113" cy="2144712"/>
          </a:xfrm>
          <a:prstGeom prst="line">
            <a:avLst/>
          </a:prstGeom>
          <a:noFill/>
          <a:ln w="46038">
            <a:solidFill>
              <a:srgbClr val="66A842"/>
            </a:solidFill>
            <a:round/>
            <a:headEnd/>
            <a:tailEnd/>
          </a:ln>
        </p:spPr>
        <p:txBody>
          <a:bodyPr/>
          <a:lstStyle/>
          <a:p>
            <a:endParaRPr lang="en-US"/>
          </a:p>
        </p:txBody>
      </p:sp>
      <p:sp>
        <p:nvSpPr>
          <p:cNvPr id="227441" name="Line 113"/>
          <p:cNvSpPr>
            <a:spLocks noChangeShapeType="1"/>
          </p:cNvSpPr>
          <p:nvPr/>
        </p:nvSpPr>
        <p:spPr bwMode="auto">
          <a:xfrm flipH="1">
            <a:off x="6329363" y="1893888"/>
            <a:ext cx="139700" cy="993775"/>
          </a:xfrm>
          <a:prstGeom prst="line">
            <a:avLst/>
          </a:prstGeom>
          <a:noFill/>
          <a:ln w="46038">
            <a:solidFill>
              <a:srgbClr val="66A842"/>
            </a:solidFill>
            <a:round/>
            <a:headEnd/>
            <a:tailEnd/>
          </a:ln>
        </p:spPr>
        <p:txBody>
          <a:bodyPr/>
          <a:lstStyle/>
          <a:p>
            <a:endParaRPr lang="en-US"/>
          </a:p>
        </p:txBody>
      </p:sp>
      <p:sp>
        <p:nvSpPr>
          <p:cNvPr id="227442" name="Line 114"/>
          <p:cNvSpPr>
            <a:spLocks noChangeShapeType="1"/>
          </p:cNvSpPr>
          <p:nvPr/>
        </p:nvSpPr>
        <p:spPr bwMode="auto">
          <a:xfrm flipH="1" flipV="1">
            <a:off x="6469063" y="1893888"/>
            <a:ext cx="161925" cy="1149350"/>
          </a:xfrm>
          <a:prstGeom prst="line">
            <a:avLst/>
          </a:prstGeom>
          <a:noFill/>
          <a:ln w="46038">
            <a:solidFill>
              <a:srgbClr val="66A842"/>
            </a:solidFill>
            <a:round/>
            <a:headEnd/>
            <a:tailEnd/>
          </a:ln>
        </p:spPr>
        <p:txBody>
          <a:bodyPr/>
          <a:lstStyle/>
          <a:p>
            <a:endParaRPr lang="en-US"/>
          </a:p>
        </p:txBody>
      </p:sp>
      <p:sp>
        <p:nvSpPr>
          <p:cNvPr id="227443" name="Line 115"/>
          <p:cNvSpPr>
            <a:spLocks noChangeShapeType="1"/>
          </p:cNvSpPr>
          <p:nvPr/>
        </p:nvSpPr>
        <p:spPr bwMode="auto">
          <a:xfrm flipH="1" flipV="1">
            <a:off x="6630988" y="3043238"/>
            <a:ext cx="138112" cy="153987"/>
          </a:xfrm>
          <a:prstGeom prst="line">
            <a:avLst/>
          </a:prstGeom>
          <a:noFill/>
          <a:ln w="46038">
            <a:solidFill>
              <a:srgbClr val="66A842"/>
            </a:solidFill>
            <a:round/>
            <a:headEnd/>
            <a:tailEnd/>
          </a:ln>
        </p:spPr>
        <p:txBody>
          <a:bodyPr/>
          <a:lstStyle/>
          <a:p>
            <a:endParaRPr lang="en-US"/>
          </a:p>
        </p:txBody>
      </p:sp>
      <p:sp>
        <p:nvSpPr>
          <p:cNvPr id="227444" name="Line 116"/>
          <p:cNvSpPr>
            <a:spLocks noChangeShapeType="1"/>
          </p:cNvSpPr>
          <p:nvPr/>
        </p:nvSpPr>
        <p:spPr bwMode="auto">
          <a:xfrm flipH="1">
            <a:off x="6769100" y="3197225"/>
            <a:ext cx="139700" cy="1588"/>
          </a:xfrm>
          <a:prstGeom prst="line">
            <a:avLst/>
          </a:prstGeom>
          <a:noFill/>
          <a:ln w="46038">
            <a:solidFill>
              <a:srgbClr val="66A842"/>
            </a:solidFill>
            <a:round/>
            <a:headEnd/>
            <a:tailEnd/>
          </a:ln>
        </p:spPr>
        <p:txBody>
          <a:bodyPr/>
          <a:lstStyle/>
          <a:p>
            <a:endParaRPr lang="en-US"/>
          </a:p>
        </p:txBody>
      </p:sp>
      <p:sp>
        <p:nvSpPr>
          <p:cNvPr id="227445" name="Line 117"/>
          <p:cNvSpPr>
            <a:spLocks noChangeShapeType="1"/>
          </p:cNvSpPr>
          <p:nvPr/>
        </p:nvSpPr>
        <p:spPr bwMode="auto">
          <a:xfrm flipH="1">
            <a:off x="6908800" y="2954338"/>
            <a:ext cx="138113" cy="242887"/>
          </a:xfrm>
          <a:prstGeom prst="line">
            <a:avLst/>
          </a:prstGeom>
          <a:noFill/>
          <a:ln w="46038">
            <a:solidFill>
              <a:srgbClr val="66A842"/>
            </a:solidFill>
            <a:round/>
            <a:headEnd/>
            <a:tailEnd/>
          </a:ln>
        </p:spPr>
        <p:txBody>
          <a:bodyPr/>
          <a:lstStyle/>
          <a:p>
            <a:endParaRPr lang="en-US"/>
          </a:p>
        </p:txBody>
      </p:sp>
      <p:sp>
        <p:nvSpPr>
          <p:cNvPr id="227446" name="Line 118"/>
          <p:cNvSpPr>
            <a:spLocks noChangeShapeType="1"/>
          </p:cNvSpPr>
          <p:nvPr/>
        </p:nvSpPr>
        <p:spPr bwMode="auto">
          <a:xfrm flipH="1" flipV="1">
            <a:off x="7046913" y="2954338"/>
            <a:ext cx="139700" cy="220662"/>
          </a:xfrm>
          <a:prstGeom prst="line">
            <a:avLst/>
          </a:prstGeom>
          <a:noFill/>
          <a:ln w="46038">
            <a:solidFill>
              <a:srgbClr val="66A842"/>
            </a:solidFill>
            <a:round/>
            <a:headEnd/>
            <a:tailEnd/>
          </a:ln>
        </p:spPr>
        <p:txBody>
          <a:bodyPr/>
          <a:lstStyle/>
          <a:p>
            <a:endParaRPr lang="en-US"/>
          </a:p>
        </p:txBody>
      </p:sp>
      <p:sp>
        <p:nvSpPr>
          <p:cNvPr id="227447" name="Line 119"/>
          <p:cNvSpPr>
            <a:spLocks noChangeShapeType="1"/>
          </p:cNvSpPr>
          <p:nvPr/>
        </p:nvSpPr>
        <p:spPr bwMode="auto">
          <a:xfrm flipH="1" flipV="1">
            <a:off x="7186613" y="3175000"/>
            <a:ext cx="138112" cy="574675"/>
          </a:xfrm>
          <a:prstGeom prst="line">
            <a:avLst/>
          </a:prstGeom>
          <a:noFill/>
          <a:ln w="46038">
            <a:solidFill>
              <a:srgbClr val="66A842"/>
            </a:solidFill>
            <a:round/>
            <a:headEnd/>
            <a:tailEnd/>
          </a:ln>
        </p:spPr>
        <p:txBody>
          <a:bodyPr/>
          <a:lstStyle/>
          <a:p>
            <a:endParaRPr lang="en-US"/>
          </a:p>
        </p:txBody>
      </p:sp>
      <p:sp>
        <p:nvSpPr>
          <p:cNvPr id="227448" name="Line 120"/>
          <p:cNvSpPr>
            <a:spLocks noChangeShapeType="1"/>
          </p:cNvSpPr>
          <p:nvPr/>
        </p:nvSpPr>
        <p:spPr bwMode="auto">
          <a:xfrm flipH="1" flipV="1">
            <a:off x="7324725" y="3749675"/>
            <a:ext cx="139700" cy="752475"/>
          </a:xfrm>
          <a:prstGeom prst="line">
            <a:avLst/>
          </a:prstGeom>
          <a:noFill/>
          <a:ln w="46038">
            <a:solidFill>
              <a:srgbClr val="66A842"/>
            </a:solidFill>
            <a:round/>
            <a:headEnd/>
            <a:tailEnd/>
          </a:ln>
        </p:spPr>
        <p:txBody>
          <a:bodyPr/>
          <a:lstStyle/>
          <a:p>
            <a:endParaRPr lang="en-US"/>
          </a:p>
        </p:txBody>
      </p:sp>
      <p:sp>
        <p:nvSpPr>
          <p:cNvPr id="227449" name="Line 121"/>
          <p:cNvSpPr>
            <a:spLocks noChangeShapeType="1"/>
          </p:cNvSpPr>
          <p:nvPr/>
        </p:nvSpPr>
        <p:spPr bwMode="auto">
          <a:xfrm flipH="1">
            <a:off x="7464425" y="3330575"/>
            <a:ext cx="138113" cy="1171575"/>
          </a:xfrm>
          <a:prstGeom prst="line">
            <a:avLst/>
          </a:prstGeom>
          <a:noFill/>
          <a:ln w="46038">
            <a:solidFill>
              <a:srgbClr val="66A842"/>
            </a:solidFill>
            <a:round/>
            <a:headEnd/>
            <a:tailEnd/>
          </a:ln>
        </p:spPr>
        <p:txBody>
          <a:bodyPr/>
          <a:lstStyle/>
          <a:p>
            <a:endParaRPr lang="en-US"/>
          </a:p>
        </p:txBody>
      </p:sp>
      <p:sp>
        <p:nvSpPr>
          <p:cNvPr id="227450" name="Line 122"/>
          <p:cNvSpPr>
            <a:spLocks noChangeShapeType="1"/>
          </p:cNvSpPr>
          <p:nvPr/>
        </p:nvSpPr>
        <p:spPr bwMode="auto">
          <a:xfrm flipH="1" flipV="1">
            <a:off x="7602538" y="3330575"/>
            <a:ext cx="139700" cy="131763"/>
          </a:xfrm>
          <a:prstGeom prst="line">
            <a:avLst/>
          </a:prstGeom>
          <a:noFill/>
          <a:ln w="46038">
            <a:solidFill>
              <a:srgbClr val="66A842"/>
            </a:solidFill>
            <a:round/>
            <a:headEnd/>
            <a:tailEnd/>
          </a:ln>
        </p:spPr>
        <p:txBody>
          <a:bodyPr/>
          <a:lstStyle/>
          <a:p>
            <a:endParaRPr lang="en-US"/>
          </a:p>
        </p:txBody>
      </p:sp>
      <p:sp>
        <p:nvSpPr>
          <p:cNvPr id="227451" name="Line 123"/>
          <p:cNvSpPr>
            <a:spLocks noChangeShapeType="1"/>
          </p:cNvSpPr>
          <p:nvPr/>
        </p:nvSpPr>
        <p:spPr bwMode="auto">
          <a:xfrm flipH="1">
            <a:off x="7742238" y="2998788"/>
            <a:ext cx="138112" cy="463550"/>
          </a:xfrm>
          <a:prstGeom prst="line">
            <a:avLst/>
          </a:prstGeom>
          <a:noFill/>
          <a:ln w="46038">
            <a:solidFill>
              <a:srgbClr val="66A842"/>
            </a:solidFill>
            <a:round/>
            <a:headEnd/>
            <a:tailEnd/>
          </a:ln>
        </p:spPr>
        <p:txBody>
          <a:bodyPr/>
          <a:lstStyle/>
          <a:p>
            <a:endParaRPr lang="en-US"/>
          </a:p>
        </p:txBody>
      </p:sp>
      <p:sp>
        <p:nvSpPr>
          <p:cNvPr id="227452" name="Line 124"/>
          <p:cNvSpPr>
            <a:spLocks noChangeShapeType="1"/>
          </p:cNvSpPr>
          <p:nvPr/>
        </p:nvSpPr>
        <p:spPr bwMode="auto">
          <a:xfrm flipH="1" flipV="1">
            <a:off x="7880350" y="2998788"/>
            <a:ext cx="139700" cy="463550"/>
          </a:xfrm>
          <a:prstGeom prst="line">
            <a:avLst/>
          </a:prstGeom>
          <a:noFill/>
          <a:ln w="46038">
            <a:solidFill>
              <a:srgbClr val="66A842"/>
            </a:solidFill>
            <a:round/>
            <a:headEnd/>
            <a:tailEnd/>
          </a:ln>
        </p:spPr>
        <p:txBody>
          <a:bodyPr/>
          <a:lstStyle/>
          <a:p>
            <a:endParaRPr lang="en-US"/>
          </a:p>
        </p:txBody>
      </p:sp>
      <p:sp>
        <p:nvSpPr>
          <p:cNvPr id="227453" name="Line 125"/>
          <p:cNvSpPr>
            <a:spLocks noChangeShapeType="1"/>
          </p:cNvSpPr>
          <p:nvPr/>
        </p:nvSpPr>
        <p:spPr bwMode="auto">
          <a:xfrm flipH="1">
            <a:off x="8020050" y="3152775"/>
            <a:ext cx="138113" cy="309563"/>
          </a:xfrm>
          <a:prstGeom prst="line">
            <a:avLst/>
          </a:prstGeom>
          <a:noFill/>
          <a:ln w="46038">
            <a:solidFill>
              <a:srgbClr val="66A842"/>
            </a:solidFill>
            <a:round/>
            <a:headEnd/>
            <a:tailEnd/>
          </a:ln>
        </p:spPr>
        <p:txBody>
          <a:bodyPr/>
          <a:lstStyle/>
          <a:p>
            <a:endParaRPr lang="en-US"/>
          </a:p>
        </p:txBody>
      </p:sp>
      <p:sp>
        <p:nvSpPr>
          <p:cNvPr id="227454" name="Line 126"/>
          <p:cNvSpPr>
            <a:spLocks noChangeShapeType="1"/>
          </p:cNvSpPr>
          <p:nvPr/>
        </p:nvSpPr>
        <p:spPr bwMode="auto">
          <a:xfrm flipH="1">
            <a:off x="8158163" y="2865438"/>
            <a:ext cx="139700" cy="287337"/>
          </a:xfrm>
          <a:prstGeom prst="line">
            <a:avLst/>
          </a:prstGeom>
          <a:noFill/>
          <a:ln w="46038">
            <a:solidFill>
              <a:srgbClr val="66A842"/>
            </a:solidFill>
            <a:round/>
            <a:headEnd/>
            <a:tailEnd/>
          </a:ln>
        </p:spPr>
        <p:txBody>
          <a:bodyPr/>
          <a:lstStyle/>
          <a:p>
            <a:endParaRPr lang="en-US"/>
          </a:p>
        </p:txBody>
      </p:sp>
      <p:sp>
        <p:nvSpPr>
          <p:cNvPr id="227455" name="Line 127"/>
          <p:cNvSpPr>
            <a:spLocks noChangeShapeType="1"/>
          </p:cNvSpPr>
          <p:nvPr/>
        </p:nvSpPr>
        <p:spPr bwMode="auto">
          <a:xfrm flipH="1" flipV="1">
            <a:off x="8297863" y="2865438"/>
            <a:ext cx="138112" cy="22225"/>
          </a:xfrm>
          <a:prstGeom prst="line">
            <a:avLst/>
          </a:prstGeom>
          <a:noFill/>
          <a:ln w="46038">
            <a:solidFill>
              <a:srgbClr val="66A842"/>
            </a:solidFill>
            <a:round/>
            <a:headEnd/>
            <a:tailEnd/>
          </a:ln>
        </p:spPr>
        <p:txBody>
          <a:bodyPr/>
          <a:lstStyle/>
          <a:p>
            <a:endParaRPr lang="en-US"/>
          </a:p>
        </p:txBody>
      </p:sp>
      <p:sp>
        <p:nvSpPr>
          <p:cNvPr id="227456" name="Line 128"/>
          <p:cNvSpPr>
            <a:spLocks noChangeShapeType="1"/>
          </p:cNvSpPr>
          <p:nvPr/>
        </p:nvSpPr>
        <p:spPr bwMode="auto">
          <a:xfrm flipH="1" flipV="1">
            <a:off x="8435975" y="2887663"/>
            <a:ext cx="139700" cy="44450"/>
          </a:xfrm>
          <a:prstGeom prst="line">
            <a:avLst/>
          </a:prstGeom>
          <a:noFill/>
          <a:ln w="46038">
            <a:solidFill>
              <a:srgbClr val="66A842"/>
            </a:solidFill>
            <a:round/>
            <a:headEnd/>
            <a:tailEnd/>
          </a:ln>
        </p:spPr>
        <p:txBody>
          <a:bodyPr/>
          <a:lstStyle/>
          <a:p>
            <a:endParaRPr lang="en-US"/>
          </a:p>
        </p:txBody>
      </p:sp>
      <p:sp>
        <p:nvSpPr>
          <p:cNvPr id="227457" name="Rectangle 129"/>
          <p:cNvSpPr>
            <a:spLocks noChangeArrowheads="1"/>
          </p:cNvSpPr>
          <p:nvPr/>
        </p:nvSpPr>
        <p:spPr bwMode="auto">
          <a:xfrm>
            <a:off x="4114800" y="1676400"/>
            <a:ext cx="1563688" cy="320675"/>
          </a:xfrm>
          <a:prstGeom prst="rect">
            <a:avLst/>
          </a:prstGeom>
          <a:noFill/>
          <a:ln w="9525">
            <a:noFill/>
            <a:miter lim="800000"/>
            <a:headEnd/>
            <a:tailEnd/>
          </a:ln>
        </p:spPr>
        <p:txBody>
          <a:bodyPr wrap="none" lIns="0" tIns="0" rIns="0" bIns="0">
            <a:spAutoFit/>
          </a:bodyPr>
          <a:lstStyle/>
          <a:p>
            <a:r>
              <a:rPr lang="en-US" sz="2100" i="1">
                <a:solidFill>
                  <a:srgbClr val="000000"/>
                </a:solidFill>
              </a:rPr>
              <a:t>Output growth</a:t>
            </a:r>
            <a:endParaRPr lang="en-US" sz="2100"/>
          </a:p>
        </p:txBody>
      </p:sp>
      <p:sp>
        <p:nvSpPr>
          <p:cNvPr id="227458" name="Rectangle 130"/>
          <p:cNvSpPr>
            <a:spLocks noChangeArrowheads="1"/>
          </p:cNvSpPr>
          <p:nvPr/>
        </p:nvSpPr>
        <p:spPr bwMode="auto">
          <a:xfrm>
            <a:off x="2895600" y="4876800"/>
            <a:ext cx="1666875" cy="334963"/>
          </a:xfrm>
          <a:prstGeom prst="rect">
            <a:avLst/>
          </a:prstGeom>
          <a:noFill/>
          <a:ln w="9525">
            <a:noFill/>
            <a:miter lim="800000"/>
            <a:headEnd/>
            <a:tailEnd/>
          </a:ln>
        </p:spPr>
        <p:txBody>
          <a:bodyPr wrap="none" lIns="0" tIns="0" rIns="0" bIns="0">
            <a:spAutoFit/>
          </a:bodyPr>
          <a:lstStyle/>
          <a:p>
            <a:r>
              <a:rPr lang="en-US" sz="2200" i="1">
                <a:solidFill>
                  <a:srgbClr val="000000"/>
                </a:solidFill>
              </a:rPr>
              <a:t>Solow residual</a:t>
            </a:r>
            <a:endParaRPr lang="en-US" sz="2200"/>
          </a:p>
        </p:txBody>
      </p:sp>
      <p:sp>
        <p:nvSpPr>
          <p:cNvPr id="227459" name="Rectangle 131"/>
          <p:cNvSpPr>
            <a:spLocks noChangeArrowheads="1"/>
          </p:cNvSpPr>
          <p:nvPr/>
        </p:nvSpPr>
        <p:spPr bwMode="auto">
          <a:xfrm>
            <a:off x="1492250" y="5695950"/>
            <a:ext cx="457200" cy="274638"/>
          </a:xfrm>
          <a:prstGeom prst="rect">
            <a:avLst/>
          </a:prstGeom>
          <a:noFill/>
          <a:ln w="9525">
            <a:noFill/>
            <a:miter lim="800000"/>
            <a:headEnd/>
            <a:tailEnd/>
          </a:ln>
        </p:spPr>
        <p:txBody>
          <a:bodyPr wrap="none" lIns="0" tIns="0" rIns="0" bIns="0">
            <a:spAutoFit/>
          </a:bodyPr>
          <a:lstStyle/>
          <a:p>
            <a:r>
              <a:rPr lang="en-US" sz="1800">
                <a:solidFill>
                  <a:srgbClr val="000000"/>
                </a:solidFill>
              </a:rPr>
              <a:t>1950</a:t>
            </a:r>
            <a:endParaRPr lang="en-US" sz="1800"/>
          </a:p>
        </p:txBody>
      </p:sp>
      <p:sp>
        <p:nvSpPr>
          <p:cNvPr id="227460" name="Rectangle 132"/>
          <p:cNvSpPr>
            <a:spLocks noChangeArrowheads="1"/>
          </p:cNvSpPr>
          <p:nvPr/>
        </p:nvSpPr>
        <p:spPr bwMode="auto">
          <a:xfrm>
            <a:off x="2185988" y="5695950"/>
            <a:ext cx="457200" cy="274638"/>
          </a:xfrm>
          <a:prstGeom prst="rect">
            <a:avLst/>
          </a:prstGeom>
          <a:noFill/>
          <a:ln w="9525">
            <a:noFill/>
            <a:miter lim="800000"/>
            <a:headEnd/>
            <a:tailEnd/>
          </a:ln>
        </p:spPr>
        <p:txBody>
          <a:bodyPr wrap="none" lIns="0" tIns="0" rIns="0" bIns="0">
            <a:spAutoFit/>
          </a:bodyPr>
          <a:lstStyle/>
          <a:p>
            <a:r>
              <a:rPr lang="en-US" sz="1800">
                <a:solidFill>
                  <a:srgbClr val="000000"/>
                </a:solidFill>
              </a:rPr>
              <a:t>1955</a:t>
            </a:r>
            <a:endParaRPr lang="en-US" sz="1800"/>
          </a:p>
        </p:txBody>
      </p:sp>
      <p:sp>
        <p:nvSpPr>
          <p:cNvPr id="227461" name="Rectangle 133"/>
          <p:cNvSpPr>
            <a:spLocks noChangeArrowheads="1"/>
          </p:cNvSpPr>
          <p:nvPr/>
        </p:nvSpPr>
        <p:spPr bwMode="auto">
          <a:xfrm>
            <a:off x="2879725" y="5695950"/>
            <a:ext cx="457200" cy="274638"/>
          </a:xfrm>
          <a:prstGeom prst="rect">
            <a:avLst/>
          </a:prstGeom>
          <a:noFill/>
          <a:ln w="9525">
            <a:noFill/>
            <a:miter lim="800000"/>
            <a:headEnd/>
            <a:tailEnd/>
          </a:ln>
        </p:spPr>
        <p:txBody>
          <a:bodyPr wrap="none" lIns="0" tIns="0" rIns="0" bIns="0">
            <a:spAutoFit/>
          </a:bodyPr>
          <a:lstStyle/>
          <a:p>
            <a:r>
              <a:rPr lang="en-US" sz="1800">
                <a:solidFill>
                  <a:srgbClr val="000000"/>
                </a:solidFill>
              </a:rPr>
              <a:t>1960</a:t>
            </a:r>
            <a:endParaRPr lang="en-US" sz="1800"/>
          </a:p>
        </p:txBody>
      </p:sp>
      <p:sp>
        <p:nvSpPr>
          <p:cNvPr id="227462" name="Rectangle 134"/>
          <p:cNvSpPr>
            <a:spLocks noChangeArrowheads="1"/>
          </p:cNvSpPr>
          <p:nvPr/>
        </p:nvSpPr>
        <p:spPr bwMode="auto">
          <a:xfrm>
            <a:off x="3597275" y="5695950"/>
            <a:ext cx="457200" cy="274638"/>
          </a:xfrm>
          <a:prstGeom prst="rect">
            <a:avLst/>
          </a:prstGeom>
          <a:noFill/>
          <a:ln w="9525">
            <a:noFill/>
            <a:miter lim="800000"/>
            <a:headEnd/>
            <a:tailEnd/>
          </a:ln>
        </p:spPr>
        <p:txBody>
          <a:bodyPr wrap="none" lIns="0" tIns="0" rIns="0" bIns="0">
            <a:spAutoFit/>
          </a:bodyPr>
          <a:lstStyle/>
          <a:p>
            <a:r>
              <a:rPr lang="en-US" sz="1800">
                <a:solidFill>
                  <a:srgbClr val="000000"/>
                </a:solidFill>
              </a:rPr>
              <a:t>1965</a:t>
            </a:r>
            <a:endParaRPr lang="en-US" sz="1800"/>
          </a:p>
        </p:txBody>
      </p:sp>
      <p:sp>
        <p:nvSpPr>
          <p:cNvPr id="227463" name="Rectangle 135"/>
          <p:cNvSpPr>
            <a:spLocks noChangeArrowheads="1"/>
          </p:cNvSpPr>
          <p:nvPr/>
        </p:nvSpPr>
        <p:spPr bwMode="auto">
          <a:xfrm>
            <a:off x="4292600" y="5695950"/>
            <a:ext cx="457200" cy="274638"/>
          </a:xfrm>
          <a:prstGeom prst="rect">
            <a:avLst/>
          </a:prstGeom>
          <a:noFill/>
          <a:ln w="9525">
            <a:noFill/>
            <a:miter lim="800000"/>
            <a:headEnd/>
            <a:tailEnd/>
          </a:ln>
        </p:spPr>
        <p:txBody>
          <a:bodyPr wrap="none" lIns="0" tIns="0" rIns="0" bIns="0">
            <a:spAutoFit/>
          </a:bodyPr>
          <a:lstStyle/>
          <a:p>
            <a:r>
              <a:rPr lang="en-US" sz="1800">
                <a:solidFill>
                  <a:srgbClr val="000000"/>
                </a:solidFill>
              </a:rPr>
              <a:t>1970</a:t>
            </a:r>
            <a:endParaRPr lang="en-US" sz="1800"/>
          </a:p>
        </p:txBody>
      </p:sp>
      <p:sp>
        <p:nvSpPr>
          <p:cNvPr id="227464" name="Rectangle 136"/>
          <p:cNvSpPr>
            <a:spLocks noChangeArrowheads="1"/>
          </p:cNvSpPr>
          <p:nvPr/>
        </p:nvSpPr>
        <p:spPr bwMode="auto">
          <a:xfrm>
            <a:off x="4986338" y="5695950"/>
            <a:ext cx="457200" cy="274638"/>
          </a:xfrm>
          <a:prstGeom prst="rect">
            <a:avLst/>
          </a:prstGeom>
          <a:noFill/>
          <a:ln w="9525">
            <a:noFill/>
            <a:miter lim="800000"/>
            <a:headEnd/>
            <a:tailEnd/>
          </a:ln>
        </p:spPr>
        <p:txBody>
          <a:bodyPr wrap="none" lIns="0" tIns="0" rIns="0" bIns="0">
            <a:spAutoFit/>
          </a:bodyPr>
          <a:lstStyle/>
          <a:p>
            <a:r>
              <a:rPr lang="en-US" sz="1800">
                <a:solidFill>
                  <a:srgbClr val="000000"/>
                </a:solidFill>
              </a:rPr>
              <a:t>1975</a:t>
            </a:r>
            <a:endParaRPr lang="en-US" sz="1800"/>
          </a:p>
        </p:txBody>
      </p:sp>
      <p:sp>
        <p:nvSpPr>
          <p:cNvPr id="227465" name="Rectangle 137"/>
          <p:cNvSpPr>
            <a:spLocks noChangeArrowheads="1"/>
          </p:cNvSpPr>
          <p:nvPr/>
        </p:nvSpPr>
        <p:spPr bwMode="auto">
          <a:xfrm>
            <a:off x="5681663" y="5695950"/>
            <a:ext cx="457200" cy="274638"/>
          </a:xfrm>
          <a:prstGeom prst="rect">
            <a:avLst/>
          </a:prstGeom>
          <a:noFill/>
          <a:ln w="9525">
            <a:noFill/>
            <a:miter lim="800000"/>
            <a:headEnd/>
            <a:tailEnd/>
          </a:ln>
        </p:spPr>
        <p:txBody>
          <a:bodyPr wrap="none" lIns="0" tIns="0" rIns="0" bIns="0">
            <a:spAutoFit/>
          </a:bodyPr>
          <a:lstStyle/>
          <a:p>
            <a:r>
              <a:rPr lang="en-US" sz="1800">
                <a:solidFill>
                  <a:srgbClr val="000000"/>
                </a:solidFill>
              </a:rPr>
              <a:t>1980</a:t>
            </a:r>
            <a:endParaRPr lang="en-US" sz="1800"/>
          </a:p>
        </p:txBody>
      </p:sp>
      <p:sp>
        <p:nvSpPr>
          <p:cNvPr id="227466" name="Rectangle 138"/>
          <p:cNvSpPr>
            <a:spLocks noChangeArrowheads="1"/>
          </p:cNvSpPr>
          <p:nvPr/>
        </p:nvSpPr>
        <p:spPr bwMode="auto">
          <a:xfrm>
            <a:off x="6399213" y="5695950"/>
            <a:ext cx="457200" cy="274638"/>
          </a:xfrm>
          <a:prstGeom prst="rect">
            <a:avLst/>
          </a:prstGeom>
          <a:noFill/>
          <a:ln w="9525">
            <a:noFill/>
            <a:miter lim="800000"/>
            <a:headEnd/>
            <a:tailEnd/>
          </a:ln>
        </p:spPr>
        <p:txBody>
          <a:bodyPr wrap="none" lIns="0" tIns="0" rIns="0" bIns="0">
            <a:spAutoFit/>
          </a:bodyPr>
          <a:lstStyle/>
          <a:p>
            <a:r>
              <a:rPr lang="en-US" sz="1800">
                <a:solidFill>
                  <a:srgbClr val="000000"/>
                </a:solidFill>
              </a:rPr>
              <a:t>1985</a:t>
            </a:r>
            <a:endParaRPr lang="en-US" sz="1800"/>
          </a:p>
        </p:txBody>
      </p:sp>
      <p:sp>
        <p:nvSpPr>
          <p:cNvPr id="227467" name="Rectangle 139"/>
          <p:cNvSpPr>
            <a:spLocks noChangeArrowheads="1"/>
          </p:cNvSpPr>
          <p:nvPr/>
        </p:nvSpPr>
        <p:spPr bwMode="auto">
          <a:xfrm>
            <a:off x="7092950" y="5695950"/>
            <a:ext cx="457200" cy="274638"/>
          </a:xfrm>
          <a:prstGeom prst="rect">
            <a:avLst/>
          </a:prstGeom>
          <a:noFill/>
          <a:ln w="9525">
            <a:noFill/>
            <a:miter lim="800000"/>
            <a:headEnd/>
            <a:tailEnd/>
          </a:ln>
        </p:spPr>
        <p:txBody>
          <a:bodyPr wrap="none" lIns="0" tIns="0" rIns="0" bIns="0">
            <a:spAutoFit/>
          </a:bodyPr>
          <a:lstStyle/>
          <a:p>
            <a:r>
              <a:rPr lang="en-US" sz="1800">
                <a:solidFill>
                  <a:srgbClr val="000000"/>
                </a:solidFill>
              </a:rPr>
              <a:t>1990</a:t>
            </a:r>
            <a:endParaRPr lang="en-US" sz="1800"/>
          </a:p>
        </p:txBody>
      </p:sp>
      <p:sp>
        <p:nvSpPr>
          <p:cNvPr id="227468" name="Rectangle 140"/>
          <p:cNvSpPr>
            <a:spLocks noChangeArrowheads="1"/>
          </p:cNvSpPr>
          <p:nvPr/>
        </p:nvSpPr>
        <p:spPr bwMode="auto">
          <a:xfrm>
            <a:off x="7788275" y="5695950"/>
            <a:ext cx="457200" cy="274638"/>
          </a:xfrm>
          <a:prstGeom prst="rect">
            <a:avLst/>
          </a:prstGeom>
          <a:noFill/>
          <a:ln w="9525">
            <a:noFill/>
            <a:miter lim="800000"/>
            <a:headEnd/>
            <a:tailEnd/>
          </a:ln>
        </p:spPr>
        <p:txBody>
          <a:bodyPr wrap="none" lIns="0" tIns="0" rIns="0" bIns="0">
            <a:spAutoFit/>
          </a:bodyPr>
          <a:lstStyle/>
          <a:p>
            <a:r>
              <a:rPr lang="en-US" sz="1800">
                <a:solidFill>
                  <a:srgbClr val="000000"/>
                </a:solidFill>
              </a:rPr>
              <a:t>1995</a:t>
            </a:r>
            <a:endParaRPr lang="en-US" sz="1800"/>
          </a:p>
        </p:txBody>
      </p:sp>
      <p:sp>
        <p:nvSpPr>
          <p:cNvPr id="227469" name="Rectangle 141"/>
          <p:cNvSpPr>
            <a:spLocks noChangeArrowheads="1"/>
          </p:cNvSpPr>
          <p:nvPr/>
        </p:nvSpPr>
        <p:spPr bwMode="auto">
          <a:xfrm>
            <a:off x="8505825" y="5695950"/>
            <a:ext cx="457200" cy="274638"/>
          </a:xfrm>
          <a:prstGeom prst="rect">
            <a:avLst/>
          </a:prstGeom>
          <a:noFill/>
          <a:ln w="9525">
            <a:noFill/>
            <a:miter lim="800000"/>
            <a:headEnd/>
            <a:tailEnd/>
          </a:ln>
        </p:spPr>
        <p:txBody>
          <a:bodyPr wrap="none" lIns="0" tIns="0" rIns="0" bIns="0">
            <a:spAutoFit/>
          </a:bodyPr>
          <a:lstStyle/>
          <a:p>
            <a:r>
              <a:rPr lang="en-US" sz="1800">
                <a:solidFill>
                  <a:srgbClr val="000000"/>
                </a:solidFill>
              </a:rPr>
              <a:t>2000</a:t>
            </a:r>
            <a:endParaRPr lang="en-US" sz="1800"/>
          </a:p>
        </p:txBody>
      </p:sp>
      <p:sp>
        <p:nvSpPr>
          <p:cNvPr id="227470" name="Rectangle 142"/>
          <p:cNvSpPr>
            <a:spLocks noChangeArrowheads="1"/>
          </p:cNvSpPr>
          <p:nvPr/>
        </p:nvSpPr>
        <p:spPr bwMode="auto">
          <a:xfrm>
            <a:off x="796925" y="5695950"/>
            <a:ext cx="457200" cy="274638"/>
          </a:xfrm>
          <a:prstGeom prst="rect">
            <a:avLst/>
          </a:prstGeom>
          <a:noFill/>
          <a:ln w="9525">
            <a:noFill/>
            <a:miter lim="800000"/>
            <a:headEnd/>
            <a:tailEnd/>
          </a:ln>
        </p:spPr>
        <p:txBody>
          <a:bodyPr wrap="none" lIns="0" tIns="0" rIns="0" bIns="0">
            <a:spAutoFit/>
          </a:bodyPr>
          <a:lstStyle/>
          <a:p>
            <a:r>
              <a:rPr lang="en-US" sz="1800">
                <a:solidFill>
                  <a:srgbClr val="000000"/>
                </a:solidFill>
              </a:rPr>
              <a:t>1945</a:t>
            </a:r>
            <a:endParaRPr lang="en-US" sz="1800"/>
          </a:p>
        </p:txBody>
      </p:sp>
      <p:sp>
        <p:nvSpPr>
          <p:cNvPr id="227471" name="Rectangle 143"/>
          <p:cNvSpPr>
            <a:spLocks noChangeArrowheads="1"/>
          </p:cNvSpPr>
          <p:nvPr/>
        </p:nvSpPr>
        <p:spPr bwMode="auto">
          <a:xfrm>
            <a:off x="704850" y="833438"/>
            <a:ext cx="285750" cy="274637"/>
          </a:xfrm>
          <a:prstGeom prst="rect">
            <a:avLst/>
          </a:prstGeom>
          <a:noFill/>
          <a:ln w="9525">
            <a:noFill/>
            <a:miter lim="800000"/>
            <a:headEnd/>
            <a:tailEnd/>
          </a:ln>
        </p:spPr>
        <p:txBody>
          <a:bodyPr wrap="none" lIns="0" tIns="0" rIns="0" bIns="0">
            <a:spAutoFit/>
          </a:bodyPr>
          <a:lstStyle/>
          <a:p>
            <a:r>
              <a:rPr lang="en-US" sz="1800">
                <a:solidFill>
                  <a:srgbClr val="000000"/>
                </a:solidFill>
              </a:rPr>
              <a:t>10 </a:t>
            </a:r>
            <a:endParaRPr lang="en-US" sz="1800"/>
          </a:p>
        </p:txBody>
      </p:sp>
      <p:sp>
        <p:nvSpPr>
          <p:cNvPr id="227472" name="Rectangle 144"/>
          <p:cNvSpPr>
            <a:spLocks noChangeArrowheads="1"/>
          </p:cNvSpPr>
          <p:nvPr/>
        </p:nvSpPr>
        <p:spPr bwMode="auto">
          <a:xfrm>
            <a:off x="820738" y="1495425"/>
            <a:ext cx="171450" cy="274638"/>
          </a:xfrm>
          <a:prstGeom prst="rect">
            <a:avLst/>
          </a:prstGeom>
          <a:noFill/>
          <a:ln w="9525">
            <a:noFill/>
            <a:miter lim="800000"/>
            <a:headEnd/>
            <a:tailEnd/>
          </a:ln>
        </p:spPr>
        <p:txBody>
          <a:bodyPr wrap="none" lIns="0" tIns="0" rIns="0" bIns="0">
            <a:spAutoFit/>
          </a:bodyPr>
          <a:lstStyle/>
          <a:p>
            <a:r>
              <a:rPr lang="en-US" sz="1800">
                <a:solidFill>
                  <a:srgbClr val="000000"/>
                </a:solidFill>
              </a:rPr>
              <a:t>8 </a:t>
            </a:r>
            <a:endParaRPr lang="en-US" sz="1800"/>
          </a:p>
        </p:txBody>
      </p:sp>
      <p:sp>
        <p:nvSpPr>
          <p:cNvPr id="227473" name="Rectangle 145"/>
          <p:cNvSpPr>
            <a:spLocks noChangeArrowheads="1"/>
          </p:cNvSpPr>
          <p:nvPr/>
        </p:nvSpPr>
        <p:spPr bwMode="auto">
          <a:xfrm>
            <a:off x="820738" y="2181225"/>
            <a:ext cx="171450" cy="274638"/>
          </a:xfrm>
          <a:prstGeom prst="rect">
            <a:avLst/>
          </a:prstGeom>
          <a:noFill/>
          <a:ln w="9525">
            <a:noFill/>
            <a:miter lim="800000"/>
            <a:headEnd/>
            <a:tailEnd/>
          </a:ln>
        </p:spPr>
        <p:txBody>
          <a:bodyPr wrap="none" lIns="0" tIns="0" rIns="0" bIns="0">
            <a:spAutoFit/>
          </a:bodyPr>
          <a:lstStyle/>
          <a:p>
            <a:r>
              <a:rPr lang="en-US" sz="1800">
                <a:solidFill>
                  <a:srgbClr val="000000"/>
                </a:solidFill>
              </a:rPr>
              <a:t>6 </a:t>
            </a:r>
            <a:endParaRPr lang="en-US" sz="1800"/>
          </a:p>
        </p:txBody>
      </p:sp>
      <p:sp>
        <p:nvSpPr>
          <p:cNvPr id="227474" name="Rectangle 146"/>
          <p:cNvSpPr>
            <a:spLocks noChangeArrowheads="1"/>
          </p:cNvSpPr>
          <p:nvPr/>
        </p:nvSpPr>
        <p:spPr bwMode="auto">
          <a:xfrm>
            <a:off x="820738" y="2844800"/>
            <a:ext cx="171450" cy="274638"/>
          </a:xfrm>
          <a:prstGeom prst="rect">
            <a:avLst/>
          </a:prstGeom>
          <a:noFill/>
          <a:ln w="9525">
            <a:noFill/>
            <a:miter lim="800000"/>
            <a:headEnd/>
            <a:tailEnd/>
          </a:ln>
        </p:spPr>
        <p:txBody>
          <a:bodyPr wrap="none" lIns="0" tIns="0" rIns="0" bIns="0">
            <a:spAutoFit/>
          </a:bodyPr>
          <a:lstStyle/>
          <a:p>
            <a:r>
              <a:rPr lang="en-US" sz="1800">
                <a:solidFill>
                  <a:srgbClr val="000000"/>
                </a:solidFill>
              </a:rPr>
              <a:t>4 </a:t>
            </a:r>
            <a:endParaRPr lang="en-US" sz="1800"/>
          </a:p>
        </p:txBody>
      </p:sp>
      <p:sp>
        <p:nvSpPr>
          <p:cNvPr id="227475" name="Rectangle 147"/>
          <p:cNvSpPr>
            <a:spLocks noChangeArrowheads="1"/>
          </p:cNvSpPr>
          <p:nvPr/>
        </p:nvSpPr>
        <p:spPr bwMode="auto">
          <a:xfrm>
            <a:off x="820738" y="3529013"/>
            <a:ext cx="171450" cy="274637"/>
          </a:xfrm>
          <a:prstGeom prst="rect">
            <a:avLst/>
          </a:prstGeom>
          <a:noFill/>
          <a:ln w="9525">
            <a:noFill/>
            <a:miter lim="800000"/>
            <a:headEnd/>
            <a:tailEnd/>
          </a:ln>
        </p:spPr>
        <p:txBody>
          <a:bodyPr wrap="none" lIns="0" tIns="0" rIns="0" bIns="0">
            <a:spAutoFit/>
          </a:bodyPr>
          <a:lstStyle/>
          <a:p>
            <a:r>
              <a:rPr lang="en-US" sz="1800">
                <a:solidFill>
                  <a:srgbClr val="000000"/>
                </a:solidFill>
              </a:rPr>
              <a:t>2 </a:t>
            </a:r>
            <a:endParaRPr lang="en-US" sz="1800"/>
          </a:p>
        </p:txBody>
      </p:sp>
      <p:sp>
        <p:nvSpPr>
          <p:cNvPr id="227476" name="Rectangle 148"/>
          <p:cNvSpPr>
            <a:spLocks noChangeArrowheads="1"/>
          </p:cNvSpPr>
          <p:nvPr/>
        </p:nvSpPr>
        <p:spPr bwMode="auto">
          <a:xfrm>
            <a:off x="820738" y="4192588"/>
            <a:ext cx="171450" cy="274637"/>
          </a:xfrm>
          <a:prstGeom prst="rect">
            <a:avLst/>
          </a:prstGeom>
          <a:noFill/>
          <a:ln w="9525">
            <a:noFill/>
            <a:miter lim="800000"/>
            <a:headEnd/>
            <a:tailEnd/>
          </a:ln>
        </p:spPr>
        <p:txBody>
          <a:bodyPr wrap="none" lIns="0" tIns="0" rIns="0" bIns="0">
            <a:spAutoFit/>
          </a:bodyPr>
          <a:lstStyle/>
          <a:p>
            <a:r>
              <a:rPr lang="en-US" sz="1800">
                <a:solidFill>
                  <a:srgbClr val="000000"/>
                </a:solidFill>
              </a:rPr>
              <a:t>0 </a:t>
            </a:r>
            <a:endParaRPr lang="en-US" sz="1800"/>
          </a:p>
        </p:txBody>
      </p:sp>
      <p:sp>
        <p:nvSpPr>
          <p:cNvPr id="227478" name="Rectangle 150"/>
          <p:cNvSpPr>
            <a:spLocks noChangeArrowheads="1"/>
          </p:cNvSpPr>
          <p:nvPr/>
        </p:nvSpPr>
        <p:spPr bwMode="auto">
          <a:xfrm>
            <a:off x="685800" y="4878388"/>
            <a:ext cx="247650" cy="274637"/>
          </a:xfrm>
          <a:prstGeom prst="rect">
            <a:avLst/>
          </a:prstGeom>
          <a:noFill/>
          <a:ln w="9525">
            <a:noFill/>
            <a:miter lim="800000"/>
            <a:headEnd/>
            <a:tailEnd/>
          </a:ln>
        </p:spPr>
        <p:txBody>
          <a:bodyPr wrap="none" lIns="0" tIns="0" rIns="0" bIns="0">
            <a:spAutoFit/>
          </a:bodyPr>
          <a:lstStyle/>
          <a:p>
            <a:r>
              <a:rPr lang="en-US" sz="1800">
                <a:solidFill>
                  <a:srgbClr val="000000"/>
                </a:solidFill>
              </a:rPr>
              <a:t>-2 </a:t>
            </a:r>
            <a:endParaRPr lang="en-US" sz="1800"/>
          </a:p>
        </p:txBody>
      </p:sp>
      <p:sp>
        <p:nvSpPr>
          <p:cNvPr id="227480" name="Rectangle 152"/>
          <p:cNvSpPr>
            <a:spLocks noChangeArrowheads="1"/>
          </p:cNvSpPr>
          <p:nvPr/>
        </p:nvSpPr>
        <p:spPr bwMode="auto">
          <a:xfrm>
            <a:off x="685800" y="5541963"/>
            <a:ext cx="190500" cy="274637"/>
          </a:xfrm>
          <a:prstGeom prst="rect">
            <a:avLst/>
          </a:prstGeom>
          <a:noFill/>
          <a:ln w="9525">
            <a:noFill/>
            <a:miter lim="800000"/>
            <a:headEnd/>
            <a:tailEnd/>
          </a:ln>
        </p:spPr>
        <p:txBody>
          <a:bodyPr wrap="none" lIns="0" tIns="0" rIns="0" bIns="0">
            <a:spAutoFit/>
          </a:bodyPr>
          <a:lstStyle/>
          <a:p>
            <a:r>
              <a:rPr lang="en-US" sz="1800">
                <a:solidFill>
                  <a:srgbClr val="000000"/>
                </a:solidFill>
              </a:rPr>
              <a:t>-4</a:t>
            </a:r>
            <a:endParaRPr lang="en-US" sz="1800"/>
          </a:p>
        </p:txBody>
      </p:sp>
      <p:sp>
        <p:nvSpPr>
          <p:cNvPr id="227481" name="Line 153"/>
          <p:cNvSpPr>
            <a:spLocks noChangeShapeType="1"/>
          </p:cNvSpPr>
          <p:nvPr/>
        </p:nvSpPr>
        <p:spPr bwMode="auto">
          <a:xfrm>
            <a:off x="1004888" y="4346575"/>
            <a:ext cx="7986712" cy="1588"/>
          </a:xfrm>
          <a:prstGeom prst="line">
            <a:avLst/>
          </a:prstGeom>
          <a:noFill/>
          <a:ln w="23813">
            <a:solidFill>
              <a:srgbClr val="000000"/>
            </a:solidFill>
            <a:round/>
            <a:headEnd/>
            <a:tailEnd/>
          </a:ln>
        </p:spPr>
        <p:txBody>
          <a:bodyPr/>
          <a:lstStyle/>
          <a:p>
            <a:endParaRPr lang="en-US"/>
          </a:p>
        </p:txBody>
      </p:sp>
      <p:sp>
        <p:nvSpPr>
          <p:cNvPr id="227482" name="Rectangle 154"/>
          <p:cNvSpPr>
            <a:spLocks noChangeArrowheads="1"/>
          </p:cNvSpPr>
          <p:nvPr/>
        </p:nvSpPr>
        <p:spPr bwMode="auto">
          <a:xfrm>
            <a:off x="290513" y="685800"/>
            <a:ext cx="852487" cy="609600"/>
          </a:xfrm>
          <a:prstGeom prst="rect">
            <a:avLst/>
          </a:prstGeom>
          <a:solidFill>
            <a:schemeClr val="bg1"/>
          </a:solidFill>
          <a:ln w="9525">
            <a:noFill/>
            <a:miter lim="800000"/>
            <a:headEnd/>
            <a:tailEnd/>
          </a:ln>
        </p:spPr>
        <p:txBody>
          <a:bodyPr wrap="none" lIns="0" tIns="0" rIns="0" bIns="0">
            <a:spAutoFit/>
          </a:bodyPr>
          <a:lstStyle/>
          <a:p>
            <a:r>
              <a:rPr lang="en-US" sz="2000" i="1">
                <a:solidFill>
                  <a:srgbClr val="000000"/>
                </a:solidFill>
              </a:rPr>
              <a:t>Percent </a:t>
            </a:r>
            <a:br>
              <a:rPr lang="en-US" sz="2000" i="1">
                <a:solidFill>
                  <a:srgbClr val="000000"/>
                </a:solidFill>
              </a:rPr>
            </a:br>
            <a:r>
              <a:rPr lang="en-US" sz="2000" i="1">
                <a:solidFill>
                  <a:srgbClr val="000000"/>
                </a:solidFill>
              </a:rPr>
              <a:t>per year</a:t>
            </a:r>
            <a:endParaRPr lang="en-US" sz="2000"/>
          </a:p>
        </p:txBody>
      </p:sp>
    </p:spTree>
  </p:cSld>
  <p:clrMapOvr>
    <a:masterClrMapping/>
  </p:clrMapOvr>
  <p:transition>
    <p:strips dir="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Technology shocks</a:t>
            </a:r>
          </a:p>
        </p:txBody>
      </p:sp>
      <p:sp>
        <p:nvSpPr>
          <p:cNvPr id="230403" name="Rectangle 3"/>
          <p:cNvSpPr>
            <a:spLocks noGrp="1" noChangeArrowheads="1"/>
          </p:cNvSpPr>
          <p:nvPr>
            <p:ph idx="1"/>
          </p:nvPr>
        </p:nvSpPr>
        <p:spPr/>
        <p:txBody>
          <a:bodyPr/>
          <a:lstStyle/>
          <a:p>
            <a:r>
              <a:rPr lang="en-US" sz="1800" dirty="0">
                <a:latin typeface="Arial" pitchFamily="34" charset="0"/>
                <a:cs typeface="Arial" pitchFamily="34" charset="0"/>
              </a:rPr>
              <a:t>Proponents of RBC theory argue that the strong correlation between output growth and Solow residuals is evidence that productivity shocks are an important source of economic fluctuations.</a:t>
            </a:r>
          </a:p>
          <a:p>
            <a:endParaRPr lang="en-US" sz="1800" dirty="0" smtClean="0">
              <a:latin typeface="Arial" pitchFamily="34" charset="0"/>
              <a:cs typeface="Arial" pitchFamily="34" charset="0"/>
            </a:endParaRPr>
          </a:p>
          <a:p>
            <a:endParaRPr lang="en-US" sz="1800" dirty="0">
              <a:latin typeface="Arial" pitchFamily="34" charset="0"/>
              <a:cs typeface="Arial" pitchFamily="34" charset="0"/>
            </a:endParaRPr>
          </a:p>
          <a:p>
            <a:r>
              <a:rPr lang="en-US" sz="1800" dirty="0" smtClean="0">
                <a:latin typeface="Arial" pitchFamily="34" charset="0"/>
                <a:cs typeface="Arial" pitchFamily="34" charset="0"/>
              </a:rPr>
              <a:t>Critics </a:t>
            </a:r>
            <a:r>
              <a:rPr lang="en-US" sz="1800" dirty="0">
                <a:latin typeface="Arial" pitchFamily="34" charset="0"/>
                <a:cs typeface="Arial" pitchFamily="34" charset="0"/>
              </a:rPr>
              <a:t>note that the measured Solow residual is biased to appear more cyclical than the true, underlying technology.</a:t>
            </a:r>
          </a:p>
        </p:txBody>
      </p:sp>
    </p:spTree>
  </p:cSld>
  <p:clrMapOvr>
    <a:masterClrMapping/>
  </p:clrMapOvr>
  <p:transition>
    <p:strips dir="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neutrality of money</a:t>
            </a:r>
          </a:p>
        </p:txBody>
      </p:sp>
      <p:sp>
        <p:nvSpPr>
          <p:cNvPr id="234499" name="Rectangle 3"/>
          <p:cNvSpPr>
            <a:spLocks noGrp="1" noChangeArrowheads="1"/>
          </p:cNvSpPr>
          <p:nvPr>
            <p:ph idx="1"/>
          </p:nvPr>
        </p:nvSpPr>
        <p:spPr/>
        <p:txBody>
          <a:bodyPr/>
          <a:lstStyle/>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RBC </a:t>
            </a:r>
            <a:r>
              <a:rPr lang="en-US" sz="1800" dirty="0">
                <a:latin typeface="Arial" pitchFamily="34" charset="0"/>
                <a:cs typeface="Arial" pitchFamily="34" charset="0"/>
              </a:rPr>
              <a:t>critics note that reductions in money growth and inflation are almost always associated with periods of high unemployment and low output.</a:t>
            </a:r>
          </a:p>
          <a:p>
            <a:endParaRPr lang="en-US" sz="1800" dirty="0" smtClean="0">
              <a:latin typeface="Arial" pitchFamily="34" charset="0"/>
              <a:cs typeface="Arial" pitchFamily="34" charset="0"/>
            </a:endParaRPr>
          </a:p>
          <a:p>
            <a:endParaRPr lang="en-US" sz="1800" dirty="0">
              <a:latin typeface="Arial" pitchFamily="34" charset="0"/>
              <a:cs typeface="Arial" pitchFamily="34" charset="0"/>
            </a:endParaRP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RBC </a:t>
            </a:r>
            <a:r>
              <a:rPr lang="en-US" sz="1800" dirty="0">
                <a:latin typeface="Arial" pitchFamily="34" charset="0"/>
                <a:cs typeface="Arial" pitchFamily="34" charset="0"/>
              </a:rPr>
              <a:t>proponents respond by claiming that the money supply is endogenous:</a:t>
            </a:r>
          </a:p>
          <a:p>
            <a:pPr lvl="1"/>
            <a:r>
              <a:rPr lang="en-US" sz="1800" dirty="0">
                <a:latin typeface="Arial" pitchFamily="34" charset="0"/>
                <a:cs typeface="Arial" pitchFamily="34" charset="0"/>
              </a:rPr>
              <a:t>Suppose output is expected to fall.</a:t>
            </a:r>
            <a:br>
              <a:rPr lang="en-US" sz="1800" dirty="0">
                <a:latin typeface="Arial" pitchFamily="34" charset="0"/>
                <a:cs typeface="Arial" pitchFamily="34" charset="0"/>
              </a:rPr>
            </a:br>
            <a:r>
              <a:rPr lang="en-US" sz="1800" dirty="0">
                <a:latin typeface="Arial" pitchFamily="34" charset="0"/>
                <a:cs typeface="Arial" pitchFamily="34" charset="0"/>
              </a:rPr>
              <a:t>Central bank reduces money supply in response to an expected fall in money demand.  </a:t>
            </a:r>
          </a:p>
        </p:txBody>
      </p:sp>
    </p:spTree>
  </p:cSld>
  <p:clrMapOvr>
    <a:masterClrMapping/>
  </p:clrMapOvr>
  <p:transition>
    <p:strips dir="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flexibility of wages and prices</a:t>
            </a:r>
          </a:p>
        </p:txBody>
      </p:sp>
      <p:sp>
        <p:nvSpPr>
          <p:cNvPr id="235523" name="Rectangle 3"/>
          <p:cNvSpPr>
            <a:spLocks noGrp="1" noChangeArrowheads="1"/>
          </p:cNvSpPr>
          <p:nvPr>
            <p:ph idx="1"/>
          </p:nvPr>
        </p:nvSpPr>
        <p:spPr>
          <a:xfrm>
            <a:off x="990600" y="1219200"/>
            <a:ext cx="7543800" cy="4953000"/>
          </a:xfrm>
        </p:spPr>
        <p:txBody>
          <a:bodyPr/>
          <a:lstStyle/>
          <a:p>
            <a:pPr>
              <a:spcBef>
                <a:spcPct val="30000"/>
              </a:spcBef>
            </a:pPr>
            <a:r>
              <a:rPr lang="en-US" sz="1800" dirty="0">
                <a:latin typeface="Arial" pitchFamily="34" charset="0"/>
                <a:cs typeface="Arial" pitchFamily="34" charset="0"/>
              </a:rPr>
              <a:t>RBC theory assumes that wages and prices are completely flexible, so markets always clear.  </a:t>
            </a:r>
          </a:p>
          <a:p>
            <a:pPr>
              <a:spcBef>
                <a:spcPct val="30000"/>
              </a:spcBef>
            </a:pPr>
            <a:endParaRPr lang="en-US" sz="1800" dirty="0" smtClean="0">
              <a:latin typeface="Arial" pitchFamily="34" charset="0"/>
              <a:cs typeface="Arial" pitchFamily="34" charset="0"/>
            </a:endParaRPr>
          </a:p>
          <a:p>
            <a:pPr>
              <a:spcBef>
                <a:spcPct val="30000"/>
              </a:spcBef>
            </a:pPr>
            <a:r>
              <a:rPr lang="en-US" sz="1800" dirty="0" smtClean="0">
                <a:latin typeface="Arial" pitchFamily="34" charset="0"/>
                <a:cs typeface="Arial" pitchFamily="34" charset="0"/>
              </a:rPr>
              <a:t>RBC </a:t>
            </a:r>
            <a:r>
              <a:rPr lang="en-US" sz="1800" dirty="0">
                <a:latin typeface="Arial" pitchFamily="34" charset="0"/>
                <a:cs typeface="Arial" pitchFamily="34" charset="0"/>
              </a:rPr>
              <a:t>proponents argue that the extent to which wages or prices may be sticky in the real world is not important for understanding economic fluctuations.  </a:t>
            </a:r>
          </a:p>
          <a:p>
            <a:pPr>
              <a:spcBef>
                <a:spcPct val="30000"/>
              </a:spcBef>
            </a:pPr>
            <a:endParaRPr lang="en-US" sz="1800" dirty="0" smtClean="0">
              <a:latin typeface="Arial" pitchFamily="34" charset="0"/>
              <a:cs typeface="Arial" pitchFamily="34" charset="0"/>
            </a:endParaRPr>
          </a:p>
          <a:p>
            <a:pPr>
              <a:spcBef>
                <a:spcPct val="30000"/>
              </a:spcBef>
            </a:pPr>
            <a:r>
              <a:rPr lang="en-US" sz="1800" dirty="0" smtClean="0">
                <a:latin typeface="Arial" pitchFamily="34" charset="0"/>
                <a:cs typeface="Arial" pitchFamily="34" charset="0"/>
              </a:rPr>
              <a:t>They </a:t>
            </a:r>
            <a:r>
              <a:rPr lang="en-US" sz="1800" dirty="0">
                <a:latin typeface="Arial" pitchFamily="34" charset="0"/>
                <a:cs typeface="Arial" pitchFamily="34" charset="0"/>
              </a:rPr>
              <a:t>also prefer to assume flexible prices to be consistent with microeconomic theory.</a:t>
            </a:r>
          </a:p>
          <a:p>
            <a:pPr>
              <a:spcBef>
                <a:spcPct val="30000"/>
              </a:spcBef>
            </a:pPr>
            <a:endParaRPr lang="en-US" sz="1800" dirty="0" smtClean="0">
              <a:latin typeface="Arial" pitchFamily="34" charset="0"/>
              <a:cs typeface="Arial" pitchFamily="34" charset="0"/>
            </a:endParaRPr>
          </a:p>
          <a:p>
            <a:pPr>
              <a:spcBef>
                <a:spcPct val="30000"/>
              </a:spcBef>
            </a:pPr>
            <a:r>
              <a:rPr lang="en-US" sz="1800" dirty="0" smtClean="0">
                <a:latin typeface="Arial" pitchFamily="34" charset="0"/>
                <a:cs typeface="Arial" pitchFamily="34" charset="0"/>
              </a:rPr>
              <a:t>Critics </a:t>
            </a:r>
            <a:r>
              <a:rPr lang="en-US" sz="1800" dirty="0">
                <a:latin typeface="Arial" pitchFamily="34" charset="0"/>
                <a:cs typeface="Arial" pitchFamily="34" charset="0"/>
              </a:rPr>
              <a:t>believe that wage and price stickiness explains involuntary unemployment and the non-neutrality of money.  </a:t>
            </a:r>
          </a:p>
        </p:txBody>
      </p:sp>
    </p:spTree>
  </p:cSld>
  <p:clrMapOvr>
    <a:masterClrMapping/>
  </p:clrMapOvr>
  <p:transition>
    <p:strips dir="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New Keynesian Economics</a:t>
            </a:r>
          </a:p>
        </p:txBody>
      </p:sp>
      <p:sp>
        <p:nvSpPr>
          <p:cNvPr id="236547" name="Rectangle 3"/>
          <p:cNvSpPr>
            <a:spLocks noGrp="1" noChangeArrowheads="1"/>
          </p:cNvSpPr>
          <p:nvPr>
            <p:ph idx="1"/>
          </p:nvPr>
        </p:nvSpPr>
        <p:spPr/>
        <p:txBody>
          <a:bodyPr>
            <a:normAutofit/>
          </a:bodyPr>
          <a:lstStyle/>
          <a:p>
            <a:r>
              <a:rPr lang="en-US" sz="1800" dirty="0">
                <a:latin typeface="Arial" pitchFamily="34" charset="0"/>
                <a:cs typeface="Arial" pitchFamily="34" charset="0"/>
              </a:rPr>
              <a:t>Most economists believe that short-run fluctuations in output and employment represent deviations from the natural rate,</a:t>
            </a:r>
          </a:p>
          <a:p>
            <a:pPr>
              <a:spcBef>
                <a:spcPct val="10000"/>
              </a:spcBef>
              <a:buFont typeface="Wingdings" pitchFamily="2" charset="2"/>
              <a:buNone/>
            </a:pPr>
            <a:r>
              <a:rPr lang="en-US" sz="1800" dirty="0">
                <a:latin typeface="Arial" pitchFamily="34" charset="0"/>
                <a:cs typeface="Arial" pitchFamily="34" charset="0"/>
              </a:rPr>
              <a:t>	and that these deviations occur because wages and prices are sticky.</a:t>
            </a:r>
          </a:p>
          <a:p>
            <a:pPr>
              <a:spcBef>
                <a:spcPct val="50000"/>
              </a:spcBef>
            </a:pPr>
            <a:endParaRPr lang="en-US" sz="1800" dirty="0" smtClean="0">
              <a:latin typeface="Arial" pitchFamily="34" charset="0"/>
              <a:cs typeface="Arial" pitchFamily="34" charset="0"/>
            </a:endParaRPr>
          </a:p>
          <a:p>
            <a:pPr>
              <a:spcBef>
                <a:spcPct val="50000"/>
              </a:spcBef>
            </a:pPr>
            <a:endParaRPr lang="en-US" sz="1800" dirty="0">
              <a:latin typeface="Arial" pitchFamily="34" charset="0"/>
              <a:cs typeface="Arial" pitchFamily="34" charset="0"/>
            </a:endParaRPr>
          </a:p>
          <a:p>
            <a:pPr>
              <a:spcBef>
                <a:spcPct val="50000"/>
              </a:spcBef>
            </a:pPr>
            <a:endParaRPr lang="en-US" sz="1800" dirty="0" smtClean="0">
              <a:latin typeface="Arial" pitchFamily="34" charset="0"/>
              <a:cs typeface="Arial" pitchFamily="34" charset="0"/>
            </a:endParaRPr>
          </a:p>
          <a:p>
            <a:pPr>
              <a:spcBef>
                <a:spcPct val="50000"/>
              </a:spcBef>
            </a:pPr>
            <a:r>
              <a:rPr lang="en-US" sz="1800" dirty="0" smtClean="0">
                <a:latin typeface="Arial" pitchFamily="34" charset="0"/>
                <a:cs typeface="Arial" pitchFamily="34" charset="0"/>
              </a:rPr>
              <a:t>New </a:t>
            </a:r>
            <a:r>
              <a:rPr lang="en-US" sz="1800" dirty="0">
                <a:latin typeface="Arial" pitchFamily="34" charset="0"/>
                <a:cs typeface="Arial" pitchFamily="34" charset="0"/>
              </a:rPr>
              <a:t>Keynesian research attempts to explain the stickiness of wages and prices by examining the microeconomics of price adjustment. </a:t>
            </a:r>
          </a:p>
        </p:txBody>
      </p:sp>
    </p:spTree>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p:txBody>
          <a:bodyPr>
            <a:normAutofit/>
          </a:bodyPr>
          <a:lstStyle/>
          <a:p>
            <a:pPr>
              <a:lnSpc>
                <a:spcPct val="90000"/>
              </a:lnSpc>
            </a:pPr>
            <a:r>
              <a:rPr lang="en-US" sz="2400" b="1" dirty="0">
                <a:latin typeface="Arial" pitchFamily="34" charset="0"/>
                <a:cs typeface="Arial" pitchFamily="34" charset="0"/>
              </a:rPr>
              <a:t>Small menu costs and </a:t>
            </a:r>
            <a:br>
              <a:rPr lang="en-US" sz="2400" b="1" dirty="0">
                <a:latin typeface="Arial" pitchFamily="34" charset="0"/>
                <a:cs typeface="Arial" pitchFamily="34" charset="0"/>
              </a:rPr>
            </a:br>
            <a:r>
              <a:rPr lang="en-US" sz="2400" b="1" dirty="0">
                <a:latin typeface="Arial" pitchFamily="34" charset="0"/>
                <a:cs typeface="Arial" pitchFamily="34" charset="0"/>
              </a:rPr>
              <a:t>aggregate-demand externalities</a:t>
            </a:r>
          </a:p>
        </p:txBody>
      </p:sp>
      <p:sp>
        <p:nvSpPr>
          <p:cNvPr id="231427" name="Rectangle 3"/>
          <p:cNvSpPr>
            <a:spLocks noGrp="1" noChangeArrowheads="1"/>
          </p:cNvSpPr>
          <p:nvPr>
            <p:ph idx="1"/>
          </p:nvPr>
        </p:nvSpPr>
        <p:spPr/>
        <p:txBody>
          <a:bodyPr/>
          <a:lstStyle/>
          <a:p>
            <a:r>
              <a:rPr lang="en-US" sz="1800" dirty="0">
                <a:latin typeface="Arial" pitchFamily="34" charset="0"/>
                <a:cs typeface="Arial" pitchFamily="34" charset="0"/>
              </a:rPr>
              <a:t>There are externalities to price adjustment:</a:t>
            </a:r>
            <a:br>
              <a:rPr lang="en-US" sz="1800" dirty="0">
                <a:latin typeface="Arial" pitchFamily="34" charset="0"/>
                <a:cs typeface="Arial" pitchFamily="34" charset="0"/>
              </a:rPr>
            </a:br>
            <a:r>
              <a:rPr lang="en-US" sz="1800" dirty="0">
                <a:latin typeface="Arial" pitchFamily="34" charset="0"/>
                <a:cs typeface="Arial" pitchFamily="34" charset="0"/>
              </a:rPr>
              <a:t>A price reduction by one firm causes the overall price level to fall (albeit slightly).</a:t>
            </a:r>
            <a:br>
              <a:rPr lang="en-US" sz="1800" dirty="0">
                <a:latin typeface="Arial" pitchFamily="34" charset="0"/>
                <a:cs typeface="Arial" pitchFamily="34" charset="0"/>
              </a:rPr>
            </a:br>
            <a:r>
              <a:rPr lang="en-US" sz="1800" dirty="0">
                <a:latin typeface="Arial" pitchFamily="34" charset="0"/>
                <a:cs typeface="Arial" pitchFamily="34" charset="0"/>
              </a:rPr>
              <a:t>This raises real money balances and increases aggregate demand, which benefits other firms.  </a:t>
            </a:r>
            <a:endParaRPr lang="en-US" sz="1800" b="1" dirty="0">
              <a:latin typeface="Arial" pitchFamily="34" charset="0"/>
              <a:cs typeface="Arial" pitchFamily="34" charset="0"/>
            </a:endParaRPr>
          </a:p>
          <a:p>
            <a:endParaRPr lang="en-US" sz="1800" b="1" dirty="0" smtClean="0">
              <a:latin typeface="Arial" pitchFamily="34" charset="0"/>
              <a:cs typeface="Arial" pitchFamily="34" charset="0"/>
            </a:endParaRPr>
          </a:p>
          <a:p>
            <a:r>
              <a:rPr lang="en-US" sz="1800" b="1" dirty="0" smtClean="0">
                <a:latin typeface="Arial" pitchFamily="34" charset="0"/>
                <a:cs typeface="Arial" pitchFamily="34" charset="0"/>
              </a:rPr>
              <a:t>Menu </a:t>
            </a:r>
            <a:r>
              <a:rPr lang="en-US" sz="1800" b="1" dirty="0">
                <a:latin typeface="Arial" pitchFamily="34" charset="0"/>
                <a:cs typeface="Arial" pitchFamily="34" charset="0"/>
              </a:rPr>
              <a:t>costs</a:t>
            </a:r>
            <a:r>
              <a:rPr lang="en-US" sz="1800" dirty="0">
                <a:latin typeface="Arial" pitchFamily="34" charset="0"/>
                <a:cs typeface="Arial" pitchFamily="34" charset="0"/>
              </a:rPr>
              <a:t> are the costs of changing prices (e.g., costs of printing new menus or mailing new catalogs)</a:t>
            </a:r>
          </a:p>
          <a:p>
            <a:endParaRPr lang="en-US" sz="1800" dirty="0" smtClean="0">
              <a:latin typeface="Arial" pitchFamily="34" charset="0"/>
              <a:cs typeface="Arial" pitchFamily="34" charset="0"/>
            </a:endParaRPr>
          </a:p>
          <a:p>
            <a:endParaRPr lang="en-US" sz="1800" dirty="0">
              <a:latin typeface="Arial" pitchFamily="34" charset="0"/>
              <a:cs typeface="Arial" pitchFamily="34" charset="0"/>
            </a:endParaRPr>
          </a:p>
          <a:p>
            <a:r>
              <a:rPr lang="en-US" sz="1800" dirty="0" smtClean="0">
                <a:latin typeface="Arial" pitchFamily="34" charset="0"/>
                <a:cs typeface="Arial" pitchFamily="34" charset="0"/>
              </a:rPr>
              <a:t>In </a:t>
            </a:r>
            <a:r>
              <a:rPr lang="en-US" sz="1800" dirty="0">
                <a:latin typeface="Arial" pitchFamily="34" charset="0"/>
                <a:cs typeface="Arial" pitchFamily="34" charset="0"/>
              </a:rPr>
              <a:t>the presence of menu costs, sticky prices may be optimal for the firms setting them even though they are undesirable for the economy as a whole.</a:t>
            </a:r>
          </a:p>
        </p:txBody>
      </p:sp>
    </p:spTree>
  </p:cSld>
  <p:clrMapOvr>
    <a:masterClrMapping/>
  </p:clrMapOvr>
  <p:transition>
    <p:strips dir="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Recessions as coordination failure</a:t>
            </a:r>
          </a:p>
        </p:txBody>
      </p:sp>
      <p:sp>
        <p:nvSpPr>
          <p:cNvPr id="237571" name="Rectangle 3"/>
          <p:cNvSpPr>
            <a:spLocks noGrp="1" noChangeArrowheads="1"/>
          </p:cNvSpPr>
          <p:nvPr>
            <p:ph idx="1"/>
          </p:nvPr>
        </p:nvSpPr>
        <p:spPr/>
        <p:txBody>
          <a:bodyPr>
            <a:normAutofit/>
          </a:bodyPr>
          <a:lstStyle/>
          <a:p>
            <a:r>
              <a:rPr lang="en-US" sz="1800" dirty="0">
                <a:latin typeface="Arial" pitchFamily="34" charset="0"/>
                <a:cs typeface="Arial" pitchFamily="34" charset="0"/>
              </a:rPr>
              <a:t>In recessions, output is low, workers are unemployed, and factories sit idle.  </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If </a:t>
            </a:r>
            <a:r>
              <a:rPr lang="en-US" sz="1800" dirty="0">
                <a:latin typeface="Arial" pitchFamily="34" charset="0"/>
                <a:cs typeface="Arial" pitchFamily="34" charset="0"/>
              </a:rPr>
              <a:t>all firms and workers would reduce their prices, then economy would return to full employment.  </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But</a:t>
            </a:r>
            <a:r>
              <a:rPr lang="en-US" sz="1800" dirty="0">
                <a:latin typeface="Arial" pitchFamily="34" charset="0"/>
                <a:cs typeface="Arial" pitchFamily="34" charset="0"/>
              </a:rPr>
              <a:t>, no individual firm or worker would be willing to cut his price without knowing that others will cut their prices.  Hence, prices remain high and the recession continues.  </a:t>
            </a:r>
          </a:p>
        </p:txBody>
      </p:sp>
    </p:spTree>
  </p:cSld>
  <p:clrMapOvr>
    <a:masterClrMapping/>
  </p:clrMapOvr>
  <p:transition>
    <p:strips dir="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staggering of wages and prices</a:t>
            </a:r>
          </a:p>
        </p:txBody>
      </p:sp>
      <p:sp>
        <p:nvSpPr>
          <p:cNvPr id="239619" name="Rectangle 3"/>
          <p:cNvSpPr>
            <a:spLocks noGrp="1" noChangeArrowheads="1"/>
          </p:cNvSpPr>
          <p:nvPr>
            <p:ph idx="1"/>
          </p:nvPr>
        </p:nvSpPr>
        <p:spPr/>
        <p:txBody>
          <a:bodyPr>
            <a:normAutofit/>
          </a:bodyPr>
          <a:lstStyle/>
          <a:p>
            <a:r>
              <a:rPr lang="en-US" sz="1800" dirty="0">
                <a:latin typeface="Arial" pitchFamily="34" charset="0"/>
                <a:cs typeface="Arial" pitchFamily="34" charset="0"/>
              </a:rPr>
              <a:t>All wages and prices do not adjust at the same time.  </a:t>
            </a:r>
          </a:p>
          <a:p>
            <a:endParaRPr lang="en-US" sz="1800" dirty="0" smtClean="0">
              <a:latin typeface="Arial" pitchFamily="34" charset="0"/>
              <a:cs typeface="Arial" pitchFamily="34" charset="0"/>
            </a:endParaRPr>
          </a:p>
          <a:p>
            <a:endParaRPr lang="en-US" sz="1800" dirty="0">
              <a:latin typeface="Arial" pitchFamily="34" charset="0"/>
              <a:cs typeface="Arial" pitchFamily="34" charset="0"/>
            </a:endParaRPr>
          </a:p>
          <a:p>
            <a:r>
              <a:rPr lang="en-US" sz="1800" dirty="0" smtClean="0">
                <a:latin typeface="Arial" pitchFamily="34" charset="0"/>
                <a:cs typeface="Arial" pitchFamily="34" charset="0"/>
              </a:rPr>
              <a:t>This </a:t>
            </a:r>
            <a:r>
              <a:rPr lang="en-US" sz="1800" dirty="0">
                <a:latin typeface="Arial" pitchFamily="34" charset="0"/>
                <a:cs typeface="Arial" pitchFamily="34" charset="0"/>
              </a:rPr>
              <a:t>staggering of wage &amp; price adjustment causes the overall price level to move slowly in response to demand changes.</a:t>
            </a:r>
          </a:p>
          <a:p>
            <a:endParaRPr lang="en-US" sz="1800" dirty="0" smtClean="0">
              <a:latin typeface="Arial" pitchFamily="34" charset="0"/>
              <a:cs typeface="Arial" pitchFamily="34" charset="0"/>
            </a:endParaRPr>
          </a:p>
          <a:p>
            <a:endParaRPr lang="en-US" sz="1800" dirty="0">
              <a:latin typeface="Arial" pitchFamily="34" charset="0"/>
              <a:cs typeface="Arial" pitchFamily="34" charset="0"/>
            </a:endParaRPr>
          </a:p>
          <a:p>
            <a:r>
              <a:rPr lang="en-US" sz="1800" dirty="0" smtClean="0">
                <a:latin typeface="Arial" pitchFamily="34" charset="0"/>
                <a:cs typeface="Arial" pitchFamily="34" charset="0"/>
              </a:rPr>
              <a:t>Each </a:t>
            </a:r>
            <a:r>
              <a:rPr lang="en-US" sz="1800" dirty="0">
                <a:latin typeface="Arial" pitchFamily="34" charset="0"/>
                <a:cs typeface="Arial" pitchFamily="34" charset="0"/>
              </a:rPr>
              <a:t>firm and worker knows that when it reduces its nominal price, its relative price will be low for a time.  This makes them reluctant to reduce their price. </a:t>
            </a:r>
          </a:p>
        </p:txBody>
      </p:sp>
    </p:spTree>
  </p:cSld>
  <p:clrMapOvr>
    <a:masterClrMapping/>
  </p:clrMapOvr>
  <p:transition>
    <p:strips dir="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p:txBody>
          <a:bodyPr>
            <a:normAutofit/>
          </a:bodyPr>
          <a:lstStyle/>
          <a:p>
            <a:pPr>
              <a:lnSpc>
                <a:spcPct val="90000"/>
              </a:lnSpc>
            </a:pPr>
            <a:r>
              <a:rPr lang="en-US" sz="2400" b="1" dirty="0">
                <a:latin typeface="Arial" pitchFamily="34" charset="0"/>
                <a:cs typeface="Arial" pitchFamily="34" charset="0"/>
              </a:rPr>
              <a:t>Top reasons for sticky prices:  </a:t>
            </a:r>
            <a:br>
              <a:rPr lang="en-US" sz="2400" b="1" dirty="0">
                <a:latin typeface="Arial" pitchFamily="34" charset="0"/>
                <a:cs typeface="Arial" pitchFamily="34" charset="0"/>
              </a:rPr>
            </a:br>
            <a:r>
              <a:rPr lang="en-US" sz="2400" b="1" i="1" dirty="0">
                <a:latin typeface="Arial" pitchFamily="34" charset="0"/>
                <a:cs typeface="Arial" pitchFamily="34" charset="0"/>
              </a:rPr>
              <a:t>results from surveys of managers</a:t>
            </a:r>
          </a:p>
        </p:txBody>
      </p:sp>
      <p:sp>
        <p:nvSpPr>
          <p:cNvPr id="241667" name="Rectangle 3"/>
          <p:cNvSpPr>
            <a:spLocks noGrp="1" noChangeArrowheads="1"/>
          </p:cNvSpPr>
          <p:nvPr>
            <p:ph idx="1"/>
          </p:nvPr>
        </p:nvSpPr>
        <p:spPr/>
        <p:txBody>
          <a:bodyPr/>
          <a:lstStyle/>
          <a:p>
            <a:pPr marL="404813" indent="-404813">
              <a:buFont typeface="Wingdings" pitchFamily="2" charset="2"/>
              <a:buNone/>
            </a:pPr>
            <a:r>
              <a:rPr lang="en-US" sz="1800" dirty="0">
                <a:latin typeface="Arial" pitchFamily="34" charset="0"/>
                <a:cs typeface="Arial" pitchFamily="34" charset="0"/>
              </a:rPr>
              <a:t>1.	Coordination failure:  firms hold back on price changes, waiting for others to go first</a:t>
            </a:r>
          </a:p>
          <a:p>
            <a:pPr marL="404813" indent="-404813">
              <a:buFont typeface="Wingdings" pitchFamily="2" charset="2"/>
              <a:buNone/>
            </a:pPr>
            <a:endParaRPr lang="en-US" sz="1800" dirty="0" smtClean="0">
              <a:latin typeface="Arial" pitchFamily="34" charset="0"/>
              <a:cs typeface="Arial" pitchFamily="34" charset="0"/>
            </a:endParaRPr>
          </a:p>
          <a:p>
            <a:pPr marL="404813" indent="-404813">
              <a:buFont typeface="Wingdings" pitchFamily="2" charset="2"/>
              <a:buNone/>
            </a:pPr>
            <a:r>
              <a:rPr lang="en-US" sz="1800" dirty="0" smtClean="0">
                <a:latin typeface="Arial" pitchFamily="34" charset="0"/>
                <a:cs typeface="Arial" pitchFamily="34" charset="0"/>
              </a:rPr>
              <a:t>2</a:t>
            </a:r>
            <a:r>
              <a:rPr lang="en-US" sz="1800" dirty="0">
                <a:latin typeface="Arial" pitchFamily="34" charset="0"/>
                <a:cs typeface="Arial" pitchFamily="34" charset="0"/>
              </a:rPr>
              <a:t>.	</a:t>
            </a:r>
            <a:r>
              <a:rPr lang="en-US" sz="1800" dirty="0" smtClean="0">
                <a:latin typeface="Arial" pitchFamily="34" charset="0"/>
                <a:cs typeface="Arial" pitchFamily="34" charset="0"/>
              </a:rPr>
              <a:t>Firms </a:t>
            </a:r>
            <a:r>
              <a:rPr lang="en-US" sz="1800" dirty="0">
                <a:latin typeface="Arial" pitchFamily="34" charset="0"/>
                <a:cs typeface="Arial" pitchFamily="34" charset="0"/>
              </a:rPr>
              <a:t>delay raising prices until costs rise</a:t>
            </a:r>
          </a:p>
          <a:p>
            <a:pPr marL="404813" indent="-404813">
              <a:buFont typeface="Wingdings" pitchFamily="2" charset="2"/>
              <a:buNone/>
            </a:pPr>
            <a:endParaRPr lang="en-US" sz="1800" dirty="0" smtClean="0">
              <a:latin typeface="Arial" pitchFamily="34" charset="0"/>
              <a:cs typeface="Arial" pitchFamily="34" charset="0"/>
            </a:endParaRPr>
          </a:p>
          <a:p>
            <a:pPr marL="404813" indent="-404813">
              <a:buFont typeface="Wingdings" pitchFamily="2" charset="2"/>
              <a:buNone/>
            </a:pPr>
            <a:r>
              <a:rPr lang="en-US" sz="1800" dirty="0" smtClean="0">
                <a:latin typeface="Arial" pitchFamily="34" charset="0"/>
                <a:cs typeface="Arial" pitchFamily="34" charset="0"/>
              </a:rPr>
              <a:t>3</a:t>
            </a:r>
            <a:r>
              <a:rPr lang="en-US" sz="1800" dirty="0">
                <a:latin typeface="Arial" pitchFamily="34" charset="0"/>
                <a:cs typeface="Arial" pitchFamily="34" charset="0"/>
              </a:rPr>
              <a:t>.	Firms prefer to vary other product attributes, such as quality, service, or delivery lags</a:t>
            </a:r>
          </a:p>
          <a:p>
            <a:pPr marL="404813" indent="-404813">
              <a:buFont typeface="Wingdings" pitchFamily="2" charset="2"/>
              <a:buNone/>
            </a:pPr>
            <a:endParaRPr lang="en-US" sz="1800" dirty="0" smtClean="0">
              <a:latin typeface="Arial" pitchFamily="34" charset="0"/>
              <a:cs typeface="Arial" pitchFamily="34" charset="0"/>
            </a:endParaRPr>
          </a:p>
          <a:p>
            <a:pPr marL="404813" indent="-404813">
              <a:buFont typeface="Wingdings" pitchFamily="2" charset="2"/>
              <a:buNone/>
            </a:pPr>
            <a:r>
              <a:rPr lang="en-US" sz="1800" dirty="0" smtClean="0">
                <a:latin typeface="Arial" pitchFamily="34" charset="0"/>
                <a:cs typeface="Arial" pitchFamily="34" charset="0"/>
              </a:rPr>
              <a:t>4</a:t>
            </a:r>
            <a:r>
              <a:rPr lang="en-US" sz="1800" dirty="0">
                <a:latin typeface="Arial" pitchFamily="34" charset="0"/>
                <a:cs typeface="Arial" pitchFamily="34" charset="0"/>
              </a:rPr>
              <a:t>.	Implicit contracts:  firms tacitly agree to stabilize prices, perhaps out of ‘fairness’ to customers</a:t>
            </a:r>
          </a:p>
          <a:p>
            <a:pPr marL="404813" indent="-404813">
              <a:buFont typeface="Wingdings" pitchFamily="2" charset="2"/>
              <a:buNone/>
            </a:pPr>
            <a:endParaRPr lang="en-US" sz="1800" dirty="0" smtClean="0">
              <a:latin typeface="Arial" pitchFamily="34" charset="0"/>
              <a:cs typeface="Arial" pitchFamily="34" charset="0"/>
            </a:endParaRPr>
          </a:p>
          <a:p>
            <a:pPr marL="404813" indent="-404813">
              <a:buFont typeface="Wingdings" pitchFamily="2" charset="2"/>
              <a:buNone/>
            </a:pPr>
            <a:r>
              <a:rPr lang="en-US" sz="1800" dirty="0" smtClean="0">
                <a:latin typeface="Arial" pitchFamily="34" charset="0"/>
                <a:cs typeface="Arial" pitchFamily="34" charset="0"/>
              </a:rPr>
              <a:t>5</a:t>
            </a:r>
            <a:r>
              <a:rPr lang="en-US" sz="1800" dirty="0">
                <a:latin typeface="Arial" pitchFamily="34" charset="0"/>
                <a:cs typeface="Arial" pitchFamily="34" charset="0"/>
              </a:rPr>
              <a:t>.	Explicit contracts that fix nominal prices</a:t>
            </a:r>
          </a:p>
          <a:p>
            <a:pPr marL="404813" indent="-404813">
              <a:buFont typeface="Wingdings" pitchFamily="2" charset="2"/>
              <a:buNone/>
            </a:pPr>
            <a:endParaRPr lang="en-US" sz="1800" dirty="0" smtClean="0">
              <a:latin typeface="Arial" pitchFamily="34" charset="0"/>
              <a:cs typeface="Arial" pitchFamily="34" charset="0"/>
            </a:endParaRPr>
          </a:p>
          <a:p>
            <a:pPr marL="404813" indent="-404813">
              <a:buFont typeface="Wingdings" pitchFamily="2" charset="2"/>
              <a:buNone/>
            </a:pPr>
            <a:r>
              <a:rPr lang="en-US" sz="1800" dirty="0" smtClean="0">
                <a:latin typeface="Arial" pitchFamily="34" charset="0"/>
                <a:cs typeface="Arial" pitchFamily="34" charset="0"/>
              </a:rPr>
              <a:t>6</a:t>
            </a:r>
            <a:r>
              <a:rPr lang="en-US" sz="1800" dirty="0">
                <a:latin typeface="Arial" pitchFamily="34" charset="0"/>
                <a:cs typeface="Arial" pitchFamily="34" charset="0"/>
              </a:rPr>
              <a:t>.	Menu costs</a:t>
            </a:r>
          </a:p>
        </p:txBody>
      </p:sp>
    </p:spTree>
  </p:cSld>
  <p:clrMapOvr>
    <a:masterClrMapping/>
  </p:clrMapOvr>
  <p:transition>
    <p:strips dir="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Conclusion:  the frontiers of research</a:t>
            </a:r>
          </a:p>
        </p:txBody>
      </p:sp>
      <p:sp>
        <p:nvSpPr>
          <p:cNvPr id="243715" name="Rectangle 3"/>
          <p:cNvSpPr>
            <a:spLocks noGrp="1" noChangeArrowheads="1"/>
          </p:cNvSpPr>
          <p:nvPr>
            <p:ph idx="1"/>
          </p:nvPr>
        </p:nvSpPr>
        <p:spPr>
          <a:xfrm>
            <a:off x="990600" y="1219200"/>
            <a:ext cx="7543800" cy="4419600"/>
          </a:xfrm>
        </p:spPr>
        <p:txBody>
          <a:bodyPr/>
          <a:lstStyle/>
          <a:p>
            <a:pPr>
              <a:spcBef>
                <a:spcPct val="50000"/>
              </a:spcBef>
            </a:pPr>
            <a:endParaRPr lang="en-US" sz="1800" dirty="0" smtClean="0">
              <a:latin typeface="Arial" pitchFamily="34" charset="0"/>
              <a:cs typeface="Arial" pitchFamily="34" charset="0"/>
            </a:endParaRPr>
          </a:p>
          <a:p>
            <a:pPr>
              <a:spcBef>
                <a:spcPct val="50000"/>
              </a:spcBef>
            </a:pPr>
            <a:r>
              <a:rPr lang="en-US" sz="1800" dirty="0" smtClean="0">
                <a:latin typeface="Arial" pitchFamily="34" charset="0"/>
                <a:cs typeface="Arial" pitchFamily="34" charset="0"/>
              </a:rPr>
              <a:t>This </a:t>
            </a:r>
            <a:r>
              <a:rPr lang="en-US" sz="1800" dirty="0">
                <a:latin typeface="Arial" pitchFamily="34" charset="0"/>
                <a:cs typeface="Arial" pitchFamily="34" charset="0"/>
              </a:rPr>
              <a:t>chapter has explored two distinct approaches to the study of business cycles:  Real Business Cycle theory and New Keynesian Theory.</a:t>
            </a:r>
          </a:p>
          <a:p>
            <a:pPr>
              <a:spcBef>
                <a:spcPct val="50000"/>
              </a:spcBef>
            </a:pPr>
            <a:endParaRPr lang="en-US" sz="1800" dirty="0" smtClean="0">
              <a:latin typeface="Arial" pitchFamily="34" charset="0"/>
              <a:cs typeface="Arial" pitchFamily="34" charset="0"/>
            </a:endParaRPr>
          </a:p>
          <a:p>
            <a:pPr>
              <a:spcBef>
                <a:spcPct val="50000"/>
              </a:spcBef>
            </a:pPr>
            <a:endParaRPr lang="en-US" sz="1800" dirty="0">
              <a:latin typeface="Arial" pitchFamily="34" charset="0"/>
              <a:cs typeface="Arial" pitchFamily="34" charset="0"/>
            </a:endParaRPr>
          </a:p>
          <a:p>
            <a:pPr>
              <a:spcBef>
                <a:spcPct val="50000"/>
              </a:spcBef>
            </a:pPr>
            <a:r>
              <a:rPr lang="en-US" sz="1800" dirty="0" smtClean="0">
                <a:latin typeface="Arial" pitchFamily="34" charset="0"/>
                <a:cs typeface="Arial" pitchFamily="34" charset="0"/>
              </a:rPr>
              <a:t>Not </a:t>
            </a:r>
            <a:r>
              <a:rPr lang="en-US" sz="1800" dirty="0">
                <a:latin typeface="Arial" pitchFamily="34" charset="0"/>
                <a:cs typeface="Arial" pitchFamily="34" charset="0"/>
              </a:rPr>
              <a:t>all economists fall entirely into one camp or the other.  </a:t>
            </a:r>
          </a:p>
          <a:p>
            <a:pPr>
              <a:spcBef>
                <a:spcPct val="50000"/>
              </a:spcBef>
            </a:pPr>
            <a:endParaRPr lang="en-US" sz="1800" dirty="0" smtClean="0">
              <a:latin typeface="Arial" pitchFamily="34" charset="0"/>
              <a:cs typeface="Arial" pitchFamily="34" charset="0"/>
            </a:endParaRPr>
          </a:p>
          <a:p>
            <a:pPr>
              <a:spcBef>
                <a:spcPct val="50000"/>
              </a:spcBef>
            </a:pPr>
            <a:endParaRPr lang="en-US" sz="1800" dirty="0">
              <a:latin typeface="Arial" pitchFamily="34" charset="0"/>
              <a:cs typeface="Arial" pitchFamily="34" charset="0"/>
            </a:endParaRPr>
          </a:p>
          <a:p>
            <a:pPr>
              <a:spcBef>
                <a:spcPct val="50000"/>
              </a:spcBef>
            </a:pPr>
            <a:r>
              <a:rPr lang="en-US" sz="1800" dirty="0" smtClean="0">
                <a:latin typeface="Arial" pitchFamily="34" charset="0"/>
                <a:cs typeface="Arial" pitchFamily="34" charset="0"/>
              </a:rPr>
              <a:t>An </a:t>
            </a:r>
            <a:r>
              <a:rPr lang="en-US" sz="1800" dirty="0">
                <a:latin typeface="Arial" pitchFamily="34" charset="0"/>
                <a:cs typeface="Arial" pitchFamily="34" charset="0"/>
              </a:rPr>
              <a:t>increasing amount of research incorporates insights from both schools of thought to advance our study of economic fluctuations.</a:t>
            </a:r>
          </a:p>
        </p:txBody>
      </p:sp>
    </p:spTree>
  </p:cSld>
  <p:clrMapOvr>
    <a:masterClrMapping/>
  </p:clrMapOvr>
  <p:transition>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S</a:t>
            </a:r>
            <a:r>
              <a:rPr lang="en-US" sz="2400" b="1" dirty="0" smtClean="0">
                <a:latin typeface="Arial" pitchFamily="34" charset="0"/>
                <a:cs typeface="Arial" pitchFamily="34" charset="0"/>
              </a:rPr>
              <a:t>ummary</a:t>
            </a:r>
            <a:endParaRPr lang="en-US" sz="2400" b="1" dirty="0">
              <a:latin typeface="Arial" pitchFamily="34" charset="0"/>
              <a:cs typeface="Arial" pitchFamily="34" charset="0"/>
            </a:endParaRPr>
          </a:p>
        </p:txBody>
      </p:sp>
      <p:sp>
        <p:nvSpPr>
          <p:cNvPr id="210947" name="Rectangle 3"/>
          <p:cNvSpPr>
            <a:spLocks noGrp="1" noChangeArrowheads="1"/>
          </p:cNvSpPr>
          <p:nvPr>
            <p:ph idx="1"/>
          </p:nvPr>
        </p:nvSpPr>
        <p:spPr>
          <a:xfrm>
            <a:off x="990600" y="1219200"/>
            <a:ext cx="7696200" cy="5029200"/>
          </a:xfrm>
        </p:spPr>
        <p:txBody>
          <a:bodyPr/>
          <a:lstStyle/>
          <a:p>
            <a:pPr marL="404813" indent="-404813" defTabSz="736600">
              <a:spcBef>
                <a:spcPct val="15000"/>
              </a:spcBef>
              <a:buSzPct val="95000"/>
              <a:buFont typeface="Wingdings" pitchFamily="2" charset="2"/>
              <a:buNone/>
            </a:pPr>
            <a:r>
              <a:rPr lang="en-US" sz="1800" dirty="0">
                <a:latin typeface="Arial" pitchFamily="34" charset="0"/>
                <a:cs typeface="Arial" pitchFamily="34" charset="0"/>
              </a:rPr>
              <a:t>1.	 Real Business Cycle theory</a:t>
            </a:r>
          </a:p>
          <a:p>
            <a:pPr marL="852488" lvl="1" indent="-333375" defTabSz="736600">
              <a:buSzPct val="95000"/>
              <a:buFont typeface="Wingdings" pitchFamily="2" charset="2"/>
              <a:buChar char="§"/>
            </a:pPr>
            <a:r>
              <a:rPr lang="en-US" sz="1800" dirty="0">
                <a:latin typeface="Arial" pitchFamily="34" charset="0"/>
                <a:cs typeface="Arial" pitchFamily="34" charset="0"/>
              </a:rPr>
              <a:t>assumes perfect flexibility of wages and prices</a:t>
            </a:r>
          </a:p>
          <a:p>
            <a:pPr marL="852488" lvl="1" indent="-333375" defTabSz="736600">
              <a:buSzPct val="95000"/>
              <a:buFont typeface="Wingdings" pitchFamily="2" charset="2"/>
              <a:buChar char="§"/>
            </a:pPr>
            <a:r>
              <a:rPr lang="en-US" sz="1800" dirty="0">
                <a:latin typeface="Arial" pitchFamily="34" charset="0"/>
                <a:cs typeface="Arial" pitchFamily="34" charset="0"/>
              </a:rPr>
              <a:t>shows how fluctuations arise in response to productivity shocks</a:t>
            </a:r>
          </a:p>
          <a:p>
            <a:pPr marL="852488" lvl="1" indent="-333375" defTabSz="736600">
              <a:buSzPct val="95000"/>
              <a:buFont typeface="Wingdings" pitchFamily="2" charset="2"/>
              <a:buChar char="§"/>
            </a:pPr>
            <a:r>
              <a:rPr lang="en-US" sz="1800" dirty="0">
                <a:latin typeface="Arial" pitchFamily="34" charset="0"/>
                <a:cs typeface="Arial" pitchFamily="34" charset="0"/>
              </a:rPr>
              <a:t>the fluctuations are optimal given the shocks</a:t>
            </a:r>
          </a:p>
          <a:p>
            <a:pPr marL="404813" indent="-404813" defTabSz="736600">
              <a:buSzPct val="95000"/>
              <a:buFont typeface="Wingdings" pitchFamily="2" charset="2"/>
              <a:buNone/>
            </a:pPr>
            <a:endParaRPr lang="en-US" sz="1800" dirty="0" smtClean="0">
              <a:latin typeface="Arial" pitchFamily="34" charset="0"/>
              <a:cs typeface="Arial" pitchFamily="34" charset="0"/>
            </a:endParaRPr>
          </a:p>
          <a:p>
            <a:pPr marL="404813" indent="-404813" defTabSz="736600">
              <a:buSzPct val="95000"/>
              <a:buFont typeface="Wingdings" pitchFamily="2" charset="2"/>
              <a:buNone/>
            </a:pPr>
            <a:endParaRPr lang="en-US" sz="1800" dirty="0">
              <a:latin typeface="Arial" pitchFamily="34" charset="0"/>
              <a:cs typeface="Arial" pitchFamily="34" charset="0"/>
            </a:endParaRPr>
          </a:p>
          <a:p>
            <a:pPr marL="404813" indent="-404813" defTabSz="736600">
              <a:buSzPct val="95000"/>
              <a:buFont typeface="Wingdings" pitchFamily="2" charset="2"/>
              <a:buNone/>
            </a:pPr>
            <a:r>
              <a:rPr lang="en-US" sz="1800" dirty="0" smtClean="0">
                <a:latin typeface="Arial" pitchFamily="34" charset="0"/>
                <a:cs typeface="Arial" pitchFamily="34" charset="0"/>
              </a:rPr>
              <a:t>2</a:t>
            </a:r>
            <a:r>
              <a:rPr lang="en-US" sz="1800" dirty="0">
                <a:latin typeface="Arial" pitchFamily="34" charset="0"/>
                <a:cs typeface="Arial" pitchFamily="34" charset="0"/>
              </a:rPr>
              <a:t>.	</a:t>
            </a:r>
            <a:r>
              <a:rPr lang="en-US" sz="1800" dirty="0" smtClean="0">
                <a:latin typeface="Arial" pitchFamily="34" charset="0"/>
                <a:cs typeface="Arial" pitchFamily="34" charset="0"/>
              </a:rPr>
              <a:t>Points </a:t>
            </a:r>
            <a:r>
              <a:rPr lang="en-US" sz="1800" dirty="0">
                <a:latin typeface="Arial" pitchFamily="34" charset="0"/>
                <a:cs typeface="Arial" pitchFamily="34" charset="0"/>
              </a:rPr>
              <a:t>of controversy in RBC theory</a:t>
            </a:r>
          </a:p>
          <a:p>
            <a:pPr marL="852488" lvl="1" indent="-333375" defTabSz="736600">
              <a:buSzPct val="95000"/>
              <a:buFont typeface="Wingdings" pitchFamily="2" charset="2"/>
              <a:buChar char="§"/>
            </a:pPr>
            <a:r>
              <a:rPr lang="en-US" sz="1800" dirty="0" err="1">
                <a:latin typeface="Arial" pitchFamily="34" charset="0"/>
                <a:cs typeface="Arial" pitchFamily="34" charset="0"/>
              </a:rPr>
              <a:t>intertemporal</a:t>
            </a:r>
            <a:r>
              <a:rPr lang="en-US" sz="1800" dirty="0">
                <a:latin typeface="Arial" pitchFamily="34" charset="0"/>
                <a:cs typeface="Arial" pitchFamily="34" charset="0"/>
              </a:rPr>
              <a:t> substitution of labor</a:t>
            </a:r>
          </a:p>
          <a:p>
            <a:pPr marL="852488" lvl="1" indent="-333375" defTabSz="736600">
              <a:buSzPct val="95000"/>
              <a:buFont typeface="Wingdings" pitchFamily="2" charset="2"/>
              <a:buChar char="§"/>
            </a:pPr>
            <a:r>
              <a:rPr lang="en-US" sz="1800" dirty="0">
                <a:latin typeface="Arial" pitchFamily="34" charset="0"/>
                <a:cs typeface="Arial" pitchFamily="34" charset="0"/>
              </a:rPr>
              <a:t>the importance of technology shocks</a:t>
            </a:r>
          </a:p>
          <a:p>
            <a:pPr marL="852488" lvl="1" indent="-333375" defTabSz="736600">
              <a:buSzPct val="95000"/>
              <a:buFont typeface="Wingdings" pitchFamily="2" charset="2"/>
              <a:buChar char="§"/>
            </a:pPr>
            <a:r>
              <a:rPr lang="en-US" sz="1800" dirty="0">
                <a:latin typeface="Arial" pitchFamily="34" charset="0"/>
                <a:cs typeface="Arial" pitchFamily="34" charset="0"/>
              </a:rPr>
              <a:t>the neutrality of money</a:t>
            </a:r>
          </a:p>
          <a:p>
            <a:pPr marL="852488" lvl="1" indent="-333375" defTabSz="736600">
              <a:buSzPct val="95000"/>
              <a:buFont typeface="Wingdings" pitchFamily="2" charset="2"/>
              <a:buChar char="§"/>
            </a:pPr>
            <a:r>
              <a:rPr lang="en-US" sz="1800" dirty="0">
                <a:latin typeface="Arial" pitchFamily="34" charset="0"/>
                <a:cs typeface="Arial" pitchFamily="34" charset="0"/>
              </a:rPr>
              <a:t>the flexibility of prices and wages</a:t>
            </a:r>
          </a:p>
        </p:txBody>
      </p:sp>
      <p:pic>
        <p:nvPicPr>
          <p:cNvPr id="5" name="Picture 4"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S</a:t>
            </a:r>
            <a:r>
              <a:rPr lang="en-US" sz="2400" b="1" dirty="0" smtClean="0">
                <a:latin typeface="Arial" pitchFamily="34" charset="0"/>
                <a:cs typeface="Arial" pitchFamily="34" charset="0"/>
              </a:rPr>
              <a:t>ummary</a:t>
            </a:r>
            <a:endParaRPr lang="en-US" sz="2400" b="1" dirty="0">
              <a:latin typeface="Arial" pitchFamily="34" charset="0"/>
              <a:cs typeface="Arial" pitchFamily="34" charset="0"/>
            </a:endParaRPr>
          </a:p>
        </p:txBody>
      </p:sp>
      <p:sp>
        <p:nvSpPr>
          <p:cNvPr id="212995" name="Rectangle 3"/>
          <p:cNvSpPr>
            <a:spLocks noGrp="1" noChangeArrowheads="1"/>
          </p:cNvSpPr>
          <p:nvPr>
            <p:ph idx="1"/>
          </p:nvPr>
        </p:nvSpPr>
        <p:spPr>
          <a:xfrm>
            <a:off x="990600" y="1219200"/>
            <a:ext cx="7696200" cy="4419600"/>
          </a:xfrm>
        </p:spPr>
        <p:txBody>
          <a:bodyPr>
            <a:normAutofit/>
          </a:bodyPr>
          <a:lstStyle/>
          <a:p>
            <a:pPr marL="404813" indent="-404813" defTabSz="736600">
              <a:spcBef>
                <a:spcPct val="15000"/>
              </a:spcBef>
              <a:buSzPct val="95000"/>
              <a:buFont typeface="Wingdings" pitchFamily="2" charset="2"/>
              <a:buNone/>
            </a:pPr>
            <a:r>
              <a:rPr lang="en-US" sz="1800" dirty="0">
                <a:latin typeface="Arial" pitchFamily="34" charset="0"/>
                <a:cs typeface="Arial" pitchFamily="34" charset="0"/>
              </a:rPr>
              <a:t>3.	New Keynesian economics</a:t>
            </a:r>
          </a:p>
          <a:p>
            <a:pPr marL="793750" lvl="1" indent="-274638" defTabSz="736600">
              <a:buSzPct val="95000"/>
              <a:buFont typeface="Wingdings" pitchFamily="2" charset="2"/>
              <a:buChar char="§"/>
            </a:pPr>
            <a:r>
              <a:rPr lang="en-US" sz="1800" dirty="0">
                <a:latin typeface="Arial" pitchFamily="34" charset="0"/>
                <a:cs typeface="Arial" pitchFamily="34" charset="0"/>
              </a:rPr>
              <a:t>accepts the traditional model of aggregate demand and supply</a:t>
            </a:r>
          </a:p>
          <a:p>
            <a:pPr marL="793750" lvl="1" indent="-274638" defTabSz="736600">
              <a:buSzPct val="95000"/>
              <a:buFont typeface="Wingdings" pitchFamily="2" charset="2"/>
              <a:buChar char="§"/>
            </a:pPr>
            <a:r>
              <a:rPr lang="en-US" sz="1800" dirty="0">
                <a:latin typeface="Arial" pitchFamily="34" charset="0"/>
                <a:cs typeface="Arial" pitchFamily="34" charset="0"/>
              </a:rPr>
              <a:t>attempts to explain the stickiness of wages and prices with microeconomic analysis, including</a:t>
            </a:r>
          </a:p>
          <a:p>
            <a:pPr marL="1254125" lvl="2" indent="-346075" defTabSz="736600">
              <a:buSzPct val="95000"/>
              <a:buFont typeface="Wingdings" pitchFamily="2" charset="2"/>
              <a:buChar char="§"/>
            </a:pPr>
            <a:r>
              <a:rPr lang="en-US" sz="1800" dirty="0">
                <a:latin typeface="Arial" pitchFamily="34" charset="0"/>
                <a:cs typeface="Arial" pitchFamily="34" charset="0"/>
              </a:rPr>
              <a:t>menu costs</a:t>
            </a:r>
          </a:p>
          <a:p>
            <a:pPr marL="1254125" lvl="2" indent="-346075" defTabSz="736600">
              <a:buSzPct val="95000"/>
              <a:buFont typeface="Wingdings" pitchFamily="2" charset="2"/>
              <a:buChar char="§"/>
            </a:pPr>
            <a:r>
              <a:rPr lang="en-US" sz="1800" dirty="0">
                <a:latin typeface="Arial" pitchFamily="34" charset="0"/>
                <a:cs typeface="Arial" pitchFamily="34" charset="0"/>
              </a:rPr>
              <a:t>coordination failure</a:t>
            </a:r>
          </a:p>
          <a:p>
            <a:pPr marL="1254125" lvl="2" indent="-346075" defTabSz="736600">
              <a:buSzPct val="95000"/>
              <a:buFont typeface="Wingdings" pitchFamily="2" charset="2"/>
              <a:buChar char="§"/>
            </a:pPr>
            <a:r>
              <a:rPr lang="en-US" sz="1800" dirty="0">
                <a:latin typeface="Arial" pitchFamily="34" charset="0"/>
                <a:cs typeface="Arial" pitchFamily="34" charset="0"/>
              </a:rPr>
              <a:t>staggering of wages and prices</a:t>
            </a:r>
          </a:p>
        </p:txBody>
      </p:sp>
      <p:pic>
        <p:nvPicPr>
          <p:cNvPr id="5" name="Picture 4"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1786</TotalTime>
  <Words>1813</Words>
  <Application>Microsoft Office PowerPoint</Application>
  <PresentationFormat>On-screen Show (4:3)</PresentationFormat>
  <Paragraphs>271</Paragraphs>
  <Slides>25</Slides>
  <Notes>22</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25</vt:i4>
      </vt:variant>
    </vt:vector>
  </HeadingPairs>
  <TitlesOfParts>
    <vt:vector size="28" baseType="lpstr">
      <vt:lpstr>Office Theme</vt:lpstr>
      <vt:lpstr>Image</vt:lpstr>
      <vt:lpstr>Equation</vt:lpstr>
      <vt:lpstr>Review of the previous lecture</vt:lpstr>
      <vt:lpstr>Review of the previous lecture</vt:lpstr>
      <vt:lpstr>Review of the previous lecture</vt:lpstr>
      <vt:lpstr>Slide 3</vt:lpstr>
      <vt:lpstr>Lecture outline</vt:lpstr>
      <vt:lpstr>The Theory of Real Business Cycles</vt:lpstr>
      <vt:lpstr>The economics of Robinson Crusoe</vt:lpstr>
      <vt:lpstr>Shocks in the Crusoe island economy</vt:lpstr>
      <vt:lpstr>Economic fluctuations as  optimal responses to shocks</vt:lpstr>
      <vt:lpstr>The debate over RBC theory</vt:lpstr>
      <vt:lpstr>The labor market</vt:lpstr>
      <vt:lpstr>The labor market</vt:lpstr>
      <vt:lpstr>Technology shocks</vt:lpstr>
      <vt:lpstr>The Solow residual and growth in output</vt:lpstr>
      <vt:lpstr>Technology shocks</vt:lpstr>
      <vt:lpstr>The neutrality of money</vt:lpstr>
      <vt:lpstr>The flexibility of wages and prices</vt:lpstr>
      <vt:lpstr>New Keynesian Economics</vt:lpstr>
      <vt:lpstr>Small menu costs and  aggregate-demand externalities</vt:lpstr>
      <vt:lpstr>Recessions as coordination failure</vt:lpstr>
      <vt:lpstr>The staggering of wages and prices</vt:lpstr>
      <vt:lpstr>Top reasons for sticky prices:   results from surveys of managers</vt:lpstr>
      <vt:lpstr>Conclusion:  the frontiers of research</vt:lpstr>
      <vt:lpstr>Summary</vt:lpstr>
      <vt:lpstr>Summary</vt:lpstr>
    </vt:vector>
  </TitlesOfParts>
  <Company>Worth Publishers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Mankiw 5/e  Chapter 19:  Advances in Business Cycle Theory</dc:title>
  <dc:creator>Ron Cronovich</dc:creator>
  <cp:lastModifiedBy>NTS</cp:lastModifiedBy>
  <cp:revision>190</cp:revision>
  <dcterms:created xsi:type="dcterms:W3CDTF">2001-08-18T20:45:39Z</dcterms:created>
  <dcterms:modified xsi:type="dcterms:W3CDTF">2012-12-20T04:39:45Z</dcterms:modified>
</cp:coreProperties>
</file>