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Lst>
  <p:notesMasterIdLst>
    <p:notesMasterId r:id="rId38"/>
  </p:notesMasterIdLst>
  <p:handoutMasterIdLst>
    <p:handoutMasterId r:id="rId39"/>
  </p:handoutMasterIdLst>
  <p:sldIdLst>
    <p:sldId id="391" r:id="rId2"/>
    <p:sldId id="392" r:id="rId3"/>
    <p:sldId id="390" r:id="rId4"/>
    <p:sldId id="256" r:id="rId5"/>
    <p:sldId id="292" r:id="rId6"/>
    <p:sldId id="293" r:id="rId7"/>
    <p:sldId id="380" r:id="rId8"/>
    <p:sldId id="274" r:id="rId9"/>
    <p:sldId id="275" r:id="rId10"/>
    <p:sldId id="354" r:id="rId11"/>
    <p:sldId id="265" r:id="rId12"/>
    <p:sldId id="266" r:id="rId13"/>
    <p:sldId id="298" r:id="rId14"/>
    <p:sldId id="267" r:id="rId15"/>
    <p:sldId id="299" r:id="rId16"/>
    <p:sldId id="322" r:id="rId17"/>
    <p:sldId id="330" r:id="rId18"/>
    <p:sldId id="381" r:id="rId19"/>
    <p:sldId id="268" r:id="rId20"/>
    <p:sldId id="315" r:id="rId21"/>
    <p:sldId id="269" r:id="rId22"/>
    <p:sldId id="270" r:id="rId23"/>
    <p:sldId id="331" r:id="rId24"/>
    <p:sldId id="317" r:id="rId25"/>
    <p:sldId id="301" r:id="rId26"/>
    <p:sldId id="294" r:id="rId27"/>
    <p:sldId id="329" r:id="rId28"/>
    <p:sldId id="276" r:id="rId29"/>
    <p:sldId id="277" r:id="rId30"/>
    <p:sldId id="333" r:id="rId31"/>
    <p:sldId id="348" r:id="rId32"/>
    <p:sldId id="314" r:id="rId33"/>
    <p:sldId id="347" r:id="rId34"/>
    <p:sldId id="357" r:id="rId35"/>
    <p:sldId id="361" r:id="rId36"/>
    <p:sldId id="289" r:id="rId3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666699"/>
    <a:srgbClr val="FF99FF"/>
    <a:srgbClr val="969696"/>
    <a:srgbClr val="C0C0C0"/>
    <a:srgbClr val="D60093"/>
    <a:srgbClr val="66003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66" d="100"/>
          <a:sy n="66" d="100"/>
        </p:scale>
        <p:origin x="-1506" y="-180"/>
      </p:cViewPr>
      <p:guideLst>
        <p:guide orient="horz" pos="1083"/>
        <p:guide pos="2880"/>
      </p:guideLst>
    </p:cSldViewPr>
  </p:slideViewPr>
  <p:outlineViewPr>
    <p:cViewPr>
      <p:scale>
        <a:sx n="33" d="100"/>
        <a:sy n="33" d="100"/>
      </p:scale>
      <p:origin x="0" y="22434"/>
    </p:cViewPr>
  </p:outlineViewPr>
  <p:notesTextViewPr>
    <p:cViewPr>
      <p:scale>
        <a:sx n="100" d="100"/>
        <a:sy n="100" d="100"/>
      </p:scale>
      <p:origin x="0" y="0"/>
    </p:cViewPr>
  </p:notesTextViewPr>
  <p:sorterViewPr>
    <p:cViewPr>
      <p:scale>
        <a:sx n="95" d="100"/>
        <a:sy n="95" d="100"/>
      </p:scale>
      <p:origin x="0" y="0"/>
    </p:cViewPr>
  </p:sorterViewPr>
  <p:notesViewPr>
    <p:cSldViewPr>
      <p:cViewPr>
        <p:scale>
          <a:sx n="90" d="100"/>
          <a:sy n="90" d="100"/>
        </p:scale>
        <p:origin x="-420"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5CCD017-0E98-46CB-9A4C-CB7335DA9A9F}" type="slidenum">
              <a:rPr lang="en-US"/>
              <a:pPr/>
              <a:t>‹#›</a:t>
            </a:fld>
            <a:endParaRPr lang="en-US"/>
          </a:p>
        </p:txBody>
      </p:sp>
    </p:spTree>
    <p:extLst>
      <p:ext uri="{BB962C8B-B14F-4D97-AF65-F5344CB8AC3E}">
        <p14:creationId xmlns:p14="http://schemas.microsoft.com/office/powerpoint/2010/main" val="4027196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524000" y="533400"/>
            <a:ext cx="3657600" cy="2667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3429000"/>
            <a:ext cx="50292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DD2168CE-06C3-413E-B27D-358583A0F3FB}" type="slidenum">
              <a:rPr lang="en-US"/>
              <a:pPr/>
              <a:t>‹#›</a:t>
            </a:fld>
            <a:endParaRPr lang="en-US"/>
          </a:p>
        </p:txBody>
      </p:sp>
    </p:spTree>
    <p:extLst>
      <p:ext uri="{BB962C8B-B14F-4D97-AF65-F5344CB8AC3E}">
        <p14:creationId xmlns:p14="http://schemas.microsoft.com/office/powerpoint/2010/main" val="10429169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280CC02-0442-4E1B-B160-F51E6085F8AE}" type="slidenum">
              <a:rPr lang="en-US"/>
              <a:pPr/>
              <a:t>3</a:t>
            </a:fld>
            <a:endParaRPr lang="en-US"/>
          </a:p>
        </p:txBody>
      </p:sp>
      <p:sp>
        <p:nvSpPr>
          <p:cNvPr id="8194" name="Rectangle 2"/>
          <p:cNvSpPr>
            <a:spLocks noGrp="1" noRot="1" noChangeAspect="1" noChangeArrowheads="1" noTextEdit="1"/>
          </p:cNvSpPr>
          <p:nvPr>
            <p:ph type="sldImg"/>
          </p:nvPr>
        </p:nvSpPr>
        <p:spPr>
          <a:xfrm>
            <a:off x="1574800" y="533400"/>
            <a:ext cx="3556000" cy="2667000"/>
          </a:xfrm>
          <a:ln/>
        </p:spPr>
      </p:sp>
      <p:sp>
        <p:nvSpPr>
          <p:cNvPr id="8195" name="Rectangle 3"/>
          <p:cNvSpPr>
            <a:spLocks noGrp="1" noChangeArrowheads="1"/>
          </p:cNvSpPr>
          <p:nvPr>
            <p:ph type="body" idx="1"/>
          </p:nvPr>
        </p:nvSpPr>
        <p:spPr/>
        <p:txBody>
          <a:bodyPr/>
          <a:lstStyle/>
          <a:p>
            <a:r>
              <a:rPr lang="en-US"/>
              <a:t>These are three of the most important economic statistics.  Policymakers and businesspersons use them to monitor the economy and formulate appropriate policies.  Economists use them to develop and test theories about how the economy works.  Because we’ll be learning many of these theories, it’s worth spending some time now to really understand what these statistics mean, and how they are measured.  </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F645EAE-DCE1-4AD7-98FF-EE130A5E82DF}" type="slidenum">
              <a:rPr lang="en-US"/>
              <a:pPr/>
              <a:t>4</a:t>
            </a:fld>
            <a:endParaRPr lang="en-US"/>
          </a:p>
        </p:txBody>
      </p:sp>
      <p:sp>
        <p:nvSpPr>
          <p:cNvPr id="77826" name="Rectangle 2"/>
          <p:cNvSpPr>
            <a:spLocks noGrp="1" noRot="1" noChangeAspect="1" noChangeArrowheads="1"/>
          </p:cNvSpPr>
          <p:nvPr>
            <p:ph type="sldImg"/>
          </p:nvPr>
        </p:nvSpPr>
        <p:spPr bwMode="auto">
          <a:xfrm>
            <a:off x="1574800" y="533400"/>
            <a:ext cx="3556000" cy="2667000"/>
          </a:xfrm>
          <a:prstGeom prst="rect">
            <a:avLst/>
          </a:prstGeom>
          <a:solidFill>
            <a:srgbClr val="FFFFFF"/>
          </a:solidFill>
          <a:ln>
            <a:solidFill>
              <a:srgbClr val="000000"/>
            </a:solidFill>
            <a:miter lim="800000"/>
            <a:headEnd/>
            <a:tailEnd/>
          </a:ln>
        </p:spPr>
      </p:sp>
      <p:sp>
        <p:nvSpPr>
          <p:cNvPr id="77827" name="Rectangle 3"/>
          <p:cNvSpPr>
            <a:spLocks noGrp="1" noChangeArrowheads="1"/>
          </p:cNvSpPr>
          <p:nvPr>
            <p:ph type="body" idx="1"/>
          </p:nvPr>
        </p:nvSpPr>
        <p:spPr bwMode="auto">
          <a:xfrm>
            <a:off x="914400" y="3429000"/>
            <a:ext cx="5029200" cy="5181600"/>
          </a:xfrm>
          <a:prstGeom prst="rect">
            <a:avLst/>
          </a:prstGeom>
          <a:solidFill>
            <a:srgbClr val="FFFFFF"/>
          </a:solidFill>
          <a:ln>
            <a:miter lim="800000"/>
            <a:headEnd/>
            <a:tailEnd/>
          </a:ln>
        </p:spPr>
        <p:txBody>
          <a:bodyPr/>
          <a:lstStyle/>
          <a:p>
            <a:r>
              <a:rPr lang="en-US"/>
              <a:t>Most students, having taken principles of economics, will have seen this definition and be familiar with it.  It’s not worth spending a lot of time on.  </a:t>
            </a:r>
          </a:p>
          <a:p>
            <a:endParaRPr lang="en-US"/>
          </a:p>
          <a:p>
            <a:r>
              <a:rPr lang="en-US"/>
              <a:t>It might be worthwhile, however, to briefly review the factors of production.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D6304A2-F22B-4127-918C-A8CABD90CAFD}" type="slidenum">
              <a:rPr lang="en-US"/>
              <a:pPr/>
              <a:t>5</a:t>
            </a:fld>
            <a:endParaRPr lang="en-US"/>
          </a:p>
        </p:txBody>
      </p:sp>
      <p:sp>
        <p:nvSpPr>
          <p:cNvPr id="157698" name="Rectangle 2"/>
          <p:cNvSpPr>
            <a:spLocks noGrp="1" noRot="1" noChangeAspect="1" noChangeArrowheads="1" noTextEdit="1"/>
          </p:cNvSpPr>
          <p:nvPr>
            <p:ph type="sldImg"/>
          </p:nvPr>
        </p:nvSpPr>
        <p:spPr>
          <a:xfrm>
            <a:off x="1574800" y="533400"/>
            <a:ext cx="3556000" cy="2667000"/>
          </a:xfrm>
          <a:ln/>
        </p:spPr>
      </p:sp>
      <p:sp>
        <p:nvSpPr>
          <p:cNvPr id="157699" name="Rectangle 3"/>
          <p:cNvSpPr>
            <a:spLocks noGrp="1" noChangeArrowheads="1"/>
          </p:cNvSpPr>
          <p:nvPr>
            <p:ph type="body" idx="1"/>
          </p:nvPr>
        </p:nvSpPr>
        <p:spPr/>
        <p:txBody>
          <a:bodyPr/>
          <a:lstStyle/>
          <a:p>
            <a:r>
              <a:rPr lang="en-US"/>
              <a:t>Thus, the sum of all expenditure in all transactions must equal the sum of all income to all sellers (including people who sell the services of the factors of production they own.)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7E42CD0-2D61-47F0-8357-F93D01786E30}" type="slidenum">
              <a:rPr lang="en-US"/>
              <a:pPr/>
              <a:t>6</a:t>
            </a:fld>
            <a:endParaRPr lang="en-US"/>
          </a:p>
        </p:txBody>
      </p:sp>
      <p:sp>
        <p:nvSpPr>
          <p:cNvPr id="258050" name="Rectangle 2"/>
          <p:cNvSpPr>
            <a:spLocks noGrp="1" noRot="1" noChangeAspect="1" noChangeArrowheads="1" noTextEdit="1"/>
          </p:cNvSpPr>
          <p:nvPr>
            <p:ph type="sldImg"/>
          </p:nvPr>
        </p:nvSpPr>
        <p:spPr>
          <a:xfrm>
            <a:off x="1574800" y="533400"/>
            <a:ext cx="3556000" cy="2667000"/>
          </a:xfrm>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8DD12BC-3A9C-43E8-82AC-0E71580110D3}" type="slidenum">
              <a:rPr lang="en-US"/>
              <a:pPr/>
              <a:t>7</a:t>
            </a:fld>
            <a:endParaRPr lang="en-US"/>
          </a:p>
        </p:txBody>
      </p:sp>
      <p:sp>
        <p:nvSpPr>
          <p:cNvPr id="54274" name="Rectangle 2"/>
          <p:cNvSpPr>
            <a:spLocks noGrp="1" noRot="1" noChangeAspect="1" noChangeArrowheads="1" noTextEdit="1"/>
          </p:cNvSpPr>
          <p:nvPr>
            <p:ph type="sldImg"/>
          </p:nvPr>
        </p:nvSpPr>
        <p:spPr>
          <a:xfrm>
            <a:off x="1574800" y="533400"/>
            <a:ext cx="3556000" cy="2667000"/>
          </a:xfrm>
          <a:ln/>
        </p:spPr>
      </p:sp>
      <p:sp>
        <p:nvSpPr>
          <p:cNvPr id="54275" name="Rectangle 3"/>
          <p:cNvSpPr>
            <a:spLocks noGrp="1" noChangeArrowheads="1"/>
          </p:cNvSpPr>
          <p:nvPr>
            <p:ph type="body" idx="1"/>
          </p:nvPr>
        </p:nvSpPr>
        <p:spPr/>
        <p:txBody>
          <a:bodyPr/>
          <a:lstStyle/>
          <a:p>
            <a:r>
              <a:rPr lang="en-US"/>
              <a:t>It might be useful here to remind students what “intermediate goods” are. </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87EE133-D855-4F09-B9B2-315A79E5A61A}" type="slidenum">
              <a:rPr lang="en-US"/>
              <a:pPr/>
              <a:t>8</a:t>
            </a:fld>
            <a:endParaRPr lang="en-US"/>
          </a:p>
        </p:txBody>
      </p:sp>
      <p:sp>
        <p:nvSpPr>
          <p:cNvPr id="56322" name="Rectangle 2"/>
          <p:cNvSpPr>
            <a:spLocks noGrp="1" noRot="1" noChangeAspect="1" noChangeArrowheads="1" noTextEdit="1"/>
          </p:cNvSpPr>
          <p:nvPr>
            <p:ph type="sldImg"/>
          </p:nvPr>
        </p:nvSpPr>
        <p:spPr>
          <a:xfrm>
            <a:off x="1574800" y="533400"/>
            <a:ext cx="3556000" cy="2667000"/>
          </a:xfrm>
          <a:ln/>
        </p:spPr>
      </p:sp>
      <p:sp>
        <p:nvSpPr>
          <p:cNvPr id="56323" name="Rectangle 3"/>
          <p:cNvSpPr>
            <a:spLocks noGrp="1" noChangeArrowheads="1"/>
          </p:cNvSpPr>
          <p:nvPr>
            <p:ph type="body" idx="1"/>
          </p:nvPr>
        </p:nvSpPr>
        <p:spPr/>
        <p:txBody>
          <a:bodyPr/>
          <a:lstStyle/>
          <a:p>
            <a:pPr marL="228600" indent="-228600"/>
            <a:r>
              <a:rPr lang="en-US"/>
              <a:t>“Compute GDP” assuming, of course, that these are the only transactions in the economy.  </a:t>
            </a:r>
          </a:p>
          <a:p>
            <a:pPr marL="228600" indent="-228600"/>
            <a:endParaRPr lang="en-US"/>
          </a:p>
          <a:p>
            <a:pPr marL="228600" indent="-228600"/>
            <a:r>
              <a:rPr lang="en-US"/>
              <a:t>Lessons of this problem:  </a:t>
            </a:r>
          </a:p>
          <a:p>
            <a:pPr marL="228600" indent="-228600">
              <a:buFontTx/>
              <a:buAutoNum type="arabicPeriod"/>
            </a:pPr>
            <a:r>
              <a:rPr lang="en-US"/>
              <a:t>GDP = value of final goods = sum of value at all stages of production</a:t>
            </a:r>
          </a:p>
          <a:p>
            <a:pPr marL="228600" indent="-228600">
              <a:buFontTx/>
              <a:buAutoNum type="arabicPeriod"/>
            </a:pPr>
            <a:r>
              <a:rPr lang="en-US"/>
              <a:t>We don’t include the value of intermediate goods in GDP because their value is already embodied in the value of the final goods.  </a:t>
            </a:r>
          </a:p>
          <a:p>
            <a:pPr marL="228600" indent="-228600"/>
            <a:endParaRPr lang="en-US"/>
          </a:p>
          <a:p>
            <a:pPr marL="228600" indent="-228600"/>
            <a:r>
              <a:rPr lang="en-US"/>
              <a:t>Answer:  </a:t>
            </a:r>
          </a:p>
          <a:p>
            <a:pPr marL="228600" indent="-228600"/>
            <a:r>
              <a:rPr lang="en-US"/>
              <a:t>Each person’s value-added (VA) equals the value of what he/she produced minus the value of the intermediate inputs he/she started with.  </a:t>
            </a:r>
          </a:p>
          <a:p>
            <a:pPr marL="228600" indent="-228600"/>
            <a:r>
              <a:rPr lang="en-US"/>
              <a:t>	Farmer’s VA = $1</a:t>
            </a:r>
          </a:p>
          <a:p>
            <a:pPr marL="228600" indent="-228600"/>
            <a:r>
              <a:rPr lang="en-US"/>
              <a:t>	Miller’s VA = $3</a:t>
            </a:r>
          </a:p>
          <a:p>
            <a:pPr marL="228600" indent="-228600"/>
            <a:r>
              <a:rPr lang="en-US"/>
              <a:t>	Baker’s VA = $3</a:t>
            </a:r>
          </a:p>
          <a:p>
            <a:pPr marL="228600" indent="-228600"/>
            <a:r>
              <a:rPr lang="en-US"/>
              <a:t>	GDP = $6</a:t>
            </a:r>
          </a:p>
          <a:p>
            <a:pPr marL="228600" indent="-228600"/>
            <a:r>
              <a:rPr lang="en-US"/>
              <a:t>Note that GDP = value of final good = sum of value-added at all stages of production.  </a:t>
            </a:r>
          </a:p>
          <a:p>
            <a:pPr marL="228600" indent="-228600"/>
            <a:endParaRPr lang="en-US"/>
          </a:p>
          <a:p>
            <a:pPr marL="228600" indent="-228600"/>
            <a:r>
              <a:rPr lang="en-US"/>
              <a:t>Even though this problem is highly simplified, its main lesson holds in the real world:  the value of all final goods produced equals the sum of value-added in all stages of production of all goods.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A1B4F3C-0DF8-4038-86C2-8087006B7469}" type="slidenum">
              <a:rPr lang="en-US"/>
              <a:pPr/>
              <a:t>9</a:t>
            </a:fld>
            <a:endParaRPr lang="en-US"/>
          </a:p>
        </p:txBody>
      </p:sp>
      <p:sp>
        <p:nvSpPr>
          <p:cNvPr id="259074" name="Rectangle 2"/>
          <p:cNvSpPr>
            <a:spLocks noGrp="1" noRot="1" noChangeAspect="1" noChangeArrowheads="1" noTextEdit="1"/>
          </p:cNvSpPr>
          <p:nvPr>
            <p:ph type="sldImg"/>
          </p:nvPr>
        </p:nvSpPr>
        <p:spPr>
          <a:xfrm>
            <a:off x="1574800" y="533400"/>
            <a:ext cx="3556000" cy="2667000"/>
          </a:xfrm>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EF1E6BE-DAE5-4499-9D17-2BF9FAEF0197}" type="slidenum">
              <a:rPr lang="en-US"/>
              <a:pPr/>
              <a:t>10</a:t>
            </a:fld>
            <a:endParaRPr lang="en-US"/>
          </a:p>
        </p:txBody>
      </p:sp>
      <p:sp>
        <p:nvSpPr>
          <p:cNvPr id="260098" name="Rectangle 2"/>
          <p:cNvSpPr>
            <a:spLocks noGrp="1" noRot="1" noChangeAspect="1" noChangeArrowheads="1" noTextEdit="1"/>
          </p:cNvSpPr>
          <p:nvPr>
            <p:ph type="sldImg"/>
          </p:nvPr>
        </p:nvSpPr>
        <p:spPr>
          <a:xfrm>
            <a:off x="1574800" y="533400"/>
            <a:ext cx="3556000" cy="2667000"/>
          </a:xfrm>
          <a:ln/>
        </p:spPr>
      </p:sp>
      <p:sp>
        <p:nvSpPr>
          <p:cNvPr id="260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EAE26D9-3367-4B29-82BD-F2B7EA003440}" type="slidenum">
              <a:rPr lang="en-US"/>
              <a:pPr/>
              <a:t>11</a:t>
            </a:fld>
            <a:endParaRPr lang="en-US"/>
          </a:p>
        </p:txBody>
      </p:sp>
      <p:sp>
        <p:nvSpPr>
          <p:cNvPr id="40962" name="Rectangle 2"/>
          <p:cNvSpPr>
            <a:spLocks noGrp="1" noRot="1" noChangeAspect="1" noChangeArrowheads="1" noTextEdit="1"/>
          </p:cNvSpPr>
          <p:nvPr>
            <p:ph type="sldImg"/>
          </p:nvPr>
        </p:nvSpPr>
        <p:spPr>
          <a:xfrm>
            <a:off x="1574800" y="533400"/>
            <a:ext cx="3556000" cy="2667000"/>
          </a:xfrm>
          <a:ln/>
        </p:spPr>
      </p:sp>
      <p:sp>
        <p:nvSpPr>
          <p:cNvPr id="40963" name="Rectangle 3"/>
          <p:cNvSpPr>
            <a:spLocks noGrp="1" noChangeArrowheads="1"/>
          </p:cNvSpPr>
          <p:nvPr>
            <p:ph type="body" idx="1"/>
          </p:nvPr>
        </p:nvSpPr>
        <p:spPr/>
        <p:txBody>
          <a:bodyPr/>
          <a:lstStyle/>
          <a:p>
            <a:r>
              <a:rPr lang="en-US"/>
              <a:t>A consumer’s spending on a new house counts under investment, not consumption.  More on this in a few moments, when we get to Investment.  </a:t>
            </a:r>
          </a:p>
          <a:p>
            <a:endParaRPr lang="en-US"/>
          </a:p>
          <a:p>
            <a:r>
              <a:rPr lang="en-US"/>
              <a:t>A tenant’s spending on rent counts under services -- rent is considered spending on “housing services.” </a:t>
            </a:r>
          </a:p>
          <a:p>
            <a:endParaRPr lang="en-US"/>
          </a:p>
          <a:p>
            <a:r>
              <a:rPr lang="en-US"/>
              <a:t>So what happens if a renter buys the house she had been renting?  Conceptually, consumption should remain unchanged:  just because she is no longer paying rent, she is still consuming the same housing services as before.  </a:t>
            </a:r>
          </a:p>
          <a:p>
            <a:endParaRPr lang="en-US"/>
          </a:p>
          <a:p>
            <a:r>
              <a:rPr lang="en-US"/>
              <a:t>In national income accounting, (the services category of) consumption includes the imputed rental value of owner-occupied housing.  </a:t>
            </a:r>
          </a:p>
          <a:p>
            <a:endParaRPr lang="en-US"/>
          </a:p>
          <a:p>
            <a:r>
              <a:rPr lang="en-US"/>
              <a:t>To help students keep all this straight, you might suggest that they think of a house as a piece of capital which is used to produce a consumer service, which we might call “housing services”.  Thus, spending on the house counts in “investment”, and the value of the housing services that the house provides counts under “consumption” (regardless of whether the housing services are being consumed by the owner of the house or a tenant).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983D75F-8859-46B9-9F9C-C43E03A10248}" type="slidenum">
              <a:rPr lang="en-US"/>
              <a:pPr/>
              <a:t>12</a:t>
            </a:fld>
            <a:endParaRPr lang="en-US"/>
          </a:p>
        </p:txBody>
      </p:sp>
      <p:sp>
        <p:nvSpPr>
          <p:cNvPr id="90114" name="Rectangle 2"/>
          <p:cNvSpPr>
            <a:spLocks noGrp="1" noRot="1" noChangeAspect="1" noChangeArrowheads="1" noTextEdit="1"/>
          </p:cNvSpPr>
          <p:nvPr>
            <p:ph type="sldImg"/>
          </p:nvPr>
        </p:nvSpPr>
        <p:spPr>
          <a:xfrm>
            <a:off x="1574800" y="533400"/>
            <a:ext cx="3556000" cy="2667000"/>
          </a:xfrm>
          <a:ln/>
        </p:spPr>
      </p:sp>
      <p:sp>
        <p:nvSpPr>
          <p:cNvPr id="90115" name="Rectangle 3"/>
          <p:cNvSpPr>
            <a:spLocks noGrp="1" noChangeArrowheads="1"/>
          </p:cNvSpPr>
          <p:nvPr>
            <p:ph type="body" idx="1"/>
          </p:nvPr>
        </p:nvSpPr>
        <p:spPr/>
        <p:txBody>
          <a:bodyPr/>
          <a:lstStyle/>
          <a:p>
            <a:r>
              <a:rPr lang="en-US"/>
              <a:t>source:   Bureau of Economic Analysis, U.S. Department of Commerce  </a:t>
            </a:r>
          </a:p>
          <a:p>
            <a:r>
              <a:rPr lang="en-US"/>
              <a:t>http://www.bea.doc.gov</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8264BBC9-657D-4FB5-BB9F-354F916C44D8}" type="slidenum">
              <a:rPr lang="en-US"/>
              <a:pPr/>
              <a:t>13</a:t>
            </a:fld>
            <a:endParaRPr lang="en-US"/>
          </a:p>
        </p:txBody>
      </p:sp>
      <p:sp>
        <p:nvSpPr>
          <p:cNvPr id="39938" name="Rectangle 2"/>
          <p:cNvSpPr>
            <a:spLocks noGrp="1" noRot="1" noChangeAspect="1" noChangeArrowheads="1" noTextEdit="1"/>
          </p:cNvSpPr>
          <p:nvPr>
            <p:ph type="sldImg"/>
          </p:nvPr>
        </p:nvSpPr>
        <p:spPr>
          <a:xfrm>
            <a:off x="1574800" y="533400"/>
            <a:ext cx="3556000" cy="2667000"/>
          </a:xfrm>
          <a:ln/>
        </p:spPr>
      </p:sp>
      <p:sp>
        <p:nvSpPr>
          <p:cNvPr id="39939" name="Rectangle 3"/>
          <p:cNvSpPr>
            <a:spLocks noGrp="1" noChangeArrowheads="1"/>
          </p:cNvSpPr>
          <p:nvPr>
            <p:ph type="body" idx="1"/>
          </p:nvPr>
        </p:nvSpPr>
        <p:spPr>
          <a:xfrm>
            <a:off x="609600" y="3429000"/>
            <a:ext cx="5715000" cy="5181600"/>
          </a:xfrm>
        </p:spPr>
        <p:txBody>
          <a:bodyPr/>
          <a:lstStyle/>
          <a:p>
            <a:pPr marL="171450" indent="-171450"/>
            <a:r>
              <a:rPr lang="en-US"/>
              <a:t>In definition #1, note that aggregate investment equals total spending on </a:t>
            </a:r>
            <a:r>
              <a:rPr lang="en-US" u="sng"/>
              <a:t>newly produced</a:t>
            </a:r>
            <a:r>
              <a:rPr lang="en-US"/>
              <a:t> capital goods.  (If I pay $1000 for a used computer for my business, then I’m doing $1000 of investment, but the person who sold it to me is doing $1000 of disinvestment, so there is no net impact on aggregate investment.)  </a:t>
            </a:r>
          </a:p>
          <a:p>
            <a:pPr marL="171450" indent="-171450"/>
            <a:r>
              <a:rPr lang="en-US" u="sng"/>
              <a:t>The housing issue</a:t>
            </a:r>
          </a:p>
          <a:p>
            <a:pPr marL="171450" indent="-171450">
              <a:buFont typeface="Wingdings" pitchFamily="2" charset="2"/>
              <a:buChar char="§"/>
            </a:pPr>
            <a:r>
              <a:rPr lang="en-US"/>
              <a:t>A consumer’s spending on a new house counts under investment, not consumption.  </a:t>
            </a:r>
          </a:p>
          <a:p>
            <a:pPr marL="171450" indent="-171450">
              <a:buFont typeface="Wingdings" pitchFamily="2" charset="2"/>
              <a:buChar char="§"/>
            </a:pPr>
            <a:r>
              <a:rPr lang="en-US"/>
              <a:t>A tenant’s spending on rent counts under services -- rent is considered spending on “housing services.” </a:t>
            </a:r>
          </a:p>
          <a:p>
            <a:pPr marL="171450" indent="-171450">
              <a:buFont typeface="Wingdings" pitchFamily="2" charset="2"/>
              <a:buChar char="§"/>
            </a:pPr>
            <a:r>
              <a:rPr lang="en-US"/>
              <a:t>So what happens if a renter buys the house she had been renting?  Conceptually, consumption should remain unchanged:  just because she is no longer paying rent, she is still consuming the same housing services as before.  </a:t>
            </a:r>
          </a:p>
          <a:p>
            <a:pPr marL="171450" indent="-171450">
              <a:buFont typeface="Wingdings" pitchFamily="2" charset="2"/>
              <a:buChar char="§"/>
            </a:pPr>
            <a:r>
              <a:rPr lang="en-US"/>
              <a:t>In national income accounting, (the services category of) consumption includes the imputed rental value of owner-occupied housing.  </a:t>
            </a:r>
          </a:p>
          <a:p>
            <a:pPr marL="171450" indent="-171450">
              <a:buFont typeface="Wingdings" pitchFamily="2" charset="2"/>
              <a:buChar char="§"/>
            </a:pPr>
            <a:r>
              <a:rPr lang="en-US"/>
              <a:t>To help students keep all this straight, you might suggest that they think of a house as a piece of capital which is used to produce a consumer service, which we might call “housing services”.  Thus, spending on the house counts in “investment”, and the value of the housing services that the house provides counts under “consumption” (regardless of whether the housing services are being consumed by the owner of the house or a tenant).  </a:t>
            </a:r>
            <a:endParaRPr lang="en-US" u="sng"/>
          </a:p>
          <a:p>
            <a:pPr marL="171450" indent="-171450"/>
            <a:r>
              <a:rPr lang="en-US" u="sng"/>
              <a:t>Inventories</a:t>
            </a:r>
          </a:p>
          <a:p>
            <a:pPr marL="171450" indent="-171450">
              <a:buFont typeface="Wingdings" pitchFamily="2" charset="2"/>
              <a:buChar char="§"/>
            </a:pPr>
            <a:r>
              <a:rPr lang="en-US"/>
              <a:t>If total inventories are $10 billion at the beginning of the year, and $12 billion at the end, then inventory investment equals $2 billion for the year.  </a:t>
            </a:r>
          </a:p>
          <a:p>
            <a:pPr marL="171450" indent="-171450">
              <a:buFont typeface="Wingdings" pitchFamily="2" charset="2"/>
              <a:buChar char="§"/>
            </a:pPr>
            <a:r>
              <a:rPr lang="en-US"/>
              <a:t>Note that inventory investment can be negative (which means inventories fell over the year).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5130B5A-6272-4ED4-A394-2BA94830C2CB}" type="slidenum">
              <a:rPr lang="en-US"/>
              <a:pPr/>
              <a:t>14</a:t>
            </a:fld>
            <a:endParaRPr lang="en-US"/>
          </a:p>
        </p:txBody>
      </p:sp>
      <p:sp>
        <p:nvSpPr>
          <p:cNvPr id="150530" name="Rectangle 2"/>
          <p:cNvSpPr>
            <a:spLocks noGrp="1" noRot="1" noChangeAspect="1" noChangeArrowheads="1" noTextEdit="1"/>
          </p:cNvSpPr>
          <p:nvPr>
            <p:ph type="sldImg"/>
          </p:nvPr>
        </p:nvSpPr>
        <p:spPr>
          <a:xfrm>
            <a:off x="1574800" y="533400"/>
            <a:ext cx="3556000" cy="2667000"/>
          </a:xfrm>
          <a:ln/>
        </p:spPr>
      </p:sp>
      <p:sp>
        <p:nvSpPr>
          <p:cNvPr id="150531" name="Rectangle 3"/>
          <p:cNvSpPr>
            <a:spLocks noGrp="1" noChangeArrowheads="1"/>
          </p:cNvSpPr>
          <p:nvPr>
            <p:ph type="body" idx="1"/>
          </p:nvPr>
        </p:nvSpPr>
        <p:spPr/>
        <p:txBody>
          <a:bodyPr/>
          <a:lstStyle/>
          <a:p>
            <a:r>
              <a:rPr lang="en-US"/>
              <a:t>source:   Bureau of Economic Analysis, U.S. Department of Commerce  </a:t>
            </a:r>
          </a:p>
          <a:p>
            <a:r>
              <a:rPr lang="en-US"/>
              <a:t>http://www.bea.doc.gov</a:t>
            </a: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E2A6804-32F9-40EB-A506-81170084D01C}" type="slidenum">
              <a:rPr lang="en-US"/>
              <a:pPr/>
              <a:t>15</a:t>
            </a:fld>
            <a:endParaRPr lang="en-US"/>
          </a:p>
        </p:txBody>
      </p:sp>
      <p:sp>
        <p:nvSpPr>
          <p:cNvPr id="151554" name="Rectangle 2"/>
          <p:cNvSpPr>
            <a:spLocks noGrp="1" noRot="1" noChangeAspect="1" noChangeArrowheads="1" noTextEdit="1"/>
          </p:cNvSpPr>
          <p:nvPr>
            <p:ph type="sldImg"/>
          </p:nvPr>
        </p:nvSpPr>
        <p:spPr>
          <a:xfrm>
            <a:off x="1574800" y="533400"/>
            <a:ext cx="3556000" cy="2667000"/>
          </a:xfrm>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F5930E6-BD3E-4499-884F-F03BF3FBE5A6}" type="slidenum">
              <a:rPr lang="en-US"/>
              <a:pPr/>
              <a:t>16</a:t>
            </a:fld>
            <a:endParaRPr lang="en-US"/>
          </a:p>
        </p:txBody>
      </p:sp>
      <p:sp>
        <p:nvSpPr>
          <p:cNvPr id="152578" name="Rectangle 2"/>
          <p:cNvSpPr>
            <a:spLocks noGrp="1" noRot="1" noChangeAspect="1" noChangeArrowheads="1" noTextEdit="1"/>
          </p:cNvSpPr>
          <p:nvPr>
            <p:ph type="sldImg"/>
          </p:nvPr>
        </p:nvSpPr>
        <p:spPr>
          <a:xfrm>
            <a:off x="1574800" y="533400"/>
            <a:ext cx="3556000" cy="2667000"/>
          </a:xfrm>
          <a:ln/>
        </p:spPr>
      </p:sp>
      <p:sp>
        <p:nvSpPr>
          <p:cNvPr id="152579" name="Rectangle 3"/>
          <p:cNvSpPr>
            <a:spLocks noGrp="1" noChangeArrowheads="1"/>
          </p:cNvSpPr>
          <p:nvPr>
            <p:ph type="body" idx="1"/>
          </p:nvPr>
        </p:nvSpPr>
        <p:spPr/>
        <p:txBody>
          <a:bodyPr/>
          <a:lstStyle/>
          <a:p>
            <a:r>
              <a:rPr lang="en-US"/>
              <a:t>If you teach the stocks vs. flows concepts, this is a good example of the difference. </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74260CB-D786-4C5D-B942-A950BE561DEC}" type="slidenum">
              <a:rPr lang="en-US"/>
              <a:pPr/>
              <a:t>17</a:t>
            </a:fld>
            <a:endParaRPr lang="en-US"/>
          </a:p>
        </p:txBody>
      </p:sp>
      <p:sp>
        <p:nvSpPr>
          <p:cNvPr id="261122" name="Rectangle 2"/>
          <p:cNvSpPr>
            <a:spLocks noGrp="1" noRot="1" noChangeAspect="1" noChangeArrowheads="1" noTextEdit="1"/>
          </p:cNvSpPr>
          <p:nvPr>
            <p:ph type="sldImg"/>
          </p:nvPr>
        </p:nvSpPr>
        <p:spPr>
          <a:xfrm>
            <a:off x="1574800" y="533400"/>
            <a:ext cx="3556000" cy="2667000"/>
          </a:xfrm>
          <a:ln/>
        </p:spPr>
      </p:sp>
      <p:sp>
        <p:nvSpPr>
          <p:cNvPr id="261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01FAE9F-66DC-401C-B84B-DBEFBCDBA61F}" type="slidenum">
              <a:rPr lang="en-US"/>
              <a:pPr/>
              <a:t>18</a:t>
            </a:fld>
            <a:endParaRPr lang="en-US"/>
          </a:p>
        </p:txBody>
      </p:sp>
      <p:sp>
        <p:nvSpPr>
          <p:cNvPr id="44034" name="Rectangle 2"/>
          <p:cNvSpPr>
            <a:spLocks noGrp="1" noRot="1" noChangeAspect="1" noChangeArrowheads="1" noTextEdit="1"/>
          </p:cNvSpPr>
          <p:nvPr>
            <p:ph type="sldImg"/>
          </p:nvPr>
        </p:nvSpPr>
        <p:spPr>
          <a:xfrm>
            <a:off x="1574800" y="533400"/>
            <a:ext cx="3556000" cy="2667000"/>
          </a:xfrm>
          <a:ln/>
        </p:spPr>
      </p:sp>
      <p:sp>
        <p:nvSpPr>
          <p:cNvPr id="44035" name="Rectangle 3"/>
          <p:cNvSpPr>
            <a:spLocks noGrp="1" noChangeArrowheads="1"/>
          </p:cNvSpPr>
          <p:nvPr>
            <p:ph type="body" idx="1"/>
          </p:nvPr>
        </p:nvSpPr>
        <p:spPr/>
        <p:txBody>
          <a:bodyPr/>
          <a:lstStyle/>
          <a:p>
            <a:r>
              <a:rPr lang="en-US"/>
              <a:t>Transfer payments are included in “government outlays,” but not in government spending.  People who receive transfer payments use these funds to pay for their consumption.  Thus, we avoid double-counting by excluding transfer payments from </a:t>
            </a:r>
            <a:r>
              <a:rPr lang="en-US" b="1"/>
              <a:t>G</a:t>
            </a:r>
            <a:r>
              <a:rPr lang="en-US"/>
              <a:t>.  </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D1E6828-B70D-4DD0-9042-3D985AF744ED}" type="slidenum">
              <a:rPr lang="en-US"/>
              <a:pPr/>
              <a:t>19</a:t>
            </a:fld>
            <a:endParaRPr lang="en-US"/>
          </a:p>
        </p:txBody>
      </p:sp>
      <p:sp>
        <p:nvSpPr>
          <p:cNvPr id="115714" name="Rectangle 2"/>
          <p:cNvSpPr>
            <a:spLocks noGrp="1" noRot="1" noChangeAspect="1" noChangeArrowheads="1" noTextEdit="1"/>
          </p:cNvSpPr>
          <p:nvPr>
            <p:ph type="sldImg"/>
          </p:nvPr>
        </p:nvSpPr>
        <p:spPr bwMode="auto">
          <a:xfrm>
            <a:off x="1574800" y="533400"/>
            <a:ext cx="3556000" cy="2667000"/>
          </a:xfrm>
          <a:prstGeom prst="rect">
            <a:avLst/>
          </a:prstGeom>
          <a:solidFill>
            <a:srgbClr val="FFFFFF"/>
          </a:solidFill>
          <a:ln>
            <a:solidFill>
              <a:srgbClr val="000000"/>
            </a:solidFill>
            <a:miter lim="800000"/>
            <a:headEnd/>
            <a:tailEnd/>
          </a:ln>
        </p:spPr>
      </p:sp>
      <p:sp>
        <p:nvSpPr>
          <p:cNvPr id="115715" name="Rectangle 3"/>
          <p:cNvSpPr>
            <a:spLocks noGrp="1" noChangeArrowheads="1"/>
          </p:cNvSpPr>
          <p:nvPr>
            <p:ph type="body" idx="1"/>
          </p:nvPr>
        </p:nvSpPr>
        <p:spPr bwMode="auto">
          <a:xfrm>
            <a:off x="914400" y="3429000"/>
            <a:ext cx="5029200" cy="5181600"/>
          </a:xfrm>
          <a:prstGeom prst="rect">
            <a:avLst/>
          </a:prstGeom>
          <a:solidFill>
            <a:srgbClr val="FFFFFF"/>
          </a:solidFill>
          <a:ln>
            <a:miter lim="800000"/>
            <a:headEnd/>
            <a:tailEnd/>
          </a:ln>
        </p:spPr>
        <p:txBody>
          <a:bodyPr/>
          <a:lstStyle/>
          <a:p>
            <a:r>
              <a:rPr lang="en-US"/>
              <a:t>source:   Bureau of Economic Analysis, U.S. Department of Commerce  </a:t>
            </a:r>
          </a:p>
          <a:p>
            <a:r>
              <a:rPr lang="en-US"/>
              <a:t>http://www.bea.doc.gov</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08AC42F-2DFB-4B82-A942-835B1EF98E9C}" type="slidenum">
              <a:rPr lang="en-US"/>
              <a:pPr/>
              <a:t>20</a:t>
            </a:fld>
            <a:endParaRPr lang="en-US"/>
          </a:p>
        </p:txBody>
      </p:sp>
      <p:sp>
        <p:nvSpPr>
          <p:cNvPr id="45058" name="Rectangle 2"/>
          <p:cNvSpPr>
            <a:spLocks noGrp="1" noRot="1" noChangeAspect="1" noChangeArrowheads="1" noTextEdit="1"/>
          </p:cNvSpPr>
          <p:nvPr>
            <p:ph type="sldImg"/>
          </p:nvPr>
        </p:nvSpPr>
        <p:spPr>
          <a:xfrm>
            <a:off x="1574800" y="533400"/>
            <a:ext cx="3556000" cy="2667000"/>
          </a:xfrm>
          <a:ln/>
        </p:spPr>
      </p:sp>
      <p:sp>
        <p:nvSpPr>
          <p:cNvPr id="45059" name="Rectangle 3"/>
          <p:cNvSpPr>
            <a:spLocks noGrp="1" noChangeArrowheads="1"/>
          </p:cNvSpPr>
          <p:nvPr>
            <p:ph type="body" idx="1"/>
          </p:nvPr>
        </p:nvSpPr>
        <p:spPr/>
        <p:txBody>
          <a:bodyPr/>
          <a:lstStyle/>
          <a:p>
            <a:r>
              <a:rPr lang="en-US"/>
              <a:t>source:  FRED Database, The Federal Reserve Bank of St. Louis,</a:t>
            </a:r>
          </a:p>
          <a:p>
            <a:r>
              <a:rPr lang="en-US"/>
              <a:t>http://www.stls.frb.org/fred/</a:t>
            </a:r>
          </a:p>
          <a:p>
            <a:endParaRPr lang="en-US"/>
          </a:p>
          <a:p>
            <a:r>
              <a:rPr lang="en-US"/>
              <a:t>Before showing the data graph, the following explanation might be helpful:</a:t>
            </a:r>
          </a:p>
          <a:p>
            <a:endParaRPr lang="en-US"/>
          </a:p>
          <a:p>
            <a:r>
              <a:rPr lang="en-US"/>
              <a:t>Remember, GDP is the value of spending on our country’s output of goods &amp; services.  </a:t>
            </a:r>
          </a:p>
          <a:p>
            <a:r>
              <a:rPr lang="en-US"/>
              <a:t>Exports represent foreign spending on our country’s output, so we include exports.  </a:t>
            </a:r>
          </a:p>
          <a:p>
            <a:r>
              <a:rPr lang="en-US"/>
              <a:t>Imports represent the portion of domestic spending (C, I, and G) that goes to foreign goods and services, so we subtract off imports.  </a:t>
            </a:r>
          </a:p>
          <a:p>
            <a:r>
              <a:rPr lang="en-US"/>
              <a:t>NX, therefore, equals net spending by the foreign sector on domestically produced goods &amp; services.  </a:t>
            </a:r>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5E9AFBE-F500-428B-A558-3304479395B0}" type="slidenum">
              <a:rPr lang="en-US"/>
              <a:pPr/>
              <a:t>21</a:t>
            </a:fld>
            <a:endParaRPr lang="en-US"/>
          </a:p>
        </p:txBody>
      </p:sp>
      <p:sp>
        <p:nvSpPr>
          <p:cNvPr id="47106" name="Rectangle 2"/>
          <p:cNvSpPr>
            <a:spLocks noGrp="1" noRot="1" noChangeAspect="1" noChangeArrowheads="1" noTextEdit="1"/>
          </p:cNvSpPr>
          <p:nvPr>
            <p:ph type="sldImg"/>
          </p:nvPr>
        </p:nvSpPr>
        <p:spPr>
          <a:xfrm>
            <a:off x="1574800" y="533400"/>
            <a:ext cx="3556000" cy="2667000"/>
          </a:xfrm>
          <a:ln/>
        </p:spPr>
      </p:sp>
      <p:sp>
        <p:nvSpPr>
          <p:cNvPr id="47107" name="Rectangle 3"/>
          <p:cNvSpPr>
            <a:spLocks noGrp="1" noChangeArrowheads="1"/>
          </p:cNvSpPr>
          <p:nvPr>
            <p:ph type="body" idx="1"/>
          </p:nvPr>
        </p:nvSpPr>
        <p:spPr/>
        <p:txBody>
          <a:bodyPr/>
          <a:lstStyle/>
          <a:p>
            <a:r>
              <a:rPr lang="en-US"/>
              <a:t>A few slides ago, we defined GDP as the total expenditure on the economy’s output of goods and services (as well as total income).   We can also define GDP as (the value of) aggregate output, not just spending on output.  </a:t>
            </a:r>
          </a:p>
          <a:p>
            <a:endParaRPr lang="en-US"/>
          </a:p>
          <a:p>
            <a:pPr>
              <a:spcBef>
                <a:spcPct val="40000"/>
              </a:spcBef>
            </a:pPr>
            <a:r>
              <a:rPr lang="en-US"/>
              <a:t>An </a:t>
            </a:r>
            <a:r>
              <a:rPr lang="en-US" b="1"/>
              <a:t>identity</a:t>
            </a:r>
            <a:r>
              <a:rPr lang="en-US"/>
              <a:t> is an equation that always holds because of the way the variables are defined.  </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1018C3B-DD90-496C-92A2-72016B0E26CE}" type="slidenum">
              <a:rPr lang="en-US"/>
              <a:pPr/>
              <a:t>22</a:t>
            </a:fld>
            <a:endParaRPr lang="en-US"/>
          </a:p>
        </p:txBody>
      </p:sp>
      <p:sp>
        <p:nvSpPr>
          <p:cNvPr id="154626" name="Rectangle 2"/>
          <p:cNvSpPr>
            <a:spLocks noGrp="1" noRot="1" noChangeAspect="1" noChangeArrowheads="1" noTextEdit="1"/>
          </p:cNvSpPr>
          <p:nvPr>
            <p:ph type="sldImg"/>
          </p:nvPr>
        </p:nvSpPr>
        <p:spPr>
          <a:xfrm>
            <a:off x="1574800" y="533400"/>
            <a:ext cx="3556000" cy="2667000"/>
          </a:xfrm>
          <a:ln/>
        </p:spPr>
      </p:sp>
      <p:sp>
        <p:nvSpPr>
          <p:cNvPr id="154627" name="Rectangle 3"/>
          <p:cNvSpPr>
            <a:spLocks noGrp="1" noChangeArrowheads="1"/>
          </p:cNvSpPr>
          <p:nvPr>
            <p:ph type="body" idx="1"/>
          </p:nvPr>
        </p:nvSpPr>
        <p:spPr>
          <a:xfrm>
            <a:off x="762000" y="3276600"/>
            <a:ext cx="5562600" cy="5181600"/>
          </a:xfrm>
        </p:spPr>
        <p:txBody>
          <a:bodyPr/>
          <a:lstStyle/>
          <a:p>
            <a:r>
              <a:rPr lang="en-US"/>
              <a:t>If you do not wish to pose this as a question, you can “hide” this slide and “unhide” the next one, which simply gives students the information.  </a:t>
            </a:r>
          </a:p>
          <a:p>
            <a:endParaRPr lang="en-US"/>
          </a:p>
          <a:p>
            <a:r>
              <a:rPr lang="en-US" b="1">
                <a:solidFill>
                  <a:srgbClr val="0000CC"/>
                </a:solidFill>
              </a:rPr>
              <a:t>Suggestion (applies generally, not just here):</a:t>
            </a:r>
          </a:p>
          <a:p>
            <a:r>
              <a:rPr lang="en-US"/>
              <a:t>When you pose this (or any) question to your class, don’t ask for students to volunteer their answers right away.  Instead, tell them to think about it for a minute and write their answer down on paper.  </a:t>
            </a:r>
            <a:r>
              <a:rPr lang="en-US" i="1"/>
              <a:t>Then,</a:t>
            </a:r>
            <a:r>
              <a:rPr lang="en-US"/>
              <a:t> ask for volunteers (or call on students at random).   Giving students this extra minute will increase the quality of participation as well as the number of students who participate. </a:t>
            </a:r>
          </a:p>
          <a:p>
            <a:endParaRPr lang="en-US"/>
          </a:p>
          <a:p>
            <a:r>
              <a:rPr lang="en-US"/>
              <a:t>Correct answer to the question:</a:t>
            </a:r>
          </a:p>
          <a:p>
            <a:r>
              <a:rPr lang="en-US"/>
              <a:t>Unsold output adds to inventory, and thus counts as inventory investment – </a:t>
            </a:r>
            <a:r>
              <a:rPr lang="en-US" i="1"/>
              <a:t>whether intentional or unplanned. </a:t>
            </a:r>
            <a:r>
              <a:rPr lang="en-US"/>
              <a:t>  Thus, it’s as if a firm “purchased” its own inventory accumulation.  </a:t>
            </a:r>
          </a:p>
          <a:p>
            <a:r>
              <a:rPr lang="en-US"/>
              <a:t>	Here’s where the “goods purchased for future use” definition of investment is handy:  When firms add newly produced goods to their inventory, the “future use” of those goods, of course, is future sales.  </a:t>
            </a:r>
          </a:p>
          <a:p>
            <a:r>
              <a:rPr lang="en-US"/>
              <a:t>	Note, also, that inventory investment counts intentional as well as unplanned inventory changes.  Thus, when firms sell fewer units than planned, the unsold units go into inventory and are counted as inventory investment.  This explains why “output = expenditure”  -- the value of unsold output is counted under inventory investment, just as if the firm “purchased” its own output.  Remember, the definition of investment is goods bought for future use.  With inventory investment, that future use is to give the firm the ability in the future to sell more than its output.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13B64F4-A406-4BB0-B8A1-55EB21A0C160}" type="slidenum">
              <a:rPr lang="en-US"/>
              <a:pPr/>
              <a:t>23</a:t>
            </a:fld>
            <a:endParaRPr lang="en-US"/>
          </a:p>
        </p:txBody>
      </p:sp>
      <p:sp>
        <p:nvSpPr>
          <p:cNvPr id="119810" name="Rectangle 2"/>
          <p:cNvSpPr>
            <a:spLocks noGrp="1" noRot="1" noChangeAspect="1" noChangeArrowheads="1" noTextEdit="1"/>
          </p:cNvSpPr>
          <p:nvPr>
            <p:ph type="sldImg"/>
          </p:nvPr>
        </p:nvSpPr>
        <p:spPr>
          <a:xfrm>
            <a:off x="1574800" y="533400"/>
            <a:ext cx="3556000" cy="2667000"/>
          </a:xfrm>
          <a:ln/>
        </p:spPr>
      </p:sp>
      <p:sp>
        <p:nvSpPr>
          <p:cNvPr id="119811" name="Rectangle 3"/>
          <p:cNvSpPr>
            <a:spLocks noGrp="1" noChangeArrowheads="1"/>
          </p:cNvSpPr>
          <p:nvPr>
            <p:ph type="body" idx="1"/>
          </p:nvPr>
        </p:nvSpPr>
        <p:spPr/>
        <p:txBody>
          <a:bodyPr/>
          <a:lstStyle/>
          <a:p>
            <a:endParaRPr lang="en-US"/>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62F9D02-E8F5-435A-A7EC-B08BEAC8C1DF}" type="slidenum">
              <a:rPr lang="en-US"/>
              <a:pPr/>
              <a:t>24</a:t>
            </a:fld>
            <a:endParaRPr lang="en-US"/>
          </a:p>
        </p:txBody>
      </p:sp>
      <p:sp>
        <p:nvSpPr>
          <p:cNvPr id="93186" name="Rectangle 2"/>
          <p:cNvSpPr>
            <a:spLocks noGrp="1" noRot="1" noChangeAspect="1" noChangeArrowheads="1" noTextEdit="1"/>
          </p:cNvSpPr>
          <p:nvPr>
            <p:ph type="sldImg"/>
          </p:nvPr>
        </p:nvSpPr>
        <p:spPr>
          <a:xfrm>
            <a:off x="1574800" y="533400"/>
            <a:ext cx="3556000" cy="2667000"/>
          </a:xfrm>
          <a:ln/>
        </p:spPr>
      </p:sp>
      <p:sp>
        <p:nvSpPr>
          <p:cNvPr id="93187" name="Rectangle 3"/>
          <p:cNvSpPr>
            <a:spLocks noGrp="1" noChangeArrowheads="1"/>
          </p:cNvSpPr>
          <p:nvPr>
            <p:ph type="body" idx="1"/>
          </p:nvPr>
        </p:nvSpPr>
        <p:spPr/>
        <p:txBody>
          <a:bodyPr/>
          <a:lstStyle/>
          <a:p>
            <a:r>
              <a:rPr lang="en-US"/>
              <a:t>This is why economists often use the terms </a:t>
            </a:r>
            <a:r>
              <a:rPr lang="en-US" b="1"/>
              <a:t>income</a:t>
            </a:r>
            <a:r>
              <a:rPr lang="en-US"/>
              <a:t>, </a:t>
            </a:r>
            <a:r>
              <a:rPr lang="en-US" b="1"/>
              <a:t>output</a:t>
            </a:r>
            <a:r>
              <a:rPr lang="en-US"/>
              <a:t>, </a:t>
            </a:r>
            <a:r>
              <a:rPr lang="en-US" b="1"/>
              <a:t>expenditure</a:t>
            </a:r>
            <a:r>
              <a:rPr lang="en-US"/>
              <a:t>, and </a:t>
            </a:r>
            <a:r>
              <a:rPr lang="en-US" b="1"/>
              <a:t>GDP </a:t>
            </a:r>
            <a:r>
              <a:rPr lang="en-US"/>
              <a:t>interchangeably.  </a:t>
            </a:r>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6A43CD5-450A-4EE0-A0D2-A9F975203ADB}" type="slidenum">
              <a:rPr lang="en-US"/>
              <a:pPr/>
              <a:t>25</a:t>
            </a:fld>
            <a:endParaRPr lang="en-US"/>
          </a:p>
        </p:txBody>
      </p:sp>
      <p:sp>
        <p:nvSpPr>
          <p:cNvPr id="83970" name="Rectangle 2"/>
          <p:cNvSpPr>
            <a:spLocks noGrp="1" noRot="1" noChangeAspect="1" noChangeArrowheads="1" noTextEdit="1"/>
          </p:cNvSpPr>
          <p:nvPr>
            <p:ph type="sldImg"/>
          </p:nvPr>
        </p:nvSpPr>
        <p:spPr>
          <a:xfrm>
            <a:off x="1574800" y="533400"/>
            <a:ext cx="3556000" cy="2667000"/>
          </a:xfrm>
          <a:ln/>
        </p:spPr>
      </p:sp>
      <p:sp>
        <p:nvSpPr>
          <p:cNvPr id="83971" name="Rectangle 3"/>
          <p:cNvSpPr>
            <a:spLocks noGrp="1" noChangeArrowheads="1"/>
          </p:cNvSpPr>
          <p:nvPr>
            <p:ph type="body" idx="1"/>
          </p:nvPr>
        </p:nvSpPr>
        <p:spPr/>
        <p:txBody>
          <a:bodyPr/>
          <a:lstStyle/>
          <a:p>
            <a:r>
              <a:rPr lang="en-US"/>
              <a:t>Emphasize that the difference b/w GDP and GNP boils down to two things:</a:t>
            </a:r>
          </a:p>
          <a:p>
            <a:r>
              <a:rPr lang="en-US" b="1"/>
              <a:t>location</a:t>
            </a:r>
            <a:r>
              <a:rPr lang="en-US"/>
              <a:t> of the economic activity, and </a:t>
            </a:r>
            <a:r>
              <a:rPr lang="en-US" b="1"/>
              <a:t>ownership</a:t>
            </a:r>
            <a:r>
              <a:rPr lang="en-US"/>
              <a:t> (domestic vs. foreign) of the factors of production.  </a:t>
            </a:r>
          </a:p>
          <a:p>
            <a:endParaRPr lang="en-US"/>
          </a:p>
          <a:p>
            <a:r>
              <a:rPr lang="en-US"/>
              <a:t>From the perspective of the U.S., </a:t>
            </a:r>
            <a:r>
              <a:rPr lang="en-US" b="1"/>
              <a:t>factor payments from abroad</a:t>
            </a:r>
            <a:r>
              <a:rPr lang="en-US"/>
              <a:t> includes things like</a:t>
            </a:r>
          </a:p>
          <a:p>
            <a:pPr>
              <a:buFontTx/>
              <a:buChar char="•"/>
            </a:pPr>
            <a:r>
              <a:rPr lang="en-US"/>
              <a:t>wages earned by U.S. citizens working abroad</a:t>
            </a:r>
          </a:p>
          <a:p>
            <a:pPr>
              <a:buFontTx/>
              <a:buChar char="•"/>
            </a:pPr>
            <a:r>
              <a:rPr lang="en-US"/>
              <a:t>profits earned by U.S.-owned businesses located abroad</a:t>
            </a:r>
          </a:p>
          <a:p>
            <a:pPr>
              <a:buFontTx/>
              <a:buChar char="•"/>
            </a:pPr>
            <a:r>
              <a:rPr lang="en-US"/>
              <a:t>income (interest, dividends, rent, etc) generated from the foreign assets owned by U.S. citizens</a:t>
            </a:r>
          </a:p>
          <a:p>
            <a:r>
              <a:rPr lang="en-US" b="1"/>
              <a:t>Factor payments to abroad</a:t>
            </a:r>
            <a:r>
              <a:rPr lang="en-US"/>
              <a:t> includes things like</a:t>
            </a:r>
          </a:p>
          <a:p>
            <a:pPr>
              <a:buFontTx/>
              <a:buChar char="•"/>
            </a:pPr>
            <a:r>
              <a:rPr lang="en-US"/>
              <a:t>wages earned by foreign workers in the U.S.</a:t>
            </a:r>
          </a:p>
          <a:p>
            <a:pPr>
              <a:buFontTx/>
              <a:buChar char="•"/>
            </a:pPr>
            <a:r>
              <a:rPr lang="en-US"/>
              <a:t>profits earned by foreign-owned businesses located in the U.S.</a:t>
            </a:r>
          </a:p>
          <a:p>
            <a:pPr>
              <a:buFontTx/>
              <a:buChar char="•"/>
            </a:pPr>
            <a:r>
              <a:rPr lang="en-US"/>
              <a:t>income (interest, dividends, rent, etc) that foreigners earn on U.S. assets</a:t>
            </a:r>
          </a:p>
          <a:p>
            <a:endParaRPr lang="en-US"/>
          </a:p>
          <a:p>
            <a:r>
              <a:rPr lang="en-US"/>
              <a:t>Chapter 3 introduces factor markets and factor prices.  Unless you’ve already covered that material, it might be worth mentioning to your students that </a:t>
            </a:r>
            <a:r>
              <a:rPr lang="en-US" b="1"/>
              <a:t>factor payments</a:t>
            </a:r>
            <a:r>
              <a:rPr lang="en-US"/>
              <a:t> are simply payments to the factors of production, for example, the wages earned by labor.  </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9C605A0-C593-4073-97CC-F03B611A6A66}" type="slidenum">
              <a:rPr lang="en-US"/>
              <a:pPr/>
              <a:t>26</a:t>
            </a:fld>
            <a:endParaRPr lang="en-US"/>
          </a:p>
        </p:txBody>
      </p:sp>
      <p:sp>
        <p:nvSpPr>
          <p:cNvPr id="158722" name="Rectangle 2"/>
          <p:cNvSpPr>
            <a:spLocks noGrp="1" noRot="1" noChangeAspect="1" noChangeArrowheads="1" noTextEdit="1"/>
          </p:cNvSpPr>
          <p:nvPr>
            <p:ph type="sldImg"/>
          </p:nvPr>
        </p:nvSpPr>
        <p:spPr>
          <a:xfrm>
            <a:off x="1574800" y="533400"/>
            <a:ext cx="3556000" cy="2667000"/>
          </a:xfrm>
          <a:ln/>
        </p:spPr>
      </p:sp>
      <p:sp>
        <p:nvSpPr>
          <p:cNvPr id="158723" name="Rectangle 3"/>
          <p:cNvSpPr>
            <a:spLocks noGrp="1" noChangeArrowheads="1"/>
          </p:cNvSpPr>
          <p:nvPr>
            <p:ph type="body" idx="1"/>
          </p:nvPr>
        </p:nvSpPr>
        <p:spPr/>
        <p:txBody>
          <a:bodyPr/>
          <a:lstStyle/>
          <a:p>
            <a:r>
              <a:rPr lang="en-US"/>
              <a:t>This issue is subjective, and the question is intended to get students to think a little deeper about the difference between GNP and GDP.  Of course, there is no single correct answer.  </a:t>
            </a:r>
          </a:p>
          <a:p>
            <a:endParaRPr lang="en-US"/>
          </a:p>
          <a:p>
            <a:r>
              <a:rPr lang="en-US"/>
              <a:t>Some students offer this response:  </a:t>
            </a:r>
          </a:p>
          <a:p>
            <a:r>
              <a:rPr lang="en-US"/>
              <a:t>It’s better to have GNP &gt; GDP, because it means our nation’s income is greater than the value of what we are producing domestically.  If, instead, GDP &gt; GNP, then a portion of the income generated in our country is going to people in other countries, so there’s less income left over for us to enjoy.  </a:t>
            </a:r>
          </a:p>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5A92957-F93D-4505-84C8-6F67EC40ABDD}" type="slidenum">
              <a:rPr lang="en-US"/>
              <a:pPr/>
              <a:t>27</a:t>
            </a:fld>
            <a:endParaRPr lang="en-US"/>
          </a:p>
        </p:txBody>
      </p:sp>
      <p:sp>
        <p:nvSpPr>
          <p:cNvPr id="58370" name="Rectangle 2"/>
          <p:cNvSpPr>
            <a:spLocks noGrp="1" noRot="1" noChangeAspect="1" noChangeArrowheads="1" noTextEdit="1"/>
          </p:cNvSpPr>
          <p:nvPr>
            <p:ph type="sldImg"/>
          </p:nvPr>
        </p:nvSpPr>
        <p:spPr>
          <a:xfrm>
            <a:off x="1574800" y="533400"/>
            <a:ext cx="3556000" cy="2667000"/>
          </a:xfrm>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C20DAB2-DED7-4A7D-81C9-CCCABCEE3EC8}" type="slidenum">
              <a:rPr lang="en-US"/>
              <a:pPr/>
              <a:t>28</a:t>
            </a:fld>
            <a:endParaRPr lang="en-US"/>
          </a:p>
        </p:txBody>
      </p:sp>
      <p:sp>
        <p:nvSpPr>
          <p:cNvPr id="95234" name="Rectangle 2"/>
          <p:cNvSpPr>
            <a:spLocks noGrp="1" noRot="1" noChangeAspect="1" noChangeArrowheads="1" noTextEdit="1"/>
          </p:cNvSpPr>
          <p:nvPr>
            <p:ph type="sldImg"/>
          </p:nvPr>
        </p:nvSpPr>
        <p:spPr>
          <a:xfrm>
            <a:off x="1574800" y="533400"/>
            <a:ext cx="3556000" cy="2667000"/>
          </a:xfrm>
          <a:ln/>
        </p:spPr>
      </p:sp>
      <p:sp>
        <p:nvSpPr>
          <p:cNvPr id="95235" name="Rectangle 3"/>
          <p:cNvSpPr>
            <a:spLocks noGrp="1" noChangeArrowheads="1"/>
          </p:cNvSpPr>
          <p:nvPr>
            <p:ph type="body" idx="1"/>
          </p:nvPr>
        </p:nvSpPr>
        <p:spPr/>
        <p:txBody>
          <a:bodyPr/>
          <a:lstStyle/>
          <a:p>
            <a:r>
              <a:rPr lang="en-US"/>
              <a:t>Suppose from 2002 to 2003, nominal GDP rises by 10%.  Some of this growth could be due to price increases, because an increase in the price of output causes an increase in the value of output, even if the real quantity remains the same.  </a:t>
            </a:r>
          </a:p>
          <a:p>
            <a:endParaRPr lang="en-US"/>
          </a:p>
          <a:p>
            <a:r>
              <a:rPr lang="en-US"/>
              <a:t>Hence, to control for inflation, we use real GDP.  Remember, real GDP is the value of output using constant base-year prices.  If real GDP grows by 6% from 2002 to 2003, we can be sure that </a:t>
            </a:r>
            <a:r>
              <a:rPr lang="en-US" u="sng"/>
              <a:t>all</a:t>
            </a:r>
            <a:r>
              <a:rPr lang="en-US"/>
              <a:t> of this growth is due to an increase in the economy’s actual production of goods and services, because the same prices are used to construct real GDP in 2002 and 2003.  </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2C97C04-72AB-4BED-9006-A0D26481A09D}" type="slidenum">
              <a:rPr lang="en-US"/>
              <a:pPr/>
              <a:t>29</a:t>
            </a:fld>
            <a:endParaRPr lang="en-US"/>
          </a:p>
        </p:txBody>
      </p:sp>
      <p:sp>
        <p:nvSpPr>
          <p:cNvPr id="179202" name="Rectangle 2"/>
          <p:cNvSpPr>
            <a:spLocks noGrp="1" noRot="1" noChangeAspect="1" noChangeArrowheads="1" noTextEdit="1"/>
          </p:cNvSpPr>
          <p:nvPr>
            <p:ph type="sldImg"/>
          </p:nvPr>
        </p:nvSpPr>
        <p:spPr>
          <a:xfrm>
            <a:off x="1574800" y="533400"/>
            <a:ext cx="3556000" cy="2667000"/>
          </a:xfrm>
          <a:ln/>
        </p:spPr>
      </p:sp>
      <p:sp>
        <p:nvSpPr>
          <p:cNvPr id="179203" name="Rectangle 3"/>
          <p:cNvSpPr>
            <a:spLocks noGrp="1" noChangeArrowheads="1"/>
          </p:cNvSpPr>
          <p:nvPr>
            <p:ph type="body" idx="1"/>
          </p:nvPr>
        </p:nvSpPr>
        <p:spPr/>
        <p:txBody>
          <a:bodyPr/>
          <a:lstStyle/>
          <a:p>
            <a:r>
              <a:rPr lang="en-US"/>
              <a:t>This slide (and a few of the following ones) contain exercises that you can have your students do in class for immediate reinforcement of the material.  These problems require calculators (well, </a:t>
            </a:r>
          </a:p>
          <a:p>
            <a:endParaRPr lang="en-US"/>
          </a:p>
          <a:p>
            <a:endParaRPr lang="en-US"/>
          </a:p>
          <a:p>
            <a:r>
              <a:rPr lang="en-US"/>
              <a:t>This problem requires calculators.  If most of your students do not have calculators, you might “hide” this slide and instead pass out a printout of it for a homework exercise.  Tell students that if they don’t have Or:  just have them write down the expressions that they would enter into a calculator if they had calculators, i.e.  Nominal GDP in 2001 = 30*900 + 100*192.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9F194D4-B53E-4103-B8BE-2E34EF55C7AD}" type="slidenum">
              <a:rPr lang="en-US"/>
              <a:pPr/>
              <a:t>30</a:t>
            </a:fld>
            <a:endParaRPr lang="en-US"/>
          </a:p>
        </p:txBody>
      </p:sp>
      <p:sp>
        <p:nvSpPr>
          <p:cNvPr id="262146" name="Rectangle 2"/>
          <p:cNvSpPr>
            <a:spLocks noGrp="1" noRot="1" noChangeAspect="1" noChangeArrowheads="1" noTextEdit="1"/>
          </p:cNvSpPr>
          <p:nvPr>
            <p:ph type="sldImg"/>
          </p:nvPr>
        </p:nvSpPr>
        <p:spPr>
          <a:xfrm>
            <a:off x="1574800" y="533400"/>
            <a:ext cx="3556000" cy="2667000"/>
          </a:xfrm>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CFDB4C1-A102-4380-B757-52F3D89CC6D4}" type="slidenum">
              <a:rPr lang="en-US"/>
              <a:pPr/>
              <a:t>31</a:t>
            </a:fld>
            <a:endParaRPr lang="en-US"/>
          </a:p>
        </p:txBody>
      </p:sp>
      <p:sp>
        <p:nvSpPr>
          <p:cNvPr id="120834" name="Rectangle 2"/>
          <p:cNvSpPr>
            <a:spLocks noGrp="1" noRot="1" noChangeAspect="1" noChangeArrowheads="1" noTextEdit="1"/>
          </p:cNvSpPr>
          <p:nvPr>
            <p:ph type="sldImg"/>
          </p:nvPr>
        </p:nvSpPr>
        <p:spPr>
          <a:xfrm>
            <a:off x="1574800" y="533400"/>
            <a:ext cx="3556000" cy="2667000"/>
          </a:xfrm>
          <a:ln/>
        </p:spPr>
      </p:sp>
      <p:sp>
        <p:nvSpPr>
          <p:cNvPr id="120835" name="Rectangle 3"/>
          <p:cNvSpPr>
            <a:spLocks noGrp="1" noChangeArrowheads="1"/>
          </p:cNvSpPr>
          <p:nvPr>
            <p:ph type="body" idx="1"/>
          </p:nvPr>
        </p:nvSpPr>
        <p:spPr/>
        <p:txBody>
          <a:bodyPr/>
          <a:lstStyle/>
          <a:p>
            <a:r>
              <a:rPr lang="en-US"/>
              <a:t>Notice that the yellow line is steeper than the red line.   That’s because prices generally rise over time.  So, nominal GDP grows at a faster rate than real GDP.  </a:t>
            </a:r>
          </a:p>
          <a:p>
            <a:endParaRPr lang="en-US"/>
          </a:p>
          <a:p>
            <a:r>
              <a:rPr lang="en-US"/>
              <a:t>If you’re anal like me, you might ask students what is the significance of the two lines crossing in 1996.  </a:t>
            </a:r>
          </a:p>
          <a:p>
            <a:r>
              <a:rPr lang="en-US"/>
              <a:t>Answer:  1996 is the base year for this real GDP data, so RGDP = NGDP in 1996 only.  </a:t>
            </a:r>
          </a:p>
          <a:p>
            <a:r>
              <a:rPr lang="en-US"/>
              <a:t>Before 1996, RGDP &gt; NGDP, while after 1996, RGDP &lt; NGDP.  This is intuitive if you think about it for a minute. </a:t>
            </a:r>
          </a:p>
          <a:p>
            <a:r>
              <a:rPr lang="en-US"/>
              <a:t>Take 1970.  When the economy’s output of 1970 is measured in the (then) current prices, GDP is about $1 trillion.  Between 1970 and 1996, most prices have risen.  Hence, if you value the country’s 1970 using 1996 prices (to get real GDP), you get a bigger value than if you just measure 1970’s output in 1970 prices (nominal GDP). </a:t>
            </a:r>
          </a:p>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6183737-7BD9-42F3-AFF4-B3B34224AF12}" type="slidenum">
              <a:rPr lang="en-US"/>
              <a:pPr/>
              <a:t>32</a:t>
            </a:fld>
            <a:endParaRPr lang="en-US"/>
          </a:p>
        </p:txBody>
      </p:sp>
      <p:sp>
        <p:nvSpPr>
          <p:cNvPr id="183298" name="Rectangle 2"/>
          <p:cNvSpPr>
            <a:spLocks noGrp="1" noRot="1" noChangeAspect="1" noChangeArrowheads="1" noTextEdit="1"/>
          </p:cNvSpPr>
          <p:nvPr>
            <p:ph type="sldImg"/>
          </p:nvPr>
        </p:nvSpPr>
        <p:spPr>
          <a:xfrm>
            <a:off x="1574800" y="533400"/>
            <a:ext cx="3556000" cy="2667000"/>
          </a:xfrm>
          <a:ln/>
        </p:spPr>
      </p:sp>
      <p:sp>
        <p:nvSpPr>
          <p:cNvPr id="183299" name="Rectangle 3"/>
          <p:cNvSpPr>
            <a:spLocks noGrp="1" noChangeArrowheads="1"/>
          </p:cNvSpPr>
          <p:nvPr>
            <p:ph type="body" idx="1"/>
          </p:nvPr>
        </p:nvSpPr>
        <p:spPr/>
        <p:txBody>
          <a:bodyPr/>
          <a:lstStyle/>
          <a:p>
            <a:r>
              <a:rPr lang="en-US"/>
              <a:t>After revealing the first bullet point, mention that there are several different measures of the overall price level.  Your students are probably familiar with one of them---the Consumer Price Index, which will be covered shortly.  For now, though, we learn about a different one &lt;reveal next bullet point&gt;, the </a:t>
            </a:r>
            <a:r>
              <a:rPr lang="en-US" b="1"/>
              <a:t>GDP deflator</a:t>
            </a:r>
            <a:r>
              <a:rPr lang="en-US"/>
              <a:t>.  </a:t>
            </a:r>
          </a:p>
          <a:p>
            <a:endParaRPr lang="en-US"/>
          </a:p>
          <a:p>
            <a:r>
              <a:rPr lang="en-US"/>
              <a:t>The GDP deflator is so named because it is used to “deflate” (remove the effects of inflation from) GDP and other economic variables.  </a:t>
            </a:r>
          </a:p>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ED74214-A2C3-42C7-BC24-FF4B84BCD51A}" type="slidenum">
              <a:rPr lang="en-US"/>
              <a:pPr/>
              <a:t>33</a:t>
            </a:fld>
            <a:endParaRPr lang="en-US"/>
          </a:p>
        </p:txBody>
      </p:sp>
      <p:sp>
        <p:nvSpPr>
          <p:cNvPr id="263170" name="Rectangle 2"/>
          <p:cNvSpPr>
            <a:spLocks noGrp="1" noRot="1" noChangeAspect="1" noChangeArrowheads="1" noTextEdit="1"/>
          </p:cNvSpPr>
          <p:nvPr>
            <p:ph type="sldImg"/>
          </p:nvPr>
        </p:nvSpPr>
        <p:spPr>
          <a:xfrm>
            <a:off x="1574800" y="533400"/>
            <a:ext cx="3556000" cy="2667000"/>
          </a:xfrm>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81D13002-1D48-4D8A-A519-D182C6BE3864}" type="slidenum">
              <a:rPr lang="en-US"/>
              <a:pPr/>
              <a:t>34</a:t>
            </a:fld>
            <a:endParaRPr lang="en-US"/>
          </a:p>
        </p:txBody>
      </p:sp>
      <p:sp>
        <p:nvSpPr>
          <p:cNvPr id="264194" name="Rectangle 1026"/>
          <p:cNvSpPr>
            <a:spLocks noGrp="1" noRot="1" noChangeAspect="1" noChangeArrowheads="1" noTextEdit="1"/>
          </p:cNvSpPr>
          <p:nvPr>
            <p:ph type="sldImg"/>
          </p:nvPr>
        </p:nvSpPr>
        <p:spPr>
          <a:xfrm>
            <a:off x="1574800" y="533400"/>
            <a:ext cx="3556000" cy="2667000"/>
          </a:xfrm>
          <a:ln/>
        </p:spPr>
      </p:sp>
      <p:sp>
        <p:nvSpPr>
          <p:cNvPr id="26419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F29CFB9-1C4C-4E23-B228-2E13BA8F3316}" type="slidenum">
              <a:rPr lang="en-US"/>
              <a:pPr/>
              <a:t>35</a:t>
            </a:fld>
            <a:endParaRPr lang="en-US"/>
          </a:p>
        </p:txBody>
      </p:sp>
      <p:sp>
        <p:nvSpPr>
          <p:cNvPr id="275458" name="Rectangle 2"/>
          <p:cNvSpPr>
            <a:spLocks noGrp="1" noRot="1" noChangeAspect="1" noChangeArrowheads="1" noTextEdit="1"/>
          </p:cNvSpPr>
          <p:nvPr>
            <p:ph type="sldImg"/>
          </p:nvPr>
        </p:nvSpPr>
        <p:spPr>
          <a:xfrm>
            <a:off x="1574800" y="533400"/>
            <a:ext cx="3556000" cy="2667000"/>
          </a:xfrm>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1B0ED2-D6E1-49DA-81A4-89633595F89F}"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1B0ED2-D6E1-49DA-81A4-89633595F89F}" type="datetimeFigureOut">
              <a:rPr lang="en-US" smtClean="0"/>
              <a:pPr/>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1B0ED2-D6E1-49DA-81A4-89633595F89F}" type="datetimeFigureOut">
              <a:rPr lang="en-US" smtClean="0"/>
              <a:pPr/>
              <a:t>8/6/2012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1B0ED2-D6E1-49DA-81A4-89633595F89F}" type="datetimeFigureOut">
              <a:rPr lang="en-US" smtClean="0"/>
              <a:pPr/>
              <a:t>8/6/2012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B0ED2-D6E1-49DA-81A4-89633595F89F}" type="datetimeFigureOut">
              <a:rPr lang="en-US" smtClean="0"/>
              <a:pPr/>
              <a:t>8/6/2012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B0ED2-D6E1-49DA-81A4-89633595F89F}" type="datetimeFigureOut">
              <a:rPr lang="en-US" smtClean="0"/>
              <a:pPr/>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B0ED2-D6E1-49DA-81A4-89633595F89F}" type="datetimeFigureOut">
              <a:rPr lang="en-US" smtClean="0"/>
              <a:pPr/>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B0ED2-D6E1-49DA-81A4-89633595F89F}" type="datetimeFigureOut">
              <a:rPr lang="en-US" smtClean="0"/>
              <a:pPr/>
              <a:t>8/6/2012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4404F4-0FD1-414E-932A-62C9C2359B6B}" type="slidenum">
              <a:rPr lang="en-US" smtClean="0"/>
              <a:pPr/>
              <a:t>‹#›</a:t>
            </a:fld>
            <a:endParaRPr lang="en-US"/>
          </a:p>
        </p:txBody>
      </p:sp>
      <p:sp>
        <p:nvSpPr>
          <p:cNvPr id="7" name="Text Box 9"/>
          <p:cNvSpPr txBox="1">
            <a:spLocks noChangeArrowheads="1"/>
          </p:cNvSpPr>
          <p:nvPr userDrawn="1"/>
        </p:nvSpPr>
        <p:spPr bwMode="auto">
          <a:xfrm>
            <a:off x="8153400" y="6477000"/>
            <a:ext cx="914400" cy="336550"/>
          </a:xfrm>
          <a:prstGeom prst="rect">
            <a:avLst/>
          </a:prstGeom>
          <a:noFill/>
          <a:ln w="9525">
            <a:noFill/>
            <a:miter lim="800000"/>
            <a:headEnd/>
            <a:tailEnd/>
          </a:ln>
          <a:effectLst/>
        </p:spPr>
        <p:txBody>
          <a:bodyPr>
            <a:spAutoFit/>
          </a:bodyPr>
          <a:lstStyle/>
          <a:p>
            <a:pPr algn="r"/>
            <a:r>
              <a:rPr lang="en-US" sz="1600">
                <a:solidFill>
                  <a:srgbClr val="003366"/>
                </a:solidFill>
                <a:latin typeface="Arial" pitchFamily="34" charset="0"/>
              </a:rPr>
              <a:t>slide </a:t>
            </a:r>
            <a:fld id="{4F964E0E-EC90-45E5-8D7F-15628D78DA1E}" type="slidenum">
              <a:rPr lang="en-US" sz="1600">
                <a:solidFill>
                  <a:srgbClr val="003366"/>
                </a:solidFill>
                <a:latin typeface="Arial" pitchFamily="34" charset="0"/>
              </a:rPr>
              <a:pPr algn="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Microsoft_Word_97_-_2003_Document1.doc"/><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wmf"/><Relationship Id="rId5" Type="http://schemas.openxmlformats.org/officeDocument/2006/relationships/oleObject" Target="../embeddings/Microsoft_Word_97_-_2003_Document2.doc"/><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Microsoft_Word_97_-_2003_Document3.doc"/><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Microsoft_Excel_97-2003_Worksheet4.xls"/><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9.emf"/><Relationship Id="rId5" Type="http://schemas.openxmlformats.org/officeDocument/2006/relationships/oleObject" Target="../embeddings/Microsoft_Excel_97-2003_Worksheet5.xls"/><Relationship Id="rId4" Type="http://schemas.openxmlformats.org/officeDocument/2006/relationships/oleObject" Target="../embeddings/oleObject5.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wmf"/><Relationship Id="rId4" Type="http://schemas.openxmlformats.org/officeDocument/2006/relationships/oleObject" Target="../embeddings/oleObject6.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2400" b="1" dirty="0" smtClean="0">
                <a:latin typeface="Arial" charset="0"/>
                <a:cs typeface="Arial" charset="0"/>
              </a:rPr>
              <a:t>Review of the previous Lecture</a:t>
            </a:r>
          </a:p>
        </p:txBody>
      </p:sp>
      <p:sp>
        <p:nvSpPr>
          <p:cNvPr id="36867" name="Rectangle 3"/>
          <p:cNvSpPr>
            <a:spLocks noGrp="1" noChangeArrowheads="1"/>
          </p:cNvSpPr>
          <p:nvPr>
            <p:ph idx="1"/>
          </p:nvPr>
        </p:nvSpPr>
        <p:spPr/>
        <p:txBody>
          <a:bodyPr/>
          <a:lstStyle/>
          <a:p>
            <a:pPr marL="400050" indent="-400050" eaLnBrk="1" hangingPunct="1">
              <a:buSzPct val="90000"/>
            </a:pPr>
            <a:r>
              <a:rPr lang="en-US" sz="1800" smtClean="0">
                <a:latin typeface="Arial" charset="0"/>
                <a:cs typeface="Arial" charset="0"/>
              </a:rPr>
              <a:t>Macroeconomics is the study of the economy as a whole, including</a:t>
            </a:r>
          </a:p>
          <a:p>
            <a:pPr marL="922338" lvl="1" indent="-301625" eaLnBrk="1" hangingPunct="1">
              <a:buFont typeface="Arial" charset="0"/>
              <a:buChar char="•"/>
            </a:pPr>
            <a:r>
              <a:rPr lang="en-US" sz="1800" smtClean="0">
                <a:latin typeface="Arial" charset="0"/>
                <a:cs typeface="Arial" charset="0"/>
              </a:rPr>
              <a:t>growth in incomes</a:t>
            </a:r>
          </a:p>
          <a:p>
            <a:pPr marL="922338" lvl="1" indent="-301625" eaLnBrk="1" hangingPunct="1">
              <a:buFont typeface="Arial" charset="0"/>
              <a:buChar char="•"/>
            </a:pPr>
            <a:endParaRPr lang="en-US" sz="1800" smtClean="0">
              <a:latin typeface="Arial" charset="0"/>
              <a:cs typeface="Arial" charset="0"/>
            </a:endParaRPr>
          </a:p>
          <a:p>
            <a:pPr marL="922338" lvl="1" indent="-301625" eaLnBrk="1" hangingPunct="1">
              <a:buFont typeface="Arial" charset="0"/>
              <a:buChar char="•"/>
            </a:pPr>
            <a:r>
              <a:rPr lang="en-US" sz="1800" smtClean="0">
                <a:latin typeface="Arial" charset="0"/>
                <a:cs typeface="Arial" charset="0"/>
              </a:rPr>
              <a:t>changes in the overall level of prices</a:t>
            </a:r>
          </a:p>
          <a:p>
            <a:pPr marL="922338" lvl="1" indent="-301625" eaLnBrk="1" hangingPunct="1">
              <a:buFont typeface="Arial" charset="0"/>
              <a:buChar char="•"/>
            </a:pPr>
            <a:endParaRPr lang="en-US" sz="1800" smtClean="0">
              <a:latin typeface="Arial" charset="0"/>
              <a:cs typeface="Arial" charset="0"/>
            </a:endParaRPr>
          </a:p>
          <a:p>
            <a:pPr marL="922338" lvl="1" indent="-301625" eaLnBrk="1" hangingPunct="1">
              <a:buFont typeface="Arial" charset="0"/>
              <a:buChar char="•"/>
            </a:pPr>
            <a:r>
              <a:rPr lang="en-US" sz="1800" smtClean="0">
                <a:latin typeface="Arial" charset="0"/>
                <a:cs typeface="Arial" charset="0"/>
              </a:rPr>
              <a:t>the unemployment rate</a:t>
            </a:r>
          </a:p>
          <a:p>
            <a:pPr marL="922338" lvl="1" indent="-301625" eaLnBrk="1" hangingPunct="1">
              <a:buFont typeface="Arial" charset="0"/>
              <a:buChar char="•"/>
            </a:pPr>
            <a:endParaRPr lang="en-US" sz="1800" smtClean="0">
              <a:latin typeface="Arial" charset="0"/>
              <a:cs typeface="Arial" charset="0"/>
            </a:endParaRPr>
          </a:p>
          <a:p>
            <a:pPr marL="922338" lvl="1" indent="-301625" eaLnBrk="1" hangingPunct="1">
              <a:buFont typeface="Arial" charset="0"/>
              <a:buChar char="•"/>
            </a:pPr>
            <a:endParaRPr lang="en-US" sz="1800" smtClean="0">
              <a:latin typeface="Arial" charset="0"/>
              <a:cs typeface="Arial" charset="0"/>
            </a:endParaRPr>
          </a:p>
          <a:p>
            <a:pPr marL="400050" indent="-400050" eaLnBrk="1" hangingPunct="1">
              <a:buSzPct val="90000"/>
            </a:pPr>
            <a:endParaRPr lang="en-US" sz="1800" smtClean="0">
              <a:latin typeface="Arial" charset="0"/>
              <a:cs typeface="Arial" charset="0"/>
            </a:endParaRPr>
          </a:p>
          <a:p>
            <a:pPr marL="400050" indent="-400050" eaLnBrk="1" hangingPunct="1">
              <a:buSzPct val="90000"/>
            </a:pPr>
            <a:r>
              <a:rPr lang="en-US" sz="1800" smtClean="0">
                <a:latin typeface="Arial" charset="0"/>
                <a:cs typeface="Arial" charset="0"/>
              </a:rPr>
              <a:t>Macroeconomists attempt to explain the economy and to devise policies to improve its performance.</a:t>
            </a:r>
          </a:p>
        </p:txBody>
      </p:sp>
      <p:pic>
        <p:nvPicPr>
          <p:cNvPr id="36868"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2400" b="1" dirty="0" smtClean="0">
                <a:latin typeface="Arial" charset="0"/>
                <a:cs typeface="Arial" charset="0"/>
              </a:rPr>
              <a:t>Review of the previous Lecture</a:t>
            </a:r>
          </a:p>
        </p:txBody>
      </p:sp>
      <p:sp>
        <p:nvSpPr>
          <p:cNvPr id="37891" name="Rectangle 3"/>
          <p:cNvSpPr>
            <a:spLocks noGrp="1" noChangeArrowheads="1"/>
          </p:cNvSpPr>
          <p:nvPr>
            <p:ph idx="1"/>
          </p:nvPr>
        </p:nvSpPr>
        <p:spPr>
          <a:xfrm>
            <a:off x="762000" y="1447800"/>
            <a:ext cx="7772400" cy="4876800"/>
          </a:xfrm>
        </p:spPr>
        <p:txBody>
          <a:bodyPr/>
          <a:lstStyle/>
          <a:p>
            <a:pPr marL="460375" indent="-460375" eaLnBrk="1" hangingPunct="1">
              <a:buSzPct val="90000"/>
            </a:pPr>
            <a:r>
              <a:rPr lang="en-US" sz="1800" dirty="0" smtClean="0">
                <a:latin typeface="Arial" charset="0"/>
                <a:cs typeface="Arial" charset="0"/>
              </a:rPr>
              <a:t>Economists use different models to examine different issues.</a:t>
            </a:r>
          </a:p>
          <a:p>
            <a:pPr marL="460375" indent="-460375" eaLnBrk="1" hangingPunct="1">
              <a:buSzPct val="90000"/>
            </a:pPr>
            <a:endParaRPr lang="en-US" sz="1800" dirty="0" smtClean="0">
              <a:latin typeface="Arial" charset="0"/>
              <a:cs typeface="Arial" charset="0"/>
            </a:endParaRPr>
          </a:p>
          <a:p>
            <a:pPr marL="460375" indent="-460375" eaLnBrk="1" hangingPunct="1">
              <a:buSzPct val="90000"/>
            </a:pPr>
            <a:r>
              <a:rPr lang="en-US" sz="1800" dirty="0" smtClean="0">
                <a:latin typeface="Arial" charset="0"/>
                <a:cs typeface="Arial" charset="0"/>
              </a:rPr>
              <a:t>Models with flexible prices describe the economy in the long run; models with sticky prices describe economy in the short run.</a:t>
            </a:r>
          </a:p>
          <a:p>
            <a:pPr marL="460375" indent="-460375" eaLnBrk="1" hangingPunct="1">
              <a:buSzPct val="90000"/>
            </a:pPr>
            <a:endParaRPr lang="en-US" sz="1800" dirty="0" smtClean="0">
              <a:latin typeface="Arial" charset="0"/>
              <a:cs typeface="Arial" charset="0"/>
            </a:endParaRPr>
          </a:p>
          <a:p>
            <a:pPr marL="460375" indent="-460375" eaLnBrk="1" hangingPunct="1">
              <a:buSzPct val="90000"/>
            </a:pPr>
            <a:r>
              <a:rPr lang="en-US" sz="1800" dirty="0" smtClean="0">
                <a:latin typeface="Arial" charset="0"/>
                <a:cs typeface="Arial" charset="0"/>
              </a:rPr>
              <a:t>Macroeconomic events and performance arise from many microeconomic transactions, so macroeconomics uses many of the tools of microeconomics.  </a:t>
            </a:r>
          </a:p>
        </p:txBody>
      </p:sp>
      <p:pic>
        <p:nvPicPr>
          <p:cNvPr id="37892"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Arial" pitchFamily="34" charset="0"/>
                <a:cs typeface="Arial" pitchFamily="34" charset="0"/>
              </a:rPr>
              <a:t>Lecture 2</a:t>
            </a:r>
            <a:endParaRPr lang="en-US" sz="24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ctr">
              <a:buNone/>
            </a:pPr>
            <a:r>
              <a:rPr lang="en-US" b="1" dirty="0" smtClean="0">
                <a:latin typeface="Arial" pitchFamily="34" charset="0"/>
                <a:cs typeface="Arial" pitchFamily="34" charset="0"/>
              </a:rPr>
              <a:t>The data of Macroeconomics- GDP, Unemployment </a:t>
            </a:r>
            <a:r>
              <a:rPr lang="en-US" b="1" smtClean="0">
                <a:latin typeface="Arial" pitchFamily="34" charset="0"/>
                <a:cs typeface="Arial" pitchFamily="34" charset="0"/>
              </a:rPr>
              <a:t>&amp; inflation - I</a:t>
            </a:r>
            <a:endParaRPr lang="en-US" b="1" dirty="0">
              <a:latin typeface="Arial" pitchFamily="34" charset="0"/>
              <a:cs typeface="Arial" pitchFamily="34" charset="0"/>
            </a:endParaRPr>
          </a:p>
        </p:txBody>
      </p:sp>
      <p:pic>
        <p:nvPicPr>
          <p:cNvPr id="4" name="Picture 10"/>
          <p:cNvPicPr>
            <a:picLocks noChangeAspect="1" noChangeArrowheads="1"/>
          </p:cNvPicPr>
          <p:nvPr/>
        </p:nvPicPr>
        <p:blipFill>
          <a:blip r:embed="rId2"/>
          <a:srcRect/>
          <a:stretch>
            <a:fillRect/>
          </a:stretch>
        </p:blipFill>
        <p:spPr bwMode="auto">
          <a:xfrm>
            <a:off x="2209800" y="2667000"/>
            <a:ext cx="4724400" cy="2209800"/>
          </a:xfrm>
          <a:prstGeom prst="rect">
            <a:avLst/>
          </a:prstGeom>
          <a:noFill/>
          <a:ln w="9525">
            <a:noFill/>
            <a:miter lim="800000"/>
            <a:headEnd/>
            <a:tailEnd/>
          </a:ln>
        </p:spPr>
      </p:pic>
      <p:sp>
        <p:nvSpPr>
          <p:cNvPr id="5" name="Rectangle 4"/>
          <p:cNvSpPr/>
          <p:nvPr/>
        </p:nvSpPr>
        <p:spPr>
          <a:xfrm>
            <a:off x="1905000" y="5181600"/>
            <a:ext cx="5638800" cy="461665"/>
          </a:xfrm>
          <a:prstGeom prst="rect">
            <a:avLst/>
          </a:prstGeom>
        </p:spPr>
        <p:txBody>
          <a:bodyPr wrap="square">
            <a:spAutoFit/>
          </a:bodyPr>
          <a:lstStyle/>
          <a:p>
            <a:pPr marL="342900" indent="-342900" algn="ctr">
              <a:spcBef>
                <a:spcPct val="20000"/>
              </a:spcBef>
              <a:buFont typeface="Arial" pitchFamily="34" charset="0"/>
              <a:buNone/>
            </a:pPr>
            <a:r>
              <a:rPr lang="en-US" b="1" i="1" dirty="0" smtClean="0">
                <a:latin typeface="Arial" pitchFamily="34" charset="0"/>
                <a:cs typeface="Arial" pitchFamily="34" charset="0"/>
              </a:rPr>
              <a:t>Instructor: Prof. </a:t>
            </a:r>
            <a:r>
              <a:rPr lang="en-US" b="1" i="1" dirty="0" err="1" smtClean="0">
                <a:latin typeface="Arial" pitchFamily="34" charset="0"/>
                <a:cs typeface="Arial" pitchFamily="34" charset="0"/>
              </a:rPr>
              <a:t>Dr.Qaisar</a:t>
            </a:r>
            <a:r>
              <a:rPr lang="en-US" b="1" i="1" dirty="0" smtClean="0">
                <a:latin typeface="Arial" pitchFamily="34" charset="0"/>
                <a:cs typeface="Arial" pitchFamily="34" charset="0"/>
              </a:rPr>
              <a:t> </a:t>
            </a:r>
            <a:r>
              <a:rPr lang="en-US" b="1" i="1" dirty="0" err="1" smtClean="0">
                <a:latin typeface="Arial" pitchFamily="34" charset="0"/>
                <a:cs typeface="Arial" pitchFamily="34" charset="0"/>
              </a:rPr>
              <a:t>Abbas</a:t>
            </a:r>
            <a:endParaRPr lang="en-US" b="1" i="1"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a:latin typeface="Arial" pitchFamily="34" charset="0"/>
                <a:cs typeface="Arial" pitchFamily="34" charset="0"/>
              </a:rPr>
              <a:t>Learning objectives</a:t>
            </a:r>
          </a:p>
        </p:txBody>
      </p:sp>
      <p:sp>
        <p:nvSpPr>
          <p:cNvPr id="2051" name="Rectangle 3"/>
          <p:cNvSpPr>
            <a:spLocks noGrp="1" noChangeArrowheads="1"/>
          </p:cNvSpPr>
          <p:nvPr>
            <p:ph idx="1"/>
          </p:nvPr>
        </p:nvSpPr>
        <p:spPr>
          <a:xfrm>
            <a:off x="990600" y="1243013"/>
            <a:ext cx="6781800" cy="3862387"/>
          </a:xfrm>
        </p:spPr>
        <p:txBody>
          <a:bodyPr/>
          <a:lstStyle/>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Gross </a:t>
            </a:r>
            <a:r>
              <a:rPr lang="en-US" sz="1800" dirty="0">
                <a:latin typeface="Arial" pitchFamily="34" charset="0"/>
                <a:cs typeface="Arial" pitchFamily="34" charset="0"/>
              </a:rPr>
              <a:t>Domestic Product (GDP</a:t>
            </a:r>
            <a:r>
              <a:rPr lang="en-US" sz="1800" dirty="0" smtClean="0">
                <a:latin typeface="Arial" pitchFamily="34" charset="0"/>
                <a:cs typeface="Arial" pitchFamily="34" charset="0"/>
              </a:rPr>
              <a:t>)</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Types of GDP</a:t>
            </a:r>
          </a:p>
          <a:p>
            <a:pPr>
              <a:spcBef>
                <a:spcPct val="50000"/>
              </a:spcBef>
            </a:pPr>
            <a:endParaRPr lang="en-US" sz="1800" dirty="0">
              <a:latin typeface="Arial" pitchFamily="34" charset="0"/>
              <a:cs typeface="Arial" pitchFamily="34" charset="0"/>
            </a:endParaRPr>
          </a:p>
        </p:txBody>
      </p:sp>
      <p:pic>
        <p:nvPicPr>
          <p:cNvPr id="4" name="Picture 4" descr="C:\Users\dr qaiser\Desktop\west_side_market.jpg"/>
          <p:cNvPicPr>
            <a:picLocks noChangeAspect="1" noChangeArrowheads="1"/>
          </p:cNvPicPr>
          <p:nvPr/>
        </p:nvPicPr>
        <p:blipFill>
          <a:blip r:embed="rId3"/>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4" name="Rectangle 4"/>
          <p:cNvSpPr>
            <a:spLocks noGrp="1" noChangeArrowheads="1"/>
          </p:cNvSpPr>
          <p:nvPr>
            <p:ph type="title"/>
          </p:nvPr>
        </p:nvSpPr>
        <p:spPr>
          <a:xfrm>
            <a:off x="685800" y="228600"/>
            <a:ext cx="7772400" cy="838200"/>
          </a:xfrm>
        </p:spPr>
        <p:txBody>
          <a:bodyPr>
            <a:normAutofit/>
          </a:bodyPr>
          <a:lstStyle/>
          <a:p>
            <a:pPr>
              <a:tabLst>
                <a:tab pos="4003675" algn="ctr"/>
              </a:tabLst>
            </a:pPr>
            <a:r>
              <a:rPr lang="en-US" sz="2400" b="1" dirty="0">
                <a:latin typeface="Arial" pitchFamily="34" charset="0"/>
                <a:cs typeface="Arial" pitchFamily="34" charset="0"/>
              </a:rPr>
              <a:t>Gross Domestic Product</a:t>
            </a:r>
            <a:endParaRPr lang="en-US" sz="2400" b="1" i="1" dirty="0">
              <a:latin typeface="Arial" pitchFamily="34" charset="0"/>
              <a:cs typeface="Arial" pitchFamily="34" charset="0"/>
            </a:endParaRPr>
          </a:p>
        </p:txBody>
      </p:sp>
      <p:sp>
        <p:nvSpPr>
          <p:cNvPr id="76805" name="Rectangle 5"/>
          <p:cNvSpPr>
            <a:spLocks noGrp="1" noChangeArrowheads="1"/>
          </p:cNvSpPr>
          <p:nvPr>
            <p:ph idx="1"/>
          </p:nvPr>
        </p:nvSpPr>
        <p:spPr>
          <a:xfrm>
            <a:off x="609600" y="914400"/>
            <a:ext cx="8077200" cy="2895600"/>
          </a:xfrm>
          <a:noFill/>
          <a:ln/>
        </p:spPr>
        <p:txBody>
          <a:bodyPr anchor="ctr"/>
          <a:lstStyle/>
          <a:p>
            <a:pPr marL="461963" indent="-449263">
              <a:lnSpc>
                <a:spcPct val="110000"/>
              </a:lnSpc>
              <a:spcBef>
                <a:spcPct val="45000"/>
              </a:spcBef>
              <a:buClr>
                <a:srgbClr val="006666"/>
              </a:buClr>
              <a:buSzPct val="90000"/>
              <a:buFont typeface="Wingdings" pitchFamily="2" charset="2"/>
              <a:buNone/>
            </a:pPr>
            <a:r>
              <a:rPr lang="en-US" sz="1800" b="1" dirty="0">
                <a:latin typeface="Arial" pitchFamily="34" charset="0"/>
                <a:cs typeface="Arial" pitchFamily="34" charset="0"/>
              </a:rPr>
              <a:t>Two </a:t>
            </a:r>
            <a:r>
              <a:rPr lang="en-US" sz="1800" b="1" dirty="0" smtClean="0">
                <a:latin typeface="Arial" pitchFamily="34" charset="0"/>
                <a:cs typeface="Arial" pitchFamily="34" charset="0"/>
              </a:rPr>
              <a:t>definitions</a:t>
            </a:r>
            <a:endParaRPr lang="en-US" sz="1800" b="1" dirty="0">
              <a:latin typeface="Arial" pitchFamily="34" charset="0"/>
              <a:cs typeface="Arial" pitchFamily="34" charset="0"/>
            </a:endParaRPr>
          </a:p>
          <a:p>
            <a:pPr marL="461963" indent="-449263">
              <a:lnSpc>
                <a:spcPct val="110000"/>
              </a:lnSpc>
              <a:spcBef>
                <a:spcPct val="30000"/>
              </a:spcBef>
              <a:buSzPct val="90000"/>
              <a:buFont typeface="Wingdings" pitchFamily="2" charset="2"/>
              <a:buAutoNum type="arabicPeriod"/>
            </a:pPr>
            <a:r>
              <a:rPr lang="en-US" sz="1800" dirty="0">
                <a:latin typeface="Arial" pitchFamily="34" charset="0"/>
                <a:cs typeface="Arial" pitchFamily="34" charset="0"/>
              </a:rPr>
              <a:t>Total expenditure on </a:t>
            </a:r>
            <a:r>
              <a:rPr lang="en-US" sz="1800" dirty="0" smtClean="0">
                <a:latin typeface="Arial" pitchFamily="34" charset="0"/>
                <a:cs typeface="Arial" pitchFamily="34" charset="0"/>
              </a:rPr>
              <a:t>domestically-produced final </a:t>
            </a:r>
            <a:r>
              <a:rPr lang="en-US" sz="1800" dirty="0">
                <a:latin typeface="Arial" pitchFamily="34" charset="0"/>
                <a:cs typeface="Arial" pitchFamily="34" charset="0"/>
              </a:rPr>
              <a:t>goods and </a:t>
            </a:r>
            <a:r>
              <a:rPr lang="en-US" sz="1800" dirty="0" smtClean="0">
                <a:latin typeface="Arial" pitchFamily="34" charset="0"/>
                <a:cs typeface="Arial" pitchFamily="34" charset="0"/>
              </a:rPr>
              <a:t>services</a:t>
            </a:r>
          </a:p>
          <a:p>
            <a:pPr marL="461963" indent="-449263">
              <a:lnSpc>
                <a:spcPct val="110000"/>
              </a:lnSpc>
              <a:spcBef>
                <a:spcPct val="30000"/>
              </a:spcBef>
              <a:buSzPct val="90000"/>
              <a:buFont typeface="Wingdings" pitchFamily="2" charset="2"/>
              <a:buAutoNum type="arabicPeriod"/>
            </a:pPr>
            <a:endParaRPr lang="en-US" sz="1800" dirty="0" smtClean="0">
              <a:latin typeface="Arial" pitchFamily="34" charset="0"/>
              <a:cs typeface="Arial" pitchFamily="34" charset="0"/>
            </a:endParaRPr>
          </a:p>
          <a:p>
            <a:pPr marL="461963" indent="-449263">
              <a:lnSpc>
                <a:spcPct val="110000"/>
              </a:lnSpc>
              <a:spcBef>
                <a:spcPct val="30000"/>
              </a:spcBef>
              <a:buSzPct val="90000"/>
              <a:buFont typeface="Wingdings" pitchFamily="2" charset="2"/>
              <a:buAutoNum type="arabicPeriod"/>
            </a:pPr>
            <a:endParaRPr lang="en-US" sz="1800" dirty="0">
              <a:latin typeface="Arial" pitchFamily="34" charset="0"/>
              <a:cs typeface="Arial" pitchFamily="34" charset="0"/>
            </a:endParaRPr>
          </a:p>
          <a:p>
            <a:pPr marL="461963" indent="-449263">
              <a:lnSpc>
                <a:spcPct val="110000"/>
              </a:lnSpc>
              <a:spcBef>
                <a:spcPct val="50000"/>
              </a:spcBef>
              <a:buSzPct val="90000"/>
              <a:buFont typeface="Wingdings" pitchFamily="2" charset="2"/>
              <a:buAutoNum type="arabicPeriod"/>
            </a:pPr>
            <a:r>
              <a:rPr lang="en-US" sz="1800" dirty="0">
                <a:latin typeface="Arial" pitchFamily="34" charset="0"/>
                <a:cs typeface="Arial" pitchFamily="34" charset="0"/>
              </a:rPr>
              <a:t>Total income earned by </a:t>
            </a:r>
            <a:r>
              <a:rPr lang="en-US" sz="1800" dirty="0" smtClean="0">
                <a:latin typeface="Arial" pitchFamily="34" charset="0"/>
                <a:cs typeface="Arial" pitchFamily="34" charset="0"/>
              </a:rPr>
              <a:t>domestically-located factors </a:t>
            </a:r>
            <a:r>
              <a:rPr lang="en-US" sz="1800" dirty="0">
                <a:latin typeface="Arial" pitchFamily="34" charset="0"/>
                <a:cs typeface="Arial" pitchFamily="34" charset="0"/>
              </a:rPr>
              <a:t>of production </a:t>
            </a:r>
          </a:p>
        </p:txBody>
      </p:sp>
    </p:spTree>
  </p:cSld>
  <p:clrMapOvr>
    <a:masterClrMapping/>
  </p:clrMapOvr>
  <p:transition>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Why expenditure = income</a:t>
            </a:r>
          </a:p>
        </p:txBody>
      </p:sp>
      <p:sp>
        <p:nvSpPr>
          <p:cNvPr id="78852" name="Rectangle 4"/>
          <p:cNvSpPr>
            <a:spLocks noChangeArrowheads="1"/>
          </p:cNvSpPr>
          <p:nvPr/>
        </p:nvSpPr>
        <p:spPr bwMode="auto">
          <a:xfrm>
            <a:off x="1676400" y="2133600"/>
            <a:ext cx="6096000" cy="3048000"/>
          </a:xfrm>
          <a:prstGeom prst="rect">
            <a:avLst/>
          </a:prstGeom>
          <a:gradFill rotWithShape="0">
            <a:gsLst>
              <a:gs pos="0">
                <a:srgbClr val="006666"/>
              </a:gs>
              <a:gs pos="100000">
                <a:srgbClr val="333399"/>
              </a:gs>
            </a:gsLst>
            <a:lin ang="2700000" scaled="1"/>
          </a:gradFill>
          <a:ln w="38100" cmpd="dbl">
            <a:solidFill>
              <a:srgbClr val="008000"/>
            </a:solidFill>
            <a:miter lim="800000"/>
            <a:headEnd/>
            <a:tailEnd/>
          </a:ln>
          <a:effectLst>
            <a:outerShdw dist="161645" dir="2700000" algn="ctr" rotWithShape="0">
              <a:schemeClr val="bg2"/>
            </a:outerShdw>
          </a:effectLst>
        </p:spPr>
        <p:txBody>
          <a:bodyPr anchor="ctr"/>
          <a:lstStyle/>
          <a:p>
            <a:pPr marL="112713" algn="ctr">
              <a:lnSpc>
                <a:spcPct val="105000"/>
              </a:lnSpc>
              <a:spcBef>
                <a:spcPct val="80000"/>
              </a:spcBef>
              <a:buClr>
                <a:srgbClr val="99FF99"/>
              </a:buClr>
              <a:buSzPct val="80000"/>
              <a:buFont typeface="Wingdings" pitchFamily="2" charset="2"/>
              <a:buNone/>
            </a:pPr>
            <a:r>
              <a:rPr lang="en-US" sz="1800" dirty="0">
                <a:solidFill>
                  <a:schemeClr val="bg1"/>
                </a:solidFill>
                <a:effectLst>
                  <a:outerShdw blurRad="38100" dist="38100" dir="2700000" algn="tl">
                    <a:srgbClr val="000000"/>
                  </a:outerShdw>
                </a:effectLst>
                <a:latin typeface="Tahoma" pitchFamily="34" charset="0"/>
              </a:rPr>
              <a:t>In every transaction, </a:t>
            </a:r>
            <a:br>
              <a:rPr lang="en-US" sz="1800" dirty="0">
                <a:solidFill>
                  <a:schemeClr val="bg1"/>
                </a:solidFill>
                <a:effectLst>
                  <a:outerShdw blurRad="38100" dist="38100" dir="2700000" algn="tl">
                    <a:srgbClr val="000000"/>
                  </a:outerShdw>
                </a:effectLst>
                <a:latin typeface="Tahoma" pitchFamily="34" charset="0"/>
              </a:rPr>
            </a:br>
            <a:r>
              <a:rPr lang="en-US" sz="1800" dirty="0">
                <a:solidFill>
                  <a:schemeClr val="bg1"/>
                </a:solidFill>
                <a:effectLst>
                  <a:outerShdw blurRad="38100" dist="38100" dir="2700000" algn="tl">
                    <a:srgbClr val="000000"/>
                  </a:outerShdw>
                </a:effectLst>
                <a:latin typeface="Tahoma" pitchFamily="34" charset="0"/>
              </a:rPr>
              <a:t>the buyer’s expenditure becomes the seller’s income.</a:t>
            </a:r>
          </a:p>
          <a:p>
            <a:pPr marL="112713" algn="ctr">
              <a:lnSpc>
                <a:spcPct val="105000"/>
              </a:lnSpc>
              <a:spcBef>
                <a:spcPct val="50000"/>
              </a:spcBef>
              <a:buClr>
                <a:srgbClr val="99FF99"/>
              </a:buClr>
              <a:buSzPct val="80000"/>
              <a:buFont typeface="Wingdings" pitchFamily="2" charset="2"/>
              <a:buNone/>
            </a:pPr>
            <a:r>
              <a:rPr lang="en-US" sz="1800" dirty="0">
                <a:solidFill>
                  <a:schemeClr val="bg1"/>
                </a:solidFill>
                <a:effectLst>
                  <a:outerShdw blurRad="38100" dist="38100" dir="2700000" algn="tl">
                    <a:srgbClr val="000000"/>
                  </a:outerShdw>
                </a:effectLst>
                <a:latin typeface="Tahoma" pitchFamily="34" charset="0"/>
              </a:rPr>
              <a:t>Thus, the sum of all expenditure equals </a:t>
            </a:r>
            <a:br>
              <a:rPr lang="en-US" sz="1800" dirty="0">
                <a:solidFill>
                  <a:schemeClr val="bg1"/>
                </a:solidFill>
                <a:effectLst>
                  <a:outerShdw blurRad="38100" dist="38100" dir="2700000" algn="tl">
                    <a:srgbClr val="000000"/>
                  </a:outerShdw>
                </a:effectLst>
                <a:latin typeface="Tahoma" pitchFamily="34" charset="0"/>
              </a:rPr>
            </a:br>
            <a:r>
              <a:rPr lang="en-US" sz="1800" dirty="0">
                <a:solidFill>
                  <a:schemeClr val="bg1"/>
                </a:solidFill>
                <a:effectLst>
                  <a:outerShdw blurRad="38100" dist="38100" dir="2700000" algn="tl">
                    <a:srgbClr val="000000"/>
                  </a:outerShdw>
                </a:effectLst>
                <a:latin typeface="Tahoma" pitchFamily="34" charset="0"/>
              </a:rPr>
              <a:t>the sum of all income.</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852">
                                            <p:txEl>
                                              <p:pRg st="0" end="0"/>
                                            </p:txEl>
                                          </p:spTgt>
                                        </p:tgtEl>
                                        <p:attrNameLst>
                                          <p:attrName>style.visibility</p:attrName>
                                        </p:attrNameLst>
                                      </p:cBhvr>
                                      <p:to>
                                        <p:strVal val="visible"/>
                                      </p:to>
                                    </p:set>
                                    <p:animEffect transition="in" filter="dissolve">
                                      <p:cBhvr>
                                        <p:cTn id="7" dur="500"/>
                                        <p:tgtEl>
                                          <p:spTgt spid="788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8852">
                                            <p:txEl>
                                              <p:pRg st="1" end="1"/>
                                            </p:txEl>
                                          </p:spTgt>
                                        </p:tgtEl>
                                        <p:attrNameLst>
                                          <p:attrName>style.visibility</p:attrName>
                                        </p:attrNameLst>
                                      </p:cBhvr>
                                      <p:to>
                                        <p:strVal val="visible"/>
                                      </p:to>
                                    </p:set>
                                    <p:animEffect transition="in" filter="dissolve">
                                      <p:cBhvr>
                                        <p:cTn id="12" dur="500"/>
                                        <p:tgtEl>
                                          <p:spTgt spid="788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838200" y="274638"/>
            <a:ext cx="7543800" cy="563562"/>
          </a:xfrm>
        </p:spPr>
        <p:txBody>
          <a:bodyPr>
            <a:normAutofit/>
          </a:bodyPr>
          <a:lstStyle/>
          <a:p>
            <a:r>
              <a:rPr lang="en-US" sz="2400" b="1" dirty="0">
                <a:latin typeface="Arial" pitchFamily="34" charset="0"/>
                <a:cs typeface="Arial" pitchFamily="34" charset="0"/>
              </a:rPr>
              <a:t>The Circular Flow</a:t>
            </a:r>
          </a:p>
        </p:txBody>
      </p:sp>
      <p:pic>
        <p:nvPicPr>
          <p:cNvPr id="245763" name="Picture 3" descr="Mankiw5e_FIG_02_01"/>
          <p:cNvPicPr>
            <a:picLocks noChangeAspect="1" noChangeArrowheads="1"/>
          </p:cNvPicPr>
          <p:nvPr/>
        </p:nvPicPr>
        <p:blipFill>
          <a:blip r:embed="rId3"/>
          <a:srcRect l="699"/>
          <a:stretch>
            <a:fillRect/>
          </a:stretch>
        </p:blipFill>
        <p:spPr bwMode="auto">
          <a:xfrm>
            <a:off x="609600" y="914400"/>
            <a:ext cx="8001000" cy="5394325"/>
          </a:xfrm>
          <a:prstGeom prst="rect">
            <a:avLst/>
          </a:prstGeom>
          <a:noFill/>
          <a:ln w="9525">
            <a:solidFill>
              <a:srgbClr val="000000"/>
            </a:solidFill>
            <a:miter lim="800000"/>
            <a:headEnd/>
            <a:tailEnd/>
          </a:ln>
        </p:spPr>
      </p:pic>
    </p:spTree>
  </p:cSld>
  <p:clrMapOvr>
    <a:masterClrMapping/>
  </p:clrMapOvr>
  <p:transition>
    <p:pull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Value added</a:t>
            </a:r>
          </a:p>
        </p:txBody>
      </p:sp>
      <p:sp>
        <p:nvSpPr>
          <p:cNvPr id="53251" name="Rectangle 3"/>
          <p:cNvSpPr>
            <a:spLocks noGrp="1" noChangeArrowheads="1"/>
          </p:cNvSpPr>
          <p:nvPr>
            <p:ph idx="1"/>
          </p:nvPr>
        </p:nvSpPr>
        <p:spPr>
          <a:xfrm>
            <a:off x="1219200" y="1981200"/>
            <a:ext cx="7162800" cy="4171950"/>
          </a:xfrm>
        </p:spPr>
        <p:txBody>
          <a:bodyPr/>
          <a:lstStyle/>
          <a:p>
            <a:pPr>
              <a:spcBef>
                <a:spcPct val="30000"/>
              </a:spcBef>
              <a:buFont typeface="Wingdings" pitchFamily="2" charset="2"/>
              <a:buNone/>
            </a:pPr>
            <a:r>
              <a:rPr lang="en-US" sz="1800" b="1" dirty="0" smtClean="0">
                <a:latin typeface="Arial" pitchFamily="34" charset="0"/>
                <a:cs typeface="Arial" pitchFamily="34" charset="0"/>
              </a:rPr>
              <a:t>definition</a:t>
            </a:r>
            <a:endParaRPr lang="en-US" sz="1800" b="1" dirty="0">
              <a:latin typeface="Arial" pitchFamily="34" charset="0"/>
              <a:cs typeface="Arial" pitchFamily="34" charset="0"/>
            </a:endParaRPr>
          </a:p>
          <a:p>
            <a:pPr>
              <a:lnSpc>
                <a:spcPct val="105000"/>
              </a:lnSpc>
              <a:spcBef>
                <a:spcPct val="30000"/>
              </a:spcBef>
              <a:buFont typeface="Wingdings" pitchFamily="2" charset="2"/>
              <a:buNone/>
            </a:pPr>
            <a:r>
              <a:rPr lang="en-US" sz="1800" dirty="0" smtClean="0">
                <a:latin typeface="Arial" pitchFamily="34" charset="0"/>
                <a:cs typeface="Arial" pitchFamily="34" charset="0"/>
              </a:rPr>
              <a:t>	A </a:t>
            </a:r>
            <a:r>
              <a:rPr lang="en-US" sz="1800" dirty="0">
                <a:latin typeface="Arial" pitchFamily="34" charset="0"/>
                <a:cs typeface="Arial" pitchFamily="34" charset="0"/>
              </a:rPr>
              <a:t>firm’s </a:t>
            </a:r>
            <a:r>
              <a:rPr lang="en-US" sz="1800" b="1" dirty="0">
                <a:latin typeface="Arial" pitchFamily="34" charset="0"/>
                <a:cs typeface="Arial" pitchFamily="34" charset="0"/>
              </a:rPr>
              <a:t>value added</a:t>
            </a:r>
            <a:r>
              <a:rPr lang="en-US" sz="1800" dirty="0">
                <a:latin typeface="Arial" pitchFamily="34" charset="0"/>
                <a:cs typeface="Arial" pitchFamily="34" charset="0"/>
              </a:rPr>
              <a:t> is </a:t>
            </a:r>
            <a:r>
              <a:rPr lang="en-US" sz="1800" dirty="0" smtClean="0">
                <a:latin typeface="Arial" pitchFamily="34" charset="0"/>
                <a:cs typeface="Arial" pitchFamily="34" charset="0"/>
              </a:rPr>
              <a:t>the </a:t>
            </a:r>
            <a:r>
              <a:rPr lang="en-US" sz="1800" dirty="0">
                <a:latin typeface="Arial" pitchFamily="34" charset="0"/>
                <a:cs typeface="Arial" pitchFamily="34" charset="0"/>
              </a:rPr>
              <a:t>value of its output </a:t>
            </a:r>
            <a:r>
              <a:rPr lang="en-US" sz="1800" dirty="0" smtClean="0">
                <a:latin typeface="Arial" pitchFamily="34" charset="0"/>
                <a:cs typeface="Arial" pitchFamily="34" charset="0"/>
              </a:rPr>
              <a:t>minus the </a:t>
            </a:r>
            <a:r>
              <a:rPr lang="en-US" sz="1800" dirty="0">
                <a:latin typeface="Arial" pitchFamily="34" charset="0"/>
                <a:cs typeface="Arial" pitchFamily="34" charset="0"/>
              </a:rPr>
              <a:t>value of </a:t>
            </a:r>
            <a:r>
              <a:rPr lang="en-US" sz="1800" dirty="0" smtClean="0">
                <a:latin typeface="Arial" pitchFamily="34" charset="0"/>
                <a:cs typeface="Arial" pitchFamily="34" charset="0"/>
              </a:rPr>
              <a:t>the intermediate </a:t>
            </a:r>
            <a:r>
              <a:rPr lang="en-US" sz="1800" dirty="0">
                <a:latin typeface="Arial" pitchFamily="34" charset="0"/>
                <a:cs typeface="Arial" pitchFamily="34" charset="0"/>
              </a:rPr>
              <a:t>goods </a:t>
            </a:r>
            <a:r>
              <a:rPr lang="en-US" sz="1800" dirty="0" smtClean="0">
                <a:latin typeface="Arial" pitchFamily="34" charset="0"/>
                <a:cs typeface="Arial" pitchFamily="34" charset="0"/>
              </a:rPr>
              <a:t>the </a:t>
            </a:r>
            <a:r>
              <a:rPr lang="en-US" sz="1800" dirty="0">
                <a:latin typeface="Arial" pitchFamily="34" charset="0"/>
                <a:cs typeface="Arial" pitchFamily="34" charset="0"/>
              </a:rPr>
              <a:t>firm used to produce that output.   </a:t>
            </a:r>
          </a:p>
        </p:txBody>
      </p:sp>
    </p:spTree>
  </p:cSld>
  <p:clrMapOvr>
    <a:masterClrMapping/>
  </p:clrMapOvr>
  <p:transition>
    <p:cover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228600"/>
            <a:ext cx="8001000" cy="914400"/>
          </a:xfrm>
        </p:spPr>
        <p:txBody>
          <a:bodyPr>
            <a:normAutofit/>
          </a:bodyPr>
          <a:lstStyle/>
          <a:p>
            <a:r>
              <a:rPr lang="en-US" sz="2400" b="1" dirty="0">
                <a:latin typeface="Arial" pitchFamily="34" charset="0"/>
                <a:cs typeface="Arial" pitchFamily="34" charset="0"/>
              </a:rPr>
              <a:t>Exercise</a:t>
            </a:r>
          </a:p>
        </p:txBody>
      </p:sp>
      <p:sp>
        <p:nvSpPr>
          <p:cNvPr id="55299" name="Rectangle 3"/>
          <p:cNvSpPr>
            <a:spLocks noGrp="1" noChangeArrowheads="1"/>
          </p:cNvSpPr>
          <p:nvPr>
            <p:ph idx="1"/>
          </p:nvPr>
        </p:nvSpPr>
        <p:spPr>
          <a:xfrm>
            <a:off x="990600" y="1219200"/>
            <a:ext cx="7467600" cy="5029200"/>
          </a:xfrm>
          <a:solidFill>
            <a:schemeClr val="bg1">
              <a:alpha val="50000"/>
            </a:schemeClr>
          </a:solidFill>
        </p:spPr>
        <p:txBody>
          <a:bodyPr/>
          <a:lstStyle/>
          <a:p>
            <a:pPr marL="290513" indent="-290513">
              <a:spcBef>
                <a:spcPct val="20000"/>
              </a:spcBef>
            </a:pPr>
            <a:r>
              <a:rPr lang="en-US" sz="1800" dirty="0">
                <a:latin typeface="Arial" pitchFamily="34" charset="0"/>
                <a:cs typeface="Arial" pitchFamily="34" charset="0"/>
              </a:rPr>
              <a:t>A farmer grows a bushel of wheat </a:t>
            </a:r>
            <a:r>
              <a:rPr lang="en-US" sz="1800" dirty="0" smtClean="0">
                <a:latin typeface="Arial" pitchFamily="34" charset="0"/>
                <a:cs typeface="Arial" pitchFamily="34" charset="0"/>
              </a:rPr>
              <a:t>and </a:t>
            </a:r>
            <a:r>
              <a:rPr lang="en-US" sz="1800" dirty="0">
                <a:latin typeface="Arial" pitchFamily="34" charset="0"/>
                <a:cs typeface="Arial" pitchFamily="34" charset="0"/>
              </a:rPr>
              <a:t>sells it to a miller for $1.00. </a:t>
            </a:r>
            <a:endParaRPr lang="en-US" sz="1800" dirty="0" smtClean="0">
              <a:latin typeface="Arial" pitchFamily="34" charset="0"/>
              <a:cs typeface="Arial" pitchFamily="34" charset="0"/>
            </a:endParaRPr>
          </a:p>
          <a:p>
            <a:pPr marL="290513" indent="-290513">
              <a:spcBef>
                <a:spcPct val="20000"/>
              </a:spcBef>
            </a:pPr>
            <a:endParaRPr lang="en-US" sz="1800" dirty="0">
              <a:latin typeface="Arial" pitchFamily="34" charset="0"/>
              <a:cs typeface="Arial" pitchFamily="34" charset="0"/>
            </a:endParaRPr>
          </a:p>
          <a:p>
            <a:pPr marL="290513" indent="-290513">
              <a:spcBef>
                <a:spcPct val="20000"/>
              </a:spcBef>
            </a:pPr>
            <a:r>
              <a:rPr lang="en-US" sz="1800" dirty="0">
                <a:latin typeface="Arial" pitchFamily="34" charset="0"/>
                <a:cs typeface="Arial" pitchFamily="34" charset="0"/>
              </a:rPr>
              <a:t>The miller turns the wheat into flour </a:t>
            </a:r>
            <a:r>
              <a:rPr lang="en-US" sz="1800" dirty="0" smtClean="0">
                <a:latin typeface="Arial" pitchFamily="34" charset="0"/>
                <a:cs typeface="Arial" pitchFamily="34" charset="0"/>
              </a:rPr>
              <a:t>and </a:t>
            </a:r>
            <a:r>
              <a:rPr lang="en-US" sz="1800" dirty="0">
                <a:latin typeface="Arial" pitchFamily="34" charset="0"/>
                <a:cs typeface="Arial" pitchFamily="34" charset="0"/>
              </a:rPr>
              <a:t>sells it to a baker for $3.00. </a:t>
            </a:r>
            <a:endParaRPr lang="en-US" sz="1800" dirty="0" smtClean="0">
              <a:latin typeface="Arial" pitchFamily="34" charset="0"/>
              <a:cs typeface="Arial" pitchFamily="34" charset="0"/>
            </a:endParaRPr>
          </a:p>
          <a:p>
            <a:pPr marL="290513" indent="-290513">
              <a:spcBef>
                <a:spcPct val="20000"/>
              </a:spcBef>
            </a:pPr>
            <a:endParaRPr lang="en-US" sz="1800" dirty="0">
              <a:latin typeface="Arial" pitchFamily="34" charset="0"/>
              <a:cs typeface="Arial" pitchFamily="34" charset="0"/>
            </a:endParaRPr>
          </a:p>
          <a:p>
            <a:pPr marL="290513" indent="-290513">
              <a:spcBef>
                <a:spcPct val="20000"/>
              </a:spcBef>
            </a:pPr>
            <a:r>
              <a:rPr lang="en-US" sz="1800" dirty="0">
                <a:latin typeface="Arial" pitchFamily="34" charset="0"/>
                <a:cs typeface="Arial" pitchFamily="34" charset="0"/>
              </a:rPr>
              <a:t>The baker uses the flour to make a loaf of </a:t>
            </a:r>
            <a:r>
              <a:rPr lang="en-US" sz="1800" dirty="0" smtClean="0">
                <a:latin typeface="Arial" pitchFamily="34" charset="0"/>
                <a:cs typeface="Arial" pitchFamily="34" charset="0"/>
              </a:rPr>
              <a:t>bread </a:t>
            </a:r>
            <a:r>
              <a:rPr lang="en-US" sz="1800" dirty="0">
                <a:latin typeface="Arial" pitchFamily="34" charset="0"/>
                <a:cs typeface="Arial" pitchFamily="34" charset="0"/>
              </a:rPr>
              <a:t>and sells it to an </a:t>
            </a:r>
            <a:r>
              <a:rPr lang="en-US" sz="1800" dirty="0" smtClean="0">
                <a:latin typeface="Arial" pitchFamily="34" charset="0"/>
                <a:cs typeface="Arial" pitchFamily="34" charset="0"/>
              </a:rPr>
              <a:t>engineer </a:t>
            </a:r>
            <a:r>
              <a:rPr lang="en-US" sz="1800" dirty="0">
                <a:latin typeface="Arial" pitchFamily="34" charset="0"/>
                <a:cs typeface="Arial" pitchFamily="34" charset="0"/>
              </a:rPr>
              <a:t>for $6.00.  </a:t>
            </a:r>
            <a:endParaRPr lang="en-US" sz="1800" dirty="0" smtClean="0">
              <a:latin typeface="Arial" pitchFamily="34" charset="0"/>
              <a:cs typeface="Arial" pitchFamily="34" charset="0"/>
            </a:endParaRPr>
          </a:p>
          <a:p>
            <a:pPr marL="290513" indent="-290513">
              <a:spcBef>
                <a:spcPct val="20000"/>
              </a:spcBef>
            </a:pPr>
            <a:endParaRPr lang="en-US" sz="1800" dirty="0">
              <a:latin typeface="Arial" pitchFamily="34" charset="0"/>
              <a:cs typeface="Arial" pitchFamily="34" charset="0"/>
            </a:endParaRPr>
          </a:p>
          <a:p>
            <a:pPr marL="290513" indent="-290513">
              <a:spcBef>
                <a:spcPct val="20000"/>
              </a:spcBef>
            </a:pPr>
            <a:r>
              <a:rPr lang="en-US" sz="1800" dirty="0">
                <a:latin typeface="Arial" pitchFamily="34" charset="0"/>
                <a:cs typeface="Arial" pitchFamily="34" charset="0"/>
              </a:rPr>
              <a:t>The engineer eats the bread.  </a:t>
            </a:r>
          </a:p>
          <a:p>
            <a:pPr marL="290513" indent="-290513">
              <a:buFont typeface="Wingdings" pitchFamily="2" charset="2"/>
              <a:buNone/>
            </a:pPr>
            <a:endParaRPr lang="en-US" sz="1800" i="1" dirty="0" smtClean="0">
              <a:latin typeface="Arial" pitchFamily="34" charset="0"/>
              <a:cs typeface="Arial" pitchFamily="34" charset="0"/>
            </a:endParaRPr>
          </a:p>
          <a:p>
            <a:pPr marL="290513" indent="-290513">
              <a:buFont typeface="Wingdings" pitchFamily="2" charset="2"/>
              <a:buNone/>
            </a:pPr>
            <a:endParaRPr lang="en-US" sz="1800" i="1" dirty="0" smtClean="0">
              <a:latin typeface="Arial" pitchFamily="34" charset="0"/>
              <a:cs typeface="Arial" pitchFamily="34" charset="0"/>
            </a:endParaRPr>
          </a:p>
          <a:p>
            <a:pPr marL="290513" indent="-290513">
              <a:buFont typeface="Wingdings" pitchFamily="2" charset="2"/>
              <a:buNone/>
            </a:pPr>
            <a:r>
              <a:rPr lang="en-US" sz="1800" b="1" i="1" dirty="0" smtClean="0">
                <a:latin typeface="Arial" pitchFamily="34" charset="0"/>
                <a:cs typeface="Arial" pitchFamily="34" charset="0"/>
              </a:rPr>
              <a:t>Compute</a:t>
            </a:r>
            <a:endParaRPr lang="en-US" sz="1800" b="1" i="1" dirty="0">
              <a:latin typeface="Arial" pitchFamily="34" charset="0"/>
              <a:cs typeface="Arial" pitchFamily="34" charset="0"/>
            </a:endParaRPr>
          </a:p>
          <a:p>
            <a:pPr marL="695325" lvl="1">
              <a:spcBef>
                <a:spcPct val="10000"/>
              </a:spcBef>
            </a:pPr>
            <a:r>
              <a:rPr lang="en-US" sz="1800" i="1" dirty="0">
                <a:latin typeface="Arial" pitchFamily="34" charset="0"/>
                <a:cs typeface="Arial" pitchFamily="34" charset="0"/>
              </a:rPr>
              <a:t>value added at each stage of production</a:t>
            </a:r>
          </a:p>
          <a:p>
            <a:pPr marL="695325" lvl="1">
              <a:spcBef>
                <a:spcPct val="10000"/>
              </a:spcBef>
            </a:pPr>
            <a:r>
              <a:rPr lang="en-US" sz="1800" i="1" dirty="0">
                <a:latin typeface="Arial" pitchFamily="34" charset="0"/>
                <a:cs typeface="Arial" pitchFamily="34" charset="0"/>
              </a:rPr>
              <a:t>GDP</a:t>
            </a:r>
          </a:p>
        </p:txBody>
      </p:sp>
    </p:spTree>
  </p:cSld>
  <p:clrMapOvr>
    <a:masterClrMapping/>
  </p:clrMapOvr>
  <p:transition>
    <p:cover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Final goods, value added, and GDP</a:t>
            </a:r>
          </a:p>
        </p:txBody>
      </p:sp>
      <p:sp>
        <p:nvSpPr>
          <p:cNvPr id="196611" name="Rectangle 3"/>
          <p:cNvSpPr>
            <a:spLocks noGrp="1" noChangeArrowheads="1"/>
          </p:cNvSpPr>
          <p:nvPr>
            <p:ph idx="1"/>
          </p:nvPr>
        </p:nvSpPr>
        <p:spPr>
          <a:xfrm>
            <a:off x="990600" y="1219200"/>
            <a:ext cx="7543800" cy="4038600"/>
          </a:xfrm>
        </p:spPr>
        <p:txBody>
          <a:bodyPr>
            <a:normAutofit/>
          </a:bodyPr>
          <a:lstStyle/>
          <a:p>
            <a:pPr>
              <a:lnSpc>
                <a:spcPct val="105000"/>
              </a:lnSpc>
              <a:spcBef>
                <a:spcPct val="50000"/>
              </a:spcBef>
            </a:pPr>
            <a:endParaRPr lang="en-US" sz="1800" dirty="0" smtClean="0">
              <a:latin typeface="Arial" pitchFamily="34" charset="0"/>
              <a:cs typeface="Arial" pitchFamily="34" charset="0"/>
            </a:endParaRPr>
          </a:p>
          <a:p>
            <a:pPr>
              <a:lnSpc>
                <a:spcPct val="105000"/>
              </a:lnSpc>
              <a:spcBef>
                <a:spcPct val="50000"/>
              </a:spcBef>
            </a:pPr>
            <a:r>
              <a:rPr lang="en-US" sz="1800" dirty="0" smtClean="0">
                <a:latin typeface="Arial" pitchFamily="34" charset="0"/>
                <a:cs typeface="Arial" pitchFamily="34" charset="0"/>
              </a:rPr>
              <a:t>GDP </a:t>
            </a:r>
            <a:r>
              <a:rPr lang="en-US" sz="1800" dirty="0">
                <a:latin typeface="Arial" pitchFamily="34" charset="0"/>
                <a:cs typeface="Arial" pitchFamily="34" charset="0"/>
              </a:rPr>
              <a:t>= value of final goods produced </a:t>
            </a:r>
          </a:p>
          <a:p>
            <a:pPr>
              <a:lnSpc>
                <a:spcPct val="105000"/>
              </a:lnSpc>
              <a:spcBef>
                <a:spcPct val="20000"/>
              </a:spcBef>
              <a:buFont typeface="Wingdings" pitchFamily="2" charset="2"/>
              <a:buNone/>
            </a:pPr>
            <a:r>
              <a:rPr lang="en-US" sz="1800" dirty="0">
                <a:latin typeface="Arial" pitchFamily="34" charset="0"/>
                <a:cs typeface="Arial" pitchFamily="34" charset="0"/>
              </a:rPr>
              <a:t>		  = sum of value added at all stages 	 		of production</a:t>
            </a:r>
          </a:p>
          <a:p>
            <a:pPr>
              <a:lnSpc>
                <a:spcPct val="110000"/>
              </a:lnSpc>
              <a:spcBef>
                <a:spcPct val="50000"/>
              </a:spcBef>
            </a:pPr>
            <a:endParaRPr lang="en-US" sz="1800" dirty="0" smtClean="0">
              <a:latin typeface="Arial" pitchFamily="34" charset="0"/>
              <a:cs typeface="Arial" pitchFamily="34" charset="0"/>
            </a:endParaRPr>
          </a:p>
          <a:p>
            <a:pPr>
              <a:lnSpc>
                <a:spcPct val="110000"/>
              </a:lnSpc>
              <a:spcBef>
                <a:spcPct val="50000"/>
              </a:spcBef>
            </a:pPr>
            <a:r>
              <a:rPr lang="en-US" sz="1800" dirty="0" smtClean="0">
                <a:latin typeface="Arial" pitchFamily="34" charset="0"/>
                <a:cs typeface="Arial" pitchFamily="34" charset="0"/>
              </a:rPr>
              <a:t>The </a:t>
            </a:r>
            <a:r>
              <a:rPr lang="en-US" sz="1800" dirty="0">
                <a:latin typeface="Arial" pitchFamily="34" charset="0"/>
                <a:cs typeface="Arial" pitchFamily="34" charset="0"/>
              </a:rPr>
              <a:t>value of the final goods already includes the value of the intermediate goods, </a:t>
            </a:r>
            <a:r>
              <a:rPr lang="en-US" sz="1800" dirty="0" smtClean="0">
                <a:latin typeface="Arial" pitchFamily="34" charset="0"/>
                <a:cs typeface="Arial" pitchFamily="34" charset="0"/>
              </a:rPr>
              <a:t>so </a:t>
            </a:r>
            <a:r>
              <a:rPr lang="en-US" sz="1800" dirty="0">
                <a:latin typeface="Arial" pitchFamily="34" charset="0"/>
                <a:cs typeface="Arial" pitchFamily="34" charset="0"/>
              </a:rPr>
              <a:t>including intermediate goods in GDP would be double-counting.  </a:t>
            </a:r>
          </a:p>
        </p:txBody>
      </p:sp>
    </p:spTree>
  </p:cSld>
  <p:clrMapOvr>
    <a:masterClrMapping/>
  </p:clrMapOvr>
  <p:transition>
    <p:cover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04800" y="381000"/>
            <a:ext cx="8686800" cy="609600"/>
          </a:xfrm>
        </p:spPr>
        <p:txBody>
          <a:bodyPr>
            <a:normAutofit/>
          </a:bodyPr>
          <a:lstStyle/>
          <a:p>
            <a:r>
              <a:rPr lang="en-US" sz="2400" b="1" dirty="0">
                <a:latin typeface="Arial" pitchFamily="34" charset="0"/>
                <a:cs typeface="Arial" pitchFamily="34" charset="0"/>
              </a:rPr>
              <a:t>The expenditure components of GDP</a:t>
            </a:r>
          </a:p>
        </p:txBody>
      </p:sp>
      <p:sp>
        <p:nvSpPr>
          <p:cNvPr id="36867" name="Rectangle 3"/>
          <p:cNvSpPr>
            <a:spLocks noGrp="1" noChangeArrowheads="1"/>
          </p:cNvSpPr>
          <p:nvPr>
            <p:ph idx="1"/>
          </p:nvPr>
        </p:nvSpPr>
        <p:spPr>
          <a:xfrm>
            <a:off x="1371600" y="1309688"/>
            <a:ext cx="5908675" cy="3795712"/>
          </a:xfrm>
        </p:spPr>
        <p:txBody>
          <a:bodyPr/>
          <a:lstStyle/>
          <a:p>
            <a:pPr>
              <a:spcBef>
                <a:spcPct val="50000"/>
              </a:spcBef>
              <a:buSzTx/>
              <a:buFontTx/>
              <a:buChar char="•"/>
            </a:pPr>
            <a:endParaRPr lang="en-US" sz="1800" dirty="0" smtClean="0">
              <a:latin typeface="Arial" pitchFamily="34" charset="0"/>
              <a:cs typeface="Arial" pitchFamily="34" charset="0"/>
            </a:endParaRPr>
          </a:p>
          <a:p>
            <a:pPr>
              <a:spcBef>
                <a:spcPct val="50000"/>
              </a:spcBef>
              <a:buSzTx/>
              <a:buFontTx/>
              <a:buChar char="•"/>
            </a:pPr>
            <a:r>
              <a:rPr lang="en-US" sz="1800" dirty="0" smtClean="0">
                <a:latin typeface="Arial" pitchFamily="34" charset="0"/>
                <a:cs typeface="Arial" pitchFamily="34" charset="0"/>
              </a:rPr>
              <a:t>Consumption</a:t>
            </a:r>
          </a:p>
          <a:p>
            <a:pPr>
              <a:spcBef>
                <a:spcPct val="50000"/>
              </a:spcBef>
              <a:buSzTx/>
              <a:buFontTx/>
              <a:buChar char="•"/>
            </a:pPr>
            <a:endParaRPr lang="en-US" sz="1800" dirty="0">
              <a:latin typeface="Arial" pitchFamily="34" charset="0"/>
              <a:cs typeface="Arial" pitchFamily="34" charset="0"/>
            </a:endParaRPr>
          </a:p>
          <a:p>
            <a:pPr>
              <a:spcBef>
                <a:spcPct val="50000"/>
              </a:spcBef>
              <a:buSzTx/>
              <a:buFontTx/>
              <a:buChar char="•"/>
            </a:pPr>
            <a:r>
              <a:rPr lang="en-US" sz="1800" dirty="0" smtClean="0">
                <a:latin typeface="Arial" pitchFamily="34" charset="0"/>
                <a:cs typeface="Arial" pitchFamily="34" charset="0"/>
              </a:rPr>
              <a:t>Investment</a:t>
            </a:r>
          </a:p>
          <a:p>
            <a:pPr>
              <a:spcBef>
                <a:spcPct val="50000"/>
              </a:spcBef>
              <a:buSzTx/>
              <a:buFontTx/>
              <a:buChar char="•"/>
            </a:pPr>
            <a:endParaRPr lang="en-US" sz="1800" dirty="0">
              <a:latin typeface="Arial" pitchFamily="34" charset="0"/>
              <a:cs typeface="Arial" pitchFamily="34" charset="0"/>
            </a:endParaRPr>
          </a:p>
          <a:p>
            <a:pPr>
              <a:spcBef>
                <a:spcPct val="50000"/>
              </a:spcBef>
              <a:buSzTx/>
              <a:buFontTx/>
              <a:buChar char="•"/>
            </a:pPr>
            <a:r>
              <a:rPr lang="en-US" sz="1800" dirty="0">
                <a:latin typeface="Arial" pitchFamily="34" charset="0"/>
                <a:cs typeface="Arial" pitchFamily="34" charset="0"/>
              </a:rPr>
              <a:t>government </a:t>
            </a:r>
            <a:r>
              <a:rPr lang="en-US" sz="1800" dirty="0" smtClean="0">
                <a:latin typeface="Arial" pitchFamily="34" charset="0"/>
                <a:cs typeface="Arial" pitchFamily="34" charset="0"/>
              </a:rPr>
              <a:t>spending</a:t>
            </a:r>
          </a:p>
          <a:p>
            <a:pPr>
              <a:spcBef>
                <a:spcPct val="50000"/>
              </a:spcBef>
              <a:buSzTx/>
              <a:buFontTx/>
              <a:buChar char="•"/>
            </a:pPr>
            <a:endParaRPr lang="en-US" sz="1800" dirty="0">
              <a:latin typeface="Arial" pitchFamily="34" charset="0"/>
              <a:cs typeface="Arial" pitchFamily="34" charset="0"/>
            </a:endParaRPr>
          </a:p>
          <a:p>
            <a:pPr>
              <a:spcBef>
                <a:spcPct val="50000"/>
              </a:spcBef>
              <a:buSzTx/>
              <a:buFontTx/>
              <a:buChar char="•"/>
            </a:pPr>
            <a:r>
              <a:rPr lang="en-US" sz="1800" dirty="0">
                <a:latin typeface="Arial" pitchFamily="34" charset="0"/>
                <a:cs typeface="Arial" pitchFamily="34" charset="0"/>
              </a:rPr>
              <a:t>net exports</a:t>
            </a:r>
          </a:p>
        </p:txBody>
      </p:sp>
    </p:spTree>
  </p:cSld>
  <p:clrMapOvr>
    <a:masterClrMapping/>
  </p:clrMapOvr>
  <p:transition>
    <p:zoom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81000" y="228600"/>
            <a:ext cx="8382000" cy="727075"/>
          </a:xfrm>
        </p:spPr>
        <p:txBody>
          <a:bodyPr>
            <a:normAutofit/>
          </a:bodyPr>
          <a:lstStyle/>
          <a:p>
            <a:r>
              <a:rPr lang="en-US" sz="2400" b="1" dirty="0">
                <a:latin typeface="Arial" pitchFamily="34" charset="0"/>
                <a:cs typeface="Arial" pitchFamily="34" charset="0"/>
              </a:rPr>
              <a:t>Consumption (C)</a:t>
            </a:r>
          </a:p>
        </p:txBody>
      </p:sp>
      <p:sp>
        <p:nvSpPr>
          <p:cNvPr id="37891" name="Rectangle 3"/>
          <p:cNvSpPr>
            <a:spLocks noGrp="1" noChangeArrowheads="1"/>
          </p:cNvSpPr>
          <p:nvPr>
            <p:ph idx="1"/>
          </p:nvPr>
        </p:nvSpPr>
        <p:spPr>
          <a:xfrm>
            <a:off x="5105400" y="1295400"/>
            <a:ext cx="3733800" cy="4876800"/>
          </a:xfrm>
        </p:spPr>
        <p:txBody>
          <a:bodyPr/>
          <a:lstStyle/>
          <a:p>
            <a:pPr marL="404813" lvl="1">
              <a:spcBef>
                <a:spcPct val="10000"/>
              </a:spcBef>
              <a:buSzPct val="105000"/>
              <a:buFontTx/>
              <a:buChar char="•"/>
            </a:pPr>
            <a:r>
              <a:rPr lang="en-US" sz="1800" b="1" i="1" dirty="0">
                <a:latin typeface="Arial" pitchFamily="34" charset="0"/>
                <a:cs typeface="Arial" pitchFamily="34" charset="0"/>
              </a:rPr>
              <a:t>durable goods</a:t>
            </a:r>
            <a:r>
              <a:rPr lang="en-US" sz="1800" b="1" dirty="0">
                <a:latin typeface="Arial" pitchFamily="34" charset="0"/>
                <a:cs typeface="Arial" pitchFamily="34" charset="0"/>
              </a:rPr>
              <a:t> </a:t>
            </a:r>
            <a:br>
              <a:rPr lang="en-US" sz="1800" b="1" dirty="0">
                <a:latin typeface="Arial" pitchFamily="34" charset="0"/>
                <a:cs typeface="Arial" pitchFamily="34" charset="0"/>
              </a:rPr>
            </a:br>
            <a:r>
              <a:rPr lang="en-US" sz="1800" dirty="0">
                <a:latin typeface="Arial" pitchFamily="34" charset="0"/>
                <a:cs typeface="Arial" pitchFamily="34" charset="0"/>
              </a:rPr>
              <a:t>last a long time </a:t>
            </a:r>
            <a:br>
              <a:rPr lang="en-US" sz="1800" dirty="0">
                <a:latin typeface="Arial" pitchFamily="34" charset="0"/>
                <a:cs typeface="Arial" pitchFamily="34" charset="0"/>
              </a:rPr>
            </a:br>
            <a:r>
              <a:rPr lang="en-US" sz="1800" dirty="0">
                <a:latin typeface="Arial" pitchFamily="34" charset="0"/>
                <a:cs typeface="Arial" pitchFamily="34" charset="0"/>
              </a:rPr>
              <a:t>ex:  cars, home appliances</a:t>
            </a:r>
          </a:p>
          <a:p>
            <a:pPr marL="404813" lvl="1">
              <a:spcBef>
                <a:spcPct val="10000"/>
              </a:spcBef>
              <a:buSzPct val="105000"/>
              <a:buFontTx/>
              <a:buChar char="•"/>
            </a:pPr>
            <a:endParaRPr lang="en-US" sz="1800" b="1" i="1" dirty="0" smtClean="0">
              <a:latin typeface="Arial" pitchFamily="34" charset="0"/>
              <a:cs typeface="Arial" pitchFamily="34" charset="0"/>
            </a:endParaRPr>
          </a:p>
          <a:p>
            <a:pPr marL="404813" lvl="1">
              <a:spcBef>
                <a:spcPct val="10000"/>
              </a:spcBef>
              <a:buSzPct val="105000"/>
              <a:buFontTx/>
              <a:buChar char="•"/>
            </a:pPr>
            <a:endParaRPr lang="en-US" sz="1800" b="1" i="1" dirty="0" smtClean="0">
              <a:latin typeface="Arial" pitchFamily="34" charset="0"/>
              <a:cs typeface="Arial" pitchFamily="34" charset="0"/>
            </a:endParaRPr>
          </a:p>
          <a:p>
            <a:pPr marL="404813" lvl="1">
              <a:spcBef>
                <a:spcPct val="10000"/>
              </a:spcBef>
              <a:buSzPct val="105000"/>
              <a:buFontTx/>
              <a:buChar char="•"/>
            </a:pPr>
            <a:r>
              <a:rPr lang="en-US" sz="1800" b="1" i="1" dirty="0" smtClean="0">
                <a:latin typeface="Arial" pitchFamily="34" charset="0"/>
                <a:cs typeface="Arial" pitchFamily="34" charset="0"/>
              </a:rPr>
              <a:t>non-durable </a:t>
            </a:r>
            <a:r>
              <a:rPr lang="en-US" sz="1800" b="1" i="1" dirty="0">
                <a:latin typeface="Arial" pitchFamily="34" charset="0"/>
                <a:cs typeface="Arial" pitchFamily="34" charset="0"/>
              </a:rPr>
              <a:t>goods</a:t>
            </a:r>
            <a:r>
              <a:rPr lang="en-US" sz="1800" b="1" dirty="0">
                <a:latin typeface="Arial" pitchFamily="34" charset="0"/>
                <a:cs typeface="Arial" pitchFamily="34" charset="0"/>
              </a:rPr>
              <a:t/>
            </a:r>
            <a:br>
              <a:rPr lang="en-US" sz="1800" b="1" dirty="0">
                <a:latin typeface="Arial" pitchFamily="34" charset="0"/>
                <a:cs typeface="Arial" pitchFamily="34" charset="0"/>
              </a:rPr>
            </a:br>
            <a:r>
              <a:rPr lang="en-US" sz="1800" dirty="0">
                <a:latin typeface="Arial" pitchFamily="34" charset="0"/>
                <a:cs typeface="Arial" pitchFamily="34" charset="0"/>
              </a:rPr>
              <a:t>last a short time  </a:t>
            </a:r>
            <a:br>
              <a:rPr lang="en-US" sz="1800" dirty="0">
                <a:latin typeface="Arial" pitchFamily="34" charset="0"/>
                <a:cs typeface="Arial" pitchFamily="34" charset="0"/>
              </a:rPr>
            </a:br>
            <a:r>
              <a:rPr lang="en-US" sz="1800" dirty="0">
                <a:latin typeface="Arial" pitchFamily="34" charset="0"/>
                <a:cs typeface="Arial" pitchFamily="34" charset="0"/>
              </a:rPr>
              <a:t>ex:  food, clothing</a:t>
            </a:r>
          </a:p>
          <a:p>
            <a:pPr marL="404813" lvl="1">
              <a:spcBef>
                <a:spcPct val="10000"/>
              </a:spcBef>
              <a:buSzPct val="105000"/>
              <a:buFontTx/>
              <a:buChar char="•"/>
            </a:pPr>
            <a:endParaRPr lang="en-US" sz="1800" b="1" i="1" dirty="0" smtClean="0">
              <a:latin typeface="Arial" pitchFamily="34" charset="0"/>
              <a:cs typeface="Arial" pitchFamily="34" charset="0"/>
            </a:endParaRPr>
          </a:p>
          <a:p>
            <a:pPr marL="404813" lvl="1">
              <a:spcBef>
                <a:spcPct val="10000"/>
              </a:spcBef>
              <a:buSzPct val="105000"/>
              <a:buFontTx/>
              <a:buChar char="•"/>
            </a:pPr>
            <a:endParaRPr lang="en-US" sz="1800" b="1" i="1" dirty="0">
              <a:latin typeface="Arial" pitchFamily="34" charset="0"/>
              <a:cs typeface="Arial" pitchFamily="34" charset="0"/>
            </a:endParaRPr>
          </a:p>
          <a:p>
            <a:pPr marL="404813" lvl="1">
              <a:spcBef>
                <a:spcPct val="10000"/>
              </a:spcBef>
              <a:buSzPct val="105000"/>
              <a:buFontTx/>
              <a:buChar char="•"/>
            </a:pPr>
            <a:r>
              <a:rPr lang="en-US" sz="1800" b="1" i="1" dirty="0" smtClean="0">
                <a:latin typeface="Arial" pitchFamily="34" charset="0"/>
                <a:cs typeface="Arial" pitchFamily="34" charset="0"/>
              </a:rPr>
              <a:t>services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work done for consumers  </a:t>
            </a:r>
            <a:br>
              <a:rPr lang="en-US" sz="1800" dirty="0">
                <a:latin typeface="Arial" pitchFamily="34" charset="0"/>
                <a:cs typeface="Arial" pitchFamily="34" charset="0"/>
              </a:rPr>
            </a:br>
            <a:r>
              <a:rPr lang="en-US" sz="1800" dirty="0">
                <a:latin typeface="Arial" pitchFamily="34" charset="0"/>
                <a:cs typeface="Arial" pitchFamily="34" charset="0"/>
              </a:rPr>
              <a:t>ex:  dry cleaning, </a:t>
            </a:r>
            <a:br>
              <a:rPr lang="en-US" sz="1800" dirty="0">
                <a:latin typeface="Arial" pitchFamily="34" charset="0"/>
                <a:cs typeface="Arial" pitchFamily="34" charset="0"/>
              </a:rPr>
            </a:br>
            <a:r>
              <a:rPr lang="en-US" sz="1800" dirty="0">
                <a:latin typeface="Arial" pitchFamily="34" charset="0"/>
                <a:cs typeface="Arial" pitchFamily="34" charset="0"/>
              </a:rPr>
              <a:t>air travel.</a:t>
            </a:r>
          </a:p>
        </p:txBody>
      </p:sp>
      <p:pic>
        <p:nvPicPr>
          <p:cNvPr id="37892" name="Picture 4" descr="RF5232234"/>
          <p:cNvPicPr>
            <a:picLocks noChangeAspect="1" noChangeArrowheads="1"/>
          </p:cNvPicPr>
          <p:nvPr/>
        </p:nvPicPr>
        <p:blipFill>
          <a:blip r:embed="rId3">
            <a:lum contrast="-6000"/>
          </a:blip>
          <a:srcRect/>
          <a:stretch>
            <a:fillRect/>
          </a:stretch>
        </p:blipFill>
        <p:spPr bwMode="auto">
          <a:xfrm>
            <a:off x="533400" y="2438400"/>
            <a:ext cx="4648200" cy="3111500"/>
          </a:xfrm>
          <a:prstGeom prst="rect">
            <a:avLst/>
          </a:prstGeom>
          <a:noFill/>
          <a:ln w="9525">
            <a:solidFill>
              <a:srgbClr val="969696"/>
            </a:solidFill>
            <a:miter lim="800000"/>
            <a:headEnd/>
            <a:tailEnd/>
          </a:ln>
        </p:spPr>
      </p:pic>
      <p:sp>
        <p:nvSpPr>
          <p:cNvPr id="37893" name="Text Box 5"/>
          <p:cNvSpPr txBox="1">
            <a:spLocks noChangeArrowheads="1"/>
          </p:cNvSpPr>
          <p:nvPr/>
        </p:nvSpPr>
        <p:spPr bwMode="auto">
          <a:xfrm>
            <a:off x="685800" y="1295400"/>
            <a:ext cx="4495800" cy="1447800"/>
          </a:xfrm>
          <a:prstGeom prst="rect">
            <a:avLst/>
          </a:prstGeom>
          <a:solidFill>
            <a:schemeClr val="bg1">
              <a:alpha val="50000"/>
            </a:schemeClr>
          </a:solidFill>
          <a:ln w="9525">
            <a:noFill/>
            <a:miter lim="800000"/>
            <a:headEnd/>
            <a:tailEnd/>
          </a:ln>
          <a:effectLst/>
        </p:spPr>
        <p:txBody>
          <a:bodyPr/>
          <a:lstStyle/>
          <a:p>
            <a:pPr>
              <a:spcBef>
                <a:spcPct val="40000"/>
              </a:spcBef>
              <a:buSzPct val="110000"/>
              <a:buFont typeface="Wingdings" pitchFamily="2" charset="2"/>
              <a:buNone/>
            </a:pPr>
            <a:r>
              <a:rPr lang="en-US" sz="1800" dirty="0">
                <a:latin typeface="Tahoma" pitchFamily="34" charset="0"/>
              </a:rPr>
              <a:t>def:  the value of all goods and services bought by households.  Includes:</a:t>
            </a:r>
            <a:endParaRPr lang="en-US" sz="1800" dirty="0"/>
          </a:p>
        </p:txBody>
      </p:sp>
    </p:spTree>
  </p:cSld>
  <p:clrMapOvr>
    <a:masterClrMapping/>
  </p:clrMapOvr>
  <p:transition>
    <p:zoom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U.S. Consumption, 2001</a:t>
            </a:r>
          </a:p>
        </p:txBody>
      </p:sp>
      <p:graphicFrame>
        <p:nvGraphicFramePr>
          <p:cNvPr id="88068" name="Object 4"/>
          <p:cNvGraphicFramePr>
            <a:graphicFrameLocks noChangeAspect="1"/>
          </p:cNvGraphicFramePr>
          <p:nvPr/>
        </p:nvGraphicFramePr>
        <p:xfrm>
          <a:off x="685800" y="1600200"/>
          <a:ext cx="7991475" cy="4102100"/>
        </p:xfrm>
        <a:graphic>
          <a:graphicData uri="http://schemas.openxmlformats.org/presentationml/2006/ole">
            <mc:AlternateContent xmlns:mc="http://schemas.openxmlformats.org/markup-compatibility/2006">
              <mc:Choice xmlns:v="urn:schemas-microsoft-com:vml" Requires="v">
                <p:oleObj spid="_x0000_s88069" name="Document" r:id="rId5" imgW="8092440" imgH="4184640" progId="Word.Document.8">
                  <p:embed/>
                </p:oleObj>
              </mc:Choice>
              <mc:Fallback>
                <p:oleObj name="Document" r:id="rId5" imgW="8092440" imgH="4184640" progId="Word.Document.8">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600200"/>
                        <a:ext cx="7991475" cy="4102100"/>
                      </a:xfrm>
                      <a:prstGeom prst="rect">
                        <a:avLst/>
                      </a:prstGeom>
                      <a:noFill/>
                      <a:effectLst>
                        <a:outerShdw dist="143684" dir="2700000" algn="ctr" rotWithShape="0">
                          <a:srgbClr val="808080"/>
                        </a:outerShdw>
                      </a:effectLst>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228600"/>
            <a:ext cx="8382000" cy="744538"/>
          </a:xfrm>
        </p:spPr>
        <p:txBody>
          <a:bodyPr>
            <a:normAutofit/>
          </a:bodyPr>
          <a:lstStyle/>
          <a:p>
            <a:r>
              <a:rPr lang="en-US" sz="2400" b="1" dirty="0">
                <a:latin typeface="Arial" pitchFamily="34" charset="0"/>
                <a:cs typeface="Arial" pitchFamily="34" charset="0"/>
              </a:rPr>
              <a:t>Investment (I)</a:t>
            </a:r>
          </a:p>
        </p:txBody>
      </p:sp>
      <p:sp>
        <p:nvSpPr>
          <p:cNvPr id="38915" name="Rectangle 3"/>
          <p:cNvSpPr>
            <a:spLocks noGrp="1" noChangeArrowheads="1"/>
          </p:cNvSpPr>
          <p:nvPr>
            <p:ph idx="1"/>
          </p:nvPr>
        </p:nvSpPr>
        <p:spPr>
          <a:xfrm>
            <a:off x="457200" y="1219200"/>
            <a:ext cx="8534400" cy="5181600"/>
          </a:xfrm>
        </p:spPr>
        <p:txBody>
          <a:bodyPr/>
          <a:lstStyle/>
          <a:p>
            <a:pPr marL="0" indent="0">
              <a:spcBef>
                <a:spcPct val="25000"/>
              </a:spcBef>
              <a:buFont typeface="Wingdings" pitchFamily="2" charset="2"/>
              <a:buNone/>
            </a:pPr>
            <a:r>
              <a:rPr lang="en-US" sz="1800" b="1" dirty="0">
                <a:latin typeface="Arial" pitchFamily="34" charset="0"/>
                <a:cs typeface="Arial" pitchFamily="34" charset="0"/>
              </a:rPr>
              <a:t>def1:  </a:t>
            </a:r>
            <a:r>
              <a:rPr lang="en-US" sz="1800" dirty="0">
                <a:latin typeface="Arial" pitchFamily="34" charset="0"/>
                <a:cs typeface="Arial" pitchFamily="34" charset="0"/>
              </a:rPr>
              <a:t>spending on [the factor of production] capital.</a:t>
            </a:r>
          </a:p>
          <a:p>
            <a:pPr marL="0" indent="0">
              <a:spcBef>
                <a:spcPct val="10000"/>
              </a:spcBef>
              <a:buFont typeface="Wingdings" pitchFamily="2" charset="2"/>
              <a:buNone/>
            </a:pPr>
            <a:endParaRPr lang="en-US" sz="1800" dirty="0" smtClean="0">
              <a:latin typeface="Arial" pitchFamily="34" charset="0"/>
              <a:cs typeface="Arial" pitchFamily="34" charset="0"/>
            </a:endParaRPr>
          </a:p>
          <a:p>
            <a:pPr marL="0" indent="0">
              <a:spcBef>
                <a:spcPct val="10000"/>
              </a:spcBef>
              <a:buFont typeface="Wingdings" pitchFamily="2" charset="2"/>
              <a:buNone/>
            </a:pPr>
            <a:r>
              <a:rPr lang="en-US" sz="1800" b="1" dirty="0" smtClean="0">
                <a:latin typeface="Arial" pitchFamily="34" charset="0"/>
                <a:cs typeface="Arial" pitchFamily="34" charset="0"/>
              </a:rPr>
              <a:t>def2</a:t>
            </a:r>
            <a:r>
              <a:rPr lang="en-US" sz="1800" b="1" dirty="0">
                <a:latin typeface="Arial" pitchFamily="34" charset="0"/>
                <a:cs typeface="Arial" pitchFamily="34" charset="0"/>
              </a:rPr>
              <a:t>:  </a:t>
            </a:r>
            <a:r>
              <a:rPr lang="en-US" sz="1800" dirty="0">
                <a:latin typeface="Arial" pitchFamily="34" charset="0"/>
                <a:cs typeface="Arial" pitchFamily="34" charset="0"/>
              </a:rPr>
              <a:t>spending on goods bought for future use.</a:t>
            </a:r>
          </a:p>
          <a:p>
            <a:pPr marL="0" indent="0">
              <a:spcBef>
                <a:spcPct val="20000"/>
              </a:spcBef>
              <a:buFont typeface="Wingdings" pitchFamily="2" charset="2"/>
              <a:buNone/>
            </a:pPr>
            <a:endParaRPr lang="en-US" sz="1800" dirty="0" smtClean="0">
              <a:latin typeface="Arial" pitchFamily="34" charset="0"/>
              <a:cs typeface="Arial" pitchFamily="34" charset="0"/>
            </a:endParaRPr>
          </a:p>
          <a:p>
            <a:pPr marL="0" indent="0">
              <a:spcBef>
                <a:spcPct val="20000"/>
              </a:spcBef>
              <a:buFont typeface="Wingdings" pitchFamily="2" charset="2"/>
              <a:buNone/>
            </a:pPr>
            <a:endParaRPr lang="en-US" sz="1800" dirty="0" smtClean="0">
              <a:latin typeface="Arial" pitchFamily="34" charset="0"/>
              <a:cs typeface="Arial" pitchFamily="34" charset="0"/>
            </a:endParaRPr>
          </a:p>
          <a:p>
            <a:pPr marL="0" indent="0">
              <a:spcBef>
                <a:spcPct val="20000"/>
              </a:spcBef>
              <a:buFont typeface="Wingdings" pitchFamily="2" charset="2"/>
              <a:buNone/>
            </a:pPr>
            <a:r>
              <a:rPr lang="en-US" sz="1800" dirty="0" smtClean="0">
                <a:latin typeface="Arial" pitchFamily="34" charset="0"/>
                <a:cs typeface="Arial" pitchFamily="34" charset="0"/>
              </a:rPr>
              <a:t>Includes</a:t>
            </a:r>
            <a:r>
              <a:rPr lang="en-US" sz="1800" dirty="0">
                <a:latin typeface="Arial" pitchFamily="34" charset="0"/>
                <a:cs typeface="Arial" pitchFamily="34" charset="0"/>
              </a:rPr>
              <a:t>:</a:t>
            </a:r>
          </a:p>
          <a:p>
            <a:pPr marL="404813" lvl="1">
              <a:lnSpc>
                <a:spcPct val="95000"/>
              </a:lnSpc>
              <a:spcBef>
                <a:spcPct val="15000"/>
              </a:spcBef>
              <a:buFont typeface="Arial" pitchFamily="34" charset="0"/>
              <a:buChar char="•"/>
            </a:pPr>
            <a:r>
              <a:rPr lang="en-US" sz="1800" b="1" dirty="0">
                <a:latin typeface="Arial" pitchFamily="34" charset="0"/>
                <a:cs typeface="Arial" pitchFamily="34" charset="0"/>
              </a:rPr>
              <a:t>business fixed investment</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spending on plant and equipment that firms will use to produce other goods &amp; </a:t>
            </a:r>
            <a:r>
              <a:rPr lang="en-US" sz="1800" dirty="0" smtClean="0">
                <a:latin typeface="Arial" pitchFamily="34" charset="0"/>
                <a:cs typeface="Arial" pitchFamily="34" charset="0"/>
              </a:rPr>
              <a:t>services</a:t>
            </a:r>
          </a:p>
          <a:p>
            <a:pPr marL="404813" lvl="1">
              <a:lnSpc>
                <a:spcPct val="95000"/>
              </a:lnSpc>
              <a:spcBef>
                <a:spcPct val="15000"/>
              </a:spcBef>
              <a:buFont typeface="Arial" pitchFamily="34" charset="0"/>
              <a:buChar char="•"/>
            </a:pPr>
            <a:endParaRPr lang="en-US" sz="1800" dirty="0">
              <a:latin typeface="Arial" pitchFamily="34" charset="0"/>
              <a:cs typeface="Arial" pitchFamily="34" charset="0"/>
            </a:endParaRPr>
          </a:p>
          <a:p>
            <a:pPr marL="404813" lvl="1">
              <a:lnSpc>
                <a:spcPct val="95000"/>
              </a:lnSpc>
              <a:spcBef>
                <a:spcPct val="20000"/>
              </a:spcBef>
              <a:buFont typeface="Arial" pitchFamily="34" charset="0"/>
              <a:buChar char="•"/>
            </a:pPr>
            <a:r>
              <a:rPr lang="en-US" sz="1800" b="1" dirty="0">
                <a:latin typeface="Arial" pitchFamily="34" charset="0"/>
                <a:cs typeface="Arial" pitchFamily="34" charset="0"/>
              </a:rPr>
              <a:t>residential fixed investment</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spending on housing units by consumers and </a:t>
            </a:r>
            <a:r>
              <a:rPr lang="en-US" sz="1800" dirty="0" smtClean="0">
                <a:latin typeface="Arial" pitchFamily="34" charset="0"/>
                <a:cs typeface="Arial" pitchFamily="34" charset="0"/>
              </a:rPr>
              <a:t>landlords</a:t>
            </a:r>
          </a:p>
          <a:p>
            <a:pPr marL="404813" lvl="1">
              <a:lnSpc>
                <a:spcPct val="95000"/>
              </a:lnSpc>
              <a:spcBef>
                <a:spcPct val="20000"/>
              </a:spcBef>
              <a:buFont typeface="Arial" pitchFamily="34" charset="0"/>
              <a:buChar char="•"/>
            </a:pPr>
            <a:endParaRPr lang="en-US" sz="1800" dirty="0">
              <a:latin typeface="Arial" pitchFamily="34" charset="0"/>
              <a:cs typeface="Arial" pitchFamily="34" charset="0"/>
            </a:endParaRPr>
          </a:p>
          <a:p>
            <a:pPr marL="404813" lvl="1">
              <a:lnSpc>
                <a:spcPct val="95000"/>
              </a:lnSpc>
              <a:spcBef>
                <a:spcPct val="20000"/>
              </a:spcBef>
              <a:buFont typeface="Arial" pitchFamily="34" charset="0"/>
              <a:buChar char="•"/>
            </a:pPr>
            <a:r>
              <a:rPr lang="en-US" sz="1800" b="1" dirty="0">
                <a:latin typeface="Arial" pitchFamily="34" charset="0"/>
                <a:cs typeface="Arial" pitchFamily="34" charset="0"/>
              </a:rPr>
              <a:t>inventory investment</a:t>
            </a:r>
            <a:br>
              <a:rPr lang="en-US" sz="1800" b="1" dirty="0">
                <a:latin typeface="Arial" pitchFamily="34" charset="0"/>
                <a:cs typeface="Arial" pitchFamily="34" charset="0"/>
              </a:rPr>
            </a:br>
            <a:r>
              <a:rPr lang="en-US" sz="1800" dirty="0">
                <a:latin typeface="Arial" pitchFamily="34" charset="0"/>
                <a:cs typeface="Arial" pitchFamily="34" charset="0"/>
              </a:rPr>
              <a:t>the change in the value of all firms’ inventories</a:t>
            </a:r>
          </a:p>
        </p:txBody>
      </p:sp>
    </p:spTree>
  </p:cSld>
  <p:clrMapOvr>
    <a:masterClrMapping/>
  </p:clrMapOvr>
  <p:transition>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U.S. Investment, 2001</a:t>
            </a:r>
          </a:p>
        </p:txBody>
      </p:sp>
      <p:graphicFrame>
        <p:nvGraphicFramePr>
          <p:cNvPr id="89091" name="Object 3"/>
          <p:cNvGraphicFramePr>
            <a:graphicFrameLocks noChangeAspect="1"/>
          </p:cNvGraphicFramePr>
          <p:nvPr/>
        </p:nvGraphicFramePr>
        <p:xfrm>
          <a:off x="741363" y="1600200"/>
          <a:ext cx="7716837" cy="4037013"/>
        </p:xfrm>
        <a:graphic>
          <a:graphicData uri="http://schemas.openxmlformats.org/presentationml/2006/ole">
            <mc:AlternateContent xmlns:mc="http://schemas.openxmlformats.org/markup-compatibility/2006">
              <mc:Choice xmlns:v="urn:schemas-microsoft-com:vml" Requires="v">
                <p:oleObj spid="_x0000_s89092" name="Document" r:id="rId5" imgW="7991640" imgH="4184640" progId="Word.Document.8">
                  <p:embed/>
                </p:oleObj>
              </mc:Choice>
              <mc:Fallback>
                <p:oleObj name="Document" r:id="rId5" imgW="7991640" imgH="4184640" progId="Word.Document.8">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1363" y="1600200"/>
                        <a:ext cx="7716837" cy="4037013"/>
                      </a:xfrm>
                      <a:prstGeom prst="rect">
                        <a:avLst/>
                      </a:prstGeom>
                      <a:noFill/>
                      <a:effectLst>
                        <a:outerShdw dist="143684" dir="2700000" algn="ctr" rotWithShape="0">
                          <a:srgbClr val="808080"/>
                        </a:outerShdw>
                      </a:effectLst>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81000" y="228600"/>
            <a:ext cx="8382000" cy="744538"/>
          </a:xfrm>
        </p:spPr>
        <p:txBody>
          <a:bodyPr>
            <a:normAutofit/>
          </a:bodyPr>
          <a:lstStyle/>
          <a:p>
            <a:r>
              <a:rPr lang="en-US" sz="2400" b="1" dirty="0">
                <a:latin typeface="Arial" pitchFamily="34" charset="0"/>
                <a:cs typeface="Arial" pitchFamily="34" charset="0"/>
              </a:rPr>
              <a:t>Investment vs. Capital</a:t>
            </a:r>
          </a:p>
        </p:txBody>
      </p:sp>
      <p:sp>
        <p:nvSpPr>
          <p:cNvPr id="128003" name="Rectangle 3"/>
          <p:cNvSpPr>
            <a:spLocks noGrp="1" noChangeArrowheads="1"/>
          </p:cNvSpPr>
          <p:nvPr>
            <p:ph idx="1"/>
          </p:nvPr>
        </p:nvSpPr>
        <p:spPr>
          <a:xfrm>
            <a:off x="838200" y="1447800"/>
            <a:ext cx="7924800" cy="3276600"/>
          </a:xfrm>
        </p:spPr>
        <p:txBody>
          <a:bodyPr/>
          <a:lstStyle/>
          <a:p>
            <a:pPr>
              <a:spcBef>
                <a:spcPct val="70000"/>
              </a:spcBef>
            </a:pPr>
            <a:r>
              <a:rPr lang="en-US" sz="1800" dirty="0">
                <a:latin typeface="Arial" pitchFamily="34" charset="0"/>
                <a:cs typeface="Arial" pitchFamily="34" charset="0"/>
              </a:rPr>
              <a:t>Capital is one of the factors of production.  </a:t>
            </a:r>
            <a:br>
              <a:rPr lang="en-US" sz="1800" dirty="0">
                <a:latin typeface="Arial" pitchFamily="34" charset="0"/>
                <a:cs typeface="Arial" pitchFamily="34" charset="0"/>
              </a:rPr>
            </a:br>
            <a:endParaRPr lang="en-US" sz="1800" dirty="0" smtClean="0">
              <a:latin typeface="Arial" pitchFamily="34" charset="0"/>
              <a:cs typeface="Arial" pitchFamily="34" charset="0"/>
            </a:endParaRPr>
          </a:p>
          <a:p>
            <a:pPr>
              <a:spcBef>
                <a:spcPct val="70000"/>
              </a:spcBef>
            </a:pPr>
            <a:endParaRPr lang="en-US" sz="1800" dirty="0">
              <a:latin typeface="Arial" pitchFamily="34" charset="0"/>
              <a:cs typeface="Arial" pitchFamily="34" charset="0"/>
            </a:endParaRPr>
          </a:p>
          <a:p>
            <a:pPr>
              <a:spcBef>
                <a:spcPct val="70000"/>
              </a:spcBef>
            </a:pPr>
            <a:r>
              <a:rPr lang="en-US" sz="1800" dirty="0" smtClean="0">
                <a:latin typeface="Arial" pitchFamily="34" charset="0"/>
                <a:cs typeface="Arial" pitchFamily="34" charset="0"/>
              </a:rPr>
              <a:t>At </a:t>
            </a:r>
            <a:r>
              <a:rPr lang="en-US" sz="1800" dirty="0">
                <a:latin typeface="Arial" pitchFamily="34" charset="0"/>
                <a:cs typeface="Arial" pitchFamily="34" charset="0"/>
              </a:rPr>
              <a:t>any given moment, the economy has a certain overall stock of capital.  </a:t>
            </a:r>
          </a:p>
          <a:p>
            <a:pPr>
              <a:spcBef>
                <a:spcPct val="70000"/>
              </a:spcBef>
            </a:pPr>
            <a:endParaRPr lang="en-US" sz="1800" dirty="0" smtClean="0">
              <a:latin typeface="Arial" pitchFamily="34" charset="0"/>
              <a:cs typeface="Arial" pitchFamily="34" charset="0"/>
            </a:endParaRPr>
          </a:p>
          <a:p>
            <a:pPr>
              <a:spcBef>
                <a:spcPct val="70000"/>
              </a:spcBef>
            </a:pPr>
            <a:endParaRPr lang="en-US" sz="1800" dirty="0">
              <a:latin typeface="Arial" pitchFamily="34" charset="0"/>
              <a:cs typeface="Arial" pitchFamily="34" charset="0"/>
            </a:endParaRPr>
          </a:p>
          <a:p>
            <a:pPr>
              <a:spcBef>
                <a:spcPct val="70000"/>
              </a:spcBef>
            </a:pPr>
            <a:r>
              <a:rPr lang="en-US" sz="1800" dirty="0" smtClean="0">
                <a:latin typeface="Arial" pitchFamily="34" charset="0"/>
                <a:cs typeface="Arial" pitchFamily="34" charset="0"/>
              </a:rPr>
              <a:t>Investment </a:t>
            </a:r>
            <a:r>
              <a:rPr lang="en-US" sz="1800" dirty="0">
                <a:latin typeface="Arial" pitchFamily="34" charset="0"/>
                <a:cs typeface="Arial" pitchFamily="34" charset="0"/>
              </a:rPr>
              <a:t>is spending on new capital.  </a:t>
            </a:r>
          </a:p>
        </p:txBody>
      </p:sp>
    </p:spTree>
  </p:cSld>
  <p:clrMapOvr>
    <a:masterClrMapping/>
  </p:clrMapOvr>
  <p:transition>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381000" y="228600"/>
            <a:ext cx="8382000" cy="744538"/>
          </a:xfrm>
        </p:spPr>
        <p:txBody>
          <a:bodyPr>
            <a:normAutofit/>
          </a:bodyPr>
          <a:lstStyle/>
          <a:p>
            <a:r>
              <a:rPr lang="en-US" sz="2400" b="1" dirty="0">
                <a:latin typeface="Arial" pitchFamily="34" charset="0"/>
                <a:cs typeface="Arial" pitchFamily="34" charset="0"/>
              </a:rPr>
              <a:t>Investment vs. Capital</a:t>
            </a:r>
          </a:p>
        </p:txBody>
      </p:sp>
      <p:sp>
        <p:nvSpPr>
          <p:cNvPr id="146435" name="Rectangle 3"/>
          <p:cNvSpPr>
            <a:spLocks noGrp="1" noChangeArrowheads="1"/>
          </p:cNvSpPr>
          <p:nvPr>
            <p:ph idx="1"/>
          </p:nvPr>
        </p:nvSpPr>
        <p:spPr>
          <a:xfrm>
            <a:off x="762000" y="1295400"/>
            <a:ext cx="8077200" cy="4419600"/>
          </a:xfrm>
        </p:spPr>
        <p:txBody>
          <a:bodyPr/>
          <a:lstStyle/>
          <a:p>
            <a:pPr marL="0" indent="0">
              <a:spcBef>
                <a:spcPct val="50000"/>
              </a:spcBef>
              <a:buFont typeface="Wingdings" pitchFamily="2" charset="2"/>
              <a:buNone/>
            </a:pPr>
            <a:r>
              <a:rPr lang="en-US" sz="1800" dirty="0">
                <a:latin typeface="Arial" pitchFamily="34" charset="0"/>
                <a:cs typeface="Arial" pitchFamily="34" charset="0"/>
              </a:rPr>
              <a:t>Example </a:t>
            </a:r>
            <a:r>
              <a:rPr lang="en-US" sz="1800" i="1" dirty="0">
                <a:latin typeface="Arial" pitchFamily="34" charset="0"/>
                <a:cs typeface="Arial" pitchFamily="34" charset="0"/>
              </a:rPr>
              <a:t>(assumes no depreciation)</a:t>
            </a:r>
            <a:r>
              <a:rPr lang="en-US" sz="1800" dirty="0">
                <a:latin typeface="Arial" pitchFamily="34" charset="0"/>
                <a:cs typeface="Arial" pitchFamily="34" charset="0"/>
              </a:rPr>
              <a:t>:  </a:t>
            </a:r>
          </a:p>
          <a:p>
            <a:pPr lvl="1">
              <a:spcBef>
                <a:spcPct val="30000"/>
              </a:spcBef>
              <a:buSzTx/>
              <a:buFont typeface="Arial" pitchFamily="34" charset="0"/>
              <a:buChar char="•"/>
            </a:pPr>
            <a:r>
              <a:rPr lang="en-US" sz="1800" dirty="0">
                <a:latin typeface="Arial" pitchFamily="34" charset="0"/>
                <a:cs typeface="Arial" pitchFamily="34" charset="0"/>
              </a:rPr>
              <a:t>1/1/2002:  </a:t>
            </a:r>
            <a:br>
              <a:rPr lang="en-US" sz="1800" dirty="0">
                <a:latin typeface="Arial" pitchFamily="34" charset="0"/>
                <a:cs typeface="Arial" pitchFamily="34" charset="0"/>
              </a:rPr>
            </a:br>
            <a:r>
              <a:rPr lang="en-US" sz="1800" dirty="0">
                <a:latin typeface="Arial" pitchFamily="34" charset="0"/>
                <a:cs typeface="Arial" pitchFamily="34" charset="0"/>
              </a:rPr>
              <a:t>economy has $500b worth of </a:t>
            </a:r>
            <a:r>
              <a:rPr lang="en-US" sz="1800" dirty="0" smtClean="0">
                <a:latin typeface="Arial" pitchFamily="34" charset="0"/>
                <a:cs typeface="Arial" pitchFamily="34" charset="0"/>
              </a:rPr>
              <a:t>capital</a:t>
            </a:r>
          </a:p>
          <a:p>
            <a:pPr lvl="1">
              <a:spcBef>
                <a:spcPct val="30000"/>
              </a:spcBef>
              <a:buSzTx/>
              <a:buFont typeface="Arial" pitchFamily="34" charset="0"/>
              <a:buChar char="•"/>
            </a:pPr>
            <a:endParaRPr lang="en-US" sz="1800" dirty="0" smtClean="0">
              <a:latin typeface="Arial" pitchFamily="34" charset="0"/>
              <a:cs typeface="Arial" pitchFamily="34" charset="0"/>
            </a:endParaRPr>
          </a:p>
          <a:p>
            <a:pPr lvl="1">
              <a:spcBef>
                <a:spcPct val="30000"/>
              </a:spcBef>
              <a:buSzTx/>
              <a:buFont typeface="Arial" pitchFamily="34" charset="0"/>
              <a:buChar char="•"/>
            </a:pPr>
            <a:endParaRPr lang="en-US" sz="1800" dirty="0">
              <a:latin typeface="Arial" pitchFamily="34" charset="0"/>
              <a:cs typeface="Arial" pitchFamily="34" charset="0"/>
            </a:endParaRPr>
          </a:p>
          <a:p>
            <a:pPr lvl="1">
              <a:spcBef>
                <a:spcPct val="50000"/>
              </a:spcBef>
              <a:buSzTx/>
              <a:buFont typeface="Arial" pitchFamily="34" charset="0"/>
              <a:buChar char="•"/>
            </a:pPr>
            <a:r>
              <a:rPr lang="en-US" sz="1800" dirty="0">
                <a:latin typeface="Arial" pitchFamily="34" charset="0"/>
                <a:cs typeface="Arial" pitchFamily="34" charset="0"/>
              </a:rPr>
              <a:t>during 2002:</a:t>
            </a:r>
            <a:br>
              <a:rPr lang="en-US" sz="1800" dirty="0">
                <a:latin typeface="Arial" pitchFamily="34" charset="0"/>
                <a:cs typeface="Arial" pitchFamily="34" charset="0"/>
              </a:rPr>
            </a:br>
            <a:r>
              <a:rPr lang="en-US" sz="1800" dirty="0">
                <a:latin typeface="Arial" pitchFamily="34" charset="0"/>
                <a:cs typeface="Arial" pitchFamily="34" charset="0"/>
              </a:rPr>
              <a:t>investment = $</a:t>
            </a:r>
            <a:r>
              <a:rPr lang="en-US" sz="1800" dirty="0" smtClean="0">
                <a:latin typeface="Arial" pitchFamily="34" charset="0"/>
                <a:cs typeface="Arial" pitchFamily="34" charset="0"/>
              </a:rPr>
              <a:t>37b</a:t>
            </a:r>
          </a:p>
          <a:p>
            <a:pPr lvl="1">
              <a:spcBef>
                <a:spcPct val="50000"/>
              </a:spcBef>
              <a:buSzTx/>
              <a:buFont typeface="Arial" pitchFamily="34" charset="0"/>
              <a:buChar char="•"/>
            </a:pPr>
            <a:endParaRPr lang="en-US" sz="1800" dirty="0" smtClean="0">
              <a:latin typeface="Arial" pitchFamily="34" charset="0"/>
              <a:cs typeface="Arial" pitchFamily="34" charset="0"/>
            </a:endParaRPr>
          </a:p>
          <a:p>
            <a:pPr lvl="1">
              <a:spcBef>
                <a:spcPct val="50000"/>
              </a:spcBef>
              <a:buSzTx/>
              <a:buFont typeface="Arial" pitchFamily="34" charset="0"/>
              <a:buChar char="•"/>
            </a:pPr>
            <a:endParaRPr lang="en-US" sz="1800" dirty="0">
              <a:latin typeface="Arial" pitchFamily="34" charset="0"/>
              <a:cs typeface="Arial" pitchFamily="34" charset="0"/>
            </a:endParaRPr>
          </a:p>
          <a:p>
            <a:pPr lvl="1">
              <a:spcBef>
                <a:spcPct val="50000"/>
              </a:spcBef>
              <a:buSzTx/>
              <a:buFont typeface="Arial" pitchFamily="34" charset="0"/>
              <a:buChar char="•"/>
            </a:pPr>
            <a:r>
              <a:rPr lang="en-US" sz="1800" dirty="0">
                <a:latin typeface="Arial" pitchFamily="34" charset="0"/>
                <a:cs typeface="Arial" pitchFamily="34" charset="0"/>
              </a:rPr>
              <a:t>1/1/2003: </a:t>
            </a:r>
            <a:br>
              <a:rPr lang="en-US" sz="1800" dirty="0">
                <a:latin typeface="Arial" pitchFamily="34" charset="0"/>
                <a:cs typeface="Arial" pitchFamily="34" charset="0"/>
              </a:rPr>
            </a:br>
            <a:r>
              <a:rPr lang="en-US" sz="1800" dirty="0">
                <a:latin typeface="Arial" pitchFamily="34" charset="0"/>
                <a:cs typeface="Arial" pitchFamily="34" charset="0"/>
              </a:rPr>
              <a:t>economy will have $537b worth of capital</a:t>
            </a: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457200" y="0"/>
            <a:ext cx="8382000" cy="838200"/>
          </a:xfrm>
        </p:spPr>
        <p:txBody>
          <a:bodyPr>
            <a:normAutofit/>
          </a:bodyPr>
          <a:lstStyle/>
          <a:p>
            <a:r>
              <a:rPr lang="en-US" sz="2400" b="1" dirty="0">
                <a:latin typeface="Arial" pitchFamily="34" charset="0"/>
                <a:cs typeface="Arial" pitchFamily="34" charset="0"/>
              </a:rPr>
              <a:t>Stocks vs. Flows</a:t>
            </a:r>
          </a:p>
        </p:txBody>
      </p:sp>
      <p:sp>
        <p:nvSpPr>
          <p:cNvPr id="246908" name="Rectangle 124"/>
          <p:cNvSpPr>
            <a:spLocks noGrp="1" noChangeArrowheads="1"/>
          </p:cNvSpPr>
          <p:nvPr>
            <p:ph idx="1"/>
          </p:nvPr>
        </p:nvSpPr>
        <p:spPr>
          <a:xfrm>
            <a:off x="914400" y="3657600"/>
            <a:ext cx="7696200" cy="2590800"/>
          </a:xfrm>
          <a:noFill/>
          <a:ln/>
        </p:spPr>
        <p:txBody>
          <a:bodyPr/>
          <a:lstStyle/>
          <a:p>
            <a:pPr marL="0" indent="0">
              <a:lnSpc>
                <a:spcPct val="105000"/>
              </a:lnSpc>
              <a:spcBef>
                <a:spcPct val="30000"/>
              </a:spcBef>
              <a:buFont typeface="Wingdings" pitchFamily="2" charset="2"/>
              <a:buNone/>
              <a:tabLst>
                <a:tab pos="1658938" algn="ctr"/>
                <a:tab pos="5426075" algn="ctr"/>
              </a:tabLst>
            </a:pPr>
            <a:r>
              <a:rPr lang="en-US" sz="1800" b="1" i="1" dirty="0">
                <a:latin typeface="Arial" pitchFamily="34" charset="0"/>
                <a:cs typeface="Arial" pitchFamily="34" charset="0"/>
              </a:rPr>
              <a:t>	stock	flow</a:t>
            </a:r>
          </a:p>
          <a:p>
            <a:pPr marL="0" indent="0">
              <a:lnSpc>
                <a:spcPct val="105000"/>
              </a:lnSpc>
              <a:spcBef>
                <a:spcPct val="30000"/>
              </a:spcBef>
              <a:buFont typeface="Wingdings" pitchFamily="2" charset="2"/>
              <a:buNone/>
              <a:tabLst>
                <a:tab pos="1658938" algn="ctr"/>
                <a:tab pos="5426075" algn="ctr"/>
              </a:tabLst>
            </a:pPr>
            <a:r>
              <a:rPr lang="en-US" sz="1800" dirty="0">
                <a:latin typeface="Arial" pitchFamily="34" charset="0"/>
                <a:cs typeface="Arial" pitchFamily="34" charset="0"/>
              </a:rPr>
              <a:t>	a person’s wealth	a person’s saving</a:t>
            </a:r>
          </a:p>
          <a:p>
            <a:pPr marL="0" indent="0">
              <a:lnSpc>
                <a:spcPct val="105000"/>
              </a:lnSpc>
              <a:spcBef>
                <a:spcPct val="30000"/>
              </a:spcBef>
              <a:buFont typeface="Wingdings" pitchFamily="2" charset="2"/>
              <a:buNone/>
              <a:tabLst>
                <a:tab pos="1658938" algn="ctr"/>
                <a:tab pos="5426075" algn="ctr"/>
              </a:tabLst>
            </a:pPr>
            <a:r>
              <a:rPr lang="en-US" sz="1800" dirty="0">
                <a:latin typeface="Arial" pitchFamily="34" charset="0"/>
                <a:cs typeface="Arial" pitchFamily="34" charset="0"/>
              </a:rPr>
              <a:t>	# of people with	# of new college</a:t>
            </a:r>
            <a:br>
              <a:rPr lang="en-US" sz="1800" dirty="0">
                <a:latin typeface="Arial" pitchFamily="34" charset="0"/>
                <a:cs typeface="Arial" pitchFamily="34" charset="0"/>
              </a:rPr>
            </a:br>
            <a:r>
              <a:rPr lang="en-US" sz="1800" dirty="0">
                <a:latin typeface="Arial" pitchFamily="34" charset="0"/>
                <a:cs typeface="Arial" pitchFamily="34" charset="0"/>
              </a:rPr>
              <a:t>	college degrees	graduates</a:t>
            </a:r>
          </a:p>
          <a:p>
            <a:pPr marL="0" indent="0">
              <a:lnSpc>
                <a:spcPct val="105000"/>
              </a:lnSpc>
              <a:spcBef>
                <a:spcPct val="30000"/>
              </a:spcBef>
              <a:buFont typeface="Wingdings" pitchFamily="2" charset="2"/>
              <a:buNone/>
              <a:tabLst>
                <a:tab pos="1658938" algn="ctr"/>
                <a:tab pos="5426075" algn="ctr"/>
              </a:tabLst>
            </a:pPr>
            <a:r>
              <a:rPr lang="en-US" sz="1800" dirty="0">
                <a:latin typeface="Arial" pitchFamily="34" charset="0"/>
                <a:cs typeface="Arial" pitchFamily="34" charset="0"/>
              </a:rPr>
              <a:t>	the govt. debt	the govt. budget deficit</a:t>
            </a:r>
          </a:p>
        </p:txBody>
      </p:sp>
      <p:sp>
        <p:nvSpPr>
          <p:cNvPr id="246962" name="Rectangle 178"/>
          <p:cNvSpPr>
            <a:spLocks noChangeArrowheads="1"/>
          </p:cNvSpPr>
          <p:nvPr/>
        </p:nvSpPr>
        <p:spPr bwMode="auto">
          <a:xfrm>
            <a:off x="3886200" y="914400"/>
            <a:ext cx="4800600" cy="2568575"/>
          </a:xfrm>
          <a:prstGeom prst="rect">
            <a:avLst/>
          </a:prstGeom>
          <a:solidFill>
            <a:schemeClr val="bg1"/>
          </a:solidFill>
          <a:ln w="9525">
            <a:noFill/>
            <a:miter lim="800000"/>
            <a:headEnd/>
            <a:tailEnd/>
          </a:ln>
        </p:spPr>
        <p:txBody>
          <a:bodyPr/>
          <a:lstStyle/>
          <a:p>
            <a:endParaRPr lang="en-US"/>
          </a:p>
        </p:txBody>
      </p:sp>
      <p:sp>
        <p:nvSpPr>
          <p:cNvPr id="246916" name="Freeform 132"/>
          <p:cNvSpPr>
            <a:spLocks/>
          </p:cNvSpPr>
          <p:nvPr/>
        </p:nvSpPr>
        <p:spPr bwMode="auto">
          <a:xfrm>
            <a:off x="4445000" y="2701925"/>
            <a:ext cx="3878263" cy="1588"/>
          </a:xfrm>
          <a:custGeom>
            <a:avLst/>
            <a:gdLst/>
            <a:ahLst/>
            <a:cxnLst>
              <a:cxn ang="0">
                <a:pos x="0" y="0"/>
              </a:cxn>
              <a:cxn ang="0">
                <a:pos x="2443" y="0"/>
              </a:cxn>
              <a:cxn ang="0">
                <a:pos x="0" y="0"/>
              </a:cxn>
            </a:cxnLst>
            <a:rect l="0" t="0" r="r" b="b"/>
            <a:pathLst>
              <a:path w="2443">
                <a:moveTo>
                  <a:pt x="0" y="0"/>
                </a:moveTo>
                <a:lnTo>
                  <a:pt x="2443" y="0"/>
                </a:lnTo>
                <a:lnTo>
                  <a:pt x="0" y="0"/>
                </a:lnTo>
                <a:close/>
              </a:path>
            </a:pathLst>
          </a:custGeom>
          <a:solidFill>
            <a:srgbClr val="FFFFFF"/>
          </a:solidFill>
          <a:ln w="9525">
            <a:noFill/>
            <a:round/>
            <a:headEnd/>
            <a:tailEnd/>
          </a:ln>
        </p:spPr>
        <p:txBody>
          <a:bodyPr/>
          <a:lstStyle/>
          <a:p>
            <a:endParaRPr lang="en-US"/>
          </a:p>
        </p:txBody>
      </p:sp>
      <p:grpSp>
        <p:nvGrpSpPr>
          <p:cNvPr id="246973" name="Group 189"/>
          <p:cNvGrpSpPr>
            <a:grpSpLocks/>
          </p:cNvGrpSpPr>
          <p:nvPr/>
        </p:nvGrpSpPr>
        <p:grpSpPr bwMode="auto">
          <a:xfrm>
            <a:off x="3997325" y="1668463"/>
            <a:ext cx="4660900" cy="1785937"/>
            <a:chOff x="2518" y="1051"/>
            <a:chExt cx="2936" cy="1125"/>
          </a:xfrm>
        </p:grpSpPr>
        <p:sp>
          <p:nvSpPr>
            <p:cNvPr id="246914" name="Freeform 130"/>
            <p:cNvSpPr>
              <a:spLocks/>
            </p:cNvSpPr>
            <p:nvPr/>
          </p:nvSpPr>
          <p:spPr bwMode="auto">
            <a:xfrm>
              <a:off x="2518" y="1051"/>
              <a:ext cx="2936" cy="1125"/>
            </a:xfrm>
            <a:custGeom>
              <a:avLst/>
              <a:gdLst/>
              <a:ahLst/>
              <a:cxnLst>
                <a:cxn ang="0">
                  <a:pos x="2936" y="334"/>
                </a:cxn>
                <a:cxn ang="0">
                  <a:pos x="2919" y="228"/>
                </a:cxn>
                <a:cxn ang="0">
                  <a:pos x="2866" y="141"/>
                </a:cxn>
                <a:cxn ang="0">
                  <a:pos x="2796" y="70"/>
                </a:cxn>
                <a:cxn ang="0">
                  <a:pos x="2708" y="17"/>
                </a:cxn>
                <a:cxn ang="0">
                  <a:pos x="2602" y="0"/>
                </a:cxn>
                <a:cxn ang="0">
                  <a:pos x="1846" y="0"/>
                </a:cxn>
                <a:cxn ang="0">
                  <a:pos x="1090" y="0"/>
                </a:cxn>
                <a:cxn ang="0">
                  <a:pos x="317" y="0"/>
                </a:cxn>
                <a:cxn ang="0">
                  <a:pos x="211" y="17"/>
                </a:cxn>
                <a:cxn ang="0">
                  <a:pos x="123" y="70"/>
                </a:cxn>
                <a:cxn ang="0">
                  <a:pos x="53" y="141"/>
                </a:cxn>
                <a:cxn ang="0">
                  <a:pos x="18" y="228"/>
                </a:cxn>
                <a:cxn ang="0">
                  <a:pos x="0" y="334"/>
                </a:cxn>
                <a:cxn ang="0">
                  <a:pos x="18" y="422"/>
                </a:cxn>
                <a:cxn ang="0">
                  <a:pos x="53" y="527"/>
                </a:cxn>
                <a:cxn ang="0">
                  <a:pos x="123" y="598"/>
                </a:cxn>
                <a:cxn ang="0">
                  <a:pos x="211" y="633"/>
                </a:cxn>
                <a:cxn ang="0">
                  <a:pos x="317" y="651"/>
                </a:cxn>
                <a:cxn ang="0">
                  <a:pos x="282" y="651"/>
                </a:cxn>
                <a:cxn ang="0">
                  <a:pos x="598" y="1055"/>
                </a:cxn>
                <a:cxn ang="0">
                  <a:pos x="668" y="1090"/>
                </a:cxn>
                <a:cxn ang="0">
                  <a:pos x="721" y="1125"/>
                </a:cxn>
                <a:cxn ang="0">
                  <a:pos x="756" y="1125"/>
                </a:cxn>
                <a:cxn ang="0">
                  <a:pos x="1495" y="1125"/>
                </a:cxn>
                <a:cxn ang="0">
                  <a:pos x="2233" y="1125"/>
                </a:cxn>
                <a:cxn ang="0">
                  <a:pos x="2303" y="1125"/>
                </a:cxn>
                <a:cxn ang="0">
                  <a:pos x="2356" y="1090"/>
                </a:cxn>
                <a:cxn ang="0">
                  <a:pos x="2409" y="1055"/>
                </a:cxn>
                <a:cxn ang="0">
                  <a:pos x="2725" y="651"/>
                </a:cxn>
                <a:cxn ang="0">
                  <a:pos x="2813" y="615"/>
                </a:cxn>
                <a:cxn ang="0">
                  <a:pos x="2884" y="545"/>
                </a:cxn>
                <a:cxn ang="0">
                  <a:pos x="2919" y="440"/>
                </a:cxn>
                <a:cxn ang="0">
                  <a:pos x="2936" y="334"/>
                </a:cxn>
                <a:cxn ang="0">
                  <a:pos x="2936" y="334"/>
                </a:cxn>
              </a:cxnLst>
              <a:rect l="0" t="0" r="r" b="b"/>
              <a:pathLst>
                <a:path w="2936" h="1125">
                  <a:moveTo>
                    <a:pt x="2936" y="334"/>
                  </a:moveTo>
                  <a:lnTo>
                    <a:pt x="2919" y="228"/>
                  </a:lnTo>
                  <a:lnTo>
                    <a:pt x="2866" y="141"/>
                  </a:lnTo>
                  <a:lnTo>
                    <a:pt x="2796" y="70"/>
                  </a:lnTo>
                  <a:lnTo>
                    <a:pt x="2708" y="17"/>
                  </a:lnTo>
                  <a:lnTo>
                    <a:pt x="2602" y="0"/>
                  </a:lnTo>
                  <a:lnTo>
                    <a:pt x="1846" y="0"/>
                  </a:lnTo>
                  <a:lnTo>
                    <a:pt x="1090" y="0"/>
                  </a:lnTo>
                  <a:lnTo>
                    <a:pt x="317" y="0"/>
                  </a:lnTo>
                  <a:lnTo>
                    <a:pt x="211" y="17"/>
                  </a:lnTo>
                  <a:lnTo>
                    <a:pt x="123" y="70"/>
                  </a:lnTo>
                  <a:lnTo>
                    <a:pt x="53" y="141"/>
                  </a:lnTo>
                  <a:lnTo>
                    <a:pt x="18" y="228"/>
                  </a:lnTo>
                  <a:lnTo>
                    <a:pt x="0" y="334"/>
                  </a:lnTo>
                  <a:lnTo>
                    <a:pt x="18" y="422"/>
                  </a:lnTo>
                  <a:lnTo>
                    <a:pt x="53" y="527"/>
                  </a:lnTo>
                  <a:lnTo>
                    <a:pt x="123" y="598"/>
                  </a:lnTo>
                  <a:lnTo>
                    <a:pt x="211" y="633"/>
                  </a:lnTo>
                  <a:lnTo>
                    <a:pt x="317" y="651"/>
                  </a:lnTo>
                  <a:lnTo>
                    <a:pt x="282" y="651"/>
                  </a:lnTo>
                  <a:lnTo>
                    <a:pt x="598" y="1055"/>
                  </a:lnTo>
                  <a:lnTo>
                    <a:pt x="668" y="1090"/>
                  </a:lnTo>
                  <a:lnTo>
                    <a:pt x="721" y="1125"/>
                  </a:lnTo>
                  <a:lnTo>
                    <a:pt x="756" y="1125"/>
                  </a:lnTo>
                  <a:lnTo>
                    <a:pt x="1495" y="1125"/>
                  </a:lnTo>
                  <a:lnTo>
                    <a:pt x="2233" y="1125"/>
                  </a:lnTo>
                  <a:lnTo>
                    <a:pt x="2303" y="1125"/>
                  </a:lnTo>
                  <a:lnTo>
                    <a:pt x="2356" y="1090"/>
                  </a:lnTo>
                  <a:lnTo>
                    <a:pt x="2409" y="1055"/>
                  </a:lnTo>
                  <a:lnTo>
                    <a:pt x="2725" y="651"/>
                  </a:lnTo>
                  <a:lnTo>
                    <a:pt x="2813" y="615"/>
                  </a:lnTo>
                  <a:lnTo>
                    <a:pt x="2884" y="545"/>
                  </a:lnTo>
                  <a:lnTo>
                    <a:pt x="2919" y="440"/>
                  </a:lnTo>
                  <a:lnTo>
                    <a:pt x="2936" y="334"/>
                  </a:lnTo>
                  <a:lnTo>
                    <a:pt x="2936" y="334"/>
                  </a:lnTo>
                  <a:close/>
                </a:path>
              </a:pathLst>
            </a:custGeom>
            <a:solidFill>
              <a:srgbClr val="DDDDDD"/>
            </a:solidFill>
            <a:ln w="28575">
              <a:solidFill>
                <a:srgbClr val="000000"/>
              </a:solidFill>
              <a:prstDash val="solid"/>
              <a:round/>
              <a:headEnd/>
              <a:tailEnd/>
            </a:ln>
          </p:spPr>
          <p:txBody>
            <a:bodyPr/>
            <a:lstStyle/>
            <a:p>
              <a:endParaRPr lang="en-US"/>
            </a:p>
          </p:txBody>
        </p:sp>
        <p:sp>
          <p:nvSpPr>
            <p:cNvPr id="246915" name="Freeform 131"/>
            <p:cNvSpPr>
              <a:spLocks/>
            </p:cNvSpPr>
            <p:nvPr/>
          </p:nvSpPr>
          <p:spPr bwMode="auto">
            <a:xfrm>
              <a:off x="2888" y="1420"/>
              <a:ext cx="2127" cy="229"/>
            </a:xfrm>
            <a:custGeom>
              <a:avLst/>
              <a:gdLst/>
              <a:ahLst/>
              <a:cxnLst>
                <a:cxn ang="0">
                  <a:pos x="2127" y="211"/>
                </a:cxn>
                <a:cxn ang="0">
                  <a:pos x="2109" y="141"/>
                </a:cxn>
                <a:cxn ang="0">
                  <a:pos x="2057" y="71"/>
                </a:cxn>
                <a:cxn ang="0">
                  <a:pos x="2004" y="18"/>
                </a:cxn>
                <a:cxn ang="0">
                  <a:pos x="1916" y="0"/>
                </a:cxn>
                <a:cxn ang="0">
                  <a:pos x="1072" y="0"/>
                </a:cxn>
                <a:cxn ang="0">
                  <a:pos x="228" y="0"/>
                </a:cxn>
                <a:cxn ang="0">
                  <a:pos x="140" y="18"/>
                </a:cxn>
                <a:cxn ang="0">
                  <a:pos x="70" y="71"/>
                </a:cxn>
                <a:cxn ang="0">
                  <a:pos x="17" y="141"/>
                </a:cxn>
                <a:cxn ang="0">
                  <a:pos x="0" y="211"/>
                </a:cxn>
                <a:cxn ang="0">
                  <a:pos x="0" y="229"/>
                </a:cxn>
                <a:cxn ang="0">
                  <a:pos x="720" y="229"/>
                </a:cxn>
                <a:cxn ang="0">
                  <a:pos x="1424" y="229"/>
                </a:cxn>
                <a:cxn ang="0">
                  <a:pos x="2127" y="229"/>
                </a:cxn>
                <a:cxn ang="0">
                  <a:pos x="2127" y="211"/>
                </a:cxn>
                <a:cxn ang="0">
                  <a:pos x="2127" y="211"/>
                </a:cxn>
              </a:cxnLst>
              <a:rect l="0" t="0" r="r" b="b"/>
              <a:pathLst>
                <a:path w="2127" h="229">
                  <a:moveTo>
                    <a:pt x="2127" y="211"/>
                  </a:moveTo>
                  <a:lnTo>
                    <a:pt x="2109" y="141"/>
                  </a:lnTo>
                  <a:lnTo>
                    <a:pt x="2057" y="71"/>
                  </a:lnTo>
                  <a:lnTo>
                    <a:pt x="2004" y="18"/>
                  </a:lnTo>
                  <a:lnTo>
                    <a:pt x="1916" y="0"/>
                  </a:lnTo>
                  <a:lnTo>
                    <a:pt x="1072" y="0"/>
                  </a:lnTo>
                  <a:lnTo>
                    <a:pt x="228" y="0"/>
                  </a:lnTo>
                  <a:lnTo>
                    <a:pt x="140" y="18"/>
                  </a:lnTo>
                  <a:lnTo>
                    <a:pt x="70" y="71"/>
                  </a:lnTo>
                  <a:lnTo>
                    <a:pt x="17" y="141"/>
                  </a:lnTo>
                  <a:lnTo>
                    <a:pt x="0" y="211"/>
                  </a:lnTo>
                  <a:lnTo>
                    <a:pt x="0" y="229"/>
                  </a:lnTo>
                  <a:lnTo>
                    <a:pt x="720" y="229"/>
                  </a:lnTo>
                  <a:lnTo>
                    <a:pt x="1424" y="229"/>
                  </a:lnTo>
                  <a:lnTo>
                    <a:pt x="2127" y="229"/>
                  </a:lnTo>
                  <a:lnTo>
                    <a:pt x="2127" y="211"/>
                  </a:lnTo>
                  <a:lnTo>
                    <a:pt x="2127" y="211"/>
                  </a:lnTo>
                  <a:close/>
                </a:path>
              </a:pathLst>
            </a:custGeom>
            <a:solidFill>
              <a:srgbClr val="B3CDE3"/>
            </a:solidFill>
            <a:ln w="28575">
              <a:solidFill>
                <a:srgbClr val="000000"/>
              </a:solidFill>
              <a:prstDash val="solid"/>
              <a:round/>
              <a:headEnd/>
              <a:tailEnd/>
            </a:ln>
          </p:spPr>
          <p:txBody>
            <a:bodyPr/>
            <a:lstStyle/>
            <a:p>
              <a:endParaRPr lang="en-US"/>
            </a:p>
          </p:txBody>
        </p:sp>
        <p:sp>
          <p:nvSpPr>
            <p:cNvPr id="246917" name="Line 133"/>
            <p:cNvSpPr>
              <a:spLocks noChangeShapeType="1"/>
            </p:cNvSpPr>
            <p:nvPr/>
          </p:nvSpPr>
          <p:spPr bwMode="auto">
            <a:xfrm>
              <a:off x="2800" y="1702"/>
              <a:ext cx="2443" cy="1"/>
            </a:xfrm>
            <a:prstGeom prst="line">
              <a:avLst/>
            </a:prstGeom>
            <a:noFill/>
            <a:ln w="28575">
              <a:solidFill>
                <a:srgbClr val="000000"/>
              </a:solidFill>
              <a:round/>
              <a:headEnd/>
              <a:tailEnd/>
            </a:ln>
          </p:spPr>
          <p:txBody>
            <a:bodyPr/>
            <a:lstStyle/>
            <a:p>
              <a:endParaRPr lang="en-US"/>
            </a:p>
          </p:txBody>
        </p:sp>
        <p:sp>
          <p:nvSpPr>
            <p:cNvPr id="246918" name="Freeform 134"/>
            <p:cNvSpPr>
              <a:spLocks/>
            </p:cNvSpPr>
            <p:nvPr/>
          </p:nvSpPr>
          <p:spPr bwMode="auto">
            <a:xfrm>
              <a:off x="2589" y="1051"/>
              <a:ext cx="299" cy="598"/>
            </a:xfrm>
            <a:custGeom>
              <a:avLst/>
              <a:gdLst/>
              <a:ahLst/>
              <a:cxnLst>
                <a:cxn ang="0">
                  <a:pos x="246" y="0"/>
                </a:cxn>
                <a:cxn ang="0">
                  <a:pos x="175" y="35"/>
                </a:cxn>
                <a:cxn ang="0">
                  <a:pos x="105" y="88"/>
                </a:cxn>
                <a:cxn ang="0">
                  <a:pos x="35" y="176"/>
                </a:cxn>
                <a:cxn ang="0">
                  <a:pos x="0" y="299"/>
                </a:cxn>
                <a:cxn ang="0">
                  <a:pos x="17" y="422"/>
                </a:cxn>
                <a:cxn ang="0">
                  <a:pos x="70" y="510"/>
                </a:cxn>
                <a:cxn ang="0">
                  <a:pos x="158" y="563"/>
                </a:cxn>
                <a:cxn ang="0">
                  <a:pos x="263" y="580"/>
                </a:cxn>
                <a:cxn ang="0">
                  <a:pos x="299" y="598"/>
                </a:cxn>
              </a:cxnLst>
              <a:rect l="0" t="0" r="r" b="b"/>
              <a:pathLst>
                <a:path w="299" h="598">
                  <a:moveTo>
                    <a:pt x="246" y="0"/>
                  </a:moveTo>
                  <a:lnTo>
                    <a:pt x="175" y="35"/>
                  </a:lnTo>
                  <a:lnTo>
                    <a:pt x="105" y="88"/>
                  </a:lnTo>
                  <a:lnTo>
                    <a:pt x="35" y="176"/>
                  </a:lnTo>
                  <a:lnTo>
                    <a:pt x="0" y="299"/>
                  </a:lnTo>
                  <a:lnTo>
                    <a:pt x="17" y="422"/>
                  </a:lnTo>
                  <a:lnTo>
                    <a:pt x="70" y="510"/>
                  </a:lnTo>
                  <a:lnTo>
                    <a:pt x="158" y="563"/>
                  </a:lnTo>
                  <a:lnTo>
                    <a:pt x="263" y="580"/>
                  </a:lnTo>
                  <a:lnTo>
                    <a:pt x="299" y="598"/>
                  </a:lnTo>
                </a:path>
              </a:pathLst>
            </a:custGeom>
            <a:noFill/>
            <a:ln w="28575">
              <a:solidFill>
                <a:srgbClr val="000000"/>
              </a:solidFill>
              <a:prstDash val="solid"/>
              <a:round/>
              <a:headEnd/>
              <a:tailEnd/>
            </a:ln>
          </p:spPr>
          <p:txBody>
            <a:bodyPr/>
            <a:lstStyle/>
            <a:p>
              <a:endParaRPr lang="en-US"/>
            </a:p>
          </p:txBody>
        </p:sp>
        <p:sp>
          <p:nvSpPr>
            <p:cNvPr id="246919" name="Freeform 135"/>
            <p:cNvSpPr>
              <a:spLocks/>
            </p:cNvSpPr>
            <p:nvPr/>
          </p:nvSpPr>
          <p:spPr bwMode="auto">
            <a:xfrm>
              <a:off x="5015" y="1051"/>
              <a:ext cx="352" cy="598"/>
            </a:xfrm>
            <a:custGeom>
              <a:avLst/>
              <a:gdLst/>
              <a:ahLst/>
              <a:cxnLst>
                <a:cxn ang="0">
                  <a:pos x="105" y="0"/>
                </a:cxn>
                <a:cxn ang="0">
                  <a:pos x="211" y="35"/>
                </a:cxn>
                <a:cxn ang="0">
                  <a:pos x="281" y="88"/>
                </a:cxn>
                <a:cxn ang="0">
                  <a:pos x="334" y="193"/>
                </a:cxn>
                <a:cxn ang="0">
                  <a:pos x="352" y="316"/>
                </a:cxn>
                <a:cxn ang="0">
                  <a:pos x="334" y="404"/>
                </a:cxn>
                <a:cxn ang="0">
                  <a:pos x="299" y="492"/>
                </a:cxn>
                <a:cxn ang="0">
                  <a:pos x="228" y="545"/>
                </a:cxn>
                <a:cxn ang="0">
                  <a:pos x="141" y="580"/>
                </a:cxn>
                <a:cxn ang="0">
                  <a:pos x="53" y="598"/>
                </a:cxn>
                <a:cxn ang="0">
                  <a:pos x="0" y="598"/>
                </a:cxn>
              </a:cxnLst>
              <a:rect l="0" t="0" r="r" b="b"/>
              <a:pathLst>
                <a:path w="352" h="598">
                  <a:moveTo>
                    <a:pt x="105" y="0"/>
                  </a:moveTo>
                  <a:lnTo>
                    <a:pt x="211" y="35"/>
                  </a:lnTo>
                  <a:lnTo>
                    <a:pt x="281" y="88"/>
                  </a:lnTo>
                  <a:lnTo>
                    <a:pt x="334" y="193"/>
                  </a:lnTo>
                  <a:lnTo>
                    <a:pt x="352" y="316"/>
                  </a:lnTo>
                  <a:lnTo>
                    <a:pt x="334" y="404"/>
                  </a:lnTo>
                  <a:lnTo>
                    <a:pt x="299" y="492"/>
                  </a:lnTo>
                  <a:lnTo>
                    <a:pt x="228" y="545"/>
                  </a:lnTo>
                  <a:lnTo>
                    <a:pt x="141" y="580"/>
                  </a:lnTo>
                  <a:lnTo>
                    <a:pt x="53" y="598"/>
                  </a:lnTo>
                  <a:lnTo>
                    <a:pt x="0" y="598"/>
                  </a:lnTo>
                </a:path>
              </a:pathLst>
            </a:custGeom>
            <a:noFill/>
            <a:ln w="28575">
              <a:solidFill>
                <a:srgbClr val="000000"/>
              </a:solidFill>
              <a:prstDash val="solid"/>
              <a:round/>
              <a:headEnd/>
              <a:tailEnd/>
            </a:ln>
          </p:spPr>
          <p:txBody>
            <a:bodyPr/>
            <a:lstStyle/>
            <a:p>
              <a:endParaRPr lang="en-US"/>
            </a:p>
          </p:txBody>
        </p:sp>
      </p:grpSp>
      <p:sp>
        <p:nvSpPr>
          <p:cNvPr id="246920" name="Freeform 136"/>
          <p:cNvSpPr>
            <a:spLocks/>
          </p:cNvSpPr>
          <p:nvPr/>
        </p:nvSpPr>
        <p:spPr bwMode="auto">
          <a:xfrm>
            <a:off x="4640263" y="1668463"/>
            <a:ext cx="446087" cy="754062"/>
          </a:xfrm>
          <a:custGeom>
            <a:avLst/>
            <a:gdLst/>
            <a:ahLst/>
            <a:cxnLst>
              <a:cxn ang="0">
                <a:pos x="35" y="0"/>
              </a:cxn>
              <a:cxn ang="0">
                <a:pos x="0" y="475"/>
              </a:cxn>
              <a:cxn ang="0">
                <a:pos x="281" y="475"/>
              </a:cxn>
              <a:cxn ang="0">
                <a:pos x="211" y="0"/>
              </a:cxn>
              <a:cxn ang="0">
                <a:pos x="35" y="0"/>
              </a:cxn>
            </a:cxnLst>
            <a:rect l="0" t="0" r="r" b="b"/>
            <a:pathLst>
              <a:path w="281" h="475">
                <a:moveTo>
                  <a:pt x="35" y="0"/>
                </a:moveTo>
                <a:lnTo>
                  <a:pt x="0" y="475"/>
                </a:lnTo>
                <a:lnTo>
                  <a:pt x="281" y="475"/>
                </a:lnTo>
                <a:lnTo>
                  <a:pt x="211" y="0"/>
                </a:lnTo>
                <a:lnTo>
                  <a:pt x="35" y="0"/>
                </a:lnTo>
                <a:close/>
              </a:path>
            </a:pathLst>
          </a:custGeom>
          <a:solidFill>
            <a:srgbClr val="B3CDE3"/>
          </a:solidFill>
          <a:ln w="9525">
            <a:noFill/>
            <a:round/>
            <a:headEnd/>
            <a:tailEnd/>
          </a:ln>
        </p:spPr>
        <p:txBody>
          <a:bodyPr/>
          <a:lstStyle/>
          <a:p>
            <a:endParaRPr lang="en-US"/>
          </a:p>
        </p:txBody>
      </p:sp>
      <p:sp>
        <p:nvSpPr>
          <p:cNvPr id="246921" name="Freeform 137"/>
          <p:cNvSpPr>
            <a:spLocks/>
          </p:cNvSpPr>
          <p:nvPr/>
        </p:nvSpPr>
        <p:spPr bwMode="auto">
          <a:xfrm>
            <a:off x="4221163" y="969963"/>
            <a:ext cx="279400" cy="334962"/>
          </a:xfrm>
          <a:custGeom>
            <a:avLst/>
            <a:gdLst/>
            <a:ahLst/>
            <a:cxnLst>
              <a:cxn ang="0">
                <a:pos x="176" y="0"/>
              </a:cxn>
              <a:cxn ang="0">
                <a:pos x="70" y="0"/>
              </a:cxn>
              <a:cxn ang="0">
                <a:pos x="35" y="18"/>
              </a:cxn>
              <a:cxn ang="0">
                <a:pos x="18" y="53"/>
              </a:cxn>
              <a:cxn ang="0">
                <a:pos x="0" y="106"/>
              </a:cxn>
              <a:cxn ang="0">
                <a:pos x="18" y="158"/>
              </a:cxn>
              <a:cxn ang="0">
                <a:pos x="35" y="211"/>
              </a:cxn>
              <a:cxn ang="0">
                <a:pos x="70" y="211"/>
              </a:cxn>
              <a:cxn ang="0">
                <a:pos x="176" y="211"/>
              </a:cxn>
              <a:cxn ang="0">
                <a:pos x="176" y="0"/>
              </a:cxn>
            </a:cxnLst>
            <a:rect l="0" t="0" r="r" b="b"/>
            <a:pathLst>
              <a:path w="176" h="211">
                <a:moveTo>
                  <a:pt x="176" y="0"/>
                </a:moveTo>
                <a:lnTo>
                  <a:pt x="70" y="0"/>
                </a:lnTo>
                <a:lnTo>
                  <a:pt x="35" y="18"/>
                </a:lnTo>
                <a:lnTo>
                  <a:pt x="18" y="53"/>
                </a:lnTo>
                <a:lnTo>
                  <a:pt x="0" y="106"/>
                </a:lnTo>
                <a:lnTo>
                  <a:pt x="18" y="158"/>
                </a:lnTo>
                <a:lnTo>
                  <a:pt x="35" y="211"/>
                </a:lnTo>
                <a:lnTo>
                  <a:pt x="70" y="211"/>
                </a:lnTo>
                <a:lnTo>
                  <a:pt x="176" y="211"/>
                </a:lnTo>
                <a:lnTo>
                  <a:pt x="176" y="0"/>
                </a:lnTo>
                <a:close/>
              </a:path>
            </a:pathLst>
          </a:custGeom>
          <a:solidFill>
            <a:srgbClr val="FFFFFF"/>
          </a:solidFill>
          <a:ln w="9525">
            <a:noFill/>
            <a:round/>
            <a:headEnd/>
            <a:tailEnd/>
          </a:ln>
        </p:spPr>
        <p:txBody>
          <a:bodyPr/>
          <a:lstStyle/>
          <a:p>
            <a:endParaRPr lang="en-US"/>
          </a:p>
        </p:txBody>
      </p:sp>
      <p:sp>
        <p:nvSpPr>
          <p:cNvPr id="246925" name="Freeform 141"/>
          <p:cNvSpPr>
            <a:spLocks/>
          </p:cNvSpPr>
          <p:nvPr/>
        </p:nvSpPr>
        <p:spPr bwMode="auto">
          <a:xfrm>
            <a:off x="3914775" y="1277938"/>
            <a:ext cx="277813" cy="334962"/>
          </a:xfrm>
          <a:custGeom>
            <a:avLst/>
            <a:gdLst/>
            <a:ahLst/>
            <a:cxnLst>
              <a:cxn ang="0">
                <a:pos x="175" y="0"/>
              </a:cxn>
              <a:cxn ang="0">
                <a:pos x="70" y="0"/>
              </a:cxn>
              <a:cxn ang="0">
                <a:pos x="35" y="17"/>
              </a:cxn>
              <a:cxn ang="0">
                <a:pos x="17" y="52"/>
              </a:cxn>
              <a:cxn ang="0">
                <a:pos x="0" y="105"/>
              </a:cxn>
              <a:cxn ang="0">
                <a:pos x="17" y="158"/>
              </a:cxn>
              <a:cxn ang="0">
                <a:pos x="35" y="193"/>
              </a:cxn>
              <a:cxn ang="0">
                <a:pos x="70" y="211"/>
              </a:cxn>
              <a:cxn ang="0">
                <a:pos x="175" y="211"/>
              </a:cxn>
              <a:cxn ang="0">
                <a:pos x="175" y="0"/>
              </a:cxn>
            </a:cxnLst>
            <a:rect l="0" t="0" r="r" b="b"/>
            <a:pathLst>
              <a:path w="175" h="211">
                <a:moveTo>
                  <a:pt x="175" y="0"/>
                </a:moveTo>
                <a:lnTo>
                  <a:pt x="70" y="0"/>
                </a:lnTo>
                <a:lnTo>
                  <a:pt x="35" y="17"/>
                </a:lnTo>
                <a:lnTo>
                  <a:pt x="17" y="52"/>
                </a:lnTo>
                <a:lnTo>
                  <a:pt x="0" y="105"/>
                </a:lnTo>
                <a:lnTo>
                  <a:pt x="17" y="158"/>
                </a:lnTo>
                <a:lnTo>
                  <a:pt x="35" y="193"/>
                </a:lnTo>
                <a:lnTo>
                  <a:pt x="70" y="211"/>
                </a:lnTo>
                <a:lnTo>
                  <a:pt x="175" y="211"/>
                </a:lnTo>
                <a:lnTo>
                  <a:pt x="175" y="0"/>
                </a:lnTo>
                <a:close/>
              </a:path>
            </a:pathLst>
          </a:custGeom>
          <a:solidFill>
            <a:srgbClr val="FFFFFF"/>
          </a:solidFill>
          <a:ln w="9525">
            <a:noFill/>
            <a:round/>
            <a:headEnd/>
            <a:tailEnd/>
          </a:ln>
        </p:spPr>
        <p:txBody>
          <a:bodyPr/>
          <a:lstStyle/>
          <a:p>
            <a:endParaRPr lang="en-US"/>
          </a:p>
        </p:txBody>
      </p:sp>
      <p:grpSp>
        <p:nvGrpSpPr>
          <p:cNvPr id="246968" name="Group 184"/>
          <p:cNvGrpSpPr>
            <a:grpSpLocks/>
          </p:cNvGrpSpPr>
          <p:nvPr/>
        </p:nvGrpSpPr>
        <p:grpSpPr bwMode="auto">
          <a:xfrm>
            <a:off x="3914775" y="969963"/>
            <a:ext cx="1060450" cy="754062"/>
            <a:chOff x="2466" y="611"/>
            <a:chExt cx="668" cy="475"/>
          </a:xfrm>
        </p:grpSpPr>
        <p:sp>
          <p:nvSpPr>
            <p:cNvPr id="246922" name="Freeform 138"/>
            <p:cNvSpPr>
              <a:spLocks/>
            </p:cNvSpPr>
            <p:nvPr/>
          </p:nvSpPr>
          <p:spPr bwMode="auto">
            <a:xfrm>
              <a:off x="2659" y="611"/>
              <a:ext cx="176" cy="211"/>
            </a:xfrm>
            <a:custGeom>
              <a:avLst/>
              <a:gdLst/>
              <a:ahLst/>
              <a:cxnLst>
                <a:cxn ang="0">
                  <a:pos x="176" y="0"/>
                </a:cxn>
                <a:cxn ang="0">
                  <a:pos x="70" y="0"/>
                </a:cxn>
                <a:cxn ang="0">
                  <a:pos x="35" y="18"/>
                </a:cxn>
                <a:cxn ang="0">
                  <a:pos x="18" y="53"/>
                </a:cxn>
                <a:cxn ang="0">
                  <a:pos x="0" y="106"/>
                </a:cxn>
                <a:cxn ang="0">
                  <a:pos x="18" y="158"/>
                </a:cxn>
                <a:cxn ang="0">
                  <a:pos x="35" y="211"/>
                </a:cxn>
                <a:cxn ang="0">
                  <a:pos x="70" y="211"/>
                </a:cxn>
                <a:cxn ang="0">
                  <a:pos x="176" y="211"/>
                </a:cxn>
              </a:cxnLst>
              <a:rect l="0" t="0" r="r" b="b"/>
              <a:pathLst>
                <a:path w="176" h="211">
                  <a:moveTo>
                    <a:pt x="176" y="0"/>
                  </a:moveTo>
                  <a:lnTo>
                    <a:pt x="70" y="0"/>
                  </a:lnTo>
                  <a:lnTo>
                    <a:pt x="35" y="18"/>
                  </a:lnTo>
                  <a:lnTo>
                    <a:pt x="18" y="53"/>
                  </a:lnTo>
                  <a:lnTo>
                    <a:pt x="0" y="106"/>
                  </a:lnTo>
                  <a:lnTo>
                    <a:pt x="18" y="158"/>
                  </a:lnTo>
                  <a:lnTo>
                    <a:pt x="35" y="211"/>
                  </a:lnTo>
                  <a:lnTo>
                    <a:pt x="70" y="211"/>
                  </a:lnTo>
                  <a:lnTo>
                    <a:pt x="176" y="211"/>
                  </a:lnTo>
                </a:path>
              </a:pathLst>
            </a:custGeom>
            <a:solidFill>
              <a:srgbClr val="FFEEBF"/>
            </a:solidFill>
            <a:ln w="28575">
              <a:solidFill>
                <a:srgbClr val="000000"/>
              </a:solidFill>
              <a:prstDash val="solid"/>
              <a:round/>
              <a:headEnd/>
              <a:tailEnd/>
            </a:ln>
          </p:spPr>
          <p:txBody>
            <a:bodyPr/>
            <a:lstStyle/>
            <a:p>
              <a:endParaRPr lang="en-US"/>
            </a:p>
          </p:txBody>
        </p:sp>
        <p:sp>
          <p:nvSpPr>
            <p:cNvPr id="246923" name="Freeform 139"/>
            <p:cNvSpPr>
              <a:spLocks/>
            </p:cNvSpPr>
            <p:nvPr/>
          </p:nvSpPr>
          <p:spPr bwMode="auto">
            <a:xfrm>
              <a:off x="2764" y="611"/>
              <a:ext cx="159" cy="211"/>
            </a:xfrm>
            <a:custGeom>
              <a:avLst/>
              <a:gdLst/>
              <a:ahLst/>
              <a:cxnLst>
                <a:cxn ang="0">
                  <a:pos x="71" y="211"/>
                </a:cxn>
                <a:cxn ang="0">
                  <a:pos x="124" y="211"/>
                </a:cxn>
                <a:cxn ang="0">
                  <a:pos x="141" y="158"/>
                </a:cxn>
                <a:cxn ang="0">
                  <a:pos x="159" y="106"/>
                </a:cxn>
                <a:cxn ang="0">
                  <a:pos x="141" y="53"/>
                </a:cxn>
                <a:cxn ang="0">
                  <a:pos x="124" y="18"/>
                </a:cxn>
                <a:cxn ang="0">
                  <a:pos x="71" y="0"/>
                </a:cxn>
                <a:cxn ang="0">
                  <a:pos x="36" y="18"/>
                </a:cxn>
                <a:cxn ang="0">
                  <a:pos x="18" y="53"/>
                </a:cxn>
                <a:cxn ang="0">
                  <a:pos x="0" y="106"/>
                </a:cxn>
                <a:cxn ang="0">
                  <a:pos x="18" y="158"/>
                </a:cxn>
                <a:cxn ang="0">
                  <a:pos x="36" y="211"/>
                </a:cxn>
                <a:cxn ang="0">
                  <a:pos x="71" y="211"/>
                </a:cxn>
                <a:cxn ang="0">
                  <a:pos x="71" y="211"/>
                </a:cxn>
              </a:cxnLst>
              <a:rect l="0" t="0" r="r" b="b"/>
              <a:pathLst>
                <a:path w="159" h="211">
                  <a:moveTo>
                    <a:pt x="71" y="211"/>
                  </a:moveTo>
                  <a:lnTo>
                    <a:pt x="124" y="211"/>
                  </a:lnTo>
                  <a:lnTo>
                    <a:pt x="141" y="158"/>
                  </a:lnTo>
                  <a:lnTo>
                    <a:pt x="159" y="106"/>
                  </a:lnTo>
                  <a:lnTo>
                    <a:pt x="141" y="53"/>
                  </a:lnTo>
                  <a:lnTo>
                    <a:pt x="124" y="18"/>
                  </a:lnTo>
                  <a:lnTo>
                    <a:pt x="71" y="0"/>
                  </a:lnTo>
                  <a:lnTo>
                    <a:pt x="36" y="18"/>
                  </a:lnTo>
                  <a:lnTo>
                    <a:pt x="18" y="53"/>
                  </a:lnTo>
                  <a:lnTo>
                    <a:pt x="0" y="106"/>
                  </a:lnTo>
                  <a:lnTo>
                    <a:pt x="18" y="158"/>
                  </a:lnTo>
                  <a:lnTo>
                    <a:pt x="36" y="211"/>
                  </a:lnTo>
                  <a:lnTo>
                    <a:pt x="71" y="211"/>
                  </a:lnTo>
                  <a:lnTo>
                    <a:pt x="71" y="211"/>
                  </a:lnTo>
                  <a:close/>
                </a:path>
              </a:pathLst>
            </a:custGeom>
            <a:solidFill>
              <a:srgbClr val="FFEEBF"/>
            </a:solidFill>
            <a:ln w="28575">
              <a:solidFill>
                <a:srgbClr val="000000"/>
              </a:solidFill>
              <a:prstDash val="solid"/>
              <a:round/>
              <a:headEnd/>
              <a:tailEnd/>
            </a:ln>
          </p:spPr>
          <p:txBody>
            <a:bodyPr/>
            <a:lstStyle/>
            <a:p>
              <a:endParaRPr lang="en-US"/>
            </a:p>
          </p:txBody>
        </p:sp>
        <p:sp>
          <p:nvSpPr>
            <p:cNvPr id="246924" name="Freeform 140"/>
            <p:cNvSpPr>
              <a:spLocks/>
            </p:cNvSpPr>
            <p:nvPr/>
          </p:nvSpPr>
          <p:spPr bwMode="auto">
            <a:xfrm>
              <a:off x="2606" y="734"/>
              <a:ext cx="528" cy="352"/>
            </a:xfrm>
            <a:custGeom>
              <a:avLst/>
              <a:gdLst/>
              <a:ahLst/>
              <a:cxnLst>
                <a:cxn ang="0">
                  <a:pos x="440" y="352"/>
                </a:cxn>
                <a:cxn ang="0">
                  <a:pos x="493" y="352"/>
                </a:cxn>
                <a:cxn ang="0">
                  <a:pos x="510" y="334"/>
                </a:cxn>
                <a:cxn ang="0">
                  <a:pos x="528" y="317"/>
                </a:cxn>
                <a:cxn ang="0">
                  <a:pos x="528" y="211"/>
                </a:cxn>
                <a:cxn ang="0">
                  <a:pos x="510" y="123"/>
                </a:cxn>
                <a:cxn ang="0">
                  <a:pos x="475" y="53"/>
                </a:cxn>
                <a:cxn ang="0">
                  <a:pos x="405" y="18"/>
                </a:cxn>
                <a:cxn ang="0">
                  <a:pos x="299" y="0"/>
                </a:cxn>
                <a:cxn ang="0">
                  <a:pos x="35" y="0"/>
                </a:cxn>
                <a:cxn ang="0">
                  <a:pos x="18" y="0"/>
                </a:cxn>
                <a:cxn ang="0">
                  <a:pos x="0" y="18"/>
                </a:cxn>
                <a:cxn ang="0">
                  <a:pos x="0" y="88"/>
                </a:cxn>
                <a:cxn ang="0">
                  <a:pos x="0" y="141"/>
                </a:cxn>
                <a:cxn ang="0">
                  <a:pos x="18" y="159"/>
                </a:cxn>
                <a:cxn ang="0">
                  <a:pos x="35" y="176"/>
                </a:cxn>
                <a:cxn ang="0">
                  <a:pos x="299" y="176"/>
                </a:cxn>
                <a:cxn ang="0">
                  <a:pos x="334" y="194"/>
                </a:cxn>
                <a:cxn ang="0">
                  <a:pos x="352" y="211"/>
                </a:cxn>
                <a:cxn ang="0">
                  <a:pos x="352" y="317"/>
                </a:cxn>
                <a:cxn ang="0">
                  <a:pos x="352" y="334"/>
                </a:cxn>
                <a:cxn ang="0">
                  <a:pos x="387" y="352"/>
                </a:cxn>
                <a:cxn ang="0">
                  <a:pos x="440" y="352"/>
                </a:cxn>
                <a:cxn ang="0">
                  <a:pos x="440" y="352"/>
                </a:cxn>
              </a:cxnLst>
              <a:rect l="0" t="0" r="r" b="b"/>
              <a:pathLst>
                <a:path w="528" h="352">
                  <a:moveTo>
                    <a:pt x="440" y="352"/>
                  </a:moveTo>
                  <a:lnTo>
                    <a:pt x="493" y="352"/>
                  </a:lnTo>
                  <a:lnTo>
                    <a:pt x="510" y="334"/>
                  </a:lnTo>
                  <a:lnTo>
                    <a:pt x="528" y="317"/>
                  </a:lnTo>
                  <a:lnTo>
                    <a:pt x="528" y="211"/>
                  </a:lnTo>
                  <a:lnTo>
                    <a:pt x="510" y="123"/>
                  </a:lnTo>
                  <a:lnTo>
                    <a:pt x="475" y="53"/>
                  </a:lnTo>
                  <a:lnTo>
                    <a:pt x="405" y="18"/>
                  </a:lnTo>
                  <a:lnTo>
                    <a:pt x="299" y="0"/>
                  </a:lnTo>
                  <a:lnTo>
                    <a:pt x="35" y="0"/>
                  </a:lnTo>
                  <a:lnTo>
                    <a:pt x="18" y="0"/>
                  </a:lnTo>
                  <a:lnTo>
                    <a:pt x="0" y="18"/>
                  </a:lnTo>
                  <a:lnTo>
                    <a:pt x="0" y="88"/>
                  </a:lnTo>
                  <a:lnTo>
                    <a:pt x="0" y="141"/>
                  </a:lnTo>
                  <a:lnTo>
                    <a:pt x="18" y="159"/>
                  </a:lnTo>
                  <a:lnTo>
                    <a:pt x="35" y="176"/>
                  </a:lnTo>
                  <a:lnTo>
                    <a:pt x="299" y="176"/>
                  </a:lnTo>
                  <a:lnTo>
                    <a:pt x="334" y="194"/>
                  </a:lnTo>
                  <a:lnTo>
                    <a:pt x="352" y="211"/>
                  </a:lnTo>
                  <a:lnTo>
                    <a:pt x="352" y="317"/>
                  </a:lnTo>
                  <a:lnTo>
                    <a:pt x="352" y="334"/>
                  </a:lnTo>
                  <a:lnTo>
                    <a:pt x="387" y="352"/>
                  </a:lnTo>
                  <a:lnTo>
                    <a:pt x="440" y="352"/>
                  </a:lnTo>
                  <a:lnTo>
                    <a:pt x="440" y="352"/>
                  </a:lnTo>
                  <a:close/>
                </a:path>
              </a:pathLst>
            </a:custGeom>
            <a:solidFill>
              <a:srgbClr val="FFEEBF"/>
            </a:solidFill>
            <a:ln w="28575">
              <a:solidFill>
                <a:srgbClr val="000000"/>
              </a:solidFill>
              <a:prstDash val="solid"/>
              <a:round/>
              <a:headEnd/>
              <a:tailEnd/>
            </a:ln>
          </p:spPr>
          <p:txBody>
            <a:bodyPr/>
            <a:lstStyle/>
            <a:p>
              <a:endParaRPr lang="en-US"/>
            </a:p>
          </p:txBody>
        </p:sp>
        <p:sp>
          <p:nvSpPr>
            <p:cNvPr id="246926" name="Freeform 142"/>
            <p:cNvSpPr>
              <a:spLocks/>
            </p:cNvSpPr>
            <p:nvPr/>
          </p:nvSpPr>
          <p:spPr bwMode="auto">
            <a:xfrm>
              <a:off x="2466" y="805"/>
              <a:ext cx="175" cy="211"/>
            </a:xfrm>
            <a:custGeom>
              <a:avLst/>
              <a:gdLst/>
              <a:ahLst/>
              <a:cxnLst>
                <a:cxn ang="0">
                  <a:pos x="175" y="0"/>
                </a:cxn>
                <a:cxn ang="0">
                  <a:pos x="70" y="0"/>
                </a:cxn>
                <a:cxn ang="0">
                  <a:pos x="35" y="17"/>
                </a:cxn>
                <a:cxn ang="0">
                  <a:pos x="17" y="52"/>
                </a:cxn>
                <a:cxn ang="0">
                  <a:pos x="0" y="105"/>
                </a:cxn>
                <a:cxn ang="0">
                  <a:pos x="17" y="158"/>
                </a:cxn>
                <a:cxn ang="0">
                  <a:pos x="35" y="193"/>
                </a:cxn>
                <a:cxn ang="0">
                  <a:pos x="70" y="211"/>
                </a:cxn>
                <a:cxn ang="0">
                  <a:pos x="175" y="211"/>
                </a:cxn>
              </a:cxnLst>
              <a:rect l="0" t="0" r="r" b="b"/>
              <a:pathLst>
                <a:path w="175" h="211">
                  <a:moveTo>
                    <a:pt x="175" y="0"/>
                  </a:moveTo>
                  <a:lnTo>
                    <a:pt x="70" y="0"/>
                  </a:lnTo>
                  <a:lnTo>
                    <a:pt x="35" y="17"/>
                  </a:lnTo>
                  <a:lnTo>
                    <a:pt x="17" y="52"/>
                  </a:lnTo>
                  <a:lnTo>
                    <a:pt x="0" y="105"/>
                  </a:lnTo>
                  <a:lnTo>
                    <a:pt x="17" y="158"/>
                  </a:lnTo>
                  <a:lnTo>
                    <a:pt x="35" y="193"/>
                  </a:lnTo>
                  <a:lnTo>
                    <a:pt x="70" y="211"/>
                  </a:lnTo>
                  <a:lnTo>
                    <a:pt x="175" y="211"/>
                  </a:lnTo>
                </a:path>
              </a:pathLst>
            </a:custGeom>
            <a:solidFill>
              <a:srgbClr val="FFEEBF"/>
            </a:solidFill>
            <a:ln w="28575">
              <a:solidFill>
                <a:srgbClr val="000000"/>
              </a:solidFill>
              <a:prstDash val="solid"/>
              <a:round/>
              <a:headEnd/>
              <a:tailEnd/>
            </a:ln>
          </p:spPr>
          <p:txBody>
            <a:bodyPr/>
            <a:lstStyle/>
            <a:p>
              <a:endParaRPr lang="en-US"/>
            </a:p>
          </p:txBody>
        </p:sp>
        <p:sp>
          <p:nvSpPr>
            <p:cNvPr id="246927" name="Freeform 143"/>
            <p:cNvSpPr>
              <a:spLocks/>
            </p:cNvSpPr>
            <p:nvPr/>
          </p:nvSpPr>
          <p:spPr bwMode="auto">
            <a:xfrm>
              <a:off x="2571" y="805"/>
              <a:ext cx="141" cy="211"/>
            </a:xfrm>
            <a:custGeom>
              <a:avLst/>
              <a:gdLst/>
              <a:ahLst/>
              <a:cxnLst>
                <a:cxn ang="0">
                  <a:pos x="70" y="211"/>
                </a:cxn>
                <a:cxn ang="0">
                  <a:pos x="106" y="193"/>
                </a:cxn>
                <a:cxn ang="0">
                  <a:pos x="141" y="158"/>
                </a:cxn>
                <a:cxn ang="0">
                  <a:pos x="141" y="105"/>
                </a:cxn>
                <a:cxn ang="0">
                  <a:pos x="141" y="52"/>
                </a:cxn>
                <a:cxn ang="0">
                  <a:pos x="106" y="17"/>
                </a:cxn>
                <a:cxn ang="0">
                  <a:pos x="70" y="0"/>
                </a:cxn>
                <a:cxn ang="0">
                  <a:pos x="35" y="17"/>
                </a:cxn>
                <a:cxn ang="0">
                  <a:pos x="18" y="52"/>
                </a:cxn>
                <a:cxn ang="0">
                  <a:pos x="0" y="105"/>
                </a:cxn>
                <a:cxn ang="0">
                  <a:pos x="18" y="158"/>
                </a:cxn>
                <a:cxn ang="0">
                  <a:pos x="35" y="193"/>
                </a:cxn>
                <a:cxn ang="0">
                  <a:pos x="70" y="211"/>
                </a:cxn>
                <a:cxn ang="0">
                  <a:pos x="70" y="211"/>
                </a:cxn>
              </a:cxnLst>
              <a:rect l="0" t="0" r="r" b="b"/>
              <a:pathLst>
                <a:path w="141" h="211">
                  <a:moveTo>
                    <a:pt x="70" y="211"/>
                  </a:moveTo>
                  <a:lnTo>
                    <a:pt x="106" y="193"/>
                  </a:lnTo>
                  <a:lnTo>
                    <a:pt x="141" y="158"/>
                  </a:lnTo>
                  <a:lnTo>
                    <a:pt x="141" y="105"/>
                  </a:lnTo>
                  <a:lnTo>
                    <a:pt x="141" y="52"/>
                  </a:lnTo>
                  <a:lnTo>
                    <a:pt x="106" y="17"/>
                  </a:lnTo>
                  <a:lnTo>
                    <a:pt x="70" y="0"/>
                  </a:lnTo>
                  <a:lnTo>
                    <a:pt x="35" y="17"/>
                  </a:lnTo>
                  <a:lnTo>
                    <a:pt x="18" y="52"/>
                  </a:lnTo>
                  <a:lnTo>
                    <a:pt x="0" y="105"/>
                  </a:lnTo>
                  <a:lnTo>
                    <a:pt x="18" y="158"/>
                  </a:lnTo>
                  <a:lnTo>
                    <a:pt x="35" y="193"/>
                  </a:lnTo>
                  <a:lnTo>
                    <a:pt x="70" y="211"/>
                  </a:lnTo>
                  <a:lnTo>
                    <a:pt x="70" y="211"/>
                  </a:lnTo>
                  <a:close/>
                </a:path>
              </a:pathLst>
            </a:custGeom>
            <a:solidFill>
              <a:srgbClr val="FFEEBF"/>
            </a:solidFill>
            <a:ln w="28575">
              <a:solidFill>
                <a:srgbClr val="000000"/>
              </a:solidFill>
              <a:prstDash val="solid"/>
              <a:round/>
              <a:headEnd/>
              <a:tailEnd/>
            </a:ln>
          </p:spPr>
          <p:txBody>
            <a:bodyPr/>
            <a:lstStyle/>
            <a:p>
              <a:endParaRPr lang="en-US"/>
            </a:p>
          </p:txBody>
        </p:sp>
      </p:grpSp>
      <p:grpSp>
        <p:nvGrpSpPr>
          <p:cNvPr id="246970" name="Group 186"/>
          <p:cNvGrpSpPr>
            <a:grpSpLocks/>
          </p:cNvGrpSpPr>
          <p:nvPr/>
        </p:nvGrpSpPr>
        <p:grpSpPr bwMode="auto">
          <a:xfrm>
            <a:off x="4640263" y="1668463"/>
            <a:ext cx="446087" cy="809625"/>
            <a:chOff x="2923" y="1051"/>
            <a:chExt cx="281" cy="510"/>
          </a:xfrm>
        </p:grpSpPr>
        <p:sp>
          <p:nvSpPr>
            <p:cNvPr id="246928" name="Line 144"/>
            <p:cNvSpPr>
              <a:spLocks noChangeShapeType="1"/>
            </p:cNvSpPr>
            <p:nvPr/>
          </p:nvSpPr>
          <p:spPr bwMode="auto">
            <a:xfrm flipH="1">
              <a:off x="2923" y="1051"/>
              <a:ext cx="35" cy="510"/>
            </a:xfrm>
            <a:prstGeom prst="line">
              <a:avLst/>
            </a:prstGeom>
            <a:noFill/>
            <a:ln w="28575">
              <a:solidFill>
                <a:srgbClr val="000000"/>
              </a:solidFill>
              <a:round/>
              <a:headEnd/>
              <a:tailEnd/>
            </a:ln>
          </p:spPr>
          <p:txBody>
            <a:bodyPr/>
            <a:lstStyle/>
            <a:p>
              <a:endParaRPr lang="en-US"/>
            </a:p>
          </p:txBody>
        </p:sp>
        <p:sp>
          <p:nvSpPr>
            <p:cNvPr id="246929" name="Line 145"/>
            <p:cNvSpPr>
              <a:spLocks noChangeShapeType="1"/>
            </p:cNvSpPr>
            <p:nvPr/>
          </p:nvSpPr>
          <p:spPr bwMode="auto">
            <a:xfrm>
              <a:off x="3134" y="1068"/>
              <a:ext cx="70" cy="440"/>
            </a:xfrm>
            <a:prstGeom prst="line">
              <a:avLst/>
            </a:prstGeom>
            <a:noFill/>
            <a:ln w="28575">
              <a:solidFill>
                <a:srgbClr val="000000"/>
              </a:solidFill>
              <a:round/>
              <a:headEnd/>
              <a:tailEnd/>
            </a:ln>
          </p:spPr>
          <p:txBody>
            <a:bodyPr/>
            <a:lstStyle/>
            <a:p>
              <a:endParaRPr lang="en-US"/>
            </a:p>
          </p:txBody>
        </p:sp>
        <p:sp>
          <p:nvSpPr>
            <p:cNvPr id="246930" name="Line 146"/>
            <p:cNvSpPr>
              <a:spLocks noChangeShapeType="1"/>
            </p:cNvSpPr>
            <p:nvPr/>
          </p:nvSpPr>
          <p:spPr bwMode="auto">
            <a:xfrm>
              <a:off x="3116" y="1068"/>
              <a:ext cx="70" cy="458"/>
            </a:xfrm>
            <a:prstGeom prst="line">
              <a:avLst/>
            </a:prstGeom>
            <a:noFill/>
            <a:ln w="28575">
              <a:solidFill>
                <a:srgbClr val="000000"/>
              </a:solidFill>
              <a:round/>
              <a:headEnd/>
              <a:tailEnd/>
            </a:ln>
          </p:spPr>
          <p:txBody>
            <a:bodyPr/>
            <a:lstStyle/>
            <a:p>
              <a:endParaRPr lang="en-US"/>
            </a:p>
          </p:txBody>
        </p:sp>
        <p:sp>
          <p:nvSpPr>
            <p:cNvPr id="246931" name="Line 147"/>
            <p:cNvSpPr>
              <a:spLocks noChangeShapeType="1"/>
            </p:cNvSpPr>
            <p:nvPr/>
          </p:nvSpPr>
          <p:spPr bwMode="auto">
            <a:xfrm>
              <a:off x="3099" y="1068"/>
              <a:ext cx="70" cy="493"/>
            </a:xfrm>
            <a:prstGeom prst="line">
              <a:avLst/>
            </a:prstGeom>
            <a:noFill/>
            <a:ln w="28575">
              <a:solidFill>
                <a:srgbClr val="000000"/>
              </a:solidFill>
              <a:round/>
              <a:headEnd/>
              <a:tailEnd/>
            </a:ln>
          </p:spPr>
          <p:txBody>
            <a:bodyPr/>
            <a:lstStyle/>
            <a:p>
              <a:endParaRPr lang="en-US"/>
            </a:p>
          </p:txBody>
        </p:sp>
        <p:sp>
          <p:nvSpPr>
            <p:cNvPr id="246932" name="Line 148"/>
            <p:cNvSpPr>
              <a:spLocks noChangeShapeType="1"/>
            </p:cNvSpPr>
            <p:nvPr/>
          </p:nvSpPr>
          <p:spPr bwMode="auto">
            <a:xfrm>
              <a:off x="3081" y="1086"/>
              <a:ext cx="53" cy="440"/>
            </a:xfrm>
            <a:prstGeom prst="line">
              <a:avLst/>
            </a:prstGeom>
            <a:noFill/>
            <a:ln w="28575">
              <a:solidFill>
                <a:srgbClr val="000000"/>
              </a:solidFill>
              <a:round/>
              <a:headEnd/>
              <a:tailEnd/>
            </a:ln>
          </p:spPr>
          <p:txBody>
            <a:bodyPr/>
            <a:lstStyle/>
            <a:p>
              <a:endParaRPr lang="en-US"/>
            </a:p>
          </p:txBody>
        </p:sp>
        <p:sp>
          <p:nvSpPr>
            <p:cNvPr id="246933" name="Line 149"/>
            <p:cNvSpPr>
              <a:spLocks noChangeShapeType="1"/>
            </p:cNvSpPr>
            <p:nvPr/>
          </p:nvSpPr>
          <p:spPr bwMode="auto">
            <a:xfrm>
              <a:off x="3081" y="1086"/>
              <a:ext cx="35" cy="475"/>
            </a:xfrm>
            <a:prstGeom prst="line">
              <a:avLst/>
            </a:prstGeom>
            <a:noFill/>
            <a:ln w="28575">
              <a:solidFill>
                <a:srgbClr val="000000"/>
              </a:solidFill>
              <a:round/>
              <a:headEnd/>
              <a:tailEnd/>
            </a:ln>
          </p:spPr>
          <p:txBody>
            <a:bodyPr/>
            <a:lstStyle/>
            <a:p>
              <a:endParaRPr lang="en-US"/>
            </a:p>
          </p:txBody>
        </p:sp>
        <p:sp>
          <p:nvSpPr>
            <p:cNvPr id="246934" name="Line 150"/>
            <p:cNvSpPr>
              <a:spLocks noChangeShapeType="1"/>
            </p:cNvSpPr>
            <p:nvPr/>
          </p:nvSpPr>
          <p:spPr bwMode="auto">
            <a:xfrm>
              <a:off x="3063" y="1086"/>
              <a:ext cx="36" cy="457"/>
            </a:xfrm>
            <a:prstGeom prst="line">
              <a:avLst/>
            </a:prstGeom>
            <a:noFill/>
            <a:ln w="28575">
              <a:solidFill>
                <a:srgbClr val="000000"/>
              </a:solidFill>
              <a:round/>
              <a:headEnd/>
              <a:tailEnd/>
            </a:ln>
          </p:spPr>
          <p:txBody>
            <a:bodyPr/>
            <a:lstStyle/>
            <a:p>
              <a:endParaRPr lang="en-US"/>
            </a:p>
          </p:txBody>
        </p:sp>
        <p:sp>
          <p:nvSpPr>
            <p:cNvPr id="246935" name="Line 151"/>
            <p:cNvSpPr>
              <a:spLocks noChangeShapeType="1"/>
            </p:cNvSpPr>
            <p:nvPr/>
          </p:nvSpPr>
          <p:spPr bwMode="auto">
            <a:xfrm flipH="1">
              <a:off x="2958" y="1068"/>
              <a:ext cx="17" cy="440"/>
            </a:xfrm>
            <a:prstGeom prst="line">
              <a:avLst/>
            </a:prstGeom>
            <a:noFill/>
            <a:ln w="28575">
              <a:solidFill>
                <a:srgbClr val="000000"/>
              </a:solidFill>
              <a:round/>
              <a:headEnd/>
              <a:tailEnd/>
            </a:ln>
          </p:spPr>
          <p:txBody>
            <a:bodyPr/>
            <a:lstStyle/>
            <a:p>
              <a:endParaRPr lang="en-US"/>
            </a:p>
          </p:txBody>
        </p:sp>
        <p:sp>
          <p:nvSpPr>
            <p:cNvPr id="246936" name="Line 152"/>
            <p:cNvSpPr>
              <a:spLocks noChangeShapeType="1"/>
            </p:cNvSpPr>
            <p:nvPr/>
          </p:nvSpPr>
          <p:spPr bwMode="auto">
            <a:xfrm flipH="1">
              <a:off x="2975" y="1086"/>
              <a:ext cx="18" cy="475"/>
            </a:xfrm>
            <a:prstGeom prst="line">
              <a:avLst/>
            </a:prstGeom>
            <a:noFill/>
            <a:ln w="28575">
              <a:solidFill>
                <a:srgbClr val="000000"/>
              </a:solidFill>
              <a:round/>
              <a:headEnd/>
              <a:tailEnd/>
            </a:ln>
          </p:spPr>
          <p:txBody>
            <a:bodyPr/>
            <a:lstStyle/>
            <a:p>
              <a:endParaRPr lang="en-US"/>
            </a:p>
          </p:txBody>
        </p:sp>
        <p:sp>
          <p:nvSpPr>
            <p:cNvPr id="246937" name="Line 153"/>
            <p:cNvSpPr>
              <a:spLocks noChangeShapeType="1"/>
            </p:cNvSpPr>
            <p:nvPr/>
          </p:nvSpPr>
          <p:spPr bwMode="auto">
            <a:xfrm>
              <a:off x="3011" y="1086"/>
              <a:ext cx="1" cy="457"/>
            </a:xfrm>
            <a:prstGeom prst="line">
              <a:avLst/>
            </a:prstGeom>
            <a:noFill/>
            <a:ln w="28575">
              <a:solidFill>
                <a:srgbClr val="000000"/>
              </a:solidFill>
              <a:round/>
              <a:headEnd/>
              <a:tailEnd/>
            </a:ln>
          </p:spPr>
          <p:txBody>
            <a:bodyPr/>
            <a:lstStyle/>
            <a:p>
              <a:endParaRPr lang="en-US"/>
            </a:p>
          </p:txBody>
        </p:sp>
        <p:sp>
          <p:nvSpPr>
            <p:cNvPr id="246938" name="Line 154"/>
            <p:cNvSpPr>
              <a:spLocks noChangeShapeType="1"/>
            </p:cNvSpPr>
            <p:nvPr/>
          </p:nvSpPr>
          <p:spPr bwMode="auto">
            <a:xfrm>
              <a:off x="3011" y="1086"/>
              <a:ext cx="17" cy="475"/>
            </a:xfrm>
            <a:prstGeom prst="line">
              <a:avLst/>
            </a:prstGeom>
            <a:noFill/>
            <a:ln w="28575">
              <a:solidFill>
                <a:srgbClr val="000000"/>
              </a:solidFill>
              <a:round/>
              <a:headEnd/>
              <a:tailEnd/>
            </a:ln>
          </p:spPr>
          <p:txBody>
            <a:bodyPr/>
            <a:lstStyle/>
            <a:p>
              <a:endParaRPr lang="en-US"/>
            </a:p>
          </p:txBody>
        </p:sp>
        <p:sp>
          <p:nvSpPr>
            <p:cNvPr id="246939" name="Line 155"/>
            <p:cNvSpPr>
              <a:spLocks noChangeShapeType="1"/>
            </p:cNvSpPr>
            <p:nvPr/>
          </p:nvSpPr>
          <p:spPr bwMode="auto">
            <a:xfrm>
              <a:off x="3028" y="1086"/>
              <a:ext cx="18" cy="457"/>
            </a:xfrm>
            <a:prstGeom prst="line">
              <a:avLst/>
            </a:prstGeom>
            <a:noFill/>
            <a:ln w="28575">
              <a:solidFill>
                <a:srgbClr val="000000"/>
              </a:solidFill>
              <a:round/>
              <a:headEnd/>
              <a:tailEnd/>
            </a:ln>
          </p:spPr>
          <p:txBody>
            <a:bodyPr/>
            <a:lstStyle/>
            <a:p>
              <a:endParaRPr lang="en-US"/>
            </a:p>
          </p:txBody>
        </p:sp>
        <p:sp>
          <p:nvSpPr>
            <p:cNvPr id="246940" name="Line 156"/>
            <p:cNvSpPr>
              <a:spLocks noChangeShapeType="1"/>
            </p:cNvSpPr>
            <p:nvPr/>
          </p:nvSpPr>
          <p:spPr bwMode="auto">
            <a:xfrm>
              <a:off x="3046" y="1086"/>
              <a:ext cx="17" cy="475"/>
            </a:xfrm>
            <a:prstGeom prst="line">
              <a:avLst/>
            </a:prstGeom>
            <a:noFill/>
            <a:ln w="28575">
              <a:solidFill>
                <a:srgbClr val="000000"/>
              </a:solidFill>
              <a:round/>
              <a:headEnd/>
              <a:tailEnd/>
            </a:ln>
          </p:spPr>
          <p:txBody>
            <a:bodyPr/>
            <a:lstStyle/>
            <a:p>
              <a:endParaRPr lang="en-US"/>
            </a:p>
          </p:txBody>
        </p:sp>
      </p:grpSp>
      <p:sp>
        <p:nvSpPr>
          <p:cNvPr id="246942" name="Freeform 158"/>
          <p:cNvSpPr>
            <a:spLocks/>
          </p:cNvSpPr>
          <p:nvPr/>
        </p:nvSpPr>
        <p:spPr bwMode="auto">
          <a:xfrm>
            <a:off x="4640263" y="2562225"/>
            <a:ext cx="26987" cy="26988"/>
          </a:xfrm>
          <a:custGeom>
            <a:avLst/>
            <a:gdLst/>
            <a:ahLst/>
            <a:cxnLst>
              <a:cxn ang="0">
                <a:pos x="0" y="0"/>
              </a:cxn>
              <a:cxn ang="0">
                <a:pos x="17" y="17"/>
              </a:cxn>
              <a:cxn ang="0">
                <a:pos x="0" y="0"/>
              </a:cxn>
            </a:cxnLst>
            <a:rect l="0" t="0" r="r" b="b"/>
            <a:pathLst>
              <a:path w="17" h="17">
                <a:moveTo>
                  <a:pt x="0" y="0"/>
                </a:moveTo>
                <a:lnTo>
                  <a:pt x="17" y="17"/>
                </a:lnTo>
                <a:lnTo>
                  <a:pt x="0" y="0"/>
                </a:lnTo>
                <a:close/>
              </a:path>
            </a:pathLst>
          </a:custGeom>
          <a:solidFill>
            <a:srgbClr val="BFBFBF"/>
          </a:solidFill>
          <a:ln w="9525">
            <a:noFill/>
            <a:round/>
            <a:headEnd/>
            <a:tailEnd/>
          </a:ln>
        </p:spPr>
        <p:txBody>
          <a:bodyPr/>
          <a:lstStyle/>
          <a:p>
            <a:endParaRPr lang="en-US"/>
          </a:p>
        </p:txBody>
      </p:sp>
      <p:grpSp>
        <p:nvGrpSpPr>
          <p:cNvPr id="246971" name="Group 187"/>
          <p:cNvGrpSpPr>
            <a:grpSpLocks/>
          </p:cNvGrpSpPr>
          <p:nvPr/>
        </p:nvGrpSpPr>
        <p:grpSpPr bwMode="auto">
          <a:xfrm>
            <a:off x="4640263" y="2309813"/>
            <a:ext cx="3152775" cy="279400"/>
            <a:chOff x="2923" y="1455"/>
            <a:chExt cx="1986" cy="176"/>
          </a:xfrm>
        </p:grpSpPr>
        <p:sp>
          <p:nvSpPr>
            <p:cNvPr id="246941" name="Freeform 157"/>
            <p:cNvSpPr>
              <a:spLocks/>
            </p:cNvSpPr>
            <p:nvPr/>
          </p:nvSpPr>
          <p:spPr bwMode="auto">
            <a:xfrm>
              <a:off x="2923" y="1561"/>
              <a:ext cx="299" cy="53"/>
            </a:xfrm>
            <a:custGeom>
              <a:avLst/>
              <a:gdLst/>
              <a:ahLst/>
              <a:cxnLst>
                <a:cxn ang="0">
                  <a:pos x="0" y="35"/>
                </a:cxn>
                <a:cxn ang="0">
                  <a:pos x="35" y="35"/>
                </a:cxn>
                <a:cxn ang="0">
                  <a:pos x="123" y="53"/>
                </a:cxn>
                <a:cxn ang="0">
                  <a:pos x="211" y="53"/>
                </a:cxn>
                <a:cxn ang="0">
                  <a:pos x="281" y="17"/>
                </a:cxn>
                <a:cxn ang="0">
                  <a:pos x="299" y="0"/>
                </a:cxn>
              </a:cxnLst>
              <a:rect l="0" t="0" r="r" b="b"/>
              <a:pathLst>
                <a:path w="299" h="53">
                  <a:moveTo>
                    <a:pt x="0" y="35"/>
                  </a:moveTo>
                  <a:lnTo>
                    <a:pt x="35" y="35"/>
                  </a:lnTo>
                  <a:lnTo>
                    <a:pt x="123" y="53"/>
                  </a:lnTo>
                  <a:lnTo>
                    <a:pt x="211" y="53"/>
                  </a:lnTo>
                  <a:lnTo>
                    <a:pt x="281" y="17"/>
                  </a:lnTo>
                  <a:lnTo>
                    <a:pt x="299" y="0"/>
                  </a:lnTo>
                </a:path>
              </a:pathLst>
            </a:custGeom>
            <a:noFill/>
            <a:ln w="28575">
              <a:solidFill>
                <a:srgbClr val="000000"/>
              </a:solidFill>
              <a:prstDash val="solid"/>
              <a:round/>
              <a:headEnd/>
              <a:tailEnd/>
            </a:ln>
          </p:spPr>
          <p:txBody>
            <a:bodyPr/>
            <a:lstStyle/>
            <a:p>
              <a:endParaRPr lang="en-US"/>
            </a:p>
          </p:txBody>
        </p:sp>
        <p:sp>
          <p:nvSpPr>
            <p:cNvPr id="246943" name="Line 159"/>
            <p:cNvSpPr>
              <a:spLocks noChangeShapeType="1"/>
            </p:cNvSpPr>
            <p:nvPr/>
          </p:nvSpPr>
          <p:spPr bwMode="auto">
            <a:xfrm>
              <a:off x="2923" y="1614"/>
              <a:ext cx="17" cy="17"/>
            </a:xfrm>
            <a:prstGeom prst="line">
              <a:avLst/>
            </a:prstGeom>
            <a:noFill/>
            <a:ln w="28575">
              <a:solidFill>
                <a:srgbClr val="000000"/>
              </a:solidFill>
              <a:round/>
              <a:headEnd/>
              <a:tailEnd/>
            </a:ln>
          </p:spPr>
          <p:txBody>
            <a:bodyPr/>
            <a:lstStyle/>
            <a:p>
              <a:endParaRPr lang="en-US"/>
            </a:p>
          </p:txBody>
        </p:sp>
        <p:sp>
          <p:nvSpPr>
            <p:cNvPr id="246944" name="Freeform 160"/>
            <p:cNvSpPr>
              <a:spLocks/>
            </p:cNvSpPr>
            <p:nvPr/>
          </p:nvSpPr>
          <p:spPr bwMode="auto">
            <a:xfrm>
              <a:off x="3186" y="1543"/>
              <a:ext cx="88" cy="71"/>
            </a:xfrm>
            <a:custGeom>
              <a:avLst/>
              <a:gdLst/>
              <a:ahLst/>
              <a:cxnLst>
                <a:cxn ang="0">
                  <a:pos x="0" y="71"/>
                </a:cxn>
                <a:cxn ang="0">
                  <a:pos x="53" y="71"/>
                </a:cxn>
                <a:cxn ang="0">
                  <a:pos x="71" y="53"/>
                </a:cxn>
                <a:cxn ang="0">
                  <a:pos x="88" y="18"/>
                </a:cxn>
                <a:cxn ang="0">
                  <a:pos x="71" y="0"/>
                </a:cxn>
              </a:cxnLst>
              <a:rect l="0" t="0" r="r" b="b"/>
              <a:pathLst>
                <a:path w="88" h="71">
                  <a:moveTo>
                    <a:pt x="0" y="71"/>
                  </a:moveTo>
                  <a:lnTo>
                    <a:pt x="53" y="71"/>
                  </a:lnTo>
                  <a:lnTo>
                    <a:pt x="71" y="53"/>
                  </a:lnTo>
                  <a:lnTo>
                    <a:pt x="88" y="18"/>
                  </a:lnTo>
                  <a:lnTo>
                    <a:pt x="71" y="0"/>
                  </a:lnTo>
                </a:path>
              </a:pathLst>
            </a:custGeom>
            <a:noFill/>
            <a:ln w="28575">
              <a:solidFill>
                <a:srgbClr val="000000"/>
              </a:solidFill>
              <a:prstDash val="solid"/>
              <a:round/>
              <a:headEnd/>
              <a:tailEnd/>
            </a:ln>
          </p:spPr>
          <p:txBody>
            <a:bodyPr/>
            <a:lstStyle/>
            <a:p>
              <a:endParaRPr lang="en-US"/>
            </a:p>
          </p:txBody>
        </p:sp>
        <p:sp>
          <p:nvSpPr>
            <p:cNvPr id="246945" name="Freeform 161"/>
            <p:cNvSpPr>
              <a:spLocks/>
            </p:cNvSpPr>
            <p:nvPr/>
          </p:nvSpPr>
          <p:spPr bwMode="auto">
            <a:xfrm>
              <a:off x="3257" y="1455"/>
              <a:ext cx="88" cy="71"/>
            </a:xfrm>
            <a:custGeom>
              <a:avLst/>
              <a:gdLst/>
              <a:ahLst/>
              <a:cxnLst>
                <a:cxn ang="0">
                  <a:pos x="0" y="0"/>
                </a:cxn>
                <a:cxn ang="0">
                  <a:pos x="35" y="0"/>
                </a:cxn>
                <a:cxn ang="0">
                  <a:pos x="88" y="36"/>
                </a:cxn>
                <a:cxn ang="0">
                  <a:pos x="88" y="71"/>
                </a:cxn>
              </a:cxnLst>
              <a:rect l="0" t="0" r="r" b="b"/>
              <a:pathLst>
                <a:path w="88" h="71">
                  <a:moveTo>
                    <a:pt x="0" y="0"/>
                  </a:moveTo>
                  <a:lnTo>
                    <a:pt x="35" y="0"/>
                  </a:lnTo>
                  <a:lnTo>
                    <a:pt x="88" y="36"/>
                  </a:lnTo>
                  <a:lnTo>
                    <a:pt x="88" y="71"/>
                  </a:lnTo>
                </a:path>
              </a:pathLst>
            </a:custGeom>
            <a:noFill/>
            <a:ln w="28575">
              <a:solidFill>
                <a:srgbClr val="000000"/>
              </a:solidFill>
              <a:prstDash val="solid"/>
              <a:round/>
              <a:headEnd/>
              <a:tailEnd/>
            </a:ln>
          </p:spPr>
          <p:txBody>
            <a:bodyPr/>
            <a:lstStyle/>
            <a:p>
              <a:endParaRPr lang="en-US"/>
            </a:p>
          </p:txBody>
        </p:sp>
        <p:sp>
          <p:nvSpPr>
            <p:cNvPr id="246946" name="Line 162"/>
            <p:cNvSpPr>
              <a:spLocks noChangeShapeType="1"/>
            </p:cNvSpPr>
            <p:nvPr/>
          </p:nvSpPr>
          <p:spPr bwMode="auto">
            <a:xfrm>
              <a:off x="3591" y="1455"/>
              <a:ext cx="105" cy="1"/>
            </a:xfrm>
            <a:prstGeom prst="line">
              <a:avLst/>
            </a:prstGeom>
            <a:noFill/>
            <a:ln w="28575">
              <a:solidFill>
                <a:srgbClr val="000000"/>
              </a:solidFill>
              <a:round/>
              <a:headEnd/>
              <a:tailEnd/>
            </a:ln>
          </p:spPr>
          <p:txBody>
            <a:bodyPr/>
            <a:lstStyle/>
            <a:p>
              <a:endParaRPr lang="en-US"/>
            </a:p>
          </p:txBody>
        </p:sp>
        <p:sp>
          <p:nvSpPr>
            <p:cNvPr id="246947" name="Freeform 163"/>
            <p:cNvSpPr>
              <a:spLocks/>
            </p:cNvSpPr>
            <p:nvPr/>
          </p:nvSpPr>
          <p:spPr bwMode="auto">
            <a:xfrm>
              <a:off x="3696" y="1508"/>
              <a:ext cx="88" cy="53"/>
            </a:xfrm>
            <a:custGeom>
              <a:avLst/>
              <a:gdLst/>
              <a:ahLst/>
              <a:cxnLst>
                <a:cxn ang="0">
                  <a:pos x="0" y="0"/>
                </a:cxn>
                <a:cxn ang="0">
                  <a:pos x="0" y="35"/>
                </a:cxn>
                <a:cxn ang="0">
                  <a:pos x="35" y="53"/>
                </a:cxn>
                <a:cxn ang="0">
                  <a:pos x="88" y="53"/>
                </a:cxn>
              </a:cxnLst>
              <a:rect l="0" t="0" r="r" b="b"/>
              <a:pathLst>
                <a:path w="88" h="53">
                  <a:moveTo>
                    <a:pt x="0" y="0"/>
                  </a:moveTo>
                  <a:lnTo>
                    <a:pt x="0" y="35"/>
                  </a:lnTo>
                  <a:lnTo>
                    <a:pt x="35" y="53"/>
                  </a:lnTo>
                  <a:lnTo>
                    <a:pt x="88" y="53"/>
                  </a:lnTo>
                </a:path>
              </a:pathLst>
            </a:custGeom>
            <a:noFill/>
            <a:ln w="28575">
              <a:solidFill>
                <a:srgbClr val="000000"/>
              </a:solidFill>
              <a:prstDash val="solid"/>
              <a:round/>
              <a:headEnd/>
              <a:tailEnd/>
            </a:ln>
          </p:spPr>
          <p:txBody>
            <a:bodyPr/>
            <a:lstStyle/>
            <a:p>
              <a:endParaRPr lang="en-US"/>
            </a:p>
          </p:txBody>
        </p:sp>
        <p:sp>
          <p:nvSpPr>
            <p:cNvPr id="246948" name="Freeform 164"/>
            <p:cNvSpPr>
              <a:spLocks/>
            </p:cNvSpPr>
            <p:nvPr/>
          </p:nvSpPr>
          <p:spPr bwMode="auto">
            <a:xfrm>
              <a:off x="3872" y="1561"/>
              <a:ext cx="123" cy="17"/>
            </a:xfrm>
            <a:custGeom>
              <a:avLst/>
              <a:gdLst/>
              <a:ahLst/>
              <a:cxnLst>
                <a:cxn ang="0">
                  <a:pos x="0" y="0"/>
                </a:cxn>
                <a:cxn ang="0">
                  <a:pos x="35" y="17"/>
                </a:cxn>
                <a:cxn ang="0">
                  <a:pos x="70" y="17"/>
                </a:cxn>
                <a:cxn ang="0">
                  <a:pos x="123" y="17"/>
                </a:cxn>
              </a:cxnLst>
              <a:rect l="0" t="0" r="r" b="b"/>
              <a:pathLst>
                <a:path w="123" h="17">
                  <a:moveTo>
                    <a:pt x="0" y="0"/>
                  </a:moveTo>
                  <a:lnTo>
                    <a:pt x="35" y="17"/>
                  </a:lnTo>
                  <a:lnTo>
                    <a:pt x="70" y="17"/>
                  </a:lnTo>
                  <a:lnTo>
                    <a:pt x="123" y="17"/>
                  </a:lnTo>
                </a:path>
              </a:pathLst>
            </a:custGeom>
            <a:noFill/>
            <a:ln w="28575">
              <a:solidFill>
                <a:srgbClr val="000000"/>
              </a:solidFill>
              <a:prstDash val="solid"/>
              <a:round/>
              <a:headEnd/>
              <a:tailEnd/>
            </a:ln>
          </p:spPr>
          <p:txBody>
            <a:bodyPr/>
            <a:lstStyle/>
            <a:p>
              <a:endParaRPr lang="en-US"/>
            </a:p>
          </p:txBody>
        </p:sp>
        <p:sp>
          <p:nvSpPr>
            <p:cNvPr id="246949" name="Freeform 165"/>
            <p:cNvSpPr>
              <a:spLocks/>
            </p:cNvSpPr>
            <p:nvPr/>
          </p:nvSpPr>
          <p:spPr bwMode="auto">
            <a:xfrm>
              <a:off x="4153" y="1543"/>
              <a:ext cx="141" cy="18"/>
            </a:xfrm>
            <a:custGeom>
              <a:avLst/>
              <a:gdLst/>
              <a:ahLst/>
              <a:cxnLst>
                <a:cxn ang="0">
                  <a:pos x="0" y="18"/>
                </a:cxn>
                <a:cxn ang="0">
                  <a:pos x="71" y="18"/>
                </a:cxn>
                <a:cxn ang="0">
                  <a:pos x="141" y="18"/>
                </a:cxn>
                <a:cxn ang="0">
                  <a:pos x="141" y="18"/>
                </a:cxn>
                <a:cxn ang="0">
                  <a:pos x="141" y="0"/>
                </a:cxn>
              </a:cxnLst>
              <a:rect l="0" t="0" r="r" b="b"/>
              <a:pathLst>
                <a:path w="141" h="18">
                  <a:moveTo>
                    <a:pt x="0" y="18"/>
                  </a:moveTo>
                  <a:lnTo>
                    <a:pt x="71" y="18"/>
                  </a:lnTo>
                  <a:lnTo>
                    <a:pt x="141" y="18"/>
                  </a:lnTo>
                  <a:lnTo>
                    <a:pt x="141" y="18"/>
                  </a:lnTo>
                  <a:lnTo>
                    <a:pt x="141" y="0"/>
                  </a:lnTo>
                </a:path>
              </a:pathLst>
            </a:custGeom>
            <a:noFill/>
            <a:ln w="28575">
              <a:solidFill>
                <a:srgbClr val="000000"/>
              </a:solidFill>
              <a:prstDash val="solid"/>
              <a:round/>
              <a:headEnd/>
              <a:tailEnd/>
            </a:ln>
          </p:spPr>
          <p:txBody>
            <a:bodyPr/>
            <a:lstStyle/>
            <a:p>
              <a:endParaRPr lang="en-US"/>
            </a:p>
          </p:txBody>
        </p:sp>
        <p:sp>
          <p:nvSpPr>
            <p:cNvPr id="246950" name="Line 166"/>
            <p:cNvSpPr>
              <a:spLocks noChangeShapeType="1"/>
            </p:cNvSpPr>
            <p:nvPr/>
          </p:nvSpPr>
          <p:spPr bwMode="auto">
            <a:xfrm>
              <a:off x="4101" y="1455"/>
              <a:ext cx="105" cy="1"/>
            </a:xfrm>
            <a:prstGeom prst="line">
              <a:avLst/>
            </a:prstGeom>
            <a:noFill/>
            <a:ln w="28575">
              <a:solidFill>
                <a:srgbClr val="000000"/>
              </a:solidFill>
              <a:round/>
              <a:headEnd/>
              <a:tailEnd/>
            </a:ln>
          </p:spPr>
          <p:txBody>
            <a:bodyPr/>
            <a:lstStyle/>
            <a:p>
              <a:endParaRPr lang="en-US"/>
            </a:p>
          </p:txBody>
        </p:sp>
        <p:sp>
          <p:nvSpPr>
            <p:cNvPr id="246951" name="Line 167"/>
            <p:cNvSpPr>
              <a:spLocks noChangeShapeType="1"/>
            </p:cNvSpPr>
            <p:nvPr/>
          </p:nvSpPr>
          <p:spPr bwMode="auto">
            <a:xfrm>
              <a:off x="4364" y="1455"/>
              <a:ext cx="71" cy="1"/>
            </a:xfrm>
            <a:prstGeom prst="line">
              <a:avLst/>
            </a:prstGeom>
            <a:noFill/>
            <a:ln w="28575">
              <a:solidFill>
                <a:srgbClr val="000000"/>
              </a:solidFill>
              <a:round/>
              <a:headEnd/>
              <a:tailEnd/>
            </a:ln>
          </p:spPr>
          <p:txBody>
            <a:bodyPr/>
            <a:lstStyle/>
            <a:p>
              <a:endParaRPr lang="en-US"/>
            </a:p>
          </p:txBody>
        </p:sp>
        <p:sp>
          <p:nvSpPr>
            <p:cNvPr id="246952" name="Freeform 168"/>
            <p:cNvSpPr>
              <a:spLocks/>
            </p:cNvSpPr>
            <p:nvPr/>
          </p:nvSpPr>
          <p:spPr bwMode="auto">
            <a:xfrm>
              <a:off x="4470" y="1508"/>
              <a:ext cx="123" cy="88"/>
            </a:xfrm>
            <a:custGeom>
              <a:avLst/>
              <a:gdLst/>
              <a:ahLst/>
              <a:cxnLst>
                <a:cxn ang="0">
                  <a:pos x="35" y="0"/>
                </a:cxn>
                <a:cxn ang="0">
                  <a:pos x="70" y="0"/>
                </a:cxn>
                <a:cxn ang="0">
                  <a:pos x="105" y="18"/>
                </a:cxn>
                <a:cxn ang="0">
                  <a:pos x="123" y="53"/>
                </a:cxn>
                <a:cxn ang="0">
                  <a:pos x="105" y="70"/>
                </a:cxn>
                <a:cxn ang="0">
                  <a:pos x="53" y="88"/>
                </a:cxn>
                <a:cxn ang="0">
                  <a:pos x="0" y="88"/>
                </a:cxn>
              </a:cxnLst>
              <a:rect l="0" t="0" r="r" b="b"/>
              <a:pathLst>
                <a:path w="123" h="88">
                  <a:moveTo>
                    <a:pt x="35" y="0"/>
                  </a:moveTo>
                  <a:lnTo>
                    <a:pt x="70" y="0"/>
                  </a:lnTo>
                  <a:lnTo>
                    <a:pt x="105" y="18"/>
                  </a:lnTo>
                  <a:lnTo>
                    <a:pt x="123" y="53"/>
                  </a:lnTo>
                  <a:lnTo>
                    <a:pt x="105" y="70"/>
                  </a:lnTo>
                  <a:lnTo>
                    <a:pt x="53" y="88"/>
                  </a:lnTo>
                  <a:lnTo>
                    <a:pt x="0" y="88"/>
                  </a:lnTo>
                </a:path>
              </a:pathLst>
            </a:custGeom>
            <a:noFill/>
            <a:ln w="28575">
              <a:solidFill>
                <a:srgbClr val="000000"/>
              </a:solidFill>
              <a:prstDash val="solid"/>
              <a:round/>
              <a:headEnd/>
              <a:tailEnd/>
            </a:ln>
          </p:spPr>
          <p:txBody>
            <a:bodyPr/>
            <a:lstStyle/>
            <a:p>
              <a:endParaRPr lang="en-US"/>
            </a:p>
          </p:txBody>
        </p:sp>
        <p:sp>
          <p:nvSpPr>
            <p:cNvPr id="246953" name="Freeform 169"/>
            <p:cNvSpPr>
              <a:spLocks/>
            </p:cNvSpPr>
            <p:nvPr/>
          </p:nvSpPr>
          <p:spPr bwMode="auto">
            <a:xfrm>
              <a:off x="4575" y="1455"/>
              <a:ext cx="176" cy="18"/>
            </a:xfrm>
            <a:custGeom>
              <a:avLst/>
              <a:gdLst/>
              <a:ahLst/>
              <a:cxnLst>
                <a:cxn ang="0">
                  <a:pos x="0" y="0"/>
                </a:cxn>
                <a:cxn ang="0">
                  <a:pos x="88" y="0"/>
                </a:cxn>
                <a:cxn ang="0">
                  <a:pos x="176" y="0"/>
                </a:cxn>
                <a:cxn ang="0">
                  <a:pos x="176" y="18"/>
                </a:cxn>
              </a:cxnLst>
              <a:rect l="0" t="0" r="r" b="b"/>
              <a:pathLst>
                <a:path w="176" h="18">
                  <a:moveTo>
                    <a:pt x="0" y="0"/>
                  </a:moveTo>
                  <a:lnTo>
                    <a:pt x="88" y="0"/>
                  </a:lnTo>
                  <a:lnTo>
                    <a:pt x="176" y="0"/>
                  </a:lnTo>
                  <a:lnTo>
                    <a:pt x="176" y="18"/>
                  </a:lnTo>
                </a:path>
              </a:pathLst>
            </a:custGeom>
            <a:noFill/>
            <a:ln w="28575">
              <a:solidFill>
                <a:srgbClr val="000000"/>
              </a:solidFill>
              <a:prstDash val="solid"/>
              <a:round/>
              <a:headEnd/>
              <a:tailEnd/>
            </a:ln>
          </p:spPr>
          <p:txBody>
            <a:bodyPr/>
            <a:lstStyle/>
            <a:p>
              <a:endParaRPr lang="en-US"/>
            </a:p>
          </p:txBody>
        </p:sp>
        <p:sp>
          <p:nvSpPr>
            <p:cNvPr id="246954" name="Freeform 170"/>
            <p:cNvSpPr>
              <a:spLocks/>
            </p:cNvSpPr>
            <p:nvPr/>
          </p:nvSpPr>
          <p:spPr bwMode="auto">
            <a:xfrm>
              <a:off x="4681" y="1508"/>
              <a:ext cx="17" cy="88"/>
            </a:xfrm>
            <a:custGeom>
              <a:avLst/>
              <a:gdLst/>
              <a:ahLst/>
              <a:cxnLst>
                <a:cxn ang="0">
                  <a:pos x="17" y="0"/>
                </a:cxn>
                <a:cxn ang="0">
                  <a:pos x="17" y="35"/>
                </a:cxn>
                <a:cxn ang="0">
                  <a:pos x="17" y="70"/>
                </a:cxn>
                <a:cxn ang="0">
                  <a:pos x="0" y="88"/>
                </a:cxn>
              </a:cxnLst>
              <a:rect l="0" t="0" r="r" b="b"/>
              <a:pathLst>
                <a:path w="17" h="88">
                  <a:moveTo>
                    <a:pt x="17" y="0"/>
                  </a:moveTo>
                  <a:lnTo>
                    <a:pt x="17" y="35"/>
                  </a:lnTo>
                  <a:lnTo>
                    <a:pt x="17" y="70"/>
                  </a:lnTo>
                  <a:lnTo>
                    <a:pt x="0" y="88"/>
                  </a:lnTo>
                </a:path>
              </a:pathLst>
            </a:custGeom>
            <a:noFill/>
            <a:ln w="28575">
              <a:solidFill>
                <a:srgbClr val="000000"/>
              </a:solidFill>
              <a:prstDash val="solid"/>
              <a:round/>
              <a:headEnd/>
              <a:tailEnd/>
            </a:ln>
          </p:spPr>
          <p:txBody>
            <a:bodyPr/>
            <a:lstStyle/>
            <a:p>
              <a:endParaRPr lang="en-US"/>
            </a:p>
          </p:txBody>
        </p:sp>
        <p:sp>
          <p:nvSpPr>
            <p:cNvPr id="246955" name="Freeform 171"/>
            <p:cNvSpPr>
              <a:spLocks/>
            </p:cNvSpPr>
            <p:nvPr/>
          </p:nvSpPr>
          <p:spPr bwMode="auto">
            <a:xfrm>
              <a:off x="4821" y="1543"/>
              <a:ext cx="36" cy="88"/>
            </a:xfrm>
            <a:custGeom>
              <a:avLst/>
              <a:gdLst/>
              <a:ahLst/>
              <a:cxnLst>
                <a:cxn ang="0">
                  <a:pos x="18" y="0"/>
                </a:cxn>
                <a:cxn ang="0">
                  <a:pos x="36" y="18"/>
                </a:cxn>
                <a:cxn ang="0">
                  <a:pos x="36" y="53"/>
                </a:cxn>
                <a:cxn ang="0">
                  <a:pos x="18" y="71"/>
                </a:cxn>
                <a:cxn ang="0">
                  <a:pos x="0" y="88"/>
                </a:cxn>
              </a:cxnLst>
              <a:rect l="0" t="0" r="r" b="b"/>
              <a:pathLst>
                <a:path w="36" h="88">
                  <a:moveTo>
                    <a:pt x="18" y="0"/>
                  </a:moveTo>
                  <a:lnTo>
                    <a:pt x="36" y="18"/>
                  </a:lnTo>
                  <a:lnTo>
                    <a:pt x="36" y="53"/>
                  </a:lnTo>
                  <a:lnTo>
                    <a:pt x="18" y="71"/>
                  </a:lnTo>
                  <a:lnTo>
                    <a:pt x="0" y="88"/>
                  </a:lnTo>
                </a:path>
              </a:pathLst>
            </a:custGeom>
            <a:noFill/>
            <a:ln w="28575">
              <a:solidFill>
                <a:srgbClr val="000000"/>
              </a:solidFill>
              <a:prstDash val="solid"/>
              <a:round/>
              <a:headEnd/>
              <a:tailEnd/>
            </a:ln>
          </p:spPr>
          <p:txBody>
            <a:bodyPr/>
            <a:lstStyle/>
            <a:p>
              <a:endParaRPr lang="en-US"/>
            </a:p>
          </p:txBody>
        </p:sp>
        <p:sp>
          <p:nvSpPr>
            <p:cNvPr id="246956" name="Freeform 172"/>
            <p:cNvSpPr>
              <a:spLocks/>
            </p:cNvSpPr>
            <p:nvPr/>
          </p:nvSpPr>
          <p:spPr bwMode="auto">
            <a:xfrm>
              <a:off x="4839" y="1473"/>
              <a:ext cx="70" cy="88"/>
            </a:xfrm>
            <a:custGeom>
              <a:avLst/>
              <a:gdLst/>
              <a:ahLst/>
              <a:cxnLst>
                <a:cxn ang="0">
                  <a:pos x="0" y="0"/>
                </a:cxn>
                <a:cxn ang="0">
                  <a:pos x="35" y="18"/>
                </a:cxn>
                <a:cxn ang="0">
                  <a:pos x="53" y="53"/>
                </a:cxn>
                <a:cxn ang="0">
                  <a:pos x="70" y="88"/>
                </a:cxn>
              </a:cxnLst>
              <a:rect l="0" t="0" r="r" b="b"/>
              <a:pathLst>
                <a:path w="70" h="88">
                  <a:moveTo>
                    <a:pt x="0" y="0"/>
                  </a:moveTo>
                  <a:lnTo>
                    <a:pt x="35" y="18"/>
                  </a:lnTo>
                  <a:lnTo>
                    <a:pt x="53" y="53"/>
                  </a:lnTo>
                  <a:lnTo>
                    <a:pt x="70" y="88"/>
                  </a:lnTo>
                </a:path>
              </a:pathLst>
            </a:custGeom>
            <a:noFill/>
            <a:ln w="28575">
              <a:solidFill>
                <a:srgbClr val="000000"/>
              </a:solidFill>
              <a:prstDash val="solid"/>
              <a:round/>
              <a:headEnd/>
              <a:tailEnd/>
            </a:ln>
          </p:spPr>
          <p:txBody>
            <a:bodyPr/>
            <a:lstStyle/>
            <a:p>
              <a:endParaRPr lang="en-US"/>
            </a:p>
          </p:txBody>
        </p:sp>
        <p:sp>
          <p:nvSpPr>
            <p:cNvPr id="246957" name="Freeform 173"/>
            <p:cNvSpPr>
              <a:spLocks/>
            </p:cNvSpPr>
            <p:nvPr/>
          </p:nvSpPr>
          <p:spPr bwMode="auto">
            <a:xfrm>
              <a:off x="3450" y="1491"/>
              <a:ext cx="106" cy="87"/>
            </a:xfrm>
            <a:custGeom>
              <a:avLst/>
              <a:gdLst/>
              <a:ahLst/>
              <a:cxnLst>
                <a:cxn ang="0">
                  <a:pos x="106" y="0"/>
                </a:cxn>
                <a:cxn ang="0">
                  <a:pos x="53" y="17"/>
                </a:cxn>
                <a:cxn ang="0">
                  <a:pos x="0" y="35"/>
                </a:cxn>
                <a:cxn ang="0">
                  <a:pos x="0" y="70"/>
                </a:cxn>
                <a:cxn ang="0">
                  <a:pos x="18" y="70"/>
                </a:cxn>
                <a:cxn ang="0">
                  <a:pos x="53" y="87"/>
                </a:cxn>
              </a:cxnLst>
              <a:rect l="0" t="0" r="r" b="b"/>
              <a:pathLst>
                <a:path w="106" h="87">
                  <a:moveTo>
                    <a:pt x="106" y="0"/>
                  </a:moveTo>
                  <a:lnTo>
                    <a:pt x="53" y="17"/>
                  </a:lnTo>
                  <a:lnTo>
                    <a:pt x="0" y="35"/>
                  </a:lnTo>
                  <a:lnTo>
                    <a:pt x="0" y="70"/>
                  </a:lnTo>
                  <a:lnTo>
                    <a:pt x="18" y="70"/>
                  </a:lnTo>
                  <a:lnTo>
                    <a:pt x="53" y="87"/>
                  </a:lnTo>
                </a:path>
              </a:pathLst>
            </a:custGeom>
            <a:noFill/>
            <a:ln w="28575">
              <a:solidFill>
                <a:srgbClr val="000000"/>
              </a:solidFill>
              <a:prstDash val="solid"/>
              <a:round/>
              <a:headEnd/>
              <a:tailEnd/>
            </a:ln>
          </p:spPr>
          <p:txBody>
            <a:bodyPr/>
            <a:lstStyle/>
            <a:p>
              <a:endParaRPr lang="en-US"/>
            </a:p>
          </p:txBody>
        </p:sp>
      </p:grpSp>
      <p:grpSp>
        <p:nvGrpSpPr>
          <p:cNvPr id="246969" name="Group 185"/>
          <p:cNvGrpSpPr>
            <a:grpSpLocks/>
          </p:cNvGrpSpPr>
          <p:nvPr/>
        </p:nvGrpSpPr>
        <p:grpSpPr bwMode="auto">
          <a:xfrm>
            <a:off x="5002213" y="941388"/>
            <a:ext cx="1169987" cy="977900"/>
            <a:chOff x="3151" y="593"/>
            <a:chExt cx="737" cy="616"/>
          </a:xfrm>
        </p:grpSpPr>
        <p:sp>
          <p:nvSpPr>
            <p:cNvPr id="246958" name="Rectangle 174"/>
            <p:cNvSpPr>
              <a:spLocks noChangeArrowheads="1"/>
            </p:cNvSpPr>
            <p:nvPr/>
          </p:nvSpPr>
          <p:spPr bwMode="auto">
            <a:xfrm>
              <a:off x="3433" y="593"/>
              <a:ext cx="455" cy="211"/>
            </a:xfrm>
            <a:prstGeom prst="rect">
              <a:avLst/>
            </a:prstGeom>
            <a:noFill/>
            <a:ln w="9525">
              <a:noFill/>
              <a:miter lim="800000"/>
              <a:headEnd/>
              <a:tailEnd/>
            </a:ln>
          </p:spPr>
          <p:txBody>
            <a:bodyPr lIns="0" tIns="0" rIns="0" bIns="0">
              <a:spAutoFit/>
            </a:bodyPr>
            <a:lstStyle/>
            <a:p>
              <a:r>
                <a:rPr lang="en-US" sz="2200" i="1">
                  <a:solidFill>
                    <a:srgbClr val="000000"/>
                  </a:solidFill>
                  <a:latin typeface="Arial" pitchFamily="34" charset="0"/>
                </a:rPr>
                <a:t>Flow</a:t>
              </a:r>
              <a:endParaRPr lang="en-US" sz="2200">
                <a:latin typeface="Arial" pitchFamily="34" charset="0"/>
              </a:endParaRPr>
            </a:p>
          </p:txBody>
        </p:sp>
        <p:sp>
          <p:nvSpPr>
            <p:cNvPr id="246960" name="Line 176"/>
            <p:cNvSpPr>
              <a:spLocks noChangeShapeType="1"/>
            </p:cNvSpPr>
            <p:nvPr/>
          </p:nvSpPr>
          <p:spPr bwMode="auto">
            <a:xfrm flipH="1">
              <a:off x="3151" y="787"/>
              <a:ext cx="387" cy="422"/>
            </a:xfrm>
            <a:prstGeom prst="line">
              <a:avLst/>
            </a:prstGeom>
            <a:noFill/>
            <a:ln w="28575">
              <a:solidFill>
                <a:srgbClr val="000000"/>
              </a:solidFill>
              <a:round/>
              <a:headEnd/>
              <a:tailEnd/>
            </a:ln>
          </p:spPr>
          <p:txBody>
            <a:bodyPr/>
            <a:lstStyle/>
            <a:p>
              <a:endParaRPr lang="en-US"/>
            </a:p>
          </p:txBody>
        </p:sp>
      </p:grpSp>
      <p:grpSp>
        <p:nvGrpSpPr>
          <p:cNvPr id="246963" name="Group 179"/>
          <p:cNvGrpSpPr>
            <a:grpSpLocks/>
          </p:cNvGrpSpPr>
          <p:nvPr/>
        </p:nvGrpSpPr>
        <p:grpSpPr bwMode="auto">
          <a:xfrm>
            <a:off x="6453188" y="941388"/>
            <a:ext cx="1257300" cy="1508125"/>
            <a:chOff x="4065" y="593"/>
            <a:chExt cx="792" cy="950"/>
          </a:xfrm>
        </p:grpSpPr>
        <p:sp>
          <p:nvSpPr>
            <p:cNvPr id="246959" name="Rectangle 175"/>
            <p:cNvSpPr>
              <a:spLocks noChangeArrowheads="1"/>
            </p:cNvSpPr>
            <p:nvPr/>
          </p:nvSpPr>
          <p:spPr bwMode="auto">
            <a:xfrm>
              <a:off x="4417" y="593"/>
              <a:ext cx="440" cy="211"/>
            </a:xfrm>
            <a:prstGeom prst="rect">
              <a:avLst/>
            </a:prstGeom>
            <a:noFill/>
            <a:ln w="9525">
              <a:noFill/>
              <a:miter lim="800000"/>
              <a:headEnd/>
              <a:tailEnd/>
            </a:ln>
          </p:spPr>
          <p:txBody>
            <a:bodyPr wrap="none" lIns="0" tIns="0" rIns="0" bIns="0">
              <a:spAutoFit/>
            </a:bodyPr>
            <a:lstStyle/>
            <a:p>
              <a:r>
                <a:rPr lang="en-US" sz="2200" i="1">
                  <a:solidFill>
                    <a:srgbClr val="000000"/>
                  </a:solidFill>
                  <a:latin typeface="Arial" pitchFamily="34" charset="0"/>
                </a:rPr>
                <a:t>Stock</a:t>
              </a:r>
              <a:endParaRPr lang="en-US" sz="2200">
                <a:latin typeface="Arial" pitchFamily="34" charset="0"/>
              </a:endParaRPr>
            </a:p>
          </p:txBody>
        </p:sp>
        <p:sp>
          <p:nvSpPr>
            <p:cNvPr id="246961" name="Line 177"/>
            <p:cNvSpPr>
              <a:spLocks noChangeShapeType="1"/>
            </p:cNvSpPr>
            <p:nvPr/>
          </p:nvSpPr>
          <p:spPr bwMode="auto">
            <a:xfrm flipH="1">
              <a:off x="4065" y="787"/>
              <a:ext cx="493" cy="756"/>
            </a:xfrm>
            <a:prstGeom prst="line">
              <a:avLst/>
            </a:prstGeom>
            <a:noFill/>
            <a:ln w="28575">
              <a:solidFill>
                <a:srgbClr val="000000"/>
              </a:solidFill>
              <a:round/>
              <a:headEnd/>
              <a:tailEnd/>
            </a:ln>
          </p:spPr>
          <p:txBody>
            <a:bodyPr/>
            <a:lstStyle/>
            <a:p>
              <a:endParaRPr lang="en-US"/>
            </a:p>
          </p:txBody>
        </p:sp>
      </p:grpSp>
      <p:sp>
        <p:nvSpPr>
          <p:cNvPr id="246789" name="Text Box 5"/>
          <p:cNvSpPr txBox="1">
            <a:spLocks noChangeArrowheads="1"/>
          </p:cNvSpPr>
          <p:nvPr/>
        </p:nvSpPr>
        <p:spPr bwMode="auto">
          <a:xfrm>
            <a:off x="838200" y="2986088"/>
            <a:ext cx="2819400" cy="519112"/>
          </a:xfrm>
          <a:prstGeom prst="rect">
            <a:avLst/>
          </a:prstGeom>
          <a:noFill/>
          <a:ln w="9525">
            <a:noFill/>
            <a:miter lim="800000"/>
            <a:headEnd/>
            <a:tailEnd/>
          </a:ln>
          <a:effectLst/>
        </p:spPr>
        <p:txBody>
          <a:bodyPr>
            <a:spAutoFit/>
          </a:bodyPr>
          <a:lstStyle/>
          <a:p>
            <a:pPr>
              <a:spcBef>
                <a:spcPct val="50000"/>
              </a:spcBef>
            </a:pPr>
            <a:r>
              <a:rPr lang="en-US" sz="2800">
                <a:latin typeface="Tahoma" pitchFamily="34" charset="0"/>
              </a:rPr>
              <a:t>More examples:</a:t>
            </a:r>
          </a:p>
        </p:txBody>
      </p:sp>
      <p:grpSp>
        <p:nvGrpSpPr>
          <p:cNvPr id="246913" name="Group 129"/>
          <p:cNvGrpSpPr>
            <a:grpSpLocks/>
          </p:cNvGrpSpPr>
          <p:nvPr/>
        </p:nvGrpSpPr>
        <p:grpSpPr bwMode="auto">
          <a:xfrm>
            <a:off x="1219200" y="3581400"/>
            <a:ext cx="7086600" cy="2590800"/>
            <a:chOff x="576" y="2304"/>
            <a:chExt cx="4857" cy="1632"/>
          </a:xfrm>
        </p:grpSpPr>
        <p:sp>
          <p:nvSpPr>
            <p:cNvPr id="246909" name="Line 125"/>
            <p:cNvSpPr>
              <a:spLocks noChangeShapeType="1"/>
            </p:cNvSpPr>
            <p:nvPr/>
          </p:nvSpPr>
          <p:spPr bwMode="auto">
            <a:xfrm>
              <a:off x="585" y="2620"/>
              <a:ext cx="4848" cy="0"/>
            </a:xfrm>
            <a:prstGeom prst="line">
              <a:avLst/>
            </a:prstGeom>
            <a:noFill/>
            <a:ln w="9525">
              <a:solidFill>
                <a:schemeClr val="tx1"/>
              </a:solidFill>
              <a:round/>
              <a:headEnd/>
              <a:tailEnd/>
            </a:ln>
            <a:effectLst/>
          </p:spPr>
          <p:txBody>
            <a:bodyPr/>
            <a:lstStyle/>
            <a:p>
              <a:endParaRPr lang="en-US"/>
            </a:p>
          </p:txBody>
        </p:sp>
        <p:sp>
          <p:nvSpPr>
            <p:cNvPr id="246910" name="Line 126"/>
            <p:cNvSpPr>
              <a:spLocks noChangeShapeType="1"/>
            </p:cNvSpPr>
            <p:nvPr/>
          </p:nvSpPr>
          <p:spPr bwMode="auto">
            <a:xfrm>
              <a:off x="2784" y="2304"/>
              <a:ext cx="0" cy="1632"/>
            </a:xfrm>
            <a:prstGeom prst="line">
              <a:avLst/>
            </a:prstGeom>
            <a:noFill/>
            <a:ln w="9525">
              <a:solidFill>
                <a:schemeClr val="tx1"/>
              </a:solidFill>
              <a:round/>
              <a:headEnd/>
              <a:tailEnd/>
            </a:ln>
            <a:effectLst/>
          </p:spPr>
          <p:txBody>
            <a:bodyPr/>
            <a:lstStyle/>
            <a:p>
              <a:endParaRPr lang="en-US"/>
            </a:p>
          </p:txBody>
        </p:sp>
        <p:sp>
          <p:nvSpPr>
            <p:cNvPr id="246911" name="Line 127"/>
            <p:cNvSpPr>
              <a:spLocks noChangeShapeType="1"/>
            </p:cNvSpPr>
            <p:nvPr/>
          </p:nvSpPr>
          <p:spPr bwMode="auto">
            <a:xfrm>
              <a:off x="576" y="2976"/>
              <a:ext cx="4848" cy="0"/>
            </a:xfrm>
            <a:prstGeom prst="line">
              <a:avLst/>
            </a:prstGeom>
            <a:noFill/>
            <a:ln w="9525">
              <a:solidFill>
                <a:schemeClr val="tx1"/>
              </a:solidFill>
              <a:round/>
              <a:headEnd/>
              <a:tailEnd/>
            </a:ln>
            <a:effectLst/>
          </p:spPr>
          <p:txBody>
            <a:bodyPr/>
            <a:lstStyle/>
            <a:p>
              <a:endParaRPr lang="en-US"/>
            </a:p>
          </p:txBody>
        </p:sp>
        <p:sp>
          <p:nvSpPr>
            <p:cNvPr id="246912" name="Line 128"/>
            <p:cNvSpPr>
              <a:spLocks noChangeShapeType="1"/>
            </p:cNvSpPr>
            <p:nvPr/>
          </p:nvSpPr>
          <p:spPr bwMode="auto">
            <a:xfrm>
              <a:off x="585" y="3582"/>
              <a:ext cx="4848" cy="0"/>
            </a:xfrm>
            <a:prstGeom prst="line">
              <a:avLst/>
            </a:prstGeom>
            <a:noFill/>
            <a:ln w="9525">
              <a:solidFill>
                <a:schemeClr val="tx1"/>
              </a:solidFill>
              <a:round/>
              <a:headEnd/>
              <a:tailEnd/>
            </a:ln>
            <a:effectLst/>
          </p:spPr>
          <p:txBody>
            <a:bodyPr/>
            <a:lstStyle/>
            <a:p>
              <a:endParaRPr lang="en-US"/>
            </a:p>
          </p:txBody>
        </p:sp>
      </p:gr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46963"/>
                                        </p:tgtEl>
                                        <p:attrNameLst>
                                          <p:attrName>style.visibility</p:attrName>
                                        </p:attrNameLst>
                                      </p:cBhvr>
                                      <p:to>
                                        <p:strVal val="visible"/>
                                      </p:to>
                                    </p:set>
                                    <p:animEffect transition="in" filter="strips(downLeft)">
                                      <p:cBhvr>
                                        <p:cTn id="7" dur="500"/>
                                        <p:tgtEl>
                                          <p:spTgt spid="24696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46969"/>
                                        </p:tgtEl>
                                        <p:attrNameLst>
                                          <p:attrName>style.visibility</p:attrName>
                                        </p:attrNameLst>
                                      </p:cBhvr>
                                      <p:to>
                                        <p:strVal val="visible"/>
                                      </p:to>
                                    </p:set>
                                    <p:animEffect transition="in" filter="strips(downLeft)">
                                      <p:cBhvr>
                                        <p:cTn id="12" dur="500"/>
                                        <p:tgtEl>
                                          <p:spTgt spid="24696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46789"/>
                                        </p:tgtEl>
                                        <p:attrNameLst>
                                          <p:attrName>style.visibility</p:attrName>
                                        </p:attrNameLst>
                                      </p:cBhvr>
                                      <p:to>
                                        <p:strVal val="visible"/>
                                      </p:to>
                                    </p:set>
                                    <p:animEffect transition="in" filter="strips(downLeft)">
                                      <p:cBhvr>
                                        <p:cTn id="17" dur="500"/>
                                        <p:tgtEl>
                                          <p:spTgt spid="2467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46913"/>
                                        </p:tgtEl>
                                        <p:attrNameLst>
                                          <p:attrName>style.visibility</p:attrName>
                                        </p:attrNameLst>
                                      </p:cBhvr>
                                      <p:to>
                                        <p:strVal val="visible"/>
                                      </p:to>
                                    </p:set>
                                    <p:animEffect transition="in" filter="dissolve">
                                      <p:cBhvr>
                                        <p:cTn id="22" dur="500"/>
                                        <p:tgtEl>
                                          <p:spTgt spid="2469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6908">
                                            <p:txEl>
                                              <p:pRg st="0" end="0"/>
                                            </p:txEl>
                                          </p:spTgt>
                                        </p:tgtEl>
                                        <p:attrNameLst>
                                          <p:attrName>style.visibility</p:attrName>
                                        </p:attrNameLst>
                                      </p:cBhvr>
                                      <p:to>
                                        <p:strVal val="visible"/>
                                      </p:to>
                                    </p:set>
                                    <p:animEffect transition="in" filter="wipe(left)">
                                      <p:cBhvr>
                                        <p:cTn id="27" dur="500"/>
                                        <p:tgtEl>
                                          <p:spTgt spid="24690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46908">
                                            <p:txEl>
                                              <p:pRg st="1" end="1"/>
                                            </p:txEl>
                                          </p:spTgt>
                                        </p:tgtEl>
                                        <p:attrNameLst>
                                          <p:attrName>style.visibility</p:attrName>
                                        </p:attrNameLst>
                                      </p:cBhvr>
                                      <p:to>
                                        <p:strVal val="visible"/>
                                      </p:to>
                                    </p:set>
                                    <p:animEffect transition="in" filter="wipe(left)">
                                      <p:cBhvr>
                                        <p:cTn id="32" dur="500"/>
                                        <p:tgtEl>
                                          <p:spTgt spid="24690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46908">
                                            <p:txEl>
                                              <p:pRg st="2" end="2"/>
                                            </p:txEl>
                                          </p:spTgt>
                                        </p:tgtEl>
                                        <p:attrNameLst>
                                          <p:attrName>style.visibility</p:attrName>
                                        </p:attrNameLst>
                                      </p:cBhvr>
                                      <p:to>
                                        <p:strVal val="visible"/>
                                      </p:to>
                                    </p:set>
                                    <p:animEffect transition="in" filter="wipe(left)">
                                      <p:cBhvr>
                                        <p:cTn id="37" dur="500"/>
                                        <p:tgtEl>
                                          <p:spTgt spid="24690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46908">
                                            <p:txEl>
                                              <p:pRg st="3" end="3"/>
                                            </p:txEl>
                                          </p:spTgt>
                                        </p:tgtEl>
                                        <p:attrNameLst>
                                          <p:attrName>style.visibility</p:attrName>
                                        </p:attrNameLst>
                                      </p:cBhvr>
                                      <p:to>
                                        <p:strVal val="visible"/>
                                      </p:to>
                                    </p:set>
                                    <p:animEffect transition="in" filter="wipe(left)">
                                      <p:cBhvr>
                                        <p:cTn id="42" dur="500"/>
                                        <p:tgtEl>
                                          <p:spTgt spid="2469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908" grpId="0" build="p" bldLvl="3" autoUpdateAnimBg="0"/>
      <p:bldP spid="24678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Government spending (G)</a:t>
            </a:r>
          </a:p>
        </p:txBody>
      </p:sp>
      <p:sp>
        <p:nvSpPr>
          <p:cNvPr id="41987" name="Rectangle 3"/>
          <p:cNvSpPr>
            <a:spLocks noGrp="1" noChangeArrowheads="1"/>
          </p:cNvSpPr>
          <p:nvPr>
            <p:ph idx="1"/>
          </p:nvPr>
        </p:nvSpPr>
        <p:spPr>
          <a:xfrm>
            <a:off x="914400" y="1371600"/>
            <a:ext cx="7772400" cy="3886200"/>
          </a:xfrm>
        </p:spPr>
        <p:txBody>
          <a:bodyPr/>
          <a:lstStyle/>
          <a:p>
            <a:r>
              <a:rPr lang="en-US" sz="1800" b="1" dirty="0">
                <a:latin typeface="Arial" pitchFamily="34" charset="0"/>
                <a:cs typeface="Arial" pitchFamily="34" charset="0"/>
              </a:rPr>
              <a:t>G</a:t>
            </a:r>
            <a:r>
              <a:rPr lang="en-US" sz="1800" dirty="0">
                <a:latin typeface="Arial" pitchFamily="34" charset="0"/>
                <a:cs typeface="Arial" pitchFamily="34" charset="0"/>
              </a:rPr>
              <a:t> includes all government spending on goods and services</a:t>
            </a:r>
            <a:r>
              <a:rPr lang="en-US" sz="1800" dirty="0" smtClean="0">
                <a:latin typeface="Arial" pitchFamily="34" charset="0"/>
                <a:cs typeface="Arial" pitchFamily="34" charset="0"/>
              </a:rPr>
              <a:t>.</a:t>
            </a: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r>
              <a:rPr lang="en-US" sz="1800" b="1" dirty="0">
                <a:latin typeface="Arial" pitchFamily="34" charset="0"/>
                <a:cs typeface="Arial" pitchFamily="34" charset="0"/>
              </a:rPr>
              <a:t>G</a:t>
            </a:r>
            <a:r>
              <a:rPr lang="en-US" sz="1800" dirty="0">
                <a:latin typeface="Arial" pitchFamily="34" charset="0"/>
                <a:cs typeface="Arial" pitchFamily="34" charset="0"/>
              </a:rPr>
              <a:t> excludes transfer payments </a:t>
            </a:r>
            <a:r>
              <a:rPr lang="en-US" sz="1800" dirty="0" smtClean="0">
                <a:latin typeface="Arial" pitchFamily="34" charset="0"/>
                <a:cs typeface="Arial" pitchFamily="34" charset="0"/>
              </a:rPr>
              <a:t>(</a:t>
            </a:r>
            <a:r>
              <a:rPr lang="en-US" sz="1800" dirty="0">
                <a:latin typeface="Arial" pitchFamily="34" charset="0"/>
                <a:cs typeface="Arial" pitchFamily="34" charset="0"/>
              </a:rPr>
              <a:t>e.g. unemployment insurance payments), because they do not represent spending on goods and services. </a:t>
            </a:r>
          </a:p>
          <a:p>
            <a:endParaRPr lang="en-US" sz="1800" dirty="0">
              <a:latin typeface="Arial" pitchFamily="34" charset="0"/>
              <a:cs typeface="Arial" pitchFamily="34"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xEl>
                                              <p:pRg st="3" end="3"/>
                                            </p:txEl>
                                          </p:spTgt>
                                        </p:tgtEl>
                                        <p:attrNameLst>
                                          <p:attrName>style.visibility</p:attrName>
                                        </p:attrNameLst>
                                      </p:cBhvr>
                                      <p:to>
                                        <p:strVal val="visible"/>
                                      </p:to>
                                    </p:set>
                                    <p:animEffect transition="in" filter="wipe(left)">
                                      <p:cBhvr>
                                        <p:cTn id="12" dur="5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06400" y="228600"/>
            <a:ext cx="8051800" cy="914400"/>
          </a:xfrm>
        </p:spPr>
        <p:txBody>
          <a:bodyPr>
            <a:normAutofit/>
          </a:bodyPr>
          <a:lstStyle/>
          <a:p>
            <a:r>
              <a:rPr lang="en-US" sz="2400" b="1" dirty="0">
                <a:latin typeface="Arial" pitchFamily="34" charset="0"/>
                <a:cs typeface="Arial" pitchFamily="34" charset="0"/>
              </a:rPr>
              <a:t>Government spending, 2001</a:t>
            </a:r>
          </a:p>
        </p:txBody>
      </p:sp>
      <p:graphicFrame>
        <p:nvGraphicFramePr>
          <p:cNvPr id="114691" name="Object 3"/>
          <p:cNvGraphicFramePr>
            <a:graphicFrameLocks noChangeAspect="1"/>
          </p:cNvGraphicFramePr>
          <p:nvPr/>
        </p:nvGraphicFramePr>
        <p:xfrm>
          <a:off x="704850" y="1371600"/>
          <a:ext cx="7753350" cy="4857750"/>
        </p:xfrm>
        <a:graphic>
          <a:graphicData uri="http://schemas.openxmlformats.org/presentationml/2006/ole">
            <mc:AlternateContent xmlns:mc="http://schemas.openxmlformats.org/markup-compatibility/2006">
              <mc:Choice xmlns:v="urn:schemas-microsoft-com:vml" Requires="v">
                <p:oleObj spid="_x0000_s114692" name="Document" r:id="rId5" imgW="7928640" imgH="4959360" progId="Word.Document.8">
                  <p:embed/>
                </p:oleObj>
              </mc:Choice>
              <mc:Fallback>
                <p:oleObj name="Document" r:id="rId5" imgW="7928640" imgH="4959360" progId="Word.Document.8">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850" y="1371600"/>
                        <a:ext cx="7753350" cy="4857750"/>
                      </a:xfrm>
                      <a:prstGeom prst="rect">
                        <a:avLst/>
                      </a:prstGeom>
                      <a:noFill/>
                      <a:effectLst>
                        <a:outerShdw dist="161645" dir="2700000" algn="ctr" rotWithShape="0">
                          <a:srgbClr val="808080"/>
                        </a:outerShdw>
                      </a:effectLst>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zoom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09600" y="228600"/>
            <a:ext cx="7848600" cy="669925"/>
          </a:xfrm>
        </p:spPr>
        <p:txBody>
          <a:bodyPr>
            <a:normAutofit/>
          </a:bodyPr>
          <a:lstStyle/>
          <a:p>
            <a:r>
              <a:rPr lang="en-US" sz="2400" b="1" dirty="0">
                <a:latin typeface="Arial" pitchFamily="34" charset="0"/>
                <a:cs typeface="Arial" pitchFamily="34" charset="0"/>
              </a:rPr>
              <a:t>Net exports  (NX = EX - IM)</a:t>
            </a:r>
          </a:p>
        </p:txBody>
      </p:sp>
      <p:sp>
        <p:nvSpPr>
          <p:cNvPr id="43011" name="Rectangle 3"/>
          <p:cNvSpPr>
            <a:spLocks noGrp="1" noChangeArrowheads="1"/>
          </p:cNvSpPr>
          <p:nvPr>
            <p:ph idx="1"/>
          </p:nvPr>
        </p:nvSpPr>
        <p:spPr>
          <a:xfrm>
            <a:off x="508000" y="1219200"/>
            <a:ext cx="8178800" cy="990600"/>
          </a:xfrm>
        </p:spPr>
        <p:txBody>
          <a:bodyPr/>
          <a:lstStyle/>
          <a:p>
            <a:pPr marL="920750" indent="-920750">
              <a:buFont typeface="Wingdings" pitchFamily="2" charset="2"/>
              <a:buNone/>
            </a:pPr>
            <a:r>
              <a:rPr lang="en-US" sz="1800" dirty="0">
                <a:latin typeface="Arial" pitchFamily="34" charset="0"/>
                <a:cs typeface="Arial" pitchFamily="34" charset="0"/>
              </a:rPr>
              <a:t>def:  the value of total exports (</a:t>
            </a:r>
            <a:r>
              <a:rPr lang="en-US" sz="1800" b="1" dirty="0">
                <a:latin typeface="Arial" pitchFamily="34" charset="0"/>
                <a:cs typeface="Arial" pitchFamily="34" charset="0"/>
              </a:rPr>
              <a:t>EX</a:t>
            </a:r>
            <a:r>
              <a:rPr lang="en-US" sz="1800" dirty="0">
                <a:latin typeface="Arial" pitchFamily="34" charset="0"/>
                <a:cs typeface="Arial" pitchFamily="34" charset="0"/>
              </a:rPr>
              <a:t>) </a:t>
            </a:r>
            <a:r>
              <a:rPr lang="en-US" sz="1800" dirty="0" smtClean="0">
                <a:latin typeface="Arial" pitchFamily="34" charset="0"/>
                <a:cs typeface="Arial" pitchFamily="34" charset="0"/>
              </a:rPr>
              <a:t>minus </a:t>
            </a:r>
            <a:r>
              <a:rPr lang="en-US" sz="1800" dirty="0">
                <a:latin typeface="Arial" pitchFamily="34" charset="0"/>
                <a:cs typeface="Arial" pitchFamily="34" charset="0"/>
              </a:rPr>
              <a:t>the value of total imports (</a:t>
            </a:r>
            <a:r>
              <a:rPr lang="en-US" sz="1800" b="1" dirty="0">
                <a:latin typeface="Arial" pitchFamily="34" charset="0"/>
                <a:cs typeface="Arial" pitchFamily="34" charset="0"/>
              </a:rPr>
              <a:t>IM</a:t>
            </a:r>
            <a:r>
              <a:rPr lang="en-US" sz="1800" dirty="0">
                <a:latin typeface="Arial" pitchFamily="34" charset="0"/>
                <a:cs typeface="Arial" pitchFamily="34" charset="0"/>
              </a:rPr>
              <a:t>)</a:t>
            </a:r>
          </a:p>
        </p:txBody>
      </p:sp>
      <p:graphicFrame>
        <p:nvGraphicFramePr>
          <p:cNvPr id="43012" name="Object 4"/>
          <p:cNvGraphicFramePr>
            <a:graphicFrameLocks noChangeAspect="1"/>
          </p:cNvGraphicFramePr>
          <p:nvPr/>
        </p:nvGraphicFramePr>
        <p:xfrm>
          <a:off x="228600" y="1752600"/>
          <a:ext cx="8686800" cy="4176713"/>
        </p:xfrm>
        <a:graphic>
          <a:graphicData uri="http://schemas.openxmlformats.org/presentationml/2006/ole">
            <mc:AlternateContent xmlns:mc="http://schemas.openxmlformats.org/markup-compatibility/2006">
              <mc:Choice xmlns:v="urn:schemas-microsoft-com:vml" Requires="v">
                <p:oleObj spid="_x0000_s43013" name="Chart" r:id="rId5" imgW="11790000" imgH="5883840" progId="Excel.Sheet.8">
                  <p:embed/>
                </p:oleObj>
              </mc:Choice>
              <mc:Fallback>
                <p:oleObj name="Chart" r:id="rId5" imgW="11790000" imgH="5883840" progId="Excel.Sheet.8">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752600"/>
                        <a:ext cx="8686800" cy="4176713"/>
                      </a:xfrm>
                      <a:prstGeom prst="rect">
                        <a:avLst/>
                      </a:prstGeom>
                      <a:noFill/>
                      <a:ln w="9525">
                        <a:solidFill>
                          <a:schemeClr val="tx1"/>
                        </a:solidFill>
                        <a:miter lim="800000"/>
                        <a:headEnd/>
                        <a:tailEnd/>
                      </a:ln>
                      <a:effectLst>
                        <a:outerShdw dist="143684" dir="2700000" algn="ctr" rotWithShape="0">
                          <a:schemeClr val="bg2"/>
                        </a:outerShdw>
                      </a:effectLst>
                    </p:spPr>
                  </p:pic>
                </p:oleObj>
              </mc:Fallback>
            </mc:AlternateContent>
          </a:graphicData>
        </a:graphic>
      </p:graphicFrame>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012"/>
                                        </p:tgtEl>
                                        <p:attrNameLst>
                                          <p:attrName>style.visibility</p:attrName>
                                        </p:attrNameLst>
                                      </p:cBhvr>
                                      <p:to>
                                        <p:strVal val="visible"/>
                                      </p:to>
                                    </p:set>
                                    <p:animEffect transition="in" filter="dissolve">
                                      <p:cBhvr>
                                        <p:cTn id="12" dur="5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OleChart spid="4301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An important identity</a:t>
            </a:r>
          </a:p>
        </p:txBody>
      </p:sp>
      <p:sp>
        <p:nvSpPr>
          <p:cNvPr id="46083" name="Rectangle 3"/>
          <p:cNvSpPr>
            <a:spLocks noGrp="1" noChangeArrowheads="1"/>
          </p:cNvSpPr>
          <p:nvPr>
            <p:ph idx="1"/>
          </p:nvPr>
        </p:nvSpPr>
        <p:spPr>
          <a:xfrm>
            <a:off x="914400" y="1600200"/>
            <a:ext cx="7620000" cy="2514600"/>
          </a:xfrm>
        </p:spPr>
        <p:txBody>
          <a:bodyPr/>
          <a:lstStyle/>
          <a:p>
            <a:pPr marL="0" indent="0" algn="ctr">
              <a:buFont typeface="Wingdings" pitchFamily="2" charset="2"/>
              <a:buNone/>
            </a:pPr>
            <a:r>
              <a:rPr lang="en-US" sz="1800" b="1" dirty="0">
                <a:latin typeface="Arial" pitchFamily="34" charset="0"/>
                <a:cs typeface="Arial" pitchFamily="34" charset="0"/>
              </a:rPr>
              <a:t>Y</a:t>
            </a:r>
            <a:r>
              <a:rPr lang="en-US" sz="1800" dirty="0">
                <a:latin typeface="Arial" pitchFamily="34" charset="0"/>
                <a:cs typeface="Arial" pitchFamily="34" charset="0"/>
              </a:rPr>
              <a:t>  =  </a:t>
            </a:r>
            <a:r>
              <a:rPr lang="en-US" sz="1800" b="1" dirty="0">
                <a:latin typeface="Arial" pitchFamily="34" charset="0"/>
                <a:cs typeface="Arial" pitchFamily="34" charset="0"/>
              </a:rPr>
              <a:t>C</a:t>
            </a:r>
            <a:r>
              <a:rPr lang="en-US" sz="1800" dirty="0">
                <a:latin typeface="Arial" pitchFamily="34" charset="0"/>
                <a:cs typeface="Arial" pitchFamily="34" charset="0"/>
              </a:rPr>
              <a:t> + </a:t>
            </a:r>
            <a:r>
              <a:rPr lang="en-US" sz="1800" b="1" dirty="0">
                <a:latin typeface="Arial" pitchFamily="34" charset="0"/>
                <a:cs typeface="Arial" pitchFamily="34" charset="0"/>
              </a:rPr>
              <a:t>I</a:t>
            </a:r>
            <a:r>
              <a:rPr lang="en-US" sz="1800" dirty="0">
                <a:latin typeface="Arial" pitchFamily="34" charset="0"/>
                <a:cs typeface="Arial" pitchFamily="34" charset="0"/>
              </a:rPr>
              <a:t> + </a:t>
            </a:r>
            <a:r>
              <a:rPr lang="en-US" sz="1800" b="1" dirty="0">
                <a:latin typeface="Arial" pitchFamily="34" charset="0"/>
                <a:cs typeface="Arial" pitchFamily="34" charset="0"/>
              </a:rPr>
              <a:t>G</a:t>
            </a:r>
            <a:r>
              <a:rPr lang="en-US" sz="1800" dirty="0">
                <a:latin typeface="Arial" pitchFamily="34" charset="0"/>
                <a:cs typeface="Arial" pitchFamily="34" charset="0"/>
              </a:rPr>
              <a:t> + </a:t>
            </a:r>
            <a:r>
              <a:rPr lang="en-US" sz="1800" b="1" dirty="0">
                <a:latin typeface="Arial" pitchFamily="34" charset="0"/>
                <a:cs typeface="Arial" pitchFamily="34" charset="0"/>
              </a:rPr>
              <a:t>NX</a:t>
            </a:r>
            <a:endParaRPr lang="en-US" sz="1800" dirty="0">
              <a:latin typeface="Arial" pitchFamily="34" charset="0"/>
              <a:cs typeface="Arial" pitchFamily="34" charset="0"/>
            </a:endParaRPr>
          </a:p>
          <a:p>
            <a:pPr marL="0" indent="0">
              <a:spcBef>
                <a:spcPct val="50000"/>
              </a:spcBef>
              <a:buFont typeface="Wingdings" pitchFamily="2" charset="2"/>
              <a:buNone/>
            </a:pPr>
            <a:r>
              <a:rPr lang="en-US" sz="1800" dirty="0">
                <a:latin typeface="Arial" pitchFamily="34" charset="0"/>
                <a:cs typeface="Arial" pitchFamily="34" charset="0"/>
              </a:rPr>
              <a:t>where  </a:t>
            </a:r>
            <a:endParaRPr lang="en-US" sz="1800" dirty="0" smtClean="0">
              <a:latin typeface="Arial" pitchFamily="34" charset="0"/>
              <a:cs typeface="Arial" pitchFamily="34" charset="0"/>
            </a:endParaRPr>
          </a:p>
          <a:p>
            <a:pPr marL="0" indent="0">
              <a:spcBef>
                <a:spcPct val="50000"/>
              </a:spcBef>
              <a:buFont typeface="Wingdings" pitchFamily="2" charset="2"/>
              <a:buNone/>
            </a:pP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dirty="0">
                <a:latin typeface="Arial" pitchFamily="34" charset="0"/>
                <a:cs typeface="Arial" pitchFamily="34" charset="0"/>
              </a:rPr>
              <a:t>Y</a:t>
            </a:r>
            <a:r>
              <a:rPr lang="en-US" sz="1800" dirty="0">
                <a:latin typeface="Arial" pitchFamily="34" charset="0"/>
                <a:cs typeface="Arial" pitchFamily="34" charset="0"/>
              </a:rPr>
              <a:t> = GDP = the value of total </a:t>
            </a:r>
            <a:r>
              <a:rPr lang="en-US" sz="1800" dirty="0" smtClean="0">
                <a:latin typeface="Arial" pitchFamily="34" charset="0"/>
                <a:cs typeface="Arial" pitchFamily="34" charset="0"/>
              </a:rPr>
              <a:t>output</a:t>
            </a:r>
          </a:p>
          <a:p>
            <a:pPr marL="0" indent="0">
              <a:spcBef>
                <a:spcPct val="50000"/>
              </a:spcBef>
              <a:buFont typeface="Wingdings" pitchFamily="2" charset="2"/>
              <a:buNone/>
            </a:pPr>
            <a:endParaRPr lang="en-US" sz="1800" dirty="0">
              <a:latin typeface="Arial" pitchFamily="34" charset="0"/>
              <a:cs typeface="Arial" pitchFamily="34" charset="0"/>
            </a:endParaRPr>
          </a:p>
          <a:p>
            <a:pPr marL="0" indent="0">
              <a:buFont typeface="Wingdings" pitchFamily="2" charset="2"/>
              <a:buNone/>
            </a:pPr>
            <a:r>
              <a:rPr lang="en-US" sz="1800" dirty="0">
                <a:latin typeface="Arial" pitchFamily="34" charset="0"/>
                <a:cs typeface="Arial" pitchFamily="34" charset="0"/>
              </a:rPr>
              <a:t>  </a:t>
            </a:r>
            <a:r>
              <a:rPr lang="en-US" sz="1800" b="1" dirty="0">
                <a:latin typeface="Arial" pitchFamily="34" charset="0"/>
                <a:cs typeface="Arial" pitchFamily="34" charset="0"/>
              </a:rPr>
              <a:t>C</a:t>
            </a:r>
            <a:r>
              <a:rPr lang="en-US" sz="1800" dirty="0">
                <a:latin typeface="Arial" pitchFamily="34" charset="0"/>
                <a:cs typeface="Arial" pitchFamily="34" charset="0"/>
              </a:rPr>
              <a:t> + </a:t>
            </a:r>
            <a:r>
              <a:rPr lang="en-US" sz="1800" b="1" dirty="0">
                <a:latin typeface="Arial" pitchFamily="34" charset="0"/>
                <a:cs typeface="Arial" pitchFamily="34" charset="0"/>
              </a:rPr>
              <a:t>I</a:t>
            </a:r>
            <a:r>
              <a:rPr lang="en-US" sz="1800" dirty="0">
                <a:latin typeface="Arial" pitchFamily="34" charset="0"/>
                <a:cs typeface="Arial" pitchFamily="34" charset="0"/>
              </a:rPr>
              <a:t> + </a:t>
            </a:r>
            <a:r>
              <a:rPr lang="en-US" sz="1800" b="1" dirty="0">
                <a:latin typeface="Arial" pitchFamily="34" charset="0"/>
                <a:cs typeface="Arial" pitchFamily="34" charset="0"/>
              </a:rPr>
              <a:t>G</a:t>
            </a:r>
            <a:r>
              <a:rPr lang="en-US" sz="1800" dirty="0">
                <a:latin typeface="Arial" pitchFamily="34" charset="0"/>
                <a:cs typeface="Arial" pitchFamily="34" charset="0"/>
              </a:rPr>
              <a:t> + </a:t>
            </a:r>
            <a:r>
              <a:rPr lang="en-US" sz="1800" b="1" dirty="0">
                <a:latin typeface="Arial" pitchFamily="34" charset="0"/>
                <a:cs typeface="Arial" pitchFamily="34" charset="0"/>
              </a:rPr>
              <a:t>NX</a:t>
            </a:r>
            <a:r>
              <a:rPr lang="en-US" sz="1800" dirty="0">
                <a:latin typeface="Arial" pitchFamily="34" charset="0"/>
                <a:cs typeface="Arial" pitchFamily="34" charset="0"/>
              </a:rPr>
              <a:t> = aggregate expenditure</a:t>
            </a:r>
          </a:p>
        </p:txBody>
      </p:sp>
    </p:spTree>
  </p:cSld>
  <p:clrMapOvr>
    <a:masterClrMapping/>
  </p:clrMapOvr>
  <p:transition>
    <p:zoom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02"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A question for </a:t>
            </a:r>
            <a:r>
              <a:rPr lang="en-US" sz="2400" b="1" dirty="0" smtClean="0">
                <a:latin typeface="Arial" pitchFamily="34" charset="0"/>
                <a:cs typeface="Arial" pitchFamily="34" charset="0"/>
              </a:rPr>
              <a:t>you</a:t>
            </a:r>
            <a:endParaRPr lang="en-US" sz="2400" b="1" dirty="0">
              <a:latin typeface="Arial" pitchFamily="34" charset="0"/>
              <a:cs typeface="Arial" pitchFamily="34" charset="0"/>
            </a:endParaRPr>
          </a:p>
        </p:txBody>
      </p:sp>
      <p:sp>
        <p:nvSpPr>
          <p:cNvPr id="153603" name="Rectangle 1027"/>
          <p:cNvSpPr>
            <a:spLocks noGrp="1" noChangeArrowheads="1"/>
          </p:cNvSpPr>
          <p:nvPr>
            <p:ph idx="1"/>
          </p:nvPr>
        </p:nvSpPr>
        <p:spPr>
          <a:xfrm>
            <a:off x="990600" y="1295400"/>
            <a:ext cx="7543800" cy="4572000"/>
          </a:xfrm>
        </p:spPr>
        <p:txBody>
          <a:bodyPr/>
          <a:lstStyle/>
          <a:p>
            <a:pPr>
              <a:spcBef>
                <a:spcPct val="35000"/>
              </a:spcBef>
              <a:buFont typeface="Wingdings" pitchFamily="2" charset="2"/>
              <a:buNone/>
            </a:pPr>
            <a:endParaRPr lang="en-US" sz="1800" dirty="0" smtClean="0">
              <a:latin typeface="Arial" pitchFamily="34" charset="0"/>
              <a:cs typeface="Arial" pitchFamily="34" charset="0"/>
            </a:endParaRPr>
          </a:p>
          <a:p>
            <a:pPr>
              <a:spcBef>
                <a:spcPct val="35000"/>
              </a:spcBef>
              <a:buFont typeface="Wingdings" pitchFamily="2" charset="2"/>
              <a:buNone/>
            </a:pPr>
            <a:r>
              <a:rPr lang="en-US" sz="1800" dirty="0" smtClean="0">
                <a:latin typeface="Arial" pitchFamily="34" charset="0"/>
                <a:cs typeface="Arial" pitchFamily="34" charset="0"/>
              </a:rPr>
              <a:t>Suppose </a:t>
            </a:r>
            <a:r>
              <a:rPr lang="en-US" sz="1800" dirty="0">
                <a:latin typeface="Arial" pitchFamily="34" charset="0"/>
                <a:cs typeface="Arial" pitchFamily="34" charset="0"/>
              </a:rPr>
              <a:t>a firm </a:t>
            </a:r>
          </a:p>
          <a:p>
            <a:pPr>
              <a:spcBef>
                <a:spcPct val="35000"/>
              </a:spcBef>
            </a:pPr>
            <a:r>
              <a:rPr lang="en-US" sz="1800" dirty="0">
                <a:latin typeface="Arial" pitchFamily="34" charset="0"/>
                <a:cs typeface="Arial" pitchFamily="34" charset="0"/>
              </a:rPr>
              <a:t>produces $10 million worth of final </a:t>
            </a:r>
            <a:r>
              <a:rPr lang="en-US" sz="1800" dirty="0" smtClean="0">
                <a:latin typeface="Arial" pitchFamily="34" charset="0"/>
                <a:cs typeface="Arial" pitchFamily="34" charset="0"/>
              </a:rPr>
              <a:t>goods</a:t>
            </a:r>
          </a:p>
          <a:p>
            <a:pPr>
              <a:spcBef>
                <a:spcPct val="35000"/>
              </a:spcBef>
            </a:pPr>
            <a:endParaRPr lang="en-US" sz="1800" dirty="0">
              <a:latin typeface="Arial" pitchFamily="34" charset="0"/>
              <a:cs typeface="Arial" pitchFamily="34" charset="0"/>
            </a:endParaRPr>
          </a:p>
          <a:p>
            <a:pPr>
              <a:spcBef>
                <a:spcPct val="35000"/>
              </a:spcBef>
            </a:pPr>
            <a:r>
              <a:rPr lang="en-US" sz="1800" dirty="0">
                <a:latin typeface="Arial" pitchFamily="34" charset="0"/>
                <a:cs typeface="Arial" pitchFamily="34" charset="0"/>
              </a:rPr>
              <a:t>but only sells $9 million worth.</a:t>
            </a:r>
          </a:p>
          <a:p>
            <a:pPr>
              <a:spcBef>
                <a:spcPct val="35000"/>
              </a:spcBef>
              <a:buFont typeface="Wingdings" pitchFamily="2" charset="2"/>
              <a:buNone/>
            </a:pPr>
            <a:endParaRPr lang="en-US" sz="1800" dirty="0">
              <a:latin typeface="Arial" pitchFamily="34" charset="0"/>
              <a:cs typeface="Arial" pitchFamily="34" charset="0"/>
            </a:endParaRPr>
          </a:p>
          <a:p>
            <a:pPr>
              <a:spcBef>
                <a:spcPct val="0"/>
              </a:spcBef>
              <a:buFont typeface="Wingdings" pitchFamily="2" charset="2"/>
              <a:buNone/>
            </a:pPr>
            <a:r>
              <a:rPr lang="en-US" sz="1800" dirty="0">
                <a:latin typeface="Arial" pitchFamily="34" charset="0"/>
                <a:cs typeface="Arial" pitchFamily="34" charset="0"/>
              </a:rPr>
              <a:t>Does this violate the </a:t>
            </a:r>
            <a:r>
              <a:rPr lang="en-US" sz="1800" dirty="0" smtClean="0">
                <a:latin typeface="Arial" pitchFamily="34" charset="0"/>
                <a:cs typeface="Arial" pitchFamily="34" charset="0"/>
              </a:rPr>
              <a:t>expenditure </a:t>
            </a:r>
            <a:r>
              <a:rPr lang="en-US" sz="1800" dirty="0">
                <a:latin typeface="Arial" pitchFamily="34" charset="0"/>
                <a:cs typeface="Arial" pitchFamily="34" charset="0"/>
              </a:rPr>
              <a:t>= output identity?</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03">
                                            <p:txEl>
                                              <p:pRg st="1" end="1"/>
                                            </p:txEl>
                                          </p:spTgt>
                                        </p:tgtEl>
                                        <p:attrNameLst>
                                          <p:attrName>style.visibility</p:attrName>
                                        </p:attrNameLst>
                                      </p:cBhvr>
                                      <p:to>
                                        <p:strVal val="visible"/>
                                      </p:to>
                                    </p:set>
                                    <p:animEffect transition="in" filter="wipe(left)">
                                      <p:cBhvr>
                                        <p:cTn id="7" dur="500"/>
                                        <p:tgtEl>
                                          <p:spTgt spid="1536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03">
                                            <p:txEl>
                                              <p:pRg st="2" end="2"/>
                                            </p:txEl>
                                          </p:spTgt>
                                        </p:tgtEl>
                                        <p:attrNameLst>
                                          <p:attrName>style.visibility</p:attrName>
                                        </p:attrNameLst>
                                      </p:cBhvr>
                                      <p:to>
                                        <p:strVal val="visible"/>
                                      </p:to>
                                    </p:set>
                                    <p:animEffect transition="in" filter="wipe(left)">
                                      <p:cBhvr>
                                        <p:cTn id="12" dur="500"/>
                                        <p:tgtEl>
                                          <p:spTgt spid="1536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03">
                                            <p:txEl>
                                              <p:pRg st="4" end="4"/>
                                            </p:txEl>
                                          </p:spTgt>
                                        </p:tgtEl>
                                        <p:attrNameLst>
                                          <p:attrName>style.visibility</p:attrName>
                                        </p:attrNameLst>
                                      </p:cBhvr>
                                      <p:to>
                                        <p:strVal val="visible"/>
                                      </p:to>
                                    </p:set>
                                    <p:animEffect transition="in" filter="wipe(left)">
                                      <p:cBhvr>
                                        <p:cTn id="17" dur="500"/>
                                        <p:tgtEl>
                                          <p:spTgt spid="15360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603">
                                            <p:txEl>
                                              <p:pRg st="6" end="6"/>
                                            </p:txEl>
                                          </p:spTgt>
                                        </p:tgtEl>
                                        <p:attrNameLst>
                                          <p:attrName>style.visibility</p:attrName>
                                        </p:attrNameLst>
                                      </p:cBhvr>
                                      <p:to>
                                        <p:strVal val="visible"/>
                                      </p:to>
                                    </p:set>
                                    <p:animEffect transition="in" filter="wipe(left)">
                                      <p:cBhvr>
                                        <p:cTn id="22" dur="500"/>
                                        <p:tgtEl>
                                          <p:spTgt spid="153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Why output = expenditure</a:t>
            </a:r>
          </a:p>
        </p:txBody>
      </p:sp>
      <p:sp>
        <p:nvSpPr>
          <p:cNvPr id="118787" name="Rectangle 1027"/>
          <p:cNvSpPr>
            <a:spLocks noGrp="1" noChangeArrowheads="1"/>
          </p:cNvSpPr>
          <p:nvPr>
            <p:ph idx="1"/>
          </p:nvPr>
        </p:nvSpPr>
        <p:spPr>
          <a:xfrm>
            <a:off x="914400" y="1295400"/>
            <a:ext cx="7696200" cy="3733800"/>
          </a:xfrm>
        </p:spPr>
        <p:txBody>
          <a:bodyPr/>
          <a:lstStyle/>
          <a:p>
            <a:pPr>
              <a:lnSpc>
                <a:spcPct val="105000"/>
              </a:lnSpc>
              <a:spcBef>
                <a:spcPct val="35000"/>
              </a:spcBef>
            </a:pPr>
            <a:endParaRPr lang="en-US" sz="1800" dirty="0" smtClean="0">
              <a:latin typeface="Arial" pitchFamily="34" charset="0"/>
              <a:cs typeface="Arial" pitchFamily="34" charset="0"/>
            </a:endParaRPr>
          </a:p>
          <a:p>
            <a:pPr>
              <a:lnSpc>
                <a:spcPct val="105000"/>
              </a:lnSpc>
              <a:spcBef>
                <a:spcPct val="35000"/>
              </a:spcBef>
            </a:pPr>
            <a:endParaRPr lang="en-US" sz="1800" dirty="0" smtClean="0">
              <a:latin typeface="Arial" pitchFamily="34" charset="0"/>
              <a:cs typeface="Arial" pitchFamily="34" charset="0"/>
            </a:endParaRPr>
          </a:p>
          <a:p>
            <a:pPr>
              <a:lnSpc>
                <a:spcPct val="105000"/>
              </a:lnSpc>
              <a:spcBef>
                <a:spcPct val="35000"/>
              </a:spcBef>
            </a:pPr>
            <a:r>
              <a:rPr lang="en-US" sz="1800" dirty="0" smtClean="0">
                <a:latin typeface="Arial" pitchFamily="34" charset="0"/>
                <a:cs typeface="Arial" pitchFamily="34" charset="0"/>
              </a:rPr>
              <a:t>Unsold </a:t>
            </a:r>
            <a:r>
              <a:rPr lang="en-US" sz="1800" dirty="0">
                <a:latin typeface="Arial" pitchFamily="34" charset="0"/>
                <a:cs typeface="Arial" pitchFamily="34" charset="0"/>
              </a:rPr>
              <a:t>output goes into inventory, </a:t>
            </a:r>
            <a:r>
              <a:rPr lang="en-US" sz="1800" dirty="0" smtClean="0">
                <a:latin typeface="Arial" pitchFamily="34" charset="0"/>
                <a:cs typeface="Arial" pitchFamily="34" charset="0"/>
              </a:rPr>
              <a:t>and </a:t>
            </a:r>
            <a:r>
              <a:rPr lang="en-US" sz="1800" dirty="0">
                <a:latin typeface="Arial" pitchFamily="34" charset="0"/>
                <a:cs typeface="Arial" pitchFamily="34" charset="0"/>
              </a:rPr>
              <a:t>is counted as “inventory investment</a:t>
            </a:r>
            <a:r>
              <a:rPr lang="en-US" sz="1800" dirty="0" smtClean="0">
                <a:latin typeface="Arial" pitchFamily="34" charset="0"/>
                <a:cs typeface="Arial" pitchFamily="34" charset="0"/>
              </a:rPr>
              <a:t>”……</a:t>
            </a:r>
            <a:r>
              <a:rPr lang="en-US" sz="1800" dirty="0">
                <a:latin typeface="Arial" pitchFamily="34" charset="0"/>
                <a:cs typeface="Arial" pitchFamily="34" charset="0"/>
              </a:rPr>
              <a:t>whether the inventory buildup was intentional or not.    </a:t>
            </a:r>
          </a:p>
          <a:p>
            <a:pPr>
              <a:lnSpc>
                <a:spcPct val="105000"/>
              </a:lnSpc>
              <a:spcBef>
                <a:spcPct val="35000"/>
              </a:spcBef>
            </a:pPr>
            <a:endParaRPr lang="en-US" sz="1800" dirty="0" smtClean="0">
              <a:latin typeface="Arial" pitchFamily="34" charset="0"/>
              <a:cs typeface="Arial" pitchFamily="34" charset="0"/>
            </a:endParaRPr>
          </a:p>
          <a:p>
            <a:pPr>
              <a:lnSpc>
                <a:spcPct val="105000"/>
              </a:lnSpc>
              <a:spcBef>
                <a:spcPct val="35000"/>
              </a:spcBef>
            </a:pPr>
            <a:endParaRPr lang="en-US" sz="1800" dirty="0">
              <a:latin typeface="Arial" pitchFamily="34" charset="0"/>
              <a:cs typeface="Arial" pitchFamily="34" charset="0"/>
            </a:endParaRPr>
          </a:p>
          <a:p>
            <a:pPr>
              <a:lnSpc>
                <a:spcPct val="105000"/>
              </a:lnSpc>
              <a:spcBef>
                <a:spcPct val="35000"/>
              </a:spcBef>
            </a:pPr>
            <a:r>
              <a:rPr lang="en-US" sz="1800" dirty="0" smtClean="0">
                <a:latin typeface="Arial" pitchFamily="34" charset="0"/>
                <a:cs typeface="Arial" pitchFamily="34" charset="0"/>
              </a:rPr>
              <a:t>In </a:t>
            </a:r>
            <a:r>
              <a:rPr lang="en-US" sz="1800" dirty="0">
                <a:latin typeface="Arial" pitchFamily="34" charset="0"/>
                <a:cs typeface="Arial" pitchFamily="34" charset="0"/>
              </a:rPr>
              <a:t>effect, we are assuming that </a:t>
            </a:r>
            <a:r>
              <a:rPr lang="en-US" sz="1800" dirty="0" smtClean="0">
                <a:latin typeface="Arial" pitchFamily="34" charset="0"/>
                <a:cs typeface="Arial" pitchFamily="34" charset="0"/>
              </a:rPr>
              <a:t>firms </a:t>
            </a:r>
            <a:r>
              <a:rPr lang="en-US" sz="1800" dirty="0">
                <a:latin typeface="Arial" pitchFamily="34" charset="0"/>
                <a:cs typeface="Arial" pitchFamily="34" charset="0"/>
              </a:rPr>
              <a:t>purchase their unsold output. </a:t>
            </a:r>
          </a:p>
        </p:txBody>
      </p:sp>
    </p:spTree>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76200"/>
            <a:ext cx="7772400" cy="1066800"/>
          </a:xfrm>
        </p:spPr>
        <p:txBody>
          <a:bodyPr>
            <a:normAutofit/>
          </a:bodyPr>
          <a:lstStyle/>
          <a:p>
            <a:pPr>
              <a:lnSpc>
                <a:spcPct val="90000"/>
              </a:lnSpc>
            </a:pPr>
            <a:r>
              <a:rPr lang="en-US" sz="2400" b="1" dirty="0">
                <a:latin typeface="Arial" pitchFamily="34" charset="0"/>
                <a:cs typeface="Arial" pitchFamily="34" charset="0"/>
              </a:rPr>
              <a:t>GDP:  </a:t>
            </a:r>
            <a:br>
              <a:rPr lang="en-US" sz="2400" b="1" dirty="0">
                <a:latin typeface="Arial" pitchFamily="34" charset="0"/>
                <a:cs typeface="Arial" pitchFamily="34" charset="0"/>
              </a:rPr>
            </a:br>
            <a:r>
              <a:rPr lang="en-US" sz="2400" b="1" dirty="0">
                <a:latin typeface="Arial" pitchFamily="34" charset="0"/>
                <a:cs typeface="Arial" pitchFamily="34" charset="0"/>
              </a:rPr>
              <a:t>An important and versatile concept</a:t>
            </a:r>
          </a:p>
        </p:txBody>
      </p:sp>
      <p:sp>
        <p:nvSpPr>
          <p:cNvPr id="92163" name="Rectangle 3"/>
          <p:cNvSpPr>
            <a:spLocks noGrp="1" noChangeArrowheads="1"/>
          </p:cNvSpPr>
          <p:nvPr>
            <p:ph idx="1"/>
          </p:nvPr>
        </p:nvSpPr>
        <p:spPr>
          <a:xfrm>
            <a:off x="685800" y="1298575"/>
            <a:ext cx="7696200" cy="4645025"/>
          </a:xfrm>
        </p:spPr>
        <p:txBody>
          <a:bodyPr/>
          <a:lstStyle/>
          <a:p>
            <a:pPr marL="0" indent="0">
              <a:lnSpc>
                <a:spcPct val="105000"/>
              </a:lnSpc>
              <a:spcBef>
                <a:spcPct val="10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10000"/>
              </a:spcBef>
              <a:buFont typeface="Wingdings" pitchFamily="2" charset="2"/>
              <a:buNone/>
            </a:pPr>
            <a:r>
              <a:rPr lang="en-US" sz="1800" dirty="0" smtClean="0">
                <a:latin typeface="Arial" pitchFamily="34" charset="0"/>
                <a:cs typeface="Arial" pitchFamily="34" charset="0"/>
              </a:rPr>
              <a:t>We </a:t>
            </a:r>
            <a:r>
              <a:rPr lang="en-US" sz="1800" dirty="0">
                <a:latin typeface="Arial" pitchFamily="34" charset="0"/>
                <a:cs typeface="Arial" pitchFamily="34" charset="0"/>
              </a:rPr>
              <a:t>have now seen that GDP measures</a:t>
            </a:r>
          </a:p>
          <a:p>
            <a:pPr marL="519113" lvl="1">
              <a:lnSpc>
                <a:spcPct val="105000"/>
              </a:lnSpc>
              <a:spcBef>
                <a:spcPct val="10000"/>
              </a:spcBef>
              <a:buFont typeface="Arial" pitchFamily="34" charset="0"/>
              <a:buChar char="•"/>
            </a:pPr>
            <a:r>
              <a:rPr lang="en-US" sz="1800" dirty="0">
                <a:latin typeface="Arial" pitchFamily="34" charset="0"/>
                <a:cs typeface="Arial" pitchFamily="34" charset="0"/>
              </a:rPr>
              <a:t>total </a:t>
            </a:r>
            <a:r>
              <a:rPr lang="en-US" sz="1800" dirty="0" smtClean="0">
                <a:latin typeface="Arial" pitchFamily="34" charset="0"/>
                <a:cs typeface="Arial" pitchFamily="34" charset="0"/>
              </a:rPr>
              <a:t>income</a:t>
            </a:r>
          </a:p>
          <a:p>
            <a:pPr marL="519113" lvl="1">
              <a:lnSpc>
                <a:spcPct val="105000"/>
              </a:lnSpc>
              <a:spcBef>
                <a:spcPct val="10000"/>
              </a:spcBef>
              <a:buFont typeface="Arial" pitchFamily="34" charset="0"/>
              <a:buChar char="•"/>
            </a:pPr>
            <a:endParaRPr lang="en-US" sz="1800" dirty="0">
              <a:latin typeface="Arial" pitchFamily="34" charset="0"/>
              <a:cs typeface="Arial" pitchFamily="34" charset="0"/>
            </a:endParaRPr>
          </a:p>
          <a:p>
            <a:pPr marL="519113" lvl="1">
              <a:lnSpc>
                <a:spcPct val="105000"/>
              </a:lnSpc>
              <a:spcBef>
                <a:spcPct val="10000"/>
              </a:spcBef>
              <a:buFont typeface="Arial" pitchFamily="34" charset="0"/>
              <a:buChar char="•"/>
            </a:pPr>
            <a:r>
              <a:rPr lang="en-US" sz="1800" dirty="0">
                <a:latin typeface="Arial" pitchFamily="34" charset="0"/>
                <a:cs typeface="Arial" pitchFamily="34" charset="0"/>
              </a:rPr>
              <a:t>total </a:t>
            </a:r>
            <a:r>
              <a:rPr lang="en-US" sz="1800" dirty="0" smtClean="0">
                <a:latin typeface="Arial" pitchFamily="34" charset="0"/>
                <a:cs typeface="Arial" pitchFamily="34" charset="0"/>
              </a:rPr>
              <a:t>output</a:t>
            </a:r>
          </a:p>
          <a:p>
            <a:pPr marL="519113" lvl="1">
              <a:lnSpc>
                <a:spcPct val="105000"/>
              </a:lnSpc>
              <a:spcBef>
                <a:spcPct val="10000"/>
              </a:spcBef>
              <a:buFont typeface="Arial" pitchFamily="34" charset="0"/>
              <a:buChar char="•"/>
            </a:pPr>
            <a:endParaRPr lang="en-US" sz="1800" dirty="0">
              <a:latin typeface="Arial" pitchFamily="34" charset="0"/>
              <a:cs typeface="Arial" pitchFamily="34" charset="0"/>
            </a:endParaRPr>
          </a:p>
          <a:p>
            <a:pPr marL="519113" lvl="1">
              <a:lnSpc>
                <a:spcPct val="105000"/>
              </a:lnSpc>
              <a:spcBef>
                <a:spcPct val="10000"/>
              </a:spcBef>
              <a:buFont typeface="Arial" pitchFamily="34" charset="0"/>
              <a:buChar char="•"/>
            </a:pPr>
            <a:r>
              <a:rPr lang="en-US" sz="1800" dirty="0">
                <a:latin typeface="Arial" pitchFamily="34" charset="0"/>
                <a:cs typeface="Arial" pitchFamily="34" charset="0"/>
              </a:rPr>
              <a:t>total </a:t>
            </a:r>
            <a:r>
              <a:rPr lang="en-US" sz="1800" dirty="0" smtClean="0">
                <a:latin typeface="Arial" pitchFamily="34" charset="0"/>
                <a:cs typeface="Arial" pitchFamily="34" charset="0"/>
              </a:rPr>
              <a:t>expenditure</a:t>
            </a:r>
          </a:p>
          <a:p>
            <a:pPr marL="519113" lvl="1">
              <a:lnSpc>
                <a:spcPct val="105000"/>
              </a:lnSpc>
              <a:spcBef>
                <a:spcPct val="10000"/>
              </a:spcBef>
              <a:buFont typeface="Arial" pitchFamily="34" charset="0"/>
              <a:buChar char="•"/>
            </a:pPr>
            <a:endParaRPr lang="en-US" sz="1800" dirty="0">
              <a:latin typeface="Arial" pitchFamily="34" charset="0"/>
              <a:cs typeface="Arial" pitchFamily="34" charset="0"/>
            </a:endParaRPr>
          </a:p>
          <a:p>
            <a:pPr marL="519113" lvl="1">
              <a:lnSpc>
                <a:spcPct val="105000"/>
              </a:lnSpc>
              <a:spcBef>
                <a:spcPct val="10000"/>
              </a:spcBef>
              <a:buFont typeface="Arial" pitchFamily="34" charset="0"/>
              <a:buChar char="•"/>
            </a:pPr>
            <a:r>
              <a:rPr lang="en-US" sz="1800" dirty="0">
                <a:latin typeface="Arial" pitchFamily="34" charset="0"/>
                <a:cs typeface="Arial" pitchFamily="34" charset="0"/>
              </a:rPr>
              <a:t>the sum of value-added at all stages </a:t>
            </a:r>
            <a:br>
              <a:rPr lang="en-US" sz="1800" dirty="0">
                <a:latin typeface="Arial" pitchFamily="34" charset="0"/>
                <a:cs typeface="Arial" pitchFamily="34" charset="0"/>
              </a:rPr>
            </a:br>
            <a:r>
              <a:rPr lang="en-US" sz="1800" dirty="0">
                <a:latin typeface="Arial" pitchFamily="34" charset="0"/>
                <a:cs typeface="Arial" pitchFamily="34" charset="0"/>
              </a:rPr>
              <a:t>in the production of final goods</a:t>
            </a:r>
          </a:p>
        </p:txBody>
      </p:sp>
    </p:spTree>
  </p:cSld>
  <p:clrMapOvr>
    <a:masterClrMapping/>
  </p:clrMapOvr>
  <p:transition>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81000" y="304800"/>
            <a:ext cx="8382000" cy="669925"/>
          </a:xfrm>
        </p:spPr>
        <p:txBody>
          <a:bodyPr>
            <a:normAutofit/>
          </a:bodyPr>
          <a:lstStyle/>
          <a:p>
            <a:r>
              <a:rPr lang="en-US" sz="2400" b="1" dirty="0">
                <a:latin typeface="Arial" pitchFamily="34" charset="0"/>
                <a:cs typeface="Arial" pitchFamily="34" charset="0"/>
              </a:rPr>
              <a:t>GNP vs. GDP</a:t>
            </a:r>
          </a:p>
        </p:txBody>
      </p:sp>
      <p:sp>
        <p:nvSpPr>
          <p:cNvPr id="79875" name="Rectangle 3"/>
          <p:cNvSpPr>
            <a:spLocks noGrp="1" noChangeArrowheads="1"/>
          </p:cNvSpPr>
          <p:nvPr>
            <p:ph idx="1"/>
          </p:nvPr>
        </p:nvSpPr>
        <p:spPr>
          <a:xfrm>
            <a:off x="736600" y="1295400"/>
            <a:ext cx="7950200" cy="4876800"/>
          </a:xfrm>
        </p:spPr>
        <p:txBody>
          <a:bodyPr/>
          <a:lstStyle/>
          <a:p>
            <a:pPr>
              <a:lnSpc>
                <a:spcPct val="105000"/>
              </a:lnSpc>
              <a:spcBef>
                <a:spcPct val="70000"/>
              </a:spcBef>
            </a:pPr>
            <a:r>
              <a:rPr lang="en-US" sz="1800" b="1" dirty="0">
                <a:latin typeface="Arial" pitchFamily="34" charset="0"/>
                <a:cs typeface="Arial" pitchFamily="34" charset="0"/>
              </a:rPr>
              <a:t>Gross National Product (GNP</a:t>
            </a:r>
            <a:r>
              <a:rPr lang="en-US" sz="1800" b="1" dirty="0" smtClean="0">
                <a:latin typeface="Arial" pitchFamily="34" charset="0"/>
                <a:cs typeface="Arial" pitchFamily="34" charset="0"/>
              </a:rPr>
              <a:t>)</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total income earned by the nation’s factors of production, regardless of where located</a:t>
            </a:r>
          </a:p>
          <a:p>
            <a:pPr>
              <a:lnSpc>
                <a:spcPct val="105000"/>
              </a:lnSpc>
              <a:spcBef>
                <a:spcPct val="70000"/>
              </a:spcBef>
            </a:pPr>
            <a:endParaRPr lang="en-US" sz="1800" dirty="0" smtClean="0">
              <a:latin typeface="Arial" pitchFamily="34" charset="0"/>
              <a:cs typeface="Arial" pitchFamily="34" charset="0"/>
            </a:endParaRPr>
          </a:p>
          <a:p>
            <a:pPr>
              <a:lnSpc>
                <a:spcPct val="105000"/>
              </a:lnSpc>
              <a:spcBef>
                <a:spcPct val="70000"/>
              </a:spcBef>
            </a:pPr>
            <a:endParaRPr lang="en-US" sz="1800" dirty="0">
              <a:latin typeface="Arial" pitchFamily="34" charset="0"/>
              <a:cs typeface="Arial" pitchFamily="34" charset="0"/>
            </a:endParaRPr>
          </a:p>
          <a:p>
            <a:pPr>
              <a:lnSpc>
                <a:spcPct val="105000"/>
              </a:lnSpc>
              <a:spcBef>
                <a:spcPct val="70000"/>
              </a:spcBef>
            </a:pPr>
            <a:endParaRPr lang="en-US" sz="1800" dirty="0" smtClean="0">
              <a:latin typeface="Arial" pitchFamily="34" charset="0"/>
              <a:cs typeface="Arial" pitchFamily="34" charset="0"/>
            </a:endParaRPr>
          </a:p>
          <a:p>
            <a:pPr>
              <a:lnSpc>
                <a:spcPct val="105000"/>
              </a:lnSpc>
              <a:spcBef>
                <a:spcPct val="70000"/>
              </a:spcBef>
            </a:pPr>
            <a:r>
              <a:rPr lang="en-US" sz="1800" b="1" dirty="0" smtClean="0">
                <a:latin typeface="Arial" pitchFamily="34" charset="0"/>
                <a:cs typeface="Arial" pitchFamily="34" charset="0"/>
              </a:rPr>
              <a:t>Gross </a:t>
            </a:r>
            <a:r>
              <a:rPr lang="en-US" sz="1800" b="1" dirty="0">
                <a:latin typeface="Arial" pitchFamily="34" charset="0"/>
                <a:cs typeface="Arial" pitchFamily="34" charset="0"/>
              </a:rPr>
              <a:t>Domestic Product (GDP</a:t>
            </a:r>
            <a:r>
              <a:rPr lang="en-US" sz="1800" b="1" dirty="0" smtClean="0">
                <a:latin typeface="Arial" pitchFamily="34" charset="0"/>
                <a:cs typeface="Arial" pitchFamily="34" charset="0"/>
              </a:rPr>
              <a:t>)</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total income earned by domestically-located factors of production, regardless of nationality.</a:t>
            </a:r>
          </a:p>
          <a:p>
            <a:pPr>
              <a:lnSpc>
                <a:spcPct val="105000"/>
              </a:lnSpc>
              <a:spcBef>
                <a:spcPct val="70000"/>
              </a:spcBef>
              <a:buFont typeface="Wingdings" pitchFamily="2" charset="2"/>
              <a:buNone/>
            </a:pPr>
            <a:r>
              <a:rPr lang="en-US" sz="1800" dirty="0">
                <a:latin typeface="Arial" pitchFamily="34" charset="0"/>
                <a:cs typeface="Arial" pitchFamily="34" charset="0"/>
              </a:rPr>
              <a:t>	</a:t>
            </a:r>
          </a:p>
        </p:txBody>
      </p:sp>
    </p:spTree>
  </p:cSld>
  <p:clrMapOvr>
    <a:masterClrMapping/>
  </p:clrMapOvr>
  <p:transition>
    <p:strips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Discussion </a:t>
            </a:r>
            <a:r>
              <a:rPr lang="en-US" sz="2400" b="1" dirty="0" smtClean="0">
                <a:latin typeface="Arial" pitchFamily="34" charset="0"/>
                <a:cs typeface="Arial" pitchFamily="34" charset="0"/>
              </a:rPr>
              <a:t>Question</a:t>
            </a:r>
            <a:endParaRPr lang="en-US" sz="2400" b="1" dirty="0">
              <a:latin typeface="Arial" pitchFamily="34" charset="0"/>
              <a:cs typeface="Arial" pitchFamily="34" charset="0"/>
            </a:endParaRPr>
          </a:p>
        </p:txBody>
      </p:sp>
      <p:sp>
        <p:nvSpPr>
          <p:cNvPr id="145411" name="Rectangle 3"/>
          <p:cNvSpPr>
            <a:spLocks noGrp="1" noChangeArrowheads="1"/>
          </p:cNvSpPr>
          <p:nvPr>
            <p:ph idx="1"/>
          </p:nvPr>
        </p:nvSpPr>
        <p:spPr>
          <a:xfrm>
            <a:off x="1981200" y="2057400"/>
            <a:ext cx="5334000" cy="1752600"/>
          </a:xfrm>
          <a:solidFill>
            <a:schemeClr val="bg1"/>
          </a:solidFill>
          <a:ln w="44450" cmpd="dbl">
            <a:solidFill>
              <a:srgbClr val="FF9900"/>
            </a:solidFill>
          </a:ln>
        </p:spPr>
        <p:txBody>
          <a:bodyPr/>
          <a:lstStyle/>
          <a:p>
            <a:pPr marL="0" indent="0" algn="ctr">
              <a:lnSpc>
                <a:spcPct val="110000"/>
              </a:lnSpc>
              <a:buFont typeface="Wingdings" pitchFamily="2" charset="2"/>
              <a:buNone/>
              <a:tabLst>
                <a:tab pos="3600450" algn="ctr"/>
              </a:tabLst>
            </a:pPr>
            <a:r>
              <a:rPr lang="en-US" sz="1800" b="1" dirty="0">
                <a:latin typeface="Arial" pitchFamily="34" charset="0"/>
                <a:cs typeface="Arial" pitchFamily="34" charset="0"/>
              </a:rPr>
              <a:t>In your country, </a:t>
            </a:r>
            <a:br>
              <a:rPr lang="en-US" sz="1800" b="1" dirty="0">
                <a:latin typeface="Arial" pitchFamily="34" charset="0"/>
                <a:cs typeface="Arial" pitchFamily="34" charset="0"/>
              </a:rPr>
            </a:br>
            <a:r>
              <a:rPr lang="en-US" sz="1800" b="1" dirty="0">
                <a:latin typeface="Arial" pitchFamily="34" charset="0"/>
                <a:cs typeface="Arial" pitchFamily="34" charset="0"/>
              </a:rPr>
              <a:t>which would you want </a:t>
            </a:r>
            <a:br>
              <a:rPr lang="en-US" sz="1800" b="1" dirty="0">
                <a:latin typeface="Arial" pitchFamily="34" charset="0"/>
                <a:cs typeface="Arial" pitchFamily="34" charset="0"/>
              </a:rPr>
            </a:br>
            <a:r>
              <a:rPr lang="en-US" sz="1800" b="1" dirty="0">
                <a:latin typeface="Arial" pitchFamily="34" charset="0"/>
                <a:cs typeface="Arial" pitchFamily="34" charset="0"/>
              </a:rPr>
              <a:t>to be bigger, GDP or GNP?  </a:t>
            </a:r>
          </a:p>
          <a:p>
            <a:pPr marL="0" indent="0" algn="ctr">
              <a:spcBef>
                <a:spcPct val="60000"/>
              </a:spcBef>
              <a:buFont typeface="Wingdings" pitchFamily="2" charset="2"/>
              <a:buNone/>
              <a:tabLst>
                <a:tab pos="3600450" algn="ctr"/>
              </a:tabLst>
            </a:pPr>
            <a:r>
              <a:rPr lang="en-US" sz="1800" b="1" dirty="0">
                <a:latin typeface="Arial" pitchFamily="34" charset="0"/>
                <a:cs typeface="Arial" pitchFamily="34" charset="0"/>
              </a:rPr>
              <a:t>Why?</a:t>
            </a: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Effect transition="in" filter="dissolve">
                                      <p:cBhvr>
                                        <p:cTn id="7" dur="500"/>
                                        <p:tgtEl>
                                          <p:spTgt spid="145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5411">
                                            <p:txEl>
                                              <p:pRg st="1" end="1"/>
                                            </p:txEl>
                                          </p:spTgt>
                                        </p:tgtEl>
                                        <p:attrNameLst>
                                          <p:attrName>style.visibility</p:attrName>
                                        </p:attrNameLst>
                                      </p:cBhvr>
                                      <p:to>
                                        <p:strVal val="visible"/>
                                      </p:to>
                                    </p:set>
                                    <p:animEffect transition="in" filter="dissolve">
                                      <p:cBhvr>
                                        <p:cTn id="12" dur="500"/>
                                        <p:tgtEl>
                                          <p:spTgt spid="145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Real vs. Nominal GDP</a:t>
            </a:r>
          </a:p>
        </p:txBody>
      </p:sp>
      <p:sp>
        <p:nvSpPr>
          <p:cNvPr id="57347" name="Rectangle 3"/>
          <p:cNvSpPr>
            <a:spLocks noGrp="1" noChangeArrowheads="1"/>
          </p:cNvSpPr>
          <p:nvPr>
            <p:ph idx="1"/>
          </p:nvPr>
        </p:nvSpPr>
        <p:spPr/>
        <p:txBody>
          <a:bodyPr/>
          <a:lstStyle/>
          <a:p>
            <a:r>
              <a:rPr lang="en-US" sz="1800" dirty="0">
                <a:latin typeface="Arial" pitchFamily="34" charset="0"/>
                <a:cs typeface="Arial" pitchFamily="34" charset="0"/>
              </a:rPr>
              <a:t>GDP is the </a:t>
            </a:r>
            <a:r>
              <a:rPr lang="en-US" sz="1800" u="sng" dirty="0">
                <a:latin typeface="Arial" pitchFamily="34" charset="0"/>
                <a:cs typeface="Arial" pitchFamily="34" charset="0"/>
              </a:rPr>
              <a:t>value</a:t>
            </a:r>
            <a:r>
              <a:rPr lang="en-US" sz="1800" dirty="0">
                <a:latin typeface="Arial" pitchFamily="34" charset="0"/>
                <a:cs typeface="Arial" pitchFamily="34" charset="0"/>
              </a:rPr>
              <a:t> of all final goods and services produced.    </a:t>
            </a:r>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b="1" dirty="0">
                <a:latin typeface="Arial" pitchFamily="34" charset="0"/>
                <a:cs typeface="Arial" pitchFamily="34" charset="0"/>
              </a:rPr>
              <a:t>Nominal GDP</a:t>
            </a:r>
            <a:r>
              <a:rPr lang="en-US" sz="1800" dirty="0">
                <a:latin typeface="Arial" pitchFamily="34" charset="0"/>
                <a:cs typeface="Arial" pitchFamily="34" charset="0"/>
              </a:rPr>
              <a:t> measures these values using current prices.  </a:t>
            </a:r>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r>
              <a:rPr lang="en-US" sz="1800" b="1" dirty="0">
                <a:latin typeface="Arial" pitchFamily="34" charset="0"/>
                <a:cs typeface="Arial" pitchFamily="34" charset="0"/>
              </a:rPr>
              <a:t>Real GDP </a:t>
            </a:r>
            <a:r>
              <a:rPr lang="en-US" sz="1800" dirty="0">
                <a:latin typeface="Arial" pitchFamily="34" charset="0"/>
                <a:cs typeface="Arial" pitchFamily="34" charset="0"/>
              </a:rPr>
              <a:t>measure these values using the prices of a base year.  </a:t>
            </a: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09600" y="304800"/>
            <a:ext cx="8001000" cy="762000"/>
          </a:xfrm>
        </p:spPr>
        <p:txBody>
          <a:bodyPr>
            <a:normAutofit/>
          </a:bodyPr>
          <a:lstStyle/>
          <a:p>
            <a:r>
              <a:rPr lang="en-US" sz="2400" b="1" dirty="0">
                <a:latin typeface="Arial" pitchFamily="34" charset="0"/>
                <a:cs typeface="Arial" pitchFamily="34" charset="0"/>
              </a:rPr>
              <a:t>Real GDP controls for inflation</a:t>
            </a:r>
          </a:p>
        </p:txBody>
      </p:sp>
      <p:sp>
        <p:nvSpPr>
          <p:cNvPr id="59395" name="Rectangle 3"/>
          <p:cNvSpPr>
            <a:spLocks noGrp="1" noChangeArrowheads="1"/>
          </p:cNvSpPr>
          <p:nvPr>
            <p:ph idx="1"/>
          </p:nvPr>
        </p:nvSpPr>
        <p:spPr>
          <a:xfrm>
            <a:off x="990600" y="1295400"/>
            <a:ext cx="7315200" cy="4572000"/>
          </a:xfrm>
        </p:spPr>
        <p:txBody>
          <a:bodyPr/>
          <a:lstStyle/>
          <a:p>
            <a:pPr marL="0" indent="0">
              <a:spcBef>
                <a:spcPct val="20000"/>
              </a:spcBef>
              <a:buFont typeface="Wingdings" pitchFamily="2" charset="2"/>
              <a:buNone/>
            </a:pPr>
            <a:endParaRPr lang="en-US" sz="1800" dirty="0" smtClean="0">
              <a:latin typeface="Arial" pitchFamily="34" charset="0"/>
              <a:cs typeface="Arial" pitchFamily="34" charset="0"/>
            </a:endParaRPr>
          </a:p>
          <a:p>
            <a:pPr marL="0" indent="0"/>
            <a:r>
              <a:rPr lang="en-US" sz="1800" dirty="0" smtClean="0">
                <a:latin typeface="Arial" pitchFamily="34" charset="0"/>
                <a:cs typeface="Arial" pitchFamily="34" charset="0"/>
              </a:rPr>
              <a:t>Changes </a:t>
            </a:r>
            <a:r>
              <a:rPr lang="en-US" sz="1800" dirty="0">
                <a:latin typeface="Arial" pitchFamily="34" charset="0"/>
                <a:cs typeface="Arial" pitchFamily="34" charset="0"/>
              </a:rPr>
              <a:t>in nominal GDP can be due to</a:t>
            </a:r>
            <a:r>
              <a:rPr lang="en-US" sz="1800" dirty="0" smtClean="0">
                <a:latin typeface="Arial" pitchFamily="34" charset="0"/>
                <a:cs typeface="Arial" pitchFamily="34" charset="0"/>
              </a:rPr>
              <a:t>:</a:t>
            </a:r>
          </a:p>
          <a:p>
            <a:pPr marL="0" indent="0">
              <a:spcBef>
                <a:spcPct val="20000"/>
              </a:spcBef>
              <a:buFont typeface="Wingdings" pitchFamily="2" charset="2"/>
              <a:buNone/>
            </a:pPr>
            <a:endParaRPr lang="en-US" sz="1800" dirty="0">
              <a:latin typeface="Arial" pitchFamily="34" charset="0"/>
              <a:cs typeface="Arial" pitchFamily="34" charset="0"/>
            </a:endParaRPr>
          </a:p>
          <a:p>
            <a:pPr lvl="1">
              <a:spcBef>
                <a:spcPct val="20000"/>
              </a:spcBef>
              <a:buFont typeface="Arial" pitchFamily="34" charset="0"/>
              <a:buChar char="•"/>
            </a:pPr>
            <a:r>
              <a:rPr lang="en-US" sz="1800" dirty="0">
                <a:latin typeface="Arial" pitchFamily="34" charset="0"/>
                <a:cs typeface="Arial" pitchFamily="34" charset="0"/>
              </a:rPr>
              <a:t>changes in prices </a:t>
            </a:r>
            <a:endParaRPr lang="en-US" sz="1800" dirty="0" smtClean="0">
              <a:latin typeface="Arial" pitchFamily="34" charset="0"/>
              <a:cs typeface="Arial" pitchFamily="34" charset="0"/>
            </a:endParaRPr>
          </a:p>
          <a:p>
            <a:pPr lvl="1">
              <a:spcBef>
                <a:spcPct val="20000"/>
              </a:spcBef>
              <a:buFont typeface="Arial" pitchFamily="34" charset="0"/>
              <a:buChar char="•"/>
            </a:pPr>
            <a:endParaRPr lang="en-US" sz="1800" dirty="0">
              <a:latin typeface="Arial" pitchFamily="34" charset="0"/>
              <a:cs typeface="Arial" pitchFamily="34" charset="0"/>
            </a:endParaRPr>
          </a:p>
          <a:p>
            <a:pPr lvl="1">
              <a:spcBef>
                <a:spcPct val="20000"/>
              </a:spcBef>
              <a:buFont typeface="Arial" pitchFamily="34" charset="0"/>
              <a:buChar char="•"/>
            </a:pPr>
            <a:r>
              <a:rPr lang="en-US" sz="1800" dirty="0">
                <a:latin typeface="Arial" pitchFamily="34" charset="0"/>
                <a:cs typeface="Arial" pitchFamily="34" charset="0"/>
              </a:rPr>
              <a:t>changes in quantities of output produced</a:t>
            </a:r>
          </a:p>
          <a:p>
            <a:pPr marL="0" indent="0">
              <a:spcBef>
                <a:spcPct val="60000"/>
              </a:spcBef>
              <a:buFont typeface="Wingdings" pitchFamily="2" charset="2"/>
              <a:buNone/>
            </a:pPr>
            <a:endParaRPr lang="en-US" sz="1800" dirty="0" smtClean="0">
              <a:latin typeface="Arial" pitchFamily="34" charset="0"/>
              <a:cs typeface="Arial" pitchFamily="34" charset="0"/>
            </a:endParaRPr>
          </a:p>
          <a:p>
            <a:pPr marL="0" indent="0">
              <a:spcBef>
                <a:spcPct val="60000"/>
              </a:spcBef>
              <a:buFont typeface="Wingdings" pitchFamily="2" charset="2"/>
              <a:buNone/>
            </a:pPr>
            <a:endParaRPr lang="en-US" sz="1800" dirty="0">
              <a:latin typeface="Arial" pitchFamily="34" charset="0"/>
              <a:cs typeface="Arial" pitchFamily="34" charset="0"/>
            </a:endParaRPr>
          </a:p>
          <a:p>
            <a:pPr marL="0" indent="0">
              <a:spcBef>
                <a:spcPct val="60000"/>
              </a:spcBef>
            </a:pPr>
            <a:r>
              <a:rPr lang="en-US" sz="1800" dirty="0" smtClean="0">
                <a:latin typeface="Arial" pitchFamily="34" charset="0"/>
                <a:cs typeface="Arial" pitchFamily="34" charset="0"/>
              </a:rPr>
              <a:t>Changes </a:t>
            </a:r>
            <a:r>
              <a:rPr lang="en-US" sz="1800" dirty="0">
                <a:latin typeface="Arial" pitchFamily="34" charset="0"/>
                <a:cs typeface="Arial" pitchFamily="34" charset="0"/>
              </a:rPr>
              <a:t>in real GDP can </a:t>
            </a:r>
            <a:r>
              <a:rPr lang="en-US" sz="1800" u="sng" dirty="0">
                <a:latin typeface="Arial" pitchFamily="34" charset="0"/>
                <a:cs typeface="Arial" pitchFamily="34" charset="0"/>
              </a:rPr>
              <a:t>only</a:t>
            </a:r>
            <a:r>
              <a:rPr lang="en-US" sz="1800" dirty="0">
                <a:latin typeface="Arial" pitchFamily="34" charset="0"/>
                <a:cs typeface="Arial" pitchFamily="34" charset="0"/>
              </a:rPr>
              <a:t> be due to changes in quantities,</a:t>
            </a:r>
          </a:p>
          <a:p>
            <a:pPr marL="0" indent="0">
              <a:spcBef>
                <a:spcPct val="20000"/>
              </a:spcBef>
              <a:buFont typeface="Wingdings" pitchFamily="2" charset="2"/>
              <a:buNone/>
            </a:pPr>
            <a:r>
              <a:rPr lang="en-US" sz="1800" dirty="0">
                <a:latin typeface="Arial" pitchFamily="34" charset="0"/>
                <a:cs typeface="Arial" pitchFamily="34" charset="0"/>
              </a:rPr>
              <a:t>because real GDP is constructed using </a:t>
            </a:r>
            <a:r>
              <a:rPr lang="en-US" sz="1800" dirty="0" smtClean="0">
                <a:latin typeface="Arial" pitchFamily="34" charset="0"/>
                <a:cs typeface="Arial" pitchFamily="34" charset="0"/>
              </a:rPr>
              <a:t>constant </a:t>
            </a:r>
            <a:r>
              <a:rPr lang="en-US" sz="1800" dirty="0">
                <a:latin typeface="Arial" pitchFamily="34" charset="0"/>
                <a:cs typeface="Arial" pitchFamily="34" charset="0"/>
              </a:rPr>
              <a:t>base-year prices.  </a:t>
            </a: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9746" name="Rectangle 1026"/>
          <p:cNvSpPr>
            <a:spLocks noGrp="1" noChangeArrowheads="1"/>
          </p:cNvSpPr>
          <p:nvPr>
            <p:ph type="title"/>
          </p:nvPr>
        </p:nvSpPr>
        <p:spPr>
          <a:xfrm>
            <a:off x="381000" y="228600"/>
            <a:ext cx="8382000" cy="744538"/>
          </a:xfrm>
        </p:spPr>
        <p:txBody>
          <a:bodyPr>
            <a:normAutofit/>
          </a:bodyPr>
          <a:lstStyle/>
          <a:p>
            <a:r>
              <a:rPr lang="en-US" sz="2400" b="1" dirty="0">
                <a:latin typeface="Arial" pitchFamily="34" charset="0"/>
                <a:cs typeface="Arial" pitchFamily="34" charset="0"/>
              </a:rPr>
              <a:t>Practice problem, part 1</a:t>
            </a:r>
          </a:p>
        </p:txBody>
      </p:sp>
      <p:sp>
        <p:nvSpPr>
          <p:cNvPr id="159747" name="Rectangle 1027"/>
          <p:cNvSpPr>
            <a:spLocks noGrp="1" noChangeArrowheads="1"/>
          </p:cNvSpPr>
          <p:nvPr>
            <p:ph idx="1"/>
          </p:nvPr>
        </p:nvSpPr>
        <p:spPr>
          <a:xfrm>
            <a:off x="1143000" y="3962400"/>
            <a:ext cx="7239000" cy="1905000"/>
          </a:xfrm>
        </p:spPr>
        <p:txBody>
          <a:bodyPr>
            <a:normAutofit lnSpcReduction="10000"/>
          </a:bodyPr>
          <a:lstStyle/>
          <a:p>
            <a:pPr>
              <a:spcBef>
                <a:spcPct val="50000"/>
              </a:spcBef>
            </a:pPr>
            <a:endParaRPr lang="en-US" sz="1800" dirty="0" smtClean="0">
              <a:latin typeface="Arial" pitchFamily="34" charset="0"/>
              <a:cs typeface="Arial" pitchFamily="34" charset="0"/>
            </a:endParaRP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Compute </a:t>
            </a:r>
            <a:r>
              <a:rPr lang="en-US" sz="1800" dirty="0">
                <a:latin typeface="Arial" pitchFamily="34" charset="0"/>
                <a:cs typeface="Arial" pitchFamily="34" charset="0"/>
              </a:rPr>
              <a:t>nominal GDP in each year</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Compute </a:t>
            </a:r>
            <a:r>
              <a:rPr lang="en-US" sz="1800" dirty="0">
                <a:latin typeface="Arial" pitchFamily="34" charset="0"/>
                <a:cs typeface="Arial" pitchFamily="34" charset="0"/>
              </a:rPr>
              <a:t>real GDP in each year using 2001 as the base year.</a:t>
            </a:r>
          </a:p>
        </p:txBody>
      </p:sp>
      <p:graphicFrame>
        <p:nvGraphicFramePr>
          <p:cNvPr id="159834" name="Group 1114"/>
          <p:cNvGraphicFramePr>
            <a:graphicFrameLocks noGrp="1"/>
          </p:cNvGraphicFramePr>
          <p:nvPr/>
        </p:nvGraphicFramePr>
        <p:xfrm>
          <a:off x="685800" y="1447800"/>
          <a:ext cx="8229600" cy="2627314"/>
        </p:xfrm>
        <a:graphic>
          <a:graphicData uri="http://schemas.openxmlformats.org/drawingml/2006/table">
            <a:tbl>
              <a:tblPr/>
              <a:tblGrid>
                <a:gridCol w="1371600"/>
                <a:gridCol w="1143000"/>
                <a:gridCol w="1066800"/>
                <a:gridCol w="1143000"/>
                <a:gridCol w="1219200"/>
                <a:gridCol w="1143000"/>
                <a:gridCol w="1143000"/>
              </a:tblGrid>
              <a:tr h="609600">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dirty="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r h="57943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Q</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Q</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Q</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1913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good 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$30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900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$31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1,050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1913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good B</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192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dirty="0" smtClean="0">
                          <a:ln>
                            <a:noFill/>
                          </a:ln>
                          <a:solidFill>
                            <a:schemeClr val="tx1"/>
                          </a:solidFill>
                          <a:effectLst/>
                          <a:latin typeface="Tahoma" pitchFamily="34" charset="0"/>
                        </a:rPr>
                        <a:t>$102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dirty="0" smtClean="0">
                          <a:ln>
                            <a:noFill/>
                          </a:ln>
                          <a:solidFill>
                            <a:schemeClr val="tx1"/>
                          </a:solidFill>
                          <a:effectLst/>
                          <a:latin typeface="Tahoma" pitchFamily="34" charset="0"/>
                        </a:rPr>
                        <a:t>205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2274"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Answers to practice problem, part 1</a:t>
            </a:r>
          </a:p>
        </p:txBody>
      </p:sp>
      <p:sp>
        <p:nvSpPr>
          <p:cNvPr id="182275" name="Rectangle 1027"/>
          <p:cNvSpPr>
            <a:spLocks noGrp="1" noChangeArrowheads="1"/>
          </p:cNvSpPr>
          <p:nvPr>
            <p:ph idx="1"/>
          </p:nvPr>
        </p:nvSpPr>
        <p:spPr>
          <a:xfrm>
            <a:off x="914400" y="1219200"/>
            <a:ext cx="7620000" cy="4800600"/>
          </a:xfrm>
        </p:spPr>
        <p:txBody>
          <a:bodyPr>
            <a:normAutofit/>
          </a:bodyPr>
          <a:lstStyle/>
          <a:p>
            <a:pPr>
              <a:lnSpc>
                <a:spcPct val="115000"/>
              </a:lnSpc>
              <a:spcBef>
                <a:spcPct val="65000"/>
              </a:spcBef>
              <a:tabLst>
                <a:tab pos="515938" algn="l"/>
                <a:tab pos="2341563" algn="l"/>
              </a:tabLst>
            </a:pPr>
            <a:endParaRPr lang="en-US" sz="1800" dirty="0" smtClean="0">
              <a:latin typeface="Arial" pitchFamily="34" charset="0"/>
              <a:cs typeface="Arial" pitchFamily="34" charset="0"/>
            </a:endParaRPr>
          </a:p>
          <a:p>
            <a:pPr>
              <a:lnSpc>
                <a:spcPct val="115000"/>
              </a:lnSpc>
              <a:spcBef>
                <a:spcPct val="65000"/>
              </a:spcBef>
              <a:tabLst>
                <a:tab pos="515938" algn="l"/>
                <a:tab pos="2341563" algn="l"/>
              </a:tabLst>
            </a:pPr>
            <a:r>
              <a:rPr lang="en-US" sz="1800" dirty="0" smtClean="0">
                <a:latin typeface="Arial" pitchFamily="34" charset="0"/>
                <a:cs typeface="Arial" pitchFamily="34" charset="0"/>
              </a:rPr>
              <a:t>Nominal </a:t>
            </a:r>
            <a:r>
              <a:rPr lang="en-US" sz="1800" dirty="0">
                <a:latin typeface="Arial" pitchFamily="34" charset="0"/>
                <a:cs typeface="Arial" pitchFamily="34" charset="0"/>
              </a:rPr>
              <a:t>GDP  </a:t>
            </a:r>
            <a:r>
              <a:rPr lang="en-US" sz="1800" i="1" dirty="0">
                <a:solidFill>
                  <a:srgbClr val="6666FF"/>
                </a:solidFill>
                <a:latin typeface="Arial" pitchFamily="34" charset="0"/>
                <a:cs typeface="Arial" pitchFamily="34" charset="0"/>
              </a:rPr>
              <a:t>multiply Ps &amp; Qs from same year</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2001: $46,200 = $30 </a:t>
            </a:r>
            <a:r>
              <a:rPr lang="en-US" sz="1800" dirty="0">
                <a:latin typeface="Arial" pitchFamily="34" charset="0"/>
                <a:cs typeface="Arial" pitchFamily="34" charset="0"/>
                <a:sym typeface="Symbol" pitchFamily="18" charset="2"/>
              </a:rPr>
              <a:t></a:t>
            </a:r>
            <a:r>
              <a:rPr lang="en-US" sz="1800" dirty="0">
                <a:latin typeface="Arial" pitchFamily="34" charset="0"/>
                <a:cs typeface="Arial" pitchFamily="34" charset="0"/>
              </a:rPr>
              <a:t> 900 + $100 </a:t>
            </a:r>
            <a:r>
              <a:rPr lang="en-US" sz="1800" dirty="0">
                <a:latin typeface="Arial" pitchFamily="34" charset="0"/>
                <a:cs typeface="Arial" pitchFamily="34" charset="0"/>
                <a:sym typeface="Symbol" pitchFamily="18" charset="2"/>
              </a:rPr>
              <a:t></a:t>
            </a:r>
            <a:r>
              <a:rPr lang="en-US" sz="1800" dirty="0">
                <a:latin typeface="Arial" pitchFamily="34" charset="0"/>
                <a:cs typeface="Arial" pitchFamily="34" charset="0"/>
              </a:rPr>
              <a:t> 192 </a:t>
            </a:r>
            <a:br>
              <a:rPr lang="en-US" sz="1800" dirty="0">
                <a:latin typeface="Arial" pitchFamily="34" charset="0"/>
                <a:cs typeface="Arial" pitchFamily="34" charset="0"/>
              </a:rPr>
            </a:br>
            <a:r>
              <a:rPr lang="en-US" sz="1800" dirty="0">
                <a:latin typeface="Arial" pitchFamily="34" charset="0"/>
                <a:cs typeface="Arial" pitchFamily="34" charset="0"/>
              </a:rPr>
              <a:t>2002: $51,400 </a:t>
            </a:r>
            <a:br>
              <a:rPr lang="en-US" sz="1800" dirty="0">
                <a:latin typeface="Arial" pitchFamily="34" charset="0"/>
                <a:cs typeface="Arial" pitchFamily="34" charset="0"/>
              </a:rPr>
            </a:br>
            <a:r>
              <a:rPr lang="en-US" sz="1800" dirty="0">
                <a:latin typeface="Arial" pitchFamily="34" charset="0"/>
                <a:cs typeface="Arial" pitchFamily="34" charset="0"/>
              </a:rPr>
              <a:t>2003: $58,300</a:t>
            </a:r>
          </a:p>
          <a:p>
            <a:pPr>
              <a:lnSpc>
                <a:spcPct val="115000"/>
              </a:lnSpc>
              <a:spcBef>
                <a:spcPct val="65000"/>
              </a:spcBef>
              <a:tabLst>
                <a:tab pos="515938" algn="l"/>
                <a:tab pos="2341563" algn="l"/>
              </a:tabLst>
            </a:pPr>
            <a:endParaRPr lang="en-US" sz="1800" dirty="0" smtClean="0">
              <a:latin typeface="Arial" pitchFamily="34" charset="0"/>
              <a:cs typeface="Arial" pitchFamily="34" charset="0"/>
            </a:endParaRPr>
          </a:p>
          <a:p>
            <a:pPr>
              <a:lnSpc>
                <a:spcPct val="115000"/>
              </a:lnSpc>
              <a:spcBef>
                <a:spcPct val="65000"/>
              </a:spcBef>
              <a:tabLst>
                <a:tab pos="515938" algn="l"/>
                <a:tab pos="2341563" algn="l"/>
              </a:tabLst>
            </a:pPr>
            <a:r>
              <a:rPr lang="en-US" sz="1800" dirty="0" smtClean="0">
                <a:latin typeface="Arial" pitchFamily="34" charset="0"/>
                <a:cs typeface="Arial" pitchFamily="34" charset="0"/>
              </a:rPr>
              <a:t>Real </a:t>
            </a:r>
            <a:r>
              <a:rPr lang="en-US" sz="1800" dirty="0">
                <a:latin typeface="Arial" pitchFamily="34" charset="0"/>
                <a:cs typeface="Arial" pitchFamily="34" charset="0"/>
              </a:rPr>
              <a:t>GDP    </a:t>
            </a:r>
            <a:r>
              <a:rPr lang="en-US" sz="1800" i="1" dirty="0">
                <a:solidFill>
                  <a:srgbClr val="6666FF"/>
                </a:solidFill>
                <a:latin typeface="Arial" pitchFamily="34" charset="0"/>
                <a:cs typeface="Arial" pitchFamily="34" charset="0"/>
              </a:rPr>
              <a:t>multiply each year’s Qs by 2001 Ps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2001: $46,300</a:t>
            </a:r>
            <a:br>
              <a:rPr lang="en-US" sz="1800" dirty="0">
                <a:latin typeface="Arial" pitchFamily="34" charset="0"/>
                <a:cs typeface="Arial" pitchFamily="34" charset="0"/>
              </a:rPr>
            </a:br>
            <a:r>
              <a:rPr lang="en-US" sz="1800" dirty="0">
                <a:latin typeface="Arial" pitchFamily="34" charset="0"/>
                <a:cs typeface="Arial" pitchFamily="34" charset="0"/>
              </a:rPr>
              <a:t>2002: $50,000 </a:t>
            </a:r>
            <a:br>
              <a:rPr lang="en-US" sz="1800" dirty="0">
                <a:latin typeface="Arial" pitchFamily="34" charset="0"/>
                <a:cs typeface="Arial" pitchFamily="34" charset="0"/>
              </a:rPr>
            </a:br>
            <a:r>
              <a:rPr lang="en-US" sz="1800" dirty="0">
                <a:latin typeface="Arial" pitchFamily="34" charset="0"/>
                <a:cs typeface="Arial" pitchFamily="34" charset="0"/>
              </a:rPr>
              <a:t>2003: $52,000 = $30 </a:t>
            </a:r>
            <a:r>
              <a:rPr lang="en-US" sz="1800" dirty="0">
                <a:latin typeface="Arial" pitchFamily="34" charset="0"/>
                <a:cs typeface="Arial" pitchFamily="34" charset="0"/>
                <a:sym typeface="Symbol" pitchFamily="18" charset="2"/>
              </a:rPr>
              <a:t></a:t>
            </a:r>
            <a:r>
              <a:rPr lang="en-US" sz="1800" dirty="0">
                <a:latin typeface="Arial" pitchFamily="34" charset="0"/>
                <a:cs typeface="Arial" pitchFamily="34" charset="0"/>
              </a:rPr>
              <a:t> 1050 + $100 </a:t>
            </a:r>
            <a:r>
              <a:rPr lang="en-US" sz="1800" dirty="0">
                <a:latin typeface="Arial" pitchFamily="34" charset="0"/>
                <a:cs typeface="Arial" pitchFamily="34" charset="0"/>
                <a:sym typeface="Symbol" pitchFamily="18" charset="2"/>
              </a:rPr>
              <a:t></a:t>
            </a:r>
            <a:r>
              <a:rPr lang="en-US" sz="1800" dirty="0">
                <a:latin typeface="Arial" pitchFamily="34" charset="0"/>
                <a:cs typeface="Arial" pitchFamily="34" charset="0"/>
              </a:rPr>
              <a:t> 205</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06400" y="228600"/>
            <a:ext cx="8432800" cy="685800"/>
          </a:xfrm>
        </p:spPr>
        <p:txBody>
          <a:bodyPr>
            <a:normAutofit/>
          </a:bodyPr>
          <a:lstStyle/>
          <a:p>
            <a:r>
              <a:rPr lang="en-US" sz="2400" b="1" dirty="0">
                <a:latin typeface="Arial" pitchFamily="34" charset="0"/>
                <a:cs typeface="Arial" pitchFamily="34" charset="0"/>
              </a:rPr>
              <a:t>U.S. Real &amp; Nominal GDP, 1967-2001</a:t>
            </a:r>
          </a:p>
        </p:txBody>
      </p:sp>
      <p:graphicFrame>
        <p:nvGraphicFramePr>
          <p:cNvPr id="113667" name="Object 3"/>
          <p:cNvGraphicFramePr>
            <a:graphicFrameLocks noChangeAspect="1"/>
          </p:cNvGraphicFramePr>
          <p:nvPr/>
        </p:nvGraphicFramePr>
        <p:xfrm>
          <a:off x="377825" y="993775"/>
          <a:ext cx="8385175" cy="5178425"/>
        </p:xfrm>
        <a:graphic>
          <a:graphicData uri="http://schemas.openxmlformats.org/presentationml/2006/ole">
            <mc:AlternateContent xmlns:mc="http://schemas.openxmlformats.org/markup-compatibility/2006">
              <mc:Choice xmlns:v="urn:schemas-microsoft-com:vml" Requires="v">
                <p:oleObj spid="_x0000_s113668" name="Chart" r:id="rId5" imgW="6616080" imgH="3853800" progId="Excel.Sheet.8">
                  <p:embed/>
                </p:oleObj>
              </mc:Choice>
              <mc:Fallback>
                <p:oleObj name="Chart" r:id="rId5" imgW="6616080" imgH="3853800" progId="Excel.Sheet.8">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825" y="993775"/>
                        <a:ext cx="8385175" cy="5178425"/>
                      </a:xfrm>
                      <a:prstGeom prst="rect">
                        <a:avLst/>
                      </a:prstGeom>
                      <a:solidFill>
                        <a:schemeClr val="bg1"/>
                      </a:solidFill>
                      <a:ln w="9525">
                        <a:solidFill>
                          <a:schemeClr val="tx1"/>
                        </a:solidFill>
                        <a:miter lim="800000"/>
                        <a:headEnd/>
                        <a:tailEnd/>
                      </a:ln>
                      <a:effectLst>
                        <a:outerShdw dist="161645" dir="2700000" algn="ctr" rotWithShape="0">
                          <a:schemeClr val="bg2"/>
                        </a:outerShdw>
                      </a:effectLst>
                    </p:spPr>
                  </p:pic>
                </p:oleObj>
              </mc:Fallback>
            </mc:AlternateContent>
          </a:graphicData>
        </a:graphic>
      </p:graphicFrame>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GDP Deflator</a:t>
            </a:r>
          </a:p>
        </p:txBody>
      </p:sp>
      <p:sp>
        <p:nvSpPr>
          <p:cNvPr id="181251" name="Rectangle 3"/>
          <p:cNvSpPr>
            <a:spLocks noGrp="1" noChangeArrowheads="1"/>
          </p:cNvSpPr>
          <p:nvPr>
            <p:ph idx="1"/>
          </p:nvPr>
        </p:nvSpPr>
        <p:spPr>
          <a:xfrm>
            <a:off x="990600" y="1219200"/>
            <a:ext cx="7543800" cy="2246313"/>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The </a:t>
            </a:r>
            <a:r>
              <a:rPr lang="en-US" sz="1800" b="1" dirty="0">
                <a:latin typeface="Arial" pitchFamily="34" charset="0"/>
                <a:cs typeface="Arial" pitchFamily="34" charset="0"/>
              </a:rPr>
              <a:t>inflation rate </a:t>
            </a:r>
            <a:r>
              <a:rPr lang="en-US" sz="1800" dirty="0">
                <a:latin typeface="Arial" pitchFamily="34" charset="0"/>
                <a:cs typeface="Arial" pitchFamily="34" charset="0"/>
              </a:rPr>
              <a:t>is the percentage increase in the overall level of prices.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One </a:t>
            </a:r>
            <a:r>
              <a:rPr lang="en-US" sz="1800" dirty="0">
                <a:latin typeface="Arial" pitchFamily="34" charset="0"/>
                <a:cs typeface="Arial" pitchFamily="34" charset="0"/>
              </a:rPr>
              <a:t>measure of the price level is </a:t>
            </a:r>
            <a:r>
              <a:rPr lang="en-US" sz="1800" dirty="0" smtClean="0">
                <a:latin typeface="Arial" pitchFamily="34" charset="0"/>
                <a:cs typeface="Arial" pitchFamily="34" charset="0"/>
              </a:rPr>
              <a:t>the </a:t>
            </a:r>
            <a:r>
              <a:rPr lang="en-US" sz="1800" b="1" dirty="0">
                <a:latin typeface="Arial" pitchFamily="34" charset="0"/>
                <a:cs typeface="Arial" pitchFamily="34" charset="0"/>
              </a:rPr>
              <a:t>GDP Deflator</a:t>
            </a:r>
            <a:r>
              <a:rPr lang="en-US" sz="1800" dirty="0">
                <a:latin typeface="Arial" pitchFamily="34" charset="0"/>
                <a:cs typeface="Arial" pitchFamily="34" charset="0"/>
              </a:rPr>
              <a:t>, defined as</a:t>
            </a:r>
          </a:p>
        </p:txBody>
      </p:sp>
      <p:graphicFrame>
        <p:nvGraphicFramePr>
          <p:cNvPr id="181252" name="Object 4"/>
          <p:cNvGraphicFramePr>
            <a:graphicFrameLocks noChangeAspect="1"/>
          </p:cNvGraphicFramePr>
          <p:nvPr/>
        </p:nvGraphicFramePr>
        <p:xfrm>
          <a:off x="1447800" y="3657600"/>
          <a:ext cx="6324600" cy="1071562"/>
        </p:xfrm>
        <a:graphic>
          <a:graphicData uri="http://schemas.openxmlformats.org/presentationml/2006/ole">
            <mc:AlternateContent xmlns:mc="http://schemas.openxmlformats.org/markup-compatibility/2006">
              <mc:Choice xmlns:v="urn:schemas-microsoft-com:vml" Requires="v">
                <p:oleObj spid="_x0000_s181253" name="Equation" r:id="rId4" imgW="2400120" imgH="406080" progId="">
                  <p:embed/>
                </p:oleObj>
              </mc:Choice>
              <mc:Fallback>
                <p:oleObj name="Equation" r:id="rId4" imgW="2400120" imgH="406080"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657600"/>
                        <a:ext cx="6324600" cy="1071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1252"/>
                                        </p:tgtEl>
                                        <p:attrNameLst>
                                          <p:attrName>style.visibility</p:attrName>
                                        </p:attrNameLst>
                                      </p:cBhvr>
                                      <p:to>
                                        <p:strVal val="visible"/>
                                      </p:to>
                                    </p:set>
                                    <p:animEffect transition="in" filter="dissolve">
                                      <p:cBhvr>
                                        <p:cTn id="7" dur="500"/>
                                        <p:tgtEl>
                                          <p:spTgt spid="181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381000" y="228600"/>
            <a:ext cx="8382000" cy="762000"/>
          </a:xfrm>
        </p:spPr>
        <p:txBody>
          <a:bodyPr>
            <a:normAutofit/>
          </a:bodyPr>
          <a:lstStyle/>
          <a:p>
            <a:r>
              <a:rPr lang="en-US" sz="2400" b="1" dirty="0">
                <a:latin typeface="Arial" pitchFamily="34" charset="0"/>
                <a:cs typeface="Arial" pitchFamily="34" charset="0"/>
              </a:rPr>
              <a:t>Practice problem, part 2</a:t>
            </a:r>
          </a:p>
        </p:txBody>
      </p:sp>
      <p:sp>
        <p:nvSpPr>
          <p:cNvPr id="200707" name="Rectangle 3"/>
          <p:cNvSpPr>
            <a:spLocks noGrp="1" noChangeArrowheads="1"/>
          </p:cNvSpPr>
          <p:nvPr>
            <p:ph idx="1"/>
          </p:nvPr>
        </p:nvSpPr>
        <p:spPr>
          <a:xfrm>
            <a:off x="914400" y="4083050"/>
            <a:ext cx="7620000" cy="2057400"/>
          </a:xfrm>
        </p:spPr>
        <p:txBody>
          <a:bodyPr>
            <a:normAutofit fontScale="92500" lnSpcReduction="10000"/>
          </a:bodyPr>
          <a:lstStyle/>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Use </a:t>
            </a:r>
            <a:r>
              <a:rPr lang="en-US" sz="1800" dirty="0">
                <a:latin typeface="Arial" pitchFamily="34" charset="0"/>
                <a:cs typeface="Arial" pitchFamily="34" charset="0"/>
              </a:rPr>
              <a:t>your previous answers to compute </a:t>
            </a:r>
            <a:br>
              <a:rPr lang="en-US" sz="1800" dirty="0">
                <a:latin typeface="Arial" pitchFamily="34" charset="0"/>
                <a:cs typeface="Arial" pitchFamily="34" charset="0"/>
              </a:rPr>
            </a:br>
            <a:r>
              <a:rPr lang="en-US" sz="1800" dirty="0">
                <a:latin typeface="Arial" pitchFamily="34" charset="0"/>
                <a:cs typeface="Arial" pitchFamily="34" charset="0"/>
              </a:rPr>
              <a:t>the GDP deflator in each year. </a:t>
            </a:r>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pPr>
              <a:spcBef>
                <a:spcPct val="50000"/>
              </a:spcBef>
            </a:pPr>
            <a:r>
              <a:rPr lang="en-US" sz="1800" dirty="0">
                <a:latin typeface="Arial" pitchFamily="34" charset="0"/>
                <a:cs typeface="Arial" pitchFamily="34" charset="0"/>
              </a:rPr>
              <a:t>Use GDP deflator to compute the inflation rate from 2001 to 2002, and from 2002 to 2003. </a:t>
            </a:r>
          </a:p>
        </p:txBody>
      </p:sp>
      <p:graphicFrame>
        <p:nvGraphicFramePr>
          <p:cNvPr id="200813" name="Group 109"/>
          <p:cNvGraphicFramePr>
            <a:graphicFrameLocks noGrp="1"/>
          </p:cNvGraphicFramePr>
          <p:nvPr/>
        </p:nvGraphicFramePr>
        <p:xfrm>
          <a:off x="533400" y="1371600"/>
          <a:ext cx="8153400" cy="2971801"/>
        </p:xfrm>
        <a:graphic>
          <a:graphicData uri="http://schemas.openxmlformats.org/drawingml/2006/table">
            <a:tbl>
              <a:tblPr/>
              <a:tblGrid>
                <a:gridCol w="1066800"/>
                <a:gridCol w="1752600"/>
                <a:gridCol w="1752600"/>
                <a:gridCol w="1600200"/>
                <a:gridCol w="1981200"/>
              </a:tblGrid>
              <a:tr h="946150">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dirty="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Nom. GDP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Real GDP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GDP </a:t>
                      </a:r>
                      <a:br>
                        <a:rPr kumimoji="0" lang="en-US" sz="2600" b="0" i="0" u="none" strike="noStrike" cap="none" normalizeH="0" baseline="0" smtClean="0">
                          <a:ln>
                            <a:noFill/>
                          </a:ln>
                          <a:solidFill>
                            <a:schemeClr val="tx1"/>
                          </a:solidFill>
                          <a:effectLst/>
                          <a:latin typeface="Tahoma" pitchFamily="34" charset="0"/>
                        </a:rPr>
                      </a:br>
                      <a:r>
                        <a:rPr kumimoji="0" lang="en-US" sz="2600" b="0" i="0" u="none" strike="noStrike" cap="none" normalizeH="0" baseline="0" smtClean="0">
                          <a:ln>
                            <a:noFill/>
                          </a:ln>
                          <a:solidFill>
                            <a:schemeClr val="tx1"/>
                          </a:solidFill>
                          <a:effectLst/>
                          <a:latin typeface="Tahoma" pitchFamily="34" charset="0"/>
                        </a:rPr>
                        <a:t>deflator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inflation</a:t>
                      </a:r>
                      <a:br>
                        <a:rPr kumimoji="0" lang="en-US" sz="2600" b="0" i="0" u="none" strike="noStrike" cap="none" normalizeH="0" baseline="0" smtClean="0">
                          <a:ln>
                            <a:noFill/>
                          </a:ln>
                          <a:solidFill>
                            <a:schemeClr val="tx1"/>
                          </a:solidFill>
                          <a:effectLst/>
                          <a:latin typeface="Tahoma" pitchFamily="34" charset="0"/>
                        </a:rPr>
                      </a:br>
                      <a:r>
                        <a:rPr kumimoji="0" lang="en-US" sz="2600" b="0" i="0" u="none" strike="noStrike" cap="none" normalizeH="0" baseline="0" smtClean="0">
                          <a:ln>
                            <a:noFill/>
                          </a:ln>
                          <a:solidFill>
                            <a:schemeClr val="tx1"/>
                          </a:solidFill>
                          <a:effectLst/>
                          <a:latin typeface="Tahoma" pitchFamily="34" charset="0"/>
                        </a:rPr>
                        <a:t>rate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468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$46,200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$46,200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1" u="none" strike="noStrike" cap="none" normalizeH="0" baseline="0" smtClean="0">
                          <a:ln>
                            <a:noFill/>
                          </a:ln>
                          <a:solidFill>
                            <a:schemeClr val="tx1"/>
                          </a:solidFill>
                          <a:effectLst/>
                          <a:latin typeface="Tahoma" pitchFamily="34" charset="0"/>
                        </a:rPr>
                        <a:t>n.a.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468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51,400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rgbClr val="0033CC"/>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6275">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58,300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52,000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dirty="0" smtClean="0">
                        <a:ln>
                          <a:noFill/>
                        </a:ln>
                        <a:solidFill>
                          <a:schemeClr val="tx1"/>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dirty="0" smtClean="0">
                        <a:ln>
                          <a:noFill/>
                        </a:ln>
                        <a:solidFill>
                          <a:srgbClr val="FF0000"/>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blinds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381000" y="228600"/>
            <a:ext cx="8382000" cy="762000"/>
          </a:xfrm>
        </p:spPr>
        <p:txBody>
          <a:bodyPr>
            <a:normAutofit/>
          </a:bodyPr>
          <a:lstStyle/>
          <a:p>
            <a:r>
              <a:rPr lang="en-US" sz="2400" b="1" dirty="0">
                <a:latin typeface="Arial" pitchFamily="34" charset="0"/>
                <a:cs typeface="Arial" pitchFamily="34" charset="0"/>
              </a:rPr>
              <a:t>Answers to practice problem, part 2</a:t>
            </a:r>
          </a:p>
        </p:txBody>
      </p:sp>
      <p:graphicFrame>
        <p:nvGraphicFramePr>
          <p:cNvPr id="214020" name="Group 4"/>
          <p:cNvGraphicFramePr>
            <a:graphicFrameLocks noGrp="1"/>
          </p:cNvGraphicFramePr>
          <p:nvPr/>
        </p:nvGraphicFramePr>
        <p:xfrm>
          <a:off x="609600" y="2057400"/>
          <a:ext cx="8153400" cy="2971801"/>
        </p:xfrm>
        <a:graphic>
          <a:graphicData uri="http://schemas.openxmlformats.org/drawingml/2006/table">
            <a:tbl>
              <a:tblPr/>
              <a:tblGrid>
                <a:gridCol w="1066800"/>
                <a:gridCol w="1752600"/>
                <a:gridCol w="1752600"/>
                <a:gridCol w="1600200"/>
                <a:gridCol w="1981200"/>
              </a:tblGrid>
              <a:tr h="946150">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Nom. GDP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Real GDP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GDP </a:t>
                      </a:r>
                      <a:br>
                        <a:rPr kumimoji="0" lang="en-US" sz="2600" b="0" i="0" u="none" strike="noStrike" cap="none" normalizeH="0" baseline="0" smtClean="0">
                          <a:ln>
                            <a:noFill/>
                          </a:ln>
                          <a:solidFill>
                            <a:schemeClr val="tx1"/>
                          </a:solidFill>
                          <a:effectLst/>
                          <a:latin typeface="Tahoma" pitchFamily="34" charset="0"/>
                        </a:rPr>
                      </a:br>
                      <a:r>
                        <a:rPr kumimoji="0" lang="en-US" sz="2600" b="0" i="0" u="none" strike="noStrike" cap="none" normalizeH="0" baseline="0" smtClean="0">
                          <a:ln>
                            <a:noFill/>
                          </a:ln>
                          <a:solidFill>
                            <a:schemeClr val="tx1"/>
                          </a:solidFill>
                          <a:effectLst/>
                          <a:latin typeface="Tahoma" pitchFamily="34" charset="0"/>
                        </a:rPr>
                        <a:t>deflator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inflation</a:t>
                      </a:r>
                      <a:br>
                        <a:rPr kumimoji="0" lang="en-US" sz="2600" b="0" i="0" u="none" strike="noStrike" cap="none" normalizeH="0" baseline="0" smtClean="0">
                          <a:ln>
                            <a:noFill/>
                          </a:ln>
                          <a:solidFill>
                            <a:schemeClr val="tx1"/>
                          </a:solidFill>
                          <a:effectLst/>
                          <a:latin typeface="Tahoma" pitchFamily="34" charset="0"/>
                        </a:rPr>
                      </a:br>
                      <a:r>
                        <a:rPr kumimoji="0" lang="en-US" sz="2600" b="0" i="0" u="none" strike="noStrike" cap="none" normalizeH="0" baseline="0" smtClean="0">
                          <a:ln>
                            <a:noFill/>
                          </a:ln>
                          <a:solidFill>
                            <a:schemeClr val="tx1"/>
                          </a:solidFill>
                          <a:effectLst/>
                          <a:latin typeface="Tahoma" pitchFamily="34" charset="0"/>
                        </a:rPr>
                        <a:t>rate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468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$46,200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$46,200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1" u="none" strike="noStrike" cap="none" normalizeH="0" baseline="0" smtClean="0">
                          <a:ln>
                            <a:noFill/>
                          </a:ln>
                          <a:solidFill>
                            <a:schemeClr val="tx1"/>
                          </a:solidFill>
                          <a:effectLst/>
                          <a:latin typeface="Tahoma" pitchFamily="34" charset="0"/>
                        </a:rPr>
                        <a:t>n.a.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4688">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51,400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102.8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rgbClr val="0033CC"/>
                          </a:solidFill>
                          <a:effectLst/>
                          <a:latin typeface="Tahoma" pitchFamily="34" charset="0"/>
                        </a:rPr>
                        <a:t>2.8%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6275">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2003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58,300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52,000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smtClean="0">
                          <a:ln>
                            <a:noFill/>
                          </a:ln>
                          <a:solidFill>
                            <a:schemeClr val="tx1"/>
                          </a:solidFill>
                          <a:effectLst/>
                          <a:latin typeface="Tahoma" pitchFamily="34" charset="0"/>
                        </a:rPr>
                        <a:t>112.1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0000"/>
                        </a:spcBef>
                        <a:spcAft>
                          <a:spcPct val="0"/>
                        </a:spcAft>
                        <a:buClrTx/>
                        <a:buSzPct val="110000"/>
                        <a:buFont typeface="Wingdings" pitchFamily="2" charset="2"/>
                        <a:buNone/>
                        <a:tabLst/>
                      </a:pPr>
                      <a:r>
                        <a:rPr kumimoji="0" lang="en-US" sz="2600" b="0" i="0" u="none" strike="noStrike" cap="none" normalizeH="0" baseline="0" dirty="0" smtClean="0">
                          <a:ln>
                            <a:noFill/>
                          </a:ln>
                          <a:solidFill>
                            <a:srgbClr val="FF0000"/>
                          </a:solidFill>
                          <a:effectLst/>
                          <a:latin typeface="Tahoma" pitchFamily="34" charset="0"/>
                        </a:rPr>
                        <a:t>9.1%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spd="med">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228600"/>
            <a:ext cx="8382000" cy="733425"/>
          </a:xfrm>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72709" name="Rectangle 5"/>
          <p:cNvSpPr>
            <a:spLocks noGrp="1" noChangeArrowheads="1"/>
          </p:cNvSpPr>
          <p:nvPr>
            <p:ph idx="1"/>
          </p:nvPr>
        </p:nvSpPr>
        <p:spPr>
          <a:xfrm>
            <a:off x="990600" y="1219200"/>
            <a:ext cx="7543800" cy="4953000"/>
          </a:xfrm>
        </p:spPr>
        <p:txBody>
          <a:bodyPr/>
          <a:lstStyle/>
          <a:p>
            <a:pPr marL="461963" indent="-461963">
              <a:lnSpc>
                <a:spcPct val="105000"/>
              </a:lnSpc>
              <a:spcBef>
                <a:spcPct val="60000"/>
              </a:spcBef>
              <a:buSzPct val="95000"/>
              <a:buFont typeface="Wingdings" pitchFamily="2" charset="2"/>
              <a:buAutoNum type="arabicPeriod"/>
            </a:pPr>
            <a:r>
              <a:rPr lang="en-US" sz="1800" dirty="0">
                <a:latin typeface="Arial" pitchFamily="34" charset="0"/>
                <a:cs typeface="Arial" pitchFamily="34" charset="0"/>
              </a:rPr>
              <a:t>Gross Domestic Product (GDP) measures both total income and total expenditure on the economy’s output of goods &amp; services.</a:t>
            </a:r>
          </a:p>
          <a:p>
            <a:pPr marL="461963" indent="-461963">
              <a:lnSpc>
                <a:spcPct val="105000"/>
              </a:lnSpc>
              <a:spcBef>
                <a:spcPct val="60000"/>
              </a:spcBef>
              <a:buSzPct val="95000"/>
              <a:buFont typeface="Wingdings" pitchFamily="2" charset="2"/>
              <a:buAutoNum type="arabicPeriod"/>
            </a:pPr>
            <a:r>
              <a:rPr lang="en-US" sz="1800" dirty="0">
                <a:latin typeface="Arial" pitchFamily="34" charset="0"/>
                <a:cs typeface="Arial" pitchFamily="34" charset="0"/>
              </a:rPr>
              <a:t>Nominal GDP values output at current prices; real GDP values output at constant prices.  Changes in output affect both measures, but changes in prices only affect nominal GDP. </a:t>
            </a:r>
          </a:p>
          <a:p>
            <a:pPr marL="461963" indent="-461963">
              <a:lnSpc>
                <a:spcPct val="105000"/>
              </a:lnSpc>
              <a:spcBef>
                <a:spcPct val="60000"/>
              </a:spcBef>
              <a:buSzPct val="95000"/>
              <a:buFont typeface="Wingdings" pitchFamily="2" charset="2"/>
              <a:buAutoNum type="arabicPeriod"/>
            </a:pPr>
            <a:r>
              <a:rPr lang="en-US" sz="1800" dirty="0">
                <a:latin typeface="Arial" pitchFamily="34" charset="0"/>
                <a:cs typeface="Arial" pitchFamily="34" charset="0"/>
              </a:rPr>
              <a:t>GDP is the sum of consumption, investment, government purchases, and net exports. </a:t>
            </a:r>
          </a:p>
        </p:txBody>
      </p:sp>
      <p:pic>
        <p:nvPicPr>
          <p:cNvPr id="4" name="Picture 4" descr="C:\Users\dr qaiser\Desktop\west_side_market.jpg"/>
          <p:cNvPicPr>
            <a:picLocks noChangeAspect="1" noChangeArrowheads="1"/>
          </p:cNvPicPr>
          <p:nvPr/>
        </p:nvPicPr>
        <p:blipFill>
          <a:blip r:embed="rId3"/>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2543</TotalTime>
  <Words>2891</Words>
  <Application>Microsoft Office PowerPoint</Application>
  <PresentationFormat>On-screen Show (4:3)</PresentationFormat>
  <Paragraphs>402</Paragraphs>
  <Slides>36</Slides>
  <Notes>33</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0" baseType="lpstr">
      <vt:lpstr>Office Theme</vt:lpstr>
      <vt:lpstr>Document</vt:lpstr>
      <vt:lpstr>Chart</vt:lpstr>
      <vt:lpstr>Equation</vt:lpstr>
      <vt:lpstr>Review of the previous Lecture</vt:lpstr>
      <vt:lpstr>Review of the previous Lecture</vt:lpstr>
      <vt:lpstr>Lecture 2</vt:lpstr>
      <vt:lpstr>Learning objectives</vt:lpstr>
      <vt:lpstr>Gross Domestic Product</vt:lpstr>
      <vt:lpstr>Why expenditure = income</vt:lpstr>
      <vt:lpstr>The Circular Flow</vt:lpstr>
      <vt:lpstr>Value added</vt:lpstr>
      <vt:lpstr>Exercise</vt:lpstr>
      <vt:lpstr>Final goods, value added, and GDP</vt:lpstr>
      <vt:lpstr>The expenditure components of GDP</vt:lpstr>
      <vt:lpstr>Consumption (C)</vt:lpstr>
      <vt:lpstr>U.S. Consumption, 2001</vt:lpstr>
      <vt:lpstr>Investment (I)</vt:lpstr>
      <vt:lpstr>U.S. Investment, 2001</vt:lpstr>
      <vt:lpstr>Investment vs. Capital</vt:lpstr>
      <vt:lpstr>Investment vs. Capital</vt:lpstr>
      <vt:lpstr>Stocks vs. Flows</vt:lpstr>
      <vt:lpstr>Government spending (G)</vt:lpstr>
      <vt:lpstr>Government spending, 2001</vt:lpstr>
      <vt:lpstr>Net exports  (NX = EX - IM)</vt:lpstr>
      <vt:lpstr>An important identity</vt:lpstr>
      <vt:lpstr>A question for you</vt:lpstr>
      <vt:lpstr>Why output = expenditure</vt:lpstr>
      <vt:lpstr>GDP:   An important and versatile concept</vt:lpstr>
      <vt:lpstr>GNP vs. GDP</vt:lpstr>
      <vt:lpstr>Discussion Question</vt:lpstr>
      <vt:lpstr>Real vs. Nominal GDP</vt:lpstr>
      <vt:lpstr>Real GDP controls for inflation</vt:lpstr>
      <vt:lpstr>Practice problem, part 1</vt:lpstr>
      <vt:lpstr>Answers to practice problem, part 1</vt:lpstr>
      <vt:lpstr>U.S. Real &amp; Nominal GDP, 1967-2001</vt:lpstr>
      <vt:lpstr>GDP Deflator</vt:lpstr>
      <vt:lpstr>Practice problem, part 2</vt:lpstr>
      <vt:lpstr>Answers to practice problem, part 2</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2:  The Data of Macroeconomics</dc:title>
  <dc:creator>Ron Cronovich</dc:creator>
  <cp:lastModifiedBy>MyUserName</cp:lastModifiedBy>
  <cp:revision>282</cp:revision>
  <dcterms:created xsi:type="dcterms:W3CDTF">2001-08-18T20:45:39Z</dcterms:created>
  <dcterms:modified xsi:type="dcterms:W3CDTF">2012-08-06T07:19:42Z</dcterms:modified>
</cp:coreProperties>
</file>