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1" r:id="rId1"/>
  </p:sldMasterIdLst>
  <p:notesMasterIdLst>
    <p:notesMasterId r:id="rId26"/>
  </p:notesMasterIdLst>
  <p:sldIdLst>
    <p:sldId id="292" r:id="rId2"/>
    <p:sldId id="293" r:id="rId3"/>
    <p:sldId id="294" r:id="rId4"/>
    <p:sldId id="256" r:id="rId5"/>
    <p:sldId id="257" r:id="rId6"/>
    <p:sldId id="258" r:id="rId7"/>
    <p:sldId id="259" r:id="rId8"/>
    <p:sldId id="261" r:id="rId9"/>
    <p:sldId id="264" r:id="rId10"/>
    <p:sldId id="265" r:id="rId11"/>
    <p:sldId id="268" r:id="rId12"/>
    <p:sldId id="270" r:id="rId13"/>
    <p:sldId id="271" r:id="rId14"/>
    <p:sldId id="273" r:id="rId15"/>
    <p:sldId id="274" r:id="rId16"/>
    <p:sldId id="275" r:id="rId17"/>
    <p:sldId id="277" r:id="rId18"/>
    <p:sldId id="279" r:id="rId19"/>
    <p:sldId id="280" r:id="rId20"/>
    <p:sldId id="281" r:id="rId21"/>
    <p:sldId id="284" r:id="rId22"/>
    <p:sldId id="287" r:id="rId23"/>
    <p:sldId id="289" r:id="rId24"/>
    <p:sldId id="291" r:id="rId2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40" d="100"/>
          <a:sy n="40" d="100"/>
        </p:scale>
        <p:origin x="-998" y="-8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18F24B-9665-433E-A035-8280339C3E81}" type="datetimeFigureOut">
              <a:rPr lang="en-US" smtClean="0"/>
              <a:pPr/>
              <a:t>12/19/2012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DEC9F9-15BF-4493-9D5F-F745BDA8A8DD}" type="slidenum">
              <a:rPr lang="en-US" smtClean="0"/>
              <a:pPr/>
              <a:t>‹#›</a:t>
            </a:fld>
            <a:endParaRPr lang="en-US"/>
          </a:p>
        </p:txBody>
      </p:sp>
    </p:spTree>
    <p:extLst>
      <p:ext uri="{BB962C8B-B14F-4D97-AF65-F5344CB8AC3E}">
        <p14:creationId xmlns:p14="http://schemas.microsoft.com/office/powerpoint/2010/main" xmlns="" val="2873740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78D81C-D475-48C0-B699-3E0766AC0B90}" type="slidenum">
              <a:rPr lang="en-US"/>
              <a:pPr/>
              <a:t>1</a:t>
            </a:fld>
            <a:endParaRPr lang="en-US"/>
          </a:p>
        </p:txBody>
      </p:sp>
      <p:sp>
        <p:nvSpPr>
          <p:cNvPr id="211970" name="Rectangle 2"/>
          <p:cNvSpPr>
            <a:spLocks noGrp="1" noRot="1" noChangeAspect="1" noChangeArrowheads="1" noTextEdit="1"/>
          </p:cNvSpPr>
          <p:nvPr>
            <p:ph type="sldImg"/>
          </p:nvPr>
        </p:nvSpPr>
        <p:spPr>
          <a:xfrm>
            <a:off x="1322388" y="685800"/>
            <a:ext cx="4064000" cy="3048000"/>
          </a:xfrm>
          <a:ln/>
        </p:spPr>
      </p:sp>
      <p:sp>
        <p:nvSpPr>
          <p:cNvPr id="211971"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43779B-3E27-4561-8614-EE62E7218B27}" type="slidenum">
              <a:rPr lang="en-US"/>
              <a:pPr/>
              <a:t>2</a:t>
            </a:fld>
            <a:endParaRPr lang="en-US"/>
          </a:p>
        </p:txBody>
      </p:sp>
      <p:sp>
        <p:nvSpPr>
          <p:cNvPr id="282626" name="Rectangle 1026"/>
          <p:cNvSpPr>
            <a:spLocks noGrp="1" noRot="1" noChangeAspect="1" noChangeArrowheads="1" noTextEdit="1"/>
          </p:cNvSpPr>
          <p:nvPr>
            <p:ph type="sldImg"/>
          </p:nvPr>
        </p:nvSpPr>
        <p:spPr>
          <a:xfrm>
            <a:off x="1322388" y="685800"/>
            <a:ext cx="4064000" cy="3048000"/>
          </a:xfrm>
          <a:ln/>
        </p:spPr>
      </p:sp>
      <p:sp>
        <p:nvSpPr>
          <p:cNvPr id="282627" name="Rectangle 1027"/>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F6860D-BFA9-4CE1-837D-24A2A581EC78}" type="slidenum">
              <a:rPr lang="en-US"/>
              <a:pPr/>
              <a:t>3</a:t>
            </a:fld>
            <a:endParaRPr lang="en-US"/>
          </a:p>
        </p:txBody>
      </p:sp>
      <p:sp>
        <p:nvSpPr>
          <p:cNvPr id="284674" name="Rectangle 2"/>
          <p:cNvSpPr>
            <a:spLocks noGrp="1" noRot="1" noChangeAspect="1" noChangeArrowheads="1" noTextEdit="1"/>
          </p:cNvSpPr>
          <p:nvPr>
            <p:ph type="sldImg"/>
          </p:nvPr>
        </p:nvSpPr>
        <p:spPr>
          <a:xfrm>
            <a:off x="1322388" y="685800"/>
            <a:ext cx="4064000" cy="3048000"/>
          </a:xfrm>
          <a:ln/>
        </p:spPr>
      </p:sp>
      <p:sp>
        <p:nvSpPr>
          <p:cNvPr id="284675"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BC44671-687B-49C0-8ACF-0DD6FB42B388}" type="slidenum">
              <a:rPr lang="en-US"/>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B34BBF9-FB8B-45BA-98F6-3292FE14CC29}" type="slidenum">
              <a:rPr lang="en-US"/>
              <a:pPr/>
              <a:t>‹#›</a:t>
            </a:fld>
            <a:endParaRPr lang="en-US"/>
          </a:p>
        </p:txBody>
      </p:sp>
    </p:spTree>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F4DBCB3-6BEE-4139-9725-49B49BDBF198}" type="slidenum">
              <a:rPr lang="en-US"/>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ED21843-F252-41E6-A96C-9A4819F9E16D}" type="slidenum">
              <a:rPr lang="en-US"/>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93EF39A1-AA1A-46D4-BAC7-AF60EF48C8B6}" type="slidenum">
              <a:rPr lang="en-US"/>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935B1F24-9E6A-4AA7-803A-032FB36C9846}" type="slidenum">
              <a:rPr lang="en-US"/>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F4180C9D-22AD-45C7-8092-154806ADFEA1}" type="slidenum">
              <a:rPr lang="en-US"/>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4F370C9-3CFD-443E-AD0D-E8ED2E3D5E14}" type="slidenum">
              <a:rPr lang="en-US"/>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0C1A4C9-39D0-4A85-8CB2-434DADA2AD75}" type="slidenum">
              <a:rPr lang="en-US"/>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052565E-6696-415D-B1E3-6B30BE286382}" type="slidenum">
              <a:rPr lang="en-US"/>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E319D48-656C-43F2-A9F7-6F3360878039}" type="slidenum">
              <a:rPr lang="en-US"/>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788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885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7885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7885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DD3ECA80-C260-4589-8CA1-F49349677057}"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ransition/>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1026"/>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Review of the previous lecture</a:t>
            </a:r>
            <a:endParaRPr lang="en-US" sz="2400" b="1" dirty="0">
              <a:latin typeface="Arial" pitchFamily="34" charset="0"/>
              <a:cs typeface="Arial" pitchFamily="34" charset="0"/>
            </a:endParaRPr>
          </a:p>
        </p:txBody>
      </p:sp>
      <p:sp>
        <p:nvSpPr>
          <p:cNvPr id="210947" name="Rectangle 1027"/>
          <p:cNvSpPr>
            <a:spLocks noGrp="1" noChangeArrowheads="1"/>
          </p:cNvSpPr>
          <p:nvPr>
            <p:ph idx="1"/>
          </p:nvPr>
        </p:nvSpPr>
        <p:spPr>
          <a:xfrm>
            <a:off x="990600" y="1219200"/>
            <a:ext cx="7696200" cy="4572000"/>
          </a:xfrm>
        </p:spPr>
        <p:txBody>
          <a:bodyPr>
            <a:normAutofit lnSpcReduction="10000"/>
          </a:bodyPr>
          <a:lstStyle/>
          <a:p>
            <a:pPr marL="404813" indent="-404813" defTabSz="736600">
              <a:spcBef>
                <a:spcPct val="15000"/>
              </a:spcBef>
              <a:buClr>
                <a:schemeClr val="tx1"/>
              </a:buClr>
              <a:buSzPct val="95000"/>
              <a:buFont typeface="Wingdings" pitchFamily="2" charset="2"/>
              <a:buNone/>
            </a:pPr>
            <a:r>
              <a:rPr lang="en-US" sz="1800" dirty="0">
                <a:latin typeface="Arial" pitchFamily="34" charset="0"/>
                <a:cs typeface="Arial" pitchFamily="34" charset="0"/>
              </a:rPr>
              <a:t>1.	Three models of aggregate supply in the short run:</a:t>
            </a:r>
          </a:p>
          <a:p>
            <a:pPr marL="852488" lvl="1" indent="-333375" defTabSz="736600">
              <a:spcBef>
                <a:spcPct val="15000"/>
              </a:spcBef>
              <a:buClr>
                <a:schemeClr val="tx1"/>
              </a:buClr>
              <a:buSzPct val="95000"/>
              <a:buFont typeface="Wingdings" pitchFamily="2" charset="2"/>
              <a:buChar char="§"/>
            </a:pPr>
            <a:r>
              <a:rPr lang="en-US" sz="1800" dirty="0">
                <a:latin typeface="Arial" pitchFamily="34" charset="0"/>
                <a:cs typeface="Arial" pitchFamily="34" charset="0"/>
              </a:rPr>
              <a:t>sticky-wage model  </a:t>
            </a:r>
          </a:p>
          <a:p>
            <a:pPr marL="852488" lvl="1" indent="-333375" defTabSz="736600">
              <a:spcBef>
                <a:spcPct val="15000"/>
              </a:spcBef>
              <a:buClr>
                <a:schemeClr val="tx1"/>
              </a:buClr>
              <a:buSzPct val="95000"/>
              <a:buFont typeface="Wingdings" pitchFamily="2" charset="2"/>
              <a:buChar char="§"/>
            </a:pPr>
            <a:r>
              <a:rPr lang="en-US" sz="1800" dirty="0">
                <a:latin typeface="Arial" pitchFamily="34" charset="0"/>
                <a:cs typeface="Arial" pitchFamily="34" charset="0"/>
              </a:rPr>
              <a:t>imperfect-information model </a:t>
            </a:r>
          </a:p>
          <a:p>
            <a:pPr marL="852488" lvl="1" indent="-333375" defTabSz="736600">
              <a:spcBef>
                <a:spcPct val="15000"/>
              </a:spcBef>
              <a:buClr>
                <a:schemeClr val="tx1"/>
              </a:buClr>
              <a:buSzPct val="95000"/>
              <a:buFont typeface="Wingdings" pitchFamily="2" charset="2"/>
              <a:buChar char="§"/>
            </a:pPr>
            <a:r>
              <a:rPr lang="en-US" sz="1800" dirty="0">
                <a:latin typeface="Arial" pitchFamily="34" charset="0"/>
                <a:cs typeface="Arial" pitchFamily="34" charset="0"/>
              </a:rPr>
              <a:t>sticky-price model</a:t>
            </a:r>
          </a:p>
          <a:p>
            <a:pPr marL="404813" indent="-404813" defTabSz="736600">
              <a:spcBef>
                <a:spcPct val="15000"/>
              </a:spcBef>
              <a:buClr>
                <a:schemeClr val="tx1"/>
              </a:buClr>
              <a:buSzPct val="95000"/>
              <a:buFont typeface="Wingdings" pitchFamily="2" charset="2"/>
              <a:buNone/>
            </a:pPr>
            <a:r>
              <a:rPr lang="en-US" sz="1800" dirty="0">
                <a:latin typeface="Arial" pitchFamily="34" charset="0"/>
                <a:cs typeface="Arial" pitchFamily="34" charset="0"/>
              </a:rPr>
              <a:t>	All three models imply that output rises above its natural rate when the price level falls below the expected price level</a:t>
            </a:r>
            <a:r>
              <a:rPr lang="en-US" sz="1800" dirty="0" smtClean="0">
                <a:latin typeface="Arial" pitchFamily="34" charset="0"/>
                <a:cs typeface="Arial" pitchFamily="34" charset="0"/>
              </a:rPr>
              <a:t>.</a:t>
            </a:r>
          </a:p>
          <a:p>
            <a:pPr marL="404813" indent="-404813" defTabSz="736600">
              <a:spcBef>
                <a:spcPct val="15000"/>
              </a:spcBef>
              <a:buClr>
                <a:schemeClr val="tx1"/>
              </a:buClr>
              <a:buSzPct val="95000"/>
              <a:buFont typeface="Wingdings" pitchFamily="2" charset="2"/>
              <a:buNone/>
            </a:pPr>
            <a:endParaRPr lang="en-US" sz="1800" dirty="0">
              <a:latin typeface="Arial" pitchFamily="34" charset="0"/>
              <a:cs typeface="Arial" pitchFamily="34" charset="0"/>
            </a:endParaRPr>
          </a:p>
          <a:p>
            <a:pPr marL="404813" indent="-404813" defTabSz="736600">
              <a:spcBef>
                <a:spcPct val="15000"/>
              </a:spcBef>
              <a:buSzPct val="95000"/>
              <a:buFont typeface="Wingdings" pitchFamily="2" charset="2"/>
              <a:buNone/>
            </a:pPr>
            <a:r>
              <a:rPr lang="en-US" sz="1800" dirty="0" smtClean="0">
                <a:latin typeface="Arial" pitchFamily="34" charset="0"/>
                <a:cs typeface="Arial" pitchFamily="34" charset="0"/>
              </a:rPr>
              <a:t>2.	Phillips curve</a:t>
            </a:r>
          </a:p>
          <a:p>
            <a:pPr marL="852488" lvl="1" indent="-333375" defTabSz="736600">
              <a:spcBef>
                <a:spcPct val="15000"/>
              </a:spcBef>
              <a:buSzPct val="95000"/>
              <a:buFont typeface="Wingdings" pitchFamily="2" charset="2"/>
              <a:buChar char="§"/>
            </a:pPr>
            <a:r>
              <a:rPr lang="en-US" sz="1800" dirty="0" smtClean="0">
                <a:latin typeface="Arial" pitchFamily="34" charset="0"/>
                <a:cs typeface="Arial" pitchFamily="34" charset="0"/>
              </a:rPr>
              <a:t>derived from the SRAS curve</a:t>
            </a:r>
          </a:p>
          <a:p>
            <a:pPr marL="852488" lvl="1" indent="-333375" defTabSz="736600">
              <a:spcBef>
                <a:spcPct val="15000"/>
              </a:spcBef>
              <a:buSzPct val="95000"/>
              <a:buFont typeface="Wingdings" pitchFamily="2" charset="2"/>
              <a:buChar char="§"/>
            </a:pPr>
            <a:r>
              <a:rPr lang="en-US" sz="1800" dirty="0" smtClean="0">
                <a:latin typeface="Arial" pitchFamily="34" charset="0"/>
                <a:cs typeface="Arial" pitchFamily="34" charset="0"/>
              </a:rPr>
              <a:t>states that inflation depends on </a:t>
            </a:r>
          </a:p>
          <a:p>
            <a:pPr marL="1776413" lvl="2" indent="-495300" defTabSz="736600">
              <a:spcBef>
                <a:spcPct val="15000"/>
              </a:spcBef>
              <a:buSzPct val="95000"/>
              <a:buFont typeface="Wingdings" pitchFamily="2" charset="2"/>
              <a:buChar char="§"/>
            </a:pPr>
            <a:r>
              <a:rPr lang="en-US" sz="1800" dirty="0" smtClean="0">
                <a:latin typeface="Arial" pitchFamily="34" charset="0"/>
                <a:cs typeface="Arial" pitchFamily="34" charset="0"/>
              </a:rPr>
              <a:t>expected inflation</a:t>
            </a:r>
          </a:p>
          <a:p>
            <a:pPr marL="1776413" lvl="2" indent="-495300" defTabSz="736600">
              <a:spcBef>
                <a:spcPct val="15000"/>
              </a:spcBef>
              <a:buSzPct val="95000"/>
              <a:buFont typeface="Wingdings" pitchFamily="2" charset="2"/>
              <a:buChar char="§"/>
            </a:pPr>
            <a:r>
              <a:rPr lang="en-US" sz="1800" dirty="0" smtClean="0">
                <a:latin typeface="Arial" pitchFamily="34" charset="0"/>
                <a:cs typeface="Arial" pitchFamily="34" charset="0"/>
              </a:rPr>
              <a:t>cyclical unemployment </a:t>
            </a:r>
          </a:p>
          <a:p>
            <a:pPr marL="1776413" lvl="2" indent="-495300" defTabSz="736600">
              <a:spcBef>
                <a:spcPct val="15000"/>
              </a:spcBef>
              <a:buSzPct val="95000"/>
              <a:buFont typeface="Wingdings" pitchFamily="2" charset="2"/>
              <a:buChar char="§"/>
            </a:pPr>
            <a:r>
              <a:rPr lang="en-US" sz="1800" dirty="0" smtClean="0">
                <a:latin typeface="Arial" pitchFamily="34" charset="0"/>
                <a:cs typeface="Arial" pitchFamily="34" charset="0"/>
              </a:rPr>
              <a:t>supply shocks</a:t>
            </a:r>
          </a:p>
          <a:p>
            <a:pPr marL="852488" lvl="1" indent="-333375" defTabSz="736600">
              <a:spcBef>
                <a:spcPct val="15000"/>
              </a:spcBef>
              <a:buSzPct val="95000"/>
              <a:buFont typeface="Wingdings" pitchFamily="2" charset="2"/>
              <a:buChar char="§"/>
            </a:pPr>
            <a:r>
              <a:rPr lang="en-US" sz="1800" dirty="0" smtClean="0">
                <a:latin typeface="Arial" pitchFamily="34" charset="0"/>
                <a:cs typeface="Arial" pitchFamily="34" charset="0"/>
              </a:rPr>
              <a:t>presents policymakers with a short-run tradeoff between inflation and unemployment</a:t>
            </a:r>
          </a:p>
          <a:p>
            <a:pPr marL="404813" indent="-404813" defTabSz="736600">
              <a:spcBef>
                <a:spcPct val="15000"/>
              </a:spcBef>
              <a:buClr>
                <a:schemeClr val="tx1"/>
              </a:buClr>
              <a:buSzPct val="95000"/>
              <a:buFont typeface="Wingdings" pitchFamily="2" charset="2"/>
              <a:buNone/>
            </a:pPr>
            <a:endParaRPr lang="en-US" sz="1800" dirty="0">
              <a:latin typeface="Arial" pitchFamily="34" charset="0"/>
              <a:cs typeface="Arial" pitchFamily="34" charset="0"/>
            </a:endParaRPr>
          </a:p>
        </p:txBody>
      </p:sp>
      <p:pic>
        <p:nvPicPr>
          <p:cNvPr id="5" name="Picture 4" descr="coverart"/>
          <p:cNvPicPr>
            <a:picLocks noChangeAspect="1" noChangeArrowheads="1"/>
          </p:cNvPicPr>
          <p:nvPr/>
        </p:nvPicPr>
        <p:blipFill>
          <a:blip r:embed="rId3"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Review of the previous lecture</a:t>
            </a:r>
            <a:endParaRPr lang="en-US" sz="2400" b="1" dirty="0">
              <a:latin typeface="Arial" pitchFamily="34" charset="0"/>
              <a:cs typeface="Arial" pitchFamily="34" charset="0"/>
            </a:endParaRPr>
          </a:p>
        </p:txBody>
      </p:sp>
      <p:sp>
        <p:nvSpPr>
          <p:cNvPr id="281603" name="Rectangle 3"/>
          <p:cNvSpPr>
            <a:spLocks noGrp="1" noChangeArrowheads="1"/>
          </p:cNvSpPr>
          <p:nvPr>
            <p:ph idx="1"/>
          </p:nvPr>
        </p:nvSpPr>
        <p:spPr>
          <a:xfrm>
            <a:off x="990600" y="1219200"/>
            <a:ext cx="7696200" cy="5029200"/>
          </a:xfrm>
        </p:spPr>
        <p:txBody>
          <a:bodyPr/>
          <a:lstStyle/>
          <a:p>
            <a:pPr marL="404813" indent="-404813" defTabSz="736600">
              <a:spcBef>
                <a:spcPct val="15000"/>
              </a:spcBef>
              <a:buSzPct val="95000"/>
              <a:buFont typeface="Wingdings" pitchFamily="2" charset="2"/>
              <a:buNone/>
            </a:pPr>
            <a:endParaRPr lang="en-US" sz="1800" dirty="0" smtClean="0">
              <a:latin typeface="Arial" pitchFamily="34" charset="0"/>
              <a:cs typeface="Arial" pitchFamily="34" charset="0"/>
            </a:endParaRPr>
          </a:p>
          <a:p>
            <a:pPr marL="404813" indent="-404813" defTabSz="736600">
              <a:spcBef>
                <a:spcPct val="15000"/>
              </a:spcBef>
              <a:buSzPct val="95000"/>
              <a:buFont typeface="Wingdings" pitchFamily="2" charset="2"/>
              <a:buNone/>
            </a:pPr>
            <a:endParaRPr lang="en-US" sz="1800" dirty="0">
              <a:latin typeface="Arial" pitchFamily="34" charset="0"/>
              <a:cs typeface="Arial" pitchFamily="34" charset="0"/>
            </a:endParaRPr>
          </a:p>
          <a:p>
            <a:pPr marL="404813" indent="-404813" defTabSz="736600">
              <a:spcBef>
                <a:spcPct val="15000"/>
              </a:spcBef>
              <a:buSzPct val="95000"/>
              <a:buFont typeface="Wingdings" pitchFamily="2" charset="2"/>
              <a:buNone/>
            </a:pPr>
            <a:r>
              <a:rPr lang="en-US" sz="1800" dirty="0" smtClean="0">
                <a:latin typeface="Arial" pitchFamily="34" charset="0"/>
                <a:cs typeface="Arial" pitchFamily="34" charset="0"/>
              </a:rPr>
              <a:t>3</a:t>
            </a:r>
            <a:r>
              <a:rPr lang="en-US" sz="1800" dirty="0">
                <a:latin typeface="Arial" pitchFamily="34" charset="0"/>
                <a:cs typeface="Arial" pitchFamily="34" charset="0"/>
              </a:rPr>
              <a:t>.	</a:t>
            </a:r>
            <a:r>
              <a:rPr lang="en-US" sz="1800" dirty="0" smtClean="0">
                <a:latin typeface="Arial" pitchFamily="34" charset="0"/>
                <a:cs typeface="Arial" pitchFamily="34" charset="0"/>
              </a:rPr>
              <a:t>How </a:t>
            </a:r>
            <a:r>
              <a:rPr lang="en-US" sz="1800" dirty="0">
                <a:latin typeface="Arial" pitchFamily="34" charset="0"/>
                <a:cs typeface="Arial" pitchFamily="34" charset="0"/>
              </a:rPr>
              <a:t>people form expectations of inflation</a:t>
            </a:r>
          </a:p>
          <a:p>
            <a:pPr marL="852488" lvl="1" indent="-333375" defTabSz="736600">
              <a:spcBef>
                <a:spcPct val="15000"/>
              </a:spcBef>
              <a:buSzPct val="95000"/>
              <a:buFont typeface="Wingdings" pitchFamily="2" charset="2"/>
              <a:buChar char="§"/>
            </a:pPr>
            <a:r>
              <a:rPr lang="en-US" sz="1800" dirty="0">
                <a:latin typeface="Arial" pitchFamily="34" charset="0"/>
                <a:cs typeface="Arial" pitchFamily="34" charset="0"/>
              </a:rPr>
              <a:t>adaptive expectations</a:t>
            </a:r>
          </a:p>
          <a:p>
            <a:pPr marL="1776413" lvl="2" indent="-495300" defTabSz="736600">
              <a:spcBef>
                <a:spcPct val="15000"/>
              </a:spcBef>
              <a:buSzPct val="95000"/>
              <a:buFont typeface="Wingdings" pitchFamily="2" charset="2"/>
              <a:buChar char="§"/>
            </a:pPr>
            <a:r>
              <a:rPr lang="en-US" sz="1800" dirty="0">
                <a:latin typeface="Arial" pitchFamily="34" charset="0"/>
                <a:cs typeface="Arial" pitchFamily="34" charset="0"/>
              </a:rPr>
              <a:t>based on recently observed inflation</a:t>
            </a:r>
          </a:p>
          <a:p>
            <a:pPr marL="1776413" lvl="2" indent="-495300" defTabSz="736600">
              <a:spcBef>
                <a:spcPct val="15000"/>
              </a:spcBef>
              <a:buSzPct val="95000"/>
              <a:buFont typeface="Wingdings" pitchFamily="2" charset="2"/>
              <a:buChar char="§"/>
            </a:pPr>
            <a:r>
              <a:rPr lang="en-US" sz="1800" dirty="0">
                <a:latin typeface="Arial" pitchFamily="34" charset="0"/>
                <a:cs typeface="Arial" pitchFamily="34" charset="0"/>
              </a:rPr>
              <a:t>implies “inertia”</a:t>
            </a:r>
          </a:p>
          <a:p>
            <a:pPr marL="852488" lvl="1" indent="-333375" defTabSz="736600">
              <a:spcBef>
                <a:spcPct val="15000"/>
              </a:spcBef>
              <a:buSzPct val="95000"/>
              <a:buFont typeface="Wingdings" pitchFamily="2" charset="2"/>
              <a:buChar char="§"/>
            </a:pPr>
            <a:r>
              <a:rPr lang="en-US" sz="1800" dirty="0">
                <a:latin typeface="Arial" pitchFamily="34" charset="0"/>
                <a:cs typeface="Arial" pitchFamily="34" charset="0"/>
              </a:rPr>
              <a:t>rational expectations</a:t>
            </a:r>
          </a:p>
          <a:p>
            <a:pPr marL="1776413" lvl="2" indent="-495300" defTabSz="736600">
              <a:spcBef>
                <a:spcPct val="15000"/>
              </a:spcBef>
              <a:buSzPct val="95000"/>
              <a:buFont typeface="Wingdings" pitchFamily="2" charset="2"/>
              <a:buChar char="§"/>
            </a:pPr>
            <a:r>
              <a:rPr lang="en-US" sz="1800" dirty="0">
                <a:latin typeface="Arial" pitchFamily="34" charset="0"/>
                <a:cs typeface="Arial" pitchFamily="34" charset="0"/>
              </a:rPr>
              <a:t>based on all available information</a:t>
            </a:r>
          </a:p>
          <a:p>
            <a:pPr marL="1776413" lvl="2" indent="-495300" defTabSz="736600">
              <a:spcBef>
                <a:spcPct val="15000"/>
              </a:spcBef>
              <a:buSzPct val="95000"/>
              <a:buFont typeface="Wingdings" pitchFamily="2" charset="2"/>
              <a:buChar char="§"/>
            </a:pPr>
            <a:r>
              <a:rPr lang="en-US" sz="1800" dirty="0">
                <a:latin typeface="Arial" pitchFamily="34" charset="0"/>
                <a:cs typeface="Arial" pitchFamily="34" charset="0"/>
              </a:rPr>
              <a:t>implies that disinflation may be </a:t>
            </a:r>
            <a:r>
              <a:rPr lang="en-US" sz="1800" dirty="0" smtClean="0">
                <a:latin typeface="Arial" pitchFamily="34" charset="0"/>
                <a:cs typeface="Arial" pitchFamily="34" charset="0"/>
              </a:rPr>
              <a:t>painless</a:t>
            </a:r>
          </a:p>
          <a:p>
            <a:pPr marL="1776413" lvl="2" indent="-495300" defTabSz="736600">
              <a:spcBef>
                <a:spcPct val="15000"/>
              </a:spcBef>
              <a:buSzPct val="95000"/>
              <a:buFont typeface="Wingdings" pitchFamily="2" charset="2"/>
              <a:buChar char="§"/>
            </a:pPr>
            <a:endParaRPr lang="en-US" sz="1800" dirty="0">
              <a:latin typeface="Arial" pitchFamily="34" charset="0"/>
              <a:cs typeface="Arial" pitchFamily="34" charset="0"/>
            </a:endParaRPr>
          </a:p>
          <a:p>
            <a:pPr marL="1776413" lvl="2" indent="-495300" defTabSz="736600">
              <a:spcBef>
                <a:spcPct val="15000"/>
              </a:spcBef>
              <a:buSzPct val="95000"/>
              <a:buFont typeface="Wingdings" pitchFamily="2" charset="2"/>
              <a:buChar char="§"/>
            </a:pPr>
            <a:endParaRPr lang="en-US" sz="1800" dirty="0">
              <a:latin typeface="Arial" pitchFamily="34" charset="0"/>
              <a:cs typeface="Arial" pitchFamily="34" charset="0"/>
            </a:endParaRPr>
          </a:p>
        </p:txBody>
      </p:sp>
      <p:pic>
        <p:nvPicPr>
          <p:cNvPr id="5" name="Picture 4" descr="coverart"/>
          <p:cNvPicPr>
            <a:picLocks noChangeAspect="1" noChangeArrowheads="1"/>
          </p:cNvPicPr>
          <p:nvPr/>
        </p:nvPicPr>
        <p:blipFill>
          <a:blip r:embed="rId3"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Review of the previous lecture</a:t>
            </a:r>
            <a:endParaRPr lang="en-US" sz="2400" b="1" dirty="0">
              <a:latin typeface="Arial" pitchFamily="34" charset="0"/>
              <a:cs typeface="Arial" pitchFamily="34" charset="0"/>
            </a:endParaRPr>
          </a:p>
        </p:txBody>
      </p:sp>
      <p:sp>
        <p:nvSpPr>
          <p:cNvPr id="283651" name="Rectangle 3"/>
          <p:cNvSpPr>
            <a:spLocks noGrp="1" noChangeArrowheads="1"/>
          </p:cNvSpPr>
          <p:nvPr>
            <p:ph idx="1"/>
          </p:nvPr>
        </p:nvSpPr>
        <p:spPr>
          <a:xfrm>
            <a:off x="990600" y="1219200"/>
            <a:ext cx="7696200" cy="5029200"/>
          </a:xfrm>
        </p:spPr>
        <p:txBody>
          <a:bodyPr/>
          <a:lstStyle/>
          <a:p>
            <a:pPr marL="404813" indent="-404813" defTabSz="736600">
              <a:spcBef>
                <a:spcPct val="15000"/>
              </a:spcBef>
              <a:buSzPct val="95000"/>
              <a:buFont typeface="Wingdings" pitchFamily="2" charset="2"/>
              <a:buNone/>
            </a:pPr>
            <a:endParaRPr lang="en-US" sz="1800" dirty="0" smtClean="0">
              <a:latin typeface="Arial" pitchFamily="34" charset="0"/>
              <a:cs typeface="Arial" pitchFamily="34" charset="0"/>
            </a:endParaRPr>
          </a:p>
          <a:p>
            <a:pPr marL="404813" indent="-404813" defTabSz="736600">
              <a:spcBef>
                <a:spcPct val="15000"/>
              </a:spcBef>
              <a:buSzPct val="95000"/>
              <a:buFont typeface="Wingdings" pitchFamily="2" charset="2"/>
              <a:buNone/>
            </a:pPr>
            <a:endParaRPr lang="en-US" sz="1800" dirty="0">
              <a:latin typeface="Arial" pitchFamily="34" charset="0"/>
              <a:cs typeface="Arial" pitchFamily="34" charset="0"/>
            </a:endParaRPr>
          </a:p>
          <a:p>
            <a:pPr marL="404813" indent="-404813" defTabSz="736600">
              <a:spcBef>
                <a:spcPct val="15000"/>
              </a:spcBef>
              <a:buSzPct val="95000"/>
              <a:buFont typeface="Wingdings" pitchFamily="2" charset="2"/>
              <a:buNone/>
            </a:pPr>
            <a:r>
              <a:rPr lang="en-US" sz="1800" dirty="0" smtClean="0">
                <a:latin typeface="Arial" pitchFamily="34" charset="0"/>
                <a:cs typeface="Arial" pitchFamily="34" charset="0"/>
              </a:rPr>
              <a:t>4</a:t>
            </a:r>
            <a:r>
              <a:rPr lang="en-US" sz="1800" dirty="0">
                <a:latin typeface="Arial" pitchFamily="34" charset="0"/>
                <a:cs typeface="Arial" pitchFamily="34" charset="0"/>
              </a:rPr>
              <a:t>.	The natural rate hypothesis and hysteresis</a:t>
            </a:r>
          </a:p>
          <a:p>
            <a:pPr marL="852488" lvl="1" indent="-333375" defTabSz="736600">
              <a:spcBef>
                <a:spcPct val="15000"/>
              </a:spcBef>
              <a:buSzPct val="95000"/>
              <a:buFont typeface="Wingdings" pitchFamily="2" charset="2"/>
              <a:buChar char="§"/>
            </a:pPr>
            <a:r>
              <a:rPr lang="en-US" sz="1800" dirty="0">
                <a:latin typeface="Arial" pitchFamily="34" charset="0"/>
                <a:cs typeface="Arial" pitchFamily="34" charset="0"/>
              </a:rPr>
              <a:t>the natural rate hypotheses</a:t>
            </a:r>
          </a:p>
          <a:p>
            <a:pPr marL="1776413" lvl="2" indent="-495300" defTabSz="736600">
              <a:spcBef>
                <a:spcPct val="15000"/>
              </a:spcBef>
              <a:buSzPct val="95000"/>
              <a:buFont typeface="Wingdings" pitchFamily="2" charset="2"/>
              <a:buChar char="§"/>
            </a:pPr>
            <a:r>
              <a:rPr lang="en-US" sz="1800" dirty="0">
                <a:latin typeface="Arial" pitchFamily="34" charset="0"/>
                <a:cs typeface="Arial" pitchFamily="34" charset="0"/>
              </a:rPr>
              <a:t>states that  changes in aggregate demand can only affect output and employment in the short run</a:t>
            </a:r>
          </a:p>
          <a:p>
            <a:pPr marL="852488" lvl="1" indent="-333375" defTabSz="736600">
              <a:spcBef>
                <a:spcPct val="15000"/>
              </a:spcBef>
              <a:buSzPct val="95000"/>
              <a:buFont typeface="Wingdings" pitchFamily="2" charset="2"/>
              <a:buChar char="§"/>
            </a:pPr>
            <a:r>
              <a:rPr lang="en-US" sz="1800" dirty="0">
                <a:latin typeface="Arial" pitchFamily="34" charset="0"/>
                <a:cs typeface="Arial" pitchFamily="34" charset="0"/>
              </a:rPr>
              <a:t>hysteresis</a:t>
            </a:r>
          </a:p>
          <a:p>
            <a:pPr marL="1776413" lvl="2" indent="-495300" defTabSz="736600">
              <a:spcBef>
                <a:spcPct val="15000"/>
              </a:spcBef>
              <a:buSzPct val="95000"/>
              <a:buFont typeface="Wingdings" pitchFamily="2" charset="2"/>
              <a:buChar char="§"/>
            </a:pPr>
            <a:r>
              <a:rPr lang="en-US" sz="1800" dirty="0">
                <a:latin typeface="Arial" pitchFamily="34" charset="0"/>
                <a:cs typeface="Arial" pitchFamily="34" charset="0"/>
              </a:rPr>
              <a:t>states that </a:t>
            </a:r>
            <a:r>
              <a:rPr lang="en-US" sz="1800" dirty="0" err="1">
                <a:latin typeface="Arial" pitchFamily="34" charset="0"/>
                <a:cs typeface="Arial" pitchFamily="34" charset="0"/>
              </a:rPr>
              <a:t>agg</a:t>
            </a:r>
            <a:r>
              <a:rPr lang="en-US" sz="1800" dirty="0">
                <a:latin typeface="Arial" pitchFamily="34" charset="0"/>
                <a:cs typeface="Arial" pitchFamily="34" charset="0"/>
              </a:rPr>
              <a:t>. demand can have permanent effects on output and employment</a:t>
            </a:r>
          </a:p>
        </p:txBody>
      </p:sp>
      <p:pic>
        <p:nvPicPr>
          <p:cNvPr id="5" name="Picture 4" descr="coverart"/>
          <p:cNvPicPr>
            <a:picLocks noChangeAspect="1" noChangeArrowheads="1"/>
          </p:cNvPicPr>
          <p:nvPr/>
        </p:nvPicPr>
        <p:blipFill>
          <a:blip r:embed="rId3"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p:cNvSpPr>
            <a:spLocks noGrp="1" noChangeArrowheads="1"/>
          </p:cNvSpPr>
          <p:nvPr>
            <p:ph type="subTitle" idx="1"/>
          </p:nvPr>
        </p:nvSpPr>
        <p:spPr/>
        <p:txBody>
          <a:bodyPr/>
          <a:lstStyle/>
          <a:p>
            <a:pPr>
              <a:lnSpc>
                <a:spcPct val="90000"/>
              </a:lnSpc>
            </a:pPr>
            <a:r>
              <a:rPr lang="en-US" sz="2800" b="1" dirty="0"/>
              <a:t>Five Debates Over Macroeconomic Policy </a:t>
            </a:r>
          </a:p>
          <a:p>
            <a:pPr>
              <a:lnSpc>
                <a:spcPct val="90000"/>
              </a:lnSpc>
            </a:pPr>
            <a:endParaRPr lang="en-US" altLang="en-US" sz="2400" i="1" smtClean="0"/>
          </a:p>
          <a:p>
            <a:pPr>
              <a:lnSpc>
                <a:spcPct val="90000"/>
              </a:lnSpc>
            </a:pPr>
            <a:r>
              <a:rPr lang="en-US" altLang="en-US" sz="2400" i="1" smtClean="0"/>
              <a:t>Instructor</a:t>
            </a:r>
            <a:r>
              <a:rPr lang="en-US" altLang="en-US" sz="2400" i="1" dirty="0"/>
              <a:t>: </a:t>
            </a:r>
            <a:r>
              <a:rPr lang="en-US" altLang="en-US" sz="2400" i="1" dirty="0" err="1"/>
              <a:t>Prof.Dr.Qaisar</a:t>
            </a:r>
            <a:r>
              <a:rPr lang="en-US" altLang="en-US" sz="2400" i="1" dirty="0"/>
              <a:t> </a:t>
            </a:r>
            <a:r>
              <a:rPr lang="en-US" altLang="en-US" sz="2400" i="1" dirty="0" err="1"/>
              <a:t>Abbas</a:t>
            </a:r>
            <a:endParaRPr lang="en-US" altLang="en-US" sz="2400" i="1" dirty="0"/>
          </a:p>
          <a:p>
            <a:pPr>
              <a:lnSpc>
                <a:spcPct val="90000"/>
              </a:lnSpc>
            </a:pPr>
            <a:endParaRPr lang="en-US" sz="2400" b="1" dirty="0"/>
          </a:p>
        </p:txBody>
      </p:sp>
      <p:pic>
        <p:nvPicPr>
          <p:cNvPr id="2055" name="Picture 7"/>
          <p:cNvPicPr>
            <a:picLocks noChangeAspect="1" noChangeArrowheads="1"/>
          </p:cNvPicPr>
          <p:nvPr/>
        </p:nvPicPr>
        <p:blipFill>
          <a:blip r:embed="rId2" cstate="print"/>
          <a:srcRect/>
          <a:stretch>
            <a:fillRect/>
          </a:stretch>
        </p:blipFill>
        <p:spPr bwMode="auto">
          <a:xfrm>
            <a:off x="1676400" y="1295400"/>
            <a:ext cx="5943600" cy="2538413"/>
          </a:xfrm>
          <a:prstGeom prst="rect">
            <a:avLst/>
          </a:prstGeom>
          <a:noFill/>
        </p:spPr>
      </p:pic>
      <p:sp>
        <p:nvSpPr>
          <p:cNvPr id="5" name="TextBox 4"/>
          <p:cNvSpPr txBox="1">
            <a:spLocks noChangeArrowheads="1"/>
          </p:cNvSpPr>
          <p:nvPr/>
        </p:nvSpPr>
        <p:spPr bwMode="auto">
          <a:xfrm>
            <a:off x="609600" y="152400"/>
            <a:ext cx="8305800" cy="400050"/>
          </a:xfrm>
          <a:prstGeom prst="rect">
            <a:avLst/>
          </a:prstGeom>
          <a:noFill/>
          <a:ln w="9525">
            <a:noFill/>
            <a:miter lim="800000"/>
            <a:headEnd/>
            <a:tailEnd/>
          </a:ln>
        </p:spPr>
        <p:txBody>
          <a:bodyPr/>
          <a:lstStyle/>
          <a:p>
            <a:pPr algn="ctr"/>
            <a:r>
              <a:rPr lang="en-US" sz="2400" b="1">
                <a:cs typeface="Arial" charset="0"/>
              </a:rPr>
              <a:t>Lecture </a:t>
            </a:r>
            <a:r>
              <a:rPr lang="en-US" sz="2400" b="1" smtClean="0">
                <a:cs typeface="Arial" charset="0"/>
              </a:rPr>
              <a:t>19</a:t>
            </a:r>
            <a:endParaRPr lang="en-US" sz="2400" b="1" dirty="0">
              <a:cs typeface="Arial"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sz="2400" b="1"/>
              <a:t>Five Debates over Macroeconomic Policy</a:t>
            </a:r>
            <a:endParaRPr lang="en-US" sz="2400" b="1">
              <a:latin typeface="Tahoma" pitchFamily="34" charset="0"/>
            </a:endParaRPr>
          </a:p>
        </p:txBody>
      </p:sp>
      <p:sp>
        <p:nvSpPr>
          <p:cNvPr id="4099" name="Rectangle 3"/>
          <p:cNvSpPr>
            <a:spLocks noGrp="1" noChangeArrowheads="1"/>
          </p:cNvSpPr>
          <p:nvPr>
            <p:ph type="body" idx="1"/>
          </p:nvPr>
        </p:nvSpPr>
        <p:spPr>
          <a:xfrm>
            <a:off x="457200" y="1981200"/>
            <a:ext cx="8229600" cy="4525963"/>
          </a:xfrm>
        </p:spPr>
        <p:txBody>
          <a:bodyPr/>
          <a:lstStyle/>
          <a:p>
            <a:pPr marL="609600" indent="-609600">
              <a:buFontTx/>
              <a:buAutoNum type="arabicPeriod"/>
            </a:pPr>
            <a:r>
              <a:rPr lang="en-US" sz="1800"/>
              <a:t>Should monetary and fiscal policymakers try to stabilize the economy?</a:t>
            </a:r>
          </a:p>
          <a:p>
            <a:pPr marL="609600" indent="-609600">
              <a:buFontTx/>
              <a:buAutoNum type="arabicPeriod"/>
            </a:pPr>
            <a:endParaRPr lang="en-US" sz="1800"/>
          </a:p>
          <a:p>
            <a:pPr marL="609600" indent="-609600">
              <a:buFontTx/>
              <a:buAutoNum type="arabicPeriod" startAt="2"/>
            </a:pPr>
            <a:r>
              <a:rPr lang="en-US" sz="1800"/>
              <a:t>Should monetary policy be made by rule rather than by discretion?</a:t>
            </a:r>
          </a:p>
          <a:p>
            <a:pPr marL="609600" indent="-609600">
              <a:buFontTx/>
              <a:buAutoNum type="arabicPeriod" startAt="2"/>
            </a:pPr>
            <a:endParaRPr lang="en-US" sz="1800"/>
          </a:p>
          <a:p>
            <a:pPr marL="609600" indent="-609600">
              <a:buFontTx/>
              <a:buAutoNum type="arabicPeriod" startAt="3"/>
            </a:pPr>
            <a:r>
              <a:rPr lang="en-US" sz="1800"/>
              <a:t>Should the central bank aim for zero inflation?</a:t>
            </a:r>
          </a:p>
          <a:p>
            <a:pPr marL="609600" indent="-609600">
              <a:buFontTx/>
              <a:buAutoNum type="arabicPeriod" startAt="3"/>
            </a:pPr>
            <a:endParaRPr lang="en-US" sz="1800"/>
          </a:p>
          <a:p>
            <a:pPr marL="609600" indent="-609600">
              <a:buFontTx/>
              <a:buAutoNum type="arabicPeriod" startAt="4"/>
            </a:pPr>
            <a:r>
              <a:rPr lang="en-US" sz="1800"/>
              <a:t>Should the government balance its budget?</a:t>
            </a:r>
          </a:p>
          <a:p>
            <a:pPr marL="609600" indent="-609600">
              <a:buFontTx/>
              <a:buAutoNum type="arabicPeriod" startAt="4"/>
            </a:pPr>
            <a:endParaRPr lang="en-US" sz="1800"/>
          </a:p>
          <a:p>
            <a:pPr marL="609600" indent="-609600">
              <a:buFontTx/>
              <a:buNone/>
            </a:pPr>
            <a:r>
              <a:rPr lang="en-US" sz="1800"/>
              <a:t>5.	Should the tax laws be reformed to encourage saving?</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sz="2400" b="1"/>
              <a:t>Five Debates over Macroeconomic Policy</a:t>
            </a:r>
          </a:p>
        </p:txBody>
      </p:sp>
      <p:sp>
        <p:nvSpPr>
          <p:cNvPr id="6148" name="Rectangle 4"/>
          <p:cNvSpPr>
            <a:spLocks noGrp="1" noChangeArrowheads="1"/>
          </p:cNvSpPr>
          <p:nvPr>
            <p:ph type="body" idx="1"/>
          </p:nvPr>
        </p:nvSpPr>
        <p:spPr>
          <a:xfrm>
            <a:off x="457200" y="1143000"/>
            <a:ext cx="8229600" cy="4525963"/>
          </a:xfrm>
          <a:noFill/>
          <a:ln/>
        </p:spPr>
        <p:txBody>
          <a:bodyPr anchor="ctr"/>
          <a:lstStyle/>
          <a:p>
            <a:pPr marL="568325" indent="-568325" algn="ctr">
              <a:buFontTx/>
              <a:buNone/>
            </a:pPr>
            <a:r>
              <a:rPr lang="en-US" sz="1800" b="1"/>
              <a:t>Debate I</a:t>
            </a:r>
          </a:p>
          <a:p>
            <a:pPr marL="568325" indent="-568325" algn="ctr">
              <a:buFontTx/>
              <a:buNone/>
            </a:pPr>
            <a:r>
              <a:rPr lang="en-US" sz="1800" b="1"/>
              <a:t>	Should monetary and fiscal policymakers try to stabilize the economy?</a:t>
            </a:r>
          </a:p>
          <a:p>
            <a:pPr marL="568325" indent="-568325" algn="ctr">
              <a:buFontTx/>
              <a:buNone/>
            </a:pPr>
            <a:endParaRPr lang="en-US" sz="1800" b="1"/>
          </a:p>
        </p:txBody>
      </p:sp>
      <p:pic>
        <p:nvPicPr>
          <p:cNvPr id="6149" name="Picture 4" descr="coverart"/>
          <p:cNvPicPr>
            <a:picLocks noChangeAspect="1" noChangeArrowheads="1"/>
          </p:cNvPicPr>
          <p:nvPr/>
        </p:nvPicPr>
        <p:blipFill>
          <a:blip r:embed="rId2"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sz="2400" b="1"/>
              <a:t>Pro: Policymakers should try to stabilize the economy</a:t>
            </a:r>
            <a:endParaRPr lang="en-US" sz="2400" b="1">
              <a:latin typeface="Tahoma" pitchFamily="34" charset="0"/>
            </a:endParaRPr>
          </a:p>
        </p:txBody>
      </p:sp>
      <p:sp>
        <p:nvSpPr>
          <p:cNvPr id="7171" name="Rectangle 3"/>
          <p:cNvSpPr>
            <a:spLocks noGrp="1" noChangeArrowheads="1"/>
          </p:cNvSpPr>
          <p:nvPr>
            <p:ph type="body" idx="1"/>
          </p:nvPr>
        </p:nvSpPr>
        <p:spPr/>
        <p:txBody>
          <a:bodyPr/>
          <a:lstStyle/>
          <a:p>
            <a:r>
              <a:rPr lang="en-US" sz="1800"/>
              <a:t>The economy is inherently unstable, and left on its own will fluctuate.</a:t>
            </a:r>
          </a:p>
          <a:p>
            <a:endParaRPr lang="en-US" sz="1800"/>
          </a:p>
          <a:p>
            <a:endParaRPr lang="en-US" sz="1800"/>
          </a:p>
          <a:p>
            <a:r>
              <a:rPr lang="en-US" sz="1800"/>
              <a:t>Policy can manage aggregate demand in order to offset this inherent instability and reduce the severity of economic fluctuations.</a:t>
            </a:r>
          </a:p>
          <a:p>
            <a:endParaRPr lang="en-US" sz="1800"/>
          </a:p>
          <a:p>
            <a:endParaRPr lang="en-US" sz="1800"/>
          </a:p>
          <a:p>
            <a:r>
              <a:rPr lang="en-US" sz="1800"/>
              <a:t>There is no reason for society to suffer through the booms and busts of the business cycle.</a:t>
            </a:r>
          </a:p>
          <a:p>
            <a:endParaRPr lang="en-US" sz="1800"/>
          </a:p>
          <a:p>
            <a:r>
              <a:rPr lang="en-US" sz="1800"/>
              <a:t>Monetary and fiscal policy can stabilize aggregate demand and, thereby, production and employment.</a:t>
            </a:r>
          </a:p>
          <a:p>
            <a:endParaRPr lang="en-US" sz="180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274638"/>
            <a:ext cx="8382000" cy="1143000"/>
          </a:xfrm>
        </p:spPr>
        <p:txBody>
          <a:bodyPr/>
          <a:lstStyle/>
          <a:p>
            <a:r>
              <a:rPr lang="en-US" sz="2400" b="1"/>
              <a:t>Con: Policymakers should not try to stabilize the economy</a:t>
            </a:r>
            <a:endParaRPr lang="en-US" sz="2400" b="1">
              <a:latin typeface="Tahoma" pitchFamily="34" charset="0"/>
            </a:endParaRPr>
          </a:p>
        </p:txBody>
      </p:sp>
      <p:sp>
        <p:nvSpPr>
          <p:cNvPr id="11267" name="Rectangle 3"/>
          <p:cNvSpPr>
            <a:spLocks noGrp="1" noChangeArrowheads="1"/>
          </p:cNvSpPr>
          <p:nvPr>
            <p:ph type="body" idx="1"/>
          </p:nvPr>
        </p:nvSpPr>
        <p:spPr>
          <a:xfrm>
            <a:off x="381000" y="1600200"/>
            <a:ext cx="8305800" cy="5029200"/>
          </a:xfrm>
        </p:spPr>
        <p:txBody>
          <a:bodyPr/>
          <a:lstStyle/>
          <a:p>
            <a:pPr>
              <a:lnSpc>
                <a:spcPct val="90000"/>
              </a:lnSpc>
            </a:pPr>
            <a:r>
              <a:rPr lang="en-US" sz="1800"/>
              <a:t>Monetary policy affects the economy with long and unpredictable lags between the need to act and the time that it takes for these policies to work.</a:t>
            </a:r>
          </a:p>
          <a:p>
            <a:pPr>
              <a:lnSpc>
                <a:spcPct val="90000"/>
              </a:lnSpc>
            </a:pPr>
            <a:endParaRPr lang="en-US" sz="1800"/>
          </a:p>
          <a:p>
            <a:pPr>
              <a:lnSpc>
                <a:spcPct val="90000"/>
              </a:lnSpc>
            </a:pPr>
            <a:r>
              <a:rPr lang="en-US" sz="1800"/>
              <a:t>Many studies indicate that changes in monetary policy have little effect on aggregate demand until about six months after the change is made.</a:t>
            </a:r>
          </a:p>
          <a:p>
            <a:pPr>
              <a:lnSpc>
                <a:spcPct val="90000"/>
              </a:lnSpc>
            </a:pPr>
            <a:endParaRPr lang="en-US" sz="1800"/>
          </a:p>
          <a:p>
            <a:pPr>
              <a:lnSpc>
                <a:spcPct val="90000"/>
              </a:lnSpc>
            </a:pPr>
            <a:r>
              <a:rPr lang="en-US" sz="1800"/>
              <a:t>Fiscal policy works with a lag because of the long political process that governs changes in spending and taxes.</a:t>
            </a:r>
          </a:p>
          <a:p>
            <a:pPr>
              <a:lnSpc>
                <a:spcPct val="90000"/>
              </a:lnSpc>
            </a:pPr>
            <a:endParaRPr lang="en-US" sz="1800"/>
          </a:p>
          <a:p>
            <a:pPr>
              <a:lnSpc>
                <a:spcPct val="90000"/>
              </a:lnSpc>
            </a:pPr>
            <a:r>
              <a:rPr lang="en-US" sz="1800"/>
              <a:t>It can take years to propose, pass, and implement a major change in fiscal policy.</a:t>
            </a:r>
          </a:p>
          <a:p>
            <a:pPr>
              <a:lnSpc>
                <a:spcPct val="90000"/>
              </a:lnSpc>
            </a:pPr>
            <a:endParaRPr lang="en-US" sz="1800"/>
          </a:p>
          <a:p>
            <a:pPr>
              <a:lnSpc>
                <a:spcPct val="90000"/>
              </a:lnSpc>
            </a:pPr>
            <a:r>
              <a:rPr lang="en-US" sz="1800"/>
              <a:t>All too often policymakers can inadvertently exacerbate rather than mitigate the magnitude of economic fluctuations.</a:t>
            </a:r>
          </a:p>
          <a:p>
            <a:pPr>
              <a:lnSpc>
                <a:spcPct val="90000"/>
              </a:lnSpc>
            </a:pPr>
            <a:endParaRPr lang="en-US" sz="1800"/>
          </a:p>
          <a:p>
            <a:pPr>
              <a:lnSpc>
                <a:spcPct val="90000"/>
              </a:lnSpc>
            </a:pPr>
            <a:r>
              <a:rPr lang="en-US" sz="1800"/>
              <a:t>It might be desirable if policy makers could eliminate all economic fluctuations, but this is not a realistic goal.</a:t>
            </a:r>
          </a:p>
          <a:p>
            <a:pPr>
              <a:lnSpc>
                <a:spcPct val="90000"/>
              </a:lnSpc>
            </a:pPr>
            <a:endParaRPr lang="en-US" sz="1800"/>
          </a:p>
          <a:p>
            <a:pPr>
              <a:lnSpc>
                <a:spcPct val="90000"/>
              </a:lnSpc>
            </a:pPr>
            <a:endParaRPr lang="en-US" sz="180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sz="2400" b="1"/>
              <a:t>Five Debates over Macroeconomic Policy</a:t>
            </a:r>
          </a:p>
        </p:txBody>
      </p:sp>
      <p:sp>
        <p:nvSpPr>
          <p:cNvPr id="17411" name="Rectangle 3"/>
          <p:cNvSpPr>
            <a:spLocks noGrp="1" noChangeArrowheads="1"/>
          </p:cNvSpPr>
          <p:nvPr>
            <p:ph type="body" idx="1"/>
          </p:nvPr>
        </p:nvSpPr>
        <p:spPr>
          <a:xfrm>
            <a:off x="533400" y="1676400"/>
            <a:ext cx="8229600" cy="3459163"/>
          </a:xfrm>
        </p:spPr>
        <p:txBody>
          <a:bodyPr anchor="ctr"/>
          <a:lstStyle/>
          <a:p>
            <a:pPr marL="515938" indent="-515938" algn="ctr">
              <a:buClr>
                <a:srgbClr val="000000"/>
              </a:buClr>
              <a:buFontTx/>
              <a:buNone/>
            </a:pPr>
            <a:r>
              <a:rPr lang="en-US" sz="1800" b="1">
                <a:solidFill>
                  <a:srgbClr val="000000"/>
                </a:solidFill>
              </a:rPr>
              <a:t>Debate II</a:t>
            </a:r>
          </a:p>
          <a:p>
            <a:pPr marL="515938" indent="-515938" algn="ctr">
              <a:buClr>
                <a:srgbClr val="000000"/>
              </a:buClr>
              <a:buFontTx/>
              <a:buNone/>
            </a:pPr>
            <a:r>
              <a:rPr lang="en-US" sz="1800" b="1">
                <a:solidFill>
                  <a:srgbClr val="000000"/>
                </a:solidFill>
              </a:rPr>
              <a:t>Should monetary policy be made by rule rather than by discretion?</a:t>
            </a:r>
          </a:p>
        </p:txBody>
      </p:sp>
      <p:pic>
        <p:nvPicPr>
          <p:cNvPr id="17412" name="Picture 4" descr="coverart"/>
          <p:cNvPicPr>
            <a:picLocks noChangeAspect="1" noChangeArrowheads="1"/>
          </p:cNvPicPr>
          <p:nvPr/>
        </p:nvPicPr>
        <p:blipFill>
          <a:blip r:embed="rId2"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sz="2400" b="1"/>
              <a:t>Pro: Monetary policy should be made by rule</a:t>
            </a:r>
            <a:endParaRPr lang="en-US" sz="2400" b="1">
              <a:latin typeface="Tahoma" pitchFamily="34" charset="0"/>
            </a:endParaRPr>
          </a:p>
        </p:txBody>
      </p:sp>
      <p:sp>
        <p:nvSpPr>
          <p:cNvPr id="18435" name="Rectangle 3"/>
          <p:cNvSpPr>
            <a:spLocks noGrp="1" noChangeArrowheads="1"/>
          </p:cNvSpPr>
          <p:nvPr>
            <p:ph type="body" idx="1"/>
          </p:nvPr>
        </p:nvSpPr>
        <p:spPr/>
        <p:txBody>
          <a:bodyPr/>
          <a:lstStyle/>
          <a:p>
            <a:pPr>
              <a:lnSpc>
                <a:spcPct val="90000"/>
              </a:lnSpc>
            </a:pPr>
            <a:r>
              <a:rPr lang="en-US" sz="1800"/>
              <a:t>Discretionary monetary policy can suffer from incompetence and abuse of power.</a:t>
            </a:r>
          </a:p>
          <a:p>
            <a:pPr>
              <a:lnSpc>
                <a:spcPct val="90000"/>
              </a:lnSpc>
            </a:pPr>
            <a:endParaRPr lang="en-US" sz="1800"/>
          </a:p>
          <a:p>
            <a:pPr>
              <a:lnSpc>
                <a:spcPct val="90000"/>
              </a:lnSpc>
            </a:pPr>
            <a:r>
              <a:rPr lang="en-US" sz="1800"/>
              <a:t>To the extent that central bankers ally themselves with politicians, discretionary policy can lead to economic fluctuations that reflect the electoral calendar—the political business cycle.</a:t>
            </a:r>
          </a:p>
          <a:p>
            <a:pPr>
              <a:lnSpc>
                <a:spcPct val="90000"/>
              </a:lnSpc>
            </a:pPr>
            <a:endParaRPr lang="en-US" sz="1800"/>
          </a:p>
          <a:p>
            <a:pPr>
              <a:lnSpc>
                <a:spcPct val="90000"/>
              </a:lnSpc>
            </a:pPr>
            <a:r>
              <a:rPr lang="en-US" sz="1800"/>
              <a:t>There may be a discrepancy between what policymakers say they will do and what they actually do—called time inconsistency of policy.</a:t>
            </a:r>
          </a:p>
          <a:p>
            <a:pPr>
              <a:lnSpc>
                <a:spcPct val="90000"/>
              </a:lnSpc>
            </a:pPr>
            <a:endParaRPr lang="en-US" sz="1800"/>
          </a:p>
          <a:p>
            <a:pPr>
              <a:lnSpc>
                <a:spcPct val="90000"/>
              </a:lnSpc>
            </a:pPr>
            <a:r>
              <a:rPr lang="en-US" sz="1800"/>
              <a:t>Because policymakers are so often time inconsistent, people are skeptical when central bankers announce their intentions to reduce the rate of inflation.</a:t>
            </a:r>
          </a:p>
          <a:p>
            <a:pPr>
              <a:lnSpc>
                <a:spcPct val="90000"/>
              </a:lnSpc>
            </a:pPr>
            <a:endParaRPr lang="en-US" sz="1800"/>
          </a:p>
          <a:p>
            <a:pPr>
              <a:lnSpc>
                <a:spcPct val="90000"/>
              </a:lnSpc>
            </a:pPr>
            <a:r>
              <a:rPr lang="en-US" sz="1800"/>
              <a:t>Committing the Fed to a moderate and steady growth of the money supply would limit incompetence, abuse of power, and time inconsistency.</a:t>
            </a:r>
          </a:p>
          <a:p>
            <a:pPr>
              <a:lnSpc>
                <a:spcPct val="90000"/>
              </a:lnSpc>
            </a:pPr>
            <a:endParaRPr lang="en-US" sz="1800"/>
          </a:p>
          <a:p>
            <a:pPr>
              <a:lnSpc>
                <a:spcPct val="90000"/>
              </a:lnSpc>
            </a:pPr>
            <a:endParaRPr lang="en-US" sz="180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sz="2400" b="1"/>
              <a:t>Con: Monetary policy should not be made by rule</a:t>
            </a:r>
            <a:r>
              <a:rPr lang="en-US">
                <a:latin typeface="Tahoma" pitchFamily="34" charset="0"/>
              </a:rPr>
              <a:t> </a:t>
            </a:r>
          </a:p>
        </p:txBody>
      </p:sp>
      <p:sp>
        <p:nvSpPr>
          <p:cNvPr id="24579" name="Rectangle 3"/>
          <p:cNvSpPr>
            <a:spLocks noGrp="1" noChangeArrowheads="1"/>
          </p:cNvSpPr>
          <p:nvPr>
            <p:ph type="body" idx="1"/>
          </p:nvPr>
        </p:nvSpPr>
        <p:spPr>
          <a:xfrm>
            <a:off x="457200" y="1828800"/>
            <a:ext cx="8229600" cy="4525963"/>
          </a:xfrm>
        </p:spPr>
        <p:txBody>
          <a:bodyPr/>
          <a:lstStyle/>
          <a:p>
            <a:pPr>
              <a:lnSpc>
                <a:spcPct val="90000"/>
              </a:lnSpc>
            </a:pPr>
            <a:r>
              <a:rPr lang="en-US" sz="1800"/>
              <a:t>An important advantage of discretionary monetary policy is its flexibility.</a:t>
            </a:r>
          </a:p>
          <a:p>
            <a:pPr>
              <a:lnSpc>
                <a:spcPct val="90000"/>
              </a:lnSpc>
            </a:pPr>
            <a:endParaRPr lang="en-US" sz="1800"/>
          </a:p>
          <a:p>
            <a:pPr>
              <a:lnSpc>
                <a:spcPct val="90000"/>
              </a:lnSpc>
            </a:pPr>
            <a:endParaRPr lang="en-US" sz="1800"/>
          </a:p>
          <a:p>
            <a:pPr>
              <a:lnSpc>
                <a:spcPct val="90000"/>
              </a:lnSpc>
            </a:pPr>
            <a:r>
              <a:rPr lang="en-US" sz="1800"/>
              <a:t>Inflexible policies will limit the ability of policymakers to respond to changing economic circumstances.</a:t>
            </a:r>
          </a:p>
          <a:p>
            <a:pPr>
              <a:lnSpc>
                <a:spcPct val="90000"/>
              </a:lnSpc>
            </a:pPr>
            <a:endParaRPr lang="en-US" sz="1800"/>
          </a:p>
          <a:p>
            <a:pPr>
              <a:lnSpc>
                <a:spcPct val="90000"/>
              </a:lnSpc>
            </a:pPr>
            <a:endParaRPr lang="en-US" sz="1800"/>
          </a:p>
          <a:p>
            <a:pPr>
              <a:lnSpc>
                <a:spcPct val="90000"/>
              </a:lnSpc>
            </a:pPr>
            <a:r>
              <a:rPr lang="en-US" sz="1800"/>
              <a:t>The alleged problems with discretion and abuse of power are largely hypothetical.</a:t>
            </a:r>
          </a:p>
          <a:p>
            <a:pPr>
              <a:lnSpc>
                <a:spcPct val="90000"/>
              </a:lnSpc>
            </a:pPr>
            <a:endParaRPr lang="en-US" sz="1800"/>
          </a:p>
          <a:p>
            <a:pPr>
              <a:lnSpc>
                <a:spcPct val="90000"/>
              </a:lnSpc>
            </a:pPr>
            <a:endParaRPr lang="en-US" sz="1800"/>
          </a:p>
          <a:p>
            <a:pPr>
              <a:lnSpc>
                <a:spcPct val="90000"/>
              </a:lnSpc>
            </a:pPr>
            <a:r>
              <a:rPr lang="en-US" sz="1800"/>
              <a:t>Also, the importance of the political business cycle is far from clear.</a:t>
            </a:r>
          </a:p>
          <a:p>
            <a:pPr>
              <a:lnSpc>
                <a:spcPct val="90000"/>
              </a:lnSpc>
            </a:pPr>
            <a:endParaRPr lang="en-US" sz="180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sz="2400" b="1"/>
              <a:t>Five Debates over Macroeconomic Policy</a:t>
            </a:r>
          </a:p>
        </p:txBody>
      </p:sp>
      <p:sp>
        <p:nvSpPr>
          <p:cNvPr id="28675" name="Rectangle 3"/>
          <p:cNvSpPr>
            <a:spLocks noGrp="1" noChangeArrowheads="1"/>
          </p:cNvSpPr>
          <p:nvPr>
            <p:ph type="body" idx="1"/>
          </p:nvPr>
        </p:nvSpPr>
        <p:spPr>
          <a:xfrm>
            <a:off x="457200" y="1295400"/>
            <a:ext cx="8229600" cy="4525963"/>
          </a:xfrm>
        </p:spPr>
        <p:txBody>
          <a:bodyPr anchor="ctr"/>
          <a:lstStyle/>
          <a:p>
            <a:pPr marL="568325" indent="-568325" algn="ctr">
              <a:buClr>
                <a:srgbClr val="000000"/>
              </a:buClr>
              <a:buFontTx/>
              <a:buNone/>
            </a:pPr>
            <a:r>
              <a:rPr lang="en-US" sz="1800" b="1">
                <a:solidFill>
                  <a:srgbClr val="000000"/>
                </a:solidFill>
              </a:rPr>
              <a:t>Debate III</a:t>
            </a:r>
          </a:p>
          <a:p>
            <a:pPr marL="568325" indent="-568325" algn="ctr">
              <a:buClr>
                <a:srgbClr val="000000"/>
              </a:buClr>
              <a:buFontTx/>
              <a:buNone/>
            </a:pPr>
            <a:r>
              <a:rPr lang="en-US" sz="1800" b="1">
                <a:solidFill>
                  <a:srgbClr val="000000"/>
                </a:solidFill>
              </a:rPr>
              <a:t>	Should the central bank aim for zero inflation?</a:t>
            </a:r>
          </a:p>
        </p:txBody>
      </p:sp>
      <p:pic>
        <p:nvPicPr>
          <p:cNvPr id="28676" name="Picture 4" descr="coverart"/>
          <p:cNvPicPr>
            <a:picLocks noChangeAspect="1" noChangeArrowheads="1"/>
          </p:cNvPicPr>
          <p:nvPr/>
        </p:nvPicPr>
        <p:blipFill>
          <a:blip r:embed="rId2"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sz="2400" b="1"/>
              <a:t>Pro: The central bank should aim for zero inflation</a:t>
            </a:r>
            <a:endParaRPr lang="en-US" sz="2400" b="1">
              <a:latin typeface="Tahoma" pitchFamily="34" charset="0"/>
            </a:endParaRPr>
          </a:p>
        </p:txBody>
      </p:sp>
      <p:sp>
        <p:nvSpPr>
          <p:cNvPr id="29699" name="Rectangle 3"/>
          <p:cNvSpPr>
            <a:spLocks noGrp="1" noChangeArrowheads="1"/>
          </p:cNvSpPr>
          <p:nvPr>
            <p:ph type="body" idx="1"/>
          </p:nvPr>
        </p:nvSpPr>
        <p:spPr/>
        <p:txBody>
          <a:bodyPr/>
          <a:lstStyle/>
          <a:p>
            <a:r>
              <a:rPr lang="en-US" sz="1800"/>
              <a:t>Inflation confers no benefit to society, but it imposes several real costs.</a:t>
            </a:r>
          </a:p>
          <a:p>
            <a:pPr lvl="1"/>
            <a:r>
              <a:rPr lang="en-US" sz="1800"/>
              <a:t>Shoeleather costs</a:t>
            </a:r>
          </a:p>
          <a:p>
            <a:pPr lvl="1"/>
            <a:r>
              <a:rPr lang="en-US" sz="1800"/>
              <a:t>Menu costs</a:t>
            </a:r>
          </a:p>
          <a:p>
            <a:pPr lvl="1"/>
            <a:r>
              <a:rPr lang="en-US" sz="1800"/>
              <a:t>Increased variability of relative prices</a:t>
            </a:r>
          </a:p>
          <a:p>
            <a:pPr lvl="1"/>
            <a:r>
              <a:rPr lang="en-US" sz="1800"/>
              <a:t>Unintended changes in tax liabilities</a:t>
            </a:r>
          </a:p>
          <a:p>
            <a:pPr lvl="1"/>
            <a:r>
              <a:rPr lang="en-US" sz="1800"/>
              <a:t>Confusion and inconvenience</a:t>
            </a:r>
          </a:p>
          <a:p>
            <a:pPr lvl="1"/>
            <a:r>
              <a:rPr lang="en-US" sz="1800"/>
              <a:t>Arbitrary redistribution of wealth</a:t>
            </a:r>
          </a:p>
          <a:p>
            <a:pPr lvl="1"/>
            <a:endParaRPr lang="en-US" sz="1800"/>
          </a:p>
          <a:p>
            <a:r>
              <a:rPr lang="en-US" sz="1800"/>
              <a:t>Reducing inflation is a policy with temporary costs and permanent benefits.</a:t>
            </a:r>
          </a:p>
          <a:p>
            <a:endParaRPr lang="en-US" sz="1800"/>
          </a:p>
          <a:p>
            <a:r>
              <a:rPr lang="en-US" sz="1800"/>
              <a:t>Once the disinflationary recession is over, the benefits of zero inflation would persist.</a:t>
            </a:r>
          </a:p>
          <a:p>
            <a:pPr lvl="1"/>
            <a:endParaRPr lang="en-US" sz="180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sz="2400" b="1"/>
              <a:t>Con: The central bank should not aim for zero inflation</a:t>
            </a:r>
            <a:endParaRPr lang="en-US" sz="2400" b="1">
              <a:latin typeface="Tahoma" pitchFamily="34" charset="0"/>
            </a:endParaRPr>
          </a:p>
        </p:txBody>
      </p:sp>
      <p:sp>
        <p:nvSpPr>
          <p:cNvPr id="33795" name="Rectangle 3"/>
          <p:cNvSpPr>
            <a:spLocks noGrp="1" noChangeArrowheads="1"/>
          </p:cNvSpPr>
          <p:nvPr>
            <p:ph type="body" idx="1"/>
          </p:nvPr>
        </p:nvSpPr>
        <p:spPr/>
        <p:txBody>
          <a:bodyPr/>
          <a:lstStyle/>
          <a:p>
            <a:endParaRPr lang="en-US" sz="1800"/>
          </a:p>
          <a:p>
            <a:r>
              <a:rPr lang="en-US" sz="1800"/>
              <a:t>Zero inflation is probably unattainable, and to get there involves output, unemployment, and social costs that are too high.</a:t>
            </a:r>
          </a:p>
          <a:p>
            <a:endParaRPr lang="en-US" sz="1800"/>
          </a:p>
          <a:p>
            <a:endParaRPr lang="en-US" sz="1800"/>
          </a:p>
          <a:p>
            <a:r>
              <a:rPr lang="en-US" sz="1800"/>
              <a:t>Policymakers can reduce many of the costs of inflation without actually reducing inflation.</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sz="2400" b="1"/>
              <a:t>Five Debates over Macroeconomic Policy</a:t>
            </a:r>
          </a:p>
        </p:txBody>
      </p:sp>
      <p:sp>
        <p:nvSpPr>
          <p:cNvPr id="35843" name="Rectangle 3"/>
          <p:cNvSpPr>
            <a:spLocks noGrp="1" noChangeArrowheads="1"/>
          </p:cNvSpPr>
          <p:nvPr>
            <p:ph type="body" idx="1"/>
          </p:nvPr>
        </p:nvSpPr>
        <p:spPr>
          <a:xfrm>
            <a:off x="457200" y="1295400"/>
            <a:ext cx="8229600" cy="3429000"/>
          </a:xfrm>
        </p:spPr>
        <p:txBody>
          <a:bodyPr anchor="ctr"/>
          <a:lstStyle/>
          <a:p>
            <a:pPr marL="454025" indent="-454025" algn="ctr">
              <a:buClr>
                <a:srgbClr val="000000"/>
              </a:buClr>
              <a:buFontTx/>
              <a:buNone/>
            </a:pPr>
            <a:r>
              <a:rPr lang="en-US" sz="1800" b="1">
                <a:solidFill>
                  <a:srgbClr val="000000"/>
                </a:solidFill>
              </a:rPr>
              <a:t>Debate IV</a:t>
            </a:r>
          </a:p>
          <a:p>
            <a:pPr marL="454025" indent="-454025" algn="ctr">
              <a:buClr>
                <a:srgbClr val="000000"/>
              </a:buClr>
              <a:buFontTx/>
              <a:buNone/>
            </a:pPr>
            <a:r>
              <a:rPr lang="en-US" sz="1800" b="1">
                <a:solidFill>
                  <a:srgbClr val="000000"/>
                </a:solidFill>
              </a:rPr>
              <a:t>	Should fiscal policymakers reduce the government debt?</a:t>
            </a:r>
          </a:p>
        </p:txBody>
      </p:sp>
      <p:pic>
        <p:nvPicPr>
          <p:cNvPr id="35844" name="Picture 4" descr="coverart"/>
          <p:cNvPicPr>
            <a:picLocks noChangeAspect="1" noChangeArrowheads="1"/>
          </p:cNvPicPr>
          <p:nvPr/>
        </p:nvPicPr>
        <p:blipFill>
          <a:blip r:embed="rId2"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sz="2400" b="1"/>
              <a:t>Pro: The government should balance its budget</a:t>
            </a:r>
            <a:endParaRPr lang="en-US" sz="2400" b="1">
              <a:latin typeface="Tahoma" pitchFamily="34" charset="0"/>
            </a:endParaRPr>
          </a:p>
        </p:txBody>
      </p:sp>
      <p:sp>
        <p:nvSpPr>
          <p:cNvPr id="36867" name="Rectangle 3"/>
          <p:cNvSpPr>
            <a:spLocks noGrp="1" noChangeArrowheads="1"/>
          </p:cNvSpPr>
          <p:nvPr>
            <p:ph type="body" idx="1"/>
          </p:nvPr>
        </p:nvSpPr>
        <p:spPr/>
        <p:txBody>
          <a:bodyPr/>
          <a:lstStyle/>
          <a:p>
            <a:r>
              <a:rPr lang="en-US" sz="1800"/>
              <a:t>Budget deficits impose an unjustifiable burden on future generations by raising their taxes and lowering their incomes.</a:t>
            </a:r>
          </a:p>
          <a:p>
            <a:endParaRPr lang="en-US" sz="1800"/>
          </a:p>
          <a:p>
            <a:r>
              <a:rPr lang="en-US" sz="1800"/>
              <a:t>When the debts and accumulated interest come due, future taxpayers will face a difficult choice:</a:t>
            </a:r>
          </a:p>
          <a:p>
            <a:endParaRPr lang="en-US" sz="1800"/>
          </a:p>
          <a:p>
            <a:pPr lvl="1"/>
            <a:r>
              <a:rPr lang="en-US" sz="1800"/>
              <a:t>They can pay higher taxes, enjoy less government spending, or both.</a:t>
            </a:r>
          </a:p>
          <a:p>
            <a:pPr lvl="1"/>
            <a:endParaRPr lang="en-US" sz="1800"/>
          </a:p>
          <a:p>
            <a:r>
              <a:rPr lang="en-US" sz="1800"/>
              <a:t>By shifting the cost of current government benefits to future generations, there is a bias against future taxpayers.</a:t>
            </a:r>
          </a:p>
          <a:p>
            <a:endParaRPr lang="en-US" sz="1800"/>
          </a:p>
          <a:p>
            <a:r>
              <a:rPr lang="en-US" sz="1800"/>
              <a:t>Deficits reduce national saving, leading to a smaller stock of capital, which reduces productivity and growth.</a:t>
            </a:r>
          </a:p>
          <a:p>
            <a:pPr lvl="1"/>
            <a:endParaRPr lang="en-US" sz="180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sz="2400" b="1"/>
              <a:t>Con: The government should not balance its budget</a:t>
            </a:r>
            <a:endParaRPr lang="en-US" sz="2400" b="1">
              <a:latin typeface="Tahoma" pitchFamily="34" charset="0"/>
            </a:endParaRPr>
          </a:p>
        </p:txBody>
      </p:sp>
      <p:sp>
        <p:nvSpPr>
          <p:cNvPr id="40963" name="Rectangle 3"/>
          <p:cNvSpPr>
            <a:spLocks noGrp="1" noChangeArrowheads="1"/>
          </p:cNvSpPr>
          <p:nvPr>
            <p:ph type="body" idx="1"/>
          </p:nvPr>
        </p:nvSpPr>
        <p:spPr>
          <a:xfrm>
            <a:off x="381000" y="1828800"/>
            <a:ext cx="8229600" cy="4525963"/>
          </a:xfrm>
        </p:spPr>
        <p:txBody>
          <a:bodyPr/>
          <a:lstStyle/>
          <a:p>
            <a:r>
              <a:rPr lang="en-US" sz="1800"/>
              <a:t>The problem with the deficit is often exaggerated.</a:t>
            </a:r>
          </a:p>
          <a:p>
            <a:endParaRPr lang="en-US" sz="1800"/>
          </a:p>
          <a:p>
            <a:endParaRPr lang="en-US" sz="1800"/>
          </a:p>
          <a:p>
            <a:r>
              <a:rPr lang="en-US" sz="1800"/>
              <a:t>The transfer of debt to the future may be justified because some government purchases produce benefits well into the future.</a:t>
            </a:r>
          </a:p>
          <a:p>
            <a:endParaRPr lang="en-US" sz="1800"/>
          </a:p>
          <a:p>
            <a:endParaRPr lang="en-US" sz="1800"/>
          </a:p>
          <a:p>
            <a:r>
              <a:rPr lang="en-US" sz="1800"/>
              <a:t>The government debt can continue to rise because population growth and technological progress increase the nation’s ability to pay the interest on the debt.</a:t>
            </a:r>
          </a:p>
          <a:p>
            <a:endParaRPr lang="en-US" sz="180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sz="2400" b="1"/>
              <a:t>Five Debates over Macroeconomic Policy</a:t>
            </a:r>
          </a:p>
        </p:txBody>
      </p:sp>
      <p:sp>
        <p:nvSpPr>
          <p:cNvPr id="45059" name="Rectangle 3"/>
          <p:cNvSpPr>
            <a:spLocks noGrp="1" noChangeArrowheads="1"/>
          </p:cNvSpPr>
          <p:nvPr>
            <p:ph type="body" idx="1"/>
          </p:nvPr>
        </p:nvSpPr>
        <p:spPr>
          <a:xfrm>
            <a:off x="457200" y="1600200"/>
            <a:ext cx="8229600" cy="3276600"/>
          </a:xfrm>
        </p:spPr>
        <p:txBody>
          <a:bodyPr anchor="ctr"/>
          <a:lstStyle/>
          <a:p>
            <a:pPr marL="454025" indent="-454025" algn="ctr">
              <a:buClr>
                <a:srgbClr val="000000"/>
              </a:buClr>
              <a:buFontTx/>
              <a:buNone/>
            </a:pPr>
            <a:r>
              <a:rPr lang="en-US" sz="1800" b="1">
                <a:solidFill>
                  <a:srgbClr val="000000"/>
                </a:solidFill>
              </a:rPr>
              <a:t>Debate V</a:t>
            </a:r>
          </a:p>
          <a:p>
            <a:pPr marL="454025" indent="-454025" algn="ctr">
              <a:buClr>
                <a:srgbClr val="000000"/>
              </a:buClr>
              <a:buFontTx/>
              <a:buNone/>
            </a:pPr>
            <a:r>
              <a:rPr lang="en-US" sz="1800" b="1">
                <a:solidFill>
                  <a:srgbClr val="000000"/>
                </a:solidFill>
              </a:rPr>
              <a:t>	Should the tax laws be reformed to encourage saving?</a:t>
            </a:r>
          </a:p>
        </p:txBody>
      </p:sp>
      <p:pic>
        <p:nvPicPr>
          <p:cNvPr id="45060" name="Picture 4" descr="coverart"/>
          <p:cNvPicPr>
            <a:picLocks noChangeAspect="1" noChangeArrowheads="1"/>
          </p:cNvPicPr>
          <p:nvPr/>
        </p:nvPicPr>
        <p:blipFill>
          <a:blip r:embed="rId2"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sz="2400" b="1"/>
              <a:t>Pro: Tax laws should be reformed to encourage saving</a:t>
            </a:r>
            <a:endParaRPr lang="en-US" sz="2400" b="1">
              <a:latin typeface="Tahoma" pitchFamily="34" charset="0"/>
            </a:endParaRPr>
          </a:p>
        </p:txBody>
      </p:sp>
      <p:sp>
        <p:nvSpPr>
          <p:cNvPr id="46083" name="Rectangle 3"/>
          <p:cNvSpPr>
            <a:spLocks noGrp="1" noChangeArrowheads="1"/>
          </p:cNvSpPr>
          <p:nvPr>
            <p:ph type="body" idx="1"/>
          </p:nvPr>
        </p:nvSpPr>
        <p:spPr/>
        <p:txBody>
          <a:bodyPr/>
          <a:lstStyle/>
          <a:p>
            <a:r>
              <a:rPr lang="en-US" sz="1800"/>
              <a:t>A nation’s saving rate is a key determinant of its long-run economic prosperity. </a:t>
            </a:r>
          </a:p>
          <a:p>
            <a:endParaRPr lang="en-US" sz="1800"/>
          </a:p>
          <a:p>
            <a:r>
              <a:rPr lang="en-US" sz="1800"/>
              <a:t>A nation’s productive capability is determined largely by how much it saves and invests for the future.</a:t>
            </a:r>
          </a:p>
          <a:p>
            <a:endParaRPr lang="en-US" sz="1800"/>
          </a:p>
          <a:p>
            <a:r>
              <a:rPr lang="en-US" sz="1800"/>
              <a:t>When the saving rate is higher, more resources are available for investment in new plant and equipment.</a:t>
            </a:r>
          </a:p>
          <a:p>
            <a:endParaRPr lang="en-US" sz="1800"/>
          </a:p>
          <a:p>
            <a:r>
              <a:rPr lang="en-US" sz="1800"/>
              <a:t>The U.S. tax system discourages saving in many ways, such as by heavily taxing the income from capital and by reducing benefits for those who have accumulated wealth.</a:t>
            </a:r>
          </a:p>
          <a:p>
            <a:endParaRPr lang="en-US" sz="1800"/>
          </a:p>
          <a:p>
            <a:endParaRPr lang="en-US" sz="180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sz="2400" b="1"/>
              <a:t>Pro: Tax laws should be reformed to encourage saving</a:t>
            </a:r>
            <a:endParaRPr lang="en-US" sz="2400" b="1">
              <a:latin typeface="Tahoma" pitchFamily="34" charset="0"/>
            </a:endParaRPr>
          </a:p>
        </p:txBody>
      </p:sp>
      <p:sp>
        <p:nvSpPr>
          <p:cNvPr id="48131" name="Rectangle 3"/>
          <p:cNvSpPr>
            <a:spLocks noGrp="1" noChangeArrowheads="1"/>
          </p:cNvSpPr>
          <p:nvPr>
            <p:ph type="body" idx="1"/>
          </p:nvPr>
        </p:nvSpPr>
        <p:spPr/>
        <p:txBody>
          <a:bodyPr/>
          <a:lstStyle/>
          <a:p>
            <a:r>
              <a:rPr lang="en-US" sz="1800"/>
              <a:t>The consequences of high capital income tax policies are reduced saving, reduced capital accumulation, lower labor productivity, and reduced economic growth.</a:t>
            </a:r>
          </a:p>
          <a:p>
            <a:endParaRPr lang="en-US" sz="1800"/>
          </a:p>
          <a:p>
            <a:r>
              <a:rPr lang="en-US" sz="1800"/>
              <a:t>An alternative to current tax policies advocated by many economists is a </a:t>
            </a:r>
            <a:r>
              <a:rPr lang="en-US" sz="1800">
                <a:effectLst>
                  <a:outerShdw blurRad="38100" dist="38100" dir="2700000" algn="tl">
                    <a:srgbClr val="C0C0C0"/>
                  </a:outerShdw>
                </a:effectLst>
              </a:rPr>
              <a:t>consumption tax</a:t>
            </a:r>
            <a:r>
              <a:rPr lang="en-US" sz="1800"/>
              <a:t>.</a:t>
            </a:r>
          </a:p>
          <a:p>
            <a:endParaRPr lang="en-US" sz="1800"/>
          </a:p>
          <a:p>
            <a:r>
              <a:rPr lang="en-US" sz="1800"/>
              <a:t>With a consumption tax, a household pays taxes based on what it spends not on what it earns.</a:t>
            </a:r>
          </a:p>
          <a:p>
            <a:endParaRPr lang="en-US" sz="1800"/>
          </a:p>
          <a:p>
            <a:pPr lvl="1"/>
            <a:r>
              <a:rPr lang="en-US" sz="1800"/>
              <a:t>Income that is saved is exempt from taxation until the saving is later withdrawn and spent on consumption goods.</a:t>
            </a:r>
          </a:p>
          <a:p>
            <a:endParaRPr lang="en-US" sz="180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sz="2400" b="1"/>
              <a:t>Con: Tax laws should not be reformed to encourage saving</a:t>
            </a:r>
            <a:endParaRPr lang="en-US" sz="2400" b="1">
              <a:latin typeface="Tahoma" pitchFamily="34" charset="0"/>
            </a:endParaRPr>
          </a:p>
        </p:txBody>
      </p:sp>
      <p:sp>
        <p:nvSpPr>
          <p:cNvPr id="54275" name="Rectangle 3"/>
          <p:cNvSpPr>
            <a:spLocks noGrp="1" noChangeArrowheads="1"/>
          </p:cNvSpPr>
          <p:nvPr>
            <p:ph type="body" idx="1"/>
          </p:nvPr>
        </p:nvSpPr>
        <p:spPr/>
        <p:txBody>
          <a:bodyPr/>
          <a:lstStyle/>
          <a:p>
            <a:r>
              <a:rPr lang="en-US" sz="1800"/>
              <a:t>Many of the changes in tax laws to stimulate saving would primarily benefit the wealthy.</a:t>
            </a:r>
          </a:p>
          <a:p>
            <a:pPr lvl="1"/>
            <a:r>
              <a:rPr lang="en-US" sz="1800"/>
              <a:t>High-income households save a higher fraction of their income than low-income households.</a:t>
            </a:r>
          </a:p>
          <a:p>
            <a:pPr lvl="1"/>
            <a:r>
              <a:rPr lang="en-US" sz="1800"/>
              <a:t>Any tax change that favors people who save will also tend to favor people with high incomes.</a:t>
            </a:r>
          </a:p>
          <a:p>
            <a:pPr lvl="1"/>
            <a:endParaRPr lang="en-US" sz="1800"/>
          </a:p>
          <a:p>
            <a:r>
              <a:rPr lang="en-US" sz="1800"/>
              <a:t>Reducing the tax burden on the wealthy would lead to a less egalitarian society.</a:t>
            </a:r>
          </a:p>
          <a:p>
            <a:endParaRPr lang="en-US" sz="1800"/>
          </a:p>
          <a:p>
            <a:r>
              <a:rPr lang="en-US" sz="1800"/>
              <a:t>This would also force the government to raise the tax burden on the poor.</a:t>
            </a:r>
          </a:p>
          <a:p>
            <a:endParaRPr lang="en-US" sz="1800"/>
          </a:p>
          <a:p>
            <a:r>
              <a:rPr lang="en-US" sz="1800"/>
              <a:t>Raising public saving by eliminating the government’s budget deficit would provide a more direct and equitable way to increase national saving.</a:t>
            </a:r>
          </a:p>
          <a:p>
            <a:endParaRPr lang="en-US" sz="1800"/>
          </a:p>
          <a:p>
            <a:pPr lvl="1"/>
            <a:endParaRPr lang="en-US" sz="180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sz="2400" b="1"/>
              <a:t>Summary</a:t>
            </a:r>
            <a:endParaRPr lang="en-US" sz="2400" b="1">
              <a:latin typeface="Tahoma" pitchFamily="34" charset="0"/>
            </a:endParaRPr>
          </a:p>
        </p:txBody>
      </p:sp>
      <p:sp>
        <p:nvSpPr>
          <p:cNvPr id="60419" name="Rectangle 3"/>
          <p:cNvSpPr>
            <a:spLocks noGrp="1" noChangeArrowheads="1"/>
          </p:cNvSpPr>
          <p:nvPr>
            <p:ph type="body" idx="1"/>
          </p:nvPr>
        </p:nvSpPr>
        <p:spPr/>
        <p:txBody>
          <a:bodyPr/>
          <a:lstStyle/>
          <a:p>
            <a:r>
              <a:rPr lang="en-US" sz="1800"/>
              <a:t>Advocates of active monetary and fiscal policy view the economy as inherently unstable and believe policy can be used to offset this inherent instability.</a:t>
            </a:r>
          </a:p>
          <a:p>
            <a:endParaRPr lang="en-US" sz="1800"/>
          </a:p>
          <a:p>
            <a:r>
              <a:rPr lang="en-US" sz="1800"/>
              <a:t>Critics of active policy emphasize that policy affects the economy with a lag and our ability to forecast future economic conditions is poor, both of which can lead to policy being destabilizing.</a:t>
            </a:r>
          </a:p>
          <a:p>
            <a:endParaRPr lang="en-US" sz="1800"/>
          </a:p>
          <a:p>
            <a:r>
              <a:rPr lang="en-US" sz="1800"/>
              <a:t>Advocates of rules for monetary policy argue that discretionary policy can suffer from incompetence, abuse of power, and time inconsistency.</a:t>
            </a:r>
          </a:p>
          <a:p>
            <a:endParaRPr lang="en-US" sz="1800"/>
          </a:p>
          <a:p>
            <a:r>
              <a:rPr lang="en-US" sz="1800"/>
              <a:t>Critics of rules for monetary policy argue that discretionary policy is more flexible in responding to economic circumstances.</a:t>
            </a:r>
          </a:p>
          <a:p>
            <a:endParaRPr lang="en-US" sz="1800"/>
          </a:p>
        </p:txBody>
      </p:sp>
      <p:pic>
        <p:nvPicPr>
          <p:cNvPr id="60421" name="Picture 4" descr="coverart"/>
          <p:cNvPicPr>
            <a:picLocks noChangeAspect="1" noChangeArrowheads="1"/>
          </p:cNvPicPr>
          <p:nvPr/>
        </p:nvPicPr>
        <p:blipFill>
          <a:blip r:embed="rId2"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sz="2400" b="1"/>
              <a:t>Summary</a:t>
            </a:r>
            <a:endParaRPr lang="en-US" sz="2400" b="1">
              <a:latin typeface="Tahoma" pitchFamily="34" charset="0"/>
            </a:endParaRPr>
          </a:p>
        </p:txBody>
      </p:sp>
      <p:sp>
        <p:nvSpPr>
          <p:cNvPr id="64515" name="Rectangle 3"/>
          <p:cNvSpPr>
            <a:spLocks noGrp="1" noChangeArrowheads="1"/>
          </p:cNvSpPr>
          <p:nvPr>
            <p:ph type="body" idx="1"/>
          </p:nvPr>
        </p:nvSpPr>
        <p:spPr/>
        <p:txBody>
          <a:bodyPr/>
          <a:lstStyle/>
          <a:p>
            <a:r>
              <a:rPr lang="en-US" sz="1800"/>
              <a:t>Advocates of a zero-inflation target emphasize that inflation has many costs and few if any benefits.</a:t>
            </a:r>
          </a:p>
          <a:p>
            <a:endParaRPr lang="en-US" sz="1800"/>
          </a:p>
          <a:p>
            <a:r>
              <a:rPr lang="en-US" sz="1800"/>
              <a:t>Critics of a zero-inflation target claim that moderate inflation imposes only small costs on society, whereas the recession necessary to reduce inflation is quite costly.</a:t>
            </a:r>
          </a:p>
          <a:p>
            <a:endParaRPr lang="en-US" sz="1800"/>
          </a:p>
          <a:p>
            <a:r>
              <a:rPr lang="en-US" sz="1800"/>
              <a:t>Advocates of reducing the government debt argue that the debt imposes a burden on future generations by raising their taxes and lowering their incomes.</a:t>
            </a:r>
          </a:p>
          <a:p>
            <a:endParaRPr lang="en-US" sz="1800"/>
          </a:p>
          <a:p>
            <a:r>
              <a:rPr lang="en-US" sz="1800"/>
              <a:t>Critics of reducing the government debt argue that the debt is only one small piece of fiscal policy.</a:t>
            </a:r>
          </a:p>
        </p:txBody>
      </p:sp>
      <p:pic>
        <p:nvPicPr>
          <p:cNvPr id="64517" name="Picture 4" descr="coverart"/>
          <p:cNvPicPr>
            <a:picLocks noChangeAspect="1" noChangeArrowheads="1"/>
          </p:cNvPicPr>
          <p:nvPr/>
        </p:nvPicPr>
        <p:blipFill>
          <a:blip r:embed="rId2"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sz="2400" b="1"/>
              <a:t>Summary</a:t>
            </a:r>
            <a:endParaRPr lang="en-US" sz="2400" b="1">
              <a:latin typeface="Tahoma" pitchFamily="34" charset="0"/>
            </a:endParaRPr>
          </a:p>
        </p:txBody>
      </p:sp>
      <p:sp>
        <p:nvSpPr>
          <p:cNvPr id="68611" name="Rectangle 3"/>
          <p:cNvSpPr>
            <a:spLocks noGrp="1" noChangeArrowheads="1"/>
          </p:cNvSpPr>
          <p:nvPr>
            <p:ph type="body" idx="1"/>
          </p:nvPr>
        </p:nvSpPr>
        <p:spPr/>
        <p:txBody>
          <a:bodyPr/>
          <a:lstStyle/>
          <a:p>
            <a:r>
              <a:rPr lang="en-US" sz="1800"/>
              <a:t>Advocates of tax incentives for saving point out that our society discourages saving in many ways such as taxing income from capital and reducing benefits for those who have accumulated wealth.</a:t>
            </a:r>
          </a:p>
          <a:p>
            <a:endParaRPr lang="en-US" sz="1800"/>
          </a:p>
          <a:p>
            <a:r>
              <a:rPr lang="en-US" sz="1800"/>
              <a:t>Critics of tax incentives argue that many proposed changes to stimulate saving would primarily benefit the wealthy and also might have only a small effect on private saving.</a:t>
            </a:r>
          </a:p>
        </p:txBody>
      </p:sp>
      <p:pic>
        <p:nvPicPr>
          <p:cNvPr id="68613" name="Picture 4" descr="coverart"/>
          <p:cNvPicPr>
            <a:picLocks noChangeAspect="1" noChangeArrowheads="1"/>
          </p:cNvPicPr>
          <p:nvPr/>
        </p:nvPicPr>
        <p:blipFill>
          <a:blip r:embed="rId2"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123</TotalTime>
  <Words>1348</Words>
  <Application>Microsoft Office PowerPoint</Application>
  <PresentationFormat>On-screen Show (4:3)</PresentationFormat>
  <Paragraphs>189</Paragraphs>
  <Slides>24</Slides>
  <Notes>3</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Default Design</vt:lpstr>
      <vt:lpstr>Review of the previous lecture</vt:lpstr>
      <vt:lpstr>Review of the previous lecture</vt:lpstr>
      <vt:lpstr>Review of the previous lecture</vt:lpstr>
      <vt:lpstr>Slide 4</vt:lpstr>
      <vt:lpstr>Five Debates over Macroeconomic Policy</vt:lpstr>
      <vt:lpstr>Five Debates over Macroeconomic Policy</vt:lpstr>
      <vt:lpstr>Pro: Policymakers should try to stabilize the economy</vt:lpstr>
      <vt:lpstr>Con: Policymakers should not try to stabilize the economy</vt:lpstr>
      <vt:lpstr>Five Debates over Macroeconomic Policy</vt:lpstr>
      <vt:lpstr>Pro: Monetary policy should be made by rule</vt:lpstr>
      <vt:lpstr>Con: Monetary policy should not be made by rule </vt:lpstr>
      <vt:lpstr>Five Debates over Macroeconomic Policy</vt:lpstr>
      <vt:lpstr>Pro: The central bank should aim for zero inflation</vt:lpstr>
      <vt:lpstr>Con: The central bank should not aim for zero inflation</vt:lpstr>
      <vt:lpstr>Five Debates over Macroeconomic Policy</vt:lpstr>
      <vt:lpstr>Pro: The government should balance its budget</vt:lpstr>
      <vt:lpstr>Con: The government should not balance its budget</vt:lpstr>
      <vt:lpstr>Five Debates over Macroeconomic Policy</vt:lpstr>
      <vt:lpstr>Pro: Tax laws should be reformed to encourage saving</vt:lpstr>
      <vt:lpstr>Pro: Tax laws should be reformed to encourage saving</vt:lpstr>
      <vt:lpstr>Con: Tax laws should not be reformed to encourage saving</vt:lpstr>
      <vt:lpstr>Summary</vt:lpstr>
      <vt:lpstr>Summary</vt:lpstr>
      <vt:lpstr>Summary</vt:lpstr>
    </vt:vector>
  </TitlesOfParts>
  <Company>OffCenter Concepts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36</dc:title>
  <dc:creator>Compositor</dc:creator>
  <cp:lastModifiedBy>NTS</cp:lastModifiedBy>
  <cp:revision>59</cp:revision>
  <dcterms:created xsi:type="dcterms:W3CDTF">2003-02-03T23:40:56Z</dcterms:created>
  <dcterms:modified xsi:type="dcterms:W3CDTF">2012-12-19T04:43:47Z</dcterms:modified>
</cp:coreProperties>
</file>