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Default Extension="emf" ContentType="image/x-emf"/>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61" r:id="rId1"/>
  </p:sldMasterIdLst>
  <p:notesMasterIdLst>
    <p:notesMasterId r:id="rId37"/>
  </p:notesMasterIdLst>
  <p:handoutMasterIdLst>
    <p:handoutMasterId r:id="rId38"/>
  </p:handoutMasterIdLst>
  <p:sldIdLst>
    <p:sldId id="347" r:id="rId2"/>
    <p:sldId id="348" r:id="rId3"/>
    <p:sldId id="345" r:id="rId4"/>
    <p:sldId id="304" r:id="rId5"/>
    <p:sldId id="305" r:id="rId6"/>
    <p:sldId id="307" r:id="rId7"/>
    <p:sldId id="306" r:id="rId8"/>
    <p:sldId id="308" r:id="rId9"/>
    <p:sldId id="309" r:id="rId10"/>
    <p:sldId id="310" r:id="rId11"/>
    <p:sldId id="311" r:id="rId12"/>
    <p:sldId id="281" r:id="rId13"/>
    <p:sldId id="294" r:id="rId14"/>
    <p:sldId id="270" r:id="rId15"/>
    <p:sldId id="271" r:id="rId16"/>
    <p:sldId id="287" r:id="rId17"/>
    <p:sldId id="288" r:id="rId18"/>
    <p:sldId id="272" r:id="rId19"/>
    <p:sldId id="316" r:id="rId20"/>
    <p:sldId id="321" r:id="rId21"/>
    <p:sldId id="325" r:id="rId22"/>
    <p:sldId id="326" r:id="rId23"/>
    <p:sldId id="328" r:id="rId24"/>
    <p:sldId id="344" r:id="rId25"/>
    <p:sldId id="341" r:id="rId26"/>
    <p:sldId id="295" r:id="rId27"/>
    <p:sldId id="296" r:id="rId28"/>
    <p:sldId id="297" r:id="rId29"/>
    <p:sldId id="298" r:id="rId30"/>
    <p:sldId id="299" r:id="rId31"/>
    <p:sldId id="300" r:id="rId32"/>
    <p:sldId id="301" r:id="rId33"/>
    <p:sldId id="302" r:id="rId34"/>
    <p:sldId id="342" r:id="rId35"/>
    <p:sldId id="343" r:id="rId36"/>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C0C0C0"/>
    <a:srgbClr val="CC0000"/>
    <a:srgbClr val="808080"/>
    <a:srgbClr val="FFFFCC"/>
    <a:srgbClr val="FF0000"/>
    <a:srgbClr val="993366"/>
    <a:srgbClr val="3333CC"/>
    <a:srgbClr val="99009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44" autoAdjust="0"/>
    <p:restoredTop sz="91398" autoAdjust="0"/>
  </p:normalViewPr>
  <p:slideViewPr>
    <p:cSldViewPr>
      <p:cViewPr>
        <p:scale>
          <a:sx n="66" d="100"/>
          <a:sy n="66" d="100"/>
        </p:scale>
        <p:origin x="-859" y="-58"/>
      </p:cViewPr>
      <p:guideLst>
        <p:guide orient="horz" pos="2256"/>
        <p:guide pos="1728"/>
      </p:guideLst>
    </p:cSldViewPr>
  </p:slideViewPr>
  <p:outlineViewPr>
    <p:cViewPr>
      <p:scale>
        <a:sx n="33" d="100"/>
        <a:sy n="33" d="100"/>
      </p:scale>
      <p:origin x="0" y="1854"/>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Lst>
  </p:outlineViewPr>
  <p:notesTextViewPr>
    <p:cViewPr>
      <p:scale>
        <a:sx n="100" d="100"/>
        <a:sy n="100" d="100"/>
      </p:scale>
      <p:origin x="0" y="0"/>
    </p:cViewPr>
  </p:notesTextViewPr>
  <p:sorterViewPr>
    <p:cViewPr>
      <p:scale>
        <a:sx n="94" d="100"/>
        <a:sy n="94" d="100"/>
      </p:scale>
      <p:origin x="0" y="0"/>
    </p:cViewPr>
  </p:sorterViewPr>
  <p:notesViewPr>
    <p:cSldViewPr>
      <p:cViewPr>
        <p:scale>
          <a:sx n="70" d="100"/>
          <a:sy n="70" d="100"/>
        </p:scale>
        <p:origin x="-1434" y="74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_rels/viewProps.xml.rels><?xml version="1.0" encoding="UTF-8" standalone="yes"?>
<Relationships xmlns="http://schemas.openxmlformats.org/package/2006/relationships"><Relationship Id="rId8" Type="http://schemas.openxmlformats.org/officeDocument/2006/relationships/slide" Target="slides/slide28.xml"/><Relationship Id="rId3" Type="http://schemas.openxmlformats.org/officeDocument/2006/relationships/slide" Target="slides/slide13.xml"/><Relationship Id="rId7" Type="http://schemas.openxmlformats.org/officeDocument/2006/relationships/slide" Target="slides/slide27.xml"/><Relationship Id="rId12" Type="http://schemas.openxmlformats.org/officeDocument/2006/relationships/slide" Target="slides/slide32.xml"/><Relationship Id="rId2" Type="http://schemas.openxmlformats.org/officeDocument/2006/relationships/slide" Target="slides/slide12.xml"/><Relationship Id="rId1" Type="http://schemas.openxmlformats.org/officeDocument/2006/relationships/slide" Target="slides/slide3.xml"/><Relationship Id="rId6" Type="http://schemas.openxmlformats.org/officeDocument/2006/relationships/slide" Target="slides/slide26.xml"/><Relationship Id="rId11" Type="http://schemas.openxmlformats.org/officeDocument/2006/relationships/slide" Target="slides/slide31.xml"/><Relationship Id="rId5" Type="http://schemas.openxmlformats.org/officeDocument/2006/relationships/slide" Target="slides/slide18.xml"/><Relationship Id="rId10" Type="http://schemas.openxmlformats.org/officeDocument/2006/relationships/slide" Target="slides/slide30.xml"/><Relationship Id="rId4" Type="http://schemas.openxmlformats.org/officeDocument/2006/relationships/slide" Target="slides/slide14.xml"/><Relationship Id="rId9" Type="http://schemas.openxmlformats.org/officeDocument/2006/relationships/slide" Target="slides/slide2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4.v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image" Target="../media/image3.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image" Target="../media/image6.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image" Target="../media/image6.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6.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571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1571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1571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1571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6839E70-4A1C-4312-90CB-64818778EFCE}" type="slidenum">
              <a:rPr lang="en-US"/>
              <a:pPr/>
              <a:t>‹#›</a:t>
            </a:fld>
            <a:endParaRPr lang="en-US"/>
          </a:p>
        </p:txBody>
      </p:sp>
    </p:spTree>
    <p:extLst>
      <p:ext uri="{BB962C8B-B14F-4D97-AF65-F5344CB8AC3E}">
        <p14:creationId xmlns:p14="http://schemas.microsoft.com/office/powerpoint/2010/main" xmlns="" val="4631330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024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024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024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4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024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66C27AF6-95DF-46EA-AD0D-3C08E3FB21DC}" type="slidenum">
              <a:rPr lang="en-US"/>
              <a:pPr/>
              <a:t>‹#›</a:t>
            </a:fld>
            <a:endParaRPr lang="en-US"/>
          </a:p>
        </p:txBody>
      </p:sp>
    </p:spTree>
    <p:extLst>
      <p:ext uri="{BB962C8B-B14F-4D97-AF65-F5344CB8AC3E}">
        <p14:creationId xmlns:p14="http://schemas.microsoft.com/office/powerpoint/2010/main" xmlns="" val="70037456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3B983219-2C90-49A7-A665-E92D9F33C455}" type="slidenum">
              <a:rPr lang="en-US"/>
              <a:pPr/>
              <a:t>0</a:t>
            </a:fld>
            <a:endParaRPr lang="en-US"/>
          </a:p>
        </p:txBody>
      </p:sp>
      <p:sp>
        <p:nvSpPr>
          <p:cNvPr id="315394" name="Rectangle 2"/>
          <p:cNvSpPr>
            <a:spLocks noGrp="1" noRot="1" noChangeAspect="1" noChangeArrowheads="1" noTextEdit="1"/>
          </p:cNvSpPr>
          <p:nvPr>
            <p:ph type="sldImg"/>
          </p:nvPr>
        </p:nvSpPr>
        <p:spPr>
          <a:xfrm>
            <a:off x="1320800" y="685800"/>
            <a:ext cx="4064000" cy="3048000"/>
          </a:xfrm>
          <a:ln/>
        </p:spPr>
      </p:sp>
      <p:sp>
        <p:nvSpPr>
          <p:cNvPr id="315395"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6FC5ABF3-021B-418E-95F2-F73E747D200D}" type="slidenum">
              <a:rPr lang="en-US"/>
              <a:pPr/>
              <a:t>1</a:t>
            </a:fld>
            <a:endParaRPr lang="en-US"/>
          </a:p>
        </p:txBody>
      </p:sp>
      <p:sp>
        <p:nvSpPr>
          <p:cNvPr id="317442" name="Rectangle 1026"/>
          <p:cNvSpPr>
            <a:spLocks noGrp="1" noRot="1" noChangeAspect="1" noChangeArrowheads="1" noTextEdit="1"/>
          </p:cNvSpPr>
          <p:nvPr>
            <p:ph type="sldImg"/>
          </p:nvPr>
        </p:nvSpPr>
        <p:spPr>
          <a:xfrm>
            <a:off x="1320800" y="685800"/>
            <a:ext cx="4064000" cy="3048000"/>
          </a:xfrm>
          <a:ln/>
        </p:spPr>
      </p:sp>
      <p:sp>
        <p:nvSpPr>
          <p:cNvPr id="317443" name="Rectangle 1027"/>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50FE81F9-20EA-4E94-B746-8E40BF4A9FD2}" type="slidenum">
              <a:rPr lang="en-US"/>
              <a:pPr/>
              <a:t>2</a:t>
            </a:fld>
            <a:endParaRPr lang="en-US"/>
          </a:p>
        </p:txBody>
      </p:sp>
      <p:sp>
        <p:nvSpPr>
          <p:cNvPr id="290818" name="Rectangle 2"/>
          <p:cNvSpPr>
            <a:spLocks noGrp="1" noRot="1" noChangeAspect="1" noChangeArrowheads="1" noTextEdit="1"/>
          </p:cNvSpPr>
          <p:nvPr>
            <p:ph type="sldImg"/>
          </p:nvPr>
        </p:nvSpPr>
        <p:spPr>
          <a:ln/>
        </p:spPr>
      </p:sp>
      <p:sp>
        <p:nvSpPr>
          <p:cNvPr id="290819" name="Rectangle 3"/>
          <p:cNvSpPr>
            <a:spLocks noGrp="1" noChangeArrowheads="1"/>
          </p:cNvSpPr>
          <p:nvPr>
            <p:ph type="body" idx="1"/>
          </p:nvPr>
        </p:nvSpPr>
        <p:spPr/>
        <p:txBody>
          <a:bodyPr/>
          <a:lstStyle/>
          <a:p>
            <a:r>
              <a:rPr lang="en-US"/>
              <a:t>This chapter sets up the IS-LM model, which chapter 11 then uses extensively to analyze the effects of policies and economic shocks.  </a:t>
            </a:r>
          </a:p>
          <a:p>
            <a:r>
              <a:rPr lang="en-US"/>
              <a:t>This chapter also introduces students to the Keynesian Cross and Liquidity Preference models, which underlie the IS curve and LM curve, respectively.  </a:t>
            </a:r>
          </a:p>
          <a:p>
            <a:endParaRPr lang="en-US"/>
          </a:p>
          <a:p>
            <a:r>
              <a:rPr lang="en-US"/>
              <a:t>If you would like to spend less time on this chapter, you might consider omitting the Keynesian Cross, instead using the loanable funds model from Chapter 3 to derive the IS curve.  Advantage:  students are already familiar with the loanable funds model, so skipping the KC means one less model to learn.  Additionally, the KC model is not used anywhere else in this textbook.  Once it’s used to derive IS, it disappears for good.  </a:t>
            </a:r>
          </a:p>
          <a:p>
            <a:r>
              <a:rPr lang="en-US"/>
              <a:t>However, there are some good reasons for NOT omitting the KC model:</a:t>
            </a:r>
          </a:p>
          <a:p>
            <a:r>
              <a:rPr lang="en-US"/>
              <a:t>1) Many principles textbooks (though not Mankiw’s) cover the KC model; students who learned the KC model in their principles class may benefit from seeing it here, as a bridge to new material (the IS curve).</a:t>
            </a:r>
          </a:p>
          <a:p>
            <a:r>
              <a:rPr lang="en-US"/>
              <a:t>2) The KC model has historical value.  One could argue that somebody graduating from college with a degree in economics should be familiar with the KC model.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D1AE59-B5D7-4A2F-92AF-35D480BBEBF9}" type="slidenum">
              <a:rPr lang="en-US"/>
              <a:pPr/>
              <a:t>3</a:t>
            </a:fld>
            <a:endParaRPr lang="en-US"/>
          </a:p>
        </p:txBody>
      </p:sp>
      <p:sp>
        <p:nvSpPr>
          <p:cNvPr id="425986" name="Rectangle 2"/>
          <p:cNvSpPr>
            <a:spLocks noGrp="1" noRot="1" noChangeAspect="1" noChangeArrowheads="1" noTextEdit="1"/>
          </p:cNvSpPr>
          <p:nvPr>
            <p:ph type="sldImg"/>
          </p:nvPr>
        </p:nvSpPr>
        <p:spPr>
          <a:ln/>
        </p:spPr>
      </p:sp>
      <p:sp>
        <p:nvSpPr>
          <p:cNvPr id="4259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5CDD703-9CE2-425D-88E4-026FB488AF8B}" type="slidenum">
              <a:rPr lang="en-US"/>
              <a:pPr/>
              <a:t>4</a:t>
            </a:fld>
            <a:endParaRPr lang="en-US"/>
          </a:p>
        </p:txBody>
      </p:sp>
      <p:sp>
        <p:nvSpPr>
          <p:cNvPr id="429058" name="Rectangle 2"/>
          <p:cNvSpPr>
            <a:spLocks noGrp="1" noRot="1" noChangeAspect="1" noChangeArrowheads="1" noTextEdit="1"/>
          </p:cNvSpPr>
          <p:nvPr>
            <p:ph type="sldImg"/>
          </p:nvPr>
        </p:nvSpPr>
        <p:spPr>
          <a:ln/>
        </p:spPr>
      </p:sp>
      <p:sp>
        <p:nvSpPr>
          <p:cNvPr id="4290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03972A-8976-4463-A449-A356B66EF4B1}" type="slidenum">
              <a:rPr lang="en-US"/>
              <a:pPr/>
              <a:t>5</a:t>
            </a:fld>
            <a:endParaRPr lang="en-US"/>
          </a:p>
        </p:txBody>
      </p:sp>
      <p:sp>
        <p:nvSpPr>
          <p:cNvPr id="430082" name="Rectangle 2"/>
          <p:cNvSpPr>
            <a:spLocks noGrp="1" noRot="1" noChangeAspect="1" noChangeArrowheads="1" noTextEdit="1"/>
          </p:cNvSpPr>
          <p:nvPr>
            <p:ph type="sldImg"/>
          </p:nvPr>
        </p:nvSpPr>
        <p:spPr>
          <a:ln/>
        </p:spPr>
      </p:sp>
      <p:sp>
        <p:nvSpPr>
          <p:cNvPr id="4300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C6AF4C-1988-4F60-A027-52CD74317271}" type="slidenum">
              <a:rPr lang="en-US"/>
              <a:pPr/>
              <a:t>6</a:t>
            </a:fld>
            <a:endParaRPr lang="en-US"/>
          </a:p>
        </p:txBody>
      </p:sp>
      <p:sp>
        <p:nvSpPr>
          <p:cNvPr id="345090" name="Rectangle 2"/>
          <p:cNvSpPr>
            <a:spLocks noGrp="1" noRot="1" noChangeAspect="1" noChangeArrowheads="1" noTextEdit="1"/>
          </p:cNvSpPr>
          <p:nvPr>
            <p:ph type="sldImg"/>
          </p:nvPr>
        </p:nvSpPr>
        <p:spPr>
          <a:xfrm>
            <a:off x="1384300" y="609600"/>
            <a:ext cx="4165600" cy="3124200"/>
          </a:xfrm>
          <a:ln/>
        </p:spPr>
      </p:sp>
      <p:sp>
        <p:nvSpPr>
          <p:cNvPr id="345091" name="Rectangle 3"/>
          <p:cNvSpPr>
            <a:spLocks noGrp="1" noChangeArrowheads="1"/>
          </p:cNvSpPr>
          <p:nvPr>
            <p:ph type="body" idx="1"/>
          </p:nvPr>
        </p:nvSpPr>
        <p:spPr>
          <a:xfrm>
            <a:off x="609600" y="3810000"/>
            <a:ext cx="5715000" cy="4648200"/>
          </a:xfrm>
        </p:spPr>
        <p:txBody>
          <a:bodyPr/>
          <a:lstStyle/>
          <a:p>
            <a:r>
              <a:rPr lang="en-US" sz="1100"/>
              <a:t>Earlier slides showed how to use the IS-LM model to analyze fiscal and monetary policy.  Now is a good time for students to get some hands-on practice with the model.  Also, note that part (b) helps students learn that shocks and policies can potentially affect </a:t>
            </a:r>
            <a:r>
              <a:rPr lang="en-US" sz="1100" u="sng"/>
              <a:t>all</a:t>
            </a:r>
            <a:r>
              <a:rPr lang="en-US" sz="1100"/>
              <a:t> of the model’s endogenous variables, not just the ones that are measured on the axes.  </a:t>
            </a:r>
          </a:p>
          <a:p>
            <a:r>
              <a:rPr lang="en-US" sz="1100"/>
              <a:t>After working this exercise, your students will better understand the following case study on the 2001 U.S. economic slowdown that immediately follows. </a:t>
            </a:r>
          </a:p>
          <a:p>
            <a:r>
              <a:rPr lang="en-US" sz="1100" i="1"/>
              <a:t>Suggestion:</a:t>
            </a:r>
            <a:r>
              <a:rPr lang="en-US" sz="1100"/>
              <a:t>  Instead of having students work on these exercises individually, get them into pairs.  One student of each pair works on the first shock, the other student works on the second shock.  Give them 5 minutes to work individually on the analysis of the shock.  Then, allow 10 minutes (5 for each student) for students to present their results to their partners.   This activity gives students immediate application and reinforcement of the concepts, so students learn them better and will then better understand and appreciate the remainder of your lecture on Chapter 11.  </a:t>
            </a:r>
          </a:p>
          <a:p>
            <a:pPr algn="ctr"/>
            <a:r>
              <a:rPr lang="en-US" sz="1100" b="1"/>
              <a:t>Answers:</a:t>
            </a:r>
          </a:p>
          <a:p>
            <a:r>
              <a:rPr lang="en-US" sz="1100"/>
              <a:t>1a.  The IS curve shifts to the right, because consumers feel they can afford to spend more given this exogenous increase in their wealth.  This causes </a:t>
            </a:r>
            <a:r>
              <a:rPr lang="en-US" sz="1100" b="1" i="1"/>
              <a:t>Y</a:t>
            </a:r>
            <a:r>
              <a:rPr lang="en-US" sz="1100"/>
              <a:t> and </a:t>
            </a:r>
            <a:r>
              <a:rPr lang="en-US" sz="1100" b="1" i="1"/>
              <a:t>r</a:t>
            </a:r>
            <a:r>
              <a:rPr lang="en-US" sz="1100"/>
              <a:t> to rise.  </a:t>
            </a:r>
          </a:p>
          <a:p>
            <a:r>
              <a:rPr lang="en-US" sz="1100"/>
              <a:t>1b.  </a:t>
            </a:r>
            <a:r>
              <a:rPr lang="en-US" sz="1100" b="1" i="1"/>
              <a:t>C</a:t>
            </a:r>
            <a:r>
              <a:rPr lang="en-US" sz="1100"/>
              <a:t>  rises for two reasons:  the stock market boom, and the increase in income.  </a:t>
            </a:r>
            <a:r>
              <a:rPr lang="en-US" sz="1100" b="1" i="1"/>
              <a:t>I</a:t>
            </a:r>
            <a:r>
              <a:rPr lang="en-US" sz="1100"/>
              <a:t>  falls, because </a:t>
            </a:r>
            <a:r>
              <a:rPr lang="en-US" sz="1100" b="1" i="1"/>
              <a:t>r</a:t>
            </a:r>
            <a:r>
              <a:rPr lang="en-US" sz="1100"/>
              <a:t> is higher.  </a:t>
            </a:r>
            <a:r>
              <a:rPr lang="en-US" sz="1100" b="1" i="1"/>
              <a:t>u</a:t>
            </a:r>
            <a:r>
              <a:rPr lang="en-US" sz="1100"/>
              <a:t>  falls, because firms hire more workers to produce the extra output that is demanded.  </a:t>
            </a:r>
          </a:p>
          <a:p>
            <a:r>
              <a:rPr lang="en-US" sz="1100"/>
              <a:t>2a. (This is a continuation of the in-class exercise at the end of the PowerPoint presentation of Chapter 10.)  The increase in money demand shifts the LM curve to the left:  We are assuming that all other exogenous variables, including M and P, remain unchanged, so an increase in money demand causes an increase in the value of </a:t>
            </a:r>
            <a:r>
              <a:rPr lang="en-US" sz="1100" b="1" i="1"/>
              <a:t>r</a:t>
            </a:r>
            <a:r>
              <a:rPr lang="en-US" sz="1100"/>
              <a:t> associated with each value of </a:t>
            </a:r>
            <a:r>
              <a:rPr lang="en-US" sz="1100" b="1" i="1"/>
              <a:t>Y</a:t>
            </a:r>
            <a:r>
              <a:rPr lang="en-US" sz="1100"/>
              <a:t> (this can be seen easily using the Liquidity Preference diagram).  This translates to an upward (i.e. leftward) shift in the LM curve.   This shift causes </a:t>
            </a:r>
            <a:r>
              <a:rPr lang="en-US" sz="1100" b="1" i="1"/>
              <a:t>Y</a:t>
            </a:r>
            <a:r>
              <a:rPr lang="en-US" sz="1100"/>
              <a:t> to fall and </a:t>
            </a:r>
            <a:r>
              <a:rPr lang="en-US" sz="1100" b="1" i="1"/>
              <a:t>r</a:t>
            </a:r>
            <a:r>
              <a:rPr lang="en-US" sz="1100"/>
              <a:t> to rise.  </a:t>
            </a:r>
          </a:p>
          <a:p>
            <a:r>
              <a:rPr lang="en-US" sz="1100"/>
              <a:t>2b.  The fall in income causes a fall in </a:t>
            </a:r>
            <a:r>
              <a:rPr lang="en-US" sz="1100" b="1" i="1"/>
              <a:t>C</a:t>
            </a:r>
            <a:r>
              <a:rPr lang="en-US" sz="1100"/>
              <a:t>.  The increase in </a:t>
            </a:r>
            <a:r>
              <a:rPr lang="en-US" sz="1100" b="1" i="1"/>
              <a:t>r</a:t>
            </a:r>
            <a:r>
              <a:rPr lang="en-US" sz="1100"/>
              <a:t> causes a fall in </a:t>
            </a:r>
            <a:r>
              <a:rPr lang="en-US" sz="1100" b="1" i="1"/>
              <a:t>I</a:t>
            </a:r>
            <a:r>
              <a:rPr lang="en-US" sz="1100"/>
              <a:t>.  The fall in </a:t>
            </a:r>
            <a:r>
              <a:rPr lang="en-US" sz="1100" b="1" i="1"/>
              <a:t>Y</a:t>
            </a:r>
            <a:r>
              <a:rPr lang="en-US" sz="1100"/>
              <a:t> causes an increase in </a:t>
            </a:r>
            <a:r>
              <a:rPr lang="en-US" sz="1100" b="1" i="1"/>
              <a:t>u</a:t>
            </a:r>
            <a:r>
              <a:rPr lang="en-US" sz="1100"/>
              <a:t>.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378AD0-2A49-4F30-AF7F-38A16A080076}" type="slidenum">
              <a:rPr lang="en-US"/>
              <a:pPr/>
              <a:t>7</a:t>
            </a:fld>
            <a:endParaRPr lang="en-US"/>
          </a:p>
        </p:txBody>
      </p:sp>
      <p:sp>
        <p:nvSpPr>
          <p:cNvPr id="431106" name="Rectangle 2"/>
          <p:cNvSpPr>
            <a:spLocks noGrp="1" noRot="1" noChangeAspect="1" noChangeArrowheads="1" noTextEdit="1"/>
          </p:cNvSpPr>
          <p:nvPr>
            <p:ph type="sldImg"/>
          </p:nvPr>
        </p:nvSpPr>
        <p:spPr>
          <a:ln/>
        </p:spPr>
      </p:sp>
      <p:sp>
        <p:nvSpPr>
          <p:cNvPr id="4311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93038D-FDAC-47CE-98A3-66F6FAABB880}" type="slidenum">
              <a:rPr lang="en-US"/>
              <a:pPr/>
              <a:t>8</a:t>
            </a:fld>
            <a:endParaRPr lang="en-US"/>
          </a:p>
        </p:txBody>
      </p:sp>
      <p:sp>
        <p:nvSpPr>
          <p:cNvPr id="432130" name="Rectangle 2"/>
          <p:cNvSpPr>
            <a:spLocks noGrp="1" noRot="1" noChangeAspect="1" noChangeArrowheads="1" noTextEdit="1"/>
          </p:cNvSpPr>
          <p:nvPr>
            <p:ph type="sldImg"/>
          </p:nvPr>
        </p:nvSpPr>
        <p:spPr>
          <a:ln/>
        </p:spPr>
      </p:sp>
      <p:sp>
        <p:nvSpPr>
          <p:cNvPr id="432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12832A-D9B5-48B4-8DCD-D92FE4616D63}" type="slidenum">
              <a:rPr lang="en-US"/>
              <a:pPr/>
              <a:t>9</a:t>
            </a:fld>
            <a:endParaRPr lang="en-US"/>
          </a:p>
        </p:txBody>
      </p:sp>
      <p:sp>
        <p:nvSpPr>
          <p:cNvPr id="433154" name="Rectangle 2"/>
          <p:cNvSpPr>
            <a:spLocks noGrp="1" noRot="1" noChangeAspect="1" noChangeArrowheads="1" noTextEdit="1"/>
          </p:cNvSpPr>
          <p:nvPr>
            <p:ph type="sldImg"/>
          </p:nvPr>
        </p:nvSpPr>
        <p:spPr>
          <a:ln/>
        </p:spPr>
      </p:sp>
      <p:sp>
        <p:nvSpPr>
          <p:cNvPr id="4331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5B900F4-288E-4650-9193-D1A60B945C61}" type="slidenum">
              <a:rPr lang="en-US"/>
              <a:pPr/>
              <a:t>10</a:t>
            </a:fld>
            <a:endParaRPr lang="en-US"/>
          </a:p>
        </p:txBody>
      </p:sp>
      <p:sp>
        <p:nvSpPr>
          <p:cNvPr id="434178" name="Rectangle 2"/>
          <p:cNvSpPr>
            <a:spLocks noGrp="1" noRot="1" noChangeAspect="1" noChangeArrowheads="1" noTextEdit="1"/>
          </p:cNvSpPr>
          <p:nvPr>
            <p:ph type="sldImg"/>
          </p:nvPr>
        </p:nvSpPr>
        <p:spPr>
          <a:ln/>
        </p:spPr>
      </p:sp>
      <p:sp>
        <p:nvSpPr>
          <p:cNvPr id="4341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E046A04-6757-4B7F-AEA3-91E63BFB2455}" type="slidenum">
              <a:rPr lang="en-US"/>
              <a:pPr/>
              <a:t>11</a:t>
            </a:fld>
            <a:endParaRPr lang="en-US"/>
          </a:p>
        </p:txBody>
      </p:sp>
      <p:sp>
        <p:nvSpPr>
          <p:cNvPr id="328706" name="Rectangle 2"/>
          <p:cNvSpPr>
            <a:spLocks noGrp="1" noRot="1" noChangeAspect="1" noChangeArrowheads="1" noTextEdit="1"/>
          </p:cNvSpPr>
          <p:nvPr>
            <p:ph type="sldImg"/>
          </p:nvPr>
        </p:nvSpPr>
        <p:spPr>
          <a:ln/>
        </p:spPr>
      </p:sp>
      <p:sp>
        <p:nvSpPr>
          <p:cNvPr id="328707" name="Rectangle 3"/>
          <p:cNvSpPr>
            <a:spLocks noGrp="1" noChangeArrowheads="1"/>
          </p:cNvSpPr>
          <p:nvPr>
            <p:ph type="body" idx="1"/>
          </p:nvPr>
        </p:nvSpPr>
        <p:spPr/>
        <p:txBody>
          <a:bodyPr/>
          <a:lstStyle/>
          <a:p>
            <a:r>
              <a:rPr lang="en-US"/>
              <a:t>In case your students aren’t familiar with the Fed Funds rate, you might briefly explain that it’s the rate banks charge each other on overnight loans.  Since most short-term interest rates move closely together, the changes in the Fed Funds rate caused by monetary policy end up causing similar changes in most other short-term rates.  Long term rates may well also move in the same direction, but they are also affected by other factors beyond the scope of this chapter.  Chapter 18 discusses monetary policy in detail.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E88F19-7A36-41CB-9C54-87AC9B281931}" type="slidenum">
              <a:rPr lang="en-US"/>
              <a:pPr/>
              <a:t>12</a:t>
            </a:fld>
            <a:endParaRPr lang="en-US"/>
          </a:p>
        </p:txBody>
      </p:sp>
      <p:sp>
        <p:nvSpPr>
          <p:cNvPr id="329730" name="Rectangle 2"/>
          <p:cNvSpPr>
            <a:spLocks noGrp="1" noRot="1" noChangeAspect="1" noChangeArrowheads="1" noTextEdit="1"/>
          </p:cNvSpPr>
          <p:nvPr>
            <p:ph type="sldImg"/>
          </p:nvPr>
        </p:nvSpPr>
        <p:spPr>
          <a:ln/>
        </p:spPr>
      </p:sp>
      <p:sp>
        <p:nvSpPr>
          <p:cNvPr id="3297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00A2A0-BCD6-471B-A2A3-7EDB0A1E4889}" type="slidenum">
              <a:rPr lang="en-US"/>
              <a:pPr/>
              <a:t>13</a:t>
            </a:fld>
            <a:endParaRPr lang="en-US"/>
          </a:p>
        </p:txBody>
      </p:sp>
      <p:sp>
        <p:nvSpPr>
          <p:cNvPr id="435202" name="Rectangle 2"/>
          <p:cNvSpPr>
            <a:spLocks noGrp="1" noRot="1" noChangeAspect="1" noChangeArrowheads="1" noTextEdit="1"/>
          </p:cNvSpPr>
          <p:nvPr>
            <p:ph type="sldImg"/>
          </p:nvPr>
        </p:nvSpPr>
        <p:spPr>
          <a:ln/>
        </p:spPr>
      </p:sp>
      <p:sp>
        <p:nvSpPr>
          <p:cNvPr id="4352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30A62DA-3EFE-4A93-A51F-F9ADCD5DE587}" type="slidenum">
              <a:rPr lang="en-US"/>
              <a:pPr/>
              <a:t>14</a:t>
            </a:fld>
            <a:endParaRPr lang="en-US"/>
          </a:p>
        </p:txBody>
      </p:sp>
      <p:sp>
        <p:nvSpPr>
          <p:cNvPr id="308226" name="Rectangle 2"/>
          <p:cNvSpPr>
            <a:spLocks noGrp="1" noRot="1" noChangeAspect="1" noChangeArrowheads="1" noTextEdit="1"/>
          </p:cNvSpPr>
          <p:nvPr>
            <p:ph type="sldImg"/>
          </p:nvPr>
        </p:nvSpPr>
        <p:spPr>
          <a:ln/>
        </p:spPr>
      </p:sp>
      <p:sp>
        <p:nvSpPr>
          <p:cNvPr id="308227" name="Rectangle 3"/>
          <p:cNvSpPr>
            <a:spLocks noGrp="1" noChangeArrowheads="1"/>
          </p:cNvSpPr>
          <p:nvPr>
            <p:ph type="body" idx="1"/>
          </p:nvPr>
        </p:nvSpPr>
        <p:spPr/>
        <p:txBody>
          <a:bodyPr/>
          <a:lstStyle/>
          <a:p>
            <a:r>
              <a:rPr lang="en-US"/>
              <a:t>It might be useful to explain to students the reason why we draw P</a:t>
            </a:r>
            <a:r>
              <a:rPr lang="en-US" baseline="-25000"/>
              <a:t>1</a:t>
            </a:r>
            <a:r>
              <a:rPr lang="en-US"/>
              <a:t> before drawing the LM curve:</a:t>
            </a:r>
          </a:p>
          <a:p>
            <a:r>
              <a:rPr lang="en-US"/>
              <a:t>The position of the LM curve depends on the value of M/P.  M is an exogenous policy variable.  So, if P is low (like P</a:t>
            </a:r>
            <a:r>
              <a:rPr lang="en-US" baseline="-25000"/>
              <a:t>1</a:t>
            </a:r>
            <a:r>
              <a:rPr lang="en-US"/>
              <a:t> in the lower panel of the diagram), then M/P is relatively high, so the LM curve is over toward the right in the upper diagram.  If P is high, like P</a:t>
            </a:r>
            <a:r>
              <a:rPr lang="en-US" baseline="-25000"/>
              <a:t>2</a:t>
            </a:r>
            <a:r>
              <a:rPr lang="en-US"/>
              <a:t>, then M/P is relatively low, so the LM curve is more toward the left.  </a:t>
            </a:r>
          </a:p>
          <a:p>
            <a:r>
              <a:rPr lang="en-US"/>
              <a:t>Because the value of P affects the position of the LM curve, we label the LM curves in the upper panel as LM(P</a:t>
            </a:r>
            <a:r>
              <a:rPr lang="en-US" baseline="-25000"/>
              <a:t>1</a:t>
            </a:r>
            <a:r>
              <a:rPr lang="en-US"/>
              <a:t>) and LM(P</a:t>
            </a:r>
            <a:r>
              <a:rPr lang="en-US" baseline="-25000"/>
              <a:t>2</a:t>
            </a:r>
            <a:r>
              <a:rPr lang="en-US"/>
              <a:t>).  </a:t>
            </a:r>
          </a:p>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801CE3-9788-4668-8EA4-9317D291A5BD}" type="slidenum">
              <a:rPr lang="en-US"/>
              <a:pPr/>
              <a:t>15</a:t>
            </a:fld>
            <a:endParaRPr lang="en-US"/>
          </a:p>
        </p:txBody>
      </p:sp>
      <p:sp>
        <p:nvSpPr>
          <p:cNvPr id="314370" name="Rectangle 2"/>
          <p:cNvSpPr>
            <a:spLocks noGrp="1" noRot="1" noChangeAspect="1" noChangeArrowheads="1" noTextEdit="1"/>
          </p:cNvSpPr>
          <p:nvPr>
            <p:ph type="sldImg"/>
          </p:nvPr>
        </p:nvSpPr>
        <p:spPr>
          <a:ln/>
        </p:spPr>
      </p:sp>
      <p:sp>
        <p:nvSpPr>
          <p:cNvPr id="314371" name="Rectangle 3"/>
          <p:cNvSpPr>
            <a:spLocks noGrp="1" noChangeArrowheads="1"/>
          </p:cNvSpPr>
          <p:nvPr>
            <p:ph type="body" idx="1"/>
          </p:nvPr>
        </p:nvSpPr>
        <p:spPr/>
        <p:txBody>
          <a:bodyPr/>
          <a:lstStyle/>
          <a:p>
            <a:r>
              <a:rPr lang="en-US"/>
              <a:t>It’s worth taking a moment to explain why we are holding P fixed at P</a:t>
            </a:r>
            <a:r>
              <a:rPr lang="en-US" baseline="-25000"/>
              <a:t>1</a:t>
            </a:r>
            <a:r>
              <a:rPr lang="en-US"/>
              <a:t>:</a:t>
            </a:r>
          </a:p>
          <a:p>
            <a:r>
              <a:rPr lang="en-US"/>
              <a:t>To find out whether the AD curve shifts to the left or right, we need to find out what happens to the value of Y associated with any given value of P.  This is not to say that the equilibrium value of P will remain fixed after the policy change (though, in fact, we are assuming P is fixed in the short run).  We just want to see what happens to the AD curve.  </a:t>
            </a:r>
          </a:p>
          <a:p>
            <a:r>
              <a:rPr lang="en-US"/>
              <a:t>Once we know how the AD curve shifts, we can then add the AS curves (short- or long-run) to find out what, if anything, happens to P (in the short- or long-run).</a:t>
            </a:r>
          </a:p>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111A8B-2CC5-4381-BD21-0EF5DE9EB035}" type="slidenum">
              <a:rPr lang="en-US"/>
              <a:pPr/>
              <a:t>16</a:t>
            </a:fld>
            <a:endParaRPr lang="en-US"/>
          </a:p>
        </p:txBody>
      </p:sp>
      <p:sp>
        <p:nvSpPr>
          <p:cNvPr id="316418" name="Rectangle 2"/>
          <p:cNvSpPr>
            <a:spLocks noGrp="1" noRot="1" noChangeAspect="1" noChangeArrowheads="1" noTextEdit="1"/>
          </p:cNvSpPr>
          <p:nvPr>
            <p:ph type="sldImg"/>
          </p:nvPr>
        </p:nvSpPr>
        <p:spPr>
          <a:ln/>
        </p:spPr>
      </p:sp>
      <p:sp>
        <p:nvSpPr>
          <p:cNvPr id="3164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228580-6096-45E6-8534-68D865023B81}" type="slidenum">
              <a:rPr lang="en-US"/>
              <a:pPr/>
              <a:t>17</a:t>
            </a:fld>
            <a:endParaRPr lang="en-US"/>
          </a:p>
        </p:txBody>
      </p:sp>
      <p:sp>
        <p:nvSpPr>
          <p:cNvPr id="436226" name="Rectangle 2"/>
          <p:cNvSpPr>
            <a:spLocks noGrp="1" noRot="1" noChangeAspect="1" noChangeArrowheads="1" noTextEdit="1"/>
          </p:cNvSpPr>
          <p:nvPr>
            <p:ph type="sldImg"/>
          </p:nvPr>
        </p:nvSpPr>
        <p:spPr>
          <a:ln/>
        </p:spPr>
      </p:sp>
      <p:sp>
        <p:nvSpPr>
          <p:cNvPr id="436227" name="Rectangle 3"/>
          <p:cNvSpPr>
            <a:spLocks noGrp="1" noChangeArrowheads="1"/>
          </p:cNvSpPr>
          <p:nvPr>
            <p:ph type="body" idx="1"/>
          </p:nvPr>
        </p:nvSpPr>
        <p:spPr/>
        <p:txBody>
          <a:bodyPr/>
          <a:lstStyle/>
          <a:p>
            <a:r>
              <a:rPr lang="en-US"/>
              <a:t>The next few slides put our IS-LM-AD in the context of the bigger picture - the AD-AS model in the short-run and long-run, which was introduced in Chapter 9.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C387F39-B801-4D47-8FE5-5F777F1AACB2}" type="slidenum">
              <a:rPr lang="en-US"/>
              <a:pPr/>
              <a:t>18</a:t>
            </a:fld>
            <a:endParaRPr lang="en-US"/>
          </a:p>
        </p:txBody>
      </p:sp>
      <p:sp>
        <p:nvSpPr>
          <p:cNvPr id="360450" name="Rectangle 2"/>
          <p:cNvSpPr>
            <a:spLocks noGrp="1" noRot="1" noChangeAspect="1" noChangeArrowheads="1" noTextEdit="1"/>
          </p:cNvSpPr>
          <p:nvPr>
            <p:ph type="sldImg"/>
          </p:nvPr>
        </p:nvSpPr>
        <p:spPr>
          <a:ln/>
        </p:spPr>
      </p:sp>
      <p:sp>
        <p:nvSpPr>
          <p:cNvPr id="360451" name="Rectangle 3"/>
          <p:cNvSpPr>
            <a:spLocks noGrp="1" noChangeArrowheads="1"/>
          </p:cNvSpPr>
          <p:nvPr>
            <p:ph type="body" idx="1"/>
          </p:nvPr>
        </p:nvSpPr>
        <p:spPr/>
        <p:txBody>
          <a:bodyPr/>
          <a:lstStyle/>
          <a:p>
            <a:r>
              <a:rPr lang="en-US" b="1"/>
              <a:t>Abbreviation:</a:t>
            </a:r>
          </a:p>
          <a:p>
            <a:r>
              <a:rPr lang="en-US"/>
              <a:t>	SR = short run, LR = long run</a:t>
            </a:r>
          </a:p>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DBB0F0-B90D-4794-B4EE-705ABBEA157E}" type="slidenum">
              <a:rPr lang="en-US"/>
              <a:pPr/>
              <a:t>19</a:t>
            </a:fld>
            <a:endParaRPr lang="en-US"/>
          </a:p>
        </p:txBody>
      </p:sp>
      <p:sp>
        <p:nvSpPr>
          <p:cNvPr id="369666" name="Rectangle 2"/>
          <p:cNvSpPr>
            <a:spLocks noGrp="1" noRot="1" noChangeAspect="1" noChangeArrowheads="1" noTextEdit="1"/>
          </p:cNvSpPr>
          <p:nvPr>
            <p:ph type="sldImg"/>
          </p:nvPr>
        </p:nvSpPr>
        <p:spPr>
          <a:ln/>
        </p:spPr>
      </p:sp>
      <p:sp>
        <p:nvSpPr>
          <p:cNvPr id="369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CFC900-4F60-4525-9F37-0DCB289CD7AA}" type="slidenum">
              <a:rPr lang="en-US"/>
              <a:pPr/>
              <a:t>20</a:t>
            </a:fld>
            <a:endParaRPr lang="en-US"/>
          </a:p>
        </p:txBody>
      </p:sp>
      <p:sp>
        <p:nvSpPr>
          <p:cNvPr id="384002" name="Rectangle 2"/>
          <p:cNvSpPr>
            <a:spLocks noGrp="1" noRot="1" noChangeAspect="1" noChangeArrowheads="1" noTextEdit="1"/>
          </p:cNvSpPr>
          <p:nvPr>
            <p:ph type="sldImg"/>
          </p:nvPr>
        </p:nvSpPr>
        <p:spPr>
          <a:ln/>
        </p:spPr>
      </p:sp>
      <p:sp>
        <p:nvSpPr>
          <p:cNvPr id="3840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DC4DF0-C75B-4002-94BD-96A6FF83CE57}" type="slidenum">
              <a:rPr lang="en-US"/>
              <a:pPr/>
              <a:t>21</a:t>
            </a:fld>
            <a:endParaRPr lang="en-US"/>
          </a:p>
        </p:txBody>
      </p:sp>
      <p:sp>
        <p:nvSpPr>
          <p:cNvPr id="386050" name="Rectangle 2"/>
          <p:cNvSpPr>
            <a:spLocks noGrp="1" noRot="1" noChangeAspect="1" noChangeArrowheads="1" noTextEdit="1"/>
          </p:cNvSpPr>
          <p:nvPr>
            <p:ph type="sldImg"/>
          </p:nvPr>
        </p:nvSpPr>
        <p:spPr>
          <a:ln/>
        </p:spPr>
      </p:sp>
      <p:sp>
        <p:nvSpPr>
          <p:cNvPr id="3860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F1BE76A-878F-430D-AB0E-D41AEA09764F}" type="slidenum">
              <a:rPr lang="en-US"/>
              <a:pPr/>
              <a:t>22</a:t>
            </a:fld>
            <a:endParaRPr lang="en-US"/>
          </a:p>
        </p:txBody>
      </p:sp>
      <p:sp>
        <p:nvSpPr>
          <p:cNvPr id="394242" name="Rectangle 2"/>
          <p:cNvSpPr>
            <a:spLocks noGrp="1" noRot="1" noChangeAspect="1" noChangeArrowheads="1" noTextEdit="1"/>
          </p:cNvSpPr>
          <p:nvPr>
            <p:ph type="sldImg"/>
          </p:nvPr>
        </p:nvSpPr>
        <p:spPr>
          <a:ln/>
        </p:spPr>
      </p:sp>
      <p:sp>
        <p:nvSpPr>
          <p:cNvPr id="394243" name="Rectangle 3"/>
          <p:cNvSpPr>
            <a:spLocks noGrp="1" noChangeArrowheads="1"/>
          </p:cNvSpPr>
          <p:nvPr>
            <p:ph type="body" idx="1"/>
          </p:nvPr>
        </p:nvSpPr>
        <p:spPr/>
        <p:txBody>
          <a:bodyPr/>
          <a:lstStyle/>
          <a:p>
            <a:r>
              <a:rPr lang="en-US"/>
              <a:t>A good thing to do:  Go back through this experiment again, and see if your students can figure out what is happening to the other endogenous variables (C, I, u) in the short run and long run.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4C465B-9728-4F55-AF48-240A7AABAA05}" type="slidenum">
              <a:rPr lang="en-US"/>
              <a:pPr/>
              <a:t>23</a:t>
            </a:fld>
            <a:endParaRPr lang="en-US"/>
          </a:p>
        </p:txBody>
      </p:sp>
      <p:sp>
        <p:nvSpPr>
          <p:cNvPr id="423938" name="Rectangle 2"/>
          <p:cNvSpPr>
            <a:spLocks noGrp="1" noRot="1" noChangeAspect="1" noChangeArrowheads="1" noTextEdit="1"/>
          </p:cNvSpPr>
          <p:nvPr>
            <p:ph type="sldImg"/>
          </p:nvPr>
        </p:nvSpPr>
        <p:spPr>
          <a:ln/>
        </p:spPr>
      </p:sp>
      <p:sp>
        <p:nvSpPr>
          <p:cNvPr id="423939" name="Rectangle 3"/>
          <p:cNvSpPr>
            <a:spLocks noGrp="1" noChangeArrowheads="1"/>
          </p:cNvSpPr>
          <p:nvPr>
            <p:ph type="body" idx="1"/>
          </p:nvPr>
        </p:nvSpPr>
        <p:spPr/>
        <p:txBody>
          <a:bodyPr/>
          <a:lstStyle/>
          <a:p>
            <a:r>
              <a:rPr lang="en-US"/>
              <a:t>This exercise has two objectives:</a:t>
            </a:r>
          </a:p>
          <a:p>
            <a:r>
              <a:rPr lang="en-US"/>
              <a:t>1.  To give students immediate reinforcement of the preceding concepts. </a:t>
            </a:r>
          </a:p>
          <a:p>
            <a:r>
              <a:rPr lang="en-US"/>
              <a:t>2.  To show them that money is neutral in the long run, just like in chapter 4.  </a:t>
            </a:r>
          </a:p>
          <a:p>
            <a:endParaRPr lang="en-US"/>
          </a:p>
          <a:p>
            <a:r>
              <a:rPr lang="en-US"/>
              <a:t>You might have your students try other exercises using this framework:</a:t>
            </a:r>
          </a:p>
          <a:p>
            <a:r>
              <a:rPr lang="en-US"/>
              <a:t>* the short-run and long-run effects of expansionary fiscal policy.  Have them compare the long-run results in this framework with the results they obtained when doing the same experiment in Chapter 3 (the loanable funds model).  </a:t>
            </a:r>
          </a:p>
          <a:p>
            <a:r>
              <a:rPr lang="en-US"/>
              <a:t>* Immediately after a negative shock pushes output below its natural rate, show how monetary or fiscal policy can be used to restore full-employment immediately (i.e., without waiting for prices to adjust).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D7716B-10CA-4140-9DC7-213A56A7C340}" type="slidenum">
              <a:rPr lang="en-US"/>
              <a:pPr/>
              <a:t>24</a:t>
            </a:fld>
            <a:endParaRPr lang="en-US"/>
          </a:p>
        </p:txBody>
      </p:sp>
      <p:sp>
        <p:nvSpPr>
          <p:cNvPr id="417794" name="Rectangle 2"/>
          <p:cNvSpPr>
            <a:spLocks noGrp="1" noRot="1" noChangeAspect="1" noChangeArrowheads="1" noTextEdit="1"/>
          </p:cNvSpPr>
          <p:nvPr>
            <p:ph type="sldImg"/>
          </p:nvPr>
        </p:nvSpPr>
        <p:spPr>
          <a:ln/>
        </p:spPr>
      </p:sp>
      <p:sp>
        <p:nvSpPr>
          <p:cNvPr id="417795" name="Rectangle 3"/>
          <p:cNvSpPr>
            <a:spLocks noGrp="1" noChangeArrowheads="1"/>
          </p:cNvSpPr>
          <p:nvPr>
            <p:ph type="body" idx="1"/>
          </p:nvPr>
        </p:nvSpPr>
        <p:spPr/>
        <p:txBody>
          <a:bodyPr/>
          <a:lstStyle/>
          <a:p>
            <a:r>
              <a:rPr lang="en-US"/>
              <a:t>This chart presents data from Table 11-2 on p.296 of the text.  For data sources, see notes accompanying that table.  </a:t>
            </a:r>
          </a:p>
          <a:p>
            <a:r>
              <a:rPr lang="en-US"/>
              <a:t>Note the very strong negative correlation between output and unemployment.  </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0EB8BE-5356-4683-A60D-4BB94B468E53}" type="slidenum">
              <a:rPr lang="en-US"/>
              <a:pPr/>
              <a:t>25</a:t>
            </a:fld>
            <a:endParaRPr lang="en-US"/>
          </a:p>
        </p:txBody>
      </p:sp>
      <p:sp>
        <p:nvSpPr>
          <p:cNvPr id="437250" name="Rectangle 2"/>
          <p:cNvSpPr>
            <a:spLocks noGrp="1" noRot="1" noChangeAspect="1" noChangeArrowheads="1" noTextEdit="1"/>
          </p:cNvSpPr>
          <p:nvPr>
            <p:ph type="sldImg"/>
          </p:nvPr>
        </p:nvSpPr>
        <p:spPr>
          <a:ln/>
        </p:spPr>
      </p:sp>
      <p:sp>
        <p:nvSpPr>
          <p:cNvPr id="4372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20A62D-C51E-46CA-AC86-7BF97B51521D}" type="slidenum">
              <a:rPr lang="en-US"/>
              <a:pPr/>
              <a:t>26</a:t>
            </a:fld>
            <a:endParaRPr lang="en-US"/>
          </a:p>
        </p:txBody>
      </p:sp>
      <p:sp>
        <p:nvSpPr>
          <p:cNvPr id="351234" name="Rectangle 2"/>
          <p:cNvSpPr>
            <a:spLocks noGrp="1" noRot="1" noChangeAspect="1" noChangeArrowheads="1" noTextEdit="1"/>
          </p:cNvSpPr>
          <p:nvPr>
            <p:ph type="sldImg"/>
          </p:nvPr>
        </p:nvSpPr>
        <p:spPr>
          <a:ln/>
        </p:spPr>
      </p:sp>
      <p:sp>
        <p:nvSpPr>
          <p:cNvPr id="351235" name="Rectangle 3"/>
          <p:cNvSpPr>
            <a:spLocks noGrp="1" noChangeArrowheads="1"/>
          </p:cNvSpPr>
          <p:nvPr>
            <p:ph type="body" idx="1"/>
          </p:nvPr>
        </p:nvSpPr>
        <p:spPr/>
        <p:txBody>
          <a:bodyPr/>
          <a:lstStyle/>
          <a:p>
            <a:r>
              <a:rPr lang="en-US"/>
              <a:t>In item 2, I’m using the term “correction” in the stock market sense.</a:t>
            </a:r>
          </a:p>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DB0D69-6E42-4990-99D6-5D7F80B62A89}" type="slidenum">
              <a:rPr lang="en-US"/>
              <a:pPr/>
              <a:t>27</a:t>
            </a:fld>
            <a:endParaRPr lang="en-US"/>
          </a:p>
        </p:txBody>
      </p:sp>
      <p:sp>
        <p:nvSpPr>
          <p:cNvPr id="438274" name="Rectangle 2"/>
          <p:cNvSpPr>
            <a:spLocks noGrp="1" noRot="1" noChangeAspect="1" noChangeArrowheads="1" noTextEdit="1"/>
          </p:cNvSpPr>
          <p:nvPr>
            <p:ph type="sldImg"/>
          </p:nvPr>
        </p:nvSpPr>
        <p:spPr>
          <a:ln/>
        </p:spPr>
      </p:sp>
      <p:sp>
        <p:nvSpPr>
          <p:cNvPr id="4382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27073DF-0CB5-4745-B6C8-00ED4DCD6B13}" type="slidenum">
              <a:rPr lang="en-US"/>
              <a:pPr/>
              <a:t>28</a:t>
            </a:fld>
            <a:endParaRPr lang="en-US"/>
          </a:p>
        </p:txBody>
      </p:sp>
      <p:sp>
        <p:nvSpPr>
          <p:cNvPr id="439298" name="Rectangle 2"/>
          <p:cNvSpPr>
            <a:spLocks noGrp="1" noRot="1" noChangeAspect="1" noChangeArrowheads="1" noTextEdit="1"/>
          </p:cNvSpPr>
          <p:nvPr>
            <p:ph type="sldImg"/>
          </p:nvPr>
        </p:nvSpPr>
        <p:spPr>
          <a:ln/>
        </p:spPr>
      </p:sp>
      <p:sp>
        <p:nvSpPr>
          <p:cNvPr id="4392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29B4AB-A912-48E3-9925-446C8DE1B2D6}" type="slidenum">
              <a:rPr lang="en-US"/>
              <a:pPr/>
              <a:t>29</a:t>
            </a:fld>
            <a:endParaRPr lang="en-US"/>
          </a:p>
        </p:txBody>
      </p:sp>
      <p:sp>
        <p:nvSpPr>
          <p:cNvPr id="440322" name="Rectangle 2"/>
          <p:cNvSpPr>
            <a:spLocks noGrp="1" noRot="1" noChangeAspect="1" noChangeArrowheads="1" noTextEdit="1"/>
          </p:cNvSpPr>
          <p:nvPr>
            <p:ph type="sldImg"/>
          </p:nvPr>
        </p:nvSpPr>
        <p:spPr>
          <a:ln/>
        </p:spPr>
      </p:sp>
      <p:sp>
        <p:nvSpPr>
          <p:cNvPr id="4403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232098-F025-4D64-B94F-C49A48C9D07B}" type="slidenum">
              <a:rPr lang="en-US"/>
              <a:pPr/>
              <a:t>30</a:t>
            </a:fld>
            <a:endParaRPr lang="en-US"/>
          </a:p>
        </p:txBody>
      </p:sp>
      <p:sp>
        <p:nvSpPr>
          <p:cNvPr id="441346" name="Rectangle 2"/>
          <p:cNvSpPr>
            <a:spLocks noGrp="1" noRot="1" noChangeAspect="1" noChangeArrowheads="1" noTextEdit="1"/>
          </p:cNvSpPr>
          <p:nvPr>
            <p:ph type="sldImg"/>
          </p:nvPr>
        </p:nvSpPr>
        <p:spPr>
          <a:ln/>
        </p:spPr>
      </p:sp>
      <p:sp>
        <p:nvSpPr>
          <p:cNvPr id="4413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D3E467-7462-40AE-AB42-72DF3FA430F1}" type="slidenum">
              <a:rPr lang="en-US"/>
              <a:pPr/>
              <a:t>31</a:t>
            </a:fld>
            <a:endParaRPr lang="en-US"/>
          </a:p>
        </p:txBody>
      </p:sp>
      <p:sp>
        <p:nvSpPr>
          <p:cNvPr id="337922" name="Rectangle 2"/>
          <p:cNvSpPr>
            <a:spLocks noGrp="1" noRot="1" noChangeAspect="1" noChangeArrowheads="1" noTextEdit="1"/>
          </p:cNvSpPr>
          <p:nvPr>
            <p:ph type="sldImg"/>
          </p:nvPr>
        </p:nvSpPr>
        <p:spPr>
          <a:ln/>
        </p:spPr>
      </p:sp>
      <p:sp>
        <p:nvSpPr>
          <p:cNvPr id="337923" name="Rectangle 3"/>
          <p:cNvSpPr>
            <a:spLocks noGrp="1" noChangeArrowheads="1"/>
          </p:cNvSpPr>
          <p:nvPr>
            <p:ph type="body" idx="1"/>
          </p:nvPr>
        </p:nvSpPr>
        <p:spPr/>
        <p:txBody>
          <a:bodyPr/>
          <a:lstStyle/>
          <a:p>
            <a:r>
              <a:rPr lang="en-US"/>
              <a:t>The textbook (from the bottom of p.299 through p.300) uses an “extended” </a:t>
            </a:r>
            <a:br>
              <a:rPr lang="en-US"/>
            </a:br>
            <a:r>
              <a:rPr lang="en-US"/>
              <a:t>IS-LM model, which includes both the nominal interest rate (measured on the vertical axis) and the real interest rate (which equals the nominal rate less expected inflation).  Because money demand depends on the nominal rate, which is measured on the vertical axis, the change in expected inflation doesn’t shift the LM curve.  However, investment depends on the real interest rate, so the fall in expected inflation shifts the IS curve:  each value of </a:t>
            </a:r>
            <a:r>
              <a:rPr lang="en-US" b="1" i="1"/>
              <a:t>i</a:t>
            </a:r>
            <a:r>
              <a:rPr lang="en-US"/>
              <a:t> is now associated with a higher value of </a:t>
            </a:r>
            <a:r>
              <a:rPr lang="en-US" b="1" i="1"/>
              <a:t>r</a:t>
            </a:r>
            <a:r>
              <a:rPr lang="en-US"/>
              <a:t>, which reduces investment and shifts the </a:t>
            </a:r>
            <a:r>
              <a:rPr lang="en-US" i="1"/>
              <a:t>IS</a:t>
            </a:r>
            <a:r>
              <a:rPr lang="en-US"/>
              <a:t> curve to the left.  Results:  income falls, </a:t>
            </a:r>
            <a:r>
              <a:rPr lang="en-US" b="1" i="1"/>
              <a:t>i</a:t>
            </a:r>
            <a:r>
              <a:rPr lang="en-US"/>
              <a:t>  falls, and </a:t>
            </a:r>
            <a:r>
              <a:rPr lang="en-US" b="1" i="1"/>
              <a:t>r</a:t>
            </a:r>
            <a:r>
              <a:rPr lang="en-US"/>
              <a:t> rises --- which is exactly what happened from 1929 to 1931 (see table 11-2 on pp.296-7).  </a:t>
            </a:r>
          </a:p>
          <a:p>
            <a:r>
              <a:rPr lang="en-US"/>
              <a:t>This slide gives the basic intuition, which students often can grasp more quickly and easily than the graphical analysis.  After you cover this material in your lecture, it will be easier for your students to grasp the analysis on pp.299-300.  </a:t>
            </a:r>
          </a:p>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3016A29-6B99-43BD-B2EB-62A853273530}" type="slidenum">
              <a:rPr lang="en-US"/>
              <a:pPr/>
              <a:t>32</a:t>
            </a:fld>
            <a:endParaRPr lang="en-US"/>
          </a:p>
        </p:txBody>
      </p:sp>
      <p:sp>
        <p:nvSpPr>
          <p:cNvPr id="339970" name="Rectangle 2"/>
          <p:cNvSpPr>
            <a:spLocks noGrp="1" noRot="1" noChangeAspect="1" noChangeArrowheads="1" noTextEdit="1"/>
          </p:cNvSpPr>
          <p:nvPr>
            <p:ph type="sldImg"/>
          </p:nvPr>
        </p:nvSpPr>
        <p:spPr>
          <a:ln/>
        </p:spPr>
      </p:sp>
      <p:sp>
        <p:nvSpPr>
          <p:cNvPr id="339971" name="Rectangle 3"/>
          <p:cNvSpPr>
            <a:spLocks noGrp="1" noChangeArrowheads="1"/>
          </p:cNvSpPr>
          <p:nvPr>
            <p:ph type="body" idx="1"/>
          </p:nvPr>
        </p:nvSpPr>
        <p:spPr/>
        <p:txBody>
          <a:bodyPr/>
          <a:lstStyle/>
          <a:p>
            <a:pPr marL="109538" indent="-109538"/>
            <a:r>
              <a:rPr lang="en-US"/>
              <a:t>Examples of automatic stabilizers:</a:t>
            </a:r>
          </a:p>
          <a:p>
            <a:pPr marL="109538" indent="-109538">
              <a:buFontTx/>
              <a:buChar char="•"/>
            </a:pPr>
            <a:r>
              <a:rPr lang="en-US"/>
              <a:t>the income tax:  people pay less taxes automatically if their income falls</a:t>
            </a:r>
          </a:p>
          <a:p>
            <a:pPr marL="109538" indent="-109538">
              <a:buFontTx/>
              <a:buChar char="•"/>
            </a:pPr>
            <a:r>
              <a:rPr lang="en-US"/>
              <a:t>unemployment insurance:  prevents income - and hence spending - from falling as much during a downturn</a:t>
            </a:r>
          </a:p>
          <a:p>
            <a:pPr marL="109538" indent="-109538"/>
            <a:r>
              <a:rPr lang="en-US"/>
              <a:t>This is discussed in Chapter 14.  </a:t>
            </a:r>
          </a:p>
          <a:p>
            <a:pPr marL="109538" indent="-109538"/>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49A707F-18D6-49C6-B82A-457CADCD3BE7}" type="slidenum">
              <a:rPr lang="en-US"/>
              <a:pPr/>
              <a:t>33</a:t>
            </a:fld>
            <a:endParaRPr lang="en-US"/>
          </a:p>
        </p:txBody>
      </p:sp>
      <p:sp>
        <p:nvSpPr>
          <p:cNvPr id="419842" name="Rectangle 2"/>
          <p:cNvSpPr>
            <a:spLocks noGrp="1" noRot="1" noChangeAspect="1" noChangeArrowheads="1" noTextEdit="1"/>
          </p:cNvSpPr>
          <p:nvPr>
            <p:ph type="sldImg"/>
          </p:nvPr>
        </p:nvSpPr>
        <p:spPr>
          <a:xfrm>
            <a:off x="1320800" y="685800"/>
            <a:ext cx="4064000" cy="3048000"/>
          </a:xfrm>
          <a:ln/>
        </p:spPr>
      </p:sp>
      <p:sp>
        <p:nvSpPr>
          <p:cNvPr id="419843"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57FC15F-8A07-4D76-BF11-2F40D21A8AD7}" type="slidenum">
              <a:rPr lang="en-US"/>
              <a:pPr/>
              <a:t>34</a:t>
            </a:fld>
            <a:endParaRPr lang="en-US"/>
          </a:p>
        </p:txBody>
      </p:sp>
      <p:sp>
        <p:nvSpPr>
          <p:cNvPr id="421890" name="Rectangle 2"/>
          <p:cNvSpPr>
            <a:spLocks noGrp="1" noRot="1" noChangeAspect="1" noChangeArrowheads="1" noTextEdit="1"/>
          </p:cNvSpPr>
          <p:nvPr>
            <p:ph type="sldImg"/>
          </p:nvPr>
        </p:nvSpPr>
        <p:spPr>
          <a:xfrm>
            <a:off x="1320800" y="685800"/>
            <a:ext cx="4064000" cy="3048000"/>
          </a:xfrm>
          <a:ln/>
        </p:spPr>
      </p:sp>
      <p:sp>
        <p:nvSpPr>
          <p:cNvPr id="421891"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BD8D242-3AD7-43FC-8953-39E4FFCF7CA8}" type="datetime1">
              <a:rPr lang="en-US" smtClean="0"/>
              <a:pPr/>
              <a:t>12/15/2012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A049B521-E98F-4508-B0CA-67E887CC3AD0}" type="slidenum">
              <a:rPr lang="en-US" smtClean="0"/>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E375A5-49BA-4A37-ADF6-B94EB253CE8C}" type="datetime1">
              <a:rPr lang="en-US" smtClean="0"/>
              <a:pPr/>
              <a:t>12/15/2012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9166BA51-0F15-49D2-8002-260819E36805}"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8F7AC3-4747-4374-ACE6-2A64742CA901}" type="datetime1">
              <a:rPr lang="en-US" smtClean="0"/>
              <a:pPr/>
              <a:t>12/15/2012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1E064EB7-1EBD-423C-9066-FDC603DE4B17}"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1497017-8355-47C3-A4FE-E1D6AE2B5210}" type="datetime1">
              <a:rPr lang="en-US" smtClean="0"/>
              <a:pPr/>
              <a:t>12/15/2012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slide </a:t>
            </a:r>
            <a:fld id="{E268CEAD-61BF-4EF4-8CA6-34459A4F0DF3}"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DA57259-7016-4AE6-882C-9C1FE60D6185}" type="datetime1">
              <a:rPr lang="en-US" smtClean="0"/>
              <a:pPr/>
              <a:t>12/15/2012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r>
              <a:rPr lang="en-US" smtClean="0"/>
              <a:t>slide </a:t>
            </a:r>
            <a:fld id="{7C0317C9-BD2B-4303-9313-4BF135F6C9E2}"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CEC0281-24C6-4F86-81C5-FCBCCC3ED9B4}" type="datetime1">
              <a:rPr lang="en-US" smtClean="0"/>
              <a:pPr/>
              <a:t>12/15/2012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r>
              <a:rPr lang="en-US" smtClean="0"/>
              <a:t>slide </a:t>
            </a:r>
            <a:fld id="{CCEE92C5-DA39-45C3-AE61-B2728731CFA8}" type="slidenum">
              <a:rPr lang="en-US" smtClean="0"/>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D2E219-6811-445B-BC71-53F422865E8A}" type="datetime1">
              <a:rPr lang="en-US" smtClean="0"/>
              <a:pPr/>
              <a:t>12/15/2012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r>
              <a:rPr lang="en-US" smtClean="0"/>
              <a:t>slide </a:t>
            </a:r>
            <a:fld id="{0DC7ABC9-1E69-4A6E-9F8C-E8CC79673087}" type="slidenum">
              <a:rPr lang="en-US" smtClean="0"/>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17FD4B-1A61-49EE-992D-8B3A6424FF70}" type="datetime1">
              <a:rPr lang="en-US" smtClean="0"/>
              <a:pPr/>
              <a:t>12/15/2012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slide </a:t>
            </a:r>
            <a:fld id="{FCBA4906-CE93-4F07-8FE0-B94FEB412A0E}"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6AE7BDD-4C93-458B-B141-418B84029942}" type="datetime1">
              <a:rPr lang="en-US" smtClean="0"/>
              <a:pPr/>
              <a:t>12/15/2012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slide </a:t>
            </a:r>
            <a:fld id="{857DE28E-196A-4D20-8076-A6C6582B21B3}"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19FF74-ECE3-465D-8CA3-B4FF59B9C9E5}" type="datetime1">
              <a:rPr lang="en-US" smtClean="0"/>
              <a:pPr/>
              <a:t>12/15/2012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E3535DA7-43A8-4C9E-8F57-17BBBE40F440}"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772DE61-7B72-47FD-9B92-B8506D195A44}" type="datetime1">
              <a:rPr lang="en-US" smtClean="0"/>
              <a:pPr/>
              <a:t>12/15/2012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93D6A4A0-948F-419E-9831-DE0AF864CD12}"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showMasterPhAnim="0" type="title">
  <p:cSld name="1_Title Slide">
    <p:spTree>
      <p:nvGrpSpPr>
        <p:cNvPr id="1" name=""/>
        <p:cNvGrpSpPr/>
        <p:nvPr/>
      </p:nvGrpSpPr>
      <p:grpSpPr>
        <a:xfrm>
          <a:off x="0" y="0"/>
          <a:ext cx="0" cy="0"/>
          <a:chOff x="0" y="0"/>
          <a:chExt cx="0" cy="0"/>
        </a:xfrm>
      </p:grpSpPr>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CE4351-CE09-4AD4-86EC-235FBFC568C7}" type="datetime1">
              <a:rPr lang="en-US" smtClean="0"/>
              <a:pPr/>
              <a:t>12/15/2012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smtClean="0"/>
              <a:t>slide </a:t>
            </a:r>
            <a:fld id="{A049B521-E98F-4508-B0CA-67E887CC3AD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ransition/>
  <p:timing>
    <p:tnLst>
      <p:par>
        <p:cTn id="1" dur="indefinite" restart="never" nodeType="tmRoot"/>
      </p:par>
    </p:tnLst>
  </p:timing>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vmlDrawing" Target="../drawings/vmlDrawing2.v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vmlDrawing" Target="../drawings/vmlDrawing3.v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oleObject" Target="../embeddings/oleObject6.bin"/><Relationship Id="rId4" Type="http://schemas.openxmlformats.org/officeDocument/2006/relationships/oleObject" Target="../embeddings/oleObject5.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9.bin"/><Relationship Id="rId5" Type="http://schemas.openxmlformats.org/officeDocument/2006/relationships/oleObject" Target="../embeddings/oleObject8.bin"/><Relationship Id="rId4" Type="http://schemas.openxmlformats.org/officeDocument/2006/relationships/oleObject" Target="../embeddings/oleObject7.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12.bin"/><Relationship Id="rId5" Type="http://schemas.openxmlformats.org/officeDocument/2006/relationships/oleObject" Target="../embeddings/oleObject11.bin"/><Relationship Id="rId4" Type="http://schemas.openxmlformats.org/officeDocument/2006/relationships/oleObject" Target="../embeddings/oleObject10.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oleObject" Target="../embeddings/oleObject14.bin"/><Relationship Id="rId4" Type="http://schemas.openxmlformats.org/officeDocument/2006/relationships/oleObject" Target="../embeddings/oleObject13.bin"/></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17.bin"/><Relationship Id="rId5" Type="http://schemas.openxmlformats.org/officeDocument/2006/relationships/oleObject" Target="../embeddings/oleObject16.bin"/><Relationship Id="rId4" Type="http://schemas.openxmlformats.org/officeDocument/2006/relationships/oleObject" Target="../embeddings/oleObject15.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oleObject" Target="../embeddings/oleObject19.bin"/><Relationship Id="rId4" Type="http://schemas.openxmlformats.org/officeDocument/2006/relationships/oleObject" Target="../embeddings/oleObject18.bin"/></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6.xml"/><Relationship Id="rId1" Type="http://schemas.openxmlformats.org/officeDocument/2006/relationships/vmlDrawing" Target="../drawings/vmlDrawing11.vml"/><Relationship Id="rId4" Type="http://schemas.openxmlformats.org/officeDocument/2006/relationships/oleObject" Target="../embeddings/oleObject20.bin"/></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2"/>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Review of the previous lecture</a:t>
            </a:r>
            <a:endParaRPr lang="en-US" sz="2400" b="1" dirty="0">
              <a:latin typeface="Arial" pitchFamily="34" charset="0"/>
              <a:cs typeface="Arial" pitchFamily="34" charset="0"/>
            </a:endParaRPr>
          </a:p>
        </p:txBody>
      </p:sp>
      <p:sp>
        <p:nvSpPr>
          <p:cNvPr id="314371" name="Rectangle 3"/>
          <p:cNvSpPr>
            <a:spLocks noGrp="1" noChangeArrowheads="1"/>
          </p:cNvSpPr>
          <p:nvPr>
            <p:ph idx="1"/>
          </p:nvPr>
        </p:nvSpPr>
        <p:spPr>
          <a:xfrm>
            <a:off x="914400" y="1219200"/>
            <a:ext cx="7924800" cy="4876800"/>
          </a:xfrm>
        </p:spPr>
        <p:txBody>
          <a:bodyPr/>
          <a:lstStyle/>
          <a:p>
            <a:pPr marL="346075" indent="-346075" defTabSz="736600">
              <a:lnSpc>
                <a:spcPct val="105000"/>
              </a:lnSpc>
              <a:spcBef>
                <a:spcPct val="15000"/>
              </a:spcBef>
              <a:buSzPct val="95000"/>
            </a:pPr>
            <a:r>
              <a:rPr lang="en-US" sz="1800" dirty="0">
                <a:latin typeface="Arial" pitchFamily="34" charset="0"/>
                <a:cs typeface="Arial" pitchFamily="34" charset="0"/>
              </a:rPr>
              <a:t>Theory of Liquidity Preference</a:t>
            </a:r>
          </a:p>
          <a:p>
            <a:pPr marL="793750" lvl="1" indent="-333375" defTabSz="736600">
              <a:lnSpc>
                <a:spcPct val="105000"/>
              </a:lnSpc>
              <a:spcBef>
                <a:spcPct val="15000"/>
              </a:spcBef>
              <a:buSzPct val="95000"/>
              <a:buFont typeface="Wingdings" pitchFamily="2" charset="2"/>
              <a:buChar char="§"/>
            </a:pPr>
            <a:r>
              <a:rPr lang="en-US" sz="1800" dirty="0">
                <a:latin typeface="Arial" pitchFamily="34" charset="0"/>
                <a:cs typeface="Arial" pitchFamily="34" charset="0"/>
              </a:rPr>
              <a:t>basic model of interest rate determination</a:t>
            </a:r>
          </a:p>
          <a:p>
            <a:pPr marL="793750" lvl="1" indent="-333375" defTabSz="736600">
              <a:lnSpc>
                <a:spcPct val="105000"/>
              </a:lnSpc>
              <a:spcBef>
                <a:spcPct val="15000"/>
              </a:spcBef>
              <a:buSzPct val="95000"/>
              <a:buFont typeface="Wingdings" pitchFamily="2" charset="2"/>
              <a:buChar char="§"/>
            </a:pPr>
            <a:r>
              <a:rPr lang="en-US" sz="1800" dirty="0">
                <a:latin typeface="Arial" pitchFamily="34" charset="0"/>
                <a:cs typeface="Arial" pitchFamily="34" charset="0"/>
              </a:rPr>
              <a:t>takes money supply &amp; price level as exogenous</a:t>
            </a:r>
          </a:p>
          <a:p>
            <a:pPr marL="793750" lvl="1" indent="-333375" defTabSz="736600">
              <a:lnSpc>
                <a:spcPct val="105000"/>
              </a:lnSpc>
              <a:spcBef>
                <a:spcPct val="15000"/>
              </a:spcBef>
              <a:buSzPct val="95000"/>
              <a:buFont typeface="Wingdings" pitchFamily="2" charset="2"/>
              <a:buChar char="§"/>
            </a:pPr>
            <a:r>
              <a:rPr lang="en-US" sz="1800" dirty="0">
                <a:latin typeface="Arial" pitchFamily="34" charset="0"/>
                <a:cs typeface="Arial" pitchFamily="34" charset="0"/>
              </a:rPr>
              <a:t>an increase in the money supply lowers the interest rate</a:t>
            </a:r>
          </a:p>
          <a:p>
            <a:pPr marL="346075" indent="-346075" defTabSz="736600">
              <a:lnSpc>
                <a:spcPct val="105000"/>
              </a:lnSpc>
              <a:buSzPct val="95000"/>
            </a:pPr>
            <a:r>
              <a:rPr lang="en-US" sz="1800" dirty="0">
                <a:latin typeface="Arial" pitchFamily="34" charset="0"/>
                <a:cs typeface="Arial" pitchFamily="34" charset="0"/>
              </a:rPr>
              <a:t> </a:t>
            </a:r>
            <a:r>
              <a:rPr lang="en-US" sz="1800" i="1" dirty="0">
                <a:latin typeface="Arial" pitchFamily="34" charset="0"/>
                <a:cs typeface="Arial" pitchFamily="34" charset="0"/>
              </a:rPr>
              <a:t>LM</a:t>
            </a:r>
            <a:r>
              <a:rPr lang="en-US" sz="1800" dirty="0">
                <a:latin typeface="Arial" pitchFamily="34" charset="0"/>
                <a:cs typeface="Arial" pitchFamily="34" charset="0"/>
              </a:rPr>
              <a:t>  curve</a:t>
            </a:r>
          </a:p>
          <a:p>
            <a:pPr marL="793750" lvl="1" indent="-333375" defTabSz="736600">
              <a:lnSpc>
                <a:spcPct val="105000"/>
              </a:lnSpc>
              <a:spcBef>
                <a:spcPct val="15000"/>
              </a:spcBef>
              <a:buSzPct val="95000"/>
              <a:buFont typeface="Wingdings" pitchFamily="2" charset="2"/>
              <a:buChar char="§"/>
            </a:pPr>
            <a:r>
              <a:rPr lang="en-US" sz="1800" dirty="0">
                <a:latin typeface="Arial" pitchFamily="34" charset="0"/>
                <a:cs typeface="Arial" pitchFamily="34" charset="0"/>
              </a:rPr>
              <a:t>comes from Liquidity Preference Theory when money demand depends positively on income</a:t>
            </a:r>
          </a:p>
          <a:p>
            <a:pPr marL="793750" lvl="1" indent="-333375" defTabSz="736600">
              <a:lnSpc>
                <a:spcPct val="105000"/>
              </a:lnSpc>
              <a:spcBef>
                <a:spcPct val="15000"/>
              </a:spcBef>
              <a:buSzPct val="95000"/>
              <a:buFont typeface="Wingdings" pitchFamily="2" charset="2"/>
              <a:buChar char="§"/>
            </a:pPr>
            <a:r>
              <a:rPr lang="en-US" sz="1800" dirty="0">
                <a:latin typeface="Arial" pitchFamily="34" charset="0"/>
                <a:cs typeface="Arial" pitchFamily="34" charset="0"/>
              </a:rPr>
              <a:t>shows all combinations of </a:t>
            </a:r>
            <a:r>
              <a:rPr lang="en-US" sz="1800" b="1" i="1" dirty="0">
                <a:latin typeface="Arial" pitchFamily="34" charset="0"/>
                <a:cs typeface="Arial" pitchFamily="34" charset="0"/>
              </a:rPr>
              <a:t>r</a:t>
            </a:r>
            <a:r>
              <a:rPr lang="en-US" sz="1800" dirty="0">
                <a:latin typeface="Arial" pitchFamily="34" charset="0"/>
                <a:cs typeface="Arial" pitchFamily="34" charset="0"/>
              </a:rPr>
              <a:t>  </a:t>
            </a:r>
            <a:r>
              <a:rPr lang="en-US" sz="1800" dirty="0" err="1">
                <a:latin typeface="Arial" pitchFamily="34" charset="0"/>
                <a:cs typeface="Arial" pitchFamily="34" charset="0"/>
              </a:rPr>
              <a:t>and</a:t>
            </a:r>
            <a:r>
              <a:rPr lang="en-US" sz="1800" b="1" i="1" dirty="0" err="1">
                <a:latin typeface="Arial" pitchFamily="34" charset="0"/>
                <a:cs typeface="Arial" pitchFamily="34" charset="0"/>
              </a:rPr>
              <a:t>Y</a:t>
            </a:r>
            <a:r>
              <a:rPr lang="en-US" sz="1800" dirty="0">
                <a:latin typeface="Arial" pitchFamily="34" charset="0"/>
                <a:cs typeface="Arial" pitchFamily="34" charset="0"/>
              </a:rPr>
              <a:t>  that equate demand for real money balances with supply</a:t>
            </a:r>
          </a:p>
        </p:txBody>
      </p:sp>
      <p:pic>
        <p:nvPicPr>
          <p:cNvPr id="5" name="Picture 4" descr="coverart"/>
          <p:cNvPicPr>
            <a:picLocks noChangeAspect="1" noChangeArrowheads="1"/>
          </p:cNvPicPr>
          <p:nvPr/>
        </p:nvPicPr>
        <p:blipFill>
          <a:blip r:embed="rId3"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2"/>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Review of the previous lecture</a:t>
            </a:r>
            <a:endParaRPr lang="en-US" sz="2400" b="1" dirty="0">
              <a:latin typeface="Arial" pitchFamily="34" charset="0"/>
              <a:cs typeface="Arial" pitchFamily="34" charset="0"/>
            </a:endParaRPr>
          </a:p>
        </p:txBody>
      </p:sp>
      <p:sp>
        <p:nvSpPr>
          <p:cNvPr id="316419" name="Rectangle 3"/>
          <p:cNvSpPr>
            <a:spLocks noGrp="1" noChangeArrowheads="1"/>
          </p:cNvSpPr>
          <p:nvPr>
            <p:ph idx="1"/>
          </p:nvPr>
        </p:nvSpPr>
        <p:spPr>
          <a:xfrm>
            <a:off x="914400" y="1219200"/>
            <a:ext cx="7772400" cy="5029200"/>
          </a:xfrm>
        </p:spPr>
        <p:txBody>
          <a:bodyPr/>
          <a:lstStyle/>
          <a:p>
            <a:pPr marL="346075" indent="-346075" defTabSz="736600">
              <a:lnSpc>
                <a:spcPct val="105000"/>
              </a:lnSpc>
              <a:spcBef>
                <a:spcPct val="15000"/>
              </a:spcBef>
              <a:buSzPct val="95000"/>
            </a:pPr>
            <a:r>
              <a:rPr lang="en-US" sz="1800" dirty="0">
                <a:latin typeface="Arial" pitchFamily="34" charset="0"/>
                <a:cs typeface="Arial" pitchFamily="34" charset="0"/>
              </a:rPr>
              <a:t> </a:t>
            </a:r>
            <a:r>
              <a:rPr lang="en-US" sz="1800" i="1" dirty="0">
                <a:latin typeface="Arial" pitchFamily="34" charset="0"/>
                <a:cs typeface="Arial" pitchFamily="34" charset="0"/>
              </a:rPr>
              <a:t>IS-LM</a:t>
            </a:r>
            <a:r>
              <a:rPr lang="en-US" sz="1800" dirty="0">
                <a:latin typeface="Arial" pitchFamily="34" charset="0"/>
                <a:cs typeface="Arial" pitchFamily="34" charset="0"/>
              </a:rPr>
              <a:t>  model</a:t>
            </a:r>
          </a:p>
          <a:p>
            <a:pPr marL="793750" lvl="1" indent="-333375" defTabSz="736600">
              <a:lnSpc>
                <a:spcPct val="105000"/>
              </a:lnSpc>
              <a:spcBef>
                <a:spcPct val="15000"/>
              </a:spcBef>
              <a:buSzPct val="95000"/>
              <a:buFont typeface="Wingdings" pitchFamily="2" charset="2"/>
              <a:buChar char="§"/>
            </a:pPr>
            <a:r>
              <a:rPr lang="en-US" sz="1800" dirty="0">
                <a:latin typeface="Arial" pitchFamily="34" charset="0"/>
                <a:cs typeface="Arial" pitchFamily="34" charset="0"/>
              </a:rPr>
              <a:t>Intersection of </a:t>
            </a:r>
            <a:r>
              <a:rPr lang="en-US" sz="1800" i="1" dirty="0">
                <a:latin typeface="Arial" pitchFamily="34" charset="0"/>
                <a:cs typeface="Arial" pitchFamily="34" charset="0"/>
              </a:rPr>
              <a:t>IS</a:t>
            </a:r>
            <a:r>
              <a:rPr lang="en-US" sz="1800" dirty="0">
                <a:latin typeface="Arial" pitchFamily="34" charset="0"/>
                <a:cs typeface="Arial" pitchFamily="34" charset="0"/>
              </a:rPr>
              <a:t>  and </a:t>
            </a:r>
            <a:r>
              <a:rPr lang="en-US" sz="1800" i="1" dirty="0">
                <a:latin typeface="Arial" pitchFamily="34" charset="0"/>
                <a:cs typeface="Arial" pitchFamily="34" charset="0"/>
              </a:rPr>
              <a:t>LM</a:t>
            </a:r>
            <a:r>
              <a:rPr lang="en-US" sz="1800" dirty="0">
                <a:latin typeface="Arial" pitchFamily="34" charset="0"/>
                <a:cs typeface="Arial" pitchFamily="34" charset="0"/>
              </a:rPr>
              <a:t>  curves shows the unique point (</a:t>
            </a:r>
            <a:r>
              <a:rPr lang="en-US" sz="1800" b="1" i="1" dirty="0">
                <a:latin typeface="Arial" pitchFamily="34" charset="0"/>
                <a:cs typeface="Arial" pitchFamily="34" charset="0"/>
              </a:rPr>
              <a:t>Y</a:t>
            </a:r>
            <a:r>
              <a:rPr lang="en-US" sz="1800" dirty="0">
                <a:latin typeface="Arial" pitchFamily="34" charset="0"/>
                <a:cs typeface="Arial" pitchFamily="34" charset="0"/>
              </a:rPr>
              <a:t>, </a:t>
            </a:r>
            <a:r>
              <a:rPr lang="en-US" sz="1800" b="1" i="1" dirty="0">
                <a:latin typeface="Arial" pitchFamily="34" charset="0"/>
                <a:cs typeface="Arial" pitchFamily="34" charset="0"/>
              </a:rPr>
              <a:t>r</a:t>
            </a:r>
            <a:r>
              <a:rPr lang="en-US" sz="1800" dirty="0">
                <a:latin typeface="Arial" pitchFamily="34" charset="0"/>
                <a:cs typeface="Arial" pitchFamily="34" charset="0"/>
              </a:rPr>
              <a:t> ) that satisfies equilibrium in both the goods and money markets.  </a:t>
            </a:r>
          </a:p>
        </p:txBody>
      </p:sp>
      <p:pic>
        <p:nvPicPr>
          <p:cNvPr id="5" name="Picture 4" descr="coverart"/>
          <p:cNvPicPr>
            <a:picLocks noChangeAspect="1" noChangeArrowheads="1"/>
          </p:cNvPicPr>
          <p:nvPr/>
        </p:nvPicPr>
        <p:blipFill>
          <a:blip r:embed="rId3"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152400"/>
            <a:ext cx="6705600" cy="5262979"/>
          </a:xfrm>
          <a:prstGeom prst="rect">
            <a:avLst/>
          </a:prstGeom>
          <a:noFill/>
        </p:spPr>
        <p:txBody>
          <a:bodyPr wrap="square" rtlCol="0">
            <a:spAutoFit/>
          </a:bodyPr>
          <a:lstStyle/>
          <a:p>
            <a:pPr algn="ctr"/>
            <a:r>
              <a:rPr lang="en-US" b="1" smtClean="0">
                <a:latin typeface="Arial" pitchFamily="34" charset="0"/>
                <a:cs typeface="Arial" pitchFamily="34" charset="0"/>
              </a:rPr>
              <a:t>Lecture 17 </a:t>
            </a:r>
            <a:endParaRPr lang="en-US" b="1" dirty="0" smtClean="0">
              <a:latin typeface="Arial" pitchFamily="34" charset="0"/>
              <a:cs typeface="Arial" pitchFamily="34" charset="0"/>
            </a:endParaRPr>
          </a:p>
          <a:p>
            <a:pPr algn="ctr"/>
            <a:endParaRPr lang="en-US" sz="3200" b="1" dirty="0" smtClean="0">
              <a:latin typeface="Arial" pitchFamily="34" charset="0"/>
              <a:cs typeface="Arial" pitchFamily="34" charset="0"/>
            </a:endParaRPr>
          </a:p>
          <a:p>
            <a:pPr algn="ctr"/>
            <a:r>
              <a:rPr lang="en-US" sz="3200" b="1" dirty="0" smtClean="0">
                <a:latin typeface="Arial" pitchFamily="34" charset="0"/>
                <a:cs typeface="Arial" pitchFamily="34" charset="0"/>
              </a:rPr>
              <a:t>Aggregate demand – II</a:t>
            </a: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r>
              <a:rPr lang="en-US" b="1" dirty="0" smtClean="0">
                <a:latin typeface="Arial" pitchFamily="34" charset="0"/>
                <a:cs typeface="Arial" pitchFamily="34" charset="0"/>
              </a:rPr>
              <a:t>Instructor: Prof. Dr. </a:t>
            </a:r>
            <a:r>
              <a:rPr lang="en-US" b="1" dirty="0" err="1" smtClean="0">
                <a:latin typeface="Arial" pitchFamily="34" charset="0"/>
                <a:cs typeface="Arial" pitchFamily="34" charset="0"/>
              </a:rPr>
              <a:t>Qaisar</a:t>
            </a:r>
            <a:r>
              <a:rPr lang="en-US" b="1" dirty="0" smtClean="0">
                <a:latin typeface="Arial" pitchFamily="34" charset="0"/>
                <a:cs typeface="Arial" pitchFamily="34" charset="0"/>
              </a:rPr>
              <a:t> </a:t>
            </a:r>
            <a:r>
              <a:rPr lang="en-US" b="1" dirty="0" err="1" smtClean="0">
                <a:latin typeface="Arial" pitchFamily="34" charset="0"/>
                <a:cs typeface="Arial" pitchFamily="34" charset="0"/>
              </a:rPr>
              <a:t>Abbas</a:t>
            </a:r>
            <a:endParaRPr lang="en-US" b="1" dirty="0" smtClean="0">
              <a:latin typeface="Arial" pitchFamily="34" charset="0"/>
              <a:cs typeface="Arial" pitchFamily="34" charset="0"/>
            </a:endParaRPr>
          </a:p>
          <a:p>
            <a:pPr algn="ctr"/>
            <a:endParaRPr lang="en-US" b="1" dirty="0">
              <a:latin typeface="Arial" pitchFamily="34" charset="0"/>
              <a:cs typeface="Arial" pitchFamily="34" charset="0"/>
            </a:endParaRPr>
          </a:p>
        </p:txBody>
      </p:sp>
      <p:graphicFrame>
        <p:nvGraphicFramePr>
          <p:cNvPr id="425985" name="Object 6"/>
          <p:cNvGraphicFramePr>
            <a:graphicFrameLocks noChangeAspect="1"/>
          </p:cNvGraphicFramePr>
          <p:nvPr/>
        </p:nvGraphicFramePr>
        <p:xfrm>
          <a:off x="1600200" y="1905000"/>
          <a:ext cx="5715000" cy="2308225"/>
        </p:xfrm>
        <a:graphic>
          <a:graphicData uri="http://schemas.openxmlformats.org/presentationml/2006/ole">
            <p:oleObj spid="_x0000_s442371" name="Image" r:id="rId4" imgW="6836569" imgH="4066361" progId="">
              <p:embed/>
            </p:oleObj>
          </a:graphicData>
        </a:graphic>
      </p:graphicFrame>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2"/>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Lecture Contents</a:t>
            </a:r>
            <a:endParaRPr lang="en-US" sz="2400" b="1" dirty="0">
              <a:latin typeface="Arial" pitchFamily="34" charset="0"/>
              <a:cs typeface="Arial" pitchFamily="34" charset="0"/>
            </a:endParaRPr>
          </a:p>
        </p:txBody>
      </p:sp>
      <p:sp>
        <p:nvSpPr>
          <p:cNvPr id="342019" name="Rectangle 3"/>
          <p:cNvSpPr>
            <a:spLocks noGrp="1" noChangeArrowheads="1"/>
          </p:cNvSpPr>
          <p:nvPr>
            <p:ph idx="1"/>
          </p:nvPr>
        </p:nvSpPr>
        <p:spPr>
          <a:xfrm>
            <a:off x="990600" y="1190625"/>
            <a:ext cx="7543800" cy="5133975"/>
          </a:xfrm>
        </p:spPr>
        <p:txBody>
          <a:bodyPr/>
          <a:lstStyle/>
          <a:p>
            <a:pPr lvl="1">
              <a:spcBef>
                <a:spcPct val="15000"/>
              </a:spcBef>
              <a:buClr>
                <a:schemeClr val="tx1"/>
              </a:buClr>
              <a:buFont typeface="Arial" pitchFamily="34" charset="0"/>
              <a:buChar char="•"/>
            </a:pPr>
            <a:endParaRPr lang="en-US" sz="1800" dirty="0" smtClean="0">
              <a:latin typeface="Arial" pitchFamily="34" charset="0"/>
              <a:cs typeface="Arial" pitchFamily="34" charset="0"/>
            </a:endParaRPr>
          </a:p>
          <a:p>
            <a:pPr lvl="1">
              <a:spcBef>
                <a:spcPct val="15000"/>
              </a:spcBef>
              <a:buClr>
                <a:schemeClr val="tx1"/>
              </a:buClr>
              <a:buFont typeface="Arial" pitchFamily="34" charset="0"/>
              <a:buChar char="•"/>
            </a:pPr>
            <a:endParaRPr lang="en-US" sz="1800" dirty="0">
              <a:latin typeface="Arial" pitchFamily="34" charset="0"/>
              <a:cs typeface="Arial" pitchFamily="34" charset="0"/>
            </a:endParaRPr>
          </a:p>
          <a:p>
            <a:pPr lvl="1">
              <a:spcBef>
                <a:spcPct val="15000"/>
              </a:spcBef>
              <a:buClr>
                <a:schemeClr val="tx1"/>
              </a:buClr>
              <a:buFont typeface="Arial" pitchFamily="34" charset="0"/>
              <a:buChar char="•"/>
            </a:pPr>
            <a:r>
              <a:rPr lang="en-US" sz="1800" dirty="0">
                <a:latin typeface="Arial" pitchFamily="34" charset="0"/>
                <a:cs typeface="Arial" pitchFamily="34" charset="0"/>
              </a:rPr>
              <a:t>H</a:t>
            </a:r>
            <a:r>
              <a:rPr lang="en-US" sz="1800" dirty="0" smtClean="0">
                <a:latin typeface="Arial" pitchFamily="34" charset="0"/>
                <a:cs typeface="Arial" pitchFamily="34" charset="0"/>
              </a:rPr>
              <a:t>ow </a:t>
            </a:r>
            <a:r>
              <a:rPr lang="en-US" sz="1800" dirty="0">
                <a:latin typeface="Arial" pitchFamily="34" charset="0"/>
                <a:cs typeface="Arial" pitchFamily="34" charset="0"/>
              </a:rPr>
              <a:t>policies and shocks affect income and the interest rate in the short run when prices are fixed</a:t>
            </a:r>
          </a:p>
          <a:p>
            <a:pPr lvl="1">
              <a:spcBef>
                <a:spcPct val="15000"/>
              </a:spcBef>
              <a:buClr>
                <a:schemeClr val="tx1"/>
              </a:buClr>
              <a:buFont typeface="Arial" pitchFamily="34" charset="0"/>
              <a:buChar char="•"/>
            </a:pPr>
            <a:endParaRPr lang="en-US" sz="1800" dirty="0" smtClean="0">
              <a:latin typeface="Arial" pitchFamily="34" charset="0"/>
              <a:cs typeface="Arial" pitchFamily="34" charset="0"/>
            </a:endParaRPr>
          </a:p>
          <a:p>
            <a:pPr lvl="1">
              <a:spcBef>
                <a:spcPct val="15000"/>
              </a:spcBef>
              <a:buClr>
                <a:schemeClr val="tx1"/>
              </a:buClr>
              <a:buFont typeface="Arial" pitchFamily="34" charset="0"/>
              <a:buChar char="•"/>
            </a:pPr>
            <a:endParaRPr lang="en-US" sz="1800" dirty="0">
              <a:latin typeface="Arial" pitchFamily="34" charset="0"/>
              <a:cs typeface="Arial" pitchFamily="34" charset="0"/>
            </a:endParaRPr>
          </a:p>
          <a:p>
            <a:pPr lvl="1">
              <a:spcBef>
                <a:spcPct val="15000"/>
              </a:spcBef>
              <a:buClr>
                <a:schemeClr val="tx1"/>
              </a:buClr>
              <a:buFont typeface="Arial" pitchFamily="34" charset="0"/>
              <a:buChar char="•"/>
            </a:pPr>
            <a:r>
              <a:rPr lang="en-US" sz="1800" dirty="0">
                <a:latin typeface="Arial" pitchFamily="34" charset="0"/>
                <a:cs typeface="Arial" pitchFamily="34" charset="0"/>
              </a:rPr>
              <a:t>D</a:t>
            </a:r>
            <a:r>
              <a:rPr lang="en-US" sz="1800" dirty="0" smtClean="0">
                <a:latin typeface="Arial" pitchFamily="34" charset="0"/>
                <a:cs typeface="Arial" pitchFamily="34" charset="0"/>
              </a:rPr>
              <a:t>erive </a:t>
            </a:r>
            <a:r>
              <a:rPr lang="en-US" sz="1800" dirty="0">
                <a:latin typeface="Arial" pitchFamily="34" charset="0"/>
                <a:cs typeface="Arial" pitchFamily="34" charset="0"/>
              </a:rPr>
              <a:t>the aggregate demand curve</a:t>
            </a:r>
          </a:p>
          <a:p>
            <a:pPr lvl="1">
              <a:spcBef>
                <a:spcPct val="15000"/>
              </a:spcBef>
              <a:buClr>
                <a:schemeClr val="tx1"/>
              </a:buClr>
              <a:buFont typeface="Arial" pitchFamily="34" charset="0"/>
              <a:buChar char="•"/>
            </a:pPr>
            <a:endParaRPr lang="en-US" sz="1800" dirty="0" smtClean="0">
              <a:latin typeface="Arial" pitchFamily="34" charset="0"/>
              <a:cs typeface="Arial" pitchFamily="34" charset="0"/>
            </a:endParaRPr>
          </a:p>
          <a:p>
            <a:pPr lvl="1">
              <a:spcBef>
                <a:spcPct val="15000"/>
              </a:spcBef>
              <a:buClr>
                <a:schemeClr val="tx1"/>
              </a:buClr>
              <a:buFont typeface="Arial" pitchFamily="34" charset="0"/>
              <a:buChar char="•"/>
            </a:pPr>
            <a:endParaRPr lang="en-US" sz="1800" dirty="0">
              <a:latin typeface="Arial" pitchFamily="34" charset="0"/>
              <a:cs typeface="Arial" pitchFamily="34" charset="0"/>
            </a:endParaRPr>
          </a:p>
          <a:p>
            <a:pPr lvl="1">
              <a:spcBef>
                <a:spcPct val="15000"/>
              </a:spcBef>
              <a:buClr>
                <a:schemeClr val="tx1"/>
              </a:buClr>
              <a:buFont typeface="Arial" pitchFamily="34" charset="0"/>
              <a:buChar char="•"/>
            </a:pPr>
            <a:r>
              <a:rPr lang="en-US" sz="1800" dirty="0">
                <a:latin typeface="Arial" pitchFamily="34" charset="0"/>
                <a:cs typeface="Arial" pitchFamily="34" charset="0"/>
              </a:rPr>
              <a:t>E</a:t>
            </a:r>
            <a:r>
              <a:rPr lang="en-US" sz="1800" dirty="0" smtClean="0">
                <a:latin typeface="Arial" pitchFamily="34" charset="0"/>
                <a:cs typeface="Arial" pitchFamily="34" charset="0"/>
              </a:rPr>
              <a:t>xplore </a:t>
            </a:r>
            <a:r>
              <a:rPr lang="en-US" sz="1800" dirty="0">
                <a:latin typeface="Arial" pitchFamily="34" charset="0"/>
                <a:cs typeface="Arial" pitchFamily="34" charset="0"/>
              </a:rPr>
              <a:t>various explanations for the </a:t>
            </a:r>
            <a:r>
              <a:rPr lang="en-US" sz="1800" dirty="0" smtClean="0">
                <a:latin typeface="Arial" pitchFamily="34" charset="0"/>
                <a:cs typeface="Arial" pitchFamily="34" charset="0"/>
              </a:rPr>
              <a:t>Great </a:t>
            </a:r>
            <a:r>
              <a:rPr lang="en-US" sz="1800" dirty="0">
                <a:latin typeface="Arial" pitchFamily="34" charset="0"/>
                <a:cs typeface="Arial" pitchFamily="34" charset="0"/>
              </a:rPr>
              <a:t>Depression</a:t>
            </a:r>
          </a:p>
        </p:txBody>
      </p:sp>
      <p:pic>
        <p:nvPicPr>
          <p:cNvPr id="5" name="Picture 4" descr="coverart"/>
          <p:cNvPicPr>
            <a:picLocks noChangeAspect="1" noChangeArrowheads="1"/>
          </p:cNvPicPr>
          <p:nvPr/>
        </p:nvPicPr>
        <p:blipFill>
          <a:blip r:embed="rId3"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Shocks in the </a:t>
            </a:r>
            <a:r>
              <a:rPr lang="en-US" sz="2400" b="1" i="1" dirty="0">
                <a:latin typeface="Arial" pitchFamily="34" charset="0"/>
                <a:cs typeface="Arial" pitchFamily="34" charset="0"/>
              </a:rPr>
              <a:t>IS</a:t>
            </a:r>
            <a:r>
              <a:rPr lang="en-US" sz="2400" b="1" dirty="0">
                <a:latin typeface="Arial" pitchFamily="34" charset="0"/>
                <a:cs typeface="Arial" pitchFamily="34" charset="0"/>
              </a:rPr>
              <a:t>-</a:t>
            </a:r>
            <a:r>
              <a:rPr lang="en-US" sz="2400" b="1" i="1" dirty="0">
                <a:latin typeface="Arial" pitchFamily="34" charset="0"/>
                <a:cs typeface="Arial" pitchFamily="34" charset="0"/>
              </a:rPr>
              <a:t>LM</a:t>
            </a:r>
            <a:r>
              <a:rPr lang="en-US" sz="2400" b="1" dirty="0">
                <a:latin typeface="Arial" pitchFamily="34" charset="0"/>
                <a:cs typeface="Arial" pitchFamily="34" charset="0"/>
              </a:rPr>
              <a:t> Model</a:t>
            </a:r>
          </a:p>
        </p:txBody>
      </p:sp>
      <p:sp>
        <p:nvSpPr>
          <p:cNvPr id="343043" name="Rectangle 3"/>
          <p:cNvSpPr>
            <a:spLocks noGrp="1" noChangeArrowheads="1"/>
          </p:cNvSpPr>
          <p:nvPr>
            <p:ph idx="1"/>
          </p:nvPr>
        </p:nvSpPr>
        <p:spPr>
          <a:xfrm>
            <a:off x="1066800" y="1295400"/>
            <a:ext cx="7543800" cy="4495800"/>
          </a:xfrm>
        </p:spPr>
        <p:txBody>
          <a:bodyPr>
            <a:normAutofit/>
          </a:bodyPr>
          <a:lstStyle/>
          <a:p>
            <a:pPr marL="0" indent="0">
              <a:buFont typeface="Wingdings" pitchFamily="2" charset="2"/>
              <a:buNone/>
            </a:pPr>
            <a:endParaRPr lang="en-US" sz="1800" b="1" i="1" dirty="0" smtClean="0">
              <a:latin typeface="Arial" pitchFamily="34" charset="0"/>
              <a:cs typeface="Arial" pitchFamily="34" charset="0"/>
            </a:endParaRPr>
          </a:p>
          <a:p>
            <a:pPr marL="0" indent="0">
              <a:buFont typeface="Wingdings" pitchFamily="2" charset="2"/>
              <a:buNone/>
            </a:pPr>
            <a:r>
              <a:rPr lang="en-US" sz="1800" b="1" i="1" dirty="0" smtClean="0">
                <a:latin typeface="Arial" pitchFamily="34" charset="0"/>
                <a:cs typeface="Arial" pitchFamily="34" charset="0"/>
              </a:rPr>
              <a:t>IS</a:t>
            </a:r>
            <a:r>
              <a:rPr lang="en-US" sz="1800" b="1" dirty="0" smtClean="0">
                <a:latin typeface="Arial" pitchFamily="34" charset="0"/>
                <a:cs typeface="Arial" pitchFamily="34" charset="0"/>
              </a:rPr>
              <a:t>  </a:t>
            </a:r>
            <a:r>
              <a:rPr lang="en-US" sz="1800" b="1" dirty="0">
                <a:latin typeface="Arial" pitchFamily="34" charset="0"/>
                <a:cs typeface="Arial" pitchFamily="34" charset="0"/>
              </a:rPr>
              <a:t>shocks</a:t>
            </a:r>
            <a:r>
              <a:rPr lang="en-US" sz="1800" dirty="0">
                <a:latin typeface="Arial" pitchFamily="34" charset="0"/>
                <a:cs typeface="Arial" pitchFamily="34" charset="0"/>
              </a:rPr>
              <a:t>:  exogenous changes in the demand for goods &amp; services.  </a:t>
            </a:r>
          </a:p>
          <a:p>
            <a:pPr marL="0" indent="0">
              <a:spcBef>
                <a:spcPct val="50000"/>
              </a:spcBef>
              <a:buFont typeface="Wingdings" pitchFamily="2" charset="2"/>
              <a:buNone/>
            </a:pPr>
            <a:endParaRPr lang="en-US" sz="1800" dirty="0" smtClean="0">
              <a:latin typeface="Arial" pitchFamily="34" charset="0"/>
              <a:cs typeface="Arial" pitchFamily="34" charset="0"/>
            </a:endParaRPr>
          </a:p>
          <a:p>
            <a:pPr marL="0" indent="0">
              <a:spcBef>
                <a:spcPct val="50000"/>
              </a:spcBef>
              <a:buFont typeface="Wingdings" pitchFamily="2" charset="2"/>
              <a:buNone/>
            </a:pPr>
            <a:endParaRPr lang="en-US" sz="1800" dirty="0">
              <a:latin typeface="Arial" pitchFamily="34" charset="0"/>
              <a:cs typeface="Arial" pitchFamily="34" charset="0"/>
            </a:endParaRPr>
          </a:p>
          <a:p>
            <a:pPr marL="0" indent="0">
              <a:spcBef>
                <a:spcPct val="50000"/>
              </a:spcBef>
              <a:buFont typeface="Wingdings" pitchFamily="2" charset="2"/>
              <a:buNone/>
            </a:pPr>
            <a:r>
              <a:rPr lang="en-US" sz="1800" dirty="0" smtClean="0">
                <a:latin typeface="Arial" pitchFamily="34" charset="0"/>
                <a:cs typeface="Arial" pitchFamily="34" charset="0"/>
              </a:rPr>
              <a:t>Examples</a:t>
            </a:r>
            <a:r>
              <a:rPr lang="en-US" sz="1800" dirty="0">
                <a:latin typeface="Arial" pitchFamily="34" charset="0"/>
                <a:cs typeface="Arial" pitchFamily="34" charset="0"/>
              </a:rPr>
              <a:t>: </a:t>
            </a:r>
          </a:p>
          <a:p>
            <a:pPr marL="571500" lvl="1" indent="-346075">
              <a:spcBef>
                <a:spcPct val="15000"/>
              </a:spcBef>
              <a:buClr>
                <a:schemeClr val="tx1"/>
              </a:buClr>
              <a:buSzTx/>
              <a:buFontTx/>
              <a:buChar char="•"/>
            </a:pPr>
            <a:r>
              <a:rPr lang="en-US" sz="1800" dirty="0">
                <a:latin typeface="Arial" pitchFamily="34" charset="0"/>
                <a:cs typeface="Arial" pitchFamily="34" charset="0"/>
              </a:rPr>
              <a:t>stock market boom or crash</a:t>
            </a:r>
            <a:br>
              <a:rPr lang="en-US" sz="1800" dirty="0">
                <a:latin typeface="Arial" pitchFamily="34" charset="0"/>
                <a:cs typeface="Arial" pitchFamily="34" charset="0"/>
              </a:rPr>
            </a:br>
            <a:r>
              <a:rPr lang="en-US" sz="1800" dirty="0">
                <a:latin typeface="Arial" pitchFamily="34" charset="0"/>
                <a:cs typeface="Arial" pitchFamily="34" charset="0"/>
              </a:rPr>
              <a:t>	</a:t>
            </a:r>
            <a:r>
              <a:rPr lang="en-US" sz="1800" dirty="0">
                <a:latin typeface="Arial" pitchFamily="34" charset="0"/>
                <a:cs typeface="Arial" pitchFamily="34" charset="0"/>
                <a:sym typeface="Symbol" pitchFamily="18" charset="2"/>
              </a:rPr>
              <a:t> change in households’ wealth</a:t>
            </a:r>
            <a:br>
              <a:rPr lang="en-US" sz="1800" dirty="0">
                <a:latin typeface="Arial" pitchFamily="34" charset="0"/>
                <a:cs typeface="Arial" pitchFamily="34" charset="0"/>
                <a:sym typeface="Symbol" pitchFamily="18" charset="2"/>
              </a:rPr>
            </a:br>
            <a:r>
              <a:rPr lang="en-US" sz="1800" dirty="0">
                <a:latin typeface="Arial" pitchFamily="34" charset="0"/>
                <a:cs typeface="Arial" pitchFamily="34" charset="0"/>
                <a:sym typeface="Symbol" pitchFamily="18" charset="2"/>
              </a:rPr>
              <a:t>	 </a:t>
            </a:r>
            <a:r>
              <a:rPr lang="en-US" sz="1800" b="1" dirty="0">
                <a:latin typeface="Arial" pitchFamily="34" charset="0"/>
                <a:cs typeface="Arial" pitchFamily="34" charset="0"/>
                <a:sym typeface="Symbol" pitchFamily="18" charset="2"/>
              </a:rPr>
              <a:t></a:t>
            </a:r>
            <a:r>
              <a:rPr lang="en-US" sz="1800" b="1" i="1" dirty="0">
                <a:latin typeface="Arial" pitchFamily="34" charset="0"/>
                <a:cs typeface="Arial" pitchFamily="34" charset="0"/>
                <a:sym typeface="Symbol" pitchFamily="18" charset="2"/>
              </a:rPr>
              <a:t>C</a:t>
            </a:r>
            <a:r>
              <a:rPr lang="en-US" sz="1800" dirty="0">
                <a:latin typeface="Arial" pitchFamily="34" charset="0"/>
                <a:cs typeface="Arial" pitchFamily="34" charset="0"/>
                <a:sym typeface="Symbol" pitchFamily="18" charset="2"/>
              </a:rPr>
              <a:t>  </a:t>
            </a:r>
          </a:p>
          <a:p>
            <a:pPr marL="571500" lvl="1" indent="-346075">
              <a:spcBef>
                <a:spcPct val="20000"/>
              </a:spcBef>
              <a:buClr>
                <a:schemeClr val="tx1"/>
              </a:buClr>
              <a:buSzTx/>
              <a:buFontTx/>
              <a:buChar char="•"/>
            </a:pPr>
            <a:r>
              <a:rPr lang="en-US" sz="1800" dirty="0">
                <a:latin typeface="Arial" pitchFamily="34" charset="0"/>
                <a:cs typeface="Arial" pitchFamily="34" charset="0"/>
              </a:rPr>
              <a:t>change in business or consumer </a:t>
            </a:r>
            <a:br>
              <a:rPr lang="en-US" sz="1800" dirty="0">
                <a:latin typeface="Arial" pitchFamily="34" charset="0"/>
                <a:cs typeface="Arial" pitchFamily="34" charset="0"/>
              </a:rPr>
            </a:br>
            <a:r>
              <a:rPr lang="en-US" sz="1800" dirty="0">
                <a:latin typeface="Arial" pitchFamily="34" charset="0"/>
                <a:cs typeface="Arial" pitchFamily="34" charset="0"/>
              </a:rPr>
              <a:t>confidence or expectations </a:t>
            </a:r>
            <a:br>
              <a:rPr lang="en-US" sz="1800" dirty="0">
                <a:latin typeface="Arial" pitchFamily="34" charset="0"/>
                <a:cs typeface="Arial" pitchFamily="34" charset="0"/>
              </a:rPr>
            </a:br>
            <a:r>
              <a:rPr lang="en-US" sz="1800" dirty="0">
                <a:latin typeface="Arial" pitchFamily="34" charset="0"/>
                <a:cs typeface="Arial" pitchFamily="34" charset="0"/>
              </a:rPr>
              <a:t> 	</a:t>
            </a:r>
            <a:r>
              <a:rPr lang="en-US" sz="1800" dirty="0">
                <a:latin typeface="Arial" pitchFamily="34" charset="0"/>
                <a:cs typeface="Arial" pitchFamily="34" charset="0"/>
                <a:sym typeface="Symbol" pitchFamily="18" charset="2"/>
              </a:rPr>
              <a:t> </a:t>
            </a:r>
            <a:r>
              <a:rPr lang="en-US" sz="1800" b="1" dirty="0">
                <a:latin typeface="Arial" pitchFamily="34" charset="0"/>
                <a:cs typeface="Arial" pitchFamily="34" charset="0"/>
                <a:sym typeface="Symbol" pitchFamily="18" charset="2"/>
              </a:rPr>
              <a:t></a:t>
            </a:r>
            <a:r>
              <a:rPr lang="en-US" sz="1800" b="1" i="1" dirty="0">
                <a:latin typeface="Arial" pitchFamily="34" charset="0"/>
                <a:cs typeface="Arial" pitchFamily="34" charset="0"/>
                <a:sym typeface="Symbol" pitchFamily="18" charset="2"/>
              </a:rPr>
              <a:t>I</a:t>
            </a:r>
            <a:r>
              <a:rPr lang="en-US" sz="1800" dirty="0">
                <a:latin typeface="Arial" pitchFamily="34" charset="0"/>
                <a:cs typeface="Arial" pitchFamily="34" charset="0"/>
                <a:sym typeface="Symbol" pitchFamily="18" charset="2"/>
              </a:rPr>
              <a:t>  and/or  </a:t>
            </a:r>
            <a:r>
              <a:rPr lang="en-US" sz="1800" b="1" dirty="0">
                <a:latin typeface="Arial" pitchFamily="34" charset="0"/>
                <a:cs typeface="Arial" pitchFamily="34" charset="0"/>
                <a:sym typeface="Symbol" pitchFamily="18" charset="2"/>
              </a:rPr>
              <a:t></a:t>
            </a:r>
            <a:r>
              <a:rPr lang="en-US" sz="1800" b="1" i="1" dirty="0">
                <a:latin typeface="Arial" pitchFamily="34" charset="0"/>
                <a:cs typeface="Arial" pitchFamily="34" charset="0"/>
                <a:sym typeface="Symbol" pitchFamily="18" charset="2"/>
              </a:rPr>
              <a:t>C</a:t>
            </a:r>
            <a:endParaRPr lang="en-US" sz="1800" dirty="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Shocks in the </a:t>
            </a:r>
            <a:r>
              <a:rPr lang="en-US" sz="2400" b="1" i="1" dirty="0">
                <a:latin typeface="Arial" pitchFamily="34" charset="0"/>
                <a:cs typeface="Arial" pitchFamily="34" charset="0"/>
              </a:rPr>
              <a:t>IS</a:t>
            </a:r>
            <a:r>
              <a:rPr lang="en-US" sz="2400" b="1" dirty="0">
                <a:latin typeface="Arial" pitchFamily="34" charset="0"/>
                <a:cs typeface="Arial" pitchFamily="34" charset="0"/>
              </a:rPr>
              <a:t>-</a:t>
            </a:r>
            <a:r>
              <a:rPr lang="en-US" sz="2400" b="1" i="1" dirty="0">
                <a:latin typeface="Arial" pitchFamily="34" charset="0"/>
                <a:cs typeface="Arial" pitchFamily="34" charset="0"/>
              </a:rPr>
              <a:t>LM</a:t>
            </a:r>
            <a:r>
              <a:rPr lang="en-US" sz="2400" b="1" dirty="0">
                <a:latin typeface="Arial" pitchFamily="34" charset="0"/>
                <a:cs typeface="Arial" pitchFamily="34" charset="0"/>
              </a:rPr>
              <a:t> Model</a:t>
            </a:r>
          </a:p>
        </p:txBody>
      </p:sp>
      <p:sp>
        <p:nvSpPr>
          <p:cNvPr id="1027" name="Rectangle 3"/>
          <p:cNvSpPr>
            <a:spLocks noGrp="1" noChangeArrowheads="1"/>
          </p:cNvSpPr>
          <p:nvPr>
            <p:ph idx="1"/>
          </p:nvPr>
        </p:nvSpPr>
        <p:spPr>
          <a:xfrm>
            <a:off x="1066800" y="1295400"/>
            <a:ext cx="7543800" cy="4648200"/>
          </a:xfrm>
        </p:spPr>
        <p:txBody>
          <a:bodyPr/>
          <a:lstStyle/>
          <a:p>
            <a:pPr marL="0" indent="0">
              <a:spcBef>
                <a:spcPct val="15000"/>
              </a:spcBef>
              <a:buFont typeface="Wingdings" pitchFamily="2" charset="2"/>
              <a:buNone/>
            </a:pPr>
            <a:endParaRPr lang="en-US" sz="1800" b="1" i="1" dirty="0" smtClean="0">
              <a:latin typeface="Arial" pitchFamily="34" charset="0"/>
              <a:cs typeface="Arial" pitchFamily="34" charset="0"/>
            </a:endParaRPr>
          </a:p>
          <a:p>
            <a:pPr marL="0" indent="0">
              <a:spcBef>
                <a:spcPct val="15000"/>
              </a:spcBef>
              <a:buFont typeface="Wingdings" pitchFamily="2" charset="2"/>
              <a:buNone/>
            </a:pPr>
            <a:endParaRPr lang="en-US" sz="1800" b="1" i="1" dirty="0">
              <a:latin typeface="Arial" pitchFamily="34" charset="0"/>
              <a:cs typeface="Arial" pitchFamily="34" charset="0"/>
            </a:endParaRPr>
          </a:p>
          <a:p>
            <a:pPr marL="0" indent="0">
              <a:spcBef>
                <a:spcPct val="15000"/>
              </a:spcBef>
              <a:buFont typeface="Wingdings" pitchFamily="2" charset="2"/>
              <a:buNone/>
            </a:pPr>
            <a:r>
              <a:rPr lang="en-US" sz="1800" b="1" i="1" dirty="0" smtClean="0">
                <a:latin typeface="Arial" pitchFamily="34" charset="0"/>
                <a:cs typeface="Arial" pitchFamily="34" charset="0"/>
              </a:rPr>
              <a:t>LM</a:t>
            </a:r>
            <a:r>
              <a:rPr lang="en-US" sz="1800" b="1" dirty="0" smtClean="0">
                <a:latin typeface="Arial" pitchFamily="34" charset="0"/>
                <a:cs typeface="Arial" pitchFamily="34" charset="0"/>
              </a:rPr>
              <a:t>  </a:t>
            </a:r>
            <a:r>
              <a:rPr lang="en-US" sz="1800" b="1" dirty="0">
                <a:latin typeface="Arial" pitchFamily="34" charset="0"/>
                <a:cs typeface="Arial" pitchFamily="34" charset="0"/>
              </a:rPr>
              <a:t>shocks</a:t>
            </a:r>
            <a:r>
              <a:rPr lang="en-US" sz="1800" dirty="0">
                <a:latin typeface="Arial" pitchFamily="34" charset="0"/>
                <a:cs typeface="Arial" pitchFamily="34" charset="0"/>
              </a:rPr>
              <a:t>:  exogenous changes in the demand for money.  </a:t>
            </a:r>
          </a:p>
          <a:p>
            <a:pPr marL="0" indent="0">
              <a:spcBef>
                <a:spcPct val="50000"/>
              </a:spcBef>
              <a:buFont typeface="Wingdings" pitchFamily="2" charset="2"/>
              <a:buNone/>
            </a:pPr>
            <a:endParaRPr lang="en-US" sz="1800" dirty="0" smtClean="0">
              <a:latin typeface="Arial" pitchFamily="34" charset="0"/>
              <a:cs typeface="Arial" pitchFamily="34" charset="0"/>
            </a:endParaRPr>
          </a:p>
          <a:p>
            <a:pPr marL="0" indent="0">
              <a:spcBef>
                <a:spcPct val="50000"/>
              </a:spcBef>
              <a:buFont typeface="Wingdings" pitchFamily="2" charset="2"/>
              <a:buNone/>
            </a:pPr>
            <a:r>
              <a:rPr lang="en-US" sz="1800" dirty="0" smtClean="0">
                <a:latin typeface="Arial" pitchFamily="34" charset="0"/>
                <a:cs typeface="Arial" pitchFamily="34" charset="0"/>
              </a:rPr>
              <a:t>Examples</a:t>
            </a:r>
            <a:r>
              <a:rPr lang="en-US" sz="1800" dirty="0">
                <a:latin typeface="Arial" pitchFamily="34" charset="0"/>
                <a:cs typeface="Arial" pitchFamily="34" charset="0"/>
              </a:rPr>
              <a:t>:</a:t>
            </a:r>
          </a:p>
          <a:p>
            <a:pPr marL="571500" lvl="1" indent="-346075">
              <a:spcBef>
                <a:spcPct val="15000"/>
              </a:spcBef>
              <a:buClr>
                <a:schemeClr val="tx1"/>
              </a:buClr>
              <a:buSzTx/>
              <a:buFontTx/>
              <a:buChar char="•"/>
            </a:pPr>
            <a:r>
              <a:rPr lang="en-US" sz="1800" dirty="0">
                <a:latin typeface="Arial" pitchFamily="34" charset="0"/>
                <a:cs typeface="Arial" pitchFamily="34" charset="0"/>
              </a:rPr>
              <a:t>a wave of credit card fraud increases demand for money</a:t>
            </a:r>
          </a:p>
          <a:p>
            <a:pPr marL="571500" lvl="1" indent="-346075">
              <a:spcBef>
                <a:spcPct val="15000"/>
              </a:spcBef>
              <a:buClr>
                <a:schemeClr val="tx1"/>
              </a:buClr>
              <a:buSzTx/>
              <a:buFontTx/>
              <a:buChar char="•"/>
            </a:pPr>
            <a:r>
              <a:rPr lang="en-US" sz="1800" dirty="0">
                <a:latin typeface="Arial" pitchFamily="34" charset="0"/>
                <a:cs typeface="Arial" pitchFamily="34" charset="0"/>
              </a:rPr>
              <a:t>more ATMs or the Internet reduce money demand</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2"/>
          <p:cNvSpPr>
            <a:spLocks noGrp="1" noChangeArrowheads="1"/>
          </p:cNvSpPr>
          <p:nvPr>
            <p:ph type="title"/>
          </p:nvPr>
        </p:nvSpPr>
        <p:spPr>
          <a:xfrm>
            <a:off x="762000" y="212725"/>
            <a:ext cx="8001000" cy="838200"/>
          </a:xfrm>
        </p:spPr>
        <p:txBody>
          <a:bodyPr>
            <a:normAutofit/>
          </a:bodyPr>
          <a:lstStyle/>
          <a:p>
            <a:pPr>
              <a:lnSpc>
                <a:spcPct val="90000"/>
              </a:lnSpc>
            </a:pPr>
            <a:r>
              <a:rPr lang="en-US" sz="2400" b="1" dirty="0">
                <a:latin typeface="Arial" pitchFamily="34" charset="0"/>
                <a:cs typeface="Arial" pitchFamily="34" charset="0"/>
              </a:rPr>
              <a:t>EXERCISE:</a:t>
            </a:r>
            <a:r>
              <a:rPr lang="en-US" sz="2400" b="1" i="1" dirty="0">
                <a:latin typeface="Arial" pitchFamily="34" charset="0"/>
                <a:cs typeface="Arial" pitchFamily="34" charset="0"/>
              </a:rPr>
              <a:t>  </a:t>
            </a:r>
            <a:br>
              <a:rPr lang="en-US" sz="2400" b="1" i="1" dirty="0">
                <a:latin typeface="Arial" pitchFamily="34" charset="0"/>
                <a:cs typeface="Arial" pitchFamily="34" charset="0"/>
              </a:rPr>
            </a:br>
            <a:r>
              <a:rPr lang="en-US" sz="2400" b="1" i="1" dirty="0">
                <a:latin typeface="Arial" pitchFamily="34" charset="0"/>
                <a:cs typeface="Arial" pitchFamily="34" charset="0"/>
              </a:rPr>
              <a:t>Analyze shocks with the IS-LM model</a:t>
            </a:r>
          </a:p>
        </p:txBody>
      </p:sp>
      <p:sp>
        <p:nvSpPr>
          <p:cNvPr id="344067" name="Rectangle 3"/>
          <p:cNvSpPr>
            <a:spLocks noGrp="1" noChangeArrowheads="1"/>
          </p:cNvSpPr>
          <p:nvPr>
            <p:ph idx="1"/>
          </p:nvPr>
        </p:nvSpPr>
        <p:spPr>
          <a:xfrm>
            <a:off x="914400" y="1219200"/>
            <a:ext cx="7696200" cy="4724400"/>
          </a:xfrm>
        </p:spPr>
        <p:txBody>
          <a:bodyPr/>
          <a:lstStyle/>
          <a:p>
            <a:pPr marL="0" indent="0">
              <a:spcBef>
                <a:spcPct val="10000"/>
              </a:spcBef>
              <a:buClr>
                <a:schemeClr val="tx1"/>
              </a:buClr>
              <a:buFont typeface="Wingdings" pitchFamily="2" charset="2"/>
              <a:buNone/>
            </a:pPr>
            <a:endParaRPr lang="en-US" sz="1800" dirty="0" smtClean="0">
              <a:latin typeface="Arial" pitchFamily="34" charset="0"/>
              <a:cs typeface="Arial" pitchFamily="34" charset="0"/>
            </a:endParaRPr>
          </a:p>
          <a:p>
            <a:pPr marL="0" indent="0">
              <a:spcBef>
                <a:spcPct val="10000"/>
              </a:spcBef>
              <a:buClr>
                <a:schemeClr val="tx1"/>
              </a:buClr>
              <a:buFont typeface="Wingdings" pitchFamily="2" charset="2"/>
              <a:buNone/>
            </a:pPr>
            <a:r>
              <a:rPr lang="en-US" sz="1800" dirty="0" smtClean="0">
                <a:latin typeface="Arial" pitchFamily="34" charset="0"/>
                <a:cs typeface="Arial" pitchFamily="34" charset="0"/>
              </a:rPr>
              <a:t>Use </a:t>
            </a:r>
            <a:r>
              <a:rPr lang="en-US" sz="1800" dirty="0">
                <a:latin typeface="Arial" pitchFamily="34" charset="0"/>
                <a:cs typeface="Arial" pitchFamily="34" charset="0"/>
              </a:rPr>
              <a:t>the </a:t>
            </a:r>
            <a:r>
              <a:rPr lang="en-US" sz="1800" i="1" dirty="0">
                <a:latin typeface="Arial" pitchFamily="34" charset="0"/>
                <a:cs typeface="Arial" pitchFamily="34" charset="0"/>
              </a:rPr>
              <a:t>IS-LM</a:t>
            </a:r>
            <a:r>
              <a:rPr lang="en-US" sz="1800" dirty="0">
                <a:latin typeface="Arial" pitchFamily="34" charset="0"/>
                <a:cs typeface="Arial" pitchFamily="34" charset="0"/>
              </a:rPr>
              <a:t> model to analyze the effects of</a:t>
            </a:r>
          </a:p>
          <a:p>
            <a:pPr lvl="1" indent="-433388">
              <a:spcBef>
                <a:spcPct val="10000"/>
              </a:spcBef>
              <a:buClr>
                <a:schemeClr val="tx1"/>
              </a:buClr>
              <a:buFontTx/>
              <a:buAutoNum type="arabicPeriod"/>
            </a:pPr>
            <a:r>
              <a:rPr lang="en-US" sz="1800" dirty="0">
                <a:latin typeface="Arial" pitchFamily="34" charset="0"/>
                <a:cs typeface="Arial" pitchFamily="34" charset="0"/>
              </a:rPr>
              <a:t>A boom in the stock market makes consumers wealthier</a:t>
            </a:r>
            <a:r>
              <a:rPr lang="en-US" sz="1800" dirty="0" smtClean="0">
                <a:latin typeface="Arial" pitchFamily="34" charset="0"/>
                <a:cs typeface="Arial" pitchFamily="34" charset="0"/>
              </a:rPr>
              <a:t>.</a:t>
            </a:r>
          </a:p>
          <a:p>
            <a:pPr lvl="1" indent="-433388">
              <a:spcBef>
                <a:spcPct val="10000"/>
              </a:spcBef>
              <a:buClr>
                <a:schemeClr val="tx1"/>
              </a:buClr>
              <a:buFontTx/>
              <a:buAutoNum type="arabicPeriod"/>
            </a:pPr>
            <a:endParaRPr lang="en-US" sz="1800" dirty="0">
              <a:latin typeface="Arial" pitchFamily="34" charset="0"/>
              <a:cs typeface="Arial" pitchFamily="34" charset="0"/>
            </a:endParaRPr>
          </a:p>
          <a:p>
            <a:pPr lvl="1" indent="-433388">
              <a:spcBef>
                <a:spcPct val="10000"/>
              </a:spcBef>
              <a:buClr>
                <a:schemeClr val="tx1"/>
              </a:buClr>
              <a:buFontTx/>
              <a:buAutoNum type="arabicPeriod"/>
            </a:pPr>
            <a:r>
              <a:rPr lang="en-US" sz="1800" dirty="0">
                <a:latin typeface="Arial" pitchFamily="34" charset="0"/>
                <a:cs typeface="Arial" pitchFamily="34" charset="0"/>
              </a:rPr>
              <a:t>After a wave of credit card fraud, consumers use cash more frequently in transactions.</a:t>
            </a:r>
          </a:p>
          <a:p>
            <a:pPr marL="0" indent="0">
              <a:spcBef>
                <a:spcPct val="60000"/>
              </a:spcBef>
              <a:buClr>
                <a:schemeClr val="tx1"/>
              </a:buClr>
              <a:buFont typeface="Wingdings" pitchFamily="2" charset="2"/>
              <a:buNone/>
            </a:pPr>
            <a:endParaRPr lang="en-US" sz="1800" dirty="0" smtClean="0">
              <a:latin typeface="Arial" pitchFamily="34" charset="0"/>
              <a:cs typeface="Arial" pitchFamily="34" charset="0"/>
            </a:endParaRPr>
          </a:p>
          <a:p>
            <a:pPr marL="0" indent="0">
              <a:spcBef>
                <a:spcPct val="60000"/>
              </a:spcBef>
              <a:buClr>
                <a:schemeClr val="tx1"/>
              </a:buClr>
              <a:buFont typeface="Wingdings" pitchFamily="2" charset="2"/>
              <a:buNone/>
            </a:pPr>
            <a:endParaRPr lang="en-US" sz="1800" dirty="0">
              <a:latin typeface="Arial" pitchFamily="34" charset="0"/>
              <a:cs typeface="Arial" pitchFamily="34" charset="0"/>
            </a:endParaRPr>
          </a:p>
          <a:p>
            <a:pPr marL="0" indent="0">
              <a:spcBef>
                <a:spcPct val="60000"/>
              </a:spcBef>
              <a:buClr>
                <a:schemeClr val="tx1"/>
              </a:buClr>
              <a:buFont typeface="Wingdings" pitchFamily="2" charset="2"/>
              <a:buNone/>
            </a:pPr>
            <a:r>
              <a:rPr lang="en-US" sz="1800" dirty="0" smtClean="0">
                <a:latin typeface="Arial" pitchFamily="34" charset="0"/>
                <a:cs typeface="Arial" pitchFamily="34" charset="0"/>
              </a:rPr>
              <a:t>For </a:t>
            </a:r>
            <a:r>
              <a:rPr lang="en-US" sz="1800" dirty="0">
                <a:latin typeface="Arial" pitchFamily="34" charset="0"/>
                <a:cs typeface="Arial" pitchFamily="34" charset="0"/>
              </a:rPr>
              <a:t>each shock, </a:t>
            </a:r>
          </a:p>
          <a:p>
            <a:pPr lvl="1" indent="-433388">
              <a:spcBef>
                <a:spcPct val="10000"/>
              </a:spcBef>
              <a:buClr>
                <a:schemeClr val="tx1"/>
              </a:buClr>
              <a:buFontTx/>
              <a:buAutoNum type="alphaLcPeriod"/>
            </a:pPr>
            <a:r>
              <a:rPr lang="en-US" sz="1800" dirty="0">
                <a:latin typeface="Arial" pitchFamily="34" charset="0"/>
                <a:cs typeface="Arial" pitchFamily="34" charset="0"/>
              </a:rPr>
              <a:t>use the </a:t>
            </a:r>
            <a:r>
              <a:rPr lang="en-US" sz="1800" i="1" dirty="0">
                <a:latin typeface="Arial" pitchFamily="34" charset="0"/>
                <a:cs typeface="Arial" pitchFamily="34" charset="0"/>
              </a:rPr>
              <a:t>IS-LM</a:t>
            </a:r>
            <a:r>
              <a:rPr lang="en-US" sz="1800" dirty="0">
                <a:latin typeface="Arial" pitchFamily="34" charset="0"/>
                <a:cs typeface="Arial" pitchFamily="34" charset="0"/>
              </a:rPr>
              <a:t> diagram to show the effects of the shock on </a:t>
            </a:r>
            <a:r>
              <a:rPr lang="en-US" sz="1800" b="1" i="1" dirty="0">
                <a:latin typeface="Arial" pitchFamily="34" charset="0"/>
                <a:cs typeface="Arial" pitchFamily="34" charset="0"/>
              </a:rPr>
              <a:t>Y</a:t>
            </a:r>
            <a:r>
              <a:rPr lang="en-US" sz="1800" dirty="0">
                <a:latin typeface="Arial" pitchFamily="34" charset="0"/>
                <a:cs typeface="Arial" pitchFamily="34" charset="0"/>
              </a:rPr>
              <a:t>  and </a:t>
            </a:r>
            <a:r>
              <a:rPr lang="en-US" sz="1800" b="1" i="1" dirty="0">
                <a:latin typeface="Arial" pitchFamily="34" charset="0"/>
                <a:cs typeface="Arial" pitchFamily="34" charset="0"/>
              </a:rPr>
              <a:t>r</a:t>
            </a:r>
            <a:r>
              <a:rPr lang="en-US" sz="1800" dirty="0">
                <a:latin typeface="Arial" pitchFamily="34" charset="0"/>
                <a:cs typeface="Arial" pitchFamily="34" charset="0"/>
              </a:rPr>
              <a:t> .</a:t>
            </a:r>
            <a:endParaRPr lang="en-US" sz="1800" b="1" i="1" dirty="0">
              <a:latin typeface="Arial" pitchFamily="34" charset="0"/>
              <a:cs typeface="Arial" pitchFamily="34" charset="0"/>
            </a:endParaRPr>
          </a:p>
          <a:p>
            <a:pPr lvl="1" indent="-433388">
              <a:spcBef>
                <a:spcPct val="10000"/>
              </a:spcBef>
              <a:buClr>
                <a:schemeClr val="tx1"/>
              </a:buClr>
              <a:buFontTx/>
              <a:buAutoNum type="alphaLcPeriod"/>
            </a:pPr>
            <a:r>
              <a:rPr lang="en-US" sz="1800" dirty="0">
                <a:latin typeface="Arial" pitchFamily="34" charset="0"/>
                <a:cs typeface="Arial" pitchFamily="34" charset="0"/>
              </a:rPr>
              <a:t>determine what happens to </a:t>
            </a:r>
            <a:r>
              <a:rPr lang="en-US" sz="1800" b="1" i="1" dirty="0">
                <a:latin typeface="Arial" pitchFamily="34" charset="0"/>
                <a:cs typeface="Arial" pitchFamily="34" charset="0"/>
              </a:rPr>
              <a:t>C</a:t>
            </a:r>
            <a:r>
              <a:rPr lang="en-US" sz="1800" dirty="0">
                <a:latin typeface="Arial" pitchFamily="34" charset="0"/>
                <a:cs typeface="Arial" pitchFamily="34" charset="0"/>
              </a:rPr>
              <a:t>, </a:t>
            </a:r>
            <a:r>
              <a:rPr lang="en-US" sz="1800" b="1" i="1" dirty="0">
                <a:latin typeface="Arial" pitchFamily="34" charset="0"/>
                <a:cs typeface="Arial" pitchFamily="34" charset="0"/>
              </a:rPr>
              <a:t>I</a:t>
            </a:r>
            <a:r>
              <a:rPr lang="en-US" sz="1800" dirty="0">
                <a:latin typeface="Arial" pitchFamily="34" charset="0"/>
                <a:cs typeface="Arial" pitchFamily="34" charset="0"/>
              </a:rPr>
              <a:t>, and the unemployment rate.</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2"/>
          <p:cNvSpPr>
            <a:spLocks noGrp="1" noChangeArrowheads="1"/>
          </p:cNvSpPr>
          <p:nvPr>
            <p:ph type="title"/>
          </p:nvPr>
        </p:nvSpPr>
        <p:spPr>
          <a:xfrm>
            <a:off x="762000" y="228600"/>
            <a:ext cx="8077200" cy="838200"/>
          </a:xfrm>
        </p:spPr>
        <p:txBody>
          <a:bodyPr>
            <a:normAutofit/>
          </a:bodyPr>
          <a:lstStyle/>
          <a:p>
            <a:r>
              <a:rPr lang="en-US" sz="2400" b="1" dirty="0">
                <a:latin typeface="Arial" pitchFamily="34" charset="0"/>
                <a:cs typeface="Arial" pitchFamily="34" charset="0"/>
              </a:rPr>
              <a:t>CASE STUDY </a:t>
            </a:r>
            <a:br>
              <a:rPr lang="en-US" sz="2400" b="1" dirty="0">
                <a:latin typeface="Arial" pitchFamily="34" charset="0"/>
                <a:cs typeface="Arial" pitchFamily="34" charset="0"/>
              </a:rPr>
            </a:br>
            <a:r>
              <a:rPr lang="en-US" sz="2400" b="1" dirty="0">
                <a:latin typeface="Arial" pitchFamily="34" charset="0"/>
                <a:cs typeface="Arial" pitchFamily="34" charset="0"/>
              </a:rPr>
              <a:t>The U.S. economic slowdown of 2001</a:t>
            </a:r>
          </a:p>
        </p:txBody>
      </p:sp>
      <p:sp>
        <p:nvSpPr>
          <p:cNvPr id="346115" name="Rectangle 3"/>
          <p:cNvSpPr>
            <a:spLocks noGrp="1" noChangeArrowheads="1"/>
          </p:cNvSpPr>
          <p:nvPr>
            <p:ph idx="1"/>
          </p:nvPr>
        </p:nvSpPr>
        <p:spPr>
          <a:xfrm>
            <a:off x="1066800" y="1219200"/>
            <a:ext cx="7315200" cy="3962400"/>
          </a:xfrm>
        </p:spPr>
        <p:txBody>
          <a:bodyPr/>
          <a:lstStyle/>
          <a:p>
            <a:pPr algn="ctr">
              <a:buFont typeface="Wingdings" pitchFamily="2" charset="2"/>
              <a:buNone/>
              <a:tabLst>
                <a:tab pos="2681288" algn="r"/>
                <a:tab pos="2916238" algn="l"/>
              </a:tabLst>
            </a:pPr>
            <a:endParaRPr lang="en-US" sz="1800" i="1" dirty="0" smtClean="0">
              <a:latin typeface="Arial" pitchFamily="34" charset="0"/>
              <a:cs typeface="Arial" pitchFamily="34" charset="0"/>
            </a:endParaRPr>
          </a:p>
          <a:p>
            <a:pPr algn="ctr">
              <a:buFont typeface="Wingdings" pitchFamily="2" charset="2"/>
              <a:buNone/>
              <a:tabLst>
                <a:tab pos="2681288" algn="r"/>
                <a:tab pos="2916238" algn="l"/>
              </a:tabLst>
            </a:pPr>
            <a:r>
              <a:rPr lang="en-US" sz="1800" i="1" dirty="0" smtClean="0">
                <a:latin typeface="Arial" pitchFamily="34" charset="0"/>
                <a:cs typeface="Arial" pitchFamily="34" charset="0"/>
              </a:rPr>
              <a:t> </a:t>
            </a:r>
            <a:r>
              <a:rPr lang="en-US" sz="1800" i="1" dirty="0">
                <a:latin typeface="Arial" pitchFamily="34" charset="0"/>
                <a:cs typeface="Arial" pitchFamily="34" charset="0"/>
              </a:rPr>
              <a:t>~What happened~</a:t>
            </a:r>
          </a:p>
          <a:p>
            <a:pPr>
              <a:buFont typeface="Wingdings" pitchFamily="2" charset="2"/>
              <a:buNone/>
              <a:tabLst>
                <a:tab pos="2681288" algn="r"/>
                <a:tab pos="2916238" algn="l"/>
              </a:tabLst>
            </a:pPr>
            <a:endParaRPr lang="en-US" sz="1800" dirty="0" smtClean="0">
              <a:latin typeface="Arial" pitchFamily="34" charset="0"/>
              <a:cs typeface="Arial" pitchFamily="34" charset="0"/>
            </a:endParaRPr>
          </a:p>
          <a:p>
            <a:pPr>
              <a:buFont typeface="Wingdings" pitchFamily="2" charset="2"/>
              <a:buNone/>
              <a:tabLst>
                <a:tab pos="2681288" algn="r"/>
                <a:tab pos="2916238" algn="l"/>
              </a:tabLst>
            </a:pPr>
            <a:r>
              <a:rPr lang="en-US" sz="1800" dirty="0" smtClean="0">
                <a:latin typeface="Arial" pitchFamily="34" charset="0"/>
                <a:cs typeface="Arial" pitchFamily="34" charset="0"/>
              </a:rPr>
              <a:t>1</a:t>
            </a:r>
            <a:r>
              <a:rPr lang="en-US" sz="1800" dirty="0">
                <a:latin typeface="Arial" pitchFamily="34" charset="0"/>
                <a:cs typeface="Arial" pitchFamily="34" charset="0"/>
              </a:rPr>
              <a:t>. </a:t>
            </a:r>
            <a:r>
              <a:rPr lang="en-US" sz="1800" dirty="0" smtClean="0">
                <a:latin typeface="Arial" pitchFamily="34" charset="0"/>
                <a:cs typeface="Arial" pitchFamily="34" charset="0"/>
              </a:rPr>
              <a:t>Real </a:t>
            </a:r>
            <a:r>
              <a:rPr lang="en-US" sz="1800" dirty="0">
                <a:latin typeface="Arial" pitchFamily="34" charset="0"/>
                <a:cs typeface="Arial" pitchFamily="34" charset="0"/>
              </a:rPr>
              <a:t>GDP growth rate</a:t>
            </a:r>
          </a:p>
          <a:p>
            <a:pPr lvl="1">
              <a:buFontTx/>
              <a:buNone/>
              <a:tabLst>
                <a:tab pos="2681288" algn="r"/>
                <a:tab pos="2916238" algn="l"/>
              </a:tabLst>
            </a:pPr>
            <a:r>
              <a:rPr lang="en-US" sz="1800" dirty="0">
                <a:latin typeface="Arial" pitchFamily="34" charset="0"/>
                <a:cs typeface="Arial" pitchFamily="34" charset="0"/>
              </a:rPr>
              <a:t>		1994-2000: 	3.9% (average annual)</a:t>
            </a:r>
          </a:p>
          <a:p>
            <a:pPr lvl="1">
              <a:buFontTx/>
              <a:buNone/>
              <a:tabLst>
                <a:tab pos="2681288" algn="r"/>
                <a:tab pos="2916238" algn="l"/>
              </a:tabLst>
            </a:pPr>
            <a:r>
              <a:rPr lang="en-US" sz="1800" dirty="0">
                <a:latin typeface="Arial" pitchFamily="34" charset="0"/>
                <a:cs typeface="Arial" pitchFamily="34" charset="0"/>
              </a:rPr>
              <a:t>		2001:  	1.2%</a:t>
            </a:r>
          </a:p>
          <a:p>
            <a:pPr>
              <a:buFont typeface="Wingdings" pitchFamily="2" charset="2"/>
              <a:buNone/>
              <a:tabLst>
                <a:tab pos="2681288" algn="r"/>
                <a:tab pos="2916238" algn="l"/>
              </a:tabLst>
            </a:pPr>
            <a:endParaRPr lang="en-US" sz="1800" dirty="0" smtClean="0">
              <a:latin typeface="Arial" pitchFamily="34" charset="0"/>
              <a:cs typeface="Arial" pitchFamily="34" charset="0"/>
            </a:endParaRPr>
          </a:p>
          <a:p>
            <a:pPr>
              <a:buFont typeface="Wingdings" pitchFamily="2" charset="2"/>
              <a:buNone/>
              <a:tabLst>
                <a:tab pos="2681288" algn="r"/>
                <a:tab pos="2916238" algn="l"/>
              </a:tabLst>
            </a:pPr>
            <a:endParaRPr lang="en-US" sz="1800" dirty="0">
              <a:latin typeface="Arial" pitchFamily="34" charset="0"/>
              <a:cs typeface="Arial" pitchFamily="34" charset="0"/>
            </a:endParaRPr>
          </a:p>
          <a:p>
            <a:pPr>
              <a:buFont typeface="Wingdings" pitchFamily="2" charset="2"/>
              <a:buNone/>
              <a:tabLst>
                <a:tab pos="2681288" algn="r"/>
                <a:tab pos="2916238" algn="l"/>
              </a:tabLst>
            </a:pPr>
            <a:r>
              <a:rPr lang="en-US" sz="1800" dirty="0" smtClean="0">
                <a:latin typeface="Arial" pitchFamily="34" charset="0"/>
                <a:cs typeface="Arial" pitchFamily="34" charset="0"/>
              </a:rPr>
              <a:t>2</a:t>
            </a:r>
            <a:r>
              <a:rPr lang="en-US" sz="1800" dirty="0">
                <a:latin typeface="Arial" pitchFamily="34" charset="0"/>
                <a:cs typeface="Arial" pitchFamily="34" charset="0"/>
              </a:rPr>
              <a:t>. Unemployment rate</a:t>
            </a:r>
          </a:p>
          <a:p>
            <a:pPr lvl="1">
              <a:buFontTx/>
              <a:buNone/>
              <a:tabLst>
                <a:tab pos="2681288" algn="r"/>
                <a:tab pos="2916238" algn="l"/>
              </a:tabLst>
            </a:pPr>
            <a:r>
              <a:rPr lang="en-US" sz="1800" dirty="0">
                <a:latin typeface="Arial" pitchFamily="34" charset="0"/>
                <a:cs typeface="Arial" pitchFamily="34" charset="0"/>
              </a:rPr>
              <a:t>		Dec 2000: 	4.0%</a:t>
            </a:r>
          </a:p>
          <a:p>
            <a:pPr lvl="1">
              <a:buFontTx/>
              <a:buNone/>
              <a:tabLst>
                <a:tab pos="2681288" algn="r"/>
                <a:tab pos="2916238" algn="l"/>
              </a:tabLst>
            </a:pPr>
            <a:r>
              <a:rPr lang="en-US" sz="1800" dirty="0">
                <a:latin typeface="Arial" pitchFamily="34" charset="0"/>
                <a:cs typeface="Arial" pitchFamily="34" charset="0"/>
              </a:rPr>
              <a:t>		Dec 2001:  	5.8%</a:t>
            </a:r>
          </a:p>
          <a:p>
            <a:pPr>
              <a:buFont typeface="Wingdings" pitchFamily="2" charset="2"/>
              <a:buNone/>
              <a:tabLst>
                <a:tab pos="2681288" algn="r"/>
                <a:tab pos="2916238" algn="l"/>
              </a:tabLst>
            </a:pPr>
            <a:endParaRPr lang="en-US" sz="1800" dirty="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Rectangle 2"/>
          <p:cNvSpPr>
            <a:spLocks noGrp="1" noChangeArrowheads="1"/>
          </p:cNvSpPr>
          <p:nvPr>
            <p:ph type="title"/>
          </p:nvPr>
        </p:nvSpPr>
        <p:spPr>
          <a:xfrm>
            <a:off x="762000" y="228600"/>
            <a:ext cx="8001000" cy="838200"/>
          </a:xfrm>
        </p:spPr>
        <p:txBody>
          <a:bodyPr>
            <a:normAutofit/>
          </a:bodyPr>
          <a:lstStyle/>
          <a:p>
            <a:r>
              <a:rPr lang="en-US" sz="2400" b="1" dirty="0">
                <a:latin typeface="Arial" pitchFamily="34" charset="0"/>
                <a:cs typeface="Arial" pitchFamily="34" charset="0"/>
              </a:rPr>
              <a:t>CASE STUDY </a:t>
            </a:r>
            <a:br>
              <a:rPr lang="en-US" sz="2400" b="1" dirty="0">
                <a:latin typeface="Arial" pitchFamily="34" charset="0"/>
                <a:cs typeface="Arial" pitchFamily="34" charset="0"/>
              </a:rPr>
            </a:br>
            <a:r>
              <a:rPr lang="en-US" sz="2400" b="1" dirty="0">
                <a:latin typeface="Arial" pitchFamily="34" charset="0"/>
                <a:cs typeface="Arial" pitchFamily="34" charset="0"/>
              </a:rPr>
              <a:t>The U.S. economic slowdown of 2001</a:t>
            </a:r>
          </a:p>
        </p:txBody>
      </p:sp>
      <p:sp>
        <p:nvSpPr>
          <p:cNvPr id="347139" name="Rectangle 3"/>
          <p:cNvSpPr>
            <a:spLocks noGrp="1" noChangeArrowheads="1"/>
          </p:cNvSpPr>
          <p:nvPr>
            <p:ph idx="1"/>
          </p:nvPr>
        </p:nvSpPr>
        <p:spPr/>
        <p:txBody>
          <a:bodyPr>
            <a:normAutofit/>
          </a:bodyPr>
          <a:lstStyle/>
          <a:p>
            <a:pPr marL="336550" indent="-336550" algn="ctr">
              <a:buFont typeface="Wingdings" pitchFamily="2" charset="2"/>
              <a:buNone/>
              <a:tabLst>
                <a:tab pos="5319713" algn="r"/>
                <a:tab pos="5597525" algn="l"/>
              </a:tabLst>
            </a:pPr>
            <a:r>
              <a:rPr lang="en-US" sz="1800" i="1" dirty="0">
                <a:latin typeface="Arial" pitchFamily="34" charset="0"/>
                <a:cs typeface="Arial" pitchFamily="34" charset="0"/>
              </a:rPr>
              <a:t> ~Shocks that contributed to the slowdown~</a:t>
            </a:r>
            <a:endParaRPr lang="en-US" sz="1800" dirty="0">
              <a:latin typeface="Arial" pitchFamily="34" charset="0"/>
              <a:cs typeface="Arial" pitchFamily="34" charset="0"/>
            </a:endParaRPr>
          </a:p>
          <a:p>
            <a:pPr marL="336550" indent="-336550">
              <a:spcBef>
                <a:spcPct val="50000"/>
              </a:spcBef>
              <a:buFont typeface="Wingdings" pitchFamily="2" charset="2"/>
              <a:buNone/>
              <a:tabLst>
                <a:tab pos="5319713" algn="r"/>
                <a:tab pos="5597525" algn="l"/>
              </a:tabLst>
            </a:pPr>
            <a:r>
              <a:rPr lang="en-US" sz="1800" dirty="0">
                <a:latin typeface="Arial" pitchFamily="34" charset="0"/>
                <a:cs typeface="Arial" pitchFamily="34" charset="0"/>
              </a:rPr>
              <a:t>1. Falling stock prices  </a:t>
            </a:r>
          </a:p>
          <a:p>
            <a:pPr marL="911225" lvl="1">
              <a:buFontTx/>
              <a:buNone/>
              <a:tabLst>
                <a:tab pos="5319713" algn="r"/>
                <a:tab pos="5597525" algn="l"/>
              </a:tabLst>
            </a:pPr>
            <a:r>
              <a:rPr lang="en-US" sz="1800" dirty="0">
                <a:latin typeface="Arial" pitchFamily="34" charset="0"/>
                <a:cs typeface="Arial" pitchFamily="34" charset="0"/>
              </a:rPr>
              <a:t>		From Aug 2000 to Aug 2001:	-25%</a:t>
            </a:r>
            <a:br>
              <a:rPr lang="en-US" sz="1800" dirty="0">
                <a:latin typeface="Arial" pitchFamily="34" charset="0"/>
                <a:cs typeface="Arial" pitchFamily="34" charset="0"/>
              </a:rPr>
            </a:br>
            <a:r>
              <a:rPr lang="en-US" sz="1800" dirty="0">
                <a:latin typeface="Arial" pitchFamily="34" charset="0"/>
                <a:cs typeface="Arial" pitchFamily="34" charset="0"/>
              </a:rPr>
              <a:t>	Week after 9/11: 	-12%</a:t>
            </a:r>
          </a:p>
          <a:p>
            <a:pPr marL="336550" indent="-336550">
              <a:spcBef>
                <a:spcPct val="50000"/>
              </a:spcBef>
              <a:buFont typeface="Wingdings" pitchFamily="2" charset="2"/>
              <a:buNone/>
              <a:tabLst>
                <a:tab pos="5319713" algn="r"/>
                <a:tab pos="5597525" algn="l"/>
              </a:tabLst>
            </a:pPr>
            <a:r>
              <a:rPr lang="en-US" sz="1800" dirty="0">
                <a:latin typeface="Arial" pitchFamily="34" charset="0"/>
                <a:cs typeface="Arial" pitchFamily="34" charset="0"/>
              </a:rPr>
              <a:t>2. The terrorist attacks on 9/11</a:t>
            </a:r>
          </a:p>
          <a:p>
            <a:pPr marL="911225" lvl="1">
              <a:buClr>
                <a:schemeClr val="tx1"/>
              </a:buClr>
              <a:buSzTx/>
              <a:buFontTx/>
              <a:buChar char="•"/>
              <a:tabLst>
                <a:tab pos="5319713" algn="r"/>
                <a:tab pos="5597525" algn="l"/>
              </a:tabLst>
            </a:pPr>
            <a:r>
              <a:rPr lang="en-US" sz="1800" dirty="0">
                <a:latin typeface="Arial" pitchFamily="34" charset="0"/>
                <a:cs typeface="Arial" pitchFamily="34" charset="0"/>
              </a:rPr>
              <a:t>increased uncertainty </a:t>
            </a:r>
          </a:p>
          <a:p>
            <a:pPr marL="911225" lvl="1">
              <a:buClr>
                <a:schemeClr val="tx1"/>
              </a:buClr>
              <a:buSzTx/>
              <a:buFontTx/>
              <a:buChar char="•"/>
              <a:tabLst>
                <a:tab pos="5319713" algn="r"/>
                <a:tab pos="5597525" algn="l"/>
              </a:tabLst>
            </a:pPr>
            <a:r>
              <a:rPr lang="en-US" sz="1800" dirty="0">
                <a:latin typeface="Arial" pitchFamily="34" charset="0"/>
                <a:cs typeface="Arial" pitchFamily="34" charset="0"/>
              </a:rPr>
              <a:t>fall in consumer &amp; business confidence</a:t>
            </a:r>
          </a:p>
          <a:p>
            <a:pPr marL="336550" indent="-336550" algn="ctr">
              <a:spcBef>
                <a:spcPct val="60000"/>
              </a:spcBef>
              <a:buClr>
                <a:srgbClr val="FF9900"/>
              </a:buClr>
              <a:buSzTx/>
              <a:buFontTx/>
              <a:buNone/>
              <a:tabLst>
                <a:tab pos="5319713" algn="r"/>
                <a:tab pos="5597525" algn="l"/>
              </a:tabLst>
            </a:pPr>
            <a:r>
              <a:rPr lang="en-US" sz="1800" i="1" dirty="0">
                <a:latin typeface="Arial" pitchFamily="34" charset="0"/>
                <a:cs typeface="Arial" pitchFamily="34" charset="0"/>
              </a:rPr>
              <a:t>Both shocks reduced spending and </a:t>
            </a:r>
            <a:br>
              <a:rPr lang="en-US" sz="1800" i="1" dirty="0">
                <a:latin typeface="Arial" pitchFamily="34" charset="0"/>
                <a:cs typeface="Arial" pitchFamily="34" charset="0"/>
              </a:rPr>
            </a:br>
            <a:r>
              <a:rPr lang="en-US" sz="1800" i="1" dirty="0">
                <a:latin typeface="Arial" pitchFamily="34" charset="0"/>
                <a:cs typeface="Arial" pitchFamily="34" charset="0"/>
              </a:rPr>
              <a:t>shifted the IS curve left.  </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Rectangle 2"/>
          <p:cNvSpPr>
            <a:spLocks noGrp="1" noChangeArrowheads="1"/>
          </p:cNvSpPr>
          <p:nvPr>
            <p:ph type="title"/>
          </p:nvPr>
        </p:nvSpPr>
        <p:spPr>
          <a:xfrm>
            <a:off x="762000" y="228600"/>
            <a:ext cx="8001000" cy="838200"/>
          </a:xfrm>
        </p:spPr>
        <p:txBody>
          <a:bodyPr>
            <a:normAutofit/>
          </a:bodyPr>
          <a:lstStyle/>
          <a:p>
            <a:r>
              <a:rPr lang="en-US" sz="2400" b="1" dirty="0">
                <a:latin typeface="Arial" pitchFamily="34" charset="0"/>
                <a:cs typeface="Arial" pitchFamily="34" charset="0"/>
              </a:rPr>
              <a:t>CASE STUDY </a:t>
            </a:r>
            <a:br>
              <a:rPr lang="en-US" sz="2400" b="1" dirty="0">
                <a:latin typeface="Arial" pitchFamily="34" charset="0"/>
                <a:cs typeface="Arial" pitchFamily="34" charset="0"/>
              </a:rPr>
            </a:br>
            <a:r>
              <a:rPr lang="en-US" sz="2400" b="1" dirty="0">
                <a:latin typeface="Arial" pitchFamily="34" charset="0"/>
                <a:cs typeface="Arial" pitchFamily="34" charset="0"/>
              </a:rPr>
              <a:t>The U.S. economic slowdown of 2001</a:t>
            </a:r>
          </a:p>
        </p:txBody>
      </p:sp>
      <p:sp>
        <p:nvSpPr>
          <p:cNvPr id="348163" name="Rectangle 3"/>
          <p:cNvSpPr>
            <a:spLocks noGrp="1" noChangeArrowheads="1"/>
          </p:cNvSpPr>
          <p:nvPr>
            <p:ph idx="1"/>
          </p:nvPr>
        </p:nvSpPr>
        <p:spPr>
          <a:xfrm>
            <a:off x="990600" y="1219200"/>
            <a:ext cx="7696200" cy="4953000"/>
          </a:xfrm>
        </p:spPr>
        <p:txBody>
          <a:bodyPr>
            <a:normAutofit/>
          </a:bodyPr>
          <a:lstStyle/>
          <a:p>
            <a:pPr marL="336550" indent="-336550" algn="ctr">
              <a:buFont typeface="Wingdings" pitchFamily="2" charset="2"/>
              <a:buNone/>
              <a:tabLst>
                <a:tab pos="5319713" algn="r"/>
                <a:tab pos="5597525" algn="l"/>
              </a:tabLst>
            </a:pPr>
            <a:r>
              <a:rPr lang="en-US" sz="1800" i="1" dirty="0">
                <a:latin typeface="Arial" pitchFamily="34" charset="0"/>
                <a:cs typeface="Arial" pitchFamily="34" charset="0"/>
              </a:rPr>
              <a:t> </a:t>
            </a:r>
            <a:endParaRPr lang="en-US" sz="1800" i="1" dirty="0" smtClean="0">
              <a:latin typeface="Arial" pitchFamily="34" charset="0"/>
              <a:cs typeface="Arial" pitchFamily="34" charset="0"/>
            </a:endParaRPr>
          </a:p>
          <a:p>
            <a:pPr marL="336550" indent="-336550" algn="ctr">
              <a:buFont typeface="Wingdings" pitchFamily="2" charset="2"/>
              <a:buNone/>
              <a:tabLst>
                <a:tab pos="5319713" algn="r"/>
                <a:tab pos="5597525" algn="l"/>
              </a:tabLst>
            </a:pPr>
            <a:r>
              <a:rPr lang="en-US" sz="1800" i="1" dirty="0" smtClean="0">
                <a:latin typeface="Arial" pitchFamily="34" charset="0"/>
                <a:cs typeface="Arial" pitchFamily="34" charset="0"/>
              </a:rPr>
              <a:t>~</a:t>
            </a:r>
            <a:r>
              <a:rPr lang="en-US" sz="1800" i="1" dirty="0">
                <a:latin typeface="Arial" pitchFamily="34" charset="0"/>
                <a:cs typeface="Arial" pitchFamily="34" charset="0"/>
              </a:rPr>
              <a:t>The policy response~</a:t>
            </a:r>
            <a:endParaRPr lang="en-US" sz="1800" dirty="0">
              <a:latin typeface="Arial" pitchFamily="34" charset="0"/>
              <a:cs typeface="Arial" pitchFamily="34" charset="0"/>
            </a:endParaRPr>
          </a:p>
          <a:p>
            <a:pPr marL="336550" indent="-336550">
              <a:spcBef>
                <a:spcPct val="15000"/>
              </a:spcBef>
              <a:buFont typeface="Wingdings" pitchFamily="2" charset="2"/>
              <a:buNone/>
              <a:tabLst>
                <a:tab pos="5319713" algn="r"/>
                <a:tab pos="5597525" algn="l"/>
              </a:tabLst>
            </a:pPr>
            <a:r>
              <a:rPr lang="en-US" sz="1800" dirty="0">
                <a:latin typeface="Arial" pitchFamily="34" charset="0"/>
                <a:cs typeface="Arial" pitchFamily="34" charset="0"/>
              </a:rPr>
              <a:t>1. Fiscal policy</a:t>
            </a:r>
          </a:p>
          <a:p>
            <a:pPr marL="750888" lvl="1">
              <a:buClr>
                <a:schemeClr val="tx1"/>
              </a:buClr>
              <a:buSzTx/>
              <a:buFontTx/>
              <a:buChar char="•"/>
              <a:tabLst>
                <a:tab pos="5319713" algn="r"/>
                <a:tab pos="5597525" algn="l"/>
              </a:tabLst>
            </a:pPr>
            <a:r>
              <a:rPr lang="en-US" sz="1800" dirty="0">
                <a:latin typeface="Arial" pitchFamily="34" charset="0"/>
                <a:cs typeface="Arial" pitchFamily="34" charset="0"/>
              </a:rPr>
              <a:t>large long-term tax cut, </a:t>
            </a:r>
            <a:br>
              <a:rPr lang="en-US" sz="1800" dirty="0">
                <a:latin typeface="Arial" pitchFamily="34" charset="0"/>
                <a:cs typeface="Arial" pitchFamily="34" charset="0"/>
              </a:rPr>
            </a:br>
            <a:r>
              <a:rPr lang="en-US" sz="1800" dirty="0">
                <a:latin typeface="Arial" pitchFamily="34" charset="0"/>
                <a:cs typeface="Arial" pitchFamily="34" charset="0"/>
              </a:rPr>
              <a:t>immediate $300 rebate checks</a:t>
            </a:r>
          </a:p>
          <a:p>
            <a:pPr marL="750888" lvl="1">
              <a:buClr>
                <a:schemeClr val="tx1"/>
              </a:buClr>
              <a:buSzTx/>
              <a:buFontTx/>
              <a:buChar char="•"/>
              <a:tabLst>
                <a:tab pos="5319713" algn="r"/>
                <a:tab pos="5597525" algn="l"/>
              </a:tabLst>
            </a:pPr>
            <a:r>
              <a:rPr lang="en-US" sz="1800" dirty="0">
                <a:latin typeface="Arial" pitchFamily="34" charset="0"/>
                <a:cs typeface="Arial" pitchFamily="34" charset="0"/>
              </a:rPr>
              <a:t>spending increases:</a:t>
            </a:r>
            <a:br>
              <a:rPr lang="en-US" sz="1800" dirty="0">
                <a:latin typeface="Arial" pitchFamily="34" charset="0"/>
                <a:cs typeface="Arial" pitchFamily="34" charset="0"/>
              </a:rPr>
            </a:br>
            <a:r>
              <a:rPr lang="en-US" sz="1800" dirty="0">
                <a:latin typeface="Arial" pitchFamily="34" charset="0"/>
                <a:cs typeface="Arial" pitchFamily="34" charset="0"/>
              </a:rPr>
              <a:t>aid to New York City &amp; the airline industry,</a:t>
            </a:r>
            <a:br>
              <a:rPr lang="en-US" sz="1800" dirty="0">
                <a:latin typeface="Arial" pitchFamily="34" charset="0"/>
                <a:cs typeface="Arial" pitchFamily="34" charset="0"/>
              </a:rPr>
            </a:br>
            <a:r>
              <a:rPr lang="en-US" sz="1800" dirty="0">
                <a:latin typeface="Arial" pitchFamily="34" charset="0"/>
                <a:cs typeface="Arial" pitchFamily="34" charset="0"/>
              </a:rPr>
              <a:t>war on terrorism</a:t>
            </a:r>
          </a:p>
          <a:p>
            <a:pPr marL="336550" indent="-336550">
              <a:spcBef>
                <a:spcPct val="30000"/>
              </a:spcBef>
              <a:buClr>
                <a:schemeClr val="tx1"/>
              </a:buClr>
              <a:buFont typeface="Wingdings" pitchFamily="2" charset="2"/>
              <a:buNone/>
              <a:tabLst>
                <a:tab pos="5319713" algn="r"/>
                <a:tab pos="5597525" algn="l"/>
              </a:tabLst>
            </a:pPr>
            <a:endParaRPr lang="en-US" sz="1800" dirty="0" smtClean="0">
              <a:latin typeface="Arial" pitchFamily="34" charset="0"/>
              <a:cs typeface="Arial" pitchFamily="34" charset="0"/>
            </a:endParaRPr>
          </a:p>
          <a:p>
            <a:pPr marL="336550" indent="-336550">
              <a:spcBef>
                <a:spcPct val="30000"/>
              </a:spcBef>
              <a:buClr>
                <a:schemeClr val="tx1"/>
              </a:buClr>
              <a:buFont typeface="Wingdings" pitchFamily="2" charset="2"/>
              <a:buNone/>
              <a:tabLst>
                <a:tab pos="5319713" algn="r"/>
                <a:tab pos="5597525" algn="l"/>
              </a:tabLst>
            </a:pPr>
            <a:endParaRPr lang="en-US" sz="1800" dirty="0">
              <a:latin typeface="Arial" pitchFamily="34" charset="0"/>
              <a:cs typeface="Arial" pitchFamily="34" charset="0"/>
            </a:endParaRPr>
          </a:p>
          <a:p>
            <a:pPr marL="336550" indent="-336550">
              <a:spcBef>
                <a:spcPct val="30000"/>
              </a:spcBef>
              <a:buClr>
                <a:schemeClr val="tx1"/>
              </a:buClr>
              <a:buFont typeface="Wingdings" pitchFamily="2" charset="2"/>
              <a:buNone/>
              <a:tabLst>
                <a:tab pos="5319713" algn="r"/>
                <a:tab pos="5597525" algn="l"/>
              </a:tabLst>
            </a:pPr>
            <a:r>
              <a:rPr lang="en-US" sz="1800" dirty="0" smtClean="0">
                <a:latin typeface="Arial" pitchFamily="34" charset="0"/>
                <a:cs typeface="Arial" pitchFamily="34" charset="0"/>
              </a:rPr>
              <a:t>2</a:t>
            </a:r>
            <a:r>
              <a:rPr lang="en-US" sz="1800" dirty="0">
                <a:latin typeface="Arial" pitchFamily="34" charset="0"/>
                <a:cs typeface="Arial" pitchFamily="34" charset="0"/>
              </a:rPr>
              <a:t>. Monetary policy</a:t>
            </a:r>
          </a:p>
          <a:p>
            <a:pPr marL="750888" lvl="1">
              <a:buClr>
                <a:schemeClr val="tx1"/>
              </a:buClr>
              <a:buSzTx/>
              <a:buFontTx/>
              <a:buChar char="•"/>
              <a:tabLst>
                <a:tab pos="5319713" algn="r"/>
                <a:tab pos="5597525" algn="l"/>
              </a:tabLst>
            </a:pPr>
            <a:r>
              <a:rPr lang="en-US" sz="1800" dirty="0">
                <a:latin typeface="Arial" pitchFamily="34" charset="0"/>
                <a:cs typeface="Arial" pitchFamily="34" charset="0"/>
              </a:rPr>
              <a:t>Fed lowered its Fed Funds rate target </a:t>
            </a:r>
            <a:br>
              <a:rPr lang="en-US" sz="1800" dirty="0">
                <a:latin typeface="Arial" pitchFamily="34" charset="0"/>
                <a:cs typeface="Arial" pitchFamily="34" charset="0"/>
              </a:rPr>
            </a:br>
            <a:r>
              <a:rPr lang="en-US" sz="1800" dirty="0">
                <a:latin typeface="Arial" pitchFamily="34" charset="0"/>
                <a:cs typeface="Arial" pitchFamily="34" charset="0"/>
              </a:rPr>
              <a:t>11 times during 2001, from 6.5% to 1.75%</a:t>
            </a:r>
          </a:p>
          <a:p>
            <a:pPr marL="750888" lvl="1">
              <a:buClr>
                <a:schemeClr val="tx1"/>
              </a:buClr>
              <a:buSzTx/>
              <a:buFontTx/>
              <a:buChar char="•"/>
              <a:tabLst>
                <a:tab pos="5319713" algn="r"/>
                <a:tab pos="5597525" algn="l"/>
              </a:tabLst>
            </a:pPr>
            <a:r>
              <a:rPr lang="en-US" sz="1800" dirty="0">
                <a:latin typeface="Arial" pitchFamily="34" charset="0"/>
                <a:cs typeface="Arial" pitchFamily="34" charset="0"/>
              </a:rPr>
              <a:t>Money growth increased, interest rates fell</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Rectangle 2"/>
          <p:cNvSpPr>
            <a:spLocks noGrp="1" noChangeArrowheads="1"/>
          </p:cNvSpPr>
          <p:nvPr>
            <p:ph type="title"/>
          </p:nvPr>
        </p:nvSpPr>
        <p:spPr>
          <a:xfrm>
            <a:off x="762000" y="228600"/>
            <a:ext cx="8001000" cy="838200"/>
          </a:xfrm>
        </p:spPr>
        <p:txBody>
          <a:bodyPr>
            <a:normAutofit/>
          </a:bodyPr>
          <a:lstStyle/>
          <a:p>
            <a:r>
              <a:rPr lang="en-US" sz="2400" b="1" dirty="0">
                <a:latin typeface="Arial" pitchFamily="34" charset="0"/>
                <a:cs typeface="Arial" pitchFamily="34" charset="0"/>
              </a:rPr>
              <a:t>CASE STUDY </a:t>
            </a:r>
            <a:br>
              <a:rPr lang="en-US" sz="2400" b="1" dirty="0">
                <a:latin typeface="Arial" pitchFamily="34" charset="0"/>
                <a:cs typeface="Arial" pitchFamily="34" charset="0"/>
              </a:rPr>
            </a:br>
            <a:r>
              <a:rPr lang="en-US" sz="2400" b="1" dirty="0">
                <a:latin typeface="Arial" pitchFamily="34" charset="0"/>
                <a:cs typeface="Arial" pitchFamily="34" charset="0"/>
              </a:rPr>
              <a:t>The U.S. economic slowdown of 2001</a:t>
            </a:r>
          </a:p>
        </p:txBody>
      </p:sp>
      <p:sp>
        <p:nvSpPr>
          <p:cNvPr id="350211" name="Rectangle 3"/>
          <p:cNvSpPr>
            <a:spLocks noGrp="1" noChangeArrowheads="1"/>
          </p:cNvSpPr>
          <p:nvPr>
            <p:ph idx="1"/>
          </p:nvPr>
        </p:nvSpPr>
        <p:spPr>
          <a:xfrm>
            <a:off x="990600" y="1219200"/>
            <a:ext cx="7696200" cy="4953000"/>
          </a:xfrm>
        </p:spPr>
        <p:txBody>
          <a:bodyPr>
            <a:normAutofit/>
          </a:bodyPr>
          <a:lstStyle/>
          <a:p>
            <a:pPr marL="346075" indent="-346075" algn="ctr">
              <a:buFont typeface="Wingdings" pitchFamily="2" charset="2"/>
              <a:buNone/>
              <a:tabLst>
                <a:tab pos="5319713" algn="r"/>
                <a:tab pos="5597525" algn="l"/>
              </a:tabLst>
            </a:pPr>
            <a:endParaRPr lang="en-US" sz="1800" i="1" dirty="0" smtClean="0">
              <a:latin typeface="Arial" pitchFamily="34" charset="0"/>
              <a:cs typeface="Arial" pitchFamily="34" charset="0"/>
            </a:endParaRPr>
          </a:p>
          <a:p>
            <a:pPr marL="346075" indent="-346075" algn="ctr">
              <a:buFont typeface="Wingdings" pitchFamily="2" charset="2"/>
              <a:buNone/>
              <a:tabLst>
                <a:tab pos="5319713" algn="r"/>
                <a:tab pos="5597525" algn="l"/>
              </a:tabLst>
            </a:pPr>
            <a:endParaRPr lang="en-US" sz="1800" i="1" dirty="0">
              <a:latin typeface="Arial" pitchFamily="34" charset="0"/>
              <a:cs typeface="Arial" pitchFamily="34" charset="0"/>
            </a:endParaRPr>
          </a:p>
          <a:p>
            <a:pPr marL="346075" indent="-346075" algn="ctr">
              <a:buFont typeface="Wingdings" pitchFamily="2" charset="2"/>
              <a:buNone/>
              <a:tabLst>
                <a:tab pos="5319713" algn="r"/>
                <a:tab pos="5597525" algn="l"/>
              </a:tabLst>
            </a:pPr>
            <a:r>
              <a:rPr lang="en-US" sz="1800" i="1" dirty="0" smtClean="0">
                <a:latin typeface="Arial" pitchFamily="34" charset="0"/>
                <a:cs typeface="Arial" pitchFamily="34" charset="0"/>
              </a:rPr>
              <a:t> </a:t>
            </a:r>
            <a:r>
              <a:rPr lang="en-US" sz="1800" i="1" dirty="0">
                <a:latin typeface="Arial" pitchFamily="34" charset="0"/>
                <a:cs typeface="Arial" pitchFamily="34" charset="0"/>
              </a:rPr>
              <a:t>~What’s happening now~</a:t>
            </a:r>
          </a:p>
          <a:p>
            <a:pPr marL="346075" indent="-346075">
              <a:buClr>
                <a:schemeClr val="tx1"/>
              </a:buClr>
              <a:tabLst>
                <a:tab pos="5319713" algn="r"/>
                <a:tab pos="5597525" algn="l"/>
              </a:tabLst>
            </a:pPr>
            <a:r>
              <a:rPr lang="en-US" sz="1800" dirty="0">
                <a:latin typeface="Arial" pitchFamily="34" charset="0"/>
                <a:cs typeface="Arial" pitchFamily="34" charset="0"/>
              </a:rPr>
              <a:t>In the first quarter of 2002, Real GDP grew at an annual rate of 6.1%, according to final figures released by the Bureau of Economic Analysis on June 27, 2002. </a:t>
            </a:r>
          </a:p>
          <a:p>
            <a:pPr marL="346075" indent="-346075">
              <a:buClr>
                <a:schemeClr val="tx1"/>
              </a:buClr>
              <a:tabLst>
                <a:tab pos="5319713" algn="r"/>
                <a:tab pos="5597525" algn="l"/>
              </a:tabLst>
            </a:pPr>
            <a:endParaRPr lang="en-US" sz="1800" dirty="0" smtClean="0">
              <a:latin typeface="Arial" pitchFamily="34" charset="0"/>
              <a:cs typeface="Arial" pitchFamily="34" charset="0"/>
            </a:endParaRPr>
          </a:p>
          <a:p>
            <a:pPr marL="346075" indent="-346075">
              <a:buClr>
                <a:schemeClr val="tx1"/>
              </a:buClr>
              <a:tabLst>
                <a:tab pos="5319713" algn="r"/>
                <a:tab pos="5597525" algn="l"/>
              </a:tabLst>
            </a:pPr>
            <a:endParaRPr lang="en-US" sz="1800" dirty="0">
              <a:latin typeface="Arial" pitchFamily="34" charset="0"/>
              <a:cs typeface="Arial" pitchFamily="34" charset="0"/>
            </a:endParaRPr>
          </a:p>
          <a:p>
            <a:pPr marL="346075" indent="-346075">
              <a:buClr>
                <a:schemeClr val="tx1"/>
              </a:buClr>
              <a:tabLst>
                <a:tab pos="5319713" algn="r"/>
                <a:tab pos="5597525" algn="l"/>
              </a:tabLst>
            </a:pPr>
            <a:r>
              <a:rPr lang="en-US" sz="1800" dirty="0" smtClean="0">
                <a:latin typeface="Arial" pitchFamily="34" charset="0"/>
                <a:cs typeface="Arial" pitchFamily="34" charset="0"/>
              </a:rPr>
              <a:t>However</a:t>
            </a:r>
            <a:r>
              <a:rPr lang="en-US" sz="1800" dirty="0">
                <a:latin typeface="Arial" pitchFamily="34" charset="0"/>
                <a:cs typeface="Arial" pitchFamily="34" charset="0"/>
              </a:rPr>
              <a:t>, in its news release of June 7, 2002, the NBER Business Cycle Dating Committee had not yet determined the date of the trough in economic activity, though it acknowledges that the economy seems to be picking up.    </a:t>
            </a:r>
          </a:p>
          <a:p>
            <a:pPr marL="346075" indent="-346075">
              <a:tabLst>
                <a:tab pos="5319713" algn="r"/>
                <a:tab pos="5597525" algn="l"/>
              </a:tabLst>
            </a:pPr>
            <a:endParaRPr lang="en-US" sz="1800" dirty="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2"/>
          <p:cNvSpPr>
            <a:spLocks noGrp="1" noChangeArrowheads="1"/>
          </p:cNvSpPr>
          <p:nvPr>
            <p:ph type="title"/>
          </p:nvPr>
        </p:nvSpPr>
        <p:spPr>
          <a:xfrm>
            <a:off x="381000" y="228600"/>
            <a:ext cx="8534400" cy="838200"/>
          </a:xfrm>
        </p:spPr>
        <p:txBody>
          <a:bodyPr>
            <a:normAutofit/>
          </a:bodyPr>
          <a:lstStyle/>
          <a:p>
            <a:r>
              <a:rPr lang="en-US" sz="2400" b="1" dirty="0">
                <a:latin typeface="Arial" pitchFamily="34" charset="0"/>
                <a:cs typeface="Arial" pitchFamily="34" charset="0"/>
              </a:rPr>
              <a:t>What is the Fed’s policy instrument?</a:t>
            </a:r>
          </a:p>
        </p:txBody>
      </p:sp>
      <p:sp>
        <p:nvSpPr>
          <p:cNvPr id="305155" name="Rectangle 3"/>
          <p:cNvSpPr>
            <a:spLocks noGrp="1" noChangeArrowheads="1"/>
          </p:cNvSpPr>
          <p:nvPr>
            <p:ph idx="1"/>
          </p:nvPr>
        </p:nvSpPr>
        <p:spPr>
          <a:xfrm>
            <a:off x="457200" y="1219200"/>
            <a:ext cx="8382000" cy="2819400"/>
          </a:xfrm>
          <a:solidFill>
            <a:schemeClr val="bg1">
              <a:alpha val="50000"/>
            </a:schemeClr>
          </a:solidFill>
        </p:spPr>
        <p:txBody>
          <a:bodyPr>
            <a:normAutofit/>
          </a:bodyPr>
          <a:lstStyle/>
          <a:p>
            <a:pPr marL="0" indent="0">
              <a:buFont typeface="Wingdings" pitchFamily="2" charset="2"/>
              <a:buNone/>
            </a:pPr>
            <a:r>
              <a:rPr lang="en-US" sz="1800" i="1" dirty="0">
                <a:latin typeface="Arial" pitchFamily="34" charset="0"/>
                <a:cs typeface="Arial" pitchFamily="34" charset="0"/>
              </a:rPr>
              <a:t>What the newspaper says:</a:t>
            </a:r>
            <a:br>
              <a:rPr lang="en-US" sz="1800" i="1" dirty="0">
                <a:latin typeface="Arial" pitchFamily="34" charset="0"/>
                <a:cs typeface="Arial" pitchFamily="34" charset="0"/>
              </a:rPr>
            </a:br>
            <a:r>
              <a:rPr lang="en-US" sz="1800" dirty="0">
                <a:latin typeface="Arial" pitchFamily="34" charset="0"/>
                <a:cs typeface="Arial" pitchFamily="34" charset="0"/>
              </a:rPr>
              <a:t>“the Fed lowered interest rates by one-half point today”</a:t>
            </a:r>
          </a:p>
          <a:p>
            <a:pPr marL="0" indent="0">
              <a:buFont typeface="Wingdings" pitchFamily="2" charset="2"/>
              <a:buNone/>
            </a:pPr>
            <a:endParaRPr lang="en-US" sz="1800" i="1" dirty="0" smtClean="0">
              <a:latin typeface="Arial" pitchFamily="34" charset="0"/>
              <a:cs typeface="Arial" pitchFamily="34" charset="0"/>
            </a:endParaRPr>
          </a:p>
          <a:p>
            <a:pPr marL="0" indent="0">
              <a:buFont typeface="Wingdings" pitchFamily="2" charset="2"/>
              <a:buNone/>
            </a:pPr>
            <a:r>
              <a:rPr lang="en-US" sz="1800" i="1" dirty="0" smtClean="0">
                <a:latin typeface="Arial" pitchFamily="34" charset="0"/>
                <a:cs typeface="Arial" pitchFamily="34" charset="0"/>
              </a:rPr>
              <a:t>What </a:t>
            </a:r>
            <a:r>
              <a:rPr lang="en-US" sz="1800" i="1" dirty="0">
                <a:latin typeface="Arial" pitchFamily="34" charset="0"/>
                <a:cs typeface="Arial" pitchFamily="34" charset="0"/>
              </a:rPr>
              <a:t>actually happened:</a:t>
            </a:r>
            <a:br>
              <a:rPr lang="en-US" sz="1800" i="1" dirty="0">
                <a:latin typeface="Arial" pitchFamily="34" charset="0"/>
                <a:cs typeface="Arial" pitchFamily="34" charset="0"/>
              </a:rPr>
            </a:br>
            <a:r>
              <a:rPr lang="en-US" sz="1800" dirty="0">
                <a:latin typeface="Arial" pitchFamily="34" charset="0"/>
                <a:cs typeface="Arial" pitchFamily="34" charset="0"/>
              </a:rPr>
              <a:t>The Fed conducted expansionary monetary policy to shift the LM curve to the right until the interest rate fell 0.5 points.  </a:t>
            </a:r>
          </a:p>
        </p:txBody>
      </p:sp>
      <p:sp>
        <p:nvSpPr>
          <p:cNvPr id="305156" name="Rectangle 4"/>
          <p:cNvSpPr>
            <a:spLocks noChangeArrowheads="1"/>
          </p:cNvSpPr>
          <p:nvPr/>
        </p:nvSpPr>
        <p:spPr bwMode="auto">
          <a:xfrm>
            <a:off x="990600" y="3429000"/>
            <a:ext cx="7620000" cy="2133600"/>
          </a:xfrm>
          <a:prstGeom prst="rect">
            <a:avLst/>
          </a:prstGeom>
          <a:gradFill rotWithShape="0">
            <a:gsLst>
              <a:gs pos="0">
                <a:srgbClr val="660066"/>
              </a:gs>
              <a:gs pos="100000">
                <a:srgbClr val="000066"/>
              </a:gs>
            </a:gsLst>
            <a:lin ang="5400000" scaled="1"/>
          </a:gradFill>
          <a:ln w="9525">
            <a:noFill/>
            <a:miter lim="800000"/>
            <a:headEnd/>
            <a:tailEnd/>
          </a:ln>
          <a:effectLst>
            <a:outerShdw dist="161645" dir="2700000" algn="ctr" rotWithShape="0">
              <a:srgbClr val="808080"/>
            </a:outerShdw>
          </a:effectLst>
        </p:spPr>
        <p:txBody>
          <a:bodyPr anchor="ctr" anchorCtr="1"/>
          <a:lstStyle/>
          <a:p>
            <a:pPr algn="ctr">
              <a:lnSpc>
                <a:spcPct val="110000"/>
              </a:lnSpc>
              <a:spcBef>
                <a:spcPct val="20000"/>
              </a:spcBef>
              <a:buSzPct val="110000"/>
              <a:buFont typeface="Wingdings" pitchFamily="2" charset="2"/>
              <a:buNone/>
            </a:pPr>
            <a:r>
              <a:rPr lang="en-US" sz="2700" i="1" dirty="0">
                <a:solidFill>
                  <a:srgbClr val="FFFF00"/>
                </a:solidFill>
                <a:effectLst>
                  <a:outerShdw blurRad="38100" dist="38100" dir="2700000" algn="tl">
                    <a:srgbClr val="000000"/>
                  </a:outerShdw>
                </a:effectLst>
                <a:latin typeface="Tahoma" pitchFamily="34" charset="0"/>
              </a:rPr>
              <a:t>The Fed </a:t>
            </a:r>
            <a:r>
              <a:rPr lang="en-US" sz="2700" i="1" dirty="0">
                <a:solidFill>
                  <a:schemeClr val="bg1"/>
                </a:solidFill>
                <a:effectLst>
                  <a:outerShdw blurRad="38100" dist="38100" dir="2700000" algn="tl">
                    <a:srgbClr val="000000"/>
                  </a:outerShdw>
                </a:effectLst>
                <a:latin typeface="Tahoma" pitchFamily="34" charset="0"/>
              </a:rPr>
              <a:t>targets</a:t>
            </a:r>
            <a:r>
              <a:rPr lang="en-US" sz="2700" i="1" dirty="0">
                <a:solidFill>
                  <a:srgbClr val="FFFF00"/>
                </a:solidFill>
                <a:effectLst>
                  <a:outerShdw blurRad="38100" dist="38100" dir="2700000" algn="tl">
                    <a:srgbClr val="000000"/>
                  </a:outerShdw>
                </a:effectLst>
                <a:latin typeface="Tahoma" pitchFamily="34" charset="0"/>
              </a:rPr>
              <a:t> the Federal Funds rate:  </a:t>
            </a:r>
            <a:br>
              <a:rPr lang="en-US" sz="2700" i="1" dirty="0">
                <a:solidFill>
                  <a:srgbClr val="FFFF00"/>
                </a:solidFill>
                <a:effectLst>
                  <a:outerShdw blurRad="38100" dist="38100" dir="2700000" algn="tl">
                    <a:srgbClr val="000000"/>
                  </a:outerShdw>
                </a:effectLst>
                <a:latin typeface="Tahoma" pitchFamily="34" charset="0"/>
              </a:rPr>
            </a:br>
            <a:r>
              <a:rPr lang="en-US" sz="2700" i="1" dirty="0">
                <a:solidFill>
                  <a:srgbClr val="FFFF00"/>
                </a:solidFill>
                <a:effectLst>
                  <a:outerShdw blurRad="38100" dist="38100" dir="2700000" algn="tl">
                    <a:srgbClr val="000000"/>
                  </a:outerShdw>
                </a:effectLst>
                <a:latin typeface="Tahoma" pitchFamily="34" charset="0"/>
              </a:rPr>
              <a:t>it announces a target value, </a:t>
            </a:r>
            <a:br>
              <a:rPr lang="en-US" sz="2700" i="1" dirty="0">
                <a:solidFill>
                  <a:srgbClr val="FFFF00"/>
                </a:solidFill>
                <a:effectLst>
                  <a:outerShdw blurRad="38100" dist="38100" dir="2700000" algn="tl">
                    <a:srgbClr val="000000"/>
                  </a:outerShdw>
                </a:effectLst>
                <a:latin typeface="Tahoma" pitchFamily="34" charset="0"/>
              </a:rPr>
            </a:br>
            <a:r>
              <a:rPr lang="en-US" sz="2700" i="1" dirty="0">
                <a:solidFill>
                  <a:srgbClr val="FFFF00"/>
                </a:solidFill>
                <a:effectLst>
                  <a:outerShdw blurRad="38100" dist="38100" dir="2700000" algn="tl">
                    <a:srgbClr val="000000"/>
                  </a:outerShdw>
                </a:effectLst>
                <a:latin typeface="Tahoma" pitchFamily="34" charset="0"/>
              </a:rPr>
              <a:t>and uses monetary policy to shift the LM curve </a:t>
            </a:r>
            <a:br>
              <a:rPr lang="en-US" sz="2700" i="1" dirty="0">
                <a:solidFill>
                  <a:srgbClr val="FFFF00"/>
                </a:solidFill>
                <a:effectLst>
                  <a:outerShdw blurRad="38100" dist="38100" dir="2700000" algn="tl">
                    <a:srgbClr val="000000"/>
                  </a:outerShdw>
                </a:effectLst>
                <a:latin typeface="Tahoma" pitchFamily="34" charset="0"/>
              </a:rPr>
            </a:br>
            <a:r>
              <a:rPr lang="en-US" sz="2700" i="1" dirty="0">
                <a:solidFill>
                  <a:srgbClr val="FFFF00"/>
                </a:solidFill>
                <a:effectLst>
                  <a:outerShdw blurRad="38100" dist="38100" dir="2700000" algn="tl">
                    <a:srgbClr val="000000"/>
                  </a:outerShdw>
                </a:effectLst>
                <a:latin typeface="Tahoma" pitchFamily="34" charset="0"/>
              </a:rPr>
              <a:t>as needed to attain its target rate. </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2"/>
          <p:cNvSpPr>
            <a:spLocks noGrp="1" noChangeArrowheads="1"/>
          </p:cNvSpPr>
          <p:nvPr>
            <p:ph type="title"/>
          </p:nvPr>
        </p:nvSpPr>
        <p:spPr>
          <a:xfrm>
            <a:off x="381000" y="228600"/>
            <a:ext cx="8534400" cy="838200"/>
          </a:xfrm>
        </p:spPr>
        <p:txBody>
          <a:bodyPr>
            <a:normAutofit/>
          </a:bodyPr>
          <a:lstStyle/>
          <a:p>
            <a:r>
              <a:rPr lang="en-US" sz="2400" b="1" dirty="0">
                <a:latin typeface="Arial" pitchFamily="34" charset="0"/>
                <a:cs typeface="Arial" pitchFamily="34" charset="0"/>
              </a:rPr>
              <a:t>What is the Fed’s policy instrument?</a:t>
            </a:r>
          </a:p>
        </p:txBody>
      </p:sp>
      <p:sp>
        <p:nvSpPr>
          <p:cNvPr id="327683" name="Rectangle 3"/>
          <p:cNvSpPr>
            <a:spLocks noGrp="1" noChangeArrowheads="1"/>
          </p:cNvSpPr>
          <p:nvPr>
            <p:ph idx="1"/>
          </p:nvPr>
        </p:nvSpPr>
        <p:spPr>
          <a:xfrm>
            <a:off x="990600" y="1219200"/>
            <a:ext cx="7391400" cy="4648200"/>
          </a:xfrm>
        </p:spPr>
        <p:txBody>
          <a:bodyPr>
            <a:normAutofit/>
          </a:bodyPr>
          <a:lstStyle/>
          <a:p>
            <a:pPr marL="0" indent="0">
              <a:spcBef>
                <a:spcPct val="30000"/>
              </a:spcBef>
              <a:buFont typeface="Wingdings" pitchFamily="2" charset="2"/>
              <a:buNone/>
            </a:pPr>
            <a:endParaRPr lang="en-US" sz="1800" dirty="0" smtClean="0">
              <a:latin typeface="Arial" pitchFamily="34" charset="0"/>
              <a:cs typeface="Arial" pitchFamily="34" charset="0"/>
            </a:endParaRPr>
          </a:p>
          <a:p>
            <a:pPr marL="0" indent="0">
              <a:spcBef>
                <a:spcPct val="30000"/>
              </a:spcBef>
              <a:buFont typeface="Wingdings" pitchFamily="2" charset="2"/>
              <a:buNone/>
            </a:pPr>
            <a:r>
              <a:rPr lang="en-US" sz="1800" dirty="0" smtClean="0">
                <a:latin typeface="Arial" pitchFamily="34" charset="0"/>
                <a:cs typeface="Arial" pitchFamily="34" charset="0"/>
              </a:rPr>
              <a:t>Why </a:t>
            </a:r>
            <a:r>
              <a:rPr lang="en-US" sz="1800" dirty="0">
                <a:latin typeface="Arial" pitchFamily="34" charset="0"/>
                <a:cs typeface="Arial" pitchFamily="34" charset="0"/>
              </a:rPr>
              <a:t>does the Fed target interest rates </a:t>
            </a:r>
            <a:r>
              <a:rPr lang="en-US" sz="1800" dirty="0" smtClean="0">
                <a:latin typeface="Arial" pitchFamily="34" charset="0"/>
                <a:cs typeface="Arial" pitchFamily="34" charset="0"/>
              </a:rPr>
              <a:t>instead </a:t>
            </a:r>
            <a:r>
              <a:rPr lang="en-US" sz="1800" dirty="0">
                <a:latin typeface="Arial" pitchFamily="34" charset="0"/>
                <a:cs typeface="Arial" pitchFamily="34" charset="0"/>
              </a:rPr>
              <a:t>of the money supply</a:t>
            </a:r>
            <a:r>
              <a:rPr lang="en-US" sz="1800" dirty="0" smtClean="0">
                <a:latin typeface="Arial" pitchFamily="34" charset="0"/>
                <a:cs typeface="Arial" pitchFamily="34" charset="0"/>
              </a:rPr>
              <a:t>?</a:t>
            </a:r>
          </a:p>
          <a:p>
            <a:pPr marL="0" indent="0">
              <a:spcBef>
                <a:spcPct val="30000"/>
              </a:spcBef>
              <a:buFont typeface="Wingdings" pitchFamily="2" charset="2"/>
              <a:buNone/>
            </a:pPr>
            <a:endParaRPr lang="en-US" sz="1800" dirty="0">
              <a:latin typeface="Arial" pitchFamily="34" charset="0"/>
              <a:cs typeface="Arial" pitchFamily="34" charset="0"/>
            </a:endParaRPr>
          </a:p>
          <a:p>
            <a:pPr marL="571500" lvl="1" indent="-404813">
              <a:spcBef>
                <a:spcPct val="30000"/>
              </a:spcBef>
              <a:buFontTx/>
              <a:buAutoNum type="arabicParenR"/>
            </a:pPr>
            <a:r>
              <a:rPr lang="en-US" sz="1800" dirty="0" smtClean="0">
                <a:latin typeface="Arial" pitchFamily="34" charset="0"/>
                <a:cs typeface="Arial" pitchFamily="34" charset="0"/>
              </a:rPr>
              <a:t>They </a:t>
            </a:r>
            <a:r>
              <a:rPr lang="en-US" sz="1800" dirty="0">
                <a:latin typeface="Arial" pitchFamily="34" charset="0"/>
                <a:cs typeface="Arial" pitchFamily="34" charset="0"/>
              </a:rPr>
              <a:t>are easier to measure than the money </a:t>
            </a:r>
            <a:r>
              <a:rPr lang="en-US" sz="1800" dirty="0" smtClean="0">
                <a:latin typeface="Arial" pitchFamily="34" charset="0"/>
                <a:cs typeface="Arial" pitchFamily="34" charset="0"/>
              </a:rPr>
              <a:t>supply</a:t>
            </a:r>
          </a:p>
          <a:p>
            <a:pPr marL="571500" lvl="1" indent="-404813">
              <a:spcBef>
                <a:spcPct val="30000"/>
              </a:spcBef>
              <a:buNone/>
            </a:pPr>
            <a:endParaRPr lang="en-US" sz="1800" dirty="0">
              <a:latin typeface="Arial" pitchFamily="34" charset="0"/>
              <a:cs typeface="Arial" pitchFamily="34" charset="0"/>
            </a:endParaRPr>
          </a:p>
          <a:p>
            <a:pPr marL="571500" lvl="1" indent="-404813">
              <a:spcBef>
                <a:spcPct val="30000"/>
              </a:spcBef>
              <a:buFontTx/>
              <a:buNone/>
            </a:pPr>
            <a:r>
              <a:rPr lang="en-US" sz="1800" dirty="0">
                <a:latin typeface="Arial" pitchFamily="34" charset="0"/>
                <a:cs typeface="Arial" pitchFamily="34" charset="0"/>
              </a:rPr>
              <a:t>2)	The Fed might believe that </a:t>
            </a:r>
            <a:r>
              <a:rPr lang="en-US" sz="1800" i="1" dirty="0">
                <a:latin typeface="Arial" pitchFamily="34" charset="0"/>
                <a:cs typeface="Arial" pitchFamily="34" charset="0"/>
              </a:rPr>
              <a:t>LM</a:t>
            </a:r>
            <a:r>
              <a:rPr lang="en-US" sz="1800" dirty="0">
                <a:latin typeface="Arial" pitchFamily="34" charset="0"/>
                <a:cs typeface="Arial" pitchFamily="34" charset="0"/>
              </a:rPr>
              <a:t> </a:t>
            </a:r>
            <a:r>
              <a:rPr lang="en-US" sz="1800" dirty="0">
                <a:latin typeface="Arial" pitchFamily="34" charset="0"/>
                <a:cs typeface="Arial" pitchFamily="34" charset="0"/>
                <a:sym typeface="Symbol" pitchFamily="18" charset="2"/>
              </a:rPr>
              <a:t> </a:t>
            </a:r>
            <a:r>
              <a:rPr lang="en-US" sz="1800" dirty="0">
                <a:latin typeface="Arial" pitchFamily="34" charset="0"/>
                <a:cs typeface="Arial" pitchFamily="34" charset="0"/>
              </a:rPr>
              <a:t>shocks are more prevalent than </a:t>
            </a:r>
            <a:r>
              <a:rPr lang="en-US" sz="1800" i="1" dirty="0">
                <a:latin typeface="Arial" pitchFamily="34" charset="0"/>
                <a:cs typeface="Arial" pitchFamily="34" charset="0"/>
              </a:rPr>
              <a:t>IS</a:t>
            </a:r>
            <a:r>
              <a:rPr lang="en-US" sz="1800" dirty="0">
                <a:latin typeface="Arial" pitchFamily="34" charset="0"/>
                <a:cs typeface="Arial" pitchFamily="34" charset="0"/>
              </a:rPr>
              <a:t> </a:t>
            </a:r>
            <a:r>
              <a:rPr lang="en-US" sz="1800" dirty="0">
                <a:latin typeface="Arial" pitchFamily="34" charset="0"/>
                <a:cs typeface="Arial" pitchFamily="34" charset="0"/>
                <a:sym typeface="Symbol" pitchFamily="18" charset="2"/>
              </a:rPr>
              <a:t> </a:t>
            </a:r>
            <a:r>
              <a:rPr lang="en-US" sz="1800" dirty="0">
                <a:latin typeface="Arial" pitchFamily="34" charset="0"/>
                <a:cs typeface="Arial" pitchFamily="34" charset="0"/>
              </a:rPr>
              <a:t>shocks.  If so, then targeting the interest rate stabilizes income better than targeting the money supply. </a:t>
            </a:r>
            <a:br>
              <a:rPr lang="en-US" sz="1800" dirty="0">
                <a:latin typeface="Arial" pitchFamily="34" charset="0"/>
                <a:cs typeface="Arial" pitchFamily="34" charset="0"/>
              </a:rPr>
            </a:br>
            <a:endParaRPr lang="en-US" sz="1800" i="1" dirty="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4674"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IS-LM and Aggregate Demand</a:t>
            </a:r>
          </a:p>
        </p:txBody>
      </p:sp>
      <p:sp>
        <p:nvSpPr>
          <p:cNvPr id="284675" name="Rectangle 3"/>
          <p:cNvSpPr>
            <a:spLocks noGrp="1" noChangeArrowheads="1"/>
          </p:cNvSpPr>
          <p:nvPr>
            <p:ph idx="1"/>
          </p:nvPr>
        </p:nvSpPr>
        <p:spPr>
          <a:xfrm>
            <a:off x="990600" y="1295400"/>
            <a:ext cx="7315200" cy="4648200"/>
          </a:xfrm>
        </p:spPr>
        <p:txBody>
          <a:bodyPr>
            <a:normAutofit/>
          </a:bodyPr>
          <a:lstStyle/>
          <a:p>
            <a:pPr>
              <a:spcBef>
                <a:spcPct val="60000"/>
              </a:spcBef>
            </a:pPr>
            <a:endParaRPr lang="en-US" sz="1800" dirty="0" smtClean="0">
              <a:latin typeface="Arial" pitchFamily="34" charset="0"/>
              <a:cs typeface="Arial" pitchFamily="34" charset="0"/>
            </a:endParaRPr>
          </a:p>
          <a:p>
            <a:pPr>
              <a:spcBef>
                <a:spcPct val="60000"/>
              </a:spcBef>
            </a:pPr>
            <a:r>
              <a:rPr lang="en-US" sz="1800" dirty="0" smtClean="0">
                <a:latin typeface="Arial" pitchFamily="34" charset="0"/>
                <a:cs typeface="Arial" pitchFamily="34" charset="0"/>
              </a:rPr>
              <a:t>So </a:t>
            </a:r>
            <a:r>
              <a:rPr lang="en-US" sz="1800" dirty="0">
                <a:latin typeface="Arial" pitchFamily="34" charset="0"/>
                <a:cs typeface="Arial" pitchFamily="34" charset="0"/>
              </a:rPr>
              <a:t>far, we’ve been using the </a:t>
            </a:r>
            <a:r>
              <a:rPr lang="en-US" sz="1800" i="1" dirty="0">
                <a:latin typeface="Arial" pitchFamily="34" charset="0"/>
                <a:cs typeface="Arial" pitchFamily="34" charset="0"/>
              </a:rPr>
              <a:t>IS-LM</a:t>
            </a:r>
            <a:r>
              <a:rPr lang="en-US" sz="1800" dirty="0">
                <a:latin typeface="Arial" pitchFamily="34" charset="0"/>
                <a:cs typeface="Arial" pitchFamily="34" charset="0"/>
              </a:rPr>
              <a:t> </a:t>
            </a:r>
            <a:r>
              <a:rPr lang="en-US" sz="1800" dirty="0">
                <a:latin typeface="Arial" pitchFamily="34" charset="0"/>
                <a:cs typeface="Arial" pitchFamily="34" charset="0"/>
                <a:sym typeface="Symbol" pitchFamily="18" charset="2"/>
              </a:rPr>
              <a:t> </a:t>
            </a:r>
            <a:r>
              <a:rPr lang="en-US" sz="1800" dirty="0">
                <a:latin typeface="Arial" pitchFamily="34" charset="0"/>
                <a:cs typeface="Arial" pitchFamily="34" charset="0"/>
              </a:rPr>
              <a:t>model to analyze the short run, when the price level is assumed fixed.  </a:t>
            </a:r>
          </a:p>
          <a:p>
            <a:pPr>
              <a:spcBef>
                <a:spcPct val="60000"/>
              </a:spcBef>
            </a:pPr>
            <a:endParaRPr lang="en-US" sz="1800" dirty="0" smtClean="0">
              <a:latin typeface="Arial" pitchFamily="34" charset="0"/>
              <a:cs typeface="Arial" pitchFamily="34" charset="0"/>
            </a:endParaRPr>
          </a:p>
          <a:p>
            <a:pPr>
              <a:spcBef>
                <a:spcPct val="60000"/>
              </a:spcBef>
            </a:pPr>
            <a:endParaRPr lang="en-US" sz="1800" dirty="0">
              <a:latin typeface="Arial" pitchFamily="34" charset="0"/>
              <a:cs typeface="Arial" pitchFamily="34" charset="0"/>
            </a:endParaRPr>
          </a:p>
          <a:p>
            <a:pPr>
              <a:spcBef>
                <a:spcPct val="60000"/>
              </a:spcBef>
            </a:pPr>
            <a:r>
              <a:rPr lang="en-US" sz="1800" dirty="0" smtClean="0">
                <a:latin typeface="Arial" pitchFamily="34" charset="0"/>
                <a:cs typeface="Arial" pitchFamily="34" charset="0"/>
              </a:rPr>
              <a:t>However</a:t>
            </a:r>
            <a:r>
              <a:rPr lang="en-US" sz="1800" dirty="0">
                <a:latin typeface="Arial" pitchFamily="34" charset="0"/>
                <a:cs typeface="Arial" pitchFamily="34" charset="0"/>
              </a:rPr>
              <a:t>, a change in </a:t>
            </a:r>
            <a:r>
              <a:rPr lang="en-US" sz="1800" b="1" i="1" dirty="0">
                <a:latin typeface="Arial" pitchFamily="34" charset="0"/>
                <a:cs typeface="Arial" pitchFamily="34" charset="0"/>
              </a:rPr>
              <a:t>P</a:t>
            </a:r>
            <a:r>
              <a:rPr lang="en-US" sz="1800" dirty="0">
                <a:latin typeface="Arial" pitchFamily="34" charset="0"/>
                <a:cs typeface="Arial" pitchFamily="34" charset="0"/>
              </a:rPr>
              <a:t>  would shift the </a:t>
            </a:r>
            <a:r>
              <a:rPr lang="en-US" sz="1800" i="1" dirty="0">
                <a:latin typeface="Arial" pitchFamily="34" charset="0"/>
                <a:cs typeface="Arial" pitchFamily="34" charset="0"/>
              </a:rPr>
              <a:t>LM</a:t>
            </a:r>
            <a:r>
              <a:rPr lang="en-US" sz="1800" dirty="0">
                <a:latin typeface="Arial" pitchFamily="34" charset="0"/>
                <a:cs typeface="Arial" pitchFamily="34" charset="0"/>
              </a:rPr>
              <a:t> </a:t>
            </a:r>
            <a:r>
              <a:rPr lang="en-US" sz="1800" dirty="0">
                <a:latin typeface="Arial" pitchFamily="34" charset="0"/>
                <a:cs typeface="Arial" pitchFamily="34" charset="0"/>
                <a:sym typeface="Symbol" pitchFamily="18" charset="2"/>
              </a:rPr>
              <a:t> </a:t>
            </a:r>
            <a:r>
              <a:rPr lang="en-US" sz="1800" dirty="0">
                <a:latin typeface="Arial" pitchFamily="34" charset="0"/>
                <a:cs typeface="Arial" pitchFamily="34" charset="0"/>
              </a:rPr>
              <a:t>curve and therefore affect </a:t>
            </a:r>
            <a:r>
              <a:rPr lang="en-US" sz="1800" b="1" i="1" dirty="0">
                <a:latin typeface="Arial" pitchFamily="34" charset="0"/>
                <a:cs typeface="Arial" pitchFamily="34" charset="0"/>
              </a:rPr>
              <a:t>Y</a:t>
            </a:r>
            <a:r>
              <a:rPr lang="en-US" sz="1800" dirty="0">
                <a:latin typeface="Arial" pitchFamily="34" charset="0"/>
                <a:cs typeface="Arial" pitchFamily="34" charset="0"/>
              </a:rPr>
              <a:t>.  </a:t>
            </a:r>
          </a:p>
          <a:p>
            <a:pPr>
              <a:spcBef>
                <a:spcPct val="60000"/>
              </a:spcBef>
            </a:pPr>
            <a:endParaRPr lang="en-US" sz="1800" dirty="0" smtClean="0">
              <a:latin typeface="Arial" pitchFamily="34" charset="0"/>
              <a:cs typeface="Arial" pitchFamily="34" charset="0"/>
            </a:endParaRPr>
          </a:p>
          <a:p>
            <a:pPr>
              <a:spcBef>
                <a:spcPct val="60000"/>
              </a:spcBef>
            </a:pPr>
            <a:endParaRPr lang="en-US" sz="1800" dirty="0">
              <a:latin typeface="Arial" pitchFamily="34" charset="0"/>
              <a:cs typeface="Arial" pitchFamily="34" charset="0"/>
            </a:endParaRPr>
          </a:p>
          <a:p>
            <a:pPr>
              <a:spcBef>
                <a:spcPct val="60000"/>
              </a:spcBef>
            </a:pPr>
            <a:r>
              <a:rPr lang="en-US" sz="1800" dirty="0" smtClean="0">
                <a:latin typeface="Arial" pitchFamily="34" charset="0"/>
                <a:cs typeface="Arial" pitchFamily="34" charset="0"/>
              </a:rPr>
              <a:t>The </a:t>
            </a:r>
            <a:r>
              <a:rPr lang="en-US" sz="1800" b="1" dirty="0">
                <a:latin typeface="Arial" pitchFamily="34" charset="0"/>
                <a:cs typeface="Arial" pitchFamily="34" charset="0"/>
              </a:rPr>
              <a:t>aggregate demand curve</a:t>
            </a:r>
            <a:r>
              <a:rPr lang="en-US" sz="1800" dirty="0">
                <a:latin typeface="Arial" pitchFamily="34" charset="0"/>
                <a:cs typeface="Arial" pitchFamily="34" charset="0"/>
              </a:rPr>
              <a:t> </a:t>
            </a:r>
            <a:r>
              <a:rPr lang="en-US" sz="1800" dirty="0" smtClean="0">
                <a:latin typeface="Arial" pitchFamily="34" charset="0"/>
                <a:cs typeface="Arial" pitchFamily="34" charset="0"/>
              </a:rPr>
              <a:t>captures </a:t>
            </a:r>
            <a:r>
              <a:rPr lang="en-US" sz="1800" dirty="0">
                <a:latin typeface="Arial" pitchFamily="34" charset="0"/>
                <a:cs typeface="Arial" pitchFamily="34" charset="0"/>
              </a:rPr>
              <a:t>this </a:t>
            </a:r>
            <a:r>
              <a:rPr lang="en-US" sz="1800" dirty="0" smtClean="0">
                <a:latin typeface="Arial" pitchFamily="34" charset="0"/>
                <a:cs typeface="Arial" pitchFamily="34" charset="0"/>
              </a:rPr>
              <a:t>relationship </a:t>
            </a:r>
            <a:r>
              <a:rPr lang="en-US" sz="1800" dirty="0">
                <a:latin typeface="Arial" pitchFamily="34" charset="0"/>
                <a:cs typeface="Arial" pitchFamily="34" charset="0"/>
              </a:rPr>
              <a:t>between </a:t>
            </a:r>
            <a:r>
              <a:rPr lang="en-US" sz="1800" b="1" i="1" dirty="0">
                <a:latin typeface="Arial" pitchFamily="34" charset="0"/>
                <a:cs typeface="Arial" pitchFamily="34" charset="0"/>
              </a:rPr>
              <a:t>P</a:t>
            </a:r>
            <a:r>
              <a:rPr lang="en-US" sz="1800" dirty="0">
                <a:latin typeface="Arial" pitchFamily="34" charset="0"/>
                <a:cs typeface="Arial" pitchFamily="34" charset="0"/>
              </a:rPr>
              <a:t>  and </a:t>
            </a:r>
            <a:r>
              <a:rPr lang="en-US" sz="1800" b="1" i="1" dirty="0">
                <a:latin typeface="Arial" pitchFamily="34" charset="0"/>
                <a:cs typeface="Arial" pitchFamily="34" charset="0"/>
              </a:rPr>
              <a:t>Y</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5698"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Deriving the </a:t>
            </a:r>
            <a:r>
              <a:rPr lang="en-US" sz="2400" b="1" i="1" dirty="0">
                <a:latin typeface="Arial" pitchFamily="34" charset="0"/>
                <a:cs typeface="Arial" pitchFamily="34" charset="0"/>
              </a:rPr>
              <a:t>AD</a:t>
            </a:r>
            <a:r>
              <a:rPr lang="en-US" sz="2400" b="1" dirty="0">
                <a:latin typeface="Arial" pitchFamily="34" charset="0"/>
                <a:cs typeface="Arial" pitchFamily="34" charset="0"/>
              </a:rPr>
              <a:t> curve</a:t>
            </a:r>
          </a:p>
        </p:txBody>
      </p:sp>
      <p:sp>
        <p:nvSpPr>
          <p:cNvPr id="285718" name="Line 22"/>
          <p:cNvSpPr>
            <a:spLocks noChangeShapeType="1"/>
          </p:cNvSpPr>
          <p:nvPr/>
        </p:nvSpPr>
        <p:spPr bwMode="auto">
          <a:xfrm>
            <a:off x="6731000" y="2584450"/>
            <a:ext cx="0" cy="3140075"/>
          </a:xfrm>
          <a:prstGeom prst="line">
            <a:avLst/>
          </a:prstGeom>
          <a:noFill/>
          <a:ln w="9525">
            <a:solidFill>
              <a:srgbClr val="003399"/>
            </a:solidFill>
            <a:prstDash val="dash"/>
            <a:round/>
            <a:headEnd/>
            <a:tailEnd/>
          </a:ln>
          <a:effectLst/>
        </p:spPr>
        <p:txBody>
          <a:bodyPr/>
          <a:lstStyle/>
          <a:p>
            <a:endParaRPr lang="en-US"/>
          </a:p>
        </p:txBody>
      </p:sp>
      <p:sp>
        <p:nvSpPr>
          <p:cNvPr id="285719" name="Line 23"/>
          <p:cNvSpPr>
            <a:spLocks noChangeShapeType="1"/>
          </p:cNvSpPr>
          <p:nvPr/>
        </p:nvSpPr>
        <p:spPr bwMode="auto">
          <a:xfrm>
            <a:off x="6000750" y="2124075"/>
            <a:ext cx="0" cy="3600450"/>
          </a:xfrm>
          <a:prstGeom prst="line">
            <a:avLst/>
          </a:prstGeom>
          <a:noFill/>
          <a:ln w="9525">
            <a:solidFill>
              <a:srgbClr val="FF6600"/>
            </a:solidFill>
            <a:prstDash val="dash"/>
            <a:round/>
            <a:headEnd/>
            <a:tailEnd/>
          </a:ln>
          <a:effectLst/>
        </p:spPr>
        <p:txBody>
          <a:bodyPr/>
          <a:lstStyle/>
          <a:p>
            <a:endParaRPr lang="en-US"/>
          </a:p>
        </p:txBody>
      </p:sp>
      <p:sp>
        <p:nvSpPr>
          <p:cNvPr id="285731" name="Text Box 35"/>
          <p:cNvSpPr txBox="1">
            <a:spLocks noChangeArrowheads="1"/>
          </p:cNvSpPr>
          <p:nvPr/>
        </p:nvSpPr>
        <p:spPr bwMode="auto">
          <a:xfrm>
            <a:off x="6629400" y="3397250"/>
            <a:ext cx="381000" cy="442913"/>
          </a:xfrm>
          <a:prstGeom prst="rect">
            <a:avLst/>
          </a:prstGeom>
          <a:solidFill>
            <a:schemeClr val="bg1"/>
          </a:solidFill>
          <a:ln w="9525">
            <a:noFill/>
            <a:miter lim="800000"/>
            <a:headEnd/>
            <a:tailEnd/>
          </a:ln>
          <a:effectLst/>
        </p:spPr>
        <p:txBody>
          <a:bodyPr lIns="0" tIns="0" rIns="0" bIns="91440">
            <a:spAutoFit/>
          </a:bodyPr>
          <a:lstStyle/>
          <a:p>
            <a:pPr>
              <a:spcBef>
                <a:spcPct val="50000"/>
              </a:spcBef>
            </a:pPr>
            <a:r>
              <a:rPr lang="en-US" sz="2300" b="1" i="1">
                <a:solidFill>
                  <a:srgbClr val="003399"/>
                </a:solidFill>
                <a:latin typeface="Arial" charset="0"/>
              </a:rPr>
              <a:t>Y</a:t>
            </a:r>
            <a:r>
              <a:rPr lang="en-US" sz="2300" b="1" baseline="-25000">
                <a:solidFill>
                  <a:srgbClr val="003399"/>
                </a:solidFill>
                <a:latin typeface="Tahoma" pitchFamily="34" charset="0"/>
              </a:rPr>
              <a:t>1</a:t>
            </a:r>
          </a:p>
        </p:txBody>
      </p:sp>
      <p:sp>
        <p:nvSpPr>
          <p:cNvPr id="285732" name="Text Box 36"/>
          <p:cNvSpPr txBox="1">
            <a:spLocks noChangeArrowheads="1"/>
          </p:cNvSpPr>
          <p:nvPr/>
        </p:nvSpPr>
        <p:spPr bwMode="auto">
          <a:xfrm>
            <a:off x="5880100" y="3400425"/>
            <a:ext cx="381000" cy="442913"/>
          </a:xfrm>
          <a:prstGeom prst="rect">
            <a:avLst/>
          </a:prstGeom>
          <a:solidFill>
            <a:schemeClr val="bg1"/>
          </a:solidFill>
          <a:ln w="9525">
            <a:noFill/>
            <a:miter lim="800000"/>
            <a:headEnd/>
            <a:tailEnd/>
          </a:ln>
          <a:effectLst/>
        </p:spPr>
        <p:txBody>
          <a:bodyPr lIns="0" tIns="0" rIns="0" bIns="91440">
            <a:spAutoFit/>
          </a:bodyPr>
          <a:lstStyle/>
          <a:p>
            <a:pPr>
              <a:spcBef>
                <a:spcPct val="50000"/>
              </a:spcBef>
            </a:pPr>
            <a:r>
              <a:rPr lang="en-US" sz="2300" b="1" i="1">
                <a:solidFill>
                  <a:srgbClr val="FF6600"/>
                </a:solidFill>
                <a:latin typeface="Arial" charset="0"/>
              </a:rPr>
              <a:t>Y</a:t>
            </a:r>
            <a:r>
              <a:rPr lang="en-US" sz="2300" b="1" baseline="-25000">
                <a:solidFill>
                  <a:srgbClr val="FF6600"/>
                </a:solidFill>
                <a:latin typeface="Tahoma" pitchFamily="34" charset="0"/>
              </a:rPr>
              <a:t>2</a:t>
            </a:r>
          </a:p>
        </p:txBody>
      </p:sp>
      <p:grpSp>
        <p:nvGrpSpPr>
          <p:cNvPr id="285700" name="Group 4"/>
          <p:cNvGrpSpPr>
            <a:grpSpLocks/>
          </p:cNvGrpSpPr>
          <p:nvPr/>
        </p:nvGrpSpPr>
        <p:grpSpPr bwMode="auto">
          <a:xfrm>
            <a:off x="4572000" y="1279525"/>
            <a:ext cx="3657600" cy="2500313"/>
            <a:chOff x="2256" y="806"/>
            <a:chExt cx="2304" cy="1575"/>
          </a:xfrm>
        </p:grpSpPr>
        <p:grpSp>
          <p:nvGrpSpPr>
            <p:cNvPr id="285701" name="Group 5"/>
            <p:cNvGrpSpPr>
              <a:grpSpLocks/>
            </p:cNvGrpSpPr>
            <p:nvPr/>
          </p:nvGrpSpPr>
          <p:grpSpPr bwMode="auto">
            <a:xfrm>
              <a:off x="2496" y="960"/>
              <a:ext cx="1824" cy="1188"/>
              <a:chOff x="2640" y="1056"/>
              <a:chExt cx="2496" cy="2112"/>
            </a:xfrm>
          </p:grpSpPr>
          <p:sp>
            <p:nvSpPr>
              <p:cNvPr id="285702" name="Line 6"/>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285703" name="Line 7"/>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285704" name="Text Box 8"/>
            <p:cNvSpPr txBox="1">
              <a:spLocks noChangeArrowheads="1"/>
            </p:cNvSpPr>
            <p:nvPr/>
          </p:nvSpPr>
          <p:spPr bwMode="auto">
            <a:xfrm>
              <a:off x="4224" y="2112"/>
              <a:ext cx="336" cy="269"/>
            </a:xfrm>
            <a:prstGeom prst="rect">
              <a:avLst/>
            </a:prstGeom>
            <a:noFill/>
            <a:ln w="9525">
              <a:noFill/>
              <a:miter lim="800000"/>
              <a:headEnd/>
              <a:tailEnd/>
            </a:ln>
            <a:effectLst/>
          </p:spPr>
          <p:txBody>
            <a:bodyPr>
              <a:spAutoFit/>
            </a:bodyPr>
            <a:lstStyle/>
            <a:p>
              <a:pPr>
                <a:spcBef>
                  <a:spcPct val="50000"/>
                </a:spcBef>
              </a:pPr>
              <a:r>
                <a:rPr lang="en-US" sz="2200" b="1" i="1">
                  <a:latin typeface="Tahoma" pitchFamily="34" charset="0"/>
                </a:rPr>
                <a:t>Y</a:t>
              </a:r>
              <a:r>
                <a:rPr lang="en-US" sz="2200">
                  <a:latin typeface="Arial" charset="0"/>
                </a:rPr>
                <a:t> </a:t>
              </a:r>
            </a:p>
          </p:txBody>
        </p:sp>
        <p:sp>
          <p:nvSpPr>
            <p:cNvPr id="285705" name="Text Box 9"/>
            <p:cNvSpPr txBox="1">
              <a:spLocks noChangeArrowheads="1"/>
            </p:cNvSpPr>
            <p:nvPr/>
          </p:nvSpPr>
          <p:spPr bwMode="auto">
            <a:xfrm>
              <a:off x="2256" y="806"/>
              <a:ext cx="240" cy="269"/>
            </a:xfrm>
            <a:prstGeom prst="rect">
              <a:avLst/>
            </a:prstGeom>
            <a:noFill/>
            <a:ln w="9525">
              <a:noFill/>
              <a:miter lim="800000"/>
              <a:headEnd/>
              <a:tailEnd/>
            </a:ln>
            <a:effectLst/>
          </p:spPr>
          <p:txBody>
            <a:bodyPr>
              <a:spAutoFit/>
            </a:bodyPr>
            <a:lstStyle/>
            <a:p>
              <a:pPr algn="ctr">
                <a:spcBef>
                  <a:spcPct val="5000"/>
                </a:spcBef>
                <a:tabLst>
                  <a:tab pos="1830388" algn="r"/>
                </a:tabLst>
              </a:pPr>
              <a:r>
                <a:rPr lang="en-US" sz="2200" b="1" i="1">
                  <a:latin typeface="Tahoma" pitchFamily="34" charset="0"/>
                </a:rPr>
                <a:t>r</a:t>
              </a:r>
              <a:endParaRPr lang="en-US" sz="2200">
                <a:latin typeface="Arial" charset="0"/>
              </a:endParaRPr>
            </a:p>
          </p:txBody>
        </p:sp>
      </p:grpSp>
      <p:grpSp>
        <p:nvGrpSpPr>
          <p:cNvPr id="285706" name="Group 10"/>
          <p:cNvGrpSpPr>
            <a:grpSpLocks/>
          </p:cNvGrpSpPr>
          <p:nvPr/>
        </p:nvGrpSpPr>
        <p:grpSpPr bwMode="auto">
          <a:xfrm>
            <a:off x="4572000" y="3595688"/>
            <a:ext cx="3657600" cy="2500312"/>
            <a:chOff x="2256" y="806"/>
            <a:chExt cx="2304" cy="1575"/>
          </a:xfrm>
        </p:grpSpPr>
        <p:grpSp>
          <p:nvGrpSpPr>
            <p:cNvPr id="285707" name="Group 11"/>
            <p:cNvGrpSpPr>
              <a:grpSpLocks/>
            </p:cNvGrpSpPr>
            <p:nvPr/>
          </p:nvGrpSpPr>
          <p:grpSpPr bwMode="auto">
            <a:xfrm>
              <a:off x="2496" y="960"/>
              <a:ext cx="1824" cy="1188"/>
              <a:chOff x="2640" y="1056"/>
              <a:chExt cx="2496" cy="2112"/>
            </a:xfrm>
          </p:grpSpPr>
          <p:sp>
            <p:nvSpPr>
              <p:cNvPr id="285708" name="Line 12"/>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285709" name="Line 13"/>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285710" name="Text Box 14"/>
            <p:cNvSpPr txBox="1">
              <a:spLocks noChangeArrowheads="1"/>
            </p:cNvSpPr>
            <p:nvPr/>
          </p:nvSpPr>
          <p:spPr bwMode="auto">
            <a:xfrm>
              <a:off x="4224" y="2112"/>
              <a:ext cx="336" cy="269"/>
            </a:xfrm>
            <a:prstGeom prst="rect">
              <a:avLst/>
            </a:prstGeom>
            <a:noFill/>
            <a:ln w="9525">
              <a:noFill/>
              <a:miter lim="800000"/>
              <a:headEnd/>
              <a:tailEnd/>
            </a:ln>
            <a:effectLst/>
          </p:spPr>
          <p:txBody>
            <a:bodyPr>
              <a:spAutoFit/>
            </a:bodyPr>
            <a:lstStyle/>
            <a:p>
              <a:pPr>
                <a:spcBef>
                  <a:spcPct val="50000"/>
                </a:spcBef>
              </a:pPr>
              <a:r>
                <a:rPr lang="en-US" sz="2200" b="1" i="1">
                  <a:latin typeface="Tahoma" pitchFamily="34" charset="0"/>
                </a:rPr>
                <a:t>Y</a:t>
              </a:r>
              <a:r>
                <a:rPr lang="en-US" sz="2200">
                  <a:latin typeface="Arial" charset="0"/>
                </a:rPr>
                <a:t> </a:t>
              </a:r>
            </a:p>
          </p:txBody>
        </p:sp>
        <p:sp>
          <p:nvSpPr>
            <p:cNvPr id="285711" name="Text Box 15"/>
            <p:cNvSpPr txBox="1">
              <a:spLocks noChangeArrowheads="1"/>
            </p:cNvSpPr>
            <p:nvPr/>
          </p:nvSpPr>
          <p:spPr bwMode="auto">
            <a:xfrm>
              <a:off x="2256" y="806"/>
              <a:ext cx="240" cy="269"/>
            </a:xfrm>
            <a:prstGeom prst="rect">
              <a:avLst/>
            </a:prstGeom>
            <a:noFill/>
            <a:ln w="9525">
              <a:noFill/>
              <a:miter lim="800000"/>
              <a:headEnd/>
              <a:tailEnd/>
            </a:ln>
            <a:effectLst/>
          </p:spPr>
          <p:txBody>
            <a:bodyPr>
              <a:spAutoFit/>
            </a:bodyPr>
            <a:lstStyle/>
            <a:p>
              <a:pPr algn="ctr">
                <a:spcBef>
                  <a:spcPct val="5000"/>
                </a:spcBef>
                <a:tabLst>
                  <a:tab pos="1830388" algn="r"/>
                </a:tabLst>
              </a:pPr>
              <a:r>
                <a:rPr lang="en-US" sz="2200" b="1" i="1">
                  <a:latin typeface="Tahoma" pitchFamily="34" charset="0"/>
                </a:rPr>
                <a:t>P</a:t>
              </a:r>
              <a:endParaRPr lang="en-US" sz="2200">
                <a:latin typeface="Arial" charset="0"/>
              </a:endParaRPr>
            </a:p>
          </p:txBody>
        </p:sp>
      </p:grpSp>
      <p:grpSp>
        <p:nvGrpSpPr>
          <p:cNvPr id="285739" name="Group 43"/>
          <p:cNvGrpSpPr>
            <a:grpSpLocks/>
          </p:cNvGrpSpPr>
          <p:nvPr/>
        </p:nvGrpSpPr>
        <p:grpSpPr bwMode="auto">
          <a:xfrm>
            <a:off x="5181600" y="1600200"/>
            <a:ext cx="2590800" cy="1646238"/>
            <a:chOff x="3264" y="1008"/>
            <a:chExt cx="1632" cy="1037"/>
          </a:xfrm>
        </p:grpSpPr>
        <p:sp>
          <p:nvSpPr>
            <p:cNvPr id="285712" name="Line 16"/>
            <p:cNvSpPr>
              <a:spLocks noChangeShapeType="1"/>
            </p:cNvSpPr>
            <p:nvPr/>
          </p:nvSpPr>
          <p:spPr bwMode="auto">
            <a:xfrm>
              <a:off x="3264" y="1008"/>
              <a:ext cx="1440" cy="912"/>
            </a:xfrm>
            <a:prstGeom prst="line">
              <a:avLst/>
            </a:prstGeom>
            <a:noFill/>
            <a:ln w="19050">
              <a:solidFill>
                <a:schemeClr val="tx1"/>
              </a:solidFill>
              <a:round/>
              <a:headEnd/>
              <a:tailEnd/>
            </a:ln>
            <a:effectLst/>
          </p:spPr>
          <p:txBody>
            <a:bodyPr/>
            <a:lstStyle/>
            <a:p>
              <a:endParaRPr lang="en-US"/>
            </a:p>
          </p:txBody>
        </p:sp>
        <p:sp>
          <p:nvSpPr>
            <p:cNvPr id="285713" name="Text Box 17"/>
            <p:cNvSpPr txBox="1">
              <a:spLocks noChangeArrowheads="1"/>
            </p:cNvSpPr>
            <p:nvPr/>
          </p:nvSpPr>
          <p:spPr bwMode="auto">
            <a:xfrm>
              <a:off x="4704" y="1824"/>
              <a:ext cx="192" cy="221"/>
            </a:xfrm>
            <a:prstGeom prst="rect">
              <a:avLst/>
            </a:prstGeom>
            <a:noFill/>
            <a:ln w="9525">
              <a:noFill/>
              <a:miter lim="800000"/>
              <a:headEnd/>
              <a:tailEnd/>
            </a:ln>
            <a:effectLst/>
          </p:spPr>
          <p:txBody>
            <a:bodyPr lIns="0" tIns="0" rIns="0" bIns="0">
              <a:spAutoFit/>
            </a:bodyPr>
            <a:lstStyle/>
            <a:p>
              <a:pPr>
                <a:spcBef>
                  <a:spcPct val="50000"/>
                </a:spcBef>
              </a:pPr>
              <a:r>
                <a:rPr lang="en-US" sz="2300" b="1" i="1">
                  <a:latin typeface="Arial" charset="0"/>
                </a:rPr>
                <a:t>IS</a:t>
              </a:r>
              <a:endParaRPr lang="en-US" sz="2300" b="1">
                <a:latin typeface="Arial" charset="0"/>
              </a:endParaRPr>
            </a:p>
          </p:txBody>
        </p:sp>
      </p:grpSp>
      <p:grpSp>
        <p:nvGrpSpPr>
          <p:cNvPr id="285744" name="Group 48"/>
          <p:cNvGrpSpPr>
            <a:grpSpLocks/>
          </p:cNvGrpSpPr>
          <p:nvPr/>
        </p:nvGrpSpPr>
        <p:grpSpPr bwMode="auto">
          <a:xfrm>
            <a:off x="5638800" y="1752600"/>
            <a:ext cx="3048000" cy="1524000"/>
            <a:chOff x="3552" y="1104"/>
            <a:chExt cx="1920" cy="960"/>
          </a:xfrm>
        </p:grpSpPr>
        <p:sp>
          <p:nvSpPr>
            <p:cNvPr id="285714" name="Text Box 18"/>
            <p:cNvSpPr txBox="1">
              <a:spLocks noChangeArrowheads="1"/>
            </p:cNvSpPr>
            <p:nvPr/>
          </p:nvSpPr>
          <p:spPr bwMode="auto">
            <a:xfrm>
              <a:off x="4848" y="1104"/>
              <a:ext cx="624" cy="221"/>
            </a:xfrm>
            <a:prstGeom prst="rect">
              <a:avLst/>
            </a:prstGeom>
            <a:noFill/>
            <a:ln w="9525">
              <a:noFill/>
              <a:miter lim="800000"/>
              <a:headEnd/>
              <a:tailEnd/>
            </a:ln>
            <a:effectLst/>
          </p:spPr>
          <p:txBody>
            <a:bodyPr lIns="0" tIns="0" rIns="0" bIns="0">
              <a:spAutoFit/>
            </a:bodyPr>
            <a:lstStyle/>
            <a:p>
              <a:pPr>
                <a:spcBef>
                  <a:spcPct val="50000"/>
                </a:spcBef>
              </a:pPr>
              <a:r>
                <a:rPr lang="en-US" sz="2300" b="1" i="1">
                  <a:latin typeface="Arial" charset="0"/>
                </a:rPr>
                <a:t>LM</a:t>
              </a:r>
              <a:r>
                <a:rPr lang="en-US" sz="2300" b="1">
                  <a:latin typeface="Arial" charset="0"/>
                </a:rPr>
                <a:t>(</a:t>
              </a:r>
              <a:r>
                <a:rPr lang="en-US" sz="2300" b="1" i="1">
                  <a:solidFill>
                    <a:srgbClr val="003399"/>
                  </a:solidFill>
                  <a:latin typeface="Arial" charset="0"/>
                </a:rPr>
                <a:t>P</a:t>
              </a:r>
              <a:r>
                <a:rPr lang="en-US" sz="2300" b="1" baseline="-25000">
                  <a:solidFill>
                    <a:srgbClr val="003399"/>
                  </a:solidFill>
                  <a:latin typeface="Tahoma" pitchFamily="34" charset="0"/>
                </a:rPr>
                <a:t>1</a:t>
              </a:r>
              <a:r>
                <a:rPr lang="en-US" sz="2300" b="1">
                  <a:latin typeface="Arial" charset="0"/>
                </a:rPr>
                <a:t>)</a:t>
              </a:r>
            </a:p>
          </p:txBody>
        </p:sp>
        <p:sp>
          <p:nvSpPr>
            <p:cNvPr id="285716" name="Line 20"/>
            <p:cNvSpPr>
              <a:spLocks noChangeShapeType="1"/>
            </p:cNvSpPr>
            <p:nvPr/>
          </p:nvSpPr>
          <p:spPr bwMode="auto">
            <a:xfrm flipV="1">
              <a:off x="3552" y="1248"/>
              <a:ext cx="1296" cy="816"/>
            </a:xfrm>
            <a:prstGeom prst="line">
              <a:avLst/>
            </a:prstGeom>
            <a:noFill/>
            <a:ln w="19050">
              <a:solidFill>
                <a:srgbClr val="003399"/>
              </a:solidFill>
              <a:round/>
              <a:headEnd/>
              <a:tailEnd/>
            </a:ln>
            <a:effectLst/>
          </p:spPr>
          <p:txBody>
            <a:bodyPr/>
            <a:lstStyle/>
            <a:p>
              <a:endParaRPr lang="en-US"/>
            </a:p>
          </p:txBody>
        </p:sp>
      </p:grpSp>
      <p:grpSp>
        <p:nvGrpSpPr>
          <p:cNvPr id="285745" name="Group 49"/>
          <p:cNvGrpSpPr>
            <a:grpSpLocks/>
          </p:cNvGrpSpPr>
          <p:nvPr/>
        </p:nvGrpSpPr>
        <p:grpSpPr bwMode="auto">
          <a:xfrm>
            <a:off x="5181600" y="1295400"/>
            <a:ext cx="2438400" cy="1371600"/>
            <a:chOff x="3264" y="816"/>
            <a:chExt cx="1536" cy="864"/>
          </a:xfrm>
        </p:grpSpPr>
        <p:sp>
          <p:nvSpPr>
            <p:cNvPr id="285715" name="Text Box 19"/>
            <p:cNvSpPr txBox="1">
              <a:spLocks noChangeArrowheads="1"/>
            </p:cNvSpPr>
            <p:nvPr/>
          </p:nvSpPr>
          <p:spPr bwMode="auto">
            <a:xfrm>
              <a:off x="4176" y="816"/>
              <a:ext cx="624" cy="221"/>
            </a:xfrm>
            <a:prstGeom prst="rect">
              <a:avLst/>
            </a:prstGeom>
            <a:noFill/>
            <a:ln w="9525">
              <a:noFill/>
              <a:miter lim="800000"/>
              <a:headEnd/>
              <a:tailEnd/>
            </a:ln>
            <a:effectLst/>
          </p:spPr>
          <p:txBody>
            <a:bodyPr lIns="0" tIns="0" rIns="0" bIns="0">
              <a:spAutoFit/>
            </a:bodyPr>
            <a:lstStyle/>
            <a:p>
              <a:pPr>
                <a:spcBef>
                  <a:spcPct val="50000"/>
                </a:spcBef>
              </a:pPr>
              <a:r>
                <a:rPr lang="en-US" sz="2300" b="1" i="1">
                  <a:latin typeface="Arial" charset="0"/>
                </a:rPr>
                <a:t>LM</a:t>
              </a:r>
              <a:r>
                <a:rPr lang="en-US" sz="2300" b="1">
                  <a:latin typeface="Arial" charset="0"/>
                </a:rPr>
                <a:t>(</a:t>
              </a:r>
              <a:r>
                <a:rPr lang="en-US" sz="2300" b="1" i="1">
                  <a:solidFill>
                    <a:srgbClr val="FF6600"/>
                  </a:solidFill>
                  <a:latin typeface="Arial" charset="0"/>
                </a:rPr>
                <a:t>P</a:t>
              </a:r>
              <a:r>
                <a:rPr lang="en-US" sz="2300" b="1" baseline="-25000">
                  <a:solidFill>
                    <a:srgbClr val="FF6600"/>
                  </a:solidFill>
                  <a:latin typeface="Tahoma" pitchFamily="34" charset="0"/>
                </a:rPr>
                <a:t>2</a:t>
              </a:r>
              <a:r>
                <a:rPr lang="en-US" sz="2300" b="1">
                  <a:latin typeface="Arial" charset="0"/>
                </a:rPr>
                <a:t>)</a:t>
              </a:r>
            </a:p>
          </p:txBody>
        </p:sp>
        <p:sp>
          <p:nvSpPr>
            <p:cNvPr id="285717" name="Line 21"/>
            <p:cNvSpPr>
              <a:spLocks noChangeShapeType="1"/>
            </p:cNvSpPr>
            <p:nvPr/>
          </p:nvSpPr>
          <p:spPr bwMode="auto">
            <a:xfrm flipV="1">
              <a:off x="3264" y="1008"/>
              <a:ext cx="1008" cy="672"/>
            </a:xfrm>
            <a:prstGeom prst="line">
              <a:avLst/>
            </a:prstGeom>
            <a:noFill/>
            <a:ln w="19050">
              <a:solidFill>
                <a:srgbClr val="FF6600"/>
              </a:solidFill>
              <a:round/>
              <a:headEnd/>
              <a:tailEnd/>
            </a:ln>
            <a:effectLst/>
          </p:spPr>
          <p:txBody>
            <a:bodyPr/>
            <a:lstStyle/>
            <a:p>
              <a:endParaRPr lang="en-US"/>
            </a:p>
          </p:txBody>
        </p:sp>
      </p:grpSp>
      <p:sp>
        <p:nvSpPr>
          <p:cNvPr id="285723" name="Line 27"/>
          <p:cNvSpPr>
            <a:spLocks noChangeShapeType="1"/>
          </p:cNvSpPr>
          <p:nvPr/>
        </p:nvSpPr>
        <p:spPr bwMode="auto">
          <a:xfrm>
            <a:off x="5257800" y="3886200"/>
            <a:ext cx="2286000" cy="1524000"/>
          </a:xfrm>
          <a:prstGeom prst="line">
            <a:avLst/>
          </a:prstGeom>
          <a:noFill/>
          <a:ln w="19050">
            <a:solidFill>
              <a:srgbClr val="990033"/>
            </a:solidFill>
            <a:round/>
            <a:headEnd/>
            <a:tailEnd/>
          </a:ln>
          <a:effectLst/>
        </p:spPr>
        <p:txBody>
          <a:bodyPr/>
          <a:lstStyle/>
          <a:p>
            <a:endParaRPr lang="en-US"/>
          </a:p>
        </p:txBody>
      </p:sp>
      <p:sp>
        <p:nvSpPr>
          <p:cNvPr id="285724" name="Text Box 28"/>
          <p:cNvSpPr txBox="1">
            <a:spLocks noChangeArrowheads="1"/>
          </p:cNvSpPr>
          <p:nvPr/>
        </p:nvSpPr>
        <p:spPr bwMode="auto">
          <a:xfrm>
            <a:off x="7543800" y="5257800"/>
            <a:ext cx="457200" cy="350838"/>
          </a:xfrm>
          <a:prstGeom prst="rect">
            <a:avLst/>
          </a:prstGeom>
          <a:noFill/>
          <a:ln w="9525">
            <a:noFill/>
            <a:miter lim="800000"/>
            <a:headEnd/>
            <a:tailEnd/>
          </a:ln>
          <a:effectLst/>
        </p:spPr>
        <p:txBody>
          <a:bodyPr lIns="0" tIns="0" rIns="0" bIns="0">
            <a:spAutoFit/>
          </a:bodyPr>
          <a:lstStyle/>
          <a:p>
            <a:pPr>
              <a:spcBef>
                <a:spcPct val="50000"/>
              </a:spcBef>
            </a:pPr>
            <a:r>
              <a:rPr lang="en-US" sz="2300" b="1" i="1">
                <a:solidFill>
                  <a:srgbClr val="990033"/>
                </a:solidFill>
                <a:latin typeface="Arial" charset="0"/>
              </a:rPr>
              <a:t>AD</a:t>
            </a:r>
            <a:endParaRPr lang="en-US" sz="2300" b="1">
              <a:solidFill>
                <a:srgbClr val="990033"/>
              </a:solidFill>
              <a:latin typeface="Arial" charset="0"/>
            </a:endParaRPr>
          </a:p>
        </p:txBody>
      </p:sp>
      <p:grpSp>
        <p:nvGrpSpPr>
          <p:cNvPr id="285740" name="Group 44"/>
          <p:cNvGrpSpPr>
            <a:grpSpLocks/>
          </p:cNvGrpSpPr>
          <p:nvPr/>
        </p:nvGrpSpPr>
        <p:grpSpPr bwMode="auto">
          <a:xfrm>
            <a:off x="4594225" y="4678363"/>
            <a:ext cx="2932113" cy="442912"/>
            <a:chOff x="2894" y="2947"/>
            <a:chExt cx="1847" cy="279"/>
          </a:xfrm>
        </p:grpSpPr>
        <p:sp>
          <p:nvSpPr>
            <p:cNvPr id="285725" name="Line 29"/>
            <p:cNvSpPr>
              <a:spLocks noChangeShapeType="1"/>
            </p:cNvSpPr>
            <p:nvPr/>
          </p:nvSpPr>
          <p:spPr bwMode="auto">
            <a:xfrm flipV="1">
              <a:off x="3120" y="3067"/>
              <a:ext cx="1621" cy="1"/>
            </a:xfrm>
            <a:prstGeom prst="line">
              <a:avLst/>
            </a:prstGeom>
            <a:noFill/>
            <a:ln w="9525">
              <a:solidFill>
                <a:srgbClr val="003399"/>
              </a:solidFill>
              <a:prstDash val="dash"/>
              <a:round/>
              <a:headEnd/>
              <a:tailEnd/>
            </a:ln>
            <a:effectLst/>
          </p:spPr>
          <p:txBody>
            <a:bodyPr bIns="91440"/>
            <a:lstStyle/>
            <a:p>
              <a:endParaRPr lang="en-US"/>
            </a:p>
          </p:txBody>
        </p:sp>
        <p:sp>
          <p:nvSpPr>
            <p:cNvPr id="285727" name="Text Box 31"/>
            <p:cNvSpPr txBox="1">
              <a:spLocks noChangeArrowheads="1"/>
            </p:cNvSpPr>
            <p:nvPr/>
          </p:nvSpPr>
          <p:spPr bwMode="auto">
            <a:xfrm>
              <a:off x="2894" y="2947"/>
              <a:ext cx="240" cy="279"/>
            </a:xfrm>
            <a:prstGeom prst="rect">
              <a:avLst/>
            </a:prstGeom>
            <a:noFill/>
            <a:ln w="9525">
              <a:noFill/>
              <a:miter lim="800000"/>
              <a:headEnd/>
              <a:tailEnd/>
            </a:ln>
            <a:effectLst/>
          </p:spPr>
          <p:txBody>
            <a:bodyPr lIns="0" tIns="0" rIns="0" bIns="91440">
              <a:spAutoFit/>
            </a:bodyPr>
            <a:lstStyle/>
            <a:p>
              <a:pPr>
                <a:spcBef>
                  <a:spcPct val="50000"/>
                </a:spcBef>
              </a:pPr>
              <a:r>
                <a:rPr lang="en-US" sz="2300" b="1" i="1">
                  <a:solidFill>
                    <a:srgbClr val="003399"/>
                  </a:solidFill>
                  <a:latin typeface="Arial" charset="0"/>
                </a:rPr>
                <a:t>P</a:t>
              </a:r>
              <a:r>
                <a:rPr lang="en-US" sz="2300" b="1" baseline="-25000">
                  <a:solidFill>
                    <a:srgbClr val="003399"/>
                  </a:solidFill>
                  <a:latin typeface="Tahoma" pitchFamily="34" charset="0"/>
                </a:rPr>
                <a:t>1</a:t>
              </a:r>
            </a:p>
          </p:txBody>
        </p:sp>
      </p:grpSp>
      <p:grpSp>
        <p:nvGrpSpPr>
          <p:cNvPr id="285741" name="Group 45"/>
          <p:cNvGrpSpPr>
            <a:grpSpLocks/>
          </p:cNvGrpSpPr>
          <p:nvPr/>
        </p:nvGrpSpPr>
        <p:grpSpPr bwMode="auto">
          <a:xfrm>
            <a:off x="4592638" y="4191000"/>
            <a:ext cx="2947987" cy="442913"/>
            <a:chOff x="2893" y="2640"/>
            <a:chExt cx="1857" cy="279"/>
          </a:xfrm>
        </p:grpSpPr>
        <p:sp>
          <p:nvSpPr>
            <p:cNvPr id="285726" name="Line 30"/>
            <p:cNvSpPr>
              <a:spLocks noChangeShapeType="1"/>
            </p:cNvSpPr>
            <p:nvPr/>
          </p:nvSpPr>
          <p:spPr bwMode="auto">
            <a:xfrm>
              <a:off x="3118" y="2761"/>
              <a:ext cx="1632" cy="0"/>
            </a:xfrm>
            <a:prstGeom prst="line">
              <a:avLst/>
            </a:prstGeom>
            <a:noFill/>
            <a:ln w="9525">
              <a:solidFill>
                <a:srgbClr val="FF6600"/>
              </a:solidFill>
              <a:prstDash val="dash"/>
              <a:round/>
              <a:headEnd/>
              <a:tailEnd/>
            </a:ln>
            <a:effectLst/>
          </p:spPr>
          <p:txBody>
            <a:bodyPr bIns="91440"/>
            <a:lstStyle/>
            <a:p>
              <a:endParaRPr lang="en-US"/>
            </a:p>
          </p:txBody>
        </p:sp>
        <p:sp>
          <p:nvSpPr>
            <p:cNvPr id="285728" name="Text Box 32"/>
            <p:cNvSpPr txBox="1">
              <a:spLocks noChangeArrowheads="1"/>
            </p:cNvSpPr>
            <p:nvPr/>
          </p:nvSpPr>
          <p:spPr bwMode="auto">
            <a:xfrm>
              <a:off x="2893" y="2640"/>
              <a:ext cx="240" cy="279"/>
            </a:xfrm>
            <a:prstGeom prst="rect">
              <a:avLst/>
            </a:prstGeom>
            <a:noFill/>
            <a:ln w="9525">
              <a:noFill/>
              <a:miter lim="800000"/>
              <a:headEnd/>
              <a:tailEnd/>
            </a:ln>
            <a:effectLst/>
          </p:spPr>
          <p:txBody>
            <a:bodyPr lIns="0" tIns="0" rIns="0" bIns="91440">
              <a:spAutoFit/>
            </a:bodyPr>
            <a:lstStyle/>
            <a:p>
              <a:pPr>
                <a:spcBef>
                  <a:spcPct val="50000"/>
                </a:spcBef>
              </a:pPr>
              <a:r>
                <a:rPr lang="en-US" sz="2300" b="1" i="1">
                  <a:solidFill>
                    <a:srgbClr val="FF6600"/>
                  </a:solidFill>
                  <a:latin typeface="Arial" charset="0"/>
                </a:rPr>
                <a:t>P</a:t>
              </a:r>
              <a:r>
                <a:rPr lang="en-US" sz="2300" b="1" baseline="-25000">
                  <a:solidFill>
                    <a:srgbClr val="FF6600"/>
                  </a:solidFill>
                  <a:latin typeface="Tahoma" pitchFamily="34" charset="0"/>
                </a:rPr>
                <a:t>2</a:t>
              </a:r>
            </a:p>
          </p:txBody>
        </p:sp>
      </p:grpSp>
      <p:sp>
        <p:nvSpPr>
          <p:cNvPr id="285729" name="Text Box 33"/>
          <p:cNvSpPr txBox="1">
            <a:spLocks noChangeArrowheads="1"/>
          </p:cNvSpPr>
          <p:nvPr/>
        </p:nvSpPr>
        <p:spPr bwMode="auto">
          <a:xfrm>
            <a:off x="5867400" y="5730875"/>
            <a:ext cx="381000" cy="350838"/>
          </a:xfrm>
          <a:prstGeom prst="rect">
            <a:avLst/>
          </a:prstGeom>
          <a:noFill/>
          <a:ln w="9525">
            <a:noFill/>
            <a:miter lim="800000"/>
            <a:headEnd/>
            <a:tailEnd/>
          </a:ln>
          <a:effectLst/>
        </p:spPr>
        <p:txBody>
          <a:bodyPr lIns="0" tIns="0" rIns="0" bIns="0">
            <a:spAutoFit/>
          </a:bodyPr>
          <a:lstStyle/>
          <a:p>
            <a:pPr>
              <a:spcBef>
                <a:spcPct val="50000"/>
              </a:spcBef>
            </a:pPr>
            <a:r>
              <a:rPr lang="en-US" sz="2300" b="1" i="1">
                <a:solidFill>
                  <a:srgbClr val="FF6600"/>
                </a:solidFill>
                <a:latin typeface="Arial" charset="0"/>
              </a:rPr>
              <a:t>Y</a:t>
            </a:r>
            <a:r>
              <a:rPr lang="en-US" sz="2300" b="1" baseline="-25000">
                <a:solidFill>
                  <a:srgbClr val="FF6600"/>
                </a:solidFill>
                <a:latin typeface="Tahoma" pitchFamily="34" charset="0"/>
              </a:rPr>
              <a:t>2</a:t>
            </a:r>
          </a:p>
        </p:txBody>
      </p:sp>
      <p:sp>
        <p:nvSpPr>
          <p:cNvPr id="285730" name="Text Box 34"/>
          <p:cNvSpPr txBox="1">
            <a:spLocks noChangeArrowheads="1"/>
          </p:cNvSpPr>
          <p:nvPr/>
        </p:nvSpPr>
        <p:spPr bwMode="auto">
          <a:xfrm>
            <a:off x="6629400" y="5732463"/>
            <a:ext cx="381000" cy="350837"/>
          </a:xfrm>
          <a:prstGeom prst="rect">
            <a:avLst/>
          </a:prstGeom>
          <a:noFill/>
          <a:ln w="9525">
            <a:noFill/>
            <a:miter lim="800000"/>
            <a:headEnd/>
            <a:tailEnd/>
          </a:ln>
          <a:effectLst/>
        </p:spPr>
        <p:txBody>
          <a:bodyPr lIns="0" tIns="0" rIns="0" bIns="0">
            <a:spAutoFit/>
          </a:bodyPr>
          <a:lstStyle/>
          <a:p>
            <a:pPr>
              <a:spcBef>
                <a:spcPct val="50000"/>
              </a:spcBef>
            </a:pPr>
            <a:r>
              <a:rPr lang="en-US" sz="2300" b="1" i="1">
                <a:solidFill>
                  <a:srgbClr val="003399"/>
                </a:solidFill>
                <a:latin typeface="Arial" charset="0"/>
              </a:rPr>
              <a:t>Y</a:t>
            </a:r>
            <a:r>
              <a:rPr lang="en-US" sz="2300" b="1" baseline="-25000">
                <a:solidFill>
                  <a:srgbClr val="003399"/>
                </a:solidFill>
                <a:latin typeface="Tahoma" pitchFamily="34" charset="0"/>
              </a:rPr>
              <a:t>1</a:t>
            </a:r>
          </a:p>
        </p:txBody>
      </p:sp>
      <p:grpSp>
        <p:nvGrpSpPr>
          <p:cNvPr id="285743" name="Group 47"/>
          <p:cNvGrpSpPr>
            <a:grpSpLocks/>
          </p:cNvGrpSpPr>
          <p:nvPr/>
        </p:nvGrpSpPr>
        <p:grpSpPr bwMode="auto">
          <a:xfrm>
            <a:off x="4648200" y="1905000"/>
            <a:ext cx="1352550" cy="350838"/>
            <a:chOff x="2928" y="1200"/>
            <a:chExt cx="852" cy="221"/>
          </a:xfrm>
        </p:grpSpPr>
        <p:sp>
          <p:nvSpPr>
            <p:cNvPr id="285722" name="Line 26"/>
            <p:cNvSpPr>
              <a:spLocks noChangeShapeType="1"/>
            </p:cNvSpPr>
            <p:nvPr/>
          </p:nvSpPr>
          <p:spPr bwMode="auto">
            <a:xfrm flipH="1">
              <a:off x="3116" y="1336"/>
              <a:ext cx="664" cy="0"/>
            </a:xfrm>
            <a:prstGeom prst="line">
              <a:avLst/>
            </a:prstGeom>
            <a:noFill/>
            <a:ln w="9525">
              <a:solidFill>
                <a:srgbClr val="FF6600"/>
              </a:solidFill>
              <a:prstDash val="dash"/>
              <a:round/>
              <a:headEnd/>
              <a:tailEnd/>
            </a:ln>
            <a:effectLst/>
          </p:spPr>
          <p:txBody>
            <a:bodyPr/>
            <a:lstStyle/>
            <a:p>
              <a:endParaRPr lang="en-US"/>
            </a:p>
          </p:txBody>
        </p:sp>
        <p:sp>
          <p:nvSpPr>
            <p:cNvPr id="285733" name="Text Box 37"/>
            <p:cNvSpPr txBox="1">
              <a:spLocks noChangeArrowheads="1"/>
            </p:cNvSpPr>
            <p:nvPr/>
          </p:nvSpPr>
          <p:spPr bwMode="auto">
            <a:xfrm>
              <a:off x="2928" y="1200"/>
              <a:ext cx="240" cy="221"/>
            </a:xfrm>
            <a:prstGeom prst="rect">
              <a:avLst/>
            </a:prstGeom>
            <a:noFill/>
            <a:ln w="9525">
              <a:noFill/>
              <a:miter lim="800000"/>
              <a:headEnd/>
              <a:tailEnd/>
            </a:ln>
            <a:effectLst/>
          </p:spPr>
          <p:txBody>
            <a:bodyPr lIns="0" tIns="0" rIns="0" bIns="0">
              <a:spAutoFit/>
            </a:bodyPr>
            <a:lstStyle/>
            <a:p>
              <a:pPr>
                <a:spcBef>
                  <a:spcPct val="50000"/>
                </a:spcBef>
              </a:pPr>
              <a:r>
                <a:rPr lang="en-US" sz="2300" b="1" i="1">
                  <a:solidFill>
                    <a:srgbClr val="FF6600"/>
                  </a:solidFill>
                  <a:latin typeface="Tahoma" pitchFamily="34" charset="0"/>
                </a:rPr>
                <a:t>r</a:t>
              </a:r>
              <a:r>
                <a:rPr lang="en-US" sz="2100" b="1" baseline="-25000">
                  <a:solidFill>
                    <a:srgbClr val="FF6600"/>
                  </a:solidFill>
                  <a:latin typeface="Tahoma" pitchFamily="34" charset="0"/>
                </a:rPr>
                <a:t>2</a:t>
              </a:r>
            </a:p>
          </p:txBody>
        </p:sp>
      </p:grpSp>
      <p:grpSp>
        <p:nvGrpSpPr>
          <p:cNvPr id="285742" name="Group 46"/>
          <p:cNvGrpSpPr>
            <a:grpSpLocks/>
          </p:cNvGrpSpPr>
          <p:nvPr/>
        </p:nvGrpSpPr>
        <p:grpSpPr bwMode="auto">
          <a:xfrm>
            <a:off x="4648200" y="2362200"/>
            <a:ext cx="2089150" cy="350838"/>
            <a:chOff x="2928" y="1488"/>
            <a:chExt cx="1316" cy="221"/>
          </a:xfrm>
        </p:grpSpPr>
        <p:sp>
          <p:nvSpPr>
            <p:cNvPr id="285720" name="Line 24"/>
            <p:cNvSpPr>
              <a:spLocks noChangeShapeType="1"/>
            </p:cNvSpPr>
            <p:nvPr/>
          </p:nvSpPr>
          <p:spPr bwMode="auto">
            <a:xfrm flipH="1">
              <a:off x="3116" y="1632"/>
              <a:ext cx="1128" cy="0"/>
            </a:xfrm>
            <a:prstGeom prst="line">
              <a:avLst/>
            </a:prstGeom>
            <a:noFill/>
            <a:ln w="9525">
              <a:solidFill>
                <a:srgbClr val="003399"/>
              </a:solidFill>
              <a:prstDash val="dash"/>
              <a:round/>
              <a:headEnd/>
              <a:tailEnd/>
            </a:ln>
            <a:effectLst/>
          </p:spPr>
          <p:txBody>
            <a:bodyPr/>
            <a:lstStyle/>
            <a:p>
              <a:endParaRPr lang="en-US"/>
            </a:p>
          </p:txBody>
        </p:sp>
        <p:sp>
          <p:nvSpPr>
            <p:cNvPr id="285734" name="Text Box 38"/>
            <p:cNvSpPr txBox="1">
              <a:spLocks noChangeArrowheads="1"/>
            </p:cNvSpPr>
            <p:nvPr/>
          </p:nvSpPr>
          <p:spPr bwMode="auto">
            <a:xfrm>
              <a:off x="2928" y="1488"/>
              <a:ext cx="240" cy="221"/>
            </a:xfrm>
            <a:prstGeom prst="rect">
              <a:avLst/>
            </a:prstGeom>
            <a:noFill/>
            <a:ln w="9525">
              <a:noFill/>
              <a:miter lim="800000"/>
              <a:headEnd/>
              <a:tailEnd/>
            </a:ln>
            <a:effectLst/>
          </p:spPr>
          <p:txBody>
            <a:bodyPr lIns="0" tIns="0" rIns="0" bIns="0">
              <a:spAutoFit/>
            </a:bodyPr>
            <a:lstStyle/>
            <a:p>
              <a:pPr>
                <a:spcBef>
                  <a:spcPct val="50000"/>
                </a:spcBef>
              </a:pPr>
              <a:r>
                <a:rPr lang="en-US" sz="2300" b="1" i="1">
                  <a:solidFill>
                    <a:srgbClr val="003399"/>
                  </a:solidFill>
                  <a:latin typeface="Tahoma" pitchFamily="34" charset="0"/>
                </a:rPr>
                <a:t>r</a:t>
              </a:r>
              <a:r>
                <a:rPr lang="en-US" sz="2100" b="1" baseline="-25000">
                  <a:solidFill>
                    <a:srgbClr val="003399"/>
                  </a:solidFill>
                  <a:latin typeface="Tahoma" pitchFamily="34" charset="0"/>
                </a:rPr>
                <a:t>1</a:t>
              </a:r>
            </a:p>
          </p:txBody>
        </p:sp>
      </p:grpSp>
      <p:sp>
        <p:nvSpPr>
          <p:cNvPr id="285735" name="Oval 39"/>
          <p:cNvSpPr>
            <a:spLocks noChangeArrowheads="1"/>
          </p:cNvSpPr>
          <p:nvPr/>
        </p:nvSpPr>
        <p:spPr bwMode="auto">
          <a:xfrm>
            <a:off x="6686550" y="4833938"/>
            <a:ext cx="76200" cy="76200"/>
          </a:xfrm>
          <a:prstGeom prst="ellipse">
            <a:avLst/>
          </a:prstGeom>
          <a:solidFill>
            <a:srgbClr val="000000"/>
          </a:solidFill>
          <a:ln w="9525">
            <a:solidFill>
              <a:schemeClr val="tx1"/>
            </a:solidFill>
            <a:round/>
            <a:headEnd/>
            <a:tailEnd/>
          </a:ln>
          <a:effectLst/>
        </p:spPr>
        <p:txBody>
          <a:bodyPr wrap="none" anchor="ctr"/>
          <a:lstStyle/>
          <a:p>
            <a:endParaRPr lang="en-US"/>
          </a:p>
        </p:txBody>
      </p:sp>
      <p:sp>
        <p:nvSpPr>
          <p:cNvPr id="285736" name="Oval 40"/>
          <p:cNvSpPr>
            <a:spLocks noChangeArrowheads="1"/>
          </p:cNvSpPr>
          <p:nvPr/>
        </p:nvSpPr>
        <p:spPr bwMode="auto">
          <a:xfrm>
            <a:off x="5962650" y="4348163"/>
            <a:ext cx="76200" cy="76200"/>
          </a:xfrm>
          <a:prstGeom prst="ellipse">
            <a:avLst/>
          </a:prstGeom>
          <a:solidFill>
            <a:srgbClr val="000000"/>
          </a:solidFill>
          <a:ln w="9525">
            <a:solidFill>
              <a:schemeClr val="tx1"/>
            </a:solidFill>
            <a:round/>
            <a:headEnd/>
            <a:tailEnd/>
          </a:ln>
          <a:effectLst/>
        </p:spPr>
        <p:txBody>
          <a:bodyPr wrap="none" anchor="ctr"/>
          <a:lstStyle/>
          <a:p>
            <a:endParaRPr lang="en-US"/>
          </a:p>
        </p:txBody>
      </p:sp>
      <p:sp>
        <p:nvSpPr>
          <p:cNvPr id="285737" name="Rectangle 41"/>
          <p:cNvSpPr>
            <a:spLocks noChangeArrowheads="1"/>
          </p:cNvSpPr>
          <p:nvPr/>
        </p:nvSpPr>
        <p:spPr bwMode="auto">
          <a:xfrm>
            <a:off x="914400" y="1600200"/>
            <a:ext cx="3276600" cy="4038600"/>
          </a:xfrm>
          <a:prstGeom prst="rect">
            <a:avLst/>
          </a:prstGeom>
          <a:solidFill>
            <a:schemeClr val="bg1">
              <a:alpha val="50000"/>
            </a:schemeClr>
          </a:solidFill>
          <a:ln w="9525">
            <a:noFill/>
            <a:miter lim="800000"/>
            <a:headEnd/>
            <a:tailEnd/>
          </a:ln>
          <a:effectLst/>
        </p:spPr>
        <p:txBody>
          <a:bodyPr/>
          <a:lstStyle/>
          <a:p>
            <a:pPr>
              <a:lnSpc>
                <a:spcPct val="110000"/>
              </a:lnSpc>
              <a:spcBef>
                <a:spcPct val="40000"/>
              </a:spcBef>
              <a:buSzPct val="110000"/>
              <a:buFont typeface="Wingdings" pitchFamily="2" charset="2"/>
              <a:buNone/>
              <a:tabLst>
                <a:tab pos="635000" algn="l"/>
              </a:tabLst>
            </a:pPr>
            <a:r>
              <a:rPr lang="en-US" sz="1800" dirty="0">
                <a:latin typeface="Arial" pitchFamily="34" charset="0"/>
                <a:cs typeface="Arial" pitchFamily="34" charset="0"/>
                <a:sym typeface="Symbol" pitchFamily="18" charset="2"/>
              </a:rPr>
              <a:t>Intuition for slope </a:t>
            </a:r>
            <a:br>
              <a:rPr lang="en-US" sz="1800" dirty="0">
                <a:latin typeface="Arial" pitchFamily="34" charset="0"/>
                <a:cs typeface="Arial" pitchFamily="34" charset="0"/>
                <a:sym typeface="Symbol" pitchFamily="18" charset="2"/>
              </a:rPr>
            </a:br>
            <a:r>
              <a:rPr lang="en-US" sz="1800" dirty="0">
                <a:latin typeface="Arial" pitchFamily="34" charset="0"/>
                <a:cs typeface="Arial" pitchFamily="34" charset="0"/>
                <a:sym typeface="Symbol" pitchFamily="18" charset="2"/>
              </a:rPr>
              <a:t>of </a:t>
            </a:r>
            <a:r>
              <a:rPr lang="en-US" sz="1800" i="1" dirty="0">
                <a:latin typeface="Arial" pitchFamily="34" charset="0"/>
                <a:cs typeface="Arial" pitchFamily="34" charset="0"/>
                <a:sym typeface="Symbol" pitchFamily="18" charset="2"/>
              </a:rPr>
              <a:t>AD</a:t>
            </a:r>
            <a:r>
              <a:rPr lang="en-US" sz="1800" dirty="0">
                <a:latin typeface="Arial" pitchFamily="34" charset="0"/>
                <a:cs typeface="Arial" pitchFamily="34" charset="0"/>
                <a:sym typeface="Symbol" pitchFamily="18" charset="2"/>
              </a:rPr>
              <a:t>  curve:</a:t>
            </a:r>
          </a:p>
          <a:p>
            <a:pPr>
              <a:lnSpc>
                <a:spcPct val="110000"/>
              </a:lnSpc>
              <a:spcBef>
                <a:spcPct val="40000"/>
              </a:spcBef>
              <a:buSzPct val="110000"/>
              <a:buFont typeface="Wingdings" pitchFamily="2" charset="2"/>
              <a:buNone/>
              <a:tabLst>
                <a:tab pos="635000" algn="l"/>
              </a:tabLst>
            </a:pPr>
            <a:r>
              <a:rPr lang="en-US" sz="2600" dirty="0">
                <a:latin typeface="Tahoma" pitchFamily="34" charset="0"/>
                <a:sym typeface="Symbol" pitchFamily="18" charset="2"/>
              </a:rPr>
              <a:t></a:t>
            </a:r>
            <a:r>
              <a:rPr lang="en-US" sz="2600" b="1" i="1" dirty="0">
                <a:latin typeface="Tahoma" pitchFamily="34" charset="0"/>
                <a:sym typeface="Symbol" pitchFamily="18" charset="2"/>
              </a:rPr>
              <a:t>P</a:t>
            </a:r>
            <a:r>
              <a:rPr lang="en-US" sz="2600" dirty="0">
                <a:latin typeface="Tahoma" pitchFamily="34" charset="0"/>
                <a:sym typeface="Symbol" pitchFamily="18" charset="2"/>
              </a:rPr>
              <a:t>  	 (</a:t>
            </a:r>
            <a:r>
              <a:rPr lang="en-US" sz="2600" b="1" i="1" dirty="0">
                <a:latin typeface="Tahoma" pitchFamily="34" charset="0"/>
                <a:sym typeface="Symbol" pitchFamily="18" charset="2"/>
              </a:rPr>
              <a:t>M</a:t>
            </a:r>
            <a:r>
              <a:rPr lang="en-US" sz="2600" i="1" dirty="0">
                <a:latin typeface="Tahoma" pitchFamily="34" charset="0"/>
                <a:sym typeface="Symbol" pitchFamily="18" charset="2"/>
              </a:rPr>
              <a:t>/</a:t>
            </a:r>
            <a:r>
              <a:rPr lang="en-US" sz="2600" b="1" i="1" dirty="0">
                <a:latin typeface="Tahoma" pitchFamily="34" charset="0"/>
                <a:sym typeface="Symbol" pitchFamily="18" charset="2"/>
              </a:rPr>
              <a:t>P</a:t>
            </a:r>
            <a:r>
              <a:rPr lang="en-US" sz="1200" b="1" i="1" dirty="0">
                <a:latin typeface="Tahoma" pitchFamily="34" charset="0"/>
                <a:sym typeface="Symbol" pitchFamily="18" charset="2"/>
              </a:rPr>
              <a:t> </a:t>
            </a:r>
            <a:r>
              <a:rPr lang="en-US" sz="2600" dirty="0">
                <a:latin typeface="Tahoma" pitchFamily="34" charset="0"/>
                <a:sym typeface="Symbol" pitchFamily="18" charset="2"/>
              </a:rPr>
              <a:t>)</a:t>
            </a:r>
          </a:p>
          <a:p>
            <a:pPr>
              <a:lnSpc>
                <a:spcPct val="110000"/>
              </a:lnSpc>
              <a:spcBef>
                <a:spcPct val="40000"/>
              </a:spcBef>
              <a:buSzPct val="110000"/>
              <a:buFont typeface="Wingdings" pitchFamily="2" charset="2"/>
              <a:buNone/>
              <a:tabLst>
                <a:tab pos="635000" algn="l"/>
              </a:tabLst>
            </a:pPr>
            <a:r>
              <a:rPr lang="en-US" sz="2600" dirty="0">
                <a:latin typeface="Tahoma" pitchFamily="34" charset="0"/>
                <a:sym typeface="Symbol" pitchFamily="18" charset="2"/>
              </a:rPr>
              <a:t>	 </a:t>
            </a:r>
            <a:r>
              <a:rPr lang="en-US" sz="2600" i="1" dirty="0">
                <a:latin typeface="Tahoma" pitchFamily="34" charset="0"/>
                <a:sym typeface="Symbol" pitchFamily="18" charset="2"/>
              </a:rPr>
              <a:t>LM</a:t>
            </a:r>
            <a:r>
              <a:rPr lang="en-US" sz="2600" dirty="0">
                <a:latin typeface="Tahoma" pitchFamily="34" charset="0"/>
                <a:sym typeface="Symbol" pitchFamily="18" charset="2"/>
              </a:rPr>
              <a:t> </a:t>
            </a:r>
            <a:r>
              <a:rPr lang="en-US" sz="1200" dirty="0">
                <a:latin typeface="Tahoma" pitchFamily="34" charset="0"/>
                <a:sym typeface="Symbol" pitchFamily="18" charset="2"/>
              </a:rPr>
              <a:t> </a:t>
            </a:r>
            <a:r>
              <a:rPr lang="en-US" sz="2600" dirty="0">
                <a:latin typeface="Tahoma" pitchFamily="34" charset="0"/>
                <a:sym typeface="Symbol" pitchFamily="18" charset="2"/>
              </a:rPr>
              <a:t>shifts left</a:t>
            </a:r>
            <a:endParaRPr lang="en-US" sz="2600" b="1" i="1" dirty="0">
              <a:latin typeface="Tahoma" pitchFamily="34" charset="0"/>
              <a:sym typeface="Symbol" pitchFamily="18" charset="2"/>
            </a:endParaRPr>
          </a:p>
          <a:p>
            <a:pPr>
              <a:lnSpc>
                <a:spcPct val="110000"/>
              </a:lnSpc>
              <a:spcBef>
                <a:spcPct val="40000"/>
              </a:spcBef>
              <a:buSzPct val="110000"/>
              <a:buFont typeface="Wingdings" pitchFamily="2" charset="2"/>
              <a:buNone/>
              <a:tabLst>
                <a:tab pos="635000" algn="l"/>
              </a:tabLst>
            </a:pPr>
            <a:r>
              <a:rPr lang="en-US" sz="2600" dirty="0">
                <a:latin typeface="Tahoma" pitchFamily="34" charset="0"/>
                <a:sym typeface="Symbol" pitchFamily="18" charset="2"/>
              </a:rPr>
              <a:t>	 </a:t>
            </a:r>
            <a:r>
              <a:rPr lang="en-US" sz="2600" b="1" i="1" dirty="0">
                <a:latin typeface="Tahoma" pitchFamily="34" charset="0"/>
                <a:sym typeface="Symbol" pitchFamily="18" charset="2"/>
              </a:rPr>
              <a:t>r</a:t>
            </a:r>
          </a:p>
          <a:p>
            <a:pPr>
              <a:lnSpc>
                <a:spcPct val="110000"/>
              </a:lnSpc>
              <a:spcBef>
                <a:spcPct val="40000"/>
              </a:spcBef>
              <a:buSzPct val="110000"/>
              <a:buFont typeface="Wingdings" pitchFamily="2" charset="2"/>
              <a:buNone/>
              <a:tabLst>
                <a:tab pos="635000" algn="l"/>
              </a:tabLst>
            </a:pPr>
            <a:r>
              <a:rPr lang="en-US" sz="2600" dirty="0">
                <a:latin typeface="Tahoma" pitchFamily="34" charset="0"/>
                <a:sym typeface="Symbol" pitchFamily="18" charset="2"/>
              </a:rPr>
              <a:t>	 </a:t>
            </a:r>
            <a:r>
              <a:rPr lang="en-US" sz="2600" b="1" i="1" dirty="0">
                <a:latin typeface="Tahoma" pitchFamily="34" charset="0"/>
                <a:sym typeface="Symbol" pitchFamily="18" charset="2"/>
              </a:rPr>
              <a:t>I</a:t>
            </a:r>
          </a:p>
          <a:p>
            <a:pPr>
              <a:lnSpc>
                <a:spcPct val="110000"/>
              </a:lnSpc>
              <a:spcBef>
                <a:spcPct val="40000"/>
              </a:spcBef>
              <a:buSzPct val="110000"/>
              <a:buFont typeface="Wingdings" pitchFamily="2" charset="2"/>
              <a:buNone/>
              <a:tabLst>
                <a:tab pos="635000" algn="l"/>
              </a:tabLst>
            </a:pPr>
            <a:r>
              <a:rPr lang="en-US" sz="2800" dirty="0">
                <a:latin typeface="Tahoma" pitchFamily="34" charset="0"/>
                <a:sym typeface="Symbol" pitchFamily="18" charset="2"/>
              </a:rPr>
              <a:t>	 </a:t>
            </a:r>
            <a:r>
              <a:rPr lang="en-US" sz="2800" b="1" i="1" dirty="0">
                <a:latin typeface="Tahoma" pitchFamily="34" charset="0"/>
                <a:sym typeface="Symbol" pitchFamily="18" charset="2"/>
              </a:rPr>
              <a:t>Y</a:t>
            </a:r>
            <a:r>
              <a:rPr lang="en-US" sz="2800" dirty="0">
                <a:latin typeface="Tahoma" pitchFamily="34" charset="0"/>
                <a:sym typeface="Symbol" pitchFamily="18" charset="2"/>
              </a:rPr>
              <a:t> </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3350" name="Rectangle 6"/>
          <p:cNvSpPr>
            <a:spLocks noGrp="1" noChangeArrowheads="1"/>
          </p:cNvSpPr>
          <p:nvPr>
            <p:ph type="title"/>
          </p:nvPr>
        </p:nvSpPr>
        <p:spPr/>
        <p:txBody>
          <a:bodyPr>
            <a:normAutofit/>
          </a:bodyPr>
          <a:lstStyle/>
          <a:p>
            <a:r>
              <a:rPr lang="en-US" sz="2400" b="1" dirty="0">
                <a:latin typeface="Arial" pitchFamily="34" charset="0"/>
                <a:cs typeface="Arial" pitchFamily="34" charset="0"/>
              </a:rPr>
              <a:t>Monetary policy and the </a:t>
            </a:r>
            <a:r>
              <a:rPr lang="en-US" sz="2400" b="1" i="1" dirty="0">
                <a:latin typeface="Arial" pitchFamily="34" charset="0"/>
                <a:cs typeface="Arial" pitchFamily="34" charset="0"/>
              </a:rPr>
              <a:t>AD</a:t>
            </a:r>
            <a:r>
              <a:rPr lang="en-US" sz="2400" b="1" dirty="0">
                <a:latin typeface="Arial" pitchFamily="34" charset="0"/>
                <a:cs typeface="Arial" pitchFamily="34" charset="0"/>
              </a:rPr>
              <a:t> curve</a:t>
            </a:r>
          </a:p>
        </p:txBody>
      </p:sp>
      <p:grpSp>
        <p:nvGrpSpPr>
          <p:cNvPr id="313357" name="Group 13"/>
          <p:cNvGrpSpPr>
            <a:grpSpLocks/>
          </p:cNvGrpSpPr>
          <p:nvPr/>
        </p:nvGrpSpPr>
        <p:grpSpPr bwMode="auto">
          <a:xfrm>
            <a:off x="4572000" y="3595688"/>
            <a:ext cx="3657600" cy="2500312"/>
            <a:chOff x="2256" y="806"/>
            <a:chExt cx="2304" cy="1575"/>
          </a:xfrm>
        </p:grpSpPr>
        <p:grpSp>
          <p:nvGrpSpPr>
            <p:cNvPr id="313358" name="Group 14"/>
            <p:cNvGrpSpPr>
              <a:grpSpLocks/>
            </p:cNvGrpSpPr>
            <p:nvPr/>
          </p:nvGrpSpPr>
          <p:grpSpPr bwMode="auto">
            <a:xfrm>
              <a:off x="2496" y="960"/>
              <a:ext cx="1824" cy="1188"/>
              <a:chOff x="2640" y="1056"/>
              <a:chExt cx="2496" cy="2112"/>
            </a:xfrm>
          </p:grpSpPr>
          <p:sp>
            <p:nvSpPr>
              <p:cNvPr id="313359" name="Line 15"/>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313360" name="Line 16"/>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313361" name="Text Box 17"/>
            <p:cNvSpPr txBox="1">
              <a:spLocks noChangeArrowheads="1"/>
            </p:cNvSpPr>
            <p:nvPr/>
          </p:nvSpPr>
          <p:spPr bwMode="auto">
            <a:xfrm>
              <a:off x="4224" y="2112"/>
              <a:ext cx="336" cy="269"/>
            </a:xfrm>
            <a:prstGeom prst="rect">
              <a:avLst/>
            </a:prstGeom>
            <a:noFill/>
            <a:ln w="9525">
              <a:noFill/>
              <a:miter lim="800000"/>
              <a:headEnd/>
              <a:tailEnd/>
            </a:ln>
            <a:effectLst/>
          </p:spPr>
          <p:txBody>
            <a:bodyPr>
              <a:spAutoFit/>
            </a:bodyPr>
            <a:lstStyle/>
            <a:p>
              <a:pPr>
                <a:spcBef>
                  <a:spcPct val="50000"/>
                </a:spcBef>
              </a:pPr>
              <a:r>
                <a:rPr lang="en-US" sz="2200" b="1" i="1">
                  <a:latin typeface="Tahoma" pitchFamily="34" charset="0"/>
                </a:rPr>
                <a:t>Y</a:t>
              </a:r>
              <a:r>
                <a:rPr lang="en-US" sz="2200">
                  <a:latin typeface="Arial" charset="0"/>
                </a:rPr>
                <a:t> </a:t>
              </a:r>
            </a:p>
          </p:txBody>
        </p:sp>
        <p:sp>
          <p:nvSpPr>
            <p:cNvPr id="313362" name="Text Box 18"/>
            <p:cNvSpPr txBox="1">
              <a:spLocks noChangeArrowheads="1"/>
            </p:cNvSpPr>
            <p:nvPr/>
          </p:nvSpPr>
          <p:spPr bwMode="auto">
            <a:xfrm>
              <a:off x="2256" y="806"/>
              <a:ext cx="240" cy="269"/>
            </a:xfrm>
            <a:prstGeom prst="rect">
              <a:avLst/>
            </a:prstGeom>
            <a:noFill/>
            <a:ln w="9525">
              <a:noFill/>
              <a:miter lim="800000"/>
              <a:headEnd/>
              <a:tailEnd/>
            </a:ln>
            <a:effectLst/>
          </p:spPr>
          <p:txBody>
            <a:bodyPr>
              <a:spAutoFit/>
            </a:bodyPr>
            <a:lstStyle/>
            <a:p>
              <a:pPr algn="ctr">
                <a:spcBef>
                  <a:spcPct val="5000"/>
                </a:spcBef>
                <a:tabLst>
                  <a:tab pos="1830388" algn="r"/>
                </a:tabLst>
              </a:pPr>
              <a:r>
                <a:rPr lang="en-US" sz="2200" b="1" i="1">
                  <a:latin typeface="Tahoma" pitchFamily="34" charset="0"/>
                </a:rPr>
                <a:t>P</a:t>
              </a:r>
              <a:endParaRPr lang="en-US" sz="2200">
                <a:latin typeface="Arial" charset="0"/>
              </a:endParaRPr>
            </a:p>
          </p:txBody>
        </p:sp>
      </p:grpSp>
      <p:grpSp>
        <p:nvGrpSpPr>
          <p:cNvPr id="313363" name="Group 19"/>
          <p:cNvGrpSpPr>
            <a:grpSpLocks/>
          </p:cNvGrpSpPr>
          <p:nvPr/>
        </p:nvGrpSpPr>
        <p:grpSpPr bwMode="auto">
          <a:xfrm>
            <a:off x="5181600" y="1600200"/>
            <a:ext cx="2590800" cy="1646238"/>
            <a:chOff x="3264" y="1008"/>
            <a:chExt cx="1632" cy="1037"/>
          </a:xfrm>
        </p:grpSpPr>
        <p:sp>
          <p:nvSpPr>
            <p:cNvPr id="313364" name="Line 20"/>
            <p:cNvSpPr>
              <a:spLocks noChangeShapeType="1"/>
            </p:cNvSpPr>
            <p:nvPr/>
          </p:nvSpPr>
          <p:spPr bwMode="auto">
            <a:xfrm>
              <a:off x="3264" y="1008"/>
              <a:ext cx="1440" cy="912"/>
            </a:xfrm>
            <a:prstGeom prst="line">
              <a:avLst/>
            </a:prstGeom>
            <a:noFill/>
            <a:ln w="19050">
              <a:solidFill>
                <a:schemeClr val="tx1"/>
              </a:solidFill>
              <a:round/>
              <a:headEnd/>
              <a:tailEnd/>
            </a:ln>
            <a:effectLst/>
          </p:spPr>
          <p:txBody>
            <a:bodyPr/>
            <a:lstStyle/>
            <a:p>
              <a:endParaRPr lang="en-US"/>
            </a:p>
          </p:txBody>
        </p:sp>
        <p:sp>
          <p:nvSpPr>
            <p:cNvPr id="313365" name="Text Box 21"/>
            <p:cNvSpPr txBox="1">
              <a:spLocks noChangeArrowheads="1"/>
            </p:cNvSpPr>
            <p:nvPr/>
          </p:nvSpPr>
          <p:spPr bwMode="auto">
            <a:xfrm>
              <a:off x="4704" y="1824"/>
              <a:ext cx="192" cy="221"/>
            </a:xfrm>
            <a:prstGeom prst="rect">
              <a:avLst/>
            </a:prstGeom>
            <a:noFill/>
            <a:ln w="9525">
              <a:noFill/>
              <a:miter lim="800000"/>
              <a:headEnd/>
              <a:tailEnd/>
            </a:ln>
            <a:effectLst/>
          </p:spPr>
          <p:txBody>
            <a:bodyPr lIns="0" tIns="0" rIns="0" bIns="0">
              <a:spAutoFit/>
            </a:bodyPr>
            <a:lstStyle/>
            <a:p>
              <a:pPr>
                <a:spcBef>
                  <a:spcPct val="50000"/>
                </a:spcBef>
              </a:pPr>
              <a:r>
                <a:rPr lang="en-US" sz="2300" b="1" i="1">
                  <a:latin typeface="Arial" charset="0"/>
                </a:rPr>
                <a:t>IS</a:t>
              </a:r>
              <a:endParaRPr lang="en-US" sz="2300" b="1">
                <a:latin typeface="Arial" charset="0"/>
              </a:endParaRPr>
            </a:p>
          </p:txBody>
        </p:sp>
      </p:grpSp>
      <p:grpSp>
        <p:nvGrpSpPr>
          <p:cNvPr id="313394" name="Group 50"/>
          <p:cNvGrpSpPr>
            <a:grpSpLocks/>
          </p:cNvGrpSpPr>
          <p:nvPr/>
        </p:nvGrpSpPr>
        <p:grpSpPr bwMode="auto">
          <a:xfrm>
            <a:off x="5638800" y="1782763"/>
            <a:ext cx="3200400" cy="1493837"/>
            <a:chOff x="3552" y="1123"/>
            <a:chExt cx="2016" cy="941"/>
          </a:xfrm>
        </p:grpSpPr>
        <p:sp useBgFill="1">
          <p:nvSpPr>
            <p:cNvPr id="313367" name="Text Box 23"/>
            <p:cNvSpPr txBox="1">
              <a:spLocks noChangeArrowheads="1"/>
            </p:cNvSpPr>
            <p:nvPr/>
          </p:nvSpPr>
          <p:spPr bwMode="auto">
            <a:xfrm>
              <a:off x="4656" y="1123"/>
              <a:ext cx="912" cy="221"/>
            </a:xfrm>
            <a:prstGeom prst="rect">
              <a:avLst/>
            </a:prstGeom>
            <a:ln w="9525">
              <a:noFill/>
              <a:miter lim="800000"/>
              <a:headEnd/>
              <a:tailEnd/>
            </a:ln>
            <a:effectLst/>
          </p:spPr>
          <p:txBody>
            <a:bodyPr lIns="0" tIns="0" rIns="0" bIns="0">
              <a:spAutoFit/>
            </a:bodyPr>
            <a:lstStyle/>
            <a:p>
              <a:pPr>
                <a:spcBef>
                  <a:spcPct val="50000"/>
                </a:spcBef>
              </a:pPr>
              <a:r>
                <a:rPr lang="en-US" sz="2300" b="1" i="1">
                  <a:latin typeface="Arial" charset="0"/>
                </a:rPr>
                <a:t>LM</a:t>
              </a:r>
              <a:r>
                <a:rPr lang="en-US" sz="2300" b="1">
                  <a:latin typeface="Arial" charset="0"/>
                </a:rPr>
                <a:t>(</a:t>
              </a:r>
              <a:r>
                <a:rPr lang="en-US" sz="2300" b="1" i="1">
                  <a:solidFill>
                    <a:srgbClr val="339933"/>
                  </a:solidFill>
                  <a:latin typeface="Arial" charset="0"/>
                </a:rPr>
                <a:t>M</a:t>
              </a:r>
              <a:r>
                <a:rPr lang="en-US" sz="2300" b="1" baseline="-25000">
                  <a:solidFill>
                    <a:srgbClr val="339933"/>
                  </a:solidFill>
                  <a:latin typeface="Tahoma" pitchFamily="34" charset="0"/>
                </a:rPr>
                <a:t>2</a:t>
              </a:r>
              <a:r>
                <a:rPr lang="en-US" sz="2300" b="1">
                  <a:latin typeface="Arial" charset="0"/>
                </a:rPr>
                <a:t>/</a:t>
              </a:r>
              <a:r>
                <a:rPr lang="en-US" sz="2300" b="1" i="1">
                  <a:latin typeface="Arial" charset="0"/>
                </a:rPr>
                <a:t>P</a:t>
              </a:r>
              <a:r>
                <a:rPr lang="en-US" sz="2300" b="1" baseline="-25000">
                  <a:latin typeface="Tahoma" pitchFamily="34" charset="0"/>
                </a:rPr>
                <a:t>1</a:t>
              </a:r>
              <a:r>
                <a:rPr lang="en-US" sz="2300" b="1">
                  <a:latin typeface="Arial" charset="0"/>
                </a:rPr>
                <a:t>)</a:t>
              </a:r>
            </a:p>
          </p:txBody>
        </p:sp>
        <p:sp>
          <p:nvSpPr>
            <p:cNvPr id="313368" name="Line 24"/>
            <p:cNvSpPr>
              <a:spLocks noChangeShapeType="1"/>
            </p:cNvSpPr>
            <p:nvPr/>
          </p:nvSpPr>
          <p:spPr bwMode="auto">
            <a:xfrm flipV="1">
              <a:off x="3552" y="1318"/>
              <a:ext cx="1184" cy="746"/>
            </a:xfrm>
            <a:prstGeom prst="line">
              <a:avLst/>
            </a:prstGeom>
            <a:noFill/>
            <a:ln w="19050">
              <a:solidFill>
                <a:srgbClr val="009900"/>
              </a:solidFill>
              <a:round/>
              <a:headEnd/>
              <a:tailEnd/>
            </a:ln>
            <a:effectLst/>
          </p:spPr>
          <p:txBody>
            <a:bodyPr/>
            <a:lstStyle/>
            <a:p>
              <a:endParaRPr lang="en-US"/>
            </a:p>
          </p:txBody>
        </p:sp>
      </p:grpSp>
      <p:grpSp>
        <p:nvGrpSpPr>
          <p:cNvPr id="313397" name="Group 53"/>
          <p:cNvGrpSpPr>
            <a:grpSpLocks/>
          </p:cNvGrpSpPr>
          <p:nvPr/>
        </p:nvGrpSpPr>
        <p:grpSpPr bwMode="auto">
          <a:xfrm>
            <a:off x="5181600" y="1295400"/>
            <a:ext cx="2971800" cy="1371600"/>
            <a:chOff x="3264" y="816"/>
            <a:chExt cx="1872" cy="864"/>
          </a:xfrm>
        </p:grpSpPr>
        <p:sp>
          <p:nvSpPr>
            <p:cNvPr id="313370" name="Text Box 26"/>
            <p:cNvSpPr txBox="1">
              <a:spLocks noChangeArrowheads="1"/>
            </p:cNvSpPr>
            <p:nvPr/>
          </p:nvSpPr>
          <p:spPr bwMode="auto">
            <a:xfrm>
              <a:off x="4080" y="816"/>
              <a:ext cx="1056" cy="221"/>
            </a:xfrm>
            <a:prstGeom prst="rect">
              <a:avLst/>
            </a:prstGeom>
            <a:noFill/>
            <a:ln w="9525">
              <a:noFill/>
              <a:miter lim="800000"/>
              <a:headEnd/>
              <a:tailEnd/>
            </a:ln>
            <a:effectLst/>
          </p:spPr>
          <p:txBody>
            <a:bodyPr lIns="0" tIns="0" rIns="0" bIns="0">
              <a:spAutoFit/>
            </a:bodyPr>
            <a:lstStyle/>
            <a:p>
              <a:pPr>
                <a:spcBef>
                  <a:spcPct val="50000"/>
                </a:spcBef>
              </a:pPr>
              <a:r>
                <a:rPr lang="en-US" sz="2300" b="1" i="1">
                  <a:latin typeface="Arial" charset="0"/>
                </a:rPr>
                <a:t>LM</a:t>
              </a:r>
              <a:r>
                <a:rPr lang="en-US" sz="2300" b="1">
                  <a:latin typeface="Arial" charset="0"/>
                </a:rPr>
                <a:t>(</a:t>
              </a:r>
              <a:r>
                <a:rPr lang="en-US" sz="2300" b="1" i="1">
                  <a:latin typeface="Arial" charset="0"/>
                </a:rPr>
                <a:t>M</a:t>
              </a:r>
              <a:r>
                <a:rPr lang="en-US" sz="2300" b="1" baseline="-25000">
                  <a:latin typeface="Tahoma" pitchFamily="34" charset="0"/>
                </a:rPr>
                <a:t>1</a:t>
              </a:r>
              <a:r>
                <a:rPr lang="en-US" sz="2300" b="1">
                  <a:latin typeface="Arial" charset="0"/>
                </a:rPr>
                <a:t>/</a:t>
              </a:r>
              <a:r>
                <a:rPr lang="en-US" sz="2300" b="1" i="1">
                  <a:latin typeface="Arial" charset="0"/>
                </a:rPr>
                <a:t>P</a:t>
              </a:r>
              <a:r>
                <a:rPr lang="en-US" sz="2300" b="1" baseline="-25000">
                  <a:latin typeface="Tahoma" pitchFamily="34" charset="0"/>
                </a:rPr>
                <a:t>1</a:t>
              </a:r>
              <a:r>
                <a:rPr lang="en-US" sz="2300" b="1">
                  <a:latin typeface="Arial" charset="0"/>
                </a:rPr>
                <a:t>)</a:t>
              </a:r>
            </a:p>
          </p:txBody>
        </p:sp>
        <p:sp>
          <p:nvSpPr>
            <p:cNvPr id="313371" name="Line 27"/>
            <p:cNvSpPr>
              <a:spLocks noChangeShapeType="1"/>
            </p:cNvSpPr>
            <p:nvPr/>
          </p:nvSpPr>
          <p:spPr bwMode="auto">
            <a:xfrm flipV="1">
              <a:off x="3264" y="1008"/>
              <a:ext cx="1008" cy="672"/>
            </a:xfrm>
            <a:prstGeom prst="line">
              <a:avLst/>
            </a:prstGeom>
            <a:noFill/>
            <a:ln w="19050">
              <a:solidFill>
                <a:schemeClr val="tx1"/>
              </a:solidFill>
              <a:round/>
              <a:headEnd/>
              <a:tailEnd/>
            </a:ln>
            <a:effectLst/>
          </p:spPr>
          <p:txBody>
            <a:bodyPr/>
            <a:lstStyle/>
            <a:p>
              <a:endParaRPr lang="en-US"/>
            </a:p>
          </p:txBody>
        </p:sp>
      </p:grpSp>
      <p:grpSp>
        <p:nvGrpSpPr>
          <p:cNvPr id="313395" name="Group 51"/>
          <p:cNvGrpSpPr>
            <a:grpSpLocks/>
          </p:cNvGrpSpPr>
          <p:nvPr/>
        </p:nvGrpSpPr>
        <p:grpSpPr bwMode="auto">
          <a:xfrm>
            <a:off x="5029200" y="3962400"/>
            <a:ext cx="2971800" cy="1814513"/>
            <a:chOff x="3168" y="2496"/>
            <a:chExt cx="1872" cy="1143"/>
          </a:xfrm>
        </p:grpSpPr>
        <p:sp>
          <p:nvSpPr>
            <p:cNvPr id="313372" name="Line 28"/>
            <p:cNvSpPr>
              <a:spLocks noChangeShapeType="1"/>
            </p:cNvSpPr>
            <p:nvPr/>
          </p:nvSpPr>
          <p:spPr bwMode="auto">
            <a:xfrm>
              <a:off x="3168" y="2496"/>
              <a:ext cx="1440" cy="960"/>
            </a:xfrm>
            <a:prstGeom prst="line">
              <a:avLst/>
            </a:prstGeom>
            <a:noFill/>
            <a:ln w="19050">
              <a:solidFill>
                <a:schemeClr val="tx1"/>
              </a:solidFill>
              <a:round/>
              <a:headEnd/>
              <a:tailEnd/>
            </a:ln>
            <a:effectLst/>
          </p:spPr>
          <p:txBody>
            <a:bodyPr/>
            <a:lstStyle/>
            <a:p>
              <a:endParaRPr lang="en-US"/>
            </a:p>
          </p:txBody>
        </p:sp>
        <p:sp>
          <p:nvSpPr>
            <p:cNvPr id="313373" name="Text Box 29"/>
            <p:cNvSpPr txBox="1">
              <a:spLocks noChangeArrowheads="1"/>
            </p:cNvSpPr>
            <p:nvPr/>
          </p:nvSpPr>
          <p:spPr bwMode="auto">
            <a:xfrm>
              <a:off x="4608" y="3360"/>
              <a:ext cx="432" cy="279"/>
            </a:xfrm>
            <a:prstGeom prst="rect">
              <a:avLst/>
            </a:prstGeom>
            <a:noFill/>
            <a:ln w="9525">
              <a:noFill/>
              <a:miter lim="800000"/>
              <a:headEnd/>
              <a:tailEnd/>
            </a:ln>
            <a:effectLst/>
          </p:spPr>
          <p:txBody>
            <a:bodyPr lIns="0" tIns="0" rIns="0" bIns="91440">
              <a:spAutoFit/>
            </a:bodyPr>
            <a:lstStyle/>
            <a:p>
              <a:pPr>
                <a:spcBef>
                  <a:spcPct val="50000"/>
                </a:spcBef>
              </a:pPr>
              <a:r>
                <a:rPr lang="en-US" sz="2300" b="1" i="1">
                  <a:latin typeface="Arial" charset="0"/>
                </a:rPr>
                <a:t>AD</a:t>
              </a:r>
              <a:r>
                <a:rPr lang="en-US" sz="2300" b="1" baseline="-25000">
                  <a:latin typeface="Tahoma" pitchFamily="34" charset="0"/>
                </a:rPr>
                <a:t>1</a:t>
              </a:r>
            </a:p>
          </p:txBody>
        </p:sp>
      </p:grpSp>
      <p:grpSp>
        <p:nvGrpSpPr>
          <p:cNvPr id="313391" name="Group 47"/>
          <p:cNvGrpSpPr>
            <a:grpSpLocks/>
          </p:cNvGrpSpPr>
          <p:nvPr/>
        </p:nvGrpSpPr>
        <p:grpSpPr bwMode="auto">
          <a:xfrm>
            <a:off x="4592638" y="4416425"/>
            <a:ext cx="2947987" cy="442913"/>
            <a:chOff x="2893" y="2793"/>
            <a:chExt cx="1857" cy="279"/>
          </a:xfrm>
        </p:grpSpPr>
        <p:sp>
          <p:nvSpPr>
            <p:cNvPr id="313378" name="Line 34"/>
            <p:cNvSpPr>
              <a:spLocks noChangeShapeType="1"/>
            </p:cNvSpPr>
            <p:nvPr/>
          </p:nvSpPr>
          <p:spPr bwMode="auto">
            <a:xfrm>
              <a:off x="3118" y="2914"/>
              <a:ext cx="1632" cy="0"/>
            </a:xfrm>
            <a:prstGeom prst="line">
              <a:avLst/>
            </a:prstGeom>
            <a:noFill/>
            <a:ln w="9525">
              <a:solidFill>
                <a:schemeClr val="tx1"/>
              </a:solidFill>
              <a:prstDash val="dash"/>
              <a:round/>
              <a:headEnd/>
              <a:tailEnd/>
            </a:ln>
            <a:effectLst/>
          </p:spPr>
          <p:txBody>
            <a:bodyPr bIns="91440"/>
            <a:lstStyle/>
            <a:p>
              <a:endParaRPr lang="en-US"/>
            </a:p>
          </p:txBody>
        </p:sp>
        <p:sp>
          <p:nvSpPr>
            <p:cNvPr id="313379" name="Text Box 35"/>
            <p:cNvSpPr txBox="1">
              <a:spLocks noChangeArrowheads="1"/>
            </p:cNvSpPr>
            <p:nvPr/>
          </p:nvSpPr>
          <p:spPr bwMode="auto">
            <a:xfrm>
              <a:off x="2893" y="2793"/>
              <a:ext cx="240" cy="279"/>
            </a:xfrm>
            <a:prstGeom prst="rect">
              <a:avLst/>
            </a:prstGeom>
            <a:noFill/>
            <a:ln w="9525">
              <a:noFill/>
              <a:miter lim="800000"/>
              <a:headEnd/>
              <a:tailEnd/>
            </a:ln>
            <a:effectLst/>
          </p:spPr>
          <p:txBody>
            <a:bodyPr lIns="0" tIns="0" rIns="0" bIns="91440">
              <a:spAutoFit/>
            </a:bodyPr>
            <a:lstStyle/>
            <a:p>
              <a:pPr>
                <a:spcBef>
                  <a:spcPct val="50000"/>
                </a:spcBef>
              </a:pPr>
              <a:r>
                <a:rPr lang="en-US" sz="2300" b="1" i="1">
                  <a:latin typeface="Arial" charset="0"/>
                </a:rPr>
                <a:t>P</a:t>
              </a:r>
              <a:r>
                <a:rPr lang="en-US" sz="2300" b="1" baseline="-25000">
                  <a:latin typeface="Tahoma" pitchFamily="34" charset="0"/>
                </a:rPr>
                <a:t>1</a:t>
              </a:r>
            </a:p>
          </p:txBody>
        </p:sp>
      </p:grpSp>
      <p:grpSp>
        <p:nvGrpSpPr>
          <p:cNvPr id="313399" name="Group 55"/>
          <p:cNvGrpSpPr>
            <a:grpSpLocks/>
          </p:cNvGrpSpPr>
          <p:nvPr/>
        </p:nvGrpSpPr>
        <p:grpSpPr bwMode="auto">
          <a:xfrm>
            <a:off x="5867400" y="2124075"/>
            <a:ext cx="393700" cy="3957638"/>
            <a:chOff x="3696" y="1338"/>
            <a:chExt cx="248" cy="2493"/>
          </a:xfrm>
        </p:grpSpPr>
        <p:sp>
          <p:nvSpPr>
            <p:cNvPr id="313347" name="Line 3"/>
            <p:cNvSpPr>
              <a:spLocks noChangeShapeType="1"/>
            </p:cNvSpPr>
            <p:nvPr/>
          </p:nvSpPr>
          <p:spPr bwMode="auto">
            <a:xfrm>
              <a:off x="3780" y="1338"/>
              <a:ext cx="0" cy="2268"/>
            </a:xfrm>
            <a:prstGeom prst="line">
              <a:avLst/>
            </a:prstGeom>
            <a:noFill/>
            <a:ln w="9525">
              <a:solidFill>
                <a:schemeClr val="tx1"/>
              </a:solidFill>
              <a:prstDash val="dash"/>
              <a:round/>
              <a:headEnd/>
              <a:tailEnd/>
            </a:ln>
            <a:effectLst/>
          </p:spPr>
          <p:txBody>
            <a:bodyPr anchor="ctr"/>
            <a:lstStyle/>
            <a:p>
              <a:endParaRPr lang="en-US"/>
            </a:p>
          </p:txBody>
        </p:sp>
        <p:sp>
          <p:nvSpPr>
            <p:cNvPr id="313349" name="Text Box 5"/>
            <p:cNvSpPr txBox="1">
              <a:spLocks noChangeArrowheads="1"/>
            </p:cNvSpPr>
            <p:nvPr/>
          </p:nvSpPr>
          <p:spPr bwMode="auto">
            <a:xfrm>
              <a:off x="3704" y="2142"/>
              <a:ext cx="240" cy="279"/>
            </a:xfrm>
            <a:prstGeom prst="rect">
              <a:avLst/>
            </a:prstGeom>
            <a:solidFill>
              <a:schemeClr val="bg1"/>
            </a:solidFill>
            <a:ln w="9525">
              <a:noFill/>
              <a:miter lim="800000"/>
              <a:headEnd/>
              <a:tailEnd/>
            </a:ln>
            <a:effectLst/>
          </p:spPr>
          <p:txBody>
            <a:bodyPr lIns="0" tIns="0" rIns="0" bIns="91440" anchor="ctr">
              <a:spAutoFit/>
            </a:bodyPr>
            <a:lstStyle/>
            <a:p>
              <a:pPr>
                <a:spcBef>
                  <a:spcPct val="50000"/>
                </a:spcBef>
              </a:pPr>
              <a:r>
                <a:rPr lang="en-US" sz="2300" b="1" i="1">
                  <a:latin typeface="Arial" charset="0"/>
                </a:rPr>
                <a:t>Y</a:t>
              </a:r>
              <a:r>
                <a:rPr lang="en-US" sz="2300" b="1" baseline="-25000">
                  <a:latin typeface="Tahoma" pitchFamily="34" charset="0"/>
                </a:rPr>
                <a:t>1</a:t>
              </a:r>
            </a:p>
          </p:txBody>
        </p:sp>
        <p:sp>
          <p:nvSpPr>
            <p:cNvPr id="313380" name="Text Box 36"/>
            <p:cNvSpPr txBox="1">
              <a:spLocks noChangeArrowheads="1"/>
            </p:cNvSpPr>
            <p:nvPr/>
          </p:nvSpPr>
          <p:spPr bwMode="auto">
            <a:xfrm>
              <a:off x="3696" y="3610"/>
              <a:ext cx="240" cy="221"/>
            </a:xfrm>
            <a:prstGeom prst="rect">
              <a:avLst/>
            </a:prstGeom>
            <a:noFill/>
            <a:ln w="9525">
              <a:noFill/>
              <a:miter lim="800000"/>
              <a:headEnd/>
              <a:tailEnd/>
            </a:ln>
            <a:effectLst/>
          </p:spPr>
          <p:txBody>
            <a:bodyPr lIns="0" tIns="0" rIns="0" bIns="0" anchor="ctr">
              <a:spAutoFit/>
            </a:bodyPr>
            <a:lstStyle/>
            <a:p>
              <a:pPr>
                <a:spcBef>
                  <a:spcPct val="50000"/>
                </a:spcBef>
              </a:pPr>
              <a:r>
                <a:rPr lang="en-US" sz="2300" b="1" i="1">
                  <a:latin typeface="Arial" charset="0"/>
                </a:rPr>
                <a:t>Y</a:t>
              </a:r>
              <a:r>
                <a:rPr lang="en-US" sz="2300" b="1" baseline="-25000">
                  <a:latin typeface="Tahoma" pitchFamily="34" charset="0"/>
                </a:rPr>
                <a:t>1</a:t>
              </a:r>
            </a:p>
          </p:txBody>
        </p:sp>
      </p:grpSp>
      <p:grpSp>
        <p:nvGrpSpPr>
          <p:cNvPr id="313400" name="Group 56"/>
          <p:cNvGrpSpPr>
            <a:grpSpLocks/>
          </p:cNvGrpSpPr>
          <p:nvPr/>
        </p:nvGrpSpPr>
        <p:grpSpPr bwMode="auto">
          <a:xfrm>
            <a:off x="6629400" y="2584450"/>
            <a:ext cx="381000" cy="3590925"/>
            <a:chOff x="4176" y="1628"/>
            <a:chExt cx="240" cy="2262"/>
          </a:xfrm>
        </p:grpSpPr>
        <p:sp>
          <p:nvSpPr>
            <p:cNvPr id="313346" name="Line 2"/>
            <p:cNvSpPr>
              <a:spLocks noChangeShapeType="1"/>
            </p:cNvSpPr>
            <p:nvPr/>
          </p:nvSpPr>
          <p:spPr bwMode="auto">
            <a:xfrm>
              <a:off x="4240" y="1628"/>
              <a:ext cx="0" cy="1978"/>
            </a:xfrm>
            <a:prstGeom prst="line">
              <a:avLst/>
            </a:prstGeom>
            <a:noFill/>
            <a:ln w="9525">
              <a:solidFill>
                <a:srgbClr val="009900"/>
              </a:solidFill>
              <a:prstDash val="dash"/>
              <a:round/>
              <a:headEnd/>
              <a:tailEnd/>
            </a:ln>
            <a:effectLst/>
          </p:spPr>
          <p:txBody>
            <a:bodyPr bIns="91440"/>
            <a:lstStyle/>
            <a:p>
              <a:endParaRPr lang="en-US"/>
            </a:p>
          </p:txBody>
        </p:sp>
        <p:sp>
          <p:nvSpPr>
            <p:cNvPr id="313348" name="Text Box 4"/>
            <p:cNvSpPr txBox="1">
              <a:spLocks noChangeArrowheads="1"/>
            </p:cNvSpPr>
            <p:nvPr/>
          </p:nvSpPr>
          <p:spPr bwMode="auto">
            <a:xfrm>
              <a:off x="4176" y="2140"/>
              <a:ext cx="240" cy="279"/>
            </a:xfrm>
            <a:prstGeom prst="rect">
              <a:avLst/>
            </a:prstGeom>
            <a:solidFill>
              <a:schemeClr val="bg1"/>
            </a:solidFill>
            <a:ln w="9525">
              <a:noFill/>
              <a:miter lim="800000"/>
              <a:headEnd/>
              <a:tailEnd/>
            </a:ln>
            <a:effectLst/>
          </p:spPr>
          <p:txBody>
            <a:bodyPr lIns="0" tIns="0" rIns="0" bIns="91440">
              <a:spAutoFit/>
            </a:bodyPr>
            <a:lstStyle/>
            <a:p>
              <a:pPr>
                <a:spcBef>
                  <a:spcPct val="50000"/>
                </a:spcBef>
              </a:pPr>
              <a:r>
                <a:rPr lang="en-US" sz="2300" b="1" i="1">
                  <a:solidFill>
                    <a:srgbClr val="339933"/>
                  </a:solidFill>
                  <a:latin typeface="Arial" charset="0"/>
                </a:rPr>
                <a:t>Y</a:t>
              </a:r>
              <a:r>
                <a:rPr lang="en-US" sz="2300" b="1" baseline="-25000">
                  <a:solidFill>
                    <a:srgbClr val="339933"/>
                  </a:solidFill>
                  <a:latin typeface="Tahoma" pitchFamily="34" charset="0"/>
                </a:rPr>
                <a:t>2</a:t>
              </a:r>
            </a:p>
          </p:txBody>
        </p:sp>
        <p:sp>
          <p:nvSpPr>
            <p:cNvPr id="313381" name="Text Box 37"/>
            <p:cNvSpPr txBox="1">
              <a:spLocks noChangeArrowheads="1"/>
            </p:cNvSpPr>
            <p:nvPr/>
          </p:nvSpPr>
          <p:spPr bwMode="auto">
            <a:xfrm>
              <a:off x="4176" y="3611"/>
              <a:ext cx="240" cy="279"/>
            </a:xfrm>
            <a:prstGeom prst="rect">
              <a:avLst/>
            </a:prstGeom>
            <a:noFill/>
            <a:ln w="9525">
              <a:noFill/>
              <a:miter lim="800000"/>
              <a:headEnd/>
              <a:tailEnd/>
            </a:ln>
            <a:effectLst/>
          </p:spPr>
          <p:txBody>
            <a:bodyPr lIns="0" tIns="0" rIns="0" bIns="91440">
              <a:spAutoFit/>
            </a:bodyPr>
            <a:lstStyle/>
            <a:p>
              <a:pPr>
                <a:spcBef>
                  <a:spcPct val="50000"/>
                </a:spcBef>
              </a:pPr>
              <a:r>
                <a:rPr lang="en-US" sz="2300" b="1" i="1">
                  <a:solidFill>
                    <a:srgbClr val="339933"/>
                  </a:solidFill>
                  <a:latin typeface="Arial" charset="0"/>
                </a:rPr>
                <a:t>Y</a:t>
              </a:r>
              <a:r>
                <a:rPr lang="en-US" sz="2300" b="1" baseline="-25000">
                  <a:solidFill>
                    <a:srgbClr val="339933"/>
                  </a:solidFill>
                  <a:latin typeface="Tahoma" pitchFamily="34" charset="0"/>
                </a:rPr>
                <a:t>2</a:t>
              </a:r>
            </a:p>
          </p:txBody>
        </p:sp>
      </p:grpSp>
      <p:grpSp>
        <p:nvGrpSpPr>
          <p:cNvPr id="313398" name="Group 54"/>
          <p:cNvGrpSpPr>
            <a:grpSpLocks/>
          </p:cNvGrpSpPr>
          <p:nvPr/>
        </p:nvGrpSpPr>
        <p:grpSpPr bwMode="auto">
          <a:xfrm>
            <a:off x="4648200" y="1905000"/>
            <a:ext cx="1352550" cy="350838"/>
            <a:chOff x="2928" y="1200"/>
            <a:chExt cx="852" cy="221"/>
          </a:xfrm>
        </p:grpSpPr>
        <p:sp>
          <p:nvSpPr>
            <p:cNvPr id="313383" name="Line 39"/>
            <p:cNvSpPr>
              <a:spLocks noChangeShapeType="1"/>
            </p:cNvSpPr>
            <p:nvPr/>
          </p:nvSpPr>
          <p:spPr bwMode="auto">
            <a:xfrm flipH="1">
              <a:off x="3116" y="1336"/>
              <a:ext cx="664" cy="0"/>
            </a:xfrm>
            <a:prstGeom prst="line">
              <a:avLst/>
            </a:prstGeom>
            <a:noFill/>
            <a:ln w="9525">
              <a:solidFill>
                <a:schemeClr val="tx1"/>
              </a:solidFill>
              <a:prstDash val="dash"/>
              <a:round/>
              <a:headEnd/>
              <a:tailEnd/>
            </a:ln>
            <a:effectLst/>
          </p:spPr>
          <p:txBody>
            <a:bodyPr/>
            <a:lstStyle/>
            <a:p>
              <a:endParaRPr lang="en-US"/>
            </a:p>
          </p:txBody>
        </p:sp>
        <p:sp>
          <p:nvSpPr>
            <p:cNvPr id="313384" name="Text Box 40"/>
            <p:cNvSpPr txBox="1">
              <a:spLocks noChangeArrowheads="1"/>
            </p:cNvSpPr>
            <p:nvPr/>
          </p:nvSpPr>
          <p:spPr bwMode="auto">
            <a:xfrm>
              <a:off x="2928" y="1200"/>
              <a:ext cx="240" cy="221"/>
            </a:xfrm>
            <a:prstGeom prst="rect">
              <a:avLst/>
            </a:prstGeom>
            <a:noFill/>
            <a:ln w="9525">
              <a:noFill/>
              <a:miter lim="800000"/>
              <a:headEnd/>
              <a:tailEnd/>
            </a:ln>
            <a:effectLst/>
          </p:spPr>
          <p:txBody>
            <a:bodyPr lIns="0" tIns="0" rIns="0" bIns="0">
              <a:spAutoFit/>
            </a:bodyPr>
            <a:lstStyle/>
            <a:p>
              <a:pPr>
                <a:spcBef>
                  <a:spcPct val="50000"/>
                </a:spcBef>
              </a:pPr>
              <a:r>
                <a:rPr lang="en-US" sz="2300" b="1" i="1">
                  <a:latin typeface="Tahoma" pitchFamily="34" charset="0"/>
                </a:rPr>
                <a:t>r</a:t>
              </a:r>
              <a:r>
                <a:rPr lang="en-US" sz="2100" b="1" baseline="-25000">
                  <a:latin typeface="Tahoma" pitchFamily="34" charset="0"/>
                </a:rPr>
                <a:t>1</a:t>
              </a:r>
            </a:p>
          </p:txBody>
        </p:sp>
      </p:grpSp>
      <p:grpSp>
        <p:nvGrpSpPr>
          <p:cNvPr id="313401" name="Group 57"/>
          <p:cNvGrpSpPr>
            <a:grpSpLocks/>
          </p:cNvGrpSpPr>
          <p:nvPr/>
        </p:nvGrpSpPr>
        <p:grpSpPr bwMode="auto">
          <a:xfrm>
            <a:off x="4648200" y="2362200"/>
            <a:ext cx="2089150" cy="350838"/>
            <a:chOff x="2928" y="1488"/>
            <a:chExt cx="1316" cy="221"/>
          </a:xfrm>
        </p:grpSpPr>
        <p:sp>
          <p:nvSpPr>
            <p:cNvPr id="313386" name="Line 42"/>
            <p:cNvSpPr>
              <a:spLocks noChangeShapeType="1"/>
            </p:cNvSpPr>
            <p:nvPr/>
          </p:nvSpPr>
          <p:spPr bwMode="auto">
            <a:xfrm flipH="1">
              <a:off x="3116" y="1632"/>
              <a:ext cx="1128" cy="0"/>
            </a:xfrm>
            <a:prstGeom prst="line">
              <a:avLst/>
            </a:prstGeom>
            <a:noFill/>
            <a:ln w="9525">
              <a:solidFill>
                <a:srgbClr val="009900"/>
              </a:solidFill>
              <a:prstDash val="dash"/>
              <a:round/>
              <a:headEnd/>
              <a:tailEnd/>
            </a:ln>
            <a:effectLst/>
          </p:spPr>
          <p:txBody>
            <a:bodyPr/>
            <a:lstStyle/>
            <a:p>
              <a:endParaRPr lang="en-US"/>
            </a:p>
          </p:txBody>
        </p:sp>
        <p:sp>
          <p:nvSpPr>
            <p:cNvPr id="313387" name="Text Box 43"/>
            <p:cNvSpPr txBox="1">
              <a:spLocks noChangeArrowheads="1"/>
            </p:cNvSpPr>
            <p:nvPr/>
          </p:nvSpPr>
          <p:spPr bwMode="auto">
            <a:xfrm>
              <a:off x="2928" y="1488"/>
              <a:ext cx="240" cy="221"/>
            </a:xfrm>
            <a:prstGeom prst="rect">
              <a:avLst/>
            </a:prstGeom>
            <a:noFill/>
            <a:ln w="9525">
              <a:noFill/>
              <a:miter lim="800000"/>
              <a:headEnd/>
              <a:tailEnd/>
            </a:ln>
            <a:effectLst/>
          </p:spPr>
          <p:txBody>
            <a:bodyPr lIns="0" tIns="0" rIns="0" bIns="0">
              <a:spAutoFit/>
            </a:bodyPr>
            <a:lstStyle/>
            <a:p>
              <a:pPr>
                <a:spcBef>
                  <a:spcPct val="50000"/>
                </a:spcBef>
              </a:pPr>
              <a:r>
                <a:rPr lang="en-US" sz="2300" b="1" i="1">
                  <a:solidFill>
                    <a:srgbClr val="339933"/>
                  </a:solidFill>
                  <a:latin typeface="Tahoma" pitchFamily="34" charset="0"/>
                </a:rPr>
                <a:t>r</a:t>
              </a:r>
              <a:r>
                <a:rPr lang="en-US" sz="2100" b="1" baseline="-25000">
                  <a:solidFill>
                    <a:srgbClr val="339933"/>
                  </a:solidFill>
                  <a:latin typeface="Tahoma" pitchFamily="34" charset="0"/>
                </a:rPr>
                <a:t>2</a:t>
              </a:r>
            </a:p>
          </p:txBody>
        </p:sp>
      </p:grpSp>
      <p:sp>
        <p:nvSpPr>
          <p:cNvPr id="313390" name="Rectangle 46"/>
          <p:cNvSpPr>
            <a:spLocks noChangeArrowheads="1"/>
          </p:cNvSpPr>
          <p:nvPr/>
        </p:nvSpPr>
        <p:spPr bwMode="auto">
          <a:xfrm>
            <a:off x="609600" y="1447800"/>
            <a:ext cx="3733800" cy="4343400"/>
          </a:xfrm>
          <a:prstGeom prst="rect">
            <a:avLst/>
          </a:prstGeom>
          <a:solidFill>
            <a:schemeClr val="bg1">
              <a:alpha val="50000"/>
            </a:schemeClr>
          </a:solidFill>
          <a:ln w="9525">
            <a:noFill/>
            <a:miter lim="800000"/>
            <a:headEnd/>
            <a:tailEnd/>
          </a:ln>
          <a:effectLst/>
        </p:spPr>
        <p:txBody>
          <a:bodyPr/>
          <a:lstStyle/>
          <a:p>
            <a:pPr>
              <a:lnSpc>
                <a:spcPct val="110000"/>
              </a:lnSpc>
              <a:spcBef>
                <a:spcPct val="40000"/>
              </a:spcBef>
              <a:buSzPct val="110000"/>
              <a:buFont typeface="Wingdings" pitchFamily="2" charset="2"/>
              <a:buNone/>
              <a:tabLst>
                <a:tab pos="635000" algn="l"/>
              </a:tabLst>
            </a:pPr>
            <a:r>
              <a:rPr lang="en-US" sz="1800" dirty="0">
                <a:latin typeface="Arial" pitchFamily="34" charset="0"/>
                <a:cs typeface="Arial" pitchFamily="34" charset="0"/>
                <a:sym typeface="Symbol" pitchFamily="18" charset="2"/>
              </a:rPr>
              <a:t>The Fed can increase aggregate demand:</a:t>
            </a:r>
          </a:p>
          <a:p>
            <a:pPr>
              <a:lnSpc>
                <a:spcPct val="110000"/>
              </a:lnSpc>
              <a:spcBef>
                <a:spcPct val="40000"/>
              </a:spcBef>
              <a:buSzPct val="110000"/>
              <a:buFont typeface="Wingdings" pitchFamily="2" charset="2"/>
              <a:buNone/>
              <a:tabLst>
                <a:tab pos="635000" algn="l"/>
              </a:tabLst>
            </a:pPr>
            <a:r>
              <a:rPr lang="en-US" sz="2500" dirty="0">
                <a:latin typeface="Tahoma" pitchFamily="34" charset="0"/>
                <a:sym typeface="Symbol" pitchFamily="18" charset="2"/>
              </a:rPr>
              <a:t></a:t>
            </a:r>
            <a:r>
              <a:rPr lang="en-US" sz="2500" b="1" i="1" dirty="0">
                <a:latin typeface="Tahoma" pitchFamily="34" charset="0"/>
                <a:sym typeface="Symbol" pitchFamily="18" charset="2"/>
              </a:rPr>
              <a:t>M</a:t>
            </a:r>
            <a:r>
              <a:rPr lang="en-US" sz="2500" dirty="0">
                <a:latin typeface="Tahoma" pitchFamily="34" charset="0"/>
                <a:sym typeface="Symbol" pitchFamily="18" charset="2"/>
              </a:rPr>
              <a:t>   </a:t>
            </a:r>
            <a:r>
              <a:rPr lang="en-US" sz="2500" i="1" dirty="0">
                <a:latin typeface="Tahoma" pitchFamily="34" charset="0"/>
                <a:sym typeface="Symbol" pitchFamily="18" charset="2"/>
              </a:rPr>
              <a:t>LM</a:t>
            </a:r>
            <a:r>
              <a:rPr lang="en-US" sz="2500" dirty="0">
                <a:latin typeface="Tahoma" pitchFamily="34" charset="0"/>
                <a:sym typeface="Symbol" pitchFamily="18" charset="2"/>
              </a:rPr>
              <a:t> </a:t>
            </a:r>
            <a:r>
              <a:rPr lang="en-US" sz="1200" dirty="0">
                <a:latin typeface="Tahoma" pitchFamily="34" charset="0"/>
                <a:sym typeface="Symbol" pitchFamily="18" charset="2"/>
              </a:rPr>
              <a:t> </a:t>
            </a:r>
            <a:r>
              <a:rPr lang="en-US" sz="2500" dirty="0">
                <a:latin typeface="Tahoma" pitchFamily="34" charset="0"/>
                <a:sym typeface="Symbol" pitchFamily="18" charset="2"/>
              </a:rPr>
              <a:t>shifts right</a:t>
            </a:r>
          </a:p>
        </p:txBody>
      </p:sp>
      <p:grpSp>
        <p:nvGrpSpPr>
          <p:cNvPr id="313396" name="Group 52"/>
          <p:cNvGrpSpPr>
            <a:grpSpLocks/>
          </p:cNvGrpSpPr>
          <p:nvPr/>
        </p:nvGrpSpPr>
        <p:grpSpPr bwMode="auto">
          <a:xfrm>
            <a:off x="5410200" y="3733800"/>
            <a:ext cx="2971800" cy="1738313"/>
            <a:chOff x="3408" y="2352"/>
            <a:chExt cx="1872" cy="1095"/>
          </a:xfrm>
        </p:grpSpPr>
        <p:sp>
          <p:nvSpPr>
            <p:cNvPr id="313392" name="Line 48"/>
            <p:cNvSpPr>
              <a:spLocks noChangeShapeType="1"/>
            </p:cNvSpPr>
            <p:nvPr/>
          </p:nvSpPr>
          <p:spPr bwMode="auto">
            <a:xfrm>
              <a:off x="3408" y="2352"/>
              <a:ext cx="1440" cy="960"/>
            </a:xfrm>
            <a:prstGeom prst="line">
              <a:avLst/>
            </a:prstGeom>
            <a:noFill/>
            <a:ln w="19050">
              <a:solidFill>
                <a:srgbClr val="009900"/>
              </a:solidFill>
              <a:round/>
              <a:headEnd/>
              <a:tailEnd/>
            </a:ln>
            <a:effectLst/>
          </p:spPr>
          <p:txBody>
            <a:bodyPr/>
            <a:lstStyle/>
            <a:p>
              <a:endParaRPr lang="en-US"/>
            </a:p>
          </p:txBody>
        </p:sp>
        <p:sp>
          <p:nvSpPr>
            <p:cNvPr id="313393" name="Text Box 49"/>
            <p:cNvSpPr txBox="1">
              <a:spLocks noChangeArrowheads="1"/>
            </p:cNvSpPr>
            <p:nvPr/>
          </p:nvSpPr>
          <p:spPr bwMode="auto">
            <a:xfrm>
              <a:off x="4848" y="3168"/>
              <a:ext cx="432" cy="279"/>
            </a:xfrm>
            <a:prstGeom prst="rect">
              <a:avLst/>
            </a:prstGeom>
            <a:noFill/>
            <a:ln w="9525">
              <a:noFill/>
              <a:miter lim="800000"/>
              <a:headEnd/>
              <a:tailEnd/>
            </a:ln>
            <a:effectLst/>
          </p:spPr>
          <p:txBody>
            <a:bodyPr lIns="0" tIns="0" rIns="0" bIns="91440">
              <a:spAutoFit/>
            </a:bodyPr>
            <a:lstStyle/>
            <a:p>
              <a:pPr>
                <a:spcBef>
                  <a:spcPct val="50000"/>
                </a:spcBef>
              </a:pPr>
              <a:r>
                <a:rPr lang="en-US" sz="2300" b="1" i="1">
                  <a:solidFill>
                    <a:srgbClr val="339933"/>
                  </a:solidFill>
                  <a:latin typeface="Arial" charset="0"/>
                </a:rPr>
                <a:t>AD</a:t>
              </a:r>
              <a:r>
                <a:rPr lang="en-US" sz="2300" b="1" baseline="-25000">
                  <a:solidFill>
                    <a:srgbClr val="339933"/>
                  </a:solidFill>
                  <a:latin typeface="Tahoma" pitchFamily="34" charset="0"/>
                </a:rPr>
                <a:t>2</a:t>
              </a:r>
            </a:p>
          </p:txBody>
        </p:sp>
      </p:grpSp>
      <p:grpSp>
        <p:nvGrpSpPr>
          <p:cNvPr id="313351" name="Group 7"/>
          <p:cNvGrpSpPr>
            <a:grpSpLocks/>
          </p:cNvGrpSpPr>
          <p:nvPr/>
        </p:nvGrpSpPr>
        <p:grpSpPr bwMode="auto">
          <a:xfrm>
            <a:off x="4572000" y="1279525"/>
            <a:ext cx="3657600" cy="2500313"/>
            <a:chOff x="2256" y="806"/>
            <a:chExt cx="2304" cy="1575"/>
          </a:xfrm>
        </p:grpSpPr>
        <p:grpSp>
          <p:nvGrpSpPr>
            <p:cNvPr id="313352" name="Group 8"/>
            <p:cNvGrpSpPr>
              <a:grpSpLocks/>
            </p:cNvGrpSpPr>
            <p:nvPr/>
          </p:nvGrpSpPr>
          <p:grpSpPr bwMode="auto">
            <a:xfrm>
              <a:off x="2496" y="960"/>
              <a:ext cx="1824" cy="1188"/>
              <a:chOff x="2640" y="1056"/>
              <a:chExt cx="2496" cy="2112"/>
            </a:xfrm>
          </p:grpSpPr>
          <p:sp>
            <p:nvSpPr>
              <p:cNvPr id="313353" name="Line 9"/>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313354" name="Line 10"/>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313355" name="Text Box 11"/>
            <p:cNvSpPr txBox="1">
              <a:spLocks noChangeArrowheads="1"/>
            </p:cNvSpPr>
            <p:nvPr/>
          </p:nvSpPr>
          <p:spPr bwMode="auto">
            <a:xfrm>
              <a:off x="4224" y="2112"/>
              <a:ext cx="336" cy="269"/>
            </a:xfrm>
            <a:prstGeom prst="rect">
              <a:avLst/>
            </a:prstGeom>
            <a:noFill/>
            <a:ln w="9525">
              <a:noFill/>
              <a:miter lim="800000"/>
              <a:headEnd/>
              <a:tailEnd/>
            </a:ln>
            <a:effectLst/>
          </p:spPr>
          <p:txBody>
            <a:bodyPr>
              <a:spAutoFit/>
            </a:bodyPr>
            <a:lstStyle/>
            <a:p>
              <a:pPr>
                <a:spcBef>
                  <a:spcPct val="50000"/>
                </a:spcBef>
              </a:pPr>
              <a:r>
                <a:rPr lang="en-US" sz="2200" b="1" i="1">
                  <a:latin typeface="Tahoma" pitchFamily="34" charset="0"/>
                </a:rPr>
                <a:t>Y</a:t>
              </a:r>
              <a:r>
                <a:rPr lang="en-US" sz="2200">
                  <a:latin typeface="Arial" charset="0"/>
                </a:rPr>
                <a:t> </a:t>
              </a:r>
            </a:p>
          </p:txBody>
        </p:sp>
        <p:sp>
          <p:nvSpPr>
            <p:cNvPr id="313356" name="Text Box 12"/>
            <p:cNvSpPr txBox="1">
              <a:spLocks noChangeArrowheads="1"/>
            </p:cNvSpPr>
            <p:nvPr/>
          </p:nvSpPr>
          <p:spPr bwMode="auto">
            <a:xfrm>
              <a:off x="2256" y="806"/>
              <a:ext cx="240" cy="269"/>
            </a:xfrm>
            <a:prstGeom prst="rect">
              <a:avLst/>
            </a:prstGeom>
            <a:noFill/>
            <a:ln w="9525">
              <a:noFill/>
              <a:miter lim="800000"/>
              <a:headEnd/>
              <a:tailEnd/>
            </a:ln>
            <a:effectLst/>
          </p:spPr>
          <p:txBody>
            <a:bodyPr>
              <a:spAutoFit/>
            </a:bodyPr>
            <a:lstStyle/>
            <a:p>
              <a:pPr algn="ctr">
                <a:spcBef>
                  <a:spcPct val="5000"/>
                </a:spcBef>
                <a:tabLst>
                  <a:tab pos="1830388" algn="r"/>
                </a:tabLst>
              </a:pPr>
              <a:r>
                <a:rPr lang="en-US" sz="2200" b="1" i="1">
                  <a:latin typeface="Tahoma" pitchFamily="34" charset="0"/>
                </a:rPr>
                <a:t>r</a:t>
              </a:r>
              <a:endParaRPr lang="en-US" sz="2200">
                <a:latin typeface="Arial" charset="0"/>
              </a:endParaRPr>
            </a:p>
          </p:txBody>
        </p:sp>
      </p:grpSp>
      <p:sp>
        <p:nvSpPr>
          <p:cNvPr id="313402" name="Rectangle 58"/>
          <p:cNvSpPr>
            <a:spLocks noChangeArrowheads="1"/>
          </p:cNvSpPr>
          <p:nvPr/>
        </p:nvSpPr>
        <p:spPr bwMode="auto">
          <a:xfrm>
            <a:off x="641350" y="2971800"/>
            <a:ext cx="3733800" cy="457200"/>
          </a:xfrm>
          <a:prstGeom prst="rect">
            <a:avLst/>
          </a:prstGeom>
          <a:noFill/>
          <a:ln w="9525">
            <a:noFill/>
            <a:miter lim="800000"/>
            <a:headEnd/>
            <a:tailEnd/>
          </a:ln>
          <a:effectLst/>
        </p:spPr>
        <p:txBody>
          <a:bodyPr/>
          <a:lstStyle/>
          <a:p>
            <a:pPr>
              <a:lnSpc>
                <a:spcPct val="110000"/>
              </a:lnSpc>
              <a:spcBef>
                <a:spcPct val="40000"/>
              </a:spcBef>
              <a:buSzPct val="110000"/>
              <a:buFont typeface="Wingdings" pitchFamily="2" charset="2"/>
              <a:buNone/>
              <a:tabLst>
                <a:tab pos="635000" algn="l"/>
              </a:tabLst>
            </a:pPr>
            <a:r>
              <a:rPr lang="en-US" sz="2500">
                <a:latin typeface="Tahoma" pitchFamily="34" charset="0"/>
                <a:sym typeface="Symbol" pitchFamily="18" charset="2"/>
              </a:rPr>
              <a:t>	 </a:t>
            </a:r>
            <a:r>
              <a:rPr lang="en-US" sz="2500" b="1" i="1">
                <a:latin typeface="Tahoma" pitchFamily="34" charset="0"/>
                <a:sym typeface="Symbol" pitchFamily="18" charset="2"/>
              </a:rPr>
              <a:t>r</a:t>
            </a:r>
          </a:p>
        </p:txBody>
      </p:sp>
      <p:sp>
        <p:nvSpPr>
          <p:cNvPr id="313403" name="Rectangle 59"/>
          <p:cNvSpPr>
            <a:spLocks noChangeArrowheads="1"/>
          </p:cNvSpPr>
          <p:nvPr/>
        </p:nvSpPr>
        <p:spPr bwMode="auto">
          <a:xfrm>
            <a:off x="641350" y="3581400"/>
            <a:ext cx="3733800" cy="1600200"/>
          </a:xfrm>
          <a:prstGeom prst="rect">
            <a:avLst/>
          </a:prstGeom>
          <a:noFill/>
          <a:ln w="9525">
            <a:noFill/>
            <a:miter lim="800000"/>
            <a:headEnd/>
            <a:tailEnd/>
          </a:ln>
          <a:effectLst/>
        </p:spPr>
        <p:txBody>
          <a:bodyPr/>
          <a:lstStyle/>
          <a:p>
            <a:pPr>
              <a:lnSpc>
                <a:spcPct val="110000"/>
              </a:lnSpc>
              <a:spcBef>
                <a:spcPct val="40000"/>
              </a:spcBef>
              <a:buSzPct val="110000"/>
              <a:buFont typeface="Wingdings" pitchFamily="2" charset="2"/>
              <a:buNone/>
              <a:tabLst>
                <a:tab pos="635000" algn="l"/>
              </a:tabLst>
            </a:pPr>
            <a:r>
              <a:rPr lang="en-US" sz="2500">
                <a:latin typeface="Tahoma" pitchFamily="34" charset="0"/>
                <a:sym typeface="Symbol" pitchFamily="18" charset="2"/>
              </a:rPr>
              <a:t>	 </a:t>
            </a:r>
            <a:r>
              <a:rPr lang="en-US" sz="2500" b="1" i="1">
                <a:latin typeface="Tahoma" pitchFamily="34" charset="0"/>
                <a:sym typeface="Symbol" pitchFamily="18" charset="2"/>
              </a:rPr>
              <a:t>I</a:t>
            </a:r>
          </a:p>
          <a:p>
            <a:pPr>
              <a:lnSpc>
                <a:spcPct val="110000"/>
              </a:lnSpc>
              <a:spcBef>
                <a:spcPct val="40000"/>
              </a:spcBef>
              <a:buSzPct val="110000"/>
              <a:buFont typeface="Wingdings" pitchFamily="2" charset="2"/>
              <a:buNone/>
              <a:tabLst>
                <a:tab pos="635000" algn="l"/>
              </a:tabLst>
            </a:pPr>
            <a:r>
              <a:rPr lang="en-US" sz="2500">
                <a:latin typeface="Tahoma" pitchFamily="34" charset="0"/>
                <a:sym typeface="Symbol" pitchFamily="18" charset="2"/>
              </a:rPr>
              <a:t>	 </a:t>
            </a:r>
            <a:r>
              <a:rPr lang="en-US" sz="2500" b="1" i="1">
                <a:latin typeface="Tahoma" pitchFamily="34" charset="0"/>
                <a:sym typeface="Symbol" pitchFamily="18" charset="2"/>
              </a:rPr>
              <a:t>Y</a:t>
            </a:r>
            <a:r>
              <a:rPr lang="en-US" sz="2500">
                <a:latin typeface="Tahoma" pitchFamily="34" charset="0"/>
                <a:sym typeface="Symbol" pitchFamily="18" charset="2"/>
              </a:rPr>
              <a:t>  at each 			value of </a:t>
            </a:r>
            <a:r>
              <a:rPr lang="en-US" sz="2500" b="1" i="1">
                <a:latin typeface="Tahoma" pitchFamily="34" charset="0"/>
                <a:sym typeface="Symbol" pitchFamily="18" charset="2"/>
              </a:rPr>
              <a:t>P</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5398" name="Rectangle 6"/>
          <p:cNvSpPr>
            <a:spLocks noGrp="1" noChangeArrowheads="1"/>
          </p:cNvSpPr>
          <p:nvPr>
            <p:ph type="title"/>
          </p:nvPr>
        </p:nvSpPr>
        <p:spPr/>
        <p:txBody>
          <a:bodyPr>
            <a:normAutofit/>
          </a:bodyPr>
          <a:lstStyle/>
          <a:p>
            <a:r>
              <a:rPr lang="en-US" sz="2400" b="1" dirty="0">
                <a:latin typeface="Arial" pitchFamily="34" charset="0"/>
                <a:cs typeface="Arial" pitchFamily="34" charset="0"/>
              </a:rPr>
              <a:t>Fiscal policy and the </a:t>
            </a:r>
            <a:r>
              <a:rPr lang="en-US" sz="2400" b="1" i="1" dirty="0">
                <a:latin typeface="Arial" pitchFamily="34" charset="0"/>
                <a:cs typeface="Arial" pitchFamily="34" charset="0"/>
              </a:rPr>
              <a:t>AD</a:t>
            </a:r>
            <a:r>
              <a:rPr lang="en-US" sz="2400" b="1" dirty="0">
                <a:latin typeface="Arial" pitchFamily="34" charset="0"/>
                <a:cs typeface="Arial" pitchFamily="34" charset="0"/>
              </a:rPr>
              <a:t> curve</a:t>
            </a:r>
          </a:p>
        </p:txBody>
      </p:sp>
      <p:grpSp>
        <p:nvGrpSpPr>
          <p:cNvPr id="315439" name="Group 47"/>
          <p:cNvGrpSpPr>
            <a:grpSpLocks/>
          </p:cNvGrpSpPr>
          <p:nvPr/>
        </p:nvGrpSpPr>
        <p:grpSpPr bwMode="auto">
          <a:xfrm>
            <a:off x="4648200" y="1905000"/>
            <a:ext cx="2362200" cy="4178300"/>
            <a:chOff x="2928" y="1200"/>
            <a:chExt cx="1488" cy="2632"/>
          </a:xfrm>
        </p:grpSpPr>
        <p:sp>
          <p:nvSpPr>
            <p:cNvPr id="315394" name="Line 2"/>
            <p:cNvSpPr>
              <a:spLocks noChangeShapeType="1"/>
            </p:cNvSpPr>
            <p:nvPr/>
          </p:nvSpPr>
          <p:spPr bwMode="auto">
            <a:xfrm>
              <a:off x="4240" y="1352"/>
              <a:ext cx="0" cy="2254"/>
            </a:xfrm>
            <a:prstGeom prst="line">
              <a:avLst/>
            </a:prstGeom>
            <a:noFill/>
            <a:ln w="9525">
              <a:solidFill>
                <a:srgbClr val="CC0000"/>
              </a:solidFill>
              <a:prstDash val="dash"/>
              <a:round/>
              <a:headEnd/>
              <a:tailEnd/>
            </a:ln>
            <a:effectLst/>
          </p:spPr>
          <p:txBody>
            <a:bodyPr/>
            <a:lstStyle/>
            <a:p>
              <a:endParaRPr lang="en-US"/>
            </a:p>
          </p:txBody>
        </p:sp>
        <p:sp>
          <p:nvSpPr>
            <p:cNvPr id="315396" name="Text Box 4"/>
            <p:cNvSpPr txBox="1">
              <a:spLocks noChangeArrowheads="1"/>
            </p:cNvSpPr>
            <p:nvPr/>
          </p:nvSpPr>
          <p:spPr bwMode="auto">
            <a:xfrm>
              <a:off x="4176" y="2140"/>
              <a:ext cx="240" cy="279"/>
            </a:xfrm>
            <a:prstGeom prst="rect">
              <a:avLst/>
            </a:prstGeom>
            <a:solidFill>
              <a:schemeClr val="bg1"/>
            </a:solidFill>
            <a:ln w="9525">
              <a:noFill/>
              <a:miter lim="800000"/>
              <a:headEnd/>
              <a:tailEnd/>
            </a:ln>
            <a:effectLst/>
          </p:spPr>
          <p:txBody>
            <a:bodyPr lIns="0" tIns="0" rIns="0" bIns="91440">
              <a:spAutoFit/>
            </a:bodyPr>
            <a:lstStyle/>
            <a:p>
              <a:pPr>
                <a:spcBef>
                  <a:spcPct val="50000"/>
                </a:spcBef>
              </a:pPr>
              <a:r>
                <a:rPr lang="en-US" sz="2300" b="1" i="1">
                  <a:solidFill>
                    <a:srgbClr val="990000"/>
                  </a:solidFill>
                  <a:latin typeface="Arial" charset="0"/>
                </a:rPr>
                <a:t>Y</a:t>
              </a:r>
              <a:r>
                <a:rPr lang="en-US" sz="2300" b="1" baseline="-25000">
                  <a:solidFill>
                    <a:srgbClr val="990000"/>
                  </a:solidFill>
                  <a:latin typeface="Tahoma" pitchFamily="34" charset="0"/>
                </a:rPr>
                <a:t>2</a:t>
              </a:r>
            </a:p>
          </p:txBody>
        </p:sp>
        <p:sp>
          <p:nvSpPr>
            <p:cNvPr id="315424" name="Text Box 32"/>
            <p:cNvSpPr txBox="1">
              <a:spLocks noChangeArrowheads="1"/>
            </p:cNvSpPr>
            <p:nvPr/>
          </p:nvSpPr>
          <p:spPr bwMode="auto">
            <a:xfrm>
              <a:off x="4176" y="3611"/>
              <a:ext cx="240" cy="221"/>
            </a:xfrm>
            <a:prstGeom prst="rect">
              <a:avLst/>
            </a:prstGeom>
            <a:noFill/>
            <a:ln w="9525">
              <a:noFill/>
              <a:miter lim="800000"/>
              <a:headEnd/>
              <a:tailEnd/>
            </a:ln>
            <a:effectLst/>
          </p:spPr>
          <p:txBody>
            <a:bodyPr lIns="0" tIns="0" rIns="0" bIns="0">
              <a:spAutoFit/>
            </a:bodyPr>
            <a:lstStyle/>
            <a:p>
              <a:pPr>
                <a:spcBef>
                  <a:spcPct val="50000"/>
                </a:spcBef>
              </a:pPr>
              <a:r>
                <a:rPr lang="en-US" sz="2300" b="1" i="1">
                  <a:solidFill>
                    <a:srgbClr val="990000"/>
                  </a:solidFill>
                  <a:latin typeface="Arial" charset="0"/>
                </a:rPr>
                <a:t>Y</a:t>
              </a:r>
              <a:r>
                <a:rPr lang="en-US" sz="2300" b="1" baseline="-25000">
                  <a:solidFill>
                    <a:srgbClr val="990000"/>
                  </a:solidFill>
                  <a:latin typeface="Tahoma" pitchFamily="34" charset="0"/>
                </a:rPr>
                <a:t>2</a:t>
              </a:r>
            </a:p>
          </p:txBody>
        </p:sp>
        <p:sp>
          <p:nvSpPr>
            <p:cNvPr id="315427" name="Line 35"/>
            <p:cNvSpPr>
              <a:spLocks noChangeShapeType="1"/>
            </p:cNvSpPr>
            <p:nvPr/>
          </p:nvSpPr>
          <p:spPr bwMode="auto">
            <a:xfrm flipH="1" flipV="1">
              <a:off x="3119" y="1350"/>
              <a:ext cx="1125" cy="6"/>
            </a:xfrm>
            <a:prstGeom prst="line">
              <a:avLst/>
            </a:prstGeom>
            <a:noFill/>
            <a:ln w="9525">
              <a:solidFill>
                <a:srgbClr val="CC0000"/>
              </a:solidFill>
              <a:prstDash val="dash"/>
              <a:round/>
              <a:headEnd/>
              <a:tailEnd/>
            </a:ln>
            <a:effectLst/>
          </p:spPr>
          <p:txBody>
            <a:bodyPr/>
            <a:lstStyle/>
            <a:p>
              <a:endParaRPr lang="en-US"/>
            </a:p>
          </p:txBody>
        </p:sp>
        <p:sp>
          <p:nvSpPr>
            <p:cNvPr id="315428" name="Text Box 36"/>
            <p:cNvSpPr txBox="1">
              <a:spLocks noChangeArrowheads="1"/>
            </p:cNvSpPr>
            <p:nvPr/>
          </p:nvSpPr>
          <p:spPr bwMode="auto">
            <a:xfrm>
              <a:off x="2928" y="1200"/>
              <a:ext cx="240" cy="221"/>
            </a:xfrm>
            <a:prstGeom prst="rect">
              <a:avLst/>
            </a:prstGeom>
            <a:noFill/>
            <a:ln w="9525">
              <a:noFill/>
              <a:miter lim="800000"/>
              <a:headEnd/>
              <a:tailEnd/>
            </a:ln>
            <a:effectLst/>
          </p:spPr>
          <p:txBody>
            <a:bodyPr lIns="0" tIns="0" rIns="0" bIns="0">
              <a:spAutoFit/>
            </a:bodyPr>
            <a:lstStyle/>
            <a:p>
              <a:pPr>
                <a:spcBef>
                  <a:spcPct val="50000"/>
                </a:spcBef>
              </a:pPr>
              <a:r>
                <a:rPr lang="en-US" sz="2300" b="1" i="1">
                  <a:solidFill>
                    <a:srgbClr val="990000"/>
                  </a:solidFill>
                  <a:latin typeface="Tahoma" pitchFamily="34" charset="0"/>
                </a:rPr>
                <a:t>r</a:t>
              </a:r>
              <a:r>
                <a:rPr lang="en-US" sz="2100" b="1" baseline="-25000">
                  <a:solidFill>
                    <a:srgbClr val="990000"/>
                  </a:solidFill>
                  <a:latin typeface="Tahoma" pitchFamily="34" charset="0"/>
                </a:rPr>
                <a:t>2</a:t>
              </a:r>
            </a:p>
          </p:txBody>
        </p:sp>
      </p:grpSp>
      <p:grpSp>
        <p:nvGrpSpPr>
          <p:cNvPr id="315437" name="Group 45"/>
          <p:cNvGrpSpPr>
            <a:grpSpLocks/>
          </p:cNvGrpSpPr>
          <p:nvPr/>
        </p:nvGrpSpPr>
        <p:grpSpPr bwMode="auto">
          <a:xfrm>
            <a:off x="4648200" y="2411413"/>
            <a:ext cx="1612900" cy="3670300"/>
            <a:chOff x="2928" y="1519"/>
            <a:chExt cx="1016" cy="2312"/>
          </a:xfrm>
        </p:grpSpPr>
        <p:sp>
          <p:nvSpPr>
            <p:cNvPr id="315395" name="Line 3"/>
            <p:cNvSpPr>
              <a:spLocks noChangeShapeType="1"/>
            </p:cNvSpPr>
            <p:nvPr/>
          </p:nvSpPr>
          <p:spPr bwMode="auto">
            <a:xfrm>
              <a:off x="3780" y="1662"/>
              <a:ext cx="0" cy="1944"/>
            </a:xfrm>
            <a:prstGeom prst="line">
              <a:avLst/>
            </a:prstGeom>
            <a:noFill/>
            <a:ln w="9525">
              <a:solidFill>
                <a:schemeClr val="tx1"/>
              </a:solidFill>
              <a:prstDash val="dash"/>
              <a:round/>
              <a:headEnd/>
              <a:tailEnd/>
            </a:ln>
            <a:effectLst/>
          </p:spPr>
          <p:txBody>
            <a:bodyPr/>
            <a:lstStyle/>
            <a:p>
              <a:endParaRPr lang="en-US"/>
            </a:p>
          </p:txBody>
        </p:sp>
        <p:sp>
          <p:nvSpPr>
            <p:cNvPr id="315397" name="Text Box 5"/>
            <p:cNvSpPr txBox="1">
              <a:spLocks noChangeArrowheads="1"/>
            </p:cNvSpPr>
            <p:nvPr/>
          </p:nvSpPr>
          <p:spPr bwMode="auto">
            <a:xfrm>
              <a:off x="3704" y="2142"/>
              <a:ext cx="240" cy="279"/>
            </a:xfrm>
            <a:prstGeom prst="rect">
              <a:avLst/>
            </a:prstGeom>
            <a:solidFill>
              <a:schemeClr val="bg1"/>
            </a:solidFill>
            <a:ln w="9525">
              <a:noFill/>
              <a:miter lim="800000"/>
              <a:headEnd/>
              <a:tailEnd/>
            </a:ln>
            <a:effectLst/>
          </p:spPr>
          <p:txBody>
            <a:bodyPr lIns="0" tIns="0" rIns="0" bIns="91440">
              <a:spAutoFit/>
            </a:bodyPr>
            <a:lstStyle/>
            <a:p>
              <a:pPr>
                <a:spcBef>
                  <a:spcPct val="50000"/>
                </a:spcBef>
              </a:pPr>
              <a:r>
                <a:rPr lang="en-US" sz="2300" b="1" i="1">
                  <a:latin typeface="Arial" charset="0"/>
                </a:rPr>
                <a:t>Y</a:t>
              </a:r>
              <a:r>
                <a:rPr lang="en-US" sz="2300" b="1" baseline="-25000">
                  <a:latin typeface="Tahoma" pitchFamily="34" charset="0"/>
                </a:rPr>
                <a:t>1</a:t>
              </a:r>
            </a:p>
          </p:txBody>
        </p:sp>
        <p:sp>
          <p:nvSpPr>
            <p:cNvPr id="315423" name="Text Box 31"/>
            <p:cNvSpPr txBox="1">
              <a:spLocks noChangeArrowheads="1"/>
            </p:cNvSpPr>
            <p:nvPr/>
          </p:nvSpPr>
          <p:spPr bwMode="auto">
            <a:xfrm>
              <a:off x="3696" y="3610"/>
              <a:ext cx="240" cy="221"/>
            </a:xfrm>
            <a:prstGeom prst="rect">
              <a:avLst/>
            </a:prstGeom>
            <a:noFill/>
            <a:ln w="9525">
              <a:noFill/>
              <a:miter lim="800000"/>
              <a:headEnd/>
              <a:tailEnd/>
            </a:ln>
            <a:effectLst/>
          </p:spPr>
          <p:txBody>
            <a:bodyPr lIns="0" tIns="0" rIns="0" bIns="0">
              <a:spAutoFit/>
            </a:bodyPr>
            <a:lstStyle/>
            <a:p>
              <a:pPr>
                <a:spcBef>
                  <a:spcPct val="50000"/>
                </a:spcBef>
              </a:pPr>
              <a:r>
                <a:rPr lang="en-US" sz="2300" b="1" i="1">
                  <a:latin typeface="Arial" charset="0"/>
                </a:rPr>
                <a:t>Y</a:t>
              </a:r>
              <a:r>
                <a:rPr lang="en-US" sz="2300" b="1" baseline="-25000">
                  <a:latin typeface="Tahoma" pitchFamily="34" charset="0"/>
                </a:rPr>
                <a:t>1</a:t>
              </a:r>
            </a:p>
          </p:txBody>
        </p:sp>
        <p:sp>
          <p:nvSpPr>
            <p:cNvPr id="315425" name="Line 33"/>
            <p:cNvSpPr>
              <a:spLocks noChangeShapeType="1"/>
            </p:cNvSpPr>
            <p:nvPr/>
          </p:nvSpPr>
          <p:spPr bwMode="auto">
            <a:xfrm flipH="1">
              <a:off x="3116" y="1663"/>
              <a:ext cx="664" cy="0"/>
            </a:xfrm>
            <a:prstGeom prst="line">
              <a:avLst/>
            </a:prstGeom>
            <a:noFill/>
            <a:ln w="9525">
              <a:solidFill>
                <a:schemeClr val="tx1"/>
              </a:solidFill>
              <a:prstDash val="dash"/>
              <a:round/>
              <a:headEnd/>
              <a:tailEnd/>
            </a:ln>
            <a:effectLst/>
          </p:spPr>
          <p:txBody>
            <a:bodyPr/>
            <a:lstStyle/>
            <a:p>
              <a:endParaRPr lang="en-US"/>
            </a:p>
          </p:txBody>
        </p:sp>
        <p:sp>
          <p:nvSpPr>
            <p:cNvPr id="315426" name="Text Box 34"/>
            <p:cNvSpPr txBox="1">
              <a:spLocks noChangeArrowheads="1"/>
            </p:cNvSpPr>
            <p:nvPr/>
          </p:nvSpPr>
          <p:spPr bwMode="auto">
            <a:xfrm>
              <a:off x="2928" y="1519"/>
              <a:ext cx="240" cy="221"/>
            </a:xfrm>
            <a:prstGeom prst="rect">
              <a:avLst/>
            </a:prstGeom>
            <a:noFill/>
            <a:ln w="9525">
              <a:noFill/>
              <a:miter lim="800000"/>
              <a:headEnd/>
              <a:tailEnd/>
            </a:ln>
            <a:effectLst/>
          </p:spPr>
          <p:txBody>
            <a:bodyPr lIns="0" tIns="0" rIns="0" bIns="0">
              <a:spAutoFit/>
            </a:bodyPr>
            <a:lstStyle/>
            <a:p>
              <a:pPr>
                <a:spcBef>
                  <a:spcPct val="50000"/>
                </a:spcBef>
              </a:pPr>
              <a:r>
                <a:rPr lang="en-US" sz="2300" b="1" i="1">
                  <a:latin typeface="Tahoma" pitchFamily="34" charset="0"/>
                </a:rPr>
                <a:t>r</a:t>
              </a:r>
              <a:r>
                <a:rPr lang="en-US" sz="2100" b="1" baseline="-25000">
                  <a:latin typeface="Tahoma" pitchFamily="34" charset="0"/>
                </a:rPr>
                <a:t>1</a:t>
              </a:r>
            </a:p>
          </p:txBody>
        </p:sp>
      </p:grpSp>
      <p:grpSp>
        <p:nvGrpSpPr>
          <p:cNvPr id="315399" name="Group 7"/>
          <p:cNvGrpSpPr>
            <a:grpSpLocks/>
          </p:cNvGrpSpPr>
          <p:nvPr/>
        </p:nvGrpSpPr>
        <p:grpSpPr bwMode="auto">
          <a:xfrm>
            <a:off x="4572000" y="1279525"/>
            <a:ext cx="3657600" cy="2500313"/>
            <a:chOff x="2256" y="806"/>
            <a:chExt cx="2304" cy="1575"/>
          </a:xfrm>
        </p:grpSpPr>
        <p:grpSp>
          <p:nvGrpSpPr>
            <p:cNvPr id="315400" name="Group 8"/>
            <p:cNvGrpSpPr>
              <a:grpSpLocks/>
            </p:cNvGrpSpPr>
            <p:nvPr/>
          </p:nvGrpSpPr>
          <p:grpSpPr bwMode="auto">
            <a:xfrm>
              <a:off x="2496" y="960"/>
              <a:ext cx="1824" cy="1188"/>
              <a:chOff x="2640" y="1056"/>
              <a:chExt cx="2496" cy="2112"/>
            </a:xfrm>
          </p:grpSpPr>
          <p:sp>
            <p:nvSpPr>
              <p:cNvPr id="315401" name="Line 9"/>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315402" name="Line 10"/>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315403" name="Text Box 11"/>
            <p:cNvSpPr txBox="1">
              <a:spLocks noChangeArrowheads="1"/>
            </p:cNvSpPr>
            <p:nvPr/>
          </p:nvSpPr>
          <p:spPr bwMode="auto">
            <a:xfrm>
              <a:off x="4224" y="2112"/>
              <a:ext cx="336" cy="269"/>
            </a:xfrm>
            <a:prstGeom prst="rect">
              <a:avLst/>
            </a:prstGeom>
            <a:noFill/>
            <a:ln w="9525">
              <a:noFill/>
              <a:miter lim="800000"/>
              <a:headEnd/>
              <a:tailEnd/>
            </a:ln>
            <a:effectLst/>
          </p:spPr>
          <p:txBody>
            <a:bodyPr>
              <a:spAutoFit/>
            </a:bodyPr>
            <a:lstStyle/>
            <a:p>
              <a:pPr>
                <a:spcBef>
                  <a:spcPct val="50000"/>
                </a:spcBef>
              </a:pPr>
              <a:r>
                <a:rPr lang="en-US" sz="2200" b="1" i="1">
                  <a:latin typeface="Tahoma" pitchFamily="34" charset="0"/>
                </a:rPr>
                <a:t>Y</a:t>
              </a:r>
              <a:r>
                <a:rPr lang="en-US" sz="2200">
                  <a:latin typeface="Arial" charset="0"/>
                </a:rPr>
                <a:t> </a:t>
              </a:r>
            </a:p>
          </p:txBody>
        </p:sp>
        <p:sp>
          <p:nvSpPr>
            <p:cNvPr id="315404" name="Text Box 12"/>
            <p:cNvSpPr txBox="1">
              <a:spLocks noChangeArrowheads="1"/>
            </p:cNvSpPr>
            <p:nvPr/>
          </p:nvSpPr>
          <p:spPr bwMode="auto">
            <a:xfrm>
              <a:off x="2256" y="806"/>
              <a:ext cx="240" cy="269"/>
            </a:xfrm>
            <a:prstGeom prst="rect">
              <a:avLst/>
            </a:prstGeom>
            <a:noFill/>
            <a:ln w="9525">
              <a:noFill/>
              <a:miter lim="800000"/>
              <a:headEnd/>
              <a:tailEnd/>
            </a:ln>
            <a:effectLst/>
          </p:spPr>
          <p:txBody>
            <a:bodyPr>
              <a:spAutoFit/>
            </a:bodyPr>
            <a:lstStyle/>
            <a:p>
              <a:pPr algn="ctr">
                <a:spcBef>
                  <a:spcPct val="5000"/>
                </a:spcBef>
                <a:tabLst>
                  <a:tab pos="1830388" algn="r"/>
                </a:tabLst>
              </a:pPr>
              <a:r>
                <a:rPr lang="en-US" sz="2200" b="1" i="1">
                  <a:latin typeface="Tahoma" pitchFamily="34" charset="0"/>
                </a:rPr>
                <a:t>r</a:t>
              </a:r>
              <a:endParaRPr lang="en-US" sz="2200">
                <a:latin typeface="Arial" charset="0"/>
              </a:endParaRPr>
            </a:p>
          </p:txBody>
        </p:sp>
      </p:grpSp>
      <p:grpSp>
        <p:nvGrpSpPr>
          <p:cNvPr id="315405" name="Group 13"/>
          <p:cNvGrpSpPr>
            <a:grpSpLocks/>
          </p:cNvGrpSpPr>
          <p:nvPr/>
        </p:nvGrpSpPr>
        <p:grpSpPr bwMode="auto">
          <a:xfrm>
            <a:off x="4572000" y="3595688"/>
            <a:ext cx="3657600" cy="2500312"/>
            <a:chOff x="2256" y="806"/>
            <a:chExt cx="2304" cy="1575"/>
          </a:xfrm>
        </p:grpSpPr>
        <p:grpSp>
          <p:nvGrpSpPr>
            <p:cNvPr id="315406" name="Group 14"/>
            <p:cNvGrpSpPr>
              <a:grpSpLocks/>
            </p:cNvGrpSpPr>
            <p:nvPr/>
          </p:nvGrpSpPr>
          <p:grpSpPr bwMode="auto">
            <a:xfrm>
              <a:off x="2496" y="960"/>
              <a:ext cx="1824" cy="1188"/>
              <a:chOff x="2640" y="1056"/>
              <a:chExt cx="2496" cy="2112"/>
            </a:xfrm>
          </p:grpSpPr>
          <p:sp>
            <p:nvSpPr>
              <p:cNvPr id="315407" name="Line 15"/>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315408" name="Line 16"/>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315409" name="Text Box 17"/>
            <p:cNvSpPr txBox="1">
              <a:spLocks noChangeArrowheads="1"/>
            </p:cNvSpPr>
            <p:nvPr/>
          </p:nvSpPr>
          <p:spPr bwMode="auto">
            <a:xfrm>
              <a:off x="4224" y="2112"/>
              <a:ext cx="336" cy="269"/>
            </a:xfrm>
            <a:prstGeom prst="rect">
              <a:avLst/>
            </a:prstGeom>
            <a:noFill/>
            <a:ln w="9525">
              <a:noFill/>
              <a:miter lim="800000"/>
              <a:headEnd/>
              <a:tailEnd/>
            </a:ln>
            <a:effectLst/>
          </p:spPr>
          <p:txBody>
            <a:bodyPr>
              <a:spAutoFit/>
            </a:bodyPr>
            <a:lstStyle/>
            <a:p>
              <a:pPr>
                <a:spcBef>
                  <a:spcPct val="50000"/>
                </a:spcBef>
              </a:pPr>
              <a:r>
                <a:rPr lang="en-US" sz="2200" b="1" i="1">
                  <a:latin typeface="Tahoma" pitchFamily="34" charset="0"/>
                </a:rPr>
                <a:t>Y</a:t>
              </a:r>
              <a:r>
                <a:rPr lang="en-US" sz="2200">
                  <a:latin typeface="Arial" charset="0"/>
                </a:rPr>
                <a:t> </a:t>
              </a:r>
            </a:p>
          </p:txBody>
        </p:sp>
        <p:sp>
          <p:nvSpPr>
            <p:cNvPr id="315410" name="Text Box 18"/>
            <p:cNvSpPr txBox="1">
              <a:spLocks noChangeArrowheads="1"/>
            </p:cNvSpPr>
            <p:nvPr/>
          </p:nvSpPr>
          <p:spPr bwMode="auto">
            <a:xfrm>
              <a:off x="2256" y="806"/>
              <a:ext cx="240" cy="269"/>
            </a:xfrm>
            <a:prstGeom prst="rect">
              <a:avLst/>
            </a:prstGeom>
            <a:noFill/>
            <a:ln w="9525">
              <a:noFill/>
              <a:miter lim="800000"/>
              <a:headEnd/>
              <a:tailEnd/>
            </a:ln>
            <a:effectLst/>
          </p:spPr>
          <p:txBody>
            <a:bodyPr>
              <a:spAutoFit/>
            </a:bodyPr>
            <a:lstStyle/>
            <a:p>
              <a:pPr algn="ctr">
                <a:spcBef>
                  <a:spcPct val="5000"/>
                </a:spcBef>
                <a:tabLst>
                  <a:tab pos="1830388" algn="r"/>
                </a:tabLst>
              </a:pPr>
              <a:r>
                <a:rPr lang="en-US" sz="2200" b="1" i="1">
                  <a:latin typeface="Tahoma" pitchFamily="34" charset="0"/>
                </a:rPr>
                <a:t>P</a:t>
              </a:r>
              <a:endParaRPr lang="en-US" sz="2200">
                <a:latin typeface="Arial" charset="0"/>
              </a:endParaRPr>
            </a:p>
          </p:txBody>
        </p:sp>
      </p:grpSp>
      <p:grpSp>
        <p:nvGrpSpPr>
          <p:cNvPr id="315435" name="Group 43"/>
          <p:cNvGrpSpPr>
            <a:grpSpLocks/>
          </p:cNvGrpSpPr>
          <p:nvPr/>
        </p:nvGrpSpPr>
        <p:grpSpPr bwMode="auto">
          <a:xfrm>
            <a:off x="5076825" y="2062163"/>
            <a:ext cx="2314575" cy="1352550"/>
            <a:chOff x="3198" y="1299"/>
            <a:chExt cx="1458" cy="852"/>
          </a:xfrm>
        </p:grpSpPr>
        <p:sp>
          <p:nvSpPr>
            <p:cNvPr id="315412" name="Line 20"/>
            <p:cNvSpPr>
              <a:spLocks noChangeShapeType="1"/>
            </p:cNvSpPr>
            <p:nvPr/>
          </p:nvSpPr>
          <p:spPr bwMode="auto">
            <a:xfrm>
              <a:off x="3198" y="1299"/>
              <a:ext cx="1103" cy="697"/>
            </a:xfrm>
            <a:prstGeom prst="line">
              <a:avLst/>
            </a:prstGeom>
            <a:noFill/>
            <a:ln w="19050">
              <a:solidFill>
                <a:schemeClr val="tx1"/>
              </a:solidFill>
              <a:round/>
              <a:headEnd/>
              <a:tailEnd/>
            </a:ln>
            <a:effectLst/>
          </p:spPr>
          <p:txBody>
            <a:bodyPr/>
            <a:lstStyle/>
            <a:p>
              <a:endParaRPr lang="en-US"/>
            </a:p>
          </p:txBody>
        </p:sp>
        <p:sp>
          <p:nvSpPr>
            <p:cNvPr id="315413" name="Text Box 21"/>
            <p:cNvSpPr txBox="1">
              <a:spLocks noChangeArrowheads="1"/>
            </p:cNvSpPr>
            <p:nvPr/>
          </p:nvSpPr>
          <p:spPr bwMode="auto">
            <a:xfrm>
              <a:off x="4320" y="1872"/>
              <a:ext cx="336" cy="279"/>
            </a:xfrm>
            <a:prstGeom prst="rect">
              <a:avLst/>
            </a:prstGeom>
            <a:noFill/>
            <a:ln w="9525">
              <a:noFill/>
              <a:miter lim="800000"/>
              <a:headEnd/>
              <a:tailEnd/>
            </a:ln>
            <a:effectLst/>
          </p:spPr>
          <p:txBody>
            <a:bodyPr lIns="0" tIns="0" rIns="0" bIns="91440">
              <a:spAutoFit/>
            </a:bodyPr>
            <a:lstStyle/>
            <a:p>
              <a:pPr>
                <a:spcBef>
                  <a:spcPct val="50000"/>
                </a:spcBef>
              </a:pPr>
              <a:r>
                <a:rPr lang="en-US" sz="2300" b="1" i="1">
                  <a:latin typeface="Arial" charset="0"/>
                </a:rPr>
                <a:t>IS</a:t>
              </a:r>
              <a:r>
                <a:rPr lang="en-US" sz="2300" b="1" baseline="-25000">
                  <a:latin typeface="Tahoma" pitchFamily="34" charset="0"/>
                </a:rPr>
                <a:t>1</a:t>
              </a:r>
            </a:p>
          </p:txBody>
        </p:sp>
      </p:grpSp>
      <p:grpSp>
        <p:nvGrpSpPr>
          <p:cNvPr id="315436" name="Group 44"/>
          <p:cNvGrpSpPr>
            <a:grpSpLocks/>
          </p:cNvGrpSpPr>
          <p:nvPr/>
        </p:nvGrpSpPr>
        <p:grpSpPr bwMode="auto">
          <a:xfrm>
            <a:off x="5181600" y="1414463"/>
            <a:ext cx="2652713" cy="1782762"/>
            <a:chOff x="3264" y="891"/>
            <a:chExt cx="1671" cy="1123"/>
          </a:xfrm>
        </p:grpSpPr>
        <p:sp>
          <p:nvSpPr>
            <p:cNvPr id="315416" name="Text Box 24"/>
            <p:cNvSpPr txBox="1">
              <a:spLocks noChangeArrowheads="1"/>
            </p:cNvSpPr>
            <p:nvPr/>
          </p:nvSpPr>
          <p:spPr bwMode="auto">
            <a:xfrm>
              <a:off x="4551" y="891"/>
              <a:ext cx="384" cy="221"/>
            </a:xfrm>
            <a:prstGeom prst="rect">
              <a:avLst/>
            </a:prstGeom>
            <a:noFill/>
            <a:ln w="9525">
              <a:noFill/>
              <a:miter lim="800000"/>
              <a:headEnd/>
              <a:tailEnd/>
            </a:ln>
            <a:effectLst/>
          </p:spPr>
          <p:txBody>
            <a:bodyPr lIns="0" tIns="0" rIns="0" bIns="0">
              <a:spAutoFit/>
            </a:bodyPr>
            <a:lstStyle/>
            <a:p>
              <a:pPr>
                <a:spcBef>
                  <a:spcPct val="50000"/>
                </a:spcBef>
              </a:pPr>
              <a:r>
                <a:rPr lang="en-US" sz="2300" b="1" i="1">
                  <a:latin typeface="Arial" charset="0"/>
                </a:rPr>
                <a:t>LM</a:t>
              </a:r>
              <a:endParaRPr lang="en-US" sz="2300" b="1">
                <a:latin typeface="Arial" charset="0"/>
              </a:endParaRPr>
            </a:p>
          </p:txBody>
        </p:sp>
        <p:sp>
          <p:nvSpPr>
            <p:cNvPr id="315417" name="Line 25"/>
            <p:cNvSpPr>
              <a:spLocks noChangeShapeType="1"/>
            </p:cNvSpPr>
            <p:nvPr/>
          </p:nvSpPr>
          <p:spPr bwMode="auto">
            <a:xfrm flipV="1">
              <a:off x="3264" y="1095"/>
              <a:ext cx="1351" cy="919"/>
            </a:xfrm>
            <a:prstGeom prst="line">
              <a:avLst/>
            </a:prstGeom>
            <a:noFill/>
            <a:ln w="19050">
              <a:solidFill>
                <a:schemeClr val="tx1"/>
              </a:solidFill>
              <a:round/>
              <a:headEnd/>
              <a:tailEnd/>
            </a:ln>
            <a:effectLst/>
          </p:spPr>
          <p:txBody>
            <a:bodyPr/>
            <a:lstStyle/>
            <a:p>
              <a:endParaRPr lang="en-US"/>
            </a:p>
          </p:txBody>
        </p:sp>
      </p:grpSp>
      <p:grpSp>
        <p:nvGrpSpPr>
          <p:cNvPr id="315440" name="Group 48"/>
          <p:cNvGrpSpPr>
            <a:grpSpLocks/>
          </p:cNvGrpSpPr>
          <p:nvPr/>
        </p:nvGrpSpPr>
        <p:grpSpPr bwMode="auto">
          <a:xfrm>
            <a:off x="5029200" y="3962400"/>
            <a:ext cx="2971800" cy="1814513"/>
            <a:chOff x="3168" y="2496"/>
            <a:chExt cx="1872" cy="1143"/>
          </a:xfrm>
        </p:grpSpPr>
        <p:sp>
          <p:nvSpPr>
            <p:cNvPr id="315418" name="Line 26"/>
            <p:cNvSpPr>
              <a:spLocks noChangeShapeType="1"/>
            </p:cNvSpPr>
            <p:nvPr/>
          </p:nvSpPr>
          <p:spPr bwMode="auto">
            <a:xfrm>
              <a:off x="3168" y="2496"/>
              <a:ext cx="1440" cy="960"/>
            </a:xfrm>
            <a:prstGeom prst="line">
              <a:avLst/>
            </a:prstGeom>
            <a:noFill/>
            <a:ln w="19050">
              <a:solidFill>
                <a:schemeClr val="tx1"/>
              </a:solidFill>
              <a:round/>
              <a:headEnd/>
              <a:tailEnd/>
            </a:ln>
            <a:effectLst/>
          </p:spPr>
          <p:txBody>
            <a:bodyPr/>
            <a:lstStyle/>
            <a:p>
              <a:endParaRPr lang="en-US"/>
            </a:p>
          </p:txBody>
        </p:sp>
        <p:sp>
          <p:nvSpPr>
            <p:cNvPr id="315419" name="Text Box 27"/>
            <p:cNvSpPr txBox="1">
              <a:spLocks noChangeArrowheads="1"/>
            </p:cNvSpPr>
            <p:nvPr/>
          </p:nvSpPr>
          <p:spPr bwMode="auto">
            <a:xfrm>
              <a:off x="4608" y="3360"/>
              <a:ext cx="432" cy="279"/>
            </a:xfrm>
            <a:prstGeom prst="rect">
              <a:avLst/>
            </a:prstGeom>
            <a:noFill/>
            <a:ln w="9525">
              <a:noFill/>
              <a:miter lim="800000"/>
              <a:headEnd/>
              <a:tailEnd/>
            </a:ln>
            <a:effectLst/>
          </p:spPr>
          <p:txBody>
            <a:bodyPr lIns="0" tIns="0" rIns="0" bIns="91440">
              <a:spAutoFit/>
            </a:bodyPr>
            <a:lstStyle/>
            <a:p>
              <a:pPr>
                <a:spcBef>
                  <a:spcPct val="50000"/>
                </a:spcBef>
              </a:pPr>
              <a:r>
                <a:rPr lang="en-US" sz="2300" b="1" i="1">
                  <a:latin typeface="Arial" charset="0"/>
                </a:rPr>
                <a:t>AD</a:t>
              </a:r>
              <a:r>
                <a:rPr lang="en-US" sz="2300" b="1" baseline="-25000">
                  <a:latin typeface="Tahoma" pitchFamily="34" charset="0"/>
                </a:rPr>
                <a:t>1</a:t>
              </a:r>
            </a:p>
          </p:txBody>
        </p:sp>
      </p:grpSp>
      <p:grpSp>
        <p:nvGrpSpPr>
          <p:cNvPr id="315420" name="Group 28"/>
          <p:cNvGrpSpPr>
            <a:grpSpLocks/>
          </p:cNvGrpSpPr>
          <p:nvPr/>
        </p:nvGrpSpPr>
        <p:grpSpPr bwMode="auto">
          <a:xfrm>
            <a:off x="4592638" y="4416425"/>
            <a:ext cx="2947987" cy="442913"/>
            <a:chOff x="2893" y="2793"/>
            <a:chExt cx="1857" cy="279"/>
          </a:xfrm>
        </p:grpSpPr>
        <p:sp>
          <p:nvSpPr>
            <p:cNvPr id="315421" name="Line 29"/>
            <p:cNvSpPr>
              <a:spLocks noChangeShapeType="1"/>
            </p:cNvSpPr>
            <p:nvPr/>
          </p:nvSpPr>
          <p:spPr bwMode="auto">
            <a:xfrm>
              <a:off x="3118" y="2914"/>
              <a:ext cx="1632" cy="0"/>
            </a:xfrm>
            <a:prstGeom prst="line">
              <a:avLst/>
            </a:prstGeom>
            <a:noFill/>
            <a:ln w="9525">
              <a:solidFill>
                <a:schemeClr val="tx1"/>
              </a:solidFill>
              <a:prstDash val="dash"/>
              <a:round/>
              <a:headEnd/>
              <a:tailEnd/>
            </a:ln>
            <a:effectLst/>
          </p:spPr>
          <p:txBody>
            <a:bodyPr bIns="91440"/>
            <a:lstStyle/>
            <a:p>
              <a:endParaRPr lang="en-US"/>
            </a:p>
          </p:txBody>
        </p:sp>
        <p:sp>
          <p:nvSpPr>
            <p:cNvPr id="315422" name="Text Box 30"/>
            <p:cNvSpPr txBox="1">
              <a:spLocks noChangeArrowheads="1"/>
            </p:cNvSpPr>
            <p:nvPr/>
          </p:nvSpPr>
          <p:spPr bwMode="auto">
            <a:xfrm>
              <a:off x="2893" y="2793"/>
              <a:ext cx="240" cy="279"/>
            </a:xfrm>
            <a:prstGeom prst="rect">
              <a:avLst/>
            </a:prstGeom>
            <a:noFill/>
            <a:ln w="9525">
              <a:noFill/>
              <a:miter lim="800000"/>
              <a:headEnd/>
              <a:tailEnd/>
            </a:ln>
            <a:effectLst/>
          </p:spPr>
          <p:txBody>
            <a:bodyPr lIns="0" tIns="0" rIns="0" bIns="91440">
              <a:spAutoFit/>
            </a:bodyPr>
            <a:lstStyle/>
            <a:p>
              <a:pPr>
                <a:spcBef>
                  <a:spcPct val="50000"/>
                </a:spcBef>
              </a:pPr>
              <a:r>
                <a:rPr lang="en-US" sz="2300" b="1" i="1">
                  <a:latin typeface="Arial" charset="0"/>
                </a:rPr>
                <a:t>P</a:t>
              </a:r>
              <a:r>
                <a:rPr lang="en-US" sz="2300" b="1" baseline="-25000">
                  <a:latin typeface="Tahoma" pitchFamily="34" charset="0"/>
                </a:rPr>
                <a:t>1</a:t>
              </a:r>
            </a:p>
          </p:txBody>
        </p:sp>
      </p:grpSp>
      <p:sp>
        <p:nvSpPr>
          <p:cNvPr id="315429" name="Rectangle 37"/>
          <p:cNvSpPr>
            <a:spLocks noChangeArrowheads="1"/>
          </p:cNvSpPr>
          <p:nvPr/>
        </p:nvSpPr>
        <p:spPr bwMode="auto">
          <a:xfrm>
            <a:off x="457200" y="1447800"/>
            <a:ext cx="3810000" cy="3962400"/>
          </a:xfrm>
          <a:prstGeom prst="rect">
            <a:avLst/>
          </a:prstGeom>
          <a:solidFill>
            <a:schemeClr val="bg1">
              <a:alpha val="50000"/>
            </a:schemeClr>
          </a:solidFill>
          <a:ln w="9525">
            <a:noFill/>
            <a:miter lim="800000"/>
            <a:headEnd/>
            <a:tailEnd/>
          </a:ln>
          <a:effectLst/>
        </p:spPr>
        <p:txBody>
          <a:bodyPr/>
          <a:lstStyle/>
          <a:p>
            <a:pPr>
              <a:lnSpc>
                <a:spcPct val="110000"/>
              </a:lnSpc>
              <a:spcBef>
                <a:spcPct val="40000"/>
              </a:spcBef>
              <a:buSzPct val="110000"/>
              <a:buFont typeface="Wingdings" pitchFamily="2" charset="2"/>
              <a:buNone/>
              <a:tabLst>
                <a:tab pos="635000" algn="l"/>
              </a:tabLst>
            </a:pPr>
            <a:r>
              <a:rPr lang="en-US" sz="1800" dirty="0">
                <a:latin typeface="Tahoma" pitchFamily="34" charset="0"/>
                <a:sym typeface="Symbol" pitchFamily="18" charset="2"/>
              </a:rPr>
              <a:t>Expansionary fiscal policy (</a:t>
            </a:r>
            <a:r>
              <a:rPr lang="en-US" sz="1800" b="1" i="1" dirty="0">
                <a:latin typeface="Tahoma" pitchFamily="34" charset="0"/>
                <a:sym typeface="Symbol" pitchFamily="18" charset="2"/>
              </a:rPr>
              <a:t>G</a:t>
            </a:r>
            <a:r>
              <a:rPr lang="en-US" sz="1800" dirty="0">
                <a:latin typeface="Tahoma" pitchFamily="34" charset="0"/>
                <a:sym typeface="Symbol" pitchFamily="18" charset="2"/>
              </a:rPr>
              <a:t>  and/or </a:t>
            </a:r>
            <a:r>
              <a:rPr lang="en-US" sz="1800" b="1" i="1" dirty="0">
                <a:latin typeface="Tahoma" pitchFamily="34" charset="0"/>
                <a:sym typeface="Symbol" pitchFamily="18" charset="2"/>
              </a:rPr>
              <a:t>T </a:t>
            </a:r>
            <a:r>
              <a:rPr lang="en-US" sz="1800" dirty="0">
                <a:latin typeface="Tahoma" pitchFamily="34" charset="0"/>
                <a:sym typeface="Symbol" pitchFamily="18" charset="2"/>
              </a:rPr>
              <a:t>) increases </a:t>
            </a:r>
            <a:r>
              <a:rPr lang="en-US" sz="1800" dirty="0" err="1">
                <a:latin typeface="Tahoma" pitchFamily="34" charset="0"/>
                <a:sym typeface="Symbol" pitchFamily="18" charset="2"/>
              </a:rPr>
              <a:t>agg</a:t>
            </a:r>
            <a:r>
              <a:rPr lang="en-US" sz="1800" dirty="0">
                <a:latin typeface="Tahoma" pitchFamily="34" charset="0"/>
                <a:sym typeface="Symbol" pitchFamily="18" charset="2"/>
              </a:rPr>
              <a:t>. demand:</a:t>
            </a:r>
          </a:p>
          <a:p>
            <a:pPr>
              <a:lnSpc>
                <a:spcPct val="110000"/>
              </a:lnSpc>
              <a:spcBef>
                <a:spcPct val="40000"/>
              </a:spcBef>
              <a:buSzPct val="110000"/>
              <a:buFont typeface="Wingdings" pitchFamily="2" charset="2"/>
              <a:buNone/>
              <a:tabLst>
                <a:tab pos="635000" algn="l"/>
              </a:tabLst>
            </a:pPr>
            <a:r>
              <a:rPr lang="en-US" sz="2500" dirty="0">
                <a:latin typeface="Tahoma" pitchFamily="34" charset="0"/>
                <a:sym typeface="Symbol" pitchFamily="18" charset="2"/>
              </a:rPr>
              <a:t></a:t>
            </a:r>
            <a:r>
              <a:rPr lang="en-US" sz="2500" b="1" i="1" dirty="0">
                <a:latin typeface="Tahoma" pitchFamily="34" charset="0"/>
                <a:sym typeface="Symbol" pitchFamily="18" charset="2"/>
              </a:rPr>
              <a:t>T</a:t>
            </a:r>
            <a:r>
              <a:rPr lang="en-US" sz="2500" dirty="0">
                <a:latin typeface="Tahoma" pitchFamily="34" charset="0"/>
                <a:sym typeface="Symbol" pitchFamily="18" charset="2"/>
              </a:rPr>
              <a:t>   </a:t>
            </a:r>
            <a:r>
              <a:rPr lang="en-US" sz="2500" b="1" i="1" dirty="0">
                <a:latin typeface="Tahoma" pitchFamily="34" charset="0"/>
                <a:sym typeface="Symbol" pitchFamily="18" charset="2"/>
              </a:rPr>
              <a:t>C</a:t>
            </a:r>
          </a:p>
          <a:p>
            <a:pPr>
              <a:lnSpc>
                <a:spcPct val="110000"/>
              </a:lnSpc>
              <a:spcBef>
                <a:spcPct val="40000"/>
              </a:spcBef>
              <a:buSzPct val="110000"/>
              <a:buFont typeface="Wingdings" pitchFamily="2" charset="2"/>
              <a:buNone/>
              <a:tabLst>
                <a:tab pos="635000" algn="l"/>
              </a:tabLst>
            </a:pPr>
            <a:r>
              <a:rPr lang="en-US" sz="2500" dirty="0">
                <a:latin typeface="Tahoma" pitchFamily="34" charset="0"/>
                <a:sym typeface="Symbol" pitchFamily="18" charset="2"/>
              </a:rPr>
              <a:t>	 IS shifts right</a:t>
            </a:r>
            <a:endParaRPr lang="en-US" sz="2500" b="1" i="1" dirty="0">
              <a:latin typeface="Tahoma" pitchFamily="34" charset="0"/>
              <a:sym typeface="Symbol" pitchFamily="18" charset="2"/>
            </a:endParaRPr>
          </a:p>
          <a:p>
            <a:pPr>
              <a:lnSpc>
                <a:spcPct val="110000"/>
              </a:lnSpc>
              <a:spcBef>
                <a:spcPct val="40000"/>
              </a:spcBef>
              <a:buSzPct val="110000"/>
              <a:buFont typeface="Wingdings" pitchFamily="2" charset="2"/>
              <a:buNone/>
              <a:tabLst>
                <a:tab pos="635000" algn="l"/>
              </a:tabLst>
            </a:pPr>
            <a:r>
              <a:rPr lang="en-US" sz="2500" dirty="0">
                <a:latin typeface="Tahoma" pitchFamily="34" charset="0"/>
                <a:sym typeface="Symbol" pitchFamily="18" charset="2"/>
              </a:rPr>
              <a:t>	 </a:t>
            </a:r>
            <a:r>
              <a:rPr lang="en-US" sz="2500" b="1" i="1" dirty="0">
                <a:latin typeface="Tahoma" pitchFamily="34" charset="0"/>
                <a:sym typeface="Symbol" pitchFamily="18" charset="2"/>
              </a:rPr>
              <a:t>Y</a:t>
            </a:r>
            <a:r>
              <a:rPr lang="en-US" sz="2500" dirty="0">
                <a:latin typeface="Tahoma" pitchFamily="34" charset="0"/>
                <a:sym typeface="Symbol" pitchFamily="18" charset="2"/>
              </a:rPr>
              <a:t>  at each 		</a:t>
            </a:r>
            <a:r>
              <a:rPr lang="en-US" sz="2500" dirty="0" smtClean="0">
                <a:latin typeface="Tahoma" pitchFamily="34" charset="0"/>
                <a:sym typeface="Symbol" pitchFamily="18" charset="2"/>
              </a:rPr>
              <a:t>value </a:t>
            </a:r>
            <a:r>
              <a:rPr lang="en-US" sz="2500" dirty="0">
                <a:latin typeface="Tahoma" pitchFamily="34" charset="0"/>
                <a:sym typeface="Symbol" pitchFamily="18" charset="2"/>
              </a:rPr>
              <a:t>of </a:t>
            </a:r>
            <a:r>
              <a:rPr lang="en-US" sz="2500" b="1" i="1" dirty="0">
                <a:latin typeface="Tahoma" pitchFamily="34" charset="0"/>
                <a:sym typeface="Symbol" pitchFamily="18" charset="2"/>
              </a:rPr>
              <a:t>P</a:t>
            </a:r>
          </a:p>
        </p:txBody>
      </p:sp>
      <p:grpSp>
        <p:nvGrpSpPr>
          <p:cNvPr id="315442" name="Group 50"/>
          <p:cNvGrpSpPr>
            <a:grpSpLocks/>
          </p:cNvGrpSpPr>
          <p:nvPr/>
        </p:nvGrpSpPr>
        <p:grpSpPr bwMode="auto">
          <a:xfrm>
            <a:off x="5410200" y="3733800"/>
            <a:ext cx="2971800" cy="1738313"/>
            <a:chOff x="3408" y="2352"/>
            <a:chExt cx="1872" cy="1095"/>
          </a:xfrm>
        </p:grpSpPr>
        <p:sp>
          <p:nvSpPr>
            <p:cNvPr id="315430" name="Line 38"/>
            <p:cNvSpPr>
              <a:spLocks noChangeShapeType="1"/>
            </p:cNvSpPr>
            <p:nvPr/>
          </p:nvSpPr>
          <p:spPr bwMode="auto">
            <a:xfrm>
              <a:off x="3408" y="2352"/>
              <a:ext cx="1440" cy="960"/>
            </a:xfrm>
            <a:prstGeom prst="line">
              <a:avLst/>
            </a:prstGeom>
            <a:noFill/>
            <a:ln w="19050">
              <a:solidFill>
                <a:srgbClr val="990000"/>
              </a:solidFill>
              <a:round/>
              <a:headEnd/>
              <a:tailEnd/>
            </a:ln>
            <a:effectLst/>
          </p:spPr>
          <p:txBody>
            <a:bodyPr/>
            <a:lstStyle/>
            <a:p>
              <a:endParaRPr lang="en-US"/>
            </a:p>
          </p:txBody>
        </p:sp>
        <p:sp>
          <p:nvSpPr>
            <p:cNvPr id="315431" name="Text Box 39"/>
            <p:cNvSpPr txBox="1">
              <a:spLocks noChangeArrowheads="1"/>
            </p:cNvSpPr>
            <p:nvPr/>
          </p:nvSpPr>
          <p:spPr bwMode="auto">
            <a:xfrm>
              <a:off x="4848" y="3168"/>
              <a:ext cx="432" cy="279"/>
            </a:xfrm>
            <a:prstGeom prst="rect">
              <a:avLst/>
            </a:prstGeom>
            <a:noFill/>
            <a:ln w="9525">
              <a:noFill/>
              <a:miter lim="800000"/>
              <a:headEnd/>
              <a:tailEnd/>
            </a:ln>
            <a:effectLst/>
          </p:spPr>
          <p:txBody>
            <a:bodyPr lIns="0" tIns="0" rIns="0" bIns="91440">
              <a:spAutoFit/>
            </a:bodyPr>
            <a:lstStyle/>
            <a:p>
              <a:pPr>
                <a:spcBef>
                  <a:spcPct val="50000"/>
                </a:spcBef>
              </a:pPr>
              <a:r>
                <a:rPr lang="en-US" sz="2300" b="1" i="1">
                  <a:solidFill>
                    <a:srgbClr val="990000"/>
                  </a:solidFill>
                  <a:latin typeface="Arial" charset="0"/>
                </a:rPr>
                <a:t>AD</a:t>
              </a:r>
              <a:r>
                <a:rPr lang="en-US" sz="2300" b="1" baseline="-25000">
                  <a:solidFill>
                    <a:srgbClr val="990000"/>
                  </a:solidFill>
                  <a:latin typeface="Tahoma" pitchFamily="34" charset="0"/>
                </a:rPr>
                <a:t>2</a:t>
              </a:r>
            </a:p>
          </p:txBody>
        </p:sp>
      </p:grpSp>
      <p:grpSp>
        <p:nvGrpSpPr>
          <p:cNvPr id="315443" name="Group 51"/>
          <p:cNvGrpSpPr>
            <a:grpSpLocks/>
          </p:cNvGrpSpPr>
          <p:nvPr/>
        </p:nvGrpSpPr>
        <p:grpSpPr bwMode="auto">
          <a:xfrm>
            <a:off x="5619750" y="1443038"/>
            <a:ext cx="2266950" cy="1452562"/>
            <a:chOff x="3540" y="909"/>
            <a:chExt cx="1428" cy="915"/>
          </a:xfrm>
        </p:grpSpPr>
        <p:sp>
          <p:nvSpPr>
            <p:cNvPr id="315432" name="Line 40"/>
            <p:cNvSpPr>
              <a:spLocks noChangeShapeType="1"/>
            </p:cNvSpPr>
            <p:nvPr/>
          </p:nvSpPr>
          <p:spPr bwMode="auto">
            <a:xfrm>
              <a:off x="3540" y="909"/>
              <a:ext cx="1103" cy="697"/>
            </a:xfrm>
            <a:prstGeom prst="line">
              <a:avLst/>
            </a:prstGeom>
            <a:noFill/>
            <a:ln w="19050">
              <a:solidFill>
                <a:srgbClr val="990000"/>
              </a:solidFill>
              <a:round/>
              <a:headEnd/>
              <a:tailEnd/>
            </a:ln>
            <a:effectLst/>
          </p:spPr>
          <p:txBody>
            <a:bodyPr/>
            <a:lstStyle/>
            <a:p>
              <a:endParaRPr lang="en-US"/>
            </a:p>
          </p:txBody>
        </p:sp>
        <p:sp>
          <p:nvSpPr>
            <p:cNvPr id="315433" name="Text Box 41"/>
            <p:cNvSpPr txBox="1">
              <a:spLocks noChangeArrowheads="1"/>
            </p:cNvSpPr>
            <p:nvPr/>
          </p:nvSpPr>
          <p:spPr bwMode="auto">
            <a:xfrm>
              <a:off x="4632" y="1545"/>
              <a:ext cx="336" cy="279"/>
            </a:xfrm>
            <a:prstGeom prst="rect">
              <a:avLst/>
            </a:prstGeom>
            <a:noFill/>
            <a:ln w="9525">
              <a:noFill/>
              <a:miter lim="800000"/>
              <a:headEnd/>
              <a:tailEnd/>
            </a:ln>
            <a:effectLst/>
          </p:spPr>
          <p:txBody>
            <a:bodyPr lIns="0" tIns="0" rIns="0" bIns="91440">
              <a:spAutoFit/>
            </a:bodyPr>
            <a:lstStyle/>
            <a:p>
              <a:pPr>
                <a:spcBef>
                  <a:spcPct val="50000"/>
                </a:spcBef>
              </a:pPr>
              <a:r>
                <a:rPr lang="en-US" sz="2300" b="1" i="1">
                  <a:solidFill>
                    <a:srgbClr val="990000"/>
                  </a:solidFill>
                  <a:latin typeface="Arial" charset="0"/>
                </a:rPr>
                <a:t>IS</a:t>
              </a:r>
              <a:r>
                <a:rPr lang="en-US" sz="2300" b="1" baseline="-25000">
                  <a:solidFill>
                    <a:srgbClr val="990000"/>
                  </a:solidFill>
                  <a:latin typeface="Arial" charset="0"/>
                </a:rPr>
                <a:t>2</a:t>
              </a:r>
            </a:p>
          </p:txBody>
        </p:sp>
      </p:gr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22" name="Rectangle 2"/>
          <p:cNvSpPr>
            <a:spLocks noGrp="1" noChangeArrowheads="1"/>
          </p:cNvSpPr>
          <p:nvPr>
            <p:ph type="title"/>
          </p:nvPr>
        </p:nvSpPr>
        <p:spPr/>
        <p:txBody>
          <a:bodyPr/>
          <a:lstStyle/>
          <a:p>
            <a:pPr>
              <a:lnSpc>
                <a:spcPct val="90000"/>
              </a:lnSpc>
            </a:pPr>
            <a:r>
              <a:rPr lang="en-US" sz="1800" i="1">
                <a:latin typeface="Arial" pitchFamily="34" charset="0"/>
                <a:cs typeface="Arial" pitchFamily="34" charset="0"/>
              </a:rPr>
              <a:t>IS-LM</a:t>
            </a:r>
            <a:r>
              <a:rPr lang="en-US" sz="1800">
                <a:latin typeface="Arial" pitchFamily="34" charset="0"/>
                <a:cs typeface="Arial" pitchFamily="34" charset="0"/>
              </a:rPr>
              <a:t> and </a:t>
            </a:r>
            <a:r>
              <a:rPr lang="en-US" sz="1800" i="1">
                <a:latin typeface="Arial" pitchFamily="34" charset="0"/>
                <a:cs typeface="Arial" pitchFamily="34" charset="0"/>
              </a:rPr>
              <a:t>AD-AS </a:t>
            </a:r>
            <a:r>
              <a:rPr lang="en-US" sz="1800">
                <a:latin typeface="Arial" pitchFamily="34" charset="0"/>
                <a:cs typeface="Arial" pitchFamily="34" charset="0"/>
              </a:rPr>
              <a:t/>
            </a:r>
            <a:br>
              <a:rPr lang="en-US" sz="1800">
                <a:latin typeface="Arial" pitchFamily="34" charset="0"/>
                <a:cs typeface="Arial" pitchFamily="34" charset="0"/>
              </a:rPr>
            </a:br>
            <a:r>
              <a:rPr lang="en-US" sz="1800">
                <a:latin typeface="Arial" pitchFamily="34" charset="0"/>
                <a:cs typeface="Arial" pitchFamily="34" charset="0"/>
              </a:rPr>
              <a:t>in the short run &amp; long run</a:t>
            </a:r>
          </a:p>
        </p:txBody>
      </p:sp>
      <p:sp>
        <p:nvSpPr>
          <p:cNvPr id="286725" name="Rectangle 5"/>
          <p:cNvSpPr>
            <a:spLocks noGrp="1" noChangeArrowheads="1"/>
          </p:cNvSpPr>
          <p:nvPr>
            <p:ph idx="1"/>
          </p:nvPr>
        </p:nvSpPr>
        <p:spPr>
          <a:xfrm>
            <a:off x="1066800" y="1219200"/>
            <a:ext cx="7543800" cy="1447800"/>
          </a:xfrm>
        </p:spPr>
        <p:txBody>
          <a:bodyPr/>
          <a:lstStyle/>
          <a:p>
            <a:pPr marL="0" indent="0">
              <a:lnSpc>
                <a:spcPct val="110000"/>
              </a:lnSpc>
              <a:spcBef>
                <a:spcPct val="30000"/>
              </a:spcBef>
              <a:buFont typeface="Wingdings" pitchFamily="2" charset="2"/>
              <a:buNone/>
            </a:pPr>
            <a:r>
              <a:rPr lang="en-US" sz="2700" i="1" u="sng">
                <a:solidFill>
                  <a:srgbClr val="800080"/>
                </a:solidFill>
              </a:rPr>
              <a:t>Recall from Chapter 9</a:t>
            </a:r>
            <a:r>
              <a:rPr lang="en-US" sz="2700" i="1"/>
              <a:t>:    </a:t>
            </a:r>
            <a:r>
              <a:rPr lang="en-US" sz="2600"/>
              <a:t>The force that moves the economy from the short run to the long run </a:t>
            </a:r>
            <a:br>
              <a:rPr lang="en-US" sz="2600"/>
            </a:br>
            <a:r>
              <a:rPr lang="en-US" sz="2600"/>
              <a:t>is the gradual adjustment of prices.</a:t>
            </a:r>
          </a:p>
        </p:txBody>
      </p:sp>
      <p:graphicFrame>
        <p:nvGraphicFramePr>
          <p:cNvPr id="286800" name="Group 80"/>
          <p:cNvGraphicFramePr>
            <a:graphicFrameLocks noGrp="1"/>
          </p:cNvGraphicFramePr>
          <p:nvPr/>
        </p:nvGraphicFramePr>
        <p:xfrm>
          <a:off x="1600200" y="2895600"/>
          <a:ext cx="6400800" cy="2895601"/>
        </p:xfrm>
        <a:graphic>
          <a:graphicData uri="http://schemas.openxmlformats.org/drawingml/2006/table">
            <a:tbl>
              <a:tblPr/>
              <a:tblGrid>
                <a:gridCol w="3200400"/>
                <a:gridCol w="3200400"/>
              </a:tblGrid>
              <a:tr h="966788">
                <a:tc>
                  <a:txBody>
                    <a:bodyPr/>
                    <a:lstStyle/>
                    <a:p>
                      <a:pPr marL="0" marR="0" lvl="0" indent="0" algn="l" defTabSz="914400" rtl="0" eaLnBrk="1" fontAlgn="base" latinLnBrk="0" hangingPunct="1">
                        <a:lnSpc>
                          <a:spcPct val="100000"/>
                        </a:lnSpc>
                        <a:spcBef>
                          <a:spcPct val="40000"/>
                        </a:spcBef>
                        <a:spcAft>
                          <a:spcPct val="0"/>
                        </a:spcAft>
                        <a:buClrTx/>
                        <a:buSzPct val="110000"/>
                        <a:buFont typeface="Wingdings" pitchFamily="2" charset="2"/>
                        <a:buNone/>
                        <a:tabLst/>
                      </a:pPr>
                      <a:endParaRPr kumimoji="0" lang="en-US" sz="2600" b="0" i="0" u="none" strike="noStrike" cap="none" normalizeH="0" baseline="0" smtClean="0">
                        <a:ln>
                          <a:noFill/>
                        </a:ln>
                        <a:solidFill>
                          <a:schemeClr val="tx1"/>
                        </a:solidFill>
                        <a:effectLst/>
                        <a:latin typeface="Tahoma" pitchFamily="34" charset="0"/>
                      </a:endParaRPr>
                    </a:p>
                  </a:txBody>
                  <a:tcPr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40000"/>
                        </a:spcBef>
                        <a:spcAft>
                          <a:spcPct val="0"/>
                        </a:spcAft>
                        <a:buClrTx/>
                        <a:buSzPct val="110000"/>
                        <a:buFont typeface="Wingdings" pitchFamily="2" charset="2"/>
                        <a:buNone/>
                        <a:tabLst/>
                      </a:pPr>
                      <a:endParaRPr kumimoji="0" lang="en-US" sz="2600" b="0" i="0" u="none" strike="noStrike" cap="none" normalizeH="0" baseline="0" smtClean="0">
                        <a:ln>
                          <a:noFill/>
                        </a:ln>
                        <a:solidFill>
                          <a:schemeClr val="tx1"/>
                        </a:solidFill>
                        <a:effectLst/>
                        <a:latin typeface="Tahoma" pitchFamily="34" charset="0"/>
                      </a:endParaRPr>
                    </a:p>
                  </a:txBody>
                  <a:tcPr anchor="ctr" anchorCtr="1"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22300">
                <a:tc>
                  <a:txBody>
                    <a:bodyPr/>
                    <a:lstStyle/>
                    <a:p>
                      <a:pPr marL="0" marR="0" lvl="0" indent="0" algn="l" defTabSz="914400" rtl="0" eaLnBrk="1" fontAlgn="base" latinLnBrk="0" hangingPunct="1">
                        <a:lnSpc>
                          <a:spcPct val="100000"/>
                        </a:lnSpc>
                        <a:spcBef>
                          <a:spcPct val="40000"/>
                        </a:spcBef>
                        <a:spcAft>
                          <a:spcPct val="0"/>
                        </a:spcAft>
                        <a:buClrTx/>
                        <a:buSzPct val="110000"/>
                        <a:buFont typeface="Wingdings" pitchFamily="2" charset="2"/>
                        <a:buNone/>
                        <a:tabLst/>
                      </a:pPr>
                      <a:endParaRPr kumimoji="0" lang="en-US" sz="2600" b="0" i="0" u="none" strike="noStrike" cap="none" normalizeH="0" baseline="0" smtClean="0">
                        <a:ln>
                          <a:noFill/>
                        </a:ln>
                        <a:solidFill>
                          <a:schemeClr val="tx1"/>
                        </a:solidFill>
                        <a:effectLst/>
                        <a:latin typeface="Tahoma" pitchFamily="34" charset="0"/>
                      </a:endParaRPr>
                    </a:p>
                  </a:txBody>
                  <a:tcPr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40000"/>
                        </a:spcBef>
                        <a:spcAft>
                          <a:spcPct val="0"/>
                        </a:spcAft>
                        <a:buClrTx/>
                        <a:buSzPct val="110000"/>
                        <a:buFont typeface="Wingdings" pitchFamily="2" charset="2"/>
                        <a:buNone/>
                        <a:tabLst/>
                      </a:pPr>
                      <a:endParaRPr kumimoji="0" lang="en-US" sz="2600" b="0" i="0" u="none" strike="noStrike" cap="none" normalizeH="0" baseline="0" smtClean="0">
                        <a:ln>
                          <a:noFill/>
                        </a:ln>
                        <a:solidFill>
                          <a:schemeClr val="tx1"/>
                        </a:solidFill>
                        <a:effectLst/>
                        <a:latin typeface="Tahoma" pitchFamily="34" charset="0"/>
                      </a:endParaRPr>
                    </a:p>
                  </a:txBody>
                  <a:tcPr anchor="ctr" anchorCtr="1"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22300">
                <a:tc>
                  <a:txBody>
                    <a:bodyPr/>
                    <a:lstStyle/>
                    <a:p>
                      <a:pPr marL="0" marR="0" lvl="0" indent="0" algn="l" defTabSz="914400" rtl="0" eaLnBrk="1" fontAlgn="base" latinLnBrk="0" hangingPunct="1">
                        <a:lnSpc>
                          <a:spcPct val="100000"/>
                        </a:lnSpc>
                        <a:spcBef>
                          <a:spcPct val="40000"/>
                        </a:spcBef>
                        <a:spcAft>
                          <a:spcPct val="0"/>
                        </a:spcAft>
                        <a:buClrTx/>
                        <a:buSzPct val="110000"/>
                        <a:buFont typeface="Wingdings" pitchFamily="2" charset="2"/>
                        <a:buNone/>
                        <a:tabLst/>
                      </a:pPr>
                      <a:endParaRPr kumimoji="0" lang="en-US" sz="2600" b="0" i="0" u="none" strike="noStrike" cap="none" normalizeH="0" baseline="0" smtClean="0">
                        <a:ln>
                          <a:noFill/>
                        </a:ln>
                        <a:solidFill>
                          <a:schemeClr val="tx1"/>
                        </a:solidFill>
                        <a:effectLst/>
                        <a:latin typeface="Tahoma" pitchFamily="34" charset="0"/>
                      </a:endParaRPr>
                    </a:p>
                  </a:txBody>
                  <a:tcPr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40000"/>
                        </a:spcBef>
                        <a:spcAft>
                          <a:spcPct val="0"/>
                        </a:spcAft>
                        <a:buClrTx/>
                        <a:buSzPct val="110000"/>
                        <a:buFont typeface="Wingdings" pitchFamily="2" charset="2"/>
                        <a:buNone/>
                        <a:tabLst/>
                      </a:pPr>
                      <a:endParaRPr kumimoji="0" lang="en-US" sz="2600" b="0" i="0" u="none" strike="noStrike" cap="none" normalizeH="0" baseline="0" smtClean="0">
                        <a:ln>
                          <a:noFill/>
                        </a:ln>
                        <a:solidFill>
                          <a:schemeClr val="tx1"/>
                        </a:solidFill>
                        <a:effectLst/>
                        <a:latin typeface="Tahoma" pitchFamily="34" charset="0"/>
                      </a:endParaRPr>
                    </a:p>
                  </a:txBody>
                  <a:tcPr anchor="ctr" anchorCtr="1"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4213">
                <a:tc>
                  <a:txBody>
                    <a:bodyPr/>
                    <a:lstStyle/>
                    <a:p>
                      <a:pPr marL="0" marR="0" lvl="0" indent="0" algn="l" defTabSz="914400" rtl="0" eaLnBrk="1" fontAlgn="base" latinLnBrk="0" hangingPunct="1">
                        <a:lnSpc>
                          <a:spcPct val="100000"/>
                        </a:lnSpc>
                        <a:spcBef>
                          <a:spcPct val="40000"/>
                        </a:spcBef>
                        <a:spcAft>
                          <a:spcPct val="0"/>
                        </a:spcAft>
                        <a:buClrTx/>
                        <a:buSzPct val="110000"/>
                        <a:buFont typeface="Wingdings" pitchFamily="2" charset="2"/>
                        <a:buNone/>
                        <a:tabLst/>
                      </a:pPr>
                      <a:endParaRPr kumimoji="0" lang="en-US" sz="2600" b="0" i="0" u="none" strike="noStrike" cap="none" normalizeH="0" baseline="0" smtClean="0">
                        <a:ln>
                          <a:noFill/>
                        </a:ln>
                        <a:solidFill>
                          <a:schemeClr val="tx1"/>
                        </a:solidFill>
                        <a:effectLst/>
                        <a:latin typeface="Tahoma" pitchFamily="34" charset="0"/>
                      </a:endParaRPr>
                    </a:p>
                  </a:txBody>
                  <a:tcPr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40000"/>
                        </a:spcBef>
                        <a:spcAft>
                          <a:spcPct val="0"/>
                        </a:spcAft>
                        <a:buClrTx/>
                        <a:buSzPct val="110000"/>
                        <a:buFont typeface="Wingdings" pitchFamily="2" charset="2"/>
                        <a:buNone/>
                        <a:tabLst/>
                      </a:pPr>
                      <a:endParaRPr kumimoji="0" lang="en-US" sz="2600" b="0" i="0" u="none" strike="noStrike" cap="none" normalizeH="0" baseline="0" smtClean="0">
                        <a:ln>
                          <a:noFill/>
                        </a:ln>
                        <a:solidFill>
                          <a:schemeClr val="tx1"/>
                        </a:solidFill>
                        <a:effectLst/>
                        <a:latin typeface="Tahoma" pitchFamily="34" charset="0"/>
                      </a:endParaRPr>
                    </a:p>
                  </a:txBody>
                  <a:tcPr anchor="ctr" anchorCtr="1"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286786" name="Object 66"/>
          <p:cNvGraphicFramePr>
            <a:graphicFrameLocks noChangeAspect="1"/>
          </p:cNvGraphicFramePr>
          <p:nvPr/>
        </p:nvGraphicFramePr>
        <p:xfrm>
          <a:off x="2514600" y="3889375"/>
          <a:ext cx="1371600" cy="606425"/>
        </p:xfrm>
        <a:graphic>
          <a:graphicData uri="http://schemas.openxmlformats.org/presentationml/2006/ole">
            <p:oleObj spid="_x0000_s286789" name="Equation" r:id="rId4" imgW="545863" imgH="241195" progId="">
              <p:embed/>
            </p:oleObj>
          </a:graphicData>
        </a:graphic>
      </p:graphicFrame>
      <p:graphicFrame>
        <p:nvGraphicFramePr>
          <p:cNvPr id="286787" name="Object 67"/>
          <p:cNvGraphicFramePr>
            <a:graphicFrameLocks noChangeAspect="1"/>
          </p:cNvGraphicFramePr>
          <p:nvPr/>
        </p:nvGraphicFramePr>
        <p:xfrm>
          <a:off x="2514600" y="4498975"/>
          <a:ext cx="1371600" cy="606425"/>
        </p:xfrm>
        <a:graphic>
          <a:graphicData uri="http://schemas.openxmlformats.org/presentationml/2006/ole">
            <p:oleObj spid="_x0000_s286790" name="Equation" r:id="rId5" imgW="545863" imgH="241195" progId="">
              <p:embed/>
            </p:oleObj>
          </a:graphicData>
        </a:graphic>
      </p:graphicFrame>
      <p:graphicFrame>
        <p:nvGraphicFramePr>
          <p:cNvPr id="286788" name="Object 68"/>
          <p:cNvGraphicFramePr>
            <a:graphicFrameLocks noChangeAspect="1"/>
          </p:cNvGraphicFramePr>
          <p:nvPr/>
        </p:nvGraphicFramePr>
        <p:xfrm>
          <a:off x="2514600" y="5181600"/>
          <a:ext cx="1371600" cy="606425"/>
        </p:xfrm>
        <a:graphic>
          <a:graphicData uri="http://schemas.openxmlformats.org/presentationml/2006/ole">
            <p:oleObj spid="_x0000_s286791" name="Equation" r:id="rId6" imgW="545863" imgH="241195" progId="">
              <p:embed/>
            </p:oleObj>
          </a:graphicData>
        </a:graphic>
      </p:graphicFrame>
      <p:sp>
        <p:nvSpPr>
          <p:cNvPr id="286790" name="Text Box 70"/>
          <p:cNvSpPr txBox="1">
            <a:spLocks noChangeArrowheads="1"/>
          </p:cNvSpPr>
          <p:nvPr/>
        </p:nvSpPr>
        <p:spPr bwMode="auto">
          <a:xfrm>
            <a:off x="5791200" y="3930650"/>
            <a:ext cx="1219200" cy="488950"/>
          </a:xfrm>
          <a:prstGeom prst="rect">
            <a:avLst/>
          </a:prstGeom>
          <a:noFill/>
          <a:ln w="9525">
            <a:noFill/>
            <a:miter lim="800000"/>
            <a:headEnd/>
            <a:tailEnd/>
          </a:ln>
          <a:effectLst/>
        </p:spPr>
        <p:txBody>
          <a:bodyPr>
            <a:spAutoFit/>
          </a:bodyPr>
          <a:lstStyle/>
          <a:p>
            <a:pPr algn="ctr">
              <a:spcBef>
                <a:spcPct val="50000"/>
              </a:spcBef>
            </a:pPr>
            <a:r>
              <a:rPr lang="en-US" sz="2600">
                <a:latin typeface="Tahoma" pitchFamily="34" charset="0"/>
              </a:rPr>
              <a:t>rise</a:t>
            </a:r>
          </a:p>
        </p:txBody>
      </p:sp>
      <p:sp>
        <p:nvSpPr>
          <p:cNvPr id="286791" name="Text Box 71"/>
          <p:cNvSpPr txBox="1">
            <a:spLocks noChangeArrowheads="1"/>
          </p:cNvSpPr>
          <p:nvPr/>
        </p:nvSpPr>
        <p:spPr bwMode="auto">
          <a:xfrm>
            <a:off x="5867400" y="4540250"/>
            <a:ext cx="1219200" cy="488950"/>
          </a:xfrm>
          <a:prstGeom prst="rect">
            <a:avLst/>
          </a:prstGeom>
          <a:noFill/>
          <a:ln w="9525">
            <a:noFill/>
            <a:miter lim="800000"/>
            <a:headEnd/>
            <a:tailEnd/>
          </a:ln>
          <a:effectLst/>
        </p:spPr>
        <p:txBody>
          <a:bodyPr>
            <a:spAutoFit/>
          </a:bodyPr>
          <a:lstStyle/>
          <a:p>
            <a:pPr algn="ctr">
              <a:spcBef>
                <a:spcPct val="50000"/>
              </a:spcBef>
            </a:pPr>
            <a:r>
              <a:rPr lang="en-US" sz="2600">
                <a:latin typeface="Tahoma" pitchFamily="34" charset="0"/>
              </a:rPr>
              <a:t>fall</a:t>
            </a:r>
          </a:p>
        </p:txBody>
      </p:sp>
      <p:sp>
        <p:nvSpPr>
          <p:cNvPr id="286792" name="Text Box 72"/>
          <p:cNvSpPr txBox="1">
            <a:spLocks noChangeArrowheads="1"/>
          </p:cNvSpPr>
          <p:nvPr/>
        </p:nvSpPr>
        <p:spPr bwMode="auto">
          <a:xfrm>
            <a:off x="4913313" y="5226050"/>
            <a:ext cx="2971800" cy="488950"/>
          </a:xfrm>
          <a:prstGeom prst="rect">
            <a:avLst/>
          </a:prstGeom>
          <a:noFill/>
          <a:ln w="9525">
            <a:noFill/>
            <a:miter lim="800000"/>
            <a:headEnd/>
            <a:tailEnd/>
          </a:ln>
          <a:effectLst/>
        </p:spPr>
        <p:txBody>
          <a:bodyPr>
            <a:spAutoFit/>
          </a:bodyPr>
          <a:lstStyle/>
          <a:p>
            <a:pPr algn="ctr">
              <a:spcBef>
                <a:spcPct val="50000"/>
              </a:spcBef>
            </a:pPr>
            <a:r>
              <a:rPr lang="en-US" sz="2600">
                <a:latin typeface="Tahoma" pitchFamily="34" charset="0"/>
              </a:rPr>
              <a:t>remain constant</a:t>
            </a:r>
          </a:p>
        </p:txBody>
      </p:sp>
      <p:sp>
        <p:nvSpPr>
          <p:cNvPr id="286793" name="Text Box 73"/>
          <p:cNvSpPr txBox="1">
            <a:spLocks noChangeArrowheads="1"/>
          </p:cNvSpPr>
          <p:nvPr/>
        </p:nvSpPr>
        <p:spPr bwMode="auto">
          <a:xfrm>
            <a:off x="1752600" y="2924175"/>
            <a:ext cx="2971800" cy="885825"/>
          </a:xfrm>
          <a:prstGeom prst="rect">
            <a:avLst/>
          </a:prstGeom>
          <a:noFill/>
          <a:ln w="9525">
            <a:noFill/>
            <a:miter lim="800000"/>
            <a:headEnd/>
            <a:tailEnd/>
          </a:ln>
          <a:effectLst/>
        </p:spPr>
        <p:txBody>
          <a:bodyPr>
            <a:spAutoFit/>
          </a:bodyPr>
          <a:lstStyle/>
          <a:p>
            <a:pPr algn="ctr">
              <a:spcBef>
                <a:spcPct val="50000"/>
              </a:spcBef>
            </a:pPr>
            <a:r>
              <a:rPr lang="en-US" sz="2600">
                <a:latin typeface="Tahoma" pitchFamily="34" charset="0"/>
              </a:rPr>
              <a:t>In the short-run equilibrium, if</a:t>
            </a:r>
          </a:p>
        </p:txBody>
      </p:sp>
      <p:sp>
        <p:nvSpPr>
          <p:cNvPr id="286794" name="Text Box 74"/>
          <p:cNvSpPr txBox="1">
            <a:spLocks noChangeArrowheads="1"/>
          </p:cNvSpPr>
          <p:nvPr/>
        </p:nvSpPr>
        <p:spPr bwMode="auto">
          <a:xfrm>
            <a:off x="4876800" y="2924175"/>
            <a:ext cx="2971800" cy="885825"/>
          </a:xfrm>
          <a:prstGeom prst="rect">
            <a:avLst/>
          </a:prstGeom>
          <a:noFill/>
          <a:ln w="9525">
            <a:noFill/>
            <a:miter lim="800000"/>
            <a:headEnd/>
            <a:tailEnd/>
          </a:ln>
          <a:effectLst/>
        </p:spPr>
        <p:txBody>
          <a:bodyPr>
            <a:spAutoFit/>
          </a:bodyPr>
          <a:lstStyle/>
          <a:p>
            <a:pPr algn="ctr">
              <a:spcBef>
                <a:spcPct val="50000"/>
              </a:spcBef>
            </a:pPr>
            <a:r>
              <a:rPr lang="en-US" sz="2600">
                <a:latin typeface="Tahoma" pitchFamily="34" charset="0"/>
              </a:rPr>
              <a:t>then over time, the price level will</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9426"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SR and LR effects of an </a:t>
            </a:r>
            <a:r>
              <a:rPr lang="en-US" sz="2400" b="1" i="1" dirty="0">
                <a:latin typeface="Arial" pitchFamily="34" charset="0"/>
                <a:cs typeface="Arial" pitchFamily="34" charset="0"/>
              </a:rPr>
              <a:t>IS</a:t>
            </a:r>
            <a:r>
              <a:rPr lang="en-US" sz="2400" b="1" dirty="0">
                <a:latin typeface="Arial" pitchFamily="34" charset="0"/>
                <a:cs typeface="Arial" pitchFamily="34" charset="0"/>
              </a:rPr>
              <a:t> shock</a:t>
            </a:r>
          </a:p>
        </p:txBody>
      </p:sp>
      <p:sp>
        <p:nvSpPr>
          <p:cNvPr id="359427" name="Rectangle 3"/>
          <p:cNvSpPr>
            <a:spLocks noGrp="1" noChangeArrowheads="1"/>
          </p:cNvSpPr>
          <p:nvPr>
            <p:ph idx="1"/>
          </p:nvPr>
        </p:nvSpPr>
        <p:spPr>
          <a:xfrm>
            <a:off x="1219200" y="2667000"/>
            <a:ext cx="3203575" cy="1371600"/>
          </a:xfrm>
          <a:solidFill>
            <a:srgbClr val="FFFFCC"/>
          </a:solidFill>
          <a:ln>
            <a:solidFill>
              <a:schemeClr val="tx1"/>
            </a:solidFill>
          </a:ln>
        </p:spPr>
        <p:txBody>
          <a:bodyPr/>
          <a:lstStyle/>
          <a:p>
            <a:pPr marL="0" indent="0">
              <a:buFont typeface="Wingdings" pitchFamily="2" charset="2"/>
              <a:buNone/>
            </a:pPr>
            <a:r>
              <a:rPr lang="en-US" sz="1800">
                <a:latin typeface="Arial" pitchFamily="34" charset="0"/>
                <a:cs typeface="Arial" pitchFamily="34" charset="0"/>
              </a:rPr>
              <a:t>A negative </a:t>
            </a:r>
            <a:r>
              <a:rPr lang="en-US" sz="1800" i="1">
                <a:latin typeface="Arial" pitchFamily="34" charset="0"/>
                <a:cs typeface="Arial" pitchFamily="34" charset="0"/>
              </a:rPr>
              <a:t>IS</a:t>
            </a:r>
            <a:r>
              <a:rPr lang="en-US" sz="1800">
                <a:latin typeface="Arial" pitchFamily="34" charset="0"/>
                <a:cs typeface="Arial" pitchFamily="34" charset="0"/>
              </a:rPr>
              <a:t> </a:t>
            </a:r>
            <a:r>
              <a:rPr lang="en-US" sz="1800">
                <a:latin typeface="Arial" pitchFamily="34" charset="0"/>
                <a:cs typeface="Arial" pitchFamily="34" charset="0"/>
                <a:sym typeface="Symbol" pitchFamily="18" charset="2"/>
              </a:rPr>
              <a:t> </a:t>
            </a:r>
            <a:r>
              <a:rPr lang="en-US" sz="1800">
                <a:latin typeface="Arial" pitchFamily="34" charset="0"/>
                <a:cs typeface="Arial" pitchFamily="34" charset="0"/>
              </a:rPr>
              <a:t>shock shifts </a:t>
            </a:r>
            <a:r>
              <a:rPr lang="en-US" sz="1800" i="1">
                <a:latin typeface="Arial" pitchFamily="34" charset="0"/>
                <a:cs typeface="Arial" pitchFamily="34" charset="0"/>
              </a:rPr>
              <a:t>IS</a:t>
            </a:r>
            <a:r>
              <a:rPr lang="en-US" sz="1800">
                <a:latin typeface="Arial" pitchFamily="34" charset="0"/>
                <a:cs typeface="Arial" pitchFamily="34" charset="0"/>
              </a:rPr>
              <a:t> </a:t>
            </a:r>
            <a:r>
              <a:rPr lang="en-US" sz="1800">
                <a:latin typeface="Arial" pitchFamily="34" charset="0"/>
                <a:cs typeface="Arial" pitchFamily="34" charset="0"/>
                <a:sym typeface="Symbol" pitchFamily="18" charset="2"/>
              </a:rPr>
              <a:t> </a:t>
            </a:r>
            <a:r>
              <a:rPr lang="en-US" sz="1800">
                <a:latin typeface="Arial" pitchFamily="34" charset="0"/>
                <a:cs typeface="Arial" pitchFamily="34" charset="0"/>
              </a:rPr>
              <a:t>and </a:t>
            </a:r>
            <a:r>
              <a:rPr lang="en-US" sz="1800" i="1">
                <a:latin typeface="Arial" pitchFamily="34" charset="0"/>
                <a:cs typeface="Arial" pitchFamily="34" charset="0"/>
              </a:rPr>
              <a:t>AD</a:t>
            </a:r>
            <a:r>
              <a:rPr lang="en-US" sz="1800">
                <a:latin typeface="Arial" pitchFamily="34" charset="0"/>
                <a:cs typeface="Arial" pitchFamily="34" charset="0"/>
              </a:rPr>
              <a:t> </a:t>
            </a:r>
            <a:r>
              <a:rPr lang="en-US" sz="1800">
                <a:latin typeface="Arial" pitchFamily="34" charset="0"/>
                <a:cs typeface="Arial" pitchFamily="34" charset="0"/>
                <a:sym typeface="Symbol" pitchFamily="18" charset="2"/>
              </a:rPr>
              <a:t> </a:t>
            </a:r>
            <a:r>
              <a:rPr lang="en-US" sz="1800">
                <a:latin typeface="Arial" pitchFamily="34" charset="0"/>
                <a:cs typeface="Arial" pitchFamily="34" charset="0"/>
              </a:rPr>
              <a:t>left, causing </a:t>
            </a:r>
            <a:r>
              <a:rPr lang="en-US" sz="1800" b="1" i="1">
                <a:latin typeface="Arial" pitchFamily="34" charset="0"/>
                <a:cs typeface="Arial" pitchFamily="34" charset="0"/>
              </a:rPr>
              <a:t>Y</a:t>
            </a:r>
            <a:r>
              <a:rPr lang="en-US" sz="1800">
                <a:latin typeface="Arial" pitchFamily="34" charset="0"/>
                <a:cs typeface="Arial" pitchFamily="34" charset="0"/>
              </a:rPr>
              <a:t>  to fall.  </a:t>
            </a:r>
          </a:p>
        </p:txBody>
      </p:sp>
      <p:grpSp>
        <p:nvGrpSpPr>
          <p:cNvPr id="359428" name="Group 4"/>
          <p:cNvGrpSpPr>
            <a:grpSpLocks/>
          </p:cNvGrpSpPr>
          <p:nvPr/>
        </p:nvGrpSpPr>
        <p:grpSpPr bwMode="auto">
          <a:xfrm>
            <a:off x="4572000" y="1143000"/>
            <a:ext cx="3657600" cy="2500313"/>
            <a:chOff x="2256" y="806"/>
            <a:chExt cx="2304" cy="1575"/>
          </a:xfrm>
        </p:grpSpPr>
        <p:grpSp>
          <p:nvGrpSpPr>
            <p:cNvPr id="359429" name="Group 5"/>
            <p:cNvGrpSpPr>
              <a:grpSpLocks/>
            </p:cNvGrpSpPr>
            <p:nvPr/>
          </p:nvGrpSpPr>
          <p:grpSpPr bwMode="auto">
            <a:xfrm>
              <a:off x="2496" y="960"/>
              <a:ext cx="1824" cy="1188"/>
              <a:chOff x="2640" y="1056"/>
              <a:chExt cx="2496" cy="2112"/>
            </a:xfrm>
          </p:grpSpPr>
          <p:sp>
            <p:nvSpPr>
              <p:cNvPr id="359430" name="Line 6"/>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359431" name="Line 7"/>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359432" name="Text Box 8"/>
            <p:cNvSpPr txBox="1">
              <a:spLocks noChangeArrowheads="1"/>
            </p:cNvSpPr>
            <p:nvPr/>
          </p:nvSpPr>
          <p:spPr bwMode="auto">
            <a:xfrm>
              <a:off x="4224" y="2112"/>
              <a:ext cx="336" cy="269"/>
            </a:xfrm>
            <a:prstGeom prst="rect">
              <a:avLst/>
            </a:prstGeom>
            <a:noFill/>
            <a:ln w="9525">
              <a:noFill/>
              <a:miter lim="800000"/>
              <a:headEnd/>
              <a:tailEnd/>
            </a:ln>
            <a:effectLst/>
          </p:spPr>
          <p:txBody>
            <a:bodyPr>
              <a:spAutoFit/>
            </a:bodyPr>
            <a:lstStyle/>
            <a:p>
              <a:pPr>
                <a:spcBef>
                  <a:spcPct val="50000"/>
                </a:spcBef>
              </a:pPr>
              <a:r>
                <a:rPr lang="en-US" sz="2200" b="1" i="1">
                  <a:latin typeface="Tahoma" pitchFamily="34" charset="0"/>
                </a:rPr>
                <a:t>Y</a:t>
              </a:r>
              <a:r>
                <a:rPr lang="en-US" sz="2200">
                  <a:latin typeface="Arial" charset="0"/>
                </a:rPr>
                <a:t> </a:t>
              </a:r>
            </a:p>
          </p:txBody>
        </p:sp>
        <p:sp>
          <p:nvSpPr>
            <p:cNvPr id="359433" name="Text Box 9"/>
            <p:cNvSpPr txBox="1">
              <a:spLocks noChangeArrowheads="1"/>
            </p:cNvSpPr>
            <p:nvPr/>
          </p:nvSpPr>
          <p:spPr bwMode="auto">
            <a:xfrm>
              <a:off x="2256" y="806"/>
              <a:ext cx="240" cy="269"/>
            </a:xfrm>
            <a:prstGeom prst="rect">
              <a:avLst/>
            </a:prstGeom>
            <a:noFill/>
            <a:ln w="9525">
              <a:noFill/>
              <a:miter lim="800000"/>
              <a:headEnd/>
              <a:tailEnd/>
            </a:ln>
            <a:effectLst/>
          </p:spPr>
          <p:txBody>
            <a:bodyPr>
              <a:spAutoFit/>
            </a:bodyPr>
            <a:lstStyle/>
            <a:p>
              <a:pPr algn="ctr">
                <a:spcBef>
                  <a:spcPct val="5000"/>
                </a:spcBef>
                <a:tabLst>
                  <a:tab pos="1830388" algn="r"/>
                </a:tabLst>
              </a:pPr>
              <a:r>
                <a:rPr lang="en-US" sz="2200" b="1" i="1">
                  <a:latin typeface="Tahoma" pitchFamily="34" charset="0"/>
                </a:rPr>
                <a:t>r</a:t>
              </a:r>
              <a:endParaRPr lang="en-US" sz="2200">
                <a:latin typeface="Arial" charset="0"/>
              </a:endParaRPr>
            </a:p>
          </p:txBody>
        </p:sp>
      </p:grpSp>
      <p:grpSp>
        <p:nvGrpSpPr>
          <p:cNvPr id="359434" name="Group 10"/>
          <p:cNvGrpSpPr>
            <a:grpSpLocks/>
          </p:cNvGrpSpPr>
          <p:nvPr/>
        </p:nvGrpSpPr>
        <p:grpSpPr bwMode="auto">
          <a:xfrm>
            <a:off x="4572000" y="3767138"/>
            <a:ext cx="3657600" cy="2500312"/>
            <a:chOff x="2256" y="806"/>
            <a:chExt cx="2304" cy="1575"/>
          </a:xfrm>
        </p:grpSpPr>
        <p:grpSp>
          <p:nvGrpSpPr>
            <p:cNvPr id="359435" name="Group 11"/>
            <p:cNvGrpSpPr>
              <a:grpSpLocks/>
            </p:cNvGrpSpPr>
            <p:nvPr/>
          </p:nvGrpSpPr>
          <p:grpSpPr bwMode="auto">
            <a:xfrm>
              <a:off x="2496" y="960"/>
              <a:ext cx="1824" cy="1188"/>
              <a:chOff x="2640" y="1056"/>
              <a:chExt cx="2496" cy="2112"/>
            </a:xfrm>
          </p:grpSpPr>
          <p:sp>
            <p:nvSpPr>
              <p:cNvPr id="359436" name="Line 12"/>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359437" name="Line 13"/>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359438" name="Text Box 14"/>
            <p:cNvSpPr txBox="1">
              <a:spLocks noChangeArrowheads="1"/>
            </p:cNvSpPr>
            <p:nvPr/>
          </p:nvSpPr>
          <p:spPr bwMode="auto">
            <a:xfrm>
              <a:off x="4224" y="2112"/>
              <a:ext cx="336" cy="269"/>
            </a:xfrm>
            <a:prstGeom prst="rect">
              <a:avLst/>
            </a:prstGeom>
            <a:noFill/>
            <a:ln w="9525">
              <a:noFill/>
              <a:miter lim="800000"/>
              <a:headEnd/>
              <a:tailEnd/>
            </a:ln>
            <a:effectLst/>
          </p:spPr>
          <p:txBody>
            <a:bodyPr>
              <a:spAutoFit/>
            </a:bodyPr>
            <a:lstStyle/>
            <a:p>
              <a:pPr>
                <a:spcBef>
                  <a:spcPct val="50000"/>
                </a:spcBef>
              </a:pPr>
              <a:r>
                <a:rPr lang="en-US" sz="2200" b="1" i="1">
                  <a:latin typeface="Tahoma" pitchFamily="34" charset="0"/>
                </a:rPr>
                <a:t>Y</a:t>
              </a:r>
              <a:r>
                <a:rPr lang="en-US" sz="2200">
                  <a:latin typeface="Arial" charset="0"/>
                </a:rPr>
                <a:t> </a:t>
              </a:r>
            </a:p>
          </p:txBody>
        </p:sp>
        <p:sp>
          <p:nvSpPr>
            <p:cNvPr id="359439" name="Text Box 15"/>
            <p:cNvSpPr txBox="1">
              <a:spLocks noChangeArrowheads="1"/>
            </p:cNvSpPr>
            <p:nvPr/>
          </p:nvSpPr>
          <p:spPr bwMode="auto">
            <a:xfrm>
              <a:off x="2256" y="806"/>
              <a:ext cx="240" cy="269"/>
            </a:xfrm>
            <a:prstGeom prst="rect">
              <a:avLst/>
            </a:prstGeom>
            <a:noFill/>
            <a:ln w="9525">
              <a:noFill/>
              <a:miter lim="800000"/>
              <a:headEnd/>
              <a:tailEnd/>
            </a:ln>
            <a:effectLst/>
          </p:spPr>
          <p:txBody>
            <a:bodyPr>
              <a:spAutoFit/>
            </a:bodyPr>
            <a:lstStyle/>
            <a:p>
              <a:pPr algn="ctr">
                <a:spcBef>
                  <a:spcPct val="5000"/>
                </a:spcBef>
                <a:tabLst>
                  <a:tab pos="1830388" algn="r"/>
                </a:tabLst>
              </a:pPr>
              <a:r>
                <a:rPr lang="en-US" sz="2200" b="1" i="1">
                  <a:latin typeface="Tahoma" pitchFamily="34" charset="0"/>
                </a:rPr>
                <a:t>P</a:t>
              </a:r>
              <a:endParaRPr lang="en-US" sz="2200">
                <a:latin typeface="Arial" charset="0"/>
              </a:endParaRPr>
            </a:p>
          </p:txBody>
        </p:sp>
      </p:grpSp>
      <p:grpSp>
        <p:nvGrpSpPr>
          <p:cNvPr id="359477" name="Group 53"/>
          <p:cNvGrpSpPr>
            <a:grpSpLocks/>
          </p:cNvGrpSpPr>
          <p:nvPr/>
        </p:nvGrpSpPr>
        <p:grpSpPr bwMode="auto">
          <a:xfrm>
            <a:off x="6400800" y="3829050"/>
            <a:ext cx="762000" cy="2495550"/>
            <a:chOff x="4032" y="2412"/>
            <a:chExt cx="480" cy="1572"/>
          </a:xfrm>
        </p:grpSpPr>
        <p:sp>
          <p:nvSpPr>
            <p:cNvPr id="359440" name="Line 16"/>
            <p:cNvSpPr>
              <a:spLocks noChangeShapeType="1"/>
            </p:cNvSpPr>
            <p:nvPr/>
          </p:nvSpPr>
          <p:spPr bwMode="auto">
            <a:xfrm>
              <a:off x="4227" y="2610"/>
              <a:ext cx="0" cy="1104"/>
            </a:xfrm>
            <a:prstGeom prst="line">
              <a:avLst/>
            </a:prstGeom>
            <a:noFill/>
            <a:ln w="28575">
              <a:solidFill>
                <a:srgbClr val="000099"/>
              </a:solidFill>
              <a:round/>
              <a:headEnd/>
              <a:tailEnd/>
            </a:ln>
            <a:effectLst/>
          </p:spPr>
          <p:txBody>
            <a:bodyPr/>
            <a:lstStyle/>
            <a:p>
              <a:endParaRPr lang="en-US"/>
            </a:p>
          </p:txBody>
        </p:sp>
        <p:sp>
          <p:nvSpPr>
            <p:cNvPr id="359441" name="Text Box 17"/>
            <p:cNvSpPr txBox="1">
              <a:spLocks noChangeArrowheads="1"/>
            </p:cNvSpPr>
            <p:nvPr/>
          </p:nvSpPr>
          <p:spPr bwMode="auto">
            <a:xfrm>
              <a:off x="4032" y="2412"/>
              <a:ext cx="480" cy="192"/>
            </a:xfrm>
            <a:prstGeom prst="rect">
              <a:avLst/>
            </a:prstGeom>
            <a:noFill/>
            <a:ln w="9525">
              <a:noFill/>
              <a:miter lim="800000"/>
              <a:headEnd/>
              <a:tailEnd/>
            </a:ln>
            <a:effectLst/>
          </p:spPr>
          <p:txBody>
            <a:bodyPr lIns="0" tIns="0" rIns="0" bIns="0"/>
            <a:lstStyle/>
            <a:p>
              <a:pPr>
                <a:spcBef>
                  <a:spcPct val="50000"/>
                </a:spcBef>
              </a:pPr>
              <a:r>
                <a:rPr lang="en-US" sz="2100" i="1">
                  <a:latin typeface="Arial" charset="0"/>
                </a:rPr>
                <a:t>LRAS</a:t>
              </a:r>
            </a:p>
          </p:txBody>
        </p:sp>
        <p:graphicFrame>
          <p:nvGraphicFramePr>
            <p:cNvPr id="359442" name="Object 18"/>
            <p:cNvGraphicFramePr>
              <a:graphicFrameLocks noChangeAspect="1"/>
            </p:cNvGraphicFramePr>
            <p:nvPr/>
          </p:nvGraphicFramePr>
          <p:xfrm>
            <a:off x="4145" y="3708"/>
            <a:ext cx="211" cy="276"/>
          </p:xfrm>
          <a:graphic>
            <a:graphicData uri="http://schemas.openxmlformats.org/presentationml/2006/ole">
              <p:oleObj spid="_x0000_s359447" name="Equation" r:id="rId4" imgW="164885" imgH="215619" progId="">
                <p:embed/>
              </p:oleObj>
            </a:graphicData>
          </a:graphic>
        </p:graphicFrame>
      </p:grpSp>
      <p:grpSp>
        <p:nvGrpSpPr>
          <p:cNvPr id="359478" name="Group 54"/>
          <p:cNvGrpSpPr>
            <a:grpSpLocks/>
          </p:cNvGrpSpPr>
          <p:nvPr/>
        </p:nvGrpSpPr>
        <p:grpSpPr bwMode="auto">
          <a:xfrm>
            <a:off x="6400800" y="1219200"/>
            <a:ext cx="762000" cy="2495550"/>
            <a:chOff x="4032" y="768"/>
            <a:chExt cx="480" cy="1572"/>
          </a:xfrm>
        </p:grpSpPr>
        <p:sp>
          <p:nvSpPr>
            <p:cNvPr id="359444" name="Line 20"/>
            <p:cNvSpPr>
              <a:spLocks noChangeShapeType="1"/>
            </p:cNvSpPr>
            <p:nvPr/>
          </p:nvSpPr>
          <p:spPr bwMode="auto">
            <a:xfrm>
              <a:off x="4227" y="966"/>
              <a:ext cx="0" cy="1104"/>
            </a:xfrm>
            <a:prstGeom prst="line">
              <a:avLst/>
            </a:prstGeom>
            <a:noFill/>
            <a:ln w="28575">
              <a:solidFill>
                <a:srgbClr val="000099"/>
              </a:solidFill>
              <a:round/>
              <a:headEnd/>
              <a:tailEnd/>
            </a:ln>
            <a:effectLst/>
          </p:spPr>
          <p:txBody>
            <a:bodyPr/>
            <a:lstStyle/>
            <a:p>
              <a:endParaRPr lang="en-US"/>
            </a:p>
          </p:txBody>
        </p:sp>
        <p:sp>
          <p:nvSpPr>
            <p:cNvPr id="359445" name="Text Box 21"/>
            <p:cNvSpPr txBox="1">
              <a:spLocks noChangeArrowheads="1"/>
            </p:cNvSpPr>
            <p:nvPr/>
          </p:nvSpPr>
          <p:spPr bwMode="auto">
            <a:xfrm>
              <a:off x="4032" y="768"/>
              <a:ext cx="480" cy="192"/>
            </a:xfrm>
            <a:prstGeom prst="rect">
              <a:avLst/>
            </a:prstGeom>
            <a:noFill/>
            <a:ln w="9525">
              <a:noFill/>
              <a:miter lim="800000"/>
              <a:headEnd/>
              <a:tailEnd/>
            </a:ln>
            <a:effectLst/>
          </p:spPr>
          <p:txBody>
            <a:bodyPr lIns="0" tIns="0" rIns="0" bIns="0"/>
            <a:lstStyle/>
            <a:p>
              <a:pPr>
                <a:spcBef>
                  <a:spcPct val="50000"/>
                </a:spcBef>
              </a:pPr>
              <a:r>
                <a:rPr lang="en-US" sz="2100" i="1">
                  <a:latin typeface="Arial" charset="0"/>
                </a:rPr>
                <a:t>LRAS</a:t>
              </a:r>
            </a:p>
          </p:txBody>
        </p:sp>
        <p:graphicFrame>
          <p:nvGraphicFramePr>
            <p:cNvPr id="359446" name="Object 22"/>
            <p:cNvGraphicFramePr>
              <a:graphicFrameLocks noChangeAspect="1"/>
            </p:cNvGraphicFramePr>
            <p:nvPr/>
          </p:nvGraphicFramePr>
          <p:xfrm>
            <a:off x="4145" y="2064"/>
            <a:ext cx="211" cy="276"/>
          </p:xfrm>
          <a:graphic>
            <a:graphicData uri="http://schemas.openxmlformats.org/presentationml/2006/ole">
              <p:oleObj spid="_x0000_s359448" name="Equation" r:id="rId5" imgW="164885" imgH="215619" progId="">
                <p:embed/>
              </p:oleObj>
            </a:graphicData>
          </a:graphic>
        </p:graphicFrame>
      </p:grpSp>
      <p:grpSp>
        <p:nvGrpSpPr>
          <p:cNvPr id="359469" name="Group 45"/>
          <p:cNvGrpSpPr>
            <a:grpSpLocks/>
          </p:cNvGrpSpPr>
          <p:nvPr/>
        </p:nvGrpSpPr>
        <p:grpSpPr bwMode="auto">
          <a:xfrm>
            <a:off x="5715000" y="1371600"/>
            <a:ext cx="2514600" cy="1600200"/>
            <a:chOff x="3600" y="864"/>
            <a:chExt cx="1584" cy="1008"/>
          </a:xfrm>
        </p:grpSpPr>
        <p:sp>
          <p:nvSpPr>
            <p:cNvPr id="359447" name="Line 23"/>
            <p:cNvSpPr>
              <a:spLocks noChangeShapeType="1"/>
            </p:cNvSpPr>
            <p:nvPr/>
          </p:nvSpPr>
          <p:spPr bwMode="auto">
            <a:xfrm>
              <a:off x="3600" y="864"/>
              <a:ext cx="1296" cy="816"/>
            </a:xfrm>
            <a:prstGeom prst="line">
              <a:avLst/>
            </a:prstGeom>
            <a:noFill/>
            <a:ln w="28575">
              <a:solidFill>
                <a:srgbClr val="000099"/>
              </a:solidFill>
              <a:round/>
              <a:headEnd/>
              <a:tailEnd/>
            </a:ln>
            <a:effectLst/>
          </p:spPr>
          <p:txBody>
            <a:bodyPr/>
            <a:lstStyle/>
            <a:p>
              <a:endParaRPr lang="en-US"/>
            </a:p>
          </p:txBody>
        </p:sp>
        <p:sp>
          <p:nvSpPr>
            <p:cNvPr id="359448" name="Text Box 24"/>
            <p:cNvSpPr txBox="1">
              <a:spLocks noChangeArrowheads="1"/>
            </p:cNvSpPr>
            <p:nvPr/>
          </p:nvSpPr>
          <p:spPr bwMode="auto">
            <a:xfrm>
              <a:off x="4914" y="1593"/>
              <a:ext cx="270" cy="279"/>
            </a:xfrm>
            <a:prstGeom prst="rect">
              <a:avLst/>
            </a:prstGeom>
            <a:noFill/>
            <a:ln w="9525">
              <a:noFill/>
              <a:miter lim="800000"/>
              <a:headEnd/>
              <a:tailEnd/>
            </a:ln>
            <a:effectLst/>
          </p:spPr>
          <p:txBody>
            <a:bodyPr lIns="0" tIns="0" rIns="0" bIns="91440">
              <a:spAutoFit/>
            </a:bodyPr>
            <a:lstStyle/>
            <a:p>
              <a:pPr>
                <a:spcBef>
                  <a:spcPct val="50000"/>
                </a:spcBef>
              </a:pPr>
              <a:r>
                <a:rPr lang="en-US" sz="2300" i="1">
                  <a:latin typeface="Tahoma" pitchFamily="34" charset="0"/>
                </a:rPr>
                <a:t>IS</a:t>
              </a:r>
              <a:r>
                <a:rPr lang="en-US" sz="2300" baseline="-25000">
                  <a:latin typeface="Tahoma" pitchFamily="34" charset="0"/>
                </a:rPr>
                <a:t>1</a:t>
              </a:r>
            </a:p>
          </p:txBody>
        </p:sp>
      </p:grpSp>
      <p:grpSp>
        <p:nvGrpSpPr>
          <p:cNvPr id="359472" name="Group 48"/>
          <p:cNvGrpSpPr>
            <a:grpSpLocks/>
          </p:cNvGrpSpPr>
          <p:nvPr/>
        </p:nvGrpSpPr>
        <p:grpSpPr bwMode="auto">
          <a:xfrm>
            <a:off x="4572000" y="4267200"/>
            <a:ext cx="3962400" cy="533400"/>
            <a:chOff x="2880" y="2688"/>
            <a:chExt cx="2496" cy="336"/>
          </a:xfrm>
        </p:grpSpPr>
        <p:sp>
          <p:nvSpPr>
            <p:cNvPr id="359451" name="Line 27"/>
            <p:cNvSpPr>
              <a:spLocks noChangeShapeType="1"/>
            </p:cNvSpPr>
            <p:nvPr/>
          </p:nvSpPr>
          <p:spPr bwMode="auto">
            <a:xfrm>
              <a:off x="3120" y="2880"/>
              <a:ext cx="1872" cy="0"/>
            </a:xfrm>
            <a:prstGeom prst="line">
              <a:avLst/>
            </a:prstGeom>
            <a:noFill/>
            <a:ln w="28575">
              <a:solidFill>
                <a:srgbClr val="000099"/>
              </a:solidFill>
              <a:round/>
              <a:headEnd/>
              <a:tailEnd/>
            </a:ln>
            <a:effectLst/>
          </p:spPr>
          <p:txBody>
            <a:bodyPr/>
            <a:lstStyle/>
            <a:p>
              <a:endParaRPr lang="en-US"/>
            </a:p>
          </p:txBody>
        </p:sp>
        <p:sp>
          <p:nvSpPr>
            <p:cNvPr id="359452" name="Text Box 28"/>
            <p:cNvSpPr txBox="1">
              <a:spLocks noChangeArrowheads="1"/>
            </p:cNvSpPr>
            <p:nvPr/>
          </p:nvSpPr>
          <p:spPr bwMode="auto">
            <a:xfrm>
              <a:off x="4800" y="2688"/>
              <a:ext cx="576" cy="240"/>
            </a:xfrm>
            <a:prstGeom prst="rect">
              <a:avLst/>
            </a:prstGeom>
            <a:noFill/>
            <a:ln w="9525">
              <a:noFill/>
              <a:miter lim="800000"/>
              <a:headEnd/>
              <a:tailEnd/>
            </a:ln>
            <a:effectLst/>
          </p:spPr>
          <p:txBody>
            <a:bodyPr lIns="0" tIns="0" rIns="0" bIns="0"/>
            <a:lstStyle/>
            <a:p>
              <a:pPr>
                <a:spcBef>
                  <a:spcPct val="50000"/>
                </a:spcBef>
              </a:pPr>
              <a:r>
                <a:rPr lang="en-US" sz="2100" i="1">
                  <a:latin typeface="Arial" charset="0"/>
                </a:rPr>
                <a:t>SRAS</a:t>
              </a:r>
              <a:r>
                <a:rPr lang="en-US" sz="2300" baseline="-25000">
                  <a:latin typeface="Tahoma" pitchFamily="34" charset="0"/>
                </a:rPr>
                <a:t>1</a:t>
              </a:r>
            </a:p>
          </p:txBody>
        </p:sp>
        <p:sp>
          <p:nvSpPr>
            <p:cNvPr id="359453" name="Text Box 29"/>
            <p:cNvSpPr txBox="1">
              <a:spLocks noChangeArrowheads="1"/>
            </p:cNvSpPr>
            <p:nvPr/>
          </p:nvSpPr>
          <p:spPr bwMode="auto">
            <a:xfrm>
              <a:off x="2880" y="2736"/>
              <a:ext cx="240" cy="288"/>
            </a:xfrm>
            <a:prstGeom prst="rect">
              <a:avLst/>
            </a:prstGeom>
            <a:noFill/>
            <a:ln w="9525">
              <a:noFill/>
              <a:miter lim="800000"/>
              <a:headEnd/>
              <a:tailEnd/>
            </a:ln>
            <a:effectLst/>
          </p:spPr>
          <p:txBody>
            <a:bodyPr lIns="0" tIns="0" rIns="0" bIns="0"/>
            <a:lstStyle/>
            <a:p>
              <a:pPr>
                <a:spcBef>
                  <a:spcPct val="50000"/>
                </a:spcBef>
              </a:pPr>
              <a:r>
                <a:rPr lang="en-US" sz="2200" b="1" i="1">
                  <a:latin typeface="Tahoma" pitchFamily="34" charset="0"/>
                </a:rPr>
                <a:t>P</a:t>
              </a:r>
              <a:r>
                <a:rPr lang="en-US" sz="2200" baseline="-25000">
                  <a:latin typeface="Tahoma" pitchFamily="34" charset="0"/>
                </a:rPr>
                <a:t>1</a:t>
              </a:r>
            </a:p>
          </p:txBody>
        </p:sp>
      </p:grpSp>
      <p:grpSp>
        <p:nvGrpSpPr>
          <p:cNvPr id="359470" name="Group 46"/>
          <p:cNvGrpSpPr>
            <a:grpSpLocks/>
          </p:cNvGrpSpPr>
          <p:nvPr/>
        </p:nvGrpSpPr>
        <p:grpSpPr bwMode="auto">
          <a:xfrm>
            <a:off x="5486400" y="1292225"/>
            <a:ext cx="2771775" cy="1527175"/>
            <a:chOff x="3456" y="814"/>
            <a:chExt cx="1746" cy="962"/>
          </a:xfrm>
        </p:grpSpPr>
        <p:sp>
          <p:nvSpPr>
            <p:cNvPr id="359455" name="Text Box 31"/>
            <p:cNvSpPr txBox="1">
              <a:spLocks noChangeArrowheads="1"/>
            </p:cNvSpPr>
            <p:nvPr/>
          </p:nvSpPr>
          <p:spPr bwMode="auto">
            <a:xfrm>
              <a:off x="4608" y="814"/>
              <a:ext cx="594" cy="221"/>
            </a:xfrm>
            <a:prstGeom prst="rect">
              <a:avLst/>
            </a:prstGeom>
            <a:noFill/>
            <a:ln w="9525">
              <a:noFill/>
              <a:miter lim="800000"/>
              <a:headEnd/>
              <a:tailEnd/>
            </a:ln>
            <a:effectLst/>
          </p:spPr>
          <p:txBody>
            <a:bodyPr lIns="0" tIns="0" rIns="0" bIns="0">
              <a:spAutoFit/>
            </a:bodyPr>
            <a:lstStyle/>
            <a:p>
              <a:pPr>
                <a:spcBef>
                  <a:spcPct val="50000"/>
                </a:spcBef>
              </a:pPr>
              <a:r>
                <a:rPr lang="en-US" sz="2300" i="1">
                  <a:latin typeface="Arial" charset="0"/>
                </a:rPr>
                <a:t>LM</a:t>
              </a:r>
              <a:r>
                <a:rPr lang="en-US" sz="2300">
                  <a:latin typeface="Arial" charset="0"/>
                </a:rPr>
                <a:t>(</a:t>
              </a:r>
              <a:r>
                <a:rPr lang="en-US" sz="2300" b="1" i="1">
                  <a:latin typeface="Arial" charset="0"/>
                </a:rPr>
                <a:t>P</a:t>
              </a:r>
              <a:r>
                <a:rPr lang="en-US" sz="2300" baseline="-25000">
                  <a:latin typeface="Tahoma" pitchFamily="34" charset="0"/>
                </a:rPr>
                <a:t>1</a:t>
              </a:r>
              <a:r>
                <a:rPr lang="en-US" sz="2300">
                  <a:latin typeface="Arial" charset="0"/>
                </a:rPr>
                <a:t>)</a:t>
              </a:r>
            </a:p>
          </p:txBody>
        </p:sp>
        <p:sp>
          <p:nvSpPr>
            <p:cNvPr id="359456" name="Line 32"/>
            <p:cNvSpPr>
              <a:spLocks noChangeShapeType="1"/>
            </p:cNvSpPr>
            <p:nvPr/>
          </p:nvSpPr>
          <p:spPr bwMode="auto">
            <a:xfrm flipV="1">
              <a:off x="3456" y="1008"/>
              <a:ext cx="1152" cy="768"/>
            </a:xfrm>
            <a:prstGeom prst="line">
              <a:avLst/>
            </a:prstGeom>
            <a:noFill/>
            <a:ln w="28575">
              <a:solidFill>
                <a:srgbClr val="000099"/>
              </a:solidFill>
              <a:round/>
              <a:headEnd/>
              <a:tailEnd/>
            </a:ln>
            <a:effectLst/>
          </p:spPr>
          <p:txBody>
            <a:bodyPr/>
            <a:lstStyle/>
            <a:p>
              <a:endParaRPr lang="en-US"/>
            </a:p>
          </p:txBody>
        </p:sp>
      </p:grpSp>
      <p:sp>
        <p:nvSpPr>
          <p:cNvPr id="359458" name="Line 34"/>
          <p:cNvSpPr>
            <a:spLocks noChangeShapeType="1"/>
          </p:cNvSpPr>
          <p:nvPr/>
        </p:nvSpPr>
        <p:spPr bwMode="auto">
          <a:xfrm>
            <a:off x="6124575" y="2395538"/>
            <a:ext cx="0" cy="3497262"/>
          </a:xfrm>
          <a:prstGeom prst="line">
            <a:avLst/>
          </a:prstGeom>
          <a:noFill/>
          <a:ln w="12700">
            <a:solidFill>
              <a:srgbClr val="CC0000"/>
            </a:solidFill>
            <a:prstDash val="sysDot"/>
            <a:round/>
            <a:headEnd/>
            <a:tailEnd/>
          </a:ln>
          <a:effectLst/>
        </p:spPr>
        <p:txBody>
          <a:bodyPr/>
          <a:lstStyle/>
          <a:p>
            <a:endParaRPr lang="en-US"/>
          </a:p>
        </p:txBody>
      </p:sp>
      <p:grpSp>
        <p:nvGrpSpPr>
          <p:cNvPr id="359482" name="Group 58"/>
          <p:cNvGrpSpPr>
            <a:grpSpLocks/>
          </p:cNvGrpSpPr>
          <p:nvPr/>
        </p:nvGrpSpPr>
        <p:grpSpPr bwMode="auto">
          <a:xfrm>
            <a:off x="5105400" y="1752600"/>
            <a:ext cx="2971800" cy="4125913"/>
            <a:chOff x="3216" y="1104"/>
            <a:chExt cx="1872" cy="2599"/>
          </a:xfrm>
        </p:grpSpPr>
        <p:grpSp>
          <p:nvGrpSpPr>
            <p:cNvPr id="359473" name="Group 49"/>
            <p:cNvGrpSpPr>
              <a:grpSpLocks/>
            </p:cNvGrpSpPr>
            <p:nvPr/>
          </p:nvGrpSpPr>
          <p:grpSpPr bwMode="auto">
            <a:xfrm>
              <a:off x="3216" y="1104"/>
              <a:ext cx="1623" cy="960"/>
              <a:chOff x="3216" y="1104"/>
              <a:chExt cx="1623" cy="960"/>
            </a:xfrm>
          </p:grpSpPr>
          <p:sp>
            <p:nvSpPr>
              <p:cNvPr id="359454" name="Line 30"/>
              <p:cNvSpPr>
                <a:spLocks noChangeShapeType="1"/>
              </p:cNvSpPr>
              <p:nvPr/>
            </p:nvSpPr>
            <p:spPr bwMode="auto">
              <a:xfrm>
                <a:off x="3216" y="1104"/>
                <a:ext cx="1296" cy="816"/>
              </a:xfrm>
              <a:prstGeom prst="line">
                <a:avLst/>
              </a:prstGeom>
              <a:noFill/>
              <a:ln w="28575">
                <a:solidFill>
                  <a:srgbClr val="CC0000"/>
                </a:solidFill>
                <a:round/>
                <a:headEnd/>
                <a:tailEnd/>
              </a:ln>
              <a:effectLst/>
            </p:spPr>
            <p:txBody>
              <a:bodyPr/>
              <a:lstStyle/>
              <a:p>
                <a:endParaRPr lang="en-US"/>
              </a:p>
            </p:txBody>
          </p:sp>
          <p:sp>
            <p:nvSpPr>
              <p:cNvPr id="359457" name="Text Box 33"/>
              <p:cNvSpPr txBox="1">
                <a:spLocks noChangeArrowheads="1"/>
              </p:cNvSpPr>
              <p:nvPr/>
            </p:nvSpPr>
            <p:spPr bwMode="auto">
              <a:xfrm>
                <a:off x="4512" y="1785"/>
                <a:ext cx="327" cy="279"/>
              </a:xfrm>
              <a:prstGeom prst="rect">
                <a:avLst/>
              </a:prstGeom>
              <a:noFill/>
              <a:ln w="9525">
                <a:noFill/>
                <a:miter lim="800000"/>
                <a:headEnd/>
                <a:tailEnd/>
              </a:ln>
              <a:effectLst/>
            </p:spPr>
            <p:txBody>
              <a:bodyPr lIns="0" tIns="0" rIns="0" bIns="91440">
                <a:spAutoFit/>
              </a:bodyPr>
              <a:lstStyle/>
              <a:p>
                <a:pPr>
                  <a:spcBef>
                    <a:spcPct val="50000"/>
                  </a:spcBef>
                </a:pPr>
                <a:r>
                  <a:rPr lang="en-US" sz="2300" i="1">
                    <a:latin typeface="Tahoma" pitchFamily="34" charset="0"/>
                  </a:rPr>
                  <a:t>IS</a:t>
                </a:r>
                <a:r>
                  <a:rPr lang="en-US" sz="2300" baseline="-25000">
                    <a:latin typeface="Tahoma" pitchFamily="34" charset="0"/>
                  </a:rPr>
                  <a:t>2</a:t>
                </a:r>
              </a:p>
            </p:txBody>
          </p:sp>
        </p:grpSp>
        <p:grpSp>
          <p:nvGrpSpPr>
            <p:cNvPr id="359474" name="Group 50"/>
            <p:cNvGrpSpPr>
              <a:grpSpLocks/>
            </p:cNvGrpSpPr>
            <p:nvPr/>
          </p:nvGrpSpPr>
          <p:grpSpPr bwMode="auto">
            <a:xfrm>
              <a:off x="3415" y="2517"/>
              <a:ext cx="1673" cy="1186"/>
              <a:chOff x="3415" y="2517"/>
              <a:chExt cx="1673" cy="1186"/>
            </a:xfrm>
          </p:grpSpPr>
          <p:sp>
            <p:nvSpPr>
              <p:cNvPr id="359449" name="Line 25"/>
              <p:cNvSpPr>
                <a:spLocks noChangeShapeType="1"/>
              </p:cNvSpPr>
              <p:nvPr/>
            </p:nvSpPr>
            <p:spPr bwMode="auto">
              <a:xfrm>
                <a:off x="3415" y="2517"/>
                <a:ext cx="1315" cy="1082"/>
              </a:xfrm>
              <a:prstGeom prst="line">
                <a:avLst/>
              </a:prstGeom>
              <a:noFill/>
              <a:ln w="28575">
                <a:solidFill>
                  <a:srgbClr val="CC0000"/>
                </a:solidFill>
                <a:round/>
                <a:headEnd/>
                <a:tailEnd/>
              </a:ln>
              <a:effectLst/>
            </p:spPr>
            <p:txBody>
              <a:bodyPr/>
              <a:lstStyle/>
              <a:p>
                <a:endParaRPr lang="en-US"/>
              </a:p>
            </p:txBody>
          </p:sp>
          <p:sp>
            <p:nvSpPr>
              <p:cNvPr id="359460" name="Text Box 36"/>
              <p:cNvSpPr txBox="1">
                <a:spLocks noChangeArrowheads="1"/>
              </p:cNvSpPr>
              <p:nvPr/>
            </p:nvSpPr>
            <p:spPr bwMode="auto">
              <a:xfrm>
                <a:off x="4733" y="3453"/>
                <a:ext cx="355" cy="250"/>
              </a:xfrm>
              <a:prstGeom prst="rect">
                <a:avLst/>
              </a:prstGeom>
              <a:noFill/>
              <a:ln w="9525">
                <a:noFill/>
                <a:miter lim="800000"/>
                <a:headEnd/>
                <a:tailEnd/>
              </a:ln>
              <a:effectLst/>
            </p:spPr>
            <p:txBody>
              <a:bodyPr lIns="0" tIns="0" rIns="0">
                <a:spAutoFit/>
              </a:bodyPr>
              <a:lstStyle/>
              <a:p>
                <a:pPr>
                  <a:spcBef>
                    <a:spcPct val="50000"/>
                  </a:spcBef>
                </a:pPr>
                <a:r>
                  <a:rPr lang="en-US" sz="2300" i="1">
                    <a:latin typeface="Arial" charset="0"/>
                  </a:rPr>
                  <a:t>AD</a:t>
                </a:r>
                <a:r>
                  <a:rPr lang="en-US" sz="2300" baseline="-25000">
                    <a:latin typeface="Tahoma" pitchFamily="34" charset="0"/>
                  </a:rPr>
                  <a:t>2</a:t>
                </a:r>
              </a:p>
            </p:txBody>
          </p:sp>
        </p:grpSp>
      </p:grpSp>
      <p:grpSp>
        <p:nvGrpSpPr>
          <p:cNvPr id="359471" name="Group 47"/>
          <p:cNvGrpSpPr>
            <a:grpSpLocks/>
          </p:cNvGrpSpPr>
          <p:nvPr/>
        </p:nvGrpSpPr>
        <p:grpSpPr bwMode="auto">
          <a:xfrm>
            <a:off x="5653088" y="3702050"/>
            <a:ext cx="2663825" cy="1912938"/>
            <a:chOff x="3561" y="2332"/>
            <a:chExt cx="1678" cy="1205"/>
          </a:xfrm>
        </p:grpSpPr>
        <p:sp>
          <p:nvSpPr>
            <p:cNvPr id="359450" name="Text Box 26"/>
            <p:cNvSpPr txBox="1">
              <a:spLocks noChangeArrowheads="1"/>
            </p:cNvSpPr>
            <p:nvPr/>
          </p:nvSpPr>
          <p:spPr bwMode="auto">
            <a:xfrm>
              <a:off x="4884" y="3287"/>
              <a:ext cx="355" cy="250"/>
            </a:xfrm>
            <a:prstGeom prst="rect">
              <a:avLst/>
            </a:prstGeom>
            <a:noFill/>
            <a:ln w="9525">
              <a:noFill/>
              <a:miter lim="800000"/>
              <a:headEnd/>
              <a:tailEnd/>
            </a:ln>
            <a:effectLst/>
          </p:spPr>
          <p:txBody>
            <a:bodyPr lIns="0" tIns="0" rIns="0">
              <a:spAutoFit/>
            </a:bodyPr>
            <a:lstStyle/>
            <a:p>
              <a:pPr>
                <a:spcBef>
                  <a:spcPct val="50000"/>
                </a:spcBef>
              </a:pPr>
              <a:r>
                <a:rPr lang="en-US" sz="2300" i="1">
                  <a:latin typeface="Arial" charset="0"/>
                </a:rPr>
                <a:t>AD</a:t>
              </a:r>
              <a:r>
                <a:rPr lang="en-US" sz="2300" baseline="-25000">
                  <a:latin typeface="Tahoma" pitchFamily="34" charset="0"/>
                </a:rPr>
                <a:t>1</a:t>
              </a:r>
            </a:p>
          </p:txBody>
        </p:sp>
        <p:sp>
          <p:nvSpPr>
            <p:cNvPr id="359465" name="Line 41"/>
            <p:cNvSpPr>
              <a:spLocks noChangeShapeType="1"/>
            </p:cNvSpPr>
            <p:nvPr/>
          </p:nvSpPr>
          <p:spPr bwMode="auto">
            <a:xfrm>
              <a:off x="3561" y="2332"/>
              <a:ext cx="1315" cy="1082"/>
            </a:xfrm>
            <a:prstGeom prst="line">
              <a:avLst/>
            </a:prstGeom>
            <a:noFill/>
            <a:ln w="28575">
              <a:solidFill>
                <a:srgbClr val="333399"/>
              </a:solidFill>
              <a:round/>
              <a:headEnd/>
              <a:tailEnd/>
            </a:ln>
            <a:effectLst/>
          </p:spPr>
          <p:txBody>
            <a:bodyPr/>
            <a:lstStyle/>
            <a:p>
              <a:endParaRPr lang="en-US"/>
            </a:p>
          </p:txBody>
        </p:sp>
      </p:grpSp>
      <p:grpSp>
        <p:nvGrpSpPr>
          <p:cNvPr id="359481" name="Group 57"/>
          <p:cNvGrpSpPr>
            <a:grpSpLocks/>
          </p:cNvGrpSpPr>
          <p:nvPr/>
        </p:nvGrpSpPr>
        <p:grpSpPr bwMode="auto">
          <a:xfrm>
            <a:off x="6119813" y="3114675"/>
            <a:ext cx="576262" cy="2619375"/>
            <a:chOff x="3855" y="1962"/>
            <a:chExt cx="363" cy="1650"/>
          </a:xfrm>
        </p:grpSpPr>
        <p:sp>
          <p:nvSpPr>
            <p:cNvPr id="359479" name="Line 55"/>
            <p:cNvSpPr>
              <a:spLocks noChangeShapeType="1"/>
            </p:cNvSpPr>
            <p:nvPr/>
          </p:nvSpPr>
          <p:spPr bwMode="auto">
            <a:xfrm flipH="1">
              <a:off x="3855" y="1962"/>
              <a:ext cx="360" cy="0"/>
            </a:xfrm>
            <a:prstGeom prst="line">
              <a:avLst/>
            </a:prstGeom>
            <a:noFill/>
            <a:ln w="44450">
              <a:solidFill>
                <a:srgbClr val="CC0000"/>
              </a:solidFill>
              <a:round/>
              <a:headEnd/>
              <a:tailEnd type="triangle" w="med" len="med"/>
            </a:ln>
            <a:effectLst/>
          </p:spPr>
          <p:txBody>
            <a:bodyPr/>
            <a:lstStyle/>
            <a:p>
              <a:endParaRPr lang="en-US"/>
            </a:p>
          </p:txBody>
        </p:sp>
        <p:sp>
          <p:nvSpPr>
            <p:cNvPr id="359480" name="Line 56"/>
            <p:cNvSpPr>
              <a:spLocks noChangeShapeType="1"/>
            </p:cNvSpPr>
            <p:nvPr/>
          </p:nvSpPr>
          <p:spPr bwMode="auto">
            <a:xfrm flipH="1">
              <a:off x="3858" y="3612"/>
              <a:ext cx="360" cy="0"/>
            </a:xfrm>
            <a:prstGeom prst="line">
              <a:avLst/>
            </a:prstGeom>
            <a:noFill/>
            <a:ln w="44450">
              <a:solidFill>
                <a:srgbClr val="CC0000"/>
              </a:solidFill>
              <a:round/>
              <a:headEnd/>
              <a:tailEnd type="triangle" w="med" len="med"/>
            </a:ln>
            <a:effectLst/>
          </p:spPr>
          <p:txBody>
            <a:bodyPr/>
            <a:lstStyle/>
            <a:p>
              <a:endParaRPr lang="en-US"/>
            </a:p>
          </p:txBody>
        </p:sp>
      </p:gr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SR and LR effects of an </a:t>
            </a:r>
            <a:r>
              <a:rPr lang="en-US" sz="2400" b="1" i="1" dirty="0">
                <a:latin typeface="Arial" pitchFamily="34" charset="0"/>
                <a:cs typeface="Arial" pitchFamily="34" charset="0"/>
              </a:rPr>
              <a:t>IS</a:t>
            </a:r>
            <a:r>
              <a:rPr lang="en-US" sz="2400" b="1" dirty="0">
                <a:latin typeface="Arial" pitchFamily="34" charset="0"/>
                <a:cs typeface="Arial" pitchFamily="34" charset="0"/>
              </a:rPr>
              <a:t> shock</a:t>
            </a:r>
          </a:p>
        </p:txBody>
      </p:sp>
      <p:grpSp>
        <p:nvGrpSpPr>
          <p:cNvPr id="368644" name="Group 4"/>
          <p:cNvGrpSpPr>
            <a:grpSpLocks/>
          </p:cNvGrpSpPr>
          <p:nvPr/>
        </p:nvGrpSpPr>
        <p:grpSpPr bwMode="auto">
          <a:xfrm>
            <a:off x="4572000" y="1143000"/>
            <a:ext cx="3657600" cy="2500313"/>
            <a:chOff x="2256" y="806"/>
            <a:chExt cx="2304" cy="1575"/>
          </a:xfrm>
        </p:grpSpPr>
        <p:grpSp>
          <p:nvGrpSpPr>
            <p:cNvPr id="368645" name="Group 5"/>
            <p:cNvGrpSpPr>
              <a:grpSpLocks/>
            </p:cNvGrpSpPr>
            <p:nvPr/>
          </p:nvGrpSpPr>
          <p:grpSpPr bwMode="auto">
            <a:xfrm>
              <a:off x="2496" y="960"/>
              <a:ext cx="1824" cy="1188"/>
              <a:chOff x="2640" y="1056"/>
              <a:chExt cx="2496" cy="2112"/>
            </a:xfrm>
          </p:grpSpPr>
          <p:sp>
            <p:nvSpPr>
              <p:cNvPr id="368646" name="Line 6"/>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368647" name="Line 7"/>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368648" name="Text Box 8"/>
            <p:cNvSpPr txBox="1">
              <a:spLocks noChangeArrowheads="1"/>
            </p:cNvSpPr>
            <p:nvPr/>
          </p:nvSpPr>
          <p:spPr bwMode="auto">
            <a:xfrm>
              <a:off x="4224" y="2112"/>
              <a:ext cx="336" cy="269"/>
            </a:xfrm>
            <a:prstGeom prst="rect">
              <a:avLst/>
            </a:prstGeom>
            <a:noFill/>
            <a:ln w="9525">
              <a:noFill/>
              <a:miter lim="800000"/>
              <a:headEnd/>
              <a:tailEnd/>
            </a:ln>
            <a:effectLst/>
          </p:spPr>
          <p:txBody>
            <a:bodyPr>
              <a:spAutoFit/>
            </a:bodyPr>
            <a:lstStyle/>
            <a:p>
              <a:pPr>
                <a:spcBef>
                  <a:spcPct val="50000"/>
                </a:spcBef>
              </a:pPr>
              <a:r>
                <a:rPr lang="en-US" sz="2200" b="1" i="1">
                  <a:latin typeface="Tahoma" pitchFamily="34" charset="0"/>
                </a:rPr>
                <a:t>Y</a:t>
              </a:r>
              <a:r>
                <a:rPr lang="en-US" sz="2200">
                  <a:latin typeface="Arial" charset="0"/>
                </a:rPr>
                <a:t> </a:t>
              </a:r>
            </a:p>
          </p:txBody>
        </p:sp>
        <p:sp>
          <p:nvSpPr>
            <p:cNvPr id="368649" name="Text Box 9"/>
            <p:cNvSpPr txBox="1">
              <a:spLocks noChangeArrowheads="1"/>
            </p:cNvSpPr>
            <p:nvPr/>
          </p:nvSpPr>
          <p:spPr bwMode="auto">
            <a:xfrm>
              <a:off x="2256" y="806"/>
              <a:ext cx="240" cy="269"/>
            </a:xfrm>
            <a:prstGeom prst="rect">
              <a:avLst/>
            </a:prstGeom>
            <a:noFill/>
            <a:ln w="9525">
              <a:noFill/>
              <a:miter lim="800000"/>
              <a:headEnd/>
              <a:tailEnd/>
            </a:ln>
            <a:effectLst/>
          </p:spPr>
          <p:txBody>
            <a:bodyPr>
              <a:spAutoFit/>
            </a:bodyPr>
            <a:lstStyle/>
            <a:p>
              <a:pPr algn="ctr">
                <a:spcBef>
                  <a:spcPct val="5000"/>
                </a:spcBef>
                <a:tabLst>
                  <a:tab pos="1830388" algn="r"/>
                </a:tabLst>
              </a:pPr>
              <a:r>
                <a:rPr lang="en-US" sz="2200" b="1" i="1">
                  <a:latin typeface="Tahoma" pitchFamily="34" charset="0"/>
                </a:rPr>
                <a:t>r</a:t>
              </a:r>
              <a:endParaRPr lang="en-US" sz="2200">
                <a:latin typeface="Arial" charset="0"/>
              </a:endParaRPr>
            </a:p>
          </p:txBody>
        </p:sp>
      </p:grpSp>
      <p:grpSp>
        <p:nvGrpSpPr>
          <p:cNvPr id="368650" name="Group 10"/>
          <p:cNvGrpSpPr>
            <a:grpSpLocks/>
          </p:cNvGrpSpPr>
          <p:nvPr/>
        </p:nvGrpSpPr>
        <p:grpSpPr bwMode="auto">
          <a:xfrm>
            <a:off x="4572000" y="3767138"/>
            <a:ext cx="3657600" cy="2500312"/>
            <a:chOff x="2256" y="806"/>
            <a:chExt cx="2304" cy="1575"/>
          </a:xfrm>
        </p:grpSpPr>
        <p:grpSp>
          <p:nvGrpSpPr>
            <p:cNvPr id="368651" name="Group 11"/>
            <p:cNvGrpSpPr>
              <a:grpSpLocks/>
            </p:cNvGrpSpPr>
            <p:nvPr/>
          </p:nvGrpSpPr>
          <p:grpSpPr bwMode="auto">
            <a:xfrm>
              <a:off x="2496" y="960"/>
              <a:ext cx="1824" cy="1188"/>
              <a:chOff x="2640" y="1056"/>
              <a:chExt cx="2496" cy="2112"/>
            </a:xfrm>
          </p:grpSpPr>
          <p:sp>
            <p:nvSpPr>
              <p:cNvPr id="368652" name="Line 12"/>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368653" name="Line 13"/>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368654" name="Text Box 14"/>
            <p:cNvSpPr txBox="1">
              <a:spLocks noChangeArrowheads="1"/>
            </p:cNvSpPr>
            <p:nvPr/>
          </p:nvSpPr>
          <p:spPr bwMode="auto">
            <a:xfrm>
              <a:off x="4224" y="2112"/>
              <a:ext cx="336" cy="269"/>
            </a:xfrm>
            <a:prstGeom prst="rect">
              <a:avLst/>
            </a:prstGeom>
            <a:noFill/>
            <a:ln w="9525">
              <a:noFill/>
              <a:miter lim="800000"/>
              <a:headEnd/>
              <a:tailEnd/>
            </a:ln>
            <a:effectLst/>
          </p:spPr>
          <p:txBody>
            <a:bodyPr>
              <a:spAutoFit/>
            </a:bodyPr>
            <a:lstStyle/>
            <a:p>
              <a:pPr>
                <a:spcBef>
                  <a:spcPct val="50000"/>
                </a:spcBef>
              </a:pPr>
              <a:r>
                <a:rPr lang="en-US" sz="2200" b="1" i="1">
                  <a:latin typeface="Tahoma" pitchFamily="34" charset="0"/>
                </a:rPr>
                <a:t>Y</a:t>
              </a:r>
              <a:r>
                <a:rPr lang="en-US" sz="2200">
                  <a:latin typeface="Arial" charset="0"/>
                </a:rPr>
                <a:t> </a:t>
              </a:r>
            </a:p>
          </p:txBody>
        </p:sp>
        <p:sp>
          <p:nvSpPr>
            <p:cNvPr id="368655" name="Text Box 15"/>
            <p:cNvSpPr txBox="1">
              <a:spLocks noChangeArrowheads="1"/>
            </p:cNvSpPr>
            <p:nvPr/>
          </p:nvSpPr>
          <p:spPr bwMode="auto">
            <a:xfrm>
              <a:off x="2256" y="806"/>
              <a:ext cx="240" cy="269"/>
            </a:xfrm>
            <a:prstGeom prst="rect">
              <a:avLst/>
            </a:prstGeom>
            <a:noFill/>
            <a:ln w="9525">
              <a:noFill/>
              <a:miter lim="800000"/>
              <a:headEnd/>
              <a:tailEnd/>
            </a:ln>
            <a:effectLst/>
          </p:spPr>
          <p:txBody>
            <a:bodyPr>
              <a:spAutoFit/>
            </a:bodyPr>
            <a:lstStyle/>
            <a:p>
              <a:pPr algn="ctr">
                <a:spcBef>
                  <a:spcPct val="5000"/>
                </a:spcBef>
                <a:tabLst>
                  <a:tab pos="1830388" algn="r"/>
                </a:tabLst>
              </a:pPr>
              <a:r>
                <a:rPr lang="en-US" sz="2200" b="1" i="1">
                  <a:latin typeface="Tahoma" pitchFamily="34" charset="0"/>
                </a:rPr>
                <a:t>P</a:t>
              </a:r>
              <a:endParaRPr lang="en-US" sz="2200">
                <a:latin typeface="Arial" charset="0"/>
              </a:endParaRPr>
            </a:p>
          </p:txBody>
        </p:sp>
      </p:grpSp>
      <p:sp>
        <p:nvSpPr>
          <p:cNvPr id="368656" name="Line 16"/>
          <p:cNvSpPr>
            <a:spLocks noChangeShapeType="1"/>
          </p:cNvSpPr>
          <p:nvPr/>
        </p:nvSpPr>
        <p:spPr bwMode="auto">
          <a:xfrm>
            <a:off x="6710363" y="4143375"/>
            <a:ext cx="0" cy="1752600"/>
          </a:xfrm>
          <a:prstGeom prst="line">
            <a:avLst/>
          </a:prstGeom>
          <a:noFill/>
          <a:ln w="28575">
            <a:solidFill>
              <a:srgbClr val="000099"/>
            </a:solidFill>
            <a:round/>
            <a:headEnd/>
            <a:tailEnd/>
          </a:ln>
          <a:effectLst/>
        </p:spPr>
        <p:txBody>
          <a:bodyPr/>
          <a:lstStyle/>
          <a:p>
            <a:endParaRPr lang="en-US"/>
          </a:p>
        </p:txBody>
      </p:sp>
      <p:sp>
        <p:nvSpPr>
          <p:cNvPr id="368657" name="Text Box 17"/>
          <p:cNvSpPr txBox="1">
            <a:spLocks noChangeArrowheads="1"/>
          </p:cNvSpPr>
          <p:nvPr/>
        </p:nvSpPr>
        <p:spPr bwMode="auto">
          <a:xfrm>
            <a:off x="6400800" y="3829050"/>
            <a:ext cx="762000" cy="304800"/>
          </a:xfrm>
          <a:prstGeom prst="rect">
            <a:avLst/>
          </a:prstGeom>
          <a:noFill/>
          <a:ln w="9525">
            <a:noFill/>
            <a:miter lim="800000"/>
            <a:headEnd/>
            <a:tailEnd/>
          </a:ln>
          <a:effectLst/>
        </p:spPr>
        <p:txBody>
          <a:bodyPr lIns="0" tIns="0" rIns="0" bIns="0"/>
          <a:lstStyle/>
          <a:p>
            <a:pPr>
              <a:spcBef>
                <a:spcPct val="50000"/>
              </a:spcBef>
            </a:pPr>
            <a:r>
              <a:rPr lang="en-US" sz="2100" i="1">
                <a:latin typeface="Arial" charset="0"/>
              </a:rPr>
              <a:t>LRAS</a:t>
            </a:r>
          </a:p>
        </p:txBody>
      </p:sp>
      <p:graphicFrame>
        <p:nvGraphicFramePr>
          <p:cNvPr id="368658" name="Object 18"/>
          <p:cNvGraphicFramePr>
            <a:graphicFrameLocks noChangeAspect="1"/>
          </p:cNvGraphicFramePr>
          <p:nvPr/>
        </p:nvGraphicFramePr>
        <p:xfrm>
          <a:off x="6580188" y="5886450"/>
          <a:ext cx="334962" cy="438150"/>
        </p:xfrm>
        <a:graphic>
          <a:graphicData uri="http://schemas.openxmlformats.org/presentationml/2006/ole">
            <p:oleObj spid="_x0000_s368701" name="Equation" r:id="rId4" imgW="164885" imgH="215619" progId="">
              <p:embed/>
            </p:oleObj>
          </a:graphicData>
        </a:graphic>
      </p:graphicFrame>
      <p:grpSp>
        <p:nvGrpSpPr>
          <p:cNvPr id="368693" name="Group 53"/>
          <p:cNvGrpSpPr>
            <a:grpSpLocks/>
          </p:cNvGrpSpPr>
          <p:nvPr/>
        </p:nvGrpSpPr>
        <p:grpSpPr bwMode="auto">
          <a:xfrm>
            <a:off x="6400800" y="1219200"/>
            <a:ext cx="762000" cy="2495550"/>
            <a:chOff x="4032" y="768"/>
            <a:chExt cx="480" cy="1572"/>
          </a:xfrm>
        </p:grpSpPr>
        <p:sp>
          <p:nvSpPr>
            <p:cNvPr id="368660" name="Line 20"/>
            <p:cNvSpPr>
              <a:spLocks noChangeShapeType="1"/>
            </p:cNvSpPr>
            <p:nvPr/>
          </p:nvSpPr>
          <p:spPr bwMode="auto">
            <a:xfrm>
              <a:off x="4227" y="966"/>
              <a:ext cx="0" cy="1104"/>
            </a:xfrm>
            <a:prstGeom prst="line">
              <a:avLst/>
            </a:prstGeom>
            <a:noFill/>
            <a:ln w="28575">
              <a:solidFill>
                <a:srgbClr val="000099"/>
              </a:solidFill>
              <a:round/>
              <a:headEnd/>
              <a:tailEnd/>
            </a:ln>
            <a:effectLst/>
          </p:spPr>
          <p:txBody>
            <a:bodyPr/>
            <a:lstStyle/>
            <a:p>
              <a:endParaRPr lang="en-US"/>
            </a:p>
          </p:txBody>
        </p:sp>
        <p:sp>
          <p:nvSpPr>
            <p:cNvPr id="368661" name="Text Box 21"/>
            <p:cNvSpPr txBox="1">
              <a:spLocks noChangeArrowheads="1"/>
            </p:cNvSpPr>
            <p:nvPr/>
          </p:nvSpPr>
          <p:spPr bwMode="auto">
            <a:xfrm>
              <a:off x="4032" y="768"/>
              <a:ext cx="480" cy="192"/>
            </a:xfrm>
            <a:prstGeom prst="rect">
              <a:avLst/>
            </a:prstGeom>
            <a:noFill/>
            <a:ln w="9525">
              <a:noFill/>
              <a:miter lim="800000"/>
              <a:headEnd/>
              <a:tailEnd/>
            </a:ln>
            <a:effectLst/>
          </p:spPr>
          <p:txBody>
            <a:bodyPr lIns="0" tIns="0" rIns="0" bIns="0"/>
            <a:lstStyle/>
            <a:p>
              <a:pPr>
                <a:spcBef>
                  <a:spcPct val="50000"/>
                </a:spcBef>
              </a:pPr>
              <a:r>
                <a:rPr lang="en-US" sz="2100" i="1">
                  <a:latin typeface="Arial" charset="0"/>
                </a:rPr>
                <a:t>LRAS</a:t>
              </a:r>
            </a:p>
          </p:txBody>
        </p:sp>
        <p:graphicFrame>
          <p:nvGraphicFramePr>
            <p:cNvPr id="368662" name="Object 22"/>
            <p:cNvGraphicFramePr>
              <a:graphicFrameLocks noChangeAspect="1"/>
            </p:cNvGraphicFramePr>
            <p:nvPr/>
          </p:nvGraphicFramePr>
          <p:xfrm>
            <a:off x="4145" y="2064"/>
            <a:ext cx="211" cy="276"/>
          </p:xfrm>
          <a:graphic>
            <a:graphicData uri="http://schemas.openxmlformats.org/presentationml/2006/ole">
              <p:oleObj spid="_x0000_s368702" name="Equation" r:id="rId5" imgW="164885" imgH="215619" progId="">
                <p:embed/>
              </p:oleObj>
            </a:graphicData>
          </a:graphic>
        </p:graphicFrame>
      </p:grpSp>
      <p:sp>
        <p:nvSpPr>
          <p:cNvPr id="368664" name="Line 24"/>
          <p:cNvSpPr>
            <a:spLocks noChangeShapeType="1"/>
          </p:cNvSpPr>
          <p:nvPr/>
        </p:nvSpPr>
        <p:spPr bwMode="auto">
          <a:xfrm>
            <a:off x="5715000" y="1371600"/>
            <a:ext cx="2057400" cy="1295400"/>
          </a:xfrm>
          <a:prstGeom prst="line">
            <a:avLst/>
          </a:prstGeom>
          <a:noFill/>
          <a:ln w="28575">
            <a:solidFill>
              <a:srgbClr val="DDDDDD"/>
            </a:solidFill>
            <a:round/>
            <a:headEnd/>
            <a:tailEnd/>
          </a:ln>
          <a:effectLst/>
        </p:spPr>
        <p:txBody>
          <a:bodyPr/>
          <a:lstStyle/>
          <a:p>
            <a:endParaRPr lang="en-US"/>
          </a:p>
        </p:txBody>
      </p:sp>
      <p:sp>
        <p:nvSpPr>
          <p:cNvPr id="368665" name="Text Box 25"/>
          <p:cNvSpPr txBox="1">
            <a:spLocks noChangeArrowheads="1"/>
          </p:cNvSpPr>
          <p:nvPr/>
        </p:nvSpPr>
        <p:spPr bwMode="auto">
          <a:xfrm>
            <a:off x="7800975" y="2528888"/>
            <a:ext cx="428625" cy="442912"/>
          </a:xfrm>
          <a:prstGeom prst="rect">
            <a:avLst/>
          </a:prstGeom>
          <a:noFill/>
          <a:ln w="9525">
            <a:noFill/>
            <a:miter lim="800000"/>
            <a:headEnd/>
            <a:tailEnd/>
          </a:ln>
          <a:effectLst/>
        </p:spPr>
        <p:txBody>
          <a:bodyPr lIns="0" tIns="0" rIns="0" bIns="91440">
            <a:spAutoFit/>
          </a:bodyPr>
          <a:lstStyle/>
          <a:p>
            <a:pPr>
              <a:spcBef>
                <a:spcPct val="50000"/>
              </a:spcBef>
            </a:pPr>
            <a:r>
              <a:rPr lang="en-US" sz="2300" i="1">
                <a:solidFill>
                  <a:srgbClr val="DDDDDD"/>
                </a:solidFill>
                <a:latin typeface="Tahoma" pitchFamily="34" charset="0"/>
              </a:rPr>
              <a:t>IS</a:t>
            </a:r>
            <a:r>
              <a:rPr lang="en-US" sz="2300" baseline="-25000">
                <a:solidFill>
                  <a:srgbClr val="DDDDDD"/>
                </a:solidFill>
                <a:latin typeface="Tahoma" pitchFamily="34" charset="0"/>
              </a:rPr>
              <a:t>1</a:t>
            </a:r>
          </a:p>
        </p:txBody>
      </p:sp>
      <p:grpSp>
        <p:nvGrpSpPr>
          <p:cNvPr id="368666" name="Group 26"/>
          <p:cNvGrpSpPr>
            <a:grpSpLocks/>
          </p:cNvGrpSpPr>
          <p:nvPr/>
        </p:nvGrpSpPr>
        <p:grpSpPr bwMode="auto">
          <a:xfrm>
            <a:off x="4572000" y="4267200"/>
            <a:ext cx="3962400" cy="533400"/>
            <a:chOff x="2880" y="2688"/>
            <a:chExt cx="2496" cy="336"/>
          </a:xfrm>
        </p:grpSpPr>
        <p:sp>
          <p:nvSpPr>
            <p:cNvPr id="368667" name="Line 27"/>
            <p:cNvSpPr>
              <a:spLocks noChangeShapeType="1"/>
            </p:cNvSpPr>
            <p:nvPr/>
          </p:nvSpPr>
          <p:spPr bwMode="auto">
            <a:xfrm>
              <a:off x="3120" y="2880"/>
              <a:ext cx="1872" cy="0"/>
            </a:xfrm>
            <a:prstGeom prst="line">
              <a:avLst/>
            </a:prstGeom>
            <a:noFill/>
            <a:ln w="28575">
              <a:solidFill>
                <a:srgbClr val="000099"/>
              </a:solidFill>
              <a:round/>
              <a:headEnd/>
              <a:tailEnd/>
            </a:ln>
            <a:effectLst/>
          </p:spPr>
          <p:txBody>
            <a:bodyPr/>
            <a:lstStyle/>
            <a:p>
              <a:endParaRPr lang="en-US"/>
            </a:p>
          </p:txBody>
        </p:sp>
        <p:sp>
          <p:nvSpPr>
            <p:cNvPr id="368668" name="Text Box 28"/>
            <p:cNvSpPr txBox="1">
              <a:spLocks noChangeArrowheads="1"/>
            </p:cNvSpPr>
            <p:nvPr/>
          </p:nvSpPr>
          <p:spPr bwMode="auto">
            <a:xfrm>
              <a:off x="4800" y="2688"/>
              <a:ext cx="576" cy="240"/>
            </a:xfrm>
            <a:prstGeom prst="rect">
              <a:avLst/>
            </a:prstGeom>
            <a:noFill/>
            <a:ln w="9525">
              <a:noFill/>
              <a:miter lim="800000"/>
              <a:headEnd/>
              <a:tailEnd/>
            </a:ln>
            <a:effectLst/>
          </p:spPr>
          <p:txBody>
            <a:bodyPr lIns="0" tIns="0" rIns="0" bIns="0"/>
            <a:lstStyle/>
            <a:p>
              <a:pPr>
                <a:spcBef>
                  <a:spcPct val="50000"/>
                </a:spcBef>
              </a:pPr>
              <a:r>
                <a:rPr lang="en-US" sz="2100" i="1">
                  <a:latin typeface="Arial" charset="0"/>
                </a:rPr>
                <a:t>SRAS</a:t>
              </a:r>
              <a:r>
                <a:rPr lang="en-US" sz="2300" baseline="-25000">
                  <a:latin typeface="Tahoma" pitchFamily="34" charset="0"/>
                </a:rPr>
                <a:t>1</a:t>
              </a:r>
            </a:p>
          </p:txBody>
        </p:sp>
        <p:sp>
          <p:nvSpPr>
            <p:cNvPr id="368669" name="Text Box 29"/>
            <p:cNvSpPr txBox="1">
              <a:spLocks noChangeArrowheads="1"/>
            </p:cNvSpPr>
            <p:nvPr/>
          </p:nvSpPr>
          <p:spPr bwMode="auto">
            <a:xfrm>
              <a:off x="2880" y="2736"/>
              <a:ext cx="240" cy="288"/>
            </a:xfrm>
            <a:prstGeom prst="rect">
              <a:avLst/>
            </a:prstGeom>
            <a:noFill/>
            <a:ln w="9525">
              <a:noFill/>
              <a:miter lim="800000"/>
              <a:headEnd/>
              <a:tailEnd/>
            </a:ln>
            <a:effectLst/>
          </p:spPr>
          <p:txBody>
            <a:bodyPr lIns="0" tIns="0" rIns="0" bIns="0"/>
            <a:lstStyle/>
            <a:p>
              <a:pPr>
                <a:spcBef>
                  <a:spcPct val="50000"/>
                </a:spcBef>
              </a:pPr>
              <a:r>
                <a:rPr lang="en-US" sz="2200" b="1" i="1">
                  <a:latin typeface="Tahoma" pitchFamily="34" charset="0"/>
                </a:rPr>
                <a:t>P</a:t>
              </a:r>
              <a:r>
                <a:rPr lang="en-US" sz="2200" baseline="-25000">
                  <a:latin typeface="Tahoma" pitchFamily="34" charset="0"/>
                </a:rPr>
                <a:t>1</a:t>
              </a:r>
            </a:p>
          </p:txBody>
        </p:sp>
      </p:grpSp>
      <p:grpSp>
        <p:nvGrpSpPr>
          <p:cNvPr id="368670" name="Group 30"/>
          <p:cNvGrpSpPr>
            <a:grpSpLocks/>
          </p:cNvGrpSpPr>
          <p:nvPr/>
        </p:nvGrpSpPr>
        <p:grpSpPr bwMode="auto">
          <a:xfrm>
            <a:off x="5486400" y="1292225"/>
            <a:ext cx="2771775" cy="1527175"/>
            <a:chOff x="3456" y="814"/>
            <a:chExt cx="1746" cy="962"/>
          </a:xfrm>
        </p:grpSpPr>
        <p:sp>
          <p:nvSpPr>
            <p:cNvPr id="368671" name="Text Box 31"/>
            <p:cNvSpPr txBox="1">
              <a:spLocks noChangeArrowheads="1"/>
            </p:cNvSpPr>
            <p:nvPr/>
          </p:nvSpPr>
          <p:spPr bwMode="auto">
            <a:xfrm>
              <a:off x="4608" y="814"/>
              <a:ext cx="594" cy="221"/>
            </a:xfrm>
            <a:prstGeom prst="rect">
              <a:avLst/>
            </a:prstGeom>
            <a:noFill/>
            <a:ln w="9525">
              <a:noFill/>
              <a:miter lim="800000"/>
              <a:headEnd/>
              <a:tailEnd/>
            </a:ln>
            <a:effectLst/>
          </p:spPr>
          <p:txBody>
            <a:bodyPr lIns="0" tIns="0" rIns="0" bIns="0">
              <a:spAutoFit/>
            </a:bodyPr>
            <a:lstStyle/>
            <a:p>
              <a:pPr>
                <a:spcBef>
                  <a:spcPct val="50000"/>
                </a:spcBef>
              </a:pPr>
              <a:r>
                <a:rPr lang="en-US" sz="2300" i="1">
                  <a:latin typeface="Arial" charset="0"/>
                </a:rPr>
                <a:t>LM</a:t>
              </a:r>
              <a:r>
                <a:rPr lang="en-US" sz="2300">
                  <a:latin typeface="Arial" charset="0"/>
                </a:rPr>
                <a:t>(</a:t>
              </a:r>
              <a:r>
                <a:rPr lang="en-US" sz="2300" b="1" i="1">
                  <a:latin typeface="Arial" charset="0"/>
                </a:rPr>
                <a:t>P</a:t>
              </a:r>
              <a:r>
                <a:rPr lang="en-US" sz="2300" baseline="-25000">
                  <a:latin typeface="Tahoma" pitchFamily="34" charset="0"/>
                </a:rPr>
                <a:t>1</a:t>
              </a:r>
              <a:r>
                <a:rPr lang="en-US" sz="2300">
                  <a:latin typeface="Arial" charset="0"/>
                </a:rPr>
                <a:t>)</a:t>
              </a:r>
            </a:p>
          </p:txBody>
        </p:sp>
        <p:sp>
          <p:nvSpPr>
            <p:cNvPr id="368672" name="Line 32"/>
            <p:cNvSpPr>
              <a:spLocks noChangeShapeType="1"/>
            </p:cNvSpPr>
            <p:nvPr/>
          </p:nvSpPr>
          <p:spPr bwMode="auto">
            <a:xfrm flipV="1">
              <a:off x="3456" y="1008"/>
              <a:ext cx="1152" cy="768"/>
            </a:xfrm>
            <a:prstGeom prst="line">
              <a:avLst/>
            </a:prstGeom>
            <a:noFill/>
            <a:ln w="28575">
              <a:solidFill>
                <a:srgbClr val="000099"/>
              </a:solidFill>
              <a:round/>
              <a:headEnd/>
              <a:tailEnd/>
            </a:ln>
            <a:effectLst/>
          </p:spPr>
          <p:txBody>
            <a:bodyPr/>
            <a:lstStyle/>
            <a:p>
              <a:endParaRPr lang="en-US"/>
            </a:p>
          </p:txBody>
        </p:sp>
      </p:grpSp>
      <p:grpSp>
        <p:nvGrpSpPr>
          <p:cNvPr id="368673" name="Group 33"/>
          <p:cNvGrpSpPr>
            <a:grpSpLocks/>
          </p:cNvGrpSpPr>
          <p:nvPr/>
        </p:nvGrpSpPr>
        <p:grpSpPr bwMode="auto">
          <a:xfrm>
            <a:off x="5105400" y="1752600"/>
            <a:ext cx="2576513" cy="1524000"/>
            <a:chOff x="3216" y="1104"/>
            <a:chExt cx="1623" cy="960"/>
          </a:xfrm>
        </p:grpSpPr>
        <p:sp>
          <p:nvSpPr>
            <p:cNvPr id="368674" name="Line 34"/>
            <p:cNvSpPr>
              <a:spLocks noChangeShapeType="1"/>
            </p:cNvSpPr>
            <p:nvPr/>
          </p:nvSpPr>
          <p:spPr bwMode="auto">
            <a:xfrm>
              <a:off x="3216" y="1104"/>
              <a:ext cx="1296" cy="816"/>
            </a:xfrm>
            <a:prstGeom prst="line">
              <a:avLst/>
            </a:prstGeom>
            <a:noFill/>
            <a:ln w="28575">
              <a:solidFill>
                <a:srgbClr val="CC0000"/>
              </a:solidFill>
              <a:round/>
              <a:headEnd/>
              <a:tailEnd/>
            </a:ln>
            <a:effectLst/>
          </p:spPr>
          <p:txBody>
            <a:bodyPr/>
            <a:lstStyle/>
            <a:p>
              <a:endParaRPr lang="en-US"/>
            </a:p>
          </p:txBody>
        </p:sp>
        <p:sp>
          <p:nvSpPr>
            <p:cNvPr id="368675" name="Text Box 35"/>
            <p:cNvSpPr txBox="1">
              <a:spLocks noChangeArrowheads="1"/>
            </p:cNvSpPr>
            <p:nvPr/>
          </p:nvSpPr>
          <p:spPr bwMode="auto">
            <a:xfrm>
              <a:off x="4512" y="1785"/>
              <a:ext cx="327" cy="279"/>
            </a:xfrm>
            <a:prstGeom prst="rect">
              <a:avLst/>
            </a:prstGeom>
            <a:noFill/>
            <a:ln w="9525">
              <a:noFill/>
              <a:miter lim="800000"/>
              <a:headEnd/>
              <a:tailEnd/>
            </a:ln>
            <a:effectLst/>
          </p:spPr>
          <p:txBody>
            <a:bodyPr lIns="0" tIns="0" rIns="0" bIns="91440">
              <a:spAutoFit/>
            </a:bodyPr>
            <a:lstStyle/>
            <a:p>
              <a:pPr>
                <a:spcBef>
                  <a:spcPct val="50000"/>
                </a:spcBef>
              </a:pPr>
              <a:r>
                <a:rPr lang="en-US" sz="2300" i="1">
                  <a:latin typeface="Tahoma" pitchFamily="34" charset="0"/>
                </a:rPr>
                <a:t>IS</a:t>
              </a:r>
              <a:r>
                <a:rPr lang="en-US" sz="2300" baseline="-25000">
                  <a:latin typeface="Tahoma" pitchFamily="34" charset="0"/>
                </a:rPr>
                <a:t>2</a:t>
              </a:r>
            </a:p>
          </p:txBody>
        </p:sp>
      </p:grpSp>
      <p:sp>
        <p:nvSpPr>
          <p:cNvPr id="368676" name="Line 36"/>
          <p:cNvSpPr>
            <a:spLocks noChangeShapeType="1"/>
          </p:cNvSpPr>
          <p:nvPr/>
        </p:nvSpPr>
        <p:spPr bwMode="auto">
          <a:xfrm>
            <a:off x="6124575" y="2395538"/>
            <a:ext cx="0" cy="3497262"/>
          </a:xfrm>
          <a:prstGeom prst="line">
            <a:avLst/>
          </a:prstGeom>
          <a:noFill/>
          <a:ln w="12700">
            <a:solidFill>
              <a:srgbClr val="CC0000"/>
            </a:solidFill>
            <a:prstDash val="sysDot"/>
            <a:round/>
            <a:headEnd/>
            <a:tailEnd/>
          </a:ln>
          <a:effectLst/>
        </p:spPr>
        <p:txBody>
          <a:bodyPr/>
          <a:lstStyle/>
          <a:p>
            <a:endParaRPr lang="en-US"/>
          </a:p>
        </p:txBody>
      </p:sp>
      <p:grpSp>
        <p:nvGrpSpPr>
          <p:cNvPr id="368677" name="Group 37"/>
          <p:cNvGrpSpPr>
            <a:grpSpLocks/>
          </p:cNvGrpSpPr>
          <p:nvPr/>
        </p:nvGrpSpPr>
        <p:grpSpPr bwMode="auto">
          <a:xfrm>
            <a:off x="5421313" y="3995738"/>
            <a:ext cx="2655887" cy="1882775"/>
            <a:chOff x="3415" y="2517"/>
            <a:chExt cx="1673" cy="1186"/>
          </a:xfrm>
        </p:grpSpPr>
        <p:sp>
          <p:nvSpPr>
            <p:cNvPr id="368678" name="Line 38"/>
            <p:cNvSpPr>
              <a:spLocks noChangeShapeType="1"/>
            </p:cNvSpPr>
            <p:nvPr/>
          </p:nvSpPr>
          <p:spPr bwMode="auto">
            <a:xfrm>
              <a:off x="3415" y="2517"/>
              <a:ext cx="1315" cy="1082"/>
            </a:xfrm>
            <a:prstGeom prst="line">
              <a:avLst/>
            </a:prstGeom>
            <a:noFill/>
            <a:ln w="28575">
              <a:solidFill>
                <a:srgbClr val="CC0000"/>
              </a:solidFill>
              <a:round/>
              <a:headEnd/>
              <a:tailEnd/>
            </a:ln>
            <a:effectLst/>
          </p:spPr>
          <p:txBody>
            <a:bodyPr/>
            <a:lstStyle/>
            <a:p>
              <a:endParaRPr lang="en-US"/>
            </a:p>
          </p:txBody>
        </p:sp>
        <p:sp>
          <p:nvSpPr>
            <p:cNvPr id="368679" name="Text Box 39"/>
            <p:cNvSpPr txBox="1">
              <a:spLocks noChangeArrowheads="1"/>
            </p:cNvSpPr>
            <p:nvPr/>
          </p:nvSpPr>
          <p:spPr bwMode="auto">
            <a:xfrm>
              <a:off x="4733" y="3453"/>
              <a:ext cx="355" cy="250"/>
            </a:xfrm>
            <a:prstGeom prst="rect">
              <a:avLst/>
            </a:prstGeom>
            <a:noFill/>
            <a:ln w="9525">
              <a:noFill/>
              <a:miter lim="800000"/>
              <a:headEnd/>
              <a:tailEnd/>
            </a:ln>
            <a:effectLst/>
          </p:spPr>
          <p:txBody>
            <a:bodyPr lIns="0" tIns="0" rIns="0">
              <a:spAutoFit/>
            </a:bodyPr>
            <a:lstStyle/>
            <a:p>
              <a:pPr>
                <a:spcBef>
                  <a:spcPct val="50000"/>
                </a:spcBef>
              </a:pPr>
              <a:r>
                <a:rPr lang="en-US" sz="2300" i="1">
                  <a:latin typeface="Arial" charset="0"/>
                </a:rPr>
                <a:t>AD</a:t>
              </a:r>
              <a:r>
                <a:rPr lang="en-US" sz="2300" baseline="-25000">
                  <a:latin typeface="Tahoma" pitchFamily="34" charset="0"/>
                </a:rPr>
                <a:t>2</a:t>
              </a:r>
            </a:p>
          </p:txBody>
        </p:sp>
      </p:grpSp>
      <p:sp>
        <p:nvSpPr>
          <p:cNvPr id="368688" name="Text Box 48"/>
          <p:cNvSpPr txBox="1">
            <a:spLocks noChangeArrowheads="1"/>
          </p:cNvSpPr>
          <p:nvPr/>
        </p:nvSpPr>
        <p:spPr bwMode="auto">
          <a:xfrm>
            <a:off x="7753350" y="5218113"/>
            <a:ext cx="563563" cy="396875"/>
          </a:xfrm>
          <a:prstGeom prst="rect">
            <a:avLst/>
          </a:prstGeom>
          <a:noFill/>
          <a:ln w="9525">
            <a:noFill/>
            <a:miter lim="800000"/>
            <a:headEnd/>
            <a:tailEnd/>
          </a:ln>
          <a:effectLst/>
        </p:spPr>
        <p:txBody>
          <a:bodyPr lIns="0" tIns="0" rIns="0">
            <a:spAutoFit/>
          </a:bodyPr>
          <a:lstStyle/>
          <a:p>
            <a:pPr>
              <a:spcBef>
                <a:spcPct val="50000"/>
              </a:spcBef>
            </a:pPr>
            <a:r>
              <a:rPr lang="en-US" sz="2300" i="1">
                <a:solidFill>
                  <a:srgbClr val="DDDDDD"/>
                </a:solidFill>
                <a:latin typeface="Arial" charset="0"/>
              </a:rPr>
              <a:t>AD</a:t>
            </a:r>
            <a:r>
              <a:rPr lang="en-US" sz="2300" baseline="-25000">
                <a:solidFill>
                  <a:srgbClr val="DDDDDD"/>
                </a:solidFill>
                <a:latin typeface="Tahoma" pitchFamily="34" charset="0"/>
              </a:rPr>
              <a:t>1</a:t>
            </a:r>
          </a:p>
        </p:txBody>
      </p:sp>
      <p:sp>
        <p:nvSpPr>
          <p:cNvPr id="368689" name="Line 49"/>
          <p:cNvSpPr>
            <a:spLocks noChangeShapeType="1"/>
          </p:cNvSpPr>
          <p:nvPr/>
        </p:nvSpPr>
        <p:spPr bwMode="auto">
          <a:xfrm>
            <a:off x="5653088" y="3702050"/>
            <a:ext cx="2087562" cy="1717675"/>
          </a:xfrm>
          <a:prstGeom prst="line">
            <a:avLst/>
          </a:prstGeom>
          <a:noFill/>
          <a:ln w="28575">
            <a:solidFill>
              <a:srgbClr val="DDDDDD"/>
            </a:solidFill>
            <a:round/>
            <a:headEnd/>
            <a:tailEnd/>
          </a:ln>
          <a:effectLst/>
        </p:spPr>
        <p:txBody>
          <a:bodyPr/>
          <a:lstStyle/>
          <a:p>
            <a:endParaRPr lang="en-US"/>
          </a:p>
        </p:txBody>
      </p:sp>
      <p:grpSp>
        <p:nvGrpSpPr>
          <p:cNvPr id="368696" name="Group 56"/>
          <p:cNvGrpSpPr>
            <a:grpSpLocks/>
          </p:cNvGrpSpPr>
          <p:nvPr/>
        </p:nvGrpSpPr>
        <p:grpSpPr bwMode="auto">
          <a:xfrm>
            <a:off x="6119813" y="3114675"/>
            <a:ext cx="576262" cy="2619375"/>
            <a:chOff x="3855" y="1962"/>
            <a:chExt cx="363" cy="1650"/>
          </a:xfrm>
        </p:grpSpPr>
        <p:sp>
          <p:nvSpPr>
            <p:cNvPr id="368697" name="Line 57"/>
            <p:cNvSpPr>
              <a:spLocks noChangeShapeType="1"/>
            </p:cNvSpPr>
            <p:nvPr/>
          </p:nvSpPr>
          <p:spPr bwMode="auto">
            <a:xfrm flipH="1">
              <a:off x="3855" y="1962"/>
              <a:ext cx="360" cy="0"/>
            </a:xfrm>
            <a:prstGeom prst="line">
              <a:avLst/>
            </a:prstGeom>
            <a:noFill/>
            <a:ln w="44450">
              <a:solidFill>
                <a:srgbClr val="DDDDDD"/>
              </a:solidFill>
              <a:round/>
              <a:headEnd/>
              <a:tailEnd type="triangle" w="med" len="med"/>
            </a:ln>
            <a:effectLst/>
          </p:spPr>
          <p:txBody>
            <a:bodyPr/>
            <a:lstStyle/>
            <a:p>
              <a:endParaRPr lang="en-US"/>
            </a:p>
          </p:txBody>
        </p:sp>
        <p:sp>
          <p:nvSpPr>
            <p:cNvPr id="368698" name="Line 58"/>
            <p:cNvSpPr>
              <a:spLocks noChangeShapeType="1"/>
            </p:cNvSpPr>
            <p:nvPr/>
          </p:nvSpPr>
          <p:spPr bwMode="auto">
            <a:xfrm flipH="1">
              <a:off x="3858" y="3612"/>
              <a:ext cx="360" cy="0"/>
            </a:xfrm>
            <a:prstGeom prst="line">
              <a:avLst/>
            </a:prstGeom>
            <a:noFill/>
            <a:ln w="44450">
              <a:solidFill>
                <a:srgbClr val="DDDDDD"/>
              </a:solidFill>
              <a:round/>
              <a:headEnd/>
              <a:tailEnd type="triangle" w="med" len="med"/>
            </a:ln>
            <a:effectLst/>
          </p:spPr>
          <p:txBody>
            <a:bodyPr/>
            <a:lstStyle/>
            <a:p>
              <a:endParaRPr lang="en-US"/>
            </a:p>
          </p:txBody>
        </p:sp>
      </p:grpSp>
      <p:sp>
        <p:nvSpPr>
          <p:cNvPr id="368699" name="Rectangle 59"/>
          <p:cNvSpPr>
            <a:spLocks noChangeArrowheads="1"/>
          </p:cNvSpPr>
          <p:nvPr/>
        </p:nvSpPr>
        <p:spPr bwMode="auto">
          <a:xfrm>
            <a:off x="1219200" y="1752600"/>
            <a:ext cx="3200400" cy="990600"/>
          </a:xfrm>
          <a:prstGeom prst="rect">
            <a:avLst/>
          </a:prstGeom>
          <a:solidFill>
            <a:srgbClr val="CCECFF"/>
          </a:solidFill>
          <a:ln w="9525">
            <a:solidFill>
              <a:schemeClr val="tx1"/>
            </a:solidFill>
            <a:miter lim="800000"/>
            <a:headEnd/>
            <a:tailEnd/>
          </a:ln>
          <a:effectLst/>
        </p:spPr>
        <p:txBody>
          <a:bodyPr/>
          <a:lstStyle/>
          <a:p>
            <a:pPr>
              <a:spcBef>
                <a:spcPct val="40000"/>
              </a:spcBef>
              <a:buSzPct val="110000"/>
              <a:buFont typeface="Wingdings" pitchFamily="2" charset="2"/>
              <a:buNone/>
            </a:pPr>
            <a:r>
              <a:rPr lang="en-US" sz="2500">
                <a:latin typeface="Tahoma" pitchFamily="34" charset="0"/>
              </a:rPr>
              <a:t>In the new short-run equilibrium, </a:t>
            </a:r>
          </a:p>
        </p:txBody>
      </p:sp>
      <p:graphicFrame>
        <p:nvGraphicFramePr>
          <p:cNvPr id="368700" name="Object 60"/>
          <p:cNvGraphicFramePr>
            <a:graphicFrameLocks noChangeAspect="1"/>
          </p:cNvGraphicFramePr>
          <p:nvPr/>
        </p:nvGraphicFramePr>
        <p:xfrm>
          <a:off x="3114675" y="2124075"/>
          <a:ext cx="923925" cy="542925"/>
        </p:xfrm>
        <a:graphic>
          <a:graphicData uri="http://schemas.openxmlformats.org/presentationml/2006/ole">
            <p:oleObj spid="_x0000_s368703" name="Equation" r:id="rId6" imgW="431613" imgH="253890" progId="">
              <p:embed/>
            </p:oleObj>
          </a:graphicData>
        </a:graphic>
      </p:graphicFrame>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8"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SR and LR effects of an </a:t>
            </a:r>
            <a:r>
              <a:rPr lang="en-US" sz="2400" b="1" i="1" dirty="0">
                <a:latin typeface="Arial" pitchFamily="34" charset="0"/>
                <a:cs typeface="Arial" pitchFamily="34" charset="0"/>
              </a:rPr>
              <a:t>IS</a:t>
            </a:r>
            <a:r>
              <a:rPr lang="en-US" sz="2400" b="1" dirty="0">
                <a:latin typeface="Arial" pitchFamily="34" charset="0"/>
                <a:cs typeface="Arial" pitchFamily="34" charset="0"/>
              </a:rPr>
              <a:t> shock</a:t>
            </a:r>
          </a:p>
        </p:txBody>
      </p:sp>
      <p:grpSp>
        <p:nvGrpSpPr>
          <p:cNvPr id="382979" name="Group 3"/>
          <p:cNvGrpSpPr>
            <a:grpSpLocks/>
          </p:cNvGrpSpPr>
          <p:nvPr/>
        </p:nvGrpSpPr>
        <p:grpSpPr bwMode="auto">
          <a:xfrm>
            <a:off x="4572000" y="1143000"/>
            <a:ext cx="3657600" cy="2500313"/>
            <a:chOff x="2256" y="806"/>
            <a:chExt cx="2304" cy="1575"/>
          </a:xfrm>
        </p:grpSpPr>
        <p:grpSp>
          <p:nvGrpSpPr>
            <p:cNvPr id="382980" name="Group 4"/>
            <p:cNvGrpSpPr>
              <a:grpSpLocks/>
            </p:cNvGrpSpPr>
            <p:nvPr/>
          </p:nvGrpSpPr>
          <p:grpSpPr bwMode="auto">
            <a:xfrm>
              <a:off x="2496" y="960"/>
              <a:ext cx="1824" cy="1188"/>
              <a:chOff x="2640" y="1056"/>
              <a:chExt cx="2496" cy="2112"/>
            </a:xfrm>
          </p:grpSpPr>
          <p:sp>
            <p:nvSpPr>
              <p:cNvPr id="382981" name="Line 5"/>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382982" name="Line 6"/>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382983" name="Text Box 7"/>
            <p:cNvSpPr txBox="1">
              <a:spLocks noChangeArrowheads="1"/>
            </p:cNvSpPr>
            <p:nvPr/>
          </p:nvSpPr>
          <p:spPr bwMode="auto">
            <a:xfrm>
              <a:off x="4224" y="2112"/>
              <a:ext cx="336" cy="269"/>
            </a:xfrm>
            <a:prstGeom prst="rect">
              <a:avLst/>
            </a:prstGeom>
            <a:noFill/>
            <a:ln w="9525">
              <a:noFill/>
              <a:miter lim="800000"/>
              <a:headEnd/>
              <a:tailEnd/>
            </a:ln>
            <a:effectLst/>
          </p:spPr>
          <p:txBody>
            <a:bodyPr>
              <a:spAutoFit/>
            </a:bodyPr>
            <a:lstStyle/>
            <a:p>
              <a:pPr>
                <a:spcBef>
                  <a:spcPct val="50000"/>
                </a:spcBef>
              </a:pPr>
              <a:r>
                <a:rPr lang="en-US" sz="2200" b="1" i="1">
                  <a:latin typeface="Tahoma" pitchFamily="34" charset="0"/>
                </a:rPr>
                <a:t>Y</a:t>
              </a:r>
              <a:r>
                <a:rPr lang="en-US" sz="2200">
                  <a:latin typeface="Arial" charset="0"/>
                </a:rPr>
                <a:t> </a:t>
              </a:r>
            </a:p>
          </p:txBody>
        </p:sp>
        <p:sp>
          <p:nvSpPr>
            <p:cNvPr id="382984" name="Text Box 8"/>
            <p:cNvSpPr txBox="1">
              <a:spLocks noChangeArrowheads="1"/>
            </p:cNvSpPr>
            <p:nvPr/>
          </p:nvSpPr>
          <p:spPr bwMode="auto">
            <a:xfrm>
              <a:off x="2256" y="806"/>
              <a:ext cx="240" cy="269"/>
            </a:xfrm>
            <a:prstGeom prst="rect">
              <a:avLst/>
            </a:prstGeom>
            <a:noFill/>
            <a:ln w="9525">
              <a:noFill/>
              <a:miter lim="800000"/>
              <a:headEnd/>
              <a:tailEnd/>
            </a:ln>
            <a:effectLst/>
          </p:spPr>
          <p:txBody>
            <a:bodyPr>
              <a:spAutoFit/>
            </a:bodyPr>
            <a:lstStyle/>
            <a:p>
              <a:pPr algn="ctr">
                <a:spcBef>
                  <a:spcPct val="5000"/>
                </a:spcBef>
                <a:tabLst>
                  <a:tab pos="1830388" algn="r"/>
                </a:tabLst>
              </a:pPr>
              <a:r>
                <a:rPr lang="en-US" sz="2200" b="1" i="1">
                  <a:latin typeface="Tahoma" pitchFamily="34" charset="0"/>
                </a:rPr>
                <a:t>r</a:t>
              </a:r>
              <a:endParaRPr lang="en-US" sz="2200">
                <a:latin typeface="Arial" charset="0"/>
              </a:endParaRPr>
            </a:p>
          </p:txBody>
        </p:sp>
      </p:grpSp>
      <p:grpSp>
        <p:nvGrpSpPr>
          <p:cNvPr id="382985" name="Group 9"/>
          <p:cNvGrpSpPr>
            <a:grpSpLocks/>
          </p:cNvGrpSpPr>
          <p:nvPr/>
        </p:nvGrpSpPr>
        <p:grpSpPr bwMode="auto">
          <a:xfrm>
            <a:off x="4572000" y="3767138"/>
            <a:ext cx="3657600" cy="2500312"/>
            <a:chOff x="2256" y="806"/>
            <a:chExt cx="2304" cy="1575"/>
          </a:xfrm>
        </p:grpSpPr>
        <p:grpSp>
          <p:nvGrpSpPr>
            <p:cNvPr id="382986" name="Group 10"/>
            <p:cNvGrpSpPr>
              <a:grpSpLocks/>
            </p:cNvGrpSpPr>
            <p:nvPr/>
          </p:nvGrpSpPr>
          <p:grpSpPr bwMode="auto">
            <a:xfrm>
              <a:off x="2496" y="960"/>
              <a:ext cx="1824" cy="1188"/>
              <a:chOff x="2640" y="1056"/>
              <a:chExt cx="2496" cy="2112"/>
            </a:xfrm>
          </p:grpSpPr>
          <p:sp>
            <p:nvSpPr>
              <p:cNvPr id="382987" name="Line 11"/>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382988" name="Line 12"/>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382989" name="Text Box 13"/>
            <p:cNvSpPr txBox="1">
              <a:spLocks noChangeArrowheads="1"/>
            </p:cNvSpPr>
            <p:nvPr/>
          </p:nvSpPr>
          <p:spPr bwMode="auto">
            <a:xfrm>
              <a:off x="4224" y="2112"/>
              <a:ext cx="336" cy="269"/>
            </a:xfrm>
            <a:prstGeom prst="rect">
              <a:avLst/>
            </a:prstGeom>
            <a:noFill/>
            <a:ln w="9525">
              <a:noFill/>
              <a:miter lim="800000"/>
              <a:headEnd/>
              <a:tailEnd/>
            </a:ln>
            <a:effectLst/>
          </p:spPr>
          <p:txBody>
            <a:bodyPr>
              <a:spAutoFit/>
            </a:bodyPr>
            <a:lstStyle/>
            <a:p>
              <a:pPr>
                <a:spcBef>
                  <a:spcPct val="50000"/>
                </a:spcBef>
              </a:pPr>
              <a:r>
                <a:rPr lang="en-US" sz="2200" b="1" i="1">
                  <a:latin typeface="Tahoma" pitchFamily="34" charset="0"/>
                </a:rPr>
                <a:t>Y</a:t>
              </a:r>
              <a:r>
                <a:rPr lang="en-US" sz="2200">
                  <a:latin typeface="Arial" charset="0"/>
                </a:rPr>
                <a:t> </a:t>
              </a:r>
            </a:p>
          </p:txBody>
        </p:sp>
        <p:sp>
          <p:nvSpPr>
            <p:cNvPr id="382990" name="Text Box 14"/>
            <p:cNvSpPr txBox="1">
              <a:spLocks noChangeArrowheads="1"/>
            </p:cNvSpPr>
            <p:nvPr/>
          </p:nvSpPr>
          <p:spPr bwMode="auto">
            <a:xfrm>
              <a:off x="2256" y="806"/>
              <a:ext cx="240" cy="269"/>
            </a:xfrm>
            <a:prstGeom prst="rect">
              <a:avLst/>
            </a:prstGeom>
            <a:noFill/>
            <a:ln w="9525">
              <a:noFill/>
              <a:miter lim="800000"/>
              <a:headEnd/>
              <a:tailEnd/>
            </a:ln>
            <a:effectLst/>
          </p:spPr>
          <p:txBody>
            <a:bodyPr>
              <a:spAutoFit/>
            </a:bodyPr>
            <a:lstStyle/>
            <a:p>
              <a:pPr algn="ctr">
                <a:spcBef>
                  <a:spcPct val="5000"/>
                </a:spcBef>
                <a:tabLst>
                  <a:tab pos="1830388" algn="r"/>
                </a:tabLst>
              </a:pPr>
              <a:r>
                <a:rPr lang="en-US" sz="2200" b="1" i="1">
                  <a:latin typeface="Tahoma" pitchFamily="34" charset="0"/>
                </a:rPr>
                <a:t>P</a:t>
              </a:r>
              <a:endParaRPr lang="en-US" sz="2200">
                <a:latin typeface="Arial" charset="0"/>
              </a:endParaRPr>
            </a:p>
          </p:txBody>
        </p:sp>
      </p:grpSp>
      <p:sp>
        <p:nvSpPr>
          <p:cNvPr id="382991" name="Line 15"/>
          <p:cNvSpPr>
            <a:spLocks noChangeShapeType="1"/>
          </p:cNvSpPr>
          <p:nvPr/>
        </p:nvSpPr>
        <p:spPr bwMode="auto">
          <a:xfrm>
            <a:off x="6710363" y="4143375"/>
            <a:ext cx="0" cy="1752600"/>
          </a:xfrm>
          <a:prstGeom prst="line">
            <a:avLst/>
          </a:prstGeom>
          <a:noFill/>
          <a:ln w="28575">
            <a:solidFill>
              <a:srgbClr val="000099"/>
            </a:solidFill>
            <a:round/>
            <a:headEnd/>
            <a:tailEnd/>
          </a:ln>
          <a:effectLst/>
        </p:spPr>
        <p:txBody>
          <a:bodyPr/>
          <a:lstStyle/>
          <a:p>
            <a:endParaRPr lang="en-US"/>
          </a:p>
        </p:txBody>
      </p:sp>
      <p:sp>
        <p:nvSpPr>
          <p:cNvPr id="382992" name="Text Box 16"/>
          <p:cNvSpPr txBox="1">
            <a:spLocks noChangeArrowheads="1"/>
          </p:cNvSpPr>
          <p:nvPr/>
        </p:nvSpPr>
        <p:spPr bwMode="auto">
          <a:xfrm>
            <a:off x="6400800" y="3829050"/>
            <a:ext cx="762000" cy="304800"/>
          </a:xfrm>
          <a:prstGeom prst="rect">
            <a:avLst/>
          </a:prstGeom>
          <a:noFill/>
          <a:ln w="9525">
            <a:noFill/>
            <a:miter lim="800000"/>
            <a:headEnd/>
            <a:tailEnd/>
          </a:ln>
          <a:effectLst/>
        </p:spPr>
        <p:txBody>
          <a:bodyPr lIns="0" tIns="0" rIns="0" bIns="0"/>
          <a:lstStyle/>
          <a:p>
            <a:pPr>
              <a:spcBef>
                <a:spcPct val="50000"/>
              </a:spcBef>
            </a:pPr>
            <a:r>
              <a:rPr lang="en-US" sz="2100" i="1">
                <a:latin typeface="Arial" charset="0"/>
              </a:rPr>
              <a:t>LRAS</a:t>
            </a:r>
          </a:p>
        </p:txBody>
      </p:sp>
      <p:graphicFrame>
        <p:nvGraphicFramePr>
          <p:cNvPr id="382993" name="Object 17"/>
          <p:cNvGraphicFramePr>
            <a:graphicFrameLocks noChangeAspect="1"/>
          </p:cNvGraphicFramePr>
          <p:nvPr/>
        </p:nvGraphicFramePr>
        <p:xfrm>
          <a:off x="6580188" y="5886450"/>
          <a:ext cx="334962" cy="438150"/>
        </p:xfrm>
        <a:graphic>
          <a:graphicData uri="http://schemas.openxmlformats.org/presentationml/2006/ole">
            <p:oleObj spid="_x0000_s383018" name="Equation" r:id="rId4" imgW="164885" imgH="215619" progId="">
              <p:embed/>
            </p:oleObj>
          </a:graphicData>
        </a:graphic>
      </p:graphicFrame>
      <p:grpSp>
        <p:nvGrpSpPr>
          <p:cNvPr id="382994" name="Group 18"/>
          <p:cNvGrpSpPr>
            <a:grpSpLocks/>
          </p:cNvGrpSpPr>
          <p:nvPr/>
        </p:nvGrpSpPr>
        <p:grpSpPr bwMode="auto">
          <a:xfrm>
            <a:off x="6400800" y="1219200"/>
            <a:ext cx="762000" cy="2495550"/>
            <a:chOff x="4032" y="768"/>
            <a:chExt cx="480" cy="1572"/>
          </a:xfrm>
        </p:grpSpPr>
        <p:sp>
          <p:nvSpPr>
            <p:cNvPr id="382995" name="Line 19"/>
            <p:cNvSpPr>
              <a:spLocks noChangeShapeType="1"/>
            </p:cNvSpPr>
            <p:nvPr/>
          </p:nvSpPr>
          <p:spPr bwMode="auto">
            <a:xfrm>
              <a:off x="4227" y="966"/>
              <a:ext cx="0" cy="1104"/>
            </a:xfrm>
            <a:prstGeom prst="line">
              <a:avLst/>
            </a:prstGeom>
            <a:noFill/>
            <a:ln w="28575">
              <a:solidFill>
                <a:srgbClr val="000099"/>
              </a:solidFill>
              <a:round/>
              <a:headEnd/>
              <a:tailEnd/>
            </a:ln>
            <a:effectLst/>
          </p:spPr>
          <p:txBody>
            <a:bodyPr/>
            <a:lstStyle/>
            <a:p>
              <a:endParaRPr lang="en-US"/>
            </a:p>
          </p:txBody>
        </p:sp>
        <p:sp>
          <p:nvSpPr>
            <p:cNvPr id="382996" name="Text Box 20"/>
            <p:cNvSpPr txBox="1">
              <a:spLocks noChangeArrowheads="1"/>
            </p:cNvSpPr>
            <p:nvPr/>
          </p:nvSpPr>
          <p:spPr bwMode="auto">
            <a:xfrm>
              <a:off x="4032" y="768"/>
              <a:ext cx="480" cy="192"/>
            </a:xfrm>
            <a:prstGeom prst="rect">
              <a:avLst/>
            </a:prstGeom>
            <a:noFill/>
            <a:ln w="9525">
              <a:noFill/>
              <a:miter lim="800000"/>
              <a:headEnd/>
              <a:tailEnd/>
            </a:ln>
            <a:effectLst/>
          </p:spPr>
          <p:txBody>
            <a:bodyPr lIns="0" tIns="0" rIns="0" bIns="0"/>
            <a:lstStyle/>
            <a:p>
              <a:pPr>
                <a:spcBef>
                  <a:spcPct val="50000"/>
                </a:spcBef>
              </a:pPr>
              <a:r>
                <a:rPr lang="en-US" sz="2100" i="1">
                  <a:latin typeface="Arial" charset="0"/>
                </a:rPr>
                <a:t>LRAS</a:t>
              </a:r>
            </a:p>
          </p:txBody>
        </p:sp>
        <p:graphicFrame>
          <p:nvGraphicFramePr>
            <p:cNvPr id="382997" name="Object 21"/>
            <p:cNvGraphicFramePr>
              <a:graphicFrameLocks noChangeAspect="1"/>
            </p:cNvGraphicFramePr>
            <p:nvPr/>
          </p:nvGraphicFramePr>
          <p:xfrm>
            <a:off x="4145" y="2064"/>
            <a:ext cx="211" cy="276"/>
          </p:xfrm>
          <a:graphic>
            <a:graphicData uri="http://schemas.openxmlformats.org/presentationml/2006/ole">
              <p:oleObj spid="_x0000_s383019" name="Equation" r:id="rId5" imgW="164885" imgH="215619" progId="">
                <p:embed/>
              </p:oleObj>
            </a:graphicData>
          </a:graphic>
        </p:graphicFrame>
      </p:grpSp>
      <p:sp>
        <p:nvSpPr>
          <p:cNvPr id="382998" name="Line 22"/>
          <p:cNvSpPr>
            <a:spLocks noChangeShapeType="1"/>
          </p:cNvSpPr>
          <p:nvPr/>
        </p:nvSpPr>
        <p:spPr bwMode="auto">
          <a:xfrm>
            <a:off x="5715000" y="1371600"/>
            <a:ext cx="2057400" cy="1295400"/>
          </a:xfrm>
          <a:prstGeom prst="line">
            <a:avLst/>
          </a:prstGeom>
          <a:noFill/>
          <a:ln w="28575">
            <a:solidFill>
              <a:srgbClr val="DDDDDD"/>
            </a:solidFill>
            <a:round/>
            <a:headEnd/>
            <a:tailEnd/>
          </a:ln>
          <a:effectLst/>
        </p:spPr>
        <p:txBody>
          <a:bodyPr/>
          <a:lstStyle/>
          <a:p>
            <a:endParaRPr lang="en-US"/>
          </a:p>
        </p:txBody>
      </p:sp>
      <p:sp>
        <p:nvSpPr>
          <p:cNvPr id="382999" name="Text Box 23"/>
          <p:cNvSpPr txBox="1">
            <a:spLocks noChangeArrowheads="1"/>
          </p:cNvSpPr>
          <p:nvPr/>
        </p:nvSpPr>
        <p:spPr bwMode="auto">
          <a:xfrm>
            <a:off x="7800975" y="2528888"/>
            <a:ext cx="428625" cy="442912"/>
          </a:xfrm>
          <a:prstGeom prst="rect">
            <a:avLst/>
          </a:prstGeom>
          <a:noFill/>
          <a:ln w="9525">
            <a:noFill/>
            <a:miter lim="800000"/>
            <a:headEnd/>
            <a:tailEnd/>
          </a:ln>
          <a:effectLst/>
        </p:spPr>
        <p:txBody>
          <a:bodyPr lIns="0" tIns="0" rIns="0" bIns="91440">
            <a:spAutoFit/>
          </a:bodyPr>
          <a:lstStyle/>
          <a:p>
            <a:pPr>
              <a:spcBef>
                <a:spcPct val="50000"/>
              </a:spcBef>
            </a:pPr>
            <a:r>
              <a:rPr lang="en-US" sz="2300" i="1">
                <a:solidFill>
                  <a:srgbClr val="DDDDDD"/>
                </a:solidFill>
                <a:latin typeface="Tahoma" pitchFamily="34" charset="0"/>
              </a:rPr>
              <a:t>IS</a:t>
            </a:r>
            <a:r>
              <a:rPr lang="en-US" sz="2300" baseline="-25000">
                <a:solidFill>
                  <a:srgbClr val="DDDDDD"/>
                </a:solidFill>
                <a:latin typeface="Tahoma" pitchFamily="34" charset="0"/>
              </a:rPr>
              <a:t>1</a:t>
            </a:r>
          </a:p>
        </p:txBody>
      </p:sp>
      <p:grpSp>
        <p:nvGrpSpPr>
          <p:cNvPr id="383000" name="Group 24"/>
          <p:cNvGrpSpPr>
            <a:grpSpLocks/>
          </p:cNvGrpSpPr>
          <p:nvPr/>
        </p:nvGrpSpPr>
        <p:grpSpPr bwMode="auto">
          <a:xfrm>
            <a:off x="4572000" y="4267200"/>
            <a:ext cx="3962400" cy="533400"/>
            <a:chOff x="2880" y="2688"/>
            <a:chExt cx="2496" cy="336"/>
          </a:xfrm>
        </p:grpSpPr>
        <p:sp>
          <p:nvSpPr>
            <p:cNvPr id="383001" name="Line 25"/>
            <p:cNvSpPr>
              <a:spLocks noChangeShapeType="1"/>
            </p:cNvSpPr>
            <p:nvPr/>
          </p:nvSpPr>
          <p:spPr bwMode="auto">
            <a:xfrm>
              <a:off x="3120" y="2880"/>
              <a:ext cx="1872" cy="0"/>
            </a:xfrm>
            <a:prstGeom prst="line">
              <a:avLst/>
            </a:prstGeom>
            <a:noFill/>
            <a:ln w="28575">
              <a:solidFill>
                <a:srgbClr val="000099"/>
              </a:solidFill>
              <a:round/>
              <a:headEnd/>
              <a:tailEnd/>
            </a:ln>
            <a:effectLst/>
          </p:spPr>
          <p:txBody>
            <a:bodyPr/>
            <a:lstStyle/>
            <a:p>
              <a:endParaRPr lang="en-US"/>
            </a:p>
          </p:txBody>
        </p:sp>
        <p:sp>
          <p:nvSpPr>
            <p:cNvPr id="383002" name="Text Box 26"/>
            <p:cNvSpPr txBox="1">
              <a:spLocks noChangeArrowheads="1"/>
            </p:cNvSpPr>
            <p:nvPr/>
          </p:nvSpPr>
          <p:spPr bwMode="auto">
            <a:xfrm>
              <a:off x="4800" y="2688"/>
              <a:ext cx="576" cy="240"/>
            </a:xfrm>
            <a:prstGeom prst="rect">
              <a:avLst/>
            </a:prstGeom>
            <a:noFill/>
            <a:ln w="9525">
              <a:noFill/>
              <a:miter lim="800000"/>
              <a:headEnd/>
              <a:tailEnd/>
            </a:ln>
            <a:effectLst/>
          </p:spPr>
          <p:txBody>
            <a:bodyPr lIns="0" tIns="0" rIns="0" bIns="0"/>
            <a:lstStyle/>
            <a:p>
              <a:pPr>
                <a:spcBef>
                  <a:spcPct val="50000"/>
                </a:spcBef>
              </a:pPr>
              <a:r>
                <a:rPr lang="en-US" sz="2100" i="1">
                  <a:latin typeface="Arial" charset="0"/>
                </a:rPr>
                <a:t>SRAS</a:t>
              </a:r>
              <a:r>
                <a:rPr lang="en-US" sz="2300" baseline="-25000">
                  <a:latin typeface="Tahoma" pitchFamily="34" charset="0"/>
                </a:rPr>
                <a:t>1</a:t>
              </a:r>
            </a:p>
          </p:txBody>
        </p:sp>
        <p:sp>
          <p:nvSpPr>
            <p:cNvPr id="383003" name="Text Box 27"/>
            <p:cNvSpPr txBox="1">
              <a:spLocks noChangeArrowheads="1"/>
            </p:cNvSpPr>
            <p:nvPr/>
          </p:nvSpPr>
          <p:spPr bwMode="auto">
            <a:xfrm>
              <a:off x="2880" y="2736"/>
              <a:ext cx="240" cy="288"/>
            </a:xfrm>
            <a:prstGeom prst="rect">
              <a:avLst/>
            </a:prstGeom>
            <a:noFill/>
            <a:ln w="9525">
              <a:noFill/>
              <a:miter lim="800000"/>
              <a:headEnd/>
              <a:tailEnd/>
            </a:ln>
            <a:effectLst/>
          </p:spPr>
          <p:txBody>
            <a:bodyPr lIns="0" tIns="0" rIns="0" bIns="0"/>
            <a:lstStyle/>
            <a:p>
              <a:pPr>
                <a:spcBef>
                  <a:spcPct val="50000"/>
                </a:spcBef>
              </a:pPr>
              <a:r>
                <a:rPr lang="en-US" sz="2200" b="1" i="1">
                  <a:latin typeface="Tahoma" pitchFamily="34" charset="0"/>
                </a:rPr>
                <a:t>P</a:t>
              </a:r>
              <a:r>
                <a:rPr lang="en-US" sz="2200" baseline="-25000">
                  <a:latin typeface="Tahoma" pitchFamily="34" charset="0"/>
                </a:rPr>
                <a:t>1</a:t>
              </a:r>
            </a:p>
          </p:txBody>
        </p:sp>
      </p:grpSp>
      <p:grpSp>
        <p:nvGrpSpPr>
          <p:cNvPr id="383004" name="Group 28"/>
          <p:cNvGrpSpPr>
            <a:grpSpLocks/>
          </p:cNvGrpSpPr>
          <p:nvPr/>
        </p:nvGrpSpPr>
        <p:grpSpPr bwMode="auto">
          <a:xfrm>
            <a:off x="5486400" y="1292225"/>
            <a:ext cx="2771775" cy="1527175"/>
            <a:chOff x="3456" y="814"/>
            <a:chExt cx="1746" cy="962"/>
          </a:xfrm>
        </p:grpSpPr>
        <p:sp>
          <p:nvSpPr>
            <p:cNvPr id="383005" name="Text Box 29"/>
            <p:cNvSpPr txBox="1">
              <a:spLocks noChangeArrowheads="1"/>
            </p:cNvSpPr>
            <p:nvPr/>
          </p:nvSpPr>
          <p:spPr bwMode="auto">
            <a:xfrm>
              <a:off x="4608" y="814"/>
              <a:ext cx="594" cy="221"/>
            </a:xfrm>
            <a:prstGeom prst="rect">
              <a:avLst/>
            </a:prstGeom>
            <a:noFill/>
            <a:ln w="9525">
              <a:noFill/>
              <a:miter lim="800000"/>
              <a:headEnd/>
              <a:tailEnd/>
            </a:ln>
            <a:effectLst/>
          </p:spPr>
          <p:txBody>
            <a:bodyPr lIns="0" tIns="0" rIns="0" bIns="0">
              <a:spAutoFit/>
            </a:bodyPr>
            <a:lstStyle/>
            <a:p>
              <a:pPr>
                <a:spcBef>
                  <a:spcPct val="50000"/>
                </a:spcBef>
              </a:pPr>
              <a:r>
                <a:rPr lang="en-US" sz="2300" i="1">
                  <a:latin typeface="Arial" charset="0"/>
                </a:rPr>
                <a:t>LM</a:t>
              </a:r>
              <a:r>
                <a:rPr lang="en-US" sz="2300">
                  <a:latin typeface="Arial" charset="0"/>
                </a:rPr>
                <a:t>(</a:t>
              </a:r>
              <a:r>
                <a:rPr lang="en-US" sz="2300" b="1" i="1">
                  <a:latin typeface="Arial" charset="0"/>
                </a:rPr>
                <a:t>P</a:t>
              </a:r>
              <a:r>
                <a:rPr lang="en-US" sz="2300" baseline="-25000">
                  <a:latin typeface="Tahoma" pitchFamily="34" charset="0"/>
                </a:rPr>
                <a:t>1</a:t>
              </a:r>
              <a:r>
                <a:rPr lang="en-US" sz="2300">
                  <a:latin typeface="Arial" charset="0"/>
                </a:rPr>
                <a:t>)</a:t>
              </a:r>
            </a:p>
          </p:txBody>
        </p:sp>
        <p:sp>
          <p:nvSpPr>
            <p:cNvPr id="383006" name="Line 30"/>
            <p:cNvSpPr>
              <a:spLocks noChangeShapeType="1"/>
            </p:cNvSpPr>
            <p:nvPr/>
          </p:nvSpPr>
          <p:spPr bwMode="auto">
            <a:xfrm flipV="1">
              <a:off x="3456" y="1008"/>
              <a:ext cx="1152" cy="768"/>
            </a:xfrm>
            <a:prstGeom prst="line">
              <a:avLst/>
            </a:prstGeom>
            <a:noFill/>
            <a:ln w="28575">
              <a:solidFill>
                <a:srgbClr val="000099"/>
              </a:solidFill>
              <a:round/>
              <a:headEnd/>
              <a:tailEnd/>
            </a:ln>
            <a:effectLst/>
          </p:spPr>
          <p:txBody>
            <a:bodyPr/>
            <a:lstStyle/>
            <a:p>
              <a:endParaRPr lang="en-US"/>
            </a:p>
          </p:txBody>
        </p:sp>
      </p:grpSp>
      <p:grpSp>
        <p:nvGrpSpPr>
          <p:cNvPr id="383007" name="Group 31"/>
          <p:cNvGrpSpPr>
            <a:grpSpLocks/>
          </p:cNvGrpSpPr>
          <p:nvPr/>
        </p:nvGrpSpPr>
        <p:grpSpPr bwMode="auto">
          <a:xfrm>
            <a:off x="5105400" y="1752600"/>
            <a:ext cx="2576513" cy="1524000"/>
            <a:chOff x="3216" y="1104"/>
            <a:chExt cx="1623" cy="960"/>
          </a:xfrm>
        </p:grpSpPr>
        <p:sp>
          <p:nvSpPr>
            <p:cNvPr id="383008" name="Line 32"/>
            <p:cNvSpPr>
              <a:spLocks noChangeShapeType="1"/>
            </p:cNvSpPr>
            <p:nvPr/>
          </p:nvSpPr>
          <p:spPr bwMode="auto">
            <a:xfrm>
              <a:off x="3216" y="1104"/>
              <a:ext cx="1296" cy="816"/>
            </a:xfrm>
            <a:prstGeom prst="line">
              <a:avLst/>
            </a:prstGeom>
            <a:noFill/>
            <a:ln w="28575">
              <a:solidFill>
                <a:srgbClr val="CC0000"/>
              </a:solidFill>
              <a:round/>
              <a:headEnd/>
              <a:tailEnd/>
            </a:ln>
            <a:effectLst/>
          </p:spPr>
          <p:txBody>
            <a:bodyPr/>
            <a:lstStyle/>
            <a:p>
              <a:endParaRPr lang="en-US"/>
            </a:p>
          </p:txBody>
        </p:sp>
        <p:sp>
          <p:nvSpPr>
            <p:cNvPr id="383009" name="Text Box 33"/>
            <p:cNvSpPr txBox="1">
              <a:spLocks noChangeArrowheads="1"/>
            </p:cNvSpPr>
            <p:nvPr/>
          </p:nvSpPr>
          <p:spPr bwMode="auto">
            <a:xfrm>
              <a:off x="4512" y="1785"/>
              <a:ext cx="327" cy="279"/>
            </a:xfrm>
            <a:prstGeom prst="rect">
              <a:avLst/>
            </a:prstGeom>
            <a:noFill/>
            <a:ln w="9525">
              <a:noFill/>
              <a:miter lim="800000"/>
              <a:headEnd/>
              <a:tailEnd/>
            </a:ln>
            <a:effectLst/>
          </p:spPr>
          <p:txBody>
            <a:bodyPr lIns="0" tIns="0" rIns="0" bIns="91440">
              <a:spAutoFit/>
            </a:bodyPr>
            <a:lstStyle/>
            <a:p>
              <a:pPr>
                <a:spcBef>
                  <a:spcPct val="50000"/>
                </a:spcBef>
              </a:pPr>
              <a:r>
                <a:rPr lang="en-US" sz="2300" i="1">
                  <a:latin typeface="Tahoma" pitchFamily="34" charset="0"/>
                </a:rPr>
                <a:t>IS</a:t>
              </a:r>
              <a:r>
                <a:rPr lang="en-US" sz="2300" baseline="-25000">
                  <a:latin typeface="Tahoma" pitchFamily="34" charset="0"/>
                </a:rPr>
                <a:t>2</a:t>
              </a:r>
            </a:p>
          </p:txBody>
        </p:sp>
      </p:grpSp>
      <p:sp>
        <p:nvSpPr>
          <p:cNvPr id="383010" name="Line 34"/>
          <p:cNvSpPr>
            <a:spLocks noChangeShapeType="1"/>
          </p:cNvSpPr>
          <p:nvPr/>
        </p:nvSpPr>
        <p:spPr bwMode="auto">
          <a:xfrm>
            <a:off x="6124575" y="2395538"/>
            <a:ext cx="0" cy="3497262"/>
          </a:xfrm>
          <a:prstGeom prst="line">
            <a:avLst/>
          </a:prstGeom>
          <a:noFill/>
          <a:ln w="12700">
            <a:solidFill>
              <a:srgbClr val="C0C0C0"/>
            </a:solidFill>
            <a:prstDash val="sysDot"/>
            <a:round/>
            <a:headEnd/>
            <a:tailEnd/>
          </a:ln>
          <a:effectLst/>
        </p:spPr>
        <p:txBody>
          <a:bodyPr/>
          <a:lstStyle/>
          <a:p>
            <a:endParaRPr lang="en-US"/>
          </a:p>
        </p:txBody>
      </p:sp>
      <p:grpSp>
        <p:nvGrpSpPr>
          <p:cNvPr id="383011" name="Group 35"/>
          <p:cNvGrpSpPr>
            <a:grpSpLocks/>
          </p:cNvGrpSpPr>
          <p:nvPr/>
        </p:nvGrpSpPr>
        <p:grpSpPr bwMode="auto">
          <a:xfrm>
            <a:off x="5421313" y="3995738"/>
            <a:ext cx="2655887" cy="1882775"/>
            <a:chOff x="3415" y="2517"/>
            <a:chExt cx="1673" cy="1186"/>
          </a:xfrm>
        </p:grpSpPr>
        <p:sp>
          <p:nvSpPr>
            <p:cNvPr id="383012" name="Line 36"/>
            <p:cNvSpPr>
              <a:spLocks noChangeShapeType="1"/>
            </p:cNvSpPr>
            <p:nvPr/>
          </p:nvSpPr>
          <p:spPr bwMode="auto">
            <a:xfrm>
              <a:off x="3415" y="2517"/>
              <a:ext cx="1315" cy="1082"/>
            </a:xfrm>
            <a:prstGeom prst="line">
              <a:avLst/>
            </a:prstGeom>
            <a:noFill/>
            <a:ln w="28575">
              <a:solidFill>
                <a:srgbClr val="CC0000"/>
              </a:solidFill>
              <a:round/>
              <a:headEnd/>
              <a:tailEnd/>
            </a:ln>
            <a:effectLst/>
          </p:spPr>
          <p:txBody>
            <a:bodyPr/>
            <a:lstStyle/>
            <a:p>
              <a:endParaRPr lang="en-US"/>
            </a:p>
          </p:txBody>
        </p:sp>
        <p:sp>
          <p:nvSpPr>
            <p:cNvPr id="383013" name="Text Box 37"/>
            <p:cNvSpPr txBox="1">
              <a:spLocks noChangeArrowheads="1"/>
            </p:cNvSpPr>
            <p:nvPr/>
          </p:nvSpPr>
          <p:spPr bwMode="auto">
            <a:xfrm>
              <a:off x="4733" y="3453"/>
              <a:ext cx="355" cy="250"/>
            </a:xfrm>
            <a:prstGeom prst="rect">
              <a:avLst/>
            </a:prstGeom>
            <a:noFill/>
            <a:ln w="9525">
              <a:noFill/>
              <a:miter lim="800000"/>
              <a:headEnd/>
              <a:tailEnd/>
            </a:ln>
            <a:effectLst/>
          </p:spPr>
          <p:txBody>
            <a:bodyPr lIns="0" tIns="0" rIns="0">
              <a:spAutoFit/>
            </a:bodyPr>
            <a:lstStyle/>
            <a:p>
              <a:pPr>
                <a:spcBef>
                  <a:spcPct val="50000"/>
                </a:spcBef>
              </a:pPr>
              <a:r>
                <a:rPr lang="en-US" sz="2300" i="1">
                  <a:latin typeface="Arial" charset="0"/>
                </a:rPr>
                <a:t>AD</a:t>
              </a:r>
              <a:r>
                <a:rPr lang="en-US" sz="2300" baseline="-25000">
                  <a:latin typeface="Tahoma" pitchFamily="34" charset="0"/>
                </a:rPr>
                <a:t>2</a:t>
              </a:r>
            </a:p>
          </p:txBody>
        </p:sp>
      </p:grpSp>
      <p:sp>
        <p:nvSpPr>
          <p:cNvPr id="383014" name="Text Box 38"/>
          <p:cNvSpPr txBox="1">
            <a:spLocks noChangeArrowheads="1"/>
          </p:cNvSpPr>
          <p:nvPr/>
        </p:nvSpPr>
        <p:spPr bwMode="auto">
          <a:xfrm>
            <a:off x="7753350" y="5218113"/>
            <a:ext cx="563563" cy="396875"/>
          </a:xfrm>
          <a:prstGeom prst="rect">
            <a:avLst/>
          </a:prstGeom>
          <a:noFill/>
          <a:ln w="9525">
            <a:noFill/>
            <a:miter lim="800000"/>
            <a:headEnd/>
            <a:tailEnd/>
          </a:ln>
          <a:effectLst/>
        </p:spPr>
        <p:txBody>
          <a:bodyPr lIns="0" tIns="0" rIns="0">
            <a:spAutoFit/>
          </a:bodyPr>
          <a:lstStyle/>
          <a:p>
            <a:pPr>
              <a:spcBef>
                <a:spcPct val="50000"/>
              </a:spcBef>
            </a:pPr>
            <a:r>
              <a:rPr lang="en-US" sz="2300" i="1">
                <a:solidFill>
                  <a:srgbClr val="DDDDDD"/>
                </a:solidFill>
                <a:latin typeface="Arial" charset="0"/>
              </a:rPr>
              <a:t>AD</a:t>
            </a:r>
            <a:r>
              <a:rPr lang="en-US" sz="2300" baseline="-25000">
                <a:solidFill>
                  <a:srgbClr val="DDDDDD"/>
                </a:solidFill>
                <a:latin typeface="Tahoma" pitchFamily="34" charset="0"/>
              </a:rPr>
              <a:t>1</a:t>
            </a:r>
          </a:p>
        </p:txBody>
      </p:sp>
      <p:sp>
        <p:nvSpPr>
          <p:cNvPr id="383015" name="Line 39"/>
          <p:cNvSpPr>
            <a:spLocks noChangeShapeType="1"/>
          </p:cNvSpPr>
          <p:nvPr/>
        </p:nvSpPr>
        <p:spPr bwMode="auto">
          <a:xfrm>
            <a:off x="5653088" y="3702050"/>
            <a:ext cx="2087562" cy="1717675"/>
          </a:xfrm>
          <a:prstGeom prst="line">
            <a:avLst/>
          </a:prstGeom>
          <a:noFill/>
          <a:ln w="28575">
            <a:solidFill>
              <a:srgbClr val="DDDDDD"/>
            </a:solidFill>
            <a:round/>
            <a:headEnd/>
            <a:tailEnd/>
          </a:ln>
          <a:effectLst/>
        </p:spPr>
        <p:txBody>
          <a:bodyPr/>
          <a:lstStyle/>
          <a:p>
            <a:endParaRPr lang="en-US"/>
          </a:p>
        </p:txBody>
      </p:sp>
      <p:sp>
        <p:nvSpPr>
          <p:cNvPr id="383016" name="Rectangle 40"/>
          <p:cNvSpPr>
            <a:spLocks noChangeArrowheads="1"/>
          </p:cNvSpPr>
          <p:nvPr/>
        </p:nvSpPr>
        <p:spPr bwMode="auto">
          <a:xfrm>
            <a:off x="1219200" y="1752600"/>
            <a:ext cx="3200400" cy="990600"/>
          </a:xfrm>
          <a:prstGeom prst="rect">
            <a:avLst/>
          </a:prstGeom>
          <a:solidFill>
            <a:srgbClr val="CCECFF"/>
          </a:solidFill>
          <a:ln w="9525">
            <a:solidFill>
              <a:schemeClr val="tx1"/>
            </a:solidFill>
            <a:miter lim="800000"/>
            <a:headEnd/>
            <a:tailEnd/>
          </a:ln>
          <a:effectLst/>
        </p:spPr>
        <p:txBody>
          <a:bodyPr/>
          <a:lstStyle/>
          <a:p>
            <a:pPr>
              <a:spcBef>
                <a:spcPct val="40000"/>
              </a:spcBef>
              <a:buSzPct val="110000"/>
              <a:buFont typeface="Wingdings" pitchFamily="2" charset="2"/>
              <a:buNone/>
            </a:pPr>
            <a:r>
              <a:rPr lang="en-US" sz="2500">
                <a:latin typeface="Tahoma" pitchFamily="34" charset="0"/>
              </a:rPr>
              <a:t>In the new short-run equilibrium, </a:t>
            </a:r>
          </a:p>
        </p:txBody>
      </p:sp>
      <p:graphicFrame>
        <p:nvGraphicFramePr>
          <p:cNvPr id="383017" name="Object 41"/>
          <p:cNvGraphicFramePr>
            <a:graphicFrameLocks noChangeAspect="1"/>
          </p:cNvGraphicFramePr>
          <p:nvPr/>
        </p:nvGraphicFramePr>
        <p:xfrm>
          <a:off x="3114675" y="2124075"/>
          <a:ext cx="923925" cy="542925"/>
        </p:xfrm>
        <a:graphic>
          <a:graphicData uri="http://schemas.openxmlformats.org/presentationml/2006/ole">
            <p:oleObj spid="_x0000_s383020" name="Equation" r:id="rId6" imgW="431613" imgH="253890" progId="">
              <p:embed/>
            </p:oleObj>
          </a:graphicData>
        </a:graphic>
      </p:graphicFrame>
      <p:sp>
        <p:nvSpPr>
          <p:cNvPr id="383018" name="Rectangle 42"/>
          <p:cNvSpPr>
            <a:spLocks noChangeArrowheads="1"/>
          </p:cNvSpPr>
          <p:nvPr/>
        </p:nvSpPr>
        <p:spPr bwMode="auto">
          <a:xfrm>
            <a:off x="609600" y="3200400"/>
            <a:ext cx="3505200" cy="2895600"/>
          </a:xfrm>
          <a:prstGeom prst="rect">
            <a:avLst/>
          </a:prstGeom>
          <a:solidFill>
            <a:srgbClr val="CCFFCC"/>
          </a:solidFill>
          <a:ln w="9525">
            <a:solidFill>
              <a:schemeClr val="tx1"/>
            </a:solidFill>
            <a:miter lim="800000"/>
            <a:headEnd/>
            <a:tailEnd/>
          </a:ln>
          <a:effectLst/>
        </p:spPr>
        <p:txBody>
          <a:bodyPr/>
          <a:lstStyle/>
          <a:p>
            <a:pPr>
              <a:spcBef>
                <a:spcPct val="40000"/>
              </a:spcBef>
              <a:buSzPct val="110000"/>
              <a:buFont typeface="Wingdings" pitchFamily="2" charset="2"/>
              <a:buNone/>
            </a:pPr>
            <a:r>
              <a:rPr lang="en-US" sz="2500">
                <a:latin typeface="Tahoma" pitchFamily="34" charset="0"/>
              </a:rPr>
              <a:t>Over time,  </a:t>
            </a:r>
            <a:br>
              <a:rPr lang="en-US" sz="2500">
                <a:latin typeface="Tahoma" pitchFamily="34" charset="0"/>
              </a:rPr>
            </a:br>
            <a:r>
              <a:rPr lang="en-US" sz="2500" b="1" i="1">
                <a:latin typeface="Tahoma" pitchFamily="34" charset="0"/>
              </a:rPr>
              <a:t>P</a:t>
            </a:r>
            <a:r>
              <a:rPr lang="en-US" sz="2500">
                <a:latin typeface="Tahoma" pitchFamily="34" charset="0"/>
              </a:rPr>
              <a:t>  gradually falls, which causes</a:t>
            </a:r>
          </a:p>
          <a:p>
            <a:pPr marL="346075" lvl="1" indent="-231775">
              <a:spcBef>
                <a:spcPct val="5000"/>
              </a:spcBef>
              <a:buSzPct val="90000"/>
              <a:buFontTx/>
              <a:buChar char="•"/>
            </a:pPr>
            <a:r>
              <a:rPr lang="en-US" sz="2500" i="1">
                <a:latin typeface="Tahoma" pitchFamily="34" charset="0"/>
              </a:rPr>
              <a:t>SRAS</a:t>
            </a:r>
            <a:r>
              <a:rPr lang="en-US" sz="2500">
                <a:latin typeface="Tahoma" pitchFamily="34" charset="0"/>
              </a:rPr>
              <a:t>  to move down</a:t>
            </a:r>
          </a:p>
          <a:p>
            <a:pPr marL="346075" lvl="1" indent="-231775">
              <a:spcBef>
                <a:spcPct val="5000"/>
              </a:spcBef>
              <a:buSzPct val="90000"/>
              <a:buFontTx/>
              <a:buChar char="•"/>
            </a:pPr>
            <a:r>
              <a:rPr lang="en-US" sz="2500" b="1" i="1">
                <a:latin typeface="Tahoma" pitchFamily="34" charset="0"/>
              </a:rPr>
              <a:t>M</a:t>
            </a:r>
            <a:r>
              <a:rPr lang="en-US" sz="2500" i="1">
                <a:latin typeface="Tahoma" pitchFamily="34" charset="0"/>
              </a:rPr>
              <a:t>/</a:t>
            </a:r>
            <a:r>
              <a:rPr lang="en-US" sz="2500" b="1" i="1">
                <a:latin typeface="Tahoma" pitchFamily="34" charset="0"/>
              </a:rPr>
              <a:t>P</a:t>
            </a:r>
            <a:r>
              <a:rPr lang="en-US" sz="2500">
                <a:latin typeface="Tahoma" pitchFamily="34" charset="0"/>
              </a:rPr>
              <a:t>  to increase, which causes </a:t>
            </a:r>
            <a:r>
              <a:rPr lang="en-US" sz="2500" i="1">
                <a:latin typeface="Tahoma" pitchFamily="34" charset="0"/>
              </a:rPr>
              <a:t>LM</a:t>
            </a:r>
            <a:r>
              <a:rPr lang="en-US" sz="2500">
                <a:latin typeface="Tahoma" pitchFamily="34" charset="0"/>
              </a:rPr>
              <a:t> </a:t>
            </a:r>
            <a:br>
              <a:rPr lang="en-US" sz="2500">
                <a:latin typeface="Tahoma" pitchFamily="34" charset="0"/>
              </a:rPr>
            </a:br>
            <a:r>
              <a:rPr lang="en-US" sz="2500">
                <a:latin typeface="Tahoma" pitchFamily="34" charset="0"/>
              </a:rPr>
              <a:t>to move down </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6"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SR and LR effects of an </a:t>
            </a:r>
            <a:r>
              <a:rPr lang="en-US" sz="2400" b="1" i="1" dirty="0">
                <a:latin typeface="Arial" pitchFamily="34" charset="0"/>
                <a:cs typeface="Arial" pitchFamily="34" charset="0"/>
              </a:rPr>
              <a:t>IS</a:t>
            </a:r>
            <a:r>
              <a:rPr lang="en-US" sz="2400" b="1" dirty="0">
                <a:latin typeface="Arial" pitchFamily="34" charset="0"/>
                <a:cs typeface="Arial" pitchFamily="34" charset="0"/>
              </a:rPr>
              <a:t> shock</a:t>
            </a:r>
          </a:p>
        </p:txBody>
      </p:sp>
      <p:sp>
        <p:nvSpPr>
          <p:cNvPr id="385054" name="Line 30"/>
          <p:cNvSpPr>
            <a:spLocks noChangeShapeType="1"/>
          </p:cNvSpPr>
          <p:nvPr/>
        </p:nvSpPr>
        <p:spPr bwMode="auto">
          <a:xfrm flipV="1">
            <a:off x="5486400" y="1600200"/>
            <a:ext cx="1828800" cy="1219200"/>
          </a:xfrm>
          <a:prstGeom prst="line">
            <a:avLst/>
          </a:prstGeom>
          <a:noFill/>
          <a:ln w="28575">
            <a:solidFill>
              <a:srgbClr val="DDDDDD"/>
            </a:solidFill>
            <a:round/>
            <a:headEnd/>
            <a:tailEnd/>
          </a:ln>
          <a:effectLst/>
        </p:spPr>
        <p:txBody>
          <a:bodyPr/>
          <a:lstStyle/>
          <a:p>
            <a:endParaRPr lang="en-US"/>
          </a:p>
        </p:txBody>
      </p:sp>
      <p:sp>
        <p:nvSpPr>
          <p:cNvPr id="385046" name="Line 22"/>
          <p:cNvSpPr>
            <a:spLocks noChangeShapeType="1"/>
          </p:cNvSpPr>
          <p:nvPr/>
        </p:nvSpPr>
        <p:spPr bwMode="auto">
          <a:xfrm>
            <a:off x="5715000" y="1371600"/>
            <a:ext cx="2057400" cy="1295400"/>
          </a:xfrm>
          <a:prstGeom prst="line">
            <a:avLst/>
          </a:prstGeom>
          <a:noFill/>
          <a:ln w="28575">
            <a:solidFill>
              <a:srgbClr val="DDDDDD"/>
            </a:solidFill>
            <a:round/>
            <a:headEnd/>
            <a:tailEnd/>
          </a:ln>
          <a:effectLst/>
        </p:spPr>
        <p:txBody>
          <a:bodyPr/>
          <a:lstStyle/>
          <a:p>
            <a:endParaRPr lang="en-US"/>
          </a:p>
        </p:txBody>
      </p:sp>
      <p:sp>
        <p:nvSpPr>
          <p:cNvPr id="385049" name="Line 25"/>
          <p:cNvSpPr>
            <a:spLocks noChangeShapeType="1"/>
          </p:cNvSpPr>
          <p:nvPr/>
        </p:nvSpPr>
        <p:spPr bwMode="auto">
          <a:xfrm>
            <a:off x="4953000" y="4572000"/>
            <a:ext cx="2971800" cy="0"/>
          </a:xfrm>
          <a:prstGeom prst="line">
            <a:avLst/>
          </a:prstGeom>
          <a:noFill/>
          <a:ln w="28575">
            <a:solidFill>
              <a:srgbClr val="DDDDDD"/>
            </a:solidFill>
            <a:round/>
            <a:headEnd/>
            <a:tailEnd/>
          </a:ln>
          <a:effectLst/>
        </p:spPr>
        <p:txBody>
          <a:bodyPr/>
          <a:lstStyle/>
          <a:p>
            <a:endParaRPr lang="en-US"/>
          </a:p>
        </p:txBody>
      </p:sp>
      <p:sp>
        <p:nvSpPr>
          <p:cNvPr id="385063" name="Line 39"/>
          <p:cNvSpPr>
            <a:spLocks noChangeShapeType="1"/>
          </p:cNvSpPr>
          <p:nvPr/>
        </p:nvSpPr>
        <p:spPr bwMode="auto">
          <a:xfrm>
            <a:off x="5653088" y="3702050"/>
            <a:ext cx="2087562" cy="1717675"/>
          </a:xfrm>
          <a:prstGeom prst="line">
            <a:avLst/>
          </a:prstGeom>
          <a:noFill/>
          <a:ln w="28575">
            <a:solidFill>
              <a:srgbClr val="DDDDDD"/>
            </a:solidFill>
            <a:round/>
            <a:headEnd/>
            <a:tailEnd/>
          </a:ln>
          <a:effectLst/>
        </p:spPr>
        <p:txBody>
          <a:bodyPr/>
          <a:lstStyle/>
          <a:p>
            <a:endParaRPr lang="en-US"/>
          </a:p>
        </p:txBody>
      </p:sp>
      <p:grpSp>
        <p:nvGrpSpPr>
          <p:cNvPr id="385059" name="Group 35"/>
          <p:cNvGrpSpPr>
            <a:grpSpLocks/>
          </p:cNvGrpSpPr>
          <p:nvPr/>
        </p:nvGrpSpPr>
        <p:grpSpPr bwMode="auto">
          <a:xfrm>
            <a:off x="5421313" y="3995738"/>
            <a:ext cx="2655887" cy="1882775"/>
            <a:chOff x="3415" y="2517"/>
            <a:chExt cx="1673" cy="1186"/>
          </a:xfrm>
        </p:grpSpPr>
        <p:sp>
          <p:nvSpPr>
            <p:cNvPr id="385060" name="Line 36"/>
            <p:cNvSpPr>
              <a:spLocks noChangeShapeType="1"/>
            </p:cNvSpPr>
            <p:nvPr/>
          </p:nvSpPr>
          <p:spPr bwMode="auto">
            <a:xfrm>
              <a:off x="3415" y="2517"/>
              <a:ext cx="1315" cy="1082"/>
            </a:xfrm>
            <a:prstGeom prst="line">
              <a:avLst/>
            </a:prstGeom>
            <a:noFill/>
            <a:ln w="28575">
              <a:solidFill>
                <a:srgbClr val="CC0000"/>
              </a:solidFill>
              <a:round/>
              <a:headEnd/>
              <a:tailEnd/>
            </a:ln>
            <a:effectLst/>
          </p:spPr>
          <p:txBody>
            <a:bodyPr/>
            <a:lstStyle/>
            <a:p>
              <a:endParaRPr lang="en-US"/>
            </a:p>
          </p:txBody>
        </p:sp>
        <p:sp>
          <p:nvSpPr>
            <p:cNvPr id="385061" name="Text Box 37"/>
            <p:cNvSpPr txBox="1">
              <a:spLocks noChangeArrowheads="1"/>
            </p:cNvSpPr>
            <p:nvPr/>
          </p:nvSpPr>
          <p:spPr bwMode="auto">
            <a:xfrm>
              <a:off x="4733" y="3453"/>
              <a:ext cx="355" cy="250"/>
            </a:xfrm>
            <a:prstGeom prst="rect">
              <a:avLst/>
            </a:prstGeom>
            <a:noFill/>
            <a:ln w="9525">
              <a:noFill/>
              <a:miter lim="800000"/>
              <a:headEnd/>
              <a:tailEnd/>
            </a:ln>
            <a:effectLst/>
          </p:spPr>
          <p:txBody>
            <a:bodyPr lIns="0" tIns="0" rIns="0">
              <a:spAutoFit/>
            </a:bodyPr>
            <a:lstStyle/>
            <a:p>
              <a:pPr>
                <a:spcBef>
                  <a:spcPct val="50000"/>
                </a:spcBef>
              </a:pPr>
              <a:r>
                <a:rPr lang="en-US" sz="2300" i="1">
                  <a:latin typeface="Arial" charset="0"/>
                </a:rPr>
                <a:t>AD</a:t>
              </a:r>
              <a:r>
                <a:rPr lang="en-US" sz="2300" baseline="-25000">
                  <a:latin typeface="Tahoma" pitchFamily="34" charset="0"/>
                </a:rPr>
                <a:t>2</a:t>
              </a:r>
            </a:p>
          </p:txBody>
        </p:sp>
      </p:grpSp>
      <p:grpSp>
        <p:nvGrpSpPr>
          <p:cNvPr id="385091" name="Group 67"/>
          <p:cNvGrpSpPr>
            <a:grpSpLocks/>
          </p:cNvGrpSpPr>
          <p:nvPr/>
        </p:nvGrpSpPr>
        <p:grpSpPr bwMode="auto">
          <a:xfrm>
            <a:off x="4962525" y="1716088"/>
            <a:ext cx="2971800" cy="4171950"/>
            <a:chOff x="3126" y="1081"/>
            <a:chExt cx="1872" cy="2628"/>
          </a:xfrm>
        </p:grpSpPr>
        <p:sp>
          <p:nvSpPr>
            <p:cNvPr id="385076" name="Line 52"/>
            <p:cNvSpPr>
              <a:spLocks noChangeShapeType="1"/>
            </p:cNvSpPr>
            <p:nvPr/>
          </p:nvSpPr>
          <p:spPr bwMode="auto">
            <a:xfrm flipH="1">
              <a:off x="3981" y="1578"/>
              <a:ext cx="3" cy="2131"/>
            </a:xfrm>
            <a:prstGeom prst="line">
              <a:avLst/>
            </a:prstGeom>
            <a:noFill/>
            <a:ln w="12700">
              <a:solidFill>
                <a:srgbClr val="339933"/>
              </a:solidFill>
              <a:prstDash val="sysDot"/>
              <a:round/>
              <a:headEnd/>
              <a:tailEnd/>
            </a:ln>
            <a:effectLst/>
          </p:spPr>
          <p:txBody>
            <a:bodyPr/>
            <a:lstStyle/>
            <a:p>
              <a:endParaRPr lang="en-US"/>
            </a:p>
          </p:txBody>
        </p:sp>
        <p:sp>
          <p:nvSpPr>
            <p:cNvPr id="385084" name="Line 60"/>
            <p:cNvSpPr>
              <a:spLocks noChangeShapeType="1"/>
            </p:cNvSpPr>
            <p:nvPr/>
          </p:nvSpPr>
          <p:spPr bwMode="auto">
            <a:xfrm>
              <a:off x="3126" y="2984"/>
              <a:ext cx="1872" cy="0"/>
            </a:xfrm>
            <a:prstGeom prst="line">
              <a:avLst/>
            </a:prstGeom>
            <a:noFill/>
            <a:ln w="28575">
              <a:solidFill>
                <a:srgbClr val="339933"/>
              </a:solidFill>
              <a:round/>
              <a:headEnd/>
              <a:tailEnd/>
            </a:ln>
            <a:effectLst/>
          </p:spPr>
          <p:txBody>
            <a:bodyPr/>
            <a:lstStyle/>
            <a:p>
              <a:endParaRPr lang="en-US"/>
            </a:p>
          </p:txBody>
        </p:sp>
        <p:sp>
          <p:nvSpPr>
            <p:cNvPr id="385086" name="Line 62"/>
            <p:cNvSpPr>
              <a:spLocks noChangeShapeType="1"/>
            </p:cNvSpPr>
            <p:nvPr/>
          </p:nvSpPr>
          <p:spPr bwMode="auto">
            <a:xfrm flipV="1">
              <a:off x="3587" y="1081"/>
              <a:ext cx="1152" cy="768"/>
            </a:xfrm>
            <a:prstGeom prst="line">
              <a:avLst/>
            </a:prstGeom>
            <a:noFill/>
            <a:ln w="28575">
              <a:solidFill>
                <a:srgbClr val="339933"/>
              </a:solidFill>
              <a:round/>
              <a:headEnd/>
              <a:tailEnd/>
            </a:ln>
            <a:effectLst/>
          </p:spPr>
          <p:txBody>
            <a:bodyPr/>
            <a:lstStyle/>
            <a:p>
              <a:endParaRPr lang="en-US"/>
            </a:p>
          </p:txBody>
        </p:sp>
      </p:grpSp>
      <p:grpSp>
        <p:nvGrpSpPr>
          <p:cNvPr id="385092" name="Group 68"/>
          <p:cNvGrpSpPr>
            <a:grpSpLocks/>
          </p:cNvGrpSpPr>
          <p:nvPr/>
        </p:nvGrpSpPr>
        <p:grpSpPr bwMode="auto">
          <a:xfrm>
            <a:off x="4956175" y="1849438"/>
            <a:ext cx="2971800" cy="4046537"/>
            <a:chOff x="3122" y="1165"/>
            <a:chExt cx="1872" cy="2549"/>
          </a:xfrm>
        </p:grpSpPr>
        <p:sp>
          <p:nvSpPr>
            <p:cNvPr id="385085" name="Line 61"/>
            <p:cNvSpPr>
              <a:spLocks noChangeShapeType="1"/>
            </p:cNvSpPr>
            <p:nvPr/>
          </p:nvSpPr>
          <p:spPr bwMode="auto">
            <a:xfrm>
              <a:off x="3122" y="3083"/>
              <a:ext cx="1872" cy="0"/>
            </a:xfrm>
            <a:prstGeom prst="line">
              <a:avLst/>
            </a:prstGeom>
            <a:noFill/>
            <a:ln w="28575">
              <a:solidFill>
                <a:srgbClr val="339933"/>
              </a:solidFill>
              <a:round/>
              <a:headEnd/>
              <a:tailEnd/>
            </a:ln>
            <a:effectLst/>
          </p:spPr>
          <p:txBody>
            <a:bodyPr/>
            <a:lstStyle/>
            <a:p>
              <a:endParaRPr lang="en-US"/>
            </a:p>
          </p:txBody>
        </p:sp>
        <p:sp>
          <p:nvSpPr>
            <p:cNvPr id="385087" name="Line 63"/>
            <p:cNvSpPr>
              <a:spLocks noChangeShapeType="1"/>
            </p:cNvSpPr>
            <p:nvPr/>
          </p:nvSpPr>
          <p:spPr bwMode="auto">
            <a:xfrm flipV="1">
              <a:off x="3696" y="1165"/>
              <a:ext cx="1152" cy="768"/>
            </a:xfrm>
            <a:prstGeom prst="line">
              <a:avLst/>
            </a:prstGeom>
            <a:noFill/>
            <a:ln w="28575">
              <a:solidFill>
                <a:srgbClr val="339933"/>
              </a:solidFill>
              <a:round/>
              <a:headEnd/>
              <a:tailEnd/>
            </a:ln>
            <a:effectLst/>
          </p:spPr>
          <p:txBody>
            <a:bodyPr/>
            <a:lstStyle/>
            <a:p>
              <a:endParaRPr lang="en-US"/>
            </a:p>
          </p:txBody>
        </p:sp>
        <p:sp>
          <p:nvSpPr>
            <p:cNvPr id="385089" name="Line 65"/>
            <p:cNvSpPr>
              <a:spLocks noChangeShapeType="1"/>
            </p:cNvSpPr>
            <p:nvPr/>
          </p:nvSpPr>
          <p:spPr bwMode="auto">
            <a:xfrm>
              <a:off x="4106" y="1657"/>
              <a:ext cx="1" cy="2057"/>
            </a:xfrm>
            <a:prstGeom prst="line">
              <a:avLst/>
            </a:prstGeom>
            <a:noFill/>
            <a:ln w="12700">
              <a:solidFill>
                <a:srgbClr val="339933"/>
              </a:solidFill>
              <a:prstDash val="sysDot"/>
              <a:round/>
              <a:headEnd/>
              <a:tailEnd/>
            </a:ln>
            <a:effectLst/>
          </p:spPr>
          <p:txBody>
            <a:bodyPr/>
            <a:lstStyle/>
            <a:p>
              <a:endParaRPr lang="en-US"/>
            </a:p>
          </p:txBody>
        </p:sp>
      </p:grpSp>
      <p:grpSp>
        <p:nvGrpSpPr>
          <p:cNvPr id="385027" name="Group 3"/>
          <p:cNvGrpSpPr>
            <a:grpSpLocks/>
          </p:cNvGrpSpPr>
          <p:nvPr/>
        </p:nvGrpSpPr>
        <p:grpSpPr bwMode="auto">
          <a:xfrm>
            <a:off x="4572000" y="1143000"/>
            <a:ext cx="3657600" cy="2500313"/>
            <a:chOff x="2256" y="806"/>
            <a:chExt cx="2304" cy="1575"/>
          </a:xfrm>
        </p:grpSpPr>
        <p:grpSp>
          <p:nvGrpSpPr>
            <p:cNvPr id="385028" name="Group 4"/>
            <p:cNvGrpSpPr>
              <a:grpSpLocks/>
            </p:cNvGrpSpPr>
            <p:nvPr/>
          </p:nvGrpSpPr>
          <p:grpSpPr bwMode="auto">
            <a:xfrm>
              <a:off x="2496" y="960"/>
              <a:ext cx="1824" cy="1188"/>
              <a:chOff x="2640" y="1056"/>
              <a:chExt cx="2496" cy="2112"/>
            </a:xfrm>
          </p:grpSpPr>
          <p:sp>
            <p:nvSpPr>
              <p:cNvPr id="385029" name="Line 5"/>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385030" name="Line 6"/>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385031" name="Text Box 7"/>
            <p:cNvSpPr txBox="1">
              <a:spLocks noChangeArrowheads="1"/>
            </p:cNvSpPr>
            <p:nvPr/>
          </p:nvSpPr>
          <p:spPr bwMode="auto">
            <a:xfrm>
              <a:off x="4224" y="2112"/>
              <a:ext cx="336" cy="269"/>
            </a:xfrm>
            <a:prstGeom prst="rect">
              <a:avLst/>
            </a:prstGeom>
            <a:noFill/>
            <a:ln w="9525">
              <a:noFill/>
              <a:miter lim="800000"/>
              <a:headEnd/>
              <a:tailEnd/>
            </a:ln>
            <a:effectLst/>
          </p:spPr>
          <p:txBody>
            <a:bodyPr>
              <a:spAutoFit/>
            </a:bodyPr>
            <a:lstStyle/>
            <a:p>
              <a:pPr>
                <a:spcBef>
                  <a:spcPct val="50000"/>
                </a:spcBef>
              </a:pPr>
              <a:r>
                <a:rPr lang="en-US" sz="2200" b="1" i="1">
                  <a:latin typeface="Tahoma" pitchFamily="34" charset="0"/>
                </a:rPr>
                <a:t>Y</a:t>
              </a:r>
              <a:r>
                <a:rPr lang="en-US" sz="2200">
                  <a:latin typeface="Arial" charset="0"/>
                </a:rPr>
                <a:t> </a:t>
              </a:r>
            </a:p>
          </p:txBody>
        </p:sp>
        <p:sp>
          <p:nvSpPr>
            <p:cNvPr id="385032" name="Text Box 8"/>
            <p:cNvSpPr txBox="1">
              <a:spLocks noChangeArrowheads="1"/>
            </p:cNvSpPr>
            <p:nvPr/>
          </p:nvSpPr>
          <p:spPr bwMode="auto">
            <a:xfrm>
              <a:off x="2256" y="806"/>
              <a:ext cx="240" cy="269"/>
            </a:xfrm>
            <a:prstGeom prst="rect">
              <a:avLst/>
            </a:prstGeom>
            <a:noFill/>
            <a:ln w="9525">
              <a:noFill/>
              <a:miter lim="800000"/>
              <a:headEnd/>
              <a:tailEnd/>
            </a:ln>
            <a:effectLst/>
          </p:spPr>
          <p:txBody>
            <a:bodyPr>
              <a:spAutoFit/>
            </a:bodyPr>
            <a:lstStyle/>
            <a:p>
              <a:pPr algn="ctr">
                <a:spcBef>
                  <a:spcPct val="5000"/>
                </a:spcBef>
                <a:tabLst>
                  <a:tab pos="1830388" algn="r"/>
                </a:tabLst>
              </a:pPr>
              <a:r>
                <a:rPr lang="en-US" sz="2200" b="1" i="1">
                  <a:latin typeface="Tahoma" pitchFamily="34" charset="0"/>
                </a:rPr>
                <a:t>r</a:t>
              </a:r>
              <a:endParaRPr lang="en-US" sz="2200">
                <a:latin typeface="Arial" charset="0"/>
              </a:endParaRPr>
            </a:p>
          </p:txBody>
        </p:sp>
      </p:grpSp>
      <p:grpSp>
        <p:nvGrpSpPr>
          <p:cNvPr id="385033" name="Group 9"/>
          <p:cNvGrpSpPr>
            <a:grpSpLocks/>
          </p:cNvGrpSpPr>
          <p:nvPr/>
        </p:nvGrpSpPr>
        <p:grpSpPr bwMode="auto">
          <a:xfrm>
            <a:off x="4572000" y="3767138"/>
            <a:ext cx="3657600" cy="2500312"/>
            <a:chOff x="2256" y="806"/>
            <a:chExt cx="2304" cy="1575"/>
          </a:xfrm>
        </p:grpSpPr>
        <p:grpSp>
          <p:nvGrpSpPr>
            <p:cNvPr id="385034" name="Group 10"/>
            <p:cNvGrpSpPr>
              <a:grpSpLocks/>
            </p:cNvGrpSpPr>
            <p:nvPr/>
          </p:nvGrpSpPr>
          <p:grpSpPr bwMode="auto">
            <a:xfrm>
              <a:off x="2496" y="960"/>
              <a:ext cx="1824" cy="1188"/>
              <a:chOff x="2640" y="1056"/>
              <a:chExt cx="2496" cy="2112"/>
            </a:xfrm>
          </p:grpSpPr>
          <p:sp>
            <p:nvSpPr>
              <p:cNvPr id="385035" name="Line 11"/>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385036" name="Line 12"/>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385037" name="Text Box 13"/>
            <p:cNvSpPr txBox="1">
              <a:spLocks noChangeArrowheads="1"/>
            </p:cNvSpPr>
            <p:nvPr/>
          </p:nvSpPr>
          <p:spPr bwMode="auto">
            <a:xfrm>
              <a:off x="4224" y="2112"/>
              <a:ext cx="336" cy="269"/>
            </a:xfrm>
            <a:prstGeom prst="rect">
              <a:avLst/>
            </a:prstGeom>
            <a:noFill/>
            <a:ln w="9525">
              <a:noFill/>
              <a:miter lim="800000"/>
              <a:headEnd/>
              <a:tailEnd/>
            </a:ln>
            <a:effectLst/>
          </p:spPr>
          <p:txBody>
            <a:bodyPr>
              <a:spAutoFit/>
            </a:bodyPr>
            <a:lstStyle/>
            <a:p>
              <a:pPr>
                <a:spcBef>
                  <a:spcPct val="50000"/>
                </a:spcBef>
              </a:pPr>
              <a:r>
                <a:rPr lang="en-US" sz="2200" b="1" i="1">
                  <a:latin typeface="Tahoma" pitchFamily="34" charset="0"/>
                </a:rPr>
                <a:t>Y</a:t>
              </a:r>
              <a:r>
                <a:rPr lang="en-US" sz="2200">
                  <a:latin typeface="Arial" charset="0"/>
                </a:rPr>
                <a:t> </a:t>
              </a:r>
            </a:p>
          </p:txBody>
        </p:sp>
        <p:sp>
          <p:nvSpPr>
            <p:cNvPr id="385038" name="Text Box 14"/>
            <p:cNvSpPr txBox="1">
              <a:spLocks noChangeArrowheads="1"/>
            </p:cNvSpPr>
            <p:nvPr/>
          </p:nvSpPr>
          <p:spPr bwMode="auto">
            <a:xfrm>
              <a:off x="2256" y="806"/>
              <a:ext cx="240" cy="269"/>
            </a:xfrm>
            <a:prstGeom prst="rect">
              <a:avLst/>
            </a:prstGeom>
            <a:noFill/>
            <a:ln w="9525">
              <a:noFill/>
              <a:miter lim="800000"/>
              <a:headEnd/>
              <a:tailEnd/>
            </a:ln>
            <a:effectLst/>
          </p:spPr>
          <p:txBody>
            <a:bodyPr>
              <a:spAutoFit/>
            </a:bodyPr>
            <a:lstStyle/>
            <a:p>
              <a:pPr algn="ctr">
                <a:spcBef>
                  <a:spcPct val="5000"/>
                </a:spcBef>
                <a:tabLst>
                  <a:tab pos="1830388" algn="r"/>
                </a:tabLst>
              </a:pPr>
              <a:r>
                <a:rPr lang="en-US" sz="2200" b="1" i="1">
                  <a:latin typeface="Tahoma" pitchFamily="34" charset="0"/>
                </a:rPr>
                <a:t>P</a:t>
              </a:r>
              <a:endParaRPr lang="en-US" sz="2200">
                <a:latin typeface="Arial" charset="0"/>
              </a:endParaRPr>
            </a:p>
          </p:txBody>
        </p:sp>
      </p:grpSp>
      <p:sp>
        <p:nvSpPr>
          <p:cNvPr id="385039" name="Line 15"/>
          <p:cNvSpPr>
            <a:spLocks noChangeShapeType="1"/>
          </p:cNvSpPr>
          <p:nvPr/>
        </p:nvSpPr>
        <p:spPr bwMode="auto">
          <a:xfrm>
            <a:off x="6710363" y="4143375"/>
            <a:ext cx="0" cy="1752600"/>
          </a:xfrm>
          <a:prstGeom prst="line">
            <a:avLst/>
          </a:prstGeom>
          <a:noFill/>
          <a:ln w="28575">
            <a:solidFill>
              <a:srgbClr val="000099"/>
            </a:solidFill>
            <a:round/>
            <a:headEnd/>
            <a:tailEnd/>
          </a:ln>
          <a:effectLst/>
        </p:spPr>
        <p:txBody>
          <a:bodyPr/>
          <a:lstStyle/>
          <a:p>
            <a:endParaRPr lang="en-US"/>
          </a:p>
        </p:txBody>
      </p:sp>
      <p:sp>
        <p:nvSpPr>
          <p:cNvPr id="385040" name="Text Box 16"/>
          <p:cNvSpPr txBox="1">
            <a:spLocks noChangeArrowheads="1"/>
          </p:cNvSpPr>
          <p:nvPr/>
        </p:nvSpPr>
        <p:spPr bwMode="auto">
          <a:xfrm>
            <a:off x="6400800" y="3829050"/>
            <a:ext cx="762000" cy="304800"/>
          </a:xfrm>
          <a:prstGeom prst="rect">
            <a:avLst/>
          </a:prstGeom>
          <a:noFill/>
          <a:ln w="9525">
            <a:noFill/>
            <a:miter lim="800000"/>
            <a:headEnd/>
            <a:tailEnd/>
          </a:ln>
          <a:effectLst/>
        </p:spPr>
        <p:txBody>
          <a:bodyPr lIns="0" tIns="0" rIns="0" bIns="0"/>
          <a:lstStyle/>
          <a:p>
            <a:pPr>
              <a:spcBef>
                <a:spcPct val="50000"/>
              </a:spcBef>
            </a:pPr>
            <a:r>
              <a:rPr lang="en-US" sz="2100" i="1">
                <a:latin typeface="Arial" charset="0"/>
              </a:rPr>
              <a:t>LRAS</a:t>
            </a:r>
          </a:p>
        </p:txBody>
      </p:sp>
      <p:graphicFrame>
        <p:nvGraphicFramePr>
          <p:cNvPr id="385041" name="Object 17"/>
          <p:cNvGraphicFramePr>
            <a:graphicFrameLocks noChangeAspect="1"/>
          </p:cNvGraphicFramePr>
          <p:nvPr/>
        </p:nvGraphicFramePr>
        <p:xfrm>
          <a:off x="6580188" y="5886450"/>
          <a:ext cx="334962" cy="438150"/>
        </p:xfrm>
        <a:graphic>
          <a:graphicData uri="http://schemas.openxmlformats.org/presentationml/2006/ole">
            <p:oleObj spid="_x0000_s385046" name="Equation" r:id="rId4" imgW="164885" imgH="215619" progId="">
              <p:embed/>
            </p:oleObj>
          </a:graphicData>
        </a:graphic>
      </p:graphicFrame>
      <p:grpSp>
        <p:nvGrpSpPr>
          <p:cNvPr id="385042" name="Group 18"/>
          <p:cNvGrpSpPr>
            <a:grpSpLocks/>
          </p:cNvGrpSpPr>
          <p:nvPr/>
        </p:nvGrpSpPr>
        <p:grpSpPr bwMode="auto">
          <a:xfrm>
            <a:off x="6400800" y="1219200"/>
            <a:ext cx="762000" cy="2495550"/>
            <a:chOff x="4032" y="768"/>
            <a:chExt cx="480" cy="1572"/>
          </a:xfrm>
        </p:grpSpPr>
        <p:sp>
          <p:nvSpPr>
            <p:cNvPr id="385043" name="Line 19"/>
            <p:cNvSpPr>
              <a:spLocks noChangeShapeType="1"/>
            </p:cNvSpPr>
            <p:nvPr/>
          </p:nvSpPr>
          <p:spPr bwMode="auto">
            <a:xfrm>
              <a:off x="4227" y="966"/>
              <a:ext cx="0" cy="1104"/>
            </a:xfrm>
            <a:prstGeom prst="line">
              <a:avLst/>
            </a:prstGeom>
            <a:noFill/>
            <a:ln w="28575">
              <a:solidFill>
                <a:srgbClr val="000099"/>
              </a:solidFill>
              <a:round/>
              <a:headEnd/>
              <a:tailEnd/>
            </a:ln>
            <a:effectLst/>
          </p:spPr>
          <p:txBody>
            <a:bodyPr/>
            <a:lstStyle/>
            <a:p>
              <a:endParaRPr lang="en-US"/>
            </a:p>
          </p:txBody>
        </p:sp>
        <p:sp>
          <p:nvSpPr>
            <p:cNvPr id="385044" name="Text Box 20"/>
            <p:cNvSpPr txBox="1">
              <a:spLocks noChangeArrowheads="1"/>
            </p:cNvSpPr>
            <p:nvPr/>
          </p:nvSpPr>
          <p:spPr bwMode="auto">
            <a:xfrm>
              <a:off x="4032" y="768"/>
              <a:ext cx="480" cy="192"/>
            </a:xfrm>
            <a:prstGeom prst="rect">
              <a:avLst/>
            </a:prstGeom>
            <a:noFill/>
            <a:ln w="9525">
              <a:noFill/>
              <a:miter lim="800000"/>
              <a:headEnd/>
              <a:tailEnd/>
            </a:ln>
            <a:effectLst/>
          </p:spPr>
          <p:txBody>
            <a:bodyPr lIns="0" tIns="0" rIns="0" bIns="0"/>
            <a:lstStyle/>
            <a:p>
              <a:pPr>
                <a:spcBef>
                  <a:spcPct val="50000"/>
                </a:spcBef>
              </a:pPr>
              <a:r>
                <a:rPr lang="en-US" sz="2100" i="1">
                  <a:latin typeface="Arial" charset="0"/>
                </a:rPr>
                <a:t>LRAS</a:t>
              </a:r>
            </a:p>
          </p:txBody>
        </p:sp>
        <p:graphicFrame>
          <p:nvGraphicFramePr>
            <p:cNvPr id="385045" name="Object 21"/>
            <p:cNvGraphicFramePr>
              <a:graphicFrameLocks noChangeAspect="1"/>
            </p:cNvGraphicFramePr>
            <p:nvPr/>
          </p:nvGraphicFramePr>
          <p:xfrm>
            <a:off x="4145" y="2064"/>
            <a:ext cx="211" cy="276"/>
          </p:xfrm>
          <a:graphic>
            <a:graphicData uri="http://schemas.openxmlformats.org/presentationml/2006/ole">
              <p:oleObj spid="_x0000_s385047" name="Equation" r:id="rId5" imgW="164885" imgH="215619" progId="">
                <p:embed/>
              </p:oleObj>
            </a:graphicData>
          </a:graphic>
        </p:graphicFrame>
      </p:grpSp>
      <p:sp>
        <p:nvSpPr>
          <p:cNvPr id="385047" name="Text Box 23"/>
          <p:cNvSpPr txBox="1">
            <a:spLocks noChangeArrowheads="1"/>
          </p:cNvSpPr>
          <p:nvPr/>
        </p:nvSpPr>
        <p:spPr bwMode="auto">
          <a:xfrm>
            <a:off x="7800975" y="2528888"/>
            <a:ext cx="428625" cy="442912"/>
          </a:xfrm>
          <a:prstGeom prst="rect">
            <a:avLst/>
          </a:prstGeom>
          <a:noFill/>
          <a:ln w="9525">
            <a:noFill/>
            <a:miter lim="800000"/>
            <a:headEnd/>
            <a:tailEnd/>
          </a:ln>
          <a:effectLst/>
        </p:spPr>
        <p:txBody>
          <a:bodyPr lIns="0" tIns="0" rIns="0" bIns="91440">
            <a:spAutoFit/>
          </a:bodyPr>
          <a:lstStyle/>
          <a:p>
            <a:pPr>
              <a:spcBef>
                <a:spcPct val="50000"/>
              </a:spcBef>
            </a:pPr>
            <a:r>
              <a:rPr lang="en-US" sz="2300" i="1">
                <a:solidFill>
                  <a:srgbClr val="DDDDDD"/>
                </a:solidFill>
                <a:latin typeface="Tahoma" pitchFamily="34" charset="0"/>
              </a:rPr>
              <a:t>IS</a:t>
            </a:r>
            <a:r>
              <a:rPr lang="en-US" sz="2300" baseline="-25000">
                <a:solidFill>
                  <a:srgbClr val="DDDDDD"/>
                </a:solidFill>
                <a:latin typeface="Tahoma" pitchFamily="34" charset="0"/>
              </a:rPr>
              <a:t>1</a:t>
            </a:r>
          </a:p>
        </p:txBody>
      </p:sp>
      <p:sp>
        <p:nvSpPr>
          <p:cNvPr id="385050" name="Text Box 26"/>
          <p:cNvSpPr txBox="1">
            <a:spLocks noChangeArrowheads="1"/>
          </p:cNvSpPr>
          <p:nvPr/>
        </p:nvSpPr>
        <p:spPr bwMode="auto">
          <a:xfrm>
            <a:off x="7620000" y="4267200"/>
            <a:ext cx="914400" cy="381000"/>
          </a:xfrm>
          <a:prstGeom prst="rect">
            <a:avLst/>
          </a:prstGeom>
          <a:noFill/>
          <a:ln w="9525">
            <a:noFill/>
            <a:miter lim="800000"/>
            <a:headEnd/>
            <a:tailEnd/>
          </a:ln>
          <a:effectLst/>
        </p:spPr>
        <p:txBody>
          <a:bodyPr lIns="0" tIns="0" rIns="0" bIns="0"/>
          <a:lstStyle/>
          <a:p>
            <a:pPr>
              <a:spcBef>
                <a:spcPct val="50000"/>
              </a:spcBef>
            </a:pPr>
            <a:r>
              <a:rPr lang="en-US" sz="2100" i="1">
                <a:solidFill>
                  <a:srgbClr val="DDDDDD"/>
                </a:solidFill>
                <a:latin typeface="Arial" charset="0"/>
              </a:rPr>
              <a:t>SRAS</a:t>
            </a:r>
            <a:r>
              <a:rPr lang="en-US" sz="2300" baseline="-25000">
                <a:solidFill>
                  <a:srgbClr val="DDDDDD"/>
                </a:solidFill>
                <a:latin typeface="Tahoma" pitchFamily="34" charset="0"/>
              </a:rPr>
              <a:t>1</a:t>
            </a:r>
          </a:p>
        </p:txBody>
      </p:sp>
      <p:sp>
        <p:nvSpPr>
          <p:cNvPr id="385051" name="Text Box 27"/>
          <p:cNvSpPr txBox="1">
            <a:spLocks noChangeArrowheads="1"/>
          </p:cNvSpPr>
          <p:nvPr/>
        </p:nvSpPr>
        <p:spPr bwMode="auto">
          <a:xfrm>
            <a:off x="4572000" y="4343400"/>
            <a:ext cx="381000" cy="457200"/>
          </a:xfrm>
          <a:prstGeom prst="rect">
            <a:avLst/>
          </a:prstGeom>
          <a:noFill/>
          <a:ln w="9525">
            <a:noFill/>
            <a:miter lim="800000"/>
            <a:headEnd/>
            <a:tailEnd/>
          </a:ln>
          <a:effectLst/>
        </p:spPr>
        <p:txBody>
          <a:bodyPr lIns="0" tIns="0" rIns="0" bIns="0"/>
          <a:lstStyle/>
          <a:p>
            <a:pPr>
              <a:spcBef>
                <a:spcPct val="50000"/>
              </a:spcBef>
            </a:pPr>
            <a:r>
              <a:rPr lang="en-US" sz="2200" b="1" i="1">
                <a:solidFill>
                  <a:srgbClr val="DDDDDD"/>
                </a:solidFill>
                <a:latin typeface="Tahoma" pitchFamily="34" charset="0"/>
              </a:rPr>
              <a:t>P</a:t>
            </a:r>
            <a:r>
              <a:rPr lang="en-US" sz="2200" baseline="-25000">
                <a:solidFill>
                  <a:srgbClr val="DDDDDD"/>
                </a:solidFill>
                <a:latin typeface="Tahoma" pitchFamily="34" charset="0"/>
              </a:rPr>
              <a:t>1</a:t>
            </a:r>
          </a:p>
        </p:txBody>
      </p:sp>
      <p:sp>
        <p:nvSpPr>
          <p:cNvPr id="385053" name="Text Box 29"/>
          <p:cNvSpPr txBox="1">
            <a:spLocks noChangeArrowheads="1"/>
          </p:cNvSpPr>
          <p:nvPr/>
        </p:nvSpPr>
        <p:spPr bwMode="auto">
          <a:xfrm>
            <a:off x="7315200" y="1292225"/>
            <a:ext cx="942975" cy="350838"/>
          </a:xfrm>
          <a:prstGeom prst="rect">
            <a:avLst/>
          </a:prstGeom>
          <a:noFill/>
          <a:ln w="9525">
            <a:noFill/>
            <a:miter lim="800000"/>
            <a:headEnd/>
            <a:tailEnd/>
          </a:ln>
          <a:effectLst/>
        </p:spPr>
        <p:txBody>
          <a:bodyPr lIns="0" tIns="0" rIns="0" bIns="0">
            <a:spAutoFit/>
          </a:bodyPr>
          <a:lstStyle/>
          <a:p>
            <a:pPr>
              <a:spcBef>
                <a:spcPct val="50000"/>
              </a:spcBef>
            </a:pPr>
            <a:r>
              <a:rPr lang="en-US" sz="2300" i="1">
                <a:solidFill>
                  <a:srgbClr val="DDDDDD"/>
                </a:solidFill>
                <a:latin typeface="Arial" charset="0"/>
              </a:rPr>
              <a:t>LM</a:t>
            </a:r>
            <a:r>
              <a:rPr lang="en-US" sz="2300">
                <a:solidFill>
                  <a:srgbClr val="DDDDDD"/>
                </a:solidFill>
                <a:latin typeface="Arial" charset="0"/>
              </a:rPr>
              <a:t>(</a:t>
            </a:r>
            <a:r>
              <a:rPr lang="en-US" sz="2300" b="1" i="1">
                <a:solidFill>
                  <a:srgbClr val="DDDDDD"/>
                </a:solidFill>
                <a:latin typeface="Arial" charset="0"/>
              </a:rPr>
              <a:t>P</a:t>
            </a:r>
            <a:r>
              <a:rPr lang="en-US" sz="2300" baseline="-25000">
                <a:solidFill>
                  <a:srgbClr val="DDDDDD"/>
                </a:solidFill>
                <a:latin typeface="Tahoma" pitchFamily="34" charset="0"/>
              </a:rPr>
              <a:t>1</a:t>
            </a:r>
            <a:r>
              <a:rPr lang="en-US" sz="2300">
                <a:solidFill>
                  <a:srgbClr val="DDDDDD"/>
                </a:solidFill>
                <a:latin typeface="Arial" charset="0"/>
              </a:rPr>
              <a:t>)</a:t>
            </a:r>
          </a:p>
        </p:txBody>
      </p:sp>
      <p:grpSp>
        <p:nvGrpSpPr>
          <p:cNvPr id="385055" name="Group 31"/>
          <p:cNvGrpSpPr>
            <a:grpSpLocks/>
          </p:cNvGrpSpPr>
          <p:nvPr/>
        </p:nvGrpSpPr>
        <p:grpSpPr bwMode="auto">
          <a:xfrm>
            <a:off x="5105400" y="1752600"/>
            <a:ext cx="2576513" cy="1524000"/>
            <a:chOff x="3216" y="1104"/>
            <a:chExt cx="1623" cy="960"/>
          </a:xfrm>
        </p:grpSpPr>
        <p:sp>
          <p:nvSpPr>
            <p:cNvPr id="385056" name="Line 32"/>
            <p:cNvSpPr>
              <a:spLocks noChangeShapeType="1"/>
            </p:cNvSpPr>
            <p:nvPr/>
          </p:nvSpPr>
          <p:spPr bwMode="auto">
            <a:xfrm>
              <a:off x="3216" y="1104"/>
              <a:ext cx="1296" cy="816"/>
            </a:xfrm>
            <a:prstGeom prst="line">
              <a:avLst/>
            </a:prstGeom>
            <a:noFill/>
            <a:ln w="28575">
              <a:solidFill>
                <a:srgbClr val="CC0000"/>
              </a:solidFill>
              <a:round/>
              <a:headEnd/>
              <a:tailEnd/>
            </a:ln>
            <a:effectLst/>
          </p:spPr>
          <p:txBody>
            <a:bodyPr/>
            <a:lstStyle/>
            <a:p>
              <a:endParaRPr lang="en-US"/>
            </a:p>
          </p:txBody>
        </p:sp>
        <p:sp>
          <p:nvSpPr>
            <p:cNvPr id="385057" name="Text Box 33"/>
            <p:cNvSpPr txBox="1">
              <a:spLocks noChangeArrowheads="1"/>
            </p:cNvSpPr>
            <p:nvPr/>
          </p:nvSpPr>
          <p:spPr bwMode="auto">
            <a:xfrm>
              <a:off x="4512" y="1785"/>
              <a:ext cx="327" cy="279"/>
            </a:xfrm>
            <a:prstGeom prst="rect">
              <a:avLst/>
            </a:prstGeom>
            <a:noFill/>
            <a:ln w="9525">
              <a:noFill/>
              <a:miter lim="800000"/>
              <a:headEnd/>
              <a:tailEnd/>
            </a:ln>
            <a:effectLst/>
          </p:spPr>
          <p:txBody>
            <a:bodyPr lIns="0" tIns="0" rIns="0" bIns="91440">
              <a:spAutoFit/>
            </a:bodyPr>
            <a:lstStyle/>
            <a:p>
              <a:pPr>
                <a:spcBef>
                  <a:spcPct val="50000"/>
                </a:spcBef>
              </a:pPr>
              <a:r>
                <a:rPr lang="en-US" sz="2300" i="1">
                  <a:latin typeface="Tahoma" pitchFamily="34" charset="0"/>
                </a:rPr>
                <a:t>IS</a:t>
              </a:r>
              <a:r>
                <a:rPr lang="en-US" sz="2300" baseline="-25000">
                  <a:latin typeface="Tahoma" pitchFamily="34" charset="0"/>
                </a:rPr>
                <a:t>2</a:t>
              </a:r>
            </a:p>
          </p:txBody>
        </p:sp>
      </p:grpSp>
      <p:sp>
        <p:nvSpPr>
          <p:cNvPr id="385058" name="Line 34"/>
          <p:cNvSpPr>
            <a:spLocks noChangeShapeType="1"/>
          </p:cNvSpPr>
          <p:nvPr/>
        </p:nvSpPr>
        <p:spPr bwMode="auto">
          <a:xfrm>
            <a:off x="6124575" y="2395538"/>
            <a:ext cx="0" cy="3497262"/>
          </a:xfrm>
          <a:prstGeom prst="line">
            <a:avLst/>
          </a:prstGeom>
          <a:noFill/>
          <a:ln w="12700">
            <a:solidFill>
              <a:srgbClr val="C0C0C0"/>
            </a:solidFill>
            <a:prstDash val="sysDot"/>
            <a:round/>
            <a:headEnd/>
            <a:tailEnd/>
          </a:ln>
          <a:effectLst/>
        </p:spPr>
        <p:txBody>
          <a:bodyPr/>
          <a:lstStyle/>
          <a:p>
            <a:endParaRPr lang="en-US"/>
          </a:p>
        </p:txBody>
      </p:sp>
      <p:sp>
        <p:nvSpPr>
          <p:cNvPr id="385062" name="Text Box 38"/>
          <p:cNvSpPr txBox="1">
            <a:spLocks noChangeArrowheads="1"/>
          </p:cNvSpPr>
          <p:nvPr/>
        </p:nvSpPr>
        <p:spPr bwMode="auto">
          <a:xfrm>
            <a:off x="7753350" y="5218113"/>
            <a:ext cx="563563" cy="396875"/>
          </a:xfrm>
          <a:prstGeom prst="rect">
            <a:avLst/>
          </a:prstGeom>
          <a:noFill/>
          <a:ln w="9525">
            <a:noFill/>
            <a:miter lim="800000"/>
            <a:headEnd/>
            <a:tailEnd/>
          </a:ln>
          <a:effectLst/>
        </p:spPr>
        <p:txBody>
          <a:bodyPr lIns="0" tIns="0" rIns="0">
            <a:spAutoFit/>
          </a:bodyPr>
          <a:lstStyle/>
          <a:p>
            <a:pPr>
              <a:spcBef>
                <a:spcPct val="50000"/>
              </a:spcBef>
            </a:pPr>
            <a:r>
              <a:rPr lang="en-US" sz="2300" i="1">
                <a:solidFill>
                  <a:srgbClr val="DDDDDD"/>
                </a:solidFill>
                <a:latin typeface="Arial" charset="0"/>
              </a:rPr>
              <a:t>AD</a:t>
            </a:r>
            <a:r>
              <a:rPr lang="en-US" sz="2300" baseline="-25000">
                <a:solidFill>
                  <a:srgbClr val="DDDDDD"/>
                </a:solidFill>
                <a:latin typeface="Tahoma" pitchFamily="34" charset="0"/>
              </a:rPr>
              <a:t>1</a:t>
            </a:r>
          </a:p>
        </p:txBody>
      </p:sp>
      <p:sp>
        <p:nvSpPr>
          <p:cNvPr id="385066" name="Rectangle 42"/>
          <p:cNvSpPr>
            <a:spLocks noChangeArrowheads="1"/>
          </p:cNvSpPr>
          <p:nvPr/>
        </p:nvSpPr>
        <p:spPr bwMode="auto">
          <a:xfrm>
            <a:off x="609600" y="3200400"/>
            <a:ext cx="3505200" cy="2895600"/>
          </a:xfrm>
          <a:prstGeom prst="rect">
            <a:avLst/>
          </a:prstGeom>
          <a:solidFill>
            <a:srgbClr val="CCFFCC"/>
          </a:solidFill>
          <a:ln w="9525">
            <a:solidFill>
              <a:schemeClr val="tx1"/>
            </a:solidFill>
            <a:miter lim="800000"/>
            <a:headEnd/>
            <a:tailEnd/>
          </a:ln>
          <a:effectLst/>
        </p:spPr>
        <p:txBody>
          <a:bodyPr/>
          <a:lstStyle/>
          <a:p>
            <a:pPr>
              <a:spcBef>
                <a:spcPct val="40000"/>
              </a:spcBef>
              <a:buSzPct val="110000"/>
              <a:buFont typeface="Wingdings" pitchFamily="2" charset="2"/>
              <a:buNone/>
            </a:pPr>
            <a:r>
              <a:rPr lang="en-US" sz="2500">
                <a:latin typeface="Tahoma" pitchFamily="34" charset="0"/>
              </a:rPr>
              <a:t>Over time,  </a:t>
            </a:r>
            <a:br>
              <a:rPr lang="en-US" sz="2500">
                <a:latin typeface="Tahoma" pitchFamily="34" charset="0"/>
              </a:rPr>
            </a:br>
            <a:r>
              <a:rPr lang="en-US" sz="2500" b="1" i="1">
                <a:latin typeface="Tahoma" pitchFamily="34" charset="0"/>
              </a:rPr>
              <a:t>P</a:t>
            </a:r>
            <a:r>
              <a:rPr lang="en-US" sz="2500">
                <a:latin typeface="Tahoma" pitchFamily="34" charset="0"/>
              </a:rPr>
              <a:t>  gradually falls, which causes</a:t>
            </a:r>
          </a:p>
          <a:p>
            <a:pPr marL="346075" lvl="1" indent="-231775">
              <a:spcBef>
                <a:spcPct val="5000"/>
              </a:spcBef>
              <a:buSzPct val="90000"/>
              <a:buFontTx/>
              <a:buChar char="•"/>
            </a:pPr>
            <a:r>
              <a:rPr lang="en-US" sz="2500" i="1">
                <a:latin typeface="Tahoma" pitchFamily="34" charset="0"/>
              </a:rPr>
              <a:t>SRAS</a:t>
            </a:r>
            <a:r>
              <a:rPr lang="en-US" sz="2500">
                <a:latin typeface="Tahoma" pitchFamily="34" charset="0"/>
              </a:rPr>
              <a:t>  to move down</a:t>
            </a:r>
          </a:p>
          <a:p>
            <a:pPr marL="346075" lvl="1" indent="-231775">
              <a:spcBef>
                <a:spcPct val="5000"/>
              </a:spcBef>
              <a:buSzPct val="90000"/>
              <a:buFontTx/>
              <a:buChar char="•"/>
            </a:pPr>
            <a:r>
              <a:rPr lang="en-US" sz="2500" b="1" i="1">
                <a:latin typeface="Tahoma" pitchFamily="34" charset="0"/>
              </a:rPr>
              <a:t>M</a:t>
            </a:r>
            <a:r>
              <a:rPr lang="en-US" sz="2500" i="1">
                <a:latin typeface="Tahoma" pitchFamily="34" charset="0"/>
              </a:rPr>
              <a:t>/</a:t>
            </a:r>
            <a:r>
              <a:rPr lang="en-US" sz="2500" b="1" i="1">
                <a:latin typeface="Tahoma" pitchFamily="34" charset="0"/>
              </a:rPr>
              <a:t>P</a:t>
            </a:r>
            <a:r>
              <a:rPr lang="en-US" sz="2500">
                <a:latin typeface="Tahoma" pitchFamily="34" charset="0"/>
              </a:rPr>
              <a:t>  to increase, which causes </a:t>
            </a:r>
            <a:r>
              <a:rPr lang="en-US" sz="2500" i="1">
                <a:latin typeface="Tahoma" pitchFamily="34" charset="0"/>
              </a:rPr>
              <a:t>LM</a:t>
            </a:r>
            <a:r>
              <a:rPr lang="en-US" sz="2500">
                <a:latin typeface="Tahoma" pitchFamily="34" charset="0"/>
              </a:rPr>
              <a:t> </a:t>
            </a:r>
            <a:br>
              <a:rPr lang="en-US" sz="2500">
                <a:latin typeface="Tahoma" pitchFamily="34" charset="0"/>
              </a:rPr>
            </a:br>
            <a:r>
              <a:rPr lang="en-US" sz="2500">
                <a:latin typeface="Tahoma" pitchFamily="34" charset="0"/>
              </a:rPr>
              <a:t>to move down </a:t>
            </a:r>
          </a:p>
        </p:txBody>
      </p:sp>
      <p:grpSp>
        <p:nvGrpSpPr>
          <p:cNvPr id="385094" name="Group 70"/>
          <p:cNvGrpSpPr>
            <a:grpSpLocks/>
          </p:cNvGrpSpPr>
          <p:nvPr/>
        </p:nvGrpSpPr>
        <p:grpSpPr bwMode="auto">
          <a:xfrm>
            <a:off x="4572000" y="1695450"/>
            <a:ext cx="4222750" cy="3567113"/>
            <a:chOff x="2880" y="1068"/>
            <a:chExt cx="2660" cy="2247"/>
          </a:xfrm>
        </p:grpSpPr>
        <p:grpSp>
          <p:nvGrpSpPr>
            <p:cNvPr id="385095" name="Group 71"/>
            <p:cNvGrpSpPr>
              <a:grpSpLocks/>
            </p:cNvGrpSpPr>
            <p:nvPr/>
          </p:nvGrpSpPr>
          <p:grpSpPr bwMode="auto">
            <a:xfrm>
              <a:off x="2880" y="2979"/>
              <a:ext cx="2496" cy="336"/>
              <a:chOff x="2880" y="2979"/>
              <a:chExt cx="2496" cy="336"/>
            </a:xfrm>
          </p:grpSpPr>
          <p:sp>
            <p:nvSpPr>
              <p:cNvPr id="385096" name="Line 72"/>
              <p:cNvSpPr>
                <a:spLocks noChangeShapeType="1"/>
              </p:cNvSpPr>
              <p:nvPr/>
            </p:nvSpPr>
            <p:spPr bwMode="auto">
              <a:xfrm>
                <a:off x="3120" y="3171"/>
                <a:ext cx="1872" cy="0"/>
              </a:xfrm>
              <a:prstGeom prst="line">
                <a:avLst/>
              </a:prstGeom>
              <a:noFill/>
              <a:ln w="28575">
                <a:solidFill>
                  <a:srgbClr val="339933"/>
                </a:solidFill>
                <a:round/>
                <a:headEnd/>
                <a:tailEnd/>
              </a:ln>
              <a:effectLst/>
            </p:spPr>
            <p:txBody>
              <a:bodyPr/>
              <a:lstStyle/>
              <a:p>
                <a:endParaRPr lang="en-US"/>
              </a:p>
            </p:txBody>
          </p:sp>
          <p:sp>
            <p:nvSpPr>
              <p:cNvPr id="385097" name="Text Box 73"/>
              <p:cNvSpPr txBox="1">
                <a:spLocks noChangeArrowheads="1"/>
              </p:cNvSpPr>
              <p:nvPr/>
            </p:nvSpPr>
            <p:spPr bwMode="auto">
              <a:xfrm>
                <a:off x="4800" y="2979"/>
                <a:ext cx="576" cy="240"/>
              </a:xfrm>
              <a:prstGeom prst="rect">
                <a:avLst/>
              </a:prstGeom>
              <a:noFill/>
              <a:ln w="9525">
                <a:noFill/>
                <a:miter lim="800000"/>
                <a:headEnd/>
                <a:tailEnd/>
              </a:ln>
              <a:effectLst/>
            </p:spPr>
            <p:txBody>
              <a:bodyPr lIns="0" tIns="0" rIns="0" bIns="0"/>
              <a:lstStyle/>
              <a:p>
                <a:pPr>
                  <a:spcBef>
                    <a:spcPct val="50000"/>
                  </a:spcBef>
                </a:pPr>
                <a:r>
                  <a:rPr lang="en-US" sz="2100" i="1">
                    <a:latin typeface="Arial" charset="0"/>
                  </a:rPr>
                  <a:t>SRAS</a:t>
                </a:r>
                <a:r>
                  <a:rPr lang="en-US" sz="2300" baseline="-25000">
                    <a:latin typeface="Tahoma" pitchFamily="34" charset="0"/>
                  </a:rPr>
                  <a:t>2</a:t>
                </a:r>
              </a:p>
            </p:txBody>
          </p:sp>
          <p:sp>
            <p:nvSpPr>
              <p:cNvPr id="385098" name="Text Box 74"/>
              <p:cNvSpPr txBox="1">
                <a:spLocks noChangeArrowheads="1"/>
              </p:cNvSpPr>
              <p:nvPr/>
            </p:nvSpPr>
            <p:spPr bwMode="auto">
              <a:xfrm>
                <a:off x="2880" y="3027"/>
                <a:ext cx="240" cy="288"/>
              </a:xfrm>
              <a:prstGeom prst="rect">
                <a:avLst/>
              </a:prstGeom>
              <a:noFill/>
              <a:ln w="9525">
                <a:noFill/>
                <a:miter lim="800000"/>
                <a:headEnd/>
                <a:tailEnd/>
              </a:ln>
              <a:effectLst/>
            </p:spPr>
            <p:txBody>
              <a:bodyPr lIns="0" tIns="0" rIns="0" bIns="0"/>
              <a:lstStyle/>
              <a:p>
                <a:pPr>
                  <a:spcBef>
                    <a:spcPct val="50000"/>
                  </a:spcBef>
                </a:pPr>
                <a:r>
                  <a:rPr lang="en-US" sz="2200" b="1" i="1">
                    <a:latin typeface="Tahoma" pitchFamily="34" charset="0"/>
                  </a:rPr>
                  <a:t>P</a:t>
                </a:r>
                <a:r>
                  <a:rPr lang="en-US" sz="2200" baseline="-25000">
                    <a:latin typeface="Tahoma" pitchFamily="34" charset="0"/>
                  </a:rPr>
                  <a:t>2</a:t>
                </a:r>
              </a:p>
            </p:txBody>
          </p:sp>
        </p:grpSp>
        <p:grpSp>
          <p:nvGrpSpPr>
            <p:cNvPr id="385099" name="Group 75"/>
            <p:cNvGrpSpPr>
              <a:grpSpLocks/>
            </p:cNvGrpSpPr>
            <p:nvPr/>
          </p:nvGrpSpPr>
          <p:grpSpPr bwMode="auto">
            <a:xfrm>
              <a:off x="3825" y="1068"/>
              <a:ext cx="1715" cy="945"/>
              <a:chOff x="3825" y="1068"/>
              <a:chExt cx="1715" cy="945"/>
            </a:xfrm>
          </p:grpSpPr>
          <p:sp>
            <p:nvSpPr>
              <p:cNvPr id="385100" name="Line 76"/>
              <p:cNvSpPr>
                <a:spLocks noChangeShapeType="1"/>
              </p:cNvSpPr>
              <p:nvPr/>
            </p:nvSpPr>
            <p:spPr bwMode="auto">
              <a:xfrm flipV="1">
                <a:off x="3825" y="1245"/>
                <a:ext cx="1152" cy="768"/>
              </a:xfrm>
              <a:prstGeom prst="line">
                <a:avLst/>
              </a:prstGeom>
              <a:noFill/>
              <a:ln w="28575">
                <a:solidFill>
                  <a:srgbClr val="339933"/>
                </a:solidFill>
                <a:round/>
                <a:headEnd/>
                <a:tailEnd/>
              </a:ln>
              <a:effectLst/>
            </p:spPr>
            <p:txBody>
              <a:bodyPr/>
              <a:lstStyle/>
              <a:p>
                <a:endParaRPr lang="en-US"/>
              </a:p>
            </p:txBody>
          </p:sp>
          <p:sp>
            <p:nvSpPr>
              <p:cNvPr id="385101" name="Text Box 77"/>
              <p:cNvSpPr txBox="1">
                <a:spLocks noChangeArrowheads="1"/>
              </p:cNvSpPr>
              <p:nvPr/>
            </p:nvSpPr>
            <p:spPr bwMode="auto">
              <a:xfrm>
                <a:off x="4946" y="1068"/>
                <a:ext cx="594" cy="221"/>
              </a:xfrm>
              <a:prstGeom prst="rect">
                <a:avLst/>
              </a:prstGeom>
              <a:noFill/>
              <a:ln w="9525">
                <a:noFill/>
                <a:miter lim="800000"/>
                <a:headEnd/>
                <a:tailEnd/>
              </a:ln>
              <a:effectLst/>
            </p:spPr>
            <p:txBody>
              <a:bodyPr lIns="0" tIns="0" rIns="0" bIns="0">
                <a:spAutoFit/>
              </a:bodyPr>
              <a:lstStyle/>
              <a:p>
                <a:pPr>
                  <a:spcBef>
                    <a:spcPct val="50000"/>
                  </a:spcBef>
                </a:pPr>
                <a:r>
                  <a:rPr lang="en-US" sz="2300" i="1">
                    <a:latin typeface="Arial" charset="0"/>
                  </a:rPr>
                  <a:t>LM</a:t>
                </a:r>
                <a:r>
                  <a:rPr lang="en-US" sz="2300">
                    <a:latin typeface="Arial" charset="0"/>
                  </a:rPr>
                  <a:t>(</a:t>
                </a:r>
                <a:r>
                  <a:rPr lang="en-US" sz="2300" b="1" i="1">
                    <a:latin typeface="Arial" charset="0"/>
                  </a:rPr>
                  <a:t>P</a:t>
                </a:r>
                <a:r>
                  <a:rPr lang="en-US" sz="2300" baseline="-25000">
                    <a:latin typeface="Tahoma" pitchFamily="34" charset="0"/>
                  </a:rPr>
                  <a:t>2</a:t>
                </a:r>
                <a:r>
                  <a:rPr lang="en-US" sz="2300">
                    <a:latin typeface="Arial" charset="0"/>
                  </a:rPr>
                  <a:t>)</a:t>
                </a:r>
              </a:p>
            </p:txBody>
          </p:sp>
        </p:grpSp>
      </p:gr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41" name="Rectangle 25"/>
          <p:cNvSpPr>
            <a:spLocks noGrp="1" noChangeArrowheads="1"/>
          </p:cNvSpPr>
          <p:nvPr>
            <p:ph type="title"/>
          </p:nvPr>
        </p:nvSpPr>
        <p:spPr/>
        <p:txBody>
          <a:bodyPr>
            <a:normAutofit/>
          </a:bodyPr>
          <a:lstStyle/>
          <a:p>
            <a:r>
              <a:rPr lang="en-US" sz="2400" b="1" dirty="0">
                <a:latin typeface="Arial" pitchFamily="34" charset="0"/>
                <a:cs typeface="Arial" pitchFamily="34" charset="0"/>
              </a:rPr>
              <a:t>The SR and LR effects of an </a:t>
            </a:r>
            <a:r>
              <a:rPr lang="en-US" sz="2400" b="1" i="1" dirty="0">
                <a:latin typeface="Arial" pitchFamily="34" charset="0"/>
                <a:cs typeface="Arial" pitchFamily="34" charset="0"/>
              </a:rPr>
              <a:t>IS</a:t>
            </a:r>
            <a:r>
              <a:rPr lang="en-US" sz="2400" b="1" dirty="0">
                <a:latin typeface="Arial" pitchFamily="34" charset="0"/>
                <a:cs typeface="Arial" pitchFamily="34" charset="0"/>
              </a:rPr>
              <a:t> shock</a:t>
            </a:r>
          </a:p>
        </p:txBody>
      </p:sp>
      <p:sp>
        <p:nvSpPr>
          <p:cNvPr id="393218" name="Line 2"/>
          <p:cNvSpPr>
            <a:spLocks noChangeShapeType="1"/>
          </p:cNvSpPr>
          <p:nvPr/>
        </p:nvSpPr>
        <p:spPr bwMode="auto">
          <a:xfrm flipV="1">
            <a:off x="5486400" y="1600200"/>
            <a:ext cx="1828800" cy="1219200"/>
          </a:xfrm>
          <a:prstGeom prst="line">
            <a:avLst/>
          </a:prstGeom>
          <a:noFill/>
          <a:ln w="28575">
            <a:solidFill>
              <a:srgbClr val="DDDDDD"/>
            </a:solidFill>
            <a:round/>
            <a:headEnd/>
            <a:tailEnd/>
          </a:ln>
          <a:effectLst/>
        </p:spPr>
        <p:txBody>
          <a:bodyPr/>
          <a:lstStyle/>
          <a:p>
            <a:endParaRPr lang="en-US"/>
          </a:p>
        </p:txBody>
      </p:sp>
      <p:sp>
        <p:nvSpPr>
          <p:cNvPr id="393219" name="Line 3"/>
          <p:cNvSpPr>
            <a:spLocks noChangeShapeType="1"/>
          </p:cNvSpPr>
          <p:nvPr/>
        </p:nvSpPr>
        <p:spPr bwMode="auto">
          <a:xfrm>
            <a:off x="5715000" y="1371600"/>
            <a:ext cx="2057400" cy="1295400"/>
          </a:xfrm>
          <a:prstGeom prst="line">
            <a:avLst/>
          </a:prstGeom>
          <a:noFill/>
          <a:ln w="28575">
            <a:solidFill>
              <a:srgbClr val="DDDDDD"/>
            </a:solidFill>
            <a:round/>
            <a:headEnd/>
            <a:tailEnd/>
          </a:ln>
          <a:effectLst/>
        </p:spPr>
        <p:txBody>
          <a:bodyPr/>
          <a:lstStyle/>
          <a:p>
            <a:endParaRPr lang="en-US"/>
          </a:p>
        </p:txBody>
      </p:sp>
      <p:sp>
        <p:nvSpPr>
          <p:cNvPr id="393220" name="Line 4"/>
          <p:cNvSpPr>
            <a:spLocks noChangeShapeType="1"/>
          </p:cNvSpPr>
          <p:nvPr/>
        </p:nvSpPr>
        <p:spPr bwMode="auto">
          <a:xfrm>
            <a:off x="4953000" y="4572000"/>
            <a:ext cx="2971800" cy="0"/>
          </a:xfrm>
          <a:prstGeom prst="line">
            <a:avLst/>
          </a:prstGeom>
          <a:noFill/>
          <a:ln w="28575">
            <a:solidFill>
              <a:srgbClr val="DDDDDD"/>
            </a:solidFill>
            <a:round/>
            <a:headEnd/>
            <a:tailEnd/>
          </a:ln>
          <a:effectLst/>
        </p:spPr>
        <p:txBody>
          <a:bodyPr/>
          <a:lstStyle/>
          <a:p>
            <a:endParaRPr lang="en-US"/>
          </a:p>
        </p:txBody>
      </p:sp>
      <p:sp>
        <p:nvSpPr>
          <p:cNvPr id="393221" name="Line 5"/>
          <p:cNvSpPr>
            <a:spLocks noChangeShapeType="1"/>
          </p:cNvSpPr>
          <p:nvPr/>
        </p:nvSpPr>
        <p:spPr bwMode="auto">
          <a:xfrm>
            <a:off x="5653088" y="3702050"/>
            <a:ext cx="2087562" cy="1717675"/>
          </a:xfrm>
          <a:prstGeom prst="line">
            <a:avLst/>
          </a:prstGeom>
          <a:noFill/>
          <a:ln w="28575">
            <a:solidFill>
              <a:srgbClr val="DDDDDD"/>
            </a:solidFill>
            <a:round/>
            <a:headEnd/>
            <a:tailEnd/>
          </a:ln>
          <a:effectLst/>
        </p:spPr>
        <p:txBody>
          <a:bodyPr/>
          <a:lstStyle/>
          <a:p>
            <a:endParaRPr lang="en-US"/>
          </a:p>
        </p:txBody>
      </p:sp>
      <p:grpSp>
        <p:nvGrpSpPr>
          <p:cNvPr id="393222" name="Group 6"/>
          <p:cNvGrpSpPr>
            <a:grpSpLocks/>
          </p:cNvGrpSpPr>
          <p:nvPr/>
        </p:nvGrpSpPr>
        <p:grpSpPr bwMode="auto">
          <a:xfrm>
            <a:off x="5421313" y="3995738"/>
            <a:ext cx="2655887" cy="1882775"/>
            <a:chOff x="3415" y="2517"/>
            <a:chExt cx="1673" cy="1186"/>
          </a:xfrm>
        </p:grpSpPr>
        <p:sp>
          <p:nvSpPr>
            <p:cNvPr id="393223" name="Line 7"/>
            <p:cNvSpPr>
              <a:spLocks noChangeShapeType="1"/>
            </p:cNvSpPr>
            <p:nvPr/>
          </p:nvSpPr>
          <p:spPr bwMode="auto">
            <a:xfrm>
              <a:off x="3415" y="2517"/>
              <a:ext cx="1315" cy="1082"/>
            </a:xfrm>
            <a:prstGeom prst="line">
              <a:avLst/>
            </a:prstGeom>
            <a:noFill/>
            <a:ln w="28575">
              <a:solidFill>
                <a:srgbClr val="CC0000"/>
              </a:solidFill>
              <a:round/>
              <a:headEnd/>
              <a:tailEnd/>
            </a:ln>
            <a:effectLst/>
          </p:spPr>
          <p:txBody>
            <a:bodyPr/>
            <a:lstStyle/>
            <a:p>
              <a:endParaRPr lang="en-US"/>
            </a:p>
          </p:txBody>
        </p:sp>
        <p:sp>
          <p:nvSpPr>
            <p:cNvPr id="393224" name="Text Box 8"/>
            <p:cNvSpPr txBox="1">
              <a:spLocks noChangeArrowheads="1"/>
            </p:cNvSpPr>
            <p:nvPr/>
          </p:nvSpPr>
          <p:spPr bwMode="auto">
            <a:xfrm>
              <a:off x="4733" y="3453"/>
              <a:ext cx="355" cy="250"/>
            </a:xfrm>
            <a:prstGeom prst="rect">
              <a:avLst/>
            </a:prstGeom>
            <a:noFill/>
            <a:ln w="9525">
              <a:noFill/>
              <a:miter lim="800000"/>
              <a:headEnd/>
              <a:tailEnd/>
            </a:ln>
            <a:effectLst/>
          </p:spPr>
          <p:txBody>
            <a:bodyPr lIns="0" tIns="0" rIns="0">
              <a:spAutoFit/>
            </a:bodyPr>
            <a:lstStyle/>
            <a:p>
              <a:pPr>
                <a:spcBef>
                  <a:spcPct val="50000"/>
                </a:spcBef>
              </a:pPr>
              <a:r>
                <a:rPr lang="en-US" sz="2300" i="1">
                  <a:latin typeface="Arial" charset="0"/>
                </a:rPr>
                <a:t>AD</a:t>
              </a:r>
              <a:r>
                <a:rPr lang="en-US" sz="2300" baseline="-25000">
                  <a:latin typeface="Tahoma" pitchFamily="34" charset="0"/>
                </a:rPr>
                <a:t>2</a:t>
              </a:r>
            </a:p>
          </p:txBody>
        </p:sp>
      </p:grpSp>
      <p:grpSp>
        <p:nvGrpSpPr>
          <p:cNvPr id="393233" name="Group 17"/>
          <p:cNvGrpSpPr>
            <a:grpSpLocks/>
          </p:cNvGrpSpPr>
          <p:nvPr/>
        </p:nvGrpSpPr>
        <p:grpSpPr bwMode="auto">
          <a:xfrm>
            <a:off x="4572000" y="1695450"/>
            <a:ext cx="4222750" cy="3567113"/>
            <a:chOff x="2880" y="1068"/>
            <a:chExt cx="2660" cy="2247"/>
          </a:xfrm>
        </p:grpSpPr>
        <p:grpSp>
          <p:nvGrpSpPr>
            <p:cNvPr id="393234" name="Group 18"/>
            <p:cNvGrpSpPr>
              <a:grpSpLocks/>
            </p:cNvGrpSpPr>
            <p:nvPr/>
          </p:nvGrpSpPr>
          <p:grpSpPr bwMode="auto">
            <a:xfrm>
              <a:off x="2880" y="2979"/>
              <a:ext cx="2496" cy="336"/>
              <a:chOff x="2880" y="2979"/>
              <a:chExt cx="2496" cy="336"/>
            </a:xfrm>
          </p:grpSpPr>
          <p:sp>
            <p:nvSpPr>
              <p:cNvPr id="393235" name="Line 19"/>
              <p:cNvSpPr>
                <a:spLocks noChangeShapeType="1"/>
              </p:cNvSpPr>
              <p:nvPr/>
            </p:nvSpPr>
            <p:spPr bwMode="auto">
              <a:xfrm>
                <a:off x="3120" y="3171"/>
                <a:ext cx="1872" cy="0"/>
              </a:xfrm>
              <a:prstGeom prst="line">
                <a:avLst/>
              </a:prstGeom>
              <a:noFill/>
              <a:ln w="28575">
                <a:solidFill>
                  <a:srgbClr val="339933"/>
                </a:solidFill>
                <a:round/>
                <a:headEnd/>
                <a:tailEnd/>
              </a:ln>
              <a:effectLst/>
            </p:spPr>
            <p:txBody>
              <a:bodyPr/>
              <a:lstStyle/>
              <a:p>
                <a:endParaRPr lang="en-US"/>
              </a:p>
            </p:txBody>
          </p:sp>
          <p:sp>
            <p:nvSpPr>
              <p:cNvPr id="393236" name="Text Box 20"/>
              <p:cNvSpPr txBox="1">
                <a:spLocks noChangeArrowheads="1"/>
              </p:cNvSpPr>
              <p:nvPr/>
            </p:nvSpPr>
            <p:spPr bwMode="auto">
              <a:xfrm>
                <a:off x="4800" y="2979"/>
                <a:ext cx="576" cy="240"/>
              </a:xfrm>
              <a:prstGeom prst="rect">
                <a:avLst/>
              </a:prstGeom>
              <a:noFill/>
              <a:ln w="9525">
                <a:noFill/>
                <a:miter lim="800000"/>
                <a:headEnd/>
                <a:tailEnd/>
              </a:ln>
              <a:effectLst/>
            </p:spPr>
            <p:txBody>
              <a:bodyPr lIns="0" tIns="0" rIns="0" bIns="0"/>
              <a:lstStyle/>
              <a:p>
                <a:pPr>
                  <a:spcBef>
                    <a:spcPct val="50000"/>
                  </a:spcBef>
                </a:pPr>
                <a:r>
                  <a:rPr lang="en-US" sz="2100" i="1">
                    <a:latin typeface="Arial" charset="0"/>
                  </a:rPr>
                  <a:t>SRAS</a:t>
                </a:r>
                <a:r>
                  <a:rPr lang="en-US" sz="2300" baseline="-25000">
                    <a:latin typeface="Tahoma" pitchFamily="34" charset="0"/>
                  </a:rPr>
                  <a:t>2</a:t>
                </a:r>
              </a:p>
            </p:txBody>
          </p:sp>
          <p:sp>
            <p:nvSpPr>
              <p:cNvPr id="393237" name="Text Box 21"/>
              <p:cNvSpPr txBox="1">
                <a:spLocks noChangeArrowheads="1"/>
              </p:cNvSpPr>
              <p:nvPr/>
            </p:nvSpPr>
            <p:spPr bwMode="auto">
              <a:xfrm>
                <a:off x="2880" y="3027"/>
                <a:ext cx="240" cy="288"/>
              </a:xfrm>
              <a:prstGeom prst="rect">
                <a:avLst/>
              </a:prstGeom>
              <a:noFill/>
              <a:ln w="9525">
                <a:noFill/>
                <a:miter lim="800000"/>
                <a:headEnd/>
                <a:tailEnd/>
              </a:ln>
              <a:effectLst/>
            </p:spPr>
            <p:txBody>
              <a:bodyPr lIns="0" tIns="0" rIns="0" bIns="0"/>
              <a:lstStyle/>
              <a:p>
                <a:pPr>
                  <a:spcBef>
                    <a:spcPct val="50000"/>
                  </a:spcBef>
                </a:pPr>
                <a:r>
                  <a:rPr lang="en-US" sz="2200" b="1" i="1">
                    <a:latin typeface="Tahoma" pitchFamily="34" charset="0"/>
                  </a:rPr>
                  <a:t>P</a:t>
                </a:r>
                <a:r>
                  <a:rPr lang="en-US" sz="2200" baseline="-25000">
                    <a:latin typeface="Tahoma" pitchFamily="34" charset="0"/>
                  </a:rPr>
                  <a:t>2</a:t>
                </a:r>
              </a:p>
            </p:txBody>
          </p:sp>
        </p:grpSp>
        <p:grpSp>
          <p:nvGrpSpPr>
            <p:cNvPr id="393238" name="Group 22"/>
            <p:cNvGrpSpPr>
              <a:grpSpLocks/>
            </p:cNvGrpSpPr>
            <p:nvPr/>
          </p:nvGrpSpPr>
          <p:grpSpPr bwMode="auto">
            <a:xfrm>
              <a:off x="3825" y="1068"/>
              <a:ext cx="1715" cy="945"/>
              <a:chOff x="3825" y="1068"/>
              <a:chExt cx="1715" cy="945"/>
            </a:xfrm>
          </p:grpSpPr>
          <p:sp>
            <p:nvSpPr>
              <p:cNvPr id="393239" name="Line 23"/>
              <p:cNvSpPr>
                <a:spLocks noChangeShapeType="1"/>
              </p:cNvSpPr>
              <p:nvPr/>
            </p:nvSpPr>
            <p:spPr bwMode="auto">
              <a:xfrm flipV="1">
                <a:off x="3825" y="1245"/>
                <a:ext cx="1152" cy="768"/>
              </a:xfrm>
              <a:prstGeom prst="line">
                <a:avLst/>
              </a:prstGeom>
              <a:noFill/>
              <a:ln w="28575">
                <a:solidFill>
                  <a:srgbClr val="339933"/>
                </a:solidFill>
                <a:round/>
                <a:headEnd/>
                <a:tailEnd/>
              </a:ln>
              <a:effectLst/>
            </p:spPr>
            <p:txBody>
              <a:bodyPr/>
              <a:lstStyle/>
              <a:p>
                <a:endParaRPr lang="en-US"/>
              </a:p>
            </p:txBody>
          </p:sp>
          <p:sp>
            <p:nvSpPr>
              <p:cNvPr id="393240" name="Text Box 24"/>
              <p:cNvSpPr txBox="1">
                <a:spLocks noChangeArrowheads="1"/>
              </p:cNvSpPr>
              <p:nvPr/>
            </p:nvSpPr>
            <p:spPr bwMode="auto">
              <a:xfrm>
                <a:off x="4946" y="1068"/>
                <a:ext cx="594" cy="221"/>
              </a:xfrm>
              <a:prstGeom prst="rect">
                <a:avLst/>
              </a:prstGeom>
              <a:noFill/>
              <a:ln w="9525">
                <a:noFill/>
                <a:miter lim="800000"/>
                <a:headEnd/>
                <a:tailEnd/>
              </a:ln>
              <a:effectLst/>
            </p:spPr>
            <p:txBody>
              <a:bodyPr lIns="0" tIns="0" rIns="0" bIns="0">
                <a:spAutoFit/>
              </a:bodyPr>
              <a:lstStyle/>
              <a:p>
                <a:pPr>
                  <a:spcBef>
                    <a:spcPct val="50000"/>
                  </a:spcBef>
                </a:pPr>
                <a:r>
                  <a:rPr lang="en-US" sz="2300" i="1">
                    <a:latin typeface="Arial" charset="0"/>
                  </a:rPr>
                  <a:t>LM</a:t>
                </a:r>
                <a:r>
                  <a:rPr lang="en-US" sz="2300">
                    <a:latin typeface="Arial" charset="0"/>
                  </a:rPr>
                  <a:t>(</a:t>
                </a:r>
                <a:r>
                  <a:rPr lang="en-US" sz="2300" b="1" i="1">
                    <a:latin typeface="Arial" charset="0"/>
                  </a:rPr>
                  <a:t>P</a:t>
                </a:r>
                <a:r>
                  <a:rPr lang="en-US" sz="2300" baseline="-25000">
                    <a:latin typeface="Tahoma" pitchFamily="34" charset="0"/>
                  </a:rPr>
                  <a:t>2</a:t>
                </a:r>
                <a:r>
                  <a:rPr lang="en-US" sz="2300">
                    <a:latin typeface="Arial" charset="0"/>
                  </a:rPr>
                  <a:t>)</a:t>
                </a:r>
              </a:p>
            </p:txBody>
          </p:sp>
        </p:grpSp>
      </p:grpSp>
      <p:grpSp>
        <p:nvGrpSpPr>
          <p:cNvPr id="393242" name="Group 26"/>
          <p:cNvGrpSpPr>
            <a:grpSpLocks/>
          </p:cNvGrpSpPr>
          <p:nvPr/>
        </p:nvGrpSpPr>
        <p:grpSpPr bwMode="auto">
          <a:xfrm>
            <a:off x="4572000" y="1143000"/>
            <a:ext cx="3657600" cy="2500313"/>
            <a:chOff x="2256" y="806"/>
            <a:chExt cx="2304" cy="1575"/>
          </a:xfrm>
        </p:grpSpPr>
        <p:grpSp>
          <p:nvGrpSpPr>
            <p:cNvPr id="393243" name="Group 27"/>
            <p:cNvGrpSpPr>
              <a:grpSpLocks/>
            </p:cNvGrpSpPr>
            <p:nvPr/>
          </p:nvGrpSpPr>
          <p:grpSpPr bwMode="auto">
            <a:xfrm>
              <a:off x="2496" y="960"/>
              <a:ext cx="1824" cy="1188"/>
              <a:chOff x="2640" y="1056"/>
              <a:chExt cx="2496" cy="2112"/>
            </a:xfrm>
          </p:grpSpPr>
          <p:sp>
            <p:nvSpPr>
              <p:cNvPr id="393244" name="Line 28"/>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393245" name="Line 29"/>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393246" name="Text Box 30"/>
            <p:cNvSpPr txBox="1">
              <a:spLocks noChangeArrowheads="1"/>
            </p:cNvSpPr>
            <p:nvPr/>
          </p:nvSpPr>
          <p:spPr bwMode="auto">
            <a:xfrm>
              <a:off x="4224" y="2112"/>
              <a:ext cx="336" cy="269"/>
            </a:xfrm>
            <a:prstGeom prst="rect">
              <a:avLst/>
            </a:prstGeom>
            <a:noFill/>
            <a:ln w="9525">
              <a:noFill/>
              <a:miter lim="800000"/>
              <a:headEnd/>
              <a:tailEnd/>
            </a:ln>
            <a:effectLst/>
          </p:spPr>
          <p:txBody>
            <a:bodyPr>
              <a:spAutoFit/>
            </a:bodyPr>
            <a:lstStyle/>
            <a:p>
              <a:pPr>
                <a:spcBef>
                  <a:spcPct val="50000"/>
                </a:spcBef>
              </a:pPr>
              <a:r>
                <a:rPr lang="en-US" sz="2200" b="1" i="1">
                  <a:latin typeface="Tahoma" pitchFamily="34" charset="0"/>
                </a:rPr>
                <a:t>Y</a:t>
              </a:r>
              <a:r>
                <a:rPr lang="en-US" sz="2200">
                  <a:latin typeface="Arial" charset="0"/>
                </a:rPr>
                <a:t> </a:t>
              </a:r>
            </a:p>
          </p:txBody>
        </p:sp>
        <p:sp>
          <p:nvSpPr>
            <p:cNvPr id="393247" name="Text Box 31"/>
            <p:cNvSpPr txBox="1">
              <a:spLocks noChangeArrowheads="1"/>
            </p:cNvSpPr>
            <p:nvPr/>
          </p:nvSpPr>
          <p:spPr bwMode="auto">
            <a:xfrm>
              <a:off x="2256" y="806"/>
              <a:ext cx="240" cy="269"/>
            </a:xfrm>
            <a:prstGeom prst="rect">
              <a:avLst/>
            </a:prstGeom>
            <a:noFill/>
            <a:ln w="9525">
              <a:noFill/>
              <a:miter lim="800000"/>
              <a:headEnd/>
              <a:tailEnd/>
            </a:ln>
            <a:effectLst/>
          </p:spPr>
          <p:txBody>
            <a:bodyPr>
              <a:spAutoFit/>
            </a:bodyPr>
            <a:lstStyle/>
            <a:p>
              <a:pPr algn="ctr">
                <a:spcBef>
                  <a:spcPct val="5000"/>
                </a:spcBef>
                <a:tabLst>
                  <a:tab pos="1830388" algn="r"/>
                </a:tabLst>
              </a:pPr>
              <a:r>
                <a:rPr lang="en-US" sz="2200" b="1" i="1">
                  <a:latin typeface="Tahoma" pitchFamily="34" charset="0"/>
                </a:rPr>
                <a:t>r</a:t>
              </a:r>
              <a:endParaRPr lang="en-US" sz="2200">
                <a:latin typeface="Arial" charset="0"/>
              </a:endParaRPr>
            </a:p>
          </p:txBody>
        </p:sp>
      </p:grpSp>
      <p:grpSp>
        <p:nvGrpSpPr>
          <p:cNvPr id="393248" name="Group 32"/>
          <p:cNvGrpSpPr>
            <a:grpSpLocks/>
          </p:cNvGrpSpPr>
          <p:nvPr/>
        </p:nvGrpSpPr>
        <p:grpSpPr bwMode="auto">
          <a:xfrm>
            <a:off x="4572000" y="3767138"/>
            <a:ext cx="3657600" cy="2500312"/>
            <a:chOff x="2256" y="806"/>
            <a:chExt cx="2304" cy="1575"/>
          </a:xfrm>
        </p:grpSpPr>
        <p:grpSp>
          <p:nvGrpSpPr>
            <p:cNvPr id="393249" name="Group 33"/>
            <p:cNvGrpSpPr>
              <a:grpSpLocks/>
            </p:cNvGrpSpPr>
            <p:nvPr/>
          </p:nvGrpSpPr>
          <p:grpSpPr bwMode="auto">
            <a:xfrm>
              <a:off x="2496" y="960"/>
              <a:ext cx="1824" cy="1188"/>
              <a:chOff x="2640" y="1056"/>
              <a:chExt cx="2496" cy="2112"/>
            </a:xfrm>
          </p:grpSpPr>
          <p:sp>
            <p:nvSpPr>
              <p:cNvPr id="393250" name="Line 34"/>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393251" name="Line 35"/>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393252" name="Text Box 36"/>
            <p:cNvSpPr txBox="1">
              <a:spLocks noChangeArrowheads="1"/>
            </p:cNvSpPr>
            <p:nvPr/>
          </p:nvSpPr>
          <p:spPr bwMode="auto">
            <a:xfrm>
              <a:off x="4224" y="2112"/>
              <a:ext cx="336" cy="269"/>
            </a:xfrm>
            <a:prstGeom prst="rect">
              <a:avLst/>
            </a:prstGeom>
            <a:noFill/>
            <a:ln w="9525">
              <a:noFill/>
              <a:miter lim="800000"/>
              <a:headEnd/>
              <a:tailEnd/>
            </a:ln>
            <a:effectLst/>
          </p:spPr>
          <p:txBody>
            <a:bodyPr>
              <a:spAutoFit/>
            </a:bodyPr>
            <a:lstStyle/>
            <a:p>
              <a:pPr>
                <a:spcBef>
                  <a:spcPct val="50000"/>
                </a:spcBef>
              </a:pPr>
              <a:r>
                <a:rPr lang="en-US" sz="2200" b="1" i="1">
                  <a:latin typeface="Tahoma" pitchFamily="34" charset="0"/>
                </a:rPr>
                <a:t>Y</a:t>
              </a:r>
              <a:r>
                <a:rPr lang="en-US" sz="2200">
                  <a:latin typeface="Arial" charset="0"/>
                </a:rPr>
                <a:t> </a:t>
              </a:r>
            </a:p>
          </p:txBody>
        </p:sp>
        <p:sp>
          <p:nvSpPr>
            <p:cNvPr id="393253" name="Text Box 37"/>
            <p:cNvSpPr txBox="1">
              <a:spLocks noChangeArrowheads="1"/>
            </p:cNvSpPr>
            <p:nvPr/>
          </p:nvSpPr>
          <p:spPr bwMode="auto">
            <a:xfrm>
              <a:off x="2256" y="806"/>
              <a:ext cx="240" cy="269"/>
            </a:xfrm>
            <a:prstGeom prst="rect">
              <a:avLst/>
            </a:prstGeom>
            <a:noFill/>
            <a:ln w="9525">
              <a:noFill/>
              <a:miter lim="800000"/>
              <a:headEnd/>
              <a:tailEnd/>
            </a:ln>
            <a:effectLst/>
          </p:spPr>
          <p:txBody>
            <a:bodyPr>
              <a:spAutoFit/>
            </a:bodyPr>
            <a:lstStyle/>
            <a:p>
              <a:pPr algn="ctr">
                <a:spcBef>
                  <a:spcPct val="5000"/>
                </a:spcBef>
                <a:tabLst>
                  <a:tab pos="1830388" algn="r"/>
                </a:tabLst>
              </a:pPr>
              <a:r>
                <a:rPr lang="en-US" sz="2200" b="1" i="1">
                  <a:latin typeface="Tahoma" pitchFamily="34" charset="0"/>
                </a:rPr>
                <a:t>P</a:t>
              </a:r>
              <a:endParaRPr lang="en-US" sz="2200">
                <a:latin typeface="Arial" charset="0"/>
              </a:endParaRPr>
            </a:p>
          </p:txBody>
        </p:sp>
      </p:grpSp>
      <p:sp>
        <p:nvSpPr>
          <p:cNvPr id="393254" name="Line 38"/>
          <p:cNvSpPr>
            <a:spLocks noChangeShapeType="1"/>
          </p:cNvSpPr>
          <p:nvPr/>
        </p:nvSpPr>
        <p:spPr bwMode="auto">
          <a:xfrm>
            <a:off x="6710363" y="4143375"/>
            <a:ext cx="0" cy="1752600"/>
          </a:xfrm>
          <a:prstGeom prst="line">
            <a:avLst/>
          </a:prstGeom>
          <a:noFill/>
          <a:ln w="28575">
            <a:solidFill>
              <a:srgbClr val="000099"/>
            </a:solidFill>
            <a:round/>
            <a:headEnd/>
            <a:tailEnd/>
          </a:ln>
          <a:effectLst/>
        </p:spPr>
        <p:txBody>
          <a:bodyPr/>
          <a:lstStyle/>
          <a:p>
            <a:endParaRPr lang="en-US"/>
          </a:p>
        </p:txBody>
      </p:sp>
      <p:sp>
        <p:nvSpPr>
          <p:cNvPr id="393255" name="Text Box 39"/>
          <p:cNvSpPr txBox="1">
            <a:spLocks noChangeArrowheads="1"/>
          </p:cNvSpPr>
          <p:nvPr/>
        </p:nvSpPr>
        <p:spPr bwMode="auto">
          <a:xfrm>
            <a:off x="6400800" y="3829050"/>
            <a:ext cx="762000" cy="304800"/>
          </a:xfrm>
          <a:prstGeom prst="rect">
            <a:avLst/>
          </a:prstGeom>
          <a:noFill/>
          <a:ln w="9525">
            <a:noFill/>
            <a:miter lim="800000"/>
            <a:headEnd/>
            <a:tailEnd/>
          </a:ln>
          <a:effectLst/>
        </p:spPr>
        <p:txBody>
          <a:bodyPr lIns="0" tIns="0" rIns="0" bIns="0"/>
          <a:lstStyle/>
          <a:p>
            <a:pPr>
              <a:spcBef>
                <a:spcPct val="50000"/>
              </a:spcBef>
            </a:pPr>
            <a:r>
              <a:rPr lang="en-US" sz="2100" i="1">
                <a:latin typeface="Arial" charset="0"/>
              </a:rPr>
              <a:t>LRAS</a:t>
            </a:r>
          </a:p>
        </p:txBody>
      </p:sp>
      <p:graphicFrame>
        <p:nvGraphicFramePr>
          <p:cNvPr id="393256" name="Object 40"/>
          <p:cNvGraphicFramePr>
            <a:graphicFrameLocks noChangeAspect="1"/>
          </p:cNvGraphicFramePr>
          <p:nvPr/>
        </p:nvGraphicFramePr>
        <p:xfrm>
          <a:off x="6580188" y="5886450"/>
          <a:ext cx="334962" cy="438150"/>
        </p:xfrm>
        <a:graphic>
          <a:graphicData uri="http://schemas.openxmlformats.org/presentationml/2006/ole">
            <p:oleObj spid="_x0000_s393272" name="Equation" r:id="rId4" imgW="164885" imgH="215619" progId="">
              <p:embed/>
            </p:oleObj>
          </a:graphicData>
        </a:graphic>
      </p:graphicFrame>
      <p:grpSp>
        <p:nvGrpSpPr>
          <p:cNvPr id="393257" name="Group 41"/>
          <p:cNvGrpSpPr>
            <a:grpSpLocks/>
          </p:cNvGrpSpPr>
          <p:nvPr/>
        </p:nvGrpSpPr>
        <p:grpSpPr bwMode="auto">
          <a:xfrm>
            <a:off x="6400800" y="1219200"/>
            <a:ext cx="762000" cy="2495550"/>
            <a:chOff x="4032" y="768"/>
            <a:chExt cx="480" cy="1572"/>
          </a:xfrm>
        </p:grpSpPr>
        <p:sp>
          <p:nvSpPr>
            <p:cNvPr id="393258" name="Line 42"/>
            <p:cNvSpPr>
              <a:spLocks noChangeShapeType="1"/>
            </p:cNvSpPr>
            <p:nvPr/>
          </p:nvSpPr>
          <p:spPr bwMode="auto">
            <a:xfrm>
              <a:off x="4227" y="966"/>
              <a:ext cx="0" cy="1104"/>
            </a:xfrm>
            <a:prstGeom prst="line">
              <a:avLst/>
            </a:prstGeom>
            <a:noFill/>
            <a:ln w="28575">
              <a:solidFill>
                <a:srgbClr val="000099"/>
              </a:solidFill>
              <a:round/>
              <a:headEnd/>
              <a:tailEnd/>
            </a:ln>
            <a:effectLst/>
          </p:spPr>
          <p:txBody>
            <a:bodyPr/>
            <a:lstStyle/>
            <a:p>
              <a:endParaRPr lang="en-US"/>
            </a:p>
          </p:txBody>
        </p:sp>
        <p:sp>
          <p:nvSpPr>
            <p:cNvPr id="393259" name="Text Box 43"/>
            <p:cNvSpPr txBox="1">
              <a:spLocks noChangeArrowheads="1"/>
            </p:cNvSpPr>
            <p:nvPr/>
          </p:nvSpPr>
          <p:spPr bwMode="auto">
            <a:xfrm>
              <a:off x="4032" y="768"/>
              <a:ext cx="480" cy="192"/>
            </a:xfrm>
            <a:prstGeom prst="rect">
              <a:avLst/>
            </a:prstGeom>
            <a:noFill/>
            <a:ln w="9525">
              <a:noFill/>
              <a:miter lim="800000"/>
              <a:headEnd/>
              <a:tailEnd/>
            </a:ln>
            <a:effectLst/>
          </p:spPr>
          <p:txBody>
            <a:bodyPr lIns="0" tIns="0" rIns="0" bIns="0"/>
            <a:lstStyle/>
            <a:p>
              <a:pPr>
                <a:spcBef>
                  <a:spcPct val="50000"/>
                </a:spcBef>
              </a:pPr>
              <a:r>
                <a:rPr lang="en-US" sz="2100" i="1">
                  <a:latin typeface="Arial" charset="0"/>
                </a:rPr>
                <a:t>LRAS</a:t>
              </a:r>
            </a:p>
          </p:txBody>
        </p:sp>
        <p:graphicFrame>
          <p:nvGraphicFramePr>
            <p:cNvPr id="393260" name="Object 44"/>
            <p:cNvGraphicFramePr>
              <a:graphicFrameLocks noChangeAspect="1"/>
            </p:cNvGraphicFramePr>
            <p:nvPr/>
          </p:nvGraphicFramePr>
          <p:xfrm>
            <a:off x="4145" y="2064"/>
            <a:ext cx="211" cy="276"/>
          </p:xfrm>
          <a:graphic>
            <a:graphicData uri="http://schemas.openxmlformats.org/presentationml/2006/ole">
              <p:oleObj spid="_x0000_s393273" name="Equation" r:id="rId5" imgW="164885" imgH="215619" progId="">
                <p:embed/>
              </p:oleObj>
            </a:graphicData>
          </a:graphic>
        </p:graphicFrame>
      </p:grpSp>
      <p:sp>
        <p:nvSpPr>
          <p:cNvPr id="393261" name="Text Box 45"/>
          <p:cNvSpPr txBox="1">
            <a:spLocks noChangeArrowheads="1"/>
          </p:cNvSpPr>
          <p:nvPr/>
        </p:nvSpPr>
        <p:spPr bwMode="auto">
          <a:xfrm>
            <a:off x="7800975" y="2528888"/>
            <a:ext cx="428625" cy="442912"/>
          </a:xfrm>
          <a:prstGeom prst="rect">
            <a:avLst/>
          </a:prstGeom>
          <a:noFill/>
          <a:ln w="9525">
            <a:noFill/>
            <a:miter lim="800000"/>
            <a:headEnd/>
            <a:tailEnd/>
          </a:ln>
          <a:effectLst/>
        </p:spPr>
        <p:txBody>
          <a:bodyPr lIns="0" tIns="0" rIns="0" bIns="91440">
            <a:spAutoFit/>
          </a:bodyPr>
          <a:lstStyle/>
          <a:p>
            <a:pPr>
              <a:spcBef>
                <a:spcPct val="50000"/>
              </a:spcBef>
            </a:pPr>
            <a:r>
              <a:rPr lang="en-US" sz="2300" i="1">
                <a:solidFill>
                  <a:srgbClr val="DDDDDD"/>
                </a:solidFill>
                <a:latin typeface="Tahoma" pitchFamily="34" charset="0"/>
              </a:rPr>
              <a:t>IS</a:t>
            </a:r>
            <a:r>
              <a:rPr lang="en-US" sz="2300" baseline="-25000">
                <a:solidFill>
                  <a:srgbClr val="DDDDDD"/>
                </a:solidFill>
                <a:latin typeface="Tahoma" pitchFamily="34" charset="0"/>
              </a:rPr>
              <a:t>1</a:t>
            </a:r>
          </a:p>
        </p:txBody>
      </p:sp>
      <p:sp>
        <p:nvSpPr>
          <p:cNvPr id="393262" name="Text Box 46"/>
          <p:cNvSpPr txBox="1">
            <a:spLocks noChangeArrowheads="1"/>
          </p:cNvSpPr>
          <p:nvPr/>
        </p:nvSpPr>
        <p:spPr bwMode="auto">
          <a:xfrm>
            <a:off x="7620000" y="4267200"/>
            <a:ext cx="914400" cy="381000"/>
          </a:xfrm>
          <a:prstGeom prst="rect">
            <a:avLst/>
          </a:prstGeom>
          <a:noFill/>
          <a:ln w="9525">
            <a:noFill/>
            <a:miter lim="800000"/>
            <a:headEnd/>
            <a:tailEnd/>
          </a:ln>
          <a:effectLst/>
        </p:spPr>
        <p:txBody>
          <a:bodyPr lIns="0" tIns="0" rIns="0" bIns="0"/>
          <a:lstStyle/>
          <a:p>
            <a:pPr>
              <a:spcBef>
                <a:spcPct val="50000"/>
              </a:spcBef>
            </a:pPr>
            <a:r>
              <a:rPr lang="en-US" sz="2100" i="1">
                <a:solidFill>
                  <a:srgbClr val="DDDDDD"/>
                </a:solidFill>
                <a:latin typeface="Arial" charset="0"/>
              </a:rPr>
              <a:t>SRAS</a:t>
            </a:r>
            <a:r>
              <a:rPr lang="en-US" sz="2300" baseline="-25000">
                <a:solidFill>
                  <a:srgbClr val="DDDDDD"/>
                </a:solidFill>
                <a:latin typeface="Tahoma" pitchFamily="34" charset="0"/>
              </a:rPr>
              <a:t>1</a:t>
            </a:r>
          </a:p>
        </p:txBody>
      </p:sp>
      <p:sp>
        <p:nvSpPr>
          <p:cNvPr id="393263" name="Text Box 47"/>
          <p:cNvSpPr txBox="1">
            <a:spLocks noChangeArrowheads="1"/>
          </p:cNvSpPr>
          <p:nvPr/>
        </p:nvSpPr>
        <p:spPr bwMode="auto">
          <a:xfrm>
            <a:off x="4572000" y="4343400"/>
            <a:ext cx="381000" cy="457200"/>
          </a:xfrm>
          <a:prstGeom prst="rect">
            <a:avLst/>
          </a:prstGeom>
          <a:noFill/>
          <a:ln w="9525">
            <a:noFill/>
            <a:miter lim="800000"/>
            <a:headEnd/>
            <a:tailEnd/>
          </a:ln>
          <a:effectLst/>
        </p:spPr>
        <p:txBody>
          <a:bodyPr lIns="0" tIns="0" rIns="0" bIns="0"/>
          <a:lstStyle/>
          <a:p>
            <a:pPr>
              <a:spcBef>
                <a:spcPct val="50000"/>
              </a:spcBef>
            </a:pPr>
            <a:r>
              <a:rPr lang="en-US" sz="2200" b="1" i="1">
                <a:solidFill>
                  <a:srgbClr val="DDDDDD"/>
                </a:solidFill>
                <a:latin typeface="Tahoma" pitchFamily="34" charset="0"/>
              </a:rPr>
              <a:t>P</a:t>
            </a:r>
            <a:r>
              <a:rPr lang="en-US" sz="2200" baseline="-25000">
                <a:solidFill>
                  <a:srgbClr val="DDDDDD"/>
                </a:solidFill>
                <a:latin typeface="Tahoma" pitchFamily="34" charset="0"/>
              </a:rPr>
              <a:t>1</a:t>
            </a:r>
          </a:p>
        </p:txBody>
      </p:sp>
      <p:sp>
        <p:nvSpPr>
          <p:cNvPr id="393264" name="Text Box 48"/>
          <p:cNvSpPr txBox="1">
            <a:spLocks noChangeArrowheads="1"/>
          </p:cNvSpPr>
          <p:nvPr/>
        </p:nvSpPr>
        <p:spPr bwMode="auto">
          <a:xfrm>
            <a:off x="7315200" y="1292225"/>
            <a:ext cx="942975" cy="350838"/>
          </a:xfrm>
          <a:prstGeom prst="rect">
            <a:avLst/>
          </a:prstGeom>
          <a:noFill/>
          <a:ln w="9525">
            <a:noFill/>
            <a:miter lim="800000"/>
            <a:headEnd/>
            <a:tailEnd/>
          </a:ln>
          <a:effectLst/>
        </p:spPr>
        <p:txBody>
          <a:bodyPr lIns="0" tIns="0" rIns="0" bIns="0">
            <a:spAutoFit/>
          </a:bodyPr>
          <a:lstStyle/>
          <a:p>
            <a:pPr>
              <a:spcBef>
                <a:spcPct val="50000"/>
              </a:spcBef>
            </a:pPr>
            <a:r>
              <a:rPr lang="en-US" sz="2300" i="1">
                <a:solidFill>
                  <a:srgbClr val="DDDDDD"/>
                </a:solidFill>
                <a:latin typeface="Arial" charset="0"/>
              </a:rPr>
              <a:t>LM</a:t>
            </a:r>
            <a:r>
              <a:rPr lang="en-US" sz="2300">
                <a:solidFill>
                  <a:srgbClr val="DDDDDD"/>
                </a:solidFill>
                <a:latin typeface="Arial" charset="0"/>
              </a:rPr>
              <a:t>(</a:t>
            </a:r>
            <a:r>
              <a:rPr lang="en-US" sz="2300" b="1" i="1">
                <a:solidFill>
                  <a:srgbClr val="DDDDDD"/>
                </a:solidFill>
                <a:latin typeface="Arial" charset="0"/>
              </a:rPr>
              <a:t>P</a:t>
            </a:r>
            <a:r>
              <a:rPr lang="en-US" sz="2300" baseline="-25000">
                <a:solidFill>
                  <a:srgbClr val="DDDDDD"/>
                </a:solidFill>
                <a:latin typeface="Tahoma" pitchFamily="34" charset="0"/>
              </a:rPr>
              <a:t>1</a:t>
            </a:r>
            <a:r>
              <a:rPr lang="en-US" sz="2300">
                <a:solidFill>
                  <a:srgbClr val="DDDDDD"/>
                </a:solidFill>
                <a:latin typeface="Arial" charset="0"/>
              </a:rPr>
              <a:t>)</a:t>
            </a:r>
          </a:p>
        </p:txBody>
      </p:sp>
      <p:grpSp>
        <p:nvGrpSpPr>
          <p:cNvPr id="393265" name="Group 49"/>
          <p:cNvGrpSpPr>
            <a:grpSpLocks/>
          </p:cNvGrpSpPr>
          <p:nvPr/>
        </p:nvGrpSpPr>
        <p:grpSpPr bwMode="auto">
          <a:xfrm>
            <a:off x="5105400" y="1752600"/>
            <a:ext cx="2576513" cy="1524000"/>
            <a:chOff x="3216" y="1104"/>
            <a:chExt cx="1623" cy="960"/>
          </a:xfrm>
        </p:grpSpPr>
        <p:sp>
          <p:nvSpPr>
            <p:cNvPr id="393266" name="Line 50"/>
            <p:cNvSpPr>
              <a:spLocks noChangeShapeType="1"/>
            </p:cNvSpPr>
            <p:nvPr/>
          </p:nvSpPr>
          <p:spPr bwMode="auto">
            <a:xfrm>
              <a:off x="3216" y="1104"/>
              <a:ext cx="1296" cy="816"/>
            </a:xfrm>
            <a:prstGeom prst="line">
              <a:avLst/>
            </a:prstGeom>
            <a:noFill/>
            <a:ln w="28575">
              <a:solidFill>
                <a:srgbClr val="CC0000"/>
              </a:solidFill>
              <a:round/>
              <a:headEnd/>
              <a:tailEnd/>
            </a:ln>
            <a:effectLst/>
          </p:spPr>
          <p:txBody>
            <a:bodyPr/>
            <a:lstStyle/>
            <a:p>
              <a:endParaRPr lang="en-US"/>
            </a:p>
          </p:txBody>
        </p:sp>
        <p:sp>
          <p:nvSpPr>
            <p:cNvPr id="393267" name="Text Box 51"/>
            <p:cNvSpPr txBox="1">
              <a:spLocks noChangeArrowheads="1"/>
            </p:cNvSpPr>
            <p:nvPr/>
          </p:nvSpPr>
          <p:spPr bwMode="auto">
            <a:xfrm>
              <a:off x="4512" y="1785"/>
              <a:ext cx="327" cy="279"/>
            </a:xfrm>
            <a:prstGeom prst="rect">
              <a:avLst/>
            </a:prstGeom>
            <a:noFill/>
            <a:ln w="9525">
              <a:noFill/>
              <a:miter lim="800000"/>
              <a:headEnd/>
              <a:tailEnd/>
            </a:ln>
            <a:effectLst/>
          </p:spPr>
          <p:txBody>
            <a:bodyPr lIns="0" tIns="0" rIns="0" bIns="91440">
              <a:spAutoFit/>
            </a:bodyPr>
            <a:lstStyle/>
            <a:p>
              <a:pPr>
                <a:spcBef>
                  <a:spcPct val="50000"/>
                </a:spcBef>
              </a:pPr>
              <a:r>
                <a:rPr lang="en-US" sz="2300" i="1">
                  <a:latin typeface="Tahoma" pitchFamily="34" charset="0"/>
                </a:rPr>
                <a:t>IS</a:t>
              </a:r>
              <a:r>
                <a:rPr lang="en-US" sz="2300" baseline="-25000">
                  <a:latin typeface="Tahoma" pitchFamily="34" charset="0"/>
                </a:rPr>
                <a:t>2</a:t>
              </a:r>
            </a:p>
          </p:txBody>
        </p:sp>
      </p:grpSp>
      <p:sp>
        <p:nvSpPr>
          <p:cNvPr id="393269" name="Text Box 53"/>
          <p:cNvSpPr txBox="1">
            <a:spLocks noChangeArrowheads="1"/>
          </p:cNvSpPr>
          <p:nvPr/>
        </p:nvSpPr>
        <p:spPr bwMode="auto">
          <a:xfrm>
            <a:off x="7753350" y="5218113"/>
            <a:ext cx="563563" cy="396875"/>
          </a:xfrm>
          <a:prstGeom prst="rect">
            <a:avLst/>
          </a:prstGeom>
          <a:noFill/>
          <a:ln w="9525">
            <a:noFill/>
            <a:miter lim="800000"/>
            <a:headEnd/>
            <a:tailEnd/>
          </a:ln>
          <a:effectLst/>
        </p:spPr>
        <p:txBody>
          <a:bodyPr lIns="0" tIns="0" rIns="0">
            <a:spAutoFit/>
          </a:bodyPr>
          <a:lstStyle/>
          <a:p>
            <a:pPr>
              <a:spcBef>
                <a:spcPct val="50000"/>
              </a:spcBef>
            </a:pPr>
            <a:r>
              <a:rPr lang="en-US" sz="2300" i="1">
                <a:solidFill>
                  <a:srgbClr val="DDDDDD"/>
                </a:solidFill>
                <a:latin typeface="Arial" charset="0"/>
              </a:rPr>
              <a:t>AD</a:t>
            </a:r>
            <a:r>
              <a:rPr lang="en-US" sz="2300" baseline="-25000">
                <a:solidFill>
                  <a:srgbClr val="DDDDDD"/>
                </a:solidFill>
                <a:latin typeface="Tahoma" pitchFamily="34" charset="0"/>
              </a:rPr>
              <a:t>1</a:t>
            </a:r>
          </a:p>
        </p:txBody>
      </p:sp>
      <p:sp>
        <p:nvSpPr>
          <p:cNvPr id="393270" name="Rectangle 54"/>
          <p:cNvSpPr>
            <a:spLocks noChangeArrowheads="1"/>
          </p:cNvSpPr>
          <p:nvPr/>
        </p:nvSpPr>
        <p:spPr bwMode="auto">
          <a:xfrm>
            <a:off x="762000" y="1981200"/>
            <a:ext cx="3505200" cy="1752600"/>
          </a:xfrm>
          <a:prstGeom prst="rect">
            <a:avLst/>
          </a:prstGeom>
          <a:solidFill>
            <a:srgbClr val="FFFFCC"/>
          </a:solidFill>
          <a:ln w="9525">
            <a:solidFill>
              <a:schemeClr val="tx1"/>
            </a:solidFill>
            <a:miter lim="800000"/>
            <a:headEnd/>
            <a:tailEnd/>
          </a:ln>
          <a:effectLst/>
        </p:spPr>
        <p:txBody>
          <a:bodyPr/>
          <a:lstStyle/>
          <a:p>
            <a:pPr>
              <a:spcBef>
                <a:spcPct val="40000"/>
              </a:spcBef>
              <a:buSzPct val="110000"/>
              <a:buFont typeface="Wingdings" pitchFamily="2" charset="2"/>
              <a:buNone/>
            </a:pPr>
            <a:r>
              <a:rPr lang="en-US" sz="2500">
                <a:latin typeface="Tahoma" pitchFamily="34" charset="0"/>
              </a:rPr>
              <a:t>This process continues until economy reaches a long-run equilibrium with </a:t>
            </a:r>
            <a:endParaRPr lang="en-US" sz="2700">
              <a:latin typeface="Tahoma" pitchFamily="34" charset="0"/>
            </a:endParaRPr>
          </a:p>
        </p:txBody>
      </p:sp>
      <p:graphicFrame>
        <p:nvGraphicFramePr>
          <p:cNvPr id="393271" name="Object 55"/>
          <p:cNvGraphicFramePr>
            <a:graphicFrameLocks noChangeAspect="1"/>
          </p:cNvGraphicFramePr>
          <p:nvPr/>
        </p:nvGraphicFramePr>
        <p:xfrm>
          <a:off x="2133600" y="3124200"/>
          <a:ext cx="923925" cy="542925"/>
        </p:xfrm>
        <a:graphic>
          <a:graphicData uri="http://schemas.openxmlformats.org/presentationml/2006/ole">
            <p:oleObj spid="_x0000_s393274" name="Equation" r:id="rId6" imgW="431613" imgH="253890" progId="">
              <p:embed/>
            </p:oleObj>
          </a:graphicData>
        </a:graphic>
      </p:graphicFrame>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22914" name="Rectangle 2"/>
          <p:cNvSpPr>
            <a:spLocks noGrp="1" noChangeArrowheads="1"/>
          </p:cNvSpPr>
          <p:nvPr>
            <p:ph type="title"/>
          </p:nvPr>
        </p:nvSpPr>
        <p:spPr>
          <a:xfrm>
            <a:off x="914400" y="228600"/>
            <a:ext cx="7010400" cy="838200"/>
          </a:xfrm>
        </p:spPr>
        <p:txBody>
          <a:bodyPr>
            <a:normAutofit/>
          </a:bodyPr>
          <a:lstStyle/>
          <a:p>
            <a:pPr>
              <a:lnSpc>
                <a:spcPct val="90000"/>
              </a:lnSpc>
            </a:pPr>
            <a:r>
              <a:rPr lang="en-US" sz="2400" b="1" dirty="0">
                <a:latin typeface="Arial" pitchFamily="34" charset="0"/>
                <a:cs typeface="Arial" pitchFamily="34" charset="0"/>
              </a:rPr>
              <a:t>EXERCISE:</a:t>
            </a:r>
            <a:r>
              <a:rPr lang="en-US" sz="2400" b="1" i="1" dirty="0">
                <a:latin typeface="Arial" pitchFamily="34" charset="0"/>
                <a:cs typeface="Arial" pitchFamily="34" charset="0"/>
              </a:rPr>
              <a:t>  </a:t>
            </a:r>
            <a:br>
              <a:rPr lang="en-US" sz="2400" b="1" i="1" dirty="0">
                <a:latin typeface="Arial" pitchFamily="34" charset="0"/>
                <a:cs typeface="Arial" pitchFamily="34" charset="0"/>
              </a:rPr>
            </a:br>
            <a:r>
              <a:rPr lang="en-US" sz="2400" b="1" i="1" dirty="0">
                <a:latin typeface="Arial" pitchFamily="34" charset="0"/>
                <a:cs typeface="Arial" pitchFamily="34" charset="0"/>
              </a:rPr>
              <a:t>  Analyze SR &amp; LR effects of  </a:t>
            </a:r>
            <a:r>
              <a:rPr lang="en-US" sz="2400" b="1" dirty="0">
                <a:latin typeface="Arial" pitchFamily="34" charset="0"/>
                <a:cs typeface="Arial" pitchFamily="34" charset="0"/>
                <a:sym typeface="Symbol" pitchFamily="18" charset="2"/>
              </a:rPr>
              <a:t></a:t>
            </a:r>
            <a:r>
              <a:rPr lang="en-US" sz="2400" b="1" i="1" dirty="0">
                <a:latin typeface="Arial" pitchFamily="34" charset="0"/>
                <a:cs typeface="Arial" pitchFamily="34" charset="0"/>
                <a:sym typeface="Symbol" pitchFamily="18" charset="2"/>
              </a:rPr>
              <a:t>M</a:t>
            </a:r>
          </a:p>
        </p:txBody>
      </p:sp>
      <p:sp>
        <p:nvSpPr>
          <p:cNvPr id="422915" name="Rectangle 3"/>
          <p:cNvSpPr>
            <a:spLocks noGrp="1" noChangeArrowheads="1"/>
          </p:cNvSpPr>
          <p:nvPr>
            <p:ph idx="1"/>
          </p:nvPr>
        </p:nvSpPr>
        <p:spPr>
          <a:xfrm>
            <a:off x="428625" y="1143000"/>
            <a:ext cx="4114800" cy="5181600"/>
          </a:xfrm>
          <a:solidFill>
            <a:schemeClr val="bg1"/>
          </a:solidFill>
          <a:ln/>
        </p:spPr>
        <p:txBody>
          <a:bodyPr rIns="0"/>
          <a:lstStyle/>
          <a:p>
            <a:pPr marL="288925" indent="-288925">
              <a:spcBef>
                <a:spcPct val="25000"/>
              </a:spcBef>
              <a:buClr>
                <a:schemeClr val="tx1"/>
              </a:buClr>
              <a:buSzPct val="90000"/>
              <a:buFont typeface="Wingdings" pitchFamily="2" charset="2"/>
              <a:buAutoNum type="alphaLcPeriod"/>
            </a:pPr>
            <a:r>
              <a:rPr lang="en-US" sz="1800" dirty="0">
                <a:latin typeface="Arial" pitchFamily="34" charset="0"/>
                <a:cs typeface="Arial" pitchFamily="34" charset="0"/>
              </a:rPr>
              <a:t>Draw the </a:t>
            </a:r>
            <a:r>
              <a:rPr lang="en-US" sz="1800" i="1" dirty="0">
                <a:latin typeface="Arial" pitchFamily="34" charset="0"/>
                <a:cs typeface="Arial" pitchFamily="34" charset="0"/>
              </a:rPr>
              <a:t>IS-LM</a:t>
            </a:r>
            <a:r>
              <a:rPr lang="en-US" sz="1800" dirty="0">
                <a:latin typeface="Arial" pitchFamily="34" charset="0"/>
                <a:cs typeface="Arial" pitchFamily="34" charset="0"/>
              </a:rPr>
              <a:t> and </a:t>
            </a:r>
            <a:r>
              <a:rPr lang="en-US" sz="1800" i="1" dirty="0">
                <a:latin typeface="Arial" pitchFamily="34" charset="0"/>
                <a:cs typeface="Arial" pitchFamily="34" charset="0"/>
              </a:rPr>
              <a:t>AD-AS</a:t>
            </a:r>
            <a:r>
              <a:rPr lang="en-US" sz="1800" dirty="0">
                <a:latin typeface="Arial" pitchFamily="34" charset="0"/>
                <a:cs typeface="Arial" pitchFamily="34" charset="0"/>
              </a:rPr>
              <a:t> diagrams as shown here.  </a:t>
            </a:r>
          </a:p>
          <a:p>
            <a:pPr marL="288925" indent="-288925">
              <a:spcBef>
                <a:spcPct val="25000"/>
              </a:spcBef>
              <a:buClr>
                <a:schemeClr val="tx1"/>
              </a:buClr>
              <a:buSzPct val="90000"/>
              <a:buFont typeface="Wingdings" pitchFamily="2" charset="2"/>
              <a:buAutoNum type="alphaLcPeriod"/>
            </a:pPr>
            <a:endParaRPr lang="en-US" sz="1800" dirty="0" smtClean="0">
              <a:latin typeface="Arial" pitchFamily="34" charset="0"/>
              <a:cs typeface="Arial" pitchFamily="34" charset="0"/>
            </a:endParaRPr>
          </a:p>
          <a:p>
            <a:pPr marL="288925" indent="-288925">
              <a:spcBef>
                <a:spcPct val="25000"/>
              </a:spcBef>
              <a:buClr>
                <a:schemeClr val="tx1"/>
              </a:buClr>
              <a:buSzPct val="90000"/>
              <a:buFont typeface="Wingdings" pitchFamily="2" charset="2"/>
              <a:buAutoNum type="alphaLcPeriod"/>
            </a:pPr>
            <a:endParaRPr lang="en-US" sz="1800" dirty="0" smtClean="0">
              <a:latin typeface="Arial" pitchFamily="34" charset="0"/>
              <a:cs typeface="Arial" pitchFamily="34" charset="0"/>
            </a:endParaRPr>
          </a:p>
          <a:p>
            <a:pPr marL="288925" indent="-288925">
              <a:spcBef>
                <a:spcPct val="25000"/>
              </a:spcBef>
              <a:buClr>
                <a:schemeClr val="tx1"/>
              </a:buClr>
              <a:buSzPct val="90000"/>
              <a:buFont typeface="Wingdings" pitchFamily="2" charset="2"/>
              <a:buAutoNum type="alphaLcPeriod"/>
            </a:pPr>
            <a:r>
              <a:rPr lang="en-US" sz="1800" dirty="0" smtClean="0">
                <a:latin typeface="Arial" pitchFamily="34" charset="0"/>
                <a:cs typeface="Arial" pitchFamily="34" charset="0"/>
              </a:rPr>
              <a:t>Suppose </a:t>
            </a:r>
            <a:r>
              <a:rPr lang="en-US" sz="1800" dirty="0">
                <a:latin typeface="Arial" pitchFamily="34" charset="0"/>
                <a:cs typeface="Arial" pitchFamily="34" charset="0"/>
              </a:rPr>
              <a:t>Fed increases </a:t>
            </a:r>
            <a:r>
              <a:rPr lang="en-US" sz="1800" b="1" i="1" dirty="0">
                <a:latin typeface="Arial" pitchFamily="34" charset="0"/>
                <a:cs typeface="Arial" pitchFamily="34" charset="0"/>
              </a:rPr>
              <a:t>M</a:t>
            </a:r>
            <a:r>
              <a:rPr lang="en-US" sz="1800" dirty="0">
                <a:latin typeface="Arial" pitchFamily="34" charset="0"/>
                <a:cs typeface="Arial" pitchFamily="34" charset="0"/>
              </a:rPr>
              <a:t>.  Show the short-run effects on your graphs.  </a:t>
            </a:r>
          </a:p>
          <a:p>
            <a:pPr marL="288925" indent="-288925">
              <a:spcBef>
                <a:spcPct val="25000"/>
              </a:spcBef>
              <a:buClr>
                <a:schemeClr val="tx1"/>
              </a:buClr>
              <a:buSzPct val="90000"/>
              <a:buFont typeface="Wingdings" pitchFamily="2" charset="2"/>
              <a:buAutoNum type="alphaLcPeriod"/>
            </a:pPr>
            <a:endParaRPr lang="en-US" sz="1800" dirty="0" smtClean="0">
              <a:latin typeface="Arial" pitchFamily="34" charset="0"/>
              <a:cs typeface="Arial" pitchFamily="34" charset="0"/>
            </a:endParaRPr>
          </a:p>
          <a:p>
            <a:pPr marL="288925" indent="-288925">
              <a:spcBef>
                <a:spcPct val="25000"/>
              </a:spcBef>
              <a:buClr>
                <a:schemeClr val="tx1"/>
              </a:buClr>
              <a:buSzPct val="90000"/>
              <a:buFont typeface="Wingdings" pitchFamily="2" charset="2"/>
              <a:buAutoNum type="alphaLcPeriod"/>
            </a:pPr>
            <a:endParaRPr lang="en-US" sz="1800" dirty="0" smtClean="0">
              <a:latin typeface="Arial" pitchFamily="34" charset="0"/>
              <a:cs typeface="Arial" pitchFamily="34" charset="0"/>
            </a:endParaRPr>
          </a:p>
          <a:p>
            <a:pPr marL="288925" indent="-288925">
              <a:spcBef>
                <a:spcPct val="25000"/>
              </a:spcBef>
              <a:buClr>
                <a:schemeClr val="tx1"/>
              </a:buClr>
              <a:buSzPct val="90000"/>
              <a:buFont typeface="Wingdings" pitchFamily="2" charset="2"/>
              <a:buAutoNum type="alphaLcPeriod"/>
            </a:pPr>
            <a:r>
              <a:rPr lang="en-US" sz="1800" dirty="0" smtClean="0">
                <a:latin typeface="Arial" pitchFamily="34" charset="0"/>
                <a:cs typeface="Arial" pitchFamily="34" charset="0"/>
              </a:rPr>
              <a:t>Show </a:t>
            </a:r>
            <a:r>
              <a:rPr lang="en-US" sz="1800" dirty="0">
                <a:latin typeface="Arial" pitchFamily="34" charset="0"/>
                <a:cs typeface="Arial" pitchFamily="34" charset="0"/>
              </a:rPr>
              <a:t>what happens in the transition from the short run to the long run. </a:t>
            </a:r>
          </a:p>
          <a:p>
            <a:pPr marL="288925" indent="-288925">
              <a:spcBef>
                <a:spcPct val="25000"/>
              </a:spcBef>
              <a:buClr>
                <a:schemeClr val="tx1"/>
              </a:buClr>
              <a:buSzPct val="90000"/>
              <a:buFont typeface="Wingdings" pitchFamily="2" charset="2"/>
              <a:buAutoNum type="alphaLcPeriod"/>
            </a:pPr>
            <a:endParaRPr lang="en-US" sz="1800" dirty="0" smtClean="0">
              <a:latin typeface="Arial" pitchFamily="34" charset="0"/>
              <a:cs typeface="Arial" pitchFamily="34" charset="0"/>
            </a:endParaRPr>
          </a:p>
          <a:p>
            <a:pPr marL="288925" indent="-288925">
              <a:spcBef>
                <a:spcPct val="25000"/>
              </a:spcBef>
              <a:buClr>
                <a:schemeClr val="tx1"/>
              </a:buClr>
              <a:buSzPct val="90000"/>
              <a:buFont typeface="Wingdings" pitchFamily="2" charset="2"/>
              <a:buAutoNum type="alphaLcPeriod"/>
            </a:pPr>
            <a:endParaRPr lang="en-US" sz="1800" dirty="0">
              <a:latin typeface="Arial" pitchFamily="34" charset="0"/>
              <a:cs typeface="Arial" pitchFamily="34" charset="0"/>
            </a:endParaRPr>
          </a:p>
          <a:p>
            <a:pPr marL="288925" indent="-288925">
              <a:spcBef>
                <a:spcPct val="25000"/>
              </a:spcBef>
              <a:buClr>
                <a:schemeClr val="tx1"/>
              </a:buClr>
              <a:buSzPct val="90000"/>
              <a:buFont typeface="Wingdings" pitchFamily="2" charset="2"/>
              <a:buAutoNum type="alphaLcPeriod"/>
            </a:pPr>
            <a:r>
              <a:rPr lang="en-US" sz="1800" dirty="0" smtClean="0">
                <a:latin typeface="Arial" pitchFamily="34" charset="0"/>
                <a:cs typeface="Arial" pitchFamily="34" charset="0"/>
              </a:rPr>
              <a:t>How </a:t>
            </a:r>
            <a:r>
              <a:rPr lang="en-US" sz="1800" dirty="0">
                <a:latin typeface="Arial" pitchFamily="34" charset="0"/>
                <a:cs typeface="Arial" pitchFamily="34" charset="0"/>
              </a:rPr>
              <a:t>do the new long-run equilibrium values of the endogenous variables compare to their initial values?  </a:t>
            </a:r>
          </a:p>
        </p:txBody>
      </p:sp>
      <p:grpSp>
        <p:nvGrpSpPr>
          <p:cNvPr id="422916" name="Group 4"/>
          <p:cNvGrpSpPr>
            <a:grpSpLocks/>
          </p:cNvGrpSpPr>
          <p:nvPr/>
        </p:nvGrpSpPr>
        <p:grpSpPr bwMode="auto">
          <a:xfrm>
            <a:off x="4572000" y="1143000"/>
            <a:ext cx="3657600" cy="2500313"/>
            <a:chOff x="2256" y="806"/>
            <a:chExt cx="2304" cy="1575"/>
          </a:xfrm>
        </p:grpSpPr>
        <p:grpSp>
          <p:nvGrpSpPr>
            <p:cNvPr id="422917" name="Group 5"/>
            <p:cNvGrpSpPr>
              <a:grpSpLocks/>
            </p:cNvGrpSpPr>
            <p:nvPr/>
          </p:nvGrpSpPr>
          <p:grpSpPr bwMode="auto">
            <a:xfrm>
              <a:off x="2496" y="960"/>
              <a:ext cx="1824" cy="1188"/>
              <a:chOff x="2640" y="1056"/>
              <a:chExt cx="2496" cy="2112"/>
            </a:xfrm>
          </p:grpSpPr>
          <p:sp>
            <p:nvSpPr>
              <p:cNvPr id="422918" name="Line 6"/>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422919" name="Line 7"/>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422920" name="Text Box 8"/>
            <p:cNvSpPr txBox="1">
              <a:spLocks noChangeArrowheads="1"/>
            </p:cNvSpPr>
            <p:nvPr/>
          </p:nvSpPr>
          <p:spPr bwMode="auto">
            <a:xfrm>
              <a:off x="4224" y="2112"/>
              <a:ext cx="336" cy="269"/>
            </a:xfrm>
            <a:prstGeom prst="rect">
              <a:avLst/>
            </a:prstGeom>
            <a:noFill/>
            <a:ln w="9525">
              <a:noFill/>
              <a:miter lim="800000"/>
              <a:headEnd/>
              <a:tailEnd/>
            </a:ln>
            <a:effectLst/>
          </p:spPr>
          <p:txBody>
            <a:bodyPr>
              <a:spAutoFit/>
            </a:bodyPr>
            <a:lstStyle/>
            <a:p>
              <a:pPr>
                <a:spcBef>
                  <a:spcPct val="50000"/>
                </a:spcBef>
              </a:pPr>
              <a:r>
                <a:rPr lang="en-US" sz="2200" b="1" i="1">
                  <a:latin typeface="Tahoma" pitchFamily="34" charset="0"/>
                </a:rPr>
                <a:t>Y</a:t>
              </a:r>
              <a:r>
                <a:rPr lang="en-US" sz="2200">
                  <a:latin typeface="Arial" charset="0"/>
                </a:rPr>
                <a:t> </a:t>
              </a:r>
            </a:p>
          </p:txBody>
        </p:sp>
        <p:sp>
          <p:nvSpPr>
            <p:cNvPr id="422921" name="Text Box 9"/>
            <p:cNvSpPr txBox="1">
              <a:spLocks noChangeArrowheads="1"/>
            </p:cNvSpPr>
            <p:nvPr/>
          </p:nvSpPr>
          <p:spPr bwMode="auto">
            <a:xfrm>
              <a:off x="2256" y="806"/>
              <a:ext cx="240" cy="269"/>
            </a:xfrm>
            <a:prstGeom prst="rect">
              <a:avLst/>
            </a:prstGeom>
            <a:noFill/>
            <a:ln w="9525">
              <a:noFill/>
              <a:miter lim="800000"/>
              <a:headEnd/>
              <a:tailEnd/>
            </a:ln>
            <a:effectLst/>
          </p:spPr>
          <p:txBody>
            <a:bodyPr>
              <a:spAutoFit/>
            </a:bodyPr>
            <a:lstStyle/>
            <a:p>
              <a:pPr algn="ctr">
                <a:spcBef>
                  <a:spcPct val="5000"/>
                </a:spcBef>
                <a:tabLst>
                  <a:tab pos="1830388" algn="r"/>
                </a:tabLst>
              </a:pPr>
              <a:r>
                <a:rPr lang="en-US" sz="2200" b="1" i="1">
                  <a:latin typeface="Tahoma" pitchFamily="34" charset="0"/>
                </a:rPr>
                <a:t>r</a:t>
              </a:r>
              <a:endParaRPr lang="en-US" sz="2200">
                <a:latin typeface="Arial" charset="0"/>
              </a:endParaRPr>
            </a:p>
          </p:txBody>
        </p:sp>
      </p:grpSp>
      <p:grpSp>
        <p:nvGrpSpPr>
          <p:cNvPr id="422922" name="Group 10"/>
          <p:cNvGrpSpPr>
            <a:grpSpLocks/>
          </p:cNvGrpSpPr>
          <p:nvPr/>
        </p:nvGrpSpPr>
        <p:grpSpPr bwMode="auto">
          <a:xfrm>
            <a:off x="4572000" y="3767138"/>
            <a:ext cx="3657600" cy="2500312"/>
            <a:chOff x="2256" y="806"/>
            <a:chExt cx="2304" cy="1575"/>
          </a:xfrm>
        </p:grpSpPr>
        <p:grpSp>
          <p:nvGrpSpPr>
            <p:cNvPr id="422923" name="Group 11"/>
            <p:cNvGrpSpPr>
              <a:grpSpLocks/>
            </p:cNvGrpSpPr>
            <p:nvPr/>
          </p:nvGrpSpPr>
          <p:grpSpPr bwMode="auto">
            <a:xfrm>
              <a:off x="2496" y="960"/>
              <a:ext cx="1824" cy="1188"/>
              <a:chOff x="2640" y="1056"/>
              <a:chExt cx="2496" cy="2112"/>
            </a:xfrm>
          </p:grpSpPr>
          <p:sp>
            <p:nvSpPr>
              <p:cNvPr id="422924" name="Line 12"/>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422925" name="Line 13"/>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422926" name="Text Box 14"/>
            <p:cNvSpPr txBox="1">
              <a:spLocks noChangeArrowheads="1"/>
            </p:cNvSpPr>
            <p:nvPr/>
          </p:nvSpPr>
          <p:spPr bwMode="auto">
            <a:xfrm>
              <a:off x="4224" y="2112"/>
              <a:ext cx="336" cy="269"/>
            </a:xfrm>
            <a:prstGeom prst="rect">
              <a:avLst/>
            </a:prstGeom>
            <a:noFill/>
            <a:ln w="9525">
              <a:noFill/>
              <a:miter lim="800000"/>
              <a:headEnd/>
              <a:tailEnd/>
            </a:ln>
            <a:effectLst/>
          </p:spPr>
          <p:txBody>
            <a:bodyPr>
              <a:spAutoFit/>
            </a:bodyPr>
            <a:lstStyle/>
            <a:p>
              <a:pPr>
                <a:spcBef>
                  <a:spcPct val="50000"/>
                </a:spcBef>
              </a:pPr>
              <a:r>
                <a:rPr lang="en-US" sz="2200" b="1" i="1">
                  <a:latin typeface="Tahoma" pitchFamily="34" charset="0"/>
                </a:rPr>
                <a:t>Y</a:t>
              </a:r>
              <a:r>
                <a:rPr lang="en-US" sz="2200">
                  <a:latin typeface="Arial" charset="0"/>
                </a:rPr>
                <a:t> </a:t>
              </a:r>
            </a:p>
          </p:txBody>
        </p:sp>
        <p:sp>
          <p:nvSpPr>
            <p:cNvPr id="422927" name="Text Box 15"/>
            <p:cNvSpPr txBox="1">
              <a:spLocks noChangeArrowheads="1"/>
            </p:cNvSpPr>
            <p:nvPr/>
          </p:nvSpPr>
          <p:spPr bwMode="auto">
            <a:xfrm>
              <a:off x="2256" y="806"/>
              <a:ext cx="240" cy="269"/>
            </a:xfrm>
            <a:prstGeom prst="rect">
              <a:avLst/>
            </a:prstGeom>
            <a:noFill/>
            <a:ln w="9525">
              <a:noFill/>
              <a:miter lim="800000"/>
              <a:headEnd/>
              <a:tailEnd/>
            </a:ln>
            <a:effectLst/>
          </p:spPr>
          <p:txBody>
            <a:bodyPr>
              <a:spAutoFit/>
            </a:bodyPr>
            <a:lstStyle/>
            <a:p>
              <a:pPr algn="ctr">
                <a:spcBef>
                  <a:spcPct val="5000"/>
                </a:spcBef>
                <a:tabLst>
                  <a:tab pos="1830388" algn="r"/>
                </a:tabLst>
              </a:pPr>
              <a:r>
                <a:rPr lang="en-US" sz="2200" b="1" i="1">
                  <a:latin typeface="Tahoma" pitchFamily="34" charset="0"/>
                </a:rPr>
                <a:t>P</a:t>
              </a:r>
              <a:endParaRPr lang="en-US" sz="2200">
                <a:latin typeface="Arial" charset="0"/>
              </a:endParaRPr>
            </a:p>
          </p:txBody>
        </p:sp>
      </p:grpSp>
      <p:grpSp>
        <p:nvGrpSpPr>
          <p:cNvPr id="422928" name="Group 16"/>
          <p:cNvGrpSpPr>
            <a:grpSpLocks/>
          </p:cNvGrpSpPr>
          <p:nvPr/>
        </p:nvGrpSpPr>
        <p:grpSpPr bwMode="auto">
          <a:xfrm>
            <a:off x="6400800" y="3829050"/>
            <a:ext cx="762000" cy="2495550"/>
            <a:chOff x="4032" y="2412"/>
            <a:chExt cx="480" cy="1572"/>
          </a:xfrm>
        </p:grpSpPr>
        <p:sp>
          <p:nvSpPr>
            <p:cNvPr id="422929" name="Line 17"/>
            <p:cNvSpPr>
              <a:spLocks noChangeShapeType="1"/>
            </p:cNvSpPr>
            <p:nvPr/>
          </p:nvSpPr>
          <p:spPr bwMode="auto">
            <a:xfrm>
              <a:off x="4227" y="2610"/>
              <a:ext cx="0" cy="1104"/>
            </a:xfrm>
            <a:prstGeom prst="line">
              <a:avLst/>
            </a:prstGeom>
            <a:noFill/>
            <a:ln w="28575">
              <a:solidFill>
                <a:srgbClr val="000099"/>
              </a:solidFill>
              <a:round/>
              <a:headEnd/>
              <a:tailEnd/>
            </a:ln>
            <a:effectLst/>
          </p:spPr>
          <p:txBody>
            <a:bodyPr/>
            <a:lstStyle/>
            <a:p>
              <a:endParaRPr lang="en-US"/>
            </a:p>
          </p:txBody>
        </p:sp>
        <p:sp>
          <p:nvSpPr>
            <p:cNvPr id="422930" name="Text Box 18"/>
            <p:cNvSpPr txBox="1">
              <a:spLocks noChangeArrowheads="1"/>
            </p:cNvSpPr>
            <p:nvPr/>
          </p:nvSpPr>
          <p:spPr bwMode="auto">
            <a:xfrm>
              <a:off x="4032" y="2412"/>
              <a:ext cx="480" cy="192"/>
            </a:xfrm>
            <a:prstGeom prst="rect">
              <a:avLst/>
            </a:prstGeom>
            <a:noFill/>
            <a:ln w="9525">
              <a:noFill/>
              <a:miter lim="800000"/>
              <a:headEnd/>
              <a:tailEnd/>
            </a:ln>
            <a:effectLst/>
          </p:spPr>
          <p:txBody>
            <a:bodyPr lIns="0" tIns="0" rIns="0" bIns="0"/>
            <a:lstStyle/>
            <a:p>
              <a:pPr>
                <a:spcBef>
                  <a:spcPct val="50000"/>
                </a:spcBef>
              </a:pPr>
              <a:r>
                <a:rPr lang="en-US" sz="2100" i="1">
                  <a:latin typeface="Arial" charset="0"/>
                </a:rPr>
                <a:t>LRAS</a:t>
              </a:r>
            </a:p>
          </p:txBody>
        </p:sp>
        <p:graphicFrame>
          <p:nvGraphicFramePr>
            <p:cNvPr id="422931" name="Object 19"/>
            <p:cNvGraphicFramePr>
              <a:graphicFrameLocks noChangeAspect="1"/>
            </p:cNvGraphicFramePr>
            <p:nvPr/>
          </p:nvGraphicFramePr>
          <p:xfrm>
            <a:off x="4145" y="3708"/>
            <a:ext cx="211" cy="276"/>
          </p:xfrm>
          <a:graphic>
            <a:graphicData uri="http://schemas.openxmlformats.org/presentationml/2006/ole">
              <p:oleObj spid="_x0000_s422936" name="Equation" r:id="rId4" imgW="164885" imgH="215619" progId="">
                <p:embed/>
              </p:oleObj>
            </a:graphicData>
          </a:graphic>
        </p:graphicFrame>
      </p:grpSp>
      <p:grpSp>
        <p:nvGrpSpPr>
          <p:cNvPr id="422932" name="Group 20"/>
          <p:cNvGrpSpPr>
            <a:grpSpLocks/>
          </p:cNvGrpSpPr>
          <p:nvPr/>
        </p:nvGrpSpPr>
        <p:grpSpPr bwMode="auto">
          <a:xfrm>
            <a:off x="6400800" y="1219200"/>
            <a:ext cx="762000" cy="2495550"/>
            <a:chOff x="4032" y="768"/>
            <a:chExt cx="480" cy="1572"/>
          </a:xfrm>
        </p:grpSpPr>
        <p:sp>
          <p:nvSpPr>
            <p:cNvPr id="422933" name="Line 21"/>
            <p:cNvSpPr>
              <a:spLocks noChangeShapeType="1"/>
            </p:cNvSpPr>
            <p:nvPr/>
          </p:nvSpPr>
          <p:spPr bwMode="auto">
            <a:xfrm>
              <a:off x="4227" y="966"/>
              <a:ext cx="0" cy="1104"/>
            </a:xfrm>
            <a:prstGeom prst="line">
              <a:avLst/>
            </a:prstGeom>
            <a:noFill/>
            <a:ln w="28575">
              <a:solidFill>
                <a:srgbClr val="000099"/>
              </a:solidFill>
              <a:round/>
              <a:headEnd/>
              <a:tailEnd/>
            </a:ln>
            <a:effectLst/>
          </p:spPr>
          <p:txBody>
            <a:bodyPr/>
            <a:lstStyle/>
            <a:p>
              <a:endParaRPr lang="en-US"/>
            </a:p>
          </p:txBody>
        </p:sp>
        <p:sp>
          <p:nvSpPr>
            <p:cNvPr id="422934" name="Text Box 22"/>
            <p:cNvSpPr txBox="1">
              <a:spLocks noChangeArrowheads="1"/>
            </p:cNvSpPr>
            <p:nvPr/>
          </p:nvSpPr>
          <p:spPr bwMode="auto">
            <a:xfrm>
              <a:off x="4032" y="768"/>
              <a:ext cx="480" cy="192"/>
            </a:xfrm>
            <a:prstGeom prst="rect">
              <a:avLst/>
            </a:prstGeom>
            <a:noFill/>
            <a:ln w="9525">
              <a:noFill/>
              <a:miter lim="800000"/>
              <a:headEnd/>
              <a:tailEnd/>
            </a:ln>
            <a:effectLst/>
          </p:spPr>
          <p:txBody>
            <a:bodyPr lIns="0" tIns="0" rIns="0" bIns="0"/>
            <a:lstStyle/>
            <a:p>
              <a:pPr>
                <a:spcBef>
                  <a:spcPct val="50000"/>
                </a:spcBef>
              </a:pPr>
              <a:r>
                <a:rPr lang="en-US" sz="2100" i="1">
                  <a:latin typeface="Arial" charset="0"/>
                </a:rPr>
                <a:t>LRAS</a:t>
              </a:r>
            </a:p>
          </p:txBody>
        </p:sp>
        <p:graphicFrame>
          <p:nvGraphicFramePr>
            <p:cNvPr id="422935" name="Object 23"/>
            <p:cNvGraphicFramePr>
              <a:graphicFrameLocks noChangeAspect="1"/>
            </p:cNvGraphicFramePr>
            <p:nvPr/>
          </p:nvGraphicFramePr>
          <p:xfrm>
            <a:off x="4145" y="2064"/>
            <a:ext cx="211" cy="276"/>
          </p:xfrm>
          <a:graphic>
            <a:graphicData uri="http://schemas.openxmlformats.org/presentationml/2006/ole">
              <p:oleObj spid="_x0000_s422937" name="Equation" r:id="rId5" imgW="164885" imgH="215619" progId="">
                <p:embed/>
              </p:oleObj>
            </a:graphicData>
          </a:graphic>
        </p:graphicFrame>
      </p:grpSp>
      <p:grpSp>
        <p:nvGrpSpPr>
          <p:cNvPr id="422936" name="Group 24"/>
          <p:cNvGrpSpPr>
            <a:grpSpLocks/>
          </p:cNvGrpSpPr>
          <p:nvPr/>
        </p:nvGrpSpPr>
        <p:grpSpPr bwMode="auto">
          <a:xfrm>
            <a:off x="5715000" y="1371600"/>
            <a:ext cx="2514600" cy="1600200"/>
            <a:chOff x="3600" y="864"/>
            <a:chExt cx="1584" cy="1008"/>
          </a:xfrm>
        </p:grpSpPr>
        <p:sp>
          <p:nvSpPr>
            <p:cNvPr id="422937" name="Line 25"/>
            <p:cNvSpPr>
              <a:spLocks noChangeShapeType="1"/>
            </p:cNvSpPr>
            <p:nvPr/>
          </p:nvSpPr>
          <p:spPr bwMode="auto">
            <a:xfrm>
              <a:off x="3600" y="864"/>
              <a:ext cx="1296" cy="816"/>
            </a:xfrm>
            <a:prstGeom prst="line">
              <a:avLst/>
            </a:prstGeom>
            <a:noFill/>
            <a:ln w="28575">
              <a:solidFill>
                <a:srgbClr val="000099"/>
              </a:solidFill>
              <a:round/>
              <a:headEnd/>
              <a:tailEnd/>
            </a:ln>
            <a:effectLst/>
          </p:spPr>
          <p:txBody>
            <a:bodyPr/>
            <a:lstStyle/>
            <a:p>
              <a:endParaRPr lang="en-US"/>
            </a:p>
          </p:txBody>
        </p:sp>
        <p:sp>
          <p:nvSpPr>
            <p:cNvPr id="422938" name="Text Box 26"/>
            <p:cNvSpPr txBox="1">
              <a:spLocks noChangeArrowheads="1"/>
            </p:cNvSpPr>
            <p:nvPr/>
          </p:nvSpPr>
          <p:spPr bwMode="auto">
            <a:xfrm>
              <a:off x="4914" y="1593"/>
              <a:ext cx="270" cy="279"/>
            </a:xfrm>
            <a:prstGeom prst="rect">
              <a:avLst/>
            </a:prstGeom>
            <a:noFill/>
            <a:ln w="9525">
              <a:noFill/>
              <a:miter lim="800000"/>
              <a:headEnd/>
              <a:tailEnd/>
            </a:ln>
            <a:effectLst/>
          </p:spPr>
          <p:txBody>
            <a:bodyPr lIns="0" tIns="0" rIns="0" bIns="91440">
              <a:spAutoFit/>
            </a:bodyPr>
            <a:lstStyle/>
            <a:p>
              <a:pPr>
                <a:spcBef>
                  <a:spcPct val="50000"/>
                </a:spcBef>
              </a:pPr>
              <a:r>
                <a:rPr lang="en-US" sz="2300" i="1">
                  <a:latin typeface="Tahoma" pitchFamily="34" charset="0"/>
                </a:rPr>
                <a:t>IS</a:t>
              </a:r>
              <a:endParaRPr lang="en-US" sz="2300" baseline="-25000">
                <a:latin typeface="Tahoma" pitchFamily="34" charset="0"/>
              </a:endParaRPr>
            </a:p>
          </p:txBody>
        </p:sp>
      </p:grpSp>
      <p:grpSp>
        <p:nvGrpSpPr>
          <p:cNvPr id="422939" name="Group 27"/>
          <p:cNvGrpSpPr>
            <a:grpSpLocks/>
          </p:cNvGrpSpPr>
          <p:nvPr/>
        </p:nvGrpSpPr>
        <p:grpSpPr bwMode="auto">
          <a:xfrm>
            <a:off x="4572000" y="4572000"/>
            <a:ext cx="3962400" cy="533400"/>
            <a:chOff x="2880" y="2688"/>
            <a:chExt cx="2496" cy="336"/>
          </a:xfrm>
        </p:grpSpPr>
        <p:sp>
          <p:nvSpPr>
            <p:cNvPr id="422940" name="Line 28"/>
            <p:cNvSpPr>
              <a:spLocks noChangeShapeType="1"/>
            </p:cNvSpPr>
            <p:nvPr/>
          </p:nvSpPr>
          <p:spPr bwMode="auto">
            <a:xfrm>
              <a:off x="3120" y="2880"/>
              <a:ext cx="1872" cy="0"/>
            </a:xfrm>
            <a:prstGeom prst="line">
              <a:avLst/>
            </a:prstGeom>
            <a:noFill/>
            <a:ln w="28575">
              <a:solidFill>
                <a:srgbClr val="000099"/>
              </a:solidFill>
              <a:round/>
              <a:headEnd/>
              <a:tailEnd/>
            </a:ln>
            <a:effectLst/>
          </p:spPr>
          <p:txBody>
            <a:bodyPr/>
            <a:lstStyle/>
            <a:p>
              <a:endParaRPr lang="en-US"/>
            </a:p>
          </p:txBody>
        </p:sp>
        <p:sp>
          <p:nvSpPr>
            <p:cNvPr id="422941" name="Text Box 29"/>
            <p:cNvSpPr txBox="1">
              <a:spLocks noChangeArrowheads="1"/>
            </p:cNvSpPr>
            <p:nvPr/>
          </p:nvSpPr>
          <p:spPr bwMode="auto">
            <a:xfrm>
              <a:off x="4800" y="2688"/>
              <a:ext cx="576" cy="240"/>
            </a:xfrm>
            <a:prstGeom prst="rect">
              <a:avLst/>
            </a:prstGeom>
            <a:noFill/>
            <a:ln w="9525">
              <a:noFill/>
              <a:miter lim="800000"/>
              <a:headEnd/>
              <a:tailEnd/>
            </a:ln>
            <a:effectLst/>
          </p:spPr>
          <p:txBody>
            <a:bodyPr lIns="0" tIns="0" rIns="0" bIns="0"/>
            <a:lstStyle/>
            <a:p>
              <a:pPr>
                <a:spcBef>
                  <a:spcPct val="50000"/>
                </a:spcBef>
              </a:pPr>
              <a:r>
                <a:rPr lang="en-US" sz="2100" i="1">
                  <a:latin typeface="Arial" charset="0"/>
                </a:rPr>
                <a:t>SRAS</a:t>
              </a:r>
              <a:r>
                <a:rPr lang="en-US" sz="2300" baseline="-25000">
                  <a:latin typeface="Tahoma" pitchFamily="34" charset="0"/>
                </a:rPr>
                <a:t>1</a:t>
              </a:r>
            </a:p>
          </p:txBody>
        </p:sp>
        <p:sp>
          <p:nvSpPr>
            <p:cNvPr id="422942" name="Text Box 30"/>
            <p:cNvSpPr txBox="1">
              <a:spLocks noChangeArrowheads="1"/>
            </p:cNvSpPr>
            <p:nvPr/>
          </p:nvSpPr>
          <p:spPr bwMode="auto">
            <a:xfrm>
              <a:off x="2880" y="2736"/>
              <a:ext cx="240" cy="288"/>
            </a:xfrm>
            <a:prstGeom prst="rect">
              <a:avLst/>
            </a:prstGeom>
            <a:noFill/>
            <a:ln w="9525">
              <a:noFill/>
              <a:miter lim="800000"/>
              <a:headEnd/>
              <a:tailEnd/>
            </a:ln>
            <a:effectLst/>
          </p:spPr>
          <p:txBody>
            <a:bodyPr lIns="0" tIns="0" rIns="0" bIns="0"/>
            <a:lstStyle/>
            <a:p>
              <a:pPr>
                <a:spcBef>
                  <a:spcPct val="50000"/>
                </a:spcBef>
              </a:pPr>
              <a:r>
                <a:rPr lang="en-US" sz="2200" b="1" i="1">
                  <a:latin typeface="Tahoma" pitchFamily="34" charset="0"/>
                </a:rPr>
                <a:t>P</a:t>
              </a:r>
              <a:r>
                <a:rPr lang="en-US" sz="2200" baseline="-25000">
                  <a:latin typeface="Tahoma" pitchFamily="34" charset="0"/>
                </a:rPr>
                <a:t>1</a:t>
              </a:r>
            </a:p>
          </p:txBody>
        </p:sp>
      </p:grpSp>
      <p:sp>
        <p:nvSpPr>
          <p:cNvPr id="422944" name="Text Box 32"/>
          <p:cNvSpPr txBox="1">
            <a:spLocks noChangeArrowheads="1"/>
          </p:cNvSpPr>
          <p:nvPr/>
        </p:nvSpPr>
        <p:spPr bwMode="auto">
          <a:xfrm>
            <a:off x="7319963" y="1292225"/>
            <a:ext cx="1443037" cy="350838"/>
          </a:xfrm>
          <a:prstGeom prst="rect">
            <a:avLst/>
          </a:prstGeom>
          <a:noFill/>
          <a:ln w="9525">
            <a:noFill/>
            <a:miter lim="800000"/>
            <a:headEnd/>
            <a:tailEnd/>
          </a:ln>
          <a:effectLst/>
        </p:spPr>
        <p:txBody>
          <a:bodyPr lIns="0" tIns="0" rIns="0" bIns="0">
            <a:spAutoFit/>
          </a:bodyPr>
          <a:lstStyle/>
          <a:p>
            <a:pPr>
              <a:spcBef>
                <a:spcPct val="50000"/>
              </a:spcBef>
            </a:pPr>
            <a:r>
              <a:rPr lang="en-US" sz="2300" i="1">
                <a:latin typeface="Arial" charset="0"/>
              </a:rPr>
              <a:t>LM</a:t>
            </a:r>
            <a:r>
              <a:rPr lang="en-US" sz="2300">
                <a:latin typeface="Arial" charset="0"/>
              </a:rPr>
              <a:t>(</a:t>
            </a:r>
            <a:r>
              <a:rPr lang="en-US" sz="2300" b="1" i="1">
                <a:latin typeface="Tahoma" pitchFamily="34" charset="0"/>
              </a:rPr>
              <a:t>M</a:t>
            </a:r>
            <a:r>
              <a:rPr lang="en-US" sz="2300" baseline="-25000">
                <a:latin typeface="Tahoma" pitchFamily="34" charset="0"/>
              </a:rPr>
              <a:t>1</a:t>
            </a:r>
            <a:r>
              <a:rPr lang="en-US" sz="2300">
                <a:latin typeface="Tahoma" pitchFamily="34" charset="0"/>
              </a:rPr>
              <a:t>/</a:t>
            </a:r>
            <a:r>
              <a:rPr lang="en-US" sz="2300" b="1" i="1">
                <a:latin typeface="Tahoma" pitchFamily="34" charset="0"/>
              </a:rPr>
              <a:t>P</a:t>
            </a:r>
            <a:r>
              <a:rPr lang="en-US" sz="2300" baseline="-25000">
                <a:latin typeface="Tahoma" pitchFamily="34" charset="0"/>
              </a:rPr>
              <a:t>1</a:t>
            </a:r>
            <a:r>
              <a:rPr lang="en-US" sz="2300">
                <a:latin typeface="Arial" charset="0"/>
              </a:rPr>
              <a:t>)</a:t>
            </a:r>
          </a:p>
        </p:txBody>
      </p:sp>
      <p:sp>
        <p:nvSpPr>
          <p:cNvPr id="422945" name="Line 33"/>
          <p:cNvSpPr>
            <a:spLocks noChangeShapeType="1"/>
          </p:cNvSpPr>
          <p:nvPr/>
        </p:nvSpPr>
        <p:spPr bwMode="auto">
          <a:xfrm flipV="1">
            <a:off x="5410200" y="1600200"/>
            <a:ext cx="1909763" cy="1219200"/>
          </a:xfrm>
          <a:prstGeom prst="line">
            <a:avLst/>
          </a:prstGeom>
          <a:noFill/>
          <a:ln w="28575">
            <a:solidFill>
              <a:srgbClr val="000099"/>
            </a:solidFill>
            <a:round/>
            <a:headEnd/>
            <a:tailEnd/>
          </a:ln>
          <a:effectLst/>
        </p:spPr>
        <p:txBody>
          <a:bodyPr/>
          <a:lstStyle/>
          <a:p>
            <a:endParaRPr lang="en-US"/>
          </a:p>
        </p:txBody>
      </p:sp>
      <p:grpSp>
        <p:nvGrpSpPr>
          <p:cNvPr id="422954" name="Group 42"/>
          <p:cNvGrpSpPr>
            <a:grpSpLocks/>
          </p:cNvGrpSpPr>
          <p:nvPr/>
        </p:nvGrpSpPr>
        <p:grpSpPr bwMode="auto">
          <a:xfrm>
            <a:off x="5486400" y="3878263"/>
            <a:ext cx="2663825" cy="1912937"/>
            <a:chOff x="3561" y="2332"/>
            <a:chExt cx="1678" cy="1205"/>
          </a:xfrm>
        </p:grpSpPr>
        <p:sp>
          <p:nvSpPr>
            <p:cNvPr id="422955" name="Text Box 43"/>
            <p:cNvSpPr txBox="1">
              <a:spLocks noChangeArrowheads="1"/>
            </p:cNvSpPr>
            <p:nvPr/>
          </p:nvSpPr>
          <p:spPr bwMode="auto">
            <a:xfrm>
              <a:off x="4884" y="3287"/>
              <a:ext cx="355" cy="250"/>
            </a:xfrm>
            <a:prstGeom prst="rect">
              <a:avLst/>
            </a:prstGeom>
            <a:noFill/>
            <a:ln w="9525">
              <a:noFill/>
              <a:miter lim="800000"/>
              <a:headEnd/>
              <a:tailEnd/>
            </a:ln>
            <a:effectLst/>
          </p:spPr>
          <p:txBody>
            <a:bodyPr lIns="0" tIns="0" rIns="0">
              <a:spAutoFit/>
            </a:bodyPr>
            <a:lstStyle/>
            <a:p>
              <a:pPr>
                <a:spcBef>
                  <a:spcPct val="50000"/>
                </a:spcBef>
              </a:pPr>
              <a:r>
                <a:rPr lang="en-US" sz="2300" i="1">
                  <a:latin typeface="Arial" charset="0"/>
                </a:rPr>
                <a:t>AD</a:t>
              </a:r>
              <a:r>
                <a:rPr lang="en-US" sz="2300" baseline="-25000">
                  <a:latin typeface="Tahoma" pitchFamily="34" charset="0"/>
                </a:rPr>
                <a:t>1</a:t>
              </a:r>
            </a:p>
          </p:txBody>
        </p:sp>
        <p:sp>
          <p:nvSpPr>
            <p:cNvPr id="422956" name="Line 44"/>
            <p:cNvSpPr>
              <a:spLocks noChangeShapeType="1"/>
            </p:cNvSpPr>
            <p:nvPr/>
          </p:nvSpPr>
          <p:spPr bwMode="auto">
            <a:xfrm>
              <a:off x="3561" y="2332"/>
              <a:ext cx="1315" cy="1082"/>
            </a:xfrm>
            <a:prstGeom prst="line">
              <a:avLst/>
            </a:prstGeom>
            <a:noFill/>
            <a:ln w="28575">
              <a:solidFill>
                <a:srgbClr val="333399"/>
              </a:solidFill>
              <a:round/>
              <a:headEnd/>
              <a:tailEnd/>
            </a:ln>
            <a:effectLst/>
          </p:spPr>
          <p:txBody>
            <a:bodyPr/>
            <a:lstStyle/>
            <a:p>
              <a:endParaRPr lang="en-US"/>
            </a:p>
          </p:txBody>
        </p:sp>
      </p:gr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Rectangle 2"/>
          <p:cNvSpPr>
            <a:spLocks noGrp="1" noChangeArrowheads="1"/>
          </p:cNvSpPr>
          <p:nvPr>
            <p:ph type="title"/>
          </p:nvPr>
        </p:nvSpPr>
        <p:spPr>
          <a:xfrm>
            <a:off x="381000" y="228600"/>
            <a:ext cx="8382000" cy="762000"/>
          </a:xfrm>
        </p:spPr>
        <p:txBody>
          <a:bodyPr>
            <a:normAutofit/>
          </a:bodyPr>
          <a:lstStyle/>
          <a:p>
            <a:r>
              <a:rPr lang="en-US" sz="2400" b="1" dirty="0">
                <a:latin typeface="Arial" pitchFamily="34" charset="0"/>
                <a:cs typeface="Arial" pitchFamily="34" charset="0"/>
              </a:rPr>
              <a:t>The Great Depression</a:t>
            </a:r>
          </a:p>
        </p:txBody>
      </p:sp>
      <p:grpSp>
        <p:nvGrpSpPr>
          <p:cNvPr id="416779" name="Group 11"/>
          <p:cNvGrpSpPr>
            <a:grpSpLocks/>
          </p:cNvGrpSpPr>
          <p:nvPr/>
        </p:nvGrpSpPr>
        <p:grpSpPr bwMode="auto">
          <a:xfrm>
            <a:off x="446088" y="1093788"/>
            <a:ext cx="8201025" cy="4895850"/>
            <a:chOff x="281" y="689"/>
            <a:chExt cx="5166" cy="3084"/>
          </a:xfrm>
        </p:grpSpPr>
        <p:graphicFrame>
          <p:nvGraphicFramePr>
            <p:cNvPr id="416771" name="Object 3"/>
            <p:cNvGraphicFramePr>
              <a:graphicFrameLocks noChangeAspect="1"/>
            </p:cNvGraphicFramePr>
            <p:nvPr/>
          </p:nvGraphicFramePr>
          <p:xfrm>
            <a:off x="281" y="689"/>
            <a:ext cx="5166" cy="3084"/>
          </p:xfrm>
          <a:graphic>
            <a:graphicData uri="http://schemas.openxmlformats.org/presentationml/2006/ole">
              <p:oleObj spid="_x0000_s416772" name="Chart" r:id="rId4" imgW="8201074" imgH="4895785" progId="MSGraph.Chart.8">
                <p:embed followColorScheme="full"/>
              </p:oleObj>
            </a:graphicData>
          </a:graphic>
        </p:graphicFrame>
        <p:grpSp>
          <p:nvGrpSpPr>
            <p:cNvPr id="416776" name="Group 8"/>
            <p:cNvGrpSpPr>
              <a:grpSpLocks/>
            </p:cNvGrpSpPr>
            <p:nvPr/>
          </p:nvGrpSpPr>
          <p:grpSpPr bwMode="auto">
            <a:xfrm>
              <a:off x="2736" y="797"/>
              <a:ext cx="1440" cy="816"/>
              <a:chOff x="2736" y="797"/>
              <a:chExt cx="1440" cy="816"/>
            </a:xfrm>
          </p:grpSpPr>
          <p:sp>
            <p:nvSpPr>
              <p:cNvPr id="416774" name="Line 6"/>
              <p:cNvSpPr>
                <a:spLocks noChangeShapeType="1"/>
              </p:cNvSpPr>
              <p:nvPr/>
            </p:nvSpPr>
            <p:spPr bwMode="auto">
              <a:xfrm flipV="1">
                <a:off x="2976" y="1277"/>
                <a:ext cx="336" cy="336"/>
              </a:xfrm>
              <a:prstGeom prst="line">
                <a:avLst/>
              </a:prstGeom>
              <a:noFill/>
              <a:ln w="9525">
                <a:solidFill>
                  <a:schemeClr val="tx1"/>
                </a:solidFill>
                <a:round/>
                <a:headEnd/>
                <a:tailEnd/>
              </a:ln>
              <a:effectLst/>
            </p:spPr>
            <p:txBody>
              <a:bodyPr/>
              <a:lstStyle/>
              <a:p>
                <a:endParaRPr lang="en-US"/>
              </a:p>
            </p:txBody>
          </p:sp>
          <p:sp>
            <p:nvSpPr>
              <p:cNvPr id="416773" name="Text Box 5"/>
              <p:cNvSpPr txBox="1">
                <a:spLocks noChangeArrowheads="1"/>
              </p:cNvSpPr>
              <p:nvPr/>
            </p:nvSpPr>
            <p:spPr bwMode="auto">
              <a:xfrm>
                <a:off x="2736" y="797"/>
                <a:ext cx="1440" cy="500"/>
              </a:xfrm>
              <a:prstGeom prst="rect">
                <a:avLst/>
              </a:prstGeom>
              <a:solidFill>
                <a:srgbClr val="CCFFFF"/>
              </a:solidFill>
              <a:ln w="9525">
                <a:noFill/>
                <a:miter lim="800000"/>
                <a:headEnd/>
                <a:tailEnd/>
              </a:ln>
              <a:effectLst/>
            </p:spPr>
            <p:txBody>
              <a:bodyPr>
                <a:spAutoFit/>
              </a:bodyPr>
              <a:lstStyle/>
              <a:p>
                <a:pPr algn="ctr">
                  <a:spcBef>
                    <a:spcPct val="50000"/>
                  </a:spcBef>
                </a:pPr>
                <a:r>
                  <a:rPr lang="en-US" sz="2300" i="1">
                    <a:latin typeface="Arial" charset="0"/>
                  </a:rPr>
                  <a:t>Unemployment (right scale)</a:t>
                </a:r>
              </a:p>
            </p:txBody>
          </p:sp>
        </p:grpSp>
        <p:grpSp>
          <p:nvGrpSpPr>
            <p:cNvPr id="416777" name="Group 9"/>
            <p:cNvGrpSpPr>
              <a:grpSpLocks/>
            </p:cNvGrpSpPr>
            <p:nvPr/>
          </p:nvGrpSpPr>
          <p:grpSpPr bwMode="auto">
            <a:xfrm>
              <a:off x="2544" y="2649"/>
              <a:ext cx="1440" cy="500"/>
              <a:chOff x="2544" y="2649"/>
              <a:chExt cx="1440" cy="500"/>
            </a:xfrm>
          </p:grpSpPr>
          <p:sp>
            <p:nvSpPr>
              <p:cNvPr id="416775" name="Line 7"/>
              <p:cNvSpPr>
                <a:spLocks noChangeShapeType="1"/>
              </p:cNvSpPr>
              <p:nvPr/>
            </p:nvSpPr>
            <p:spPr bwMode="auto">
              <a:xfrm flipH="1">
                <a:off x="2544" y="2861"/>
                <a:ext cx="480" cy="0"/>
              </a:xfrm>
              <a:prstGeom prst="line">
                <a:avLst/>
              </a:prstGeom>
              <a:noFill/>
              <a:ln w="9525">
                <a:solidFill>
                  <a:schemeClr val="tx1"/>
                </a:solidFill>
                <a:round/>
                <a:headEnd/>
                <a:tailEnd/>
              </a:ln>
              <a:effectLst/>
            </p:spPr>
            <p:txBody>
              <a:bodyPr/>
              <a:lstStyle/>
              <a:p>
                <a:endParaRPr lang="en-US"/>
              </a:p>
            </p:txBody>
          </p:sp>
          <p:sp>
            <p:nvSpPr>
              <p:cNvPr id="416772" name="Text Box 4"/>
              <p:cNvSpPr txBox="1">
                <a:spLocks noChangeArrowheads="1"/>
              </p:cNvSpPr>
              <p:nvPr/>
            </p:nvSpPr>
            <p:spPr bwMode="auto">
              <a:xfrm>
                <a:off x="2976" y="2649"/>
                <a:ext cx="1008" cy="500"/>
              </a:xfrm>
              <a:prstGeom prst="rect">
                <a:avLst/>
              </a:prstGeom>
              <a:solidFill>
                <a:srgbClr val="FFCCCC"/>
              </a:solidFill>
              <a:ln w="9525">
                <a:noFill/>
                <a:miter lim="800000"/>
                <a:headEnd/>
                <a:tailEnd/>
              </a:ln>
              <a:effectLst/>
            </p:spPr>
            <p:txBody>
              <a:bodyPr>
                <a:spAutoFit/>
              </a:bodyPr>
              <a:lstStyle/>
              <a:p>
                <a:pPr>
                  <a:spcBef>
                    <a:spcPct val="50000"/>
                  </a:spcBef>
                </a:pPr>
                <a:r>
                  <a:rPr lang="en-US" sz="2300" i="1">
                    <a:latin typeface="Arial" charset="0"/>
                  </a:rPr>
                  <a:t>Real GNP</a:t>
                </a:r>
                <a:br>
                  <a:rPr lang="en-US" sz="2300" i="1">
                    <a:latin typeface="Arial" charset="0"/>
                  </a:rPr>
                </a:br>
                <a:r>
                  <a:rPr lang="en-US" sz="2300" i="1">
                    <a:latin typeface="Arial" charset="0"/>
                  </a:rPr>
                  <a:t>(left scale)</a:t>
                </a:r>
              </a:p>
            </p:txBody>
          </p:sp>
        </p:grpSp>
      </p:gr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2"/>
          <p:cNvSpPr>
            <a:spLocks noGrp="1" noChangeArrowheads="1"/>
          </p:cNvSpPr>
          <p:nvPr>
            <p:ph type="title"/>
          </p:nvPr>
        </p:nvSpPr>
        <p:spPr>
          <a:xfrm>
            <a:off x="685800" y="228600"/>
            <a:ext cx="7772400" cy="838200"/>
          </a:xfrm>
        </p:spPr>
        <p:txBody>
          <a:bodyPr>
            <a:normAutofit/>
          </a:bodyPr>
          <a:lstStyle/>
          <a:p>
            <a:pPr>
              <a:lnSpc>
                <a:spcPct val="90000"/>
              </a:lnSpc>
              <a:tabLst>
                <a:tab pos="3765550" algn="ctr"/>
              </a:tabLst>
            </a:pPr>
            <a:r>
              <a:rPr lang="en-US" sz="2400" b="1" dirty="0">
                <a:latin typeface="Arial" pitchFamily="34" charset="0"/>
                <a:cs typeface="Arial" pitchFamily="34" charset="0"/>
              </a:rPr>
              <a:t>The Spending Hypothesis: </a:t>
            </a:r>
            <a:r>
              <a:rPr lang="en-US" sz="2400" b="1" i="1" dirty="0" smtClean="0">
                <a:latin typeface="Arial" pitchFamily="34" charset="0"/>
                <a:cs typeface="Arial" pitchFamily="34" charset="0"/>
              </a:rPr>
              <a:t>Shocks </a:t>
            </a:r>
            <a:r>
              <a:rPr lang="en-US" sz="2400" b="1" i="1" dirty="0">
                <a:latin typeface="Arial" pitchFamily="34" charset="0"/>
                <a:cs typeface="Arial" pitchFamily="34" charset="0"/>
              </a:rPr>
              <a:t>to the IS Curve</a:t>
            </a:r>
          </a:p>
        </p:txBody>
      </p:sp>
      <p:sp>
        <p:nvSpPr>
          <p:cNvPr id="330755" name="Rectangle 3"/>
          <p:cNvSpPr>
            <a:spLocks noGrp="1" noChangeArrowheads="1"/>
          </p:cNvSpPr>
          <p:nvPr>
            <p:ph idx="1"/>
          </p:nvPr>
        </p:nvSpPr>
        <p:spPr>
          <a:xfrm>
            <a:off x="990600" y="1219200"/>
            <a:ext cx="7467600" cy="4419600"/>
          </a:xfrm>
        </p:spPr>
        <p:txBody>
          <a:bodyPr>
            <a:normAutofit/>
          </a:bodyPr>
          <a:lstStyle/>
          <a:p>
            <a:pPr marL="293688" indent="-293688">
              <a:lnSpc>
                <a:spcPct val="105000"/>
              </a:lnSpc>
              <a:spcBef>
                <a:spcPct val="50000"/>
              </a:spcBef>
              <a:buClr>
                <a:schemeClr val="tx1"/>
              </a:buClr>
            </a:pPr>
            <a:endParaRPr lang="en-US" sz="1800" dirty="0" smtClean="0">
              <a:latin typeface="Arial" pitchFamily="34" charset="0"/>
              <a:cs typeface="Arial" pitchFamily="34" charset="0"/>
            </a:endParaRPr>
          </a:p>
          <a:p>
            <a:pPr marL="293688" indent="-293688">
              <a:lnSpc>
                <a:spcPct val="105000"/>
              </a:lnSpc>
              <a:spcBef>
                <a:spcPct val="50000"/>
              </a:spcBef>
              <a:buClr>
                <a:schemeClr val="tx1"/>
              </a:buClr>
            </a:pPr>
            <a:endParaRPr lang="en-US" sz="1800" dirty="0">
              <a:latin typeface="Arial" pitchFamily="34" charset="0"/>
              <a:cs typeface="Arial" pitchFamily="34" charset="0"/>
            </a:endParaRPr>
          </a:p>
          <a:p>
            <a:pPr marL="293688" indent="-293688">
              <a:lnSpc>
                <a:spcPct val="105000"/>
              </a:lnSpc>
              <a:spcBef>
                <a:spcPct val="50000"/>
              </a:spcBef>
              <a:buClr>
                <a:schemeClr val="tx1"/>
              </a:buClr>
            </a:pPr>
            <a:r>
              <a:rPr lang="en-US" sz="1800" dirty="0" smtClean="0">
                <a:latin typeface="Arial" pitchFamily="34" charset="0"/>
                <a:cs typeface="Arial" pitchFamily="34" charset="0"/>
              </a:rPr>
              <a:t>Asserts </a:t>
            </a:r>
            <a:r>
              <a:rPr lang="en-US" sz="1800" dirty="0">
                <a:latin typeface="Arial" pitchFamily="34" charset="0"/>
                <a:cs typeface="Arial" pitchFamily="34" charset="0"/>
              </a:rPr>
              <a:t>that the Depression was largely due to an exogenous fall in the demand for goods &amp; services -- a leftward shift of the </a:t>
            </a:r>
            <a:r>
              <a:rPr lang="en-US" sz="1800" i="1" dirty="0">
                <a:latin typeface="Arial" pitchFamily="34" charset="0"/>
                <a:cs typeface="Arial" pitchFamily="34" charset="0"/>
              </a:rPr>
              <a:t>IS</a:t>
            </a:r>
            <a:r>
              <a:rPr lang="en-US" sz="1800" dirty="0">
                <a:latin typeface="Arial" pitchFamily="34" charset="0"/>
                <a:cs typeface="Arial" pitchFamily="34" charset="0"/>
              </a:rPr>
              <a:t> </a:t>
            </a:r>
            <a:r>
              <a:rPr lang="en-US" sz="1800" dirty="0">
                <a:latin typeface="Arial" pitchFamily="34" charset="0"/>
                <a:cs typeface="Arial" pitchFamily="34" charset="0"/>
                <a:sym typeface="Symbol" pitchFamily="18" charset="2"/>
              </a:rPr>
              <a:t> </a:t>
            </a:r>
            <a:r>
              <a:rPr lang="en-US" sz="1800" dirty="0">
                <a:latin typeface="Arial" pitchFamily="34" charset="0"/>
                <a:cs typeface="Arial" pitchFamily="34" charset="0"/>
              </a:rPr>
              <a:t>curve</a:t>
            </a:r>
          </a:p>
          <a:p>
            <a:pPr marL="293688" indent="-293688">
              <a:lnSpc>
                <a:spcPct val="105000"/>
              </a:lnSpc>
              <a:spcBef>
                <a:spcPct val="50000"/>
              </a:spcBef>
              <a:buClr>
                <a:schemeClr val="tx1"/>
              </a:buClr>
            </a:pPr>
            <a:endParaRPr lang="en-US" sz="1800" dirty="0" smtClean="0">
              <a:latin typeface="Arial" pitchFamily="34" charset="0"/>
              <a:cs typeface="Arial" pitchFamily="34" charset="0"/>
            </a:endParaRPr>
          </a:p>
          <a:p>
            <a:pPr marL="293688" indent="-293688">
              <a:lnSpc>
                <a:spcPct val="105000"/>
              </a:lnSpc>
              <a:spcBef>
                <a:spcPct val="50000"/>
              </a:spcBef>
              <a:buClr>
                <a:schemeClr val="tx1"/>
              </a:buClr>
            </a:pPr>
            <a:endParaRPr lang="en-US" sz="1800" dirty="0">
              <a:latin typeface="Arial" pitchFamily="34" charset="0"/>
              <a:cs typeface="Arial" pitchFamily="34" charset="0"/>
            </a:endParaRPr>
          </a:p>
          <a:p>
            <a:pPr marL="293688" indent="-293688">
              <a:lnSpc>
                <a:spcPct val="105000"/>
              </a:lnSpc>
              <a:spcBef>
                <a:spcPct val="50000"/>
              </a:spcBef>
              <a:buClr>
                <a:schemeClr val="tx1"/>
              </a:buClr>
            </a:pPr>
            <a:r>
              <a:rPr lang="en-US" sz="1800" dirty="0" smtClean="0">
                <a:latin typeface="Arial" pitchFamily="34" charset="0"/>
                <a:cs typeface="Arial" pitchFamily="34" charset="0"/>
              </a:rPr>
              <a:t>evidence</a:t>
            </a:r>
            <a:r>
              <a:rPr lang="en-US" sz="1800" dirty="0">
                <a:latin typeface="Arial" pitchFamily="34" charset="0"/>
                <a:cs typeface="Arial" pitchFamily="34" charset="0"/>
              </a:rPr>
              <a:t>:  </a:t>
            </a:r>
            <a:br>
              <a:rPr lang="en-US" sz="1800" dirty="0">
                <a:latin typeface="Arial" pitchFamily="34" charset="0"/>
                <a:cs typeface="Arial" pitchFamily="34" charset="0"/>
              </a:rPr>
            </a:br>
            <a:r>
              <a:rPr lang="en-US" sz="1800" dirty="0">
                <a:latin typeface="Arial" pitchFamily="34" charset="0"/>
                <a:cs typeface="Arial" pitchFamily="34" charset="0"/>
              </a:rPr>
              <a:t>output and interest rates both fell, which is what a leftward </a:t>
            </a:r>
            <a:r>
              <a:rPr lang="en-US" sz="1800" i="1" dirty="0">
                <a:latin typeface="Arial" pitchFamily="34" charset="0"/>
                <a:cs typeface="Arial" pitchFamily="34" charset="0"/>
              </a:rPr>
              <a:t>IS</a:t>
            </a:r>
            <a:r>
              <a:rPr lang="en-US" sz="1800" dirty="0">
                <a:latin typeface="Arial" pitchFamily="34" charset="0"/>
                <a:cs typeface="Arial" pitchFamily="34" charset="0"/>
              </a:rPr>
              <a:t> </a:t>
            </a:r>
            <a:r>
              <a:rPr lang="en-US" sz="1800" dirty="0">
                <a:latin typeface="Arial" pitchFamily="34" charset="0"/>
                <a:cs typeface="Arial" pitchFamily="34" charset="0"/>
                <a:sym typeface="Symbol" pitchFamily="18" charset="2"/>
              </a:rPr>
              <a:t> </a:t>
            </a:r>
            <a:r>
              <a:rPr lang="en-US" sz="1800" dirty="0">
                <a:latin typeface="Arial" pitchFamily="34" charset="0"/>
                <a:cs typeface="Arial" pitchFamily="34" charset="0"/>
              </a:rPr>
              <a:t>shift would cause</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
          <p:cNvSpPr>
            <a:spLocks noGrp="1" noChangeArrowheads="1"/>
          </p:cNvSpPr>
          <p:nvPr>
            <p:ph type="title"/>
          </p:nvPr>
        </p:nvSpPr>
        <p:spPr>
          <a:xfrm>
            <a:off x="685800" y="228600"/>
            <a:ext cx="7772400" cy="838200"/>
          </a:xfrm>
        </p:spPr>
        <p:txBody>
          <a:bodyPr>
            <a:normAutofit/>
          </a:bodyPr>
          <a:lstStyle/>
          <a:p>
            <a:pPr>
              <a:lnSpc>
                <a:spcPct val="90000"/>
              </a:lnSpc>
              <a:tabLst>
                <a:tab pos="3765550" algn="ctr"/>
              </a:tabLst>
            </a:pPr>
            <a:r>
              <a:rPr lang="en-US" sz="2400" b="1" dirty="0">
                <a:latin typeface="Arial" pitchFamily="34" charset="0"/>
                <a:cs typeface="Arial" pitchFamily="34" charset="0"/>
              </a:rPr>
              <a:t>The Spending Hypothesis: </a:t>
            </a:r>
            <a:r>
              <a:rPr lang="en-US" sz="2400" b="1" i="1" dirty="0" smtClean="0">
                <a:latin typeface="Arial" pitchFamily="34" charset="0"/>
                <a:cs typeface="Arial" pitchFamily="34" charset="0"/>
              </a:rPr>
              <a:t>Reasons </a:t>
            </a:r>
            <a:r>
              <a:rPr lang="en-US" sz="2400" b="1" i="1" dirty="0">
                <a:latin typeface="Arial" pitchFamily="34" charset="0"/>
                <a:cs typeface="Arial" pitchFamily="34" charset="0"/>
              </a:rPr>
              <a:t>for the IS shift</a:t>
            </a:r>
          </a:p>
        </p:txBody>
      </p:sp>
      <p:sp>
        <p:nvSpPr>
          <p:cNvPr id="331779" name="Rectangle 3"/>
          <p:cNvSpPr>
            <a:spLocks noGrp="1" noChangeArrowheads="1"/>
          </p:cNvSpPr>
          <p:nvPr>
            <p:ph idx="1"/>
          </p:nvPr>
        </p:nvSpPr>
        <p:spPr>
          <a:xfrm>
            <a:off x="990600" y="1219200"/>
            <a:ext cx="7848600" cy="5029200"/>
          </a:xfrm>
        </p:spPr>
        <p:txBody>
          <a:bodyPr>
            <a:normAutofit/>
          </a:bodyPr>
          <a:lstStyle/>
          <a:p>
            <a:pPr marL="336550" indent="-336550">
              <a:spcBef>
                <a:spcPct val="10000"/>
              </a:spcBef>
              <a:buClr>
                <a:schemeClr val="tx1"/>
              </a:buClr>
              <a:buSzPct val="90000"/>
              <a:buFont typeface="Wingdings" pitchFamily="2" charset="2"/>
              <a:buAutoNum type="arabicPeriod"/>
            </a:pPr>
            <a:r>
              <a:rPr lang="en-US" sz="1800" dirty="0">
                <a:latin typeface="Arial" pitchFamily="34" charset="0"/>
                <a:cs typeface="Arial" pitchFamily="34" charset="0"/>
              </a:rPr>
              <a:t>Stock market crash </a:t>
            </a:r>
            <a:r>
              <a:rPr lang="en-US" sz="1800" dirty="0">
                <a:latin typeface="Arial" pitchFamily="34" charset="0"/>
                <a:cs typeface="Arial" pitchFamily="34" charset="0"/>
                <a:sym typeface="Symbol" pitchFamily="18" charset="2"/>
              </a:rPr>
              <a:t> exogenous </a:t>
            </a:r>
            <a:r>
              <a:rPr lang="en-US" sz="1800" b="1" i="1" dirty="0">
                <a:latin typeface="Arial" pitchFamily="34" charset="0"/>
                <a:cs typeface="Arial" pitchFamily="34" charset="0"/>
                <a:sym typeface="Symbol" pitchFamily="18" charset="2"/>
              </a:rPr>
              <a:t>C</a:t>
            </a:r>
            <a:r>
              <a:rPr lang="en-US" sz="1800" dirty="0">
                <a:latin typeface="Arial" pitchFamily="34" charset="0"/>
                <a:cs typeface="Arial" pitchFamily="34" charset="0"/>
                <a:sym typeface="Symbol" pitchFamily="18" charset="2"/>
              </a:rPr>
              <a:t> </a:t>
            </a:r>
            <a:endParaRPr lang="en-US" sz="1800" dirty="0">
              <a:latin typeface="Arial" pitchFamily="34" charset="0"/>
              <a:cs typeface="Arial" pitchFamily="34" charset="0"/>
            </a:endParaRPr>
          </a:p>
          <a:p>
            <a:pPr marL="731838" lvl="1" indent="-280988">
              <a:spcBef>
                <a:spcPct val="10000"/>
              </a:spcBef>
              <a:buClr>
                <a:schemeClr val="tx1"/>
              </a:buClr>
              <a:buSzTx/>
              <a:buFont typeface="Wingdings" pitchFamily="2" charset="2"/>
              <a:buChar char="§"/>
            </a:pPr>
            <a:r>
              <a:rPr lang="en-US" sz="1800" dirty="0">
                <a:latin typeface="Arial" pitchFamily="34" charset="0"/>
                <a:cs typeface="Arial" pitchFamily="34" charset="0"/>
              </a:rPr>
              <a:t>Oct-Dec 1929:  S&amp;P 500 fell 17%</a:t>
            </a:r>
          </a:p>
          <a:p>
            <a:pPr marL="731838" lvl="1" indent="-280988">
              <a:spcBef>
                <a:spcPct val="10000"/>
              </a:spcBef>
              <a:buClr>
                <a:schemeClr val="tx1"/>
              </a:buClr>
              <a:buSzTx/>
              <a:buFont typeface="Wingdings" pitchFamily="2" charset="2"/>
              <a:buChar char="§"/>
            </a:pPr>
            <a:r>
              <a:rPr lang="en-US" sz="1800" dirty="0">
                <a:latin typeface="Arial" pitchFamily="34" charset="0"/>
                <a:cs typeface="Arial" pitchFamily="34" charset="0"/>
              </a:rPr>
              <a:t>Oct 1929-Dec 1933:  S&amp;P 500 fell 71%</a:t>
            </a:r>
          </a:p>
          <a:p>
            <a:pPr marL="336550" indent="-336550">
              <a:buClr>
                <a:schemeClr val="tx1"/>
              </a:buClr>
              <a:buSzPct val="90000"/>
              <a:buFont typeface="Wingdings" pitchFamily="2" charset="2"/>
              <a:buAutoNum type="arabicPeriod" startAt="2"/>
            </a:pPr>
            <a:endParaRPr lang="en-US" sz="1800" dirty="0" smtClean="0">
              <a:latin typeface="Arial" pitchFamily="34" charset="0"/>
              <a:cs typeface="Arial" pitchFamily="34" charset="0"/>
              <a:sym typeface="Symbol" pitchFamily="18" charset="2"/>
            </a:endParaRPr>
          </a:p>
          <a:p>
            <a:pPr marL="336550" indent="-336550">
              <a:buClr>
                <a:schemeClr val="tx1"/>
              </a:buClr>
              <a:buSzPct val="90000"/>
              <a:buNone/>
            </a:pPr>
            <a:endParaRPr lang="en-US" sz="1800" dirty="0" smtClean="0">
              <a:latin typeface="Arial" pitchFamily="34" charset="0"/>
              <a:cs typeface="Arial" pitchFamily="34" charset="0"/>
              <a:sym typeface="Symbol" pitchFamily="18" charset="2"/>
            </a:endParaRPr>
          </a:p>
          <a:p>
            <a:pPr marL="336550" indent="-336550">
              <a:buClr>
                <a:schemeClr val="tx1"/>
              </a:buClr>
              <a:buSzPct val="90000"/>
              <a:buFont typeface="Wingdings" pitchFamily="2" charset="2"/>
              <a:buAutoNum type="arabicPeriod" startAt="2"/>
            </a:pPr>
            <a:r>
              <a:rPr lang="en-US" sz="1800" dirty="0" smtClean="0">
                <a:latin typeface="Arial" pitchFamily="34" charset="0"/>
                <a:cs typeface="Arial" pitchFamily="34" charset="0"/>
                <a:sym typeface="Symbol" pitchFamily="18" charset="2"/>
              </a:rPr>
              <a:t>Drop </a:t>
            </a:r>
            <a:r>
              <a:rPr lang="en-US" sz="1800" dirty="0">
                <a:latin typeface="Arial" pitchFamily="34" charset="0"/>
                <a:cs typeface="Arial" pitchFamily="34" charset="0"/>
                <a:sym typeface="Symbol" pitchFamily="18" charset="2"/>
              </a:rPr>
              <a:t>in investment</a:t>
            </a:r>
          </a:p>
          <a:p>
            <a:pPr marL="731838" lvl="1" indent="-280988">
              <a:spcBef>
                <a:spcPct val="10000"/>
              </a:spcBef>
              <a:buClr>
                <a:schemeClr val="tx1"/>
              </a:buClr>
              <a:buSzTx/>
              <a:buFont typeface="Wingdings" pitchFamily="2" charset="2"/>
              <a:buChar char="§"/>
            </a:pPr>
            <a:r>
              <a:rPr lang="en-US" sz="1800" dirty="0">
                <a:latin typeface="Arial" pitchFamily="34" charset="0"/>
                <a:cs typeface="Arial" pitchFamily="34" charset="0"/>
                <a:sym typeface="Symbol" pitchFamily="18" charset="2"/>
              </a:rPr>
              <a:t>“correction” after overbuilding in the 1920s</a:t>
            </a:r>
          </a:p>
          <a:p>
            <a:pPr marL="731838" lvl="1" indent="-280988">
              <a:spcBef>
                <a:spcPct val="10000"/>
              </a:spcBef>
              <a:buClr>
                <a:schemeClr val="tx1"/>
              </a:buClr>
              <a:buSzTx/>
              <a:buFont typeface="Wingdings" pitchFamily="2" charset="2"/>
              <a:buChar char="§"/>
            </a:pPr>
            <a:r>
              <a:rPr lang="en-US" sz="1800" dirty="0">
                <a:latin typeface="Arial" pitchFamily="34" charset="0"/>
                <a:cs typeface="Arial" pitchFamily="34" charset="0"/>
                <a:sym typeface="Symbol" pitchFamily="18" charset="2"/>
              </a:rPr>
              <a:t>widespread bank failures made it harder to obtain financing for investment</a:t>
            </a:r>
          </a:p>
          <a:p>
            <a:pPr marL="336550" indent="-336550">
              <a:buClr>
                <a:schemeClr val="tx1"/>
              </a:buClr>
              <a:buSzPct val="90000"/>
              <a:buFont typeface="Wingdings" pitchFamily="2" charset="2"/>
              <a:buAutoNum type="arabicPeriod" startAt="2"/>
            </a:pPr>
            <a:endParaRPr lang="en-US" sz="1800" dirty="0" smtClean="0">
              <a:latin typeface="Arial" pitchFamily="34" charset="0"/>
              <a:cs typeface="Arial" pitchFamily="34" charset="0"/>
              <a:sym typeface="Symbol" pitchFamily="18" charset="2"/>
            </a:endParaRPr>
          </a:p>
          <a:p>
            <a:pPr marL="336550" indent="-336550">
              <a:buClr>
                <a:schemeClr val="tx1"/>
              </a:buClr>
              <a:buSzPct val="90000"/>
              <a:buFont typeface="Wingdings" pitchFamily="2" charset="2"/>
              <a:buAutoNum type="arabicPeriod" startAt="2"/>
            </a:pPr>
            <a:endParaRPr lang="en-US" sz="1800" dirty="0" smtClean="0">
              <a:latin typeface="Arial" pitchFamily="34" charset="0"/>
              <a:cs typeface="Arial" pitchFamily="34" charset="0"/>
              <a:sym typeface="Symbol" pitchFamily="18" charset="2"/>
            </a:endParaRPr>
          </a:p>
          <a:p>
            <a:pPr marL="336550" indent="-336550">
              <a:buClr>
                <a:schemeClr val="tx1"/>
              </a:buClr>
              <a:buSzPct val="90000"/>
              <a:buFont typeface="Wingdings" pitchFamily="2" charset="2"/>
              <a:buAutoNum type="arabicPeriod" startAt="2"/>
            </a:pPr>
            <a:r>
              <a:rPr lang="en-US" sz="1800" dirty="0" err="1" smtClean="0">
                <a:latin typeface="Arial" pitchFamily="34" charset="0"/>
                <a:cs typeface="Arial" pitchFamily="34" charset="0"/>
                <a:sym typeface="Symbol" pitchFamily="18" charset="2"/>
              </a:rPr>
              <a:t>Contractionary</a:t>
            </a:r>
            <a:r>
              <a:rPr lang="en-US" sz="1800" dirty="0" smtClean="0">
                <a:latin typeface="Arial" pitchFamily="34" charset="0"/>
                <a:cs typeface="Arial" pitchFamily="34" charset="0"/>
                <a:sym typeface="Symbol" pitchFamily="18" charset="2"/>
              </a:rPr>
              <a:t> fiscal policy</a:t>
            </a:r>
          </a:p>
          <a:p>
            <a:pPr marL="731838" lvl="1" indent="-280988">
              <a:spcBef>
                <a:spcPct val="10000"/>
              </a:spcBef>
              <a:buClr>
                <a:schemeClr val="tx1"/>
              </a:buClr>
              <a:buSzTx/>
              <a:buFont typeface="Wingdings" pitchFamily="2" charset="2"/>
              <a:buChar char="§"/>
            </a:pPr>
            <a:r>
              <a:rPr lang="en-US" sz="1800" dirty="0" smtClean="0">
                <a:latin typeface="Arial" pitchFamily="34" charset="0"/>
                <a:cs typeface="Arial" pitchFamily="34" charset="0"/>
                <a:sym typeface="Symbol" pitchFamily="18" charset="2"/>
              </a:rPr>
              <a:t>in the face of falling tax revenues and increasing deficits, politicians raised tax rates and cut spending</a:t>
            </a:r>
            <a:endParaRPr lang="en-US" sz="1800" dirty="0">
              <a:latin typeface="Arial" pitchFamily="34" charset="0"/>
              <a:cs typeface="Arial" pitchFamily="34" charset="0"/>
              <a:sym typeface="Symbol" pitchFamily="18" charset="2"/>
            </a:endParaRP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2"/>
          <p:cNvSpPr>
            <a:spLocks noGrp="1" noChangeArrowheads="1"/>
          </p:cNvSpPr>
          <p:nvPr>
            <p:ph type="title"/>
          </p:nvPr>
        </p:nvSpPr>
        <p:spPr>
          <a:xfrm>
            <a:off x="685800" y="228600"/>
            <a:ext cx="7772400" cy="838200"/>
          </a:xfrm>
        </p:spPr>
        <p:txBody>
          <a:bodyPr>
            <a:normAutofit/>
          </a:bodyPr>
          <a:lstStyle/>
          <a:p>
            <a:pPr>
              <a:lnSpc>
                <a:spcPct val="90000"/>
              </a:lnSpc>
              <a:tabLst>
                <a:tab pos="3765550" algn="ctr"/>
              </a:tabLst>
            </a:pPr>
            <a:r>
              <a:rPr lang="en-US" sz="2400" b="1" dirty="0">
                <a:latin typeface="Arial" pitchFamily="34" charset="0"/>
                <a:cs typeface="Arial" pitchFamily="34" charset="0"/>
              </a:rPr>
              <a:t>The Money Hypothesis: </a:t>
            </a:r>
            <a:r>
              <a:rPr lang="en-US" sz="2400" b="1" i="1" dirty="0" smtClean="0">
                <a:latin typeface="Arial" pitchFamily="34" charset="0"/>
                <a:cs typeface="Arial" pitchFamily="34" charset="0"/>
              </a:rPr>
              <a:t>A </a:t>
            </a:r>
            <a:r>
              <a:rPr lang="en-US" sz="2400" b="1" i="1" dirty="0">
                <a:latin typeface="Arial" pitchFamily="34" charset="0"/>
                <a:cs typeface="Arial" pitchFamily="34" charset="0"/>
              </a:rPr>
              <a:t>Shock to the LM Curve</a:t>
            </a:r>
          </a:p>
        </p:txBody>
      </p:sp>
      <p:sp>
        <p:nvSpPr>
          <p:cNvPr id="332803" name="Rectangle 3"/>
          <p:cNvSpPr>
            <a:spLocks noGrp="1" noChangeArrowheads="1"/>
          </p:cNvSpPr>
          <p:nvPr>
            <p:ph idx="1"/>
          </p:nvPr>
        </p:nvSpPr>
        <p:spPr>
          <a:xfrm>
            <a:off x="990600" y="1219200"/>
            <a:ext cx="7467600" cy="4953000"/>
          </a:xfrm>
        </p:spPr>
        <p:txBody>
          <a:bodyPr>
            <a:normAutofit/>
          </a:bodyPr>
          <a:lstStyle/>
          <a:p>
            <a:pPr marL="336550" indent="-336550">
              <a:lnSpc>
                <a:spcPct val="105000"/>
              </a:lnSpc>
              <a:spcBef>
                <a:spcPct val="10000"/>
              </a:spcBef>
              <a:buClr>
                <a:schemeClr val="tx1"/>
              </a:buClr>
            </a:pPr>
            <a:r>
              <a:rPr lang="en-US" sz="1800" dirty="0">
                <a:latin typeface="Arial" pitchFamily="34" charset="0"/>
                <a:cs typeface="Arial" pitchFamily="34" charset="0"/>
              </a:rPr>
              <a:t>asserts that the Depression was largely due to huge fall in the money supply</a:t>
            </a:r>
          </a:p>
          <a:p>
            <a:pPr marL="336550" indent="-336550">
              <a:lnSpc>
                <a:spcPct val="105000"/>
              </a:lnSpc>
              <a:spcBef>
                <a:spcPct val="10000"/>
              </a:spcBef>
              <a:buClr>
                <a:schemeClr val="tx1"/>
              </a:buClr>
            </a:pPr>
            <a:endParaRPr lang="en-US" sz="1800" dirty="0" smtClean="0">
              <a:latin typeface="Arial" pitchFamily="34" charset="0"/>
              <a:cs typeface="Arial" pitchFamily="34" charset="0"/>
            </a:endParaRPr>
          </a:p>
          <a:p>
            <a:pPr marL="336550" indent="-336550">
              <a:lnSpc>
                <a:spcPct val="105000"/>
              </a:lnSpc>
              <a:spcBef>
                <a:spcPct val="10000"/>
              </a:spcBef>
              <a:buClr>
                <a:schemeClr val="tx1"/>
              </a:buClr>
            </a:pPr>
            <a:endParaRPr lang="en-US" sz="1800" dirty="0">
              <a:latin typeface="Arial" pitchFamily="34" charset="0"/>
              <a:cs typeface="Arial" pitchFamily="34" charset="0"/>
            </a:endParaRPr>
          </a:p>
          <a:p>
            <a:pPr marL="336550" indent="-336550">
              <a:lnSpc>
                <a:spcPct val="105000"/>
              </a:lnSpc>
              <a:spcBef>
                <a:spcPct val="10000"/>
              </a:spcBef>
              <a:buClr>
                <a:schemeClr val="tx1"/>
              </a:buClr>
            </a:pPr>
            <a:r>
              <a:rPr lang="en-US" sz="1800" dirty="0" smtClean="0">
                <a:latin typeface="Arial" pitchFamily="34" charset="0"/>
                <a:cs typeface="Arial" pitchFamily="34" charset="0"/>
              </a:rPr>
              <a:t>evidence</a:t>
            </a:r>
            <a:r>
              <a:rPr lang="en-US" sz="1800" dirty="0">
                <a:latin typeface="Arial" pitchFamily="34" charset="0"/>
                <a:cs typeface="Arial" pitchFamily="34" charset="0"/>
              </a:rPr>
              <a:t>:  </a:t>
            </a:r>
            <a:br>
              <a:rPr lang="en-US" sz="1800" dirty="0">
                <a:latin typeface="Arial" pitchFamily="34" charset="0"/>
                <a:cs typeface="Arial" pitchFamily="34" charset="0"/>
              </a:rPr>
            </a:br>
            <a:r>
              <a:rPr lang="en-US" sz="1800" dirty="0">
                <a:latin typeface="Arial" pitchFamily="34" charset="0"/>
                <a:cs typeface="Arial" pitchFamily="34" charset="0"/>
              </a:rPr>
              <a:t>M1 fell 25% during 1929-33. </a:t>
            </a:r>
          </a:p>
          <a:p>
            <a:pPr marL="336550" indent="-336550">
              <a:lnSpc>
                <a:spcPct val="105000"/>
              </a:lnSpc>
              <a:spcBef>
                <a:spcPct val="50000"/>
              </a:spcBef>
              <a:buClr>
                <a:schemeClr val="tx1"/>
              </a:buClr>
              <a:buFont typeface="Wingdings" pitchFamily="2" charset="2"/>
              <a:buNone/>
            </a:pPr>
            <a:endParaRPr lang="en-US" sz="1800" dirty="0" smtClean="0">
              <a:latin typeface="Arial" pitchFamily="34" charset="0"/>
              <a:cs typeface="Arial" pitchFamily="34" charset="0"/>
            </a:endParaRPr>
          </a:p>
          <a:p>
            <a:pPr marL="336550" indent="-336550">
              <a:lnSpc>
                <a:spcPct val="105000"/>
              </a:lnSpc>
              <a:spcBef>
                <a:spcPct val="50000"/>
              </a:spcBef>
              <a:buClr>
                <a:schemeClr val="tx1"/>
              </a:buClr>
              <a:buFont typeface="Wingdings" pitchFamily="2" charset="2"/>
              <a:buNone/>
            </a:pPr>
            <a:endParaRPr lang="en-US" sz="1800" dirty="0">
              <a:latin typeface="Arial" pitchFamily="34" charset="0"/>
              <a:cs typeface="Arial" pitchFamily="34" charset="0"/>
            </a:endParaRPr>
          </a:p>
          <a:p>
            <a:pPr marL="336550" indent="-336550">
              <a:lnSpc>
                <a:spcPct val="105000"/>
              </a:lnSpc>
              <a:spcBef>
                <a:spcPct val="50000"/>
              </a:spcBef>
              <a:buClr>
                <a:schemeClr val="tx1"/>
              </a:buClr>
              <a:buFont typeface="Wingdings" pitchFamily="2" charset="2"/>
              <a:buNone/>
            </a:pPr>
            <a:r>
              <a:rPr lang="en-US" sz="1800" dirty="0" smtClean="0">
                <a:latin typeface="Arial" pitchFamily="34" charset="0"/>
                <a:cs typeface="Arial" pitchFamily="34" charset="0"/>
              </a:rPr>
              <a:t>But</a:t>
            </a:r>
            <a:r>
              <a:rPr lang="en-US" sz="1800" dirty="0">
                <a:latin typeface="Arial" pitchFamily="34" charset="0"/>
                <a:cs typeface="Arial" pitchFamily="34" charset="0"/>
              </a:rPr>
              <a:t>, two problems with this hypothesis:</a:t>
            </a:r>
          </a:p>
          <a:p>
            <a:pPr marL="790575" lvl="1" indent="-339725">
              <a:lnSpc>
                <a:spcPct val="105000"/>
              </a:lnSpc>
              <a:spcBef>
                <a:spcPct val="10000"/>
              </a:spcBef>
              <a:buClr>
                <a:schemeClr val="tx1"/>
              </a:buClr>
              <a:buFontTx/>
              <a:buAutoNum type="arabicPeriod"/>
            </a:pPr>
            <a:r>
              <a:rPr lang="en-US" sz="1800" dirty="0">
                <a:latin typeface="Arial" pitchFamily="34" charset="0"/>
                <a:cs typeface="Arial" pitchFamily="34" charset="0"/>
              </a:rPr>
              <a:t> </a:t>
            </a:r>
            <a:r>
              <a:rPr lang="en-US" sz="1800" b="1" i="1" dirty="0">
                <a:latin typeface="Arial" pitchFamily="34" charset="0"/>
                <a:cs typeface="Arial" pitchFamily="34" charset="0"/>
              </a:rPr>
              <a:t>P</a:t>
            </a:r>
            <a:r>
              <a:rPr lang="en-US" sz="1800" dirty="0">
                <a:latin typeface="Arial" pitchFamily="34" charset="0"/>
                <a:cs typeface="Arial" pitchFamily="34" charset="0"/>
              </a:rPr>
              <a:t>  fell even more, so </a:t>
            </a:r>
            <a:r>
              <a:rPr lang="en-US" sz="1800" b="1" i="1" dirty="0">
                <a:latin typeface="Arial" pitchFamily="34" charset="0"/>
                <a:cs typeface="Arial" pitchFamily="34" charset="0"/>
              </a:rPr>
              <a:t>M</a:t>
            </a:r>
            <a:r>
              <a:rPr lang="en-US" sz="1800" i="1" dirty="0">
                <a:latin typeface="Arial" pitchFamily="34" charset="0"/>
                <a:cs typeface="Arial" pitchFamily="34" charset="0"/>
              </a:rPr>
              <a:t>/</a:t>
            </a:r>
            <a:r>
              <a:rPr lang="en-US" sz="1800" b="1" i="1" dirty="0">
                <a:latin typeface="Arial" pitchFamily="34" charset="0"/>
                <a:cs typeface="Arial" pitchFamily="34" charset="0"/>
              </a:rPr>
              <a:t>P</a:t>
            </a:r>
            <a:r>
              <a:rPr lang="en-US" sz="1800" dirty="0">
                <a:latin typeface="Arial" pitchFamily="34" charset="0"/>
                <a:cs typeface="Arial" pitchFamily="34" charset="0"/>
              </a:rPr>
              <a:t> </a:t>
            </a:r>
            <a:r>
              <a:rPr lang="en-US" sz="1800" dirty="0">
                <a:latin typeface="Arial" pitchFamily="34" charset="0"/>
                <a:cs typeface="Arial" pitchFamily="34" charset="0"/>
                <a:sym typeface="Symbol" pitchFamily="18" charset="2"/>
              </a:rPr>
              <a:t> </a:t>
            </a:r>
            <a:r>
              <a:rPr lang="en-US" sz="1800" dirty="0">
                <a:latin typeface="Arial" pitchFamily="34" charset="0"/>
                <a:cs typeface="Arial" pitchFamily="34" charset="0"/>
              </a:rPr>
              <a:t>actually rose slightly during 1929-31. </a:t>
            </a:r>
          </a:p>
          <a:p>
            <a:pPr marL="790575" lvl="1" indent="-339725">
              <a:lnSpc>
                <a:spcPct val="105000"/>
              </a:lnSpc>
              <a:spcBef>
                <a:spcPct val="10000"/>
              </a:spcBef>
              <a:buClr>
                <a:schemeClr val="tx1"/>
              </a:buClr>
              <a:buFontTx/>
              <a:buAutoNum type="arabicPeriod"/>
            </a:pPr>
            <a:endParaRPr lang="en-US" sz="1800" dirty="0" smtClean="0">
              <a:latin typeface="Arial" pitchFamily="34" charset="0"/>
              <a:cs typeface="Arial" pitchFamily="34" charset="0"/>
            </a:endParaRPr>
          </a:p>
          <a:p>
            <a:pPr marL="790575" lvl="1" indent="-339725">
              <a:lnSpc>
                <a:spcPct val="105000"/>
              </a:lnSpc>
              <a:spcBef>
                <a:spcPct val="10000"/>
              </a:spcBef>
              <a:buClr>
                <a:schemeClr val="tx1"/>
              </a:buClr>
              <a:buFontTx/>
              <a:buAutoNum type="arabicPeriod"/>
            </a:pPr>
            <a:r>
              <a:rPr lang="en-US" sz="1800" dirty="0" smtClean="0">
                <a:latin typeface="Arial" pitchFamily="34" charset="0"/>
                <a:cs typeface="Arial" pitchFamily="34" charset="0"/>
              </a:rPr>
              <a:t>nominal </a:t>
            </a:r>
            <a:r>
              <a:rPr lang="en-US" sz="1800" dirty="0">
                <a:latin typeface="Arial" pitchFamily="34" charset="0"/>
                <a:cs typeface="Arial" pitchFamily="34" charset="0"/>
              </a:rPr>
              <a:t>interest rates fell, which is the opposite of what would result from a leftward </a:t>
            </a:r>
            <a:r>
              <a:rPr lang="en-US" sz="1800" i="1" dirty="0">
                <a:latin typeface="Arial" pitchFamily="34" charset="0"/>
                <a:cs typeface="Arial" pitchFamily="34" charset="0"/>
              </a:rPr>
              <a:t>LM</a:t>
            </a:r>
            <a:r>
              <a:rPr lang="en-US" sz="1800" dirty="0">
                <a:latin typeface="Arial" pitchFamily="34" charset="0"/>
                <a:cs typeface="Arial" pitchFamily="34" charset="0"/>
              </a:rPr>
              <a:t> </a:t>
            </a:r>
            <a:r>
              <a:rPr lang="en-US" sz="1800" dirty="0">
                <a:latin typeface="Arial" pitchFamily="34" charset="0"/>
                <a:cs typeface="Arial" pitchFamily="34" charset="0"/>
                <a:sym typeface="Symbol" pitchFamily="18" charset="2"/>
              </a:rPr>
              <a:t> </a:t>
            </a:r>
            <a:r>
              <a:rPr lang="en-US" sz="1800" dirty="0">
                <a:latin typeface="Arial" pitchFamily="34" charset="0"/>
                <a:cs typeface="Arial" pitchFamily="34" charset="0"/>
              </a:rPr>
              <a:t>shift.</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Rectangle 2"/>
          <p:cNvSpPr>
            <a:spLocks noGrp="1" noChangeArrowheads="1"/>
          </p:cNvSpPr>
          <p:nvPr>
            <p:ph type="title"/>
          </p:nvPr>
        </p:nvSpPr>
        <p:spPr>
          <a:xfrm>
            <a:off x="685800" y="228600"/>
            <a:ext cx="7772400" cy="838200"/>
          </a:xfrm>
        </p:spPr>
        <p:txBody>
          <a:bodyPr>
            <a:normAutofit/>
          </a:bodyPr>
          <a:lstStyle/>
          <a:p>
            <a:pPr>
              <a:lnSpc>
                <a:spcPct val="90000"/>
              </a:lnSpc>
              <a:tabLst>
                <a:tab pos="3765550" algn="ctr"/>
              </a:tabLst>
            </a:pPr>
            <a:r>
              <a:rPr lang="en-US" sz="2400" b="1" dirty="0">
                <a:latin typeface="Arial" pitchFamily="34" charset="0"/>
                <a:cs typeface="Arial" pitchFamily="34" charset="0"/>
              </a:rPr>
              <a:t>The Money Hypothesis Again: </a:t>
            </a:r>
            <a:r>
              <a:rPr lang="en-US" sz="2400" b="1" i="1" dirty="0" smtClean="0">
                <a:latin typeface="Arial" pitchFamily="34" charset="0"/>
                <a:cs typeface="Arial" pitchFamily="34" charset="0"/>
              </a:rPr>
              <a:t>The </a:t>
            </a:r>
            <a:r>
              <a:rPr lang="en-US" sz="2400" b="1" i="1" dirty="0">
                <a:latin typeface="Arial" pitchFamily="34" charset="0"/>
                <a:cs typeface="Arial" pitchFamily="34" charset="0"/>
              </a:rPr>
              <a:t>Effects of Falling Prices</a:t>
            </a:r>
          </a:p>
        </p:txBody>
      </p:sp>
      <p:sp>
        <p:nvSpPr>
          <p:cNvPr id="333827" name="Rectangle 3"/>
          <p:cNvSpPr>
            <a:spLocks noGrp="1" noChangeArrowheads="1"/>
          </p:cNvSpPr>
          <p:nvPr>
            <p:ph idx="1"/>
          </p:nvPr>
        </p:nvSpPr>
        <p:spPr>
          <a:xfrm>
            <a:off x="990600" y="1219200"/>
            <a:ext cx="7467600" cy="4953000"/>
          </a:xfrm>
        </p:spPr>
        <p:txBody>
          <a:bodyPr>
            <a:normAutofit/>
          </a:bodyPr>
          <a:lstStyle/>
          <a:p>
            <a:pPr marL="336550" indent="-336550">
              <a:lnSpc>
                <a:spcPct val="105000"/>
              </a:lnSpc>
              <a:spcBef>
                <a:spcPct val="60000"/>
              </a:spcBef>
              <a:buClr>
                <a:schemeClr val="tx1"/>
              </a:buClr>
            </a:pPr>
            <a:r>
              <a:rPr lang="en-US" sz="1800" dirty="0">
                <a:latin typeface="Arial" pitchFamily="34" charset="0"/>
                <a:cs typeface="Arial" pitchFamily="34" charset="0"/>
              </a:rPr>
              <a:t>asserts that the severity of the Depression was due to a huge deflation:</a:t>
            </a:r>
          </a:p>
          <a:p>
            <a:pPr marL="336550" indent="-336550">
              <a:lnSpc>
                <a:spcPct val="105000"/>
              </a:lnSpc>
              <a:spcBef>
                <a:spcPct val="30000"/>
              </a:spcBef>
              <a:buClr>
                <a:schemeClr val="tx1"/>
              </a:buClr>
              <a:buFont typeface="Wingdings" pitchFamily="2" charset="2"/>
              <a:buNone/>
            </a:pPr>
            <a:r>
              <a:rPr lang="en-US" sz="1800" dirty="0">
                <a:latin typeface="Arial" pitchFamily="34" charset="0"/>
                <a:cs typeface="Arial" pitchFamily="34" charset="0"/>
              </a:rPr>
              <a:t>		</a:t>
            </a:r>
            <a:r>
              <a:rPr lang="en-US" sz="1800" b="1" i="1" dirty="0">
                <a:latin typeface="Arial" pitchFamily="34" charset="0"/>
                <a:cs typeface="Arial" pitchFamily="34" charset="0"/>
              </a:rPr>
              <a:t>P</a:t>
            </a:r>
            <a:r>
              <a:rPr lang="en-US" sz="1800" dirty="0">
                <a:latin typeface="Arial" pitchFamily="34" charset="0"/>
                <a:cs typeface="Arial" pitchFamily="34" charset="0"/>
              </a:rPr>
              <a:t>  fell 25% during 1929-33. </a:t>
            </a:r>
          </a:p>
          <a:p>
            <a:pPr marL="336550" indent="-336550">
              <a:lnSpc>
                <a:spcPct val="105000"/>
              </a:lnSpc>
              <a:spcBef>
                <a:spcPct val="60000"/>
              </a:spcBef>
              <a:buClr>
                <a:schemeClr val="tx1"/>
              </a:buClr>
            </a:pPr>
            <a:endParaRPr lang="en-US" sz="1800" dirty="0" smtClean="0">
              <a:latin typeface="Arial" pitchFamily="34" charset="0"/>
              <a:cs typeface="Arial" pitchFamily="34" charset="0"/>
            </a:endParaRPr>
          </a:p>
          <a:p>
            <a:pPr marL="336550" indent="-336550">
              <a:lnSpc>
                <a:spcPct val="105000"/>
              </a:lnSpc>
              <a:spcBef>
                <a:spcPct val="60000"/>
              </a:spcBef>
              <a:buClr>
                <a:schemeClr val="tx1"/>
              </a:buClr>
            </a:pPr>
            <a:endParaRPr lang="en-US" sz="1800" dirty="0">
              <a:latin typeface="Arial" pitchFamily="34" charset="0"/>
              <a:cs typeface="Arial" pitchFamily="34" charset="0"/>
            </a:endParaRPr>
          </a:p>
          <a:p>
            <a:pPr marL="336550" indent="-336550">
              <a:lnSpc>
                <a:spcPct val="105000"/>
              </a:lnSpc>
              <a:spcBef>
                <a:spcPct val="60000"/>
              </a:spcBef>
              <a:buClr>
                <a:schemeClr val="tx1"/>
              </a:buClr>
            </a:pPr>
            <a:r>
              <a:rPr lang="en-US" sz="1800" dirty="0" smtClean="0">
                <a:latin typeface="Arial" pitchFamily="34" charset="0"/>
                <a:cs typeface="Arial" pitchFamily="34" charset="0"/>
              </a:rPr>
              <a:t>This </a:t>
            </a:r>
            <a:r>
              <a:rPr lang="en-US" sz="1800" dirty="0">
                <a:latin typeface="Arial" pitchFamily="34" charset="0"/>
                <a:cs typeface="Arial" pitchFamily="34" charset="0"/>
              </a:rPr>
              <a:t>deflation was probably caused by </a:t>
            </a:r>
            <a:r>
              <a:rPr lang="en-US" sz="1800" dirty="0" smtClean="0">
                <a:latin typeface="Arial" pitchFamily="34" charset="0"/>
                <a:cs typeface="Arial" pitchFamily="34" charset="0"/>
              </a:rPr>
              <a:t>the </a:t>
            </a:r>
            <a:r>
              <a:rPr lang="en-US" sz="1800" dirty="0">
                <a:latin typeface="Arial" pitchFamily="34" charset="0"/>
                <a:cs typeface="Arial" pitchFamily="34" charset="0"/>
              </a:rPr>
              <a:t>fall in </a:t>
            </a:r>
            <a:r>
              <a:rPr lang="en-US" sz="1800" b="1" i="1" dirty="0">
                <a:latin typeface="Arial" pitchFamily="34" charset="0"/>
                <a:cs typeface="Arial" pitchFamily="34" charset="0"/>
              </a:rPr>
              <a:t>M</a:t>
            </a:r>
            <a:r>
              <a:rPr lang="en-US" sz="1800" dirty="0">
                <a:latin typeface="Arial" pitchFamily="34" charset="0"/>
                <a:cs typeface="Arial" pitchFamily="34" charset="0"/>
              </a:rPr>
              <a:t>, so perhaps money played </a:t>
            </a:r>
            <a:r>
              <a:rPr lang="en-US" sz="1800" dirty="0" smtClean="0">
                <a:latin typeface="Arial" pitchFamily="34" charset="0"/>
                <a:cs typeface="Arial" pitchFamily="34" charset="0"/>
              </a:rPr>
              <a:t>an </a:t>
            </a:r>
            <a:r>
              <a:rPr lang="en-US" sz="1800" dirty="0">
                <a:latin typeface="Arial" pitchFamily="34" charset="0"/>
                <a:cs typeface="Arial" pitchFamily="34" charset="0"/>
              </a:rPr>
              <a:t>important role after all.</a:t>
            </a:r>
          </a:p>
          <a:p>
            <a:pPr marL="336550" indent="-336550">
              <a:lnSpc>
                <a:spcPct val="105000"/>
              </a:lnSpc>
              <a:spcBef>
                <a:spcPct val="60000"/>
              </a:spcBef>
              <a:buClr>
                <a:schemeClr val="tx1"/>
              </a:buClr>
            </a:pPr>
            <a:endParaRPr lang="en-US" sz="1800" dirty="0" smtClean="0">
              <a:latin typeface="Arial" pitchFamily="34" charset="0"/>
              <a:cs typeface="Arial" pitchFamily="34" charset="0"/>
            </a:endParaRPr>
          </a:p>
          <a:p>
            <a:pPr marL="336550" indent="-336550">
              <a:lnSpc>
                <a:spcPct val="105000"/>
              </a:lnSpc>
              <a:spcBef>
                <a:spcPct val="60000"/>
              </a:spcBef>
              <a:buClr>
                <a:schemeClr val="tx1"/>
              </a:buClr>
            </a:pPr>
            <a:endParaRPr lang="en-US" sz="1800" dirty="0">
              <a:latin typeface="Arial" pitchFamily="34" charset="0"/>
              <a:cs typeface="Arial" pitchFamily="34" charset="0"/>
            </a:endParaRPr>
          </a:p>
          <a:p>
            <a:pPr marL="336550" indent="-336550">
              <a:lnSpc>
                <a:spcPct val="105000"/>
              </a:lnSpc>
              <a:spcBef>
                <a:spcPct val="60000"/>
              </a:spcBef>
              <a:buClr>
                <a:schemeClr val="tx1"/>
              </a:buClr>
            </a:pPr>
            <a:r>
              <a:rPr lang="en-US" sz="1800" dirty="0" smtClean="0">
                <a:latin typeface="Arial" pitchFamily="34" charset="0"/>
                <a:cs typeface="Arial" pitchFamily="34" charset="0"/>
              </a:rPr>
              <a:t>In </a:t>
            </a:r>
            <a:r>
              <a:rPr lang="en-US" sz="1800" dirty="0">
                <a:latin typeface="Arial" pitchFamily="34" charset="0"/>
                <a:cs typeface="Arial" pitchFamily="34" charset="0"/>
              </a:rPr>
              <a:t>what ways does a deflation affect the economy?</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2"/>
          <p:cNvSpPr>
            <a:spLocks noGrp="1" noChangeArrowheads="1"/>
          </p:cNvSpPr>
          <p:nvPr>
            <p:ph type="title"/>
          </p:nvPr>
        </p:nvSpPr>
        <p:spPr>
          <a:xfrm>
            <a:off x="685800" y="228600"/>
            <a:ext cx="7772400" cy="838200"/>
          </a:xfrm>
        </p:spPr>
        <p:txBody>
          <a:bodyPr>
            <a:normAutofit/>
          </a:bodyPr>
          <a:lstStyle/>
          <a:p>
            <a:pPr>
              <a:lnSpc>
                <a:spcPct val="90000"/>
              </a:lnSpc>
              <a:tabLst>
                <a:tab pos="3765550" algn="ctr"/>
              </a:tabLst>
            </a:pPr>
            <a:r>
              <a:rPr lang="en-US" sz="2400" b="1" dirty="0">
                <a:latin typeface="Arial" pitchFamily="34" charset="0"/>
                <a:cs typeface="Arial" pitchFamily="34" charset="0"/>
              </a:rPr>
              <a:t>The Money Hypothesis Again: </a:t>
            </a:r>
            <a:r>
              <a:rPr lang="en-US" sz="2400" b="1" i="1" dirty="0" smtClean="0">
                <a:latin typeface="Arial" pitchFamily="34" charset="0"/>
                <a:cs typeface="Arial" pitchFamily="34" charset="0"/>
              </a:rPr>
              <a:t>The </a:t>
            </a:r>
            <a:r>
              <a:rPr lang="en-US" sz="2400" b="1" i="1" dirty="0">
                <a:latin typeface="Arial" pitchFamily="34" charset="0"/>
                <a:cs typeface="Arial" pitchFamily="34" charset="0"/>
              </a:rPr>
              <a:t>Effects of Falling Prices</a:t>
            </a:r>
          </a:p>
        </p:txBody>
      </p:sp>
      <p:sp>
        <p:nvSpPr>
          <p:cNvPr id="334851" name="Rectangle 3"/>
          <p:cNvSpPr>
            <a:spLocks noGrp="1" noChangeArrowheads="1"/>
          </p:cNvSpPr>
          <p:nvPr>
            <p:ph idx="1"/>
          </p:nvPr>
        </p:nvSpPr>
        <p:spPr>
          <a:xfrm>
            <a:off x="990600" y="1219200"/>
            <a:ext cx="7467600" cy="4876800"/>
          </a:xfrm>
        </p:spPr>
        <p:txBody>
          <a:bodyPr>
            <a:normAutofit/>
          </a:bodyPr>
          <a:lstStyle/>
          <a:p>
            <a:pPr marL="336550" indent="-336550">
              <a:lnSpc>
                <a:spcPct val="110000"/>
              </a:lnSpc>
              <a:spcBef>
                <a:spcPct val="60000"/>
              </a:spcBef>
              <a:buClr>
                <a:schemeClr val="tx1"/>
              </a:buClr>
              <a:buFont typeface="Wingdings" pitchFamily="2" charset="2"/>
              <a:buNone/>
              <a:tabLst>
                <a:tab pos="1485900" algn="l"/>
              </a:tabLst>
            </a:pPr>
            <a:r>
              <a:rPr lang="en-US" sz="1800" dirty="0">
                <a:latin typeface="Arial" pitchFamily="34" charset="0"/>
                <a:cs typeface="Arial" pitchFamily="34" charset="0"/>
              </a:rPr>
              <a:t>The stabilizing effects of deflation:</a:t>
            </a:r>
          </a:p>
          <a:p>
            <a:pPr marL="336550" indent="-336550">
              <a:lnSpc>
                <a:spcPct val="110000"/>
              </a:lnSpc>
              <a:spcBef>
                <a:spcPct val="60000"/>
              </a:spcBef>
              <a:buClr>
                <a:schemeClr val="tx1"/>
              </a:buClr>
              <a:tabLst>
                <a:tab pos="1485900" algn="l"/>
              </a:tabLst>
            </a:pPr>
            <a:endParaRPr lang="en-US" sz="1800" dirty="0" smtClean="0">
              <a:latin typeface="Arial" pitchFamily="34" charset="0"/>
              <a:cs typeface="Arial" pitchFamily="34" charset="0"/>
              <a:sym typeface="Symbol" pitchFamily="18" charset="2"/>
            </a:endParaRPr>
          </a:p>
          <a:p>
            <a:pPr marL="336550" indent="-336550">
              <a:lnSpc>
                <a:spcPct val="110000"/>
              </a:lnSpc>
              <a:spcBef>
                <a:spcPct val="60000"/>
              </a:spcBef>
              <a:buClr>
                <a:schemeClr val="tx1"/>
              </a:buClr>
              <a:tabLst>
                <a:tab pos="1485900" algn="l"/>
              </a:tabLst>
            </a:pPr>
            <a:r>
              <a:rPr lang="en-US" sz="1800" dirty="0" smtClean="0">
                <a:latin typeface="Arial" pitchFamily="34" charset="0"/>
                <a:cs typeface="Arial" pitchFamily="34" charset="0"/>
                <a:sym typeface="Symbol" pitchFamily="18" charset="2"/>
              </a:rPr>
              <a:t></a:t>
            </a:r>
            <a:r>
              <a:rPr lang="en-US" sz="1800" b="1" i="1" dirty="0">
                <a:latin typeface="Arial" pitchFamily="34" charset="0"/>
                <a:cs typeface="Arial" pitchFamily="34" charset="0"/>
                <a:sym typeface="Symbol" pitchFamily="18" charset="2"/>
              </a:rPr>
              <a:t>P</a:t>
            </a:r>
            <a:r>
              <a:rPr lang="en-US" sz="1800" dirty="0">
                <a:latin typeface="Arial" pitchFamily="34" charset="0"/>
                <a:cs typeface="Arial" pitchFamily="34" charset="0"/>
                <a:sym typeface="Symbol" pitchFamily="18" charset="2"/>
              </a:rPr>
              <a:t>  (</a:t>
            </a:r>
            <a:r>
              <a:rPr lang="en-US" sz="1800" b="1" i="1" dirty="0">
                <a:latin typeface="Arial" pitchFamily="34" charset="0"/>
                <a:cs typeface="Arial" pitchFamily="34" charset="0"/>
                <a:sym typeface="Symbol" pitchFamily="18" charset="2"/>
              </a:rPr>
              <a:t>M</a:t>
            </a:r>
            <a:r>
              <a:rPr lang="en-US" sz="1800" i="1" dirty="0">
                <a:latin typeface="Arial" pitchFamily="34" charset="0"/>
                <a:cs typeface="Arial" pitchFamily="34" charset="0"/>
                <a:sym typeface="Symbol" pitchFamily="18" charset="2"/>
              </a:rPr>
              <a:t>/</a:t>
            </a:r>
            <a:r>
              <a:rPr lang="en-US" sz="1800" b="1" i="1" dirty="0">
                <a:latin typeface="Arial" pitchFamily="34" charset="0"/>
                <a:cs typeface="Arial" pitchFamily="34" charset="0"/>
                <a:sym typeface="Symbol" pitchFamily="18" charset="2"/>
              </a:rPr>
              <a:t>P </a:t>
            </a:r>
            <a:r>
              <a:rPr lang="en-US" sz="1800" dirty="0">
                <a:latin typeface="Arial" pitchFamily="34" charset="0"/>
                <a:cs typeface="Arial" pitchFamily="34" charset="0"/>
                <a:sym typeface="Symbol" pitchFamily="18" charset="2"/>
              </a:rPr>
              <a:t>)  </a:t>
            </a:r>
            <a:r>
              <a:rPr lang="en-US" sz="1800" i="1" dirty="0">
                <a:latin typeface="Arial" pitchFamily="34" charset="0"/>
                <a:cs typeface="Arial" pitchFamily="34" charset="0"/>
                <a:sym typeface="Symbol" pitchFamily="18" charset="2"/>
              </a:rPr>
              <a:t>LM</a:t>
            </a:r>
            <a:r>
              <a:rPr lang="en-US" sz="1800" dirty="0">
                <a:latin typeface="Arial" pitchFamily="34" charset="0"/>
                <a:cs typeface="Arial" pitchFamily="34" charset="0"/>
                <a:sym typeface="Symbol" pitchFamily="18" charset="2"/>
              </a:rPr>
              <a:t>  shifts right  </a:t>
            </a:r>
            <a:r>
              <a:rPr lang="en-US" sz="1800" b="1" i="1" dirty="0">
                <a:latin typeface="Arial" pitchFamily="34" charset="0"/>
                <a:cs typeface="Arial" pitchFamily="34" charset="0"/>
                <a:sym typeface="Symbol" pitchFamily="18" charset="2"/>
              </a:rPr>
              <a:t>Y</a:t>
            </a:r>
          </a:p>
          <a:p>
            <a:pPr marL="336550" indent="-336550">
              <a:lnSpc>
                <a:spcPct val="110000"/>
              </a:lnSpc>
              <a:spcBef>
                <a:spcPct val="60000"/>
              </a:spcBef>
              <a:buClr>
                <a:schemeClr val="tx1"/>
              </a:buClr>
              <a:tabLst>
                <a:tab pos="1485900" algn="l"/>
              </a:tabLst>
            </a:pPr>
            <a:endParaRPr lang="en-US" sz="1800" b="1" dirty="0" smtClean="0">
              <a:latin typeface="Arial" pitchFamily="34" charset="0"/>
              <a:cs typeface="Arial" pitchFamily="34" charset="0"/>
              <a:sym typeface="Symbol" pitchFamily="18" charset="2"/>
            </a:endParaRPr>
          </a:p>
          <a:p>
            <a:pPr marL="336550" indent="-336550">
              <a:lnSpc>
                <a:spcPct val="110000"/>
              </a:lnSpc>
              <a:spcBef>
                <a:spcPct val="60000"/>
              </a:spcBef>
              <a:buClr>
                <a:schemeClr val="tx1"/>
              </a:buClr>
              <a:tabLst>
                <a:tab pos="1485900" algn="l"/>
              </a:tabLst>
            </a:pPr>
            <a:endParaRPr lang="en-US" sz="1800" b="1" dirty="0">
              <a:latin typeface="Arial" pitchFamily="34" charset="0"/>
              <a:cs typeface="Arial" pitchFamily="34" charset="0"/>
              <a:sym typeface="Symbol" pitchFamily="18" charset="2"/>
            </a:endParaRPr>
          </a:p>
          <a:p>
            <a:pPr marL="336550" indent="-336550">
              <a:lnSpc>
                <a:spcPct val="110000"/>
              </a:lnSpc>
              <a:spcBef>
                <a:spcPct val="60000"/>
              </a:spcBef>
              <a:buClr>
                <a:schemeClr val="tx1"/>
              </a:buClr>
              <a:tabLst>
                <a:tab pos="1485900" algn="l"/>
              </a:tabLst>
            </a:pPr>
            <a:r>
              <a:rPr lang="en-US" sz="1800" b="1" dirty="0" err="1" smtClean="0">
                <a:latin typeface="Arial" pitchFamily="34" charset="0"/>
                <a:cs typeface="Arial" pitchFamily="34" charset="0"/>
                <a:sym typeface="Symbol" pitchFamily="18" charset="2"/>
              </a:rPr>
              <a:t>Pigou</a:t>
            </a:r>
            <a:r>
              <a:rPr lang="en-US" sz="1800" b="1" dirty="0" smtClean="0">
                <a:latin typeface="Arial" pitchFamily="34" charset="0"/>
                <a:cs typeface="Arial" pitchFamily="34" charset="0"/>
                <a:sym typeface="Symbol" pitchFamily="18" charset="2"/>
              </a:rPr>
              <a:t> </a:t>
            </a:r>
            <a:r>
              <a:rPr lang="en-US" sz="1800" b="1" dirty="0">
                <a:latin typeface="Arial" pitchFamily="34" charset="0"/>
                <a:cs typeface="Arial" pitchFamily="34" charset="0"/>
                <a:sym typeface="Symbol" pitchFamily="18" charset="2"/>
              </a:rPr>
              <a:t>effect</a:t>
            </a:r>
            <a:r>
              <a:rPr lang="en-US" sz="1800" dirty="0">
                <a:latin typeface="Arial" pitchFamily="34" charset="0"/>
                <a:cs typeface="Arial" pitchFamily="34" charset="0"/>
                <a:sym typeface="Symbol" pitchFamily="18" charset="2"/>
              </a:rPr>
              <a:t>:  </a:t>
            </a:r>
          </a:p>
          <a:p>
            <a:pPr marL="790575" lvl="1" indent="-339725">
              <a:lnSpc>
                <a:spcPct val="110000"/>
              </a:lnSpc>
              <a:spcBef>
                <a:spcPct val="20000"/>
              </a:spcBef>
              <a:buClr>
                <a:schemeClr val="tx1"/>
              </a:buClr>
              <a:buFontTx/>
              <a:buNone/>
              <a:tabLst>
                <a:tab pos="1485900" algn="l"/>
              </a:tabLst>
            </a:pPr>
            <a:r>
              <a:rPr lang="en-US" sz="1800" dirty="0">
                <a:latin typeface="Arial" pitchFamily="34" charset="0"/>
                <a:cs typeface="Arial" pitchFamily="34" charset="0"/>
                <a:sym typeface="Symbol" pitchFamily="18" charset="2"/>
              </a:rPr>
              <a:t>	</a:t>
            </a:r>
            <a:r>
              <a:rPr lang="en-US" sz="1800" b="1" i="1" dirty="0">
                <a:latin typeface="Arial" pitchFamily="34" charset="0"/>
                <a:cs typeface="Arial" pitchFamily="34" charset="0"/>
                <a:sym typeface="Symbol" pitchFamily="18" charset="2"/>
              </a:rPr>
              <a:t>P</a:t>
            </a:r>
            <a:r>
              <a:rPr lang="en-US" sz="1800" dirty="0">
                <a:latin typeface="Arial" pitchFamily="34" charset="0"/>
                <a:cs typeface="Arial" pitchFamily="34" charset="0"/>
                <a:sym typeface="Symbol" pitchFamily="18" charset="2"/>
              </a:rPr>
              <a:t> 	 (</a:t>
            </a:r>
            <a:r>
              <a:rPr lang="en-US" sz="1800" b="1" i="1" dirty="0">
                <a:latin typeface="Arial" pitchFamily="34" charset="0"/>
                <a:cs typeface="Arial" pitchFamily="34" charset="0"/>
                <a:sym typeface="Symbol" pitchFamily="18" charset="2"/>
              </a:rPr>
              <a:t>M</a:t>
            </a:r>
            <a:r>
              <a:rPr lang="en-US" sz="1800" i="1" dirty="0">
                <a:latin typeface="Arial" pitchFamily="34" charset="0"/>
                <a:cs typeface="Arial" pitchFamily="34" charset="0"/>
                <a:sym typeface="Symbol" pitchFamily="18" charset="2"/>
              </a:rPr>
              <a:t>/</a:t>
            </a:r>
            <a:r>
              <a:rPr lang="en-US" sz="1800" b="1" i="1" dirty="0">
                <a:latin typeface="Arial" pitchFamily="34" charset="0"/>
                <a:cs typeface="Arial" pitchFamily="34" charset="0"/>
                <a:sym typeface="Symbol" pitchFamily="18" charset="2"/>
              </a:rPr>
              <a:t>P </a:t>
            </a:r>
            <a:r>
              <a:rPr lang="en-US" sz="1800" dirty="0">
                <a:latin typeface="Arial" pitchFamily="34" charset="0"/>
                <a:cs typeface="Arial" pitchFamily="34" charset="0"/>
                <a:sym typeface="Symbol" pitchFamily="18" charset="2"/>
              </a:rPr>
              <a:t>) </a:t>
            </a:r>
          </a:p>
          <a:p>
            <a:pPr marL="790575" lvl="1" indent="-339725">
              <a:lnSpc>
                <a:spcPct val="110000"/>
              </a:lnSpc>
              <a:spcBef>
                <a:spcPct val="20000"/>
              </a:spcBef>
              <a:buClr>
                <a:schemeClr val="tx1"/>
              </a:buClr>
              <a:buFontTx/>
              <a:buNone/>
              <a:tabLst>
                <a:tab pos="1485900" algn="l"/>
              </a:tabLst>
            </a:pPr>
            <a:r>
              <a:rPr lang="en-US" sz="1800" dirty="0">
                <a:latin typeface="Arial" pitchFamily="34" charset="0"/>
                <a:cs typeface="Arial" pitchFamily="34" charset="0"/>
                <a:sym typeface="Symbol" pitchFamily="18" charset="2"/>
              </a:rPr>
              <a:t>		 consumers’ wealth </a:t>
            </a:r>
          </a:p>
          <a:p>
            <a:pPr marL="790575" lvl="1" indent="-339725">
              <a:lnSpc>
                <a:spcPct val="110000"/>
              </a:lnSpc>
              <a:spcBef>
                <a:spcPct val="20000"/>
              </a:spcBef>
              <a:buClr>
                <a:schemeClr val="tx1"/>
              </a:buClr>
              <a:buFontTx/>
              <a:buNone/>
              <a:tabLst>
                <a:tab pos="1485900" algn="l"/>
              </a:tabLst>
            </a:pPr>
            <a:r>
              <a:rPr lang="en-US" sz="1800" dirty="0">
                <a:latin typeface="Arial" pitchFamily="34" charset="0"/>
                <a:cs typeface="Arial" pitchFamily="34" charset="0"/>
                <a:sym typeface="Symbol" pitchFamily="18" charset="2"/>
              </a:rPr>
              <a:t>		 </a:t>
            </a:r>
            <a:r>
              <a:rPr lang="en-US" sz="1800" b="1" i="1" dirty="0">
                <a:latin typeface="Arial" pitchFamily="34" charset="0"/>
                <a:cs typeface="Arial" pitchFamily="34" charset="0"/>
                <a:sym typeface="Symbol" pitchFamily="18" charset="2"/>
              </a:rPr>
              <a:t>C  </a:t>
            </a:r>
          </a:p>
          <a:p>
            <a:pPr marL="790575" lvl="1" indent="-339725">
              <a:lnSpc>
                <a:spcPct val="110000"/>
              </a:lnSpc>
              <a:spcBef>
                <a:spcPct val="20000"/>
              </a:spcBef>
              <a:buClr>
                <a:schemeClr val="tx1"/>
              </a:buClr>
              <a:buFontTx/>
              <a:buNone/>
              <a:tabLst>
                <a:tab pos="1485900" algn="l"/>
              </a:tabLst>
            </a:pPr>
            <a:r>
              <a:rPr lang="en-US" sz="1800" dirty="0">
                <a:latin typeface="Arial" pitchFamily="34" charset="0"/>
                <a:cs typeface="Arial" pitchFamily="34" charset="0"/>
                <a:sym typeface="Symbol" pitchFamily="18" charset="2"/>
              </a:rPr>
              <a:t>		 </a:t>
            </a:r>
            <a:r>
              <a:rPr lang="en-US" sz="1800" i="1" dirty="0">
                <a:latin typeface="Arial" pitchFamily="34" charset="0"/>
                <a:cs typeface="Arial" pitchFamily="34" charset="0"/>
                <a:sym typeface="Symbol" pitchFamily="18" charset="2"/>
              </a:rPr>
              <a:t>IS</a:t>
            </a:r>
            <a:r>
              <a:rPr lang="en-US" sz="1800" dirty="0">
                <a:latin typeface="Arial" pitchFamily="34" charset="0"/>
                <a:cs typeface="Arial" pitchFamily="34" charset="0"/>
                <a:sym typeface="Symbol" pitchFamily="18" charset="2"/>
              </a:rPr>
              <a:t>  shifts right </a:t>
            </a:r>
          </a:p>
          <a:p>
            <a:pPr marL="790575" lvl="1" indent="-339725">
              <a:lnSpc>
                <a:spcPct val="110000"/>
              </a:lnSpc>
              <a:spcBef>
                <a:spcPct val="20000"/>
              </a:spcBef>
              <a:buClr>
                <a:schemeClr val="tx1"/>
              </a:buClr>
              <a:buFontTx/>
              <a:buNone/>
              <a:tabLst>
                <a:tab pos="1485900" algn="l"/>
              </a:tabLst>
            </a:pPr>
            <a:r>
              <a:rPr lang="en-US" sz="1800" dirty="0">
                <a:latin typeface="Arial" pitchFamily="34" charset="0"/>
                <a:cs typeface="Arial" pitchFamily="34" charset="0"/>
                <a:sym typeface="Symbol" pitchFamily="18" charset="2"/>
              </a:rPr>
              <a:t>		 </a:t>
            </a:r>
            <a:r>
              <a:rPr lang="en-US" sz="1800" b="1" i="1" dirty="0">
                <a:latin typeface="Arial" pitchFamily="34" charset="0"/>
                <a:cs typeface="Arial" pitchFamily="34" charset="0"/>
                <a:sym typeface="Symbol" pitchFamily="18" charset="2"/>
              </a:rPr>
              <a:t>Y</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2"/>
          <p:cNvSpPr>
            <a:spLocks noGrp="1" noChangeArrowheads="1"/>
          </p:cNvSpPr>
          <p:nvPr>
            <p:ph type="title"/>
          </p:nvPr>
        </p:nvSpPr>
        <p:spPr>
          <a:xfrm>
            <a:off x="685800" y="228600"/>
            <a:ext cx="7772400" cy="838200"/>
          </a:xfrm>
        </p:spPr>
        <p:txBody>
          <a:bodyPr>
            <a:normAutofit/>
          </a:bodyPr>
          <a:lstStyle/>
          <a:p>
            <a:pPr>
              <a:lnSpc>
                <a:spcPct val="90000"/>
              </a:lnSpc>
              <a:tabLst>
                <a:tab pos="3765550" algn="ctr"/>
              </a:tabLst>
            </a:pPr>
            <a:r>
              <a:rPr lang="en-US" sz="2400" b="1" dirty="0">
                <a:latin typeface="Arial" pitchFamily="34" charset="0"/>
                <a:cs typeface="Arial" pitchFamily="34" charset="0"/>
              </a:rPr>
              <a:t>The Money Hypothesis Again: </a:t>
            </a:r>
            <a:r>
              <a:rPr lang="en-US" sz="2400" b="1" i="1" dirty="0" smtClean="0">
                <a:latin typeface="Arial" pitchFamily="34" charset="0"/>
                <a:cs typeface="Arial" pitchFamily="34" charset="0"/>
              </a:rPr>
              <a:t>The </a:t>
            </a:r>
            <a:r>
              <a:rPr lang="en-US" sz="2400" b="1" i="1" dirty="0">
                <a:latin typeface="Arial" pitchFamily="34" charset="0"/>
                <a:cs typeface="Arial" pitchFamily="34" charset="0"/>
              </a:rPr>
              <a:t>Effects of Falling Prices</a:t>
            </a:r>
          </a:p>
        </p:txBody>
      </p:sp>
      <p:sp>
        <p:nvSpPr>
          <p:cNvPr id="335875" name="Rectangle 3"/>
          <p:cNvSpPr>
            <a:spLocks noGrp="1" noChangeArrowheads="1"/>
          </p:cNvSpPr>
          <p:nvPr>
            <p:ph idx="1"/>
          </p:nvPr>
        </p:nvSpPr>
        <p:spPr>
          <a:xfrm>
            <a:off x="914400" y="1219200"/>
            <a:ext cx="7924800" cy="4876800"/>
          </a:xfrm>
        </p:spPr>
        <p:txBody>
          <a:bodyPr>
            <a:normAutofit/>
          </a:bodyPr>
          <a:lstStyle/>
          <a:p>
            <a:pPr marL="336550" indent="-336550">
              <a:lnSpc>
                <a:spcPct val="110000"/>
              </a:lnSpc>
              <a:spcBef>
                <a:spcPct val="10000"/>
              </a:spcBef>
              <a:buClr>
                <a:schemeClr val="tx1"/>
              </a:buClr>
              <a:buFont typeface="Wingdings" pitchFamily="2" charset="2"/>
              <a:buNone/>
            </a:pPr>
            <a:endParaRPr lang="en-US" sz="1800" dirty="0" smtClean="0">
              <a:latin typeface="Arial" pitchFamily="34" charset="0"/>
              <a:cs typeface="Arial" pitchFamily="34" charset="0"/>
            </a:endParaRPr>
          </a:p>
          <a:p>
            <a:pPr marL="336550" indent="-336550">
              <a:lnSpc>
                <a:spcPct val="110000"/>
              </a:lnSpc>
              <a:spcBef>
                <a:spcPct val="10000"/>
              </a:spcBef>
              <a:buClr>
                <a:schemeClr val="tx1"/>
              </a:buClr>
              <a:buFont typeface="Wingdings" pitchFamily="2" charset="2"/>
              <a:buNone/>
            </a:pPr>
            <a:r>
              <a:rPr lang="en-US" sz="1800" dirty="0" smtClean="0">
                <a:latin typeface="Arial" pitchFamily="34" charset="0"/>
                <a:cs typeface="Arial" pitchFamily="34" charset="0"/>
              </a:rPr>
              <a:t>The </a:t>
            </a:r>
            <a:r>
              <a:rPr lang="en-US" sz="1800" dirty="0">
                <a:latin typeface="Arial" pitchFamily="34" charset="0"/>
                <a:cs typeface="Arial" pitchFamily="34" charset="0"/>
              </a:rPr>
              <a:t>destabilizing effects of </a:t>
            </a:r>
            <a:r>
              <a:rPr lang="en-US" sz="1800" u="sng" dirty="0">
                <a:latin typeface="Arial" pitchFamily="34" charset="0"/>
                <a:cs typeface="Arial" pitchFamily="34" charset="0"/>
              </a:rPr>
              <a:t>unexpected</a:t>
            </a:r>
            <a:r>
              <a:rPr lang="en-US" sz="1800" dirty="0">
                <a:latin typeface="Arial" pitchFamily="34" charset="0"/>
                <a:cs typeface="Arial" pitchFamily="34" charset="0"/>
              </a:rPr>
              <a:t> </a:t>
            </a:r>
            <a:r>
              <a:rPr lang="en-US" sz="1800" dirty="0" smtClean="0">
                <a:latin typeface="Arial" pitchFamily="34" charset="0"/>
                <a:cs typeface="Arial" pitchFamily="34" charset="0"/>
              </a:rPr>
              <a:t>deflation: </a:t>
            </a:r>
            <a:r>
              <a:rPr lang="en-US" sz="1800" b="1" dirty="0" smtClean="0">
                <a:latin typeface="Arial" pitchFamily="34" charset="0"/>
                <a:cs typeface="Arial" pitchFamily="34" charset="0"/>
              </a:rPr>
              <a:t>debt-deflation </a:t>
            </a:r>
            <a:r>
              <a:rPr lang="en-US" sz="1800" b="1" dirty="0">
                <a:latin typeface="Arial" pitchFamily="34" charset="0"/>
                <a:cs typeface="Arial" pitchFamily="34" charset="0"/>
              </a:rPr>
              <a:t>theory</a:t>
            </a:r>
          </a:p>
          <a:p>
            <a:pPr marL="336550" indent="-336550">
              <a:lnSpc>
                <a:spcPct val="110000"/>
              </a:lnSpc>
              <a:spcBef>
                <a:spcPct val="10000"/>
              </a:spcBef>
              <a:buClr>
                <a:schemeClr val="tx1"/>
              </a:buClr>
              <a:buFont typeface="Wingdings" pitchFamily="2" charset="2"/>
              <a:buNone/>
            </a:pPr>
            <a:r>
              <a:rPr lang="en-US" sz="1800" dirty="0">
                <a:latin typeface="Arial" pitchFamily="34" charset="0"/>
                <a:cs typeface="Arial" pitchFamily="34" charset="0"/>
                <a:sym typeface="Symbol" pitchFamily="18" charset="2"/>
              </a:rPr>
              <a:t></a:t>
            </a:r>
            <a:r>
              <a:rPr lang="en-US" sz="1800" b="1" i="1" dirty="0">
                <a:latin typeface="Arial" pitchFamily="34" charset="0"/>
                <a:cs typeface="Arial" pitchFamily="34" charset="0"/>
                <a:sym typeface="Symbol" pitchFamily="18" charset="2"/>
              </a:rPr>
              <a:t>P</a:t>
            </a:r>
            <a:r>
              <a:rPr lang="en-US" sz="1800" dirty="0">
                <a:latin typeface="Arial" pitchFamily="34" charset="0"/>
                <a:cs typeface="Arial" pitchFamily="34" charset="0"/>
                <a:sym typeface="Symbol" pitchFamily="18" charset="2"/>
              </a:rPr>
              <a:t> (if unexpected) </a:t>
            </a:r>
            <a:endParaRPr lang="en-US" sz="1800" dirty="0" smtClean="0">
              <a:latin typeface="Arial" pitchFamily="34" charset="0"/>
              <a:cs typeface="Arial" pitchFamily="34" charset="0"/>
              <a:sym typeface="Symbol" pitchFamily="18" charset="2"/>
            </a:endParaRPr>
          </a:p>
          <a:p>
            <a:pPr marL="336550" indent="-336550">
              <a:lnSpc>
                <a:spcPct val="110000"/>
              </a:lnSpc>
              <a:spcBef>
                <a:spcPct val="10000"/>
              </a:spcBef>
              <a:buClr>
                <a:schemeClr val="tx1"/>
              </a:buClr>
              <a:buFont typeface="Wingdings" pitchFamily="2" charset="2"/>
              <a:buNone/>
            </a:pPr>
            <a:endParaRPr lang="en-US" sz="1800" dirty="0">
              <a:latin typeface="Arial" pitchFamily="34" charset="0"/>
              <a:cs typeface="Arial" pitchFamily="34" charset="0"/>
              <a:sym typeface="Symbol" pitchFamily="18" charset="2"/>
            </a:endParaRPr>
          </a:p>
          <a:p>
            <a:pPr marL="966788" lvl="1" indent="-515938">
              <a:lnSpc>
                <a:spcPct val="110000"/>
              </a:lnSpc>
              <a:spcBef>
                <a:spcPct val="10000"/>
              </a:spcBef>
              <a:buClr>
                <a:schemeClr val="tx1"/>
              </a:buClr>
              <a:buFont typeface="Symbol" pitchFamily="18" charset="2"/>
              <a:buChar char="Þ"/>
            </a:pPr>
            <a:r>
              <a:rPr lang="en-US" sz="1800" dirty="0" smtClean="0">
                <a:latin typeface="Arial" pitchFamily="34" charset="0"/>
                <a:cs typeface="Arial" pitchFamily="34" charset="0"/>
                <a:sym typeface="Symbol" pitchFamily="18" charset="2"/>
              </a:rPr>
              <a:t>transfers </a:t>
            </a:r>
            <a:r>
              <a:rPr lang="en-US" sz="1800" dirty="0">
                <a:latin typeface="Arial" pitchFamily="34" charset="0"/>
                <a:cs typeface="Arial" pitchFamily="34" charset="0"/>
                <a:sym typeface="Symbol" pitchFamily="18" charset="2"/>
              </a:rPr>
              <a:t>purchasing power from borrowers to </a:t>
            </a:r>
            <a:r>
              <a:rPr lang="en-US" sz="1800" dirty="0" smtClean="0">
                <a:latin typeface="Arial" pitchFamily="34" charset="0"/>
                <a:cs typeface="Arial" pitchFamily="34" charset="0"/>
                <a:sym typeface="Symbol" pitchFamily="18" charset="2"/>
              </a:rPr>
              <a:t>lenders</a:t>
            </a:r>
          </a:p>
          <a:p>
            <a:pPr marL="966788" lvl="1" indent="-515938">
              <a:lnSpc>
                <a:spcPct val="110000"/>
              </a:lnSpc>
              <a:spcBef>
                <a:spcPct val="10000"/>
              </a:spcBef>
              <a:buClr>
                <a:schemeClr val="tx1"/>
              </a:buClr>
              <a:buFont typeface="Symbol" pitchFamily="18" charset="2"/>
              <a:buChar char="Þ"/>
            </a:pPr>
            <a:endParaRPr lang="en-US" sz="1800" dirty="0">
              <a:latin typeface="Arial" pitchFamily="34" charset="0"/>
              <a:cs typeface="Arial" pitchFamily="34" charset="0"/>
              <a:sym typeface="Symbol" pitchFamily="18" charset="2"/>
            </a:endParaRPr>
          </a:p>
          <a:p>
            <a:pPr marL="966788" lvl="1" indent="-515938">
              <a:lnSpc>
                <a:spcPct val="110000"/>
              </a:lnSpc>
              <a:spcBef>
                <a:spcPct val="10000"/>
              </a:spcBef>
              <a:buClr>
                <a:schemeClr val="tx1"/>
              </a:buClr>
              <a:buFont typeface="Symbol" pitchFamily="18" charset="2"/>
              <a:buChar char="Þ"/>
            </a:pPr>
            <a:r>
              <a:rPr lang="en-US" sz="1800" dirty="0" smtClean="0">
                <a:latin typeface="Arial" pitchFamily="34" charset="0"/>
                <a:cs typeface="Arial" pitchFamily="34" charset="0"/>
                <a:sym typeface="Symbol" pitchFamily="18" charset="2"/>
              </a:rPr>
              <a:t>borrowers </a:t>
            </a:r>
            <a:r>
              <a:rPr lang="en-US" sz="1800" dirty="0">
                <a:latin typeface="Arial" pitchFamily="34" charset="0"/>
                <a:cs typeface="Arial" pitchFamily="34" charset="0"/>
                <a:sym typeface="Symbol" pitchFamily="18" charset="2"/>
              </a:rPr>
              <a:t>spend less, </a:t>
            </a:r>
            <a:r>
              <a:rPr lang="en-US" sz="1800" dirty="0" smtClean="0">
                <a:latin typeface="Arial" pitchFamily="34" charset="0"/>
                <a:cs typeface="Arial" pitchFamily="34" charset="0"/>
                <a:sym typeface="Symbol" pitchFamily="18" charset="2"/>
              </a:rPr>
              <a:t>lenders </a:t>
            </a:r>
            <a:r>
              <a:rPr lang="en-US" sz="1800" dirty="0">
                <a:latin typeface="Arial" pitchFamily="34" charset="0"/>
                <a:cs typeface="Arial" pitchFamily="34" charset="0"/>
                <a:sym typeface="Symbol" pitchFamily="18" charset="2"/>
              </a:rPr>
              <a:t>spend </a:t>
            </a:r>
            <a:r>
              <a:rPr lang="en-US" sz="1800" dirty="0" smtClean="0">
                <a:latin typeface="Arial" pitchFamily="34" charset="0"/>
                <a:cs typeface="Arial" pitchFamily="34" charset="0"/>
                <a:sym typeface="Symbol" pitchFamily="18" charset="2"/>
              </a:rPr>
              <a:t>more</a:t>
            </a:r>
          </a:p>
          <a:p>
            <a:pPr marL="966788" lvl="1" indent="-515938">
              <a:lnSpc>
                <a:spcPct val="110000"/>
              </a:lnSpc>
              <a:spcBef>
                <a:spcPct val="10000"/>
              </a:spcBef>
              <a:buClr>
                <a:schemeClr val="tx1"/>
              </a:buClr>
              <a:buNone/>
            </a:pPr>
            <a:endParaRPr lang="en-US" sz="1800" dirty="0">
              <a:latin typeface="Arial" pitchFamily="34" charset="0"/>
              <a:cs typeface="Arial" pitchFamily="34" charset="0"/>
              <a:sym typeface="Symbol" pitchFamily="18" charset="2"/>
            </a:endParaRPr>
          </a:p>
          <a:p>
            <a:pPr marL="966788" lvl="1" indent="-515938">
              <a:lnSpc>
                <a:spcPct val="110000"/>
              </a:lnSpc>
              <a:spcBef>
                <a:spcPct val="10000"/>
              </a:spcBef>
              <a:buClr>
                <a:schemeClr val="tx1"/>
              </a:buClr>
              <a:buFontTx/>
              <a:buNone/>
            </a:pPr>
            <a:r>
              <a:rPr lang="en-US" sz="1800" dirty="0">
                <a:latin typeface="Arial" pitchFamily="34" charset="0"/>
                <a:cs typeface="Arial" pitchFamily="34" charset="0"/>
                <a:sym typeface="Symbol" pitchFamily="18" charset="2"/>
              </a:rPr>
              <a:t>	if borrowers’ propensity to spend is larger than lenders, then aggregate spending falls, the </a:t>
            </a:r>
            <a:r>
              <a:rPr lang="en-US" sz="1800" i="1" dirty="0">
                <a:latin typeface="Arial" pitchFamily="34" charset="0"/>
                <a:cs typeface="Arial" pitchFamily="34" charset="0"/>
                <a:sym typeface="Symbol" pitchFamily="18" charset="2"/>
              </a:rPr>
              <a:t>IS</a:t>
            </a:r>
            <a:r>
              <a:rPr lang="en-US" sz="1800" dirty="0">
                <a:latin typeface="Arial" pitchFamily="34" charset="0"/>
                <a:cs typeface="Arial" pitchFamily="34" charset="0"/>
                <a:sym typeface="Symbol" pitchFamily="18" charset="2"/>
              </a:rPr>
              <a:t>  curve shifts left, and </a:t>
            </a:r>
            <a:r>
              <a:rPr lang="en-US" sz="1800" b="1" i="1" dirty="0">
                <a:latin typeface="Arial" pitchFamily="34" charset="0"/>
                <a:cs typeface="Arial" pitchFamily="34" charset="0"/>
                <a:sym typeface="Symbol" pitchFamily="18" charset="2"/>
              </a:rPr>
              <a:t>Y</a:t>
            </a:r>
            <a:r>
              <a:rPr lang="en-US" sz="1800" dirty="0">
                <a:latin typeface="Arial" pitchFamily="34" charset="0"/>
                <a:cs typeface="Arial" pitchFamily="34" charset="0"/>
                <a:sym typeface="Symbol" pitchFamily="18" charset="2"/>
              </a:rPr>
              <a:t>  falls</a:t>
            </a: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2"/>
          <p:cNvSpPr>
            <a:spLocks noGrp="1" noChangeArrowheads="1"/>
          </p:cNvSpPr>
          <p:nvPr>
            <p:ph type="title"/>
          </p:nvPr>
        </p:nvSpPr>
        <p:spPr>
          <a:xfrm>
            <a:off x="685800" y="228600"/>
            <a:ext cx="7772400" cy="838200"/>
          </a:xfrm>
        </p:spPr>
        <p:txBody>
          <a:bodyPr>
            <a:normAutofit/>
          </a:bodyPr>
          <a:lstStyle/>
          <a:p>
            <a:pPr>
              <a:lnSpc>
                <a:spcPct val="90000"/>
              </a:lnSpc>
              <a:tabLst>
                <a:tab pos="3765550" algn="ctr"/>
              </a:tabLst>
            </a:pPr>
            <a:r>
              <a:rPr lang="en-US" sz="2400" b="1" dirty="0">
                <a:latin typeface="Arial" pitchFamily="34" charset="0"/>
                <a:cs typeface="Arial" pitchFamily="34" charset="0"/>
              </a:rPr>
              <a:t>The Money Hypothesis Again: </a:t>
            </a:r>
            <a:r>
              <a:rPr lang="en-US" sz="2400" b="1" i="1" dirty="0" smtClean="0">
                <a:latin typeface="Arial" pitchFamily="34" charset="0"/>
                <a:cs typeface="Arial" pitchFamily="34" charset="0"/>
              </a:rPr>
              <a:t>The </a:t>
            </a:r>
            <a:r>
              <a:rPr lang="en-US" sz="2400" b="1" i="1" dirty="0">
                <a:latin typeface="Arial" pitchFamily="34" charset="0"/>
                <a:cs typeface="Arial" pitchFamily="34" charset="0"/>
              </a:rPr>
              <a:t>Effects of Falling Prices</a:t>
            </a:r>
          </a:p>
        </p:txBody>
      </p:sp>
      <p:sp>
        <p:nvSpPr>
          <p:cNvPr id="336899" name="Rectangle 3"/>
          <p:cNvSpPr>
            <a:spLocks noGrp="1" noChangeArrowheads="1"/>
          </p:cNvSpPr>
          <p:nvPr>
            <p:ph idx="1"/>
          </p:nvPr>
        </p:nvSpPr>
        <p:spPr>
          <a:xfrm>
            <a:off x="990600" y="1219200"/>
            <a:ext cx="7620000" cy="4876800"/>
          </a:xfrm>
        </p:spPr>
        <p:txBody>
          <a:bodyPr>
            <a:normAutofit/>
          </a:bodyPr>
          <a:lstStyle/>
          <a:p>
            <a:pPr marL="0" indent="0">
              <a:lnSpc>
                <a:spcPct val="110000"/>
              </a:lnSpc>
              <a:spcBef>
                <a:spcPct val="10000"/>
              </a:spcBef>
              <a:buClr>
                <a:schemeClr val="accent2"/>
              </a:buClr>
              <a:buFont typeface="Wingdings" pitchFamily="2" charset="2"/>
              <a:buNone/>
            </a:pPr>
            <a:endParaRPr lang="en-US" sz="1800" dirty="0" smtClean="0">
              <a:latin typeface="Arial" pitchFamily="34" charset="0"/>
              <a:cs typeface="Arial" pitchFamily="34" charset="0"/>
            </a:endParaRPr>
          </a:p>
          <a:p>
            <a:pPr marL="0" indent="0">
              <a:lnSpc>
                <a:spcPct val="110000"/>
              </a:lnSpc>
              <a:spcBef>
                <a:spcPct val="10000"/>
              </a:spcBef>
              <a:buClr>
                <a:schemeClr val="accent2"/>
              </a:buClr>
              <a:buFont typeface="Wingdings" pitchFamily="2" charset="2"/>
              <a:buNone/>
            </a:pPr>
            <a:endParaRPr lang="en-US" sz="1800" dirty="0">
              <a:latin typeface="Arial" pitchFamily="34" charset="0"/>
              <a:cs typeface="Arial" pitchFamily="34" charset="0"/>
            </a:endParaRPr>
          </a:p>
          <a:p>
            <a:pPr marL="0" indent="0">
              <a:lnSpc>
                <a:spcPct val="110000"/>
              </a:lnSpc>
              <a:spcBef>
                <a:spcPct val="10000"/>
              </a:spcBef>
              <a:buClr>
                <a:schemeClr val="accent2"/>
              </a:buClr>
              <a:buFont typeface="Wingdings" pitchFamily="2" charset="2"/>
              <a:buNone/>
            </a:pPr>
            <a:r>
              <a:rPr lang="en-US" sz="1800" dirty="0" smtClean="0">
                <a:latin typeface="Arial" pitchFamily="34" charset="0"/>
                <a:cs typeface="Arial" pitchFamily="34" charset="0"/>
              </a:rPr>
              <a:t>The </a:t>
            </a:r>
            <a:r>
              <a:rPr lang="en-US" sz="1800" dirty="0">
                <a:latin typeface="Arial" pitchFamily="34" charset="0"/>
                <a:cs typeface="Arial" pitchFamily="34" charset="0"/>
              </a:rPr>
              <a:t>destabilizing effects of </a:t>
            </a:r>
            <a:r>
              <a:rPr lang="en-US" sz="1800" u="sng" dirty="0">
                <a:latin typeface="Arial" pitchFamily="34" charset="0"/>
                <a:cs typeface="Arial" pitchFamily="34" charset="0"/>
              </a:rPr>
              <a:t>expected</a:t>
            </a:r>
            <a:r>
              <a:rPr lang="en-US" sz="1800" dirty="0">
                <a:latin typeface="Arial" pitchFamily="34" charset="0"/>
                <a:cs typeface="Arial" pitchFamily="34" charset="0"/>
              </a:rPr>
              <a:t> deflation:</a:t>
            </a:r>
            <a:endParaRPr lang="en-US" sz="1800" b="1" dirty="0">
              <a:latin typeface="Arial" pitchFamily="34" charset="0"/>
              <a:cs typeface="Arial" pitchFamily="34" charset="0"/>
            </a:endParaRPr>
          </a:p>
          <a:p>
            <a:pPr marL="0" indent="0">
              <a:lnSpc>
                <a:spcPct val="110000"/>
              </a:lnSpc>
              <a:buClr>
                <a:schemeClr val="accent2"/>
              </a:buClr>
              <a:buFont typeface="Wingdings" pitchFamily="2" charset="2"/>
              <a:buNone/>
            </a:pPr>
            <a:r>
              <a:rPr lang="en-US" sz="1800" dirty="0">
                <a:latin typeface="Arial" pitchFamily="34" charset="0"/>
                <a:cs typeface="Arial" pitchFamily="34" charset="0"/>
                <a:sym typeface="Symbol" pitchFamily="18" charset="2"/>
              </a:rPr>
              <a:t>  </a:t>
            </a:r>
            <a:r>
              <a:rPr lang="en-US" sz="1800" baseline="30000" dirty="0">
                <a:latin typeface="Arial" pitchFamily="34" charset="0"/>
                <a:cs typeface="Arial" pitchFamily="34" charset="0"/>
                <a:sym typeface="Symbol" pitchFamily="18" charset="2"/>
              </a:rPr>
              <a:t>e</a:t>
            </a:r>
          </a:p>
          <a:p>
            <a:pPr marL="966788" lvl="1" indent="-515938">
              <a:lnSpc>
                <a:spcPct val="110000"/>
              </a:lnSpc>
              <a:spcBef>
                <a:spcPct val="10000"/>
              </a:spcBef>
              <a:buClr>
                <a:schemeClr val="accent2"/>
              </a:buClr>
              <a:buFont typeface="Symbol" pitchFamily="18" charset="2"/>
              <a:buChar char="Þ"/>
            </a:pPr>
            <a:r>
              <a:rPr lang="en-US" sz="1800" b="1" i="1" dirty="0" smtClean="0">
                <a:latin typeface="Arial" pitchFamily="34" charset="0"/>
                <a:cs typeface="Arial" pitchFamily="34" charset="0"/>
                <a:sym typeface="Symbol" pitchFamily="18" charset="2"/>
              </a:rPr>
              <a:t>r</a:t>
            </a:r>
            <a:r>
              <a:rPr lang="en-US" sz="1800" dirty="0" smtClean="0">
                <a:latin typeface="Arial" pitchFamily="34" charset="0"/>
                <a:cs typeface="Arial" pitchFamily="34" charset="0"/>
                <a:sym typeface="Symbol" pitchFamily="18" charset="2"/>
              </a:rPr>
              <a:t> </a:t>
            </a:r>
            <a:r>
              <a:rPr lang="en-US" sz="1800" dirty="0">
                <a:latin typeface="Arial" pitchFamily="34" charset="0"/>
                <a:cs typeface="Arial" pitchFamily="34" charset="0"/>
                <a:sym typeface="Symbol" pitchFamily="18" charset="2"/>
              </a:rPr>
              <a:t>   for each value of </a:t>
            </a:r>
            <a:r>
              <a:rPr lang="en-US" sz="1800" b="1" i="1" dirty="0" err="1" smtClean="0">
                <a:latin typeface="Arial" pitchFamily="34" charset="0"/>
                <a:cs typeface="Arial" pitchFamily="34" charset="0"/>
                <a:sym typeface="Symbol" pitchFamily="18" charset="2"/>
              </a:rPr>
              <a:t>i</a:t>
            </a:r>
            <a:endParaRPr lang="en-US" sz="1800" dirty="0">
              <a:latin typeface="Arial" pitchFamily="34" charset="0"/>
              <a:cs typeface="Arial" pitchFamily="34" charset="0"/>
              <a:sym typeface="Symbol" pitchFamily="18" charset="2"/>
            </a:endParaRPr>
          </a:p>
          <a:p>
            <a:pPr marL="966788" lvl="1" indent="-515938">
              <a:lnSpc>
                <a:spcPct val="110000"/>
              </a:lnSpc>
              <a:spcBef>
                <a:spcPct val="10000"/>
              </a:spcBef>
              <a:buClr>
                <a:schemeClr val="accent2"/>
              </a:buClr>
              <a:buFontTx/>
              <a:buNone/>
            </a:pPr>
            <a:r>
              <a:rPr lang="en-US" sz="1800" dirty="0">
                <a:latin typeface="Arial" pitchFamily="34" charset="0"/>
                <a:cs typeface="Arial" pitchFamily="34" charset="0"/>
                <a:sym typeface="Symbol" pitchFamily="18" charset="2"/>
              </a:rPr>
              <a:t>	</a:t>
            </a:r>
            <a:r>
              <a:rPr lang="en-US" sz="1800" b="1" i="1" dirty="0">
                <a:latin typeface="Arial" pitchFamily="34" charset="0"/>
                <a:cs typeface="Arial" pitchFamily="34" charset="0"/>
                <a:sym typeface="Symbol" pitchFamily="18" charset="2"/>
              </a:rPr>
              <a:t>I</a:t>
            </a:r>
            <a:r>
              <a:rPr lang="en-US" sz="1800" dirty="0">
                <a:latin typeface="Arial" pitchFamily="34" charset="0"/>
                <a:cs typeface="Arial" pitchFamily="34" charset="0"/>
                <a:sym typeface="Symbol" pitchFamily="18" charset="2"/>
              </a:rPr>
              <a:t>    because </a:t>
            </a:r>
            <a:r>
              <a:rPr lang="en-US" sz="1800" b="1" i="1" dirty="0">
                <a:latin typeface="Arial" pitchFamily="34" charset="0"/>
                <a:cs typeface="Arial" pitchFamily="34" charset="0"/>
                <a:sym typeface="Symbol" pitchFamily="18" charset="2"/>
              </a:rPr>
              <a:t>I</a:t>
            </a:r>
            <a:r>
              <a:rPr lang="en-US" sz="1800" dirty="0">
                <a:latin typeface="Arial" pitchFamily="34" charset="0"/>
                <a:cs typeface="Arial" pitchFamily="34" charset="0"/>
                <a:sym typeface="Symbol" pitchFamily="18" charset="2"/>
              </a:rPr>
              <a:t> = </a:t>
            </a:r>
            <a:r>
              <a:rPr lang="en-US" sz="1800" b="1" i="1" dirty="0">
                <a:latin typeface="Arial" pitchFamily="34" charset="0"/>
                <a:cs typeface="Arial" pitchFamily="34" charset="0"/>
                <a:sym typeface="Symbol" pitchFamily="18" charset="2"/>
              </a:rPr>
              <a:t>I </a:t>
            </a:r>
            <a:r>
              <a:rPr lang="en-US" sz="1800" dirty="0">
                <a:latin typeface="Arial" pitchFamily="34" charset="0"/>
                <a:cs typeface="Arial" pitchFamily="34" charset="0"/>
                <a:sym typeface="Symbol" pitchFamily="18" charset="2"/>
              </a:rPr>
              <a:t>(</a:t>
            </a:r>
            <a:r>
              <a:rPr lang="en-US" sz="1800" b="1" i="1" dirty="0">
                <a:latin typeface="Arial" pitchFamily="34" charset="0"/>
                <a:cs typeface="Arial" pitchFamily="34" charset="0"/>
                <a:sym typeface="Symbol" pitchFamily="18" charset="2"/>
              </a:rPr>
              <a:t>r </a:t>
            </a:r>
            <a:r>
              <a:rPr lang="en-US" sz="1800" dirty="0">
                <a:latin typeface="Arial" pitchFamily="34" charset="0"/>
                <a:cs typeface="Arial" pitchFamily="34" charset="0"/>
                <a:sym typeface="Symbol" pitchFamily="18" charset="2"/>
              </a:rPr>
              <a:t>)</a:t>
            </a:r>
          </a:p>
          <a:p>
            <a:pPr marL="966788" lvl="1" indent="-515938">
              <a:lnSpc>
                <a:spcPct val="110000"/>
              </a:lnSpc>
              <a:spcBef>
                <a:spcPct val="10000"/>
              </a:spcBef>
              <a:buClr>
                <a:schemeClr val="accent2"/>
              </a:buClr>
              <a:buFontTx/>
              <a:buNone/>
            </a:pPr>
            <a:r>
              <a:rPr lang="en-US" sz="1800" dirty="0">
                <a:latin typeface="Arial" pitchFamily="34" charset="0"/>
                <a:cs typeface="Arial" pitchFamily="34" charset="0"/>
                <a:sym typeface="Symbol" pitchFamily="18" charset="2"/>
              </a:rPr>
              <a:t>	planned expenditure &amp; </a:t>
            </a:r>
            <a:r>
              <a:rPr lang="en-US" sz="1800" dirty="0" err="1">
                <a:latin typeface="Arial" pitchFamily="34" charset="0"/>
                <a:cs typeface="Arial" pitchFamily="34" charset="0"/>
                <a:sym typeface="Symbol" pitchFamily="18" charset="2"/>
              </a:rPr>
              <a:t>agg</a:t>
            </a:r>
            <a:r>
              <a:rPr lang="en-US" sz="1800" dirty="0">
                <a:latin typeface="Arial" pitchFamily="34" charset="0"/>
                <a:cs typeface="Arial" pitchFamily="34" charset="0"/>
                <a:sym typeface="Symbol" pitchFamily="18" charset="2"/>
              </a:rPr>
              <a:t>. demand </a:t>
            </a:r>
            <a:r>
              <a:rPr lang="en-US" sz="1800" b="1" dirty="0">
                <a:latin typeface="Arial" pitchFamily="34" charset="0"/>
                <a:cs typeface="Arial" pitchFamily="34" charset="0"/>
                <a:sym typeface="Symbol" pitchFamily="18" charset="2"/>
              </a:rPr>
              <a:t></a:t>
            </a:r>
          </a:p>
          <a:p>
            <a:pPr marL="966788" lvl="1" indent="-515938">
              <a:lnSpc>
                <a:spcPct val="110000"/>
              </a:lnSpc>
              <a:spcBef>
                <a:spcPct val="10000"/>
              </a:spcBef>
              <a:buClr>
                <a:schemeClr val="accent2"/>
              </a:buClr>
              <a:buFontTx/>
              <a:buNone/>
            </a:pPr>
            <a:r>
              <a:rPr lang="en-US" sz="1800" dirty="0">
                <a:latin typeface="Arial" pitchFamily="34" charset="0"/>
                <a:cs typeface="Arial" pitchFamily="34" charset="0"/>
                <a:sym typeface="Symbol" pitchFamily="18" charset="2"/>
              </a:rPr>
              <a:t>	income &amp; output </a:t>
            </a:r>
            <a:r>
              <a:rPr lang="en-US" sz="1800" b="1" dirty="0">
                <a:latin typeface="Arial" pitchFamily="34" charset="0"/>
                <a:cs typeface="Arial" pitchFamily="34" charset="0"/>
                <a:sym typeface="Symbol" pitchFamily="18" charset="2"/>
              </a:rPr>
              <a:t></a:t>
            </a:r>
          </a:p>
          <a:p>
            <a:pPr marL="966788" lvl="1" indent="-515938">
              <a:lnSpc>
                <a:spcPct val="110000"/>
              </a:lnSpc>
              <a:spcBef>
                <a:spcPct val="10000"/>
              </a:spcBef>
              <a:buClr>
                <a:schemeClr val="accent2"/>
              </a:buClr>
              <a:buFontTx/>
              <a:buNone/>
            </a:pPr>
            <a:endParaRPr lang="en-US" sz="1800" dirty="0">
              <a:latin typeface="Arial" pitchFamily="34" charset="0"/>
              <a:cs typeface="Arial" pitchFamily="34" charset="0"/>
              <a:sym typeface="Symbol" pitchFamily="18" charset="2"/>
            </a:endParaRP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Why another Depression is unlikely</a:t>
            </a:r>
          </a:p>
        </p:txBody>
      </p:sp>
      <p:sp>
        <p:nvSpPr>
          <p:cNvPr id="338947" name="Rectangle 3"/>
          <p:cNvSpPr>
            <a:spLocks noGrp="1" noChangeArrowheads="1"/>
          </p:cNvSpPr>
          <p:nvPr>
            <p:ph idx="1"/>
          </p:nvPr>
        </p:nvSpPr>
        <p:spPr>
          <a:xfrm>
            <a:off x="914400" y="1204913"/>
            <a:ext cx="7848600" cy="4876800"/>
          </a:xfrm>
        </p:spPr>
        <p:txBody>
          <a:bodyPr/>
          <a:lstStyle/>
          <a:p>
            <a:pPr marL="293688" indent="-293688">
              <a:spcBef>
                <a:spcPct val="20000"/>
              </a:spcBef>
              <a:buClr>
                <a:schemeClr val="tx1"/>
              </a:buClr>
            </a:pPr>
            <a:endParaRPr lang="en-US" sz="1800" dirty="0" smtClean="0">
              <a:latin typeface="Arial" pitchFamily="34" charset="0"/>
              <a:cs typeface="Arial" pitchFamily="34" charset="0"/>
            </a:endParaRPr>
          </a:p>
          <a:p>
            <a:pPr marL="293688" indent="-293688">
              <a:spcBef>
                <a:spcPct val="20000"/>
              </a:spcBef>
              <a:buClr>
                <a:schemeClr val="tx1"/>
              </a:buClr>
            </a:pPr>
            <a:r>
              <a:rPr lang="en-US" sz="1800" dirty="0" smtClean="0">
                <a:latin typeface="Arial" pitchFamily="34" charset="0"/>
                <a:cs typeface="Arial" pitchFamily="34" charset="0"/>
              </a:rPr>
              <a:t>Policymakers </a:t>
            </a:r>
            <a:r>
              <a:rPr lang="en-US" sz="1800" dirty="0">
                <a:latin typeface="Arial" pitchFamily="34" charset="0"/>
                <a:cs typeface="Arial" pitchFamily="34" charset="0"/>
              </a:rPr>
              <a:t>(or their advisors) now know </a:t>
            </a:r>
            <a:r>
              <a:rPr lang="en-US" sz="1800" dirty="0" smtClean="0">
                <a:latin typeface="Arial" pitchFamily="34" charset="0"/>
                <a:cs typeface="Arial" pitchFamily="34" charset="0"/>
              </a:rPr>
              <a:t>much </a:t>
            </a:r>
            <a:r>
              <a:rPr lang="en-US" sz="1800" dirty="0">
                <a:latin typeface="Arial" pitchFamily="34" charset="0"/>
                <a:cs typeface="Arial" pitchFamily="34" charset="0"/>
              </a:rPr>
              <a:t>more </a:t>
            </a:r>
            <a:r>
              <a:rPr lang="en-US" sz="1800" dirty="0" smtClean="0">
                <a:latin typeface="Arial" pitchFamily="34" charset="0"/>
                <a:cs typeface="Arial" pitchFamily="34" charset="0"/>
              </a:rPr>
              <a:t>about macroeconomics</a:t>
            </a:r>
            <a:r>
              <a:rPr lang="en-US" sz="1800" dirty="0">
                <a:latin typeface="Arial" pitchFamily="34" charset="0"/>
                <a:cs typeface="Arial" pitchFamily="34" charset="0"/>
              </a:rPr>
              <a:t>:</a:t>
            </a:r>
          </a:p>
          <a:p>
            <a:pPr marL="698500" lvl="1">
              <a:spcBef>
                <a:spcPct val="20000"/>
              </a:spcBef>
              <a:buClr>
                <a:schemeClr val="tx1"/>
              </a:buClr>
              <a:buSzTx/>
              <a:buFont typeface="Wingdings" pitchFamily="2" charset="2"/>
              <a:buChar char="§"/>
            </a:pPr>
            <a:r>
              <a:rPr lang="en-US" sz="1800" dirty="0">
                <a:latin typeface="Arial" pitchFamily="34" charset="0"/>
                <a:cs typeface="Arial" pitchFamily="34" charset="0"/>
              </a:rPr>
              <a:t>The Fed knows better than to let </a:t>
            </a:r>
            <a:r>
              <a:rPr lang="en-US" sz="1800" b="1" i="1" dirty="0">
                <a:latin typeface="Arial" pitchFamily="34" charset="0"/>
                <a:cs typeface="Arial" pitchFamily="34" charset="0"/>
              </a:rPr>
              <a:t>M</a:t>
            </a:r>
            <a:r>
              <a:rPr lang="en-US" sz="1800" dirty="0">
                <a:latin typeface="Arial" pitchFamily="34" charset="0"/>
                <a:cs typeface="Arial" pitchFamily="34" charset="0"/>
              </a:rPr>
              <a:t>  fall </a:t>
            </a:r>
            <a:r>
              <a:rPr lang="en-US" sz="1800" dirty="0" smtClean="0">
                <a:latin typeface="Arial" pitchFamily="34" charset="0"/>
                <a:cs typeface="Arial" pitchFamily="34" charset="0"/>
              </a:rPr>
              <a:t>so </a:t>
            </a:r>
            <a:r>
              <a:rPr lang="en-US" sz="1800" dirty="0">
                <a:latin typeface="Arial" pitchFamily="34" charset="0"/>
                <a:cs typeface="Arial" pitchFamily="34" charset="0"/>
              </a:rPr>
              <a:t>much, especially during a contraction.</a:t>
            </a:r>
          </a:p>
          <a:p>
            <a:pPr marL="698500" lvl="1">
              <a:spcBef>
                <a:spcPct val="20000"/>
              </a:spcBef>
              <a:buClr>
                <a:schemeClr val="tx1"/>
              </a:buClr>
              <a:buSzTx/>
              <a:buFont typeface="Wingdings" pitchFamily="2" charset="2"/>
              <a:buChar char="§"/>
            </a:pPr>
            <a:r>
              <a:rPr lang="en-US" sz="1800" dirty="0">
                <a:latin typeface="Arial" pitchFamily="34" charset="0"/>
                <a:cs typeface="Arial" pitchFamily="34" charset="0"/>
              </a:rPr>
              <a:t>Fiscal policymakers know better than to raise taxes or cut spending during a contraction.</a:t>
            </a:r>
          </a:p>
          <a:p>
            <a:pPr marL="293688" indent="-293688">
              <a:spcBef>
                <a:spcPct val="50000"/>
              </a:spcBef>
              <a:buClr>
                <a:schemeClr val="tx1"/>
              </a:buClr>
            </a:pPr>
            <a:endParaRPr lang="en-US" sz="1800" dirty="0" smtClean="0">
              <a:latin typeface="Arial" pitchFamily="34" charset="0"/>
              <a:cs typeface="Arial" pitchFamily="34" charset="0"/>
            </a:endParaRPr>
          </a:p>
          <a:p>
            <a:pPr marL="293688" indent="-293688">
              <a:spcBef>
                <a:spcPct val="50000"/>
              </a:spcBef>
              <a:buClr>
                <a:schemeClr val="tx1"/>
              </a:buClr>
            </a:pPr>
            <a:r>
              <a:rPr lang="en-US" sz="1800" dirty="0" smtClean="0">
                <a:latin typeface="Arial" pitchFamily="34" charset="0"/>
                <a:cs typeface="Arial" pitchFamily="34" charset="0"/>
              </a:rPr>
              <a:t>Federal </a:t>
            </a:r>
            <a:r>
              <a:rPr lang="en-US" sz="1800" dirty="0">
                <a:latin typeface="Arial" pitchFamily="34" charset="0"/>
                <a:cs typeface="Arial" pitchFamily="34" charset="0"/>
              </a:rPr>
              <a:t>deposit insurance makes widespread bank failures very unlikely.</a:t>
            </a:r>
          </a:p>
          <a:p>
            <a:pPr marL="293688" indent="-293688">
              <a:spcBef>
                <a:spcPct val="50000"/>
              </a:spcBef>
              <a:buClr>
                <a:schemeClr val="tx1"/>
              </a:buClr>
            </a:pPr>
            <a:endParaRPr lang="en-US" sz="1800" b="1" dirty="0" smtClean="0">
              <a:latin typeface="Arial" pitchFamily="34" charset="0"/>
              <a:cs typeface="Arial" pitchFamily="34" charset="0"/>
            </a:endParaRPr>
          </a:p>
          <a:p>
            <a:pPr marL="293688" indent="-293688">
              <a:spcBef>
                <a:spcPct val="50000"/>
              </a:spcBef>
              <a:buClr>
                <a:schemeClr val="tx1"/>
              </a:buClr>
            </a:pPr>
            <a:r>
              <a:rPr lang="en-US" sz="1800" b="1" dirty="0" smtClean="0">
                <a:latin typeface="Arial" pitchFamily="34" charset="0"/>
                <a:cs typeface="Arial" pitchFamily="34" charset="0"/>
              </a:rPr>
              <a:t>Automatic </a:t>
            </a:r>
            <a:r>
              <a:rPr lang="en-US" sz="1800" b="1" dirty="0">
                <a:latin typeface="Arial" pitchFamily="34" charset="0"/>
                <a:cs typeface="Arial" pitchFamily="34" charset="0"/>
              </a:rPr>
              <a:t>stabilizers</a:t>
            </a:r>
            <a:r>
              <a:rPr lang="en-US" sz="1800" dirty="0">
                <a:latin typeface="Arial" pitchFamily="34" charset="0"/>
                <a:cs typeface="Arial" pitchFamily="34" charset="0"/>
              </a:rPr>
              <a:t> make fiscal policy expansionary during an economic downturn.</a:t>
            </a: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8"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S</a:t>
            </a:r>
            <a:r>
              <a:rPr lang="en-US" sz="2400" b="1" dirty="0" smtClean="0">
                <a:latin typeface="Arial" pitchFamily="34" charset="0"/>
                <a:cs typeface="Arial" pitchFamily="34" charset="0"/>
              </a:rPr>
              <a:t>ummary</a:t>
            </a:r>
            <a:endParaRPr lang="en-US" sz="2400" b="1" dirty="0">
              <a:latin typeface="Arial" pitchFamily="34" charset="0"/>
              <a:cs typeface="Arial" pitchFamily="34" charset="0"/>
            </a:endParaRPr>
          </a:p>
        </p:txBody>
      </p:sp>
      <p:sp>
        <p:nvSpPr>
          <p:cNvPr id="418819" name="Rectangle 3"/>
          <p:cNvSpPr>
            <a:spLocks noGrp="1" noChangeArrowheads="1"/>
          </p:cNvSpPr>
          <p:nvPr>
            <p:ph idx="1"/>
          </p:nvPr>
        </p:nvSpPr>
        <p:spPr>
          <a:xfrm>
            <a:off x="914400" y="1219200"/>
            <a:ext cx="7772400" cy="5029200"/>
          </a:xfrm>
        </p:spPr>
        <p:txBody>
          <a:bodyPr/>
          <a:lstStyle/>
          <a:p>
            <a:pPr marL="346075" indent="-346075" defTabSz="736600">
              <a:lnSpc>
                <a:spcPct val="110000"/>
              </a:lnSpc>
              <a:spcBef>
                <a:spcPct val="30000"/>
              </a:spcBef>
              <a:buClr>
                <a:schemeClr val="tx1"/>
              </a:buClr>
              <a:buSzPct val="95000"/>
              <a:buFont typeface="+mj-lt"/>
              <a:buAutoNum type="arabicPeriod"/>
            </a:pPr>
            <a:endParaRPr lang="en-US" sz="1800" dirty="0" smtClean="0">
              <a:solidFill>
                <a:schemeClr val="accent2"/>
              </a:solidFill>
              <a:latin typeface="Arial" pitchFamily="34" charset="0"/>
              <a:cs typeface="Arial" pitchFamily="34" charset="0"/>
            </a:endParaRPr>
          </a:p>
          <a:p>
            <a:pPr marL="346075" indent="-346075" defTabSz="736600">
              <a:lnSpc>
                <a:spcPct val="110000"/>
              </a:lnSpc>
              <a:spcBef>
                <a:spcPct val="30000"/>
              </a:spcBef>
              <a:buClr>
                <a:schemeClr val="tx1"/>
              </a:buClr>
              <a:buSzPct val="95000"/>
              <a:buFont typeface="+mj-lt"/>
              <a:buAutoNum type="arabicPeriod"/>
            </a:pPr>
            <a:r>
              <a:rPr lang="en-US" sz="1800" dirty="0" smtClean="0">
                <a:solidFill>
                  <a:schemeClr val="accent2"/>
                </a:solidFill>
                <a:latin typeface="Arial" pitchFamily="34" charset="0"/>
                <a:cs typeface="Arial" pitchFamily="34" charset="0"/>
              </a:rPr>
              <a:t> </a:t>
            </a:r>
            <a:r>
              <a:rPr lang="en-US" sz="1800" i="1" dirty="0" smtClean="0">
                <a:latin typeface="Arial" pitchFamily="34" charset="0"/>
                <a:cs typeface="Arial" pitchFamily="34" charset="0"/>
              </a:rPr>
              <a:t>IS-LM</a:t>
            </a:r>
            <a:r>
              <a:rPr lang="en-US" sz="1800" dirty="0" smtClean="0">
                <a:latin typeface="Arial" pitchFamily="34" charset="0"/>
                <a:cs typeface="Arial" pitchFamily="34" charset="0"/>
              </a:rPr>
              <a:t> </a:t>
            </a:r>
            <a:r>
              <a:rPr lang="en-US" sz="1800" dirty="0" smtClean="0">
                <a:latin typeface="Arial" pitchFamily="34" charset="0"/>
                <a:cs typeface="Arial" pitchFamily="34" charset="0"/>
                <a:sym typeface="Symbol" pitchFamily="18" charset="2"/>
              </a:rPr>
              <a:t> </a:t>
            </a:r>
            <a:r>
              <a:rPr lang="en-US" sz="1800" dirty="0">
                <a:latin typeface="Arial" pitchFamily="34" charset="0"/>
                <a:cs typeface="Arial" pitchFamily="34" charset="0"/>
              </a:rPr>
              <a:t>model</a:t>
            </a:r>
          </a:p>
          <a:p>
            <a:pPr marL="736600" lvl="1" indent="-276225" defTabSz="736600">
              <a:lnSpc>
                <a:spcPct val="110000"/>
              </a:lnSpc>
              <a:spcBef>
                <a:spcPct val="25000"/>
              </a:spcBef>
              <a:buClr>
                <a:schemeClr val="tx1"/>
              </a:buClr>
              <a:buSzPct val="95000"/>
              <a:buFont typeface="Wingdings" pitchFamily="2" charset="2"/>
              <a:buChar char="§"/>
            </a:pPr>
            <a:r>
              <a:rPr lang="en-US" sz="1800" dirty="0">
                <a:latin typeface="Arial" pitchFamily="34" charset="0"/>
                <a:cs typeface="Arial" pitchFamily="34" charset="0"/>
              </a:rPr>
              <a:t>a theory of aggregate demand</a:t>
            </a:r>
          </a:p>
          <a:p>
            <a:pPr marL="736600" lvl="1" indent="-276225" defTabSz="736600">
              <a:lnSpc>
                <a:spcPct val="110000"/>
              </a:lnSpc>
              <a:spcBef>
                <a:spcPct val="25000"/>
              </a:spcBef>
              <a:buClr>
                <a:schemeClr val="tx1"/>
              </a:buClr>
              <a:buSzPct val="95000"/>
              <a:buFont typeface="Wingdings" pitchFamily="2" charset="2"/>
              <a:buChar char="§"/>
            </a:pPr>
            <a:r>
              <a:rPr lang="en-US" sz="1800" dirty="0">
                <a:latin typeface="Arial" pitchFamily="34" charset="0"/>
                <a:cs typeface="Arial" pitchFamily="34" charset="0"/>
              </a:rPr>
              <a:t>exogenous:  </a:t>
            </a:r>
            <a:r>
              <a:rPr lang="en-US" sz="1800" b="1" i="1" dirty="0">
                <a:latin typeface="Arial" pitchFamily="34" charset="0"/>
                <a:cs typeface="Arial" pitchFamily="34" charset="0"/>
              </a:rPr>
              <a:t>M</a:t>
            </a:r>
            <a:r>
              <a:rPr lang="en-US" sz="1800" dirty="0">
                <a:latin typeface="Arial" pitchFamily="34" charset="0"/>
                <a:cs typeface="Arial" pitchFamily="34" charset="0"/>
              </a:rPr>
              <a:t>, </a:t>
            </a:r>
            <a:r>
              <a:rPr lang="en-US" sz="1800" b="1" i="1" dirty="0">
                <a:latin typeface="Arial" pitchFamily="34" charset="0"/>
                <a:cs typeface="Arial" pitchFamily="34" charset="0"/>
              </a:rPr>
              <a:t>G</a:t>
            </a:r>
            <a:r>
              <a:rPr lang="en-US" sz="1800" dirty="0">
                <a:latin typeface="Arial" pitchFamily="34" charset="0"/>
                <a:cs typeface="Arial" pitchFamily="34" charset="0"/>
              </a:rPr>
              <a:t>, </a:t>
            </a:r>
            <a:r>
              <a:rPr lang="en-US" sz="1800" b="1" i="1" dirty="0">
                <a:latin typeface="Arial" pitchFamily="34" charset="0"/>
                <a:cs typeface="Arial" pitchFamily="34" charset="0"/>
              </a:rPr>
              <a:t>T</a:t>
            </a:r>
            <a:r>
              <a:rPr lang="en-US" sz="1800" dirty="0">
                <a:latin typeface="Arial" pitchFamily="34" charset="0"/>
                <a:cs typeface="Arial" pitchFamily="34" charset="0"/>
              </a:rPr>
              <a:t>,</a:t>
            </a:r>
            <a:br>
              <a:rPr lang="en-US" sz="1800" dirty="0">
                <a:latin typeface="Arial" pitchFamily="34" charset="0"/>
                <a:cs typeface="Arial" pitchFamily="34" charset="0"/>
              </a:rPr>
            </a:br>
            <a:r>
              <a:rPr lang="en-US" sz="1800" dirty="0">
                <a:latin typeface="Arial" pitchFamily="34" charset="0"/>
                <a:cs typeface="Arial" pitchFamily="34" charset="0"/>
              </a:rPr>
              <a:t>  </a:t>
            </a:r>
            <a:r>
              <a:rPr lang="en-US" sz="1800" b="1" i="1" dirty="0">
                <a:latin typeface="Arial" pitchFamily="34" charset="0"/>
                <a:cs typeface="Arial" pitchFamily="34" charset="0"/>
              </a:rPr>
              <a:t>P</a:t>
            </a:r>
            <a:r>
              <a:rPr lang="en-US" sz="1800" dirty="0">
                <a:latin typeface="Arial" pitchFamily="34" charset="0"/>
                <a:cs typeface="Arial" pitchFamily="34" charset="0"/>
              </a:rPr>
              <a:t>  exogenous in short run, </a:t>
            </a:r>
            <a:r>
              <a:rPr lang="en-US" sz="1800" b="1" i="1" dirty="0">
                <a:latin typeface="Arial" pitchFamily="34" charset="0"/>
                <a:cs typeface="Arial" pitchFamily="34" charset="0"/>
              </a:rPr>
              <a:t>Y</a:t>
            </a:r>
            <a:r>
              <a:rPr lang="en-US" sz="1800" dirty="0">
                <a:latin typeface="Arial" pitchFamily="34" charset="0"/>
                <a:cs typeface="Arial" pitchFamily="34" charset="0"/>
              </a:rPr>
              <a:t>  in long run </a:t>
            </a:r>
          </a:p>
          <a:p>
            <a:pPr marL="736600" lvl="1" indent="-276225" defTabSz="736600">
              <a:lnSpc>
                <a:spcPct val="110000"/>
              </a:lnSpc>
              <a:spcBef>
                <a:spcPct val="25000"/>
              </a:spcBef>
              <a:buClr>
                <a:schemeClr val="tx1"/>
              </a:buClr>
              <a:buSzPct val="95000"/>
              <a:buFont typeface="Wingdings" pitchFamily="2" charset="2"/>
              <a:buChar char="§"/>
            </a:pPr>
            <a:r>
              <a:rPr lang="en-US" sz="1800" dirty="0">
                <a:latin typeface="Arial" pitchFamily="34" charset="0"/>
                <a:cs typeface="Arial" pitchFamily="34" charset="0"/>
              </a:rPr>
              <a:t>endogenous:  </a:t>
            </a:r>
            <a:r>
              <a:rPr lang="en-US" sz="1800" b="1" i="1" dirty="0">
                <a:latin typeface="Arial" pitchFamily="34" charset="0"/>
                <a:cs typeface="Arial" pitchFamily="34" charset="0"/>
              </a:rPr>
              <a:t>r</a:t>
            </a:r>
            <a:r>
              <a:rPr lang="en-US" sz="1800" dirty="0">
                <a:latin typeface="Arial" pitchFamily="34" charset="0"/>
                <a:cs typeface="Arial" pitchFamily="34" charset="0"/>
              </a:rPr>
              <a:t>,</a:t>
            </a:r>
            <a:br>
              <a:rPr lang="en-US" sz="1800" dirty="0">
                <a:latin typeface="Arial" pitchFamily="34" charset="0"/>
                <a:cs typeface="Arial" pitchFamily="34" charset="0"/>
              </a:rPr>
            </a:br>
            <a:r>
              <a:rPr lang="en-US" sz="1800" dirty="0">
                <a:latin typeface="Arial" pitchFamily="34" charset="0"/>
                <a:cs typeface="Arial" pitchFamily="34" charset="0"/>
              </a:rPr>
              <a:t> </a:t>
            </a:r>
            <a:r>
              <a:rPr lang="en-US" sz="1800" b="1" i="1" dirty="0">
                <a:latin typeface="Arial" pitchFamily="34" charset="0"/>
                <a:cs typeface="Arial" pitchFamily="34" charset="0"/>
              </a:rPr>
              <a:t>Y</a:t>
            </a:r>
            <a:r>
              <a:rPr lang="en-US" sz="1800" dirty="0">
                <a:latin typeface="Arial" pitchFamily="34" charset="0"/>
                <a:cs typeface="Arial" pitchFamily="34" charset="0"/>
              </a:rPr>
              <a:t>  endogenous in short run, </a:t>
            </a:r>
            <a:r>
              <a:rPr lang="en-US" sz="1800" b="1" i="1" dirty="0">
                <a:latin typeface="Arial" pitchFamily="34" charset="0"/>
                <a:cs typeface="Arial" pitchFamily="34" charset="0"/>
              </a:rPr>
              <a:t>P</a:t>
            </a:r>
            <a:r>
              <a:rPr lang="en-US" sz="1800" dirty="0">
                <a:latin typeface="Arial" pitchFamily="34" charset="0"/>
                <a:cs typeface="Arial" pitchFamily="34" charset="0"/>
              </a:rPr>
              <a:t>  in long run </a:t>
            </a:r>
          </a:p>
          <a:p>
            <a:pPr marL="736600" lvl="1" indent="-276225" defTabSz="736600">
              <a:lnSpc>
                <a:spcPct val="110000"/>
              </a:lnSpc>
              <a:spcBef>
                <a:spcPct val="25000"/>
              </a:spcBef>
              <a:buClr>
                <a:schemeClr val="tx1"/>
              </a:buClr>
              <a:buSzPct val="95000"/>
              <a:buFont typeface="Wingdings" pitchFamily="2" charset="2"/>
              <a:buChar char="§"/>
            </a:pPr>
            <a:r>
              <a:rPr lang="en-US" sz="1800" i="1" dirty="0">
                <a:latin typeface="Arial" pitchFamily="34" charset="0"/>
                <a:cs typeface="Arial" pitchFamily="34" charset="0"/>
              </a:rPr>
              <a:t>IS</a:t>
            </a:r>
            <a:r>
              <a:rPr lang="en-US" sz="1800" dirty="0">
                <a:latin typeface="Arial" pitchFamily="34" charset="0"/>
                <a:cs typeface="Arial" pitchFamily="34" charset="0"/>
              </a:rPr>
              <a:t> </a:t>
            </a:r>
            <a:r>
              <a:rPr lang="en-US" sz="1800" dirty="0">
                <a:latin typeface="Arial" pitchFamily="34" charset="0"/>
                <a:cs typeface="Arial" pitchFamily="34" charset="0"/>
                <a:sym typeface="Symbol" pitchFamily="18" charset="2"/>
              </a:rPr>
              <a:t> </a:t>
            </a:r>
            <a:r>
              <a:rPr lang="en-US" sz="1800" dirty="0">
                <a:latin typeface="Arial" pitchFamily="34" charset="0"/>
                <a:cs typeface="Arial" pitchFamily="34" charset="0"/>
              </a:rPr>
              <a:t>curve:  goods market equilibrium</a:t>
            </a:r>
          </a:p>
          <a:p>
            <a:pPr marL="736600" lvl="1" indent="-276225" defTabSz="736600">
              <a:lnSpc>
                <a:spcPct val="110000"/>
              </a:lnSpc>
              <a:spcBef>
                <a:spcPct val="25000"/>
              </a:spcBef>
              <a:buClr>
                <a:schemeClr val="tx1"/>
              </a:buClr>
              <a:buSzPct val="95000"/>
              <a:buFont typeface="Wingdings" pitchFamily="2" charset="2"/>
              <a:buChar char="§"/>
            </a:pPr>
            <a:r>
              <a:rPr lang="en-US" sz="1800" i="1" dirty="0">
                <a:latin typeface="Arial" pitchFamily="34" charset="0"/>
                <a:cs typeface="Arial" pitchFamily="34" charset="0"/>
              </a:rPr>
              <a:t>LM</a:t>
            </a:r>
            <a:r>
              <a:rPr lang="en-US" sz="1800" dirty="0">
                <a:latin typeface="Arial" pitchFamily="34" charset="0"/>
                <a:cs typeface="Arial" pitchFamily="34" charset="0"/>
                <a:sym typeface="Symbol" pitchFamily="18" charset="2"/>
              </a:rPr>
              <a:t> </a:t>
            </a:r>
            <a:r>
              <a:rPr lang="en-US" sz="1800" dirty="0">
                <a:latin typeface="Arial" pitchFamily="34" charset="0"/>
                <a:cs typeface="Arial" pitchFamily="34" charset="0"/>
              </a:rPr>
              <a:t> curve:  money market equilibrium</a:t>
            </a:r>
          </a:p>
        </p:txBody>
      </p:sp>
      <p:pic>
        <p:nvPicPr>
          <p:cNvPr id="5" name="Picture 4" descr="coverart"/>
          <p:cNvPicPr>
            <a:picLocks noChangeAspect="1" noChangeArrowheads="1"/>
          </p:cNvPicPr>
          <p:nvPr/>
        </p:nvPicPr>
        <p:blipFill>
          <a:blip r:embed="rId3"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6"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S</a:t>
            </a:r>
            <a:r>
              <a:rPr lang="en-US" sz="2400" b="1" dirty="0" smtClean="0">
                <a:latin typeface="Arial" pitchFamily="34" charset="0"/>
                <a:cs typeface="Arial" pitchFamily="34" charset="0"/>
              </a:rPr>
              <a:t>ummary</a:t>
            </a:r>
            <a:endParaRPr lang="en-US" sz="2400" b="1" dirty="0">
              <a:latin typeface="Arial" pitchFamily="34" charset="0"/>
              <a:cs typeface="Arial" pitchFamily="34" charset="0"/>
            </a:endParaRPr>
          </a:p>
        </p:txBody>
      </p:sp>
      <p:sp>
        <p:nvSpPr>
          <p:cNvPr id="420867" name="Rectangle 3"/>
          <p:cNvSpPr>
            <a:spLocks noGrp="1" noChangeArrowheads="1"/>
          </p:cNvSpPr>
          <p:nvPr>
            <p:ph idx="1"/>
          </p:nvPr>
        </p:nvSpPr>
        <p:spPr>
          <a:xfrm>
            <a:off x="914400" y="1219200"/>
            <a:ext cx="7772400" cy="5029200"/>
          </a:xfrm>
        </p:spPr>
        <p:txBody>
          <a:bodyPr/>
          <a:lstStyle/>
          <a:p>
            <a:pPr marL="346075" indent="-346075" defTabSz="736600">
              <a:lnSpc>
                <a:spcPct val="105000"/>
              </a:lnSpc>
              <a:buClr>
                <a:schemeClr val="tx1"/>
              </a:buClr>
              <a:buSzPct val="95000"/>
              <a:buFont typeface="Wingdings" pitchFamily="2" charset="2"/>
              <a:buNone/>
            </a:pPr>
            <a:r>
              <a:rPr lang="en-US" sz="1800" dirty="0">
                <a:latin typeface="Arial" pitchFamily="34" charset="0"/>
                <a:cs typeface="Arial" pitchFamily="34" charset="0"/>
              </a:rPr>
              <a:t> 2. AD curve</a:t>
            </a:r>
          </a:p>
          <a:p>
            <a:pPr marL="736600" lvl="1" indent="-276225" defTabSz="736600">
              <a:lnSpc>
                <a:spcPct val="110000"/>
              </a:lnSpc>
              <a:spcBef>
                <a:spcPct val="30000"/>
              </a:spcBef>
              <a:buClr>
                <a:schemeClr val="tx1"/>
              </a:buClr>
              <a:buSzTx/>
              <a:buFont typeface="Wingdings" pitchFamily="2" charset="2"/>
              <a:buChar char="§"/>
            </a:pPr>
            <a:r>
              <a:rPr lang="en-US" sz="1800" dirty="0">
                <a:latin typeface="Arial" pitchFamily="34" charset="0"/>
                <a:cs typeface="Arial" pitchFamily="34" charset="0"/>
              </a:rPr>
              <a:t>shows relation between </a:t>
            </a:r>
            <a:r>
              <a:rPr lang="en-US" sz="1800" b="1" i="1" dirty="0">
                <a:latin typeface="Arial" pitchFamily="34" charset="0"/>
                <a:cs typeface="Arial" pitchFamily="34" charset="0"/>
              </a:rPr>
              <a:t>P</a:t>
            </a:r>
            <a:r>
              <a:rPr lang="en-US" sz="1800" dirty="0">
                <a:latin typeface="Arial" pitchFamily="34" charset="0"/>
                <a:cs typeface="Arial" pitchFamily="34" charset="0"/>
              </a:rPr>
              <a:t> </a:t>
            </a:r>
            <a:r>
              <a:rPr lang="en-US" sz="1800" dirty="0">
                <a:latin typeface="Arial" pitchFamily="34" charset="0"/>
                <a:cs typeface="Arial" pitchFamily="34" charset="0"/>
                <a:sym typeface="Symbol" pitchFamily="18" charset="2"/>
              </a:rPr>
              <a:t> </a:t>
            </a:r>
            <a:r>
              <a:rPr lang="en-US" sz="1800" dirty="0">
                <a:latin typeface="Arial" pitchFamily="34" charset="0"/>
                <a:cs typeface="Arial" pitchFamily="34" charset="0"/>
              </a:rPr>
              <a:t>and the </a:t>
            </a:r>
            <a:r>
              <a:rPr lang="en-US" sz="1800" i="1" dirty="0">
                <a:latin typeface="Arial" pitchFamily="34" charset="0"/>
                <a:cs typeface="Arial" pitchFamily="34" charset="0"/>
              </a:rPr>
              <a:t>IS-LM</a:t>
            </a:r>
            <a:r>
              <a:rPr lang="en-US" sz="1800" dirty="0">
                <a:latin typeface="Arial" pitchFamily="34" charset="0"/>
                <a:cs typeface="Arial" pitchFamily="34" charset="0"/>
              </a:rPr>
              <a:t> </a:t>
            </a:r>
            <a:r>
              <a:rPr lang="en-US" sz="1800" dirty="0">
                <a:latin typeface="Arial" pitchFamily="34" charset="0"/>
                <a:cs typeface="Arial" pitchFamily="34" charset="0"/>
                <a:sym typeface="Symbol" pitchFamily="18" charset="2"/>
              </a:rPr>
              <a:t> </a:t>
            </a:r>
            <a:r>
              <a:rPr lang="en-US" sz="1800" dirty="0">
                <a:latin typeface="Arial" pitchFamily="34" charset="0"/>
                <a:cs typeface="Arial" pitchFamily="34" charset="0"/>
              </a:rPr>
              <a:t>model’s equilibrium </a:t>
            </a:r>
            <a:r>
              <a:rPr lang="en-US" sz="1800" b="1" i="1" dirty="0">
                <a:latin typeface="Arial" pitchFamily="34" charset="0"/>
                <a:cs typeface="Arial" pitchFamily="34" charset="0"/>
              </a:rPr>
              <a:t>Y</a:t>
            </a:r>
            <a:r>
              <a:rPr lang="en-US" sz="1800" dirty="0">
                <a:latin typeface="Arial" pitchFamily="34" charset="0"/>
                <a:cs typeface="Arial" pitchFamily="34" charset="0"/>
              </a:rPr>
              <a:t>.  </a:t>
            </a:r>
          </a:p>
          <a:p>
            <a:pPr marL="736600" lvl="1" indent="-276225" defTabSz="736600">
              <a:lnSpc>
                <a:spcPct val="110000"/>
              </a:lnSpc>
              <a:spcBef>
                <a:spcPct val="30000"/>
              </a:spcBef>
              <a:buClr>
                <a:schemeClr val="tx1"/>
              </a:buClr>
              <a:buSzTx/>
              <a:buFont typeface="Wingdings" pitchFamily="2" charset="2"/>
              <a:buChar char="§"/>
            </a:pPr>
            <a:r>
              <a:rPr lang="en-US" sz="1800" dirty="0">
                <a:latin typeface="Arial" pitchFamily="34" charset="0"/>
                <a:cs typeface="Arial" pitchFamily="34" charset="0"/>
              </a:rPr>
              <a:t>negative slope because </a:t>
            </a:r>
            <a:br>
              <a:rPr lang="en-US" sz="1800" dirty="0">
                <a:latin typeface="Arial" pitchFamily="34" charset="0"/>
                <a:cs typeface="Arial" pitchFamily="34" charset="0"/>
              </a:rPr>
            </a:br>
            <a:r>
              <a:rPr lang="en-US" sz="1800" dirty="0">
                <a:latin typeface="Arial" pitchFamily="34" charset="0"/>
                <a:cs typeface="Arial" pitchFamily="34" charset="0"/>
                <a:sym typeface="Symbol" pitchFamily="18" charset="2"/>
              </a:rPr>
              <a:t></a:t>
            </a:r>
            <a:r>
              <a:rPr lang="en-US" sz="1800" b="1" i="1" dirty="0">
                <a:latin typeface="Arial" pitchFamily="34" charset="0"/>
                <a:cs typeface="Arial" pitchFamily="34" charset="0"/>
                <a:sym typeface="Symbol" pitchFamily="18" charset="2"/>
              </a:rPr>
              <a:t>P</a:t>
            </a:r>
            <a:r>
              <a:rPr lang="en-US" sz="1800" dirty="0">
                <a:latin typeface="Arial" pitchFamily="34" charset="0"/>
                <a:cs typeface="Arial" pitchFamily="34" charset="0"/>
                <a:sym typeface="Symbol" pitchFamily="18" charset="2"/>
              </a:rPr>
              <a:t>   (</a:t>
            </a:r>
            <a:r>
              <a:rPr lang="en-US" sz="1800" b="1" i="1" dirty="0">
                <a:latin typeface="Arial" pitchFamily="34" charset="0"/>
                <a:cs typeface="Arial" pitchFamily="34" charset="0"/>
                <a:sym typeface="Symbol" pitchFamily="18" charset="2"/>
              </a:rPr>
              <a:t>M</a:t>
            </a:r>
            <a:r>
              <a:rPr lang="en-US" sz="1800" i="1" dirty="0">
                <a:latin typeface="Arial" pitchFamily="34" charset="0"/>
                <a:cs typeface="Arial" pitchFamily="34" charset="0"/>
                <a:sym typeface="Symbol" pitchFamily="18" charset="2"/>
              </a:rPr>
              <a:t>/</a:t>
            </a:r>
            <a:r>
              <a:rPr lang="en-US" sz="1800" b="1" i="1" dirty="0">
                <a:latin typeface="Arial" pitchFamily="34" charset="0"/>
                <a:cs typeface="Arial" pitchFamily="34" charset="0"/>
                <a:sym typeface="Symbol" pitchFamily="18" charset="2"/>
              </a:rPr>
              <a:t>P </a:t>
            </a:r>
            <a:r>
              <a:rPr lang="en-US" sz="1800" dirty="0">
                <a:latin typeface="Arial" pitchFamily="34" charset="0"/>
                <a:cs typeface="Arial" pitchFamily="34" charset="0"/>
                <a:sym typeface="Symbol" pitchFamily="18" charset="2"/>
              </a:rPr>
              <a:t>)  </a:t>
            </a:r>
            <a:r>
              <a:rPr lang="en-US" sz="1800" b="1" i="1" dirty="0">
                <a:latin typeface="Arial" pitchFamily="34" charset="0"/>
                <a:cs typeface="Arial" pitchFamily="34" charset="0"/>
                <a:sym typeface="Symbol" pitchFamily="18" charset="2"/>
              </a:rPr>
              <a:t>r  </a:t>
            </a:r>
            <a:r>
              <a:rPr lang="en-US" sz="1800" dirty="0">
                <a:latin typeface="Arial" pitchFamily="34" charset="0"/>
                <a:cs typeface="Arial" pitchFamily="34" charset="0"/>
                <a:sym typeface="Symbol" pitchFamily="18" charset="2"/>
              </a:rPr>
              <a:t> </a:t>
            </a:r>
            <a:r>
              <a:rPr lang="en-US" sz="1800" b="1" i="1" dirty="0">
                <a:latin typeface="Arial" pitchFamily="34" charset="0"/>
                <a:cs typeface="Arial" pitchFamily="34" charset="0"/>
                <a:sym typeface="Symbol" pitchFamily="18" charset="2"/>
              </a:rPr>
              <a:t>I  </a:t>
            </a:r>
            <a:r>
              <a:rPr lang="en-US" sz="1800" dirty="0">
                <a:latin typeface="Arial" pitchFamily="34" charset="0"/>
                <a:cs typeface="Arial" pitchFamily="34" charset="0"/>
                <a:sym typeface="Symbol" pitchFamily="18" charset="2"/>
              </a:rPr>
              <a:t> </a:t>
            </a:r>
            <a:r>
              <a:rPr lang="en-US" sz="1800" b="1" i="1" dirty="0">
                <a:latin typeface="Arial" pitchFamily="34" charset="0"/>
                <a:cs typeface="Arial" pitchFamily="34" charset="0"/>
                <a:sym typeface="Symbol" pitchFamily="18" charset="2"/>
              </a:rPr>
              <a:t>Y</a:t>
            </a:r>
            <a:r>
              <a:rPr lang="en-US" sz="1800" dirty="0">
                <a:latin typeface="Arial" pitchFamily="34" charset="0"/>
                <a:cs typeface="Arial" pitchFamily="34" charset="0"/>
                <a:sym typeface="Symbol" pitchFamily="18" charset="2"/>
              </a:rPr>
              <a:t> </a:t>
            </a:r>
          </a:p>
          <a:p>
            <a:pPr marL="736600" lvl="1" indent="-276225" defTabSz="736600">
              <a:lnSpc>
                <a:spcPct val="105000"/>
              </a:lnSpc>
              <a:spcBef>
                <a:spcPct val="15000"/>
              </a:spcBef>
              <a:buClr>
                <a:schemeClr val="tx1"/>
              </a:buClr>
              <a:buSzTx/>
              <a:buFont typeface="Wingdings" pitchFamily="2" charset="2"/>
              <a:buChar char="§"/>
            </a:pPr>
            <a:r>
              <a:rPr lang="en-US" sz="1800" dirty="0">
                <a:latin typeface="Arial" pitchFamily="34" charset="0"/>
                <a:cs typeface="Arial" pitchFamily="34" charset="0"/>
                <a:sym typeface="Symbol" pitchFamily="18" charset="2"/>
              </a:rPr>
              <a:t>expansionary fiscal policy shifts </a:t>
            </a:r>
            <a:r>
              <a:rPr lang="en-US" sz="1800" i="1" dirty="0">
                <a:latin typeface="Arial" pitchFamily="34" charset="0"/>
                <a:cs typeface="Arial" pitchFamily="34" charset="0"/>
                <a:sym typeface="Symbol" pitchFamily="18" charset="2"/>
              </a:rPr>
              <a:t>IS</a:t>
            </a:r>
            <a:r>
              <a:rPr lang="en-US" sz="1800" dirty="0">
                <a:latin typeface="Arial" pitchFamily="34" charset="0"/>
                <a:cs typeface="Arial" pitchFamily="34" charset="0"/>
                <a:sym typeface="Symbol" pitchFamily="18" charset="2"/>
              </a:rPr>
              <a:t>  curve right, raises income, and shifts </a:t>
            </a:r>
            <a:r>
              <a:rPr lang="en-US" sz="1800" i="1" dirty="0">
                <a:latin typeface="Arial" pitchFamily="34" charset="0"/>
                <a:cs typeface="Arial" pitchFamily="34" charset="0"/>
                <a:sym typeface="Symbol" pitchFamily="18" charset="2"/>
              </a:rPr>
              <a:t>AD</a:t>
            </a:r>
            <a:r>
              <a:rPr lang="en-US" sz="1800" dirty="0">
                <a:latin typeface="Arial" pitchFamily="34" charset="0"/>
                <a:cs typeface="Arial" pitchFamily="34" charset="0"/>
                <a:sym typeface="Symbol" pitchFamily="18" charset="2"/>
              </a:rPr>
              <a:t>  curve right</a:t>
            </a:r>
          </a:p>
          <a:p>
            <a:pPr marL="736600" lvl="1" indent="-276225" defTabSz="736600">
              <a:lnSpc>
                <a:spcPct val="105000"/>
              </a:lnSpc>
              <a:spcBef>
                <a:spcPct val="15000"/>
              </a:spcBef>
              <a:buClr>
                <a:schemeClr val="tx1"/>
              </a:buClr>
              <a:buSzTx/>
              <a:buFont typeface="Wingdings" pitchFamily="2" charset="2"/>
              <a:buChar char="§"/>
            </a:pPr>
            <a:r>
              <a:rPr lang="en-US" sz="1800" dirty="0">
                <a:latin typeface="Arial" pitchFamily="34" charset="0"/>
                <a:cs typeface="Arial" pitchFamily="34" charset="0"/>
                <a:sym typeface="Symbol" pitchFamily="18" charset="2"/>
              </a:rPr>
              <a:t>expansionary monetary policy shifts </a:t>
            </a:r>
            <a:r>
              <a:rPr lang="en-US" sz="1800" i="1" dirty="0">
                <a:latin typeface="Arial" pitchFamily="34" charset="0"/>
                <a:cs typeface="Arial" pitchFamily="34" charset="0"/>
                <a:sym typeface="Symbol" pitchFamily="18" charset="2"/>
              </a:rPr>
              <a:t>LM</a:t>
            </a:r>
            <a:r>
              <a:rPr lang="en-US" sz="1800" dirty="0">
                <a:latin typeface="Arial" pitchFamily="34" charset="0"/>
                <a:cs typeface="Arial" pitchFamily="34" charset="0"/>
                <a:sym typeface="Symbol" pitchFamily="18" charset="2"/>
              </a:rPr>
              <a:t>  curve right, raises income, and shifts </a:t>
            </a:r>
            <a:r>
              <a:rPr lang="en-US" sz="1800" i="1" dirty="0">
                <a:latin typeface="Arial" pitchFamily="34" charset="0"/>
                <a:cs typeface="Arial" pitchFamily="34" charset="0"/>
                <a:sym typeface="Symbol" pitchFamily="18" charset="2"/>
              </a:rPr>
              <a:t>AD</a:t>
            </a:r>
            <a:r>
              <a:rPr lang="en-US" sz="1800" dirty="0">
                <a:latin typeface="Arial" pitchFamily="34" charset="0"/>
                <a:cs typeface="Arial" pitchFamily="34" charset="0"/>
                <a:sym typeface="Symbol" pitchFamily="18" charset="2"/>
              </a:rPr>
              <a:t>  curve right</a:t>
            </a:r>
          </a:p>
          <a:p>
            <a:pPr marL="736600" lvl="1" indent="-276225" defTabSz="736600">
              <a:lnSpc>
                <a:spcPct val="105000"/>
              </a:lnSpc>
              <a:spcBef>
                <a:spcPct val="15000"/>
              </a:spcBef>
              <a:buClr>
                <a:schemeClr val="tx1"/>
              </a:buClr>
              <a:buSzTx/>
              <a:buFont typeface="Wingdings" pitchFamily="2" charset="2"/>
              <a:buChar char="§"/>
            </a:pPr>
            <a:r>
              <a:rPr lang="en-US" sz="1800" i="1" dirty="0">
                <a:latin typeface="Arial" pitchFamily="34" charset="0"/>
                <a:cs typeface="Arial" pitchFamily="34" charset="0"/>
                <a:sym typeface="Symbol" pitchFamily="18" charset="2"/>
              </a:rPr>
              <a:t>IS</a:t>
            </a:r>
            <a:r>
              <a:rPr lang="en-US" sz="1800" dirty="0">
                <a:latin typeface="Arial" pitchFamily="34" charset="0"/>
                <a:cs typeface="Arial" pitchFamily="34" charset="0"/>
                <a:sym typeface="Symbol" pitchFamily="18" charset="2"/>
              </a:rPr>
              <a:t>  or </a:t>
            </a:r>
            <a:r>
              <a:rPr lang="en-US" sz="1800" i="1" dirty="0">
                <a:latin typeface="Arial" pitchFamily="34" charset="0"/>
                <a:cs typeface="Arial" pitchFamily="34" charset="0"/>
                <a:sym typeface="Symbol" pitchFamily="18" charset="2"/>
              </a:rPr>
              <a:t>LM</a:t>
            </a:r>
            <a:r>
              <a:rPr lang="en-US" sz="1800" dirty="0">
                <a:latin typeface="Arial" pitchFamily="34" charset="0"/>
                <a:cs typeface="Arial" pitchFamily="34" charset="0"/>
                <a:sym typeface="Symbol" pitchFamily="18" charset="2"/>
              </a:rPr>
              <a:t>  shocks shift the </a:t>
            </a:r>
            <a:r>
              <a:rPr lang="en-US" sz="1800" i="1" dirty="0">
                <a:latin typeface="Arial" pitchFamily="34" charset="0"/>
                <a:cs typeface="Arial" pitchFamily="34" charset="0"/>
                <a:sym typeface="Symbol" pitchFamily="18" charset="2"/>
              </a:rPr>
              <a:t>AD</a:t>
            </a:r>
            <a:r>
              <a:rPr lang="en-US" sz="1800" dirty="0">
                <a:latin typeface="Arial" pitchFamily="34" charset="0"/>
                <a:cs typeface="Arial" pitchFamily="34" charset="0"/>
                <a:sym typeface="Symbol" pitchFamily="18" charset="2"/>
              </a:rPr>
              <a:t>  curve</a:t>
            </a:r>
          </a:p>
        </p:txBody>
      </p:sp>
      <p:pic>
        <p:nvPicPr>
          <p:cNvPr id="5" name="Picture 4" descr="coverart"/>
          <p:cNvPicPr>
            <a:picLocks noChangeAspect="1" noChangeArrowheads="1"/>
          </p:cNvPicPr>
          <p:nvPr/>
        </p:nvPicPr>
        <p:blipFill>
          <a:blip r:embed="rId3"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2949</TotalTime>
  <Words>2618</Words>
  <Application>Microsoft Office PowerPoint</Application>
  <PresentationFormat>On-screen Show (4:3)</PresentationFormat>
  <Paragraphs>476</Paragraphs>
  <Slides>35</Slides>
  <Notes>35</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35</vt:i4>
      </vt:variant>
    </vt:vector>
  </HeadingPairs>
  <TitlesOfParts>
    <vt:vector size="39" baseType="lpstr">
      <vt:lpstr>Office Theme</vt:lpstr>
      <vt:lpstr>Image</vt:lpstr>
      <vt:lpstr>Equation</vt:lpstr>
      <vt:lpstr>Chart</vt:lpstr>
      <vt:lpstr>Review of the previous lecture</vt:lpstr>
      <vt:lpstr>Review of the previous lecture</vt:lpstr>
      <vt:lpstr>Slide 2</vt:lpstr>
      <vt:lpstr>Lecture Contents</vt:lpstr>
      <vt:lpstr>Shocks in the IS-LM Model</vt:lpstr>
      <vt:lpstr>Shocks in the IS-LM Model</vt:lpstr>
      <vt:lpstr>EXERCISE:   Analyze shocks with the IS-LM model</vt:lpstr>
      <vt:lpstr>CASE STUDY  The U.S. economic slowdown of 2001</vt:lpstr>
      <vt:lpstr>CASE STUDY  The U.S. economic slowdown of 2001</vt:lpstr>
      <vt:lpstr>CASE STUDY  The U.S. economic slowdown of 2001</vt:lpstr>
      <vt:lpstr>CASE STUDY  The U.S. economic slowdown of 2001</vt:lpstr>
      <vt:lpstr>What is the Fed’s policy instrument?</vt:lpstr>
      <vt:lpstr>What is the Fed’s policy instrument?</vt:lpstr>
      <vt:lpstr>IS-LM and Aggregate Demand</vt:lpstr>
      <vt:lpstr>Deriving the AD curve</vt:lpstr>
      <vt:lpstr>Monetary policy and the AD curve</vt:lpstr>
      <vt:lpstr>Fiscal policy and the AD curve</vt:lpstr>
      <vt:lpstr>IS-LM and AD-AS  in the short run &amp; long run</vt:lpstr>
      <vt:lpstr>The SR and LR effects of an IS shock</vt:lpstr>
      <vt:lpstr>The SR and LR effects of an IS shock</vt:lpstr>
      <vt:lpstr>The SR and LR effects of an IS shock</vt:lpstr>
      <vt:lpstr>The SR and LR effects of an IS shock</vt:lpstr>
      <vt:lpstr>The SR and LR effects of an IS shock</vt:lpstr>
      <vt:lpstr>EXERCISE:     Analyze SR &amp; LR effects of  M</vt:lpstr>
      <vt:lpstr>The Great Depression</vt:lpstr>
      <vt:lpstr>The Spending Hypothesis: Shocks to the IS Curve</vt:lpstr>
      <vt:lpstr>The Spending Hypothesis: Reasons for the IS shift</vt:lpstr>
      <vt:lpstr>The Money Hypothesis: A Shock to the LM Curve</vt:lpstr>
      <vt:lpstr>The Money Hypothesis Again: The Effects of Falling Prices</vt:lpstr>
      <vt:lpstr>The Money Hypothesis Again: The Effects of Falling Prices</vt:lpstr>
      <vt:lpstr>The Money Hypothesis Again: The Effects of Falling Prices</vt:lpstr>
      <vt:lpstr>The Money Hypothesis Again: The Effects of Falling Prices</vt:lpstr>
      <vt:lpstr>Why another Depression is unlikely</vt:lpstr>
      <vt:lpstr>Summary</vt:lpstr>
      <vt:lpstr>Summary</vt:lpstr>
    </vt:vector>
  </TitlesOfParts>
  <Company>Worth Publishers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Mankiw 5/e  Chapter 11:  Aggregate Demand II</dc:title>
  <dc:creator>Ron Cronovich</dc:creator>
  <cp:lastModifiedBy>NTS</cp:lastModifiedBy>
  <cp:revision>359</cp:revision>
  <dcterms:created xsi:type="dcterms:W3CDTF">2002-03-05T00:09:49Z</dcterms:created>
  <dcterms:modified xsi:type="dcterms:W3CDTF">2012-12-15T10:40:27Z</dcterms:modified>
</cp:coreProperties>
</file>