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1" r:id="rId1"/>
  </p:sldMasterIdLst>
  <p:notesMasterIdLst>
    <p:notesMasterId r:id="rId32"/>
  </p:notesMasterIdLst>
  <p:handoutMasterIdLst>
    <p:handoutMasterId r:id="rId33"/>
  </p:handoutMasterIdLst>
  <p:sldIdLst>
    <p:sldId id="492" r:id="rId2"/>
    <p:sldId id="256" r:id="rId3"/>
    <p:sldId id="257" r:id="rId4"/>
    <p:sldId id="286" r:id="rId5"/>
    <p:sldId id="322" r:id="rId6"/>
    <p:sldId id="323" r:id="rId7"/>
    <p:sldId id="324" r:id="rId8"/>
    <p:sldId id="325" r:id="rId9"/>
    <p:sldId id="483" r:id="rId10"/>
    <p:sldId id="484" r:id="rId11"/>
    <p:sldId id="463" r:id="rId12"/>
    <p:sldId id="326" r:id="rId13"/>
    <p:sldId id="474" r:id="rId14"/>
    <p:sldId id="328" r:id="rId15"/>
    <p:sldId id="482" r:id="rId16"/>
    <p:sldId id="335" r:id="rId17"/>
    <p:sldId id="468" r:id="rId18"/>
    <p:sldId id="493" r:id="rId19"/>
    <p:sldId id="494" r:id="rId20"/>
    <p:sldId id="495" r:id="rId21"/>
    <p:sldId id="496" r:id="rId22"/>
    <p:sldId id="497" r:id="rId23"/>
    <p:sldId id="498" r:id="rId24"/>
    <p:sldId id="499" r:id="rId25"/>
    <p:sldId id="500" r:id="rId26"/>
    <p:sldId id="501" r:id="rId27"/>
    <p:sldId id="502" r:id="rId28"/>
    <p:sldId id="503" r:id="rId29"/>
    <p:sldId id="487" r:id="rId30"/>
    <p:sldId id="488" r:id="rId3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CC99"/>
    <a:srgbClr val="777777"/>
    <a:srgbClr val="CCFFCC"/>
    <a:srgbClr val="CCECFF"/>
    <a:srgbClr val="FFD9B3"/>
    <a:srgbClr val="FFFFCC"/>
    <a:srgbClr val="FFD5AB"/>
    <a:srgbClr val="99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59" autoAdjust="0"/>
    <p:restoredTop sz="88710" autoAdjust="0"/>
  </p:normalViewPr>
  <p:slideViewPr>
    <p:cSldViewPr>
      <p:cViewPr>
        <p:scale>
          <a:sx n="66" d="100"/>
          <a:sy n="66" d="100"/>
        </p:scale>
        <p:origin x="-58" y="-58"/>
      </p:cViewPr>
      <p:guideLst>
        <p:guide orient="horz" pos="3408"/>
        <p:guide pos="1200"/>
      </p:guideLst>
    </p:cSldViewPr>
  </p:slideViewPr>
  <p:outlineViewPr>
    <p:cViewPr>
      <p:scale>
        <a:sx n="33" d="100"/>
        <a:sy n="33" d="100"/>
      </p:scale>
      <p:origin x="0" y="1473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Lst>
  </p:outlineViewPr>
  <p:notesTextViewPr>
    <p:cViewPr>
      <p:scale>
        <a:sx n="100" d="100"/>
        <a:sy n="100" d="100"/>
      </p:scale>
      <p:origin x="0" y="0"/>
    </p:cViewPr>
  </p:notesTextViewPr>
  <p:sorterViewPr>
    <p:cViewPr>
      <p:scale>
        <a:sx n="90" d="100"/>
        <a:sy n="90" d="100"/>
      </p:scale>
      <p:origin x="0" y="3660"/>
    </p:cViewPr>
  </p:sorterViewPr>
  <p:notesViewPr>
    <p:cSldViewPr>
      <p:cViewPr>
        <p:scale>
          <a:sx n="70" d="100"/>
          <a:sy n="70" d="100"/>
        </p:scale>
        <p:origin x="-1434" y="45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_rels/viewProps.xml.rels><?xml version="1.0" encoding="UTF-8" standalone="yes"?>
<Relationships xmlns="http://schemas.openxmlformats.org/package/2006/relationships"><Relationship Id="rId8" Type="http://schemas.openxmlformats.org/officeDocument/2006/relationships/slide" Target="slides/slide23.xml"/><Relationship Id="rId13" Type="http://schemas.openxmlformats.org/officeDocument/2006/relationships/slide" Target="slides/slide28.xml"/><Relationship Id="rId3" Type="http://schemas.openxmlformats.org/officeDocument/2006/relationships/slide" Target="slides/slide18.xml"/><Relationship Id="rId7" Type="http://schemas.openxmlformats.org/officeDocument/2006/relationships/slide" Target="slides/slide22.xml"/><Relationship Id="rId12" Type="http://schemas.openxmlformats.org/officeDocument/2006/relationships/slide" Target="slides/slide27.xml"/><Relationship Id="rId2" Type="http://schemas.openxmlformats.org/officeDocument/2006/relationships/slide" Target="slides/slide3.xml"/><Relationship Id="rId1" Type="http://schemas.openxmlformats.org/officeDocument/2006/relationships/slide" Target="slides/slide2.xml"/><Relationship Id="rId6" Type="http://schemas.openxmlformats.org/officeDocument/2006/relationships/slide" Target="slides/slide21.xml"/><Relationship Id="rId11" Type="http://schemas.openxmlformats.org/officeDocument/2006/relationships/slide" Target="slides/slide26.xml"/><Relationship Id="rId5" Type="http://schemas.openxmlformats.org/officeDocument/2006/relationships/slide" Target="slides/slide20.xml"/><Relationship Id="rId10" Type="http://schemas.openxmlformats.org/officeDocument/2006/relationships/slide" Target="slides/slide25.xml"/><Relationship Id="rId4" Type="http://schemas.openxmlformats.org/officeDocument/2006/relationships/slide" Target="slides/slide19.xml"/><Relationship Id="rId9" Type="http://schemas.openxmlformats.org/officeDocument/2006/relationships/slide" Target="slides/slide2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5.wmf"/><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1.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6.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6.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6.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image" Target="../media/image2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57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1571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1571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1571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AB6069C-1488-4CA9-815A-BECFD0A46884}" type="slidenum">
              <a:rPr lang="en-US"/>
              <a:pPr/>
              <a:t>‹#›</a:t>
            </a:fld>
            <a:endParaRPr lang="en-US"/>
          </a:p>
        </p:txBody>
      </p:sp>
    </p:spTree>
    <p:extLst>
      <p:ext uri="{BB962C8B-B14F-4D97-AF65-F5344CB8AC3E}">
        <p14:creationId xmlns:p14="http://schemas.microsoft.com/office/powerpoint/2010/main" xmlns="" val="2425669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050"/>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0243" name="Rectangle 2051"/>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0244" name="Rectangle 2052"/>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0245" name="Rectangle 2053"/>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46" name="Rectangle 2054"/>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0247" name="Rectangle 2055"/>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E0CE5CE-7FBF-4050-8B30-9CA9A34C49DC}" type="slidenum">
              <a:rPr lang="en-US"/>
              <a:pPr/>
              <a:t>‹#›</a:t>
            </a:fld>
            <a:endParaRPr lang="en-US"/>
          </a:p>
        </p:txBody>
      </p:sp>
    </p:spTree>
    <p:extLst>
      <p:ext uri="{BB962C8B-B14F-4D97-AF65-F5344CB8AC3E}">
        <p14:creationId xmlns:p14="http://schemas.microsoft.com/office/powerpoint/2010/main" xmlns="" val="341537495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B9F8A115-26D7-4783-8844-1E9ED0B167A6}" type="slidenum">
              <a:rPr lang="en-US"/>
              <a:pPr/>
              <a:t>0</a:t>
            </a:fld>
            <a:endParaRPr lang="en-US"/>
          </a:p>
        </p:txBody>
      </p:sp>
      <p:sp>
        <p:nvSpPr>
          <p:cNvPr id="283650" name="Rectangle 2"/>
          <p:cNvSpPr>
            <a:spLocks noGrp="1" noRot="1" noChangeAspect="1" noChangeArrowheads="1" noTextEdit="1"/>
          </p:cNvSpPr>
          <p:nvPr>
            <p:ph type="sldImg"/>
          </p:nvPr>
        </p:nvSpPr>
        <p:spPr>
          <a:xfrm>
            <a:off x="1320800" y="685800"/>
            <a:ext cx="4064000" cy="3048000"/>
          </a:xfrm>
          <a:ln/>
        </p:spPr>
      </p:sp>
      <p:sp>
        <p:nvSpPr>
          <p:cNvPr id="28365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50FE81F9-20EA-4E94-B746-8E40BF4A9FD2}" type="slidenum">
              <a:rPr lang="en-US"/>
              <a:pPr/>
              <a:t>1</a:t>
            </a:fld>
            <a:endParaRPr lang="en-US"/>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r>
              <a:rPr lang="en-US"/>
              <a:t>This chapter sets up the IS-LM model, which chapter 11 then uses extensively to analyze the effects of policies and economic shocks.  </a:t>
            </a:r>
          </a:p>
          <a:p>
            <a:r>
              <a:rPr lang="en-US"/>
              <a:t>This chapter also introduces students to the Keynesian Cross and Liquidity Preference models, which underlie the IS curve and LM curve, respectively.  </a:t>
            </a:r>
          </a:p>
          <a:p>
            <a:endParaRPr lang="en-US"/>
          </a:p>
          <a:p>
            <a:r>
              <a:rPr lang="en-US"/>
              <a:t>If you would like to spend less time on this chapter, you might consider omitting the Keynesian Cross, instead using the loanable funds model from Chapter 3 to derive the IS curve.  Advantage:  students are already familiar with the loanable funds model, so skipping the KC means one less model to learn.  Additionally, the KC model is not used anywhere else in this textbook.  Once it’s used to derive IS, it disappears for good.  </a:t>
            </a:r>
          </a:p>
          <a:p>
            <a:r>
              <a:rPr lang="en-US"/>
              <a:t>However, there are some good reasons for NOT omitting the KC model:</a:t>
            </a:r>
          </a:p>
          <a:p>
            <a:r>
              <a:rPr lang="en-US"/>
              <a:t>1) Many principles textbooks (though not Mankiw’s) cover the KC model; students who learned the KC model in their principles class may benefit from seeing it here, as a bridge to new material (the IS curve).</a:t>
            </a:r>
          </a:p>
          <a:p>
            <a:r>
              <a:rPr lang="en-US"/>
              <a:t>2) The KC model has historical value.  One could argue that somebody graduating from college with a degree in economics should be familiar with the KC model.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D7D2237A-D7C9-4205-93AA-B4FDD0828CBA}" type="slidenum">
              <a:rPr lang="en-US"/>
              <a:pPr/>
              <a:t>2</a:t>
            </a:fld>
            <a:endParaRPr 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F3C06E34-155A-4798-8372-91CC875EC603}" type="slidenum">
              <a:rPr lang="en-US"/>
              <a:pPr/>
              <a:t>3</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37CBB57B-1416-4D76-A5D3-910F8EFB9F21}" type="slidenum">
              <a:rPr lang="en-US"/>
              <a:pPr/>
              <a:t>4</a:t>
            </a:fld>
            <a:endParaRPr lang="en-US"/>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r>
              <a:rPr lang="en-US"/>
              <a:t>We are assuming a fixed supply of real money balances because </a:t>
            </a:r>
          </a:p>
          <a:p>
            <a:r>
              <a:rPr lang="en-US"/>
              <a:t>P is fixed by assumption (short-run), and M is an exogenous policy variable.  </a:t>
            </a:r>
          </a:p>
          <a:p>
            <a:endParaRPr lang="en-US"/>
          </a:p>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75C3D417-36EF-4730-A888-400FA38524B5}" type="slidenum">
              <a:rPr lang="en-US"/>
              <a:pPr/>
              <a:t>5</a:t>
            </a:fld>
            <a:endParaRPr lang="en-US"/>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r>
              <a:rPr lang="en-US"/>
              <a:t>As we learned in chapter 4, the nominal interest rate is the opportunity cost of holding money (instead of bonds).  </a:t>
            </a:r>
          </a:p>
          <a:p>
            <a:r>
              <a:rPr lang="en-US"/>
              <a:t>Here, we are assuming the price level is fixed, so </a:t>
            </a:r>
            <a:r>
              <a:rPr lang="en-US">
                <a:sym typeface="Symbol" pitchFamily="18" charset="2"/>
              </a:rPr>
              <a:t> = 0 and </a:t>
            </a:r>
            <a:r>
              <a:rPr lang="en-US" b="1" i="1">
                <a:sym typeface="Symbol" pitchFamily="18" charset="2"/>
              </a:rPr>
              <a:t>r</a:t>
            </a:r>
            <a:r>
              <a:rPr lang="en-US">
                <a:sym typeface="Symbol" pitchFamily="18" charset="2"/>
              </a:rPr>
              <a:t> = </a:t>
            </a:r>
            <a:r>
              <a:rPr lang="en-US" b="1" i="1">
                <a:sym typeface="Symbol" pitchFamily="18" charset="2"/>
              </a:rPr>
              <a:t>i</a:t>
            </a:r>
            <a:r>
              <a:rPr lang="en-US">
                <a:sym typeface="Symbol" pitchFamily="18" charset="2"/>
              </a:rPr>
              <a:t>.  </a:t>
            </a: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245D4E57-027B-4A0C-AC27-AE3F5789152A}" type="slidenum">
              <a:rPr lang="en-US"/>
              <a:pPr/>
              <a:t>6</a:t>
            </a:fld>
            <a:endParaRPr lang="en-US"/>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B2B6E747-91CC-47C8-A2AC-AD3CD2C2127E}" type="slidenum">
              <a:rPr lang="en-US"/>
              <a:pPr/>
              <a:t>7</a:t>
            </a:fld>
            <a:endParaRPr lang="en-US"/>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C4668A73-30C0-4EF2-B60D-2F0AD7231415}" type="slidenum">
              <a:rPr lang="en-US"/>
              <a:pPr/>
              <a:t>8</a:t>
            </a:fld>
            <a:endParaRPr lang="en-US"/>
          </a:p>
        </p:txBody>
      </p:sp>
      <p:sp>
        <p:nvSpPr>
          <p:cNvPr id="308226" name="Rectangle 1026"/>
          <p:cNvSpPr>
            <a:spLocks noGrp="1" noRot="1" noChangeAspect="1" noChangeArrowheads="1" noTextEdit="1"/>
          </p:cNvSpPr>
          <p:nvPr>
            <p:ph type="sldImg"/>
          </p:nvPr>
        </p:nvSpPr>
        <p:spPr>
          <a:ln/>
        </p:spPr>
      </p:sp>
      <p:sp>
        <p:nvSpPr>
          <p:cNvPr id="308227" name="Rectangle 1027"/>
          <p:cNvSpPr>
            <a:spLocks noGrp="1" noChangeArrowheads="1"/>
          </p:cNvSpPr>
          <p:nvPr>
            <p:ph type="body" idx="1"/>
          </p:nvPr>
        </p:nvSpPr>
        <p:spPr/>
        <p:txBody>
          <a:bodyPr/>
          <a:lstStyle/>
          <a:p>
            <a:r>
              <a:rPr lang="en-US"/>
              <a:t>This and the next slide summarize the case study on pp.273-274.  The data source is given on the next slide.</a:t>
            </a:r>
          </a:p>
          <a:p>
            <a:endParaRPr lang="en-US"/>
          </a:p>
          <a:p>
            <a:r>
              <a:rPr lang="en-US"/>
              <a:t>At this point, students have now learned different theories about the effects of monetary policy on interest rates.  This case study shows them that both theories are relevant, using a real-world example to remind students that the classical theory of chapter 4 applies in the long-run while the liquidity preference theory applies in the short run. </a:t>
            </a:r>
          </a:p>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C8644AF2-ACA5-4E7F-A0CA-55CE5277AB8B}" type="slidenum">
              <a:rPr lang="en-US"/>
              <a:pPr/>
              <a:t>9</a:t>
            </a:fld>
            <a:endParaRPr lang="en-US"/>
          </a:p>
        </p:txBody>
      </p:sp>
      <p:sp>
        <p:nvSpPr>
          <p:cNvPr id="310274" name="Rectangle 2"/>
          <p:cNvSpPr>
            <a:spLocks noGrp="1" noRot="1" noChangeAspect="1" noChangeArrowheads="1" noTextEdit="1"/>
          </p:cNvSpPr>
          <p:nvPr>
            <p:ph type="sldImg"/>
          </p:nvPr>
        </p:nvSpPr>
        <p:spPr>
          <a:xfrm>
            <a:off x="1308100" y="685800"/>
            <a:ext cx="4165600" cy="3124200"/>
          </a:xfrm>
          <a:ln/>
        </p:spPr>
      </p:sp>
      <p:sp>
        <p:nvSpPr>
          <p:cNvPr id="310275" name="Rectangle 3"/>
          <p:cNvSpPr>
            <a:spLocks noGrp="1" noChangeArrowheads="1"/>
          </p:cNvSpPr>
          <p:nvPr>
            <p:ph type="body" idx="1"/>
          </p:nvPr>
        </p:nvSpPr>
        <p:spPr>
          <a:xfrm>
            <a:off x="838200" y="4038600"/>
            <a:ext cx="5257800" cy="4495800"/>
          </a:xfrm>
        </p:spPr>
        <p:txBody>
          <a:bodyPr/>
          <a:lstStyle/>
          <a:p>
            <a:r>
              <a:rPr lang="en-US"/>
              <a:t>Since prices are sticky in the short run, the Liquidity Preference Theory predicts that both the nominal and real interest rates will rise in the short run.  And in fact, both did.  (However, the inflation rate was not zero, and in fact it increased, so the real interest rate didn’t rise as much as the nominal interest rate did during the period shown.) </a:t>
            </a:r>
          </a:p>
          <a:p>
            <a:endParaRPr lang="en-US"/>
          </a:p>
          <a:p>
            <a:r>
              <a:rPr lang="en-US"/>
              <a:t>In the long run, the Quantity Theory of Money says that the monetary tightening should reduce inflation.  The Fisher Effect says that the fall in </a:t>
            </a:r>
            <a:r>
              <a:rPr lang="en-US" b="1" i="1">
                <a:sym typeface="Symbol" pitchFamily="18" charset="2"/>
              </a:rPr>
              <a:t></a:t>
            </a:r>
            <a:r>
              <a:rPr lang="en-US">
                <a:sym typeface="Symbol" pitchFamily="18" charset="2"/>
              </a:rPr>
              <a:t>  should cause an equal fall in </a:t>
            </a:r>
            <a:r>
              <a:rPr lang="en-US" b="1" i="1">
                <a:sym typeface="Symbol" pitchFamily="18" charset="2"/>
              </a:rPr>
              <a:t>i</a:t>
            </a:r>
            <a:r>
              <a:rPr lang="en-US">
                <a:sym typeface="Symbol" pitchFamily="18" charset="2"/>
              </a:rPr>
              <a:t>.  By January of 1983 (which is “the long run” from the viewpoint of 1979), inflation and nominal interest rates had fallen.  (However, they did not fall by equal amounts.  This doesn’t contradict the Fisher Effect, though, as other economic changes caused movements in the real interest rate.)</a:t>
            </a:r>
          </a:p>
          <a:p>
            <a:endParaRPr lang="en-US"/>
          </a:p>
          <a:p>
            <a:r>
              <a:rPr lang="en-US"/>
              <a:t>About the data:</a:t>
            </a:r>
          </a:p>
          <a:p>
            <a:r>
              <a:rPr lang="en-US"/>
              <a:t>i = 3-month rate on Commercial Paper (which seemed to be the closest match to the interest rate described in the case study:  “on short-term commercial loans”, top of p.274).</a:t>
            </a:r>
          </a:p>
          <a:p>
            <a:r>
              <a:rPr lang="en-US"/>
              <a:t>% change in M/P from previous slide:  I computed M1/CPI (the measure used in the case study), then computed the percentage change in M1/CPI over the 8-month period beginning with the month in which Volcker became the Fed chairman, August 1979.</a:t>
            </a:r>
          </a:p>
          <a:p>
            <a:r>
              <a:rPr lang="en-US"/>
              <a:t>Source:  FRED database, Federal Reserve Bank of St. Louis.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5A597BB8-7804-4C06-A61E-4DC4ACB5C18C}" type="slidenum">
              <a:rPr lang="en-US"/>
              <a:pPr/>
              <a:t>10</a:t>
            </a:fld>
            <a:endParaRPr lang="en-US"/>
          </a:p>
        </p:txBody>
      </p:sp>
      <p:sp>
        <p:nvSpPr>
          <p:cNvPr id="329730" name="Rectangle 1026"/>
          <p:cNvSpPr>
            <a:spLocks noGrp="1" noRot="1" noChangeAspect="1" noChangeArrowheads="1" noTextEdit="1"/>
          </p:cNvSpPr>
          <p:nvPr>
            <p:ph type="sldImg"/>
          </p:nvPr>
        </p:nvSpPr>
        <p:spPr>
          <a:ln/>
        </p:spPr>
      </p:sp>
      <p:sp>
        <p:nvSpPr>
          <p:cNvPr id="329731"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01A394D4-2C67-44EB-89B8-EE63F2AA94F4}" type="slidenum">
              <a:rPr lang="en-US"/>
              <a:pPr/>
              <a:t>11</a:t>
            </a:fld>
            <a:endParaRPr lang="en-US"/>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A1716058-CA78-46A9-8944-B7EAC4B1581C}" type="slidenum">
              <a:rPr lang="en-US"/>
              <a:pPr/>
              <a:t>12</a:t>
            </a:fld>
            <a:endParaRPr lang="en-US"/>
          </a:p>
        </p:txBody>
      </p:sp>
      <p:sp>
        <p:nvSpPr>
          <p:cNvPr id="330754" name="Rectangle 1026"/>
          <p:cNvSpPr>
            <a:spLocks noGrp="1" noRot="1" noChangeAspect="1" noChangeArrowheads="1" noTextEdit="1"/>
          </p:cNvSpPr>
          <p:nvPr>
            <p:ph type="sldImg"/>
          </p:nvPr>
        </p:nvSpPr>
        <p:spPr>
          <a:ln/>
        </p:spPr>
      </p:sp>
      <p:sp>
        <p:nvSpPr>
          <p:cNvPr id="330755"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97302BA5-99CF-427A-AEE2-F72F922018E4}" type="slidenum">
              <a:rPr lang="en-US"/>
              <a:pPr/>
              <a:t>13</a:t>
            </a:fld>
            <a:endParaRPr lang="en-US"/>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r>
              <a:rPr lang="en-US"/>
              <a:t>If you’re as anal as I am, you might consider helping your students understand the analytical difference between looking at a shift as a horizontal shift and looking at it as a vertical shift.</a:t>
            </a:r>
          </a:p>
          <a:p>
            <a:endParaRPr lang="en-US"/>
          </a:p>
          <a:p>
            <a:r>
              <a:rPr lang="en-US"/>
              <a:t>We can think of the LM curve shift as a vertical shift:</a:t>
            </a:r>
          </a:p>
          <a:p>
            <a:r>
              <a:rPr lang="en-US"/>
              <a:t>When the Fed reduces M, the vertical distance of the shift tells us what happens to the equilibrium interest rate associated with a given value of income.  </a:t>
            </a:r>
          </a:p>
          <a:p>
            <a:endParaRPr lang="en-US"/>
          </a:p>
          <a:p>
            <a:r>
              <a:rPr lang="en-US"/>
              <a:t>Or, we can think of the LM curve shifting horizontally:</a:t>
            </a:r>
          </a:p>
          <a:p>
            <a:r>
              <a:rPr lang="en-US"/>
              <a:t>When the Fed reduces M, the horizontal distance of the shift tells us what would have to happen to income to restore money market equilibrium at the initial interest rate.  (The graphical analysis would be a little different than what’s depicted on this slide.)</a:t>
            </a:r>
          </a:p>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AF1304AC-61F5-4B86-B7B7-A9E0099767EE}" type="slidenum">
              <a:rPr lang="en-US"/>
              <a:pPr/>
              <a:t>14</a:t>
            </a:fld>
            <a:endParaRPr lang="en-US"/>
          </a:p>
        </p:txBody>
      </p:sp>
      <p:sp>
        <p:nvSpPr>
          <p:cNvPr id="306178" name="Rectangle 1026"/>
          <p:cNvSpPr>
            <a:spLocks noGrp="1" noRot="1" noChangeAspect="1" noChangeArrowheads="1" noTextEdit="1"/>
          </p:cNvSpPr>
          <p:nvPr>
            <p:ph type="sldImg"/>
          </p:nvPr>
        </p:nvSpPr>
        <p:spPr>
          <a:ln/>
        </p:spPr>
      </p:sp>
      <p:sp>
        <p:nvSpPr>
          <p:cNvPr id="306179" name="Rectangle 1027"/>
          <p:cNvSpPr>
            <a:spLocks noGrp="1" noChangeArrowheads="1"/>
          </p:cNvSpPr>
          <p:nvPr>
            <p:ph type="body" idx="1"/>
          </p:nvPr>
        </p:nvSpPr>
        <p:spPr/>
        <p:txBody>
          <a:bodyPr/>
          <a:lstStyle/>
          <a:p>
            <a:pPr algn="ctr"/>
            <a:r>
              <a:rPr lang="en-US" b="1"/>
              <a:t>Answer:</a:t>
            </a:r>
          </a:p>
          <a:p>
            <a:r>
              <a:rPr lang="en-US"/>
              <a:t>This causes an increase in money demand.  In the Liquidity Preference diagram, the money demand curve shifts up.  Hence, at the the initial value of income, the interest rate must rise to restore equilibrium in the money market.  As a result, the LM curve shifts up:  each value of income (such as the initial income) is associated with a higher interest rate than before.  </a:t>
            </a:r>
          </a:p>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02B38643-45CC-4354-AC24-0DBEDC89166E}" type="slidenum">
              <a:rPr lang="en-US"/>
              <a:pPr/>
              <a:t>15</a:t>
            </a:fld>
            <a:endParaRPr lang="en-US"/>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3CE4EE9B-2D0A-43D8-858B-DE596E18BB1B}" type="slidenum">
              <a:rPr lang="en-US"/>
              <a:pPr/>
              <a:t>16</a:t>
            </a:fld>
            <a:endParaRPr lang="en-US"/>
          </a:p>
        </p:txBody>
      </p:sp>
      <p:sp>
        <p:nvSpPr>
          <p:cNvPr id="331778" name="Rectangle 2"/>
          <p:cNvSpPr>
            <a:spLocks noGrp="1" noRot="1" noChangeAspect="1" noChangeArrowheads="1" noTextEdit="1"/>
          </p:cNvSpPr>
          <p:nvPr>
            <p:ph type="sldImg"/>
          </p:nvPr>
        </p:nvSpPr>
        <p:spPr>
          <a:ln/>
        </p:spPr>
      </p:sp>
      <p:sp>
        <p:nvSpPr>
          <p:cNvPr id="331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3DA318-DD22-4F52-9DDB-88874F44760E}" type="slidenum">
              <a:rPr lang="en-US"/>
              <a:pPr/>
              <a:t>17</a:t>
            </a:fld>
            <a:endParaRPr lang="en-US"/>
          </a:p>
        </p:txBody>
      </p:sp>
      <p:sp>
        <p:nvSpPr>
          <p:cNvPr id="324610" name="Rectangle 2"/>
          <p:cNvSpPr>
            <a:spLocks noGrp="1" noRot="1" noChangeAspect="1" noChangeArrowheads="1" noTextEdit="1"/>
          </p:cNvSpPr>
          <p:nvPr>
            <p:ph type="sldImg"/>
          </p:nvPr>
        </p:nvSpPr>
        <p:spPr>
          <a:ln/>
        </p:spPr>
      </p:sp>
      <p:sp>
        <p:nvSpPr>
          <p:cNvPr id="324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5D7B7D-A52A-46C7-B240-02C2C5A4C2C4}" type="slidenum">
              <a:rPr lang="en-US"/>
              <a:pPr/>
              <a:t>18</a:t>
            </a:fld>
            <a:endParaRPr lang="en-US"/>
          </a:p>
        </p:txBody>
      </p:sp>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F038DB-3425-4B74-89CD-564ECB113B87}" type="slidenum">
              <a:rPr lang="en-US"/>
              <a:pPr/>
              <a:t>19</a:t>
            </a:fld>
            <a:endParaRPr lang="en-US"/>
          </a:p>
        </p:txBody>
      </p:sp>
      <p:sp>
        <p:nvSpPr>
          <p:cNvPr id="274434" name="Rectangle 2"/>
          <p:cNvSpPr>
            <a:spLocks noGrp="1" noRot="1" noChangeAspect="1" noChangeArrowheads="1" noTextEdit="1"/>
          </p:cNvSpPr>
          <p:nvPr>
            <p:ph type="sldImg"/>
          </p:nvPr>
        </p:nvSpPr>
        <p:spPr>
          <a:ln/>
        </p:spPr>
      </p:sp>
      <p:sp>
        <p:nvSpPr>
          <p:cNvPr id="274435" name="Rectangle 3"/>
          <p:cNvSpPr>
            <a:spLocks noGrp="1" noChangeArrowheads="1"/>
          </p:cNvSpPr>
          <p:nvPr>
            <p:ph type="body" idx="1"/>
          </p:nvPr>
        </p:nvSpPr>
        <p:spPr/>
        <p:txBody>
          <a:bodyPr/>
          <a:lstStyle/>
          <a:p>
            <a:r>
              <a:rPr lang="en-US"/>
              <a:t>Chapter 10 showed that an increase in G causes the IS curve to shift to the right by (</a:t>
            </a:r>
            <a:r>
              <a:rPr lang="en-US">
                <a:sym typeface="Symbol" pitchFamily="18" charset="2"/>
              </a:rPr>
              <a:t>G)</a:t>
            </a:r>
            <a:r>
              <a:rPr lang="en-US"/>
              <a:t>/(1-MPC).  </a:t>
            </a:r>
          </a:p>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6ED6A8-F8F7-4E29-8CB3-011C9B90CE4D}" type="slidenum">
              <a:rPr lang="en-US"/>
              <a:pPr/>
              <a:t>20</a:t>
            </a:fld>
            <a:endParaRPr lang="en-US"/>
          </a:p>
        </p:txBody>
      </p:sp>
      <p:sp>
        <p:nvSpPr>
          <p:cNvPr id="278530" name="Rectangle 2"/>
          <p:cNvSpPr>
            <a:spLocks noGrp="1" noRot="1" noChangeAspect="1" noChangeArrowheads="1" noTextEdit="1"/>
          </p:cNvSpPr>
          <p:nvPr>
            <p:ph type="sldImg"/>
          </p:nvPr>
        </p:nvSpPr>
        <p:spPr>
          <a:ln/>
        </p:spPr>
      </p:sp>
      <p:sp>
        <p:nvSpPr>
          <p:cNvPr id="278531" name="Rectangle 3"/>
          <p:cNvSpPr>
            <a:spLocks noGrp="1" noChangeArrowheads="1"/>
          </p:cNvSpPr>
          <p:nvPr>
            <p:ph type="body" idx="1"/>
          </p:nvPr>
        </p:nvSpPr>
        <p:spPr/>
        <p:txBody>
          <a:bodyPr/>
          <a:lstStyle/>
          <a:p>
            <a:r>
              <a:rPr lang="en-US"/>
              <a:t>Chapter 10 used the Keynesian Cross to show that a decrease in T causes the IS curve to shift to the right by (-MPC</a:t>
            </a:r>
            <a:r>
              <a:rPr lang="en-US">
                <a:sym typeface="Symbol" pitchFamily="18" charset="2"/>
              </a:rPr>
              <a:t>T)</a:t>
            </a:r>
            <a:r>
              <a:rPr lang="en-US"/>
              <a:t>/(1-MPC).  </a:t>
            </a:r>
          </a:p>
          <a:p>
            <a:r>
              <a:rPr lang="en-US"/>
              <a:t>If your students ask why the IS curve shifts to the right when there’s a negative sign in the expression for the shift, remind them that </a:t>
            </a:r>
            <a:r>
              <a:rPr lang="en-US">
                <a:sym typeface="Symbol" pitchFamily="18" charset="2"/>
              </a:rPr>
              <a:t>T &lt; 0 for a tax cut, so the expression actually is positive.  </a:t>
            </a:r>
            <a:endParaRPr lang="en-US"/>
          </a:p>
          <a:p>
            <a:endParaRPr lang="en-US"/>
          </a:p>
          <a:p>
            <a:r>
              <a:rPr lang="en-US"/>
              <a:t>The term showing the distance of the shift in the IS curve is almost the same as in the case of a government spending increase, where the numerator of the fraction equals (1) for government spending rather than (-MPC) for the tax cut.  Here’s the intuition:  Every dollar of a government spending increase adds to aggregate spending.  However, for tax cuts, the fraction (1-MPC) of the tax cut leaks into saving, so aggregate spending only rises by MPC times the tax cut.  </a:t>
            </a:r>
          </a:p>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840163-1233-4F6A-A642-9F13223B0C16}" type="slidenum">
              <a:rPr lang="en-US"/>
              <a:pPr/>
              <a:t>21</a:t>
            </a:fld>
            <a:endParaRPr lang="en-US"/>
          </a:p>
        </p:txBody>
      </p:sp>
      <p:sp>
        <p:nvSpPr>
          <p:cNvPr id="288770" name="Rectangle 2"/>
          <p:cNvSpPr>
            <a:spLocks noGrp="1" noRot="1" noChangeAspect="1" noChangeArrowheads="1" noTextEdit="1"/>
          </p:cNvSpPr>
          <p:nvPr>
            <p:ph type="sldImg"/>
          </p:nvPr>
        </p:nvSpPr>
        <p:spPr>
          <a:ln/>
        </p:spPr>
      </p:sp>
      <p:sp>
        <p:nvSpPr>
          <p:cNvPr id="288771" name="Rectangle 3"/>
          <p:cNvSpPr>
            <a:spLocks noGrp="1" noChangeArrowheads="1"/>
          </p:cNvSpPr>
          <p:nvPr>
            <p:ph type="body" idx="1"/>
          </p:nvPr>
        </p:nvSpPr>
        <p:spPr/>
        <p:txBody>
          <a:bodyPr/>
          <a:lstStyle/>
          <a:p>
            <a:pPr>
              <a:tabLst>
                <a:tab pos="457200" algn="l"/>
              </a:tabLst>
            </a:pPr>
            <a:r>
              <a:rPr lang="en-US"/>
              <a:t>Chapter 10 showed that an increase in M shifts the LM curve to the right.  </a:t>
            </a:r>
          </a:p>
          <a:p>
            <a:pPr>
              <a:tabLst>
                <a:tab pos="457200" algn="l"/>
              </a:tabLst>
            </a:pPr>
            <a:endParaRPr lang="en-US"/>
          </a:p>
          <a:p>
            <a:pPr>
              <a:tabLst>
                <a:tab pos="457200" algn="l"/>
              </a:tabLst>
            </a:pPr>
            <a:r>
              <a:rPr lang="en-US"/>
              <a:t>Here is a richer explanation than what appears on this slide:</a:t>
            </a:r>
          </a:p>
          <a:p>
            <a:pPr>
              <a:tabLst>
                <a:tab pos="457200" algn="l"/>
              </a:tabLst>
            </a:pPr>
            <a:r>
              <a:rPr lang="en-US"/>
              <a:t>	The increase in M causes the interest rate to fall.  [People like to keep optimal proportions of money and bonds in their portfolios; if money is increased, then people try to re-attain their optimal proportions by “exchanging” some of the money for bonds:  they use some of the extra money to buy bonds.  This increase in the demand for bonds drives up the price of bonds -- and causes interest rates to fall (since interest rates are inversely related to bond prices).  </a:t>
            </a:r>
          </a:p>
          <a:p>
            <a:pPr>
              <a:tabLst>
                <a:tab pos="457200" algn="l"/>
              </a:tabLst>
            </a:pPr>
            <a:r>
              <a:rPr lang="en-US"/>
              <a:t>	The fall in the interest rate induces an increase in investment demand, which causes output and income to increase.  </a:t>
            </a:r>
          </a:p>
          <a:p>
            <a:pPr>
              <a:tabLst>
                <a:tab pos="457200" algn="l"/>
              </a:tabLst>
            </a:pPr>
            <a:r>
              <a:rPr lang="en-US"/>
              <a:t>	The increase in income causes money demand to increase, which increases the interest rate (though doesn’t increase it all the way back to its initial value; instead, this effect simply reduces the total decrease in the interest rate). </a:t>
            </a:r>
          </a:p>
          <a:p>
            <a:pPr>
              <a:tabLst>
                <a:tab pos="457200" algn="l"/>
              </a:tabLst>
            </a:pPr>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39E590-02D0-482A-929F-014DE1DFA0C3}" type="slidenum">
              <a:rPr lang="en-US"/>
              <a:pPr/>
              <a:t>22</a:t>
            </a:fld>
            <a:endParaRPr lang="en-US"/>
          </a:p>
        </p:txBody>
      </p:sp>
      <p:sp>
        <p:nvSpPr>
          <p:cNvPr id="427010" name="Rectangle 2"/>
          <p:cNvSpPr>
            <a:spLocks noGrp="1" noRot="1" noChangeAspect="1" noChangeArrowheads="1" noTextEdit="1"/>
          </p:cNvSpPr>
          <p:nvPr>
            <p:ph type="sldImg"/>
          </p:nvPr>
        </p:nvSpPr>
        <p:spPr>
          <a:ln/>
        </p:spPr>
      </p:sp>
      <p:sp>
        <p:nvSpPr>
          <p:cNvPr id="427011" name="Rectangle 3"/>
          <p:cNvSpPr>
            <a:spLocks noGrp="1" noChangeArrowheads="1"/>
          </p:cNvSpPr>
          <p:nvPr>
            <p:ph type="body" idx="1"/>
          </p:nvPr>
        </p:nvSpPr>
        <p:spPr/>
        <p:txBody>
          <a:bodyPr/>
          <a:lstStyle/>
          <a:p>
            <a:endParaRPr lang="en-US"/>
          </a:p>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381FC0-E6C4-48BC-868F-D7891BEE8985}" type="slidenum">
              <a:rPr lang="en-US"/>
              <a:pPr/>
              <a:t>23</a:t>
            </a:fld>
            <a:endParaRPr lang="en-US"/>
          </a:p>
        </p:txBody>
      </p:sp>
      <p:sp>
        <p:nvSpPr>
          <p:cNvPr id="428034" name="Rectangle 2"/>
          <p:cNvSpPr>
            <a:spLocks noGrp="1" noRot="1" noChangeAspect="1" noChangeArrowheads="1" noTextEdit="1"/>
          </p:cNvSpPr>
          <p:nvPr>
            <p:ph type="sldImg"/>
          </p:nvPr>
        </p:nvSpPr>
        <p:spPr>
          <a:ln/>
        </p:spPr>
      </p:sp>
      <p:sp>
        <p:nvSpPr>
          <p:cNvPr id="428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21DAE6-AE75-4495-BF31-E562286F1CED}" type="slidenum">
              <a:rPr lang="en-US"/>
              <a:pPr/>
              <a:t>24</a:t>
            </a:fld>
            <a:endParaRPr lang="en-US"/>
          </a:p>
        </p:txBody>
      </p:sp>
      <p:sp>
        <p:nvSpPr>
          <p:cNvPr id="293890" name="Rectangle 2"/>
          <p:cNvSpPr>
            <a:spLocks noGrp="1" noRot="1" noChangeAspect="1" noChangeArrowheads="1" noTextEdit="1"/>
          </p:cNvSpPr>
          <p:nvPr>
            <p:ph type="sldImg"/>
          </p:nvPr>
        </p:nvSpPr>
        <p:spPr>
          <a:ln/>
        </p:spPr>
      </p:sp>
      <p:sp>
        <p:nvSpPr>
          <p:cNvPr id="293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645B4D-33B7-4E2B-B921-77E00DDDB18A}" type="slidenum">
              <a:rPr lang="en-US"/>
              <a:pPr/>
              <a:t>25</a:t>
            </a:fld>
            <a:endParaRPr lang="en-US"/>
          </a:p>
        </p:txBody>
      </p:sp>
      <p:sp>
        <p:nvSpPr>
          <p:cNvPr id="296962" name="Rectangle 2"/>
          <p:cNvSpPr>
            <a:spLocks noGrp="1" noRot="1" noChangeAspect="1" noChangeArrowheads="1" noTextEdit="1"/>
          </p:cNvSpPr>
          <p:nvPr>
            <p:ph type="sldImg"/>
          </p:nvPr>
        </p:nvSpPr>
        <p:spPr>
          <a:ln/>
        </p:spPr>
      </p:sp>
      <p:sp>
        <p:nvSpPr>
          <p:cNvPr id="2969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DF36C1-0EEE-4CF6-BB53-2A30404C16A5}" type="slidenum">
              <a:rPr lang="en-US"/>
              <a:pPr/>
              <a:t>26</a:t>
            </a:fld>
            <a:endParaRPr lang="en-US"/>
          </a:p>
        </p:txBody>
      </p:sp>
      <p:sp>
        <p:nvSpPr>
          <p:cNvPr id="303106" name="Rectangle 2"/>
          <p:cNvSpPr>
            <a:spLocks noGrp="1" noRot="1" noChangeAspect="1" noChangeArrowheads="1" noTextEdit="1"/>
          </p:cNvSpPr>
          <p:nvPr>
            <p:ph type="sldImg"/>
          </p:nvPr>
        </p:nvSpPr>
        <p:spPr>
          <a:ln/>
        </p:spPr>
      </p:sp>
      <p:sp>
        <p:nvSpPr>
          <p:cNvPr id="303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36EA14-9AE8-4148-86AF-72C21175E4F8}" type="slidenum">
              <a:rPr lang="en-US"/>
              <a:pPr/>
              <a:t>27</a:t>
            </a:fld>
            <a:endParaRPr lang="en-US"/>
          </a:p>
        </p:txBody>
      </p:sp>
      <p:sp>
        <p:nvSpPr>
          <p:cNvPr id="304130" name="Rectangle 2"/>
          <p:cNvSpPr>
            <a:spLocks noGrp="1" noRot="1" noChangeAspect="1" noChangeArrowheads="1" noTextEdit="1"/>
          </p:cNvSpPr>
          <p:nvPr>
            <p:ph type="sldImg"/>
          </p:nvPr>
        </p:nvSpPr>
        <p:spPr>
          <a:ln/>
        </p:spPr>
      </p:sp>
      <p:sp>
        <p:nvSpPr>
          <p:cNvPr id="304131" name="Rectangle 3"/>
          <p:cNvSpPr>
            <a:spLocks noGrp="1" noChangeArrowheads="1"/>
          </p:cNvSpPr>
          <p:nvPr>
            <p:ph type="body" idx="1"/>
          </p:nvPr>
        </p:nvSpPr>
        <p:spPr/>
        <p:txBody>
          <a:bodyPr/>
          <a:lstStyle/>
          <a:p>
            <a:r>
              <a:rPr lang="en-US"/>
              <a:t>The preceding slides show that the impact of fiscal policy on GDP depends on the Fed’s response (or lack thereof).  This slide shows estimates of the fiscal policy multipliers under different assumptions about monetary policy; these estimates are consistent with the theoretical results on the preceding slides. </a:t>
            </a:r>
          </a:p>
          <a:p>
            <a:r>
              <a:rPr lang="en-US"/>
              <a:t>First, the slide shows estimates of the government spending multiplier for the two different monetary policy scenarios.  Then, the slide reveals the tax multiplier estimates.  (If you wish, you can turn off the animation so that everything appearing on the slide appears at one time.  Just click on the “Slide Show” pull-down menu, then on “Custom animation…”, then uncheck all of the boxes next to the elements of the screen that you do not wish to be animated. </a:t>
            </a:r>
          </a:p>
          <a:p>
            <a:endParaRPr lang="en-US"/>
          </a:p>
          <a:p>
            <a:r>
              <a:rPr lang="en-US"/>
              <a:t>Regarding the estimates:  First, note that the estimates of the fiscal policy multipliers are smaller (in absolute value) when the money supply is held constant than when the interest rate is held constant.  This is consistent with the results from the IS-LM model presented in the preceding few slides.  </a:t>
            </a:r>
          </a:p>
          <a:p>
            <a:r>
              <a:rPr lang="en-US"/>
              <a:t>Second, notice that the tax multiplier is smaller than the government spending multiplier in each of the monetary policy scenarios.  This should make sense from material presented earlier in this chapter:  the government spending multiplier (for a constant money supply) is 1/(1-MPC), while the tax multiplier is only (-MPC)/(1-MPC).</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3B983219-2C90-49A7-A665-E92D9F33C455}" type="slidenum">
              <a:rPr lang="en-US"/>
              <a:pPr/>
              <a:t>28</a:t>
            </a:fld>
            <a:endParaRPr lang="en-US"/>
          </a:p>
        </p:txBody>
      </p:sp>
      <p:sp>
        <p:nvSpPr>
          <p:cNvPr id="315394" name="Rectangle 2"/>
          <p:cNvSpPr>
            <a:spLocks noGrp="1" noRot="1" noChangeAspect="1" noChangeArrowheads="1" noTextEdit="1"/>
          </p:cNvSpPr>
          <p:nvPr>
            <p:ph type="sldImg"/>
          </p:nvPr>
        </p:nvSpPr>
        <p:spPr>
          <a:xfrm>
            <a:off x="1320800" y="685800"/>
            <a:ext cx="4064000" cy="3048000"/>
          </a:xfrm>
          <a:ln/>
        </p:spPr>
      </p:sp>
      <p:sp>
        <p:nvSpPr>
          <p:cNvPr id="315395"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6FC5ABF3-021B-418E-95F2-F73E747D200D}" type="slidenum">
              <a:rPr lang="en-US"/>
              <a:pPr/>
              <a:t>29</a:t>
            </a:fld>
            <a:endParaRPr lang="en-US"/>
          </a:p>
        </p:txBody>
      </p:sp>
      <p:sp>
        <p:nvSpPr>
          <p:cNvPr id="317442" name="Rectangle 1026"/>
          <p:cNvSpPr>
            <a:spLocks noGrp="1" noRot="1" noChangeAspect="1" noChangeArrowheads="1" noTextEdit="1"/>
          </p:cNvSpPr>
          <p:nvPr>
            <p:ph type="sldImg"/>
          </p:nvPr>
        </p:nvSpPr>
        <p:spPr>
          <a:xfrm>
            <a:off x="1320800" y="685800"/>
            <a:ext cx="4064000" cy="3048000"/>
          </a:xfrm>
          <a:ln/>
        </p:spPr>
      </p:sp>
      <p:sp>
        <p:nvSpPr>
          <p:cNvPr id="317443" name="Rectangle 1027"/>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3D71EE8-253E-4A6D-836D-313C8E0E149E}" type="datetime1">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801777C1-0018-451F-8A0F-CA5B5392330C}"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98205A1-3887-4365-BF94-E3752010D009}" type="datetime1">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55A9B018-2DEE-434E-9653-26D58D71C965}"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00F4C2-BD01-4BDF-8D29-BE9A63D85613}" type="datetime1">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00DEA679-F227-4719-AC90-563D3AEB261C}"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2E603A-E0D4-4495-BB35-D177CC3AFBDD}" type="datetime1">
              <a:rPr lang="en-US" smtClean="0"/>
              <a:pPr/>
              <a:t>12/15/2012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2C4C8A2E-C8F2-4D48-8F13-62D802E6C85F}"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F0ED48-4A52-4424-BD1B-7036DB461DAD}" type="datetime1">
              <a:rPr lang="en-US" smtClean="0"/>
              <a:pPr/>
              <a:t>12/15/2012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r>
              <a:rPr lang="en-US" smtClean="0"/>
              <a:t>slide </a:t>
            </a:r>
            <a:fld id="{AB54B58A-7DC8-4701-941D-ACEBAA17D5C5}"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6B32F5-950F-457F-B738-A6CD23953B69}" type="datetime1">
              <a:rPr lang="en-US" smtClean="0"/>
              <a:pPr/>
              <a:t>12/15/2012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r>
              <a:rPr lang="en-US" smtClean="0"/>
              <a:t>slide </a:t>
            </a:r>
            <a:fld id="{E8ADBC8D-ED67-459A-9253-E8A4FC118773}"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98ECAA-9B59-420F-A3B6-0637345C69FC}" type="datetime1">
              <a:rPr lang="en-US" smtClean="0"/>
              <a:pPr/>
              <a:t>12/15/2012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r>
              <a:rPr lang="en-US" smtClean="0"/>
              <a:t>slide </a:t>
            </a:r>
            <a:fld id="{1C3A213E-F377-4B1E-A5B7-89EE42BD6377}"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7F0F69-3C11-4AE1-9C0E-8FFC42E587DF}" type="datetime1">
              <a:rPr lang="en-US" smtClean="0"/>
              <a:pPr/>
              <a:t>12/15/2012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84AE7C23-A7E8-429B-9913-FB994B0567DC}"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861BD8-40BE-449F-A264-04BE093C5A41}" type="datetime1">
              <a:rPr lang="en-US" smtClean="0"/>
              <a:pPr/>
              <a:t>12/15/2012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44104C15-CEAB-4B00-90C3-CEA556A03F7C}"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98BB160-D0D8-4FA2-B356-DDC0A0CB6750}" type="datetime1">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9F59A438-FF41-4BCC-9356-F2E1B5B7FB61}"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4CAEA5-9C33-4FB0-8C1E-1E990DB0E640}" type="datetime1">
              <a:rPr lang="en-US" smtClean="0"/>
              <a:pPr/>
              <a:t>12/15/2012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B283A60C-63B4-4538-BF74-799F7FD3BB7C}"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cSld name="1_Title Slide">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C9834D-EB19-48C6-9C82-6A9174681CF5}" type="datetime1">
              <a:rPr lang="en-US" smtClean="0"/>
              <a:pPr/>
              <a:t>12/15/2012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smtClean="0"/>
              <a:t>slide </a:t>
            </a:r>
            <a:fld id="{801777C1-0018-451F-8A0F-CA5B539233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ransition/>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7.bin"/><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oleObject" Target="../embeddings/oleObject14.bin"/><Relationship Id="rId4" Type="http://schemas.openxmlformats.org/officeDocument/2006/relationships/oleObject" Target="../embeddings/oleObject13.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7.vml"/><Relationship Id="rId4" Type="http://schemas.openxmlformats.org/officeDocument/2006/relationships/oleObject" Target="../embeddings/oleObject15.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8.vml"/><Relationship Id="rId5" Type="http://schemas.openxmlformats.org/officeDocument/2006/relationships/oleObject" Target="../embeddings/oleObject17.bin"/><Relationship Id="rId4" Type="http://schemas.openxmlformats.org/officeDocument/2006/relationships/oleObject" Target="../embeddings/oleObject16.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oleObject" Target="../embeddings/oleObject21.bin"/><Relationship Id="rId4" Type="http://schemas.openxmlformats.org/officeDocument/2006/relationships/oleObject" Target="../embeddings/oleObject20.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oleObject" Target="../embeddings/oleObject23.bin"/><Relationship Id="rId4" Type="http://schemas.openxmlformats.org/officeDocument/2006/relationships/oleObject" Target="../embeddings/oleObject22.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oleObject" Target="../embeddings/oleObject25.bin"/><Relationship Id="rId4" Type="http://schemas.openxmlformats.org/officeDocument/2006/relationships/oleObject" Target="../embeddings/oleObject24.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oleObject26.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oleObject" Target="../embeddings/oleObject28.bin"/><Relationship Id="rId4" Type="http://schemas.openxmlformats.org/officeDocument/2006/relationships/oleObject" Target="../embeddings/oleObject27.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oleObject" Target="../embeddings/oleObject30.bin"/><Relationship Id="rId4" Type="http://schemas.openxmlformats.org/officeDocument/2006/relationships/oleObject" Target="../embeddings/oleObject29.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oleObject" Target="../embeddings/oleObject32.bin"/><Relationship Id="rId4" Type="http://schemas.openxmlformats.org/officeDocument/2006/relationships/oleObject" Target="../embeddings/oleObject31.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Review of the previous lecture</a:t>
            </a:r>
            <a:endParaRPr lang="en-US" sz="2400" b="1" dirty="0">
              <a:latin typeface="Arial" pitchFamily="34" charset="0"/>
              <a:cs typeface="Arial" pitchFamily="34" charset="0"/>
            </a:endParaRPr>
          </a:p>
        </p:txBody>
      </p:sp>
      <p:sp>
        <p:nvSpPr>
          <p:cNvPr id="282627" name="Rectangle 3"/>
          <p:cNvSpPr>
            <a:spLocks noGrp="1" noChangeArrowheads="1"/>
          </p:cNvSpPr>
          <p:nvPr>
            <p:ph idx="1"/>
          </p:nvPr>
        </p:nvSpPr>
        <p:spPr>
          <a:xfrm>
            <a:off x="914400" y="1219200"/>
            <a:ext cx="7772400" cy="5029200"/>
          </a:xfrm>
        </p:spPr>
        <p:txBody>
          <a:bodyPr/>
          <a:lstStyle/>
          <a:p>
            <a:pPr marL="346075" indent="-346075" defTabSz="736600">
              <a:lnSpc>
                <a:spcPct val="105000"/>
              </a:lnSpc>
              <a:spcBef>
                <a:spcPct val="15000"/>
              </a:spcBef>
              <a:buSzPct val="95000"/>
              <a:buFont typeface="Wingdings" pitchFamily="2" charset="2"/>
              <a:buAutoNum type="arabicPeriod"/>
            </a:pPr>
            <a:r>
              <a:rPr lang="en-US" sz="1800" dirty="0">
                <a:latin typeface="Arial" pitchFamily="34" charset="0"/>
                <a:cs typeface="Arial" pitchFamily="34" charset="0"/>
              </a:rPr>
              <a:t>Keynesian Cross</a:t>
            </a:r>
          </a:p>
          <a:p>
            <a:pPr lvl="1" indent="-2317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basic model of income determination</a:t>
            </a:r>
          </a:p>
          <a:p>
            <a:pPr lvl="1" indent="-2317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takes fiscal policy &amp; investment as exogenous</a:t>
            </a:r>
          </a:p>
          <a:p>
            <a:pPr lvl="1" indent="-2317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fiscal policy has a multiplied impact on income.</a:t>
            </a:r>
          </a:p>
          <a:p>
            <a:pPr marL="346075" indent="-346075" defTabSz="736600">
              <a:lnSpc>
                <a:spcPct val="105000"/>
              </a:lnSpc>
              <a:buSzPct val="95000"/>
              <a:buFont typeface="Wingdings" pitchFamily="2" charset="2"/>
              <a:buAutoNum type="arabicPeriod"/>
            </a:pPr>
            <a:endParaRPr lang="en-US" sz="1800" dirty="0" smtClean="0">
              <a:latin typeface="Arial" pitchFamily="34" charset="0"/>
              <a:cs typeface="Arial" pitchFamily="34" charset="0"/>
            </a:endParaRPr>
          </a:p>
          <a:p>
            <a:pPr marL="346075" indent="-346075" defTabSz="736600">
              <a:lnSpc>
                <a:spcPct val="105000"/>
              </a:lnSpc>
              <a:buSzPct val="95000"/>
              <a:buFont typeface="Wingdings" pitchFamily="2" charset="2"/>
              <a:buAutoNum type="arabicPeriod"/>
            </a:pPr>
            <a:endParaRPr lang="en-US" sz="1800" dirty="0" smtClean="0">
              <a:latin typeface="Arial" pitchFamily="34" charset="0"/>
              <a:cs typeface="Arial" pitchFamily="34" charset="0"/>
            </a:endParaRPr>
          </a:p>
          <a:p>
            <a:pPr marL="346075" indent="-346075" defTabSz="736600">
              <a:lnSpc>
                <a:spcPct val="105000"/>
              </a:lnSpc>
              <a:buSzPct val="95000"/>
              <a:buFont typeface="Wingdings" pitchFamily="2" charset="2"/>
              <a:buAutoNum type="arabicPeriod"/>
            </a:pPr>
            <a:r>
              <a:rPr lang="en-US" sz="1800" dirty="0" smtClean="0">
                <a:latin typeface="Arial" pitchFamily="34" charset="0"/>
                <a:cs typeface="Arial" pitchFamily="34" charset="0"/>
              </a:rPr>
              <a:t> </a:t>
            </a:r>
            <a:r>
              <a:rPr lang="en-US" sz="1800" i="1" dirty="0">
                <a:latin typeface="Arial" pitchFamily="34" charset="0"/>
                <a:cs typeface="Arial" pitchFamily="34" charset="0"/>
              </a:rPr>
              <a:t>IS</a:t>
            </a:r>
            <a:r>
              <a:rPr lang="en-US" sz="1800" dirty="0">
                <a:latin typeface="Arial" pitchFamily="34" charset="0"/>
                <a:cs typeface="Arial" pitchFamily="34" charset="0"/>
              </a:rPr>
              <a:t>  curve</a:t>
            </a:r>
          </a:p>
          <a:p>
            <a:pPr lvl="1" indent="-2317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comes from Keynesian Cross when planned investment depends negatively on interest rate</a:t>
            </a:r>
          </a:p>
          <a:p>
            <a:pPr lvl="1" indent="-2317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shows all combinations of </a:t>
            </a:r>
            <a:r>
              <a:rPr lang="en-US" sz="1800" b="1" i="1" dirty="0">
                <a:latin typeface="Arial" pitchFamily="34" charset="0"/>
                <a:cs typeface="Arial" pitchFamily="34" charset="0"/>
              </a:rPr>
              <a:t>r</a:t>
            </a:r>
            <a:r>
              <a:rPr lang="en-US" sz="1800" dirty="0">
                <a:latin typeface="Arial" pitchFamily="34" charset="0"/>
                <a:cs typeface="Arial" pitchFamily="34" charset="0"/>
              </a:rPr>
              <a:t>  and </a:t>
            </a:r>
            <a:r>
              <a:rPr lang="en-US" sz="1800" b="1" i="1" dirty="0">
                <a:latin typeface="Arial" pitchFamily="34" charset="0"/>
                <a:cs typeface="Arial" pitchFamily="34" charset="0"/>
              </a:rPr>
              <a:t>Y</a:t>
            </a:r>
            <a:r>
              <a:rPr lang="en-US" sz="1800" dirty="0">
                <a:latin typeface="Arial" pitchFamily="34" charset="0"/>
                <a:cs typeface="Arial" pitchFamily="34" charset="0"/>
              </a:rPr>
              <a:t>  that equate planned expenditure with actual expenditure on goods &amp; services</a:t>
            </a:r>
          </a:p>
          <a:p>
            <a:pPr lvl="1" indent="-231775" defTabSz="736600">
              <a:lnSpc>
                <a:spcPct val="105000"/>
              </a:lnSpc>
              <a:spcBef>
                <a:spcPct val="15000"/>
              </a:spcBef>
              <a:buClr>
                <a:schemeClr val="accent1"/>
              </a:buClr>
              <a:buSzPct val="95000"/>
              <a:buFont typeface="Wingdings" pitchFamily="2" charset="2"/>
              <a:buChar char="§"/>
            </a:pPr>
            <a:endParaRPr lang="en-US" sz="1800" dirty="0">
              <a:latin typeface="Arial" pitchFamily="34" charset="0"/>
              <a:cs typeface="Arial" pitchFamily="34" charset="0"/>
            </a:endParaRP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152400"/>
            <a:ext cx="6705600" cy="5262979"/>
          </a:xfrm>
          <a:prstGeom prst="rect">
            <a:avLst/>
          </a:prstGeom>
          <a:noFill/>
        </p:spPr>
        <p:txBody>
          <a:bodyPr wrap="square" rtlCol="0">
            <a:spAutoFit/>
          </a:bodyPr>
          <a:lstStyle/>
          <a:p>
            <a:pPr algn="ctr"/>
            <a:r>
              <a:rPr lang="en-US" b="1" smtClean="0">
                <a:latin typeface="Arial" pitchFamily="34" charset="0"/>
                <a:cs typeface="Arial" pitchFamily="34" charset="0"/>
              </a:rPr>
              <a:t>Lecture 16 </a:t>
            </a:r>
            <a:endParaRPr lang="en-US" b="1" dirty="0" smtClean="0">
              <a:latin typeface="Arial" pitchFamily="34" charset="0"/>
              <a:cs typeface="Arial" pitchFamily="34" charset="0"/>
            </a:endParaRPr>
          </a:p>
          <a:p>
            <a:pPr algn="ctr"/>
            <a:endParaRPr lang="en-US" sz="3200" b="1" dirty="0" smtClean="0">
              <a:latin typeface="Arial" pitchFamily="34" charset="0"/>
              <a:cs typeface="Arial" pitchFamily="34" charset="0"/>
            </a:endParaRPr>
          </a:p>
          <a:p>
            <a:pPr algn="ctr"/>
            <a:r>
              <a:rPr lang="en-US" sz="3200" b="1" dirty="0" smtClean="0">
                <a:latin typeface="Arial" pitchFamily="34" charset="0"/>
                <a:cs typeface="Arial" pitchFamily="34" charset="0"/>
              </a:rPr>
              <a:t>Aggregate demand – I-B</a:t>
            </a: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r>
              <a:rPr lang="en-US" b="1" dirty="0" smtClean="0">
                <a:latin typeface="Arial" pitchFamily="34" charset="0"/>
                <a:cs typeface="Arial" pitchFamily="34" charset="0"/>
              </a:rPr>
              <a:t>Instructor: Prof. Dr. </a:t>
            </a:r>
            <a:r>
              <a:rPr lang="en-US" b="1" dirty="0" err="1" smtClean="0">
                <a:latin typeface="Arial" pitchFamily="34" charset="0"/>
                <a:cs typeface="Arial" pitchFamily="34" charset="0"/>
              </a:rPr>
              <a:t>Qaisar</a:t>
            </a:r>
            <a:r>
              <a:rPr lang="en-US" b="1" dirty="0" smtClean="0">
                <a:latin typeface="Arial" pitchFamily="34" charset="0"/>
                <a:cs typeface="Arial" pitchFamily="34" charset="0"/>
              </a:rPr>
              <a:t> </a:t>
            </a:r>
            <a:r>
              <a:rPr lang="en-US" b="1" dirty="0" err="1" smtClean="0">
                <a:latin typeface="Arial" pitchFamily="34" charset="0"/>
                <a:cs typeface="Arial" pitchFamily="34" charset="0"/>
              </a:rPr>
              <a:t>Abbas</a:t>
            </a:r>
            <a:endParaRPr lang="en-US" b="1" dirty="0" smtClean="0">
              <a:latin typeface="Arial" pitchFamily="34" charset="0"/>
              <a:cs typeface="Arial" pitchFamily="34" charset="0"/>
            </a:endParaRPr>
          </a:p>
          <a:p>
            <a:pPr algn="ctr"/>
            <a:endParaRPr lang="en-US" b="1" dirty="0">
              <a:latin typeface="Arial" pitchFamily="34" charset="0"/>
              <a:cs typeface="Arial" pitchFamily="34" charset="0"/>
            </a:endParaRPr>
          </a:p>
        </p:txBody>
      </p:sp>
      <p:graphicFrame>
        <p:nvGraphicFramePr>
          <p:cNvPr id="425985" name="Object 6"/>
          <p:cNvGraphicFramePr>
            <a:graphicFrameLocks noChangeAspect="1"/>
          </p:cNvGraphicFramePr>
          <p:nvPr/>
        </p:nvGraphicFramePr>
        <p:xfrm>
          <a:off x="1600200" y="1905000"/>
          <a:ext cx="5715000" cy="2308225"/>
        </p:xfrm>
        <a:graphic>
          <a:graphicData uri="http://schemas.openxmlformats.org/presentationml/2006/ole">
            <p:oleObj spid="_x0000_s425986" name="Image" r:id="rId4" imgW="6836569" imgH="4066361" progId="">
              <p:embed/>
            </p:oleObj>
          </a:graphicData>
        </a:graphic>
      </p:graphicFrame>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Lecture Contents</a:t>
            </a:r>
            <a:endParaRPr lang="en-US" sz="2400" b="1" dirty="0">
              <a:latin typeface="Arial" pitchFamily="34" charset="0"/>
              <a:cs typeface="Arial" pitchFamily="34" charset="0"/>
            </a:endParaRPr>
          </a:p>
        </p:txBody>
      </p:sp>
      <p:sp>
        <p:nvSpPr>
          <p:cNvPr id="5123" name="Rectangle 3"/>
          <p:cNvSpPr>
            <a:spLocks noGrp="1" noChangeArrowheads="1"/>
          </p:cNvSpPr>
          <p:nvPr>
            <p:ph idx="1"/>
          </p:nvPr>
        </p:nvSpPr>
        <p:spPr/>
        <p:txBody>
          <a:bodyPr>
            <a:normAutofit/>
          </a:bodyPr>
          <a:lstStyle/>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The </a:t>
            </a:r>
            <a:r>
              <a:rPr lang="en-US" sz="1800" i="1" dirty="0">
                <a:latin typeface="Arial" pitchFamily="34" charset="0"/>
                <a:cs typeface="Arial" pitchFamily="34" charset="0"/>
              </a:rPr>
              <a:t>LM</a:t>
            </a:r>
            <a:r>
              <a:rPr lang="en-US" sz="1800" dirty="0">
                <a:latin typeface="Arial" pitchFamily="34" charset="0"/>
                <a:cs typeface="Arial" pitchFamily="34" charset="0"/>
              </a:rPr>
              <a:t>  curve, and its relation </a:t>
            </a:r>
            <a:r>
              <a:rPr lang="en-US" sz="1800" dirty="0" smtClean="0">
                <a:latin typeface="Arial" pitchFamily="34" charset="0"/>
                <a:cs typeface="Arial" pitchFamily="34" charset="0"/>
              </a:rPr>
              <a:t>to - the </a:t>
            </a:r>
            <a:r>
              <a:rPr lang="en-US" sz="1800" dirty="0">
                <a:latin typeface="Arial" pitchFamily="34" charset="0"/>
                <a:cs typeface="Arial" pitchFamily="34" charset="0"/>
              </a:rPr>
              <a:t>Theory of Liquidity Preference </a:t>
            </a:r>
          </a:p>
          <a:p>
            <a:endParaRPr lang="en-US" sz="1800" dirty="0" smtClean="0">
              <a:latin typeface="Arial" pitchFamily="34" charset="0"/>
              <a:cs typeface="Arial" pitchFamily="34" charset="0"/>
            </a:endParaRP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How </a:t>
            </a:r>
            <a:r>
              <a:rPr lang="en-US" sz="1800" dirty="0">
                <a:latin typeface="Arial" pitchFamily="34" charset="0"/>
                <a:cs typeface="Arial" pitchFamily="34" charset="0"/>
              </a:rPr>
              <a:t>the </a:t>
            </a:r>
            <a:r>
              <a:rPr lang="en-US" sz="1800" i="1" dirty="0">
                <a:latin typeface="Arial" pitchFamily="34" charset="0"/>
                <a:cs typeface="Arial" pitchFamily="34" charset="0"/>
              </a:rPr>
              <a:t>IS-LM</a:t>
            </a:r>
            <a:r>
              <a:rPr lang="en-US" sz="1800" dirty="0">
                <a:latin typeface="Arial" pitchFamily="34" charset="0"/>
                <a:cs typeface="Arial" pitchFamily="34" charset="0"/>
              </a:rPr>
              <a:t>  model determines income and the interest rate in the short run when </a:t>
            </a:r>
            <a:r>
              <a:rPr lang="en-US" sz="1800" b="1" i="1" dirty="0">
                <a:latin typeface="Arial" pitchFamily="34" charset="0"/>
                <a:cs typeface="Arial" pitchFamily="34" charset="0"/>
              </a:rPr>
              <a:t>P</a:t>
            </a:r>
            <a:r>
              <a:rPr lang="en-US" sz="1800" dirty="0">
                <a:latin typeface="Arial" pitchFamily="34" charset="0"/>
                <a:cs typeface="Arial" pitchFamily="34" charset="0"/>
              </a:rPr>
              <a:t>  is fixed </a:t>
            </a:r>
            <a:endParaRPr lang="en-US" sz="1800" dirty="0" smtClean="0">
              <a:latin typeface="Arial" pitchFamily="34" charset="0"/>
              <a:cs typeface="Arial" pitchFamily="34" charset="0"/>
            </a:endParaRP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Policy analysis with the IS-LM Model</a:t>
            </a:r>
            <a:endParaRPr lang="en-US" sz="1800" dirty="0">
              <a:latin typeface="Arial" pitchFamily="34" charset="0"/>
              <a:cs typeface="Arial" pitchFamily="34" charset="0"/>
            </a:endParaRP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Theory of Liquidity Preference</a:t>
            </a:r>
          </a:p>
        </p:txBody>
      </p:sp>
      <p:sp>
        <p:nvSpPr>
          <p:cNvPr id="53251" name="Rectangle 3"/>
          <p:cNvSpPr>
            <a:spLocks noGrp="1" noChangeArrowheads="1"/>
          </p:cNvSpPr>
          <p:nvPr>
            <p:ph idx="1"/>
          </p:nvPr>
        </p:nvSpPr>
        <p:spPr>
          <a:xfrm>
            <a:off x="1066800" y="1295400"/>
            <a:ext cx="7315200" cy="2819400"/>
          </a:xfrm>
        </p:spPr>
        <p:txBody>
          <a:bodyPr>
            <a:normAutofit lnSpcReduction="10000"/>
          </a:bodyPr>
          <a:lstStyle/>
          <a:p>
            <a:pPr>
              <a:spcBef>
                <a:spcPct val="50000"/>
              </a:spcBef>
            </a:pPr>
            <a:endParaRPr lang="en-US" sz="1800" dirty="0" smtClean="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Due </a:t>
            </a:r>
            <a:r>
              <a:rPr lang="en-US" sz="1800" dirty="0">
                <a:latin typeface="Arial" pitchFamily="34" charset="0"/>
                <a:cs typeface="Arial" pitchFamily="34" charset="0"/>
              </a:rPr>
              <a:t>to John Maynard Keynes</a:t>
            </a:r>
            <a:r>
              <a:rPr lang="en-US" sz="1800" dirty="0" smtClean="0">
                <a:latin typeface="Arial" pitchFamily="34" charset="0"/>
                <a:cs typeface="Arial" pitchFamily="34" charset="0"/>
              </a:rPr>
              <a:t>.</a:t>
            </a:r>
          </a:p>
          <a:p>
            <a:pPr>
              <a:spcBef>
                <a:spcPct val="50000"/>
              </a:spcBef>
            </a:pPr>
            <a:endParaRPr lang="en-US" sz="1800" dirty="0" smtClean="0">
              <a:latin typeface="Arial" pitchFamily="34" charset="0"/>
              <a:cs typeface="Arial" pitchFamily="34" charset="0"/>
            </a:endParaRPr>
          </a:p>
          <a:p>
            <a:pPr>
              <a:spcBef>
                <a:spcPct val="50000"/>
              </a:spcBef>
            </a:pPr>
            <a:endParaRPr lang="en-US" sz="1800" dirty="0" smtClean="0">
              <a:latin typeface="Arial" pitchFamily="34" charset="0"/>
              <a:cs typeface="Arial" pitchFamily="34" charset="0"/>
            </a:endParaRPr>
          </a:p>
          <a:p>
            <a:pPr>
              <a:spcBef>
                <a:spcPct val="50000"/>
              </a:spcBef>
            </a:pPr>
            <a:endParaRPr lang="en-US" sz="1800" dirty="0">
              <a:latin typeface="Arial" pitchFamily="34" charset="0"/>
              <a:cs typeface="Arial" pitchFamily="34" charset="0"/>
            </a:endParaRPr>
          </a:p>
          <a:p>
            <a:pPr>
              <a:spcBef>
                <a:spcPct val="50000"/>
              </a:spcBef>
            </a:pPr>
            <a:r>
              <a:rPr lang="en-US" sz="1800" dirty="0">
                <a:latin typeface="Arial" pitchFamily="34" charset="0"/>
                <a:cs typeface="Arial" pitchFamily="34" charset="0"/>
              </a:rPr>
              <a:t>A simple theory in which the interest rate </a:t>
            </a:r>
            <a:br>
              <a:rPr lang="en-US" sz="1800" dirty="0">
                <a:latin typeface="Arial" pitchFamily="34" charset="0"/>
                <a:cs typeface="Arial" pitchFamily="34" charset="0"/>
              </a:rPr>
            </a:br>
            <a:r>
              <a:rPr lang="en-US" sz="1800" dirty="0">
                <a:latin typeface="Arial" pitchFamily="34" charset="0"/>
                <a:cs typeface="Arial" pitchFamily="34" charset="0"/>
              </a:rPr>
              <a:t>is determined by money supply and </a:t>
            </a:r>
            <a:br>
              <a:rPr lang="en-US" sz="1800" dirty="0">
                <a:latin typeface="Arial" pitchFamily="34" charset="0"/>
                <a:cs typeface="Arial" pitchFamily="34" charset="0"/>
              </a:rPr>
            </a:br>
            <a:r>
              <a:rPr lang="en-US" sz="1800" dirty="0">
                <a:latin typeface="Arial" pitchFamily="34" charset="0"/>
                <a:cs typeface="Arial" pitchFamily="34" charset="0"/>
              </a:rPr>
              <a:t>money demand.  </a:t>
            </a:r>
          </a:p>
          <a:p>
            <a:pPr>
              <a:spcBef>
                <a:spcPct val="50000"/>
              </a:spcBef>
              <a:buFont typeface="Wingdings" pitchFamily="2" charset="2"/>
              <a:buNone/>
            </a:pPr>
            <a:endParaRPr lang="en-US" sz="1800"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Money Supply</a:t>
            </a:r>
          </a:p>
        </p:txBody>
      </p:sp>
      <p:sp>
        <p:nvSpPr>
          <p:cNvPr id="104451" name="Rectangle 3"/>
          <p:cNvSpPr>
            <a:spLocks noGrp="1" noChangeArrowheads="1"/>
          </p:cNvSpPr>
          <p:nvPr>
            <p:ph idx="1"/>
          </p:nvPr>
        </p:nvSpPr>
        <p:spPr>
          <a:xfrm>
            <a:off x="914400" y="1371600"/>
            <a:ext cx="2514600" cy="1905000"/>
          </a:xfrm>
        </p:spPr>
        <p:txBody>
          <a:bodyPr/>
          <a:lstStyle/>
          <a:p>
            <a:pPr marL="0" indent="0">
              <a:lnSpc>
                <a:spcPct val="105000"/>
              </a:lnSpc>
              <a:spcBef>
                <a:spcPct val="50000"/>
              </a:spcBef>
              <a:buFont typeface="Wingdings" pitchFamily="2" charset="2"/>
              <a:buNone/>
            </a:pPr>
            <a:r>
              <a:rPr lang="en-US" sz="1800">
                <a:latin typeface="Arial" pitchFamily="34" charset="0"/>
                <a:cs typeface="Arial" pitchFamily="34" charset="0"/>
              </a:rPr>
              <a:t>The supply of </a:t>
            </a:r>
            <a:br>
              <a:rPr lang="en-US" sz="1800">
                <a:latin typeface="Arial" pitchFamily="34" charset="0"/>
                <a:cs typeface="Arial" pitchFamily="34" charset="0"/>
              </a:rPr>
            </a:br>
            <a:r>
              <a:rPr lang="en-US" sz="1800">
                <a:latin typeface="Arial" pitchFamily="34" charset="0"/>
                <a:cs typeface="Arial" pitchFamily="34" charset="0"/>
              </a:rPr>
              <a:t>real money </a:t>
            </a:r>
            <a:br>
              <a:rPr lang="en-US" sz="1800">
                <a:latin typeface="Arial" pitchFamily="34" charset="0"/>
                <a:cs typeface="Arial" pitchFamily="34" charset="0"/>
              </a:rPr>
            </a:br>
            <a:r>
              <a:rPr lang="en-US" sz="1800">
                <a:latin typeface="Arial" pitchFamily="34" charset="0"/>
                <a:cs typeface="Arial" pitchFamily="34" charset="0"/>
              </a:rPr>
              <a:t>balances </a:t>
            </a:r>
            <a:br>
              <a:rPr lang="en-US" sz="1800">
                <a:latin typeface="Arial" pitchFamily="34" charset="0"/>
                <a:cs typeface="Arial" pitchFamily="34" charset="0"/>
              </a:rPr>
            </a:br>
            <a:r>
              <a:rPr lang="en-US" sz="1800">
                <a:latin typeface="Arial" pitchFamily="34" charset="0"/>
                <a:cs typeface="Arial" pitchFamily="34" charset="0"/>
              </a:rPr>
              <a:t>is fixed:</a:t>
            </a:r>
          </a:p>
        </p:txBody>
      </p:sp>
      <p:graphicFrame>
        <p:nvGraphicFramePr>
          <p:cNvPr id="342016" name="Object 0"/>
          <p:cNvGraphicFramePr>
            <a:graphicFrameLocks noChangeAspect="1"/>
          </p:cNvGraphicFramePr>
          <p:nvPr/>
        </p:nvGraphicFramePr>
        <p:xfrm>
          <a:off x="533400" y="3276600"/>
          <a:ext cx="2784475" cy="704850"/>
        </p:xfrm>
        <a:graphic>
          <a:graphicData uri="http://schemas.openxmlformats.org/presentationml/2006/ole">
            <p:oleObj spid="_x0000_s342019" name="Equation" r:id="rId4" imgW="1104900" imgH="279400" progId="">
              <p:embed/>
            </p:oleObj>
          </a:graphicData>
        </a:graphic>
      </p:graphicFrame>
      <p:grpSp>
        <p:nvGrpSpPr>
          <p:cNvPr id="104453" name="Group 5"/>
          <p:cNvGrpSpPr>
            <a:grpSpLocks/>
          </p:cNvGrpSpPr>
          <p:nvPr/>
        </p:nvGrpSpPr>
        <p:grpSpPr bwMode="auto">
          <a:xfrm>
            <a:off x="4572000" y="1828800"/>
            <a:ext cx="3505200" cy="3352800"/>
            <a:chOff x="2640" y="1056"/>
            <a:chExt cx="2496" cy="2112"/>
          </a:xfrm>
        </p:grpSpPr>
        <p:sp>
          <p:nvSpPr>
            <p:cNvPr id="104454" name="Line 6"/>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104455" name="Line 7"/>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104456" name="Text Box 8"/>
          <p:cNvSpPr txBox="1">
            <a:spLocks noChangeArrowheads="1"/>
          </p:cNvSpPr>
          <p:nvPr/>
        </p:nvSpPr>
        <p:spPr bwMode="auto">
          <a:xfrm>
            <a:off x="7162800" y="4978400"/>
            <a:ext cx="1676400" cy="1144588"/>
          </a:xfrm>
          <a:prstGeom prst="rect">
            <a:avLst/>
          </a:prstGeom>
          <a:noFill/>
          <a:ln w="9525">
            <a:noFill/>
            <a:miter lim="800000"/>
            <a:headEnd/>
            <a:tailEnd/>
          </a:ln>
          <a:effectLst/>
        </p:spPr>
        <p:txBody>
          <a:bodyPr>
            <a:spAutoFit/>
          </a:bodyPr>
          <a:lstStyle/>
          <a:p>
            <a:pPr algn="r">
              <a:spcBef>
                <a:spcPct val="5000"/>
              </a:spcBef>
            </a:pPr>
            <a:r>
              <a:rPr lang="en-US" b="1" i="1">
                <a:latin typeface="Tahoma" pitchFamily="34" charset="0"/>
              </a:rPr>
              <a:t>M/P</a:t>
            </a:r>
            <a:r>
              <a:rPr lang="en-US">
                <a:latin typeface="Arial" charset="0"/>
              </a:rPr>
              <a:t> </a:t>
            </a:r>
          </a:p>
          <a:p>
            <a:pPr algn="r">
              <a:spcBef>
                <a:spcPct val="5000"/>
              </a:spcBef>
            </a:pPr>
            <a:r>
              <a:rPr lang="en-US" sz="2200">
                <a:latin typeface="Arial" charset="0"/>
              </a:rPr>
              <a:t>real money   balances</a:t>
            </a:r>
          </a:p>
        </p:txBody>
      </p:sp>
      <p:sp>
        <p:nvSpPr>
          <p:cNvPr id="104457" name="Text Box 9"/>
          <p:cNvSpPr txBox="1">
            <a:spLocks noChangeArrowheads="1"/>
          </p:cNvSpPr>
          <p:nvPr/>
        </p:nvSpPr>
        <p:spPr bwMode="auto">
          <a:xfrm>
            <a:off x="3352800" y="1352550"/>
            <a:ext cx="1295400" cy="1162050"/>
          </a:xfrm>
          <a:prstGeom prst="rect">
            <a:avLst/>
          </a:prstGeom>
          <a:noFill/>
          <a:ln w="9525">
            <a:noFill/>
            <a:miter lim="800000"/>
            <a:headEnd/>
            <a:tailEnd/>
          </a:ln>
          <a:effectLst/>
        </p:spPr>
        <p:txBody>
          <a:bodyPr>
            <a:spAutoFit/>
          </a:bodyPr>
          <a:lstStyle/>
          <a:p>
            <a:pPr algn="r">
              <a:spcBef>
                <a:spcPct val="5000"/>
              </a:spcBef>
              <a:tabLst>
                <a:tab pos="1082675" algn="r"/>
                <a:tab pos="1830388" algn="r"/>
              </a:tabLst>
            </a:pPr>
            <a:r>
              <a:rPr lang="en-US" b="1" i="1">
                <a:latin typeface="Tahoma" pitchFamily="34" charset="0"/>
              </a:rPr>
              <a:t>r</a:t>
            </a:r>
            <a:endParaRPr lang="en-US" sz="2200">
              <a:latin typeface="Arial" charset="0"/>
            </a:endParaRPr>
          </a:p>
          <a:p>
            <a:pPr>
              <a:spcBef>
                <a:spcPct val="5000"/>
              </a:spcBef>
              <a:tabLst>
                <a:tab pos="1082675" algn="r"/>
                <a:tab pos="1830388" algn="r"/>
              </a:tabLst>
            </a:pPr>
            <a:r>
              <a:rPr lang="en-US" sz="2200">
                <a:latin typeface="Arial" charset="0"/>
              </a:rPr>
              <a:t>	interest</a:t>
            </a:r>
          </a:p>
          <a:p>
            <a:pPr>
              <a:spcBef>
                <a:spcPct val="5000"/>
              </a:spcBef>
              <a:tabLst>
                <a:tab pos="1082675" algn="r"/>
                <a:tab pos="1830388" algn="r"/>
              </a:tabLst>
            </a:pPr>
            <a:r>
              <a:rPr lang="en-US" sz="2200">
                <a:latin typeface="Arial" charset="0"/>
              </a:rPr>
              <a:t>	rate</a:t>
            </a:r>
          </a:p>
        </p:txBody>
      </p:sp>
      <p:sp>
        <p:nvSpPr>
          <p:cNvPr id="104459" name="Line 11"/>
          <p:cNvSpPr>
            <a:spLocks noChangeShapeType="1"/>
          </p:cNvSpPr>
          <p:nvPr/>
        </p:nvSpPr>
        <p:spPr bwMode="auto">
          <a:xfrm flipV="1">
            <a:off x="6400800" y="2162175"/>
            <a:ext cx="0" cy="3019425"/>
          </a:xfrm>
          <a:prstGeom prst="line">
            <a:avLst/>
          </a:prstGeom>
          <a:noFill/>
          <a:ln w="28575">
            <a:solidFill>
              <a:srgbClr val="009900"/>
            </a:solidFill>
            <a:round/>
            <a:headEnd/>
            <a:tailEnd/>
          </a:ln>
          <a:effectLst/>
        </p:spPr>
        <p:txBody>
          <a:bodyPr/>
          <a:lstStyle/>
          <a:p>
            <a:endParaRPr lang="en-US"/>
          </a:p>
        </p:txBody>
      </p:sp>
      <p:graphicFrame>
        <p:nvGraphicFramePr>
          <p:cNvPr id="342017" name="Object 1"/>
          <p:cNvGraphicFramePr>
            <a:graphicFrameLocks noChangeAspect="1"/>
          </p:cNvGraphicFramePr>
          <p:nvPr/>
        </p:nvGraphicFramePr>
        <p:xfrm>
          <a:off x="5867400" y="1676400"/>
          <a:ext cx="1143000" cy="558800"/>
        </p:xfrm>
        <a:graphic>
          <a:graphicData uri="http://schemas.openxmlformats.org/presentationml/2006/ole">
            <p:oleObj spid="_x0000_s342020" name="Equation" r:id="rId5" imgW="571252" imgH="279279" progId="">
              <p:embed/>
            </p:oleObj>
          </a:graphicData>
        </a:graphic>
      </p:graphicFrame>
      <p:graphicFrame>
        <p:nvGraphicFramePr>
          <p:cNvPr id="342018" name="Object 2"/>
          <p:cNvGraphicFramePr>
            <a:graphicFrameLocks noChangeAspect="1"/>
          </p:cNvGraphicFramePr>
          <p:nvPr/>
        </p:nvGraphicFramePr>
        <p:xfrm>
          <a:off x="6019800" y="5181600"/>
          <a:ext cx="762000" cy="468313"/>
        </p:xfrm>
        <a:graphic>
          <a:graphicData uri="http://schemas.openxmlformats.org/presentationml/2006/ole">
            <p:oleObj spid="_x0000_s342021" name="Equation" r:id="rId6" imgW="393529" imgH="241195" progId="">
              <p:embed/>
            </p:oleObj>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Money Demand</a:t>
            </a:r>
          </a:p>
        </p:txBody>
      </p:sp>
      <p:sp>
        <p:nvSpPr>
          <p:cNvPr id="108547" name="Rectangle 3"/>
          <p:cNvSpPr>
            <a:spLocks noGrp="1" noChangeArrowheads="1"/>
          </p:cNvSpPr>
          <p:nvPr>
            <p:ph idx="1"/>
          </p:nvPr>
        </p:nvSpPr>
        <p:spPr>
          <a:xfrm>
            <a:off x="914400" y="1371600"/>
            <a:ext cx="2514600" cy="1524000"/>
          </a:xfrm>
        </p:spPr>
        <p:txBody>
          <a:bodyPr/>
          <a:lstStyle/>
          <a:p>
            <a:pPr marL="0" indent="0">
              <a:lnSpc>
                <a:spcPct val="105000"/>
              </a:lnSpc>
              <a:spcBef>
                <a:spcPct val="50000"/>
              </a:spcBef>
              <a:buFont typeface="Wingdings" pitchFamily="2" charset="2"/>
              <a:buNone/>
            </a:pPr>
            <a:r>
              <a:rPr lang="en-US" sz="1800">
                <a:latin typeface="Arial" pitchFamily="34" charset="0"/>
                <a:cs typeface="Arial" pitchFamily="34" charset="0"/>
              </a:rPr>
              <a:t>Demand for</a:t>
            </a:r>
            <a:br>
              <a:rPr lang="en-US" sz="1800">
                <a:latin typeface="Arial" pitchFamily="34" charset="0"/>
                <a:cs typeface="Arial" pitchFamily="34" charset="0"/>
              </a:rPr>
            </a:br>
            <a:r>
              <a:rPr lang="en-US" sz="1800">
                <a:latin typeface="Arial" pitchFamily="34" charset="0"/>
                <a:cs typeface="Arial" pitchFamily="34" charset="0"/>
              </a:rPr>
              <a:t>real money </a:t>
            </a:r>
            <a:br>
              <a:rPr lang="en-US" sz="1800">
                <a:latin typeface="Arial" pitchFamily="34" charset="0"/>
                <a:cs typeface="Arial" pitchFamily="34" charset="0"/>
              </a:rPr>
            </a:br>
            <a:r>
              <a:rPr lang="en-US" sz="1800">
                <a:latin typeface="Arial" pitchFamily="34" charset="0"/>
                <a:cs typeface="Arial" pitchFamily="34" charset="0"/>
              </a:rPr>
              <a:t>balances:</a:t>
            </a:r>
          </a:p>
        </p:txBody>
      </p:sp>
      <p:grpSp>
        <p:nvGrpSpPr>
          <p:cNvPr id="108549" name="Group 5"/>
          <p:cNvGrpSpPr>
            <a:grpSpLocks/>
          </p:cNvGrpSpPr>
          <p:nvPr/>
        </p:nvGrpSpPr>
        <p:grpSpPr bwMode="auto">
          <a:xfrm>
            <a:off x="4572000" y="1828800"/>
            <a:ext cx="3505200" cy="3352800"/>
            <a:chOff x="2640" y="1056"/>
            <a:chExt cx="2496" cy="2112"/>
          </a:xfrm>
        </p:grpSpPr>
        <p:sp>
          <p:nvSpPr>
            <p:cNvPr id="108550" name="Line 6"/>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108551" name="Line 7"/>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108552" name="Text Box 8"/>
          <p:cNvSpPr txBox="1">
            <a:spLocks noChangeArrowheads="1"/>
          </p:cNvSpPr>
          <p:nvPr/>
        </p:nvSpPr>
        <p:spPr bwMode="auto">
          <a:xfrm>
            <a:off x="7162800" y="4978400"/>
            <a:ext cx="1676400" cy="1144588"/>
          </a:xfrm>
          <a:prstGeom prst="rect">
            <a:avLst/>
          </a:prstGeom>
          <a:noFill/>
          <a:ln w="9525">
            <a:noFill/>
            <a:miter lim="800000"/>
            <a:headEnd/>
            <a:tailEnd/>
          </a:ln>
          <a:effectLst/>
        </p:spPr>
        <p:txBody>
          <a:bodyPr>
            <a:spAutoFit/>
          </a:bodyPr>
          <a:lstStyle/>
          <a:p>
            <a:pPr algn="r">
              <a:spcBef>
                <a:spcPct val="5000"/>
              </a:spcBef>
            </a:pPr>
            <a:r>
              <a:rPr lang="en-US" b="1" i="1">
                <a:latin typeface="Tahoma" pitchFamily="34" charset="0"/>
              </a:rPr>
              <a:t>M/P</a:t>
            </a:r>
            <a:r>
              <a:rPr lang="en-US">
                <a:latin typeface="Arial" charset="0"/>
              </a:rPr>
              <a:t> </a:t>
            </a:r>
          </a:p>
          <a:p>
            <a:pPr algn="r">
              <a:spcBef>
                <a:spcPct val="5000"/>
              </a:spcBef>
            </a:pPr>
            <a:r>
              <a:rPr lang="en-US" sz="2200">
                <a:latin typeface="Arial" charset="0"/>
              </a:rPr>
              <a:t>real money   balances</a:t>
            </a:r>
          </a:p>
        </p:txBody>
      </p:sp>
      <p:sp>
        <p:nvSpPr>
          <p:cNvPr id="108553" name="Text Box 9"/>
          <p:cNvSpPr txBox="1">
            <a:spLocks noChangeArrowheads="1"/>
          </p:cNvSpPr>
          <p:nvPr/>
        </p:nvSpPr>
        <p:spPr bwMode="auto">
          <a:xfrm>
            <a:off x="3352800" y="1352550"/>
            <a:ext cx="1295400" cy="1162050"/>
          </a:xfrm>
          <a:prstGeom prst="rect">
            <a:avLst/>
          </a:prstGeom>
          <a:noFill/>
          <a:ln w="9525">
            <a:noFill/>
            <a:miter lim="800000"/>
            <a:headEnd/>
            <a:tailEnd/>
          </a:ln>
          <a:effectLst/>
        </p:spPr>
        <p:txBody>
          <a:bodyPr>
            <a:spAutoFit/>
          </a:bodyPr>
          <a:lstStyle/>
          <a:p>
            <a:pPr algn="r">
              <a:spcBef>
                <a:spcPct val="5000"/>
              </a:spcBef>
              <a:tabLst>
                <a:tab pos="1082675" algn="r"/>
                <a:tab pos="1830388" algn="r"/>
              </a:tabLst>
            </a:pPr>
            <a:r>
              <a:rPr lang="en-US" b="1" i="1">
                <a:latin typeface="Tahoma" pitchFamily="34" charset="0"/>
              </a:rPr>
              <a:t>r</a:t>
            </a:r>
            <a:endParaRPr lang="en-US" sz="2200">
              <a:latin typeface="Arial" charset="0"/>
            </a:endParaRPr>
          </a:p>
          <a:p>
            <a:pPr>
              <a:spcBef>
                <a:spcPct val="5000"/>
              </a:spcBef>
              <a:tabLst>
                <a:tab pos="1082675" algn="r"/>
                <a:tab pos="1830388" algn="r"/>
              </a:tabLst>
            </a:pPr>
            <a:r>
              <a:rPr lang="en-US" sz="2200">
                <a:latin typeface="Arial" charset="0"/>
              </a:rPr>
              <a:t>	interest</a:t>
            </a:r>
          </a:p>
          <a:p>
            <a:pPr>
              <a:spcBef>
                <a:spcPct val="5000"/>
              </a:spcBef>
              <a:tabLst>
                <a:tab pos="1082675" algn="r"/>
                <a:tab pos="1830388" algn="r"/>
              </a:tabLst>
            </a:pPr>
            <a:r>
              <a:rPr lang="en-US" sz="2200">
                <a:latin typeface="Arial" charset="0"/>
              </a:rPr>
              <a:t>	rate</a:t>
            </a:r>
          </a:p>
        </p:txBody>
      </p:sp>
      <p:sp>
        <p:nvSpPr>
          <p:cNvPr id="108554" name="Line 10"/>
          <p:cNvSpPr>
            <a:spLocks noChangeShapeType="1"/>
          </p:cNvSpPr>
          <p:nvPr/>
        </p:nvSpPr>
        <p:spPr bwMode="auto">
          <a:xfrm flipV="1">
            <a:off x="6400800" y="2162175"/>
            <a:ext cx="0" cy="3019425"/>
          </a:xfrm>
          <a:prstGeom prst="line">
            <a:avLst/>
          </a:prstGeom>
          <a:noFill/>
          <a:ln w="28575">
            <a:solidFill>
              <a:srgbClr val="C0C0C0"/>
            </a:solidFill>
            <a:round/>
            <a:headEnd/>
            <a:tailEnd/>
          </a:ln>
          <a:effectLst/>
        </p:spPr>
        <p:txBody>
          <a:bodyPr/>
          <a:lstStyle/>
          <a:p>
            <a:endParaRPr lang="en-US"/>
          </a:p>
        </p:txBody>
      </p:sp>
      <p:graphicFrame>
        <p:nvGraphicFramePr>
          <p:cNvPr id="343040" name="Object 0"/>
          <p:cNvGraphicFramePr>
            <a:graphicFrameLocks noChangeAspect="1"/>
          </p:cNvGraphicFramePr>
          <p:nvPr/>
        </p:nvGraphicFramePr>
        <p:xfrm>
          <a:off x="5867400" y="1676400"/>
          <a:ext cx="1143000" cy="558800"/>
        </p:xfrm>
        <a:graphic>
          <a:graphicData uri="http://schemas.openxmlformats.org/presentationml/2006/ole">
            <p:oleObj spid="_x0000_s343043" name="Equation" r:id="rId4" imgW="571252" imgH="279279" progId="">
              <p:embed/>
            </p:oleObj>
          </a:graphicData>
        </a:graphic>
      </p:graphicFrame>
      <p:graphicFrame>
        <p:nvGraphicFramePr>
          <p:cNvPr id="343041" name="Object 1"/>
          <p:cNvGraphicFramePr>
            <a:graphicFrameLocks noChangeAspect="1"/>
          </p:cNvGraphicFramePr>
          <p:nvPr/>
        </p:nvGraphicFramePr>
        <p:xfrm>
          <a:off x="6019800" y="5181600"/>
          <a:ext cx="762000" cy="468313"/>
        </p:xfrm>
        <a:graphic>
          <a:graphicData uri="http://schemas.openxmlformats.org/presentationml/2006/ole">
            <p:oleObj spid="_x0000_s343044" name="Equation" r:id="rId5" imgW="393529" imgH="241195" progId="">
              <p:embed/>
            </p:oleObj>
          </a:graphicData>
        </a:graphic>
      </p:graphicFrame>
      <p:graphicFrame>
        <p:nvGraphicFramePr>
          <p:cNvPr id="343042" name="Object 2"/>
          <p:cNvGraphicFramePr>
            <a:graphicFrameLocks noChangeAspect="1"/>
          </p:cNvGraphicFramePr>
          <p:nvPr/>
        </p:nvGraphicFramePr>
        <p:xfrm>
          <a:off x="942975" y="2921000"/>
          <a:ext cx="2638425" cy="631825"/>
        </p:xfrm>
        <a:graphic>
          <a:graphicData uri="http://schemas.openxmlformats.org/presentationml/2006/ole">
            <p:oleObj spid="_x0000_s343045" name="Equation" r:id="rId6" imgW="1168400" imgH="279400" progId="">
              <p:embed/>
            </p:oleObj>
          </a:graphicData>
        </a:graphic>
      </p:graphicFrame>
      <p:sp>
        <p:nvSpPr>
          <p:cNvPr id="108558" name="Arc 14"/>
          <p:cNvSpPr>
            <a:spLocks/>
          </p:cNvSpPr>
          <p:nvPr/>
        </p:nvSpPr>
        <p:spPr bwMode="auto">
          <a:xfrm flipH="1" flipV="1">
            <a:off x="4953000" y="757238"/>
            <a:ext cx="3352800" cy="3738562"/>
          </a:xfrm>
          <a:custGeom>
            <a:avLst/>
            <a:gdLst>
              <a:gd name="G0" fmla="+- 0 0 0"/>
              <a:gd name="G1" fmla="+- 21438 0 0"/>
              <a:gd name="G2" fmla="+- 21600 0 0"/>
              <a:gd name="T0" fmla="*/ 2640 w 19689"/>
              <a:gd name="T1" fmla="*/ 0 h 21438"/>
              <a:gd name="T2" fmla="*/ 19689 w 19689"/>
              <a:gd name="T3" fmla="*/ 12556 h 21438"/>
              <a:gd name="T4" fmla="*/ 0 w 19689"/>
              <a:gd name="T5" fmla="*/ 21438 h 21438"/>
            </a:gdLst>
            <a:ahLst/>
            <a:cxnLst>
              <a:cxn ang="0">
                <a:pos x="T0" y="T1"/>
              </a:cxn>
              <a:cxn ang="0">
                <a:pos x="T2" y="T3"/>
              </a:cxn>
              <a:cxn ang="0">
                <a:pos x="T4" y="T5"/>
              </a:cxn>
            </a:cxnLst>
            <a:rect l="0" t="0" r="r" b="b"/>
            <a:pathLst>
              <a:path w="19689" h="21438" fill="none" extrusionOk="0">
                <a:moveTo>
                  <a:pt x="2640" y="-1"/>
                </a:moveTo>
                <a:cubicBezTo>
                  <a:pt x="10125" y="921"/>
                  <a:pt x="16587" y="5681"/>
                  <a:pt x="19689" y="12555"/>
                </a:cubicBezTo>
              </a:path>
              <a:path w="19689" h="21438" stroke="0" extrusionOk="0">
                <a:moveTo>
                  <a:pt x="2640" y="-1"/>
                </a:moveTo>
                <a:cubicBezTo>
                  <a:pt x="10125" y="921"/>
                  <a:pt x="16587" y="5681"/>
                  <a:pt x="19689" y="12555"/>
                </a:cubicBezTo>
                <a:lnTo>
                  <a:pt x="0" y="21438"/>
                </a:lnTo>
                <a:close/>
              </a:path>
            </a:pathLst>
          </a:custGeom>
          <a:noFill/>
          <a:ln w="38100">
            <a:solidFill>
              <a:schemeClr val="hlink"/>
            </a:solidFill>
            <a:round/>
            <a:headEnd/>
            <a:tailEnd/>
          </a:ln>
          <a:effectLst/>
        </p:spPr>
        <p:txBody>
          <a:bodyPr wrap="none" anchor="ctr"/>
          <a:lstStyle/>
          <a:p>
            <a:endParaRPr lang="en-US"/>
          </a:p>
        </p:txBody>
      </p:sp>
      <p:sp>
        <p:nvSpPr>
          <p:cNvPr id="108559" name="Text Box 15"/>
          <p:cNvSpPr txBox="1">
            <a:spLocks noChangeArrowheads="1"/>
          </p:cNvSpPr>
          <p:nvPr/>
        </p:nvSpPr>
        <p:spPr bwMode="auto">
          <a:xfrm>
            <a:off x="7772400" y="4235450"/>
            <a:ext cx="990600" cy="488950"/>
          </a:xfrm>
          <a:prstGeom prst="rect">
            <a:avLst/>
          </a:prstGeom>
          <a:noFill/>
          <a:ln w="9525">
            <a:noFill/>
            <a:miter lim="800000"/>
            <a:headEnd/>
            <a:tailEnd/>
          </a:ln>
          <a:effectLst/>
        </p:spPr>
        <p:txBody>
          <a:bodyPr>
            <a:spAutoFit/>
          </a:bodyPr>
          <a:lstStyle/>
          <a:p>
            <a:pPr>
              <a:spcBef>
                <a:spcPct val="50000"/>
              </a:spcBef>
            </a:pPr>
            <a:r>
              <a:rPr lang="en-US" sz="2600" b="1" i="1">
                <a:solidFill>
                  <a:schemeClr val="hlink"/>
                </a:solidFill>
                <a:latin typeface="Tahoma" pitchFamily="34" charset="0"/>
              </a:rPr>
              <a:t>L</a:t>
            </a:r>
            <a:r>
              <a:rPr lang="en-US" sz="1200" b="1" i="1">
                <a:solidFill>
                  <a:schemeClr val="hlink"/>
                </a:solidFill>
                <a:latin typeface="Tahoma" pitchFamily="34" charset="0"/>
              </a:rPr>
              <a:t> </a:t>
            </a:r>
            <a:r>
              <a:rPr lang="en-US" sz="2600">
                <a:solidFill>
                  <a:schemeClr val="hlink"/>
                </a:solidFill>
                <a:latin typeface="Tahoma" pitchFamily="34" charset="0"/>
              </a:rPr>
              <a:t>(</a:t>
            </a:r>
            <a:r>
              <a:rPr lang="en-US" sz="2600" b="1" i="1">
                <a:solidFill>
                  <a:schemeClr val="hlink"/>
                </a:solidFill>
                <a:latin typeface="Tahoma" pitchFamily="34" charset="0"/>
              </a:rPr>
              <a:t>r</a:t>
            </a:r>
            <a:r>
              <a:rPr lang="en-US" sz="1200" b="1" i="1">
                <a:solidFill>
                  <a:schemeClr val="hlink"/>
                </a:solidFill>
                <a:latin typeface="Tahoma" pitchFamily="34" charset="0"/>
              </a:rPr>
              <a:t> </a:t>
            </a:r>
            <a:r>
              <a:rPr lang="en-US" sz="2600">
                <a:solidFill>
                  <a:schemeClr val="hlink"/>
                </a:solidFill>
                <a:latin typeface="Tahoma" pitchFamily="34" charset="0"/>
              </a:rPr>
              <a:t>)</a:t>
            </a:r>
            <a:r>
              <a:rPr lang="en-US" sz="2600" b="1" i="1">
                <a:solidFill>
                  <a:schemeClr val="hlink"/>
                </a:solidFill>
                <a:latin typeface="Tahoma" pitchFamily="34" charset="0"/>
              </a:rPr>
              <a:t> </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Equilibrium</a:t>
            </a:r>
          </a:p>
        </p:txBody>
      </p:sp>
      <p:sp>
        <p:nvSpPr>
          <p:cNvPr id="110595" name="Rectangle 3"/>
          <p:cNvSpPr>
            <a:spLocks noGrp="1" noChangeArrowheads="1"/>
          </p:cNvSpPr>
          <p:nvPr>
            <p:ph idx="1"/>
          </p:nvPr>
        </p:nvSpPr>
        <p:spPr>
          <a:xfrm>
            <a:off x="914400" y="1371600"/>
            <a:ext cx="2362200" cy="2743200"/>
          </a:xfrm>
        </p:spPr>
        <p:txBody>
          <a:bodyPr/>
          <a:lstStyle/>
          <a:p>
            <a:pPr marL="0" indent="0">
              <a:lnSpc>
                <a:spcPct val="105000"/>
              </a:lnSpc>
              <a:spcBef>
                <a:spcPct val="50000"/>
              </a:spcBef>
              <a:buFont typeface="Wingdings" pitchFamily="2" charset="2"/>
              <a:buNone/>
            </a:pPr>
            <a:r>
              <a:rPr lang="en-US" sz="1800">
                <a:latin typeface="Arial" pitchFamily="34" charset="0"/>
                <a:cs typeface="Arial" pitchFamily="34" charset="0"/>
              </a:rPr>
              <a:t>The interest rate adjusts </a:t>
            </a:r>
            <a:br>
              <a:rPr lang="en-US" sz="1800">
                <a:latin typeface="Arial" pitchFamily="34" charset="0"/>
                <a:cs typeface="Arial" pitchFamily="34" charset="0"/>
              </a:rPr>
            </a:br>
            <a:r>
              <a:rPr lang="en-US" sz="1800">
                <a:latin typeface="Arial" pitchFamily="34" charset="0"/>
                <a:cs typeface="Arial" pitchFamily="34" charset="0"/>
              </a:rPr>
              <a:t>to equate the supply and demand for money:</a:t>
            </a:r>
          </a:p>
        </p:txBody>
      </p:sp>
      <p:grpSp>
        <p:nvGrpSpPr>
          <p:cNvPr id="110596" name="Group 4"/>
          <p:cNvGrpSpPr>
            <a:grpSpLocks/>
          </p:cNvGrpSpPr>
          <p:nvPr/>
        </p:nvGrpSpPr>
        <p:grpSpPr bwMode="auto">
          <a:xfrm>
            <a:off x="4572000" y="1828800"/>
            <a:ext cx="3505200" cy="3352800"/>
            <a:chOff x="2640" y="1056"/>
            <a:chExt cx="2496" cy="2112"/>
          </a:xfrm>
        </p:grpSpPr>
        <p:sp>
          <p:nvSpPr>
            <p:cNvPr id="110597" name="Line 5"/>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110598" name="Line 6"/>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110599" name="Text Box 7"/>
          <p:cNvSpPr txBox="1">
            <a:spLocks noChangeArrowheads="1"/>
          </p:cNvSpPr>
          <p:nvPr/>
        </p:nvSpPr>
        <p:spPr bwMode="auto">
          <a:xfrm>
            <a:off x="7162800" y="4978400"/>
            <a:ext cx="1676400" cy="1144588"/>
          </a:xfrm>
          <a:prstGeom prst="rect">
            <a:avLst/>
          </a:prstGeom>
          <a:noFill/>
          <a:ln w="9525">
            <a:noFill/>
            <a:miter lim="800000"/>
            <a:headEnd/>
            <a:tailEnd/>
          </a:ln>
          <a:effectLst/>
        </p:spPr>
        <p:txBody>
          <a:bodyPr>
            <a:spAutoFit/>
          </a:bodyPr>
          <a:lstStyle/>
          <a:p>
            <a:pPr algn="r">
              <a:spcBef>
                <a:spcPct val="5000"/>
              </a:spcBef>
            </a:pPr>
            <a:r>
              <a:rPr lang="en-US" b="1" i="1">
                <a:latin typeface="Tahoma" pitchFamily="34" charset="0"/>
              </a:rPr>
              <a:t>M/P</a:t>
            </a:r>
            <a:r>
              <a:rPr lang="en-US">
                <a:latin typeface="Arial" charset="0"/>
              </a:rPr>
              <a:t> </a:t>
            </a:r>
          </a:p>
          <a:p>
            <a:pPr algn="r">
              <a:spcBef>
                <a:spcPct val="5000"/>
              </a:spcBef>
            </a:pPr>
            <a:r>
              <a:rPr lang="en-US" sz="2200">
                <a:latin typeface="Arial" charset="0"/>
              </a:rPr>
              <a:t>real money   balances</a:t>
            </a:r>
          </a:p>
        </p:txBody>
      </p:sp>
      <p:sp>
        <p:nvSpPr>
          <p:cNvPr id="110600" name="Text Box 8"/>
          <p:cNvSpPr txBox="1">
            <a:spLocks noChangeArrowheads="1"/>
          </p:cNvSpPr>
          <p:nvPr/>
        </p:nvSpPr>
        <p:spPr bwMode="auto">
          <a:xfrm>
            <a:off x="3352800" y="1352550"/>
            <a:ext cx="1295400" cy="1162050"/>
          </a:xfrm>
          <a:prstGeom prst="rect">
            <a:avLst/>
          </a:prstGeom>
          <a:noFill/>
          <a:ln w="9525">
            <a:noFill/>
            <a:miter lim="800000"/>
            <a:headEnd/>
            <a:tailEnd/>
          </a:ln>
          <a:effectLst/>
        </p:spPr>
        <p:txBody>
          <a:bodyPr>
            <a:spAutoFit/>
          </a:bodyPr>
          <a:lstStyle/>
          <a:p>
            <a:pPr algn="r">
              <a:spcBef>
                <a:spcPct val="5000"/>
              </a:spcBef>
              <a:tabLst>
                <a:tab pos="1082675" algn="r"/>
                <a:tab pos="1830388" algn="r"/>
              </a:tabLst>
            </a:pPr>
            <a:r>
              <a:rPr lang="en-US" b="1" i="1">
                <a:latin typeface="Tahoma" pitchFamily="34" charset="0"/>
              </a:rPr>
              <a:t>r</a:t>
            </a:r>
            <a:endParaRPr lang="en-US" sz="2200">
              <a:latin typeface="Arial" charset="0"/>
            </a:endParaRPr>
          </a:p>
          <a:p>
            <a:pPr>
              <a:spcBef>
                <a:spcPct val="5000"/>
              </a:spcBef>
              <a:tabLst>
                <a:tab pos="1082675" algn="r"/>
                <a:tab pos="1830388" algn="r"/>
              </a:tabLst>
            </a:pPr>
            <a:r>
              <a:rPr lang="en-US" sz="2200">
                <a:latin typeface="Arial" charset="0"/>
              </a:rPr>
              <a:t>	interest</a:t>
            </a:r>
          </a:p>
          <a:p>
            <a:pPr>
              <a:spcBef>
                <a:spcPct val="5000"/>
              </a:spcBef>
              <a:tabLst>
                <a:tab pos="1082675" algn="r"/>
                <a:tab pos="1830388" algn="r"/>
              </a:tabLst>
            </a:pPr>
            <a:r>
              <a:rPr lang="en-US" sz="2200">
                <a:latin typeface="Arial" charset="0"/>
              </a:rPr>
              <a:t>	rate</a:t>
            </a:r>
          </a:p>
        </p:txBody>
      </p:sp>
      <p:sp>
        <p:nvSpPr>
          <p:cNvPr id="110601" name="Line 9"/>
          <p:cNvSpPr>
            <a:spLocks noChangeShapeType="1"/>
          </p:cNvSpPr>
          <p:nvPr/>
        </p:nvSpPr>
        <p:spPr bwMode="auto">
          <a:xfrm flipV="1">
            <a:off x="6400800" y="2162175"/>
            <a:ext cx="0" cy="3019425"/>
          </a:xfrm>
          <a:prstGeom prst="line">
            <a:avLst/>
          </a:prstGeom>
          <a:noFill/>
          <a:ln w="28575">
            <a:solidFill>
              <a:schemeClr val="tx1"/>
            </a:solidFill>
            <a:round/>
            <a:headEnd/>
            <a:tailEnd/>
          </a:ln>
          <a:effectLst/>
        </p:spPr>
        <p:txBody>
          <a:bodyPr/>
          <a:lstStyle/>
          <a:p>
            <a:endParaRPr lang="en-US"/>
          </a:p>
        </p:txBody>
      </p:sp>
      <p:graphicFrame>
        <p:nvGraphicFramePr>
          <p:cNvPr id="344064" name="Object 0"/>
          <p:cNvGraphicFramePr>
            <a:graphicFrameLocks noChangeAspect="1"/>
          </p:cNvGraphicFramePr>
          <p:nvPr/>
        </p:nvGraphicFramePr>
        <p:xfrm>
          <a:off x="5867400" y="1676400"/>
          <a:ext cx="1143000" cy="558800"/>
        </p:xfrm>
        <a:graphic>
          <a:graphicData uri="http://schemas.openxmlformats.org/presentationml/2006/ole">
            <p:oleObj spid="_x0000_s344067" name="Equation" r:id="rId4" imgW="571252" imgH="279279" progId="">
              <p:embed/>
            </p:oleObj>
          </a:graphicData>
        </a:graphic>
      </p:graphicFrame>
      <p:graphicFrame>
        <p:nvGraphicFramePr>
          <p:cNvPr id="344065" name="Object 1"/>
          <p:cNvGraphicFramePr>
            <a:graphicFrameLocks noChangeAspect="1"/>
          </p:cNvGraphicFramePr>
          <p:nvPr/>
        </p:nvGraphicFramePr>
        <p:xfrm>
          <a:off x="6019800" y="5181600"/>
          <a:ext cx="762000" cy="468313"/>
        </p:xfrm>
        <a:graphic>
          <a:graphicData uri="http://schemas.openxmlformats.org/presentationml/2006/ole">
            <p:oleObj spid="_x0000_s344068" name="Equation" r:id="rId5" imgW="393529" imgH="241195" progId="">
              <p:embed/>
            </p:oleObj>
          </a:graphicData>
        </a:graphic>
      </p:graphicFrame>
      <p:graphicFrame>
        <p:nvGraphicFramePr>
          <p:cNvPr id="344066" name="Object 2"/>
          <p:cNvGraphicFramePr>
            <a:graphicFrameLocks noChangeAspect="1"/>
          </p:cNvGraphicFramePr>
          <p:nvPr/>
        </p:nvGraphicFramePr>
        <p:xfrm>
          <a:off x="1165225" y="4062413"/>
          <a:ext cx="2309813" cy="601662"/>
        </p:xfrm>
        <a:graphic>
          <a:graphicData uri="http://schemas.openxmlformats.org/presentationml/2006/ole">
            <p:oleObj spid="_x0000_s344069" name="Equation" r:id="rId6" imgW="977476" imgH="253890" progId="">
              <p:embed/>
            </p:oleObj>
          </a:graphicData>
        </a:graphic>
      </p:graphicFrame>
      <p:sp>
        <p:nvSpPr>
          <p:cNvPr id="110605" name="Arc 13"/>
          <p:cNvSpPr>
            <a:spLocks/>
          </p:cNvSpPr>
          <p:nvPr/>
        </p:nvSpPr>
        <p:spPr bwMode="auto">
          <a:xfrm flipH="1" flipV="1">
            <a:off x="4953000" y="757238"/>
            <a:ext cx="3352800" cy="3738562"/>
          </a:xfrm>
          <a:custGeom>
            <a:avLst/>
            <a:gdLst>
              <a:gd name="G0" fmla="+- 0 0 0"/>
              <a:gd name="G1" fmla="+- 21438 0 0"/>
              <a:gd name="G2" fmla="+- 21600 0 0"/>
              <a:gd name="T0" fmla="*/ 2640 w 19689"/>
              <a:gd name="T1" fmla="*/ 0 h 21438"/>
              <a:gd name="T2" fmla="*/ 19689 w 19689"/>
              <a:gd name="T3" fmla="*/ 12556 h 21438"/>
              <a:gd name="T4" fmla="*/ 0 w 19689"/>
              <a:gd name="T5" fmla="*/ 21438 h 21438"/>
            </a:gdLst>
            <a:ahLst/>
            <a:cxnLst>
              <a:cxn ang="0">
                <a:pos x="T0" y="T1"/>
              </a:cxn>
              <a:cxn ang="0">
                <a:pos x="T2" y="T3"/>
              </a:cxn>
              <a:cxn ang="0">
                <a:pos x="T4" y="T5"/>
              </a:cxn>
            </a:cxnLst>
            <a:rect l="0" t="0" r="r" b="b"/>
            <a:pathLst>
              <a:path w="19689" h="21438" fill="none" extrusionOk="0">
                <a:moveTo>
                  <a:pt x="2640" y="-1"/>
                </a:moveTo>
                <a:cubicBezTo>
                  <a:pt x="10125" y="921"/>
                  <a:pt x="16587" y="5681"/>
                  <a:pt x="19689" y="12555"/>
                </a:cubicBezTo>
              </a:path>
              <a:path w="19689" h="21438" stroke="0" extrusionOk="0">
                <a:moveTo>
                  <a:pt x="2640" y="-1"/>
                </a:moveTo>
                <a:cubicBezTo>
                  <a:pt x="10125" y="921"/>
                  <a:pt x="16587" y="5681"/>
                  <a:pt x="19689" y="12555"/>
                </a:cubicBezTo>
                <a:lnTo>
                  <a:pt x="0" y="21438"/>
                </a:lnTo>
                <a:close/>
              </a:path>
            </a:pathLst>
          </a:custGeom>
          <a:noFill/>
          <a:ln w="28575">
            <a:solidFill>
              <a:schemeClr val="tx1"/>
            </a:solidFill>
            <a:round/>
            <a:headEnd/>
            <a:tailEnd/>
          </a:ln>
          <a:effectLst/>
        </p:spPr>
        <p:txBody>
          <a:bodyPr wrap="none" anchor="ctr"/>
          <a:lstStyle/>
          <a:p>
            <a:endParaRPr lang="en-US"/>
          </a:p>
        </p:txBody>
      </p:sp>
      <p:sp>
        <p:nvSpPr>
          <p:cNvPr id="110606" name="Text Box 14"/>
          <p:cNvSpPr txBox="1">
            <a:spLocks noChangeArrowheads="1"/>
          </p:cNvSpPr>
          <p:nvPr/>
        </p:nvSpPr>
        <p:spPr bwMode="auto">
          <a:xfrm>
            <a:off x="7772400" y="4235450"/>
            <a:ext cx="990600" cy="488950"/>
          </a:xfrm>
          <a:prstGeom prst="rect">
            <a:avLst/>
          </a:prstGeom>
          <a:noFill/>
          <a:ln w="9525">
            <a:noFill/>
            <a:miter lim="800000"/>
            <a:headEnd/>
            <a:tailEnd/>
          </a:ln>
          <a:effectLst/>
        </p:spPr>
        <p:txBody>
          <a:bodyPr>
            <a:spAutoFit/>
          </a:bodyPr>
          <a:lstStyle/>
          <a:p>
            <a:pPr>
              <a:spcBef>
                <a:spcPct val="50000"/>
              </a:spcBef>
            </a:pPr>
            <a:r>
              <a:rPr lang="en-US" sz="2600" b="1" i="1">
                <a:latin typeface="Tahoma" pitchFamily="34" charset="0"/>
              </a:rPr>
              <a:t>L</a:t>
            </a:r>
            <a:r>
              <a:rPr lang="en-US" sz="1200" b="1" i="1">
                <a:latin typeface="Tahoma" pitchFamily="34" charset="0"/>
              </a:rPr>
              <a:t> </a:t>
            </a:r>
            <a:r>
              <a:rPr lang="en-US" sz="2600">
                <a:latin typeface="Tahoma" pitchFamily="34" charset="0"/>
              </a:rPr>
              <a:t>(</a:t>
            </a:r>
            <a:r>
              <a:rPr lang="en-US" sz="2600" b="1" i="1">
                <a:latin typeface="Tahoma" pitchFamily="34" charset="0"/>
              </a:rPr>
              <a:t>r</a:t>
            </a:r>
            <a:r>
              <a:rPr lang="en-US" sz="1200" b="1" i="1">
                <a:latin typeface="Tahoma" pitchFamily="34" charset="0"/>
              </a:rPr>
              <a:t> </a:t>
            </a:r>
            <a:r>
              <a:rPr lang="en-US" sz="2600">
                <a:latin typeface="Tahoma" pitchFamily="34" charset="0"/>
              </a:rPr>
              <a:t>)</a:t>
            </a:r>
            <a:r>
              <a:rPr lang="en-US" sz="2600" b="1" i="1">
                <a:latin typeface="Tahoma" pitchFamily="34" charset="0"/>
              </a:rPr>
              <a:t> </a:t>
            </a:r>
          </a:p>
        </p:txBody>
      </p:sp>
      <p:sp>
        <p:nvSpPr>
          <p:cNvPr id="110607" name="Line 15"/>
          <p:cNvSpPr>
            <a:spLocks noChangeShapeType="1"/>
          </p:cNvSpPr>
          <p:nvPr/>
        </p:nvSpPr>
        <p:spPr bwMode="auto">
          <a:xfrm flipH="1">
            <a:off x="4572000" y="3962400"/>
            <a:ext cx="1828800" cy="0"/>
          </a:xfrm>
          <a:prstGeom prst="line">
            <a:avLst/>
          </a:prstGeom>
          <a:noFill/>
          <a:ln w="9525">
            <a:solidFill>
              <a:srgbClr val="FF0000"/>
            </a:solidFill>
            <a:prstDash val="dash"/>
            <a:round/>
            <a:headEnd/>
            <a:tailEnd/>
          </a:ln>
          <a:effectLst/>
        </p:spPr>
        <p:txBody>
          <a:bodyPr/>
          <a:lstStyle/>
          <a:p>
            <a:endParaRPr lang="en-US"/>
          </a:p>
        </p:txBody>
      </p:sp>
      <p:sp>
        <p:nvSpPr>
          <p:cNvPr id="110608" name="Text Box 16"/>
          <p:cNvSpPr txBox="1">
            <a:spLocks noChangeArrowheads="1"/>
          </p:cNvSpPr>
          <p:nvPr/>
        </p:nvSpPr>
        <p:spPr bwMode="auto">
          <a:xfrm>
            <a:off x="4114800" y="3687763"/>
            <a:ext cx="533400" cy="503237"/>
          </a:xfrm>
          <a:prstGeom prst="rect">
            <a:avLst/>
          </a:prstGeom>
          <a:noFill/>
          <a:ln w="9525">
            <a:noFill/>
            <a:miter lim="800000"/>
            <a:headEnd/>
            <a:tailEnd/>
          </a:ln>
          <a:effectLst/>
        </p:spPr>
        <p:txBody>
          <a:bodyPr bIns="91440">
            <a:spAutoFit/>
          </a:bodyPr>
          <a:lstStyle/>
          <a:p>
            <a:pPr>
              <a:spcBef>
                <a:spcPct val="5000"/>
              </a:spcBef>
              <a:tabLst>
                <a:tab pos="1082675" algn="r"/>
                <a:tab pos="1830388" algn="r"/>
              </a:tabLst>
            </a:pPr>
            <a:r>
              <a:rPr lang="en-US" b="1" i="1">
                <a:solidFill>
                  <a:srgbClr val="FF0000"/>
                </a:solidFill>
                <a:latin typeface="Tahoma" pitchFamily="34" charset="0"/>
              </a:rPr>
              <a:t>r</a:t>
            </a:r>
            <a:r>
              <a:rPr lang="en-US" sz="2100" b="1" i="1" baseline="-25000">
                <a:solidFill>
                  <a:srgbClr val="FF0000"/>
                </a:solidFill>
                <a:latin typeface="Tahoma" pitchFamily="34" charset="0"/>
              </a:rPr>
              <a:t>1</a:t>
            </a:r>
            <a:endParaRPr lang="en-US" sz="2100" baseline="-25000">
              <a:solidFill>
                <a:srgbClr val="FF0000"/>
              </a:solidFill>
              <a:latin typeface="Arial"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How the Fed raises the interest rate</a:t>
            </a:r>
          </a:p>
        </p:txBody>
      </p:sp>
      <p:sp>
        <p:nvSpPr>
          <p:cNvPr id="112643" name="Rectangle 3"/>
          <p:cNvSpPr>
            <a:spLocks noGrp="1" noChangeArrowheads="1"/>
          </p:cNvSpPr>
          <p:nvPr>
            <p:ph idx="1"/>
          </p:nvPr>
        </p:nvSpPr>
        <p:spPr>
          <a:xfrm>
            <a:off x="685800" y="2514600"/>
            <a:ext cx="2514600" cy="1066800"/>
          </a:xfrm>
          <a:solidFill>
            <a:srgbClr val="CCFFCC"/>
          </a:solidFill>
          <a:ln/>
        </p:spPr>
        <p:txBody>
          <a:bodyPr lIns="137160" tIns="91440" rIns="137160" bIns="91440"/>
          <a:lstStyle/>
          <a:p>
            <a:pPr marL="0" indent="0">
              <a:lnSpc>
                <a:spcPct val="110000"/>
              </a:lnSpc>
              <a:spcBef>
                <a:spcPct val="50000"/>
              </a:spcBef>
              <a:buFont typeface="Wingdings" pitchFamily="2" charset="2"/>
              <a:buNone/>
            </a:pPr>
            <a:r>
              <a:rPr lang="en-US" sz="1800" dirty="0">
                <a:latin typeface="Arial" pitchFamily="34" charset="0"/>
                <a:cs typeface="Arial" pitchFamily="34" charset="0"/>
              </a:rPr>
              <a:t>To increase </a:t>
            </a:r>
            <a:r>
              <a:rPr lang="en-US" sz="1800" b="1" i="1" dirty="0">
                <a:latin typeface="Arial" pitchFamily="34" charset="0"/>
                <a:cs typeface="Arial" pitchFamily="34" charset="0"/>
              </a:rPr>
              <a:t>r</a:t>
            </a:r>
            <a:r>
              <a:rPr lang="en-US" sz="1800" dirty="0">
                <a:latin typeface="Arial" pitchFamily="34" charset="0"/>
                <a:cs typeface="Arial" pitchFamily="34" charset="0"/>
              </a:rPr>
              <a:t>, Fed reduces </a:t>
            </a:r>
            <a:r>
              <a:rPr lang="en-US" sz="1800" b="1" i="1" dirty="0">
                <a:latin typeface="Arial" pitchFamily="34" charset="0"/>
                <a:cs typeface="Arial" pitchFamily="34" charset="0"/>
              </a:rPr>
              <a:t>M</a:t>
            </a:r>
          </a:p>
        </p:txBody>
      </p:sp>
      <p:grpSp>
        <p:nvGrpSpPr>
          <p:cNvPr id="112644" name="Group 4"/>
          <p:cNvGrpSpPr>
            <a:grpSpLocks/>
          </p:cNvGrpSpPr>
          <p:nvPr/>
        </p:nvGrpSpPr>
        <p:grpSpPr bwMode="auto">
          <a:xfrm>
            <a:off x="4572000" y="1828800"/>
            <a:ext cx="3505200" cy="3352800"/>
            <a:chOff x="2640" y="1056"/>
            <a:chExt cx="2496" cy="2112"/>
          </a:xfrm>
        </p:grpSpPr>
        <p:sp>
          <p:nvSpPr>
            <p:cNvPr id="112645" name="Line 5"/>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112646" name="Line 6"/>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112647" name="Text Box 7"/>
          <p:cNvSpPr txBox="1">
            <a:spLocks noChangeArrowheads="1"/>
          </p:cNvSpPr>
          <p:nvPr/>
        </p:nvSpPr>
        <p:spPr bwMode="auto">
          <a:xfrm>
            <a:off x="7162800" y="4978400"/>
            <a:ext cx="1676400" cy="1144588"/>
          </a:xfrm>
          <a:prstGeom prst="rect">
            <a:avLst/>
          </a:prstGeom>
          <a:noFill/>
          <a:ln w="9525">
            <a:noFill/>
            <a:miter lim="800000"/>
            <a:headEnd/>
            <a:tailEnd/>
          </a:ln>
          <a:effectLst/>
        </p:spPr>
        <p:txBody>
          <a:bodyPr>
            <a:spAutoFit/>
          </a:bodyPr>
          <a:lstStyle/>
          <a:p>
            <a:pPr algn="r">
              <a:spcBef>
                <a:spcPct val="5000"/>
              </a:spcBef>
            </a:pPr>
            <a:r>
              <a:rPr lang="en-US" b="1" i="1">
                <a:latin typeface="Tahoma" pitchFamily="34" charset="0"/>
              </a:rPr>
              <a:t>M/P</a:t>
            </a:r>
            <a:r>
              <a:rPr lang="en-US">
                <a:latin typeface="Arial" charset="0"/>
              </a:rPr>
              <a:t> </a:t>
            </a:r>
          </a:p>
          <a:p>
            <a:pPr algn="r">
              <a:spcBef>
                <a:spcPct val="5000"/>
              </a:spcBef>
            </a:pPr>
            <a:r>
              <a:rPr lang="en-US" sz="2200">
                <a:latin typeface="Arial" charset="0"/>
              </a:rPr>
              <a:t>real money   balances</a:t>
            </a:r>
          </a:p>
        </p:txBody>
      </p:sp>
      <p:sp>
        <p:nvSpPr>
          <p:cNvPr id="112648" name="Text Box 8"/>
          <p:cNvSpPr txBox="1">
            <a:spLocks noChangeArrowheads="1"/>
          </p:cNvSpPr>
          <p:nvPr/>
        </p:nvSpPr>
        <p:spPr bwMode="auto">
          <a:xfrm>
            <a:off x="3352800" y="1352550"/>
            <a:ext cx="1295400" cy="1162050"/>
          </a:xfrm>
          <a:prstGeom prst="rect">
            <a:avLst/>
          </a:prstGeom>
          <a:noFill/>
          <a:ln w="9525">
            <a:noFill/>
            <a:miter lim="800000"/>
            <a:headEnd/>
            <a:tailEnd/>
          </a:ln>
          <a:effectLst/>
        </p:spPr>
        <p:txBody>
          <a:bodyPr>
            <a:spAutoFit/>
          </a:bodyPr>
          <a:lstStyle/>
          <a:p>
            <a:pPr algn="r">
              <a:spcBef>
                <a:spcPct val="5000"/>
              </a:spcBef>
              <a:tabLst>
                <a:tab pos="1082675" algn="r"/>
                <a:tab pos="1830388" algn="r"/>
              </a:tabLst>
            </a:pPr>
            <a:r>
              <a:rPr lang="en-US" b="1" i="1">
                <a:latin typeface="Tahoma" pitchFamily="34" charset="0"/>
              </a:rPr>
              <a:t>r</a:t>
            </a:r>
            <a:endParaRPr lang="en-US" sz="2200">
              <a:latin typeface="Arial" charset="0"/>
            </a:endParaRPr>
          </a:p>
          <a:p>
            <a:pPr>
              <a:spcBef>
                <a:spcPct val="5000"/>
              </a:spcBef>
              <a:tabLst>
                <a:tab pos="1082675" algn="r"/>
                <a:tab pos="1830388" algn="r"/>
              </a:tabLst>
            </a:pPr>
            <a:r>
              <a:rPr lang="en-US" sz="2200">
                <a:latin typeface="Arial" charset="0"/>
              </a:rPr>
              <a:t>	interest</a:t>
            </a:r>
          </a:p>
          <a:p>
            <a:pPr>
              <a:spcBef>
                <a:spcPct val="5000"/>
              </a:spcBef>
              <a:tabLst>
                <a:tab pos="1082675" algn="r"/>
                <a:tab pos="1830388" algn="r"/>
              </a:tabLst>
            </a:pPr>
            <a:r>
              <a:rPr lang="en-US" sz="2200">
                <a:latin typeface="Arial" charset="0"/>
              </a:rPr>
              <a:t>	rate</a:t>
            </a:r>
          </a:p>
        </p:txBody>
      </p:sp>
      <p:sp>
        <p:nvSpPr>
          <p:cNvPr id="112649" name="Line 9"/>
          <p:cNvSpPr>
            <a:spLocks noChangeShapeType="1"/>
          </p:cNvSpPr>
          <p:nvPr/>
        </p:nvSpPr>
        <p:spPr bwMode="auto">
          <a:xfrm flipV="1">
            <a:off x="6400800" y="2162175"/>
            <a:ext cx="0" cy="3019425"/>
          </a:xfrm>
          <a:prstGeom prst="line">
            <a:avLst/>
          </a:prstGeom>
          <a:noFill/>
          <a:ln w="28575">
            <a:solidFill>
              <a:schemeClr val="tx1"/>
            </a:solidFill>
            <a:round/>
            <a:headEnd/>
            <a:tailEnd/>
          </a:ln>
          <a:effectLst/>
        </p:spPr>
        <p:txBody>
          <a:bodyPr/>
          <a:lstStyle/>
          <a:p>
            <a:endParaRPr lang="en-US"/>
          </a:p>
        </p:txBody>
      </p:sp>
      <p:graphicFrame>
        <p:nvGraphicFramePr>
          <p:cNvPr id="112651" name="Object 11"/>
          <p:cNvGraphicFramePr>
            <a:graphicFrameLocks noChangeAspect="1"/>
          </p:cNvGraphicFramePr>
          <p:nvPr/>
        </p:nvGraphicFramePr>
        <p:xfrm>
          <a:off x="6172200" y="5181600"/>
          <a:ext cx="515938" cy="860425"/>
        </p:xfrm>
        <a:graphic>
          <a:graphicData uri="http://schemas.openxmlformats.org/presentationml/2006/ole">
            <p:oleObj spid="_x0000_s112665" name="Equation" r:id="rId4" imgW="266469" imgH="444114" progId="">
              <p:embed/>
            </p:oleObj>
          </a:graphicData>
        </a:graphic>
      </p:graphicFrame>
      <p:sp>
        <p:nvSpPr>
          <p:cNvPr id="112653" name="Arc 13"/>
          <p:cNvSpPr>
            <a:spLocks/>
          </p:cNvSpPr>
          <p:nvPr/>
        </p:nvSpPr>
        <p:spPr bwMode="auto">
          <a:xfrm flipH="1" flipV="1">
            <a:off x="4953000" y="757238"/>
            <a:ext cx="3352800" cy="3738562"/>
          </a:xfrm>
          <a:custGeom>
            <a:avLst/>
            <a:gdLst>
              <a:gd name="G0" fmla="+- 0 0 0"/>
              <a:gd name="G1" fmla="+- 21438 0 0"/>
              <a:gd name="G2" fmla="+- 21600 0 0"/>
              <a:gd name="T0" fmla="*/ 2640 w 19689"/>
              <a:gd name="T1" fmla="*/ 0 h 21438"/>
              <a:gd name="T2" fmla="*/ 19689 w 19689"/>
              <a:gd name="T3" fmla="*/ 12556 h 21438"/>
              <a:gd name="T4" fmla="*/ 0 w 19689"/>
              <a:gd name="T5" fmla="*/ 21438 h 21438"/>
            </a:gdLst>
            <a:ahLst/>
            <a:cxnLst>
              <a:cxn ang="0">
                <a:pos x="T0" y="T1"/>
              </a:cxn>
              <a:cxn ang="0">
                <a:pos x="T2" y="T3"/>
              </a:cxn>
              <a:cxn ang="0">
                <a:pos x="T4" y="T5"/>
              </a:cxn>
            </a:cxnLst>
            <a:rect l="0" t="0" r="r" b="b"/>
            <a:pathLst>
              <a:path w="19689" h="21438" fill="none" extrusionOk="0">
                <a:moveTo>
                  <a:pt x="2640" y="-1"/>
                </a:moveTo>
                <a:cubicBezTo>
                  <a:pt x="10125" y="921"/>
                  <a:pt x="16587" y="5681"/>
                  <a:pt x="19689" y="12555"/>
                </a:cubicBezTo>
              </a:path>
              <a:path w="19689" h="21438" stroke="0" extrusionOk="0">
                <a:moveTo>
                  <a:pt x="2640" y="-1"/>
                </a:moveTo>
                <a:cubicBezTo>
                  <a:pt x="10125" y="921"/>
                  <a:pt x="16587" y="5681"/>
                  <a:pt x="19689" y="12555"/>
                </a:cubicBezTo>
                <a:lnTo>
                  <a:pt x="0" y="21438"/>
                </a:lnTo>
                <a:close/>
              </a:path>
            </a:pathLst>
          </a:custGeom>
          <a:noFill/>
          <a:ln w="28575">
            <a:solidFill>
              <a:schemeClr val="tx1"/>
            </a:solidFill>
            <a:round/>
            <a:headEnd/>
            <a:tailEnd/>
          </a:ln>
          <a:effectLst/>
        </p:spPr>
        <p:txBody>
          <a:bodyPr wrap="none" anchor="ctr"/>
          <a:lstStyle/>
          <a:p>
            <a:endParaRPr lang="en-US"/>
          </a:p>
        </p:txBody>
      </p:sp>
      <p:sp>
        <p:nvSpPr>
          <p:cNvPr id="112654" name="Text Box 14"/>
          <p:cNvSpPr txBox="1">
            <a:spLocks noChangeArrowheads="1"/>
          </p:cNvSpPr>
          <p:nvPr/>
        </p:nvSpPr>
        <p:spPr bwMode="auto">
          <a:xfrm>
            <a:off x="7772400" y="4235450"/>
            <a:ext cx="990600" cy="488950"/>
          </a:xfrm>
          <a:prstGeom prst="rect">
            <a:avLst/>
          </a:prstGeom>
          <a:noFill/>
          <a:ln w="9525">
            <a:noFill/>
            <a:miter lim="800000"/>
            <a:headEnd/>
            <a:tailEnd/>
          </a:ln>
          <a:effectLst/>
        </p:spPr>
        <p:txBody>
          <a:bodyPr>
            <a:spAutoFit/>
          </a:bodyPr>
          <a:lstStyle/>
          <a:p>
            <a:pPr>
              <a:spcBef>
                <a:spcPct val="50000"/>
              </a:spcBef>
            </a:pPr>
            <a:r>
              <a:rPr lang="en-US" sz="2600" b="1" i="1">
                <a:latin typeface="Tahoma" pitchFamily="34" charset="0"/>
              </a:rPr>
              <a:t>L</a:t>
            </a:r>
            <a:r>
              <a:rPr lang="en-US" sz="1200" b="1" i="1">
                <a:latin typeface="Tahoma" pitchFamily="34" charset="0"/>
              </a:rPr>
              <a:t> </a:t>
            </a:r>
            <a:r>
              <a:rPr lang="en-US" sz="2600">
                <a:latin typeface="Tahoma" pitchFamily="34" charset="0"/>
              </a:rPr>
              <a:t>(</a:t>
            </a:r>
            <a:r>
              <a:rPr lang="en-US" sz="2600" b="1" i="1">
                <a:latin typeface="Tahoma" pitchFamily="34" charset="0"/>
              </a:rPr>
              <a:t>r</a:t>
            </a:r>
            <a:r>
              <a:rPr lang="en-US" sz="1200" b="1" i="1">
                <a:latin typeface="Tahoma" pitchFamily="34" charset="0"/>
              </a:rPr>
              <a:t> </a:t>
            </a:r>
            <a:r>
              <a:rPr lang="en-US" sz="2600">
                <a:latin typeface="Tahoma" pitchFamily="34" charset="0"/>
              </a:rPr>
              <a:t>)</a:t>
            </a:r>
            <a:r>
              <a:rPr lang="en-US" sz="2600" b="1" i="1">
                <a:latin typeface="Tahoma" pitchFamily="34" charset="0"/>
              </a:rPr>
              <a:t> </a:t>
            </a:r>
          </a:p>
        </p:txBody>
      </p:sp>
      <p:sp>
        <p:nvSpPr>
          <p:cNvPr id="112655" name="Line 15"/>
          <p:cNvSpPr>
            <a:spLocks noChangeShapeType="1"/>
          </p:cNvSpPr>
          <p:nvPr/>
        </p:nvSpPr>
        <p:spPr bwMode="auto">
          <a:xfrm flipH="1">
            <a:off x="4572000" y="3962400"/>
            <a:ext cx="1828800" cy="0"/>
          </a:xfrm>
          <a:prstGeom prst="line">
            <a:avLst/>
          </a:prstGeom>
          <a:noFill/>
          <a:ln w="9525">
            <a:solidFill>
              <a:schemeClr val="tx1"/>
            </a:solidFill>
            <a:prstDash val="dash"/>
            <a:round/>
            <a:headEnd/>
            <a:tailEnd/>
          </a:ln>
          <a:effectLst/>
        </p:spPr>
        <p:txBody>
          <a:bodyPr/>
          <a:lstStyle/>
          <a:p>
            <a:endParaRPr lang="en-US"/>
          </a:p>
        </p:txBody>
      </p:sp>
      <p:sp>
        <p:nvSpPr>
          <p:cNvPr id="112656" name="Text Box 16"/>
          <p:cNvSpPr txBox="1">
            <a:spLocks noChangeArrowheads="1"/>
          </p:cNvSpPr>
          <p:nvPr/>
        </p:nvSpPr>
        <p:spPr bwMode="auto">
          <a:xfrm>
            <a:off x="4129088" y="3687763"/>
            <a:ext cx="533400" cy="503237"/>
          </a:xfrm>
          <a:prstGeom prst="rect">
            <a:avLst/>
          </a:prstGeom>
          <a:noFill/>
          <a:ln w="9525">
            <a:noFill/>
            <a:miter lim="800000"/>
            <a:headEnd/>
            <a:tailEnd/>
          </a:ln>
          <a:effectLst/>
        </p:spPr>
        <p:txBody>
          <a:bodyPr bIns="91440">
            <a:spAutoFit/>
          </a:bodyPr>
          <a:lstStyle/>
          <a:p>
            <a:pPr>
              <a:spcBef>
                <a:spcPct val="5000"/>
              </a:spcBef>
              <a:tabLst>
                <a:tab pos="1082675" algn="r"/>
                <a:tab pos="1830388" algn="r"/>
              </a:tabLst>
            </a:pPr>
            <a:r>
              <a:rPr lang="en-US" b="1" i="1">
                <a:latin typeface="Tahoma" pitchFamily="34" charset="0"/>
              </a:rPr>
              <a:t>r</a:t>
            </a:r>
            <a:r>
              <a:rPr lang="en-US" sz="2100" b="1" i="1" baseline="-25000">
                <a:latin typeface="Tahoma" pitchFamily="34" charset="0"/>
              </a:rPr>
              <a:t>1</a:t>
            </a:r>
            <a:endParaRPr lang="en-US" sz="2100" baseline="-25000">
              <a:latin typeface="Arial" charset="0"/>
            </a:endParaRPr>
          </a:p>
        </p:txBody>
      </p:sp>
      <p:sp>
        <p:nvSpPr>
          <p:cNvPr id="112657" name="Line 17"/>
          <p:cNvSpPr>
            <a:spLocks noChangeShapeType="1"/>
          </p:cNvSpPr>
          <p:nvPr/>
        </p:nvSpPr>
        <p:spPr bwMode="auto">
          <a:xfrm flipV="1">
            <a:off x="5492750" y="2154238"/>
            <a:ext cx="0" cy="3019425"/>
          </a:xfrm>
          <a:prstGeom prst="line">
            <a:avLst/>
          </a:prstGeom>
          <a:noFill/>
          <a:ln w="28575">
            <a:solidFill>
              <a:srgbClr val="CC0000"/>
            </a:solidFill>
            <a:round/>
            <a:headEnd/>
            <a:tailEnd/>
          </a:ln>
          <a:effectLst/>
        </p:spPr>
        <p:txBody>
          <a:bodyPr/>
          <a:lstStyle/>
          <a:p>
            <a:endParaRPr lang="en-US"/>
          </a:p>
        </p:txBody>
      </p:sp>
      <p:sp>
        <p:nvSpPr>
          <p:cNvPr id="112660" name="Line 20"/>
          <p:cNvSpPr>
            <a:spLocks noChangeShapeType="1"/>
          </p:cNvSpPr>
          <p:nvPr/>
        </p:nvSpPr>
        <p:spPr bwMode="auto">
          <a:xfrm flipH="1">
            <a:off x="4572000" y="3181350"/>
            <a:ext cx="914400" cy="0"/>
          </a:xfrm>
          <a:prstGeom prst="line">
            <a:avLst/>
          </a:prstGeom>
          <a:noFill/>
          <a:ln w="9525">
            <a:solidFill>
              <a:srgbClr val="CC0000"/>
            </a:solidFill>
            <a:prstDash val="dash"/>
            <a:round/>
            <a:headEnd/>
            <a:tailEnd/>
          </a:ln>
          <a:effectLst/>
        </p:spPr>
        <p:txBody>
          <a:bodyPr/>
          <a:lstStyle/>
          <a:p>
            <a:endParaRPr lang="en-US"/>
          </a:p>
        </p:txBody>
      </p:sp>
      <p:sp>
        <p:nvSpPr>
          <p:cNvPr id="112661" name="Text Box 21"/>
          <p:cNvSpPr txBox="1">
            <a:spLocks noChangeArrowheads="1"/>
          </p:cNvSpPr>
          <p:nvPr/>
        </p:nvSpPr>
        <p:spPr bwMode="auto">
          <a:xfrm>
            <a:off x="4114800" y="2895600"/>
            <a:ext cx="533400" cy="503238"/>
          </a:xfrm>
          <a:prstGeom prst="rect">
            <a:avLst/>
          </a:prstGeom>
          <a:noFill/>
          <a:ln w="9525">
            <a:noFill/>
            <a:miter lim="800000"/>
            <a:headEnd/>
            <a:tailEnd/>
          </a:ln>
          <a:effectLst/>
        </p:spPr>
        <p:txBody>
          <a:bodyPr bIns="91440">
            <a:spAutoFit/>
          </a:bodyPr>
          <a:lstStyle/>
          <a:p>
            <a:pPr>
              <a:spcBef>
                <a:spcPct val="5000"/>
              </a:spcBef>
              <a:tabLst>
                <a:tab pos="1082675" algn="r"/>
                <a:tab pos="1830388" algn="r"/>
              </a:tabLst>
            </a:pPr>
            <a:r>
              <a:rPr lang="en-US" b="1" i="1">
                <a:solidFill>
                  <a:srgbClr val="CC0000"/>
                </a:solidFill>
                <a:latin typeface="Tahoma" pitchFamily="34" charset="0"/>
              </a:rPr>
              <a:t>r</a:t>
            </a:r>
            <a:r>
              <a:rPr lang="en-US" sz="2100" b="1" i="1" baseline="-25000">
                <a:solidFill>
                  <a:srgbClr val="CC0000"/>
                </a:solidFill>
                <a:latin typeface="Tahoma" pitchFamily="34" charset="0"/>
              </a:rPr>
              <a:t>2</a:t>
            </a:r>
            <a:endParaRPr lang="en-US" sz="2100" baseline="-25000">
              <a:solidFill>
                <a:srgbClr val="CC0000"/>
              </a:solidFill>
              <a:latin typeface="Arial" charset="0"/>
            </a:endParaRPr>
          </a:p>
        </p:txBody>
      </p:sp>
      <p:sp>
        <p:nvSpPr>
          <p:cNvPr id="112662" name="Line 22"/>
          <p:cNvSpPr>
            <a:spLocks noChangeShapeType="1"/>
          </p:cNvSpPr>
          <p:nvPr/>
        </p:nvSpPr>
        <p:spPr bwMode="auto">
          <a:xfrm flipH="1">
            <a:off x="5486400" y="2438400"/>
            <a:ext cx="914400" cy="0"/>
          </a:xfrm>
          <a:prstGeom prst="line">
            <a:avLst/>
          </a:prstGeom>
          <a:noFill/>
          <a:ln w="38100">
            <a:solidFill>
              <a:schemeClr val="tx1"/>
            </a:solidFill>
            <a:round/>
            <a:headEnd/>
            <a:tailEnd type="triangle" w="med" len="med"/>
          </a:ln>
          <a:effectLst/>
        </p:spPr>
        <p:txBody>
          <a:bodyPr/>
          <a:lstStyle/>
          <a:p>
            <a:endParaRPr lang="en-US"/>
          </a:p>
        </p:txBody>
      </p:sp>
      <p:sp>
        <p:nvSpPr>
          <p:cNvPr id="112663" name="Line 23"/>
          <p:cNvSpPr>
            <a:spLocks noChangeShapeType="1"/>
          </p:cNvSpPr>
          <p:nvPr/>
        </p:nvSpPr>
        <p:spPr bwMode="auto">
          <a:xfrm flipV="1">
            <a:off x="4343400" y="3352800"/>
            <a:ext cx="0" cy="457200"/>
          </a:xfrm>
          <a:prstGeom prst="line">
            <a:avLst/>
          </a:prstGeom>
          <a:noFill/>
          <a:ln w="38100">
            <a:solidFill>
              <a:schemeClr val="tx1"/>
            </a:solidFill>
            <a:round/>
            <a:headEnd/>
            <a:tailEnd type="triangle" w="med" len="med"/>
          </a:ln>
          <a:effectLst/>
        </p:spPr>
        <p:txBody>
          <a:bodyPr/>
          <a:lstStyle/>
          <a:p>
            <a:endParaRPr lang="en-US"/>
          </a:p>
        </p:txBody>
      </p:sp>
      <p:graphicFrame>
        <p:nvGraphicFramePr>
          <p:cNvPr id="112664" name="Object 24"/>
          <p:cNvGraphicFramePr>
            <a:graphicFrameLocks noChangeAspect="1"/>
          </p:cNvGraphicFramePr>
          <p:nvPr/>
        </p:nvGraphicFramePr>
        <p:xfrm>
          <a:off x="5257800" y="5181600"/>
          <a:ext cx="539750" cy="860425"/>
        </p:xfrm>
        <a:graphic>
          <a:graphicData uri="http://schemas.openxmlformats.org/presentationml/2006/ole">
            <p:oleObj spid="_x0000_s112666" name="Equation" r:id="rId5" imgW="279279" imgH="444307" progId="">
              <p:embed/>
            </p:oleObj>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a:xfrm>
            <a:off x="914400" y="228600"/>
            <a:ext cx="7620000" cy="838200"/>
          </a:xfrm>
        </p:spPr>
        <p:txBody>
          <a:bodyPr>
            <a:normAutofit/>
          </a:bodyPr>
          <a:lstStyle/>
          <a:p>
            <a:r>
              <a:rPr lang="en-US" sz="2400" b="1" dirty="0">
                <a:latin typeface="Arial" pitchFamily="34" charset="0"/>
                <a:cs typeface="Arial" pitchFamily="34" charset="0"/>
              </a:rPr>
              <a:t>CASE STUDY </a:t>
            </a:r>
            <a:br>
              <a:rPr lang="en-US" sz="2400" b="1" dirty="0">
                <a:latin typeface="Arial" pitchFamily="34" charset="0"/>
                <a:cs typeface="Arial" pitchFamily="34" charset="0"/>
              </a:rPr>
            </a:br>
            <a:r>
              <a:rPr lang="en-US" sz="2400" b="1" dirty="0">
                <a:latin typeface="Arial" pitchFamily="34" charset="0"/>
                <a:cs typeface="Arial" pitchFamily="34" charset="0"/>
              </a:rPr>
              <a:t>Volcker’s Monetary Tightening</a:t>
            </a:r>
          </a:p>
        </p:txBody>
      </p:sp>
      <p:sp>
        <p:nvSpPr>
          <p:cNvPr id="307203" name="Rectangle 3"/>
          <p:cNvSpPr>
            <a:spLocks noGrp="1" noChangeArrowheads="1"/>
          </p:cNvSpPr>
          <p:nvPr>
            <p:ph idx="1"/>
          </p:nvPr>
        </p:nvSpPr>
        <p:spPr>
          <a:xfrm>
            <a:off x="914400" y="1219200"/>
            <a:ext cx="7543800" cy="4191000"/>
          </a:xfrm>
          <a:solidFill>
            <a:schemeClr val="bg1">
              <a:alpha val="50000"/>
            </a:schemeClr>
          </a:solidFill>
        </p:spPr>
        <p:txBody>
          <a:bodyPr/>
          <a:lstStyle/>
          <a:p>
            <a:pPr>
              <a:lnSpc>
                <a:spcPct val="105000"/>
              </a:lnSpc>
              <a:spcBef>
                <a:spcPct val="35000"/>
              </a:spcBef>
              <a:buClr>
                <a:schemeClr val="accent1"/>
              </a:buClr>
            </a:pPr>
            <a:r>
              <a:rPr lang="en-US" sz="1800">
                <a:latin typeface="Arial" pitchFamily="34" charset="0"/>
                <a:cs typeface="Arial" pitchFamily="34" charset="0"/>
              </a:rPr>
              <a:t>Late 1970s:  </a:t>
            </a:r>
            <a:r>
              <a:rPr lang="en-US" sz="1800">
                <a:latin typeface="Arial" pitchFamily="34" charset="0"/>
                <a:cs typeface="Arial" pitchFamily="34" charset="0"/>
                <a:sym typeface="Symbol" pitchFamily="18" charset="2"/>
              </a:rPr>
              <a:t> &gt; 10%</a:t>
            </a:r>
          </a:p>
          <a:p>
            <a:pPr>
              <a:lnSpc>
                <a:spcPct val="105000"/>
              </a:lnSpc>
              <a:spcBef>
                <a:spcPct val="35000"/>
              </a:spcBef>
              <a:buClr>
                <a:schemeClr val="accent1"/>
              </a:buClr>
            </a:pPr>
            <a:r>
              <a:rPr lang="en-US" sz="1800">
                <a:latin typeface="Arial" pitchFamily="34" charset="0"/>
                <a:cs typeface="Arial" pitchFamily="34" charset="0"/>
              </a:rPr>
              <a:t>Oct 1979:  Fed Chairman Paul Volcker announced that monetary policy </a:t>
            </a:r>
            <a:br>
              <a:rPr lang="en-US" sz="1800">
                <a:latin typeface="Arial" pitchFamily="34" charset="0"/>
                <a:cs typeface="Arial" pitchFamily="34" charset="0"/>
              </a:rPr>
            </a:br>
            <a:r>
              <a:rPr lang="en-US" sz="1800">
                <a:latin typeface="Arial" pitchFamily="34" charset="0"/>
                <a:cs typeface="Arial" pitchFamily="34" charset="0"/>
              </a:rPr>
              <a:t>would aim to reduce inflation.</a:t>
            </a:r>
          </a:p>
          <a:p>
            <a:pPr>
              <a:lnSpc>
                <a:spcPct val="105000"/>
              </a:lnSpc>
              <a:spcBef>
                <a:spcPct val="35000"/>
              </a:spcBef>
              <a:buClr>
                <a:schemeClr val="accent1"/>
              </a:buClr>
            </a:pPr>
            <a:r>
              <a:rPr lang="en-US" sz="1800">
                <a:latin typeface="Arial" pitchFamily="34" charset="0"/>
                <a:cs typeface="Arial" pitchFamily="34" charset="0"/>
              </a:rPr>
              <a:t>Aug 1979-April 1980:  </a:t>
            </a:r>
            <a:br>
              <a:rPr lang="en-US" sz="1800">
                <a:latin typeface="Arial" pitchFamily="34" charset="0"/>
                <a:cs typeface="Arial" pitchFamily="34" charset="0"/>
              </a:rPr>
            </a:br>
            <a:r>
              <a:rPr lang="en-US" sz="1800">
                <a:latin typeface="Arial" pitchFamily="34" charset="0"/>
                <a:cs typeface="Arial" pitchFamily="34" charset="0"/>
              </a:rPr>
              <a:t>Fed reduces </a:t>
            </a:r>
            <a:r>
              <a:rPr lang="en-US" sz="1800" b="1" i="1">
                <a:latin typeface="Arial" pitchFamily="34" charset="0"/>
                <a:cs typeface="Arial" pitchFamily="34" charset="0"/>
              </a:rPr>
              <a:t>M</a:t>
            </a:r>
            <a:r>
              <a:rPr lang="en-US" sz="1800" i="1">
                <a:latin typeface="Arial" pitchFamily="34" charset="0"/>
                <a:cs typeface="Arial" pitchFamily="34" charset="0"/>
              </a:rPr>
              <a:t>/</a:t>
            </a:r>
            <a:r>
              <a:rPr lang="en-US" sz="1800" b="1" i="1">
                <a:latin typeface="Arial" pitchFamily="34" charset="0"/>
                <a:cs typeface="Arial" pitchFamily="34" charset="0"/>
              </a:rPr>
              <a:t>P</a:t>
            </a:r>
            <a:r>
              <a:rPr lang="en-US" sz="1800">
                <a:latin typeface="Arial" pitchFamily="34" charset="0"/>
                <a:cs typeface="Arial" pitchFamily="34" charset="0"/>
              </a:rPr>
              <a:t>  8.0%</a:t>
            </a:r>
          </a:p>
          <a:p>
            <a:pPr>
              <a:lnSpc>
                <a:spcPct val="105000"/>
              </a:lnSpc>
              <a:spcBef>
                <a:spcPct val="35000"/>
              </a:spcBef>
              <a:buClr>
                <a:schemeClr val="accent1"/>
              </a:buClr>
            </a:pPr>
            <a:r>
              <a:rPr lang="en-US" sz="1800">
                <a:latin typeface="Arial" pitchFamily="34" charset="0"/>
                <a:cs typeface="Arial" pitchFamily="34" charset="0"/>
              </a:rPr>
              <a:t>Jan 1983:  </a:t>
            </a:r>
            <a:r>
              <a:rPr lang="en-US" sz="1800">
                <a:latin typeface="Arial" pitchFamily="34" charset="0"/>
                <a:cs typeface="Arial" pitchFamily="34" charset="0"/>
                <a:sym typeface="Symbol" pitchFamily="18" charset="2"/>
              </a:rPr>
              <a:t> = 3.7%</a:t>
            </a:r>
            <a:endParaRPr lang="en-US" sz="1800">
              <a:latin typeface="Arial" pitchFamily="34" charset="0"/>
              <a:cs typeface="Arial" pitchFamily="34" charset="0"/>
            </a:endParaRPr>
          </a:p>
        </p:txBody>
      </p:sp>
      <p:sp>
        <p:nvSpPr>
          <p:cNvPr id="307205" name="Rectangle 5"/>
          <p:cNvSpPr>
            <a:spLocks noChangeArrowheads="1"/>
          </p:cNvSpPr>
          <p:nvPr/>
        </p:nvSpPr>
        <p:spPr bwMode="auto">
          <a:xfrm>
            <a:off x="1905000" y="5105400"/>
            <a:ext cx="5943600" cy="914400"/>
          </a:xfrm>
          <a:prstGeom prst="rect">
            <a:avLst/>
          </a:prstGeom>
          <a:solidFill>
            <a:srgbClr val="CCFFCC"/>
          </a:solidFill>
          <a:ln w="9525">
            <a:noFill/>
            <a:miter lim="800000"/>
            <a:headEnd/>
            <a:tailEnd/>
          </a:ln>
          <a:effectLst>
            <a:outerShdw dist="107763" dir="2700000" algn="ctr" rotWithShape="0">
              <a:srgbClr val="777777"/>
            </a:outerShdw>
          </a:effectLst>
        </p:spPr>
        <p:txBody>
          <a:bodyPr/>
          <a:lstStyle/>
          <a:p>
            <a:pPr algn="ctr">
              <a:spcBef>
                <a:spcPct val="40000"/>
              </a:spcBef>
              <a:buSzPct val="110000"/>
              <a:buFont typeface="Wingdings" pitchFamily="2" charset="2"/>
              <a:buNone/>
            </a:pPr>
            <a:r>
              <a:rPr lang="en-US" sz="2700" i="1">
                <a:effectLst>
                  <a:outerShdw blurRad="38100" dist="38100" dir="2700000" algn="tl">
                    <a:srgbClr val="FFFFFF"/>
                  </a:outerShdw>
                </a:effectLst>
                <a:latin typeface="Tahoma" pitchFamily="34" charset="0"/>
                <a:sym typeface="Symbol" pitchFamily="18" charset="2"/>
              </a:rPr>
              <a:t>How do you think this policy change </a:t>
            </a:r>
            <a:br>
              <a:rPr lang="en-US" sz="2700" i="1">
                <a:effectLst>
                  <a:outerShdw blurRad="38100" dist="38100" dir="2700000" algn="tl">
                    <a:srgbClr val="FFFFFF"/>
                  </a:outerShdw>
                </a:effectLst>
                <a:latin typeface="Tahoma" pitchFamily="34" charset="0"/>
                <a:sym typeface="Symbol" pitchFamily="18" charset="2"/>
              </a:rPr>
            </a:br>
            <a:r>
              <a:rPr lang="en-US" sz="2700" i="1">
                <a:effectLst>
                  <a:outerShdw blurRad="38100" dist="38100" dir="2700000" algn="tl">
                    <a:srgbClr val="FFFFFF"/>
                  </a:outerShdw>
                </a:effectLst>
                <a:latin typeface="Tahoma" pitchFamily="34" charset="0"/>
                <a:sym typeface="Symbol" pitchFamily="18" charset="2"/>
              </a:rPr>
              <a:t>would affect interest rates?  </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a:xfrm>
            <a:off x="914400" y="228600"/>
            <a:ext cx="7620000" cy="685800"/>
          </a:xfrm>
        </p:spPr>
        <p:txBody>
          <a:bodyPr>
            <a:normAutofit/>
          </a:bodyPr>
          <a:lstStyle/>
          <a:p>
            <a:r>
              <a:rPr lang="en-US" sz="2400" b="1" dirty="0">
                <a:latin typeface="Arial" pitchFamily="34" charset="0"/>
                <a:cs typeface="Arial" pitchFamily="34" charset="0"/>
              </a:rPr>
              <a:t>Volcker’s Monetary Tightening, </a:t>
            </a:r>
            <a:r>
              <a:rPr lang="en-US" sz="2400" b="1" i="1" dirty="0">
                <a:latin typeface="Arial" pitchFamily="34" charset="0"/>
                <a:cs typeface="Arial" pitchFamily="34" charset="0"/>
              </a:rPr>
              <a:t>cont.</a:t>
            </a:r>
          </a:p>
        </p:txBody>
      </p:sp>
      <p:sp>
        <p:nvSpPr>
          <p:cNvPr id="309319" name="Rectangle 71"/>
          <p:cNvSpPr>
            <a:spLocks noChangeArrowheads="1"/>
          </p:cNvSpPr>
          <p:nvPr/>
        </p:nvSpPr>
        <p:spPr bwMode="auto">
          <a:xfrm>
            <a:off x="5791200" y="4648200"/>
            <a:ext cx="2971800" cy="685800"/>
          </a:xfrm>
          <a:prstGeom prst="rect">
            <a:avLst/>
          </a:prstGeom>
          <a:solidFill>
            <a:schemeClr val="bg1"/>
          </a:solidFill>
          <a:ln w="9525">
            <a:noFill/>
            <a:miter lim="800000"/>
            <a:headEnd/>
            <a:tailEnd/>
          </a:ln>
          <a:effectLst/>
        </p:spPr>
        <p:txBody>
          <a:bodyPr anchor="ctr" anchorCtr="1"/>
          <a:lstStyle/>
          <a:p>
            <a:pPr algn="ctr">
              <a:spcBef>
                <a:spcPct val="20000"/>
              </a:spcBef>
              <a:buSzPct val="110000"/>
              <a:buFont typeface="Wingdings" pitchFamily="2" charset="2"/>
              <a:buNone/>
            </a:pPr>
            <a:r>
              <a:rPr lang="en-US" sz="2500">
                <a:latin typeface="Tahoma" pitchFamily="34" charset="0"/>
                <a:sym typeface="Symbol" pitchFamily="18" charset="2"/>
              </a:rPr>
              <a:t></a:t>
            </a:r>
            <a:r>
              <a:rPr lang="en-US" sz="2500" b="1" i="1">
                <a:latin typeface="Tahoma" pitchFamily="34" charset="0"/>
                <a:sym typeface="Symbol" pitchFamily="18" charset="2"/>
              </a:rPr>
              <a:t>i</a:t>
            </a:r>
            <a:r>
              <a:rPr lang="en-US" sz="2500">
                <a:latin typeface="Tahoma" pitchFamily="34" charset="0"/>
                <a:sym typeface="Symbol" pitchFamily="18" charset="2"/>
              </a:rPr>
              <a:t>  &lt; 0</a:t>
            </a:r>
          </a:p>
        </p:txBody>
      </p:sp>
      <p:sp>
        <p:nvSpPr>
          <p:cNvPr id="309317" name="Rectangle 69"/>
          <p:cNvSpPr>
            <a:spLocks noChangeArrowheads="1"/>
          </p:cNvSpPr>
          <p:nvPr/>
        </p:nvSpPr>
        <p:spPr bwMode="auto">
          <a:xfrm>
            <a:off x="2590800" y="4648200"/>
            <a:ext cx="3200400" cy="685800"/>
          </a:xfrm>
          <a:prstGeom prst="rect">
            <a:avLst/>
          </a:prstGeom>
          <a:solidFill>
            <a:schemeClr val="bg1"/>
          </a:solidFill>
          <a:ln w="9525">
            <a:noFill/>
            <a:miter lim="800000"/>
            <a:headEnd/>
            <a:tailEnd/>
          </a:ln>
          <a:effectLst/>
        </p:spPr>
        <p:txBody>
          <a:bodyPr anchor="ctr" anchorCtr="1"/>
          <a:lstStyle/>
          <a:p>
            <a:pPr algn="ctr">
              <a:spcBef>
                <a:spcPct val="20000"/>
              </a:spcBef>
              <a:buSzPct val="110000"/>
              <a:buFont typeface="Wingdings" pitchFamily="2" charset="2"/>
              <a:buNone/>
            </a:pPr>
            <a:r>
              <a:rPr lang="en-US" sz="2500">
                <a:latin typeface="Tahoma" pitchFamily="34" charset="0"/>
                <a:sym typeface="Symbol" pitchFamily="18" charset="2"/>
              </a:rPr>
              <a:t></a:t>
            </a:r>
            <a:r>
              <a:rPr lang="en-US" sz="2500" b="1" i="1">
                <a:latin typeface="Tahoma" pitchFamily="34" charset="0"/>
                <a:sym typeface="Symbol" pitchFamily="18" charset="2"/>
              </a:rPr>
              <a:t>i</a:t>
            </a:r>
            <a:r>
              <a:rPr lang="en-US" sz="2500">
                <a:latin typeface="Tahoma" pitchFamily="34" charset="0"/>
                <a:sym typeface="Symbol" pitchFamily="18" charset="2"/>
              </a:rPr>
              <a:t>  &gt; 0</a:t>
            </a:r>
          </a:p>
        </p:txBody>
      </p:sp>
      <p:sp>
        <p:nvSpPr>
          <p:cNvPr id="309311" name="Rectangle 63"/>
          <p:cNvSpPr>
            <a:spLocks noChangeArrowheads="1"/>
          </p:cNvSpPr>
          <p:nvPr/>
        </p:nvSpPr>
        <p:spPr bwMode="auto">
          <a:xfrm>
            <a:off x="5791200" y="5334000"/>
            <a:ext cx="2971800" cy="1295400"/>
          </a:xfrm>
          <a:prstGeom prst="rect">
            <a:avLst/>
          </a:prstGeom>
          <a:solidFill>
            <a:schemeClr val="bg1"/>
          </a:solidFill>
          <a:ln w="9525">
            <a:noFill/>
            <a:miter lim="800000"/>
            <a:headEnd/>
            <a:tailEnd/>
          </a:ln>
          <a:effectLst/>
        </p:spPr>
        <p:txBody>
          <a:bodyPr anchor="ctr" anchorCtr="1"/>
          <a:lstStyle/>
          <a:p>
            <a:pPr algn="ctr">
              <a:spcBef>
                <a:spcPct val="20000"/>
              </a:spcBef>
              <a:buSzPct val="110000"/>
              <a:buFont typeface="Wingdings" pitchFamily="2" charset="2"/>
              <a:buNone/>
            </a:pPr>
            <a:r>
              <a:rPr lang="en-US" sz="2500">
                <a:latin typeface="Tahoma" pitchFamily="34" charset="0"/>
                <a:sym typeface="Symbol" pitchFamily="18" charset="2"/>
              </a:rPr>
              <a:t>1/1983: </a:t>
            </a:r>
            <a:r>
              <a:rPr lang="en-US" sz="2500" b="1" i="1">
                <a:latin typeface="Tahoma" pitchFamily="34" charset="0"/>
                <a:sym typeface="Symbol" pitchFamily="18" charset="2"/>
              </a:rPr>
              <a:t>i</a:t>
            </a:r>
            <a:r>
              <a:rPr lang="en-US" sz="2500">
                <a:latin typeface="Tahoma" pitchFamily="34" charset="0"/>
                <a:sym typeface="Symbol" pitchFamily="18" charset="2"/>
              </a:rPr>
              <a:t> </a:t>
            </a:r>
            <a:r>
              <a:rPr lang="en-US" sz="1200">
                <a:latin typeface="Tahoma" pitchFamily="34" charset="0"/>
                <a:sym typeface="Symbol" pitchFamily="18" charset="2"/>
              </a:rPr>
              <a:t> </a:t>
            </a:r>
            <a:r>
              <a:rPr lang="en-US" sz="2500">
                <a:latin typeface="Tahoma" pitchFamily="34" charset="0"/>
                <a:sym typeface="Symbol" pitchFamily="18" charset="2"/>
              </a:rPr>
              <a:t>= 8.2%</a:t>
            </a:r>
          </a:p>
        </p:txBody>
      </p:sp>
      <p:sp>
        <p:nvSpPr>
          <p:cNvPr id="309309" name="Rectangle 61"/>
          <p:cNvSpPr>
            <a:spLocks noChangeArrowheads="1"/>
          </p:cNvSpPr>
          <p:nvPr/>
        </p:nvSpPr>
        <p:spPr bwMode="auto">
          <a:xfrm>
            <a:off x="2590800" y="5334000"/>
            <a:ext cx="3200400" cy="1295400"/>
          </a:xfrm>
          <a:prstGeom prst="rect">
            <a:avLst/>
          </a:prstGeom>
          <a:solidFill>
            <a:schemeClr val="bg1"/>
          </a:solidFill>
          <a:ln w="9525">
            <a:noFill/>
            <a:miter lim="800000"/>
            <a:headEnd/>
            <a:tailEnd/>
          </a:ln>
          <a:effectLst/>
        </p:spPr>
        <p:txBody>
          <a:bodyPr anchor="ctr" anchorCtr="1"/>
          <a:lstStyle/>
          <a:p>
            <a:pPr algn="ctr">
              <a:spcBef>
                <a:spcPct val="20000"/>
              </a:spcBef>
              <a:buSzPct val="110000"/>
              <a:buFont typeface="Wingdings" pitchFamily="2" charset="2"/>
              <a:buNone/>
            </a:pPr>
            <a:r>
              <a:rPr lang="en-US" sz="2500">
                <a:latin typeface="Tahoma" pitchFamily="34" charset="0"/>
                <a:sym typeface="Symbol" pitchFamily="18" charset="2"/>
              </a:rPr>
              <a:t>8/1979: </a:t>
            </a:r>
            <a:r>
              <a:rPr lang="en-US" sz="2500" b="1" i="1">
                <a:latin typeface="Tahoma" pitchFamily="34" charset="0"/>
                <a:sym typeface="Symbol" pitchFamily="18" charset="2"/>
              </a:rPr>
              <a:t>i</a:t>
            </a:r>
            <a:r>
              <a:rPr lang="en-US" sz="2500">
                <a:latin typeface="Tahoma" pitchFamily="34" charset="0"/>
                <a:sym typeface="Symbol" pitchFamily="18" charset="2"/>
              </a:rPr>
              <a:t> </a:t>
            </a:r>
            <a:r>
              <a:rPr lang="en-US" sz="1200">
                <a:latin typeface="Tahoma" pitchFamily="34" charset="0"/>
                <a:sym typeface="Symbol" pitchFamily="18" charset="2"/>
              </a:rPr>
              <a:t> </a:t>
            </a:r>
            <a:r>
              <a:rPr lang="en-US" sz="2500">
                <a:latin typeface="Tahoma" pitchFamily="34" charset="0"/>
                <a:sym typeface="Symbol" pitchFamily="18" charset="2"/>
              </a:rPr>
              <a:t>= 10.4%</a:t>
            </a:r>
          </a:p>
          <a:p>
            <a:pPr algn="ctr">
              <a:spcBef>
                <a:spcPct val="20000"/>
              </a:spcBef>
              <a:buSzPct val="110000"/>
              <a:buFont typeface="Wingdings" pitchFamily="2" charset="2"/>
              <a:buNone/>
            </a:pPr>
            <a:r>
              <a:rPr lang="en-US" sz="2500">
                <a:latin typeface="Tahoma" pitchFamily="34" charset="0"/>
                <a:sym typeface="Symbol" pitchFamily="18" charset="2"/>
              </a:rPr>
              <a:t>4/1980: </a:t>
            </a:r>
            <a:r>
              <a:rPr lang="en-US" sz="2500" b="1" i="1">
                <a:latin typeface="Tahoma" pitchFamily="34" charset="0"/>
                <a:sym typeface="Symbol" pitchFamily="18" charset="2"/>
              </a:rPr>
              <a:t>i</a:t>
            </a:r>
            <a:r>
              <a:rPr lang="en-US" sz="2500">
                <a:latin typeface="Tahoma" pitchFamily="34" charset="0"/>
                <a:sym typeface="Symbol" pitchFamily="18" charset="2"/>
              </a:rPr>
              <a:t> </a:t>
            </a:r>
            <a:r>
              <a:rPr lang="en-US" sz="1200">
                <a:latin typeface="Tahoma" pitchFamily="34" charset="0"/>
                <a:sym typeface="Symbol" pitchFamily="18" charset="2"/>
              </a:rPr>
              <a:t> </a:t>
            </a:r>
            <a:r>
              <a:rPr lang="en-US" sz="2500">
                <a:latin typeface="Tahoma" pitchFamily="34" charset="0"/>
                <a:sym typeface="Symbol" pitchFamily="18" charset="2"/>
              </a:rPr>
              <a:t>= 15.8%</a:t>
            </a:r>
          </a:p>
        </p:txBody>
      </p:sp>
      <p:sp>
        <p:nvSpPr>
          <p:cNvPr id="309263" name="Rectangle 15"/>
          <p:cNvSpPr>
            <a:spLocks noChangeArrowheads="1"/>
          </p:cNvSpPr>
          <p:nvPr/>
        </p:nvSpPr>
        <p:spPr bwMode="auto">
          <a:xfrm>
            <a:off x="5791200" y="4029075"/>
            <a:ext cx="2971800" cy="619125"/>
          </a:xfrm>
          <a:prstGeom prst="rect">
            <a:avLst/>
          </a:prstGeom>
          <a:solidFill>
            <a:schemeClr val="bg1"/>
          </a:solidFill>
          <a:ln w="9525">
            <a:noFill/>
            <a:miter lim="800000"/>
            <a:headEnd/>
            <a:tailEnd/>
          </a:ln>
          <a:effectLst/>
        </p:spPr>
        <p:txBody>
          <a:bodyPr anchor="ctr" anchorCtr="1"/>
          <a:lstStyle/>
          <a:p>
            <a:pPr algn="ctr">
              <a:spcBef>
                <a:spcPct val="20000"/>
              </a:spcBef>
              <a:buSzPct val="110000"/>
              <a:buFont typeface="Wingdings" pitchFamily="2" charset="2"/>
              <a:buNone/>
            </a:pPr>
            <a:r>
              <a:rPr lang="en-US" sz="2500">
                <a:latin typeface="Tahoma" pitchFamily="34" charset="0"/>
              </a:rPr>
              <a:t>flexible</a:t>
            </a:r>
          </a:p>
        </p:txBody>
      </p:sp>
      <p:sp>
        <p:nvSpPr>
          <p:cNvPr id="309262" name="Rectangle 14"/>
          <p:cNvSpPr>
            <a:spLocks noChangeArrowheads="1"/>
          </p:cNvSpPr>
          <p:nvPr/>
        </p:nvSpPr>
        <p:spPr bwMode="auto">
          <a:xfrm>
            <a:off x="2590800" y="4029075"/>
            <a:ext cx="3200400" cy="619125"/>
          </a:xfrm>
          <a:prstGeom prst="rect">
            <a:avLst/>
          </a:prstGeom>
          <a:solidFill>
            <a:schemeClr val="bg1"/>
          </a:solidFill>
          <a:ln w="9525">
            <a:noFill/>
            <a:miter lim="800000"/>
            <a:headEnd/>
            <a:tailEnd/>
          </a:ln>
          <a:effectLst/>
        </p:spPr>
        <p:txBody>
          <a:bodyPr anchor="ctr" anchorCtr="1"/>
          <a:lstStyle/>
          <a:p>
            <a:pPr algn="ctr">
              <a:spcBef>
                <a:spcPct val="20000"/>
              </a:spcBef>
              <a:buSzPct val="110000"/>
              <a:buFont typeface="Wingdings" pitchFamily="2" charset="2"/>
              <a:buNone/>
            </a:pPr>
            <a:r>
              <a:rPr lang="en-US" sz="2500">
                <a:latin typeface="Tahoma" pitchFamily="34" charset="0"/>
              </a:rPr>
              <a:t>sticky</a:t>
            </a:r>
          </a:p>
        </p:txBody>
      </p:sp>
      <p:sp>
        <p:nvSpPr>
          <p:cNvPr id="309260" name="Rectangle 12"/>
          <p:cNvSpPr>
            <a:spLocks noChangeArrowheads="1"/>
          </p:cNvSpPr>
          <p:nvPr/>
        </p:nvSpPr>
        <p:spPr bwMode="auto">
          <a:xfrm>
            <a:off x="5791200" y="2674938"/>
            <a:ext cx="2971800" cy="1354137"/>
          </a:xfrm>
          <a:prstGeom prst="rect">
            <a:avLst/>
          </a:prstGeom>
          <a:solidFill>
            <a:schemeClr val="bg1"/>
          </a:solidFill>
          <a:ln w="9525">
            <a:noFill/>
            <a:miter lim="800000"/>
            <a:headEnd/>
            <a:tailEnd/>
          </a:ln>
          <a:effectLst/>
        </p:spPr>
        <p:txBody>
          <a:bodyPr anchor="ctr" anchorCtr="1"/>
          <a:lstStyle/>
          <a:p>
            <a:pPr algn="ctr">
              <a:spcBef>
                <a:spcPct val="20000"/>
              </a:spcBef>
              <a:buSzPct val="110000"/>
              <a:buFont typeface="Wingdings" pitchFamily="2" charset="2"/>
              <a:buNone/>
            </a:pPr>
            <a:r>
              <a:rPr lang="en-US" sz="2500">
                <a:latin typeface="Tahoma" pitchFamily="34" charset="0"/>
              </a:rPr>
              <a:t>Quantity Theory, Fisher Effect</a:t>
            </a:r>
          </a:p>
          <a:p>
            <a:pPr algn="ctr">
              <a:spcBef>
                <a:spcPct val="20000"/>
              </a:spcBef>
              <a:buSzPct val="110000"/>
              <a:buFont typeface="Wingdings" pitchFamily="2" charset="2"/>
              <a:buNone/>
            </a:pPr>
            <a:r>
              <a:rPr lang="en-US" sz="2200" i="1">
                <a:latin typeface="Tahoma" pitchFamily="34" charset="0"/>
              </a:rPr>
              <a:t>(Classical)</a:t>
            </a:r>
          </a:p>
        </p:txBody>
      </p:sp>
      <p:sp>
        <p:nvSpPr>
          <p:cNvPr id="309259" name="Rectangle 11"/>
          <p:cNvSpPr>
            <a:spLocks noChangeArrowheads="1"/>
          </p:cNvSpPr>
          <p:nvPr/>
        </p:nvSpPr>
        <p:spPr bwMode="auto">
          <a:xfrm>
            <a:off x="2590800" y="2674938"/>
            <a:ext cx="3200400" cy="1354137"/>
          </a:xfrm>
          <a:prstGeom prst="rect">
            <a:avLst/>
          </a:prstGeom>
          <a:solidFill>
            <a:schemeClr val="bg1"/>
          </a:solidFill>
          <a:ln w="9525">
            <a:noFill/>
            <a:miter lim="800000"/>
            <a:headEnd/>
            <a:tailEnd/>
          </a:ln>
          <a:effectLst/>
        </p:spPr>
        <p:txBody>
          <a:bodyPr anchor="ctr" anchorCtr="1"/>
          <a:lstStyle/>
          <a:p>
            <a:pPr algn="ctr">
              <a:spcBef>
                <a:spcPct val="20000"/>
              </a:spcBef>
              <a:buSzPct val="110000"/>
              <a:buFont typeface="Wingdings" pitchFamily="2" charset="2"/>
              <a:buNone/>
            </a:pPr>
            <a:r>
              <a:rPr lang="en-US" sz="2500">
                <a:latin typeface="Tahoma" pitchFamily="34" charset="0"/>
              </a:rPr>
              <a:t>Liquidity Preference</a:t>
            </a:r>
          </a:p>
          <a:p>
            <a:pPr algn="ctr">
              <a:spcBef>
                <a:spcPct val="20000"/>
              </a:spcBef>
              <a:buSzPct val="110000"/>
              <a:buFont typeface="Wingdings" pitchFamily="2" charset="2"/>
              <a:buNone/>
            </a:pPr>
            <a:r>
              <a:rPr lang="en-US" sz="2200" i="1">
                <a:latin typeface="Tahoma" pitchFamily="34" charset="0"/>
              </a:rPr>
              <a:t>(Keynesian)</a:t>
            </a:r>
          </a:p>
        </p:txBody>
      </p:sp>
      <p:grpSp>
        <p:nvGrpSpPr>
          <p:cNvPr id="309405" name="Group 157"/>
          <p:cNvGrpSpPr>
            <a:grpSpLocks/>
          </p:cNvGrpSpPr>
          <p:nvPr/>
        </p:nvGrpSpPr>
        <p:grpSpPr bwMode="auto">
          <a:xfrm>
            <a:off x="457200" y="914400"/>
            <a:ext cx="8305800" cy="5715000"/>
            <a:chOff x="288" y="576"/>
            <a:chExt cx="5232" cy="3600"/>
          </a:xfrm>
        </p:grpSpPr>
        <p:sp>
          <p:nvSpPr>
            <p:cNvPr id="309268" name="Line 20"/>
            <p:cNvSpPr>
              <a:spLocks noChangeShapeType="1"/>
            </p:cNvSpPr>
            <p:nvPr/>
          </p:nvSpPr>
          <p:spPr bwMode="auto">
            <a:xfrm>
              <a:off x="288" y="1685"/>
              <a:ext cx="5232" cy="0"/>
            </a:xfrm>
            <a:prstGeom prst="line">
              <a:avLst/>
            </a:prstGeom>
            <a:noFill/>
            <a:ln w="28575">
              <a:solidFill>
                <a:schemeClr val="tx1"/>
              </a:solidFill>
              <a:round/>
              <a:headEnd/>
              <a:tailEnd/>
            </a:ln>
            <a:effectLst/>
          </p:spPr>
          <p:txBody>
            <a:bodyPr anchor="ctr" anchorCtr="1"/>
            <a:lstStyle/>
            <a:p>
              <a:endParaRPr lang="en-US"/>
            </a:p>
          </p:txBody>
        </p:sp>
        <p:grpSp>
          <p:nvGrpSpPr>
            <p:cNvPr id="309404" name="Group 156"/>
            <p:cNvGrpSpPr>
              <a:grpSpLocks/>
            </p:cNvGrpSpPr>
            <p:nvPr/>
          </p:nvGrpSpPr>
          <p:grpSpPr bwMode="auto">
            <a:xfrm>
              <a:off x="288" y="576"/>
              <a:ext cx="5232" cy="3600"/>
              <a:chOff x="288" y="576"/>
              <a:chExt cx="5232" cy="3600"/>
            </a:xfrm>
          </p:grpSpPr>
          <p:sp>
            <p:nvSpPr>
              <p:cNvPr id="309315" name="Rectangle 67"/>
              <p:cNvSpPr>
                <a:spLocks noChangeArrowheads="1"/>
              </p:cNvSpPr>
              <p:nvPr/>
            </p:nvSpPr>
            <p:spPr bwMode="auto">
              <a:xfrm>
                <a:off x="288" y="2928"/>
                <a:ext cx="1344" cy="432"/>
              </a:xfrm>
              <a:prstGeom prst="rect">
                <a:avLst/>
              </a:prstGeom>
              <a:solidFill>
                <a:schemeClr val="bg1"/>
              </a:solidFill>
              <a:ln w="9525">
                <a:noFill/>
                <a:miter lim="800000"/>
                <a:headEnd/>
                <a:tailEnd/>
              </a:ln>
              <a:effectLst/>
            </p:spPr>
            <p:txBody>
              <a:bodyPr anchor="ctr" anchorCtr="1"/>
              <a:lstStyle/>
              <a:p>
                <a:pPr algn="ctr">
                  <a:spcBef>
                    <a:spcPct val="20000"/>
                  </a:spcBef>
                  <a:buSzPct val="110000"/>
                  <a:buFont typeface="Wingdings" pitchFamily="2" charset="2"/>
                  <a:buNone/>
                </a:pPr>
                <a:r>
                  <a:rPr lang="en-US" sz="2500">
                    <a:latin typeface="Tahoma" pitchFamily="34" charset="0"/>
                  </a:rPr>
                  <a:t>prediction</a:t>
                </a:r>
              </a:p>
            </p:txBody>
          </p:sp>
          <p:sp>
            <p:nvSpPr>
              <p:cNvPr id="309307" name="Rectangle 59"/>
              <p:cNvSpPr>
                <a:spLocks noChangeArrowheads="1"/>
              </p:cNvSpPr>
              <p:nvPr/>
            </p:nvSpPr>
            <p:spPr bwMode="auto">
              <a:xfrm>
                <a:off x="288" y="3360"/>
                <a:ext cx="1344" cy="816"/>
              </a:xfrm>
              <a:prstGeom prst="rect">
                <a:avLst/>
              </a:prstGeom>
              <a:solidFill>
                <a:schemeClr val="bg1"/>
              </a:solidFill>
              <a:ln w="9525">
                <a:noFill/>
                <a:miter lim="800000"/>
                <a:headEnd/>
                <a:tailEnd/>
              </a:ln>
              <a:effectLst/>
            </p:spPr>
            <p:txBody>
              <a:bodyPr anchor="ctr" anchorCtr="1"/>
              <a:lstStyle/>
              <a:p>
                <a:pPr algn="ctr">
                  <a:spcBef>
                    <a:spcPct val="20000"/>
                  </a:spcBef>
                  <a:buSzPct val="110000"/>
                  <a:buFont typeface="Wingdings" pitchFamily="2" charset="2"/>
                  <a:buNone/>
                </a:pPr>
                <a:r>
                  <a:rPr lang="en-US" sz="2500">
                    <a:latin typeface="Tahoma" pitchFamily="34" charset="0"/>
                  </a:rPr>
                  <a:t>actual </a:t>
                </a:r>
                <a:br>
                  <a:rPr lang="en-US" sz="2500">
                    <a:latin typeface="Tahoma" pitchFamily="34" charset="0"/>
                  </a:rPr>
                </a:br>
                <a:r>
                  <a:rPr lang="en-US" sz="2500">
                    <a:latin typeface="Tahoma" pitchFamily="34" charset="0"/>
                  </a:rPr>
                  <a:t>outcome</a:t>
                </a:r>
              </a:p>
            </p:txBody>
          </p:sp>
          <p:sp>
            <p:nvSpPr>
              <p:cNvPr id="309282" name="Rectangle 34"/>
              <p:cNvSpPr>
                <a:spLocks noChangeArrowheads="1"/>
              </p:cNvSpPr>
              <p:nvPr/>
            </p:nvSpPr>
            <p:spPr bwMode="auto">
              <a:xfrm>
                <a:off x="288" y="576"/>
                <a:ext cx="5232" cy="768"/>
              </a:xfrm>
              <a:prstGeom prst="rect">
                <a:avLst/>
              </a:prstGeom>
              <a:solidFill>
                <a:schemeClr val="bg1"/>
              </a:solidFill>
              <a:ln w="9525">
                <a:noFill/>
                <a:miter lim="800000"/>
                <a:headEnd/>
                <a:tailEnd/>
              </a:ln>
              <a:effectLst/>
            </p:spPr>
            <p:txBody>
              <a:bodyPr anchor="ctr" anchorCtr="1"/>
              <a:lstStyle/>
              <a:p>
                <a:pPr algn="ctr">
                  <a:lnSpc>
                    <a:spcPct val="105000"/>
                  </a:lnSpc>
                  <a:spcBef>
                    <a:spcPct val="20000"/>
                  </a:spcBef>
                  <a:buSzPct val="110000"/>
                  <a:buFont typeface="Wingdings" pitchFamily="2" charset="2"/>
                  <a:buNone/>
                </a:pPr>
                <a:r>
                  <a:rPr lang="en-US" sz="2600" b="1">
                    <a:latin typeface="Tahoma" pitchFamily="34" charset="0"/>
                  </a:rPr>
                  <a:t>The effects of a monetary tightening </a:t>
                </a:r>
                <a:br>
                  <a:rPr lang="en-US" sz="2600" b="1">
                    <a:latin typeface="Tahoma" pitchFamily="34" charset="0"/>
                  </a:rPr>
                </a:br>
                <a:r>
                  <a:rPr lang="en-US" sz="2600" b="1">
                    <a:latin typeface="Tahoma" pitchFamily="34" charset="0"/>
                  </a:rPr>
                  <a:t>on nominal interest rates</a:t>
                </a:r>
              </a:p>
            </p:txBody>
          </p:sp>
          <p:sp>
            <p:nvSpPr>
              <p:cNvPr id="309261" name="Rectangle 13"/>
              <p:cNvSpPr>
                <a:spLocks noChangeArrowheads="1"/>
              </p:cNvSpPr>
              <p:nvPr/>
            </p:nvSpPr>
            <p:spPr bwMode="auto">
              <a:xfrm>
                <a:off x="288" y="2538"/>
                <a:ext cx="1344" cy="390"/>
              </a:xfrm>
              <a:prstGeom prst="rect">
                <a:avLst/>
              </a:prstGeom>
              <a:solidFill>
                <a:schemeClr val="bg1"/>
              </a:solidFill>
              <a:ln w="9525">
                <a:noFill/>
                <a:miter lim="800000"/>
                <a:headEnd/>
                <a:tailEnd/>
              </a:ln>
              <a:effectLst/>
            </p:spPr>
            <p:txBody>
              <a:bodyPr anchor="ctr" anchorCtr="1"/>
              <a:lstStyle/>
              <a:p>
                <a:pPr algn="ctr">
                  <a:spcBef>
                    <a:spcPct val="20000"/>
                  </a:spcBef>
                  <a:buSzPct val="110000"/>
                  <a:buFont typeface="Wingdings" pitchFamily="2" charset="2"/>
                  <a:buNone/>
                </a:pPr>
                <a:r>
                  <a:rPr lang="en-US" sz="2500">
                    <a:latin typeface="Tahoma" pitchFamily="34" charset="0"/>
                  </a:rPr>
                  <a:t>prices</a:t>
                </a:r>
              </a:p>
            </p:txBody>
          </p:sp>
          <p:sp>
            <p:nvSpPr>
              <p:cNvPr id="309258" name="Rectangle 10"/>
              <p:cNvSpPr>
                <a:spLocks noChangeArrowheads="1"/>
              </p:cNvSpPr>
              <p:nvPr/>
            </p:nvSpPr>
            <p:spPr bwMode="auto">
              <a:xfrm>
                <a:off x="288" y="1685"/>
                <a:ext cx="1344" cy="853"/>
              </a:xfrm>
              <a:prstGeom prst="rect">
                <a:avLst/>
              </a:prstGeom>
              <a:solidFill>
                <a:schemeClr val="bg1"/>
              </a:solidFill>
              <a:ln w="9525">
                <a:noFill/>
                <a:miter lim="800000"/>
                <a:headEnd/>
                <a:tailEnd/>
              </a:ln>
              <a:effectLst/>
            </p:spPr>
            <p:txBody>
              <a:bodyPr anchor="ctr" anchorCtr="1"/>
              <a:lstStyle/>
              <a:p>
                <a:pPr algn="ctr">
                  <a:spcBef>
                    <a:spcPct val="20000"/>
                  </a:spcBef>
                  <a:buSzPct val="110000"/>
                  <a:buFont typeface="Wingdings" pitchFamily="2" charset="2"/>
                  <a:buNone/>
                </a:pPr>
                <a:r>
                  <a:rPr lang="en-US" sz="2500">
                    <a:latin typeface="Tahoma" pitchFamily="34" charset="0"/>
                  </a:rPr>
                  <a:t>model</a:t>
                </a:r>
              </a:p>
            </p:txBody>
          </p:sp>
          <p:sp>
            <p:nvSpPr>
              <p:cNvPr id="309257" name="Rectangle 9"/>
              <p:cNvSpPr>
                <a:spLocks noChangeArrowheads="1"/>
              </p:cNvSpPr>
              <p:nvPr/>
            </p:nvSpPr>
            <p:spPr bwMode="auto">
              <a:xfrm>
                <a:off x="3648" y="1344"/>
                <a:ext cx="1872" cy="341"/>
              </a:xfrm>
              <a:prstGeom prst="rect">
                <a:avLst/>
              </a:prstGeom>
              <a:solidFill>
                <a:schemeClr val="bg1"/>
              </a:solidFill>
              <a:ln w="9525">
                <a:noFill/>
                <a:miter lim="800000"/>
                <a:headEnd/>
                <a:tailEnd/>
              </a:ln>
              <a:effectLst/>
            </p:spPr>
            <p:txBody>
              <a:bodyPr anchor="ctr" anchorCtr="1"/>
              <a:lstStyle/>
              <a:p>
                <a:pPr algn="ctr">
                  <a:spcBef>
                    <a:spcPct val="20000"/>
                  </a:spcBef>
                  <a:buSzPct val="110000"/>
                  <a:buFont typeface="Wingdings" pitchFamily="2" charset="2"/>
                  <a:buNone/>
                </a:pPr>
                <a:r>
                  <a:rPr lang="en-US" sz="2500">
                    <a:latin typeface="Tahoma" pitchFamily="34" charset="0"/>
                  </a:rPr>
                  <a:t>long run</a:t>
                </a:r>
              </a:p>
            </p:txBody>
          </p:sp>
          <p:sp>
            <p:nvSpPr>
              <p:cNvPr id="309256" name="Rectangle 8"/>
              <p:cNvSpPr>
                <a:spLocks noChangeArrowheads="1"/>
              </p:cNvSpPr>
              <p:nvPr/>
            </p:nvSpPr>
            <p:spPr bwMode="auto">
              <a:xfrm>
                <a:off x="1632" y="1344"/>
                <a:ext cx="2016" cy="341"/>
              </a:xfrm>
              <a:prstGeom prst="rect">
                <a:avLst/>
              </a:prstGeom>
              <a:solidFill>
                <a:schemeClr val="bg1"/>
              </a:solidFill>
              <a:ln w="9525">
                <a:noFill/>
                <a:miter lim="800000"/>
                <a:headEnd/>
                <a:tailEnd/>
              </a:ln>
              <a:effectLst/>
            </p:spPr>
            <p:txBody>
              <a:bodyPr anchor="ctr" anchorCtr="1"/>
              <a:lstStyle/>
              <a:p>
                <a:pPr algn="ctr">
                  <a:spcBef>
                    <a:spcPct val="20000"/>
                  </a:spcBef>
                  <a:buSzPct val="110000"/>
                  <a:buFont typeface="Wingdings" pitchFamily="2" charset="2"/>
                  <a:buNone/>
                </a:pPr>
                <a:r>
                  <a:rPr lang="en-US" sz="2500">
                    <a:latin typeface="Tahoma" pitchFamily="34" charset="0"/>
                  </a:rPr>
                  <a:t>short run</a:t>
                </a:r>
              </a:p>
            </p:txBody>
          </p:sp>
          <p:sp>
            <p:nvSpPr>
              <p:cNvPr id="309255" name="Rectangle 7"/>
              <p:cNvSpPr>
                <a:spLocks noChangeArrowheads="1"/>
              </p:cNvSpPr>
              <p:nvPr/>
            </p:nvSpPr>
            <p:spPr bwMode="auto">
              <a:xfrm>
                <a:off x="288" y="1344"/>
                <a:ext cx="1344" cy="341"/>
              </a:xfrm>
              <a:prstGeom prst="rect">
                <a:avLst/>
              </a:prstGeom>
              <a:solidFill>
                <a:schemeClr val="bg1"/>
              </a:solidFill>
              <a:ln w="9525">
                <a:noFill/>
                <a:miter lim="800000"/>
                <a:headEnd/>
                <a:tailEnd/>
              </a:ln>
              <a:effectLst/>
            </p:spPr>
            <p:txBody>
              <a:bodyPr anchor="ctr" anchorCtr="1"/>
              <a:lstStyle/>
              <a:p>
                <a:pPr algn="ctr">
                  <a:spcBef>
                    <a:spcPct val="20000"/>
                  </a:spcBef>
                  <a:buSzPct val="110000"/>
                  <a:buFont typeface="Wingdings" pitchFamily="2" charset="2"/>
                  <a:buNone/>
                </a:pPr>
                <a:endParaRPr lang="en-US" sz="2500">
                  <a:latin typeface="Tahoma" pitchFamily="34" charset="0"/>
                </a:endParaRPr>
              </a:p>
            </p:txBody>
          </p:sp>
          <p:grpSp>
            <p:nvGrpSpPr>
              <p:cNvPr id="309403" name="Group 155"/>
              <p:cNvGrpSpPr>
                <a:grpSpLocks/>
              </p:cNvGrpSpPr>
              <p:nvPr/>
            </p:nvGrpSpPr>
            <p:grpSpPr bwMode="auto">
              <a:xfrm>
                <a:off x="288" y="576"/>
                <a:ext cx="5232" cy="3600"/>
                <a:chOff x="288" y="576"/>
                <a:chExt cx="5232" cy="3600"/>
              </a:xfrm>
            </p:grpSpPr>
            <p:sp>
              <p:nvSpPr>
                <p:cNvPr id="309267" name="Line 19"/>
                <p:cNvSpPr>
                  <a:spLocks noChangeShapeType="1"/>
                </p:cNvSpPr>
                <p:nvPr/>
              </p:nvSpPr>
              <p:spPr bwMode="auto">
                <a:xfrm>
                  <a:off x="288" y="576"/>
                  <a:ext cx="5232" cy="0"/>
                </a:xfrm>
                <a:prstGeom prst="line">
                  <a:avLst/>
                </a:prstGeom>
                <a:noFill/>
                <a:ln w="28575" cap="sq">
                  <a:solidFill>
                    <a:schemeClr val="tx1"/>
                  </a:solidFill>
                  <a:round/>
                  <a:headEnd/>
                  <a:tailEnd/>
                </a:ln>
                <a:effectLst/>
              </p:spPr>
              <p:txBody>
                <a:bodyPr anchor="ctr" anchorCtr="1"/>
                <a:lstStyle/>
                <a:p>
                  <a:endParaRPr lang="en-US"/>
                </a:p>
              </p:txBody>
            </p:sp>
            <p:sp>
              <p:nvSpPr>
                <p:cNvPr id="309269" name="Line 21"/>
                <p:cNvSpPr>
                  <a:spLocks noChangeShapeType="1"/>
                </p:cNvSpPr>
                <p:nvPr/>
              </p:nvSpPr>
              <p:spPr bwMode="auto">
                <a:xfrm>
                  <a:off x="288" y="2538"/>
                  <a:ext cx="5232" cy="0"/>
                </a:xfrm>
                <a:prstGeom prst="line">
                  <a:avLst/>
                </a:prstGeom>
                <a:noFill/>
                <a:ln w="12700">
                  <a:solidFill>
                    <a:schemeClr val="tx1"/>
                  </a:solidFill>
                  <a:round/>
                  <a:headEnd/>
                  <a:tailEnd/>
                </a:ln>
                <a:effectLst/>
              </p:spPr>
              <p:txBody>
                <a:bodyPr anchor="ctr" anchorCtr="1"/>
                <a:lstStyle/>
                <a:p>
                  <a:endParaRPr lang="en-US"/>
                </a:p>
              </p:txBody>
            </p:sp>
            <p:sp>
              <p:nvSpPr>
                <p:cNvPr id="309270" name="Line 22"/>
                <p:cNvSpPr>
                  <a:spLocks noChangeShapeType="1"/>
                </p:cNvSpPr>
                <p:nvPr/>
              </p:nvSpPr>
              <p:spPr bwMode="auto">
                <a:xfrm>
                  <a:off x="288" y="2928"/>
                  <a:ext cx="5232" cy="0"/>
                </a:xfrm>
                <a:prstGeom prst="line">
                  <a:avLst/>
                </a:prstGeom>
                <a:noFill/>
                <a:ln w="12700">
                  <a:solidFill>
                    <a:schemeClr val="tx1"/>
                  </a:solidFill>
                  <a:round/>
                  <a:headEnd/>
                  <a:tailEnd/>
                </a:ln>
                <a:effectLst/>
              </p:spPr>
              <p:txBody>
                <a:bodyPr anchor="ctr" anchorCtr="1"/>
                <a:lstStyle/>
                <a:p>
                  <a:endParaRPr lang="en-US"/>
                </a:p>
              </p:txBody>
            </p:sp>
            <p:sp>
              <p:nvSpPr>
                <p:cNvPr id="309283" name="Line 35"/>
                <p:cNvSpPr>
                  <a:spLocks noChangeShapeType="1"/>
                </p:cNvSpPr>
                <p:nvPr/>
              </p:nvSpPr>
              <p:spPr bwMode="auto">
                <a:xfrm>
                  <a:off x="288" y="1344"/>
                  <a:ext cx="5232" cy="0"/>
                </a:xfrm>
                <a:prstGeom prst="line">
                  <a:avLst/>
                </a:prstGeom>
                <a:noFill/>
                <a:ln w="12700">
                  <a:solidFill>
                    <a:schemeClr val="tx1"/>
                  </a:solidFill>
                  <a:round/>
                  <a:headEnd/>
                  <a:tailEnd/>
                </a:ln>
                <a:effectLst/>
              </p:spPr>
              <p:txBody>
                <a:bodyPr anchor="ctr" anchorCtr="1"/>
                <a:lstStyle/>
                <a:p>
                  <a:endParaRPr lang="en-US"/>
                </a:p>
              </p:txBody>
            </p:sp>
            <p:sp>
              <p:nvSpPr>
                <p:cNvPr id="309289" name="Line 41"/>
                <p:cNvSpPr>
                  <a:spLocks noChangeShapeType="1"/>
                </p:cNvSpPr>
                <p:nvPr/>
              </p:nvSpPr>
              <p:spPr bwMode="auto">
                <a:xfrm>
                  <a:off x="1632" y="1344"/>
                  <a:ext cx="0" cy="2832"/>
                </a:xfrm>
                <a:prstGeom prst="line">
                  <a:avLst/>
                </a:prstGeom>
                <a:noFill/>
                <a:ln w="28575">
                  <a:solidFill>
                    <a:schemeClr val="tx1"/>
                  </a:solidFill>
                  <a:round/>
                  <a:headEnd/>
                  <a:tailEnd/>
                </a:ln>
                <a:effectLst/>
              </p:spPr>
              <p:txBody>
                <a:bodyPr anchor="ctr" anchorCtr="1"/>
                <a:lstStyle/>
                <a:p>
                  <a:endParaRPr lang="en-US"/>
                </a:p>
              </p:txBody>
            </p:sp>
            <p:sp>
              <p:nvSpPr>
                <p:cNvPr id="309290" name="Line 42"/>
                <p:cNvSpPr>
                  <a:spLocks noChangeShapeType="1"/>
                </p:cNvSpPr>
                <p:nvPr/>
              </p:nvSpPr>
              <p:spPr bwMode="auto">
                <a:xfrm>
                  <a:off x="3648" y="1344"/>
                  <a:ext cx="0" cy="2832"/>
                </a:xfrm>
                <a:prstGeom prst="line">
                  <a:avLst/>
                </a:prstGeom>
                <a:noFill/>
                <a:ln w="28575">
                  <a:solidFill>
                    <a:schemeClr val="tx1"/>
                  </a:solidFill>
                  <a:round/>
                  <a:headEnd/>
                  <a:tailEnd/>
                </a:ln>
                <a:effectLst/>
              </p:spPr>
              <p:txBody>
                <a:bodyPr anchor="ctr" anchorCtr="1"/>
                <a:lstStyle/>
                <a:p>
                  <a:endParaRPr lang="en-US"/>
                </a:p>
              </p:txBody>
            </p:sp>
            <p:sp>
              <p:nvSpPr>
                <p:cNvPr id="309316" name="Line 68"/>
                <p:cNvSpPr>
                  <a:spLocks noChangeShapeType="1"/>
                </p:cNvSpPr>
                <p:nvPr/>
              </p:nvSpPr>
              <p:spPr bwMode="auto">
                <a:xfrm>
                  <a:off x="288" y="3360"/>
                  <a:ext cx="5232" cy="0"/>
                </a:xfrm>
                <a:prstGeom prst="line">
                  <a:avLst/>
                </a:prstGeom>
                <a:noFill/>
                <a:ln w="12700">
                  <a:solidFill>
                    <a:schemeClr val="tx1"/>
                  </a:solidFill>
                  <a:round/>
                  <a:headEnd/>
                  <a:tailEnd/>
                </a:ln>
                <a:effectLst/>
              </p:spPr>
              <p:txBody>
                <a:bodyPr/>
                <a:lstStyle/>
                <a:p>
                  <a:endParaRPr lang="en-US"/>
                </a:p>
              </p:txBody>
            </p:sp>
            <p:sp>
              <p:nvSpPr>
                <p:cNvPr id="309373" name="Line 125"/>
                <p:cNvSpPr>
                  <a:spLocks noChangeShapeType="1"/>
                </p:cNvSpPr>
                <p:nvPr/>
              </p:nvSpPr>
              <p:spPr bwMode="auto">
                <a:xfrm>
                  <a:off x="288" y="1685"/>
                  <a:ext cx="0" cy="853"/>
                </a:xfrm>
                <a:prstGeom prst="line">
                  <a:avLst/>
                </a:prstGeom>
                <a:noFill/>
                <a:ln w="28575">
                  <a:solidFill>
                    <a:schemeClr val="tx1"/>
                  </a:solidFill>
                  <a:round/>
                  <a:headEnd/>
                  <a:tailEnd/>
                </a:ln>
                <a:effectLst/>
              </p:spPr>
              <p:txBody>
                <a:bodyPr anchor="ctr" anchorCtr="1"/>
                <a:lstStyle/>
                <a:p>
                  <a:endParaRPr lang="en-US"/>
                </a:p>
              </p:txBody>
            </p:sp>
            <p:sp>
              <p:nvSpPr>
                <p:cNvPr id="309272" name="Line 24"/>
                <p:cNvSpPr>
                  <a:spLocks noChangeShapeType="1"/>
                </p:cNvSpPr>
                <p:nvPr/>
              </p:nvSpPr>
              <p:spPr bwMode="auto">
                <a:xfrm>
                  <a:off x="288" y="576"/>
                  <a:ext cx="0" cy="1109"/>
                </a:xfrm>
                <a:prstGeom prst="line">
                  <a:avLst/>
                </a:prstGeom>
                <a:noFill/>
                <a:ln w="28575" cap="sq">
                  <a:solidFill>
                    <a:schemeClr val="tx1"/>
                  </a:solidFill>
                  <a:round/>
                  <a:headEnd/>
                  <a:tailEnd/>
                </a:ln>
                <a:effectLst/>
              </p:spPr>
              <p:txBody>
                <a:bodyPr anchor="ctr" anchorCtr="1"/>
                <a:lstStyle/>
                <a:p>
                  <a:endParaRPr lang="en-US"/>
                </a:p>
              </p:txBody>
            </p:sp>
            <p:sp>
              <p:nvSpPr>
                <p:cNvPr id="309374" name="Line 126"/>
                <p:cNvSpPr>
                  <a:spLocks noChangeShapeType="1"/>
                </p:cNvSpPr>
                <p:nvPr/>
              </p:nvSpPr>
              <p:spPr bwMode="auto">
                <a:xfrm>
                  <a:off x="288" y="2538"/>
                  <a:ext cx="0" cy="1638"/>
                </a:xfrm>
                <a:prstGeom prst="line">
                  <a:avLst/>
                </a:prstGeom>
                <a:noFill/>
                <a:ln w="28575" cap="sq">
                  <a:solidFill>
                    <a:schemeClr val="tx1"/>
                  </a:solidFill>
                  <a:round/>
                  <a:headEnd/>
                  <a:tailEnd/>
                </a:ln>
                <a:effectLst/>
              </p:spPr>
              <p:txBody>
                <a:bodyPr anchor="ctr" anchorCtr="1"/>
                <a:lstStyle/>
                <a:p>
                  <a:endParaRPr lang="en-US"/>
                </a:p>
              </p:txBody>
            </p:sp>
            <p:sp>
              <p:nvSpPr>
                <p:cNvPr id="309380" name="Line 132"/>
                <p:cNvSpPr>
                  <a:spLocks noChangeShapeType="1"/>
                </p:cNvSpPr>
                <p:nvPr/>
              </p:nvSpPr>
              <p:spPr bwMode="auto">
                <a:xfrm>
                  <a:off x="5520" y="1685"/>
                  <a:ext cx="0" cy="853"/>
                </a:xfrm>
                <a:prstGeom prst="line">
                  <a:avLst/>
                </a:prstGeom>
                <a:noFill/>
                <a:ln w="28575">
                  <a:solidFill>
                    <a:schemeClr val="tx1"/>
                  </a:solidFill>
                  <a:round/>
                  <a:headEnd/>
                  <a:tailEnd/>
                </a:ln>
                <a:effectLst/>
              </p:spPr>
              <p:txBody>
                <a:bodyPr anchor="ctr" anchorCtr="1"/>
                <a:lstStyle/>
                <a:p>
                  <a:endParaRPr lang="en-US"/>
                </a:p>
              </p:txBody>
            </p:sp>
            <p:sp>
              <p:nvSpPr>
                <p:cNvPr id="309275" name="Line 27"/>
                <p:cNvSpPr>
                  <a:spLocks noChangeShapeType="1"/>
                </p:cNvSpPr>
                <p:nvPr/>
              </p:nvSpPr>
              <p:spPr bwMode="auto">
                <a:xfrm>
                  <a:off x="5520" y="576"/>
                  <a:ext cx="0" cy="1109"/>
                </a:xfrm>
                <a:prstGeom prst="line">
                  <a:avLst/>
                </a:prstGeom>
                <a:noFill/>
                <a:ln w="28575" cap="sq">
                  <a:solidFill>
                    <a:schemeClr val="tx1"/>
                  </a:solidFill>
                  <a:round/>
                  <a:headEnd/>
                  <a:tailEnd/>
                </a:ln>
                <a:effectLst/>
              </p:spPr>
              <p:txBody>
                <a:bodyPr anchor="ctr" anchorCtr="1"/>
                <a:lstStyle/>
                <a:p>
                  <a:endParaRPr lang="en-US"/>
                </a:p>
              </p:txBody>
            </p:sp>
            <p:sp>
              <p:nvSpPr>
                <p:cNvPr id="309381" name="Line 133"/>
                <p:cNvSpPr>
                  <a:spLocks noChangeShapeType="1"/>
                </p:cNvSpPr>
                <p:nvPr/>
              </p:nvSpPr>
              <p:spPr bwMode="auto">
                <a:xfrm>
                  <a:off x="5520" y="2538"/>
                  <a:ext cx="0" cy="1638"/>
                </a:xfrm>
                <a:prstGeom prst="line">
                  <a:avLst/>
                </a:prstGeom>
                <a:noFill/>
                <a:ln w="28575" cap="sq">
                  <a:solidFill>
                    <a:schemeClr val="tx1"/>
                  </a:solidFill>
                  <a:round/>
                  <a:headEnd/>
                  <a:tailEnd/>
                </a:ln>
                <a:effectLst/>
              </p:spPr>
              <p:txBody>
                <a:bodyPr anchor="ctr" anchorCtr="1"/>
                <a:lstStyle/>
                <a:p>
                  <a:endParaRPr lang="en-US"/>
                </a:p>
              </p:txBody>
            </p:sp>
            <p:sp>
              <p:nvSpPr>
                <p:cNvPr id="309397" name="Line 149"/>
                <p:cNvSpPr>
                  <a:spLocks noChangeShapeType="1"/>
                </p:cNvSpPr>
                <p:nvPr/>
              </p:nvSpPr>
              <p:spPr bwMode="auto">
                <a:xfrm>
                  <a:off x="1632" y="4176"/>
                  <a:ext cx="2016" cy="0"/>
                </a:xfrm>
                <a:prstGeom prst="line">
                  <a:avLst/>
                </a:prstGeom>
                <a:noFill/>
                <a:ln w="28575">
                  <a:solidFill>
                    <a:schemeClr val="tx1"/>
                  </a:solidFill>
                  <a:round/>
                  <a:headEnd/>
                  <a:tailEnd/>
                </a:ln>
                <a:effectLst/>
              </p:spPr>
              <p:txBody>
                <a:bodyPr anchor="ctr" anchorCtr="1"/>
                <a:lstStyle/>
                <a:p>
                  <a:endParaRPr lang="en-US"/>
                </a:p>
              </p:txBody>
            </p:sp>
            <p:sp>
              <p:nvSpPr>
                <p:cNvPr id="309271" name="Line 23"/>
                <p:cNvSpPr>
                  <a:spLocks noChangeShapeType="1"/>
                </p:cNvSpPr>
                <p:nvPr/>
              </p:nvSpPr>
              <p:spPr bwMode="auto">
                <a:xfrm>
                  <a:off x="288" y="4176"/>
                  <a:ext cx="1344" cy="0"/>
                </a:xfrm>
                <a:prstGeom prst="line">
                  <a:avLst/>
                </a:prstGeom>
                <a:noFill/>
                <a:ln w="28575" cap="sq">
                  <a:solidFill>
                    <a:schemeClr val="tx1"/>
                  </a:solidFill>
                  <a:round/>
                  <a:headEnd/>
                  <a:tailEnd/>
                </a:ln>
                <a:effectLst/>
              </p:spPr>
              <p:txBody>
                <a:bodyPr anchor="ctr" anchorCtr="1"/>
                <a:lstStyle/>
                <a:p>
                  <a:endParaRPr lang="en-US"/>
                </a:p>
              </p:txBody>
            </p:sp>
            <p:sp>
              <p:nvSpPr>
                <p:cNvPr id="309398" name="Line 150"/>
                <p:cNvSpPr>
                  <a:spLocks noChangeShapeType="1"/>
                </p:cNvSpPr>
                <p:nvPr/>
              </p:nvSpPr>
              <p:spPr bwMode="auto">
                <a:xfrm>
                  <a:off x="3648" y="4176"/>
                  <a:ext cx="1872" cy="0"/>
                </a:xfrm>
                <a:prstGeom prst="line">
                  <a:avLst/>
                </a:prstGeom>
                <a:noFill/>
                <a:ln w="28575" cap="sq">
                  <a:solidFill>
                    <a:schemeClr val="tx1"/>
                  </a:solidFill>
                  <a:round/>
                  <a:headEnd/>
                  <a:tailEnd/>
                </a:ln>
                <a:effectLst/>
              </p:spPr>
              <p:txBody>
                <a:bodyPr anchor="ctr" anchorCtr="1"/>
                <a:lstStyle/>
                <a:p>
                  <a:endParaRPr lang="en-US"/>
                </a:p>
              </p:txBody>
            </p:sp>
          </p:grpSp>
        </p:grpSp>
      </p:gr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LM curve</a:t>
            </a:r>
          </a:p>
        </p:txBody>
      </p:sp>
      <p:sp>
        <p:nvSpPr>
          <p:cNvPr id="270339" name="Rectangle 3"/>
          <p:cNvSpPr>
            <a:spLocks noGrp="1" noChangeArrowheads="1"/>
          </p:cNvSpPr>
          <p:nvPr>
            <p:ph idx="1"/>
          </p:nvPr>
        </p:nvSpPr>
        <p:spPr>
          <a:xfrm>
            <a:off x="990600" y="1295400"/>
            <a:ext cx="7543800" cy="1219200"/>
          </a:xfrm>
        </p:spPr>
        <p:txBody>
          <a:bodyPr/>
          <a:lstStyle/>
          <a:p>
            <a:pPr marL="0" indent="0">
              <a:lnSpc>
                <a:spcPct val="105000"/>
              </a:lnSpc>
              <a:spcBef>
                <a:spcPct val="30000"/>
              </a:spcBef>
              <a:buFont typeface="Wingdings" pitchFamily="2" charset="2"/>
              <a:buNone/>
            </a:pPr>
            <a:r>
              <a:rPr lang="en-US" sz="1800">
                <a:latin typeface="Arial" pitchFamily="34" charset="0"/>
                <a:cs typeface="Arial" pitchFamily="34" charset="0"/>
              </a:rPr>
              <a:t>Now let’s put </a:t>
            </a:r>
            <a:r>
              <a:rPr lang="en-US" sz="1800" b="1" i="1">
                <a:latin typeface="Arial" pitchFamily="34" charset="0"/>
                <a:cs typeface="Arial" pitchFamily="34" charset="0"/>
              </a:rPr>
              <a:t>Y</a:t>
            </a:r>
            <a:r>
              <a:rPr lang="en-US" sz="1800">
                <a:latin typeface="Arial" pitchFamily="34" charset="0"/>
                <a:cs typeface="Arial" pitchFamily="34" charset="0"/>
              </a:rPr>
              <a:t>  back into the money demand function:</a:t>
            </a:r>
          </a:p>
        </p:txBody>
      </p:sp>
      <p:graphicFrame>
        <p:nvGraphicFramePr>
          <p:cNvPr id="270341" name="Object 5"/>
          <p:cNvGraphicFramePr>
            <a:graphicFrameLocks noChangeAspect="1"/>
          </p:cNvGraphicFramePr>
          <p:nvPr/>
        </p:nvGraphicFramePr>
        <p:xfrm>
          <a:off x="3505200" y="5181600"/>
          <a:ext cx="3048000" cy="682625"/>
        </p:xfrm>
        <a:graphic>
          <a:graphicData uri="http://schemas.openxmlformats.org/presentationml/2006/ole">
            <p:oleObj spid="_x0000_s270344" name="Equation" r:id="rId4" imgW="1079032" imgH="241195" progId="">
              <p:embed/>
            </p:oleObj>
          </a:graphicData>
        </a:graphic>
      </p:graphicFrame>
      <p:sp>
        <p:nvSpPr>
          <p:cNvPr id="270342" name="Rectangle 6"/>
          <p:cNvSpPr>
            <a:spLocks noChangeArrowheads="1"/>
          </p:cNvSpPr>
          <p:nvPr/>
        </p:nvSpPr>
        <p:spPr bwMode="auto">
          <a:xfrm>
            <a:off x="990600" y="3200400"/>
            <a:ext cx="7543800" cy="2209800"/>
          </a:xfrm>
          <a:prstGeom prst="rect">
            <a:avLst/>
          </a:prstGeom>
          <a:noFill/>
          <a:ln w="9525">
            <a:noFill/>
            <a:miter lim="800000"/>
            <a:headEnd/>
            <a:tailEnd/>
          </a:ln>
          <a:effectLst/>
        </p:spPr>
        <p:txBody>
          <a:bodyPr/>
          <a:lstStyle/>
          <a:p>
            <a:pPr>
              <a:lnSpc>
                <a:spcPct val="105000"/>
              </a:lnSpc>
              <a:spcBef>
                <a:spcPct val="30000"/>
              </a:spcBef>
              <a:buSzPct val="110000"/>
              <a:buFont typeface="Wingdings" pitchFamily="2" charset="2"/>
              <a:buNone/>
            </a:pPr>
            <a:r>
              <a:rPr lang="en-US" sz="2700">
                <a:latin typeface="Tahoma" pitchFamily="34" charset="0"/>
              </a:rPr>
              <a:t>The </a:t>
            </a:r>
            <a:r>
              <a:rPr lang="en-US" sz="2700" b="1" i="1">
                <a:solidFill>
                  <a:srgbClr val="CC0000"/>
                </a:solidFill>
                <a:latin typeface="Tahoma" pitchFamily="34" charset="0"/>
              </a:rPr>
              <a:t>LM</a:t>
            </a:r>
            <a:r>
              <a:rPr lang="en-US" sz="2700" b="1">
                <a:solidFill>
                  <a:srgbClr val="CC0000"/>
                </a:solidFill>
                <a:latin typeface="Tahoma" pitchFamily="34" charset="0"/>
              </a:rPr>
              <a:t> </a:t>
            </a:r>
            <a:r>
              <a:rPr lang="en-US" sz="1300">
                <a:latin typeface="Tahoma" pitchFamily="34" charset="0"/>
              </a:rPr>
              <a:t> </a:t>
            </a:r>
            <a:r>
              <a:rPr lang="en-US" sz="2700" b="1">
                <a:solidFill>
                  <a:srgbClr val="CC0000"/>
                </a:solidFill>
                <a:latin typeface="Tahoma" pitchFamily="34" charset="0"/>
              </a:rPr>
              <a:t>curve</a:t>
            </a:r>
            <a:r>
              <a:rPr lang="en-US" sz="2700">
                <a:latin typeface="Tahoma" pitchFamily="34" charset="0"/>
              </a:rPr>
              <a:t> is a graph of all combinations of </a:t>
            </a:r>
            <a:r>
              <a:rPr lang="en-US" sz="2700" b="1" i="1">
                <a:latin typeface="Tahoma" pitchFamily="34" charset="0"/>
              </a:rPr>
              <a:t>r</a:t>
            </a:r>
            <a:r>
              <a:rPr lang="en-US" sz="2700">
                <a:latin typeface="Tahoma" pitchFamily="34" charset="0"/>
              </a:rPr>
              <a:t>  and </a:t>
            </a:r>
            <a:r>
              <a:rPr lang="en-US" sz="2700" b="1" i="1">
                <a:latin typeface="Tahoma" pitchFamily="34" charset="0"/>
              </a:rPr>
              <a:t>Y</a:t>
            </a:r>
            <a:r>
              <a:rPr lang="en-US" sz="2700">
                <a:latin typeface="Tahoma" pitchFamily="34" charset="0"/>
              </a:rPr>
              <a:t>  that equate the supply and demand for real money balances.</a:t>
            </a:r>
          </a:p>
          <a:p>
            <a:pPr>
              <a:lnSpc>
                <a:spcPct val="105000"/>
              </a:lnSpc>
              <a:spcBef>
                <a:spcPct val="30000"/>
              </a:spcBef>
              <a:buSzPct val="110000"/>
              <a:buFont typeface="Wingdings" pitchFamily="2" charset="2"/>
              <a:buNone/>
            </a:pPr>
            <a:r>
              <a:rPr lang="en-US" sz="2700">
                <a:latin typeface="Tahoma" pitchFamily="34" charset="0"/>
              </a:rPr>
              <a:t>The equation for the </a:t>
            </a:r>
            <a:r>
              <a:rPr lang="en-US" sz="2700" i="1">
                <a:latin typeface="Tahoma" pitchFamily="34" charset="0"/>
              </a:rPr>
              <a:t>LM</a:t>
            </a:r>
            <a:r>
              <a:rPr lang="en-US" sz="2700">
                <a:latin typeface="Tahoma" pitchFamily="34" charset="0"/>
              </a:rPr>
              <a:t> </a:t>
            </a:r>
            <a:r>
              <a:rPr lang="en-US" sz="1300">
                <a:latin typeface="Tahoma" pitchFamily="34" charset="0"/>
              </a:rPr>
              <a:t> </a:t>
            </a:r>
            <a:r>
              <a:rPr lang="en-US" sz="2700">
                <a:latin typeface="Tahoma" pitchFamily="34" charset="0"/>
              </a:rPr>
              <a:t>curve is:</a:t>
            </a:r>
          </a:p>
        </p:txBody>
      </p:sp>
      <p:graphicFrame>
        <p:nvGraphicFramePr>
          <p:cNvPr id="270343" name="Object 7"/>
          <p:cNvGraphicFramePr>
            <a:graphicFrameLocks noChangeAspect="1"/>
          </p:cNvGraphicFramePr>
          <p:nvPr/>
        </p:nvGraphicFramePr>
        <p:xfrm>
          <a:off x="3124200" y="1981200"/>
          <a:ext cx="3810000" cy="776288"/>
        </p:xfrm>
        <a:graphic>
          <a:graphicData uri="http://schemas.openxmlformats.org/presentationml/2006/ole">
            <p:oleObj spid="_x0000_s270345" name="Equation" r:id="rId5" imgW="1371600" imgH="279400" progId="">
              <p:embed/>
            </p:oleObj>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Rectangle 3074"/>
          <p:cNvSpPr>
            <a:spLocks noGrp="1" noChangeArrowheads="1"/>
          </p:cNvSpPr>
          <p:nvPr>
            <p:ph type="title"/>
          </p:nvPr>
        </p:nvSpPr>
        <p:spPr/>
        <p:txBody>
          <a:bodyPr>
            <a:normAutofit/>
          </a:bodyPr>
          <a:lstStyle/>
          <a:p>
            <a:r>
              <a:rPr lang="en-US" sz="2400" b="1" dirty="0">
                <a:latin typeface="Arial" pitchFamily="34" charset="0"/>
                <a:cs typeface="Arial" pitchFamily="34" charset="0"/>
              </a:rPr>
              <a:t>Deriving the LM curve</a:t>
            </a:r>
          </a:p>
        </p:txBody>
      </p:sp>
      <p:sp>
        <p:nvSpPr>
          <p:cNvPr id="116777" name="Oval 3113"/>
          <p:cNvSpPr>
            <a:spLocks noChangeArrowheads="1"/>
          </p:cNvSpPr>
          <p:nvPr/>
        </p:nvSpPr>
        <p:spPr bwMode="auto">
          <a:xfrm>
            <a:off x="7048500" y="3557588"/>
            <a:ext cx="76200" cy="76200"/>
          </a:xfrm>
          <a:prstGeom prst="ellipse">
            <a:avLst/>
          </a:prstGeom>
          <a:solidFill>
            <a:srgbClr val="FF0000"/>
          </a:solidFill>
          <a:ln w="9525">
            <a:solidFill>
              <a:schemeClr val="tx1"/>
            </a:solidFill>
            <a:round/>
            <a:headEnd/>
            <a:tailEnd/>
          </a:ln>
          <a:effectLst/>
        </p:spPr>
        <p:txBody>
          <a:bodyPr wrap="none" anchor="ctr"/>
          <a:lstStyle/>
          <a:p>
            <a:endParaRPr lang="en-US"/>
          </a:p>
        </p:txBody>
      </p:sp>
      <p:grpSp>
        <p:nvGrpSpPr>
          <p:cNvPr id="116788" name="Group 3124"/>
          <p:cNvGrpSpPr>
            <a:grpSpLocks/>
          </p:cNvGrpSpPr>
          <p:nvPr/>
        </p:nvGrpSpPr>
        <p:grpSpPr bwMode="auto">
          <a:xfrm>
            <a:off x="762000" y="1985963"/>
            <a:ext cx="3657600" cy="3733800"/>
            <a:chOff x="432" y="1104"/>
            <a:chExt cx="2304" cy="2352"/>
          </a:xfrm>
        </p:grpSpPr>
        <p:grpSp>
          <p:nvGrpSpPr>
            <p:cNvPr id="116740" name="Group 3076"/>
            <p:cNvGrpSpPr>
              <a:grpSpLocks/>
            </p:cNvGrpSpPr>
            <p:nvPr/>
          </p:nvGrpSpPr>
          <p:grpSpPr bwMode="auto">
            <a:xfrm>
              <a:off x="576" y="1344"/>
              <a:ext cx="1776" cy="1872"/>
              <a:chOff x="2640" y="1056"/>
              <a:chExt cx="2496" cy="2112"/>
            </a:xfrm>
          </p:grpSpPr>
          <p:sp>
            <p:nvSpPr>
              <p:cNvPr id="116741" name="Line 3077"/>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116742" name="Line 3078"/>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116743" name="Text Box 3079"/>
            <p:cNvSpPr txBox="1">
              <a:spLocks noChangeArrowheads="1"/>
            </p:cNvSpPr>
            <p:nvPr/>
          </p:nvSpPr>
          <p:spPr bwMode="auto">
            <a:xfrm>
              <a:off x="2160" y="3177"/>
              <a:ext cx="576" cy="279"/>
            </a:xfrm>
            <a:prstGeom prst="rect">
              <a:avLst/>
            </a:prstGeom>
            <a:noFill/>
            <a:ln w="9525">
              <a:noFill/>
              <a:miter lim="800000"/>
              <a:headEnd/>
              <a:tailEnd/>
            </a:ln>
            <a:effectLst/>
          </p:spPr>
          <p:txBody>
            <a:bodyPr>
              <a:spAutoFit/>
            </a:bodyPr>
            <a:lstStyle/>
            <a:p>
              <a:pPr>
                <a:spcBef>
                  <a:spcPct val="5000"/>
                </a:spcBef>
              </a:pPr>
              <a:r>
                <a:rPr lang="en-US" sz="2300" b="1" i="1">
                  <a:latin typeface="Tahoma" pitchFamily="34" charset="0"/>
                </a:rPr>
                <a:t>M/P</a:t>
              </a:r>
              <a:r>
                <a:rPr lang="en-US" sz="2300">
                  <a:latin typeface="Arial" charset="0"/>
                </a:rPr>
                <a:t> </a:t>
              </a:r>
            </a:p>
          </p:txBody>
        </p:sp>
        <p:sp>
          <p:nvSpPr>
            <p:cNvPr id="116744" name="Text Box 3080"/>
            <p:cNvSpPr txBox="1">
              <a:spLocks noChangeArrowheads="1"/>
            </p:cNvSpPr>
            <p:nvPr/>
          </p:nvSpPr>
          <p:spPr bwMode="auto">
            <a:xfrm>
              <a:off x="432" y="1104"/>
              <a:ext cx="288" cy="288"/>
            </a:xfrm>
            <a:prstGeom prst="rect">
              <a:avLst/>
            </a:prstGeom>
            <a:solidFill>
              <a:schemeClr val="bg1">
                <a:alpha val="50000"/>
              </a:schemeClr>
            </a:solidFill>
            <a:ln w="9525">
              <a:noFill/>
              <a:miter lim="800000"/>
              <a:headEnd/>
              <a:tailEnd/>
            </a:ln>
            <a:effectLst/>
          </p:spPr>
          <p:txBody>
            <a:bodyPr>
              <a:spAutoFit/>
            </a:bodyPr>
            <a:lstStyle/>
            <a:p>
              <a:pPr>
                <a:spcBef>
                  <a:spcPct val="5000"/>
                </a:spcBef>
                <a:tabLst>
                  <a:tab pos="1082675" algn="r"/>
                  <a:tab pos="1830388" algn="r"/>
                </a:tabLst>
              </a:pPr>
              <a:r>
                <a:rPr lang="en-US" b="1" i="1">
                  <a:latin typeface="Tahoma" pitchFamily="34" charset="0"/>
                </a:rPr>
                <a:t>r</a:t>
              </a:r>
              <a:endParaRPr lang="en-US" sz="2200">
                <a:latin typeface="Arial" charset="0"/>
              </a:endParaRPr>
            </a:p>
          </p:txBody>
        </p:sp>
      </p:grpSp>
      <p:grpSp>
        <p:nvGrpSpPr>
          <p:cNvPr id="116781" name="Group 3117"/>
          <p:cNvGrpSpPr>
            <a:grpSpLocks/>
          </p:cNvGrpSpPr>
          <p:nvPr/>
        </p:nvGrpSpPr>
        <p:grpSpPr bwMode="auto">
          <a:xfrm>
            <a:off x="2057400" y="2462213"/>
            <a:ext cx="446088" cy="3695700"/>
            <a:chOff x="1248" y="1404"/>
            <a:chExt cx="281" cy="2328"/>
          </a:xfrm>
        </p:grpSpPr>
        <p:sp>
          <p:nvSpPr>
            <p:cNvPr id="116745" name="Line 3081"/>
            <p:cNvSpPr>
              <a:spLocks noChangeShapeType="1"/>
            </p:cNvSpPr>
            <p:nvPr/>
          </p:nvSpPr>
          <p:spPr bwMode="auto">
            <a:xfrm flipV="1">
              <a:off x="1373" y="1404"/>
              <a:ext cx="0" cy="1808"/>
            </a:xfrm>
            <a:prstGeom prst="line">
              <a:avLst/>
            </a:prstGeom>
            <a:noFill/>
            <a:ln w="28575">
              <a:solidFill>
                <a:schemeClr val="tx1"/>
              </a:solidFill>
              <a:round/>
              <a:headEnd/>
              <a:tailEnd/>
            </a:ln>
            <a:effectLst/>
          </p:spPr>
          <p:txBody>
            <a:bodyPr/>
            <a:lstStyle/>
            <a:p>
              <a:endParaRPr lang="en-US"/>
            </a:p>
          </p:txBody>
        </p:sp>
        <p:graphicFrame>
          <p:nvGraphicFramePr>
            <p:cNvPr id="345088" name="Object 3072"/>
            <p:cNvGraphicFramePr>
              <a:graphicFrameLocks noChangeAspect="1"/>
            </p:cNvGraphicFramePr>
            <p:nvPr/>
          </p:nvGraphicFramePr>
          <p:xfrm>
            <a:off x="1248" y="3264"/>
            <a:ext cx="281" cy="468"/>
          </p:xfrm>
          <a:graphic>
            <a:graphicData uri="http://schemas.openxmlformats.org/presentationml/2006/ole">
              <p:oleObj spid="_x0000_s345089" name="Equation" r:id="rId4" imgW="266469" imgH="444114" progId="">
                <p:embed/>
              </p:oleObj>
            </a:graphicData>
          </a:graphic>
        </p:graphicFrame>
      </p:grpSp>
      <p:grpSp>
        <p:nvGrpSpPr>
          <p:cNvPr id="116783" name="Group 3119"/>
          <p:cNvGrpSpPr>
            <a:grpSpLocks/>
          </p:cNvGrpSpPr>
          <p:nvPr/>
        </p:nvGrpSpPr>
        <p:grpSpPr bwMode="auto">
          <a:xfrm>
            <a:off x="1295400" y="1905000"/>
            <a:ext cx="3124200" cy="3281363"/>
            <a:chOff x="768" y="1053"/>
            <a:chExt cx="1968" cy="2067"/>
          </a:xfrm>
        </p:grpSpPr>
        <p:sp>
          <p:nvSpPr>
            <p:cNvPr id="116747" name="Arc 3083"/>
            <p:cNvSpPr>
              <a:spLocks/>
            </p:cNvSpPr>
            <p:nvPr/>
          </p:nvSpPr>
          <p:spPr bwMode="auto">
            <a:xfrm flipH="1" flipV="1">
              <a:off x="768" y="1053"/>
              <a:ext cx="1344" cy="1923"/>
            </a:xfrm>
            <a:custGeom>
              <a:avLst/>
              <a:gdLst>
                <a:gd name="G0" fmla="+- 0 0 0"/>
                <a:gd name="G1" fmla="+- 21438 0 0"/>
                <a:gd name="G2" fmla="+- 21600 0 0"/>
                <a:gd name="T0" fmla="*/ 2640 w 20516"/>
                <a:gd name="T1" fmla="*/ 0 h 21438"/>
                <a:gd name="T2" fmla="*/ 20516 w 20516"/>
                <a:gd name="T3" fmla="*/ 14682 h 21438"/>
                <a:gd name="T4" fmla="*/ 0 w 20516"/>
                <a:gd name="T5" fmla="*/ 21438 h 21438"/>
              </a:gdLst>
              <a:ahLst/>
              <a:cxnLst>
                <a:cxn ang="0">
                  <a:pos x="T0" y="T1"/>
                </a:cxn>
                <a:cxn ang="0">
                  <a:pos x="T2" y="T3"/>
                </a:cxn>
                <a:cxn ang="0">
                  <a:pos x="T4" y="T5"/>
                </a:cxn>
              </a:cxnLst>
              <a:rect l="0" t="0" r="r" b="b"/>
              <a:pathLst>
                <a:path w="20516" h="21438" fill="none" extrusionOk="0">
                  <a:moveTo>
                    <a:pt x="2640" y="-1"/>
                  </a:moveTo>
                  <a:cubicBezTo>
                    <a:pt x="10938" y="1021"/>
                    <a:pt x="17901" y="6740"/>
                    <a:pt x="20516" y="14681"/>
                  </a:cubicBezTo>
                </a:path>
                <a:path w="20516" h="21438" stroke="0" extrusionOk="0">
                  <a:moveTo>
                    <a:pt x="2640" y="-1"/>
                  </a:moveTo>
                  <a:cubicBezTo>
                    <a:pt x="10938" y="1021"/>
                    <a:pt x="17901" y="6740"/>
                    <a:pt x="20516" y="14681"/>
                  </a:cubicBezTo>
                  <a:lnTo>
                    <a:pt x="0" y="21438"/>
                  </a:lnTo>
                  <a:close/>
                </a:path>
              </a:pathLst>
            </a:custGeom>
            <a:noFill/>
            <a:ln w="28575">
              <a:solidFill>
                <a:schemeClr val="tx1"/>
              </a:solidFill>
              <a:round/>
              <a:headEnd/>
              <a:tailEnd/>
            </a:ln>
            <a:effectLst/>
          </p:spPr>
          <p:txBody>
            <a:bodyPr wrap="none" anchor="ctr"/>
            <a:lstStyle/>
            <a:p>
              <a:endParaRPr lang="en-US"/>
            </a:p>
          </p:txBody>
        </p:sp>
        <p:sp>
          <p:nvSpPr>
            <p:cNvPr id="116748" name="Text Box 3084"/>
            <p:cNvSpPr txBox="1">
              <a:spLocks noChangeArrowheads="1"/>
            </p:cNvSpPr>
            <p:nvPr/>
          </p:nvSpPr>
          <p:spPr bwMode="auto">
            <a:xfrm>
              <a:off x="1872" y="2832"/>
              <a:ext cx="864"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L</a:t>
              </a:r>
              <a:r>
                <a:rPr lang="en-US" sz="1200" b="1" i="1">
                  <a:latin typeface="Tahoma" pitchFamily="34" charset="0"/>
                </a:rPr>
                <a:t> </a:t>
              </a:r>
              <a:r>
                <a:rPr lang="en-US">
                  <a:latin typeface="Tahoma" pitchFamily="34" charset="0"/>
                </a:rPr>
                <a:t>(</a:t>
              </a:r>
              <a:r>
                <a:rPr lang="en-US" b="1" i="1">
                  <a:latin typeface="Tahoma" pitchFamily="34" charset="0"/>
                </a:rPr>
                <a:t>r</a:t>
              </a:r>
              <a:r>
                <a:rPr lang="en-US" sz="1200" b="1" i="1">
                  <a:latin typeface="Tahoma" pitchFamily="34" charset="0"/>
                </a:rPr>
                <a:t> </a:t>
              </a:r>
              <a:r>
                <a:rPr lang="en-US" b="1" i="1">
                  <a:latin typeface="Tahoma" pitchFamily="34" charset="0"/>
                </a:rPr>
                <a:t>,</a:t>
              </a:r>
              <a:r>
                <a:rPr lang="en-US" sz="1200" b="1" i="1">
                  <a:latin typeface="Tahoma" pitchFamily="34" charset="0"/>
                </a:rPr>
                <a:t> </a:t>
              </a:r>
              <a:r>
                <a:rPr lang="en-US" b="1" i="1">
                  <a:solidFill>
                    <a:schemeClr val="hlink"/>
                  </a:solidFill>
                  <a:latin typeface="Tahoma" pitchFamily="34" charset="0"/>
                </a:rPr>
                <a:t>Y</a:t>
              </a:r>
              <a:r>
                <a:rPr lang="en-US" sz="2200" b="1" i="1" baseline="-25000">
                  <a:solidFill>
                    <a:schemeClr val="hlink"/>
                  </a:solidFill>
                  <a:latin typeface="Tahoma" pitchFamily="34" charset="0"/>
                </a:rPr>
                <a:t>1</a:t>
              </a:r>
              <a:r>
                <a:rPr lang="en-US" sz="1200" b="1" i="1">
                  <a:solidFill>
                    <a:schemeClr val="hlink"/>
                  </a:solidFill>
                  <a:latin typeface="Tahoma" pitchFamily="34" charset="0"/>
                </a:rPr>
                <a:t> </a:t>
              </a:r>
              <a:r>
                <a:rPr lang="en-US">
                  <a:latin typeface="Tahoma" pitchFamily="34" charset="0"/>
                </a:rPr>
                <a:t>)</a:t>
              </a:r>
              <a:r>
                <a:rPr lang="en-US" b="1" i="1">
                  <a:latin typeface="Tahoma" pitchFamily="34" charset="0"/>
                </a:rPr>
                <a:t> </a:t>
              </a:r>
            </a:p>
          </p:txBody>
        </p:sp>
      </p:grpSp>
      <p:sp>
        <p:nvSpPr>
          <p:cNvPr id="116749" name="Line 3085"/>
          <p:cNvSpPr>
            <a:spLocks noChangeShapeType="1"/>
          </p:cNvSpPr>
          <p:nvPr/>
        </p:nvSpPr>
        <p:spPr bwMode="auto">
          <a:xfrm flipH="1">
            <a:off x="990600" y="4511675"/>
            <a:ext cx="6937375" cy="0"/>
          </a:xfrm>
          <a:prstGeom prst="line">
            <a:avLst/>
          </a:prstGeom>
          <a:noFill/>
          <a:ln w="9525">
            <a:solidFill>
              <a:schemeClr val="tx1"/>
            </a:solidFill>
            <a:prstDash val="dash"/>
            <a:round/>
            <a:headEnd/>
            <a:tailEnd/>
          </a:ln>
          <a:effectLst/>
        </p:spPr>
        <p:txBody>
          <a:bodyPr/>
          <a:lstStyle/>
          <a:p>
            <a:endParaRPr lang="en-US"/>
          </a:p>
        </p:txBody>
      </p:sp>
      <p:sp>
        <p:nvSpPr>
          <p:cNvPr id="116750" name="Text Box 3086"/>
          <p:cNvSpPr txBox="1">
            <a:spLocks noChangeArrowheads="1"/>
          </p:cNvSpPr>
          <p:nvPr/>
        </p:nvSpPr>
        <p:spPr bwMode="auto">
          <a:xfrm>
            <a:off x="533400" y="4225925"/>
            <a:ext cx="457200" cy="503238"/>
          </a:xfrm>
          <a:prstGeom prst="rect">
            <a:avLst/>
          </a:prstGeom>
          <a:solidFill>
            <a:schemeClr val="bg1">
              <a:alpha val="50000"/>
            </a:schemeClr>
          </a:solidFill>
          <a:ln w="9525">
            <a:noFill/>
            <a:miter lim="800000"/>
            <a:headEnd/>
            <a:tailEnd/>
          </a:ln>
          <a:effectLst/>
        </p:spPr>
        <p:txBody>
          <a:bodyPr rIns="0" bIns="91440">
            <a:spAutoFit/>
          </a:bodyPr>
          <a:lstStyle/>
          <a:p>
            <a:pPr>
              <a:spcBef>
                <a:spcPct val="5000"/>
              </a:spcBef>
              <a:tabLst>
                <a:tab pos="1082675" algn="r"/>
                <a:tab pos="1830388" algn="r"/>
              </a:tabLst>
            </a:pPr>
            <a:r>
              <a:rPr lang="en-US" b="1" i="1">
                <a:latin typeface="Tahoma" pitchFamily="34" charset="0"/>
              </a:rPr>
              <a:t>r</a:t>
            </a:r>
            <a:r>
              <a:rPr lang="en-US" sz="2300" b="1" i="1" baseline="-25000">
                <a:latin typeface="Tahoma" pitchFamily="34" charset="0"/>
              </a:rPr>
              <a:t>1</a:t>
            </a:r>
            <a:endParaRPr lang="en-US" sz="2300" baseline="-25000">
              <a:latin typeface="Arial" charset="0"/>
            </a:endParaRPr>
          </a:p>
        </p:txBody>
      </p:sp>
      <p:sp>
        <p:nvSpPr>
          <p:cNvPr id="116753" name="Text Box 3089"/>
          <p:cNvSpPr txBox="1">
            <a:spLocks noChangeArrowheads="1"/>
          </p:cNvSpPr>
          <p:nvPr/>
        </p:nvSpPr>
        <p:spPr bwMode="auto">
          <a:xfrm>
            <a:off x="533400" y="3311525"/>
            <a:ext cx="457200" cy="503238"/>
          </a:xfrm>
          <a:prstGeom prst="rect">
            <a:avLst/>
          </a:prstGeom>
          <a:solidFill>
            <a:schemeClr val="bg1">
              <a:alpha val="50000"/>
            </a:schemeClr>
          </a:solidFill>
          <a:ln w="9525">
            <a:noFill/>
            <a:miter lim="800000"/>
            <a:headEnd/>
            <a:tailEnd/>
          </a:ln>
          <a:effectLst/>
        </p:spPr>
        <p:txBody>
          <a:bodyPr rIns="0" bIns="91440">
            <a:spAutoFit/>
          </a:bodyPr>
          <a:lstStyle/>
          <a:p>
            <a:pPr>
              <a:spcBef>
                <a:spcPct val="5000"/>
              </a:spcBef>
              <a:tabLst>
                <a:tab pos="1082675" algn="r"/>
                <a:tab pos="1830388" algn="r"/>
              </a:tabLst>
            </a:pPr>
            <a:r>
              <a:rPr lang="en-US" b="1" i="1">
                <a:solidFill>
                  <a:srgbClr val="FF0000"/>
                </a:solidFill>
                <a:latin typeface="Tahoma" pitchFamily="34" charset="0"/>
              </a:rPr>
              <a:t>r</a:t>
            </a:r>
            <a:r>
              <a:rPr lang="en-US" sz="2300" b="1" i="1" baseline="-25000">
                <a:solidFill>
                  <a:srgbClr val="FF0000"/>
                </a:solidFill>
                <a:latin typeface="Tahoma" pitchFamily="34" charset="0"/>
              </a:rPr>
              <a:t>2</a:t>
            </a:r>
            <a:endParaRPr lang="en-US" sz="2300" baseline="-25000">
              <a:solidFill>
                <a:srgbClr val="FF0000"/>
              </a:solidFill>
              <a:latin typeface="Arial" charset="0"/>
            </a:endParaRPr>
          </a:p>
        </p:txBody>
      </p:sp>
      <p:grpSp>
        <p:nvGrpSpPr>
          <p:cNvPr id="116780" name="Group 3116"/>
          <p:cNvGrpSpPr>
            <a:grpSpLocks/>
          </p:cNvGrpSpPr>
          <p:nvPr/>
        </p:nvGrpSpPr>
        <p:grpSpPr bwMode="auto">
          <a:xfrm>
            <a:off x="5105400" y="1985963"/>
            <a:ext cx="3429000" cy="3719512"/>
            <a:chOff x="3168" y="1104"/>
            <a:chExt cx="2160" cy="2343"/>
          </a:xfrm>
        </p:grpSpPr>
        <p:grpSp>
          <p:nvGrpSpPr>
            <p:cNvPr id="116759" name="Group 3095"/>
            <p:cNvGrpSpPr>
              <a:grpSpLocks/>
            </p:cNvGrpSpPr>
            <p:nvPr/>
          </p:nvGrpSpPr>
          <p:grpSpPr bwMode="auto">
            <a:xfrm>
              <a:off x="3312" y="1344"/>
              <a:ext cx="1776" cy="1920"/>
              <a:chOff x="2640" y="1056"/>
              <a:chExt cx="2496" cy="2112"/>
            </a:xfrm>
          </p:grpSpPr>
          <p:sp>
            <p:nvSpPr>
              <p:cNvPr id="116760" name="Line 3096"/>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116761" name="Line 3097"/>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116762" name="Text Box 3098"/>
            <p:cNvSpPr txBox="1">
              <a:spLocks noChangeArrowheads="1"/>
            </p:cNvSpPr>
            <p:nvPr/>
          </p:nvSpPr>
          <p:spPr bwMode="auto">
            <a:xfrm>
              <a:off x="3168" y="1104"/>
              <a:ext cx="288" cy="288"/>
            </a:xfrm>
            <a:prstGeom prst="rect">
              <a:avLst/>
            </a:prstGeom>
            <a:noFill/>
            <a:ln w="9525">
              <a:noFill/>
              <a:miter lim="800000"/>
              <a:headEnd/>
              <a:tailEnd/>
            </a:ln>
            <a:effectLst/>
          </p:spPr>
          <p:txBody>
            <a:bodyPr>
              <a:spAutoFit/>
            </a:bodyPr>
            <a:lstStyle/>
            <a:p>
              <a:pPr>
                <a:spcBef>
                  <a:spcPct val="5000"/>
                </a:spcBef>
                <a:tabLst>
                  <a:tab pos="1082675" algn="r"/>
                  <a:tab pos="1830388" algn="r"/>
                </a:tabLst>
              </a:pPr>
              <a:r>
                <a:rPr lang="en-US" b="1" i="1">
                  <a:latin typeface="Tahoma" pitchFamily="34" charset="0"/>
                </a:rPr>
                <a:t>r</a:t>
              </a:r>
              <a:endParaRPr lang="en-US" sz="2200">
                <a:latin typeface="Arial" charset="0"/>
              </a:endParaRPr>
            </a:p>
          </p:txBody>
        </p:sp>
        <p:sp>
          <p:nvSpPr>
            <p:cNvPr id="116763" name="Text Box 3099"/>
            <p:cNvSpPr txBox="1">
              <a:spLocks noChangeArrowheads="1"/>
            </p:cNvSpPr>
            <p:nvPr/>
          </p:nvSpPr>
          <p:spPr bwMode="auto">
            <a:xfrm>
              <a:off x="5040" y="3168"/>
              <a:ext cx="288" cy="279"/>
            </a:xfrm>
            <a:prstGeom prst="rect">
              <a:avLst/>
            </a:prstGeom>
            <a:noFill/>
            <a:ln w="9525">
              <a:noFill/>
              <a:miter lim="800000"/>
              <a:headEnd/>
              <a:tailEnd/>
            </a:ln>
            <a:effectLst/>
          </p:spPr>
          <p:txBody>
            <a:bodyPr>
              <a:spAutoFit/>
            </a:bodyPr>
            <a:lstStyle/>
            <a:p>
              <a:pPr>
                <a:spcBef>
                  <a:spcPct val="5000"/>
                </a:spcBef>
              </a:pPr>
              <a:r>
                <a:rPr lang="en-US" sz="2300" b="1" i="1">
                  <a:latin typeface="Tahoma" pitchFamily="34" charset="0"/>
                </a:rPr>
                <a:t>Y</a:t>
              </a:r>
              <a:endParaRPr lang="en-US" sz="2300">
                <a:latin typeface="Arial" charset="0"/>
              </a:endParaRPr>
            </a:p>
          </p:txBody>
        </p:sp>
      </p:grpSp>
      <p:grpSp>
        <p:nvGrpSpPr>
          <p:cNvPr id="116782" name="Group 3118"/>
          <p:cNvGrpSpPr>
            <a:grpSpLocks/>
          </p:cNvGrpSpPr>
          <p:nvPr/>
        </p:nvGrpSpPr>
        <p:grpSpPr bwMode="auto">
          <a:xfrm>
            <a:off x="5791200" y="2671763"/>
            <a:ext cx="533400" cy="3200400"/>
            <a:chOff x="3600" y="1536"/>
            <a:chExt cx="336" cy="2016"/>
          </a:xfrm>
        </p:grpSpPr>
        <p:sp>
          <p:nvSpPr>
            <p:cNvPr id="116764" name="Line 3100"/>
            <p:cNvSpPr>
              <a:spLocks noChangeShapeType="1"/>
            </p:cNvSpPr>
            <p:nvPr/>
          </p:nvSpPr>
          <p:spPr bwMode="auto">
            <a:xfrm flipV="1">
              <a:off x="3744" y="1536"/>
              <a:ext cx="0" cy="1728"/>
            </a:xfrm>
            <a:prstGeom prst="line">
              <a:avLst/>
            </a:prstGeom>
            <a:noFill/>
            <a:ln w="9525">
              <a:solidFill>
                <a:schemeClr val="tx1"/>
              </a:solidFill>
              <a:prstDash val="dash"/>
              <a:round/>
              <a:headEnd/>
              <a:tailEnd/>
            </a:ln>
            <a:effectLst/>
          </p:spPr>
          <p:txBody>
            <a:bodyPr/>
            <a:lstStyle/>
            <a:p>
              <a:endParaRPr lang="en-US"/>
            </a:p>
          </p:txBody>
        </p:sp>
        <p:sp>
          <p:nvSpPr>
            <p:cNvPr id="116765" name="Text Box 3101"/>
            <p:cNvSpPr txBox="1">
              <a:spLocks noChangeArrowheads="1"/>
            </p:cNvSpPr>
            <p:nvPr/>
          </p:nvSpPr>
          <p:spPr bwMode="auto">
            <a:xfrm>
              <a:off x="3600" y="3235"/>
              <a:ext cx="336" cy="317"/>
            </a:xfrm>
            <a:prstGeom prst="rect">
              <a:avLst/>
            </a:prstGeom>
            <a:noFill/>
            <a:ln w="9525">
              <a:noFill/>
              <a:miter lim="800000"/>
              <a:headEnd/>
              <a:tailEnd/>
            </a:ln>
            <a:effectLst/>
          </p:spPr>
          <p:txBody>
            <a:bodyPr bIns="91440">
              <a:spAutoFit/>
            </a:bodyPr>
            <a:lstStyle/>
            <a:p>
              <a:pPr>
                <a:spcBef>
                  <a:spcPct val="5000"/>
                </a:spcBef>
                <a:tabLst>
                  <a:tab pos="1082675" algn="r"/>
                  <a:tab pos="1830388" algn="r"/>
                </a:tabLst>
              </a:pPr>
              <a:r>
                <a:rPr lang="en-US" b="1" i="1">
                  <a:solidFill>
                    <a:schemeClr val="hlink"/>
                  </a:solidFill>
                  <a:latin typeface="Tahoma" pitchFamily="34" charset="0"/>
                </a:rPr>
                <a:t>Y</a:t>
              </a:r>
              <a:r>
                <a:rPr lang="en-US" sz="2300" b="1" i="1" baseline="-25000">
                  <a:solidFill>
                    <a:schemeClr val="hlink"/>
                  </a:solidFill>
                  <a:latin typeface="Tahoma" pitchFamily="34" charset="0"/>
                </a:rPr>
                <a:t>1</a:t>
              </a:r>
              <a:endParaRPr lang="en-US" sz="2300" baseline="-25000">
                <a:solidFill>
                  <a:schemeClr val="hlink"/>
                </a:solidFill>
                <a:latin typeface="Arial" charset="0"/>
              </a:endParaRPr>
            </a:p>
          </p:txBody>
        </p:sp>
      </p:grpSp>
      <p:sp>
        <p:nvSpPr>
          <p:cNvPr id="116766" name="Text Box 3102"/>
          <p:cNvSpPr txBox="1">
            <a:spLocks noChangeArrowheads="1"/>
          </p:cNvSpPr>
          <p:nvPr/>
        </p:nvSpPr>
        <p:spPr bwMode="auto">
          <a:xfrm>
            <a:off x="4876800" y="4271963"/>
            <a:ext cx="457200" cy="503237"/>
          </a:xfrm>
          <a:prstGeom prst="rect">
            <a:avLst/>
          </a:prstGeom>
          <a:solidFill>
            <a:schemeClr val="bg1"/>
          </a:solidFill>
          <a:ln w="9525">
            <a:noFill/>
            <a:miter lim="800000"/>
            <a:headEnd/>
            <a:tailEnd/>
          </a:ln>
          <a:effectLst/>
        </p:spPr>
        <p:txBody>
          <a:bodyPr rIns="0" bIns="91440">
            <a:spAutoFit/>
          </a:bodyPr>
          <a:lstStyle/>
          <a:p>
            <a:pPr>
              <a:spcBef>
                <a:spcPct val="5000"/>
              </a:spcBef>
              <a:tabLst>
                <a:tab pos="1082675" algn="r"/>
                <a:tab pos="1830388" algn="r"/>
              </a:tabLst>
            </a:pPr>
            <a:r>
              <a:rPr lang="en-US" b="1" i="1">
                <a:latin typeface="Tahoma" pitchFamily="34" charset="0"/>
              </a:rPr>
              <a:t>r</a:t>
            </a:r>
            <a:r>
              <a:rPr lang="en-US" sz="2300" b="1" i="1" baseline="-25000">
                <a:latin typeface="Tahoma" pitchFamily="34" charset="0"/>
              </a:rPr>
              <a:t>1</a:t>
            </a:r>
            <a:endParaRPr lang="en-US" sz="2300" baseline="-25000">
              <a:latin typeface="Arial" charset="0"/>
            </a:endParaRPr>
          </a:p>
        </p:txBody>
      </p:sp>
      <p:grpSp>
        <p:nvGrpSpPr>
          <p:cNvPr id="116789" name="Group 3125"/>
          <p:cNvGrpSpPr>
            <a:grpSpLocks/>
          </p:cNvGrpSpPr>
          <p:nvPr/>
        </p:nvGrpSpPr>
        <p:grpSpPr bwMode="auto">
          <a:xfrm>
            <a:off x="1600200" y="1143000"/>
            <a:ext cx="2971800" cy="3281363"/>
            <a:chOff x="960" y="573"/>
            <a:chExt cx="1872" cy="2067"/>
          </a:xfrm>
        </p:grpSpPr>
        <p:sp>
          <p:nvSpPr>
            <p:cNvPr id="116767" name="Arc 3103"/>
            <p:cNvSpPr>
              <a:spLocks/>
            </p:cNvSpPr>
            <p:nvPr/>
          </p:nvSpPr>
          <p:spPr bwMode="auto">
            <a:xfrm flipH="1" flipV="1">
              <a:off x="960" y="573"/>
              <a:ext cx="1201" cy="1923"/>
            </a:xfrm>
            <a:custGeom>
              <a:avLst/>
              <a:gdLst>
                <a:gd name="G0" fmla="+- 0 0 0"/>
                <a:gd name="G1" fmla="+- 21438 0 0"/>
                <a:gd name="G2" fmla="+- 21600 0 0"/>
                <a:gd name="T0" fmla="*/ 2640 w 19742"/>
                <a:gd name="T1" fmla="*/ 0 h 21438"/>
                <a:gd name="T2" fmla="*/ 19742 w 19742"/>
                <a:gd name="T3" fmla="*/ 12673 h 21438"/>
                <a:gd name="T4" fmla="*/ 0 w 19742"/>
                <a:gd name="T5" fmla="*/ 21438 h 21438"/>
              </a:gdLst>
              <a:ahLst/>
              <a:cxnLst>
                <a:cxn ang="0">
                  <a:pos x="T0" y="T1"/>
                </a:cxn>
                <a:cxn ang="0">
                  <a:pos x="T2" y="T3"/>
                </a:cxn>
                <a:cxn ang="0">
                  <a:pos x="T4" y="T5"/>
                </a:cxn>
              </a:cxnLst>
              <a:rect l="0" t="0" r="r" b="b"/>
              <a:pathLst>
                <a:path w="19742" h="21438" fill="none" extrusionOk="0">
                  <a:moveTo>
                    <a:pt x="2640" y="-1"/>
                  </a:moveTo>
                  <a:cubicBezTo>
                    <a:pt x="10170" y="927"/>
                    <a:pt x="16662" y="5738"/>
                    <a:pt x="19741" y="12673"/>
                  </a:cubicBezTo>
                </a:path>
                <a:path w="19742" h="21438" stroke="0" extrusionOk="0">
                  <a:moveTo>
                    <a:pt x="2640" y="-1"/>
                  </a:moveTo>
                  <a:cubicBezTo>
                    <a:pt x="10170" y="927"/>
                    <a:pt x="16662" y="5738"/>
                    <a:pt x="19741" y="12673"/>
                  </a:cubicBezTo>
                  <a:lnTo>
                    <a:pt x="0" y="21438"/>
                  </a:lnTo>
                  <a:close/>
                </a:path>
              </a:pathLst>
            </a:custGeom>
            <a:noFill/>
            <a:ln w="28575">
              <a:solidFill>
                <a:schemeClr val="tx1"/>
              </a:solidFill>
              <a:round/>
              <a:headEnd/>
              <a:tailEnd/>
            </a:ln>
            <a:effectLst/>
          </p:spPr>
          <p:txBody>
            <a:bodyPr wrap="none" anchor="ctr"/>
            <a:lstStyle/>
            <a:p>
              <a:endParaRPr lang="en-US"/>
            </a:p>
          </p:txBody>
        </p:sp>
        <p:sp>
          <p:nvSpPr>
            <p:cNvPr id="116768" name="Text Box 3104"/>
            <p:cNvSpPr txBox="1">
              <a:spLocks noChangeArrowheads="1"/>
            </p:cNvSpPr>
            <p:nvPr/>
          </p:nvSpPr>
          <p:spPr bwMode="auto">
            <a:xfrm>
              <a:off x="1968" y="2352"/>
              <a:ext cx="864"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L</a:t>
              </a:r>
              <a:r>
                <a:rPr lang="en-US" sz="1200" b="1" i="1">
                  <a:latin typeface="Tahoma" pitchFamily="34" charset="0"/>
                </a:rPr>
                <a:t> </a:t>
              </a:r>
              <a:r>
                <a:rPr lang="en-US">
                  <a:latin typeface="Tahoma" pitchFamily="34" charset="0"/>
                </a:rPr>
                <a:t>(</a:t>
              </a:r>
              <a:r>
                <a:rPr lang="en-US" b="1" i="1">
                  <a:latin typeface="Tahoma" pitchFamily="34" charset="0"/>
                </a:rPr>
                <a:t>r</a:t>
              </a:r>
              <a:r>
                <a:rPr lang="en-US" sz="1200" b="1" i="1">
                  <a:latin typeface="Tahoma" pitchFamily="34" charset="0"/>
                </a:rPr>
                <a:t> </a:t>
              </a:r>
              <a:r>
                <a:rPr lang="en-US" b="1" i="1">
                  <a:latin typeface="Tahoma" pitchFamily="34" charset="0"/>
                </a:rPr>
                <a:t>,</a:t>
              </a:r>
              <a:r>
                <a:rPr lang="en-US" sz="1200" b="1" i="1">
                  <a:latin typeface="Tahoma" pitchFamily="34" charset="0"/>
                </a:rPr>
                <a:t> </a:t>
              </a:r>
              <a:r>
                <a:rPr lang="en-US" b="1" i="1">
                  <a:solidFill>
                    <a:srgbClr val="FF0000"/>
                  </a:solidFill>
                  <a:latin typeface="Tahoma" pitchFamily="34" charset="0"/>
                </a:rPr>
                <a:t>Y</a:t>
              </a:r>
              <a:r>
                <a:rPr lang="en-US" sz="2200" b="1" i="1" baseline="-25000">
                  <a:solidFill>
                    <a:srgbClr val="FF0000"/>
                  </a:solidFill>
                  <a:latin typeface="Tahoma" pitchFamily="34" charset="0"/>
                </a:rPr>
                <a:t>2</a:t>
              </a:r>
              <a:r>
                <a:rPr lang="en-US" sz="1200" b="1" i="1">
                  <a:latin typeface="Tahoma" pitchFamily="34" charset="0"/>
                </a:rPr>
                <a:t> </a:t>
              </a:r>
              <a:r>
                <a:rPr lang="en-US">
                  <a:latin typeface="Tahoma" pitchFamily="34" charset="0"/>
                </a:rPr>
                <a:t>)</a:t>
              </a:r>
              <a:r>
                <a:rPr lang="en-US" b="1" i="1">
                  <a:latin typeface="Tahoma" pitchFamily="34" charset="0"/>
                </a:rPr>
                <a:t> </a:t>
              </a:r>
            </a:p>
          </p:txBody>
        </p:sp>
      </p:grpSp>
      <p:sp>
        <p:nvSpPr>
          <p:cNvPr id="116769" name="Line 3105"/>
          <p:cNvSpPr>
            <a:spLocks noChangeShapeType="1"/>
          </p:cNvSpPr>
          <p:nvPr/>
        </p:nvSpPr>
        <p:spPr bwMode="auto">
          <a:xfrm flipH="1">
            <a:off x="979488" y="3598863"/>
            <a:ext cx="6937375" cy="0"/>
          </a:xfrm>
          <a:prstGeom prst="line">
            <a:avLst/>
          </a:prstGeom>
          <a:noFill/>
          <a:ln w="9525">
            <a:solidFill>
              <a:srgbClr val="FF0000"/>
            </a:solidFill>
            <a:prstDash val="dash"/>
            <a:round/>
            <a:headEnd/>
            <a:tailEnd/>
          </a:ln>
          <a:effectLst/>
        </p:spPr>
        <p:txBody>
          <a:bodyPr/>
          <a:lstStyle/>
          <a:p>
            <a:endParaRPr lang="en-US"/>
          </a:p>
        </p:txBody>
      </p:sp>
      <p:sp>
        <p:nvSpPr>
          <p:cNvPr id="116771" name="Text Box 3107"/>
          <p:cNvSpPr txBox="1">
            <a:spLocks noChangeArrowheads="1"/>
          </p:cNvSpPr>
          <p:nvPr/>
        </p:nvSpPr>
        <p:spPr bwMode="auto">
          <a:xfrm>
            <a:off x="4876800" y="3311525"/>
            <a:ext cx="457200" cy="503238"/>
          </a:xfrm>
          <a:prstGeom prst="rect">
            <a:avLst/>
          </a:prstGeom>
          <a:solidFill>
            <a:schemeClr val="bg1"/>
          </a:solidFill>
          <a:ln w="9525">
            <a:noFill/>
            <a:miter lim="800000"/>
            <a:headEnd/>
            <a:tailEnd/>
          </a:ln>
          <a:effectLst/>
        </p:spPr>
        <p:txBody>
          <a:bodyPr rIns="0" bIns="91440">
            <a:spAutoFit/>
          </a:bodyPr>
          <a:lstStyle/>
          <a:p>
            <a:pPr>
              <a:spcBef>
                <a:spcPct val="5000"/>
              </a:spcBef>
              <a:tabLst>
                <a:tab pos="1082675" algn="r"/>
                <a:tab pos="1830388" algn="r"/>
              </a:tabLst>
            </a:pPr>
            <a:r>
              <a:rPr lang="en-US" b="1" i="1">
                <a:solidFill>
                  <a:srgbClr val="FF0000"/>
                </a:solidFill>
                <a:latin typeface="Tahoma" pitchFamily="34" charset="0"/>
              </a:rPr>
              <a:t>r</a:t>
            </a:r>
            <a:r>
              <a:rPr lang="en-US" sz="2300" b="1" i="1" baseline="-25000">
                <a:solidFill>
                  <a:srgbClr val="FF0000"/>
                </a:solidFill>
                <a:latin typeface="Tahoma" pitchFamily="34" charset="0"/>
              </a:rPr>
              <a:t>2</a:t>
            </a:r>
            <a:endParaRPr lang="en-US" sz="2300" baseline="-25000">
              <a:solidFill>
                <a:srgbClr val="FF0000"/>
              </a:solidFill>
              <a:latin typeface="Arial" charset="0"/>
            </a:endParaRPr>
          </a:p>
        </p:txBody>
      </p:sp>
      <p:grpSp>
        <p:nvGrpSpPr>
          <p:cNvPr id="116784" name="Group 3120"/>
          <p:cNvGrpSpPr>
            <a:grpSpLocks/>
          </p:cNvGrpSpPr>
          <p:nvPr/>
        </p:nvGrpSpPr>
        <p:grpSpPr bwMode="auto">
          <a:xfrm>
            <a:off x="6858000" y="2671763"/>
            <a:ext cx="533400" cy="3200400"/>
            <a:chOff x="4272" y="1536"/>
            <a:chExt cx="336" cy="2016"/>
          </a:xfrm>
        </p:grpSpPr>
        <p:sp>
          <p:nvSpPr>
            <p:cNvPr id="116770" name="Line 3106"/>
            <p:cNvSpPr>
              <a:spLocks noChangeShapeType="1"/>
            </p:cNvSpPr>
            <p:nvPr/>
          </p:nvSpPr>
          <p:spPr bwMode="auto">
            <a:xfrm flipV="1">
              <a:off x="4416" y="1536"/>
              <a:ext cx="0" cy="1728"/>
            </a:xfrm>
            <a:prstGeom prst="line">
              <a:avLst/>
            </a:prstGeom>
            <a:noFill/>
            <a:ln w="9525">
              <a:solidFill>
                <a:srgbClr val="FF0000"/>
              </a:solidFill>
              <a:prstDash val="dash"/>
              <a:round/>
              <a:headEnd/>
              <a:tailEnd/>
            </a:ln>
            <a:effectLst/>
          </p:spPr>
          <p:txBody>
            <a:bodyPr/>
            <a:lstStyle/>
            <a:p>
              <a:endParaRPr lang="en-US"/>
            </a:p>
          </p:txBody>
        </p:sp>
        <p:sp>
          <p:nvSpPr>
            <p:cNvPr id="116772" name="Text Box 3108"/>
            <p:cNvSpPr txBox="1">
              <a:spLocks noChangeArrowheads="1"/>
            </p:cNvSpPr>
            <p:nvPr/>
          </p:nvSpPr>
          <p:spPr bwMode="auto">
            <a:xfrm>
              <a:off x="4272" y="3235"/>
              <a:ext cx="336" cy="317"/>
            </a:xfrm>
            <a:prstGeom prst="rect">
              <a:avLst/>
            </a:prstGeom>
            <a:noFill/>
            <a:ln w="9525">
              <a:noFill/>
              <a:miter lim="800000"/>
              <a:headEnd/>
              <a:tailEnd/>
            </a:ln>
            <a:effectLst/>
          </p:spPr>
          <p:txBody>
            <a:bodyPr bIns="91440">
              <a:spAutoFit/>
            </a:bodyPr>
            <a:lstStyle/>
            <a:p>
              <a:pPr>
                <a:spcBef>
                  <a:spcPct val="5000"/>
                </a:spcBef>
                <a:tabLst>
                  <a:tab pos="1082675" algn="r"/>
                  <a:tab pos="1830388" algn="r"/>
                </a:tabLst>
              </a:pPr>
              <a:r>
                <a:rPr lang="en-US" b="1" i="1">
                  <a:solidFill>
                    <a:srgbClr val="FF0000"/>
                  </a:solidFill>
                  <a:latin typeface="Tahoma" pitchFamily="34" charset="0"/>
                </a:rPr>
                <a:t>Y</a:t>
              </a:r>
              <a:r>
                <a:rPr lang="en-US" sz="2300" b="1" i="1" baseline="-25000">
                  <a:solidFill>
                    <a:srgbClr val="FF0000"/>
                  </a:solidFill>
                  <a:latin typeface="Tahoma" pitchFamily="34" charset="0"/>
                </a:rPr>
                <a:t>2</a:t>
              </a:r>
              <a:endParaRPr lang="en-US" sz="2300" baseline="-25000">
                <a:solidFill>
                  <a:srgbClr val="FF0000"/>
                </a:solidFill>
                <a:latin typeface="Arial" charset="0"/>
              </a:endParaRPr>
            </a:p>
          </p:txBody>
        </p:sp>
      </p:grpSp>
      <p:grpSp>
        <p:nvGrpSpPr>
          <p:cNvPr id="116787" name="Group 3123"/>
          <p:cNvGrpSpPr>
            <a:grpSpLocks/>
          </p:cNvGrpSpPr>
          <p:nvPr/>
        </p:nvGrpSpPr>
        <p:grpSpPr bwMode="auto">
          <a:xfrm>
            <a:off x="1066800" y="3662363"/>
            <a:ext cx="4343400" cy="804862"/>
            <a:chOff x="624" y="2160"/>
            <a:chExt cx="2736" cy="507"/>
          </a:xfrm>
        </p:grpSpPr>
        <p:sp>
          <p:nvSpPr>
            <p:cNvPr id="116755" name="Line 3091"/>
            <p:cNvSpPr>
              <a:spLocks noChangeShapeType="1"/>
            </p:cNvSpPr>
            <p:nvPr/>
          </p:nvSpPr>
          <p:spPr bwMode="auto">
            <a:xfrm flipV="1">
              <a:off x="624" y="2160"/>
              <a:ext cx="2" cy="507"/>
            </a:xfrm>
            <a:prstGeom prst="line">
              <a:avLst/>
            </a:prstGeom>
            <a:noFill/>
            <a:ln w="38100">
              <a:solidFill>
                <a:schemeClr val="tx1"/>
              </a:solidFill>
              <a:round/>
              <a:headEnd/>
              <a:tailEnd type="triangle" w="med" len="med"/>
            </a:ln>
            <a:effectLst/>
          </p:spPr>
          <p:txBody>
            <a:bodyPr/>
            <a:lstStyle/>
            <a:p>
              <a:endParaRPr lang="en-US"/>
            </a:p>
          </p:txBody>
        </p:sp>
        <p:sp>
          <p:nvSpPr>
            <p:cNvPr id="116774" name="Line 3110"/>
            <p:cNvSpPr>
              <a:spLocks noChangeShapeType="1"/>
            </p:cNvSpPr>
            <p:nvPr/>
          </p:nvSpPr>
          <p:spPr bwMode="auto">
            <a:xfrm flipV="1">
              <a:off x="3358" y="2160"/>
              <a:ext cx="2" cy="507"/>
            </a:xfrm>
            <a:prstGeom prst="line">
              <a:avLst/>
            </a:prstGeom>
            <a:noFill/>
            <a:ln w="38100">
              <a:solidFill>
                <a:schemeClr val="tx1"/>
              </a:solidFill>
              <a:round/>
              <a:headEnd/>
              <a:tailEnd type="triangle" w="med" len="med"/>
            </a:ln>
            <a:effectLst/>
          </p:spPr>
          <p:txBody>
            <a:bodyPr/>
            <a:lstStyle/>
            <a:p>
              <a:endParaRPr lang="en-US"/>
            </a:p>
          </p:txBody>
        </p:sp>
      </p:grpSp>
      <p:grpSp>
        <p:nvGrpSpPr>
          <p:cNvPr id="116786" name="Group 3122"/>
          <p:cNvGrpSpPr>
            <a:grpSpLocks/>
          </p:cNvGrpSpPr>
          <p:nvPr/>
        </p:nvGrpSpPr>
        <p:grpSpPr bwMode="auto">
          <a:xfrm>
            <a:off x="5638800" y="2514600"/>
            <a:ext cx="2743200" cy="2286000"/>
            <a:chOff x="3504" y="1440"/>
            <a:chExt cx="1728" cy="1440"/>
          </a:xfrm>
        </p:grpSpPr>
        <p:sp>
          <p:nvSpPr>
            <p:cNvPr id="116773" name="Freeform 3109"/>
            <p:cNvSpPr>
              <a:spLocks/>
            </p:cNvSpPr>
            <p:nvPr/>
          </p:nvSpPr>
          <p:spPr bwMode="auto">
            <a:xfrm>
              <a:off x="3504" y="1680"/>
              <a:ext cx="1296" cy="1200"/>
            </a:xfrm>
            <a:custGeom>
              <a:avLst/>
              <a:gdLst/>
              <a:ahLst/>
              <a:cxnLst>
                <a:cxn ang="0">
                  <a:pos x="0" y="336"/>
                </a:cxn>
                <a:cxn ang="0">
                  <a:pos x="624" y="0"/>
                </a:cxn>
              </a:cxnLst>
              <a:rect l="0" t="0" r="r" b="b"/>
              <a:pathLst>
                <a:path w="624" h="336">
                  <a:moveTo>
                    <a:pt x="0" y="336"/>
                  </a:moveTo>
                  <a:cubicBezTo>
                    <a:pt x="204" y="248"/>
                    <a:pt x="408" y="160"/>
                    <a:pt x="624" y="0"/>
                  </a:cubicBezTo>
                </a:path>
              </a:pathLst>
            </a:custGeom>
            <a:noFill/>
            <a:ln w="38100" cmpd="sng">
              <a:solidFill>
                <a:srgbClr val="003399"/>
              </a:solidFill>
              <a:round/>
              <a:headEnd/>
              <a:tailEnd/>
            </a:ln>
            <a:effectLst/>
          </p:spPr>
          <p:txBody>
            <a:bodyPr/>
            <a:lstStyle/>
            <a:p>
              <a:endParaRPr lang="en-US"/>
            </a:p>
          </p:txBody>
        </p:sp>
        <p:sp>
          <p:nvSpPr>
            <p:cNvPr id="116775" name="Text Box 3111"/>
            <p:cNvSpPr txBox="1">
              <a:spLocks noChangeArrowheads="1"/>
            </p:cNvSpPr>
            <p:nvPr/>
          </p:nvSpPr>
          <p:spPr bwMode="auto">
            <a:xfrm>
              <a:off x="4752" y="1440"/>
              <a:ext cx="480" cy="288"/>
            </a:xfrm>
            <a:prstGeom prst="rect">
              <a:avLst/>
            </a:prstGeom>
            <a:noFill/>
            <a:ln w="9525">
              <a:noFill/>
              <a:miter lim="800000"/>
              <a:headEnd/>
              <a:tailEnd/>
            </a:ln>
            <a:effectLst/>
          </p:spPr>
          <p:txBody>
            <a:bodyPr>
              <a:spAutoFit/>
            </a:bodyPr>
            <a:lstStyle/>
            <a:p>
              <a:pPr>
                <a:spcBef>
                  <a:spcPct val="50000"/>
                </a:spcBef>
              </a:pPr>
              <a:r>
                <a:rPr lang="en-US" b="1" i="1">
                  <a:solidFill>
                    <a:srgbClr val="003399"/>
                  </a:solidFill>
                  <a:latin typeface="Tahoma" pitchFamily="34" charset="0"/>
                </a:rPr>
                <a:t>LM</a:t>
              </a:r>
            </a:p>
          </p:txBody>
        </p:sp>
      </p:grpSp>
      <p:sp>
        <p:nvSpPr>
          <p:cNvPr id="116776" name="Oval 3112"/>
          <p:cNvSpPr>
            <a:spLocks noChangeArrowheads="1"/>
          </p:cNvSpPr>
          <p:nvPr/>
        </p:nvSpPr>
        <p:spPr bwMode="auto">
          <a:xfrm>
            <a:off x="5983288" y="4471988"/>
            <a:ext cx="76200" cy="76200"/>
          </a:xfrm>
          <a:prstGeom prst="ellipse">
            <a:avLst/>
          </a:prstGeom>
          <a:solidFill>
            <a:schemeClr val="tx2"/>
          </a:solidFill>
          <a:ln w="9525">
            <a:solidFill>
              <a:schemeClr val="tx1"/>
            </a:solidFill>
            <a:round/>
            <a:headEnd/>
            <a:tailEnd/>
          </a:ln>
          <a:effectLst/>
        </p:spPr>
        <p:txBody>
          <a:bodyPr wrap="none" anchor="ctr"/>
          <a:lstStyle/>
          <a:p>
            <a:endParaRPr lang="en-US"/>
          </a:p>
        </p:txBody>
      </p:sp>
      <p:sp>
        <p:nvSpPr>
          <p:cNvPr id="116778" name="Line 3114"/>
          <p:cNvSpPr>
            <a:spLocks noChangeShapeType="1"/>
          </p:cNvSpPr>
          <p:nvPr/>
        </p:nvSpPr>
        <p:spPr bwMode="auto">
          <a:xfrm flipV="1">
            <a:off x="6019800" y="5308600"/>
            <a:ext cx="1066800" cy="6350"/>
          </a:xfrm>
          <a:prstGeom prst="line">
            <a:avLst/>
          </a:prstGeom>
          <a:noFill/>
          <a:ln w="38100">
            <a:solidFill>
              <a:schemeClr val="tx1"/>
            </a:solidFill>
            <a:round/>
            <a:headEnd/>
            <a:tailEnd type="triangle" w="med" len="med"/>
          </a:ln>
          <a:effectLst/>
        </p:spPr>
        <p:txBody>
          <a:bodyPr/>
          <a:lstStyle/>
          <a:p>
            <a:endParaRPr lang="en-US"/>
          </a:p>
        </p:txBody>
      </p:sp>
      <p:sp>
        <p:nvSpPr>
          <p:cNvPr id="116790" name="Text Box 3126"/>
          <p:cNvSpPr txBox="1">
            <a:spLocks noChangeArrowheads="1"/>
          </p:cNvSpPr>
          <p:nvPr/>
        </p:nvSpPr>
        <p:spPr bwMode="auto">
          <a:xfrm>
            <a:off x="990600" y="1339850"/>
            <a:ext cx="3581400" cy="793750"/>
          </a:xfrm>
          <a:prstGeom prst="rect">
            <a:avLst/>
          </a:prstGeom>
          <a:noFill/>
          <a:ln w="9525">
            <a:noFill/>
            <a:miter lim="800000"/>
            <a:headEnd/>
            <a:tailEnd/>
          </a:ln>
          <a:effectLst/>
        </p:spPr>
        <p:txBody>
          <a:bodyPr>
            <a:spAutoFit/>
          </a:bodyPr>
          <a:lstStyle/>
          <a:p>
            <a:pPr marL="577850" indent="-577850">
              <a:spcBef>
                <a:spcPct val="50000"/>
              </a:spcBef>
            </a:pPr>
            <a:r>
              <a:rPr lang="en-US" sz="2100">
                <a:latin typeface="Tahoma" pitchFamily="34" charset="0"/>
              </a:rPr>
              <a:t>(a)</a:t>
            </a:r>
            <a:r>
              <a:rPr lang="en-US" sz="2300">
                <a:latin typeface="Tahoma" pitchFamily="34" charset="0"/>
              </a:rPr>
              <a:t>	The market for </a:t>
            </a:r>
            <a:br>
              <a:rPr lang="en-US" sz="2300">
                <a:latin typeface="Tahoma" pitchFamily="34" charset="0"/>
              </a:rPr>
            </a:br>
            <a:r>
              <a:rPr lang="en-US" sz="2300">
                <a:latin typeface="Tahoma" pitchFamily="34" charset="0"/>
              </a:rPr>
              <a:t>real money balances</a:t>
            </a:r>
          </a:p>
        </p:txBody>
      </p:sp>
      <p:sp>
        <p:nvSpPr>
          <p:cNvPr id="116791" name="Text Box 3127"/>
          <p:cNvSpPr txBox="1">
            <a:spLocks noChangeArrowheads="1"/>
          </p:cNvSpPr>
          <p:nvPr/>
        </p:nvSpPr>
        <p:spPr bwMode="auto">
          <a:xfrm>
            <a:off x="5486400" y="1538288"/>
            <a:ext cx="2743200" cy="442912"/>
          </a:xfrm>
          <a:prstGeom prst="rect">
            <a:avLst/>
          </a:prstGeom>
          <a:noFill/>
          <a:ln w="9525">
            <a:noFill/>
            <a:miter lim="800000"/>
            <a:headEnd/>
            <a:tailEnd/>
          </a:ln>
          <a:effectLst/>
        </p:spPr>
        <p:txBody>
          <a:bodyPr>
            <a:spAutoFit/>
          </a:bodyPr>
          <a:lstStyle/>
          <a:p>
            <a:pPr>
              <a:spcBef>
                <a:spcPct val="50000"/>
              </a:spcBef>
            </a:pPr>
            <a:r>
              <a:rPr lang="en-US" sz="2100">
                <a:latin typeface="Tahoma" pitchFamily="34" charset="0"/>
              </a:rPr>
              <a:t>(b)</a:t>
            </a:r>
            <a:r>
              <a:rPr lang="en-US" sz="2300">
                <a:latin typeface="Tahoma" pitchFamily="34" charset="0"/>
              </a:rPr>
              <a:t>  The LM curve</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4098"/>
          <p:cNvSpPr>
            <a:spLocks noGrp="1" noChangeArrowheads="1"/>
          </p:cNvSpPr>
          <p:nvPr>
            <p:ph type="title"/>
          </p:nvPr>
        </p:nvSpPr>
        <p:spPr/>
        <p:txBody>
          <a:bodyPr>
            <a:normAutofit/>
          </a:bodyPr>
          <a:lstStyle/>
          <a:p>
            <a:r>
              <a:rPr lang="en-US" sz="2400" b="1" dirty="0">
                <a:latin typeface="Arial" pitchFamily="34" charset="0"/>
                <a:cs typeface="Arial" pitchFamily="34" charset="0"/>
              </a:rPr>
              <a:t>Understanding the </a:t>
            </a:r>
            <a:r>
              <a:rPr lang="en-US" sz="2400" b="1" i="1" dirty="0">
                <a:latin typeface="Arial" pitchFamily="34" charset="0"/>
                <a:cs typeface="Arial" pitchFamily="34" charset="0"/>
              </a:rPr>
              <a:t>LM</a:t>
            </a:r>
            <a:r>
              <a:rPr lang="en-US" sz="2400" b="1" dirty="0">
                <a:latin typeface="Arial" pitchFamily="34" charset="0"/>
                <a:cs typeface="Arial" pitchFamily="34" charset="0"/>
              </a:rPr>
              <a:t> curve’s slope</a:t>
            </a:r>
          </a:p>
        </p:txBody>
      </p:sp>
      <p:sp>
        <p:nvSpPr>
          <p:cNvPr id="288771" name="Rectangle 4099"/>
          <p:cNvSpPr>
            <a:spLocks noGrp="1" noChangeArrowheads="1"/>
          </p:cNvSpPr>
          <p:nvPr>
            <p:ph idx="1"/>
          </p:nvPr>
        </p:nvSpPr>
        <p:spPr>
          <a:xfrm>
            <a:off x="990600" y="1219200"/>
            <a:ext cx="7543800" cy="4800600"/>
          </a:xfrm>
        </p:spPr>
        <p:txBody>
          <a:bodyPr/>
          <a:lstStyle/>
          <a:p>
            <a:pPr>
              <a:lnSpc>
                <a:spcPct val="105000"/>
              </a:lnSpc>
              <a:spcBef>
                <a:spcPct val="20000"/>
              </a:spcBef>
            </a:pPr>
            <a:r>
              <a:rPr lang="en-US" sz="1800">
                <a:latin typeface="Arial" pitchFamily="34" charset="0"/>
                <a:cs typeface="Arial" pitchFamily="34" charset="0"/>
              </a:rPr>
              <a:t>The </a:t>
            </a:r>
            <a:r>
              <a:rPr lang="en-US" sz="1800" i="1">
                <a:latin typeface="Arial" pitchFamily="34" charset="0"/>
                <a:cs typeface="Arial" pitchFamily="34" charset="0"/>
              </a:rPr>
              <a:t>LM</a:t>
            </a:r>
            <a:r>
              <a:rPr lang="en-US" sz="1800">
                <a:latin typeface="Arial" pitchFamily="34" charset="0"/>
                <a:cs typeface="Arial" pitchFamily="34" charset="0"/>
              </a:rPr>
              <a:t>  curve is positively sloped.  </a:t>
            </a:r>
          </a:p>
          <a:p>
            <a:pPr>
              <a:lnSpc>
                <a:spcPct val="105000"/>
              </a:lnSpc>
            </a:pPr>
            <a:r>
              <a:rPr lang="en-US" sz="1800">
                <a:latin typeface="Arial" pitchFamily="34" charset="0"/>
                <a:cs typeface="Arial" pitchFamily="34" charset="0"/>
              </a:rPr>
              <a:t>Intuition:</a:t>
            </a:r>
            <a:br>
              <a:rPr lang="en-US" sz="1800">
                <a:latin typeface="Arial" pitchFamily="34" charset="0"/>
                <a:cs typeface="Arial" pitchFamily="34" charset="0"/>
              </a:rPr>
            </a:br>
            <a:r>
              <a:rPr lang="en-US" sz="1800">
                <a:latin typeface="Arial" pitchFamily="34" charset="0"/>
                <a:cs typeface="Arial" pitchFamily="34" charset="0"/>
              </a:rPr>
              <a:t>An increase in income raises money demand.  </a:t>
            </a:r>
          </a:p>
          <a:p>
            <a:pPr>
              <a:lnSpc>
                <a:spcPct val="105000"/>
              </a:lnSpc>
              <a:spcBef>
                <a:spcPct val="20000"/>
              </a:spcBef>
              <a:buFont typeface="Wingdings" pitchFamily="2" charset="2"/>
              <a:buNone/>
            </a:pPr>
            <a:r>
              <a:rPr lang="en-US" sz="1800">
                <a:latin typeface="Arial" pitchFamily="34" charset="0"/>
                <a:cs typeface="Arial" pitchFamily="34" charset="0"/>
              </a:rPr>
              <a:t>	Since the supply of real balances is fixed, there is now excess demand in the money market at the initial interest rate.  </a:t>
            </a:r>
          </a:p>
          <a:p>
            <a:pPr>
              <a:lnSpc>
                <a:spcPct val="105000"/>
              </a:lnSpc>
              <a:spcBef>
                <a:spcPct val="20000"/>
              </a:spcBef>
              <a:buFont typeface="Wingdings" pitchFamily="2" charset="2"/>
              <a:buNone/>
            </a:pPr>
            <a:r>
              <a:rPr lang="en-US" sz="1800">
                <a:latin typeface="Arial" pitchFamily="34" charset="0"/>
                <a:cs typeface="Arial" pitchFamily="34" charset="0"/>
              </a:rPr>
              <a:t>	The interest rate must rise to restore equilibrium in the money market.</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9" name="Rectangle 3"/>
          <p:cNvSpPr>
            <a:spLocks noGrp="1" noChangeArrowheads="1"/>
          </p:cNvSpPr>
          <p:nvPr>
            <p:ph type="title"/>
          </p:nvPr>
        </p:nvSpPr>
        <p:spPr/>
        <p:txBody>
          <a:bodyPr>
            <a:normAutofit/>
          </a:bodyPr>
          <a:lstStyle/>
          <a:p>
            <a:r>
              <a:rPr lang="en-US" sz="2400" b="1" dirty="0">
                <a:latin typeface="Arial" pitchFamily="34" charset="0"/>
                <a:cs typeface="Arial" pitchFamily="34" charset="0"/>
              </a:rPr>
              <a:t>How </a:t>
            </a:r>
            <a:r>
              <a:rPr lang="en-US" sz="2400" b="1" dirty="0">
                <a:latin typeface="Arial" pitchFamily="34" charset="0"/>
                <a:cs typeface="Arial" pitchFamily="34" charset="0"/>
                <a:sym typeface="Symbol" pitchFamily="18" charset="2"/>
              </a:rPr>
              <a:t></a:t>
            </a:r>
            <a:r>
              <a:rPr lang="en-US" sz="2400" b="1" i="1" dirty="0">
                <a:latin typeface="Arial" pitchFamily="34" charset="0"/>
                <a:cs typeface="Arial" pitchFamily="34" charset="0"/>
                <a:sym typeface="Symbol" pitchFamily="18" charset="2"/>
              </a:rPr>
              <a:t>M</a:t>
            </a:r>
            <a:r>
              <a:rPr lang="en-US" sz="2400" b="1" dirty="0">
                <a:latin typeface="Arial" pitchFamily="34" charset="0"/>
                <a:cs typeface="Arial" pitchFamily="34" charset="0"/>
                <a:sym typeface="Symbol" pitchFamily="18" charset="2"/>
              </a:rPr>
              <a:t>  shifts the LM curve</a:t>
            </a:r>
          </a:p>
        </p:txBody>
      </p:sp>
      <p:sp>
        <p:nvSpPr>
          <p:cNvPr id="121858" name="Oval 2"/>
          <p:cNvSpPr>
            <a:spLocks noChangeArrowheads="1"/>
          </p:cNvSpPr>
          <p:nvPr/>
        </p:nvSpPr>
        <p:spPr bwMode="auto">
          <a:xfrm>
            <a:off x="6586538" y="3695700"/>
            <a:ext cx="76200" cy="76200"/>
          </a:xfrm>
          <a:prstGeom prst="ellipse">
            <a:avLst/>
          </a:prstGeom>
          <a:solidFill>
            <a:schemeClr val="hlink"/>
          </a:solidFill>
          <a:ln w="9525">
            <a:solidFill>
              <a:schemeClr val="tx1"/>
            </a:solidFill>
            <a:round/>
            <a:headEnd/>
            <a:tailEnd/>
          </a:ln>
          <a:effectLst/>
        </p:spPr>
        <p:txBody>
          <a:bodyPr wrap="none" anchor="ctr"/>
          <a:lstStyle/>
          <a:p>
            <a:endParaRPr lang="en-US"/>
          </a:p>
        </p:txBody>
      </p:sp>
      <p:grpSp>
        <p:nvGrpSpPr>
          <p:cNvPr id="121860" name="Group 4"/>
          <p:cNvGrpSpPr>
            <a:grpSpLocks/>
          </p:cNvGrpSpPr>
          <p:nvPr/>
        </p:nvGrpSpPr>
        <p:grpSpPr bwMode="auto">
          <a:xfrm>
            <a:off x="762000" y="1985963"/>
            <a:ext cx="3657600" cy="3733800"/>
            <a:chOff x="432" y="1104"/>
            <a:chExt cx="2304" cy="2352"/>
          </a:xfrm>
        </p:grpSpPr>
        <p:grpSp>
          <p:nvGrpSpPr>
            <p:cNvPr id="121861" name="Group 5"/>
            <p:cNvGrpSpPr>
              <a:grpSpLocks/>
            </p:cNvGrpSpPr>
            <p:nvPr/>
          </p:nvGrpSpPr>
          <p:grpSpPr bwMode="auto">
            <a:xfrm>
              <a:off x="576" y="1344"/>
              <a:ext cx="1776" cy="1872"/>
              <a:chOff x="2640" y="1056"/>
              <a:chExt cx="2496" cy="2112"/>
            </a:xfrm>
          </p:grpSpPr>
          <p:sp>
            <p:nvSpPr>
              <p:cNvPr id="121862" name="Line 6"/>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121863" name="Line 7"/>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121864" name="Text Box 8"/>
            <p:cNvSpPr txBox="1">
              <a:spLocks noChangeArrowheads="1"/>
            </p:cNvSpPr>
            <p:nvPr/>
          </p:nvSpPr>
          <p:spPr bwMode="auto">
            <a:xfrm>
              <a:off x="2160" y="3177"/>
              <a:ext cx="576" cy="279"/>
            </a:xfrm>
            <a:prstGeom prst="rect">
              <a:avLst/>
            </a:prstGeom>
            <a:noFill/>
            <a:ln w="9525">
              <a:noFill/>
              <a:miter lim="800000"/>
              <a:headEnd/>
              <a:tailEnd/>
            </a:ln>
            <a:effectLst/>
          </p:spPr>
          <p:txBody>
            <a:bodyPr>
              <a:spAutoFit/>
            </a:bodyPr>
            <a:lstStyle/>
            <a:p>
              <a:pPr>
                <a:spcBef>
                  <a:spcPct val="5000"/>
                </a:spcBef>
              </a:pPr>
              <a:r>
                <a:rPr lang="en-US" sz="2300" b="1" i="1">
                  <a:latin typeface="Tahoma" pitchFamily="34" charset="0"/>
                </a:rPr>
                <a:t>M/P</a:t>
              </a:r>
              <a:r>
                <a:rPr lang="en-US" sz="2300">
                  <a:latin typeface="Arial" charset="0"/>
                </a:rPr>
                <a:t> </a:t>
              </a:r>
            </a:p>
          </p:txBody>
        </p:sp>
        <p:sp>
          <p:nvSpPr>
            <p:cNvPr id="121865" name="Text Box 9"/>
            <p:cNvSpPr txBox="1">
              <a:spLocks noChangeArrowheads="1"/>
            </p:cNvSpPr>
            <p:nvPr/>
          </p:nvSpPr>
          <p:spPr bwMode="auto">
            <a:xfrm>
              <a:off x="432" y="1104"/>
              <a:ext cx="288" cy="288"/>
            </a:xfrm>
            <a:prstGeom prst="rect">
              <a:avLst/>
            </a:prstGeom>
            <a:solidFill>
              <a:schemeClr val="bg1">
                <a:alpha val="50000"/>
              </a:schemeClr>
            </a:solidFill>
            <a:ln w="9525">
              <a:noFill/>
              <a:miter lim="800000"/>
              <a:headEnd/>
              <a:tailEnd/>
            </a:ln>
            <a:effectLst/>
          </p:spPr>
          <p:txBody>
            <a:bodyPr>
              <a:spAutoFit/>
            </a:bodyPr>
            <a:lstStyle/>
            <a:p>
              <a:pPr>
                <a:spcBef>
                  <a:spcPct val="5000"/>
                </a:spcBef>
                <a:tabLst>
                  <a:tab pos="1082675" algn="r"/>
                  <a:tab pos="1830388" algn="r"/>
                </a:tabLst>
              </a:pPr>
              <a:r>
                <a:rPr lang="en-US" b="1" i="1">
                  <a:latin typeface="Tahoma" pitchFamily="34" charset="0"/>
                </a:rPr>
                <a:t>r</a:t>
              </a:r>
              <a:endParaRPr lang="en-US" sz="2200">
                <a:latin typeface="Arial" charset="0"/>
              </a:endParaRPr>
            </a:p>
          </p:txBody>
        </p:sp>
      </p:grpSp>
      <p:sp>
        <p:nvSpPr>
          <p:cNvPr id="121867" name="Line 11"/>
          <p:cNvSpPr>
            <a:spLocks noChangeShapeType="1"/>
          </p:cNvSpPr>
          <p:nvPr/>
        </p:nvSpPr>
        <p:spPr bwMode="auto">
          <a:xfrm flipV="1">
            <a:off x="2789238" y="2476500"/>
            <a:ext cx="0" cy="2870200"/>
          </a:xfrm>
          <a:prstGeom prst="line">
            <a:avLst/>
          </a:prstGeom>
          <a:noFill/>
          <a:ln w="28575">
            <a:solidFill>
              <a:schemeClr val="tx1"/>
            </a:solidFill>
            <a:round/>
            <a:headEnd/>
            <a:tailEnd/>
          </a:ln>
          <a:effectLst/>
        </p:spPr>
        <p:txBody>
          <a:bodyPr/>
          <a:lstStyle/>
          <a:p>
            <a:endParaRPr lang="en-US"/>
          </a:p>
        </p:txBody>
      </p:sp>
      <p:graphicFrame>
        <p:nvGraphicFramePr>
          <p:cNvPr id="346112" name="Object 0"/>
          <p:cNvGraphicFramePr>
            <a:graphicFrameLocks noChangeAspect="1"/>
          </p:cNvGraphicFramePr>
          <p:nvPr/>
        </p:nvGraphicFramePr>
        <p:xfrm>
          <a:off x="2590800" y="5410200"/>
          <a:ext cx="446088" cy="742950"/>
        </p:xfrm>
        <a:graphic>
          <a:graphicData uri="http://schemas.openxmlformats.org/presentationml/2006/ole">
            <p:oleObj spid="_x0000_s346114" name="Equation" r:id="rId4" imgW="266469" imgH="444114" progId="">
              <p:embed/>
            </p:oleObj>
          </a:graphicData>
        </a:graphic>
      </p:graphicFrame>
      <p:grpSp>
        <p:nvGrpSpPr>
          <p:cNvPr id="121869" name="Group 13"/>
          <p:cNvGrpSpPr>
            <a:grpSpLocks/>
          </p:cNvGrpSpPr>
          <p:nvPr/>
        </p:nvGrpSpPr>
        <p:grpSpPr bwMode="auto">
          <a:xfrm>
            <a:off x="1295400" y="1671638"/>
            <a:ext cx="3429000" cy="3281362"/>
            <a:chOff x="768" y="1053"/>
            <a:chExt cx="1968" cy="2067"/>
          </a:xfrm>
        </p:grpSpPr>
        <p:sp>
          <p:nvSpPr>
            <p:cNvPr id="121870" name="Arc 14"/>
            <p:cNvSpPr>
              <a:spLocks/>
            </p:cNvSpPr>
            <p:nvPr/>
          </p:nvSpPr>
          <p:spPr bwMode="auto">
            <a:xfrm flipH="1" flipV="1">
              <a:off x="768" y="1053"/>
              <a:ext cx="1344" cy="1923"/>
            </a:xfrm>
            <a:custGeom>
              <a:avLst/>
              <a:gdLst>
                <a:gd name="G0" fmla="+- 0 0 0"/>
                <a:gd name="G1" fmla="+- 21438 0 0"/>
                <a:gd name="G2" fmla="+- 21600 0 0"/>
                <a:gd name="T0" fmla="*/ 2640 w 20516"/>
                <a:gd name="T1" fmla="*/ 0 h 21438"/>
                <a:gd name="T2" fmla="*/ 20516 w 20516"/>
                <a:gd name="T3" fmla="*/ 14682 h 21438"/>
                <a:gd name="T4" fmla="*/ 0 w 20516"/>
                <a:gd name="T5" fmla="*/ 21438 h 21438"/>
              </a:gdLst>
              <a:ahLst/>
              <a:cxnLst>
                <a:cxn ang="0">
                  <a:pos x="T0" y="T1"/>
                </a:cxn>
                <a:cxn ang="0">
                  <a:pos x="T2" y="T3"/>
                </a:cxn>
                <a:cxn ang="0">
                  <a:pos x="T4" y="T5"/>
                </a:cxn>
              </a:cxnLst>
              <a:rect l="0" t="0" r="r" b="b"/>
              <a:pathLst>
                <a:path w="20516" h="21438" fill="none" extrusionOk="0">
                  <a:moveTo>
                    <a:pt x="2640" y="-1"/>
                  </a:moveTo>
                  <a:cubicBezTo>
                    <a:pt x="10938" y="1021"/>
                    <a:pt x="17901" y="6740"/>
                    <a:pt x="20516" y="14681"/>
                  </a:cubicBezTo>
                </a:path>
                <a:path w="20516" h="21438" stroke="0" extrusionOk="0">
                  <a:moveTo>
                    <a:pt x="2640" y="-1"/>
                  </a:moveTo>
                  <a:cubicBezTo>
                    <a:pt x="10938" y="1021"/>
                    <a:pt x="17901" y="6740"/>
                    <a:pt x="20516" y="14681"/>
                  </a:cubicBezTo>
                  <a:lnTo>
                    <a:pt x="0" y="21438"/>
                  </a:lnTo>
                  <a:close/>
                </a:path>
              </a:pathLst>
            </a:custGeom>
            <a:noFill/>
            <a:ln w="28575">
              <a:solidFill>
                <a:schemeClr val="tx1"/>
              </a:solidFill>
              <a:round/>
              <a:headEnd/>
              <a:tailEnd/>
            </a:ln>
            <a:effectLst/>
          </p:spPr>
          <p:txBody>
            <a:bodyPr wrap="none" anchor="ctr"/>
            <a:lstStyle/>
            <a:p>
              <a:endParaRPr lang="en-US"/>
            </a:p>
          </p:txBody>
        </p:sp>
        <p:sp>
          <p:nvSpPr>
            <p:cNvPr id="121871" name="Text Box 15"/>
            <p:cNvSpPr txBox="1">
              <a:spLocks noChangeArrowheads="1"/>
            </p:cNvSpPr>
            <p:nvPr/>
          </p:nvSpPr>
          <p:spPr bwMode="auto">
            <a:xfrm>
              <a:off x="1872" y="2832"/>
              <a:ext cx="864"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L</a:t>
              </a:r>
              <a:r>
                <a:rPr lang="en-US" sz="1200" b="1" i="1">
                  <a:latin typeface="Tahoma" pitchFamily="34" charset="0"/>
                </a:rPr>
                <a:t> </a:t>
              </a:r>
              <a:r>
                <a:rPr lang="en-US">
                  <a:latin typeface="Tahoma" pitchFamily="34" charset="0"/>
                </a:rPr>
                <a:t>(</a:t>
              </a:r>
              <a:r>
                <a:rPr lang="en-US" b="1" i="1">
                  <a:latin typeface="Tahoma" pitchFamily="34" charset="0"/>
                </a:rPr>
                <a:t>r</a:t>
              </a:r>
              <a:r>
                <a:rPr lang="en-US" sz="1200" b="1" i="1">
                  <a:latin typeface="Tahoma" pitchFamily="34" charset="0"/>
                </a:rPr>
                <a:t> </a:t>
              </a:r>
              <a:r>
                <a:rPr lang="en-US" b="1" i="1">
                  <a:latin typeface="Tahoma" pitchFamily="34" charset="0"/>
                </a:rPr>
                <a:t>,</a:t>
              </a:r>
              <a:r>
                <a:rPr lang="en-US" sz="1200" b="1" i="1">
                  <a:latin typeface="Tahoma" pitchFamily="34" charset="0"/>
                </a:rPr>
                <a:t> </a:t>
              </a:r>
              <a:r>
                <a:rPr lang="en-US" b="1" i="1">
                  <a:latin typeface="Tahoma" pitchFamily="34" charset="0"/>
                </a:rPr>
                <a:t>Y</a:t>
              </a:r>
              <a:r>
                <a:rPr lang="en-US" sz="2200" b="1" i="1" baseline="-25000">
                  <a:latin typeface="Tahoma" pitchFamily="34" charset="0"/>
                </a:rPr>
                <a:t>1</a:t>
              </a:r>
              <a:r>
                <a:rPr lang="en-US" sz="1200" b="1" i="1">
                  <a:solidFill>
                    <a:schemeClr val="hlink"/>
                  </a:solidFill>
                  <a:latin typeface="Tahoma" pitchFamily="34" charset="0"/>
                </a:rPr>
                <a:t> </a:t>
              </a:r>
              <a:r>
                <a:rPr lang="en-US">
                  <a:latin typeface="Tahoma" pitchFamily="34" charset="0"/>
                </a:rPr>
                <a:t>)</a:t>
              </a:r>
              <a:r>
                <a:rPr lang="en-US" b="1" i="1">
                  <a:latin typeface="Tahoma" pitchFamily="34" charset="0"/>
                </a:rPr>
                <a:t> </a:t>
              </a:r>
            </a:p>
          </p:txBody>
        </p:sp>
      </p:grpSp>
      <p:sp>
        <p:nvSpPr>
          <p:cNvPr id="121872" name="Line 16"/>
          <p:cNvSpPr>
            <a:spLocks noChangeShapeType="1"/>
          </p:cNvSpPr>
          <p:nvPr/>
        </p:nvSpPr>
        <p:spPr bwMode="auto">
          <a:xfrm flipH="1">
            <a:off x="990600" y="4552950"/>
            <a:ext cx="6937375" cy="0"/>
          </a:xfrm>
          <a:prstGeom prst="line">
            <a:avLst/>
          </a:prstGeom>
          <a:noFill/>
          <a:ln w="9525">
            <a:solidFill>
              <a:schemeClr val="tx1"/>
            </a:solidFill>
            <a:prstDash val="dash"/>
            <a:round/>
            <a:headEnd/>
            <a:tailEnd/>
          </a:ln>
          <a:effectLst/>
        </p:spPr>
        <p:txBody>
          <a:bodyPr/>
          <a:lstStyle/>
          <a:p>
            <a:endParaRPr lang="en-US"/>
          </a:p>
        </p:txBody>
      </p:sp>
      <p:sp>
        <p:nvSpPr>
          <p:cNvPr id="121873" name="Text Box 17"/>
          <p:cNvSpPr txBox="1">
            <a:spLocks noChangeArrowheads="1"/>
          </p:cNvSpPr>
          <p:nvPr/>
        </p:nvSpPr>
        <p:spPr bwMode="auto">
          <a:xfrm>
            <a:off x="533400" y="4267200"/>
            <a:ext cx="457200" cy="503238"/>
          </a:xfrm>
          <a:prstGeom prst="rect">
            <a:avLst/>
          </a:prstGeom>
          <a:solidFill>
            <a:schemeClr val="bg1">
              <a:alpha val="50000"/>
            </a:schemeClr>
          </a:solidFill>
          <a:ln w="9525">
            <a:noFill/>
            <a:miter lim="800000"/>
            <a:headEnd/>
            <a:tailEnd/>
          </a:ln>
          <a:effectLst/>
        </p:spPr>
        <p:txBody>
          <a:bodyPr rIns="0" bIns="91440">
            <a:spAutoFit/>
          </a:bodyPr>
          <a:lstStyle/>
          <a:p>
            <a:pPr>
              <a:spcBef>
                <a:spcPct val="5000"/>
              </a:spcBef>
              <a:tabLst>
                <a:tab pos="1082675" algn="r"/>
                <a:tab pos="1830388" algn="r"/>
              </a:tabLst>
            </a:pPr>
            <a:r>
              <a:rPr lang="en-US" b="1" i="1">
                <a:latin typeface="Tahoma" pitchFamily="34" charset="0"/>
              </a:rPr>
              <a:t>r</a:t>
            </a:r>
            <a:r>
              <a:rPr lang="en-US" sz="2300" b="1" i="1" baseline="-25000">
                <a:latin typeface="Tahoma" pitchFamily="34" charset="0"/>
              </a:rPr>
              <a:t>1</a:t>
            </a:r>
            <a:endParaRPr lang="en-US" sz="2300" baseline="-25000">
              <a:latin typeface="Arial" charset="0"/>
            </a:endParaRPr>
          </a:p>
        </p:txBody>
      </p:sp>
      <p:sp>
        <p:nvSpPr>
          <p:cNvPr id="121874" name="Text Box 18"/>
          <p:cNvSpPr txBox="1">
            <a:spLocks noChangeArrowheads="1"/>
          </p:cNvSpPr>
          <p:nvPr/>
        </p:nvSpPr>
        <p:spPr bwMode="auto">
          <a:xfrm>
            <a:off x="533400" y="3459163"/>
            <a:ext cx="457200" cy="503237"/>
          </a:xfrm>
          <a:prstGeom prst="rect">
            <a:avLst/>
          </a:prstGeom>
          <a:solidFill>
            <a:schemeClr val="bg1">
              <a:alpha val="50000"/>
            </a:schemeClr>
          </a:solidFill>
          <a:ln w="9525">
            <a:noFill/>
            <a:miter lim="800000"/>
            <a:headEnd/>
            <a:tailEnd/>
          </a:ln>
          <a:effectLst/>
        </p:spPr>
        <p:txBody>
          <a:bodyPr rIns="0" bIns="91440">
            <a:spAutoFit/>
          </a:bodyPr>
          <a:lstStyle/>
          <a:p>
            <a:pPr>
              <a:spcBef>
                <a:spcPct val="5000"/>
              </a:spcBef>
              <a:tabLst>
                <a:tab pos="1082675" algn="r"/>
                <a:tab pos="1830388" algn="r"/>
              </a:tabLst>
            </a:pPr>
            <a:r>
              <a:rPr lang="en-US" b="1" i="1">
                <a:solidFill>
                  <a:schemeClr val="hlink"/>
                </a:solidFill>
                <a:latin typeface="Tahoma" pitchFamily="34" charset="0"/>
              </a:rPr>
              <a:t>r</a:t>
            </a:r>
            <a:r>
              <a:rPr lang="en-US" sz="2300" b="1" i="1" baseline="-25000">
                <a:solidFill>
                  <a:schemeClr val="hlink"/>
                </a:solidFill>
                <a:latin typeface="Tahoma" pitchFamily="34" charset="0"/>
              </a:rPr>
              <a:t>2</a:t>
            </a:r>
            <a:endParaRPr lang="en-US" sz="2300" baseline="-25000">
              <a:solidFill>
                <a:schemeClr val="hlink"/>
              </a:solidFill>
              <a:latin typeface="Arial" charset="0"/>
            </a:endParaRPr>
          </a:p>
        </p:txBody>
      </p:sp>
      <p:grpSp>
        <p:nvGrpSpPr>
          <p:cNvPr id="121875" name="Group 19"/>
          <p:cNvGrpSpPr>
            <a:grpSpLocks/>
          </p:cNvGrpSpPr>
          <p:nvPr/>
        </p:nvGrpSpPr>
        <p:grpSpPr bwMode="auto">
          <a:xfrm>
            <a:off x="5105400" y="1985963"/>
            <a:ext cx="3429000" cy="3719512"/>
            <a:chOff x="3168" y="1104"/>
            <a:chExt cx="2160" cy="2343"/>
          </a:xfrm>
        </p:grpSpPr>
        <p:grpSp>
          <p:nvGrpSpPr>
            <p:cNvPr id="121876" name="Group 20"/>
            <p:cNvGrpSpPr>
              <a:grpSpLocks/>
            </p:cNvGrpSpPr>
            <p:nvPr/>
          </p:nvGrpSpPr>
          <p:grpSpPr bwMode="auto">
            <a:xfrm>
              <a:off x="3312" y="1344"/>
              <a:ext cx="1776" cy="1920"/>
              <a:chOff x="2640" y="1056"/>
              <a:chExt cx="2496" cy="2112"/>
            </a:xfrm>
          </p:grpSpPr>
          <p:sp>
            <p:nvSpPr>
              <p:cNvPr id="121877" name="Line 21"/>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121878" name="Line 22"/>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121879" name="Text Box 23"/>
            <p:cNvSpPr txBox="1">
              <a:spLocks noChangeArrowheads="1"/>
            </p:cNvSpPr>
            <p:nvPr/>
          </p:nvSpPr>
          <p:spPr bwMode="auto">
            <a:xfrm>
              <a:off x="3168" y="1104"/>
              <a:ext cx="288" cy="288"/>
            </a:xfrm>
            <a:prstGeom prst="rect">
              <a:avLst/>
            </a:prstGeom>
            <a:noFill/>
            <a:ln w="9525">
              <a:noFill/>
              <a:miter lim="800000"/>
              <a:headEnd/>
              <a:tailEnd/>
            </a:ln>
            <a:effectLst/>
          </p:spPr>
          <p:txBody>
            <a:bodyPr>
              <a:spAutoFit/>
            </a:bodyPr>
            <a:lstStyle/>
            <a:p>
              <a:pPr>
                <a:spcBef>
                  <a:spcPct val="5000"/>
                </a:spcBef>
                <a:tabLst>
                  <a:tab pos="1082675" algn="r"/>
                  <a:tab pos="1830388" algn="r"/>
                </a:tabLst>
              </a:pPr>
              <a:r>
                <a:rPr lang="en-US" b="1" i="1">
                  <a:latin typeface="Tahoma" pitchFamily="34" charset="0"/>
                </a:rPr>
                <a:t>r</a:t>
              </a:r>
              <a:endParaRPr lang="en-US" sz="2200">
                <a:latin typeface="Arial" charset="0"/>
              </a:endParaRPr>
            </a:p>
          </p:txBody>
        </p:sp>
        <p:sp>
          <p:nvSpPr>
            <p:cNvPr id="121880" name="Text Box 24"/>
            <p:cNvSpPr txBox="1">
              <a:spLocks noChangeArrowheads="1"/>
            </p:cNvSpPr>
            <p:nvPr/>
          </p:nvSpPr>
          <p:spPr bwMode="auto">
            <a:xfrm>
              <a:off x="5040" y="3168"/>
              <a:ext cx="288" cy="279"/>
            </a:xfrm>
            <a:prstGeom prst="rect">
              <a:avLst/>
            </a:prstGeom>
            <a:noFill/>
            <a:ln w="9525">
              <a:noFill/>
              <a:miter lim="800000"/>
              <a:headEnd/>
              <a:tailEnd/>
            </a:ln>
            <a:effectLst/>
          </p:spPr>
          <p:txBody>
            <a:bodyPr>
              <a:spAutoFit/>
            </a:bodyPr>
            <a:lstStyle/>
            <a:p>
              <a:pPr>
                <a:spcBef>
                  <a:spcPct val="5000"/>
                </a:spcBef>
              </a:pPr>
              <a:r>
                <a:rPr lang="en-US" sz="2300" b="1" i="1">
                  <a:latin typeface="Tahoma" pitchFamily="34" charset="0"/>
                </a:rPr>
                <a:t>Y</a:t>
              </a:r>
              <a:endParaRPr lang="en-US" sz="2300">
                <a:latin typeface="Arial" charset="0"/>
              </a:endParaRPr>
            </a:p>
          </p:txBody>
        </p:sp>
      </p:grpSp>
      <p:grpSp>
        <p:nvGrpSpPr>
          <p:cNvPr id="121881" name="Group 25"/>
          <p:cNvGrpSpPr>
            <a:grpSpLocks/>
          </p:cNvGrpSpPr>
          <p:nvPr/>
        </p:nvGrpSpPr>
        <p:grpSpPr bwMode="auto">
          <a:xfrm>
            <a:off x="6400800" y="2671763"/>
            <a:ext cx="533400" cy="3200400"/>
            <a:chOff x="3600" y="1536"/>
            <a:chExt cx="336" cy="2016"/>
          </a:xfrm>
        </p:grpSpPr>
        <p:sp>
          <p:nvSpPr>
            <p:cNvPr id="121882" name="Line 26"/>
            <p:cNvSpPr>
              <a:spLocks noChangeShapeType="1"/>
            </p:cNvSpPr>
            <p:nvPr/>
          </p:nvSpPr>
          <p:spPr bwMode="auto">
            <a:xfrm flipV="1">
              <a:off x="3744" y="1536"/>
              <a:ext cx="0" cy="1728"/>
            </a:xfrm>
            <a:prstGeom prst="line">
              <a:avLst/>
            </a:prstGeom>
            <a:noFill/>
            <a:ln w="9525">
              <a:solidFill>
                <a:schemeClr val="tx1"/>
              </a:solidFill>
              <a:prstDash val="dash"/>
              <a:round/>
              <a:headEnd/>
              <a:tailEnd/>
            </a:ln>
            <a:effectLst/>
          </p:spPr>
          <p:txBody>
            <a:bodyPr/>
            <a:lstStyle/>
            <a:p>
              <a:endParaRPr lang="en-US"/>
            </a:p>
          </p:txBody>
        </p:sp>
        <p:sp>
          <p:nvSpPr>
            <p:cNvPr id="121883" name="Text Box 27"/>
            <p:cNvSpPr txBox="1">
              <a:spLocks noChangeArrowheads="1"/>
            </p:cNvSpPr>
            <p:nvPr/>
          </p:nvSpPr>
          <p:spPr bwMode="auto">
            <a:xfrm>
              <a:off x="3600" y="3235"/>
              <a:ext cx="336" cy="317"/>
            </a:xfrm>
            <a:prstGeom prst="rect">
              <a:avLst/>
            </a:prstGeom>
            <a:noFill/>
            <a:ln w="9525">
              <a:noFill/>
              <a:miter lim="800000"/>
              <a:headEnd/>
              <a:tailEnd/>
            </a:ln>
            <a:effectLst/>
          </p:spPr>
          <p:txBody>
            <a:bodyPr bIns="91440">
              <a:spAutoFit/>
            </a:bodyPr>
            <a:lstStyle/>
            <a:p>
              <a:pPr>
                <a:spcBef>
                  <a:spcPct val="5000"/>
                </a:spcBef>
                <a:tabLst>
                  <a:tab pos="1082675" algn="r"/>
                  <a:tab pos="1830388" algn="r"/>
                </a:tabLst>
              </a:pPr>
              <a:r>
                <a:rPr lang="en-US" b="1" i="1">
                  <a:latin typeface="Tahoma" pitchFamily="34" charset="0"/>
                </a:rPr>
                <a:t>Y</a:t>
              </a:r>
              <a:r>
                <a:rPr lang="en-US" sz="2300" b="1" i="1" baseline="-25000">
                  <a:latin typeface="Tahoma" pitchFamily="34" charset="0"/>
                </a:rPr>
                <a:t>1</a:t>
              </a:r>
              <a:endParaRPr lang="en-US" sz="2300" baseline="-25000">
                <a:latin typeface="Arial" charset="0"/>
              </a:endParaRPr>
            </a:p>
          </p:txBody>
        </p:sp>
      </p:grpSp>
      <p:sp>
        <p:nvSpPr>
          <p:cNvPr id="121884" name="Text Box 28"/>
          <p:cNvSpPr txBox="1">
            <a:spLocks noChangeArrowheads="1"/>
          </p:cNvSpPr>
          <p:nvPr/>
        </p:nvSpPr>
        <p:spPr bwMode="auto">
          <a:xfrm>
            <a:off x="4876800" y="4313238"/>
            <a:ext cx="457200" cy="503237"/>
          </a:xfrm>
          <a:prstGeom prst="rect">
            <a:avLst/>
          </a:prstGeom>
          <a:solidFill>
            <a:schemeClr val="bg1"/>
          </a:solidFill>
          <a:ln w="9525">
            <a:noFill/>
            <a:miter lim="800000"/>
            <a:headEnd/>
            <a:tailEnd/>
          </a:ln>
          <a:effectLst/>
        </p:spPr>
        <p:txBody>
          <a:bodyPr rIns="0" bIns="91440">
            <a:spAutoFit/>
          </a:bodyPr>
          <a:lstStyle/>
          <a:p>
            <a:pPr>
              <a:spcBef>
                <a:spcPct val="5000"/>
              </a:spcBef>
              <a:tabLst>
                <a:tab pos="1082675" algn="r"/>
                <a:tab pos="1830388" algn="r"/>
              </a:tabLst>
            </a:pPr>
            <a:r>
              <a:rPr lang="en-US" b="1" i="1">
                <a:latin typeface="Tahoma" pitchFamily="34" charset="0"/>
              </a:rPr>
              <a:t>r</a:t>
            </a:r>
            <a:r>
              <a:rPr lang="en-US" sz="2300" b="1" i="1" baseline="-25000">
                <a:latin typeface="Tahoma" pitchFamily="34" charset="0"/>
              </a:rPr>
              <a:t>1</a:t>
            </a:r>
            <a:endParaRPr lang="en-US" sz="2300" baseline="-25000">
              <a:latin typeface="Arial" charset="0"/>
            </a:endParaRPr>
          </a:p>
        </p:txBody>
      </p:sp>
      <p:sp>
        <p:nvSpPr>
          <p:cNvPr id="121888" name="Line 32"/>
          <p:cNvSpPr>
            <a:spLocks noChangeShapeType="1"/>
          </p:cNvSpPr>
          <p:nvPr/>
        </p:nvSpPr>
        <p:spPr bwMode="auto">
          <a:xfrm flipH="1">
            <a:off x="979488" y="3733800"/>
            <a:ext cx="6937375" cy="0"/>
          </a:xfrm>
          <a:prstGeom prst="line">
            <a:avLst/>
          </a:prstGeom>
          <a:noFill/>
          <a:ln w="9525">
            <a:solidFill>
              <a:schemeClr val="hlink"/>
            </a:solidFill>
            <a:prstDash val="dash"/>
            <a:round/>
            <a:headEnd/>
            <a:tailEnd/>
          </a:ln>
          <a:effectLst/>
        </p:spPr>
        <p:txBody>
          <a:bodyPr/>
          <a:lstStyle/>
          <a:p>
            <a:endParaRPr lang="en-US"/>
          </a:p>
        </p:txBody>
      </p:sp>
      <p:sp>
        <p:nvSpPr>
          <p:cNvPr id="121889" name="Text Box 33"/>
          <p:cNvSpPr txBox="1">
            <a:spLocks noChangeArrowheads="1"/>
          </p:cNvSpPr>
          <p:nvPr/>
        </p:nvSpPr>
        <p:spPr bwMode="auto">
          <a:xfrm>
            <a:off x="4876800" y="3429000"/>
            <a:ext cx="457200" cy="503238"/>
          </a:xfrm>
          <a:prstGeom prst="rect">
            <a:avLst/>
          </a:prstGeom>
          <a:solidFill>
            <a:schemeClr val="bg1"/>
          </a:solidFill>
          <a:ln w="9525">
            <a:noFill/>
            <a:miter lim="800000"/>
            <a:headEnd/>
            <a:tailEnd/>
          </a:ln>
          <a:effectLst/>
        </p:spPr>
        <p:txBody>
          <a:bodyPr rIns="0" bIns="91440">
            <a:spAutoFit/>
          </a:bodyPr>
          <a:lstStyle/>
          <a:p>
            <a:pPr>
              <a:spcBef>
                <a:spcPct val="5000"/>
              </a:spcBef>
              <a:tabLst>
                <a:tab pos="1082675" algn="r"/>
                <a:tab pos="1830388" algn="r"/>
              </a:tabLst>
            </a:pPr>
            <a:r>
              <a:rPr lang="en-US" b="1" i="1">
                <a:solidFill>
                  <a:schemeClr val="hlink"/>
                </a:solidFill>
                <a:latin typeface="Tahoma" pitchFamily="34" charset="0"/>
              </a:rPr>
              <a:t>r</a:t>
            </a:r>
            <a:r>
              <a:rPr lang="en-US" sz="2300" b="1" i="1" baseline="-25000">
                <a:solidFill>
                  <a:schemeClr val="hlink"/>
                </a:solidFill>
                <a:latin typeface="Tahoma" pitchFamily="34" charset="0"/>
              </a:rPr>
              <a:t>2</a:t>
            </a:r>
            <a:endParaRPr lang="en-US" sz="2300" baseline="-25000">
              <a:solidFill>
                <a:schemeClr val="hlink"/>
              </a:solidFill>
              <a:latin typeface="Arial" charset="0"/>
            </a:endParaRPr>
          </a:p>
        </p:txBody>
      </p:sp>
      <p:grpSp>
        <p:nvGrpSpPr>
          <p:cNvPr id="121893" name="Group 37"/>
          <p:cNvGrpSpPr>
            <a:grpSpLocks/>
          </p:cNvGrpSpPr>
          <p:nvPr/>
        </p:nvGrpSpPr>
        <p:grpSpPr bwMode="auto">
          <a:xfrm>
            <a:off x="1066800" y="3767138"/>
            <a:ext cx="4343400" cy="804862"/>
            <a:chOff x="624" y="2160"/>
            <a:chExt cx="2736" cy="507"/>
          </a:xfrm>
        </p:grpSpPr>
        <p:sp>
          <p:nvSpPr>
            <p:cNvPr id="121894" name="Line 38"/>
            <p:cNvSpPr>
              <a:spLocks noChangeShapeType="1"/>
            </p:cNvSpPr>
            <p:nvPr/>
          </p:nvSpPr>
          <p:spPr bwMode="auto">
            <a:xfrm flipV="1">
              <a:off x="624" y="2160"/>
              <a:ext cx="2" cy="507"/>
            </a:xfrm>
            <a:prstGeom prst="line">
              <a:avLst/>
            </a:prstGeom>
            <a:noFill/>
            <a:ln w="38100">
              <a:solidFill>
                <a:schemeClr val="tx1"/>
              </a:solidFill>
              <a:round/>
              <a:headEnd/>
              <a:tailEnd type="triangle" w="med" len="med"/>
            </a:ln>
            <a:effectLst/>
          </p:spPr>
          <p:txBody>
            <a:bodyPr/>
            <a:lstStyle/>
            <a:p>
              <a:endParaRPr lang="en-US"/>
            </a:p>
          </p:txBody>
        </p:sp>
        <p:sp>
          <p:nvSpPr>
            <p:cNvPr id="121895" name="Line 39"/>
            <p:cNvSpPr>
              <a:spLocks noChangeShapeType="1"/>
            </p:cNvSpPr>
            <p:nvPr/>
          </p:nvSpPr>
          <p:spPr bwMode="auto">
            <a:xfrm flipV="1">
              <a:off x="3358" y="2160"/>
              <a:ext cx="2" cy="507"/>
            </a:xfrm>
            <a:prstGeom prst="line">
              <a:avLst/>
            </a:prstGeom>
            <a:noFill/>
            <a:ln w="38100">
              <a:solidFill>
                <a:schemeClr val="tx1"/>
              </a:solidFill>
              <a:round/>
              <a:headEnd/>
              <a:tailEnd type="triangle" w="med" len="med"/>
            </a:ln>
            <a:effectLst/>
          </p:spPr>
          <p:txBody>
            <a:bodyPr/>
            <a:lstStyle/>
            <a:p>
              <a:endParaRPr lang="en-US"/>
            </a:p>
          </p:txBody>
        </p:sp>
      </p:grpSp>
      <p:grpSp>
        <p:nvGrpSpPr>
          <p:cNvPr id="121909" name="Group 53"/>
          <p:cNvGrpSpPr>
            <a:grpSpLocks/>
          </p:cNvGrpSpPr>
          <p:nvPr/>
        </p:nvGrpSpPr>
        <p:grpSpPr bwMode="auto">
          <a:xfrm>
            <a:off x="5837238" y="2873375"/>
            <a:ext cx="2895600" cy="2286000"/>
            <a:chOff x="3696" y="1776"/>
            <a:chExt cx="1824" cy="1440"/>
          </a:xfrm>
        </p:grpSpPr>
        <p:sp>
          <p:nvSpPr>
            <p:cNvPr id="121897" name="Freeform 41"/>
            <p:cNvSpPr>
              <a:spLocks/>
            </p:cNvSpPr>
            <p:nvPr/>
          </p:nvSpPr>
          <p:spPr bwMode="auto">
            <a:xfrm>
              <a:off x="3696" y="2016"/>
              <a:ext cx="1296" cy="1200"/>
            </a:xfrm>
            <a:custGeom>
              <a:avLst/>
              <a:gdLst/>
              <a:ahLst/>
              <a:cxnLst>
                <a:cxn ang="0">
                  <a:pos x="0" y="336"/>
                </a:cxn>
                <a:cxn ang="0">
                  <a:pos x="624" y="0"/>
                </a:cxn>
              </a:cxnLst>
              <a:rect l="0" t="0" r="r" b="b"/>
              <a:pathLst>
                <a:path w="624" h="336">
                  <a:moveTo>
                    <a:pt x="0" y="336"/>
                  </a:moveTo>
                  <a:cubicBezTo>
                    <a:pt x="204" y="248"/>
                    <a:pt x="408" y="160"/>
                    <a:pt x="624" y="0"/>
                  </a:cubicBezTo>
                </a:path>
              </a:pathLst>
            </a:custGeom>
            <a:noFill/>
            <a:ln w="38100" cmpd="sng">
              <a:solidFill>
                <a:schemeClr val="tx1"/>
              </a:solidFill>
              <a:round/>
              <a:headEnd/>
              <a:tailEnd/>
            </a:ln>
            <a:effectLst/>
          </p:spPr>
          <p:txBody>
            <a:bodyPr/>
            <a:lstStyle/>
            <a:p>
              <a:endParaRPr lang="en-US"/>
            </a:p>
          </p:txBody>
        </p:sp>
        <p:sp>
          <p:nvSpPr>
            <p:cNvPr id="121898" name="Text Box 42"/>
            <p:cNvSpPr txBox="1">
              <a:spLocks noChangeArrowheads="1"/>
            </p:cNvSpPr>
            <p:nvPr/>
          </p:nvSpPr>
          <p:spPr bwMode="auto">
            <a:xfrm>
              <a:off x="4944" y="1776"/>
              <a:ext cx="576"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LM</a:t>
              </a:r>
              <a:r>
                <a:rPr lang="en-US" b="1" i="1" baseline="-25000">
                  <a:latin typeface="Tahoma" pitchFamily="34" charset="0"/>
                </a:rPr>
                <a:t>1</a:t>
              </a:r>
            </a:p>
          </p:txBody>
        </p:sp>
      </p:grpSp>
      <p:sp>
        <p:nvSpPr>
          <p:cNvPr id="121899" name="Oval 43"/>
          <p:cNvSpPr>
            <a:spLocks noChangeArrowheads="1"/>
          </p:cNvSpPr>
          <p:nvPr/>
        </p:nvSpPr>
        <p:spPr bwMode="auto">
          <a:xfrm>
            <a:off x="6584950" y="4510088"/>
            <a:ext cx="76200" cy="76200"/>
          </a:xfrm>
          <a:prstGeom prst="ellipse">
            <a:avLst/>
          </a:prstGeom>
          <a:solidFill>
            <a:schemeClr val="tx2"/>
          </a:solidFill>
          <a:ln w="9525">
            <a:solidFill>
              <a:schemeClr val="tx1"/>
            </a:solidFill>
            <a:round/>
            <a:headEnd/>
            <a:tailEnd/>
          </a:ln>
          <a:effectLst/>
        </p:spPr>
        <p:txBody>
          <a:bodyPr wrap="none" anchor="ctr"/>
          <a:lstStyle/>
          <a:p>
            <a:endParaRPr lang="en-US"/>
          </a:p>
        </p:txBody>
      </p:sp>
      <p:sp>
        <p:nvSpPr>
          <p:cNvPr id="121900" name="Line 44"/>
          <p:cNvSpPr>
            <a:spLocks noChangeShapeType="1"/>
          </p:cNvSpPr>
          <p:nvPr/>
        </p:nvSpPr>
        <p:spPr bwMode="auto">
          <a:xfrm flipH="1" flipV="1">
            <a:off x="1828800" y="5257800"/>
            <a:ext cx="889000" cy="0"/>
          </a:xfrm>
          <a:prstGeom prst="line">
            <a:avLst/>
          </a:prstGeom>
          <a:noFill/>
          <a:ln w="25400">
            <a:solidFill>
              <a:schemeClr val="hlink"/>
            </a:solidFill>
            <a:round/>
            <a:headEnd/>
            <a:tailEnd type="triangle" w="med" len="med"/>
          </a:ln>
          <a:effectLst/>
        </p:spPr>
        <p:txBody>
          <a:bodyPr/>
          <a:lstStyle/>
          <a:p>
            <a:endParaRPr lang="en-US"/>
          </a:p>
        </p:txBody>
      </p:sp>
      <p:sp>
        <p:nvSpPr>
          <p:cNvPr id="121901" name="Text Box 45"/>
          <p:cNvSpPr txBox="1">
            <a:spLocks noChangeArrowheads="1"/>
          </p:cNvSpPr>
          <p:nvPr/>
        </p:nvSpPr>
        <p:spPr bwMode="auto">
          <a:xfrm>
            <a:off x="990600" y="1339850"/>
            <a:ext cx="3581400" cy="793750"/>
          </a:xfrm>
          <a:prstGeom prst="rect">
            <a:avLst/>
          </a:prstGeom>
          <a:noFill/>
          <a:ln w="9525">
            <a:noFill/>
            <a:miter lim="800000"/>
            <a:headEnd/>
            <a:tailEnd/>
          </a:ln>
          <a:effectLst/>
        </p:spPr>
        <p:txBody>
          <a:bodyPr>
            <a:spAutoFit/>
          </a:bodyPr>
          <a:lstStyle/>
          <a:p>
            <a:pPr marL="577850" indent="-577850">
              <a:spcBef>
                <a:spcPct val="50000"/>
              </a:spcBef>
            </a:pPr>
            <a:r>
              <a:rPr lang="en-US" sz="2100">
                <a:latin typeface="Tahoma" pitchFamily="34" charset="0"/>
              </a:rPr>
              <a:t>(a)</a:t>
            </a:r>
            <a:r>
              <a:rPr lang="en-US" sz="2300">
                <a:latin typeface="Tahoma" pitchFamily="34" charset="0"/>
              </a:rPr>
              <a:t>	The market for </a:t>
            </a:r>
            <a:br>
              <a:rPr lang="en-US" sz="2300">
                <a:latin typeface="Tahoma" pitchFamily="34" charset="0"/>
              </a:rPr>
            </a:br>
            <a:r>
              <a:rPr lang="en-US" sz="2300">
                <a:latin typeface="Tahoma" pitchFamily="34" charset="0"/>
              </a:rPr>
              <a:t>real money balances</a:t>
            </a:r>
          </a:p>
        </p:txBody>
      </p:sp>
      <p:sp>
        <p:nvSpPr>
          <p:cNvPr id="121902" name="Text Box 46"/>
          <p:cNvSpPr txBox="1">
            <a:spLocks noChangeArrowheads="1"/>
          </p:cNvSpPr>
          <p:nvPr/>
        </p:nvSpPr>
        <p:spPr bwMode="auto">
          <a:xfrm>
            <a:off x="5486400" y="1538288"/>
            <a:ext cx="2743200" cy="442912"/>
          </a:xfrm>
          <a:prstGeom prst="rect">
            <a:avLst/>
          </a:prstGeom>
          <a:noFill/>
          <a:ln w="9525">
            <a:noFill/>
            <a:miter lim="800000"/>
            <a:headEnd/>
            <a:tailEnd/>
          </a:ln>
          <a:effectLst/>
        </p:spPr>
        <p:txBody>
          <a:bodyPr>
            <a:spAutoFit/>
          </a:bodyPr>
          <a:lstStyle/>
          <a:p>
            <a:pPr>
              <a:spcBef>
                <a:spcPct val="50000"/>
              </a:spcBef>
            </a:pPr>
            <a:r>
              <a:rPr lang="en-US" sz="2100">
                <a:latin typeface="Tahoma" pitchFamily="34" charset="0"/>
              </a:rPr>
              <a:t>(b)</a:t>
            </a:r>
            <a:r>
              <a:rPr lang="en-US" sz="2300">
                <a:latin typeface="Tahoma" pitchFamily="34" charset="0"/>
              </a:rPr>
              <a:t>  The LM curve</a:t>
            </a:r>
          </a:p>
        </p:txBody>
      </p:sp>
      <p:grpSp>
        <p:nvGrpSpPr>
          <p:cNvPr id="121910" name="Group 54"/>
          <p:cNvGrpSpPr>
            <a:grpSpLocks/>
          </p:cNvGrpSpPr>
          <p:nvPr/>
        </p:nvGrpSpPr>
        <p:grpSpPr bwMode="auto">
          <a:xfrm>
            <a:off x="1600200" y="2476500"/>
            <a:ext cx="468313" cy="3676650"/>
            <a:chOff x="1008" y="1560"/>
            <a:chExt cx="295" cy="2316"/>
          </a:xfrm>
        </p:grpSpPr>
        <p:sp>
          <p:nvSpPr>
            <p:cNvPr id="121904" name="Line 48"/>
            <p:cNvSpPr>
              <a:spLocks noChangeShapeType="1"/>
            </p:cNvSpPr>
            <p:nvPr/>
          </p:nvSpPr>
          <p:spPr bwMode="auto">
            <a:xfrm flipV="1">
              <a:off x="1152" y="1560"/>
              <a:ext cx="0" cy="1808"/>
            </a:xfrm>
            <a:prstGeom prst="line">
              <a:avLst/>
            </a:prstGeom>
            <a:noFill/>
            <a:ln w="28575">
              <a:solidFill>
                <a:schemeClr val="hlink"/>
              </a:solidFill>
              <a:round/>
              <a:headEnd/>
              <a:tailEnd/>
            </a:ln>
            <a:effectLst/>
          </p:spPr>
          <p:txBody>
            <a:bodyPr/>
            <a:lstStyle/>
            <a:p>
              <a:endParaRPr lang="en-US"/>
            </a:p>
          </p:txBody>
        </p:sp>
        <p:graphicFrame>
          <p:nvGraphicFramePr>
            <p:cNvPr id="346113" name="Object 1"/>
            <p:cNvGraphicFramePr>
              <a:graphicFrameLocks noChangeAspect="1"/>
            </p:cNvGraphicFramePr>
            <p:nvPr/>
          </p:nvGraphicFramePr>
          <p:xfrm>
            <a:off x="1008" y="3408"/>
            <a:ext cx="295" cy="468"/>
          </p:xfrm>
          <a:graphic>
            <a:graphicData uri="http://schemas.openxmlformats.org/presentationml/2006/ole">
              <p:oleObj spid="_x0000_s346115" name="Equation" r:id="rId5" imgW="279279" imgH="444307" progId="">
                <p:embed/>
              </p:oleObj>
            </a:graphicData>
          </a:graphic>
        </p:graphicFrame>
      </p:grpSp>
      <p:grpSp>
        <p:nvGrpSpPr>
          <p:cNvPr id="121906" name="Group 50"/>
          <p:cNvGrpSpPr>
            <a:grpSpLocks/>
          </p:cNvGrpSpPr>
          <p:nvPr/>
        </p:nvGrpSpPr>
        <p:grpSpPr bwMode="auto">
          <a:xfrm>
            <a:off x="5730875" y="2144713"/>
            <a:ext cx="2743200" cy="2286000"/>
            <a:chOff x="3504" y="1440"/>
            <a:chExt cx="1728" cy="1440"/>
          </a:xfrm>
        </p:grpSpPr>
        <p:sp>
          <p:nvSpPr>
            <p:cNvPr id="121907" name="Freeform 51"/>
            <p:cNvSpPr>
              <a:spLocks/>
            </p:cNvSpPr>
            <p:nvPr/>
          </p:nvSpPr>
          <p:spPr bwMode="auto">
            <a:xfrm>
              <a:off x="3504" y="1680"/>
              <a:ext cx="1296" cy="1200"/>
            </a:xfrm>
            <a:custGeom>
              <a:avLst/>
              <a:gdLst/>
              <a:ahLst/>
              <a:cxnLst>
                <a:cxn ang="0">
                  <a:pos x="0" y="336"/>
                </a:cxn>
                <a:cxn ang="0">
                  <a:pos x="624" y="0"/>
                </a:cxn>
              </a:cxnLst>
              <a:rect l="0" t="0" r="r" b="b"/>
              <a:pathLst>
                <a:path w="624" h="336">
                  <a:moveTo>
                    <a:pt x="0" y="336"/>
                  </a:moveTo>
                  <a:cubicBezTo>
                    <a:pt x="204" y="248"/>
                    <a:pt x="408" y="160"/>
                    <a:pt x="624" y="0"/>
                  </a:cubicBezTo>
                </a:path>
              </a:pathLst>
            </a:custGeom>
            <a:noFill/>
            <a:ln w="38100" cmpd="sng">
              <a:solidFill>
                <a:srgbClr val="003399"/>
              </a:solidFill>
              <a:round/>
              <a:headEnd/>
              <a:tailEnd/>
            </a:ln>
            <a:effectLst/>
          </p:spPr>
          <p:txBody>
            <a:bodyPr/>
            <a:lstStyle/>
            <a:p>
              <a:endParaRPr lang="en-US"/>
            </a:p>
          </p:txBody>
        </p:sp>
        <p:sp>
          <p:nvSpPr>
            <p:cNvPr id="121908" name="Text Box 52"/>
            <p:cNvSpPr txBox="1">
              <a:spLocks noChangeArrowheads="1"/>
            </p:cNvSpPr>
            <p:nvPr/>
          </p:nvSpPr>
          <p:spPr bwMode="auto">
            <a:xfrm>
              <a:off x="4752" y="1440"/>
              <a:ext cx="480" cy="288"/>
            </a:xfrm>
            <a:prstGeom prst="rect">
              <a:avLst/>
            </a:prstGeom>
            <a:noFill/>
            <a:ln w="9525">
              <a:noFill/>
              <a:miter lim="800000"/>
              <a:headEnd/>
              <a:tailEnd/>
            </a:ln>
            <a:effectLst/>
          </p:spPr>
          <p:txBody>
            <a:bodyPr>
              <a:spAutoFit/>
            </a:bodyPr>
            <a:lstStyle/>
            <a:p>
              <a:pPr>
                <a:spcBef>
                  <a:spcPct val="50000"/>
                </a:spcBef>
              </a:pPr>
              <a:r>
                <a:rPr lang="en-US" b="1" i="1">
                  <a:solidFill>
                    <a:srgbClr val="003399"/>
                  </a:solidFill>
                  <a:latin typeface="Tahoma" pitchFamily="34" charset="0"/>
                </a:rPr>
                <a:t>LM</a:t>
              </a:r>
              <a:r>
                <a:rPr lang="en-US" b="1" i="1" baseline="-25000">
                  <a:solidFill>
                    <a:srgbClr val="003399"/>
                  </a:solidFill>
                  <a:latin typeface="Tahoma" pitchFamily="34" charset="0"/>
                </a:rPr>
                <a:t>2</a:t>
              </a:r>
            </a:p>
          </p:txBody>
        </p:sp>
      </p:gr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p:txBody>
          <a:bodyPr>
            <a:normAutofit/>
          </a:bodyPr>
          <a:lstStyle/>
          <a:p>
            <a:r>
              <a:rPr lang="en-US" sz="2400" b="1" i="1" dirty="0">
                <a:latin typeface="Arial" pitchFamily="34" charset="0"/>
                <a:cs typeface="Arial" pitchFamily="34" charset="0"/>
              </a:rPr>
              <a:t>Exercise:  Shifting the LM curve</a:t>
            </a:r>
          </a:p>
        </p:txBody>
      </p:sp>
      <p:sp>
        <p:nvSpPr>
          <p:cNvPr id="305155" name="Rectangle 3"/>
          <p:cNvSpPr>
            <a:spLocks noGrp="1" noChangeArrowheads="1"/>
          </p:cNvSpPr>
          <p:nvPr>
            <p:ph idx="1"/>
          </p:nvPr>
        </p:nvSpPr>
        <p:spPr>
          <a:xfrm>
            <a:off x="1066800" y="1295400"/>
            <a:ext cx="7086600" cy="3810000"/>
          </a:xfrm>
        </p:spPr>
        <p:txBody>
          <a:bodyPr/>
          <a:lstStyle/>
          <a:p>
            <a:pPr>
              <a:lnSpc>
                <a:spcPct val="105000"/>
              </a:lnSpc>
            </a:pPr>
            <a:r>
              <a:rPr lang="en-US" sz="1800" dirty="0">
                <a:latin typeface="Arial" pitchFamily="34" charset="0"/>
                <a:cs typeface="Arial" pitchFamily="34" charset="0"/>
              </a:rPr>
              <a:t>Suppose a wave of credit card fraud causes consumers to use cash more frequently in transactions. </a:t>
            </a:r>
          </a:p>
          <a:p>
            <a:pPr>
              <a:lnSpc>
                <a:spcPct val="105000"/>
              </a:lnSpc>
            </a:pPr>
            <a:endParaRPr lang="en-US" sz="1800" dirty="0" smtClean="0">
              <a:latin typeface="Arial" pitchFamily="34" charset="0"/>
              <a:cs typeface="Arial" pitchFamily="34" charset="0"/>
            </a:endParaRPr>
          </a:p>
          <a:p>
            <a:pPr>
              <a:lnSpc>
                <a:spcPct val="105000"/>
              </a:lnSpc>
            </a:pPr>
            <a:endParaRPr lang="en-US" sz="1800" dirty="0" smtClean="0">
              <a:latin typeface="Arial" pitchFamily="34" charset="0"/>
              <a:cs typeface="Arial" pitchFamily="34" charset="0"/>
            </a:endParaRPr>
          </a:p>
          <a:p>
            <a:pPr>
              <a:lnSpc>
                <a:spcPct val="105000"/>
              </a:lnSpc>
            </a:pPr>
            <a:r>
              <a:rPr lang="en-US" sz="1800" dirty="0" smtClean="0">
                <a:latin typeface="Arial" pitchFamily="34" charset="0"/>
                <a:cs typeface="Arial" pitchFamily="34" charset="0"/>
              </a:rPr>
              <a:t>Use </a:t>
            </a:r>
            <a:r>
              <a:rPr lang="en-US" sz="1800" dirty="0">
                <a:latin typeface="Arial" pitchFamily="34" charset="0"/>
                <a:cs typeface="Arial" pitchFamily="34" charset="0"/>
              </a:rPr>
              <a:t>the Liquidity Preference model </a:t>
            </a:r>
            <a:r>
              <a:rPr lang="en-US" sz="1800" dirty="0" smtClean="0">
                <a:latin typeface="Arial" pitchFamily="34" charset="0"/>
                <a:cs typeface="Arial" pitchFamily="34" charset="0"/>
              </a:rPr>
              <a:t>to </a:t>
            </a:r>
            <a:r>
              <a:rPr lang="en-US" sz="1800" dirty="0">
                <a:latin typeface="Arial" pitchFamily="34" charset="0"/>
                <a:cs typeface="Arial" pitchFamily="34" charset="0"/>
              </a:rPr>
              <a:t>show how these events shift the </a:t>
            </a:r>
            <a:r>
              <a:rPr lang="en-US" sz="1800" i="1" dirty="0" smtClean="0">
                <a:latin typeface="Arial" pitchFamily="34" charset="0"/>
                <a:cs typeface="Arial" pitchFamily="34" charset="0"/>
              </a:rPr>
              <a:t>LM</a:t>
            </a:r>
            <a:r>
              <a:rPr lang="en-US" sz="1800" dirty="0" smtClean="0">
                <a:latin typeface="Arial" pitchFamily="34" charset="0"/>
                <a:cs typeface="Arial" pitchFamily="34" charset="0"/>
              </a:rPr>
              <a:t>  </a:t>
            </a:r>
            <a:r>
              <a:rPr lang="en-US" sz="1800" dirty="0">
                <a:latin typeface="Arial" pitchFamily="34" charset="0"/>
                <a:cs typeface="Arial" pitchFamily="34" charset="0"/>
              </a:rPr>
              <a:t>curve.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short-run equilibrium</a:t>
            </a:r>
          </a:p>
        </p:txBody>
      </p:sp>
      <p:sp>
        <p:nvSpPr>
          <p:cNvPr id="130051" name="Rectangle 3"/>
          <p:cNvSpPr>
            <a:spLocks noGrp="1" noChangeArrowheads="1"/>
          </p:cNvSpPr>
          <p:nvPr>
            <p:ph idx="1"/>
          </p:nvPr>
        </p:nvSpPr>
        <p:spPr>
          <a:xfrm>
            <a:off x="457200" y="1295400"/>
            <a:ext cx="4419600" cy="3581400"/>
          </a:xfrm>
          <a:solidFill>
            <a:schemeClr val="bg1">
              <a:alpha val="50000"/>
            </a:schemeClr>
          </a:solidFill>
        </p:spPr>
        <p:txBody>
          <a:bodyPr/>
          <a:lstStyle/>
          <a:p>
            <a:pPr marL="0" indent="0">
              <a:lnSpc>
                <a:spcPct val="110000"/>
              </a:lnSpc>
              <a:spcBef>
                <a:spcPct val="50000"/>
              </a:spcBef>
              <a:buFont typeface="Wingdings" pitchFamily="2" charset="2"/>
              <a:buNone/>
            </a:pPr>
            <a:r>
              <a:rPr lang="en-US" sz="1800">
                <a:latin typeface="Arial" pitchFamily="34" charset="0"/>
                <a:cs typeface="Arial" pitchFamily="34" charset="0"/>
              </a:rPr>
              <a:t>The short-run equilibrium is the combination of </a:t>
            </a:r>
            <a:r>
              <a:rPr lang="en-US" sz="1800" b="1" i="1">
                <a:latin typeface="Arial" pitchFamily="34" charset="0"/>
                <a:cs typeface="Arial" pitchFamily="34" charset="0"/>
              </a:rPr>
              <a:t>r</a:t>
            </a:r>
            <a:r>
              <a:rPr lang="en-US" sz="1800">
                <a:latin typeface="Arial" pitchFamily="34" charset="0"/>
                <a:cs typeface="Arial" pitchFamily="34" charset="0"/>
              </a:rPr>
              <a:t>  and </a:t>
            </a:r>
            <a:r>
              <a:rPr lang="en-US" sz="1800" b="1" i="1">
                <a:latin typeface="Arial" pitchFamily="34" charset="0"/>
                <a:cs typeface="Arial" pitchFamily="34" charset="0"/>
              </a:rPr>
              <a:t>Y</a:t>
            </a:r>
            <a:r>
              <a:rPr lang="en-US" sz="1800">
                <a:latin typeface="Arial" pitchFamily="34" charset="0"/>
                <a:cs typeface="Arial" pitchFamily="34" charset="0"/>
              </a:rPr>
              <a:t> that simultaneously satisfies the equilibrium conditions in the goods &amp; money markets: </a:t>
            </a:r>
          </a:p>
        </p:txBody>
      </p:sp>
      <p:graphicFrame>
        <p:nvGraphicFramePr>
          <p:cNvPr id="347136" name="Object 0"/>
          <p:cNvGraphicFramePr>
            <a:graphicFrameLocks noChangeAspect="1"/>
          </p:cNvGraphicFramePr>
          <p:nvPr/>
        </p:nvGraphicFramePr>
        <p:xfrm>
          <a:off x="609600" y="3733800"/>
          <a:ext cx="3581400" cy="493713"/>
        </p:xfrm>
        <a:graphic>
          <a:graphicData uri="http://schemas.openxmlformats.org/presentationml/2006/ole">
            <p:oleObj spid="_x0000_s347138" name="Equation" r:id="rId4" imgW="1752600" imgH="241300" progId="">
              <p:embed/>
            </p:oleObj>
          </a:graphicData>
        </a:graphic>
      </p:graphicFrame>
      <p:grpSp>
        <p:nvGrpSpPr>
          <p:cNvPr id="130064" name="Group 16"/>
          <p:cNvGrpSpPr>
            <a:grpSpLocks/>
          </p:cNvGrpSpPr>
          <p:nvPr/>
        </p:nvGrpSpPr>
        <p:grpSpPr bwMode="auto">
          <a:xfrm>
            <a:off x="5029200" y="1447800"/>
            <a:ext cx="3657600" cy="3352800"/>
            <a:chOff x="2976" y="1296"/>
            <a:chExt cx="2304" cy="2112"/>
          </a:xfrm>
        </p:grpSpPr>
        <p:grpSp>
          <p:nvGrpSpPr>
            <p:cNvPr id="130053" name="Group 5"/>
            <p:cNvGrpSpPr>
              <a:grpSpLocks/>
            </p:cNvGrpSpPr>
            <p:nvPr/>
          </p:nvGrpSpPr>
          <p:grpSpPr bwMode="auto">
            <a:xfrm>
              <a:off x="3120" y="1536"/>
              <a:ext cx="1968" cy="1728"/>
              <a:chOff x="2640" y="1056"/>
              <a:chExt cx="2496" cy="2112"/>
            </a:xfrm>
          </p:grpSpPr>
          <p:sp>
            <p:nvSpPr>
              <p:cNvPr id="130054" name="Line 6"/>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130055" name="Line 7"/>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130056" name="Text Box 8"/>
            <p:cNvSpPr txBox="1">
              <a:spLocks noChangeArrowheads="1"/>
            </p:cNvSpPr>
            <p:nvPr/>
          </p:nvSpPr>
          <p:spPr bwMode="auto">
            <a:xfrm>
              <a:off x="4944" y="3120"/>
              <a:ext cx="336" cy="288"/>
            </a:xfrm>
            <a:prstGeom prst="rect">
              <a:avLst/>
            </a:prstGeom>
            <a:noFill/>
            <a:ln w="9525">
              <a:noFill/>
              <a:miter lim="800000"/>
              <a:headEnd/>
              <a:tailEnd/>
            </a:ln>
            <a:effectLst/>
          </p:spPr>
          <p:txBody>
            <a:bodyPr>
              <a:spAutoFit/>
            </a:bodyPr>
            <a:lstStyle/>
            <a:p>
              <a:pPr algn="ctr"/>
              <a:r>
                <a:rPr lang="en-US" b="1" i="1">
                  <a:latin typeface="Tahoma" pitchFamily="34" charset="0"/>
                </a:rPr>
                <a:t>Y</a:t>
              </a:r>
              <a:r>
                <a:rPr lang="en-US">
                  <a:latin typeface="Arial" charset="0"/>
                </a:rPr>
                <a:t> </a:t>
              </a:r>
              <a:endParaRPr lang="en-US" sz="2200">
                <a:latin typeface="Arial" charset="0"/>
              </a:endParaRPr>
            </a:p>
          </p:txBody>
        </p:sp>
        <p:sp>
          <p:nvSpPr>
            <p:cNvPr id="130057" name="Text Box 9"/>
            <p:cNvSpPr txBox="1">
              <a:spLocks noChangeArrowheads="1"/>
            </p:cNvSpPr>
            <p:nvPr/>
          </p:nvSpPr>
          <p:spPr bwMode="auto">
            <a:xfrm>
              <a:off x="2976" y="1296"/>
              <a:ext cx="240" cy="288"/>
            </a:xfrm>
            <a:prstGeom prst="rect">
              <a:avLst/>
            </a:prstGeom>
            <a:noFill/>
            <a:ln w="9525">
              <a:noFill/>
              <a:miter lim="800000"/>
              <a:headEnd/>
              <a:tailEnd/>
            </a:ln>
            <a:effectLst/>
          </p:spPr>
          <p:txBody>
            <a:bodyPr>
              <a:spAutoFit/>
            </a:bodyPr>
            <a:lstStyle/>
            <a:p>
              <a:pPr algn="ctr">
                <a:tabLst>
                  <a:tab pos="1082675" algn="r"/>
                  <a:tab pos="1830388" algn="r"/>
                </a:tabLst>
              </a:pPr>
              <a:r>
                <a:rPr lang="en-US" b="1" i="1">
                  <a:latin typeface="Tahoma" pitchFamily="34" charset="0"/>
                </a:rPr>
                <a:t>r</a:t>
              </a:r>
              <a:endParaRPr lang="en-US" sz="2200">
                <a:latin typeface="Arial" charset="0"/>
              </a:endParaRPr>
            </a:p>
          </p:txBody>
        </p:sp>
      </p:grpSp>
      <p:graphicFrame>
        <p:nvGraphicFramePr>
          <p:cNvPr id="347137" name="Object 1"/>
          <p:cNvGraphicFramePr>
            <a:graphicFrameLocks noChangeAspect="1"/>
          </p:cNvGraphicFramePr>
          <p:nvPr/>
        </p:nvGraphicFramePr>
        <p:xfrm>
          <a:off x="903288" y="4362450"/>
          <a:ext cx="2297112" cy="514350"/>
        </p:xfrm>
        <a:graphic>
          <a:graphicData uri="http://schemas.openxmlformats.org/presentationml/2006/ole">
            <p:oleObj spid="_x0000_s347139" name="Equation" r:id="rId5" imgW="1079032" imgH="241195" progId="">
              <p:embed/>
            </p:oleObj>
          </a:graphicData>
        </a:graphic>
      </p:graphicFrame>
      <p:grpSp>
        <p:nvGrpSpPr>
          <p:cNvPr id="130078" name="Group 30"/>
          <p:cNvGrpSpPr>
            <a:grpSpLocks/>
          </p:cNvGrpSpPr>
          <p:nvPr/>
        </p:nvGrpSpPr>
        <p:grpSpPr bwMode="auto">
          <a:xfrm>
            <a:off x="5641975" y="2144713"/>
            <a:ext cx="2587625" cy="2198687"/>
            <a:chOff x="3506" y="1351"/>
            <a:chExt cx="1630" cy="1385"/>
          </a:xfrm>
        </p:grpSpPr>
        <p:sp>
          <p:nvSpPr>
            <p:cNvPr id="130066" name="Line 18"/>
            <p:cNvSpPr>
              <a:spLocks noChangeShapeType="1"/>
            </p:cNvSpPr>
            <p:nvPr/>
          </p:nvSpPr>
          <p:spPr bwMode="auto">
            <a:xfrm>
              <a:off x="3506" y="1351"/>
              <a:ext cx="1255" cy="1253"/>
            </a:xfrm>
            <a:prstGeom prst="line">
              <a:avLst/>
            </a:prstGeom>
            <a:noFill/>
            <a:ln w="28575">
              <a:solidFill>
                <a:schemeClr val="tx1"/>
              </a:solidFill>
              <a:round/>
              <a:headEnd/>
              <a:tailEnd/>
            </a:ln>
            <a:effectLst/>
          </p:spPr>
          <p:txBody>
            <a:bodyPr/>
            <a:lstStyle/>
            <a:p>
              <a:endParaRPr lang="en-US"/>
            </a:p>
          </p:txBody>
        </p:sp>
        <p:sp>
          <p:nvSpPr>
            <p:cNvPr id="130067" name="Text Box 19"/>
            <p:cNvSpPr txBox="1">
              <a:spLocks noChangeArrowheads="1"/>
            </p:cNvSpPr>
            <p:nvPr/>
          </p:nvSpPr>
          <p:spPr bwMode="auto">
            <a:xfrm>
              <a:off x="4704" y="2448"/>
              <a:ext cx="432"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IS</a:t>
              </a:r>
            </a:p>
          </p:txBody>
        </p:sp>
      </p:grpSp>
      <p:grpSp>
        <p:nvGrpSpPr>
          <p:cNvPr id="130079" name="Group 31"/>
          <p:cNvGrpSpPr>
            <a:grpSpLocks/>
          </p:cNvGrpSpPr>
          <p:nvPr/>
        </p:nvGrpSpPr>
        <p:grpSpPr bwMode="auto">
          <a:xfrm>
            <a:off x="5638800" y="1905000"/>
            <a:ext cx="2362200" cy="2286000"/>
            <a:chOff x="3504" y="1200"/>
            <a:chExt cx="1488" cy="1440"/>
          </a:xfrm>
        </p:grpSpPr>
        <p:sp>
          <p:nvSpPr>
            <p:cNvPr id="130065" name="Line 17"/>
            <p:cNvSpPr>
              <a:spLocks noChangeShapeType="1"/>
            </p:cNvSpPr>
            <p:nvPr/>
          </p:nvSpPr>
          <p:spPr bwMode="auto">
            <a:xfrm flipV="1">
              <a:off x="3504" y="1440"/>
              <a:ext cx="1200" cy="1200"/>
            </a:xfrm>
            <a:prstGeom prst="line">
              <a:avLst/>
            </a:prstGeom>
            <a:noFill/>
            <a:ln w="28575">
              <a:solidFill>
                <a:schemeClr val="tx1"/>
              </a:solidFill>
              <a:round/>
              <a:headEnd/>
              <a:tailEnd/>
            </a:ln>
            <a:effectLst/>
          </p:spPr>
          <p:txBody>
            <a:bodyPr/>
            <a:lstStyle/>
            <a:p>
              <a:endParaRPr lang="en-US"/>
            </a:p>
          </p:txBody>
        </p:sp>
        <p:sp>
          <p:nvSpPr>
            <p:cNvPr id="130068" name="Text Box 20"/>
            <p:cNvSpPr txBox="1">
              <a:spLocks noChangeArrowheads="1"/>
            </p:cNvSpPr>
            <p:nvPr/>
          </p:nvSpPr>
          <p:spPr bwMode="auto">
            <a:xfrm>
              <a:off x="4560" y="1200"/>
              <a:ext cx="432"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LM</a:t>
              </a:r>
            </a:p>
          </p:txBody>
        </p:sp>
      </p:grpSp>
      <p:sp>
        <p:nvSpPr>
          <p:cNvPr id="130070" name="Line 22"/>
          <p:cNvSpPr>
            <a:spLocks noChangeShapeType="1"/>
          </p:cNvSpPr>
          <p:nvPr/>
        </p:nvSpPr>
        <p:spPr bwMode="auto">
          <a:xfrm flipH="1">
            <a:off x="5253038" y="3167063"/>
            <a:ext cx="1404937" cy="0"/>
          </a:xfrm>
          <a:prstGeom prst="line">
            <a:avLst/>
          </a:prstGeom>
          <a:noFill/>
          <a:ln w="9525">
            <a:solidFill>
              <a:schemeClr val="tx1"/>
            </a:solidFill>
            <a:prstDash val="dash"/>
            <a:round/>
            <a:headEnd/>
            <a:tailEnd/>
          </a:ln>
          <a:effectLst/>
        </p:spPr>
        <p:txBody>
          <a:bodyPr/>
          <a:lstStyle/>
          <a:p>
            <a:endParaRPr lang="en-US"/>
          </a:p>
        </p:txBody>
      </p:sp>
      <p:sp>
        <p:nvSpPr>
          <p:cNvPr id="130073" name="Line 25"/>
          <p:cNvSpPr>
            <a:spLocks noChangeShapeType="1"/>
          </p:cNvSpPr>
          <p:nvPr/>
        </p:nvSpPr>
        <p:spPr bwMode="auto">
          <a:xfrm>
            <a:off x="6662738" y="3162300"/>
            <a:ext cx="0" cy="1409700"/>
          </a:xfrm>
          <a:prstGeom prst="line">
            <a:avLst/>
          </a:prstGeom>
          <a:noFill/>
          <a:ln w="9525">
            <a:solidFill>
              <a:schemeClr val="tx1"/>
            </a:solidFill>
            <a:prstDash val="dash"/>
            <a:round/>
            <a:headEnd/>
            <a:tailEnd/>
          </a:ln>
          <a:effectLst/>
        </p:spPr>
        <p:txBody>
          <a:bodyPr/>
          <a:lstStyle/>
          <a:p>
            <a:endParaRPr lang="en-US"/>
          </a:p>
        </p:txBody>
      </p:sp>
      <p:sp>
        <p:nvSpPr>
          <p:cNvPr id="130074" name="Text Box 26"/>
          <p:cNvSpPr txBox="1">
            <a:spLocks noChangeArrowheads="1"/>
          </p:cNvSpPr>
          <p:nvPr/>
        </p:nvSpPr>
        <p:spPr bwMode="auto">
          <a:xfrm>
            <a:off x="3657600" y="4800600"/>
            <a:ext cx="1600200" cy="1096963"/>
          </a:xfrm>
          <a:prstGeom prst="rect">
            <a:avLst/>
          </a:prstGeom>
          <a:solidFill>
            <a:srgbClr val="FFFFCC"/>
          </a:solidFill>
          <a:ln w="9525">
            <a:noFill/>
            <a:miter lim="800000"/>
            <a:headEnd/>
            <a:tailEnd/>
          </a:ln>
          <a:effectLst/>
        </p:spPr>
        <p:txBody>
          <a:bodyPr>
            <a:spAutoFit/>
          </a:bodyPr>
          <a:lstStyle/>
          <a:p>
            <a:r>
              <a:rPr lang="en-US" sz="2200">
                <a:latin typeface="Arial" charset="0"/>
              </a:rPr>
              <a:t>Equilibrium</a:t>
            </a:r>
          </a:p>
          <a:p>
            <a:r>
              <a:rPr lang="en-US" sz="2200">
                <a:latin typeface="Arial" charset="0"/>
              </a:rPr>
              <a:t>interest</a:t>
            </a:r>
          </a:p>
          <a:p>
            <a:r>
              <a:rPr lang="en-US" sz="2200">
                <a:latin typeface="Arial" charset="0"/>
              </a:rPr>
              <a:t>rate</a:t>
            </a:r>
          </a:p>
        </p:txBody>
      </p:sp>
      <p:sp>
        <p:nvSpPr>
          <p:cNvPr id="130075" name="Text Box 27"/>
          <p:cNvSpPr txBox="1">
            <a:spLocks noChangeArrowheads="1"/>
          </p:cNvSpPr>
          <p:nvPr/>
        </p:nvSpPr>
        <p:spPr bwMode="auto">
          <a:xfrm>
            <a:off x="6629400" y="5029200"/>
            <a:ext cx="1600200" cy="1096963"/>
          </a:xfrm>
          <a:prstGeom prst="rect">
            <a:avLst/>
          </a:prstGeom>
          <a:solidFill>
            <a:srgbClr val="CCFFCC"/>
          </a:solidFill>
          <a:ln w="9525">
            <a:noFill/>
            <a:miter lim="800000"/>
            <a:headEnd/>
            <a:tailEnd/>
          </a:ln>
          <a:effectLst/>
        </p:spPr>
        <p:txBody>
          <a:bodyPr>
            <a:spAutoFit/>
          </a:bodyPr>
          <a:lstStyle/>
          <a:p>
            <a:r>
              <a:rPr lang="en-US" sz="2200">
                <a:latin typeface="Arial" charset="0"/>
              </a:rPr>
              <a:t>Equilibrium</a:t>
            </a:r>
          </a:p>
          <a:p>
            <a:r>
              <a:rPr lang="en-US" sz="2200">
                <a:latin typeface="Arial" charset="0"/>
              </a:rPr>
              <a:t>level of</a:t>
            </a:r>
          </a:p>
          <a:p>
            <a:r>
              <a:rPr lang="en-US" sz="2200">
                <a:latin typeface="Arial" charset="0"/>
              </a:rPr>
              <a:t>income</a:t>
            </a:r>
          </a:p>
        </p:txBody>
      </p:sp>
      <p:sp>
        <p:nvSpPr>
          <p:cNvPr id="130076" name="Line 28"/>
          <p:cNvSpPr>
            <a:spLocks noChangeShapeType="1"/>
          </p:cNvSpPr>
          <p:nvPr/>
        </p:nvSpPr>
        <p:spPr bwMode="auto">
          <a:xfrm flipH="1" flipV="1">
            <a:off x="6667500" y="4581525"/>
            <a:ext cx="276225" cy="447675"/>
          </a:xfrm>
          <a:prstGeom prst="line">
            <a:avLst/>
          </a:prstGeom>
          <a:noFill/>
          <a:ln w="19050">
            <a:solidFill>
              <a:schemeClr val="tx1"/>
            </a:solidFill>
            <a:round/>
            <a:headEnd/>
            <a:tailEnd type="triangle" w="med" len="med"/>
          </a:ln>
          <a:effectLst/>
        </p:spPr>
        <p:txBody>
          <a:bodyPr/>
          <a:lstStyle/>
          <a:p>
            <a:endParaRPr lang="en-US"/>
          </a:p>
        </p:txBody>
      </p:sp>
      <p:sp>
        <p:nvSpPr>
          <p:cNvPr id="130077" name="Line 29"/>
          <p:cNvSpPr>
            <a:spLocks noChangeShapeType="1"/>
          </p:cNvSpPr>
          <p:nvPr/>
        </p:nvSpPr>
        <p:spPr bwMode="auto">
          <a:xfrm flipV="1">
            <a:off x="4410075" y="3171825"/>
            <a:ext cx="833438" cy="1624013"/>
          </a:xfrm>
          <a:prstGeom prst="line">
            <a:avLst/>
          </a:prstGeom>
          <a:noFill/>
          <a:ln w="9525">
            <a:solidFill>
              <a:schemeClr val="tx1"/>
            </a:solidFill>
            <a:round/>
            <a:headEnd/>
            <a:tailEnd type="triangle" w="med" len="med"/>
          </a:ln>
          <a:effectLst/>
        </p:spPr>
        <p:txBody>
          <a:bodyPr/>
          <a:lstStyle/>
          <a:p>
            <a:endParaRPr lang="en-U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8530" name="Rectangle 1026"/>
          <p:cNvSpPr>
            <a:spLocks noGrp="1" noChangeArrowheads="1"/>
          </p:cNvSpPr>
          <p:nvPr>
            <p:ph type="title"/>
          </p:nvPr>
        </p:nvSpPr>
        <p:spPr>
          <a:xfrm>
            <a:off x="685800" y="228600"/>
            <a:ext cx="7696200" cy="838200"/>
          </a:xfrm>
        </p:spPr>
        <p:txBody>
          <a:bodyPr>
            <a:normAutofit/>
          </a:bodyPr>
          <a:lstStyle/>
          <a:p>
            <a:pPr>
              <a:lnSpc>
                <a:spcPct val="95000"/>
              </a:lnSpc>
            </a:pPr>
            <a:r>
              <a:rPr lang="en-US" sz="2400" b="1" i="1" dirty="0">
                <a:latin typeface="Arial" pitchFamily="34" charset="0"/>
                <a:cs typeface="Arial" pitchFamily="34" charset="0"/>
              </a:rPr>
              <a:t>The Big Picture</a:t>
            </a:r>
          </a:p>
        </p:txBody>
      </p:sp>
      <p:sp>
        <p:nvSpPr>
          <p:cNvPr id="278536" name="Line 1032"/>
          <p:cNvSpPr>
            <a:spLocks noChangeShapeType="1"/>
          </p:cNvSpPr>
          <p:nvPr/>
        </p:nvSpPr>
        <p:spPr bwMode="auto">
          <a:xfrm>
            <a:off x="1905000" y="2971800"/>
            <a:ext cx="533400" cy="0"/>
          </a:xfrm>
          <a:prstGeom prst="line">
            <a:avLst/>
          </a:prstGeom>
          <a:noFill/>
          <a:ln w="28575">
            <a:solidFill>
              <a:schemeClr val="tx1"/>
            </a:solidFill>
            <a:round/>
            <a:headEnd/>
            <a:tailEnd type="triangle" w="med" len="med"/>
          </a:ln>
          <a:effectLst/>
        </p:spPr>
        <p:txBody>
          <a:bodyPr/>
          <a:lstStyle/>
          <a:p>
            <a:endParaRPr lang="en-US"/>
          </a:p>
        </p:txBody>
      </p:sp>
      <p:sp>
        <p:nvSpPr>
          <p:cNvPr id="278531" name="Text Box 1027"/>
          <p:cNvSpPr txBox="1">
            <a:spLocks noChangeArrowheads="1"/>
          </p:cNvSpPr>
          <p:nvPr/>
        </p:nvSpPr>
        <p:spPr bwMode="auto">
          <a:xfrm>
            <a:off x="381000" y="1371600"/>
            <a:ext cx="1524000" cy="838200"/>
          </a:xfrm>
          <a:prstGeom prst="rect">
            <a:avLst/>
          </a:prstGeom>
          <a:solidFill>
            <a:srgbClr val="FFFFCC"/>
          </a:solidFill>
          <a:ln w="9525">
            <a:noFill/>
            <a:miter lim="800000"/>
            <a:headEnd/>
            <a:tailEnd/>
          </a:ln>
          <a:effectLst/>
        </p:spPr>
        <p:txBody>
          <a:bodyPr lIns="137160" anchor="ctr"/>
          <a:lstStyle/>
          <a:p>
            <a:pPr>
              <a:spcBef>
                <a:spcPct val="20000"/>
              </a:spcBef>
            </a:pPr>
            <a:r>
              <a:rPr lang="en-US" sz="2100">
                <a:latin typeface="Arial" charset="0"/>
              </a:rPr>
              <a:t>Keynesian</a:t>
            </a:r>
            <a:br>
              <a:rPr lang="en-US" sz="2100">
                <a:latin typeface="Arial" charset="0"/>
              </a:rPr>
            </a:br>
            <a:r>
              <a:rPr lang="en-US" sz="2100">
                <a:latin typeface="Arial" charset="0"/>
              </a:rPr>
              <a:t>Cross</a:t>
            </a:r>
          </a:p>
        </p:txBody>
      </p:sp>
      <p:sp>
        <p:nvSpPr>
          <p:cNvPr id="278532" name="Text Box 1028"/>
          <p:cNvSpPr txBox="1">
            <a:spLocks noChangeArrowheads="1"/>
          </p:cNvSpPr>
          <p:nvPr/>
        </p:nvSpPr>
        <p:spPr bwMode="auto">
          <a:xfrm>
            <a:off x="381000" y="2438400"/>
            <a:ext cx="1600200" cy="1066800"/>
          </a:xfrm>
          <a:prstGeom prst="rect">
            <a:avLst/>
          </a:prstGeom>
          <a:solidFill>
            <a:srgbClr val="CCFFCC"/>
          </a:solidFill>
          <a:ln w="9525">
            <a:noFill/>
            <a:miter lim="800000"/>
            <a:headEnd/>
            <a:tailEnd/>
          </a:ln>
          <a:effectLst/>
        </p:spPr>
        <p:txBody>
          <a:bodyPr lIns="137160" anchor="ctr"/>
          <a:lstStyle/>
          <a:p>
            <a:pPr>
              <a:spcBef>
                <a:spcPct val="20000"/>
              </a:spcBef>
            </a:pPr>
            <a:r>
              <a:rPr lang="en-US" sz="2100">
                <a:latin typeface="Arial" charset="0"/>
              </a:rPr>
              <a:t>Theory of Liquidity Preference</a:t>
            </a:r>
          </a:p>
        </p:txBody>
      </p:sp>
      <p:sp>
        <p:nvSpPr>
          <p:cNvPr id="278533" name="Text Box 1029"/>
          <p:cNvSpPr txBox="1">
            <a:spLocks noChangeArrowheads="1"/>
          </p:cNvSpPr>
          <p:nvPr/>
        </p:nvSpPr>
        <p:spPr bwMode="auto">
          <a:xfrm>
            <a:off x="2438400" y="1447800"/>
            <a:ext cx="990600" cy="762000"/>
          </a:xfrm>
          <a:prstGeom prst="rect">
            <a:avLst/>
          </a:prstGeom>
          <a:solidFill>
            <a:srgbClr val="FFFFCC"/>
          </a:solidFill>
          <a:ln w="9525">
            <a:noFill/>
            <a:miter lim="800000"/>
            <a:headEnd/>
            <a:tailEnd/>
          </a:ln>
          <a:effectLst/>
        </p:spPr>
        <p:txBody>
          <a:bodyPr lIns="137160" anchor="ctr"/>
          <a:lstStyle/>
          <a:p>
            <a:pPr algn="ctr">
              <a:spcBef>
                <a:spcPct val="20000"/>
              </a:spcBef>
            </a:pPr>
            <a:r>
              <a:rPr lang="en-US" sz="2100" i="1">
                <a:latin typeface="Arial" charset="0"/>
              </a:rPr>
              <a:t>IS</a:t>
            </a:r>
            <a:r>
              <a:rPr lang="en-US" sz="2100">
                <a:latin typeface="Arial" charset="0"/>
              </a:rPr>
              <a:t/>
            </a:r>
            <a:br>
              <a:rPr lang="en-US" sz="2100">
                <a:latin typeface="Arial" charset="0"/>
              </a:rPr>
            </a:br>
            <a:r>
              <a:rPr lang="en-US" sz="2100">
                <a:latin typeface="Arial" charset="0"/>
              </a:rPr>
              <a:t>curve</a:t>
            </a:r>
          </a:p>
        </p:txBody>
      </p:sp>
      <p:sp>
        <p:nvSpPr>
          <p:cNvPr id="278534" name="Text Box 1030"/>
          <p:cNvSpPr txBox="1">
            <a:spLocks noChangeArrowheads="1"/>
          </p:cNvSpPr>
          <p:nvPr/>
        </p:nvSpPr>
        <p:spPr bwMode="auto">
          <a:xfrm>
            <a:off x="2438400" y="2514600"/>
            <a:ext cx="990600" cy="838200"/>
          </a:xfrm>
          <a:prstGeom prst="rect">
            <a:avLst/>
          </a:prstGeom>
          <a:solidFill>
            <a:srgbClr val="CCFFCC"/>
          </a:solidFill>
          <a:ln w="9525">
            <a:noFill/>
            <a:miter lim="800000"/>
            <a:headEnd/>
            <a:tailEnd/>
          </a:ln>
          <a:effectLst/>
        </p:spPr>
        <p:txBody>
          <a:bodyPr lIns="137160" anchor="ctr"/>
          <a:lstStyle/>
          <a:p>
            <a:pPr algn="ctr">
              <a:spcBef>
                <a:spcPct val="20000"/>
              </a:spcBef>
            </a:pPr>
            <a:r>
              <a:rPr lang="en-US" sz="2100" i="1">
                <a:latin typeface="Arial" charset="0"/>
              </a:rPr>
              <a:t>LM</a:t>
            </a:r>
            <a:r>
              <a:rPr lang="en-US" sz="2100">
                <a:latin typeface="Arial" charset="0"/>
              </a:rPr>
              <a:t> curve</a:t>
            </a:r>
          </a:p>
        </p:txBody>
      </p:sp>
      <p:sp>
        <p:nvSpPr>
          <p:cNvPr id="278535" name="Text Box 1031"/>
          <p:cNvSpPr txBox="1">
            <a:spLocks noChangeArrowheads="1"/>
          </p:cNvSpPr>
          <p:nvPr/>
        </p:nvSpPr>
        <p:spPr bwMode="auto">
          <a:xfrm>
            <a:off x="3962400" y="1981200"/>
            <a:ext cx="990600" cy="838200"/>
          </a:xfrm>
          <a:prstGeom prst="rect">
            <a:avLst/>
          </a:prstGeom>
          <a:solidFill>
            <a:srgbClr val="FFCCCC"/>
          </a:solidFill>
          <a:ln w="9525">
            <a:noFill/>
            <a:miter lim="800000"/>
            <a:headEnd/>
            <a:tailEnd/>
          </a:ln>
          <a:effectLst/>
        </p:spPr>
        <p:txBody>
          <a:bodyPr lIns="137160" anchor="ctr"/>
          <a:lstStyle/>
          <a:p>
            <a:pPr algn="ctr">
              <a:spcBef>
                <a:spcPct val="20000"/>
              </a:spcBef>
            </a:pPr>
            <a:r>
              <a:rPr lang="en-US" sz="2100" i="1">
                <a:latin typeface="Arial" charset="0"/>
              </a:rPr>
              <a:t>IS-LM</a:t>
            </a:r>
            <a:r>
              <a:rPr lang="en-US" sz="2100">
                <a:latin typeface="Arial" charset="0"/>
              </a:rPr>
              <a:t/>
            </a:r>
            <a:br>
              <a:rPr lang="en-US" sz="2100">
                <a:latin typeface="Arial" charset="0"/>
              </a:rPr>
            </a:br>
            <a:r>
              <a:rPr lang="en-US" sz="2100">
                <a:latin typeface="Arial" charset="0"/>
              </a:rPr>
              <a:t>model</a:t>
            </a:r>
          </a:p>
        </p:txBody>
      </p:sp>
      <p:sp>
        <p:nvSpPr>
          <p:cNvPr id="278537" name="Line 1033"/>
          <p:cNvSpPr>
            <a:spLocks noChangeShapeType="1"/>
          </p:cNvSpPr>
          <p:nvPr/>
        </p:nvSpPr>
        <p:spPr bwMode="auto">
          <a:xfrm>
            <a:off x="1905000" y="1828800"/>
            <a:ext cx="533400" cy="0"/>
          </a:xfrm>
          <a:prstGeom prst="line">
            <a:avLst/>
          </a:prstGeom>
          <a:noFill/>
          <a:ln w="28575">
            <a:solidFill>
              <a:schemeClr val="tx1"/>
            </a:solidFill>
            <a:round/>
            <a:headEnd/>
            <a:tailEnd type="triangle" w="med" len="med"/>
          </a:ln>
          <a:effectLst/>
        </p:spPr>
        <p:txBody>
          <a:bodyPr/>
          <a:lstStyle/>
          <a:p>
            <a:endParaRPr lang="en-US"/>
          </a:p>
        </p:txBody>
      </p:sp>
      <p:grpSp>
        <p:nvGrpSpPr>
          <p:cNvPr id="278553" name="Group 1049"/>
          <p:cNvGrpSpPr>
            <a:grpSpLocks/>
          </p:cNvGrpSpPr>
          <p:nvPr/>
        </p:nvGrpSpPr>
        <p:grpSpPr bwMode="auto">
          <a:xfrm>
            <a:off x="3429000" y="1822450"/>
            <a:ext cx="533400" cy="1123950"/>
            <a:chOff x="2160" y="1148"/>
            <a:chExt cx="336" cy="708"/>
          </a:xfrm>
        </p:grpSpPr>
        <p:sp>
          <p:nvSpPr>
            <p:cNvPr id="278539" name="Line 1035"/>
            <p:cNvSpPr>
              <a:spLocks noChangeShapeType="1"/>
            </p:cNvSpPr>
            <p:nvPr/>
          </p:nvSpPr>
          <p:spPr bwMode="auto">
            <a:xfrm>
              <a:off x="2160" y="1148"/>
              <a:ext cx="336" cy="272"/>
            </a:xfrm>
            <a:prstGeom prst="line">
              <a:avLst/>
            </a:prstGeom>
            <a:noFill/>
            <a:ln w="28575">
              <a:solidFill>
                <a:schemeClr val="tx1"/>
              </a:solidFill>
              <a:round/>
              <a:headEnd/>
              <a:tailEnd type="triangle" w="med" len="med"/>
            </a:ln>
            <a:effectLst/>
          </p:spPr>
          <p:txBody>
            <a:bodyPr/>
            <a:lstStyle/>
            <a:p>
              <a:endParaRPr lang="en-US"/>
            </a:p>
          </p:txBody>
        </p:sp>
        <p:sp>
          <p:nvSpPr>
            <p:cNvPr id="278540" name="Line 1036"/>
            <p:cNvSpPr>
              <a:spLocks noChangeShapeType="1"/>
            </p:cNvSpPr>
            <p:nvPr/>
          </p:nvSpPr>
          <p:spPr bwMode="auto">
            <a:xfrm flipV="1">
              <a:off x="2164" y="1633"/>
              <a:ext cx="321" cy="223"/>
            </a:xfrm>
            <a:prstGeom prst="line">
              <a:avLst/>
            </a:prstGeom>
            <a:noFill/>
            <a:ln w="28575">
              <a:solidFill>
                <a:schemeClr val="tx1"/>
              </a:solidFill>
              <a:round/>
              <a:headEnd/>
              <a:tailEnd type="triangle" w="med" len="med"/>
            </a:ln>
            <a:effectLst/>
          </p:spPr>
          <p:txBody>
            <a:bodyPr/>
            <a:lstStyle/>
            <a:p>
              <a:endParaRPr lang="en-US"/>
            </a:p>
          </p:txBody>
        </p:sp>
      </p:grpSp>
      <p:sp>
        <p:nvSpPr>
          <p:cNvPr id="278542" name="Text Box 1038"/>
          <p:cNvSpPr txBox="1">
            <a:spLocks noChangeArrowheads="1"/>
          </p:cNvSpPr>
          <p:nvPr/>
        </p:nvSpPr>
        <p:spPr bwMode="auto">
          <a:xfrm>
            <a:off x="3810000" y="3581400"/>
            <a:ext cx="1295400" cy="990600"/>
          </a:xfrm>
          <a:prstGeom prst="rect">
            <a:avLst/>
          </a:prstGeom>
          <a:solidFill>
            <a:srgbClr val="FFCCCC"/>
          </a:solidFill>
          <a:ln w="9525">
            <a:noFill/>
            <a:miter lim="800000"/>
            <a:headEnd/>
            <a:tailEnd/>
          </a:ln>
          <a:effectLst/>
        </p:spPr>
        <p:txBody>
          <a:bodyPr lIns="137160" anchor="ctr"/>
          <a:lstStyle/>
          <a:p>
            <a:pPr algn="ctr">
              <a:spcBef>
                <a:spcPct val="20000"/>
              </a:spcBef>
            </a:pPr>
            <a:r>
              <a:rPr lang="en-US" sz="2100">
                <a:latin typeface="Arial" charset="0"/>
              </a:rPr>
              <a:t>Agg. demand</a:t>
            </a:r>
            <a:br>
              <a:rPr lang="en-US" sz="2100">
                <a:latin typeface="Arial" charset="0"/>
              </a:rPr>
            </a:br>
            <a:r>
              <a:rPr lang="en-US" sz="2100">
                <a:latin typeface="Arial" charset="0"/>
              </a:rPr>
              <a:t>curve</a:t>
            </a:r>
          </a:p>
        </p:txBody>
      </p:sp>
      <p:sp>
        <p:nvSpPr>
          <p:cNvPr id="278543" name="Line 1039"/>
          <p:cNvSpPr>
            <a:spLocks noChangeShapeType="1"/>
          </p:cNvSpPr>
          <p:nvPr/>
        </p:nvSpPr>
        <p:spPr bwMode="auto">
          <a:xfrm flipH="1">
            <a:off x="4494213" y="2819400"/>
            <a:ext cx="1587" cy="738188"/>
          </a:xfrm>
          <a:prstGeom prst="line">
            <a:avLst/>
          </a:prstGeom>
          <a:noFill/>
          <a:ln w="28575">
            <a:solidFill>
              <a:schemeClr val="tx1"/>
            </a:solidFill>
            <a:round/>
            <a:headEnd/>
            <a:tailEnd type="triangle" w="med" len="med"/>
          </a:ln>
          <a:effectLst/>
        </p:spPr>
        <p:txBody>
          <a:bodyPr/>
          <a:lstStyle/>
          <a:p>
            <a:endParaRPr lang="en-US"/>
          </a:p>
        </p:txBody>
      </p:sp>
      <p:sp>
        <p:nvSpPr>
          <p:cNvPr id="278544" name="Text Box 1040"/>
          <p:cNvSpPr txBox="1">
            <a:spLocks noChangeArrowheads="1"/>
          </p:cNvSpPr>
          <p:nvPr/>
        </p:nvSpPr>
        <p:spPr bwMode="auto">
          <a:xfrm>
            <a:off x="3810000" y="4953000"/>
            <a:ext cx="1295400" cy="990600"/>
          </a:xfrm>
          <a:prstGeom prst="rect">
            <a:avLst/>
          </a:prstGeom>
          <a:solidFill>
            <a:srgbClr val="FFCC99"/>
          </a:solidFill>
          <a:ln w="9525">
            <a:noFill/>
            <a:miter lim="800000"/>
            <a:headEnd/>
            <a:tailEnd/>
          </a:ln>
          <a:effectLst/>
        </p:spPr>
        <p:txBody>
          <a:bodyPr lIns="137160" anchor="ctr"/>
          <a:lstStyle/>
          <a:p>
            <a:pPr algn="ctr">
              <a:spcBef>
                <a:spcPct val="20000"/>
              </a:spcBef>
            </a:pPr>
            <a:r>
              <a:rPr lang="en-US" sz="2100">
                <a:latin typeface="Arial" charset="0"/>
              </a:rPr>
              <a:t>Agg. supply</a:t>
            </a:r>
            <a:br>
              <a:rPr lang="en-US" sz="2100">
                <a:latin typeface="Arial" charset="0"/>
              </a:rPr>
            </a:br>
            <a:r>
              <a:rPr lang="en-US" sz="2100">
                <a:latin typeface="Arial" charset="0"/>
              </a:rPr>
              <a:t>curve</a:t>
            </a:r>
          </a:p>
        </p:txBody>
      </p:sp>
      <p:sp>
        <p:nvSpPr>
          <p:cNvPr id="278545" name="Text Box 1041"/>
          <p:cNvSpPr txBox="1">
            <a:spLocks noChangeArrowheads="1"/>
          </p:cNvSpPr>
          <p:nvPr/>
        </p:nvSpPr>
        <p:spPr bwMode="auto">
          <a:xfrm>
            <a:off x="5715000" y="4114800"/>
            <a:ext cx="1371600" cy="1676400"/>
          </a:xfrm>
          <a:prstGeom prst="rect">
            <a:avLst/>
          </a:prstGeom>
          <a:solidFill>
            <a:srgbClr val="CCECFF"/>
          </a:solidFill>
          <a:ln w="9525">
            <a:noFill/>
            <a:miter lim="800000"/>
            <a:headEnd/>
            <a:tailEnd/>
          </a:ln>
          <a:effectLst/>
        </p:spPr>
        <p:txBody>
          <a:bodyPr lIns="137160" anchor="ctr"/>
          <a:lstStyle/>
          <a:p>
            <a:pPr algn="ctr">
              <a:spcBef>
                <a:spcPct val="20000"/>
              </a:spcBef>
            </a:pPr>
            <a:r>
              <a:rPr lang="en-US" sz="2100">
                <a:latin typeface="Arial" charset="0"/>
              </a:rPr>
              <a:t>Model of Agg. Demand and Agg. Supply</a:t>
            </a:r>
          </a:p>
        </p:txBody>
      </p:sp>
      <p:grpSp>
        <p:nvGrpSpPr>
          <p:cNvPr id="278546" name="Group 1042"/>
          <p:cNvGrpSpPr>
            <a:grpSpLocks/>
          </p:cNvGrpSpPr>
          <p:nvPr/>
        </p:nvGrpSpPr>
        <p:grpSpPr bwMode="auto">
          <a:xfrm>
            <a:off x="5105400" y="4267200"/>
            <a:ext cx="609600" cy="1219200"/>
            <a:chOff x="2832" y="1392"/>
            <a:chExt cx="569" cy="1008"/>
          </a:xfrm>
        </p:grpSpPr>
        <p:sp>
          <p:nvSpPr>
            <p:cNvPr id="278547" name="Line 1043"/>
            <p:cNvSpPr>
              <a:spLocks noChangeShapeType="1"/>
            </p:cNvSpPr>
            <p:nvPr/>
          </p:nvSpPr>
          <p:spPr bwMode="auto">
            <a:xfrm>
              <a:off x="2832" y="1392"/>
              <a:ext cx="569" cy="409"/>
            </a:xfrm>
            <a:prstGeom prst="line">
              <a:avLst/>
            </a:prstGeom>
            <a:noFill/>
            <a:ln w="28575">
              <a:solidFill>
                <a:schemeClr val="tx1"/>
              </a:solidFill>
              <a:round/>
              <a:headEnd/>
              <a:tailEnd type="triangle" w="med" len="med"/>
            </a:ln>
            <a:effectLst/>
          </p:spPr>
          <p:txBody>
            <a:bodyPr/>
            <a:lstStyle/>
            <a:p>
              <a:endParaRPr lang="en-US"/>
            </a:p>
          </p:txBody>
        </p:sp>
        <p:sp>
          <p:nvSpPr>
            <p:cNvPr id="278548" name="Line 1044"/>
            <p:cNvSpPr>
              <a:spLocks noChangeShapeType="1"/>
            </p:cNvSpPr>
            <p:nvPr/>
          </p:nvSpPr>
          <p:spPr bwMode="auto">
            <a:xfrm flipV="1">
              <a:off x="2838" y="2002"/>
              <a:ext cx="551" cy="398"/>
            </a:xfrm>
            <a:prstGeom prst="line">
              <a:avLst/>
            </a:prstGeom>
            <a:noFill/>
            <a:ln w="28575">
              <a:solidFill>
                <a:schemeClr val="tx1"/>
              </a:solidFill>
              <a:round/>
              <a:headEnd/>
              <a:tailEnd type="triangle" w="med" len="med"/>
            </a:ln>
            <a:effectLst/>
          </p:spPr>
          <p:txBody>
            <a:bodyPr/>
            <a:lstStyle/>
            <a:p>
              <a:endParaRPr lang="en-US"/>
            </a:p>
          </p:txBody>
        </p:sp>
      </p:grpSp>
      <p:sp>
        <p:nvSpPr>
          <p:cNvPr id="278550" name="Text Box 1046"/>
          <p:cNvSpPr txBox="1">
            <a:spLocks noChangeArrowheads="1"/>
          </p:cNvSpPr>
          <p:nvPr/>
        </p:nvSpPr>
        <p:spPr bwMode="auto">
          <a:xfrm>
            <a:off x="6781800" y="2133600"/>
            <a:ext cx="1752600" cy="1295400"/>
          </a:xfrm>
          <a:prstGeom prst="rect">
            <a:avLst/>
          </a:prstGeom>
          <a:solidFill>
            <a:srgbClr val="CCECFF"/>
          </a:solidFill>
          <a:ln w="9525">
            <a:noFill/>
            <a:miter lim="800000"/>
            <a:headEnd/>
            <a:tailEnd/>
          </a:ln>
          <a:effectLst/>
        </p:spPr>
        <p:txBody>
          <a:bodyPr lIns="137160" anchor="ctr"/>
          <a:lstStyle/>
          <a:p>
            <a:pPr algn="ctr">
              <a:spcBef>
                <a:spcPct val="20000"/>
              </a:spcBef>
            </a:pPr>
            <a:r>
              <a:rPr lang="en-US" sz="2100">
                <a:latin typeface="Arial" charset="0"/>
              </a:rPr>
              <a:t>Explanation of short-run fluctuations</a:t>
            </a:r>
          </a:p>
        </p:txBody>
      </p:sp>
      <p:grpSp>
        <p:nvGrpSpPr>
          <p:cNvPr id="278554" name="Group 1050"/>
          <p:cNvGrpSpPr>
            <a:grpSpLocks/>
          </p:cNvGrpSpPr>
          <p:nvPr/>
        </p:nvGrpSpPr>
        <p:grpSpPr bwMode="auto">
          <a:xfrm>
            <a:off x="7086600" y="3425825"/>
            <a:ext cx="692150" cy="1550988"/>
            <a:chOff x="4464" y="2158"/>
            <a:chExt cx="436" cy="977"/>
          </a:xfrm>
        </p:grpSpPr>
        <p:sp>
          <p:nvSpPr>
            <p:cNvPr id="278549" name="Line 1045"/>
            <p:cNvSpPr>
              <a:spLocks noChangeShapeType="1"/>
            </p:cNvSpPr>
            <p:nvPr/>
          </p:nvSpPr>
          <p:spPr bwMode="auto">
            <a:xfrm>
              <a:off x="4464" y="3123"/>
              <a:ext cx="436" cy="0"/>
            </a:xfrm>
            <a:prstGeom prst="line">
              <a:avLst/>
            </a:prstGeom>
            <a:noFill/>
            <a:ln w="28575">
              <a:solidFill>
                <a:schemeClr val="tx1"/>
              </a:solidFill>
              <a:round/>
              <a:headEnd/>
              <a:tailEnd/>
            </a:ln>
            <a:effectLst/>
          </p:spPr>
          <p:txBody>
            <a:bodyPr/>
            <a:lstStyle/>
            <a:p>
              <a:endParaRPr lang="en-US"/>
            </a:p>
          </p:txBody>
        </p:sp>
        <p:sp>
          <p:nvSpPr>
            <p:cNvPr id="278551" name="Line 1047"/>
            <p:cNvSpPr>
              <a:spLocks noChangeShapeType="1"/>
            </p:cNvSpPr>
            <p:nvPr/>
          </p:nvSpPr>
          <p:spPr bwMode="auto">
            <a:xfrm flipH="1" flipV="1">
              <a:off x="4892" y="2158"/>
              <a:ext cx="0" cy="977"/>
            </a:xfrm>
            <a:prstGeom prst="line">
              <a:avLst/>
            </a:prstGeom>
            <a:noFill/>
            <a:ln w="28575">
              <a:solidFill>
                <a:schemeClr val="tx1"/>
              </a:solidFill>
              <a:round/>
              <a:headEnd/>
              <a:tailEnd type="triangle" w="med" len="med"/>
            </a:ln>
            <a:effectLst/>
          </p:spPr>
          <p:txBody>
            <a:bodyPr/>
            <a:lstStyle/>
            <a:p>
              <a:endParaRPr lang="en-US"/>
            </a:p>
          </p:txBody>
        </p:sp>
      </p:gr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358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Equilibrium in the </a:t>
            </a:r>
            <a:r>
              <a:rPr lang="en-US" sz="2400" b="1" i="1" dirty="0">
                <a:latin typeface="Arial" pitchFamily="34" charset="0"/>
                <a:cs typeface="Arial" pitchFamily="34" charset="0"/>
              </a:rPr>
              <a:t>IS</a:t>
            </a:r>
            <a:r>
              <a:rPr lang="en-US" sz="2400" b="1" dirty="0">
                <a:latin typeface="Arial" pitchFamily="34" charset="0"/>
                <a:cs typeface="Arial" pitchFamily="34" charset="0"/>
              </a:rPr>
              <a:t>-</a:t>
            </a:r>
            <a:r>
              <a:rPr lang="en-US" sz="2400" b="1" i="1" dirty="0">
                <a:latin typeface="Arial" pitchFamily="34" charset="0"/>
                <a:cs typeface="Arial" pitchFamily="34" charset="0"/>
              </a:rPr>
              <a:t>LM</a:t>
            </a:r>
            <a:r>
              <a:rPr lang="en-US" sz="2400" b="1" dirty="0">
                <a:latin typeface="Arial" pitchFamily="34" charset="0"/>
                <a:cs typeface="Arial" pitchFamily="34" charset="0"/>
              </a:rPr>
              <a:t>  Model</a:t>
            </a:r>
          </a:p>
        </p:txBody>
      </p:sp>
      <p:sp>
        <p:nvSpPr>
          <p:cNvPr id="323587" name="Rectangle 3"/>
          <p:cNvSpPr>
            <a:spLocks noGrp="1" noChangeArrowheads="1"/>
          </p:cNvSpPr>
          <p:nvPr>
            <p:ph idx="1"/>
          </p:nvPr>
        </p:nvSpPr>
        <p:spPr>
          <a:xfrm>
            <a:off x="457200" y="1219200"/>
            <a:ext cx="3962400" cy="1295400"/>
          </a:xfrm>
          <a:solidFill>
            <a:schemeClr val="bg1">
              <a:alpha val="50000"/>
            </a:schemeClr>
          </a:solidFill>
        </p:spPr>
        <p:txBody>
          <a:bodyPr>
            <a:normAutofit/>
          </a:bodyPr>
          <a:lstStyle/>
          <a:p>
            <a:pPr marL="0" indent="0">
              <a:lnSpc>
                <a:spcPct val="105000"/>
              </a:lnSpc>
              <a:spcBef>
                <a:spcPct val="50000"/>
              </a:spcBef>
              <a:buFont typeface="Wingdings" pitchFamily="2" charset="2"/>
              <a:buNone/>
            </a:pPr>
            <a:r>
              <a:rPr lang="en-US" sz="1800" dirty="0">
                <a:latin typeface="Arial" pitchFamily="34" charset="0"/>
                <a:cs typeface="Arial" pitchFamily="34" charset="0"/>
              </a:rPr>
              <a:t>The </a:t>
            </a:r>
            <a:r>
              <a:rPr lang="en-US" sz="1800" i="1" dirty="0">
                <a:latin typeface="Arial" pitchFamily="34" charset="0"/>
                <a:cs typeface="Arial" pitchFamily="34" charset="0"/>
              </a:rPr>
              <a:t>IS</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 </a:t>
            </a:r>
            <a:r>
              <a:rPr lang="en-US" sz="1800" dirty="0">
                <a:latin typeface="Arial" pitchFamily="34" charset="0"/>
                <a:cs typeface="Arial" pitchFamily="34" charset="0"/>
              </a:rPr>
              <a:t>curve represents equilibrium in the goods market.</a:t>
            </a:r>
          </a:p>
        </p:txBody>
      </p:sp>
      <p:sp>
        <p:nvSpPr>
          <p:cNvPr id="323626" name="Rectangle 42"/>
          <p:cNvSpPr>
            <a:spLocks noChangeArrowheads="1"/>
          </p:cNvSpPr>
          <p:nvPr/>
        </p:nvSpPr>
        <p:spPr bwMode="auto">
          <a:xfrm>
            <a:off x="457200" y="4876800"/>
            <a:ext cx="6553200" cy="1295400"/>
          </a:xfrm>
          <a:prstGeom prst="rect">
            <a:avLst/>
          </a:prstGeom>
          <a:solidFill>
            <a:schemeClr val="bg1">
              <a:alpha val="50000"/>
            </a:schemeClr>
          </a:solidFill>
          <a:ln w="9525">
            <a:noFill/>
            <a:miter lim="800000"/>
            <a:headEnd/>
            <a:tailEnd/>
          </a:ln>
          <a:effectLst/>
        </p:spPr>
        <p:txBody>
          <a:bodyPr/>
          <a:lstStyle/>
          <a:p>
            <a:pPr>
              <a:lnSpc>
                <a:spcPct val="105000"/>
              </a:lnSpc>
              <a:spcBef>
                <a:spcPct val="50000"/>
              </a:spcBef>
              <a:buSzPct val="110000"/>
              <a:buFont typeface="Wingdings" pitchFamily="2" charset="2"/>
              <a:buNone/>
            </a:pPr>
            <a:r>
              <a:rPr lang="en-US" sz="1800" dirty="0">
                <a:latin typeface="Arial" pitchFamily="34" charset="0"/>
                <a:cs typeface="Arial" pitchFamily="34" charset="0"/>
              </a:rPr>
              <a:t>The intersection determines </a:t>
            </a:r>
            <a:br>
              <a:rPr lang="en-US" sz="1800" dirty="0">
                <a:latin typeface="Arial" pitchFamily="34" charset="0"/>
                <a:cs typeface="Arial" pitchFamily="34" charset="0"/>
              </a:rPr>
            </a:br>
            <a:r>
              <a:rPr lang="en-US" sz="1800" dirty="0">
                <a:latin typeface="Arial" pitchFamily="34" charset="0"/>
                <a:cs typeface="Arial" pitchFamily="34" charset="0"/>
              </a:rPr>
              <a:t>the unique combination of </a:t>
            </a:r>
            <a:r>
              <a:rPr lang="en-US" sz="1800" b="1" i="1" dirty="0">
                <a:latin typeface="Arial" pitchFamily="34" charset="0"/>
                <a:cs typeface="Arial" pitchFamily="34" charset="0"/>
              </a:rPr>
              <a:t>Y</a:t>
            </a:r>
            <a:r>
              <a:rPr lang="en-US" sz="1800" dirty="0">
                <a:latin typeface="Arial" pitchFamily="34" charset="0"/>
                <a:cs typeface="Arial" pitchFamily="34" charset="0"/>
              </a:rPr>
              <a:t>  and </a:t>
            </a:r>
            <a:r>
              <a:rPr lang="en-US" sz="1800" b="1" i="1" dirty="0">
                <a:latin typeface="Arial" pitchFamily="34" charset="0"/>
                <a:cs typeface="Arial" pitchFamily="34" charset="0"/>
              </a:rPr>
              <a:t>r</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that satisfies equilibrium in both markets.</a:t>
            </a:r>
          </a:p>
        </p:txBody>
      </p:sp>
      <p:sp>
        <p:nvSpPr>
          <p:cNvPr id="323602" name="Rectangle 18"/>
          <p:cNvSpPr>
            <a:spLocks noChangeArrowheads="1"/>
          </p:cNvSpPr>
          <p:nvPr/>
        </p:nvSpPr>
        <p:spPr bwMode="auto">
          <a:xfrm>
            <a:off x="457200" y="3200400"/>
            <a:ext cx="4191000" cy="1066800"/>
          </a:xfrm>
          <a:prstGeom prst="rect">
            <a:avLst/>
          </a:prstGeom>
          <a:solidFill>
            <a:schemeClr val="bg1">
              <a:alpha val="50000"/>
            </a:schemeClr>
          </a:solidFill>
          <a:ln w="9525">
            <a:noFill/>
            <a:miter lim="800000"/>
            <a:headEnd/>
            <a:tailEnd/>
          </a:ln>
          <a:effectLst/>
        </p:spPr>
        <p:txBody>
          <a:bodyPr/>
          <a:lstStyle/>
          <a:p>
            <a:pPr>
              <a:lnSpc>
                <a:spcPct val="105000"/>
              </a:lnSpc>
              <a:spcBef>
                <a:spcPct val="50000"/>
              </a:spcBef>
              <a:buSzPct val="110000"/>
              <a:buFont typeface="Wingdings" pitchFamily="2" charset="2"/>
              <a:buNone/>
            </a:pPr>
            <a:r>
              <a:rPr lang="en-US" sz="1800" dirty="0">
                <a:latin typeface="Arial" pitchFamily="34" charset="0"/>
                <a:cs typeface="Arial" pitchFamily="34" charset="0"/>
              </a:rPr>
              <a:t>The </a:t>
            </a:r>
            <a:r>
              <a:rPr lang="en-US" sz="1800" i="1" dirty="0">
                <a:latin typeface="Arial" pitchFamily="34" charset="0"/>
                <a:cs typeface="Arial" pitchFamily="34" charset="0"/>
              </a:rPr>
              <a:t>LM</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 </a:t>
            </a:r>
            <a:r>
              <a:rPr lang="en-US" sz="1800" dirty="0">
                <a:latin typeface="Arial" pitchFamily="34" charset="0"/>
                <a:cs typeface="Arial" pitchFamily="34" charset="0"/>
              </a:rPr>
              <a:t>curve represents money market equilibrium.</a:t>
            </a:r>
          </a:p>
        </p:txBody>
      </p:sp>
      <p:graphicFrame>
        <p:nvGraphicFramePr>
          <p:cNvPr id="323588" name="Object 4"/>
          <p:cNvGraphicFramePr>
            <a:graphicFrameLocks noChangeAspect="1"/>
          </p:cNvGraphicFramePr>
          <p:nvPr/>
        </p:nvGraphicFramePr>
        <p:xfrm>
          <a:off x="609600" y="2209800"/>
          <a:ext cx="3505200" cy="482600"/>
        </p:xfrm>
        <a:graphic>
          <a:graphicData uri="http://schemas.openxmlformats.org/presentationml/2006/ole">
            <p:oleObj spid="_x0000_s504836" name="Equation" r:id="rId4" imgW="1752600" imgH="241300" progId="">
              <p:embed/>
            </p:oleObj>
          </a:graphicData>
        </a:graphic>
      </p:graphicFrame>
      <p:graphicFrame>
        <p:nvGraphicFramePr>
          <p:cNvPr id="323595" name="Object 11"/>
          <p:cNvGraphicFramePr>
            <a:graphicFrameLocks noChangeAspect="1"/>
          </p:cNvGraphicFramePr>
          <p:nvPr/>
        </p:nvGraphicFramePr>
        <p:xfrm>
          <a:off x="914400" y="4038600"/>
          <a:ext cx="2525712" cy="565150"/>
        </p:xfrm>
        <a:graphic>
          <a:graphicData uri="http://schemas.openxmlformats.org/presentationml/2006/ole">
            <p:oleObj spid="_x0000_s504837" name="Equation" r:id="rId5" imgW="1079032" imgH="241195" progId="">
              <p:embed/>
            </p:oleObj>
          </a:graphicData>
        </a:graphic>
      </p:graphicFrame>
      <p:grpSp>
        <p:nvGrpSpPr>
          <p:cNvPr id="2" name="Group 25"/>
          <p:cNvGrpSpPr>
            <a:grpSpLocks/>
          </p:cNvGrpSpPr>
          <p:nvPr/>
        </p:nvGrpSpPr>
        <p:grpSpPr bwMode="auto">
          <a:xfrm>
            <a:off x="5272088" y="2359025"/>
            <a:ext cx="2592387" cy="2198688"/>
            <a:chOff x="3321" y="1486"/>
            <a:chExt cx="1633" cy="1385"/>
          </a:xfrm>
        </p:grpSpPr>
        <p:sp>
          <p:nvSpPr>
            <p:cNvPr id="323610" name="Line 26"/>
            <p:cNvSpPr>
              <a:spLocks noChangeShapeType="1"/>
            </p:cNvSpPr>
            <p:nvPr/>
          </p:nvSpPr>
          <p:spPr bwMode="auto">
            <a:xfrm>
              <a:off x="3321" y="1486"/>
              <a:ext cx="1257" cy="1253"/>
            </a:xfrm>
            <a:prstGeom prst="line">
              <a:avLst/>
            </a:prstGeom>
            <a:noFill/>
            <a:ln w="28575">
              <a:solidFill>
                <a:schemeClr val="tx1"/>
              </a:solidFill>
              <a:round/>
              <a:headEnd/>
              <a:tailEnd/>
            </a:ln>
            <a:effectLst/>
          </p:spPr>
          <p:txBody>
            <a:bodyPr/>
            <a:lstStyle/>
            <a:p>
              <a:endParaRPr lang="en-US"/>
            </a:p>
          </p:txBody>
        </p:sp>
        <p:sp>
          <p:nvSpPr>
            <p:cNvPr id="323611" name="Text Box 27"/>
            <p:cNvSpPr txBox="1">
              <a:spLocks noChangeArrowheads="1"/>
            </p:cNvSpPr>
            <p:nvPr/>
          </p:nvSpPr>
          <p:spPr bwMode="auto">
            <a:xfrm>
              <a:off x="4521" y="2583"/>
              <a:ext cx="433"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IS</a:t>
              </a:r>
              <a:endParaRPr lang="en-US" sz="2200" b="1" i="1" baseline="-25000">
                <a:latin typeface="Tahoma" pitchFamily="34" charset="0"/>
              </a:endParaRPr>
            </a:p>
          </p:txBody>
        </p:sp>
      </p:grpSp>
      <p:grpSp>
        <p:nvGrpSpPr>
          <p:cNvPr id="3" name="Group 28"/>
          <p:cNvGrpSpPr>
            <a:grpSpLocks/>
          </p:cNvGrpSpPr>
          <p:nvPr/>
        </p:nvGrpSpPr>
        <p:grpSpPr bwMode="auto">
          <a:xfrm>
            <a:off x="4662488" y="1357313"/>
            <a:ext cx="3962400" cy="3616325"/>
            <a:chOff x="2976" y="1296"/>
            <a:chExt cx="2304" cy="2088"/>
          </a:xfrm>
        </p:grpSpPr>
        <p:grpSp>
          <p:nvGrpSpPr>
            <p:cNvPr id="4" name="Group 29"/>
            <p:cNvGrpSpPr>
              <a:grpSpLocks/>
            </p:cNvGrpSpPr>
            <p:nvPr/>
          </p:nvGrpSpPr>
          <p:grpSpPr bwMode="auto">
            <a:xfrm>
              <a:off x="3120" y="1536"/>
              <a:ext cx="1968" cy="1728"/>
              <a:chOff x="2640" y="1056"/>
              <a:chExt cx="2496" cy="2112"/>
            </a:xfrm>
          </p:grpSpPr>
          <p:sp>
            <p:nvSpPr>
              <p:cNvPr id="323614" name="Line 30"/>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323615" name="Line 31"/>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323616" name="Text Box 32"/>
            <p:cNvSpPr txBox="1">
              <a:spLocks noChangeArrowheads="1"/>
            </p:cNvSpPr>
            <p:nvPr/>
          </p:nvSpPr>
          <p:spPr bwMode="auto">
            <a:xfrm>
              <a:off x="4944" y="3120"/>
              <a:ext cx="336" cy="264"/>
            </a:xfrm>
            <a:prstGeom prst="rect">
              <a:avLst/>
            </a:prstGeom>
            <a:noFill/>
            <a:ln w="9525">
              <a:noFill/>
              <a:miter lim="800000"/>
              <a:headEnd/>
              <a:tailEnd/>
            </a:ln>
            <a:effectLst/>
          </p:spPr>
          <p:txBody>
            <a:bodyPr>
              <a:spAutoFit/>
            </a:bodyPr>
            <a:lstStyle/>
            <a:p>
              <a:pPr algn="ctr"/>
              <a:r>
                <a:rPr lang="en-US" b="1" i="1">
                  <a:latin typeface="Tahoma" pitchFamily="34" charset="0"/>
                </a:rPr>
                <a:t>Y</a:t>
              </a:r>
              <a:r>
                <a:rPr lang="en-US">
                  <a:latin typeface="Arial" charset="0"/>
                </a:rPr>
                <a:t> </a:t>
              </a:r>
              <a:endParaRPr lang="en-US" sz="2200">
                <a:latin typeface="Arial" charset="0"/>
              </a:endParaRPr>
            </a:p>
          </p:txBody>
        </p:sp>
        <p:sp>
          <p:nvSpPr>
            <p:cNvPr id="323617" name="Text Box 33"/>
            <p:cNvSpPr txBox="1">
              <a:spLocks noChangeArrowheads="1"/>
            </p:cNvSpPr>
            <p:nvPr/>
          </p:nvSpPr>
          <p:spPr bwMode="auto">
            <a:xfrm>
              <a:off x="2976" y="1296"/>
              <a:ext cx="240" cy="264"/>
            </a:xfrm>
            <a:prstGeom prst="rect">
              <a:avLst/>
            </a:prstGeom>
            <a:noFill/>
            <a:ln w="9525">
              <a:noFill/>
              <a:miter lim="800000"/>
              <a:headEnd/>
              <a:tailEnd/>
            </a:ln>
            <a:effectLst/>
          </p:spPr>
          <p:txBody>
            <a:bodyPr>
              <a:spAutoFit/>
            </a:bodyPr>
            <a:lstStyle/>
            <a:p>
              <a:pPr algn="ctr">
                <a:tabLst>
                  <a:tab pos="1082675" algn="r"/>
                  <a:tab pos="1830388" algn="r"/>
                </a:tabLst>
              </a:pPr>
              <a:r>
                <a:rPr lang="en-US" b="1" i="1">
                  <a:latin typeface="Tahoma" pitchFamily="34" charset="0"/>
                </a:rPr>
                <a:t>r</a:t>
              </a:r>
              <a:endParaRPr lang="en-US" sz="2200">
                <a:latin typeface="Arial" charset="0"/>
              </a:endParaRPr>
            </a:p>
          </p:txBody>
        </p:sp>
      </p:grpSp>
      <p:grpSp>
        <p:nvGrpSpPr>
          <p:cNvPr id="5" name="Group 34"/>
          <p:cNvGrpSpPr>
            <a:grpSpLocks/>
          </p:cNvGrpSpPr>
          <p:nvPr/>
        </p:nvGrpSpPr>
        <p:grpSpPr bwMode="auto">
          <a:xfrm>
            <a:off x="5348288" y="1738313"/>
            <a:ext cx="2667000" cy="2590800"/>
            <a:chOff x="3504" y="1200"/>
            <a:chExt cx="1488" cy="1440"/>
          </a:xfrm>
        </p:grpSpPr>
        <p:sp>
          <p:nvSpPr>
            <p:cNvPr id="323619" name="Line 35"/>
            <p:cNvSpPr>
              <a:spLocks noChangeShapeType="1"/>
            </p:cNvSpPr>
            <p:nvPr/>
          </p:nvSpPr>
          <p:spPr bwMode="auto">
            <a:xfrm flipV="1">
              <a:off x="3504" y="1440"/>
              <a:ext cx="1200" cy="1200"/>
            </a:xfrm>
            <a:prstGeom prst="line">
              <a:avLst/>
            </a:prstGeom>
            <a:noFill/>
            <a:ln w="28575">
              <a:solidFill>
                <a:schemeClr val="tx1"/>
              </a:solidFill>
              <a:round/>
              <a:headEnd/>
              <a:tailEnd/>
            </a:ln>
            <a:effectLst/>
          </p:spPr>
          <p:txBody>
            <a:bodyPr/>
            <a:lstStyle/>
            <a:p>
              <a:endParaRPr lang="en-US"/>
            </a:p>
          </p:txBody>
        </p:sp>
        <p:sp>
          <p:nvSpPr>
            <p:cNvPr id="323620" name="Text Box 36"/>
            <p:cNvSpPr txBox="1">
              <a:spLocks noChangeArrowheads="1"/>
            </p:cNvSpPr>
            <p:nvPr/>
          </p:nvSpPr>
          <p:spPr bwMode="auto">
            <a:xfrm>
              <a:off x="4560" y="1200"/>
              <a:ext cx="432" cy="254"/>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LM</a:t>
              </a:r>
            </a:p>
          </p:txBody>
        </p:sp>
      </p:grpSp>
      <p:sp>
        <p:nvSpPr>
          <p:cNvPr id="323622" name="Line 38"/>
          <p:cNvSpPr>
            <a:spLocks noChangeShapeType="1"/>
          </p:cNvSpPr>
          <p:nvPr/>
        </p:nvSpPr>
        <p:spPr bwMode="auto">
          <a:xfrm flipH="1">
            <a:off x="4908550" y="3381375"/>
            <a:ext cx="1381125" cy="0"/>
          </a:xfrm>
          <a:prstGeom prst="line">
            <a:avLst/>
          </a:prstGeom>
          <a:noFill/>
          <a:ln w="9525">
            <a:solidFill>
              <a:srgbClr val="FF0000"/>
            </a:solidFill>
            <a:prstDash val="dash"/>
            <a:round/>
            <a:headEnd/>
            <a:tailEnd/>
          </a:ln>
          <a:effectLst/>
        </p:spPr>
        <p:txBody>
          <a:bodyPr/>
          <a:lstStyle/>
          <a:p>
            <a:endParaRPr lang="en-US"/>
          </a:p>
        </p:txBody>
      </p:sp>
      <p:sp>
        <p:nvSpPr>
          <p:cNvPr id="323623" name="Line 39"/>
          <p:cNvSpPr>
            <a:spLocks noChangeShapeType="1"/>
          </p:cNvSpPr>
          <p:nvPr/>
        </p:nvSpPr>
        <p:spPr bwMode="auto">
          <a:xfrm flipH="1">
            <a:off x="6296025" y="3376613"/>
            <a:ext cx="0" cy="1385887"/>
          </a:xfrm>
          <a:prstGeom prst="line">
            <a:avLst/>
          </a:prstGeom>
          <a:noFill/>
          <a:ln w="9525">
            <a:solidFill>
              <a:srgbClr val="FF0000"/>
            </a:solidFill>
            <a:prstDash val="dash"/>
            <a:round/>
            <a:headEnd/>
            <a:tailEnd/>
          </a:ln>
          <a:effectLst/>
        </p:spPr>
        <p:txBody>
          <a:bodyPr/>
          <a:lstStyle/>
          <a:p>
            <a:endParaRPr lang="en-US"/>
          </a:p>
        </p:txBody>
      </p:sp>
      <p:sp>
        <p:nvSpPr>
          <p:cNvPr id="323624" name="Text Box 40"/>
          <p:cNvSpPr txBox="1">
            <a:spLocks noChangeArrowheads="1"/>
          </p:cNvSpPr>
          <p:nvPr/>
        </p:nvSpPr>
        <p:spPr bwMode="auto">
          <a:xfrm>
            <a:off x="4495800" y="3095625"/>
            <a:ext cx="457200" cy="457200"/>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solidFill>
                  <a:srgbClr val="FF0000"/>
                </a:solidFill>
                <a:latin typeface="Tahoma" pitchFamily="34" charset="0"/>
              </a:rPr>
              <a:t>r</a:t>
            </a:r>
            <a:r>
              <a:rPr lang="en-US" sz="2100" b="1" i="1" baseline="-25000">
                <a:solidFill>
                  <a:srgbClr val="FF0000"/>
                </a:solidFill>
                <a:latin typeface="Tahoma" pitchFamily="34" charset="0"/>
              </a:rPr>
              <a:t>1</a:t>
            </a:r>
            <a:endParaRPr lang="en-US" sz="2100" baseline="-25000">
              <a:solidFill>
                <a:srgbClr val="FF0000"/>
              </a:solidFill>
              <a:latin typeface="Arial" charset="0"/>
            </a:endParaRPr>
          </a:p>
        </p:txBody>
      </p:sp>
      <p:sp>
        <p:nvSpPr>
          <p:cNvPr id="323625" name="Text Box 41"/>
          <p:cNvSpPr txBox="1">
            <a:spLocks noChangeArrowheads="1"/>
          </p:cNvSpPr>
          <p:nvPr/>
        </p:nvSpPr>
        <p:spPr bwMode="auto">
          <a:xfrm>
            <a:off x="6029325" y="4724400"/>
            <a:ext cx="533400" cy="457200"/>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solidFill>
                  <a:srgbClr val="FF0000"/>
                </a:solidFill>
                <a:latin typeface="Tahoma" pitchFamily="34" charset="0"/>
              </a:rPr>
              <a:t>Y</a:t>
            </a:r>
            <a:r>
              <a:rPr lang="en-US" sz="2100" b="1" i="1" baseline="-25000">
                <a:solidFill>
                  <a:srgbClr val="FF0000"/>
                </a:solidFill>
                <a:latin typeface="Tahoma" pitchFamily="34" charset="0"/>
              </a:rPr>
              <a:t>1</a:t>
            </a:r>
            <a:endParaRPr lang="en-US" sz="2100" baseline="-25000">
              <a:solidFill>
                <a:srgbClr val="FF0000"/>
              </a:solidFill>
              <a:latin typeface="Arial"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5634"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Policy analysis with the </a:t>
            </a:r>
            <a:r>
              <a:rPr lang="en-US" sz="2400" b="1" i="1" dirty="0">
                <a:latin typeface="Arial" pitchFamily="34" charset="0"/>
                <a:cs typeface="Arial" pitchFamily="34" charset="0"/>
              </a:rPr>
              <a:t>IS</a:t>
            </a:r>
            <a:r>
              <a:rPr lang="en-US" sz="2400" b="1" dirty="0">
                <a:latin typeface="Arial" pitchFamily="34" charset="0"/>
                <a:cs typeface="Arial" pitchFamily="34" charset="0"/>
              </a:rPr>
              <a:t>-</a:t>
            </a:r>
            <a:r>
              <a:rPr lang="en-US" sz="2400" b="1" i="1" dirty="0">
                <a:latin typeface="Arial" pitchFamily="34" charset="0"/>
                <a:cs typeface="Arial" pitchFamily="34" charset="0"/>
              </a:rPr>
              <a:t>LM</a:t>
            </a:r>
            <a:r>
              <a:rPr lang="en-US" sz="2400" b="1" dirty="0">
                <a:latin typeface="Arial" pitchFamily="34" charset="0"/>
                <a:cs typeface="Arial" pitchFamily="34" charset="0"/>
              </a:rPr>
              <a:t> Model</a:t>
            </a:r>
          </a:p>
        </p:txBody>
      </p:sp>
      <p:sp>
        <p:nvSpPr>
          <p:cNvPr id="325635" name="Rectangle 3"/>
          <p:cNvSpPr>
            <a:spLocks noGrp="1" noChangeArrowheads="1"/>
          </p:cNvSpPr>
          <p:nvPr>
            <p:ph idx="1"/>
          </p:nvPr>
        </p:nvSpPr>
        <p:spPr>
          <a:xfrm>
            <a:off x="457200" y="2514600"/>
            <a:ext cx="4114800" cy="3733800"/>
          </a:xfrm>
          <a:solidFill>
            <a:schemeClr val="bg1">
              <a:alpha val="50000"/>
            </a:schemeClr>
          </a:solidFill>
        </p:spPr>
        <p:txBody>
          <a:bodyPr>
            <a:normAutofit/>
          </a:bodyPr>
          <a:lstStyle/>
          <a:p>
            <a:pPr marL="0" indent="0">
              <a:lnSpc>
                <a:spcPct val="105000"/>
              </a:lnSpc>
              <a:spcBef>
                <a:spcPct val="50000"/>
              </a:spcBef>
              <a:buFont typeface="Wingdings" pitchFamily="2" charset="2"/>
              <a:buNone/>
            </a:pPr>
            <a:endParaRPr lang="en-US" sz="1800" dirty="0" smtClean="0">
              <a:latin typeface="Arial" pitchFamily="34" charset="0"/>
              <a:cs typeface="Arial" pitchFamily="34" charset="0"/>
            </a:endParaRPr>
          </a:p>
          <a:p>
            <a:pPr marL="0" indent="0">
              <a:lnSpc>
                <a:spcPct val="105000"/>
              </a:lnSpc>
              <a:spcBef>
                <a:spcPct val="50000"/>
              </a:spcBef>
              <a:buFont typeface="Wingdings" pitchFamily="2" charset="2"/>
              <a:buNone/>
            </a:pPr>
            <a:r>
              <a:rPr lang="en-US" sz="1800" dirty="0" smtClean="0">
                <a:latin typeface="Arial" pitchFamily="34" charset="0"/>
                <a:cs typeface="Arial" pitchFamily="34" charset="0"/>
              </a:rPr>
              <a:t>Policymakers </a:t>
            </a:r>
            <a:r>
              <a:rPr lang="en-US" sz="1800" dirty="0">
                <a:latin typeface="Arial" pitchFamily="34" charset="0"/>
                <a:cs typeface="Arial" pitchFamily="34" charset="0"/>
              </a:rPr>
              <a:t>can affect macroeconomic variables with </a:t>
            </a:r>
          </a:p>
          <a:p>
            <a:pPr marL="336550" lvl="1" indent="-222250">
              <a:lnSpc>
                <a:spcPct val="105000"/>
              </a:lnSpc>
              <a:spcBef>
                <a:spcPct val="10000"/>
              </a:spcBef>
              <a:buSzTx/>
              <a:buFontTx/>
              <a:buChar char="•"/>
            </a:pPr>
            <a:r>
              <a:rPr lang="en-US" sz="1800" dirty="0">
                <a:latin typeface="Arial" pitchFamily="34" charset="0"/>
                <a:cs typeface="Arial" pitchFamily="34" charset="0"/>
              </a:rPr>
              <a:t>fiscal policy: </a:t>
            </a:r>
            <a:r>
              <a:rPr lang="en-US" sz="1800" b="1" i="1" dirty="0">
                <a:latin typeface="Arial" pitchFamily="34" charset="0"/>
                <a:cs typeface="Arial" pitchFamily="34" charset="0"/>
              </a:rPr>
              <a:t>G</a:t>
            </a:r>
            <a:r>
              <a:rPr lang="en-US" sz="1800" dirty="0">
                <a:latin typeface="Arial" pitchFamily="34" charset="0"/>
                <a:cs typeface="Arial" pitchFamily="34" charset="0"/>
              </a:rPr>
              <a:t>  and/or </a:t>
            </a:r>
            <a:r>
              <a:rPr lang="en-US" sz="1800" b="1" i="1" dirty="0">
                <a:latin typeface="Arial" pitchFamily="34" charset="0"/>
                <a:cs typeface="Arial" pitchFamily="34" charset="0"/>
              </a:rPr>
              <a:t>T</a:t>
            </a:r>
          </a:p>
          <a:p>
            <a:pPr marL="336550" lvl="1" indent="-222250">
              <a:lnSpc>
                <a:spcPct val="105000"/>
              </a:lnSpc>
              <a:spcBef>
                <a:spcPct val="10000"/>
              </a:spcBef>
              <a:buSzTx/>
              <a:buFontTx/>
              <a:buChar char="•"/>
            </a:pPr>
            <a:r>
              <a:rPr lang="en-US" sz="1800" dirty="0">
                <a:latin typeface="Arial" pitchFamily="34" charset="0"/>
                <a:cs typeface="Arial" pitchFamily="34" charset="0"/>
              </a:rPr>
              <a:t>monetary policy:  </a:t>
            </a:r>
            <a:r>
              <a:rPr lang="en-US" sz="1800" b="1" i="1" dirty="0">
                <a:latin typeface="Arial" pitchFamily="34" charset="0"/>
                <a:cs typeface="Arial" pitchFamily="34" charset="0"/>
              </a:rPr>
              <a:t>M</a:t>
            </a:r>
            <a:endParaRPr lang="en-US" sz="1800" dirty="0">
              <a:latin typeface="Arial" pitchFamily="34" charset="0"/>
              <a:cs typeface="Arial" pitchFamily="34" charset="0"/>
            </a:endParaRPr>
          </a:p>
          <a:p>
            <a:pPr marL="0" indent="0">
              <a:lnSpc>
                <a:spcPct val="105000"/>
              </a:lnSpc>
              <a:spcBef>
                <a:spcPct val="50000"/>
              </a:spcBef>
              <a:buFont typeface="Wingdings" pitchFamily="2" charset="2"/>
              <a:buNone/>
            </a:pPr>
            <a:endParaRPr lang="en-US" sz="1800" dirty="0" smtClean="0">
              <a:latin typeface="Arial" pitchFamily="34" charset="0"/>
              <a:cs typeface="Arial" pitchFamily="34" charset="0"/>
            </a:endParaRPr>
          </a:p>
          <a:p>
            <a:pPr marL="0" indent="0">
              <a:lnSpc>
                <a:spcPct val="105000"/>
              </a:lnSpc>
              <a:spcBef>
                <a:spcPct val="50000"/>
              </a:spcBef>
              <a:buFont typeface="Wingdings" pitchFamily="2" charset="2"/>
              <a:buNone/>
            </a:pPr>
            <a:r>
              <a:rPr lang="en-US" sz="1800" dirty="0" smtClean="0">
                <a:latin typeface="Arial" pitchFamily="34" charset="0"/>
                <a:cs typeface="Arial" pitchFamily="34" charset="0"/>
              </a:rPr>
              <a:t>We </a:t>
            </a:r>
            <a:r>
              <a:rPr lang="en-US" sz="1800" dirty="0">
                <a:latin typeface="Arial" pitchFamily="34" charset="0"/>
                <a:cs typeface="Arial" pitchFamily="34" charset="0"/>
              </a:rPr>
              <a:t>can use the </a:t>
            </a:r>
            <a:r>
              <a:rPr lang="en-US" sz="1800" i="1" dirty="0">
                <a:latin typeface="Arial" pitchFamily="34" charset="0"/>
                <a:cs typeface="Arial" pitchFamily="34" charset="0"/>
              </a:rPr>
              <a:t>IS-LM</a:t>
            </a:r>
            <a:r>
              <a:rPr lang="en-US" sz="1800" dirty="0">
                <a:latin typeface="Arial" pitchFamily="34" charset="0"/>
                <a:cs typeface="Arial" pitchFamily="34" charset="0"/>
              </a:rPr>
              <a:t> model to analyze the effects of these policies.</a:t>
            </a:r>
          </a:p>
        </p:txBody>
      </p:sp>
      <p:graphicFrame>
        <p:nvGraphicFramePr>
          <p:cNvPr id="325636" name="Object 4"/>
          <p:cNvGraphicFramePr>
            <a:graphicFrameLocks noChangeAspect="1"/>
          </p:cNvGraphicFramePr>
          <p:nvPr/>
        </p:nvGraphicFramePr>
        <p:xfrm>
          <a:off x="673100" y="1295400"/>
          <a:ext cx="3289300" cy="454025"/>
        </p:xfrm>
        <a:graphic>
          <a:graphicData uri="http://schemas.openxmlformats.org/presentationml/2006/ole">
            <p:oleObj spid="_x0000_s505860" name="Equation" r:id="rId4" imgW="1752600" imgH="241300" progId="">
              <p:embed/>
            </p:oleObj>
          </a:graphicData>
        </a:graphic>
      </p:graphicFrame>
      <p:graphicFrame>
        <p:nvGraphicFramePr>
          <p:cNvPr id="325643" name="Object 11"/>
          <p:cNvGraphicFramePr>
            <a:graphicFrameLocks noChangeAspect="1"/>
          </p:cNvGraphicFramePr>
          <p:nvPr/>
        </p:nvGraphicFramePr>
        <p:xfrm>
          <a:off x="1131888" y="1828800"/>
          <a:ext cx="2220912" cy="496888"/>
        </p:xfrm>
        <a:graphic>
          <a:graphicData uri="http://schemas.openxmlformats.org/presentationml/2006/ole">
            <p:oleObj spid="_x0000_s505861" name="Equation" r:id="rId5" imgW="1079032" imgH="241195" progId="">
              <p:embed/>
            </p:oleObj>
          </a:graphicData>
        </a:graphic>
      </p:graphicFrame>
      <p:grpSp>
        <p:nvGrpSpPr>
          <p:cNvPr id="2" name="Group 24"/>
          <p:cNvGrpSpPr>
            <a:grpSpLocks/>
          </p:cNvGrpSpPr>
          <p:nvPr/>
        </p:nvGrpSpPr>
        <p:grpSpPr bwMode="auto">
          <a:xfrm>
            <a:off x="5272088" y="2359025"/>
            <a:ext cx="2592387" cy="2198688"/>
            <a:chOff x="3321" y="1486"/>
            <a:chExt cx="1633" cy="1385"/>
          </a:xfrm>
        </p:grpSpPr>
        <p:sp>
          <p:nvSpPr>
            <p:cNvPr id="325657" name="Line 25"/>
            <p:cNvSpPr>
              <a:spLocks noChangeShapeType="1"/>
            </p:cNvSpPr>
            <p:nvPr/>
          </p:nvSpPr>
          <p:spPr bwMode="auto">
            <a:xfrm>
              <a:off x="3321" y="1486"/>
              <a:ext cx="1257" cy="1253"/>
            </a:xfrm>
            <a:prstGeom prst="line">
              <a:avLst/>
            </a:prstGeom>
            <a:noFill/>
            <a:ln w="28575">
              <a:solidFill>
                <a:schemeClr val="tx1"/>
              </a:solidFill>
              <a:round/>
              <a:headEnd/>
              <a:tailEnd/>
            </a:ln>
            <a:effectLst/>
          </p:spPr>
          <p:txBody>
            <a:bodyPr/>
            <a:lstStyle/>
            <a:p>
              <a:endParaRPr lang="en-US"/>
            </a:p>
          </p:txBody>
        </p:sp>
        <p:sp>
          <p:nvSpPr>
            <p:cNvPr id="325658" name="Text Box 26"/>
            <p:cNvSpPr txBox="1">
              <a:spLocks noChangeArrowheads="1"/>
            </p:cNvSpPr>
            <p:nvPr/>
          </p:nvSpPr>
          <p:spPr bwMode="auto">
            <a:xfrm>
              <a:off x="4521" y="2583"/>
              <a:ext cx="433"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IS</a:t>
              </a:r>
              <a:endParaRPr lang="en-US" sz="2200" b="1" i="1" baseline="-25000">
                <a:latin typeface="Tahoma" pitchFamily="34" charset="0"/>
              </a:endParaRPr>
            </a:p>
          </p:txBody>
        </p:sp>
      </p:grpSp>
      <p:grpSp>
        <p:nvGrpSpPr>
          <p:cNvPr id="3" name="Group 27"/>
          <p:cNvGrpSpPr>
            <a:grpSpLocks/>
          </p:cNvGrpSpPr>
          <p:nvPr/>
        </p:nvGrpSpPr>
        <p:grpSpPr bwMode="auto">
          <a:xfrm>
            <a:off x="4662488" y="1357313"/>
            <a:ext cx="3962400" cy="3616325"/>
            <a:chOff x="2976" y="1296"/>
            <a:chExt cx="2304" cy="2088"/>
          </a:xfrm>
        </p:grpSpPr>
        <p:grpSp>
          <p:nvGrpSpPr>
            <p:cNvPr id="4" name="Group 28"/>
            <p:cNvGrpSpPr>
              <a:grpSpLocks/>
            </p:cNvGrpSpPr>
            <p:nvPr/>
          </p:nvGrpSpPr>
          <p:grpSpPr bwMode="auto">
            <a:xfrm>
              <a:off x="3120" y="1536"/>
              <a:ext cx="1968" cy="1728"/>
              <a:chOff x="2640" y="1056"/>
              <a:chExt cx="2496" cy="2112"/>
            </a:xfrm>
          </p:grpSpPr>
          <p:sp>
            <p:nvSpPr>
              <p:cNvPr id="325661" name="Line 29"/>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325662" name="Line 30"/>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325663" name="Text Box 31"/>
            <p:cNvSpPr txBox="1">
              <a:spLocks noChangeArrowheads="1"/>
            </p:cNvSpPr>
            <p:nvPr/>
          </p:nvSpPr>
          <p:spPr bwMode="auto">
            <a:xfrm>
              <a:off x="4944" y="3120"/>
              <a:ext cx="336" cy="264"/>
            </a:xfrm>
            <a:prstGeom prst="rect">
              <a:avLst/>
            </a:prstGeom>
            <a:noFill/>
            <a:ln w="9525">
              <a:noFill/>
              <a:miter lim="800000"/>
              <a:headEnd/>
              <a:tailEnd/>
            </a:ln>
            <a:effectLst/>
          </p:spPr>
          <p:txBody>
            <a:bodyPr>
              <a:spAutoFit/>
            </a:bodyPr>
            <a:lstStyle/>
            <a:p>
              <a:pPr algn="ctr"/>
              <a:r>
                <a:rPr lang="en-US" b="1" i="1">
                  <a:latin typeface="Tahoma" pitchFamily="34" charset="0"/>
                </a:rPr>
                <a:t>Y</a:t>
              </a:r>
              <a:r>
                <a:rPr lang="en-US">
                  <a:latin typeface="Arial" charset="0"/>
                </a:rPr>
                <a:t> </a:t>
              </a:r>
              <a:endParaRPr lang="en-US" sz="2200">
                <a:latin typeface="Arial" charset="0"/>
              </a:endParaRPr>
            </a:p>
          </p:txBody>
        </p:sp>
        <p:sp>
          <p:nvSpPr>
            <p:cNvPr id="325664" name="Text Box 32"/>
            <p:cNvSpPr txBox="1">
              <a:spLocks noChangeArrowheads="1"/>
            </p:cNvSpPr>
            <p:nvPr/>
          </p:nvSpPr>
          <p:spPr bwMode="auto">
            <a:xfrm>
              <a:off x="2976" y="1296"/>
              <a:ext cx="240" cy="264"/>
            </a:xfrm>
            <a:prstGeom prst="rect">
              <a:avLst/>
            </a:prstGeom>
            <a:noFill/>
            <a:ln w="9525">
              <a:noFill/>
              <a:miter lim="800000"/>
              <a:headEnd/>
              <a:tailEnd/>
            </a:ln>
            <a:effectLst/>
          </p:spPr>
          <p:txBody>
            <a:bodyPr>
              <a:spAutoFit/>
            </a:bodyPr>
            <a:lstStyle/>
            <a:p>
              <a:pPr algn="ctr">
                <a:tabLst>
                  <a:tab pos="1082675" algn="r"/>
                  <a:tab pos="1830388" algn="r"/>
                </a:tabLst>
              </a:pPr>
              <a:r>
                <a:rPr lang="en-US" b="1" i="1">
                  <a:latin typeface="Tahoma" pitchFamily="34" charset="0"/>
                </a:rPr>
                <a:t>r</a:t>
              </a:r>
              <a:endParaRPr lang="en-US" sz="2200">
                <a:latin typeface="Arial" charset="0"/>
              </a:endParaRPr>
            </a:p>
          </p:txBody>
        </p:sp>
      </p:grpSp>
      <p:grpSp>
        <p:nvGrpSpPr>
          <p:cNvPr id="5" name="Group 33"/>
          <p:cNvGrpSpPr>
            <a:grpSpLocks/>
          </p:cNvGrpSpPr>
          <p:nvPr/>
        </p:nvGrpSpPr>
        <p:grpSpPr bwMode="auto">
          <a:xfrm>
            <a:off x="5348288" y="1738313"/>
            <a:ext cx="2667000" cy="2590800"/>
            <a:chOff x="3504" y="1200"/>
            <a:chExt cx="1488" cy="1440"/>
          </a:xfrm>
        </p:grpSpPr>
        <p:sp>
          <p:nvSpPr>
            <p:cNvPr id="325666" name="Line 34"/>
            <p:cNvSpPr>
              <a:spLocks noChangeShapeType="1"/>
            </p:cNvSpPr>
            <p:nvPr/>
          </p:nvSpPr>
          <p:spPr bwMode="auto">
            <a:xfrm flipV="1">
              <a:off x="3504" y="1440"/>
              <a:ext cx="1200" cy="1200"/>
            </a:xfrm>
            <a:prstGeom prst="line">
              <a:avLst/>
            </a:prstGeom>
            <a:noFill/>
            <a:ln w="28575">
              <a:solidFill>
                <a:schemeClr val="tx1"/>
              </a:solidFill>
              <a:round/>
              <a:headEnd/>
              <a:tailEnd/>
            </a:ln>
            <a:effectLst/>
          </p:spPr>
          <p:txBody>
            <a:bodyPr/>
            <a:lstStyle/>
            <a:p>
              <a:endParaRPr lang="en-US"/>
            </a:p>
          </p:txBody>
        </p:sp>
        <p:sp>
          <p:nvSpPr>
            <p:cNvPr id="325667" name="Text Box 35"/>
            <p:cNvSpPr txBox="1">
              <a:spLocks noChangeArrowheads="1"/>
            </p:cNvSpPr>
            <p:nvPr/>
          </p:nvSpPr>
          <p:spPr bwMode="auto">
            <a:xfrm>
              <a:off x="4560" y="1200"/>
              <a:ext cx="432" cy="254"/>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LM</a:t>
              </a:r>
            </a:p>
          </p:txBody>
        </p:sp>
      </p:grpSp>
      <p:grpSp>
        <p:nvGrpSpPr>
          <p:cNvPr id="6" name="Group 36"/>
          <p:cNvGrpSpPr>
            <a:grpSpLocks/>
          </p:cNvGrpSpPr>
          <p:nvPr/>
        </p:nvGrpSpPr>
        <p:grpSpPr bwMode="auto">
          <a:xfrm>
            <a:off x="4495800" y="3095625"/>
            <a:ext cx="2066925" cy="2085975"/>
            <a:chOff x="2832" y="1950"/>
            <a:chExt cx="1302" cy="1314"/>
          </a:xfrm>
        </p:grpSpPr>
        <p:sp>
          <p:nvSpPr>
            <p:cNvPr id="325669" name="Line 37"/>
            <p:cNvSpPr>
              <a:spLocks noChangeShapeType="1"/>
            </p:cNvSpPr>
            <p:nvPr/>
          </p:nvSpPr>
          <p:spPr bwMode="auto">
            <a:xfrm flipH="1">
              <a:off x="3092" y="2130"/>
              <a:ext cx="870" cy="0"/>
            </a:xfrm>
            <a:prstGeom prst="line">
              <a:avLst/>
            </a:prstGeom>
            <a:noFill/>
            <a:ln w="9525">
              <a:solidFill>
                <a:schemeClr val="tx1"/>
              </a:solidFill>
              <a:prstDash val="dash"/>
              <a:round/>
              <a:headEnd/>
              <a:tailEnd/>
            </a:ln>
            <a:effectLst/>
          </p:spPr>
          <p:txBody>
            <a:bodyPr/>
            <a:lstStyle/>
            <a:p>
              <a:endParaRPr lang="en-US"/>
            </a:p>
          </p:txBody>
        </p:sp>
        <p:sp>
          <p:nvSpPr>
            <p:cNvPr id="325670" name="Line 38"/>
            <p:cNvSpPr>
              <a:spLocks noChangeShapeType="1"/>
            </p:cNvSpPr>
            <p:nvPr/>
          </p:nvSpPr>
          <p:spPr bwMode="auto">
            <a:xfrm flipH="1">
              <a:off x="3966" y="2127"/>
              <a:ext cx="0" cy="873"/>
            </a:xfrm>
            <a:prstGeom prst="line">
              <a:avLst/>
            </a:prstGeom>
            <a:noFill/>
            <a:ln w="9525">
              <a:solidFill>
                <a:schemeClr val="tx1"/>
              </a:solidFill>
              <a:prstDash val="dash"/>
              <a:round/>
              <a:headEnd/>
              <a:tailEnd/>
            </a:ln>
            <a:effectLst/>
          </p:spPr>
          <p:txBody>
            <a:bodyPr/>
            <a:lstStyle/>
            <a:p>
              <a:endParaRPr lang="en-US"/>
            </a:p>
          </p:txBody>
        </p:sp>
        <p:sp>
          <p:nvSpPr>
            <p:cNvPr id="325671" name="Text Box 39"/>
            <p:cNvSpPr txBox="1">
              <a:spLocks noChangeArrowheads="1"/>
            </p:cNvSpPr>
            <p:nvPr/>
          </p:nvSpPr>
          <p:spPr bwMode="auto">
            <a:xfrm>
              <a:off x="2832" y="1950"/>
              <a:ext cx="288"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latin typeface="Tahoma" pitchFamily="34" charset="0"/>
                </a:rPr>
                <a:t>r</a:t>
              </a:r>
              <a:r>
                <a:rPr lang="en-US" sz="2100" b="1" i="1" baseline="-25000">
                  <a:latin typeface="Tahoma" pitchFamily="34" charset="0"/>
                </a:rPr>
                <a:t>1</a:t>
              </a:r>
              <a:endParaRPr lang="en-US" sz="2100" baseline="-25000">
                <a:latin typeface="Arial" charset="0"/>
              </a:endParaRPr>
            </a:p>
          </p:txBody>
        </p:sp>
        <p:sp>
          <p:nvSpPr>
            <p:cNvPr id="325672" name="Text Box 40"/>
            <p:cNvSpPr txBox="1">
              <a:spLocks noChangeArrowheads="1"/>
            </p:cNvSpPr>
            <p:nvPr/>
          </p:nvSpPr>
          <p:spPr bwMode="auto">
            <a:xfrm>
              <a:off x="3798" y="2976"/>
              <a:ext cx="336"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latin typeface="Tahoma" pitchFamily="34" charset="0"/>
                </a:rPr>
                <a:t>Y</a:t>
              </a:r>
              <a:r>
                <a:rPr lang="en-US" sz="2100" b="1" i="1" baseline="-25000">
                  <a:latin typeface="Tahoma" pitchFamily="34" charset="0"/>
                </a:rPr>
                <a:t>1</a:t>
              </a:r>
              <a:endParaRPr lang="en-US" sz="2100" baseline="-25000">
                <a:latin typeface="Arial" charset="0"/>
              </a:endParaRPr>
            </a:p>
          </p:txBody>
        </p:sp>
      </p:gr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a:xfrm>
            <a:off x="304800" y="304800"/>
            <a:ext cx="8534400" cy="838200"/>
          </a:xfrm>
        </p:spPr>
        <p:txBody>
          <a:bodyPr>
            <a:normAutofit/>
          </a:bodyPr>
          <a:lstStyle/>
          <a:p>
            <a:r>
              <a:rPr lang="en-US" sz="2400" b="1" dirty="0">
                <a:latin typeface="Arial" pitchFamily="34" charset="0"/>
                <a:cs typeface="Arial" pitchFamily="34" charset="0"/>
              </a:rPr>
              <a:t>An increase in government purchases</a:t>
            </a:r>
          </a:p>
        </p:txBody>
      </p:sp>
      <p:sp>
        <p:nvSpPr>
          <p:cNvPr id="273411" name="Rectangle 3"/>
          <p:cNvSpPr>
            <a:spLocks noGrp="1" noChangeArrowheads="1"/>
          </p:cNvSpPr>
          <p:nvPr>
            <p:ph idx="1"/>
          </p:nvPr>
        </p:nvSpPr>
        <p:spPr>
          <a:xfrm>
            <a:off x="381000" y="1371600"/>
            <a:ext cx="3505200" cy="533400"/>
          </a:xfrm>
          <a:solidFill>
            <a:schemeClr val="bg1">
              <a:alpha val="50000"/>
            </a:schemeClr>
          </a:solidFill>
        </p:spPr>
        <p:txBody>
          <a:bodyPr>
            <a:normAutofit/>
          </a:bodyPr>
          <a:lstStyle/>
          <a:p>
            <a:pPr marL="0" indent="0">
              <a:spcBef>
                <a:spcPct val="50000"/>
              </a:spcBef>
              <a:buFont typeface="Wingdings" pitchFamily="2" charset="2"/>
              <a:buNone/>
              <a:tabLst>
                <a:tab pos="1371600" algn="l"/>
              </a:tabLst>
            </a:pPr>
            <a:r>
              <a:rPr lang="en-US" sz="1800" dirty="0">
                <a:latin typeface="Arial" pitchFamily="34" charset="0"/>
                <a:cs typeface="Arial" pitchFamily="34" charset="0"/>
                <a:sym typeface="Symbol" pitchFamily="18" charset="2"/>
              </a:rPr>
              <a:t>1.  </a:t>
            </a:r>
            <a:r>
              <a:rPr lang="en-US" sz="1800" i="1" dirty="0">
                <a:latin typeface="Arial" pitchFamily="34" charset="0"/>
                <a:cs typeface="Arial" pitchFamily="34" charset="0"/>
                <a:sym typeface="Symbol" pitchFamily="18" charset="2"/>
              </a:rPr>
              <a:t>IS</a:t>
            </a:r>
            <a:r>
              <a:rPr lang="en-US" sz="1800" dirty="0">
                <a:latin typeface="Arial" pitchFamily="34" charset="0"/>
                <a:cs typeface="Arial" pitchFamily="34" charset="0"/>
                <a:sym typeface="Symbol" pitchFamily="18" charset="2"/>
              </a:rPr>
              <a:t>  curve shifts right </a:t>
            </a:r>
          </a:p>
        </p:txBody>
      </p:sp>
      <p:sp>
        <p:nvSpPr>
          <p:cNvPr id="273447" name="Rectangle 39"/>
          <p:cNvSpPr>
            <a:spLocks noChangeArrowheads="1"/>
          </p:cNvSpPr>
          <p:nvPr/>
        </p:nvSpPr>
        <p:spPr bwMode="auto">
          <a:xfrm>
            <a:off x="381000" y="1828800"/>
            <a:ext cx="3352800" cy="1676400"/>
          </a:xfrm>
          <a:prstGeom prst="rect">
            <a:avLst/>
          </a:prstGeom>
          <a:solidFill>
            <a:schemeClr val="bg1">
              <a:alpha val="50000"/>
            </a:schemeClr>
          </a:solidFill>
          <a:ln w="9525">
            <a:noFill/>
            <a:miter lim="800000"/>
            <a:headEnd/>
            <a:tailEnd/>
          </a:ln>
          <a:effectLst/>
        </p:spPr>
        <p:txBody>
          <a:bodyPr/>
          <a:lstStyle/>
          <a:p>
            <a:pPr marL="461963" indent="-461963">
              <a:spcBef>
                <a:spcPct val="50000"/>
              </a:spcBef>
              <a:buSzPct val="110000"/>
              <a:buFont typeface="Wingdings" pitchFamily="2" charset="2"/>
              <a:buNone/>
              <a:tabLst>
                <a:tab pos="1371600" algn="l"/>
              </a:tabLst>
            </a:pPr>
            <a:endParaRPr lang="en-US" sz="1800" dirty="0">
              <a:latin typeface="Arial" pitchFamily="34" charset="0"/>
              <a:cs typeface="Arial" pitchFamily="34" charset="0"/>
              <a:sym typeface="Symbol" pitchFamily="18" charset="2"/>
            </a:endParaRPr>
          </a:p>
          <a:p>
            <a:pPr marL="461963" indent="-461963">
              <a:buSzPct val="110000"/>
              <a:buFont typeface="Wingdings" pitchFamily="2" charset="2"/>
              <a:buNone/>
              <a:tabLst>
                <a:tab pos="1371600" algn="l"/>
              </a:tabLst>
            </a:pPr>
            <a:endParaRPr lang="en-US" sz="1800" dirty="0">
              <a:latin typeface="Arial" pitchFamily="34" charset="0"/>
              <a:cs typeface="Arial" pitchFamily="34" charset="0"/>
              <a:sym typeface="Symbol" pitchFamily="18" charset="2"/>
            </a:endParaRPr>
          </a:p>
          <a:p>
            <a:pPr marL="461963" indent="-461963">
              <a:buSzPct val="110000"/>
              <a:buFont typeface="Wingdings" pitchFamily="2" charset="2"/>
              <a:buNone/>
              <a:tabLst>
                <a:tab pos="1371600" algn="l"/>
              </a:tabLst>
            </a:pPr>
            <a:r>
              <a:rPr lang="en-US" sz="1800" dirty="0">
                <a:latin typeface="Arial" pitchFamily="34" charset="0"/>
                <a:cs typeface="Arial" pitchFamily="34" charset="0"/>
                <a:sym typeface="Symbol" pitchFamily="18" charset="2"/>
              </a:rPr>
              <a:t>	</a:t>
            </a:r>
            <a:endParaRPr lang="en-US" sz="1800" dirty="0" smtClean="0">
              <a:latin typeface="Arial" pitchFamily="34" charset="0"/>
              <a:cs typeface="Arial" pitchFamily="34" charset="0"/>
              <a:sym typeface="Symbol" pitchFamily="18" charset="2"/>
            </a:endParaRPr>
          </a:p>
          <a:p>
            <a:pPr marL="461963" indent="-461963">
              <a:buSzPct val="110000"/>
              <a:buFont typeface="Wingdings" pitchFamily="2" charset="2"/>
              <a:buNone/>
              <a:tabLst>
                <a:tab pos="1371600" algn="l"/>
              </a:tabLst>
            </a:pPr>
            <a:r>
              <a:rPr lang="en-US" sz="1800" dirty="0">
                <a:latin typeface="Arial" pitchFamily="34" charset="0"/>
                <a:cs typeface="Arial" pitchFamily="34" charset="0"/>
                <a:sym typeface="Symbol" pitchFamily="18" charset="2"/>
              </a:rPr>
              <a:t>	</a:t>
            </a:r>
            <a:r>
              <a:rPr lang="en-US" sz="1800" dirty="0" smtClean="0">
                <a:latin typeface="Arial" pitchFamily="34" charset="0"/>
                <a:cs typeface="Arial" pitchFamily="34" charset="0"/>
                <a:sym typeface="Symbol" pitchFamily="18" charset="2"/>
              </a:rPr>
              <a:t>causing </a:t>
            </a:r>
            <a:r>
              <a:rPr lang="en-US" sz="1800" dirty="0">
                <a:latin typeface="Arial" pitchFamily="34" charset="0"/>
                <a:cs typeface="Arial" pitchFamily="34" charset="0"/>
                <a:sym typeface="Symbol" pitchFamily="18" charset="2"/>
              </a:rPr>
              <a:t>output &amp; income to rise.  </a:t>
            </a:r>
            <a:endParaRPr lang="en-US" sz="1800" dirty="0">
              <a:latin typeface="Arial" pitchFamily="34" charset="0"/>
              <a:cs typeface="Arial" pitchFamily="34" charset="0"/>
            </a:endParaRPr>
          </a:p>
        </p:txBody>
      </p:sp>
      <p:grpSp>
        <p:nvGrpSpPr>
          <p:cNvPr id="2" name="Group 26"/>
          <p:cNvGrpSpPr>
            <a:grpSpLocks/>
          </p:cNvGrpSpPr>
          <p:nvPr/>
        </p:nvGrpSpPr>
        <p:grpSpPr bwMode="auto">
          <a:xfrm>
            <a:off x="5272088" y="2359025"/>
            <a:ext cx="2592387" cy="2198688"/>
            <a:chOff x="3321" y="1486"/>
            <a:chExt cx="1633" cy="1385"/>
          </a:xfrm>
        </p:grpSpPr>
        <p:sp>
          <p:nvSpPr>
            <p:cNvPr id="273420" name="Line 12"/>
            <p:cNvSpPr>
              <a:spLocks noChangeShapeType="1"/>
            </p:cNvSpPr>
            <p:nvPr/>
          </p:nvSpPr>
          <p:spPr bwMode="auto">
            <a:xfrm>
              <a:off x="3321" y="1486"/>
              <a:ext cx="1257" cy="1253"/>
            </a:xfrm>
            <a:prstGeom prst="line">
              <a:avLst/>
            </a:prstGeom>
            <a:noFill/>
            <a:ln w="28575">
              <a:solidFill>
                <a:schemeClr val="tx1"/>
              </a:solidFill>
              <a:round/>
              <a:headEnd/>
              <a:tailEnd/>
            </a:ln>
            <a:effectLst/>
          </p:spPr>
          <p:txBody>
            <a:bodyPr/>
            <a:lstStyle/>
            <a:p>
              <a:endParaRPr lang="en-US"/>
            </a:p>
          </p:txBody>
        </p:sp>
        <p:sp>
          <p:nvSpPr>
            <p:cNvPr id="273421" name="Text Box 13"/>
            <p:cNvSpPr txBox="1">
              <a:spLocks noChangeArrowheads="1"/>
            </p:cNvSpPr>
            <p:nvPr/>
          </p:nvSpPr>
          <p:spPr bwMode="auto">
            <a:xfrm>
              <a:off x="4521" y="2583"/>
              <a:ext cx="433"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IS</a:t>
              </a:r>
              <a:r>
                <a:rPr lang="en-US" sz="2200" b="1" i="1" baseline="-25000">
                  <a:latin typeface="Tahoma" pitchFamily="34" charset="0"/>
                </a:rPr>
                <a:t>1</a:t>
              </a:r>
            </a:p>
          </p:txBody>
        </p:sp>
      </p:grpSp>
      <p:grpSp>
        <p:nvGrpSpPr>
          <p:cNvPr id="3" name="Group 5"/>
          <p:cNvGrpSpPr>
            <a:grpSpLocks/>
          </p:cNvGrpSpPr>
          <p:nvPr/>
        </p:nvGrpSpPr>
        <p:grpSpPr bwMode="auto">
          <a:xfrm>
            <a:off x="4662488" y="1357313"/>
            <a:ext cx="3962400" cy="3616325"/>
            <a:chOff x="2976" y="1296"/>
            <a:chExt cx="2304" cy="2088"/>
          </a:xfrm>
        </p:grpSpPr>
        <p:grpSp>
          <p:nvGrpSpPr>
            <p:cNvPr id="4" name="Group 6"/>
            <p:cNvGrpSpPr>
              <a:grpSpLocks/>
            </p:cNvGrpSpPr>
            <p:nvPr/>
          </p:nvGrpSpPr>
          <p:grpSpPr bwMode="auto">
            <a:xfrm>
              <a:off x="3120" y="1536"/>
              <a:ext cx="1968" cy="1728"/>
              <a:chOff x="2640" y="1056"/>
              <a:chExt cx="2496" cy="2112"/>
            </a:xfrm>
          </p:grpSpPr>
          <p:sp>
            <p:nvSpPr>
              <p:cNvPr id="273415" name="Line 7"/>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273416" name="Line 8"/>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273417" name="Text Box 9"/>
            <p:cNvSpPr txBox="1">
              <a:spLocks noChangeArrowheads="1"/>
            </p:cNvSpPr>
            <p:nvPr/>
          </p:nvSpPr>
          <p:spPr bwMode="auto">
            <a:xfrm>
              <a:off x="4944" y="3120"/>
              <a:ext cx="336" cy="264"/>
            </a:xfrm>
            <a:prstGeom prst="rect">
              <a:avLst/>
            </a:prstGeom>
            <a:noFill/>
            <a:ln w="9525">
              <a:noFill/>
              <a:miter lim="800000"/>
              <a:headEnd/>
              <a:tailEnd/>
            </a:ln>
            <a:effectLst/>
          </p:spPr>
          <p:txBody>
            <a:bodyPr>
              <a:spAutoFit/>
            </a:bodyPr>
            <a:lstStyle/>
            <a:p>
              <a:pPr algn="ctr"/>
              <a:r>
                <a:rPr lang="en-US" b="1" i="1">
                  <a:latin typeface="Tahoma" pitchFamily="34" charset="0"/>
                </a:rPr>
                <a:t>Y</a:t>
              </a:r>
              <a:r>
                <a:rPr lang="en-US">
                  <a:latin typeface="Arial" charset="0"/>
                </a:rPr>
                <a:t> </a:t>
              </a:r>
              <a:endParaRPr lang="en-US" sz="2200">
                <a:latin typeface="Arial" charset="0"/>
              </a:endParaRPr>
            </a:p>
          </p:txBody>
        </p:sp>
        <p:sp>
          <p:nvSpPr>
            <p:cNvPr id="273418" name="Text Box 10"/>
            <p:cNvSpPr txBox="1">
              <a:spLocks noChangeArrowheads="1"/>
            </p:cNvSpPr>
            <p:nvPr/>
          </p:nvSpPr>
          <p:spPr bwMode="auto">
            <a:xfrm>
              <a:off x="2976" y="1296"/>
              <a:ext cx="240" cy="264"/>
            </a:xfrm>
            <a:prstGeom prst="rect">
              <a:avLst/>
            </a:prstGeom>
            <a:noFill/>
            <a:ln w="9525">
              <a:noFill/>
              <a:miter lim="800000"/>
              <a:headEnd/>
              <a:tailEnd/>
            </a:ln>
            <a:effectLst/>
          </p:spPr>
          <p:txBody>
            <a:bodyPr>
              <a:spAutoFit/>
            </a:bodyPr>
            <a:lstStyle/>
            <a:p>
              <a:pPr algn="ctr">
                <a:tabLst>
                  <a:tab pos="1082675" algn="r"/>
                  <a:tab pos="1830388" algn="r"/>
                </a:tabLst>
              </a:pPr>
              <a:r>
                <a:rPr lang="en-US" b="1" i="1">
                  <a:latin typeface="Tahoma" pitchFamily="34" charset="0"/>
                </a:rPr>
                <a:t>r</a:t>
              </a:r>
              <a:endParaRPr lang="en-US" sz="2200">
                <a:latin typeface="Arial" charset="0"/>
              </a:endParaRPr>
            </a:p>
          </p:txBody>
        </p:sp>
      </p:grpSp>
      <p:grpSp>
        <p:nvGrpSpPr>
          <p:cNvPr id="5" name="Group 14"/>
          <p:cNvGrpSpPr>
            <a:grpSpLocks/>
          </p:cNvGrpSpPr>
          <p:nvPr/>
        </p:nvGrpSpPr>
        <p:grpSpPr bwMode="auto">
          <a:xfrm>
            <a:off x="5348288" y="1738313"/>
            <a:ext cx="2667000" cy="2590800"/>
            <a:chOff x="3504" y="1200"/>
            <a:chExt cx="1488" cy="1440"/>
          </a:xfrm>
        </p:grpSpPr>
        <p:sp>
          <p:nvSpPr>
            <p:cNvPr id="273423" name="Line 15"/>
            <p:cNvSpPr>
              <a:spLocks noChangeShapeType="1"/>
            </p:cNvSpPr>
            <p:nvPr/>
          </p:nvSpPr>
          <p:spPr bwMode="auto">
            <a:xfrm flipV="1">
              <a:off x="3504" y="1440"/>
              <a:ext cx="1200" cy="1200"/>
            </a:xfrm>
            <a:prstGeom prst="line">
              <a:avLst/>
            </a:prstGeom>
            <a:noFill/>
            <a:ln w="28575">
              <a:solidFill>
                <a:schemeClr val="tx1"/>
              </a:solidFill>
              <a:round/>
              <a:headEnd/>
              <a:tailEnd/>
            </a:ln>
            <a:effectLst/>
          </p:spPr>
          <p:txBody>
            <a:bodyPr/>
            <a:lstStyle/>
            <a:p>
              <a:endParaRPr lang="en-US"/>
            </a:p>
          </p:txBody>
        </p:sp>
        <p:sp>
          <p:nvSpPr>
            <p:cNvPr id="273424" name="Text Box 16"/>
            <p:cNvSpPr txBox="1">
              <a:spLocks noChangeArrowheads="1"/>
            </p:cNvSpPr>
            <p:nvPr/>
          </p:nvSpPr>
          <p:spPr bwMode="auto">
            <a:xfrm>
              <a:off x="4560" y="1200"/>
              <a:ext cx="432" cy="254"/>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LM</a:t>
              </a:r>
            </a:p>
          </p:txBody>
        </p:sp>
      </p:grpSp>
      <p:grpSp>
        <p:nvGrpSpPr>
          <p:cNvPr id="6" name="Group 54"/>
          <p:cNvGrpSpPr>
            <a:grpSpLocks/>
          </p:cNvGrpSpPr>
          <p:nvPr/>
        </p:nvGrpSpPr>
        <p:grpSpPr bwMode="auto">
          <a:xfrm>
            <a:off x="4495800" y="3095625"/>
            <a:ext cx="2066925" cy="2085975"/>
            <a:chOff x="2832" y="1950"/>
            <a:chExt cx="1302" cy="1314"/>
          </a:xfrm>
        </p:grpSpPr>
        <p:sp>
          <p:nvSpPr>
            <p:cNvPr id="273425" name="Line 17"/>
            <p:cNvSpPr>
              <a:spLocks noChangeShapeType="1"/>
            </p:cNvSpPr>
            <p:nvPr/>
          </p:nvSpPr>
          <p:spPr bwMode="auto">
            <a:xfrm flipH="1">
              <a:off x="3092" y="2130"/>
              <a:ext cx="870" cy="0"/>
            </a:xfrm>
            <a:prstGeom prst="line">
              <a:avLst/>
            </a:prstGeom>
            <a:noFill/>
            <a:ln w="9525">
              <a:solidFill>
                <a:schemeClr val="tx1"/>
              </a:solidFill>
              <a:prstDash val="dash"/>
              <a:round/>
              <a:headEnd/>
              <a:tailEnd/>
            </a:ln>
            <a:effectLst/>
          </p:spPr>
          <p:txBody>
            <a:bodyPr/>
            <a:lstStyle/>
            <a:p>
              <a:endParaRPr lang="en-US"/>
            </a:p>
          </p:txBody>
        </p:sp>
        <p:sp>
          <p:nvSpPr>
            <p:cNvPr id="273426" name="Line 18"/>
            <p:cNvSpPr>
              <a:spLocks noChangeShapeType="1"/>
            </p:cNvSpPr>
            <p:nvPr/>
          </p:nvSpPr>
          <p:spPr bwMode="auto">
            <a:xfrm flipH="1">
              <a:off x="3966" y="2127"/>
              <a:ext cx="0" cy="873"/>
            </a:xfrm>
            <a:prstGeom prst="line">
              <a:avLst/>
            </a:prstGeom>
            <a:noFill/>
            <a:ln w="9525">
              <a:solidFill>
                <a:schemeClr val="tx1"/>
              </a:solidFill>
              <a:prstDash val="dash"/>
              <a:round/>
              <a:headEnd/>
              <a:tailEnd/>
            </a:ln>
            <a:effectLst/>
          </p:spPr>
          <p:txBody>
            <a:bodyPr/>
            <a:lstStyle/>
            <a:p>
              <a:endParaRPr lang="en-US"/>
            </a:p>
          </p:txBody>
        </p:sp>
        <p:sp>
          <p:nvSpPr>
            <p:cNvPr id="273428" name="Text Box 20"/>
            <p:cNvSpPr txBox="1">
              <a:spLocks noChangeArrowheads="1"/>
            </p:cNvSpPr>
            <p:nvPr/>
          </p:nvSpPr>
          <p:spPr bwMode="auto">
            <a:xfrm>
              <a:off x="2832" y="1950"/>
              <a:ext cx="288"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latin typeface="Tahoma" pitchFamily="34" charset="0"/>
                </a:rPr>
                <a:t>r</a:t>
              </a:r>
              <a:r>
                <a:rPr lang="en-US" sz="2100" b="1" i="1" baseline="-25000">
                  <a:latin typeface="Tahoma" pitchFamily="34" charset="0"/>
                </a:rPr>
                <a:t>1</a:t>
              </a:r>
              <a:endParaRPr lang="en-US" sz="2100" baseline="-25000">
                <a:latin typeface="Arial" charset="0"/>
              </a:endParaRPr>
            </a:p>
          </p:txBody>
        </p:sp>
        <p:sp>
          <p:nvSpPr>
            <p:cNvPr id="273429" name="Text Box 21"/>
            <p:cNvSpPr txBox="1">
              <a:spLocks noChangeArrowheads="1"/>
            </p:cNvSpPr>
            <p:nvPr/>
          </p:nvSpPr>
          <p:spPr bwMode="auto">
            <a:xfrm>
              <a:off x="3798" y="2976"/>
              <a:ext cx="336"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latin typeface="Tahoma" pitchFamily="34" charset="0"/>
                </a:rPr>
                <a:t>Y</a:t>
              </a:r>
              <a:r>
                <a:rPr lang="en-US" sz="2100" b="1" i="1" baseline="-25000">
                  <a:latin typeface="Tahoma" pitchFamily="34" charset="0"/>
                </a:rPr>
                <a:t>1</a:t>
              </a:r>
              <a:endParaRPr lang="en-US" sz="2100" baseline="-25000">
                <a:latin typeface="Arial" charset="0"/>
              </a:endParaRPr>
            </a:p>
          </p:txBody>
        </p:sp>
      </p:grpSp>
      <p:graphicFrame>
        <p:nvGraphicFramePr>
          <p:cNvPr id="273430" name="Object 22"/>
          <p:cNvGraphicFramePr>
            <a:graphicFrameLocks noChangeAspect="1"/>
          </p:cNvGraphicFramePr>
          <p:nvPr/>
        </p:nvGraphicFramePr>
        <p:xfrm>
          <a:off x="927100" y="1752600"/>
          <a:ext cx="2273300" cy="860425"/>
        </p:xfrm>
        <a:graphic>
          <a:graphicData uri="http://schemas.openxmlformats.org/presentationml/2006/ole">
            <p:oleObj spid="_x0000_s506884" name="Equation" r:id="rId4" imgW="1143000" imgH="431800" progId="">
              <p:embed/>
            </p:oleObj>
          </a:graphicData>
        </a:graphic>
      </p:graphicFrame>
      <p:grpSp>
        <p:nvGrpSpPr>
          <p:cNvPr id="7" name="Group 37"/>
          <p:cNvGrpSpPr>
            <a:grpSpLocks/>
          </p:cNvGrpSpPr>
          <p:nvPr/>
        </p:nvGrpSpPr>
        <p:grpSpPr bwMode="auto">
          <a:xfrm>
            <a:off x="5880100" y="1814513"/>
            <a:ext cx="2579688" cy="2300287"/>
            <a:chOff x="3704" y="1143"/>
            <a:chExt cx="1625" cy="1449"/>
          </a:xfrm>
        </p:grpSpPr>
        <p:sp>
          <p:nvSpPr>
            <p:cNvPr id="273431" name="Line 23"/>
            <p:cNvSpPr>
              <a:spLocks noChangeShapeType="1"/>
            </p:cNvSpPr>
            <p:nvPr/>
          </p:nvSpPr>
          <p:spPr bwMode="auto">
            <a:xfrm>
              <a:off x="3704" y="1143"/>
              <a:ext cx="1257" cy="1253"/>
            </a:xfrm>
            <a:prstGeom prst="line">
              <a:avLst/>
            </a:prstGeom>
            <a:noFill/>
            <a:ln w="28575">
              <a:solidFill>
                <a:srgbClr val="FF0000"/>
              </a:solidFill>
              <a:round/>
              <a:headEnd/>
              <a:tailEnd/>
            </a:ln>
            <a:effectLst/>
          </p:spPr>
          <p:txBody>
            <a:bodyPr/>
            <a:lstStyle/>
            <a:p>
              <a:endParaRPr lang="en-US"/>
            </a:p>
          </p:txBody>
        </p:sp>
        <p:sp>
          <p:nvSpPr>
            <p:cNvPr id="273432" name="Text Box 24"/>
            <p:cNvSpPr txBox="1">
              <a:spLocks noChangeArrowheads="1"/>
            </p:cNvSpPr>
            <p:nvPr/>
          </p:nvSpPr>
          <p:spPr bwMode="auto">
            <a:xfrm>
              <a:off x="4896" y="2304"/>
              <a:ext cx="433" cy="288"/>
            </a:xfrm>
            <a:prstGeom prst="rect">
              <a:avLst/>
            </a:prstGeom>
            <a:noFill/>
            <a:ln w="9525">
              <a:noFill/>
              <a:miter lim="800000"/>
              <a:headEnd/>
              <a:tailEnd/>
            </a:ln>
            <a:effectLst/>
          </p:spPr>
          <p:txBody>
            <a:bodyPr>
              <a:spAutoFit/>
            </a:bodyPr>
            <a:lstStyle/>
            <a:p>
              <a:pPr>
                <a:spcBef>
                  <a:spcPct val="50000"/>
                </a:spcBef>
              </a:pPr>
              <a:r>
                <a:rPr lang="en-US" b="1" i="1">
                  <a:solidFill>
                    <a:srgbClr val="FF0000"/>
                  </a:solidFill>
                  <a:latin typeface="Tahoma" pitchFamily="34" charset="0"/>
                </a:rPr>
                <a:t>IS</a:t>
              </a:r>
              <a:r>
                <a:rPr lang="en-US" sz="2200" b="1" i="1" baseline="-25000">
                  <a:solidFill>
                    <a:srgbClr val="FF0000"/>
                  </a:solidFill>
                  <a:latin typeface="Tahoma" pitchFamily="34" charset="0"/>
                </a:rPr>
                <a:t>2</a:t>
              </a:r>
            </a:p>
          </p:txBody>
        </p:sp>
      </p:grpSp>
      <p:sp>
        <p:nvSpPr>
          <p:cNvPr id="273437" name="Line 29"/>
          <p:cNvSpPr>
            <a:spLocks noChangeShapeType="1"/>
          </p:cNvSpPr>
          <p:nvPr/>
        </p:nvSpPr>
        <p:spPr bwMode="auto">
          <a:xfrm>
            <a:off x="6300788" y="3381375"/>
            <a:ext cx="1138237" cy="0"/>
          </a:xfrm>
          <a:prstGeom prst="line">
            <a:avLst/>
          </a:prstGeom>
          <a:noFill/>
          <a:ln w="19050">
            <a:solidFill>
              <a:schemeClr val="tx1"/>
            </a:solidFill>
            <a:round/>
            <a:headEnd/>
            <a:tailEnd type="triangle" w="med" len="med"/>
          </a:ln>
          <a:effectLst/>
        </p:spPr>
        <p:txBody>
          <a:bodyPr/>
          <a:lstStyle/>
          <a:p>
            <a:endParaRPr lang="en-US"/>
          </a:p>
        </p:txBody>
      </p:sp>
      <p:grpSp>
        <p:nvGrpSpPr>
          <p:cNvPr id="8" name="Group 52"/>
          <p:cNvGrpSpPr>
            <a:grpSpLocks/>
          </p:cNvGrpSpPr>
          <p:nvPr/>
        </p:nvGrpSpPr>
        <p:grpSpPr bwMode="auto">
          <a:xfrm>
            <a:off x="6602413" y="2820988"/>
            <a:ext cx="533400" cy="2360612"/>
            <a:chOff x="4159" y="1777"/>
            <a:chExt cx="336" cy="1487"/>
          </a:xfrm>
        </p:grpSpPr>
        <p:sp>
          <p:nvSpPr>
            <p:cNvPr id="273438" name="Line 30"/>
            <p:cNvSpPr>
              <a:spLocks noChangeShapeType="1"/>
            </p:cNvSpPr>
            <p:nvPr/>
          </p:nvSpPr>
          <p:spPr bwMode="auto">
            <a:xfrm flipH="1">
              <a:off x="4327" y="1777"/>
              <a:ext cx="0" cy="1223"/>
            </a:xfrm>
            <a:prstGeom prst="line">
              <a:avLst/>
            </a:prstGeom>
            <a:noFill/>
            <a:ln w="9525">
              <a:solidFill>
                <a:schemeClr val="tx1"/>
              </a:solidFill>
              <a:prstDash val="dash"/>
              <a:round/>
              <a:headEnd/>
              <a:tailEnd/>
            </a:ln>
            <a:effectLst/>
          </p:spPr>
          <p:txBody>
            <a:bodyPr/>
            <a:lstStyle/>
            <a:p>
              <a:endParaRPr lang="en-US"/>
            </a:p>
          </p:txBody>
        </p:sp>
        <p:sp>
          <p:nvSpPr>
            <p:cNvPr id="273439" name="Text Box 31"/>
            <p:cNvSpPr txBox="1">
              <a:spLocks noChangeArrowheads="1"/>
            </p:cNvSpPr>
            <p:nvPr/>
          </p:nvSpPr>
          <p:spPr bwMode="auto">
            <a:xfrm>
              <a:off x="4159" y="2976"/>
              <a:ext cx="336"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solidFill>
                    <a:srgbClr val="FF0000"/>
                  </a:solidFill>
                  <a:latin typeface="Tahoma" pitchFamily="34" charset="0"/>
                </a:rPr>
                <a:t>Y</a:t>
              </a:r>
              <a:r>
                <a:rPr lang="en-US" sz="2100" b="1" i="1" baseline="-25000">
                  <a:solidFill>
                    <a:srgbClr val="FF0000"/>
                  </a:solidFill>
                  <a:latin typeface="Tahoma" pitchFamily="34" charset="0"/>
                </a:rPr>
                <a:t>2</a:t>
              </a:r>
              <a:endParaRPr lang="en-US" sz="2100" baseline="-25000">
                <a:solidFill>
                  <a:srgbClr val="FF0000"/>
                </a:solidFill>
                <a:latin typeface="Arial" charset="0"/>
              </a:endParaRPr>
            </a:p>
          </p:txBody>
        </p:sp>
      </p:grpSp>
      <p:grpSp>
        <p:nvGrpSpPr>
          <p:cNvPr id="9" name="Group 53"/>
          <p:cNvGrpSpPr>
            <a:grpSpLocks/>
          </p:cNvGrpSpPr>
          <p:nvPr/>
        </p:nvGrpSpPr>
        <p:grpSpPr bwMode="auto">
          <a:xfrm>
            <a:off x="4495800" y="2514600"/>
            <a:ext cx="2376488" cy="457200"/>
            <a:chOff x="2832" y="1584"/>
            <a:chExt cx="1497" cy="288"/>
          </a:xfrm>
        </p:grpSpPr>
        <p:sp>
          <p:nvSpPr>
            <p:cNvPr id="273440" name="Line 32"/>
            <p:cNvSpPr>
              <a:spLocks noChangeShapeType="1"/>
            </p:cNvSpPr>
            <p:nvPr/>
          </p:nvSpPr>
          <p:spPr bwMode="auto">
            <a:xfrm flipH="1" flipV="1">
              <a:off x="3094" y="1760"/>
              <a:ext cx="1235" cy="3"/>
            </a:xfrm>
            <a:prstGeom prst="line">
              <a:avLst/>
            </a:prstGeom>
            <a:noFill/>
            <a:ln w="9525">
              <a:solidFill>
                <a:schemeClr val="tx1"/>
              </a:solidFill>
              <a:prstDash val="dash"/>
              <a:round/>
              <a:headEnd/>
              <a:tailEnd/>
            </a:ln>
            <a:effectLst/>
          </p:spPr>
          <p:txBody>
            <a:bodyPr/>
            <a:lstStyle/>
            <a:p>
              <a:endParaRPr lang="en-US"/>
            </a:p>
          </p:txBody>
        </p:sp>
        <p:sp>
          <p:nvSpPr>
            <p:cNvPr id="273441" name="Text Box 33"/>
            <p:cNvSpPr txBox="1">
              <a:spLocks noChangeArrowheads="1"/>
            </p:cNvSpPr>
            <p:nvPr/>
          </p:nvSpPr>
          <p:spPr bwMode="auto">
            <a:xfrm>
              <a:off x="2832" y="1584"/>
              <a:ext cx="288"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solidFill>
                    <a:srgbClr val="FF0000"/>
                  </a:solidFill>
                  <a:latin typeface="Tahoma" pitchFamily="34" charset="0"/>
                </a:rPr>
                <a:t>r</a:t>
              </a:r>
              <a:r>
                <a:rPr lang="en-US" sz="2100" b="1" i="1" baseline="-25000">
                  <a:solidFill>
                    <a:srgbClr val="FF0000"/>
                  </a:solidFill>
                  <a:latin typeface="Tahoma" pitchFamily="34" charset="0"/>
                </a:rPr>
                <a:t>2</a:t>
              </a:r>
              <a:endParaRPr lang="en-US" sz="2100" baseline="-25000">
                <a:solidFill>
                  <a:srgbClr val="FF0000"/>
                </a:solidFill>
                <a:latin typeface="Arial" charset="0"/>
              </a:endParaRPr>
            </a:p>
          </p:txBody>
        </p:sp>
      </p:grpSp>
      <p:grpSp>
        <p:nvGrpSpPr>
          <p:cNvPr id="10" name="Group 55"/>
          <p:cNvGrpSpPr>
            <a:grpSpLocks/>
          </p:cNvGrpSpPr>
          <p:nvPr/>
        </p:nvGrpSpPr>
        <p:grpSpPr bwMode="auto">
          <a:xfrm>
            <a:off x="6308725" y="3462338"/>
            <a:ext cx="1106488" cy="652462"/>
            <a:chOff x="3974" y="2181"/>
            <a:chExt cx="697" cy="411"/>
          </a:xfrm>
        </p:grpSpPr>
        <p:grpSp>
          <p:nvGrpSpPr>
            <p:cNvPr id="11" name="Group 38"/>
            <p:cNvGrpSpPr>
              <a:grpSpLocks/>
            </p:cNvGrpSpPr>
            <p:nvPr/>
          </p:nvGrpSpPr>
          <p:grpSpPr bwMode="auto">
            <a:xfrm>
              <a:off x="4272" y="2304"/>
              <a:ext cx="288" cy="288"/>
              <a:chOff x="1008" y="3264"/>
              <a:chExt cx="288" cy="288"/>
            </a:xfrm>
          </p:grpSpPr>
          <p:sp>
            <p:nvSpPr>
              <p:cNvPr id="273444" name="AutoShape 36"/>
              <p:cNvSpPr>
                <a:spLocks noChangeArrowheads="1"/>
              </p:cNvSpPr>
              <p:nvPr/>
            </p:nvSpPr>
            <p:spPr bwMode="auto">
              <a:xfrm>
                <a:off x="1008" y="3264"/>
                <a:ext cx="288" cy="288"/>
              </a:xfrm>
              <a:prstGeom prst="roundRect">
                <a:avLst>
                  <a:gd name="adj" fmla="val 50000"/>
                </a:avLst>
              </a:prstGeom>
              <a:solidFill>
                <a:srgbClr val="66CCFF"/>
              </a:solidFill>
              <a:ln w="9525">
                <a:solidFill>
                  <a:schemeClr val="tx1"/>
                </a:solidFill>
                <a:round/>
                <a:headEnd/>
                <a:tailEnd/>
              </a:ln>
              <a:effectLst/>
            </p:spPr>
            <p:txBody>
              <a:bodyPr wrap="none" anchor="ctr"/>
              <a:lstStyle/>
              <a:p>
                <a:endParaRPr lang="en-US"/>
              </a:p>
            </p:txBody>
          </p:sp>
          <p:sp>
            <p:nvSpPr>
              <p:cNvPr id="273443" name="Text Box 35"/>
              <p:cNvSpPr txBox="1">
                <a:spLocks noChangeArrowheads="1"/>
              </p:cNvSpPr>
              <p:nvPr/>
            </p:nvSpPr>
            <p:spPr bwMode="auto">
              <a:xfrm>
                <a:off x="1008" y="3264"/>
                <a:ext cx="288" cy="260"/>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100">
                    <a:latin typeface="Tahoma" pitchFamily="34" charset="0"/>
                  </a:rPr>
                  <a:t>1.</a:t>
                </a:r>
              </a:p>
            </p:txBody>
          </p:sp>
        </p:grpSp>
        <p:sp>
          <p:nvSpPr>
            <p:cNvPr id="273442" name="AutoShape 34"/>
            <p:cNvSpPr>
              <a:spLocks/>
            </p:cNvSpPr>
            <p:nvPr/>
          </p:nvSpPr>
          <p:spPr bwMode="auto">
            <a:xfrm rot="-5377495">
              <a:off x="4275" y="1880"/>
              <a:ext cx="96" cy="697"/>
            </a:xfrm>
            <a:prstGeom prst="leftBrace">
              <a:avLst>
                <a:gd name="adj1" fmla="val 60503"/>
                <a:gd name="adj2" fmla="val 60875"/>
              </a:avLst>
            </a:prstGeom>
            <a:noFill/>
            <a:ln w="19050">
              <a:solidFill>
                <a:schemeClr val="tx1"/>
              </a:solidFill>
              <a:round/>
              <a:headEnd/>
              <a:tailEnd/>
            </a:ln>
            <a:effectLst/>
          </p:spPr>
          <p:txBody>
            <a:bodyPr wrap="none" anchor="ctr"/>
            <a:lstStyle/>
            <a:p>
              <a:endParaRPr lang="en-US"/>
            </a:p>
          </p:txBody>
        </p:sp>
      </p:grpSp>
      <p:sp>
        <p:nvSpPr>
          <p:cNvPr id="273448" name="Rectangle 40"/>
          <p:cNvSpPr>
            <a:spLocks noChangeArrowheads="1"/>
          </p:cNvSpPr>
          <p:nvPr/>
        </p:nvSpPr>
        <p:spPr bwMode="auto">
          <a:xfrm>
            <a:off x="381000" y="3429000"/>
            <a:ext cx="3581400" cy="1371600"/>
          </a:xfrm>
          <a:prstGeom prst="rect">
            <a:avLst/>
          </a:prstGeom>
          <a:solidFill>
            <a:schemeClr val="bg1">
              <a:alpha val="50000"/>
            </a:schemeClr>
          </a:solidFill>
          <a:ln w="9525">
            <a:noFill/>
            <a:miter lim="800000"/>
            <a:headEnd/>
            <a:tailEnd/>
          </a:ln>
          <a:effectLst/>
        </p:spPr>
        <p:txBody>
          <a:bodyPr/>
          <a:lstStyle/>
          <a:p>
            <a:pPr marL="461963" indent="-461963">
              <a:spcBef>
                <a:spcPct val="50000"/>
              </a:spcBef>
              <a:buSzPct val="110000"/>
              <a:buFont typeface="Wingdings" pitchFamily="2" charset="2"/>
              <a:buNone/>
              <a:tabLst>
                <a:tab pos="1371600" algn="l"/>
              </a:tabLst>
            </a:pPr>
            <a:r>
              <a:rPr lang="en-US" sz="1800" dirty="0">
                <a:latin typeface="Tahoma" pitchFamily="34" charset="0"/>
                <a:sym typeface="Symbol" pitchFamily="18" charset="2"/>
              </a:rPr>
              <a:t>2</a:t>
            </a:r>
            <a:r>
              <a:rPr lang="en-US" sz="1800" dirty="0">
                <a:latin typeface="Arial" pitchFamily="34" charset="0"/>
                <a:cs typeface="Arial" pitchFamily="34" charset="0"/>
                <a:sym typeface="Symbol" pitchFamily="18" charset="2"/>
              </a:rPr>
              <a:t>.  This raises money demand, causing the interest rate to rise…</a:t>
            </a:r>
            <a:endParaRPr lang="en-US" sz="1800" dirty="0">
              <a:latin typeface="Arial" pitchFamily="34" charset="0"/>
              <a:cs typeface="Arial" pitchFamily="34" charset="0"/>
            </a:endParaRPr>
          </a:p>
        </p:txBody>
      </p:sp>
      <p:grpSp>
        <p:nvGrpSpPr>
          <p:cNvPr id="12" name="Group 41"/>
          <p:cNvGrpSpPr>
            <a:grpSpLocks/>
          </p:cNvGrpSpPr>
          <p:nvPr/>
        </p:nvGrpSpPr>
        <p:grpSpPr bwMode="auto">
          <a:xfrm>
            <a:off x="4114800" y="2895600"/>
            <a:ext cx="457200" cy="457200"/>
            <a:chOff x="1008" y="3264"/>
            <a:chExt cx="288" cy="288"/>
          </a:xfrm>
        </p:grpSpPr>
        <p:sp>
          <p:nvSpPr>
            <p:cNvPr id="273450" name="AutoShape 42"/>
            <p:cNvSpPr>
              <a:spLocks noChangeArrowheads="1"/>
            </p:cNvSpPr>
            <p:nvPr/>
          </p:nvSpPr>
          <p:spPr bwMode="auto">
            <a:xfrm>
              <a:off x="1008" y="3264"/>
              <a:ext cx="288" cy="288"/>
            </a:xfrm>
            <a:prstGeom prst="roundRect">
              <a:avLst>
                <a:gd name="adj" fmla="val 50000"/>
              </a:avLst>
            </a:prstGeom>
            <a:solidFill>
              <a:srgbClr val="66CCFF"/>
            </a:solidFill>
            <a:ln w="9525">
              <a:solidFill>
                <a:schemeClr val="tx1"/>
              </a:solidFill>
              <a:round/>
              <a:headEnd/>
              <a:tailEnd/>
            </a:ln>
            <a:effectLst/>
          </p:spPr>
          <p:txBody>
            <a:bodyPr wrap="none" anchor="ctr"/>
            <a:lstStyle/>
            <a:p>
              <a:endParaRPr lang="en-US"/>
            </a:p>
          </p:txBody>
        </p:sp>
        <p:sp>
          <p:nvSpPr>
            <p:cNvPr id="273451" name="Text Box 43"/>
            <p:cNvSpPr txBox="1">
              <a:spLocks noChangeArrowheads="1"/>
            </p:cNvSpPr>
            <p:nvPr/>
          </p:nvSpPr>
          <p:spPr bwMode="auto">
            <a:xfrm>
              <a:off x="1008" y="3264"/>
              <a:ext cx="288" cy="260"/>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100">
                  <a:latin typeface="Tahoma" pitchFamily="34" charset="0"/>
                </a:rPr>
                <a:t>2.</a:t>
              </a:r>
            </a:p>
          </p:txBody>
        </p:sp>
      </p:grpSp>
      <p:sp>
        <p:nvSpPr>
          <p:cNvPr id="273452" name="Rectangle 44"/>
          <p:cNvSpPr>
            <a:spLocks noChangeArrowheads="1"/>
          </p:cNvSpPr>
          <p:nvPr/>
        </p:nvSpPr>
        <p:spPr bwMode="auto">
          <a:xfrm>
            <a:off x="381000" y="4724400"/>
            <a:ext cx="4572000" cy="1676400"/>
          </a:xfrm>
          <a:prstGeom prst="rect">
            <a:avLst/>
          </a:prstGeom>
          <a:solidFill>
            <a:schemeClr val="bg1">
              <a:alpha val="50000"/>
            </a:schemeClr>
          </a:solidFill>
          <a:ln w="9525">
            <a:noFill/>
            <a:miter lim="800000"/>
            <a:headEnd/>
            <a:tailEnd/>
          </a:ln>
          <a:effectLst/>
        </p:spPr>
        <p:txBody>
          <a:bodyPr/>
          <a:lstStyle/>
          <a:p>
            <a:pPr marL="461963" indent="-461963">
              <a:spcBef>
                <a:spcPct val="50000"/>
              </a:spcBef>
              <a:buSzPct val="110000"/>
              <a:buFont typeface="Wingdings" pitchFamily="2" charset="2"/>
              <a:buNone/>
              <a:tabLst>
                <a:tab pos="1371600" algn="l"/>
              </a:tabLst>
            </a:pPr>
            <a:r>
              <a:rPr lang="en-US" sz="1800" dirty="0">
                <a:latin typeface="Arial" pitchFamily="34" charset="0"/>
                <a:cs typeface="Arial" pitchFamily="34" charset="0"/>
                <a:sym typeface="Symbol" pitchFamily="18" charset="2"/>
              </a:rPr>
              <a:t>3.  …which reduces investment, so the final increase in </a:t>
            </a:r>
            <a:r>
              <a:rPr lang="en-US" sz="1800" b="1" i="1" dirty="0">
                <a:latin typeface="Arial" pitchFamily="34" charset="0"/>
                <a:cs typeface="Arial" pitchFamily="34" charset="0"/>
                <a:sym typeface="Symbol" pitchFamily="18" charset="2"/>
              </a:rPr>
              <a:t>Y</a:t>
            </a:r>
            <a:endParaRPr lang="en-US" sz="1800" dirty="0">
              <a:latin typeface="Arial" pitchFamily="34" charset="0"/>
              <a:cs typeface="Arial" pitchFamily="34" charset="0"/>
              <a:sym typeface="Symbol" pitchFamily="18" charset="2"/>
            </a:endParaRPr>
          </a:p>
        </p:txBody>
      </p:sp>
      <p:graphicFrame>
        <p:nvGraphicFramePr>
          <p:cNvPr id="273453" name="Object 45"/>
          <p:cNvGraphicFramePr>
            <a:graphicFrameLocks noChangeAspect="1"/>
          </p:cNvGraphicFramePr>
          <p:nvPr/>
        </p:nvGraphicFramePr>
        <p:xfrm>
          <a:off x="914400" y="5454650"/>
          <a:ext cx="3886200" cy="869950"/>
        </p:xfrm>
        <a:graphic>
          <a:graphicData uri="http://schemas.openxmlformats.org/presentationml/2006/ole">
            <p:oleObj spid="_x0000_s506885" name="Equation" r:id="rId5" imgW="1930400" imgH="431800" progId="">
              <p:embed/>
            </p:oleObj>
          </a:graphicData>
        </a:graphic>
      </p:graphicFrame>
      <p:grpSp>
        <p:nvGrpSpPr>
          <p:cNvPr id="13" name="Group 46"/>
          <p:cNvGrpSpPr>
            <a:grpSpLocks/>
          </p:cNvGrpSpPr>
          <p:nvPr/>
        </p:nvGrpSpPr>
        <p:grpSpPr bwMode="auto">
          <a:xfrm>
            <a:off x="6324600" y="5181600"/>
            <a:ext cx="457200" cy="457200"/>
            <a:chOff x="1008" y="3264"/>
            <a:chExt cx="288" cy="288"/>
          </a:xfrm>
        </p:grpSpPr>
        <p:sp>
          <p:nvSpPr>
            <p:cNvPr id="273455" name="AutoShape 47"/>
            <p:cNvSpPr>
              <a:spLocks noChangeArrowheads="1"/>
            </p:cNvSpPr>
            <p:nvPr/>
          </p:nvSpPr>
          <p:spPr bwMode="auto">
            <a:xfrm>
              <a:off x="1008" y="3264"/>
              <a:ext cx="288" cy="288"/>
            </a:xfrm>
            <a:prstGeom prst="roundRect">
              <a:avLst>
                <a:gd name="adj" fmla="val 50000"/>
              </a:avLst>
            </a:prstGeom>
            <a:solidFill>
              <a:srgbClr val="66CCFF"/>
            </a:solidFill>
            <a:ln w="9525">
              <a:solidFill>
                <a:schemeClr val="tx1"/>
              </a:solidFill>
              <a:round/>
              <a:headEnd/>
              <a:tailEnd/>
            </a:ln>
            <a:effectLst/>
          </p:spPr>
          <p:txBody>
            <a:bodyPr wrap="none" anchor="ctr"/>
            <a:lstStyle/>
            <a:p>
              <a:endParaRPr lang="en-US"/>
            </a:p>
          </p:txBody>
        </p:sp>
        <p:sp>
          <p:nvSpPr>
            <p:cNvPr id="273456" name="Text Box 48"/>
            <p:cNvSpPr txBox="1">
              <a:spLocks noChangeArrowheads="1"/>
            </p:cNvSpPr>
            <p:nvPr/>
          </p:nvSpPr>
          <p:spPr bwMode="auto">
            <a:xfrm>
              <a:off x="1008" y="3264"/>
              <a:ext cx="288" cy="260"/>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100">
                  <a:latin typeface="Tahoma" pitchFamily="34" charset="0"/>
                </a:rPr>
                <a:t>3.</a:t>
              </a:r>
            </a:p>
          </p:txBody>
        </p:sp>
      </p:grpSp>
      <p:sp>
        <p:nvSpPr>
          <p:cNvPr id="273458" name="Line 50"/>
          <p:cNvSpPr>
            <a:spLocks noChangeShapeType="1"/>
          </p:cNvSpPr>
          <p:nvPr/>
        </p:nvSpPr>
        <p:spPr bwMode="auto">
          <a:xfrm>
            <a:off x="6300788" y="4648200"/>
            <a:ext cx="561975" cy="0"/>
          </a:xfrm>
          <a:prstGeom prst="line">
            <a:avLst/>
          </a:prstGeom>
          <a:noFill/>
          <a:ln w="19050">
            <a:solidFill>
              <a:schemeClr val="tx1"/>
            </a:solidFill>
            <a:round/>
            <a:headEnd/>
            <a:tailEnd type="triangle" w="med" len="med"/>
          </a:ln>
          <a:effectLst/>
        </p:spPr>
        <p:txBody>
          <a:bodyPr/>
          <a:lstStyle/>
          <a:p>
            <a:endParaRPr lang="en-US"/>
          </a:p>
        </p:txBody>
      </p:sp>
      <p:sp>
        <p:nvSpPr>
          <p:cNvPr id="273459" name="Line 51"/>
          <p:cNvSpPr>
            <a:spLocks noChangeShapeType="1"/>
          </p:cNvSpPr>
          <p:nvPr/>
        </p:nvSpPr>
        <p:spPr bwMode="auto">
          <a:xfrm flipH="1" flipV="1">
            <a:off x="5026025" y="2794000"/>
            <a:ext cx="3175" cy="582613"/>
          </a:xfrm>
          <a:prstGeom prst="line">
            <a:avLst/>
          </a:prstGeom>
          <a:noFill/>
          <a:ln w="19050">
            <a:solidFill>
              <a:schemeClr val="tx1"/>
            </a:solidFill>
            <a:round/>
            <a:headEnd/>
            <a:tailEnd type="triangle" w="med" len="med"/>
          </a:ln>
          <a:effectLst/>
        </p:spPr>
        <p:txBody>
          <a:bodyPr/>
          <a:lstStyle/>
          <a:p>
            <a:endParaRPr 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13" name="Rectangle 1033"/>
          <p:cNvSpPr>
            <a:spLocks noGrp="1" noChangeArrowheads="1"/>
          </p:cNvSpPr>
          <p:nvPr>
            <p:ph type="title"/>
          </p:nvPr>
        </p:nvSpPr>
        <p:spPr>
          <a:xfrm>
            <a:off x="304800" y="304800"/>
            <a:ext cx="8534400" cy="838200"/>
          </a:xfrm>
        </p:spPr>
        <p:txBody>
          <a:bodyPr>
            <a:normAutofit/>
          </a:bodyPr>
          <a:lstStyle/>
          <a:p>
            <a:r>
              <a:rPr lang="en-US" sz="2400" b="1" dirty="0">
                <a:latin typeface="Arial" pitchFamily="34" charset="0"/>
                <a:cs typeface="Arial" pitchFamily="34" charset="0"/>
              </a:rPr>
              <a:t>A tax cut</a:t>
            </a:r>
          </a:p>
        </p:txBody>
      </p:sp>
      <p:grpSp>
        <p:nvGrpSpPr>
          <p:cNvPr id="2" name="Group 1027"/>
          <p:cNvGrpSpPr>
            <a:grpSpLocks/>
          </p:cNvGrpSpPr>
          <p:nvPr/>
        </p:nvGrpSpPr>
        <p:grpSpPr bwMode="auto">
          <a:xfrm>
            <a:off x="5272088" y="2359025"/>
            <a:ext cx="2592387" cy="2198688"/>
            <a:chOff x="3321" y="1486"/>
            <a:chExt cx="1633" cy="1385"/>
          </a:xfrm>
        </p:grpSpPr>
        <p:sp>
          <p:nvSpPr>
            <p:cNvPr id="277508" name="Line 1028"/>
            <p:cNvSpPr>
              <a:spLocks noChangeShapeType="1"/>
            </p:cNvSpPr>
            <p:nvPr/>
          </p:nvSpPr>
          <p:spPr bwMode="auto">
            <a:xfrm>
              <a:off x="3321" y="1486"/>
              <a:ext cx="1257" cy="1253"/>
            </a:xfrm>
            <a:prstGeom prst="line">
              <a:avLst/>
            </a:prstGeom>
            <a:noFill/>
            <a:ln w="28575">
              <a:solidFill>
                <a:schemeClr val="tx1"/>
              </a:solidFill>
              <a:round/>
              <a:headEnd/>
              <a:tailEnd/>
            </a:ln>
            <a:effectLst/>
          </p:spPr>
          <p:txBody>
            <a:bodyPr/>
            <a:lstStyle/>
            <a:p>
              <a:endParaRPr lang="en-US"/>
            </a:p>
          </p:txBody>
        </p:sp>
        <p:sp>
          <p:nvSpPr>
            <p:cNvPr id="277509" name="Text Box 1029"/>
            <p:cNvSpPr txBox="1">
              <a:spLocks noChangeArrowheads="1"/>
            </p:cNvSpPr>
            <p:nvPr/>
          </p:nvSpPr>
          <p:spPr bwMode="auto">
            <a:xfrm>
              <a:off x="4521" y="2583"/>
              <a:ext cx="433"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IS</a:t>
              </a:r>
              <a:r>
                <a:rPr lang="en-US" sz="2200" b="1" i="1" baseline="-25000">
                  <a:latin typeface="Tahoma" pitchFamily="34" charset="0"/>
                </a:rPr>
                <a:t>1</a:t>
              </a:r>
            </a:p>
          </p:txBody>
        </p:sp>
      </p:grpSp>
      <p:grpSp>
        <p:nvGrpSpPr>
          <p:cNvPr id="3" name="Group 1073"/>
          <p:cNvGrpSpPr>
            <a:grpSpLocks/>
          </p:cNvGrpSpPr>
          <p:nvPr/>
        </p:nvGrpSpPr>
        <p:grpSpPr bwMode="auto">
          <a:xfrm>
            <a:off x="6615113" y="3671888"/>
            <a:ext cx="514350" cy="457200"/>
            <a:chOff x="4140" y="2313"/>
            <a:chExt cx="324" cy="288"/>
          </a:xfrm>
        </p:grpSpPr>
        <p:sp>
          <p:nvSpPr>
            <p:cNvPr id="277511" name="AutoShape 1031"/>
            <p:cNvSpPr>
              <a:spLocks noChangeArrowheads="1"/>
            </p:cNvSpPr>
            <p:nvPr/>
          </p:nvSpPr>
          <p:spPr bwMode="auto">
            <a:xfrm>
              <a:off x="4140" y="2313"/>
              <a:ext cx="288" cy="288"/>
            </a:xfrm>
            <a:prstGeom prst="roundRect">
              <a:avLst>
                <a:gd name="adj" fmla="val 50000"/>
              </a:avLst>
            </a:prstGeom>
            <a:solidFill>
              <a:schemeClr val="accent1"/>
            </a:solidFill>
            <a:ln w="9525">
              <a:solidFill>
                <a:schemeClr val="tx1"/>
              </a:solidFill>
              <a:round/>
              <a:headEnd/>
              <a:tailEnd/>
            </a:ln>
            <a:effectLst/>
          </p:spPr>
          <p:txBody>
            <a:bodyPr wrap="none" anchor="ctr"/>
            <a:lstStyle/>
            <a:p>
              <a:endParaRPr lang="en-US"/>
            </a:p>
          </p:txBody>
        </p:sp>
        <p:sp>
          <p:nvSpPr>
            <p:cNvPr id="277512" name="Text Box 1032"/>
            <p:cNvSpPr txBox="1">
              <a:spLocks noChangeArrowheads="1"/>
            </p:cNvSpPr>
            <p:nvPr/>
          </p:nvSpPr>
          <p:spPr bwMode="auto">
            <a:xfrm>
              <a:off x="4176" y="2322"/>
              <a:ext cx="288" cy="260"/>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100">
                  <a:latin typeface="Tahoma" pitchFamily="34" charset="0"/>
                </a:rPr>
                <a:t>1.</a:t>
              </a:r>
            </a:p>
          </p:txBody>
        </p:sp>
      </p:grpSp>
      <p:grpSp>
        <p:nvGrpSpPr>
          <p:cNvPr id="4" name="Group 1035"/>
          <p:cNvGrpSpPr>
            <a:grpSpLocks/>
          </p:cNvGrpSpPr>
          <p:nvPr/>
        </p:nvGrpSpPr>
        <p:grpSpPr bwMode="auto">
          <a:xfrm>
            <a:off x="4662488" y="1357313"/>
            <a:ext cx="3962400" cy="3616325"/>
            <a:chOff x="2976" y="1296"/>
            <a:chExt cx="2304" cy="2088"/>
          </a:xfrm>
        </p:grpSpPr>
        <p:grpSp>
          <p:nvGrpSpPr>
            <p:cNvPr id="5" name="Group 1036"/>
            <p:cNvGrpSpPr>
              <a:grpSpLocks/>
            </p:cNvGrpSpPr>
            <p:nvPr/>
          </p:nvGrpSpPr>
          <p:grpSpPr bwMode="auto">
            <a:xfrm>
              <a:off x="3120" y="1536"/>
              <a:ext cx="1968" cy="1728"/>
              <a:chOff x="2640" y="1056"/>
              <a:chExt cx="2496" cy="2112"/>
            </a:xfrm>
          </p:grpSpPr>
          <p:sp>
            <p:nvSpPr>
              <p:cNvPr id="277517" name="Line 1037"/>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277518" name="Line 1038"/>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277519" name="Text Box 1039"/>
            <p:cNvSpPr txBox="1">
              <a:spLocks noChangeArrowheads="1"/>
            </p:cNvSpPr>
            <p:nvPr/>
          </p:nvSpPr>
          <p:spPr bwMode="auto">
            <a:xfrm>
              <a:off x="4944" y="3120"/>
              <a:ext cx="336" cy="264"/>
            </a:xfrm>
            <a:prstGeom prst="rect">
              <a:avLst/>
            </a:prstGeom>
            <a:noFill/>
            <a:ln w="9525">
              <a:noFill/>
              <a:miter lim="800000"/>
              <a:headEnd/>
              <a:tailEnd/>
            </a:ln>
            <a:effectLst/>
          </p:spPr>
          <p:txBody>
            <a:bodyPr>
              <a:spAutoFit/>
            </a:bodyPr>
            <a:lstStyle/>
            <a:p>
              <a:pPr algn="ctr"/>
              <a:r>
                <a:rPr lang="en-US" b="1" i="1">
                  <a:latin typeface="Tahoma" pitchFamily="34" charset="0"/>
                </a:rPr>
                <a:t>Y</a:t>
              </a:r>
              <a:r>
                <a:rPr lang="en-US">
                  <a:latin typeface="Arial" charset="0"/>
                </a:rPr>
                <a:t> </a:t>
              </a:r>
              <a:endParaRPr lang="en-US" sz="2200">
                <a:latin typeface="Arial" charset="0"/>
              </a:endParaRPr>
            </a:p>
          </p:txBody>
        </p:sp>
        <p:sp>
          <p:nvSpPr>
            <p:cNvPr id="277520" name="Text Box 1040"/>
            <p:cNvSpPr txBox="1">
              <a:spLocks noChangeArrowheads="1"/>
            </p:cNvSpPr>
            <p:nvPr/>
          </p:nvSpPr>
          <p:spPr bwMode="auto">
            <a:xfrm>
              <a:off x="2976" y="1296"/>
              <a:ext cx="240" cy="264"/>
            </a:xfrm>
            <a:prstGeom prst="rect">
              <a:avLst/>
            </a:prstGeom>
            <a:noFill/>
            <a:ln w="9525">
              <a:noFill/>
              <a:miter lim="800000"/>
              <a:headEnd/>
              <a:tailEnd/>
            </a:ln>
            <a:effectLst/>
          </p:spPr>
          <p:txBody>
            <a:bodyPr>
              <a:spAutoFit/>
            </a:bodyPr>
            <a:lstStyle/>
            <a:p>
              <a:pPr algn="ctr">
                <a:tabLst>
                  <a:tab pos="1082675" algn="r"/>
                  <a:tab pos="1830388" algn="r"/>
                </a:tabLst>
              </a:pPr>
              <a:r>
                <a:rPr lang="en-US" b="1" i="1">
                  <a:latin typeface="Tahoma" pitchFamily="34" charset="0"/>
                </a:rPr>
                <a:t>r</a:t>
              </a:r>
              <a:endParaRPr lang="en-US" sz="2200">
                <a:latin typeface="Arial" charset="0"/>
              </a:endParaRPr>
            </a:p>
          </p:txBody>
        </p:sp>
      </p:grpSp>
      <p:grpSp>
        <p:nvGrpSpPr>
          <p:cNvPr id="6" name="Group 1041"/>
          <p:cNvGrpSpPr>
            <a:grpSpLocks/>
          </p:cNvGrpSpPr>
          <p:nvPr/>
        </p:nvGrpSpPr>
        <p:grpSpPr bwMode="auto">
          <a:xfrm>
            <a:off x="5348288" y="1738313"/>
            <a:ext cx="2667000" cy="2590800"/>
            <a:chOff x="3504" y="1200"/>
            <a:chExt cx="1488" cy="1440"/>
          </a:xfrm>
        </p:grpSpPr>
        <p:sp>
          <p:nvSpPr>
            <p:cNvPr id="277522" name="Line 1042"/>
            <p:cNvSpPr>
              <a:spLocks noChangeShapeType="1"/>
            </p:cNvSpPr>
            <p:nvPr/>
          </p:nvSpPr>
          <p:spPr bwMode="auto">
            <a:xfrm flipV="1">
              <a:off x="3504" y="1440"/>
              <a:ext cx="1200" cy="1200"/>
            </a:xfrm>
            <a:prstGeom prst="line">
              <a:avLst/>
            </a:prstGeom>
            <a:noFill/>
            <a:ln w="28575">
              <a:solidFill>
                <a:schemeClr val="tx1"/>
              </a:solidFill>
              <a:round/>
              <a:headEnd/>
              <a:tailEnd/>
            </a:ln>
            <a:effectLst/>
          </p:spPr>
          <p:txBody>
            <a:bodyPr/>
            <a:lstStyle/>
            <a:p>
              <a:endParaRPr lang="en-US"/>
            </a:p>
          </p:txBody>
        </p:sp>
        <p:sp>
          <p:nvSpPr>
            <p:cNvPr id="277523" name="Text Box 1043"/>
            <p:cNvSpPr txBox="1">
              <a:spLocks noChangeArrowheads="1"/>
            </p:cNvSpPr>
            <p:nvPr/>
          </p:nvSpPr>
          <p:spPr bwMode="auto">
            <a:xfrm>
              <a:off x="4560" y="1200"/>
              <a:ext cx="432" cy="254"/>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LM</a:t>
              </a:r>
            </a:p>
          </p:txBody>
        </p:sp>
      </p:grpSp>
      <p:grpSp>
        <p:nvGrpSpPr>
          <p:cNvPr id="7" name="Group 1044"/>
          <p:cNvGrpSpPr>
            <a:grpSpLocks/>
          </p:cNvGrpSpPr>
          <p:nvPr/>
        </p:nvGrpSpPr>
        <p:grpSpPr bwMode="auto">
          <a:xfrm>
            <a:off x="4495800" y="3095625"/>
            <a:ext cx="2066925" cy="2085975"/>
            <a:chOff x="2832" y="1950"/>
            <a:chExt cx="1302" cy="1314"/>
          </a:xfrm>
        </p:grpSpPr>
        <p:sp>
          <p:nvSpPr>
            <p:cNvPr id="277525" name="Line 1045"/>
            <p:cNvSpPr>
              <a:spLocks noChangeShapeType="1"/>
            </p:cNvSpPr>
            <p:nvPr/>
          </p:nvSpPr>
          <p:spPr bwMode="auto">
            <a:xfrm flipH="1">
              <a:off x="3092" y="2130"/>
              <a:ext cx="870" cy="0"/>
            </a:xfrm>
            <a:prstGeom prst="line">
              <a:avLst/>
            </a:prstGeom>
            <a:noFill/>
            <a:ln w="9525">
              <a:solidFill>
                <a:schemeClr val="tx1"/>
              </a:solidFill>
              <a:prstDash val="dash"/>
              <a:round/>
              <a:headEnd/>
              <a:tailEnd/>
            </a:ln>
            <a:effectLst/>
          </p:spPr>
          <p:txBody>
            <a:bodyPr/>
            <a:lstStyle/>
            <a:p>
              <a:endParaRPr lang="en-US"/>
            </a:p>
          </p:txBody>
        </p:sp>
        <p:sp>
          <p:nvSpPr>
            <p:cNvPr id="277526" name="Line 1046"/>
            <p:cNvSpPr>
              <a:spLocks noChangeShapeType="1"/>
            </p:cNvSpPr>
            <p:nvPr/>
          </p:nvSpPr>
          <p:spPr bwMode="auto">
            <a:xfrm flipH="1">
              <a:off x="3966" y="2127"/>
              <a:ext cx="0" cy="873"/>
            </a:xfrm>
            <a:prstGeom prst="line">
              <a:avLst/>
            </a:prstGeom>
            <a:noFill/>
            <a:ln w="9525">
              <a:solidFill>
                <a:schemeClr val="tx1"/>
              </a:solidFill>
              <a:prstDash val="dash"/>
              <a:round/>
              <a:headEnd/>
              <a:tailEnd/>
            </a:ln>
            <a:effectLst/>
          </p:spPr>
          <p:txBody>
            <a:bodyPr/>
            <a:lstStyle/>
            <a:p>
              <a:endParaRPr lang="en-US"/>
            </a:p>
          </p:txBody>
        </p:sp>
        <p:sp>
          <p:nvSpPr>
            <p:cNvPr id="277527" name="Text Box 1047"/>
            <p:cNvSpPr txBox="1">
              <a:spLocks noChangeArrowheads="1"/>
            </p:cNvSpPr>
            <p:nvPr/>
          </p:nvSpPr>
          <p:spPr bwMode="auto">
            <a:xfrm>
              <a:off x="2832" y="1950"/>
              <a:ext cx="288"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latin typeface="Tahoma" pitchFamily="34" charset="0"/>
                </a:rPr>
                <a:t>r</a:t>
              </a:r>
              <a:r>
                <a:rPr lang="en-US" sz="2100" b="1" i="1" baseline="-25000">
                  <a:latin typeface="Tahoma" pitchFamily="34" charset="0"/>
                </a:rPr>
                <a:t>1</a:t>
              </a:r>
              <a:endParaRPr lang="en-US" sz="2100" baseline="-25000">
                <a:latin typeface="Arial" charset="0"/>
              </a:endParaRPr>
            </a:p>
          </p:txBody>
        </p:sp>
        <p:sp>
          <p:nvSpPr>
            <p:cNvPr id="277528" name="Text Box 1048"/>
            <p:cNvSpPr txBox="1">
              <a:spLocks noChangeArrowheads="1"/>
            </p:cNvSpPr>
            <p:nvPr/>
          </p:nvSpPr>
          <p:spPr bwMode="auto">
            <a:xfrm>
              <a:off x="3798" y="2976"/>
              <a:ext cx="336"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latin typeface="Tahoma" pitchFamily="34" charset="0"/>
                </a:rPr>
                <a:t>Y</a:t>
              </a:r>
              <a:r>
                <a:rPr lang="en-US" sz="2100" b="1" i="1" baseline="-25000">
                  <a:latin typeface="Tahoma" pitchFamily="34" charset="0"/>
                </a:rPr>
                <a:t>1</a:t>
              </a:r>
              <a:endParaRPr lang="en-US" sz="2100" baseline="-25000">
                <a:latin typeface="Arial" charset="0"/>
              </a:endParaRPr>
            </a:p>
          </p:txBody>
        </p:sp>
      </p:grpSp>
      <p:grpSp>
        <p:nvGrpSpPr>
          <p:cNvPr id="8" name="Group 1072"/>
          <p:cNvGrpSpPr>
            <a:grpSpLocks/>
          </p:cNvGrpSpPr>
          <p:nvPr/>
        </p:nvGrpSpPr>
        <p:grpSpPr bwMode="auto">
          <a:xfrm>
            <a:off x="5715000" y="1905000"/>
            <a:ext cx="2579688" cy="2300288"/>
            <a:chOff x="3600" y="1200"/>
            <a:chExt cx="1625" cy="1449"/>
          </a:xfrm>
        </p:grpSpPr>
        <p:sp>
          <p:nvSpPr>
            <p:cNvPr id="277531" name="Line 1051"/>
            <p:cNvSpPr>
              <a:spLocks noChangeShapeType="1"/>
            </p:cNvSpPr>
            <p:nvPr/>
          </p:nvSpPr>
          <p:spPr bwMode="auto">
            <a:xfrm>
              <a:off x="3600" y="1200"/>
              <a:ext cx="1257" cy="1253"/>
            </a:xfrm>
            <a:prstGeom prst="line">
              <a:avLst/>
            </a:prstGeom>
            <a:noFill/>
            <a:ln w="28575">
              <a:solidFill>
                <a:srgbClr val="0000FF"/>
              </a:solidFill>
              <a:round/>
              <a:headEnd/>
              <a:tailEnd/>
            </a:ln>
            <a:effectLst/>
          </p:spPr>
          <p:txBody>
            <a:bodyPr/>
            <a:lstStyle/>
            <a:p>
              <a:endParaRPr lang="en-US"/>
            </a:p>
          </p:txBody>
        </p:sp>
        <p:sp>
          <p:nvSpPr>
            <p:cNvPr id="277532" name="Text Box 1052"/>
            <p:cNvSpPr txBox="1">
              <a:spLocks noChangeArrowheads="1"/>
            </p:cNvSpPr>
            <p:nvPr/>
          </p:nvSpPr>
          <p:spPr bwMode="auto">
            <a:xfrm>
              <a:off x="4792" y="2361"/>
              <a:ext cx="433" cy="288"/>
            </a:xfrm>
            <a:prstGeom prst="rect">
              <a:avLst/>
            </a:prstGeom>
            <a:noFill/>
            <a:ln w="9525">
              <a:noFill/>
              <a:miter lim="800000"/>
              <a:headEnd/>
              <a:tailEnd/>
            </a:ln>
            <a:effectLst/>
          </p:spPr>
          <p:txBody>
            <a:bodyPr>
              <a:spAutoFit/>
            </a:bodyPr>
            <a:lstStyle/>
            <a:p>
              <a:pPr>
                <a:spcBef>
                  <a:spcPct val="50000"/>
                </a:spcBef>
              </a:pPr>
              <a:r>
                <a:rPr lang="en-US" b="1" i="1">
                  <a:solidFill>
                    <a:srgbClr val="0000FF"/>
                  </a:solidFill>
                  <a:latin typeface="Tahoma" pitchFamily="34" charset="0"/>
                </a:rPr>
                <a:t>IS</a:t>
              </a:r>
              <a:r>
                <a:rPr lang="en-US" sz="2200" b="1" i="1" baseline="-25000">
                  <a:solidFill>
                    <a:srgbClr val="0000FF"/>
                  </a:solidFill>
                  <a:latin typeface="Tahoma" pitchFamily="34" charset="0"/>
                </a:rPr>
                <a:t>2</a:t>
              </a:r>
            </a:p>
          </p:txBody>
        </p:sp>
      </p:grpSp>
      <p:sp>
        <p:nvSpPr>
          <p:cNvPr id="277533" name="Line 1053"/>
          <p:cNvSpPr>
            <a:spLocks noChangeShapeType="1"/>
          </p:cNvSpPr>
          <p:nvPr/>
        </p:nvSpPr>
        <p:spPr bwMode="auto">
          <a:xfrm>
            <a:off x="6300788" y="3381375"/>
            <a:ext cx="871537" cy="0"/>
          </a:xfrm>
          <a:prstGeom prst="line">
            <a:avLst/>
          </a:prstGeom>
          <a:noFill/>
          <a:ln w="19050">
            <a:solidFill>
              <a:schemeClr val="tx1"/>
            </a:solidFill>
            <a:round/>
            <a:headEnd/>
            <a:tailEnd type="triangle" w="med" len="med"/>
          </a:ln>
          <a:effectLst/>
        </p:spPr>
        <p:txBody>
          <a:bodyPr/>
          <a:lstStyle/>
          <a:p>
            <a:endParaRPr lang="en-US"/>
          </a:p>
        </p:txBody>
      </p:sp>
      <p:grpSp>
        <p:nvGrpSpPr>
          <p:cNvPr id="9" name="Group 1054"/>
          <p:cNvGrpSpPr>
            <a:grpSpLocks/>
          </p:cNvGrpSpPr>
          <p:nvPr/>
        </p:nvGrpSpPr>
        <p:grpSpPr bwMode="auto">
          <a:xfrm>
            <a:off x="6480175" y="2925763"/>
            <a:ext cx="533400" cy="2255837"/>
            <a:chOff x="4159" y="1777"/>
            <a:chExt cx="336" cy="1502"/>
          </a:xfrm>
        </p:grpSpPr>
        <p:sp>
          <p:nvSpPr>
            <p:cNvPr id="277535" name="Line 1055"/>
            <p:cNvSpPr>
              <a:spLocks noChangeShapeType="1"/>
            </p:cNvSpPr>
            <p:nvPr/>
          </p:nvSpPr>
          <p:spPr bwMode="auto">
            <a:xfrm flipH="1">
              <a:off x="4327" y="1777"/>
              <a:ext cx="0" cy="1223"/>
            </a:xfrm>
            <a:prstGeom prst="line">
              <a:avLst/>
            </a:prstGeom>
            <a:noFill/>
            <a:ln w="9525">
              <a:solidFill>
                <a:schemeClr val="tx1"/>
              </a:solidFill>
              <a:prstDash val="dash"/>
              <a:round/>
              <a:headEnd/>
              <a:tailEnd/>
            </a:ln>
            <a:effectLst/>
          </p:spPr>
          <p:txBody>
            <a:bodyPr/>
            <a:lstStyle/>
            <a:p>
              <a:endParaRPr lang="en-US"/>
            </a:p>
          </p:txBody>
        </p:sp>
        <p:sp>
          <p:nvSpPr>
            <p:cNvPr id="277536" name="Text Box 1056"/>
            <p:cNvSpPr txBox="1">
              <a:spLocks noChangeArrowheads="1"/>
            </p:cNvSpPr>
            <p:nvPr/>
          </p:nvSpPr>
          <p:spPr bwMode="auto">
            <a:xfrm>
              <a:off x="4159" y="2976"/>
              <a:ext cx="336" cy="303"/>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solidFill>
                    <a:srgbClr val="0000FF"/>
                  </a:solidFill>
                  <a:latin typeface="Tahoma" pitchFamily="34" charset="0"/>
                </a:rPr>
                <a:t>Y</a:t>
              </a:r>
              <a:r>
                <a:rPr lang="en-US" sz="2100" b="1" i="1" baseline="-25000">
                  <a:solidFill>
                    <a:srgbClr val="0000FF"/>
                  </a:solidFill>
                  <a:latin typeface="Tahoma" pitchFamily="34" charset="0"/>
                </a:rPr>
                <a:t>2</a:t>
              </a:r>
              <a:endParaRPr lang="en-US" sz="2100" baseline="-25000">
                <a:solidFill>
                  <a:srgbClr val="0000FF"/>
                </a:solidFill>
                <a:latin typeface="Arial" charset="0"/>
              </a:endParaRPr>
            </a:p>
          </p:txBody>
        </p:sp>
      </p:grpSp>
      <p:grpSp>
        <p:nvGrpSpPr>
          <p:cNvPr id="10" name="Group 1057"/>
          <p:cNvGrpSpPr>
            <a:grpSpLocks/>
          </p:cNvGrpSpPr>
          <p:nvPr/>
        </p:nvGrpSpPr>
        <p:grpSpPr bwMode="auto">
          <a:xfrm>
            <a:off x="4494213" y="2644775"/>
            <a:ext cx="2251075" cy="457200"/>
            <a:chOff x="2832" y="1584"/>
            <a:chExt cx="1497" cy="288"/>
          </a:xfrm>
        </p:grpSpPr>
        <p:sp>
          <p:nvSpPr>
            <p:cNvPr id="277538" name="Line 1058"/>
            <p:cNvSpPr>
              <a:spLocks noChangeShapeType="1"/>
            </p:cNvSpPr>
            <p:nvPr/>
          </p:nvSpPr>
          <p:spPr bwMode="auto">
            <a:xfrm flipH="1" flipV="1">
              <a:off x="3094" y="1760"/>
              <a:ext cx="1235" cy="3"/>
            </a:xfrm>
            <a:prstGeom prst="line">
              <a:avLst/>
            </a:prstGeom>
            <a:noFill/>
            <a:ln w="9525">
              <a:solidFill>
                <a:schemeClr val="tx1"/>
              </a:solidFill>
              <a:prstDash val="dash"/>
              <a:round/>
              <a:headEnd/>
              <a:tailEnd/>
            </a:ln>
            <a:effectLst/>
          </p:spPr>
          <p:txBody>
            <a:bodyPr/>
            <a:lstStyle/>
            <a:p>
              <a:endParaRPr lang="en-US"/>
            </a:p>
          </p:txBody>
        </p:sp>
        <p:sp>
          <p:nvSpPr>
            <p:cNvPr id="277539" name="Text Box 1059"/>
            <p:cNvSpPr txBox="1">
              <a:spLocks noChangeArrowheads="1"/>
            </p:cNvSpPr>
            <p:nvPr/>
          </p:nvSpPr>
          <p:spPr bwMode="auto">
            <a:xfrm>
              <a:off x="2832" y="1584"/>
              <a:ext cx="288"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solidFill>
                    <a:srgbClr val="0000FF"/>
                  </a:solidFill>
                  <a:latin typeface="Tahoma" pitchFamily="34" charset="0"/>
                </a:rPr>
                <a:t>r</a:t>
              </a:r>
              <a:r>
                <a:rPr lang="en-US" sz="2100" b="1" i="1" baseline="-25000">
                  <a:solidFill>
                    <a:srgbClr val="0000FF"/>
                  </a:solidFill>
                  <a:latin typeface="Tahoma" pitchFamily="34" charset="0"/>
                </a:rPr>
                <a:t>2</a:t>
              </a:r>
              <a:endParaRPr lang="en-US" sz="2100" baseline="-25000">
                <a:solidFill>
                  <a:srgbClr val="0000FF"/>
                </a:solidFill>
                <a:latin typeface="Arial" charset="0"/>
              </a:endParaRPr>
            </a:p>
          </p:txBody>
        </p:sp>
      </p:grpSp>
      <p:sp>
        <p:nvSpPr>
          <p:cNvPr id="277540" name="AutoShape 1060"/>
          <p:cNvSpPr>
            <a:spLocks/>
          </p:cNvSpPr>
          <p:nvPr/>
        </p:nvSpPr>
        <p:spPr bwMode="auto">
          <a:xfrm rot="-5377495">
            <a:off x="6662738" y="3106738"/>
            <a:ext cx="150812" cy="862012"/>
          </a:xfrm>
          <a:prstGeom prst="leftBrace">
            <a:avLst>
              <a:gd name="adj1" fmla="val 47632"/>
              <a:gd name="adj2" fmla="val 60875"/>
            </a:avLst>
          </a:prstGeom>
          <a:noFill/>
          <a:ln w="19050">
            <a:solidFill>
              <a:schemeClr val="tx1"/>
            </a:solidFill>
            <a:round/>
            <a:headEnd/>
            <a:tailEnd/>
          </a:ln>
          <a:effectLst/>
        </p:spPr>
        <p:txBody>
          <a:bodyPr wrap="none" anchor="ctr"/>
          <a:lstStyle/>
          <a:p>
            <a:endParaRPr lang="en-US"/>
          </a:p>
        </p:txBody>
      </p:sp>
      <p:sp>
        <p:nvSpPr>
          <p:cNvPr id="277541" name="Rectangle 1061"/>
          <p:cNvSpPr>
            <a:spLocks noChangeArrowheads="1"/>
          </p:cNvSpPr>
          <p:nvPr/>
        </p:nvSpPr>
        <p:spPr bwMode="auto">
          <a:xfrm>
            <a:off x="533400" y="1219200"/>
            <a:ext cx="3581400" cy="2895600"/>
          </a:xfrm>
          <a:prstGeom prst="rect">
            <a:avLst/>
          </a:prstGeom>
          <a:solidFill>
            <a:schemeClr val="bg1">
              <a:alpha val="50000"/>
            </a:schemeClr>
          </a:solidFill>
          <a:ln w="9525">
            <a:noFill/>
            <a:miter lim="800000"/>
            <a:headEnd/>
            <a:tailEnd/>
          </a:ln>
          <a:effectLst/>
        </p:spPr>
        <p:txBody>
          <a:bodyPr/>
          <a:lstStyle/>
          <a:p>
            <a:pPr>
              <a:lnSpc>
                <a:spcPct val="105000"/>
              </a:lnSpc>
              <a:spcBef>
                <a:spcPct val="30000"/>
              </a:spcBef>
              <a:buSzPct val="110000"/>
              <a:buFont typeface="Wingdings" pitchFamily="2" charset="2"/>
              <a:buNone/>
              <a:tabLst>
                <a:tab pos="1371600" algn="l"/>
              </a:tabLst>
            </a:pPr>
            <a:r>
              <a:rPr lang="en-US" sz="1800" dirty="0">
                <a:latin typeface="Arial" pitchFamily="34" charset="0"/>
                <a:cs typeface="Arial" pitchFamily="34" charset="0"/>
                <a:sym typeface="Symbol" pitchFamily="18" charset="2"/>
              </a:rPr>
              <a:t>Because consumers save (1MPC) of the tax cut, the initial boost in spending is smaller for </a:t>
            </a: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T</a:t>
            </a:r>
            <a:r>
              <a:rPr lang="en-US" sz="1800" dirty="0">
                <a:latin typeface="Arial" pitchFamily="34" charset="0"/>
                <a:cs typeface="Arial" pitchFamily="34" charset="0"/>
                <a:sym typeface="Symbol" pitchFamily="18" charset="2"/>
              </a:rPr>
              <a:t>  than for an equal </a:t>
            </a: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G</a:t>
            </a:r>
            <a:r>
              <a:rPr lang="en-US" sz="1800" dirty="0">
                <a:latin typeface="Arial" pitchFamily="34" charset="0"/>
                <a:cs typeface="Arial" pitchFamily="34" charset="0"/>
                <a:sym typeface="Symbol" pitchFamily="18" charset="2"/>
              </a:rPr>
              <a:t>… </a:t>
            </a:r>
          </a:p>
          <a:p>
            <a:pPr>
              <a:lnSpc>
                <a:spcPct val="105000"/>
              </a:lnSpc>
              <a:spcBef>
                <a:spcPct val="30000"/>
              </a:spcBef>
              <a:buSzPct val="110000"/>
              <a:buFont typeface="Wingdings" pitchFamily="2" charset="2"/>
              <a:buNone/>
              <a:tabLst>
                <a:tab pos="1371600" algn="l"/>
              </a:tabLst>
            </a:pPr>
            <a:r>
              <a:rPr lang="en-US" sz="1800" dirty="0">
                <a:latin typeface="Arial" pitchFamily="34" charset="0"/>
                <a:cs typeface="Arial" pitchFamily="34" charset="0"/>
                <a:sym typeface="Symbol" pitchFamily="18" charset="2"/>
              </a:rPr>
              <a:t>and the </a:t>
            </a:r>
            <a:r>
              <a:rPr lang="en-US" sz="1800" i="1" dirty="0">
                <a:latin typeface="Arial" pitchFamily="34" charset="0"/>
                <a:cs typeface="Arial" pitchFamily="34" charset="0"/>
                <a:sym typeface="Symbol" pitchFamily="18" charset="2"/>
              </a:rPr>
              <a:t>IS</a:t>
            </a:r>
            <a:r>
              <a:rPr lang="en-US" sz="1800" dirty="0">
                <a:latin typeface="Arial" pitchFamily="34" charset="0"/>
                <a:cs typeface="Arial" pitchFamily="34" charset="0"/>
                <a:sym typeface="Symbol" pitchFamily="18" charset="2"/>
              </a:rPr>
              <a:t> curve </a:t>
            </a:r>
            <a:br>
              <a:rPr lang="en-US" sz="1800" dirty="0">
                <a:latin typeface="Arial" pitchFamily="34" charset="0"/>
                <a:cs typeface="Arial" pitchFamily="34" charset="0"/>
                <a:sym typeface="Symbol" pitchFamily="18" charset="2"/>
              </a:rPr>
            </a:br>
            <a:r>
              <a:rPr lang="en-US" sz="1800" dirty="0">
                <a:latin typeface="Arial" pitchFamily="34" charset="0"/>
                <a:cs typeface="Arial" pitchFamily="34" charset="0"/>
                <a:sym typeface="Symbol" pitchFamily="18" charset="2"/>
              </a:rPr>
              <a:t>shifts by</a:t>
            </a:r>
          </a:p>
        </p:txBody>
      </p:sp>
      <p:sp>
        <p:nvSpPr>
          <p:cNvPr id="277550" name="Line 1070"/>
          <p:cNvSpPr>
            <a:spLocks noChangeShapeType="1"/>
          </p:cNvSpPr>
          <p:nvPr/>
        </p:nvSpPr>
        <p:spPr bwMode="auto">
          <a:xfrm>
            <a:off x="6300788" y="4648200"/>
            <a:ext cx="444500" cy="0"/>
          </a:xfrm>
          <a:prstGeom prst="line">
            <a:avLst/>
          </a:prstGeom>
          <a:noFill/>
          <a:ln w="19050">
            <a:solidFill>
              <a:schemeClr val="tx1"/>
            </a:solidFill>
            <a:round/>
            <a:headEnd/>
            <a:tailEnd type="triangle" w="med" len="med"/>
          </a:ln>
          <a:effectLst/>
        </p:spPr>
        <p:txBody>
          <a:bodyPr/>
          <a:lstStyle/>
          <a:p>
            <a:endParaRPr lang="en-US"/>
          </a:p>
        </p:txBody>
      </p:sp>
      <p:sp>
        <p:nvSpPr>
          <p:cNvPr id="277551" name="Line 1071"/>
          <p:cNvSpPr>
            <a:spLocks noChangeShapeType="1"/>
          </p:cNvSpPr>
          <p:nvPr/>
        </p:nvSpPr>
        <p:spPr bwMode="auto">
          <a:xfrm flipH="1" flipV="1">
            <a:off x="5026025" y="2932113"/>
            <a:ext cx="3175" cy="444500"/>
          </a:xfrm>
          <a:prstGeom prst="line">
            <a:avLst/>
          </a:prstGeom>
          <a:noFill/>
          <a:ln w="19050">
            <a:solidFill>
              <a:schemeClr val="tx1"/>
            </a:solidFill>
            <a:round/>
            <a:headEnd/>
            <a:tailEnd type="triangle" w="med" len="med"/>
          </a:ln>
          <a:effectLst/>
        </p:spPr>
        <p:txBody>
          <a:bodyPr/>
          <a:lstStyle/>
          <a:p>
            <a:endParaRPr lang="en-US"/>
          </a:p>
        </p:txBody>
      </p:sp>
      <p:grpSp>
        <p:nvGrpSpPr>
          <p:cNvPr id="11" name="Group 1081"/>
          <p:cNvGrpSpPr>
            <a:grpSpLocks/>
          </p:cNvGrpSpPr>
          <p:nvPr/>
        </p:nvGrpSpPr>
        <p:grpSpPr bwMode="auto">
          <a:xfrm>
            <a:off x="1066800" y="3581400"/>
            <a:ext cx="2438400" cy="838200"/>
            <a:chOff x="240" y="1392"/>
            <a:chExt cx="1498" cy="542"/>
          </a:xfrm>
        </p:grpSpPr>
        <p:graphicFrame>
          <p:nvGraphicFramePr>
            <p:cNvPr id="277529" name="Object 1049"/>
            <p:cNvGraphicFramePr>
              <a:graphicFrameLocks noChangeAspect="1"/>
            </p:cNvGraphicFramePr>
            <p:nvPr/>
          </p:nvGraphicFramePr>
          <p:xfrm>
            <a:off x="720" y="1392"/>
            <a:ext cx="1018" cy="542"/>
          </p:xfrm>
          <a:graphic>
            <a:graphicData uri="http://schemas.openxmlformats.org/presentationml/2006/ole">
              <p:oleObj spid="_x0000_s507907" name="Equation" r:id="rId4" imgW="812447" imgH="431613" progId="">
                <p:embed/>
              </p:oleObj>
            </a:graphicData>
          </a:graphic>
        </p:graphicFrame>
        <p:grpSp>
          <p:nvGrpSpPr>
            <p:cNvPr id="12" name="Group 1078"/>
            <p:cNvGrpSpPr>
              <a:grpSpLocks/>
            </p:cNvGrpSpPr>
            <p:nvPr/>
          </p:nvGrpSpPr>
          <p:grpSpPr bwMode="auto">
            <a:xfrm>
              <a:off x="240" y="1488"/>
              <a:ext cx="315" cy="288"/>
              <a:chOff x="2592" y="1824"/>
              <a:chExt cx="315" cy="288"/>
            </a:xfrm>
          </p:grpSpPr>
          <p:sp>
            <p:nvSpPr>
              <p:cNvPr id="277559" name="AutoShape 1079"/>
              <p:cNvSpPr>
                <a:spLocks noChangeArrowheads="1"/>
              </p:cNvSpPr>
              <p:nvPr/>
            </p:nvSpPr>
            <p:spPr bwMode="auto">
              <a:xfrm>
                <a:off x="2592" y="1824"/>
                <a:ext cx="288" cy="288"/>
              </a:xfrm>
              <a:prstGeom prst="roundRect">
                <a:avLst>
                  <a:gd name="adj" fmla="val 50000"/>
                </a:avLst>
              </a:prstGeom>
              <a:solidFill>
                <a:schemeClr val="accent1"/>
              </a:solidFill>
              <a:ln w="9525">
                <a:solidFill>
                  <a:schemeClr val="tx1"/>
                </a:solidFill>
                <a:round/>
                <a:headEnd/>
                <a:tailEnd/>
              </a:ln>
              <a:effectLst/>
            </p:spPr>
            <p:txBody>
              <a:bodyPr wrap="none" anchor="ctr"/>
              <a:lstStyle/>
              <a:p>
                <a:endParaRPr lang="en-US"/>
              </a:p>
            </p:txBody>
          </p:sp>
          <p:sp>
            <p:nvSpPr>
              <p:cNvPr id="277560" name="Text Box 1080"/>
              <p:cNvSpPr txBox="1">
                <a:spLocks noChangeArrowheads="1"/>
              </p:cNvSpPr>
              <p:nvPr/>
            </p:nvSpPr>
            <p:spPr bwMode="auto">
              <a:xfrm>
                <a:off x="2619" y="1842"/>
                <a:ext cx="288" cy="267"/>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100">
                    <a:latin typeface="Tahoma" pitchFamily="34" charset="0"/>
                  </a:rPr>
                  <a:t>1.</a:t>
                </a:r>
              </a:p>
            </p:txBody>
          </p:sp>
        </p:grpSp>
      </p:grpSp>
      <p:grpSp>
        <p:nvGrpSpPr>
          <p:cNvPr id="13" name="Group 1095"/>
          <p:cNvGrpSpPr>
            <a:grpSpLocks/>
          </p:cNvGrpSpPr>
          <p:nvPr/>
        </p:nvGrpSpPr>
        <p:grpSpPr bwMode="auto">
          <a:xfrm>
            <a:off x="4114800" y="2924175"/>
            <a:ext cx="500063" cy="457200"/>
            <a:chOff x="3230" y="1842"/>
            <a:chExt cx="315" cy="288"/>
          </a:xfrm>
        </p:grpSpPr>
        <p:sp>
          <p:nvSpPr>
            <p:cNvPr id="277564" name="AutoShape 1084"/>
            <p:cNvSpPr>
              <a:spLocks noChangeArrowheads="1"/>
            </p:cNvSpPr>
            <p:nvPr/>
          </p:nvSpPr>
          <p:spPr bwMode="auto">
            <a:xfrm>
              <a:off x="3230" y="1842"/>
              <a:ext cx="288" cy="288"/>
            </a:xfrm>
            <a:prstGeom prst="roundRect">
              <a:avLst>
                <a:gd name="adj" fmla="val 50000"/>
              </a:avLst>
            </a:prstGeom>
            <a:solidFill>
              <a:srgbClr val="FFCC66"/>
            </a:solidFill>
            <a:ln w="9525">
              <a:solidFill>
                <a:schemeClr val="tx1"/>
              </a:solidFill>
              <a:round/>
              <a:headEnd/>
              <a:tailEnd/>
            </a:ln>
            <a:effectLst/>
          </p:spPr>
          <p:txBody>
            <a:bodyPr wrap="none" anchor="ctr"/>
            <a:lstStyle/>
            <a:p>
              <a:endParaRPr lang="en-US"/>
            </a:p>
          </p:txBody>
        </p:sp>
        <p:sp>
          <p:nvSpPr>
            <p:cNvPr id="277565" name="Text Box 1085"/>
            <p:cNvSpPr txBox="1">
              <a:spLocks noChangeArrowheads="1"/>
            </p:cNvSpPr>
            <p:nvPr/>
          </p:nvSpPr>
          <p:spPr bwMode="auto">
            <a:xfrm>
              <a:off x="3257" y="1851"/>
              <a:ext cx="288" cy="260"/>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100">
                  <a:latin typeface="Tahoma" pitchFamily="34" charset="0"/>
                </a:rPr>
                <a:t>2.</a:t>
              </a:r>
            </a:p>
          </p:txBody>
        </p:sp>
      </p:grpSp>
      <p:grpSp>
        <p:nvGrpSpPr>
          <p:cNvPr id="14" name="Group 1094"/>
          <p:cNvGrpSpPr>
            <a:grpSpLocks/>
          </p:cNvGrpSpPr>
          <p:nvPr/>
        </p:nvGrpSpPr>
        <p:grpSpPr bwMode="auto">
          <a:xfrm>
            <a:off x="6310313" y="5141913"/>
            <a:ext cx="514350" cy="457200"/>
            <a:chOff x="3975" y="3239"/>
            <a:chExt cx="324" cy="288"/>
          </a:xfrm>
        </p:grpSpPr>
        <p:sp>
          <p:nvSpPr>
            <p:cNvPr id="277567" name="AutoShape 1087"/>
            <p:cNvSpPr>
              <a:spLocks noChangeArrowheads="1"/>
            </p:cNvSpPr>
            <p:nvPr/>
          </p:nvSpPr>
          <p:spPr bwMode="auto">
            <a:xfrm>
              <a:off x="3975" y="3239"/>
              <a:ext cx="288" cy="288"/>
            </a:xfrm>
            <a:prstGeom prst="roundRect">
              <a:avLst>
                <a:gd name="adj" fmla="val 50000"/>
              </a:avLst>
            </a:prstGeom>
            <a:solidFill>
              <a:srgbClr val="FFCC66"/>
            </a:solidFill>
            <a:ln w="9525">
              <a:solidFill>
                <a:schemeClr val="tx1"/>
              </a:solidFill>
              <a:round/>
              <a:headEnd/>
              <a:tailEnd/>
            </a:ln>
            <a:effectLst/>
          </p:spPr>
          <p:txBody>
            <a:bodyPr wrap="none" anchor="ctr"/>
            <a:lstStyle/>
            <a:p>
              <a:endParaRPr lang="en-US"/>
            </a:p>
          </p:txBody>
        </p:sp>
        <p:sp>
          <p:nvSpPr>
            <p:cNvPr id="277568" name="Text Box 1088"/>
            <p:cNvSpPr txBox="1">
              <a:spLocks noChangeArrowheads="1"/>
            </p:cNvSpPr>
            <p:nvPr/>
          </p:nvSpPr>
          <p:spPr bwMode="auto">
            <a:xfrm>
              <a:off x="4011" y="3248"/>
              <a:ext cx="288" cy="260"/>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100">
                  <a:latin typeface="Tahoma" pitchFamily="34" charset="0"/>
                </a:rPr>
                <a:t>2.</a:t>
              </a:r>
            </a:p>
          </p:txBody>
        </p:sp>
      </p:grpSp>
      <p:sp>
        <p:nvSpPr>
          <p:cNvPr id="277569" name="Rectangle 1089"/>
          <p:cNvSpPr>
            <a:spLocks noChangeArrowheads="1"/>
          </p:cNvSpPr>
          <p:nvPr/>
        </p:nvSpPr>
        <p:spPr bwMode="auto">
          <a:xfrm>
            <a:off x="914400" y="5029200"/>
            <a:ext cx="3810000" cy="1295400"/>
          </a:xfrm>
          <a:prstGeom prst="rect">
            <a:avLst/>
          </a:prstGeom>
          <a:solidFill>
            <a:schemeClr val="bg1">
              <a:alpha val="50000"/>
            </a:schemeClr>
          </a:solidFill>
          <a:ln w="9525">
            <a:noFill/>
            <a:miter lim="800000"/>
            <a:headEnd/>
            <a:tailEnd/>
          </a:ln>
          <a:effectLst/>
        </p:spPr>
        <p:txBody>
          <a:bodyPr/>
          <a:lstStyle/>
          <a:p>
            <a:pPr>
              <a:lnSpc>
                <a:spcPct val="105000"/>
              </a:lnSpc>
              <a:spcBef>
                <a:spcPct val="40000"/>
              </a:spcBef>
              <a:buSzPct val="110000"/>
              <a:buFont typeface="Wingdings" pitchFamily="2" charset="2"/>
              <a:buNone/>
              <a:tabLst>
                <a:tab pos="1371600" algn="l"/>
              </a:tabLst>
            </a:pPr>
            <a:r>
              <a:rPr lang="en-US" sz="1800" dirty="0">
                <a:latin typeface="Arial" pitchFamily="34" charset="0"/>
                <a:cs typeface="Arial" pitchFamily="34" charset="0"/>
                <a:sym typeface="Symbol" pitchFamily="18" charset="2"/>
              </a:rPr>
              <a:t>…so the effects on </a:t>
            </a:r>
            <a:r>
              <a:rPr lang="en-US" sz="1800" b="1" i="1" dirty="0">
                <a:latin typeface="Arial" pitchFamily="34" charset="0"/>
                <a:cs typeface="Arial" pitchFamily="34" charset="0"/>
                <a:sym typeface="Symbol" pitchFamily="18" charset="2"/>
              </a:rPr>
              <a:t>r</a:t>
            </a:r>
            <a:r>
              <a:rPr lang="en-US" sz="1800" dirty="0">
                <a:latin typeface="Arial" pitchFamily="34" charset="0"/>
                <a:cs typeface="Arial" pitchFamily="34" charset="0"/>
                <a:sym typeface="Symbol" pitchFamily="18" charset="2"/>
              </a:rPr>
              <a:t>  and </a:t>
            </a:r>
            <a:r>
              <a:rPr lang="en-US" sz="1800" b="1" i="1" dirty="0">
                <a:latin typeface="Arial" pitchFamily="34" charset="0"/>
                <a:cs typeface="Arial" pitchFamily="34" charset="0"/>
                <a:sym typeface="Symbol" pitchFamily="18" charset="2"/>
              </a:rPr>
              <a:t>Y</a:t>
            </a:r>
            <a:r>
              <a:rPr lang="en-US" sz="1800" dirty="0">
                <a:latin typeface="Arial" pitchFamily="34" charset="0"/>
                <a:cs typeface="Arial" pitchFamily="34" charset="0"/>
                <a:sym typeface="Symbol" pitchFamily="18" charset="2"/>
              </a:rPr>
              <a:t>  are smaller for a  </a:t>
            </a: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T</a:t>
            </a:r>
            <a:r>
              <a:rPr lang="en-US" sz="1800" dirty="0">
                <a:latin typeface="Arial" pitchFamily="34" charset="0"/>
                <a:cs typeface="Arial" pitchFamily="34" charset="0"/>
                <a:sym typeface="Symbol" pitchFamily="18" charset="2"/>
              </a:rPr>
              <a:t>  than for an equal  </a:t>
            </a: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G</a:t>
            </a:r>
            <a:r>
              <a:rPr lang="en-US" sz="1800" dirty="0">
                <a:latin typeface="Arial" pitchFamily="34" charset="0"/>
                <a:cs typeface="Arial" pitchFamily="34" charset="0"/>
                <a:sym typeface="Symbol" pitchFamily="18" charset="2"/>
              </a:rPr>
              <a:t>.  </a:t>
            </a:r>
          </a:p>
        </p:txBody>
      </p:sp>
      <p:grpSp>
        <p:nvGrpSpPr>
          <p:cNvPr id="15" name="Group 1093"/>
          <p:cNvGrpSpPr>
            <a:grpSpLocks/>
          </p:cNvGrpSpPr>
          <p:nvPr/>
        </p:nvGrpSpPr>
        <p:grpSpPr bwMode="auto">
          <a:xfrm>
            <a:off x="476250" y="5105400"/>
            <a:ext cx="514350" cy="457200"/>
            <a:chOff x="252" y="3216"/>
            <a:chExt cx="324" cy="288"/>
          </a:xfrm>
        </p:grpSpPr>
        <p:sp>
          <p:nvSpPr>
            <p:cNvPr id="277571" name="AutoShape 1091"/>
            <p:cNvSpPr>
              <a:spLocks noChangeArrowheads="1"/>
            </p:cNvSpPr>
            <p:nvPr/>
          </p:nvSpPr>
          <p:spPr bwMode="auto">
            <a:xfrm>
              <a:off x="252" y="3216"/>
              <a:ext cx="288" cy="288"/>
            </a:xfrm>
            <a:prstGeom prst="roundRect">
              <a:avLst>
                <a:gd name="adj" fmla="val 50000"/>
              </a:avLst>
            </a:prstGeom>
            <a:solidFill>
              <a:srgbClr val="FFCC66"/>
            </a:solidFill>
            <a:ln w="9525">
              <a:solidFill>
                <a:schemeClr val="tx1"/>
              </a:solidFill>
              <a:round/>
              <a:headEnd/>
              <a:tailEnd/>
            </a:ln>
            <a:effectLst/>
          </p:spPr>
          <p:txBody>
            <a:bodyPr wrap="none" anchor="ctr"/>
            <a:lstStyle/>
            <a:p>
              <a:endParaRPr lang="en-US"/>
            </a:p>
          </p:txBody>
        </p:sp>
        <p:sp>
          <p:nvSpPr>
            <p:cNvPr id="277572" name="Text Box 1092"/>
            <p:cNvSpPr txBox="1">
              <a:spLocks noChangeArrowheads="1"/>
            </p:cNvSpPr>
            <p:nvPr/>
          </p:nvSpPr>
          <p:spPr bwMode="auto">
            <a:xfrm>
              <a:off x="288" y="3225"/>
              <a:ext cx="288" cy="260"/>
            </a:xfrm>
            <a:prstGeom prst="rect">
              <a:avLst/>
            </a:prstGeom>
            <a:noFill/>
            <a:ln w="9525">
              <a:noFill/>
              <a:miter lim="800000"/>
              <a:headEnd/>
              <a:tailEnd/>
            </a:ln>
            <a:effectLst/>
          </p:spPr>
          <p:txBody>
            <a:bodyPr>
              <a:spAutoFit/>
            </a:bodyPr>
            <a:lstStyle/>
            <a:p>
              <a:pPr algn="ctr">
                <a:spcBef>
                  <a:spcPct val="5000"/>
                </a:spcBef>
                <a:tabLst>
                  <a:tab pos="1830388" algn="r"/>
                </a:tabLst>
              </a:pPr>
              <a:r>
                <a:rPr lang="en-US" sz="2100">
                  <a:latin typeface="Tahoma" pitchFamily="34" charset="0"/>
                </a:rPr>
                <a:t>2.</a:t>
              </a:r>
            </a:p>
          </p:txBody>
        </p:sp>
      </p:gr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7753" name="Rectangle 9"/>
          <p:cNvSpPr>
            <a:spLocks noGrp="1" noChangeArrowheads="1"/>
          </p:cNvSpPr>
          <p:nvPr>
            <p:ph type="title"/>
          </p:nvPr>
        </p:nvSpPr>
        <p:spPr>
          <a:xfrm>
            <a:off x="457200" y="304800"/>
            <a:ext cx="8305800" cy="838200"/>
          </a:xfrm>
        </p:spPr>
        <p:txBody>
          <a:bodyPr>
            <a:normAutofit/>
          </a:bodyPr>
          <a:lstStyle/>
          <a:p>
            <a:r>
              <a:rPr lang="en-US" sz="2400" b="1" dirty="0">
                <a:latin typeface="Arial" pitchFamily="34" charset="0"/>
                <a:cs typeface="Arial" pitchFamily="34" charset="0"/>
              </a:rPr>
              <a:t>Monetary Policy:  an increase in </a:t>
            </a:r>
            <a:r>
              <a:rPr lang="en-US" sz="2400" b="1" i="1" dirty="0">
                <a:latin typeface="Arial" pitchFamily="34" charset="0"/>
                <a:cs typeface="Arial" pitchFamily="34" charset="0"/>
              </a:rPr>
              <a:t>M</a:t>
            </a:r>
            <a:endParaRPr lang="en-US" sz="2400" b="1" i="1" dirty="0">
              <a:latin typeface="Arial" pitchFamily="34" charset="0"/>
              <a:cs typeface="Arial" pitchFamily="34" charset="0"/>
              <a:sym typeface="Symbol" pitchFamily="18" charset="2"/>
            </a:endParaRPr>
          </a:p>
        </p:txBody>
      </p:sp>
      <p:sp>
        <p:nvSpPr>
          <p:cNvPr id="287754" name="Rectangle 10"/>
          <p:cNvSpPr>
            <a:spLocks noGrp="1" noChangeArrowheads="1"/>
          </p:cNvSpPr>
          <p:nvPr>
            <p:ph idx="1"/>
          </p:nvPr>
        </p:nvSpPr>
        <p:spPr>
          <a:xfrm>
            <a:off x="609600" y="1524000"/>
            <a:ext cx="3352800" cy="1219200"/>
          </a:xfrm>
          <a:noFill/>
          <a:ln/>
        </p:spPr>
        <p:txBody>
          <a:bodyPr>
            <a:normAutofit/>
          </a:bodyPr>
          <a:lstStyle/>
          <a:p>
            <a:pPr marL="461963" indent="-461963">
              <a:spcBef>
                <a:spcPct val="50000"/>
              </a:spcBef>
              <a:buFont typeface="Wingdings" pitchFamily="2" charset="2"/>
              <a:buNone/>
              <a:tabLst>
                <a:tab pos="1371600" algn="l"/>
              </a:tabLst>
            </a:pPr>
            <a:r>
              <a:rPr lang="en-US" sz="1800" dirty="0">
                <a:latin typeface="Arial" pitchFamily="34" charset="0"/>
                <a:cs typeface="Arial" pitchFamily="34" charset="0"/>
                <a:sym typeface="Symbol" pitchFamily="18" charset="2"/>
              </a:rPr>
              <a:t>1.  </a:t>
            </a: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M</a:t>
            </a:r>
            <a:r>
              <a:rPr lang="en-US" sz="1800" dirty="0">
                <a:latin typeface="Arial" pitchFamily="34" charset="0"/>
                <a:cs typeface="Arial" pitchFamily="34" charset="0"/>
                <a:sym typeface="Symbol" pitchFamily="18" charset="2"/>
              </a:rPr>
              <a:t> &gt; 0 shifts </a:t>
            </a:r>
            <a:br>
              <a:rPr lang="en-US" sz="1800" dirty="0">
                <a:latin typeface="Arial" pitchFamily="34" charset="0"/>
                <a:cs typeface="Arial" pitchFamily="34" charset="0"/>
                <a:sym typeface="Symbol" pitchFamily="18" charset="2"/>
              </a:rPr>
            </a:br>
            <a:r>
              <a:rPr lang="en-US" sz="1800" dirty="0">
                <a:latin typeface="Arial" pitchFamily="34" charset="0"/>
                <a:cs typeface="Arial" pitchFamily="34" charset="0"/>
                <a:sym typeface="Symbol" pitchFamily="18" charset="2"/>
              </a:rPr>
              <a:t>the </a:t>
            </a:r>
            <a:r>
              <a:rPr lang="en-US" sz="1800" i="1" dirty="0">
                <a:latin typeface="Arial" pitchFamily="34" charset="0"/>
                <a:cs typeface="Arial" pitchFamily="34" charset="0"/>
                <a:sym typeface="Symbol" pitchFamily="18" charset="2"/>
              </a:rPr>
              <a:t>LM</a:t>
            </a:r>
            <a:r>
              <a:rPr lang="en-US" sz="1800" dirty="0">
                <a:latin typeface="Arial" pitchFamily="34" charset="0"/>
                <a:cs typeface="Arial" pitchFamily="34" charset="0"/>
                <a:sym typeface="Symbol" pitchFamily="18" charset="2"/>
              </a:rPr>
              <a:t>  curve down</a:t>
            </a:r>
            <a:br>
              <a:rPr lang="en-US" sz="1800" dirty="0">
                <a:latin typeface="Arial" pitchFamily="34" charset="0"/>
                <a:cs typeface="Arial" pitchFamily="34" charset="0"/>
                <a:sym typeface="Symbol" pitchFamily="18" charset="2"/>
              </a:rPr>
            </a:br>
            <a:r>
              <a:rPr lang="en-US" sz="1800" dirty="0">
                <a:latin typeface="Arial" pitchFamily="34" charset="0"/>
                <a:cs typeface="Arial" pitchFamily="34" charset="0"/>
                <a:sym typeface="Symbol" pitchFamily="18" charset="2"/>
              </a:rPr>
              <a:t>(or to the right)</a:t>
            </a:r>
          </a:p>
        </p:txBody>
      </p:sp>
      <p:sp>
        <p:nvSpPr>
          <p:cNvPr id="287746" name="Rectangle 2"/>
          <p:cNvSpPr>
            <a:spLocks noChangeArrowheads="1"/>
          </p:cNvSpPr>
          <p:nvPr/>
        </p:nvSpPr>
        <p:spPr bwMode="auto">
          <a:xfrm>
            <a:off x="609600" y="2971800"/>
            <a:ext cx="3276600" cy="990600"/>
          </a:xfrm>
          <a:prstGeom prst="rect">
            <a:avLst/>
          </a:prstGeom>
          <a:noFill/>
          <a:ln w="9525">
            <a:noFill/>
            <a:miter lim="800000"/>
            <a:headEnd/>
            <a:tailEnd/>
          </a:ln>
          <a:effectLst/>
        </p:spPr>
        <p:txBody>
          <a:bodyPr/>
          <a:lstStyle/>
          <a:p>
            <a:pPr marL="461963" indent="-461963">
              <a:spcBef>
                <a:spcPct val="50000"/>
              </a:spcBef>
              <a:buSzPct val="110000"/>
              <a:buFont typeface="Wingdings" pitchFamily="2" charset="2"/>
              <a:buNone/>
              <a:tabLst>
                <a:tab pos="1371600" algn="l"/>
              </a:tabLst>
            </a:pPr>
            <a:r>
              <a:rPr lang="en-US" sz="1800" dirty="0">
                <a:latin typeface="Arial" pitchFamily="34" charset="0"/>
                <a:cs typeface="Arial" pitchFamily="34" charset="0"/>
                <a:sym typeface="Symbol" pitchFamily="18" charset="2"/>
              </a:rPr>
              <a:t>2.	…causing the interest rate to fall </a:t>
            </a:r>
          </a:p>
        </p:txBody>
      </p:sp>
      <p:grpSp>
        <p:nvGrpSpPr>
          <p:cNvPr id="2" name="Group 3"/>
          <p:cNvGrpSpPr>
            <a:grpSpLocks/>
          </p:cNvGrpSpPr>
          <p:nvPr/>
        </p:nvGrpSpPr>
        <p:grpSpPr bwMode="auto">
          <a:xfrm>
            <a:off x="5272088" y="2359025"/>
            <a:ext cx="2592387" cy="2198688"/>
            <a:chOff x="3321" y="1486"/>
            <a:chExt cx="1633" cy="1385"/>
          </a:xfrm>
        </p:grpSpPr>
        <p:sp>
          <p:nvSpPr>
            <p:cNvPr id="287748" name="Line 4"/>
            <p:cNvSpPr>
              <a:spLocks noChangeShapeType="1"/>
            </p:cNvSpPr>
            <p:nvPr/>
          </p:nvSpPr>
          <p:spPr bwMode="auto">
            <a:xfrm>
              <a:off x="3321" y="1486"/>
              <a:ext cx="1257" cy="1253"/>
            </a:xfrm>
            <a:prstGeom prst="line">
              <a:avLst/>
            </a:prstGeom>
            <a:noFill/>
            <a:ln w="28575">
              <a:solidFill>
                <a:schemeClr val="tx1"/>
              </a:solidFill>
              <a:round/>
              <a:headEnd/>
              <a:tailEnd/>
            </a:ln>
            <a:effectLst/>
          </p:spPr>
          <p:txBody>
            <a:bodyPr/>
            <a:lstStyle/>
            <a:p>
              <a:endParaRPr lang="en-US"/>
            </a:p>
          </p:txBody>
        </p:sp>
        <p:sp>
          <p:nvSpPr>
            <p:cNvPr id="287749" name="Text Box 5"/>
            <p:cNvSpPr txBox="1">
              <a:spLocks noChangeArrowheads="1"/>
            </p:cNvSpPr>
            <p:nvPr/>
          </p:nvSpPr>
          <p:spPr bwMode="auto">
            <a:xfrm>
              <a:off x="4521" y="2583"/>
              <a:ext cx="433"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IS</a:t>
              </a:r>
              <a:endParaRPr lang="en-US" sz="2200" b="1" i="1" baseline="-25000">
                <a:latin typeface="Tahoma" pitchFamily="34" charset="0"/>
              </a:endParaRPr>
            </a:p>
          </p:txBody>
        </p:sp>
      </p:grpSp>
      <p:grpSp>
        <p:nvGrpSpPr>
          <p:cNvPr id="3" name="Group 11"/>
          <p:cNvGrpSpPr>
            <a:grpSpLocks/>
          </p:cNvGrpSpPr>
          <p:nvPr/>
        </p:nvGrpSpPr>
        <p:grpSpPr bwMode="auto">
          <a:xfrm>
            <a:off x="4662488" y="1357313"/>
            <a:ext cx="3962400" cy="3616325"/>
            <a:chOff x="2976" y="1296"/>
            <a:chExt cx="2304" cy="2088"/>
          </a:xfrm>
        </p:grpSpPr>
        <p:grpSp>
          <p:nvGrpSpPr>
            <p:cNvPr id="4" name="Group 12"/>
            <p:cNvGrpSpPr>
              <a:grpSpLocks/>
            </p:cNvGrpSpPr>
            <p:nvPr/>
          </p:nvGrpSpPr>
          <p:grpSpPr bwMode="auto">
            <a:xfrm>
              <a:off x="3120" y="1536"/>
              <a:ext cx="1968" cy="1728"/>
              <a:chOff x="2640" y="1056"/>
              <a:chExt cx="2496" cy="2112"/>
            </a:xfrm>
          </p:grpSpPr>
          <p:sp>
            <p:nvSpPr>
              <p:cNvPr id="287757" name="Line 13"/>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287758" name="Line 14"/>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287759" name="Text Box 15"/>
            <p:cNvSpPr txBox="1">
              <a:spLocks noChangeArrowheads="1"/>
            </p:cNvSpPr>
            <p:nvPr/>
          </p:nvSpPr>
          <p:spPr bwMode="auto">
            <a:xfrm>
              <a:off x="4944" y="3120"/>
              <a:ext cx="336" cy="264"/>
            </a:xfrm>
            <a:prstGeom prst="rect">
              <a:avLst/>
            </a:prstGeom>
            <a:noFill/>
            <a:ln w="9525">
              <a:noFill/>
              <a:miter lim="800000"/>
              <a:headEnd/>
              <a:tailEnd/>
            </a:ln>
            <a:effectLst/>
          </p:spPr>
          <p:txBody>
            <a:bodyPr>
              <a:spAutoFit/>
            </a:bodyPr>
            <a:lstStyle/>
            <a:p>
              <a:pPr algn="ctr"/>
              <a:r>
                <a:rPr lang="en-US" b="1" i="1">
                  <a:latin typeface="Tahoma" pitchFamily="34" charset="0"/>
                </a:rPr>
                <a:t>Y</a:t>
              </a:r>
              <a:r>
                <a:rPr lang="en-US">
                  <a:latin typeface="Arial" charset="0"/>
                </a:rPr>
                <a:t> </a:t>
              </a:r>
              <a:endParaRPr lang="en-US" sz="2200">
                <a:latin typeface="Arial" charset="0"/>
              </a:endParaRPr>
            </a:p>
          </p:txBody>
        </p:sp>
        <p:sp>
          <p:nvSpPr>
            <p:cNvPr id="287760" name="Text Box 16"/>
            <p:cNvSpPr txBox="1">
              <a:spLocks noChangeArrowheads="1"/>
            </p:cNvSpPr>
            <p:nvPr/>
          </p:nvSpPr>
          <p:spPr bwMode="auto">
            <a:xfrm>
              <a:off x="2976" y="1296"/>
              <a:ext cx="240" cy="264"/>
            </a:xfrm>
            <a:prstGeom prst="rect">
              <a:avLst/>
            </a:prstGeom>
            <a:noFill/>
            <a:ln w="9525">
              <a:noFill/>
              <a:miter lim="800000"/>
              <a:headEnd/>
              <a:tailEnd/>
            </a:ln>
            <a:effectLst/>
          </p:spPr>
          <p:txBody>
            <a:bodyPr>
              <a:spAutoFit/>
            </a:bodyPr>
            <a:lstStyle/>
            <a:p>
              <a:pPr algn="ctr">
                <a:tabLst>
                  <a:tab pos="1082675" algn="r"/>
                  <a:tab pos="1830388" algn="r"/>
                </a:tabLst>
              </a:pPr>
              <a:r>
                <a:rPr lang="en-US" b="1" i="1">
                  <a:latin typeface="Tahoma" pitchFamily="34" charset="0"/>
                </a:rPr>
                <a:t>r</a:t>
              </a:r>
              <a:endParaRPr lang="en-US" sz="2200">
                <a:latin typeface="Arial" charset="0"/>
              </a:endParaRPr>
            </a:p>
          </p:txBody>
        </p:sp>
      </p:grpSp>
      <p:grpSp>
        <p:nvGrpSpPr>
          <p:cNvPr id="5" name="Group 50"/>
          <p:cNvGrpSpPr>
            <a:grpSpLocks/>
          </p:cNvGrpSpPr>
          <p:nvPr/>
        </p:nvGrpSpPr>
        <p:grpSpPr bwMode="auto">
          <a:xfrm>
            <a:off x="5195888" y="1524000"/>
            <a:ext cx="2576512" cy="2405063"/>
            <a:chOff x="3273" y="960"/>
            <a:chExt cx="1623" cy="1515"/>
          </a:xfrm>
        </p:grpSpPr>
        <p:sp>
          <p:nvSpPr>
            <p:cNvPr id="287762" name="Line 18"/>
            <p:cNvSpPr>
              <a:spLocks noChangeShapeType="1"/>
            </p:cNvSpPr>
            <p:nvPr/>
          </p:nvSpPr>
          <p:spPr bwMode="auto">
            <a:xfrm flipV="1">
              <a:off x="3273" y="1204"/>
              <a:ext cx="1270" cy="1271"/>
            </a:xfrm>
            <a:prstGeom prst="line">
              <a:avLst/>
            </a:prstGeom>
            <a:noFill/>
            <a:ln w="28575">
              <a:solidFill>
                <a:schemeClr val="tx1"/>
              </a:solidFill>
              <a:round/>
              <a:headEnd/>
              <a:tailEnd/>
            </a:ln>
            <a:effectLst/>
          </p:spPr>
          <p:txBody>
            <a:bodyPr/>
            <a:lstStyle/>
            <a:p>
              <a:endParaRPr lang="en-US"/>
            </a:p>
          </p:txBody>
        </p:sp>
        <p:sp>
          <p:nvSpPr>
            <p:cNvPr id="287763" name="Text Box 19"/>
            <p:cNvSpPr txBox="1">
              <a:spLocks noChangeArrowheads="1"/>
            </p:cNvSpPr>
            <p:nvPr/>
          </p:nvSpPr>
          <p:spPr bwMode="auto">
            <a:xfrm>
              <a:off x="4391" y="960"/>
              <a:ext cx="505"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LM</a:t>
              </a:r>
              <a:r>
                <a:rPr lang="en-US" sz="2100" b="1" i="1" baseline="-25000">
                  <a:latin typeface="Tahoma" pitchFamily="34" charset="0"/>
                </a:rPr>
                <a:t>1</a:t>
              </a:r>
            </a:p>
          </p:txBody>
        </p:sp>
      </p:grpSp>
      <p:grpSp>
        <p:nvGrpSpPr>
          <p:cNvPr id="6" name="Group 51"/>
          <p:cNvGrpSpPr>
            <a:grpSpLocks/>
          </p:cNvGrpSpPr>
          <p:nvPr/>
        </p:nvGrpSpPr>
        <p:grpSpPr bwMode="auto">
          <a:xfrm>
            <a:off x="4495800" y="2819400"/>
            <a:ext cx="1809750" cy="2395538"/>
            <a:chOff x="2832" y="1776"/>
            <a:chExt cx="1140" cy="1509"/>
          </a:xfrm>
        </p:grpSpPr>
        <p:sp>
          <p:nvSpPr>
            <p:cNvPr id="287765" name="Line 21"/>
            <p:cNvSpPr>
              <a:spLocks noChangeShapeType="1"/>
            </p:cNvSpPr>
            <p:nvPr/>
          </p:nvSpPr>
          <p:spPr bwMode="auto">
            <a:xfrm flipH="1" flipV="1">
              <a:off x="3092" y="1956"/>
              <a:ext cx="699" cy="0"/>
            </a:xfrm>
            <a:prstGeom prst="line">
              <a:avLst/>
            </a:prstGeom>
            <a:noFill/>
            <a:ln w="9525">
              <a:solidFill>
                <a:schemeClr val="tx1"/>
              </a:solidFill>
              <a:prstDash val="dash"/>
              <a:round/>
              <a:headEnd/>
              <a:tailEnd/>
            </a:ln>
            <a:effectLst/>
          </p:spPr>
          <p:txBody>
            <a:bodyPr/>
            <a:lstStyle/>
            <a:p>
              <a:endParaRPr lang="en-US"/>
            </a:p>
          </p:txBody>
        </p:sp>
        <p:sp>
          <p:nvSpPr>
            <p:cNvPr id="287766" name="Line 22"/>
            <p:cNvSpPr>
              <a:spLocks noChangeShapeType="1"/>
            </p:cNvSpPr>
            <p:nvPr/>
          </p:nvSpPr>
          <p:spPr bwMode="auto">
            <a:xfrm flipH="1">
              <a:off x="3789" y="1959"/>
              <a:ext cx="0" cy="1047"/>
            </a:xfrm>
            <a:prstGeom prst="line">
              <a:avLst/>
            </a:prstGeom>
            <a:noFill/>
            <a:ln w="9525">
              <a:solidFill>
                <a:schemeClr val="tx1"/>
              </a:solidFill>
              <a:prstDash val="dash"/>
              <a:round/>
              <a:headEnd/>
              <a:tailEnd/>
            </a:ln>
            <a:effectLst/>
          </p:spPr>
          <p:txBody>
            <a:bodyPr/>
            <a:lstStyle/>
            <a:p>
              <a:endParaRPr lang="en-US"/>
            </a:p>
          </p:txBody>
        </p:sp>
        <p:sp>
          <p:nvSpPr>
            <p:cNvPr id="287767" name="Text Box 23"/>
            <p:cNvSpPr txBox="1">
              <a:spLocks noChangeArrowheads="1"/>
            </p:cNvSpPr>
            <p:nvPr/>
          </p:nvSpPr>
          <p:spPr bwMode="auto">
            <a:xfrm>
              <a:off x="2832" y="1776"/>
              <a:ext cx="288"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latin typeface="Tahoma" pitchFamily="34" charset="0"/>
                </a:rPr>
                <a:t>r</a:t>
              </a:r>
              <a:r>
                <a:rPr lang="en-US" sz="2100" b="1" i="1" baseline="-25000">
                  <a:latin typeface="Tahoma" pitchFamily="34" charset="0"/>
                </a:rPr>
                <a:t>1</a:t>
              </a:r>
              <a:endParaRPr lang="en-US" sz="2100" baseline="-25000">
                <a:latin typeface="Arial" charset="0"/>
              </a:endParaRPr>
            </a:p>
          </p:txBody>
        </p:sp>
        <p:sp>
          <p:nvSpPr>
            <p:cNvPr id="287768" name="Text Box 24"/>
            <p:cNvSpPr txBox="1">
              <a:spLocks noChangeArrowheads="1"/>
            </p:cNvSpPr>
            <p:nvPr/>
          </p:nvSpPr>
          <p:spPr bwMode="auto">
            <a:xfrm>
              <a:off x="3636" y="2997"/>
              <a:ext cx="336"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latin typeface="Tahoma" pitchFamily="34" charset="0"/>
                </a:rPr>
                <a:t>Y</a:t>
              </a:r>
              <a:r>
                <a:rPr lang="en-US" sz="2100" b="1" i="1" baseline="-25000">
                  <a:latin typeface="Tahoma" pitchFamily="34" charset="0"/>
                </a:rPr>
                <a:t>1</a:t>
              </a:r>
              <a:endParaRPr lang="en-US" sz="2100" baseline="-25000">
                <a:latin typeface="Arial" charset="0"/>
              </a:endParaRPr>
            </a:p>
          </p:txBody>
        </p:sp>
      </p:grpSp>
      <p:grpSp>
        <p:nvGrpSpPr>
          <p:cNvPr id="7" name="Group 30"/>
          <p:cNvGrpSpPr>
            <a:grpSpLocks/>
          </p:cNvGrpSpPr>
          <p:nvPr/>
        </p:nvGrpSpPr>
        <p:grpSpPr bwMode="auto">
          <a:xfrm>
            <a:off x="6324600" y="3652838"/>
            <a:ext cx="533400" cy="1544637"/>
            <a:chOff x="4159" y="1777"/>
            <a:chExt cx="336" cy="1702"/>
          </a:xfrm>
        </p:grpSpPr>
        <p:sp>
          <p:nvSpPr>
            <p:cNvPr id="287775" name="Line 31"/>
            <p:cNvSpPr>
              <a:spLocks noChangeShapeType="1"/>
            </p:cNvSpPr>
            <p:nvPr/>
          </p:nvSpPr>
          <p:spPr bwMode="auto">
            <a:xfrm flipH="1">
              <a:off x="4327" y="1777"/>
              <a:ext cx="0" cy="1223"/>
            </a:xfrm>
            <a:prstGeom prst="line">
              <a:avLst/>
            </a:prstGeom>
            <a:noFill/>
            <a:ln w="9525">
              <a:solidFill>
                <a:schemeClr val="tx1"/>
              </a:solidFill>
              <a:prstDash val="dash"/>
              <a:round/>
              <a:headEnd/>
              <a:tailEnd/>
            </a:ln>
            <a:effectLst/>
          </p:spPr>
          <p:txBody>
            <a:bodyPr/>
            <a:lstStyle/>
            <a:p>
              <a:endParaRPr lang="en-US"/>
            </a:p>
          </p:txBody>
        </p:sp>
        <p:sp>
          <p:nvSpPr>
            <p:cNvPr id="287776" name="Text Box 32"/>
            <p:cNvSpPr txBox="1">
              <a:spLocks noChangeArrowheads="1"/>
            </p:cNvSpPr>
            <p:nvPr/>
          </p:nvSpPr>
          <p:spPr bwMode="auto">
            <a:xfrm>
              <a:off x="4159" y="2976"/>
              <a:ext cx="336" cy="503"/>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solidFill>
                    <a:srgbClr val="FF0000"/>
                  </a:solidFill>
                  <a:latin typeface="Tahoma" pitchFamily="34" charset="0"/>
                </a:rPr>
                <a:t>Y</a:t>
              </a:r>
              <a:r>
                <a:rPr lang="en-US" sz="2100" b="1" i="1" baseline="-25000">
                  <a:solidFill>
                    <a:srgbClr val="FF0000"/>
                  </a:solidFill>
                  <a:latin typeface="Tahoma" pitchFamily="34" charset="0"/>
                </a:rPr>
                <a:t>2</a:t>
              </a:r>
              <a:endParaRPr lang="en-US" sz="2100" baseline="-25000">
                <a:solidFill>
                  <a:srgbClr val="FF0000"/>
                </a:solidFill>
                <a:latin typeface="Arial" charset="0"/>
              </a:endParaRPr>
            </a:p>
          </p:txBody>
        </p:sp>
      </p:grpSp>
      <p:grpSp>
        <p:nvGrpSpPr>
          <p:cNvPr id="8" name="Group 55"/>
          <p:cNvGrpSpPr>
            <a:grpSpLocks/>
          </p:cNvGrpSpPr>
          <p:nvPr/>
        </p:nvGrpSpPr>
        <p:grpSpPr bwMode="auto">
          <a:xfrm>
            <a:off x="4462463" y="3386138"/>
            <a:ext cx="2105025" cy="457200"/>
            <a:chOff x="2811" y="2133"/>
            <a:chExt cx="1326" cy="288"/>
          </a:xfrm>
        </p:grpSpPr>
        <p:sp>
          <p:nvSpPr>
            <p:cNvPr id="287778" name="Line 34"/>
            <p:cNvSpPr>
              <a:spLocks noChangeShapeType="1"/>
            </p:cNvSpPr>
            <p:nvPr/>
          </p:nvSpPr>
          <p:spPr bwMode="auto">
            <a:xfrm flipH="1" flipV="1">
              <a:off x="3092" y="2300"/>
              <a:ext cx="1045" cy="3"/>
            </a:xfrm>
            <a:prstGeom prst="line">
              <a:avLst/>
            </a:prstGeom>
            <a:noFill/>
            <a:ln w="9525">
              <a:solidFill>
                <a:schemeClr val="tx1"/>
              </a:solidFill>
              <a:prstDash val="dash"/>
              <a:round/>
              <a:headEnd/>
              <a:tailEnd/>
            </a:ln>
            <a:effectLst/>
          </p:spPr>
          <p:txBody>
            <a:bodyPr/>
            <a:lstStyle/>
            <a:p>
              <a:endParaRPr lang="en-US"/>
            </a:p>
          </p:txBody>
        </p:sp>
        <p:sp>
          <p:nvSpPr>
            <p:cNvPr id="287779" name="Text Box 35"/>
            <p:cNvSpPr txBox="1">
              <a:spLocks noChangeArrowheads="1"/>
            </p:cNvSpPr>
            <p:nvPr/>
          </p:nvSpPr>
          <p:spPr bwMode="auto">
            <a:xfrm>
              <a:off x="2811" y="2133"/>
              <a:ext cx="302"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solidFill>
                    <a:srgbClr val="FF0000"/>
                  </a:solidFill>
                  <a:latin typeface="Tahoma" pitchFamily="34" charset="0"/>
                </a:rPr>
                <a:t>r</a:t>
              </a:r>
              <a:r>
                <a:rPr lang="en-US" sz="2100" b="1" i="1" baseline="-25000">
                  <a:solidFill>
                    <a:srgbClr val="FF0000"/>
                  </a:solidFill>
                  <a:latin typeface="Tahoma" pitchFamily="34" charset="0"/>
                </a:rPr>
                <a:t>2</a:t>
              </a:r>
              <a:endParaRPr lang="en-US" sz="2100" baseline="-25000">
                <a:solidFill>
                  <a:srgbClr val="FF0000"/>
                </a:solidFill>
                <a:latin typeface="Arial" charset="0"/>
              </a:endParaRPr>
            </a:p>
          </p:txBody>
        </p:sp>
      </p:grpSp>
      <p:sp>
        <p:nvSpPr>
          <p:cNvPr id="287790" name="Line 46"/>
          <p:cNvSpPr>
            <a:spLocks noChangeShapeType="1"/>
          </p:cNvSpPr>
          <p:nvPr/>
        </p:nvSpPr>
        <p:spPr bwMode="auto">
          <a:xfrm>
            <a:off x="6027738" y="4676775"/>
            <a:ext cx="561975" cy="0"/>
          </a:xfrm>
          <a:prstGeom prst="line">
            <a:avLst/>
          </a:prstGeom>
          <a:noFill/>
          <a:ln w="19050">
            <a:solidFill>
              <a:schemeClr val="tx1"/>
            </a:solidFill>
            <a:round/>
            <a:headEnd/>
            <a:tailEnd type="triangle" w="med" len="med"/>
          </a:ln>
          <a:effectLst/>
        </p:spPr>
        <p:txBody>
          <a:bodyPr/>
          <a:lstStyle/>
          <a:p>
            <a:endParaRPr lang="en-US"/>
          </a:p>
        </p:txBody>
      </p:sp>
      <p:sp>
        <p:nvSpPr>
          <p:cNvPr id="287791" name="Line 47"/>
          <p:cNvSpPr>
            <a:spLocks noChangeShapeType="1"/>
          </p:cNvSpPr>
          <p:nvPr/>
        </p:nvSpPr>
        <p:spPr bwMode="auto">
          <a:xfrm flipH="1" flipV="1">
            <a:off x="5037138" y="3106738"/>
            <a:ext cx="3175" cy="558800"/>
          </a:xfrm>
          <a:prstGeom prst="line">
            <a:avLst/>
          </a:prstGeom>
          <a:noFill/>
          <a:ln w="19050">
            <a:solidFill>
              <a:schemeClr val="tx1"/>
            </a:solidFill>
            <a:round/>
            <a:headEnd type="triangle" w="med" len="med"/>
            <a:tailEnd/>
          </a:ln>
          <a:effectLst/>
        </p:spPr>
        <p:txBody>
          <a:bodyPr/>
          <a:lstStyle/>
          <a:p>
            <a:endParaRPr lang="en-US"/>
          </a:p>
        </p:txBody>
      </p:sp>
      <p:grpSp>
        <p:nvGrpSpPr>
          <p:cNvPr id="9" name="Group 54"/>
          <p:cNvGrpSpPr>
            <a:grpSpLocks/>
          </p:cNvGrpSpPr>
          <p:nvPr/>
        </p:nvGrpSpPr>
        <p:grpSpPr bwMode="auto">
          <a:xfrm>
            <a:off x="5653088" y="2166938"/>
            <a:ext cx="2576512" cy="2405062"/>
            <a:chOff x="3561" y="1365"/>
            <a:chExt cx="1623" cy="1515"/>
          </a:xfrm>
        </p:grpSpPr>
        <p:sp>
          <p:nvSpPr>
            <p:cNvPr id="287792" name="Line 48"/>
            <p:cNvSpPr>
              <a:spLocks noChangeShapeType="1"/>
            </p:cNvSpPr>
            <p:nvPr/>
          </p:nvSpPr>
          <p:spPr bwMode="auto">
            <a:xfrm flipV="1">
              <a:off x="3561" y="1609"/>
              <a:ext cx="1270" cy="1271"/>
            </a:xfrm>
            <a:prstGeom prst="line">
              <a:avLst/>
            </a:prstGeom>
            <a:noFill/>
            <a:ln w="28575">
              <a:solidFill>
                <a:srgbClr val="FF0000"/>
              </a:solidFill>
              <a:round/>
              <a:headEnd/>
              <a:tailEnd/>
            </a:ln>
            <a:effectLst/>
          </p:spPr>
          <p:txBody>
            <a:bodyPr/>
            <a:lstStyle/>
            <a:p>
              <a:endParaRPr lang="en-US"/>
            </a:p>
          </p:txBody>
        </p:sp>
        <p:sp>
          <p:nvSpPr>
            <p:cNvPr id="287793" name="Text Box 49"/>
            <p:cNvSpPr txBox="1">
              <a:spLocks noChangeArrowheads="1"/>
            </p:cNvSpPr>
            <p:nvPr/>
          </p:nvSpPr>
          <p:spPr bwMode="auto">
            <a:xfrm>
              <a:off x="4679" y="1365"/>
              <a:ext cx="505" cy="288"/>
            </a:xfrm>
            <a:prstGeom prst="rect">
              <a:avLst/>
            </a:prstGeom>
            <a:noFill/>
            <a:ln w="9525">
              <a:noFill/>
              <a:miter lim="800000"/>
              <a:headEnd/>
              <a:tailEnd/>
            </a:ln>
            <a:effectLst/>
          </p:spPr>
          <p:txBody>
            <a:bodyPr>
              <a:spAutoFit/>
            </a:bodyPr>
            <a:lstStyle/>
            <a:p>
              <a:pPr>
                <a:spcBef>
                  <a:spcPct val="50000"/>
                </a:spcBef>
              </a:pPr>
              <a:r>
                <a:rPr lang="en-US" b="1" i="1">
                  <a:solidFill>
                    <a:srgbClr val="FF0000"/>
                  </a:solidFill>
                  <a:latin typeface="Tahoma" pitchFamily="34" charset="0"/>
                </a:rPr>
                <a:t>LM</a:t>
              </a:r>
              <a:r>
                <a:rPr lang="en-US" sz="2100" b="1" i="1" baseline="-25000">
                  <a:solidFill>
                    <a:srgbClr val="FF0000"/>
                  </a:solidFill>
                  <a:latin typeface="Tahoma" pitchFamily="34" charset="0"/>
                </a:rPr>
                <a:t>2</a:t>
              </a:r>
            </a:p>
          </p:txBody>
        </p:sp>
      </p:grpSp>
      <p:sp>
        <p:nvSpPr>
          <p:cNvPr id="287796" name="Rectangle 52"/>
          <p:cNvSpPr>
            <a:spLocks noChangeArrowheads="1"/>
          </p:cNvSpPr>
          <p:nvPr/>
        </p:nvSpPr>
        <p:spPr bwMode="auto">
          <a:xfrm>
            <a:off x="533400" y="4191000"/>
            <a:ext cx="3352800" cy="1600200"/>
          </a:xfrm>
          <a:prstGeom prst="rect">
            <a:avLst/>
          </a:prstGeom>
          <a:noFill/>
          <a:ln w="9525">
            <a:noFill/>
            <a:miter lim="800000"/>
            <a:headEnd/>
            <a:tailEnd/>
          </a:ln>
          <a:effectLst/>
        </p:spPr>
        <p:txBody>
          <a:bodyPr/>
          <a:lstStyle/>
          <a:p>
            <a:pPr marL="461963" indent="-461963">
              <a:spcBef>
                <a:spcPct val="50000"/>
              </a:spcBef>
              <a:buSzPct val="110000"/>
              <a:buFont typeface="Wingdings" pitchFamily="2" charset="2"/>
              <a:buNone/>
              <a:tabLst>
                <a:tab pos="1371600" algn="l"/>
              </a:tabLst>
            </a:pPr>
            <a:r>
              <a:rPr lang="en-US" sz="1800" dirty="0">
                <a:latin typeface="Arial" pitchFamily="34" charset="0"/>
                <a:cs typeface="Arial" pitchFamily="34" charset="0"/>
                <a:sym typeface="Symbol" pitchFamily="18" charset="2"/>
              </a:rPr>
              <a:t>3.	…which increases investment, causing output &amp; income to rise.  </a:t>
            </a:r>
            <a:endParaRPr lang="en-US" sz="1800" dirty="0">
              <a:latin typeface="Arial" pitchFamily="34" charset="0"/>
              <a:cs typeface="Arial" pitchFamily="34" charset="0"/>
            </a:endParaRPr>
          </a:p>
        </p:txBody>
      </p:sp>
      <p:sp>
        <p:nvSpPr>
          <p:cNvPr id="287773" name="Line 29"/>
          <p:cNvSpPr>
            <a:spLocks noChangeShapeType="1"/>
          </p:cNvSpPr>
          <p:nvPr/>
        </p:nvSpPr>
        <p:spPr bwMode="auto">
          <a:xfrm flipH="1">
            <a:off x="6015038" y="3109913"/>
            <a:ext cx="1587" cy="1063625"/>
          </a:xfrm>
          <a:prstGeom prst="line">
            <a:avLst/>
          </a:prstGeom>
          <a:noFill/>
          <a:ln w="19050">
            <a:solidFill>
              <a:schemeClr val="tx1"/>
            </a:solidFill>
            <a:round/>
            <a:headEnd/>
            <a:tailEnd type="triangle" w="med" len="med"/>
          </a:ln>
          <a:effectLst/>
        </p:spPr>
        <p:txBody>
          <a:bodyPr/>
          <a:lstStyle/>
          <a:p>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normAutofit/>
          </a:bodyPr>
          <a:lstStyle/>
          <a:p>
            <a:pPr>
              <a:lnSpc>
                <a:spcPct val="90000"/>
              </a:lnSpc>
            </a:pPr>
            <a:r>
              <a:rPr lang="en-US" sz="2400" b="1" dirty="0">
                <a:latin typeface="Arial" pitchFamily="34" charset="0"/>
                <a:cs typeface="Arial" pitchFamily="34" charset="0"/>
              </a:rPr>
              <a:t>Interaction between </a:t>
            </a:r>
            <a:br>
              <a:rPr lang="en-US" sz="2400" b="1" dirty="0">
                <a:latin typeface="Arial" pitchFamily="34" charset="0"/>
                <a:cs typeface="Arial" pitchFamily="34" charset="0"/>
              </a:rPr>
            </a:br>
            <a:r>
              <a:rPr lang="en-US" sz="2400" b="1" dirty="0">
                <a:latin typeface="Arial" pitchFamily="34" charset="0"/>
                <a:cs typeface="Arial" pitchFamily="34" charset="0"/>
              </a:rPr>
              <a:t>monetary &amp; fiscal policy</a:t>
            </a:r>
          </a:p>
        </p:txBody>
      </p:sp>
      <p:sp>
        <p:nvSpPr>
          <p:cNvPr id="281603" name="Rectangle 3"/>
          <p:cNvSpPr>
            <a:spLocks noGrp="1" noChangeArrowheads="1"/>
          </p:cNvSpPr>
          <p:nvPr>
            <p:ph idx="1"/>
          </p:nvPr>
        </p:nvSpPr>
        <p:spPr>
          <a:xfrm>
            <a:off x="990600" y="1524000"/>
            <a:ext cx="7315200" cy="4876800"/>
          </a:xfrm>
        </p:spPr>
        <p:txBody>
          <a:bodyPr>
            <a:normAutofit/>
          </a:bodyPr>
          <a:lstStyle/>
          <a:p>
            <a:pPr>
              <a:lnSpc>
                <a:spcPct val="105000"/>
              </a:lnSpc>
            </a:pPr>
            <a:r>
              <a:rPr lang="en-US" sz="1800" dirty="0">
                <a:latin typeface="Arial" pitchFamily="34" charset="0"/>
                <a:cs typeface="Arial" pitchFamily="34" charset="0"/>
              </a:rPr>
              <a:t>Model:  </a:t>
            </a:r>
            <a:br>
              <a:rPr lang="en-US" sz="1800" dirty="0">
                <a:latin typeface="Arial" pitchFamily="34" charset="0"/>
                <a:cs typeface="Arial" pitchFamily="34" charset="0"/>
              </a:rPr>
            </a:br>
            <a:r>
              <a:rPr lang="en-US" sz="1800" dirty="0">
                <a:latin typeface="Arial" pitchFamily="34" charset="0"/>
                <a:cs typeface="Arial" pitchFamily="34" charset="0"/>
              </a:rPr>
              <a:t>monetary &amp; fiscal policy variables </a:t>
            </a:r>
            <a:br>
              <a:rPr lang="en-US" sz="1800" dirty="0">
                <a:latin typeface="Arial" pitchFamily="34" charset="0"/>
                <a:cs typeface="Arial" pitchFamily="34" charset="0"/>
              </a:rPr>
            </a:br>
            <a:r>
              <a:rPr lang="en-US" sz="1800" dirty="0">
                <a:latin typeface="Arial" pitchFamily="34" charset="0"/>
                <a:cs typeface="Arial" pitchFamily="34" charset="0"/>
              </a:rPr>
              <a:t>(</a:t>
            </a:r>
            <a:r>
              <a:rPr lang="en-US" sz="1800" b="1" i="1" dirty="0">
                <a:latin typeface="Arial" pitchFamily="34" charset="0"/>
                <a:cs typeface="Arial" pitchFamily="34" charset="0"/>
              </a:rPr>
              <a:t>M</a:t>
            </a:r>
            <a:r>
              <a:rPr lang="en-US" sz="1800" dirty="0">
                <a:latin typeface="Arial" pitchFamily="34" charset="0"/>
                <a:cs typeface="Arial" pitchFamily="34" charset="0"/>
              </a:rPr>
              <a:t>, </a:t>
            </a:r>
            <a:r>
              <a:rPr lang="en-US" sz="1800" b="1" i="1" dirty="0">
                <a:latin typeface="Arial" pitchFamily="34" charset="0"/>
                <a:cs typeface="Arial" pitchFamily="34" charset="0"/>
              </a:rPr>
              <a:t>G</a:t>
            </a:r>
            <a:r>
              <a:rPr lang="en-US" sz="1800" dirty="0">
                <a:latin typeface="Arial" pitchFamily="34" charset="0"/>
                <a:cs typeface="Arial" pitchFamily="34" charset="0"/>
              </a:rPr>
              <a:t>  and </a:t>
            </a:r>
            <a:r>
              <a:rPr lang="en-US" sz="1800" b="1" i="1" dirty="0">
                <a:latin typeface="Arial" pitchFamily="34" charset="0"/>
                <a:cs typeface="Arial" pitchFamily="34" charset="0"/>
              </a:rPr>
              <a:t>T </a:t>
            </a:r>
            <a:r>
              <a:rPr lang="en-US" sz="1800" dirty="0">
                <a:latin typeface="Arial" pitchFamily="34" charset="0"/>
                <a:cs typeface="Arial" pitchFamily="34" charset="0"/>
              </a:rPr>
              <a:t>) are exogenous</a:t>
            </a:r>
          </a:p>
          <a:p>
            <a:pPr>
              <a:lnSpc>
                <a:spcPct val="105000"/>
              </a:lnSpc>
            </a:pPr>
            <a:endParaRPr lang="en-US" sz="1800" dirty="0" smtClean="0">
              <a:latin typeface="Arial" pitchFamily="34" charset="0"/>
              <a:cs typeface="Arial" pitchFamily="34" charset="0"/>
            </a:endParaRPr>
          </a:p>
          <a:p>
            <a:pPr>
              <a:lnSpc>
                <a:spcPct val="105000"/>
              </a:lnSpc>
            </a:pPr>
            <a:endParaRPr lang="en-US" sz="1800" dirty="0">
              <a:latin typeface="Arial" pitchFamily="34" charset="0"/>
              <a:cs typeface="Arial" pitchFamily="34" charset="0"/>
            </a:endParaRPr>
          </a:p>
          <a:p>
            <a:pPr>
              <a:lnSpc>
                <a:spcPct val="105000"/>
              </a:lnSpc>
            </a:pPr>
            <a:r>
              <a:rPr lang="en-US" sz="1800" dirty="0" smtClean="0">
                <a:latin typeface="Arial" pitchFamily="34" charset="0"/>
                <a:cs typeface="Arial" pitchFamily="34" charset="0"/>
              </a:rPr>
              <a:t>Real </a:t>
            </a:r>
            <a:r>
              <a:rPr lang="en-US" sz="1800" dirty="0">
                <a:latin typeface="Arial" pitchFamily="34" charset="0"/>
                <a:cs typeface="Arial" pitchFamily="34" charset="0"/>
              </a:rPr>
              <a:t>world:  </a:t>
            </a:r>
            <a:br>
              <a:rPr lang="en-US" sz="1800" dirty="0">
                <a:latin typeface="Arial" pitchFamily="34" charset="0"/>
                <a:cs typeface="Arial" pitchFamily="34" charset="0"/>
              </a:rPr>
            </a:br>
            <a:r>
              <a:rPr lang="en-US" sz="1800" dirty="0">
                <a:latin typeface="Arial" pitchFamily="34" charset="0"/>
                <a:cs typeface="Arial" pitchFamily="34" charset="0"/>
              </a:rPr>
              <a:t>Monetary policymakers may adjust </a:t>
            </a:r>
            <a:r>
              <a:rPr lang="en-US" sz="1800" b="1" i="1" dirty="0">
                <a:latin typeface="Arial" pitchFamily="34" charset="0"/>
                <a:cs typeface="Arial" pitchFamily="34" charset="0"/>
              </a:rPr>
              <a:t>M</a:t>
            </a:r>
            <a:r>
              <a:rPr lang="en-US" sz="1800" dirty="0">
                <a:latin typeface="Arial" pitchFamily="34" charset="0"/>
                <a:cs typeface="Arial" pitchFamily="34" charset="0"/>
              </a:rPr>
              <a:t>  </a:t>
            </a:r>
            <a:r>
              <a:rPr lang="en-US" sz="1800" dirty="0" smtClean="0">
                <a:latin typeface="Arial" pitchFamily="34" charset="0"/>
                <a:cs typeface="Arial" pitchFamily="34" charset="0"/>
              </a:rPr>
              <a:t>in </a:t>
            </a:r>
            <a:r>
              <a:rPr lang="en-US" sz="1800" dirty="0">
                <a:latin typeface="Arial" pitchFamily="34" charset="0"/>
                <a:cs typeface="Arial" pitchFamily="34" charset="0"/>
              </a:rPr>
              <a:t>response to changes in fiscal policy, </a:t>
            </a:r>
            <a:r>
              <a:rPr lang="en-US" sz="1800" dirty="0" smtClean="0">
                <a:latin typeface="Arial" pitchFamily="34" charset="0"/>
                <a:cs typeface="Arial" pitchFamily="34" charset="0"/>
              </a:rPr>
              <a:t>or </a:t>
            </a:r>
            <a:r>
              <a:rPr lang="en-US" sz="1800" dirty="0">
                <a:latin typeface="Arial" pitchFamily="34" charset="0"/>
                <a:cs typeface="Arial" pitchFamily="34" charset="0"/>
              </a:rPr>
              <a:t>vice versa.</a:t>
            </a:r>
          </a:p>
          <a:p>
            <a:pPr>
              <a:lnSpc>
                <a:spcPct val="105000"/>
              </a:lnSpc>
            </a:pPr>
            <a:endParaRPr lang="en-US" sz="1800" dirty="0" smtClean="0">
              <a:latin typeface="Arial" pitchFamily="34" charset="0"/>
              <a:cs typeface="Arial" pitchFamily="34" charset="0"/>
            </a:endParaRPr>
          </a:p>
          <a:p>
            <a:pPr>
              <a:lnSpc>
                <a:spcPct val="105000"/>
              </a:lnSpc>
            </a:pPr>
            <a:endParaRPr lang="en-US" sz="1800" dirty="0">
              <a:latin typeface="Arial" pitchFamily="34" charset="0"/>
              <a:cs typeface="Arial" pitchFamily="34" charset="0"/>
            </a:endParaRPr>
          </a:p>
          <a:p>
            <a:pPr>
              <a:lnSpc>
                <a:spcPct val="105000"/>
              </a:lnSpc>
            </a:pPr>
            <a:r>
              <a:rPr lang="en-US" sz="1800" dirty="0" smtClean="0">
                <a:latin typeface="Arial" pitchFamily="34" charset="0"/>
                <a:cs typeface="Arial" pitchFamily="34" charset="0"/>
              </a:rPr>
              <a:t>Such </a:t>
            </a:r>
            <a:r>
              <a:rPr lang="en-US" sz="1800" dirty="0">
                <a:latin typeface="Arial" pitchFamily="34" charset="0"/>
                <a:cs typeface="Arial" pitchFamily="34" charset="0"/>
              </a:rPr>
              <a:t>interaction may alter the impact of the original policy change.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Fed’s response to  </a:t>
            </a:r>
            <a:r>
              <a:rPr lang="en-US" sz="2400" b="1" dirty="0">
                <a:latin typeface="Arial" pitchFamily="34" charset="0"/>
                <a:cs typeface="Arial" pitchFamily="34" charset="0"/>
                <a:sym typeface="Symbol" pitchFamily="18" charset="2"/>
              </a:rPr>
              <a:t></a:t>
            </a:r>
            <a:r>
              <a:rPr lang="en-US" sz="2400" b="1" i="1" dirty="0">
                <a:latin typeface="Arial" pitchFamily="34" charset="0"/>
                <a:cs typeface="Arial" pitchFamily="34" charset="0"/>
                <a:sym typeface="Symbol" pitchFamily="18" charset="2"/>
              </a:rPr>
              <a:t>G</a:t>
            </a:r>
            <a:r>
              <a:rPr lang="en-US" sz="2400" b="1" dirty="0">
                <a:latin typeface="Arial" pitchFamily="34" charset="0"/>
                <a:cs typeface="Arial" pitchFamily="34" charset="0"/>
                <a:sym typeface="Symbol" pitchFamily="18" charset="2"/>
              </a:rPr>
              <a:t>  &gt; 0</a:t>
            </a:r>
          </a:p>
        </p:txBody>
      </p:sp>
      <p:sp>
        <p:nvSpPr>
          <p:cNvPr id="294915" name="Rectangle 3"/>
          <p:cNvSpPr>
            <a:spLocks noGrp="1" noChangeArrowheads="1"/>
          </p:cNvSpPr>
          <p:nvPr>
            <p:ph idx="1"/>
          </p:nvPr>
        </p:nvSpPr>
        <p:spPr>
          <a:xfrm>
            <a:off x="1066800" y="1219200"/>
            <a:ext cx="6934200" cy="4648200"/>
          </a:xfrm>
        </p:spPr>
        <p:txBody>
          <a:bodyPr>
            <a:normAutofit/>
          </a:bodyPr>
          <a:lstStyle/>
          <a:p>
            <a:pPr marL="346075" indent="-346075"/>
            <a:endParaRPr lang="en-US" sz="1800" dirty="0" smtClean="0">
              <a:latin typeface="Arial" pitchFamily="34" charset="0"/>
              <a:cs typeface="Arial" pitchFamily="34" charset="0"/>
            </a:endParaRPr>
          </a:p>
          <a:p>
            <a:pPr marL="346075" indent="-346075"/>
            <a:r>
              <a:rPr lang="en-US" sz="1800" dirty="0" smtClean="0">
                <a:latin typeface="Arial" pitchFamily="34" charset="0"/>
                <a:cs typeface="Arial" pitchFamily="34" charset="0"/>
              </a:rPr>
              <a:t>Suppose </a:t>
            </a:r>
            <a:r>
              <a:rPr lang="en-US" sz="1800" dirty="0">
                <a:latin typeface="Arial" pitchFamily="34" charset="0"/>
                <a:cs typeface="Arial" pitchFamily="34" charset="0"/>
              </a:rPr>
              <a:t>Congress increases </a:t>
            </a:r>
            <a:r>
              <a:rPr lang="en-US" sz="1800" b="1" i="1" dirty="0">
                <a:latin typeface="Arial" pitchFamily="34" charset="0"/>
                <a:cs typeface="Arial" pitchFamily="34" charset="0"/>
              </a:rPr>
              <a:t>G</a:t>
            </a:r>
            <a:r>
              <a:rPr lang="en-US" sz="1800" dirty="0">
                <a:latin typeface="Arial" pitchFamily="34" charset="0"/>
                <a:cs typeface="Arial" pitchFamily="34" charset="0"/>
              </a:rPr>
              <a:t>.</a:t>
            </a:r>
          </a:p>
          <a:p>
            <a:pPr marL="346075" indent="-346075"/>
            <a:endParaRPr lang="en-US" sz="1800" dirty="0" smtClean="0">
              <a:latin typeface="Arial" pitchFamily="34" charset="0"/>
              <a:cs typeface="Arial" pitchFamily="34" charset="0"/>
            </a:endParaRPr>
          </a:p>
          <a:p>
            <a:pPr marL="346075" indent="-346075"/>
            <a:endParaRPr lang="en-US" sz="1800" dirty="0">
              <a:latin typeface="Arial" pitchFamily="34" charset="0"/>
              <a:cs typeface="Arial" pitchFamily="34" charset="0"/>
            </a:endParaRPr>
          </a:p>
          <a:p>
            <a:pPr marL="346075" indent="-346075"/>
            <a:endParaRPr lang="en-US" sz="1800" dirty="0" smtClean="0">
              <a:latin typeface="Arial" pitchFamily="34" charset="0"/>
              <a:cs typeface="Arial" pitchFamily="34" charset="0"/>
            </a:endParaRPr>
          </a:p>
          <a:p>
            <a:pPr marL="346075" indent="-346075"/>
            <a:r>
              <a:rPr lang="en-US" sz="1800" dirty="0" smtClean="0">
                <a:latin typeface="Arial" pitchFamily="34" charset="0"/>
                <a:cs typeface="Arial" pitchFamily="34" charset="0"/>
              </a:rPr>
              <a:t>Possible </a:t>
            </a:r>
            <a:r>
              <a:rPr lang="en-US" sz="1800" dirty="0">
                <a:latin typeface="Arial" pitchFamily="34" charset="0"/>
                <a:cs typeface="Arial" pitchFamily="34" charset="0"/>
              </a:rPr>
              <a:t>Fed responses:</a:t>
            </a:r>
          </a:p>
          <a:p>
            <a:pPr marL="1082675" lvl="1" indent="-449263">
              <a:buFont typeface="Arial" pitchFamily="34" charset="0"/>
              <a:buChar char="•"/>
            </a:pPr>
            <a:r>
              <a:rPr lang="en-US" sz="1800" dirty="0">
                <a:latin typeface="Arial" pitchFamily="34" charset="0"/>
                <a:cs typeface="Arial" pitchFamily="34" charset="0"/>
              </a:rPr>
              <a:t>1.  hold </a:t>
            </a:r>
            <a:r>
              <a:rPr lang="en-US" sz="1800" b="1" i="1" dirty="0">
                <a:latin typeface="Arial" pitchFamily="34" charset="0"/>
                <a:cs typeface="Arial" pitchFamily="34" charset="0"/>
              </a:rPr>
              <a:t>M</a:t>
            </a:r>
            <a:r>
              <a:rPr lang="en-US" sz="1800" dirty="0">
                <a:latin typeface="Arial" pitchFamily="34" charset="0"/>
                <a:cs typeface="Arial" pitchFamily="34" charset="0"/>
              </a:rPr>
              <a:t>  constant</a:t>
            </a:r>
          </a:p>
          <a:p>
            <a:pPr marL="1082675" lvl="1" indent="-449263">
              <a:buFont typeface="Arial" pitchFamily="34" charset="0"/>
              <a:buChar char="•"/>
            </a:pPr>
            <a:r>
              <a:rPr lang="en-US" sz="1800" dirty="0">
                <a:latin typeface="Arial" pitchFamily="34" charset="0"/>
                <a:cs typeface="Arial" pitchFamily="34" charset="0"/>
              </a:rPr>
              <a:t>2.  hold </a:t>
            </a:r>
            <a:r>
              <a:rPr lang="en-US" sz="1800" b="1" i="1" dirty="0">
                <a:latin typeface="Arial" pitchFamily="34" charset="0"/>
                <a:cs typeface="Arial" pitchFamily="34" charset="0"/>
              </a:rPr>
              <a:t>r</a:t>
            </a:r>
            <a:r>
              <a:rPr lang="en-US" sz="1800" dirty="0">
                <a:latin typeface="Arial" pitchFamily="34" charset="0"/>
                <a:cs typeface="Arial" pitchFamily="34" charset="0"/>
              </a:rPr>
              <a:t>  constant</a:t>
            </a:r>
          </a:p>
          <a:p>
            <a:pPr marL="1082675" lvl="1" indent="-449263">
              <a:buFont typeface="Arial" pitchFamily="34" charset="0"/>
              <a:buChar char="•"/>
            </a:pPr>
            <a:r>
              <a:rPr lang="en-US" sz="1800" dirty="0">
                <a:latin typeface="Arial" pitchFamily="34" charset="0"/>
                <a:cs typeface="Arial" pitchFamily="34" charset="0"/>
              </a:rPr>
              <a:t>3.  hold </a:t>
            </a:r>
            <a:r>
              <a:rPr lang="en-US" sz="1800" b="1" i="1" dirty="0">
                <a:latin typeface="Arial" pitchFamily="34" charset="0"/>
                <a:cs typeface="Arial" pitchFamily="34" charset="0"/>
              </a:rPr>
              <a:t>Y</a:t>
            </a:r>
            <a:r>
              <a:rPr lang="en-US" sz="1800" dirty="0">
                <a:latin typeface="Arial" pitchFamily="34" charset="0"/>
                <a:cs typeface="Arial" pitchFamily="34" charset="0"/>
              </a:rPr>
              <a:t>  constant</a:t>
            </a:r>
          </a:p>
          <a:p>
            <a:pPr marL="346075" indent="-346075"/>
            <a:endParaRPr lang="en-US" sz="1800" dirty="0" smtClean="0">
              <a:latin typeface="Arial" pitchFamily="34" charset="0"/>
              <a:cs typeface="Arial" pitchFamily="34" charset="0"/>
            </a:endParaRPr>
          </a:p>
          <a:p>
            <a:pPr marL="346075" indent="-346075"/>
            <a:endParaRPr lang="en-US" sz="1800" dirty="0">
              <a:latin typeface="Arial" pitchFamily="34" charset="0"/>
              <a:cs typeface="Arial" pitchFamily="34" charset="0"/>
            </a:endParaRPr>
          </a:p>
          <a:p>
            <a:pPr marL="346075" indent="-346075"/>
            <a:endParaRPr lang="en-US" sz="1800" dirty="0" smtClean="0">
              <a:latin typeface="Arial" pitchFamily="34" charset="0"/>
              <a:cs typeface="Arial" pitchFamily="34" charset="0"/>
            </a:endParaRPr>
          </a:p>
          <a:p>
            <a:pPr marL="346075" indent="-346075"/>
            <a:r>
              <a:rPr lang="en-US" sz="1800" dirty="0" smtClean="0">
                <a:latin typeface="Arial" pitchFamily="34" charset="0"/>
                <a:cs typeface="Arial" pitchFamily="34" charset="0"/>
              </a:rPr>
              <a:t>In </a:t>
            </a:r>
            <a:r>
              <a:rPr lang="en-US" sz="1800" dirty="0">
                <a:latin typeface="Arial" pitchFamily="34" charset="0"/>
                <a:cs typeface="Arial" pitchFamily="34" charset="0"/>
              </a:rPr>
              <a:t>each case, the effects of the </a:t>
            </a: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G</a:t>
            </a:r>
            <a:r>
              <a:rPr lang="en-US" sz="1800" dirty="0">
                <a:latin typeface="Arial" pitchFamily="34" charset="0"/>
                <a:cs typeface="Arial" pitchFamily="34" charset="0"/>
                <a:sym typeface="Symbol" pitchFamily="18" charset="2"/>
              </a:rPr>
              <a:t>  </a:t>
            </a:r>
            <a:r>
              <a:rPr lang="en-US" sz="1800" dirty="0" smtClean="0">
                <a:latin typeface="Arial" pitchFamily="34" charset="0"/>
                <a:cs typeface="Arial" pitchFamily="34" charset="0"/>
                <a:sym typeface="Symbol" pitchFamily="18" charset="2"/>
              </a:rPr>
              <a:t>are </a:t>
            </a:r>
            <a:r>
              <a:rPr lang="en-US" sz="1800" dirty="0">
                <a:latin typeface="Arial" pitchFamily="34" charset="0"/>
                <a:cs typeface="Arial" pitchFamily="34" charset="0"/>
                <a:sym typeface="Symbol" pitchFamily="18" charset="2"/>
              </a:rPr>
              <a:t>different:  </a:t>
            </a:r>
            <a:r>
              <a:rPr lang="en-US" sz="1800" dirty="0">
                <a:latin typeface="Arial" pitchFamily="34" charset="0"/>
                <a:cs typeface="Arial" pitchFamily="34" charset="0"/>
              </a:rPr>
              <a:t> </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70" name="Rectangle 6"/>
          <p:cNvSpPr>
            <a:spLocks noGrp="1" noChangeArrowheads="1"/>
          </p:cNvSpPr>
          <p:nvPr>
            <p:ph type="title"/>
          </p:nvPr>
        </p:nvSpPr>
        <p:spPr>
          <a:xfrm>
            <a:off x="533400" y="304800"/>
            <a:ext cx="7772400" cy="838200"/>
          </a:xfrm>
        </p:spPr>
        <p:txBody>
          <a:bodyPr>
            <a:normAutofit/>
          </a:bodyPr>
          <a:lstStyle/>
          <a:p>
            <a:r>
              <a:rPr lang="en-US" sz="2400" b="1" dirty="0">
                <a:latin typeface="Arial" pitchFamily="34" charset="0"/>
                <a:cs typeface="Arial" pitchFamily="34" charset="0"/>
              </a:rPr>
              <a:t>Response 1:   hold </a:t>
            </a:r>
            <a:r>
              <a:rPr lang="en-US" sz="2400" b="1" i="1" dirty="0">
                <a:latin typeface="Arial" pitchFamily="34" charset="0"/>
                <a:cs typeface="Arial" pitchFamily="34" charset="0"/>
              </a:rPr>
              <a:t>M</a:t>
            </a:r>
            <a:r>
              <a:rPr lang="en-US" sz="2400" b="1" dirty="0">
                <a:latin typeface="Arial" pitchFamily="34" charset="0"/>
                <a:cs typeface="Arial" pitchFamily="34" charset="0"/>
              </a:rPr>
              <a:t>  constant</a:t>
            </a:r>
            <a:endParaRPr lang="en-US" sz="2400" b="1" dirty="0">
              <a:latin typeface="Arial" pitchFamily="34" charset="0"/>
              <a:cs typeface="Arial" pitchFamily="34" charset="0"/>
              <a:sym typeface="Symbol" pitchFamily="18" charset="2"/>
            </a:endParaRPr>
          </a:p>
        </p:txBody>
      </p:sp>
      <p:sp>
        <p:nvSpPr>
          <p:cNvPr id="292866" name="Rectangle 2"/>
          <p:cNvSpPr>
            <a:spLocks noChangeArrowheads="1"/>
          </p:cNvSpPr>
          <p:nvPr/>
        </p:nvSpPr>
        <p:spPr bwMode="auto">
          <a:xfrm>
            <a:off x="609600" y="1371600"/>
            <a:ext cx="3505200" cy="1295400"/>
          </a:xfrm>
          <a:prstGeom prst="rect">
            <a:avLst/>
          </a:prstGeom>
          <a:solidFill>
            <a:schemeClr val="bg1">
              <a:alpha val="50000"/>
            </a:schemeClr>
          </a:solidFill>
          <a:ln w="9525">
            <a:noFill/>
            <a:miter lim="800000"/>
            <a:headEnd/>
            <a:tailEnd/>
          </a:ln>
          <a:effectLst/>
        </p:spPr>
        <p:txBody>
          <a:bodyPr/>
          <a:lstStyle/>
          <a:p>
            <a:pPr>
              <a:lnSpc>
                <a:spcPct val="105000"/>
              </a:lnSpc>
              <a:spcBef>
                <a:spcPct val="50000"/>
              </a:spcBef>
              <a:buSzPct val="110000"/>
              <a:buFont typeface="Wingdings" pitchFamily="2" charset="2"/>
              <a:buNone/>
            </a:pPr>
            <a:r>
              <a:rPr lang="en-US" sz="1800" dirty="0">
                <a:latin typeface="Arial" pitchFamily="34" charset="0"/>
                <a:cs typeface="Arial" pitchFamily="34" charset="0"/>
                <a:sym typeface="Symbol" pitchFamily="18" charset="2"/>
              </a:rPr>
              <a:t>If Congress raises </a:t>
            </a:r>
            <a:r>
              <a:rPr lang="en-US" sz="1800" b="1" i="1" dirty="0">
                <a:latin typeface="Arial" pitchFamily="34" charset="0"/>
                <a:cs typeface="Arial" pitchFamily="34" charset="0"/>
                <a:sym typeface="Symbol" pitchFamily="18" charset="2"/>
              </a:rPr>
              <a:t>G</a:t>
            </a:r>
            <a:r>
              <a:rPr lang="en-US" sz="1800" dirty="0">
                <a:latin typeface="Arial" pitchFamily="34" charset="0"/>
                <a:cs typeface="Arial" pitchFamily="34" charset="0"/>
                <a:sym typeface="Symbol" pitchFamily="18" charset="2"/>
              </a:rPr>
              <a:t>, </a:t>
            </a:r>
            <a:br>
              <a:rPr lang="en-US" sz="1800" dirty="0">
                <a:latin typeface="Arial" pitchFamily="34" charset="0"/>
                <a:cs typeface="Arial" pitchFamily="34" charset="0"/>
                <a:sym typeface="Symbol" pitchFamily="18" charset="2"/>
              </a:rPr>
            </a:br>
            <a:r>
              <a:rPr lang="en-US" sz="1800" dirty="0">
                <a:latin typeface="Arial" pitchFamily="34" charset="0"/>
                <a:cs typeface="Arial" pitchFamily="34" charset="0"/>
                <a:sym typeface="Symbol" pitchFamily="18" charset="2"/>
              </a:rPr>
              <a:t>the </a:t>
            </a:r>
            <a:r>
              <a:rPr lang="en-US" sz="1800" i="1" dirty="0">
                <a:latin typeface="Arial" pitchFamily="34" charset="0"/>
                <a:cs typeface="Arial" pitchFamily="34" charset="0"/>
                <a:sym typeface="Symbol" pitchFamily="18" charset="2"/>
              </a:rPr>
              <a:t>IS</a:t>
            </a:r>
            <a:r>
              <a:rPr lang="en-US" sz="1800" dirty="0">
                <a:latin typeface="Arial" pitchFamily="34" charset="0"/>
                <a:cs typeface="Arial" pitchFamily="34" charset="0"/>
                <a:sym typeface="Symbol" pitchFamily="18" charset="2"/>
              </a:rPr>
              <a:t>  curve shifts right</a:t>
            </a:r>
          </a:p>
        </p:txBody>
      </p:sp>
      <p:grpSp>
        <p:nvGrpSpPr>
          <p:cNvPr id="2" name="Group 53"/>
          <p:cNvGrpSpPr>
            <a:grpSpLocks/>
          </p:cNvGrpSpPr>
          <p:nvPr/>
        </p:nvGrpSpPr>
        <p:grpSpPr bwMode="auto">
          <a:xfrm>
            <a:off x="5272088" y="2359025"/>
            <a:ext cx="2625725" cy="2212975"/>
            <a:chOff x="3321" y="1486"/>
            <a:chExt cx="1654" cy="1394"/>
          </a:xfrm>
        </p:grpSpPr>
        <p:sp>
          <p:nvSpPr>
            <p:cNvPr id="292868" name="Line 4"/>
            <p:cNvSpPr>
              <a:spLocks noChangeShapeType="1"/>
            </p:cNvSpPr>
            <p:nvPr/>
          </p:nvSpPr>
          <p:spPr bwMode="auto">
            <a:xfrm>
              <a:off x="3321" y="1486"/>
              <a:ext cx="1257" cy="1253"/>
            </a:xfrm>
            <a:prstGeom prst="line">
              <a:avLst/>
            </a:prstGeom>
            <a:noFill/>
            <a:ln w="28575">
              <a:solidFill>
                <a:schemeClr val="tx1"/>
              </a:solidFill>
              <a:round/>
              <a:headEnd/>
              <a:tailEnd/>
            </a:ln>
            <a:effectLst/>
          </p:spPr>
          <p:txBody>
            <a:bodyPr/>
            <a:lstStyle/>
            <a:p>
              <a:endParaRPr lang="en-US"/>
            </a:p>
          </p:txBody>
        </p:sp>
        <p:sp>
          <p:nvSpPr>
            <p:cNvPr id="292869" name="Text Box 5"/>
            <p:cNvSpPr txBox="1">
              <a:spLocks noChangeArrowheads="1"/>
            </p:cNvSpPr>
            <p:nvPr/>
          </p:nvSpPr>
          <p:spPr bwMode="auto">
            <a:xfrm>
              <a:off x="4542" y="2592"/>
              <a:ext cx="433"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IS</a:t>
              </a:r>
              <a:r>
                <a:rPr lang="en-US" sz="2200" b="1" i="1" baseline="-25000">
                  <a:latin typeface="Tahoma" pitchFamily="34" charset="0"/>
                </a:rPr>
                <a:t>1</a:t>
              </a:r>
            </a:p>
          </p:txBody>
        </p:sp>
      </p:grpSp>
      <p:grpSp>
        <p:nvGrpSpPr>
          <p:cNvPr id="3" name="Group 8"/>
          <p:cNvGrpSpPr>
            <a:grpSpLocks/>
          </p:cNvGrpSpPr>
          <p:nvPr/>
        </p:nvGrpSpPr>
        <p:grpSpPr bwMode="auto">
          <a:xfrm>
            <a:off x="4662488" y="1357313"/>
            <a:ext cx="3962400" cy="3616325"/>
            <a:chOff x="2976" y="1296"/>
            <a:chExt cx="2304" cy="2088"/>
          </a:xfrm>
        </p:grpSpPr>
        <p:grpSp>
          <p:nvGrpSpPr>
            <p:cNvPr id="4" name="Group 9"/>
            <p:cNvGrpSpPr>
              <a:grpSpLocks/>
            </p:cNvGrpSpPr>
            <p:nvPr/>
          </p:nvGrpSpPr>
          <p:grpSpPr bwMode="auto">
            <a:xfrm>
              <a:off x="3120" y="1536"/>
              <a:ext cx="1968" cy="1728"/>
              <a:chOff x="2640" y="1056"/>
              <a:chExt cx="2496" cy="2112"/>
            </a:xfrm>
          </p:grpSpPr>
          <p:sp>
            <p:nvSpPr>
              <p:cNvPr id="292874" name="Line 10"/>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292875" name="Line 11"/>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292876" name="Text Box 12"/>
            <p:cNvSpPr txBox="1">
              <a:spLocks noChangeArrowheads="1"/>
            </p:cNvSpPr>
            <p:nvPr/>
          </p:nvSpPr>
          <p:spPr bwMode="auto">
            <a:xfrm>
              <a:off x="4944" y="3120"/>
              <a:ext cx="336" cy="264"/>
            </a:xfrm>
            <a:prstGeom prst="rect">
              <a:avLst/>
            </a:prstGeom>
            <a:noFill/>
            <a:ln w="9525">
              <a:noFill/>
              <a:miter lim="800000"/>
              <a:headEnd/>
              <a:tailEnd/>
            </a:ln>
            <a:effectLst/>
          </p:spPr>
          <p:txBody>
            <a:bodyPr>
              <a:spAutoFit/>
            </a:bodyPr>
            <a:lstStyle/>
            <a:p>
              <a:pPr algn="ctr"/>
              <a:r>
                <a:rPr lang="en-US" b="1" i="1">
                  <a:latin typeface="Tahoma" pitchFamily="34" charset="0"/>
                </a:rPr>
                <a:t>Y</a:t>
              </a:r>
              <a:r>
                <a:rPr lang="en-US">
                  <a:latin typeface="Arial" charset="0"/>
                </a:rPr>
                <a:t> </a:t>
              </a:r>
              <a:endParaRPr lang="en-US" sz="2200">
                <a:latin typeface="Arial" charset="0"/>
              </a:endParaRPr>
            </a:p>
          </p:txBody>
        </p:sp>
        <p:sp>
          <p:nvSpPr>
            <p:cNvPr id="292877" name="Text Box 13"/>
            <p:cNvSpPr txBox="1">
              <a:spLocks noChangeArrowheads="1"/>
            </p:cNvSpPr>
            <p:nvPr/>
          </p:nvSpPr>
          <p:spPr bwMode="auto">
            <a:xfrm>
              <a:off x="2976" y="1296"/>
              <a:ext cx="240" cy="264"/>
            </a:xfrm>
            <a:prstGeom prst="rect">
              <a:avLst/>
            </a:prstGeom>
            <a:noFill/>
            <a:ln w="9525">
              <a:noFill/>
              <a:miter lim="800000"/>
              <a:headEnd/>
              <a:tailEnd/>
            </a:ln>
            <a:effectLst/>
          </p:spPr>
          <p:txBody>
            <a:bodyPr>
              <a:spAutoFit/>
            </a:bodyPr>
            <a:lstStyle/>
            <a:p>
              <a:pPr algn="ctr">
                <a:tabLst>
                  <a:tab pos="1082675" algn="r"/>
                  <a:tab pos="1830388" algn="r"/>
                </a:tabLst>
              </a:pPr>
              <a:r>
                <a:rPr lang="en-US" b="1" i="1">
                  <a:latin typeface="Tahoma" pitchFamily="34" charset="0"/>
                </a:rPr>
                <a:t>r</a:t>
              </a:r>
              <a:endParaRPr lang="en-US" sz="2200">
                <a:latin typeface="Arial" charset="0"/>
              </a:endParaRPr>
            </a:p>
          </p:txBody>
        </p:sp>
      </p:grpSp>
      <p:grpSp>
        <p:nvGrpSpPr>
          <p:cNvPr id="5" name="Group 14"/>
          <p:cNvGrpSpPr>
            <a:grpSpLocks/>
          </p:cNvGrpSpPr>
          <p:nvPr/>
        </p:nvGrpSpPr>
        <p:grpSpPr bwMode="auto">
          <a:xfrm>
            <a:off x="5348288" y="1738313"/>
            <a:ext cx="2667000" cy="2590800"/>
            <a:chOff x="3504" y="1200"/>
            <a:chExt cx="1488" cy="1440"/>
          </a:xfrm>
        </p:grpSpPr>
        <p:sp>
          <p:nvSpPr>
            <p:cNvPr id="292879" name="Line 15"/>
            <p:cNvSpPr>
              <a:spLocks noChangeShapeType="1"/>
            </p:cNvSpPr>
            <p:nvPr/>
          </p:nvSpPr>
          <p:spPr bwMode="auto">
            <a:xfrm flipV="1">
              <a:off x="3504" y="1440"/>
              <a:ext cx="1200" cy="1200"/>
            </a:xfrm>
            <a:prstGeom prst="line">
              <a:avLst/>
            </a:prstGeom>
            <a:noFill/>
            <a:ln w="28575">
              <a:solidFill>
                <a:schemeClr val="tx1"/>
              </a:solidFill>
              <a:round/>
              <a:headEnd/>
              <a:tailEnd/>
            </a:ln>
            <a:effectLst/>
          </p:spPr>
          <p:txBody>
            <a:bodyPr/>
            <a:lstStyle/>
            <a:p>
              <a:endParaRPr lang="en-US"/>
            </a:p>
          </p:txBody>
        </p:sp>
        <p:sp>
          <p:nvSpPr>
            <p:cNvPr id="292880" name="Text Box 16"/>
            <p:cNvSpPr txBox="1">
              <a:spLocks noChangeArrowheads="1"/>
            </p:cNvSpPr>
            <p:nvPr/>
          </p:nvSpPr>
          <p:spPr bwMode="auto">
            <a:xfrm>
              <a:off x="4560" y="1200"/>
              <a:ext cx="432" cy="254"/>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LM</a:t>
              </a:r>
              <a:r>
                <a:rPr lang="en-US" b="1" i="1" baseline="-25000">
                  <a:latin typeface="Tahoma" pitchFamily="34" charset="0"/>
                </a:rPr>
                <a:t>1</a:t>
              </a:r>
            </a:p>
          </p:txBody>
        </p:sp>
      </p:grpSp>
      <p:grpSp>
        <p:nvGrpSpPr>
          <p:cNvPr id="6" name="Group 17"/>
          <p:cNvGrpSpPr>
            <a:grpSpLocks/>
          </p:cNvGrpSpPr>
          <p:nvPr/>
        </p:nvGrpSpPr>
        <p:grpSpPr bwMode="auto">
          <a:xfrm>
            <a:off x="4495800" y="3095625"/>
            <a:ext cx="2066925" cy="2085975"/>
            <a:chOff x="2832" y="1950"/>
            <a:chExt cx="1302" cy="1314"/>
          </a:xfrm>
        </p:grpSpPr>
        <p:sp>
          <p:nvSpPr>
            <p:cNvPr id="292882" name="Line 18"/>
            <p:cNvSpPr>
              <a:spLocks noChangeShapeType="1"/>
            </p:cNvSpPr>
            <p:nvPr/>
          </p:nvSpPr>
          <p:spPr bwMode="auto">
            <a:xfrm flipH="1">
              <a:off x="3092" y="2130"/>
              <a:ext cx="870" cy="0"/>
            </a:xfrm>
            <a:prstGeom prst="line">
              <a:avLst/>
            </a:prstGeom>
            <a:noFill/>
            <a:ln w="9525">
              <a:solidFill>
                <a:schemeClr val="tx1"/>
              </a:solidFill>
              <a:prstDash val="dash"/>
              <a:round/>
              <a:headEnd/>
              <a:tailEnd/>
            </a:ln>
            <a:effectLst/>
          </p:spPr>
          <p:txBody>
            <a:bodyPr/>
            <a:lstStyle/>
            <a:p>
              <a:endParaRPr lang="en-US"/>
            </a:p>
          </p:txBody>
        </p:sp>
        <p:sp>
          <p:nvSpPr>
            <p:cNvPr id="292883" name="Line 19"/>
            <p:cNvSpPr>
              <a:spLocks noChangeShapeType="1"/>
            </p:cNvSpPr>
            <p:nvPr/>
          </p:nvSpPr>
          <p:spPr bwMode="auto">
            <a:xfrm flipH="1">
              <a:off x="3966" y="2127"/>
              <a:ext cx="0" cy="873"/>
            </a:xfrm>
            <a:prstGeom prst="line">
              <a:avLst/>
            </a:prstGeom>
            <a:noFill/>
            <a:ln w="9525">
              <a:solidFill>
                <a:schemeClr val="tx1"/>
              </a:solidFill>
              <a:prstDash val="dash"/>
              <a:round/>
              <a:headEnd/>
              <a:tailEnd/>
            </a:ln>
            <a:effectLst/>
          </p:spPr>
          <p:txBody>
            <a:bodyPr/>
            <a:lstStyle/>
            <a:p>
              <a:endParaRPr lang="en-US"/>
            </a:p>
          </p:txBody>
        </p:sp>
        <p:sp>
          <p:nvSpPr>
            <p:cNvPr id="292884" name="Text Box 20"/>
            <p:cNvSpPr txBox="1">
              <a:spLocks noChangeArrowheads="1"/>
            </p:cNvSpPr>
            <p:nvPr/>
          </p:nvSpPr>
          <p:spPr bwMode="auto">
            <a:xfrm>
              <a:off x="2832" y="1950"/>
              <a:ext cx="288"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latin typeface="Tahoma" pitchFamily="34" charset="0"/>
                </a:rPr>
                <a:t>r</a:t>
              </a:r>
              <a:r>
                <a:rPr lang="en-US" sz="2100" b="1" i="1" baseline="-25000">
                  <a:latin typeface="Tahoma" pitchFamily="34" charset="0"/>
                </a:rPr>
                <a:t>1</a:t>
              </a:r>
              <a:endParaRPr lang="en-US" sz="2100" baseline="-25000">
                <a:latin typeface="Arial" charset="0"/>
              </a:endParaRPr>
            </a:p>
          </p:txBody>
        </p:sp>
        <p:sp>
          <p:nvSpPr>
            <p:cNvPr id="292885" name="Text Box 21"/>
            <p:cNvSpPr txBox="1">
              <a:spLocks noChangeArrowheads="1"/>
            </p:cNvSpPr>
            <p:nvPr/>
          </p:nvSpPr>
          <p:spPr bwMode="auto">
            <a:xfrm>
              <a:off x="3798" y="2976"/>
              <a:ext cx="336"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latin typeface="Tahoma" pitchFamily="34" charset="0"/>
                </a:rPr>
                <a:t>Y</a:t>
              </a:r>
              <a:r>
                <a:rPr lang="en-US" sz="2100" b="1" i="1" baseline="-25000">
                  <a:latin typeface="Tahoma" pitchFamily="34" charset="0"/>
                </a:rPr>
                <a:t>1</a:t>
              </a:r>
              <a:endParaRPr lang="en-US" sz="2100" baseline="-25000">
                <a:latin typeface="Arial" charset="0"/>
              </a:endParaRPr>
            </a:p>
          </p:txBody>
        </p:sp>
      </p:grpSp>
      <p:grpSp>
        <p:nvGrpSpPr>
          <p:cNvPr id="7" name="Group 54"/>
          <p:cNvGrpSpPr>
            <a:grpSpLocks/>
          </p:cNvGrpSpPr>
          <p:nvPr/>
        </p:nvGrpSpPr>
        <p:grpSpPr bwMode="auto">
          <a:xfrm>
            <a:off x="5573713" y="1966913"/>
            <a:ext cx="2617787" cy="2209800"/>
            <a:chOff x="3511" y="1239"/>
            <a:chExt cx="1649" cy="1392"/>
          </a:xfrm>
        </p:grpSpPr>
        <p:sp>
          <p:nvSpPr>
            <p:cNvPr id="292888" name="Line 24"/>
            <p:cNvSpPr>
              <a:spLocks noChangeShapeType="1"/>
            </p:cNvSpPr>
            <p:nvPr/>
          </p:nvSpPr>
          <p:spPr bwMode="auto">
            <a:xfrm>
              <a:off x="3511" y="1239"/>
              <a:ext cx="1257" cy="1253"/>
            </a:xfrm>
            <a:prstGeom prst="line">
              <a:avLst/>
            </a:prstGeom>
            <a:noFill/>
            <a:ln w="28575">
              <a:solidFill>
                <a:srgbClr val="003399"/>
              </a:solidFill>
              <a:round/>
              <a:headEnd/>
              <a:tailEnd/>
            </a:ln>
            <a:effectLst/>
          </p:spPr>
          <p:txBody>
            <a:bodyPr/>
            <a:lstStyle/>
            <a:p>
              <a:endParaRPr lang="en-US"/>
            </a:p>
          </p:txBody>
        </p:sp>
        <p:sp>
          <p:nvSpPr>
            <p:cNvPr id="292889" name="Text Box 25"/>
            <p:cNvSpPr txBox="1">
              <a:spLocks noChangeArrowheads="1"/>
            </p:cNvSpPr>
            <p:nvPr/>
          </p:nvSpPr>
          <p:spPr bwMode="auto">
            <a:xfrm>
              <a:off x="4727" y="2343"/>
              <a:ext cx="433" cy="288"/>
            </a:xfrm>
            <a:prstGeom prst="rect">
              <a:avLst/>
            </a:prstGeom>
            <a:noFill/>
            <a:ln w="9525">
              <a:noFill/>
              <a:miter lim="800000"/>
              <a:headEnd/>
              <a:tailEnd/>
            </a:ln>
            <a:effectLst/>
          </p:spPr>
          <p:txBody>
            <a:bodyPr>
              <a:spAutoFit/>
            </a:bodyPr>
            <a:lstStyle/>
            <a:p>
              <a:pPr>
                <a:spcBef>
                  <a:spcPct val="50000"/>
                </a:spcBef>
              </a:pPr>
              <a:r>
                <a:rPr lang="en-US" b="1" i="1">
                  <a:solidFill>
                    <a:srgbClr val="003399"/>
                  </a:solidFill>
                  <a:latin typeface="Tahoma" pitchFamily="34" charset="0"/>
                </a:rPr>
                <a:t>IS</a:t>
              </a:r>
              <a:r>
                <a:rPr lang="en-US" sz="2200" b="1" i="1" baseline="-25000">
                  <a:solidFill>
                    <a:srgbClr val="003399"/>
                  </a:solidFill>
                  <a:latin typeface="Tahoma" pitchFamily="34" charset="0"/>
                </a:rPr>
                <a:t>2</a:t>
              </a:r>
            </a:p>
          </p:txBody>
        </p:sp>
      </p:grpSp>
      <p:grpSp>
        <p:nvGrpSpPr>
          <p:cNvPr id="8" name="Group 56"/>
          <p:cNvGrpSpPr>
            <a:grpSpLocks/>
          </p:cNvGrpSpPr>
          <p:nvPr/>
        </p:nvGrpSpPr>
        <p:grpSpPr bwMode="auto">
          <a:xfrm>
            <a:off x="6381750" y="3040063"/>
            <a:ext cx="533400" cy="2141537"/>
            <a:chOff x="4020" y="1915"/>
            <a:chExt cx="336" cy="1349"/>
          </a:xfrm>
        </p:grpSpPr>
        <p:sp>
          <p:nvSpPr>
            <p:cNvPr id="292892" name="Line 28"/>
            <p:cNvSpPr>
              <a:spLocks noChangeShapeType="1"/>
            </p:cNvSpPr>
            <p:nvPr/>
          </p:nvSpPr>
          <p:spPr bwMode="auto">
            <a:xfrm flipH="1">
              <a:off x="4185" y="1915"/>
              <a:ext cx="0" cy="1094"/>
            </a:xfrm>
            <a:prstGeom prst="line">
              <a:avLst/>
            </a:prstGeom>
            <a:noFill/>
            <a:ln w="9525">
              <a:solidFill>
                <a:schemeClr val="tx1"/>
              </a:solidFill>
              <a:prstDash val="dash"/>
              <a:round/>
              <a:headEnd/>
              <a:tailEnd/>
            </a:ln>
            <a:effectLst/>
          </p:spPr>
          <p:txBody>
            <a:bodyPr/>
            <a:lstStyle/>
            <a:p>
              <a:endParaRPr lang="en-US"/>
            </a:p>
          </p:txBody>
        </p:sp>
        <p:sp>
          <p:nvSpPr>
            <p:cNvPr id="292893" name="Text Box 29"/>
            <p:cNvSpPr txBox="1">
              <a:spLocks noChangeArrowheads="1"/>
            </p:cNvSpPr>
            <p:nvPr/>
          </p:nvSpPr>
          <p:spPr bwMode="auto">
            <a:xfrm>
              <a:off x="4020" y="2976"/>
              <a:ext cx="336"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solidFill>
                    <a:srgbClr val="003399"/>
                  </a:solidFill>
                  <a:latin typeface="Tahoma" pitchFamily="34" charset="0"/>
                </a:rPr>
                <a:t>Y</a:t>
              </a:r>
              <a:r>
                <a:rPr lang="en-US" sz="2100" b="1" i="1" baseline="-25000">
                  <a:solidFill>
                    <a:srgbClr val="003399"/>
                  </a:solidFill>
                  <a:latin typeface="Tahoma" pitchFamily="34" charset="0"/>
                </a:rPr>
                <a:t>2</a:t>
              </a:r>
              <a:endParaRPr lang="en-US" sz="2100" baseline="-25000">
                <a:solidFill>
                  <a:srgbClr val="003399"/>
                </a:solidFill>
                <a:latin typeface="Arial" charset="0"/>
              </a:endParaRPr>
            </a:p>
          </p:txBody>
        </p:sp>
      </p:grpSp>
      <p:grpSp>
        <p:nvGrpSpPr>
          <p:cNvPr id="9" name="Group 55"/>
          <p:cNvGrpSpPr>
            <a:grpSpLocks/>
          </p:cNvGrpSpPr>
          <p:nvPr/>
        </p:nvGrpSpPr>
        <p:grpSpPr bwMode="auto">
          <a:xfrm>
            <a:off x="4495800" y="2747963"/>
            <a:ext cx="2133600" cy="457200"/>
            <a:chOff x="2832" y="1731"/>
            <a:chExt cx="1344" cy="288"/>
          </a:xfrm>
        </p:grpSpPr>
        <p:sp>
          <p:nvSpPr>
            <p:cNvPr id="292895" name="Line 31"/>
            <p:cNvSpPr>
              <a:spLocks noChangeShapeType="1"/>
            </p:cNvSpPr>
            <p:nvPr/>
          </p:nvSpPr>
          <p:spPr bwMode="auto">
            <a:xfrm flipH="1" flipV="1">
              <a:off x="3094" y="1907"/>
              <a:ext cx="1082" cy="0"/>
            </a:xfrm>
            <a:prstGeom prst="line">
              <a:avLst/>
            </a:prstGeom>
            <a:noFill/>
            <a:ln w="9525">
              <a:solidFill>
                <a:schemeClr val="tx1"/>
              </a:solidFill>
              <a:prstDash val="dash"/>
              <a:round/>
              <a:headEnd/>
              <a:tailEnd/>
            </a:ln>
            <a:effectLst/>
          </p:spPr>
          <p:txBody>
            <a:bodyPr/>
            <a:lstStyle/>
            <a:p>
              <a:endParaRPr lang="en-US"/>
            </a:p>
          </p:txBody>
        </p:sp>
        <p:sp>
          <p:nvSpPr>
            <p:cNvPr id="292896" name="Text Box 32"/>
            <p:cNvSpPr txBox="1">
              <a:spLocks noChangeArrowheads="1"/>
            </p:cNvSpPr>
            <p:nvPr/>
          </p:nvSpPr>
          <p:spPr bwMode="auto">
            <a:xfrm>
              <a:off x="2832" y="1731"/>
              <a:ext cx="288"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solidFill>
                    <a:srgbClr val="003399"/>
                  </a:solidFill>
                  <a:latin typeface="Tahoma" pitchFamily="34" charset="0"/>
                </a:rPr>
                <a:t>r</a:t>
              </a:r>
              <a:r>
                <a:rPr lang="en-US" sz="2100" b="1" i="1" baseline="-25000">
                  <a:solidFill>
                    <a:srgbClr val="003399"/>
                  </a:solidFill>
                  <a:latin typeface="Tahoma" pitchFamily="34" charset="0"/>
                </a:rPr>
                <a:t>2</a:t>
              </a:r>
              <a:endParaRPr lang="en-US" sz="2100" baseline="-25000">
                <a:solidFill>
                  <a:srgbClr val="003399"/>
                </a:solidFill>
                <a:latin typeface="Arial" charset="0"/>
              </a:endParaRPr>
            </a:p>
          </p:txBody>
        </p:sp>
      </p:grpSp>
      <p:sp>
        <p:nvSpPr>
          <p:cNvPr id="292902" name="Rectangle 38"/>
          <p:cNvSpPr>
            <a:spLocks noChangeArrowheads="1"/>
          </p:cNvSpPr>
          <p:nvPr/>
        </p:nvSpPr>
        <p:spPr bwMode="auto">
          <a:xfrm>
            <a:off x="609600" y="2743200"/>
            <a:ext cx="3048000" cy="3200400"/>
          </a:xfrm>
          <a:prstGeom prst="rect">
            <a:avLst/>
          </a:prstGeom>
          <a:solidFill>
            <a:schemeClr val="bg1">
              <a:alpha val="50000"/>
            </a:schemeClr>
          </a:solidFill>
          <a:ln w="9525">
            <a:noFill/>
            <a:miter lim="800000"/>
            <a:headEnd/>
            <a:tailEnd/>
          </a:ln>
          <a:effectLst/>
        </p:spPr>
        <p:txBody>
          <a:bodyPr/>
          <a:lstStyle/>
          <a:p>
            <a:pPr>
              <a:lnSpc>
                <a:spcPct val="105000"/>
              </a:lnSpc>
              <a:spcBef>
                <a:spcPct val="50000"/>
              </a:spcBef>
              <a:buSzPct val="110000"/>
              <a:buFont typeface="Wingdings" pitchFamily="2" charset="2"/>
              <a:buNone/>
            </a:pPr>
            <a:r>
              <a:rPr lang="en-US" sz="1800" dirty="0">
                <a:latin typeface="Arial" pitchFamily="34" charset="0"/>
                <a:cs typeface="Arial" pitchFamily="34" charset="0"/>
                <a:sym typeface="Symbol" pitchFamily="18" charset="2"/>
              </a:rPr>
              <a:t>If Fed holds </a:t>
            </a:r>
            <a:r>
              <a:rPr lang="en-US" sz="1800" b="1" i="1" dirty="0">
                <a:latin typeface="Arial" pitchFamily="34" charset="0"/>
                <a:cs typeface="Arial" pitchFamily="34" charset="0"/>
                <a:sym typeface="Symbol" pitchFamily="18" charset="2"/>
              </a:rPr>
              <a:t>M</a:t>
            </a:r>
            <a:r>
              <a:rPr lang="en-US" sz="1800" dirty="0">
                <a:latin typeface="Arial" pitchFamily="34" charset="0"/>
                <a:cs typeface="Arial" pitchFamily="34" charset="0"/>
                <a:sym typeface="Symbol" pitchFamily="18" charset="2"/>
              </a:rPr>
              <a:t> constant, then </a:t>
            </a:r>
            <a:r>
              <a:rPr lang="en-US" sz="1800" i="1" dirty="0">
                <a:latin typeface="Arial" pitchFamily="34" charset="0"/>
                <a:cs typeface="Arial" pitchFamily="34" charset="0"/>
                <a:sym typeface="Symbol" pitchFamily="18" charset="2"/>
              </a:rPr>
              <a:t>LM</a:t>
            </a:r>
            <a:r>
              <a:rPr lang="en-US" sz="1800" dirty="0">
                <a:latin typeface="Arial" pitchFamily="34" charset="0"/>
                <a:cs typeface="Arial" pitchFamily="34" charset="0"/>
                <a:sym typeface="Symbol" pitchFamily="18" charset="2"/>
              </a:rPr>
              <a:t> curve doesn’t shift.</a:t>
            </a:r>
          </a:p>
          <a:p>
            <a:pPr>
              <a:lnSpc>
                <a:spcPct val="105000"/>
              </a:lnSpc>
              <a:spcBef>
                <a:spcPct val="50000"/>
              </a:spcBef>
              <a:buSzPct val="110000"/>
              <a:buFont typeface="Wingdings" pitchFamily="2" charset="2"/>
              <a:buNone/>
            </a:pPr>
            <a:r>
              <a:rPr lang="en-US" sz="1800" dirty="0">
                <a:latin typeface="Arial" pitchFamily="34" charset="0"/>
                <a:cs typeface="Arial" pitchFamily="34" charset="0"/>
                <a:sym typeface="Symbol" pitchFamily="18" charset="2"/>
              </a:rPr>
              <a:t>Results:</a:t>
            </a:r>
          </a:p>
        </p:txBody>
      </p:sp>
      <p:sp>
        <p:nvSpPr>
          <p:cNvPr id="292911" name="Line 47"/>
          <p:cNvSpPr>
            <a:spLocks noChangeShapeType="1"/>
          </p:cNvSpPr>
          <p:nvPr/>
        </p:nvSpPr>
        <p:spPr bwMode="auto">
          <a:xfrm>
            <a:off x="6300788" y="4648200"/>
            <a:ext cx="333375" cy="0"/>
          </a:xfrm>
          <a:prstGeom prst="line">
            <a:avLst/>
          </a:prstGeom>
          <a:noFill/>
          <a:ln w="19050">
            <a:solidFill>
              <a:schemeClr val="tx1"/>
            </a:solidFill>
            <a:round/>
            <a:headEnd/>
            <a:tailEnd type="triangle" w="med" len="med"/>
          </a:ln>
          <a:effectLst/>
        </p:spPr>
        <p:txBody>
          <a:bodyPr/>
          <a:lstStyle/>
          <a:p>
            <a:endParaRPr lang="en-US"/>
          </a:p>
        </p:txBody>
      </p:sp>
      <p:sp>
        <p:nvSpPr>
          <p:cNvPr id="292912" name="Line 48"/>
          <p:cNvSpPr>
            <a:spLocks noChangeShapeType="1"/>
          </p:cNvSpPr>
          <p:nvPr/>
        </p:nvSpPr>
        <p:spPr bwMode="auto">
          <a:xfrm flipV="1">
            <a:off x="5029200" y="3027363"/>
            <a:ext cx="1588" cy="349250"/>
          </a:xfrm>
          <a:prstGeom prst="line">
            <a:avLst/>
          </a:prstGeom>
          <a:noFill/>
          <a:ln w="19050">
            <a:solidFill>
              <a:schemeClr val="tx1"/>
            </a:solidFill>
            <a:round/>
            <a:headEnd/>
            <a:tailEnd type="triangle" w="med" len="med"/>
          </a:ln>
          <a:effectLst/>
        </p:spPr>
        <p:txBody>
          <a:bodyPr/>
          <a:lstStyle/>
          <a:p>
            <a:endParaRPr lang="en-US"/>
          </a:p>
        </p:txBody>
      </p:sp>
      <p:graphicFrame>
        <p:nvGraphicFramePr>
          <p:cNvPr id="292914" name="Object 50"/>
          <p:cNvGraphicFramePr>
            <a:graphicFrameLocks noChangeAspect="1"/>
          </p:cNvGraphicFramePr>
          <p:nvPr/>
        </p:nvGraphicFramePr>
        <p:xfrm>
          <a:off x="1143000" y="4038600"/>
          <a:ext cx="2465388" cy="592137"/>
        </p:xfrm>
        <a:graphic>
          <a:graphicData uri="http://schemas.openxmlformats.org/presentationml/2006/ole">
            <p:oleObj spid="_x0000_s508932" name="Equation" r:id="rId4" imgW="952087" imgH="228501" progId="">
              <p:embed/>
            </p:oleObj>
          </a:graphicData>
        </a:graphic>
      </p:graphicFrame>
      <p:graphicFrame>
        <p:nvGraphicFramePr>
          <p:cNvPr id="292915" name="Object 51"/>
          <p:cNvGraphicFramePr>
            <a:graphicFrameLocks noChangeAspect="1"/>
          </p:cNvGraphicFramePr>
          <p:nvPr/>
        </p:nvGraphicFramePr>
        <p:xfrm>
          <a:off x="1143000" y="4648200"/>
          <a:ext cx="2268537" cy="592138"/>
        </p:xfrm>
        <a:graphic>
          <a:graphicData uri="http://schemas.openxmlformats.org/presentationml/2006/ole">
            <p:oleObj spid="_x0000_s508933" name="Equation" r:id="rId5" imgW="876300" imgH="228600" progId="">
              <p:embed/>
            </p:oleObj>
          </a:graphicData>
        </a:graphic>
      </p:graphicFrame>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5942" name="Rectangle 1030"/>
          <p:cNvSpPr>
            <a:spLocks noGrp="1" noChangeArrowheads="1"/>
          </p:cNvSpPr>
          <p:nvPr>
            <p:ph type="title"/>
          </p:nvPr>
        </p:nvSpPr>
        <p:spPr>
          <a:xfrm>
            <a:off x="533400" y="304800"/>
            <a:ext cx="7772400" cy="838200"/>
          </a:xfrm>
        </p:spPr>
        <p:txBody>
          <a:bodyPr>
            <a:normAutofit/>
          </a:bodyPr>
          <a:lstStyle/>
          <a:p>
            <a:r>
              <a:rPr lang="en-US" sz="2400" b="1" dirty="0">
                <a:latin typeface="Arial" pitchFamily="34" charset="0"/>
                <a:cs typeface="Arial" pitchFamily="34" charset="0"/>
              </a:rPr>
              <a:t>Response 2:   hold </a:t>
            </a:r>
            <a:r>
              <a:rPr lang="en-US" sz="2400" b="1" i="1" dirty="0">
                <a:latin typeface="Arial" pitchFamily="34" charset="0"/>
                <a:cs typeface="Arial" pitchFamily="34" charset="0"/>
              </a:rPr>
              <a:t>r</a:t>
            </a:r>
            <a:r>
              <a:rPr lang="en-US" sz="2400" b="1" dirty="0">
                <a:latin typeface="Arial" pitchFamily="34" charset="0"/>
                <a:cs typeface="Arial" pitchFamily="34" charset="0"/>
              </a:rPr>
              <a:t>  constant</a:t>
            </a:r>
            <a:endParaRPr lang="en-US" sz="2400" b="1" dirty="0">
              <a:latin typeface="Arial" pitchFamily="34" charset="0"/>
              <a:cs typeface="Arial" pitchFamily="34" charset="0"/>
              <a:sym typeface="Symbol" pitchFamily="18" charset="2"/>
            </a:endParaRPr>
          </a:p>
        </p:txBody>
      </p:sp>
      <p:sp>
        <p:nvSpPr>
          <p:cNvPr id="295938" name="Rectangle 1026"/>
          <p:cNvSpPr>
            <a:spLocks noChangeArrowheads="1"/>
          </p:cNvSpPr>
          <p:nvPr/>
        </p:nvSpPr>
        <p:spPr bwMode="auto">
          <a:xfrm>
            <a:off x="609600" y="1371600"/>
            <a:ext cx="3505200" cy="1295400"/>
          </a:xfrm>
          <a:prstGeom prst="rect">
            <a:avLst/>
          </a:prstGeom>
          <a:solidFill>
            <a:schemeClr val="bg1">
              <a:alpha val="50000"/>
            </a:schemeClr>
          </a:solidFill>
          <a:ln w="9525">
            <a:noFill/>
            <a:miter lim="800000"/>
            <a:headEnd/>
            <a:tailEnd/>
          </a:ln>
          <a:effectLst/>
        </p:spPr>
        <p:txBody>
          <a:bodyPr/>
          <a:lstStyle/>
          <a:p>
            <a:pPr>
              <a:lnSpc>
                <a:spcPct val="105000"/>
              </a:lnSpc>
              <a:spcBef>
                <a:spcPct val="50000"/>
              </a:spcBef>
              <a:buSzPct val="110000"/>
              <a:buFont typeface="Wingdings" pitchFamily="2" charset="2"/>
              <a:buNone/>
            </a:pPr>
            <a:r>
              <a:rPr lang="en-US" sz="1800" dirty="0">
                <a:latin typeface="Arial" pitchFamily="34" charset="0"/>
                <a:cs typeface="Arial" pitchFamily="34" charset="0"/>
                <a:sym typeface="Symbol" pitchFamily="18" charset="2"/>
              </a:rPr>
              <a:t>If Congress raises </a:t>
            </a:r>
            <a:r>
              <a:rPr lang="en-US" sz="1800" b="1" i="1" dirty="0">
                <a:latin typeface="Arial" pitchFamily="34" charset="0"/>
                <a:cs typeface="Arial" pitchFamily="34" charset="0"/>
                <a:sym typeface="Symbol" pitchFamily="18" charset="2"/>
              </a:rPr>
              <a:t>G</a:t>
            </a:r>
            <a:r>
              <a:rPr lang="en-US" sz="1800" dirty="0">
                <a:latin typeface="Arial" pitchFamily="34" charset="0"/>
                <a:cs typeface="Arial" pitchFamily="34" charset="0"/>
                <a:sym typeface="Symbol" pitchFamily="18" charset="2"/>
              </a:rPr>
              <a:t>, </a:t>
            </a:r>
            <a:br>
              <a:rPr lang="en-US" sz="1800" dirty="0">
                <a:latin typeface="Arial" pitchFamily="34" charset="0"/>
                <a:cs typeface="Arial" pitchFamily="34" charset="0"/>
                <a:sym typeface="Symbol" pitchFamily="18" charset="2"/>
              </a:rPr>
            </a:br>
            <a:r>
              <a:rPr lang="en-US" sz="1800" dirty="0">
                <a:latin typeface="Arial" pitchFamily="34" charset="0"/>
                <a:cs typeface="Arial" pitchFamily="34" charset="0"/>
                <a:sym typeface="Symbol" pitchFamily="18" charset="2"/>
              </a:rPr>
              <a:t>the </a:t>
            </a:r>
            <a:r>
              <a:rPr lang="en-US" sz="1800" i="1" dirty="0">
                <a:latin typeface="Arial" pitchFamily="34" charset="0"/>
                <a:cs typeface="Arial" pitchFamily="34" charset="0"/>
                <a:sym typeface="Symbol" pitchFamily="18" charset="2"/>
              </a:rPr>
              <a:t>IS</a:t>
            </a:r>
            <a:r>
              <a:rPr lang="en-US" sz="1800" dirty="0">
                <a:latin typeface="Arial" pitchFamily="34" charset="0"/>
                <a:cs typeface="Arial" pitchFamily="34" charset="0"/>
                <a:sym typeface="Symbol" pitchFamily="18" charset="2"/>
              </a:rPr>
              <a:t>  curve shifts right</a:t>
            </a:r>
          </a:p>
        </p:txBody>
      </p:sp>
      <p:grpSp>
        <p:nvGrpSpPr>
          <p:cNvPr id="2" name="Group 1027"/>
          <p:cNvGrpSpPr>
            <a:grpSpLocks/>
          </p:cNvGrpSpPr>
          <p:nvPr/>
        </p:nvGrpSpPr>
        <p:grpSpPr bwMode="auto">
          <a:xfrm>
            <a:off x="5272088" y="2359025"/>
            <a:ext cx="2625725" cy="2212975"/>
            <a:chOff x="3321" y="1486"/>
            <a:chExt cx="1654" cy="1394"/>
          </a:xfrm>
        </p:grpSpPr>
        <p:sp>
          <p:nvSpPr>
            <p:cNvPr id="295940" name="Line 1028"/>
            <p:cNvSpPr>
              <a:spLocks noChangeShapeType="1"/>
            </p:cNvSpPr>
            <p:nvPr/>
          </p:nvSpPr>
          <p:spPr bwMode="auto">
            <a:xfrm>
              <a:off x="3321" y="1486"/>
              <a:ext cx="1257" cy="1253"/>
            </a:xfrm>
            <a:prstGeom prst="line">
              <a:avLst/>
            </a:prstGeom>
            <a:noFill/>
            <a:ln w="28575">
              <a:solidFill>
                <a:schemeClr val="tx1"/>
              </a:solidFill>
              <a:round/>
              <a:headEnd/>
              <a:tailEnd/>
            </a:ln>
            <a:effectLst/>
          </p:spPr>
          <p:txBody>
            <a:bodyPr/>
            <a:lstStyle/>
            <a:p>
              <a:endParaRPr lang="en-US"/>
            </a:p>
          </p:txBody>
        </p:sp>
        <p:sp>
          <p:nvSpPr>
            <p:cNvPr id="295941" name="Text Box 1029"/>
            <p:cNvSpPr txBox="1">
              <a:spLocks noChangeArrowheads="1"/>
            </p:cNvSpPr>
            <p:nvPr/>
          </p:nvSpPr>
          <p:spPr bwMode="auto">
            <a:xfrm>
              <a:off x="4542" y="2592"/>
              <a:ext cx="433"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IS</a:t>
              </a:r>
              <a:r>
                <a:rPr lang="en-US" sz="2200" b="1" i="1" baseline="-25000">
                  <a:latin typeface="Tahoma" pitchFamily="34" charset="0"/>
                </a:rPr>
                <a:t>1</a:t>
              </a:r>
            </a:p>
          </p:txBody>
        </p:sp>
      </p:grpSp>
      <p:grpSp>
        <p:nvGrpSpPr>
          <p:cNvPr id="3" name="Group 1031"/>
          <p:cNvGrpSpPr>
            <a:grpSpLocks/>
          </p:cNvGrpSpPr>
          <p:nvPr/>
        </p:nvGrpSpPr>
        <p:grpSpPr bwMode="auto">
          <a:xfrm>
            <a:off x="4662488" y="1357313"/>
            <a:ext cx="3962400" cy="3616325"/>
            <a:chOff x="2976" y="1296"/>
            <a:chExt cx="2304" cy="2088"/>
          </a:xfrm>
        </p:grpSpPr>
        <p:grpSp>
          <p:nvGrpSpPr>
            <p:cNvPr id="4" name="Group 1032"/>
            <p:cNvGrpSpPr>
              <a:grpSpLocks/>
            </p:cNvGrpSpPr>
            <p:nvPr/>
          </p:nvGrpSpPr>
          <p:grpSpPr bwMode="auto">
            <a:xfrm>
              <a:off x="3120" y="1536"/>
              <a:ext cx="1968" cy="1728"/>
              <a:chOff x="2640" y="1056"/>
              <a:chExt cx="2496" cy="2112"/>
            </a:xfrm>
          </p:grpSpPr>
          <p:sp>
            <p:nvSpPr>
              <p:cNvPr id="295945" name="Line 1033"/>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295946" name="Line 1034"/>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295947" name="Text Box 1035"/>
            <p:cNvSpPr txBox="1">
              <a:spLocks noChangeArrowheads="1"/>
            </p:cNvSpPr>
            <p:nvPr/>
          </p:nvSpPr>
          <p:spPr bwMode="auto">
            <a:xfrm>
              <a:off x="4944" y="3120"/>
              <a:ext cx="336" cy="264"/>
            </a:xfrm>
            <a:prstGeom prst="rect">
              <a:avLst/>
            </a:prstGeom>
            <a:noFill/>
            <a:ln w="9525">
              <a:noFill/>
              <a:miter lim="800000"/>
              <a:headEnd/>
              <a:tailEnd/>
            </a:ln>
            <a:effectLst/>
          </p:spPr>
          <p:txBody>
            <a:bodyPr>
              <a:spAutoFit/>
            </a:bodyPr>
            <a:lstStyle/>
            <a:p>
              <a:pPr algn="ctr"/>
              <a:r>
                <a:rPr lang="en-US" b="1" i="1">
                  <a:latin typeface="Tahoma" pitchFamily="34" charset="0"/>
                </a:rPr>
                <a:t>Y</a:t>
              </a:r>
              <a:r>
                <a:rPr lang="en-US">
                  <a:latin typeface="Arial" charset="0"/>
                </a:rPr>
                <a:t> </a:t>
              </a:r>
              <a:endParaRPr lang="en-US" sz="2200">
                <a:latin typeface="Arial" charset="0"/>
              </a:endParaRPr>
            </a:p>
          </p:txBody>
        </p:sp>
        <p:sp>
          <p:nvSpPr>
            <p:cNvPr id="295948" name="Text Box 1036"/>
            <p:cNvSpPr txBox="1">
              <a:spLocks noChangeArrowheads="1"/>
            </p:cNvSpPr>
            <p:nvPr/>
          </p:nvSpPr>
          <p:spPr bwMode="auto">
            <a:xfrm>
              <a:off x="2976" y="1296"/>
              <a:ext cx="240" cy="264"/>
            </a:xfrm>
            <a:prstGeom prst="rect">
              <a:avLst/>
            </a:prstGeom>
            <a:noFill/>
            <a:ln w="9525">
              <a:noFill/>
              <a:miter lim="800000"/>
              <a:headEnd/>
              <a:tailEnd/>
            </a:ln>
            <a:effectLst/>
          </p:spPr>
          <p:txBody>
            <a:bodyPr>
              <a:spAutoFit/>
            </a:bodyPr>
            <a:lstStyle/>
            <a:p>
              <a:pPr algn="ctr">
                <a:tabLst>
                  <a:tab pos="1082675" algn="r"/>
                  <a:tab pos="1830388" algn="r"/>
                </a:tabLst>
              </a:pPr>
              <a:r>
                <a:rPr lang="en-US" b="1" i="1">
                  <a:latin typeface="Tahoma" pitchFamily="34" charset="0"/>
                </a:rPr>
                <a:t>r</a:t>
              </a:r>
              <a:endParaRPr lang="en-US" sz="2200">
                <a:latin typeface="Arial" charset="0"/>
              </a:endParaRPr>
            </a:p>
          </p:txBody>
        </p:sp>
      </p:grpSp>
      <p:grpSp>
        <p:nvGrpSpPr>
          <p:cNvPr id="5" name="Group 1037"/>
          <p:cNvGrpSpPr>
            <a:grpSpLocks/>
          </p:cNvGrpSpPr>
          <p:nvPr/>
        </p:nvGrpSpPr>
        <p:grpSpPr bwMode="auto">
          <a:xfrm>
            <a:off x="5348288" y="1738313"/>
            <a:ext cx="2667000" cy="2590800"/>
            <a:chOff x="3504" y="1200"/>
            <a:chExt cx="1488" cy="1440"/>
          </a:xfrm>
        </p:grpSpPr>
        <p:sp>
          <p:nvSpPr>
            <p:cNvPr id="295950" name="Line 1038"/>
            <p:cNvSpPr>
              <a:spLocks noChangeShapeType="1"/>
            </p:cNvSpPr>
            <p:nvPr/>
          </p:nvSpPr>
          <p:spPr bwMode="auto">
            <a:xfrm flipV="1">
              <a:off x="3504" y="1440"/>
              <a:ext cx="1200" cy="1200"/>
            </a:xfrm>
            <a:prstGeom prst="line">
              <a:avLst/>
            </a:prstGeom>
            <a:noFill/>
            <a:ln w="28575">
              <a:solidFill>
                <a:schemeClr val="tx1"/>
              </a:solidFill>
              <a:round/>
              <a:headEnd/>
              <a:tailEnd/>
            </a:ln>
            <a:effectLst/>
          </p:spPr>
          <p:txBody>
            <a:bodyPr/>
            <a:lstStyle/>
            <a:p>
              <a:endParaRPr lang="en-US"/>
            </a:p>
          </p:txBody>
        </p:sp>
        <p:sp>
          <p:nvSpPr>
            <p:cNvPr id="295951" name="Text Box 1039"/>
            <p:cNvSpPr txBox="1">
              <a:spLocks noChangeArrowheads="1"/>
            </p:cNvSpPr>
            <p:nvPr/>
          </p:nvSpPr>
          <p:spPr bwMode="auto">
            <a:xfrm>
              <a:off x="4560" y="1200"/>
              <a:ext cx="432" cy="254"/>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LM</a:t>
              </a:r>
              <a:r>
                <a:rPr lang="en-US" b="1" i="1" baseline="-25000">
                  <a:latin typeface="Tahoma" pitchFamily="34" charset="0"/>
                </a:rPr>
                <a:t>1</a:t>
              </a:r>
            </a:p>
          </p:txBody>
        </p:sp>
      </p:grpSp>
      <p:sp>
        <p:nvSpPr>
          <p:cNvPr id="295953" name="Line 1041"/>
          <p:cNvSpPr>
            <a:spLocks noChangeShapeType="1"/>
          </p:cNvSpPr>
          <p:nvPr/>
        </p:nvSpPr>
        <p:spPr bwMode="auto">
          <a:xfrm flipH="1">
            <a:off x="4908550" y="3381375"/>
            <a:ext cx="1381125" cy="0"/>
          </a:xfrm>
          <a:prstGeom prst="line">
            <a:avLst/>
          </a:prstGeom>
          <a:noFill/>
          <a:ln w="9525">
            <a:solidFill>
              <a:srgbClr val="FF0000"/>
            </a:solidFill>
            <a:prstDash val="dash"/>
            <a:round/>
            <a:headEnd/>
            <a:tailEnd/>
          </a:ln>
          <a:effectLst/>
        </p:spPr>
        <p:txBody>
          <a:bodyPr/>
          <a:lstStyle/>
          <a:p>
            <a:endParaRPr lang="en-US"/>
          </a:p>
        </p:txBody>
      </p:sp>
      <p:sp>
        <p:nvSpPr>
          <p:cNvPr id="295955" name="Text Box 1043"/>
          <p:cNvSpPr txBox="1">
            <a:spLocks noChangeArrowheads="1"/>
          </p:cNvSpPr>
          <p:nvPr/>
        </p:nvSpPr>
        <p:spPr bwMode="auto">
          <a:xfrm>
            <a:off x="4495800" y="3095625"/>
            <a:ext cx="457200" cy="457200"/>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solidFill>
                  <a:srgbClr val="FF0000"/>
                </a:solidFill>
                <a:latin typeface="Tahoma" pitchFamily="34" charset="0"/>
              </a:rPr>
              <a:t>r</a:t>
            </a:r>
            <a:r>
              <a:rPr lang="en-US" sz="2100" b="1" i="1" baseline="-25000">
                <a:solidFill>
                  <a:srgbClr val="FF0000"/>
                </a:solidFill>
                <a:latin typeface="Tahoma" pitchFamily="34" charset="0"/>
              </a:rPr>
              <a:t>1</a:t>
            </a:r>
            <a:endParaRPr lang="en-US" sz="2100" baseline="-25000">
              <a:solidFill>
                <a:srgbClr val="FF0000"/>
              </a:solidFill>
              <a:latin typeface="Arial" charset="0"/>
            </a:endParaRPr>
          </a:p>
        </p:txBody>
      </p:sp>
      <p:grpSp>
        <p:nvGrpSpPr>
          <p:cNvPr id="6" name="Group 1070"/>
          <p:cNvGrpSpPr>
            <a:grpSpLocks/>
          </p:cNvGrpSpPr>
          <p:nvPr/>
        </p:nvGrpSpPr>
        <p:grpSpPr bwMode="auto">
          <a:xfrm>
            <a:off x="6029325" y="3376613"/>
            <a:ext cx="533400" cy="1804987"/>
            <a:chOff x="3798" y="2127"/>
            <a:chExt cx="336" cy="1137"/>
          </a:xfrm>
        </p:grpSpPr>
        <p:sp>
          <p:nvSpPr>
            <p:cNvPr id="295954" name="Line 1042"/>
            <p:cNvSpPr>
              <a:spLocks noChangeShapeType="1"/>
            </p:cNvSpPr>
            <p:nvPr/>
          </p:nvSpPr>
          <p:spPr bwMode="auto">
            <a:xfrm flipH="1">
              <a:off x="3966" y="2127"/>
              <a:ext cx="0" cy="873"/>
            </a:xfrm>
            <a:prstGeom prst="line">
              <a:avLst/>
            </a:prstGeom>
            <a:noFill/>
            <a:ln w="9525">
              <a:solidFill>
                <a:schemeClr val="tx1"/>
              </a:solidFill>
              <a:prstDash val="dash"/>
              <a:round/>
              <a:headEnd/>
              <a:tailEnd/>
            </a:ln>
            <a:effectLst/>
          </p:spPr>
          <p:txBody>
            <a:bodyPr/>
            <a:lstStyle/>
            <a:p>
              <a:endParaRPr lang="en-US"/>
            </a:p>
          </p:txBody>
        </p:sp>
        <p:sp>
          <p:nvSpPr>
            <p:cNvPr id="295956" name="Text Box 1044"/>
            <p:cNvSpPr txBox="1">
              <a:spLocks noChangeArrowheads="1"/>
            </p:cNvSpPr>
            <p:nvPr/>
          </p:nvSpPr>
          <p:spPr bwMode="auto">
            <a:xfrm>
              <a:off x="3798" y="2976"/>
              <a:ext cx="336"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latin typeface="Tahoma" pitchFamily="34" charset="0"/>
                </a:rPr>
                <a:t>Y</a:t>
              </a:r>
              <a:r>
                <a:rPr lang="en-US" sz="2100" b="1" i="1" baseline="-25000">
                  <a:latin typeface="Tahoma" pitchFamily="34" charset="0"/>
                </a:rPr>
                <a:t>1</a:t>
              </a:r>
              <a:endParaRPr lang="en-US" sz="2100" baseline="-25000">
                <a:latin typeface="Arial" charset="0"/>
              </a:endParaRPr>
            </a:p>
          </p:txBody>
        </p:sp>
      </p:grpSp>
      <p:grpSp>
        <p:nvGrpSpPr>
          <p:cNvPr id="7" name="Group 1045"/>
          <p:cNvGrpSpPr>
            <a:grpSpLocks/>
          </p:cNvGrpSpPr>
          <p:nvPr/>
        </p:nvGrpSpPr>
        <p:grpSpPr bwMode="auto">
          <a:xfrm>
            <a:off x="5573713" y="1966913"/>
            <a:ext cx="2617787" cy="2209800"/>
            <a:chOff x="3511" y="1239"/>
            <a:chExt cx="1649" cy="1392"/>
          </a:xfrm>
        </p:grpSpPr>
        <p:sp>
          <p:nvSpPr>
            <p:cNvPr id="295958" name="Line 1046"/>
            <p:cNvSpPr>
              <a:spLocks noChangeShapeType="1"/>
            </p:cNvSpPr>
            <p:nvPr/>
          </p:nvSpPr>
          <p:spPr bwMode="auto">
            <a:xfrm>
              <a:off x="3511" y="1239"/>
              <a:ext cx="1257" cy="1253"/>
            </a:xfrm>
            <a:prstGeom prst="line">
              <a:avLst/>
            </a:prstGeom>
            <a:noFill/>
            <a:ln w="28575">
              <a:solidFill>
                <a:srgbClr val="003399"/>
              </a:solidFill>
              <a:round/>
              <a:headEnd/>
              <a:tailEnd/>
            </a:ln>
            <a:effectLst/>
          </p:spPr>
          <p:txBody>
            <a:bodyPr/>
            <a:lstStyle/>
            <a:p>
              <a:endParaRPr lang="en-US"/>
            </a:p>
          </p:txBody>
        </p:sp>
        <p:sp>
          <p:nvSpPr>
            <p:cNvPr id="295959" name="Text Box 1047"/>
            <p:cNvSpPr txBox="1">
              <a:spLocks noChangeArrowheads="1"/>
            </p:cNvSpPr>
            <p:nvPr/>
          </p:nvSpPr>
          <p:spPr bwMode="auto">
            <a:xfrm>
              <a:off x="4727" y="2343"/>
              <a:ext cx="433" cy="288"/>
            </a:xfrm>
            <a:prstGeom prst="rect">
              <a:avLst/>
            </a:prstGeom>
            <a:noFill/>
            <a:ln w="9525">
              <a:noFill/>
              <a:miter lim="800000"/>
              <a:headEnd/>
              <a:tailEnd/>
            </a:ln>
            <a:effectLst/>
          </p:spPr>
          <p:txBody>
            <a:bodyPr>
              <a:spAutoFit/>
            </a:bodyPr>
            <a:lstStyle/>
            <a:p>
              <a:pPr>
                <a:spcBef>
                  <a:spcPct val="50000"/>
                </a:spcBef>
              </a:pPr>
              <a:r>
                <a:rPr lang="en-US" b="1" i="1">
                  <a:solidFill>
                    <a:srgbClr val="003399"/>
                  </a:solidFill>
                  <a:latin typeface="Tahoma" pitchFamily="34" charset="0"/>
                </a:rPr>
                <a:t>IS</a:t>
              </a:r>
              <a:r>
                <a:rPr lang="en-US" sz="2200" b="1" i="1" baseline="-25000">
                  <a:solidFill>
                    <a:srgbClr val="003399"/>
                  </a:solidFill>
                  <a:latin typeface="Tahoma" pitchFamily="34" charset="0"/>
                </a:rPr>
                <a:t>2</a:t>
              </a:r>
            </a:p>
          </p:txBody>
        </p:sp>
      </p:grpSp>
      <p:grpSp>
        <p:nvGrpSpPr>
          <p:cNvPr id="8" name="Group 1048"/>
          <p:cNvGrpSpPr>
            <a:grpSpLocks/>
          </p:cNvGrpSpPr>
          <p:nvPr/>
        </p:nvGrpSpPr>
        <p:grpSpPr bwMode="auto">
          <a:xfrm>
            <a:off x="6381750" y="3040063"/>
            <a:ext cx="533400" cy="2141537"/>
            <a:chOff x="4020" y="1915"/>
            <a:chExt cx="336" cy="1349"/>
          </a:xfrm>
        </p:grpSpPr>
        <p:sp>
          <p:nvSpPr>
            <p:cNvPr id="295961" name="Line 1049"/>
            <p:cNvSpPr>
              <a:spLocks noChangeShapeType="1"/>
            </p:cNvSpPr>
            <p:nvPr/>
          </p:nvSpPr>
          <p:spPr bwMode="auto">
            <a:xfrm flipH="1">
              <a:off x="4185" y="1915"/>
              <a:ext cx="0" cy="1094"/>
            </a:xfrm>
            <a:prstGeom prst="line">
              <a:avLst/>
            </a:prstGeom>
            <a:noFill/>
            <a:ln w="9525">
              <a:solidFill>
                <a:schemeClr val="tx1"/>
              </a:solidFill>
              <a:prstDash val="dash"/>
              <a:round/>
              <a:headEnd/>
              <a:tailEnd/>
            </a:ln>
            <a:effectLst/>
          </p:spPr>
          <p:txBody>
            <a:bodyPr/>
            <a:lstStyle/>
            <a:p>
              <a:endParaRPr lang="en-US"/>
            </a:p>
          </p:txBody>
        </p:sp>
        <p:sp>
          <p:nvSpPr>
            <p:cNvPr id="295962" name="Text Box 1050"/>
            <p:cNvSpPr txBox="1">
              <a:spLocks noChangeArrowheads="1"/>
            </p:cNvSpPr>
            <p:nvPr/>
          </p:nvSpPr>
          <p:spPr bwMode="auto">
            <a:xfrm>
              <a:off x="4020" y="2976"/>
              <a:ext cx="336"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solidFill>
                    <a:srgbClr val="969696"/>
                  </a:solidFill>
                  <a:latin typeface="Tahoma" pitchFamily="34" charset="0"/>
                </a:rPr>
                <a:t>Y</a:t>
              </a:r>
              <a:r>
                <a:rPr lang="en-US" sz="2100" b="1" i="1" baseline="-25000">
                  <a:solidFill>
                    <a:srgbClr val="969696"/>
                  </a:solidFill>
                  <a:latin typeface="Tahoma" pitchFamily="34" charset="0"/>
                </a:rPr>
                <a:t>2</a:t>
              </a:r>
              <a:endParaRPr lang="en-US" sz="2100" baseline="-25000">
                <a:solidFill>
                  <a:srgbClr val="969696"/>
                </a:solidFill>
                <a:latin typeface="Arial" charset="0"/>
              </a:endParaRPr>
            </a:p>
          </p:txBody>
        </p:sp>
      </p:grpSp>
      <p:sp>
        <p:nvSpPr>
          <p:cNvPr id="295964" name="Line 1052"/>
          <p:cNvSpPr>
            <a:spLocks noChangeShapeType="1"/>
          </p:cNvSpPr>
          <p:nvPr/>
        </p:nvSpPr>
        <p:spPr bwMode="auto">
          <a:xfrm flipH="1" flipV="1">
            <a:off x="4911725" y="3027363"/>
            <a:ext cx="1717675" cy="0"/>
          </a:xfrm>
          <a:prstGeom prst="line">
            <a:avLst/>
          </a:prstGeom>
          <a:noFill/>
          <a:ln w="9525">
            <a:solidFill>
              <a:schemeClr val="tx1"/>
            </a:solidFill>
            <a:prstDash val="dash"/>
            <a:round/>
            <a:headEnd/>
            <a:tailEnd/>
          </a:ln>
          <a:effectLst/>
        </p:spPr>
        <p:txBody>
          <a:bodyPr/>
          <a:lstStyle/>
          <a:p>
            <a:endParaRPr lang="en-US"/>
          </a:p>
        </p:txBody>
      </p:sp>
      <p:sp>
        <p:nvSpPr>
          <p:cNvPr id="295965" name="Text Box 1053"/>
          <p:cNvSpPr txBox="1">
            <a:spLocks noChangeArrowheads="1"/>
          </p:cNvSpPr>
          <p:nvPr/>
        </p:nvSpPr>
        <p:spPr bwMode="auto">
          <a:xfrm>
            <a:off x="4495800" y="2747963"/>
            <a:ext cx="457200" cy="457200"/>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solidFill>
                  <a:srgbClr val="969696"/>
                </a:solidFill>
                <a:latin typeface="Tahoma" pitchFamily="34" charset="0"/>
              </a:rPr>
              <a:t>r</a:t>
            </a:r>
            <a:r>
              <a:rPr lang="en-US" sz="2100" b="1" i="1" baseline="-25000">
                <a:solidFill>
                  <a:srgbClr val="969696"/>
                </a:solidFill>
                <a:latin typeface="Tahoma" pitchFamily="34" charset="0"/>
              </a:rPr>
              <a:t>2</a:t>
            </a:r>
            <a:endParaRPr lang="en-US" sz="2100" baseline="-25000">
              <a:solidFill>
                <a:srgbClr val="969696"/>
              </a:solidFill>
              <a:latin typeface="Arial" charset="0"/>
            </a:endParaRPr>
          </a:p>
        </p:txBody>
      </p:sp>
      <p:sp>
        <p:nvSpPr>
          <p:cNvPr id="295966" name="Rectangle 1054"/>
          <p:cNvSpPr>
            <a:spLocks noChangeArrowheads="1"/>
          </p:cNvSpPr>
          <p:nvPr/>
        </p:nvSpPr>
        <p:spPr bwMode="auto">
          <a:xfrm>
            <a:off x="609600" y="2743200"/>
            <a:ext cx="3048000" cy="1371600"/>
          </a:xfrm>
          <a:prstGeom prst="rect">
            <a:avLst/>
          </a:prstGeom>
          <a:solidFill>
            <a:schemeClr val="bg1">
              <a:alpha val="50000"/>
            </a:schemeClr>
          </a:solidFill>
          <a:ln w="9525">
            <a:noFill/>
            <a:miter lim="800000"/>
            <a:headEnd/>
            <a:tailEnd/>
          </a:ln>
          <a:effectLst/>
        </p:spPr>
        <p:txBody>
          <a:bodyPr/>
          <a:lstStyle/>
          <a:p>
            <a:pPr>
              <a:lnSpc>
                <a:spcPct val="105000"/>
              </a:lnSpc>
              <a:spcBef>
                <a:spcPct val="50000"/>
              </a:spcBef>
              <a:buSzPct val="110000"/>
              <a:buFont typeface="Wingdings" pitchFamily="2" charset="2"/>
              <a:buNone/>
            </a:pPr>
            <a:r>
              <a:rPr lang="en-US" sz="1800" dirty="0">
                <a:latin typeface="Arial" pitchFamily="34" charset="0"/>
                <a:cs typeface="Arial" pitchFamily="34" charset="0"/>
                <a:sym typeface="Symbol" pitchFamily="18" charset="2"/>
              </a:rPr>
              <a:t>To keep </a:t>
            </a:r>
            <a:r>
              <a:rPr lang="en-US" sz="1800" b="1" i="1" dirty="0">
                <a:latin typeface="Arial" pitchFamily="34" charset="0"/>
                <a:cs typeface="Arial" pitchFamily="34" charset="0"/>
                <a:sym typeface="Symbol" pitchFamily="18" charset="2"/>
              </a:rPr>
              <a:t>r</a:t>
            </a:r>
            <a:r>
              <a:rPr lang="en-US" sz="1800" dirty="0">
                <a:latin typeface="Arial" pitchFamily="34" charset="0"/>
                <a:cs typeface="Arial" pitchFamily="34" charset="0"/>
                <a:sym typeface="Symbol" pitchFamily="18" charset="2"/>
              </a:rPr>
              <a:t>  constant, Fed increases </a:t>
            </a:r>
            <a:r>
              <a:rPr lang="en-US" sz="1800" b="1" i="1" dirty="0">
                <a:latin typeface="Arial" pitchFamily="34" charset="0"/>
                <a:cs typeface="Arial" pitchFamily="34" charset="0"/>
                <a:sym typeface="Symbol" pitchFamily="18" charset="2"/>
              </a:rPr>
              <a:t>M</a:t>
            </a:r>
            <a:r>
              <a:rPr lang="en-US" sz="1800" dirty="0">
                <a:latin typeface="Arial" pitchFamily="34" charset="0"/>
                <a:cs typeface="Arial" pitchFamily="34" charset="0"/>
                <a:sym typeface="Symbol" pitchFamily="18" charset="2"/>
              </a:rPr>
              <a:t>  to shift </a:t>
            </a:r>
            <a:r>
              <a:rPr lang="en-US" sz="1800" i="1" dirty="0">
                <a:latin typeface="Arial" pitchFamily="34" charset="0"/>
                <a:cs typeface="Arial" pitchFamily="34" charset="0"/>
                <a:sym typeface="Symbol" pitchFamily="18" charset="2"/>
              </a:rPr>
              <a:t>LM</a:t>
            </a:r>
            <a:r>
              <a:rPr lang="en-US" sz="1800" dirty="0">
                <a:latin typeface="Arial" pitchFamily="34" charset="0"/>
                <a:cs typeface="Arial" pitchFamily="34" charset="0"/>
                <a:sym typeface="Symbol" pitchFamily="18" charset="2"/>
              </a:rPr>
              <a:t>  curve right.</a:t>
            </a:r>
          </a:p>
        </p:txBody>
      </p:sp>
      <p:graphicFrame>
        <p:nvGraphicFramePr>
          <p:cNvPr id="295969" name="Object 1057"/>
          <p:cNvGraphicFramePr>
            <a:graphicFrameLocks noChangeAspect="1"/>
          </p:cNvGraphicFramePr>
          <p:nvPr/>
        </p:nvGraphicFramePr>
        <p:xfrm>
          <a:off x="1143000" y="4267200"/>
          <a:ext cx="2465388" cy="592137"/>
        </p:xfrm>
        <a:graphic>
          <a:graphicData uri="http://schemas.openxmlformats.org/presentationml/2006/ole">
            <p:oleObj spid="_x0000_s509956" name="Equation" r:id="rId4" imgW="952087" imgH="228501" progId="">
              <p:embed/>
            </p:oleObj>
          </a:graphicData>
        </a:graphic>
      </p:graphicFrame>
      <p:graphicFrame>
        <p:nvGraphicFramePr>
          <p:cNvPr id="295970" name="Object 1058"/>
          <p:cNvGraphicFramePr>
            <a:graphicFrameLocks noChangeAspect="1"/>
          </p:cNvGraphicFramePr>
          <p:nvPr/>
        </p:nvGraphicFramePr>
        <p:xfrm>
          <a:off x="1143000" y="4800600"/>
          <a:ext cx="1412875" cy="527050"/>
        </p:xfrm>
        <a:graphic>
          <a:graphicData uri="http://schemas.openxmlformats.org/presentationml/2006/ole">
            <p:oleObj spid="_x0000_s509957" name="Equation" r:id="rId5" imgW="545626" imgH="203024" progId="">
              <p:embed/>
            </p:oleObj>
          </a:graphicData>
        </a:graphic>
      </p:graphicFrame>
      <p:grpSp>
        <p:nvGrpSpPr>
          <p:cNvPr id="9" name="Group 1063"/>
          <p:cNvGrpSpPr>
            <a:grpSpLocks/>
          </p:cNvGrpSpPr>
          <p:nvPr/>
        </p:nvGrpSpPr>
        <p:grpSpPr bwMode="auto">
          <a:xfrm>
            <a:off x="5791200" y="2124075"/>
            <a:ext cx="2819400" cy="2443163"/>
            <a:chOff x="3648" y="1338"/>
            <a:chExt cx="1776" cy="1542"/>
          </a:xfrm>
        </p:grpSpPr>
        <p:sp>
          <p:nvSpPr>
            <p:cNvPr id="295972" name="Line 1060"/>
            <p:cNvSpPr>
              <a:spLocks noChangeShapeType="1"/>
            </p:cNvSpPr>
            <p:nvPr/>
          </p:nvSpPr>
          <p:spPr bwMode="auto">
            <a:xfrm flipV="1">
              <a:off x="3648" y="1520"/>
              <a:ext cx="1355" cy="1360"/>
            </a:xfrm>
            <a:prstGeom prst="line">
              <a:avLst/>
            </a:prstGeom>
            <a:noFill/>
            <a:ln w="28575">
              <a:solidFill>
                <a:srgbClr val="FF0000"/>
              </a:solidFill>
              <a:round/>
              <a:headEnd/>
              <a:tailEnd/>
            </a:ln>
            <a:effectLst/>
          </p:spPr>
          <p:txBody>
            <a:bodyPr/>
            <a:lstStyle/>
            <a:p>
              <a:endParaRPr lang="en-US"/>
            </a:p>
          </p:txBody>
        </p:sp>
        <p:sp>
          <p:nvSpPr>
            <p:cNvPr id="295973" name="Text Box 1061"/>
            <p:cNvSpPr txBox="1">
              <a:spLocks noChangeArrowheads="1"/>
            </p:cNvSpPr>
            <p:nvPr/>
          </p:nvSpPr>
          <p:spPr bwMode="auto">
            <a:xfrm>
              <a:off x="4936" y="1338"/>
              <a:ext cx="488"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LM</a:t>
              </a:r>
              <a:r>
                <a:rPr lang="en-US" b="1" i="1" baseline="-25000">
                  <a:latin typeface="Tahoma" pitchFamily="34" charset="0"/>
                </a:rPr>
                <a:t>2</a:t>
              </a:r>
            </a:p>
          </p:txBody>
        </p:sp>
      </p:grpSp>
      <p:sp>
        <p:nvSpPr>
          <p:cNvPr id="295974" name="Line 1062"/>
          <p:cNvSpPr>
            <a:spLocks noChangeShapeType="1"/>
          </p:cNvSpPr>
          <p:nvPr/>
        </p:nvSpPr>
        <p:spPr bwMode="auto">
          <a:xfrm>
            <a:off x="6291263" y="3381375"/>
            <a:ext cx="1508125" cy="6350"/>
          </a:xfrm>
          <a:prstGeom prst="line">
            <a:avLst/>
          </a:prstGeom>
          <a:noFill/>
          <a:ln w="9525">
            <a:solidFill>
              <a:srgbClr val="FF0000"/>
            </a:solidFill>
            <a:prstDash val="dash"/>
            <a:round/>
            <a:headEnd/>
            <a:tailEnd/>
          </a:ln>
          <a:effectLst/>
        </p:spPr>
        <p:txBody>
          <a:bodyPr/>
          <a:lstStyle/>
          <a:p>
            <a:endParaRPr lang="en-US"/>
          </a:p>
        </p:txBody>
      </p:sp>
      <p:grpSp>
        <p:nvGrpSpPr>
          <p:cNvPr id="10" name="Group 1067"/>
          <p:cNvGrpSpPr>
            <a:grpSpLocks/>
          </p:cNvGrpSpPr>
          <p:nvPr/>
        </p:nvGrpSpPr>
        <p:grpSpPr bwMode="auto">
          <a:xfrm>
            <a:off x="6696075" y="3376613"/>
            <a:ext cx="609600" cy="1795462"/>
            <a:chOff x="4218" y="2127"/>
            <a:chExt cx="384" cy="1131"/>
          </a:xfrm>
        </p:grpSpPr>
        <p:sp>
          <p:nvSpPr>
            <p:cNvPr id="295977" name="Text Box 1065"/>
            <p:cNvSpPr txBox="1">
              <a:spLocks noChangeArrowheads="1"/>
            </p:cNvSpPr>
            <p:nvPr/>
          </p:nvSpPr>
          <p:spPr bwMode="auto">
            <a:xfrm>
              <a:off x="4218" y="2970"/>
              <a:ext cx="384"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solidFill>
                    <a:srgbClr val="FF0000"/>
                  </a:solidFill>
                  <a:latin typeface="Tahoma" pitchFamily="34" charset="0"/>
                </a:rPr>
                <a:t>Y</a:t>
              </a:r>
              <a:r>
                <a:rPr lang="en-US" sz="2100" b="1" i="1" baseline="-25000">
                  <a:solidFill>
                    <a:srgbClr val="FF0000"/>
                  </a:solidFill>
                  <a:latin typeface="Tahoma" pitchFamily="34" charset="0"/>
                </a:rPr>
                <a:t>3</a:t>
              </a:r>
              <a:endParaRPr lang="en-US" sz="2100">
                <a:solidFill>
                  <a:srgbClr val="FF0000"/>
                </a:solidFill>
                <a:latin typeface="Arial" charset="0"/>
              </a:endParaRPr>
            </a:p>
          </p:txBody>
        </p:sp>
        <p:sp>
          <p:nvSpPr>
            <p:cNvPr id="295978" name="Line 1066"/>
            <p:cNvSpPr>
              <a:spLocks noChangeShapeType="1"/>
            </p:cNvSpPr>
            <p:nvPr/>
          </p:nvSpPr>
          <p:spPr bwMode="auto">
            <a:xfrm>
              <a:off x="4398" y="2127"/>
              <a:ext cx="3" cy="876"/>
            </a:xfrm>
            <a:prstGeom prst="line">
              <a:avLst/>
            </a:prstGeom>
            <a:noFill/>
            <a:ln w="9525">
              <a:solidFill>
                <a:schemeClr val="tx1"/>
              </a:solidFill>
              <a:prstDash val="dash"/>
              <a:round/>
              <a:headEnd/>
              <a:tailEnd/>
            </a:ln>
            <a:effectLst/>
          </p:spPr>
          <p:txBody>
            <a:bodyPr/>
            <a:lstStyle/>
            <a:p>
              <a:endParaRPr lang="en-US"/>
            </a:p>
          </p:txBody>
        </p:sp>
      </p:grpSp>
      <p:sp>
        <p:nvSpPr>
          <p:cNvPr id="295980" name="Rectangle 1068"/>
          <p:cNvSpPr>
            <a:spLocks noChangeArrowheads="1"/>
          </p:cNvSpPr>
          <p:nvPr/>
        </p:nvSpPr>
        <p:spPr bwMode="auto">
          <a:xfrm>
            <a:off x="609600" y="3886200"/>
            <a:ext cx="3048000" cy="533400"/>
          </a:xfrm>
          <a:prstGeom prst="rect">
            <a:avLst/>
          </a:prstGeom>
          <a:solidFill>
            <a:schemeClr val="bg1">
              <a:alpha val="50000"/>
            </a:schemeClr>
          </a:solidFill>
          <a:ln w="9525">
            <a:noFill/>
            <a:miter lim="800000"/>
            <a:headEnd/>
            <a:tailEnd/>
          </a:ln>
          <a:effectLst/>
        </p:spPr>
        <p:txBody>
          <a:bodyPr/>
          <a:lstStyle/>
          <a:p>
            <a:pPr>
              <a:lnSpc>
                <a:spcPct val="105000"/>
              </a:lnSpc>
              <a:spcBef>
                <a:spcPct val="50000"/>
              </a:spcBef>
              <a:buSzPct val="110000"/>
              <a:buFont typeface="Wingdings" pitchFamily="2" charset="2"/>
              <a:buNone/>
            </a:pPr>
            <a:r>
              <a:rPr lang="en-US" sz="1800" dirty="0">
                <a:latin typeface="Arial" pitchFamily="34" charset="0"/>
                <a:cs typeface="Arial" pitchFamily="34" charset="0"/>
                <a:sym typeface="Symbol" pitchFamily="18" charset="2"/>
              </a:rPr>
              <a:t>Results:</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2086" name="Rectangle 6"/>
          <p:cNvSpPr>
            <a:spLocks noGrp="1" noChangeArrowheads="1"/>
          </p:cNvSpPr>
          <p:nvPr>
            <p:ph type="title"/>
          </p:nvPr>
        </p:nvSpPr>
        <p:spPr>
          <a:xfrm>
            <a:off x="533400" y="304800"/>
            <a:ext cx="7772400" cy="838200"/>
          </a:xfrm>
        </p:spPr>
        <p:txBody>
          <a:bodyPr>
            <a:normAutofit/>
          </a:bodyPr>
          <a:lstStyle/>
          <a:p>
            <a:r>
              <a:rPr lang="en-US" sz="2400" b="1" dirty="0">
                <a:latin typeface="Arial" pitchFamily="34" charset="0"/>
                <a:cs typeface="Arial" pitchFamily="34" charset="0"/>
              </a:rPr>
              <a:t>Response 3:   hold </a:t>
            </a:r>
            <a:r>
              <a:rPr lang="en-US" sz="2400" b="1" i="1" dirty="0">
                <a:latin typeface="Arial" pitchFamily="34" charset="0"/>
                <a:cs typeface="Arial" pitchFamily="34" charset="0"/>
              </a:rPr>
              <a:t>Y</a:t>
            </a:r>
            <a:r>
              <a:rPr lang="en-US" sz="2400" b="1" dirty="0">
                <a:latin typeface="Arial" pitchFamily="34" charset="0"/>
                <a:cs typeface="Arial" pitchFamily="34" charset="0"/>
              </a:rPr>
              <a:t>  constant</a:t>
            </a:r>
            <a:endParaRPr lang="en-US" sz="2400" b="1" dirty="0">
              <a:latin typeface="Arial" pitchFamily="34" charset="0"/>
              <a:cs typeface="Arial" pitchFamily="34" charset="0"/>
              <a:sym typeface="Symbol" pitchFamily="18" charset="2"/>
            </a:endParaRPr>
          </a:p>
        </p:txBody>
      </p:sp>
      <p:sp>
        <p:nvSpPr>
          <p:cNvPr id="302082" name="Rectangle 2"/>
          <p:cNvSpPr>
            <a:spLocks noChangeArrowheads="1"/>
          </p:cNvSpPr>
          <p:nvPr/>
        </p:nvSpPr>
        <p:spPr bwMode="auto">
          <a:xfrm>
            <a:off x="609600" y="1371600"/>
            <a:ext cx="3505200" cy="1295400"/>
          </a:xfrm>
          <a:prstGeom prst="rect">
            <a:avLst/>
          </a:prstGeom>
          <a:solidFill>
            <a:schemeClr val="bg1">
              <a:alpha val="50000"/>
            </a:schemeClr>
          </a:solidFill>
          <a:ln w="9525">
            <a:noFill/>
            <a:miter lim="800000"/>
            <a:headEnd/>
            <a:tailEnd/>
          </a:ln>
          <a:effectLst/>
        </p:spPr>
        <p:txBody>
          <a:bodyPr/>
          <a:lstStyle/>
          <a:p>
            <a:pPr>
              <a:lnSpc>
                <a:spcPct val="105000"/>
              </a:lnSpc>
              <a:spcBef>
                <a:spcPct val="50000"/>
              </a:spcBef>
              <a:buSzPct val="110000"/>
              <a:buFont typeface="Wingdings" pitchFamily="2" charset="2"/>
              <a:buNone/>
            </a:pPr>
            <a:r>
              <a:rPr lang="en-US" sz="1800" dirty="0">
                <a:latin typeface="Arial" pitchFamily="34" charset="0"/>
                <a:cs typeface="Arial" pitchFamily="34" charset="0"/>
                <a:sym typeface="Symbol" pitchFamily="18" charset="2"/>
              </a:rPr>
              <a:t>If Congress raises </a:t>
            </a:r>
            <a:r>
              <a:rPr lang="en-US" sz="1800" b="1" i="1" dirty="0">
                <a:latin typeface="Arial" pitchFamily="34" charset="0"/>
                <a:cs typeface="Arial" pitchFamily="34" charset="0"/>
                <a:sym typeface="Symbol" pitchFamily="18" charset="2"/>
              </a:rPr>
              <a:t>G</a:t>
            </a:r>
            <a:r>
              <a:rPr lang="en-US" sz="1800" dirty="0">
                <a:latin typeface="Arial" pitchFamily="34" charset="0"/>
                <a:cs typeface="Arial" pitchFamily="34" charset="0"/>
                <a:sym typeface="Symbol" pitchFamily="18" charset="2"/>
              </a:rPr>
              <a:t>, </a:t>
            </a:r>
            <a:br>
              <a:rPr lang="en-US" sz="1800" dirty="0">
                <a:latin typeface="Arial" pitchFamily="34" charset="0"/>
                <a:cs typeface="Arial" pitchFamily="34" charset="0"/>
                <a:sym typeface="Symbol" pitchFamily="18" charset="2"/>
              </a:rPr>
            </a:br>
            <a:r>
              <a:rPr lang="en-US" sz="1800" dirty="0">
                <a:latin typeface="Arial" pitchFamily="34" charset="0"/>
                <a:cs typeface="Arial" pitchFamily="34" charset="0"/>
                <a:sym typeface="Symbol" pitchFamily="18" charset="2"/>
              </a:rPr>
              <a:t>the </a:t>
            </a:r>
            <a:r>
              <a:rPr lang="en-US" sz="1800" i="1" dirty="0">
                <a:latin typeface="Arial" pitchFamily="34" charset="0"/>
                <a:cs typeface="Arial" pitchFamily="34" charset="0"/>
                <a:sym typeface="Symbol" pitchFamily="18" charset="2"/>
              </a:rPr>
              <a:t>IS</a:t>
            </a:r>
            <a:r>
              <a:rPr lang="en-US" sz="1800" dirty="0">
                <a:latin typeface="Arial" pitchFamily="34" charset="0"/>
                <a:cs typeface="Arial" pitchFamily="34" charset="0"/>
                <a:sym typeface="Symbol" pitchFamily="18" charset="2"/>
              </a:rPr>
              <a:t>  curve shifts right</a:t>
            </a:r>
          </a:p>
        </p:txBody>
      </p:sp>
      <p:grpSp>
        <p:nvGrpSpPr>
          <p:cNvPr id="2" name="Group 3"/>
          <p:cNvGrpSpPr>
            <a:grpSpLocks/>
          </p:cNvGrpSpPr>
          <p:nvPr/>
        </p:nvGrpSpPr>
        <p:grpSpPr bwMode="auto">
          <a:xfrm>
            <a:off x="5272088" y="2359025"/>
            <a:ext cx="2625725" cy="2212975"/>
            <a:chOff x="3321" y="1486"/>
            <a:chExt cx="1654" cy="1394"/>
          </a:xfrm>
        </p:grpSpPr>
        <p:sp>
          <p:nvSpPr>
            <p:cNvPr id="302084" name="Line 4"/>
            <p:cNvSpPr>
              <a:spLocks noChangeShapeType="1"/>
            </p:cNvSpPr>
            <p:nvPr/>
          </p:nvSpPr>
          <p:spPr bwMode="auto">
            <a:xfrm>
              <a:off x="3321" y="1486"/>
              <a:ext cx="1257" cy="1253"/>
            </a:xfrm>
            <a:prstGeom prst="line">
              <a:avLst/>
            </a:prstGeom>
            <a:noFill/>
            <a:ln w="28575">
              <a:solidFill>
                <a:schemeClr val="tx1"/>
              </a:solidFill>
              <a:round/>
              <a:headEnd/>
              <a:tailEnd/>
            </a:ln>
            <a:effectLst/>
          </p:spPr>
          <p:txBody>
            <a:bodyPr/>
            <a:lstStyle/>
            <a:p>
              <a:endParaRPr lang="en-US"/>
            </a:p>
          </p:txBody>
        </p:sp>
        <p:sp>
          <p:nvSpPr>
            <p:cNvPr id="302085" name="Text Box 5"/>
            <p:cNvSpPr txBox="1">
              <a:spLocks noChangeArrowheads="1"/>
            </p:cNvSpPr>
            <p:nvPr/>
          </p:nvSpPr>
          <p:spPr bwMode="auto">
            <a:xfrm>
              <a:off x="4542" y="2592"/>
              <a:ext cx="433"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IS</a:t>
              </a:r>
              <a:r>
                <a:rPr lang="en-US" sz="2200" b="1" i="1" baseline="-25000">
                  <a:latin typeface="Tahoma" pitchFamily="34" charset="0"/>
                </a:rPr>
                <a:t>1</a:t>
              </a:r>
            </a:p>
          </p:txBody>
        </p:sp>
      </p:grpSp>
      <p:grpSp>
        <p:nvGrpSpPr>
          <p:cNvPr id="3" name="Group 7"/>
          <p:cNvGrpSpPr>
            <a:grpSpLocks/>
          </p:cNvGrpSpPr>
          <p:nvPr/>
        </p:nvGrpSpPr>
        <p:grpSpPr bwMode="auto">
          <a:xfrm>
            <a:off x="4662488" y="1357313"/>
            <a:ext cx="3962400" cy="3616325"/>
            <a:chOff x="2976" y="1296"/>
            <a:chExt cx="2304" cy="2088"/>
          </a:xfrm>
        </p:grpSpPr>
        <p:grpSp>
          <p:nvGrpSpPr>
            <p:cNvPr id="4" name="Group 8"/>
            <p:cNvGrpSpPr>
              <a:grpSpLocks/>
            </p:cNvGrpSpPr>
            <p:nvPr/>
          </p:nvGrpSpPr>
          <p:grpSpPr bwMode="auto">
            <a:xfrm>
              <a:off x="3120" y="1536"/>
              <a:ext cx="1968" cy="1728"/>
              <a:chOff x="2640" y="1056"/>
              <a:chExt cx="2496" cy="2112"/>
            </a:xfrm>
          </p:grpSpPr>
          <p:sp>
            <p:nvSpPr>
              <p:cNvPr id="302089" name="Line 9"/>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302090" name="Line 10"/>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302091" name="Text Box 11"/>
            <p:cNvSpPr txBox="1">
              <a:spLocks noChangeArrowheads="1"/>
            </p:cNvSpPr>
            <p:nvPr/>
          </p:nvSpPr>
          <p:spPr bwMode="auto">
            <a:xfrm>
              <a:off x="4944" y="3120"/>
              <a:ext cx="336" cy="264"/>
            </a:xfrm>
            <a:prstGeom prst="rect">
              <a:avLst/>
            </a:prstGeom>
            <a:noFill/>
            <a:ln w="9525">
              <a:noFill/>
              <a:miter lim="800000"/>
              <a:headEnd/>
              <a:tailEnd/>
            </a:ln>
            <a:effectLst/>
          </p:spPr>
          <p:txBody>
            <a:bodyPr>
              <a:spAutoFit/>
            </a:bodyPr>
            <a:lstStyle/>
            <a:p>
              <a:pPr algn="ctr"/>
              <a:r>
                <a:rPr lang="en-US" b="1" i="1">
                  <a:latin typeface="Tahoma" pitchFamily="34" charset="0"/>
                </a:rPr>
                <a:t>Y</a:t>
              </a:r>
              <a:r>
                <a:rPr lang="en-US">
                  <a:latin typeface="Arial" charset="0"/>
                </a:rPr>
                <a:t> </a:t>
              </a:r>
              <a:endParaRPr lang="en-US" sz="2200">
                <a:latin typeface="Arial" charset="0"/>
              </a:endParaRPr>
            </a:p>
          </p:txBody>
        </p:sp>
        <p:sp>
          <p:nvSpPr>
            <p:cNvPr id="302092" name="Text Box 12"/>
            <p:cNvSpPr txBox="1">
              <a:spLocks noChangeArrowheads="1"/>
            </p:cNvSpPr>
            <p:nvPr/>
          </p:nvSpPr>
          <p:spPr bwMode="auto">
            <a:xfrm>
              <a:off x="2976" y="1296"/>
              <a:ext cx="240" cy="264"/>
            </a:xfrm>
            <a:prstGeom prst="rect">
              <a:avLst/>
            </a:prstGeom>
            <a:noFill/>
            <a:ln w="9525">
              <a:noFill/>
              <a:miter lim="800000"/>
              <a:headEnd/>
              <a:tailEnd/>
            </a:ln>
            <a:effectLst/>
          </p:spPr>
          <p:txBody>
            <a:bodyPr>
              <a:spAutoFit/>
            </a:bodyPr>
            <a:lstStyle/>
            <a:p>
              <a:pPr algn="ctr">
                <a:tabLst>
                  <a:tab pos="1082675" algn="r"/>
                  <a:tab pos="1830388" algn="r"/>
                </a:tabLst>
              </a:pPr>
              <a:r>
                <a:rPr lang="en-US" b="1" i="1">
                  <a:latin typeface="Tahoma" pitchFamily="34" charset="0"/>
                </a:rPr>
                <a:t>r</a:t>
              </a:r>
              <a:endParaRPr lang="en-US" sz="2200">
                <a:latin typeface="Arial" charset="0"/>
              </a:endParaRPr>
            </a:p>
          </p:txBody>
        </p:sp>
      </p:grpSp>
      <p:grpSp>
        <p:nvGrpSpPr>
          <p:cNvPr id="5" name="Group 13"/>
          <p:cNvGrpSpPr>
            <a:grpSpLocks/>
          </p:cNvGrpSpPr>
          <p:nvPr/>
        </p:nvGrpSpPr>
        <p:grpSpPr bwMode="auto">
          <a:xfrm>
            <a:off x="5348288" y="1738313"/>
            <a:ext cx="2667000" cy="2590800"/>
            <a:chOff x="3504" y="1200"/>
            <a:chExt cx="1488" cy="1440"/>
          </a:xfrm>
        </p:grpSpPr>
        <p:sp>
          <p:nvSpPr>
            <p:cNvPr id="302094" name="Line 14"/>
            <p:cNvSpPr>
              <a:spLocks noChangeShapeType="1"/>
            </p:cNvSpPr>
            <p:nvPr/>
          </p:nvSpPr>
          <p:spPr bwMode="auto">
            <a:xfrm flipV="1">
              <a:off x="3504" y="1440"/>
              <a:ext cx="1200" cy="1200"/>
            </a:xfrm>
            <a:prstGeom prst="line">
              <a:avLst/>
            </a:prstGeom>
            <a:noFill/>
            <a:ln w="28575">
              <a:solidFill>
                <a:schemeClr val="tx1"/>
              </a:solidFill>
              <a:round/>
              <a:headEnd/>
              <a:tailEnd/>
            </a:ln>
            <a:effectLst/>
          </p:spPr>
          <p:txBody>
            <a:bodyPr/>
            <a:lstStyle/>
            <a:p>
              <a:endParaRPr lang="en-US"/>
            </a:p>
          </p:txBody>
        </p:sp>
        <p:sp>
          <p:nvSpPr>
            <p:cNvPr id="302095" name="Text Box 15"/>
            <p:cNvSpPr txBox="1">
              <a:spLocks noChangeArrowheads="1"/>
            </p:cNvSpPr>
            <p:nvPr/>
          </p:nvSpPr>
          <p:spPr bwMode="auto">
            <a:xfrm>
              <a:off x="4560" y="1200"/>
              <a:ext cx="432" cy="254"/>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LM</a:t>
              </a:r>
              <a:r>
                <a:rPr lang="en-US" b="1" i="1" baseline="-25000">
                  <a:latin typeface="Tahoma" pitchFamily="34" charset="0"/>
                </a:rPr>
                <a:t>1</a:t>
              </a:r>
            </a:p>
          </p:txBody>
        </p:sp>
      </p:grpSp>
      <p:grpSp>
        <p:nvGrpSpPr>
          <p:cNvPr id="6" name="Group 46"/>
          <p:cNvGrpSpPr>
            <a:grpSpLocks/>
          </p:cNvGrpSpPr>
          <p:nvPr/>
        </p:nvGrpSpPr>
        <p:grpSpPr bwMode="auto">
          <a:xfrm>
            <a:off x="4495800" y="3095625"/>
            <a:ext cx="1793875" cy="457200"/>
            <a:chOff x="2832" y="1950"/>
            <a:chExt cx="1130" cy="288"/>
          </a:xfrm>
        </p:grpSpPr>
        <p:sp>
          <p:nvSpPr>
            <p:cNvPr id="302097" name="Line 17"/>
            <p:cNvSpPr>
              <a:spLocks noChangeShapeType="1"/>
            </p:cNvSpPr>
            <p:nvPr/>
          </p:nvSpPr>
          <p:spPr bwMode="auto">
            <a:xfrm flipH="1">
              <a:off x="3092" y="2130"/>
              <a:ext cx="870" cy="0"/>
            </a:xfrm>
            <a:prstGeom prst="line">
              <a:avLst/>
            </a:prstGeom>
            <a:noFill/>
            <a:ln w="9525">
              <a:solidFill>
                <a:schemeClr val="tx1"/>
              </a:solidFill>
              <a:prstDash val="dash"/>
              <a:round/>
              <a:headEnd/>
              <a:tailEnd/>
            </a:ln>
            <a:effectLst/>
          </p:spPr>
          <p:txBody>
            <a:bodyPr/>
            <a:lstStyle/>
            <a:p>
              <a:endParaRPr lang="en-US"/>
            </a:p>
          </p:txBody>
        </p:sp>
        <p:sp>
          <p:nvSpPr>
            <p:cNvPr id="302099" name="Text Box 19"/>
            <p:cNvSpPr txBox="1">
              <a:spLocks noChangeArrowheads="1"/>
            </p:cNvSpPr>
            <p:nvPr/>
          </p:nvSpPr>
          <p:spPr bwMode="auto">
            <a:xfrm>
              <a:off x="2832" y="1950"/>
              <a:ext cx="288"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latin typeface="Tahoma" pitchFamily="34" charset="0"/>
                </a:rPr>
                <a:t>r</a:t>
              </a:r>
              <a:r>
                <a:rPr lang="en-US" sz="2100" b="1" i="1" baseline="-25000">
                  <a:latin typeface="Tahoma" pitchFamily="34" charset="0"/>
                </a:rPr>
                <a:t>1</a:t>
              </a:r>
              <a:endParaRPr lang="en-US" sz="2100" baseline="-25000">
                <a:latin typeface="Arial" charset="0"/>
              </a:endParaRPr>
            </a:p>
          </p:txBody>
        </p:sp>
      </p:grpSp>
      <p:grpSp>
        <p:nvGrpSpPr>
          <p:cNvPr id="7" name="Group 21"/>
          <p:cNvGrpSpPr>
            <a:grpSpLocks/>
          </p:cNvGrpSpPr>
          <p:nvPr/>
        </p:nvGrpSpPr>
        <p:grpSpPr bwMode="auto">
          <a:xfrm>
            <a:off x="5573713" y="1966913"/>
            <a:ext cx="2617787" cy="2209800"/>
            <a:chOff x="3511" y="1239"/>
            <a:chExt cx="1649" cy="1392"/>
          </a:xfrm>
        </p:grpSpPr>
        <p:sp>
          <p:nvSpPr>
            <p:cNvPr id="302102" name="Line 22"/>
            <p:cNvSpPr>
              <a:spLocks noChangeShapeType="1"/>
            </p:cNvSpPr>
            <p:nvPr/>
          </p:nvSpPr>
          <p:spPr bwMode="auto">
            <a:xfrm>
              <a:off x="3511" y="1239"/>
              <a:ext cx="1257" cy="1253"/>
            </a:xfrm>
            <a:prstGeom prst="line">
              <a:avLst/>
            </a:prstGeom>
            <a:noFill/>
            <a:ln w="28575">
              <a:solidFill>
                <a:srgbClr val="003399"/>
              </a:solidFill>
              <a:round/>
              <a:headEnd/>
              <a:tailEnd/>
            </a:ln>
            <a:effectLst/>
          </p:spPr>
          <p:txBody>
            <a:bodyPr/>
            <a:lstStyle/>
            <a:p>
              <a:endParaRPr lang="en-US"/>
            </a:p>
          </p:txBody>
        </p:sp>
        <p:sp>
          <p:nvSpPr>
            <p:cNvPr id="302103" name="Text Box 23"/>
            <p:cNvSpPr txBox="1">
              <a:spLocks noChangeArrowheads="1"/>
            </p:cNvSpPr>
            <p:nvPr/>
          </p:nvSpPr>
          <p:spPr bwMode="auto">
            <a:xfrm>
              <a:off x="4727" y="2343"/>
              <a:ext cx="433" cy="288"/>
            </a:xfrm>
            <a:prstGeom prst="rect">
              <a:avLst/>
            </a:prstGeom>
            <a:noFill/>
            <a:ln w="9525">
              <a:noFill/>
              <a:miter lim="800000"/>
              <a:headEnd/>
              <a:tailEnd/>
            </a:ln>
            <a:effectLst/>
          </p:spPr>
          <p:txBody>
            <a:bodyPr>
              <a:spAutoFit/>
            </a:bodyPr>
            <a:lstStyle/>
            <a:p>
              <a:pPr>
                <a:spcBef>
                  <a:spcPct val="50000"/>
                </a:spcBef>
              </a:pPr>
              <a:r>
                <a:rPr lang="en-US" b="1" i="1">
                  <a:solidFill>
                    <a:srgbClr val="003399"/>
                  </a:solidFill>
                  <a:latin typeface="Tahoma" pitchFamily="34" charset="0"/>
                </a:rPr>
                <a:t>IS</a:t>
              </a:r>
              <a:r>
                <a:rPr lang="en-US" sz="2200" b="1" i="1" baseline="-25000">
                  <a:solidFill>
                    <a:srgbClr val="003399"/>
                  </a:solidFill>
                  <a:latin typeface="Tahoma" pitchFamily="34" charset="0"/>
                </a:rPr>
                <a:t>2</a:t>
              </a:r>
            </a:p>
          </p:txBody>
        </p:sp>
      </p:grpSp>
      <p:grpSp>
        <p:nvGrpSpPr>
          <p:cNvPr id="8" name="Group 24"/>
          <p:cNvGrpSpPr>
            <a:grpSpLocks/>
          </p:cNvGrpSpPr>
          <p:nvPr/>
        </p:nvGrpSpPr>
        <p:grpSpPr bwMode="auto">
          <a:xfrm>
            <a:off x="6381750" y="3040063"/>
            <a:ext cx="533400" cy="2141537"/>
            <a:chOff x="4020" y="1915"/>
            <a:chExt cx="336" cy="1349"/>
          </a:xfrm>
        </p:grpSpPr>
        <p:sp>
          <p:nvSpPr>
            <p:cNvPr id="302105" name="Line 25"/>
            <p:cNvSpPr>
              <a:spLocks noChangeShapeType="1"/>
            </p:cNvSpPr>
            <p:nvPr/>
          </p:nvSpPr>
          <p:spPr bwMode="auto">
            <a:xfrm flipH="1">
              <a:off x="4185" y="1915"/>
              <a:ext cx="0" cy="1094"/>
            </a:xfrm>
            <a:prstGeom prst="line">
              <a:avLst/>
            </a:prstGeom>
            <a:noFill/>
            <a:ln w="9525">
              <a:solidFill>
                <a:schemeClr val="tx1"/>
              </a:solidFill>
              <a:prstDash val="dash"/>
              <a:round/>
              <a:headEnd/>
              <a:tailEnd/>
            </a:ln>
            <a:effectLst/>
          </p:spPr>
          <p:txBody>
            <a:bodyPr/>
            <a:lstStyle/>
            <a:p>
              <a:endParaRPr lang="en-US"/>
            </a:p>
          </p:txBody>
        </p:sp>
        <p:sp>
          <p:nvSpPr>
            <p:cNvPr id="302106" name="Text Box 26"/>
            <p:cNvSpPr txBox="1">
              <a:spLocks noChangeArrowheads="1"/>
            </p:cNvSpPr>
            <p:nvPr/>
          </p:nvSpPr>
          <p:spPr bwMode="auto">
            <a:xfrm>
              <a:off x="4020" y="2976"/>
              <a:ext cx="336"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solidFill>
                    <a:srgbClr val="969696"/>
                  </a:solidFill>
                  <a:latin typeface="Tahoma" pitchFamily="34" charset="0"/>
                </a:rPr>
                <a:t>Y</a:t>
              </a:r>
              <a:r>
                <a:rPr lang="en-US" sz="2100" b="1" i="1" baseline="-25000">
                  <a:solidFill>
                    <a:srgbClr val="969696"/>
                  </a:solidFill>
                  <a:latin typeface="Tahoma" pitchFamily="34" charset="0"/>
                </a:rPr>
                <a:t>2</a:t>
              </a:r>
              <a:endParaRPr lang="en-US" sz="2100" baseline="-25000">
                <a:solidFill>
                  <a:srgbClr val="969696"/>
                </a:solidFill>
                <a:latin typeface="Arial" charset="0"/>
              </a:endParaRPr>
            </a:p>
          </p:txBody>
        </p:sp>
      </p:grpSp>
      <p:sp>
        <p:nvSpPr>
          <p:cNvPr id="302107" name="Line 27"/>
          <p:cNvSpPr>
            <a:spLocks noChangeShapeType="1"/>
          </p:cNvSpPr>
          <p:nvPr/>
        </p:nvSpPr>
        <p:spPr bwMode="auto">
          <a:xfrm flipH="1" flipV="1">
            <a:off x="4911725" y="3027363"/>
            <a:ext cx="1717675" cy="0"/>
          </a:xfrm>
          <a:prstGeom prst="line">
            <a:avLst/>
          </a:prstGeom>
          <a:noFill/>
          <a:ln w="9525">
            <a:solidFill>
              <a:schemeClr val="tx1"/>
            </a:solidFill>
            <a:prstDash val="dash"/>
            <a:round/>
            <a:headEnd/>
            <a:tailEnd/>
          </a:ln>
          <a:effectLst/>
        </p:spPr>
        <p:txBody>
          <a:bodyPr/>
          <a:lstStyle/>
          <a:p>
            <a:endParaRPr lang="en-US"/>
          </a:p>
        </p:txBody>
      </p:sp>
      <p:sp>
        <p:nvSpPr>
          <p:cNvPr id="302108" name="Text Box 28"/>
          <p:cNvSpPr txBox="1">
            <a:spLocks noChangeArrowheads="1"/>
          </p:cNvSpPr>
          <p:nvPr/>
        </p:nvSpPr>
        <p:spPr bwMode="auto">
          <a:xfrm>
            <a:off x="4495800" y="2747963"/>
            <a:ext cx="457200" cy="457200"/>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solidFill>
                  <a:srgbClr val="969696"/>
                </a:solidFill>
                <a:latin typeface="Tahoma" pitchFamily="34" charset="0"/>
              </a:rPr>
              <a:t>r</a:t>
            </a:r>
            <a:r>
              <a:rPr lang="en-US" sz="2100" b="1" i="1" baseline="-25000">
                <a:solidFill>
                  <a:srgbClr val="969696"/>
                </a:solidFill>
                <a:latin typeface="Tahoma" pitchFamily="34" charset="0"/>
              </a:rPr>
              <a:t>2</a:t>
            </a:r>
            <a:endParaRPr lang="en-US" sz="2100" baseline="-25000">
              <a:solidFill>
                <a:srgbClr val="969696"/>
              </a:solidFill>
              <a:latin typeface="Arial" charset="0"/>
            </a:endParaRPr>
          </a:p>
        </p:txBody>
      </p:sp>
      <p:sp>
        <p:nvSpPr>
          <p:cNvPr id="302109" name="Rectangle 29"/>
          <p:cNvSpPr>
            <a:spLocks noChangeArrowheads="1"/>
          </p:cNvSpPr>
          <p:nvPr/>
        </p:nvSpPr>
        <p:spPr bwMode="auto">
          <a:xfrm>
            <a:off x="609600" y="2743200"/>
            <a:ext cx="3192463" cy="1371600"/>
          </a:xfrm>
          <a:prstGeom prst="rect">
            <a:avLst/>
          </a:prstGeom>
          <a:solidFill>
            <a:schemeClr val="bg1">
              <a:alpha val="50000"/>
            </a:schemeClr>
          </a:solidFill>
          <a:ln w="9525">
            <a:noFill/>
            <a:miter lim="800000"/>
            <a:headEnd/>
            <a:tailEnd/>
          </a:ln>
          <a:effectLst/>
        </p:spPr>
        <p:txBody>
          <a:bodyPr/>
          <a:lstStyle/>
          <a:p>
            <a:pPr>
              <a:lnSpc>
                <a:spcPct val="105000"/>
              </a:lnSpc>
              <a:spcBef>
                <a:spcPct val="50000"/>
              </a:spcBef>
              <a:buSzPct val="110000"/>
              <a:buFont typeface="Wingdings" pitchFamily="2" charset="2"/>
              <a:buNone/>
            </a:pPr>
            <a:r>
              <a:rPr lang="en-US" sz="1800" dirty="0">
                <a:latin typeface="Arial" pitchFamily="34" charset="0"/>
                <a:cs typeface="Arial" pitchFamily="34" charset="0"/>
                <a:sym typeface="Symbol" pitchFamily="18" charset="2"/>
              </a:rPr>
              <a:t>To keep </a:t>
            </a:r>
            <a:r>
              <a:rPr lang="en-US" sz="1800" b="1" i="1" dirty="0">
                <a:latin typeface="Arial" pitchFamily="34" charset="0"/>
                <a:cs typeface="Arial" pitchFamily="34" charset="0"/>
                <a:sym typeface="Symbol" pitchFamily="18" charset="2"/>
              </a:rPr>
              <a:t>Y</a:t>
            </a:r>
            <a:r>
              <a:rPr lang="en-US" sz="1800" dirty="0">
                <a:latin typeface="Arial" pitchFamily="34" charset="0"/>
                <a:cs typeface="Arial" pitchFamily="34" charset="0"/>
                <a:sym typeface="Symbol" pitchFamily="18" charset="2"/>
              </a:rPr>
              <a:t>  constant, Fed reduces </a:t>
            </a:r>
            <a:r>
              <a:rPr lang="en-US" sz="1800" b="1" i="1" dirty="0">
                <a:latin typeface="Arial" pitchFamily="34" charset="0"/>
                <a:cs typeface="Arial" pitchFamily="34" charset="0"/>
                <a:sym typeface="Symbol" pitchFamily="18" charset="2"/>
              </a:rPr>
              <a:t>M</a:t>
            </a:r>
            <a:r>
              <a:rPr lang="en-US" sz="1800" dirty="0">
                <a:latin typeface="Arial" pitchFamily="34" charset="0"/>
                <a:cs typeface="Arial" pitchFamily="34" charset="0"/>
                <a:sym typeface="Symbol" pitchFamily="18" charset="2"/>
              </a:rPr>
              <a:t>  to shift </a:t>
            </a:r>
            <a:r>
              <a:rPr lang="en-US" sz="1800" i="1" dirty="0">
                <a:latin typeface="Arial" pitchFamily="34" charset="0"/>
                <a:cs typeface="Arial" pitchFamily="34" charset="0"/>
                <a:sym typeface="Symbol" pitchFamily="18" charset="2"/>
              </a:rPr>
              <a:t>LM</a:t>
            </a:r>
            <a:r>
              <a:rPr lang="en-US" sz="1800" dirty="0">
                <a:latin typeface="Arial" pitchFamily="34" charset="0"/>
                <a:cs typeface="Arial" pitchFamily="34" charset="0"/>
                <a:sym typeface="Symbol" pitchFamily="18" charset="2"/>
              </a:rPr>
              <a:t>  curve left.</a:t>
            </a:r>
          </a:p>
        </p:txBody>
      </p:sp>
      <p:graphicFrame>
        <p:nvGraphicFramePr>
          <p:cNvPr id="302110" name="Object 30"/>
          <p:cNvGraphicFramePr>
            <a:graphicFrameLocks noChangeAspect="1"/>
          </p:cNvGraphicFramePr>
          <p:nvPr/>
        </p:nvGraphicFramePr>
        <p:xfrm>
          <a:off x="1371600" y="4495800"/>
          <a:ext cx="1479550" cy="527050"/>
        </p:xfrm>
        <a:graphic>
          <a:graphicData uri="http://schemas.openxmlformats.org/presentationml/2006/ole">
            <p:oleObj spid="_x0000_s510980" name="Equation" r:id="rId4" imgW="571252" imgH="203112" progId="">
              <p:embed/>
            </p:oleObj>
          </a:graphicData>
        </a:graphic>
      </p:graphicFrame>
      <p:graphicFrame>
        <p:nvGraphicFramePr>
          <p:cNvPr id="302111" name="Object 31"/>
          <p:cNvGraphicFramePr>
            <a:graphicFrameLocks noChangeAspect="1"/>
          </p:cNvGraphicFramePr>
          <p:nvPr/>
        </p:nvGraphicFramePr>
        <p:xfrm>
          <a:off x="1371600" y="4953000"/>
          <a:ext cx="2366963" cy="592138"/>
        </p:xfrm>
        <a:graphic>
          <a:graphicData uri="http://schemas.openxmlformats.org/presentationml/2006/ole">
            <p:oleObj spid="_x0000_s510981" name="Equation" r:id="rId5" imgW="914400" imgH="228600" progId="">
              <p:embed/>
            </p:oleObj>
          </a:graphicData>
        </a:graphic>
      </p:graphicFrame>
      <p:grpSp>
        <p:nvGrpSpPr>
          <p:cNvPr id="9" name="Group 45"/>
          <p:cNvGrpSpPr>
            <a:grpSpLocks/>
          </p:cNvGrpSpPr>
          <p:nvPr/>
        </p:nvGrpSpPr>
        <p:grpSpPr bwMode="auto">
          <a:xfrm>
            <a:off x="5137150" y="1295400"/>
            <a:ext cx="2482850" cy="2541588"/>
            <a:chOff x="3236" y="816"/>
            <a:chExt cx="1564" cy="1601"/>
          </a:xfrm>
        </p:grpSpPr>
        <p:sp>
          <p:nvSpPr>
            <p:cNvPr id="302113" name="Line 33"/>
            <p:cNvSpPr>
              <a:spLocks noChangeShapeType="1"/>
            </p:cNvSpPr>
            <p:nvPr/>
          </p:nvSpPr>
          <p:spPr bwMode="auto">
            <a:xfrm flipV="1">
              <a:off x="3236" y="1060"/>
              <a:ext cx="1355" cy="1357"/>
            </a:xfrm>
            <a:prstGeom prst="line">
              <a:avLst/>
            </a:prstGeom>
            <a:noFill/>
            <a:ln w="28575">
              <a:solidFill>
                <a:srgbClr val="33CC33"/>
              </a:solidFill>
              <a:round/>
              <a:headEnd/>
              <a:tailEnd/>
            </a:ln>
            <a:effectLst/>
          </p:spPr>
          <p:txBody>
            <a:bodyPr/>
            <a:lstStyle/>
            <a:p>
              <a:endParaRPr lang="en-US"/>
            </a:p>
          </p:txBody>
        </p:sp>
        <p:sp>
          <p:nvSpPr>
            <p:cNvPr id="302114" name="Text Box 34"/>
            <p:cNvSpPr txBox="1">
              <a:spLocks noChangeArrowheads="1"/>
            </p:cNvSpPr>
            <p:nvPr/>
          </p:nvSpPr>
          <p:spPr bwMode="auto">
            <a:xfrm>
              <a:off x="4312" y="816"/>
              <a:ext cx="488" cy="287"/>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LM</a:t>
              </a:r>
              <a:r>
                <a:rPr lang="en-US" b="1" i="1" baseline="-25000">
                  <a:latin typeface="Tahoma" pitchFamily="34" charset="0"/>
                </a:rPr>
                <a:t>2</a:t>
              </a:r>
            </a:p>
          </p:txBody>
        </p:sp>
      </p:grpSp>
      <p:sp>
        <p:nvSpPr>
          <p:cNvPr id="302120" name="Rectangle 40"/>
          <p:cNvSpPr>
            <a:spLocks noChangeArrowheads="1"/>
          </p:cNvSpPr>
          <p:nvPr/>
        </p:nvSpPr>
        <p:spPr bwMode="auto">
          <a:xfrm>
            <a:off x="609600" y="4114800"/>
            <a:ext cx="3048000" cy="533400"/>
          </a:xfrm>
          <a:prstGeom prst="rect">
            <a:avLst/>
          </a:prstGeom>
          <a:solidFill>
            <a:schemeClr val="bg1">
              <a:alpha val="50000"/>
            </a:schemeClr>
          </a:solidFill>
          <a:ln w="9525">
            <a:noFill/>
            <a:miter lim="800000"/>
            <a:headEnd/>
            <a:tailEnd/>
          </a:ln>
          <a:effectLst/>
        </p:spPr>
        <p:txBody>
          <a:bodyPr/>
          <a:lstStyle/>
          <a:p>
            <a:pPr>
              <a:lnSpc>
                <a:spcPct val="105000"/>
              </a:lnSpc>
              <a:spcBef>
                <a:spcPct val="50000"/>
              </a:spcBef>
              <a:buSzPct val="110000"/>
              <a:buFont typeface="Wingdings" pitchFamily="2" charset="2"/>
              <a:buNone/>
            </a:pPr>
            <a:r>
              <a:rPr lang="en-US" sz="1800" dirty="0">
                <a:latin typeface="Arial" pitchFamily="34" charset="0"/>
                <a:cs typeface="Arial" pitchFamily="34" charset="0"/>
                <a:sym typeface="Symbol" pitchFamily="18" charset="2"/>
              </a:rPr>
              <a:t>Results:</a:t>
            </a:r>
          </a:p>
        </p:txBody>
      </p:sp>
      <p:grpSp>
        <p:nvGrpSpPr>
          <p:cNvPr id="10" name="Group 47"/>
          <p:cNvGrpSpPr>
            <a:grpSpLocks/>
          </p:cNvGrpSpPr>
          <p:nvPr/>
        </p:nvGrpSpPr>
        <p:grpSpPr bwMode="auto">
          <a:xfrm>
            <a:off x="6029325" y="1852613"/>
            <a:ext cx="533400" cy="3328987"/>
            <a:chOff x="3798" y="1167"/>
            <a:chExt cx="336" cy="2097"/>
          </a:xfrm>
        </p:grpSpPr>
        <p:sp>
          <p:nvSpPr>
            <p:cNvPr id="302098" name="Line 18"/>
            <p:cNvSpPr>
              <a:spLocks noChangeShapeType="1"/>
            </p:cNvSpPr>
            <p:nvPr/>
          </p:nvSpPr>
          <p:spPr bwMode="auto">
            <a:xfrm flipH="1">
              <a:off x="3966" y="2127"/>
              <a:ext cx="0" cy="873"/>
            </a:xfrm>
            <a:prstGeom prst="line">
              <a:avLst/>
            </a:prstGeom>
            <a:noFill/>
            <a:ln w="9525">
              <a:solidFill>
                <a:srgbClr val="33CC33"/>
              </a:solidFill>
              <a:prstDash val="dash"/>
              <a:round/>
              <a:headEnd/>
              <a:tailEnd/>
            </a:ln>
            <a:effectLst/>
          </p:spPr>
          <p:txBody>
            <a:bodyPr/>
            <a:lstStyle/>
            <a:p>
              <a:endParaRPr lang="en-US"/>
            </a:p>
          </p:txBody>
        </p:sp>
        <p:sp>
          <p:nvSpPr>
            <p:cNvPr id="302100" name="Text Box 20"/>
            <p:cNvSpPr txBox="1">
              <a:spLocks noChangeArrowheads="1"/>
            </p:cNvSpPr>
            <p:nvPr/>
          </p:nvSpPr>
          <p:spPr bwMode="auto">
            <a:xfrm>
              <a:off x="3798" y="2976"/>
              <a:ext cx="336"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solidFill>
                    <a:srgbClr val="33CC33"/>
                  </a:solidFill>
                  <a:latin typeface="Tahoma" pitchFamily="34" charset="0"/>
                </a:rPr>
                <a:t>Y</a:t>
              </a:r>
              <a:r>
                <a:rPr lang="en-US" sz="2100" b="1" i="1" baseline="-25000">
                  <a:solidFill>
                    <a:srgbClr val="33CC33"/>
                  </a:solidFill>
                  <a:latin typeface="Tahoma" pitchFamily="34" charset="0"/>
                </a:rPr>
                <a:t>1</a:t>
              </a:r>
              <a:endParaRPr lang="en-US" sz="2100" baseline="-25000">
                <a:solidFill>
                  <a:srgbClr val="33CC33"/>
                </a:solidFill>
                <a:latin typeface="Arial" charset="0"/>
              </a:endParaRPr>
            </a:p>
          </p:txBody>
        </p:sp>
        <p:sp>
          <p:nvSpPr>
            <p:cNvPr id="302121" name="Line 41"/>
            <p:cNvSpPr>
              <a:spLocks noChangeShapeType="1"/>
            </p:cNvSpPr>
            <p:nvPr/>
          </p:nvSpPr>
          <p:spPr bwMode="auto">
            <a:xfrm flipV="1">
              <a:off x="3963" y="1167"/>
              <a:ext cx="0" cy="963"/>
            </a:xfrm>
            <a:prstGeom prst="line">
              <a:avLst/>
            </a:prstGeom>
            <a:noFill/>
            <a:ln w="9525">
              <a:solidFill>
                <a:srgbClr val="33CC33"/>
              </a:solidFill>
              <a:prstDash val="dash"/>
              <a:round/>
              <a:headEnd/>
              <a:tailEnd/>
            </a:ln>
            <a:effectLst/>
          </p:spPr>
          <p:txBody>
            <a:bodyPr/>
            <a:lstStyle/>
            <a:p>
              <a:endParaRPr lang="en-US"/>
            </a:p>
          </p:txBody>
        </p:sp>
      </p:grpSp>
      <p:grpSp>
        <p:nvGrpSpPr>
          <p:cNvPr id="11" name="Group 44"/>
          <p:cNvGrpSpPr>
            <a:grpSpLocks/>
          </p:cNvGrpSpPr>
          <p:nvPr/>
        </p:nvGrpSpPr>
        <p:grpSpPr bwMode="auto">
          <a:xfrm>
            <a:off x="4495800" y="2400300"/>
            <a:ext cx="1795463" cy="457200"/>
            <a:chOff x="2832" y="1512"/>
            <a:chExt cx="1131" cy="288"/>
          </a:xfrm>
        </p:grpSpPr>
        <p:sp>
          <p:nvSpPr>
            <p:cNvPr id="302122" name="Text Box 42"/>
            <p:cNvSpPr txBox="1">
              <a:spLocks noChangeArrowheads="1"/>
            </p:cNvSpPr>
            <p:nvPr/>
          </p:nvSpPr>
          <p:spPr bwMode="auto">
            <a:xfrm>
              <a:off x="2832" y="1512"/>
              <a:ext cx="288" cy="288"/>
            </a:xfrm>
            <a:prstGeom prst="rect">
              <a:avLst/>
            </a:prstGeom>
            <a:noFill/>
            <a:ln w="9525">
              <a:noFill/>
              <a:miter lim="800000"/>
              <a:headEnd/>
              <a:tailEnd/>
            </a:ln>
            <a:effectLst/>
          </p:spPr>
          <p:txBody>
            <a:bodyPr>
              <a:spAutoFit/>
            </a:bodyPr>
            <a:lstStyle/>
            <a:p>
              <a:pPr algn="ctr">
                <a:spcBef>
                  <a:spcPct val="5000"/>
                </a:spcBef>
                <a:tabLst>
                  <a:tab pos="1830388" algn="r"/>
                </a:tabLst>
              </a:pPr>
              <a:r>
                <a:rPr lang="en-US" b="1" i="1">
                  <a:solidFill>
                    <a:srgbClr val="33CC33"/>
                  </a:solidFill>
                  <a:latin typeface="Tahoma" pitchFamily="34" charset="0"/>
                </a:rPr>
                <a:t>r</a:t>
              </a:r>
              <a:r>
                <a:rPr lang="en-US" sz="2100" b="1" i="1" baseline="-25000">
                  <a:solidFill>
                    <a:srgbClr val="33CC33"/>
                  </a:solidFill>
                  <a:latin typeface="Tahoma" pitchFamily="34" charset="0"/>
                </a:rPr>
                <a:t>3</a:t>
              </a:r>
              <a:endParaRPr lang="en-US" sz="2100" baseline="-25000">
                <a:solidFill>
                  <a:srgbClr val="33CC33"/>
                </a:solidFill>
                <a:latin typeface="Arial" charset="0"/>
              </a:endParaRPr>
            </a:p>
          </p:txBody>
        </p:sp>
        <p:sp>
          <p:nvSpPr>
            <p:cNvPr id="302123" name="Line 43"/>
            <p:cNvSpPr>
              <a:spLocks noChangeShapeType="1"/>
            </p:cNvSpPr>
            <p:nvPr/>
          </p:nvSpPr>
          <p:spPr bwMode="auto">
            <a:xfrm flipH="1">
              <a:off x="3090" y="1692"/>
              <a:ext cx="873" cy="0"/>
            </a:xfrm>
            <a:prstGeom prst="line">
              <a:avLst/>
            </a:prstGeom>
            <a:noFill/>
            <a:ln w="9525">
              <a:solidFill>
                <a:schemeClr val="tx1"/>
              </a:solidFill>
              <a:prstDash val="dash"/>
              <a:round/>
              <a:headEnd/>
              <a:tailEnd/>
            </a:ln>
            <a:effectLst/>
          </p:spPr>
          <p:txBody>
            <a:bodyPr/>
            <a:lstStyle/>
            <a:p>
              <a:endParaRPr lang="en-US"/>
            </a:p>
          </p:txBody>
        </p:sp>
      </p:gr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p:txBody>
          <a:bodyPr>
            <a:normAutofit/>
          </a:bodyPr>
          <a:lstStyle/>
          <a:p>
            <a:pPr>
              <a:lnSpc>
                <a:spcPct val="90000"/>
              </a:lnSpc>
            </a:pPr>
            <a:r>
              <a:rPr lang="en-US" sz="2400" b="1" dirty="0">
                <a:latin typeface="Arial" pitchFamily="34" charset="0"/>
                <a:cs typeface="Arial" pitchFamily="34" charset="0"/>
              </a:rPr>
              <a:t>Estimates of fiscal policy multipliers</a:t>
            </a:r>
          </a:p>
        </p:txBody>
      </p:sp>
      <p:sp>
        <p:nvSpPr>
          <p:cNvPr id="282627" name="Rectangle 3"/>
          <p:cNvSpPr>
            <a:spLocks noGrp="1" noChangeArrowheads="1"/>
          </p:cNvSpPr>
          <p:nvPr>
            <p:ph idx="1"/>
          </p:nvPr>
        </p:nvSpPr>
        <p:spPr>
          <a:xfrm>
            <a:off x="990600" y="1219200"/>
            <a:ext cx="7010400" cy="533400"/>
          </a:xfrm>
        </p:spPr>
        <p:txBody>
          <a:bodyPr/>
          <a:lstStyle/>
          <a:p>
            <a:pPr>
              <a:buFont typeface="Wingdings" pitchFamily="2" charset="2"/>
              <a:buNone/>
            </a:pPr>
            <a:r>
              <a:rPr lang="en-US" sz="2400" i="1" dirty="0">
                <a:latin typeface="Arial" pitchFamily="34" charset="0"/>
                <a:cs typeface="Arial" pitchFamily="34" charset="0"/>
              </a:rPr>
              <a:t>from the DRI </a:t>
            </a:r>
            <a:r>
              <a:rPr lang="en-US" sz="2400" i="1" dirty="0" err="1">
                <a:latin typeface="Arial" pitchFamily="34" charset="0"/>
                <a:cs typeface="Arial" pitchFamily="34" charset="0"/>
              </a:rPr>
              <a:t>macroeconometric</a:t>
            </a:r>
            <a:r>
              <a:rPr lang="en-US" sz="2400" i="1" dirty="0">
                <a:latin typeface="Arial" pitchFamily="34" charset="0"/>
                <a:cs typeface="Arial" pitchFamily="34" charset="0"/>
              </a:rPr>
              <a:t> model</a:t>
            </a:r>
          </a:p>
        </p:txBody>
      </p:sp>
      <p:sp>
        <p:nvSpPr>
          <p:cNvPr id="282628" name="Rectangle 4"/>
          <p:cNvSpPr>
            <a:spLocks noChangeArrowheads="1"/>
          </p:cNvSpPr>
          <p:nvPr/>
        </p:nvSpPr>
        <p:spPr bwMode="auto">
          <a:xfrm>
            <a:off x="914400" y="2316163"/>
            <a:ext cx="3276600" cy="914400"/>
          </a:xfrm>
          <a:prstGeom prst="rect">
            <a:avLst/>
          </a:prstGeom>
          <a:noFill/>
          <a:ln w="9525">
            <a:noFill/>
            <a:miter lim="800000"/>
            <a:headEnd/>
            <a:tailEnd/>
          </a:ln>
          <a:effectLst/>
        </p:spPr>
        <p:txBody>
          <a:bodyPr/>
          <a:lstStyle/>
          <a:p>
            <a:pPr>
              <a:spcBef>
                <a:spcPct val="40000"/>
              </a:spcBef>
              <a:buSzPct val="110000"/>
              <a:buFont typeface="Wingdings" pitchFamily="2" charset="2"/>
              <a:buNone/>
            </a:pPr>
            <a:r>
              <a:rPr lang="en-US" sz="1800" b="1" dirty="0">
                <a:latin typeface="Arial" pitchFamily="34" charset="0"/>
                <a:cs typeface="Arial" pitchFamily="34" charset="0"/>
              </a:rPr>
              <a:t>Assumption about monetary policy</a:t>
            </a:r>
          </a:p>
        </p:txBody>
      </p:sp>
      <p:sp>
        <p:nvSpPr>
          <p:cNvPr id="282629" name="Rectangle 5"/>
          <p:cNvSpPr>
            <a:spLocks noChangeArrowheads="1"/>
          </p:cNvSpPr>
          <p:nvPr/>
        </p:nvSpPr>
        <p:spPr bwMode="auto">
          <a:xfrm>
            <a:off x="4495800" y="1981200"/>
            <a:ext cx="2057400" cy="1295400"/>
          </a:xfrm>
          <a:prstGeom prst="rect">
            <a:avLst/>
          </a:prstGeom>
          <a:noFill/>
          <a:ln w="9525">
            <a:noFill/>
            <a:miter lim="800000"/>
            <a:headEnd/>
            <a:tailEnd/>
          </a:ln>
          <a:effectLst/>
        </p:spPr>
        <p:txBody>
          <a:bodyPr/>
          <a:lstStyle/>
          <a:p>
            <a:pPr algn="ctr">
              <a:spcBef>
                <a:spcPct val="40000"/>
              </a:spcBef>
              <a:buSzPct val="110000"/>
              <a:buFont typeface="Wingdings" pitchFamily="2" charset="2"/>
              <a:buNone/>
            </a:pPr>
            <a:r>
              <a:rPr lang="en-US" sz="1800" b="1" dirty="0">
                <a:latin typeface="Arial" pitchFamily="34" charset="0"/>
                <a:cs typeface="Arial" pitchFamily="34" charset="0"/>
              </a:rPr>
              <a:t>Estimated value of </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Y </a:t>
            </a:r>
            <a:r>
              <a:rPr lang="en-US" sz="1800" i="1" dirty="0">
                <a:latin typeface="Arial" pitchFamily="34" charset="0"/>
                <a:cs typeface="Arial" pitchFamily="34" charset="0"/>
                <a:sym typeface="Symbol" pitchFamily="18" charset="2"/>
              </a:rPr>
              <a:t>/ </a:t>
            </a: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G</a:t>
            </a:r>
            <a:r>
              <a:rPr lang="en-US" sz="1800" dirty="0">
                <a:latin typeface="Arial" pitchFamily="34" charset="0"/>
                <a:cs typeface="Arial" pitchFamily="34" charset="0"/>
                <a:sym typeface="Symbol" pitchFamily="18" charset="2"/>
              </a:rPr>
              <a:t> </a:t>
            </a:r>
          </a:p>
        </p:txBody>
      </p:sp>
      <p:sp>
        <p:nvSpPr>
          <p:cNvPr id="282630" name="Rectangle 6"/>
          <p:cNvSpPr>
            <a:spLocks noChangeArrowheads="1"/>
          </p:cNvSpPr>
          <p:nvPr/>
        </p:nvSpPr>
        <p:spPr bwMode="auto">
          <a:xfrm>
            <a:off x="990600" y="4495800"/>
            <a:ext cx="3429000" cy="914400"/>
          </a:xfrm>
          <a:prstGeom prst="rect">
            <a:avLst/>
          </a:prstGeom>
          <a:noFill/>
          <a:ln w="9525">
            <a:noFill/>
            <a:miter lim="800000"/>
            <a:headEnd/>
            <a:tailEnd/>
          </a:ln>
          <a:effectLst/>
        </p:spPr>
        <p:txBody>
          <a:bodyPr/>
          <a:lstStyle/>
          <a:p>
            <a:pPr>
              <a:spcBef>
                <a:spcPct val="40000"/>
              </a:spcBef>
              <a:buSzPct val="110000"/>
              <a:buFont typeface="Wingdings" pitchFamily="2" charset="2"/>
              <a:buNone/>
            </a:pPr>
            <a:r>
              <a:rPr lang="en-US" sz="1800" dirty="0">
                <a:latin typeface="Arial" pitchFamily="34" charset="0"/>
                <a:cs typeface="Arial" pitchFamily="34" charset="0"/>
              </a:rPr>
              <a:t>Fed holds nominal interest rate constant</a:t>
            </a:r>
          </a:p>
        </p:txBody>
      </p:sp>
      <p:sp>
        <p:nvSpPr>
          <p:cNvPr id="282631" name="Rectangle 7"/>
          <p:cNvSpPr>
            <a:spLocks noChangeArrowheads="1"/>
          </p:cNvSpPr>
          <p:nvPr/>
        </p:nvSpPr>
        <p:spPr bwMode="auto">
          <a:xfrm>
            <a:off x="1035050" y="3505200"/>
            <a:ext cx="2819400" cy="990600"/>
          </a:xfrm>
          <a:prstGeom prst="rect">
            <a:avLst/>
          </a:prstGeom>
          <a:noFill/>
          <a:ln w="9525">
            <a:noFill/>
            <a:miter lim="800000"/>
            <a:headEnd/>
            <a:tailEnd/>
          </a:ln>
          <a:effectLst/>
        </p:spPr>
        <p:txBody>
          <a:bodyPr/>
          <a:lstStyle/>
          <a:p>
            <a:pPr>
              <a:spcBef>
                <a:spcPct val="40000"/>
              </a:spcBef>
              <a:buSzPct val="110000"/>
              <a:buFont typeface="Wingdings" pitchFamily="2" charset="2"/>
              <a:buNone/>
            </a:pPr>
            <a:r>
              <a:rPr lang="en-US" sz="1800" dirty="0">
                <a:latin typeface="Arial" pitchFamily="34" charset="0"/>
                <a:cs typeface="Arial" pitchFamily="34" charset="0"/>
              </a:rPr>
              <a:t>Fed holds money supply constant</a:t>
            </a:r>
          </a:p>
        </p:txBody>
      </p:sp>
      <p:sp>
        <p:nvSpPr>
          <p:cNvPr id="282632" name="Rectangle 8"/>
          <p:cNvSpPr>
            <a:spLocks noChangeArrowheads="1"/>
          </p:cNvSpPr>
          <p:nvPr/>
        </p:nvSpPr>
        <p:spPr bwMode="auto">
          <a:xfrm>
            <a:off x="5105400" y="4495800"/>
            <a:ext cx="990600" cy="533400"/>
          </a:xfrm>
          <a:prstGeom prst="rect">
            <a:avLst/>
          </a:prstGeom>
          <a:noFill/>
          <a:ln w="9525">
            <a:noFill/>
            <a:miter lim="800000"/>
            <a:headEnd/>
            <a:tailEnd/>
          </a:ln>
          <a:effectLst/>
        </p:spPr>
        <p:txBody>
          <a:bodyPr/>
          <a:lstStyle/>
          <a:p>
            <a:pPr>
              <a:spcBef>
                <a:spcPct val="40000"/>
              </a:spcBef>
              <a:buSzPct val="110000"/>
              <a:buFont typeface="Wingdings" pitchFamily="2" charset="2"/>
              <a:buNone/>
            </a:pPr>
            <a:r>
              <a:rPr lang="en-US" sz="1800" dirty="0">
                <a:latin typeface="Tahoma" pitchFamily="34" charset="0"/>
              </a:rPr>
              <a:t>1.93</a:t>
            </a:r>
          </a:p>
        </p:txBody>
      </p:sp>
      <p:sp>
        <p:nvSpPr>
          <p:cNvPr id="282633" name="Rectangle 9"/>
          <p:cNvSpPr>
            <a:spLocks noChangeArrowheads="1"/>
          </p:cNvSpPr>
          <p:nvPr/>
        </p:nvSpPr>
        <p:spPr bwMode="auto">
          <a:xfrm>
            <a:off x="5105400" y="3581400"/>
            <a:ext cx="990600" cy="533400"/>
          </a:xfrm>
          <a:prstGeom prst="rect">
            <a:avLst/>
          </a:prstGeom>
          <a:noFill/>
          <a:ln w="9525">
            <a:noFill/>
            <a:miter lim="800000"/>
            <a:headEnd/>
            <a:tailEnd/>
          </a:ln>
          <a:effectLst/>
        </p:spPr>
        <p:txBody>
          <a:bodyPr/>
          <a:lstStyle/>
          <a:p>
            <a:pPr>
              <a:spcBef>
                <a:spcPct val="40000"/>
              </a:spcBef>
              <a:buSzPct val="110000"/>
              <a:buFont typeface="Wingdings" pitchFamily="2" charset="2"/>
              <a:buNone/>
            </a:pPr>
            <a:r>
              <a:rPr lang="en-US" sz="1800" dirty="0">
                <a:latin typeface="Tahoma" pitchFamily="34" charset="0"/>
              </a:rPr>
              <a:t>0.60</a:t>
            </a:r>
          </a:p>
        </p:txBody>
      </p:sp>
      <p:sp>
        <p:nvSpPr>
          <p:cNvPr id="282634" name="Rectangle 10"/>
          <p:cNvSpPr>
            <a:spLocks noChangeArrowheads="1"/>
          </p:cNvSpPr>
          <p:nvPr/>
        </p:nvSpPr>
        <p:spPr bwMode="auto">
          <a:xfrm>
            <a:off x="6553200" y="1981200"/>
            <a:ext cx="2133600" cy="1295400"/>
          </a:xfrm>
          <a:prstGeom prst="rect">
            <a:avLst/>
          </a:prstGeom>
          <a:noFill/>
          <a:ln w="9525">
            <a:noFill/>
            <a:miter lim="800000"/>
            <a:headEnd/>
            <a:tailEnd/>
          </a:ln>
          <a:effectLst/>
        </p:spPr>
        <p:txBody>
          <a:bodyPr/>
          <a:lstStyle/>
          <a:p>
            <a:pPr algn="ctr">
              <a:spcBef>
                <a:spcPct val="40000"/>
              </a:spcBef>
              <a:buSzPct val="110000"/>
              <a:buFont typeface="Wingdings" pitchFamily="2" charset="2"/>
              <a:buNone/>
            </a:pPr>
            <a:r>
              <a:rPr lang="en-US" sz="1800" b="1" dirty="0">
                <a:latin typeface="Arial" pitchFamily="34" charset="0"/>
                <a:cs typeface="Arial" pitchFamily="34" charset="0"/>
              </a:rPr>
              <a:t>Estimated value of   </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Y </a:t>
            </a:r>
            <a:r>
              <a:rPr lang="en-US" sz="1800" i="1" dirty="0">
                <a:latin typeface="Arial" pitchFamily="34" charset="0"/>
                <a:cs typeface="Arial" pitchFamily="34" charset="0"/>
                <a:sym typeface="Symbol" pitchFamily="18" charset="2"/>
              </a:rPr>
              <a:t>/ </a:t>
            </a: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T</a:t>
            </a:r>
            <a:r>
              <a:rPr lang="en-US" sz="1800" dirty="0">
                <a:latin typeface="Arial" pitchFamily="34" charset="0"/>
                <a:cs typeface="Arial" pitchFamily="34" charset="0"/>
                <a:sym typeface="Symbol" pitchFamily="18" charset="2"/>
              </a:rPr>
              <a:t> </a:t>
            </a:r>
          </a:p>
        </p:txBody>
      </p:sp>
      <p:sp>
        <p:nvSpPr>
          <p:cNvPr id="282635" name="Line 11"/>
          <p:cNvSpPr>
            <a:spLocks noChangeShapeType="1"/>
          </p:cNvSpPr>
          <p:nvPr/>
        </p:nvSpPr>
        <p:spPr bwMode="auto">
          <a:xfrm>
            <a:off x="990600" y="3276600"/>
            <a:ext cx="7543800" cy="0"/>
          </a:xfrm>
          <a:prstGeom prst="line">
            <a:avLst/>
          </a:prstGeom>
          <a:noFill/>
          <a:ln w="9525">
            <a:solidFill>
              <a:schemeClr val="tx1"/>
            </a:solidFill>
            <a:round/>
            <a:headEnd/>
            <a:tailEnd/>
          </a:ln>
          <a:effectLst/>
        </p:spPr>
        <p:txBody>
          <a:bodyPr/>
          <a:lstStyle/>
          <a:p>
            <a:endParaRPr lang="en-US"/>
          </a:p>
        </p:txBody>
      </p:sp>
      <p:sp>
        <p:nvSpPr>
          <p:cNvPr id="282636" name="Rectangle 12"/>
          <p:cNvSpPr>
            <a:spLocks noChangeArrowheads="1"/>
          </p:cNvSpPr>
          <p:nvPr/>
        </p:nvSpPr>
        <p:spPr bwMode="auto">
          <a:xfrm>
            <a:off x="7162800" y="4419600"/>
            <a:ext cx="1143000" cy="533400"/>
          </a:xfrm>
          <a:prstGeom prst="rect">
            <a:avLst/>
          </a:prstGeom>
          <a:noFill/>
          <a:ln w="9525">
            <a:noFill/>
            <a:miter lim="800000"/>
            <a:headEnd/>
            <a:tailEnd/>
          </a:ln>
          <a:effectLst/>
        </p:spPr>
        <p:txBody>
          <a:bodyPr/>
          <a:lstStyle/>
          <a:p>
            <a:pPr>
              <a:spcBef>
                <a:spcPct val="40000"/>
              </a:spcBef>
              <a:buSzPct val="110000"/>
              <a:buFont typeface="Wingdings" pitchFamily="2" charset="2"/>
              <a:buNone/>
            </a:pPr>
            <a:r>
              <a:rPr lang="en-US" sz="1800" b="1" dirty="0">
                <a:latin typeface="Tahoma" pitchFamily="34" charset="0"/>
                <a:sym typeface="Symbol" pitchFamily="18" charset="2"/>
              </a:rPr>
              <a:t></a:t>
            </a:r>
            <a:r>
              <a:rPr lang="en-US" sz="1800" dirty="0">
                <a:latin typeface="Tahoma" pitchFamily="34" charset="0"/>
              </a:rPr>
              <a:t>1.19</a:t>
            </a:r>
          </a:p>
        </p:txBody>
      </p:sp>
      <p:sp>
        <p:nvSpPr>
          <p:cNvPr id="282637" name="Rectangle 13"/>
          <p:cNvSpPr>
            <a:spLocks noChangeArrowheads="1"/>
          </p:cNvSpPr>
          <p:nvPr/>
        </p:nvSpPr>
        <p:spPr bwMode="auto">
          <a:xfrm>
            <a:off x="7162800" y="3581400"/>
            <a:ext cx="1066800" cy="533400"/>
          </a:xfrm>
          <a:prstGeom prst="rect">
            <a:avLst/>
          </a:prstGeom>
          <a:noFill/>
          <a:ln w="9525">
            <a:noFill/>
            <a:miter lim="800000"/>
            <a:headEnd/>
            <a:tailEnd/>
          </a:ln>
          <a:effectLst/>
        </p:spPr>
        <p:txBody>
          <a:bodyPr/>
          <a:lstStyle/>
          <a:p>
            <a:pPr>
              <a:spcBef>
                <a:spcPct val="40000"/>
              </a:spcBef>
              <a:buSzPct val="110000"/>
              <a:buFont typeface="Wingdings" pitchFamily="2" charset="2"/>
              <a:buNone/>
            </a:pPr>
            <a:r>
              <a:rPr lang="en-US" sz="1800" b="1" dirty="0">
                <a:latin typeface="Tahoma" pitchFamily="34" charset="0"/>
                <a:sym typeface="Symbol" pitchFamily="18" charset="2"/>
              </a:rPr>
              <a:t></a:t>
            </a:r>
            <a:r>
              <a:rPr lang="en-US" sz="1800" dirty="0">
                <a:latin typeface="Tahoma" pitchFamily="34" charset="0"/>
              </a:rPr>
              <a:t>0.26</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Summary</a:t>
            </a:r>
            <a:endParaRPr lang="en-US" sz="2400" b="1" dirty="0">
              <a:latin typeface="Arial" pitchFamily="34" charset="0"/>
              <a:cs typeface="Arial" pitchFamily="34" charset="0"/>
            </a:endParaRPr>
          </a:p>
        </p:txBody>
      </p:sp>
      <p:sp>
        <p:nvSpPr>
          <p:cNvPr id="314371" name="Rectangle 3"/>
          <p:cNvSpPr>
            <a:spLocks noGrp="1" noChangeArrowheads="1"/>
          </p:cNvSpPr>
          <p:nvPr>
            <p:ph idx="1"/>
          </p:nvPr>
        </p:nvSpPr>
        <p:spPr>
          <a:xfrm>
            <a:off x="914400" y="1219200"/>
            <a:ext cx="7924800" cy="4876800"/>
          </a:xfrm>
        </p:spPr>
        <p:txBody>
          <a:bodyPr/>
          <a:lstStyle/>
          <a:p>
            <a:pPr marL="346075" indent="-346075" defTabSz="736600">
              <a:lnSpc>
                <a:spcPct val="105000"/>
              </a:lnSpc>
              <a:spcBef>
                <a:spcPct val="15000"/>
              </a:spcBef>
              <a:buSzPct val="95000"/>
            </a:pPr>
            <a:r>
              <a:rPr lang="en-US" sz="1800" dirty="0">
                <a:latin typeface="Arial" pitchFamily="34" charset="0"/>
                <a:cs typeface="Arial" pitchFamily="34" charset="0"/>
              </a:rPr>
              <a:t>Theory of Liquidity Preference</a:t>
            </a:r>
          </a:p>
          <a:p>
            <a:pPr marL="793750" lvl="1" indent="-3333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basic model of interest rate determination</a:t>
            </a:r>
          </a:p>
          <a:p>
            <a:pPr marL="793750" lvl="1" indent="-3333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takes money supply &amp; price level as exogenous</a:t>
            </a:r>
          </a:p>
          <a:p>
            <a:pPr marL="793750" lvl="1" indent="-3333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an increase in the money supply lowers the interest rate</a:t>
            </a:r>
          </a:p>
          <a:p>
            <a:pPr marL="346075" indent="-346075" defTabSz="736600">
              <a:lnSpc>
                <a:spcPct val="105000"/>
              </a:lnSpc>
              <a:buSzPct val="95000"/>
            </a:pPr>
            <a:r>
              <a:rPr lang="en-US" sz="1800" dirty="0">
                <a:latin typeface="Arial" pitchFamily="34" charset="0"/>
                <a:cs typeface="Arial" pitchFamily="34" charset="0"/>
              </a:rPr>
              <a:t> </a:t>
            </a:r>
            <a:r>
              <a:rPr lang="en-US" sz="1800" i="1" dirty="0">
                <a:latin typeface="Arial" pitchFamily="34" charset="0"/>
                <a:cs typeface="Arial" pitchFamily="34" charset="0"/>
              </a:rPr>
              <a:t>LM</a:t>
            </a:r>
            <a:r>
              <a:rPr lang="en-US" sz="1800" dirty="0">
                <a:latin typeface="Arial" pitchFamily="34" charset="0"/>
                <a:cs typeface="Arial" pitchFamily="34" charset="0"/>
              </a:rPr>
              <a:t>  curve</a:t>
            </a:r>
          </a:p>
          <a:p>
            <a:pPr marL="793750" lvl="1" indent="-3333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comes from Liquidity Preference Theory when money demand depends positively on income</a:t>
            </a:r>
          </a:p>
          <a:p>
            <a:pPr marL="793750" lvl="1" indent="-3333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shows all combinations of </a:t>
            </a:r>
            <a:r>
              <a:rPr lang="en-US" sz="1800" b="1" i="1" dirty="0">
                <a:latin typeface="Arial" pitchFamily="34" charset="0"/>
                <a:cs typeface="Arial" pitchFamily="34" charset="0"/>
              </a:rPr>
              <a:t>r</a:t>
            </a:r>
            <a:r>
              <a:rPr lang="en-US" sz="1800" dirty="0">
                <a:latin typeface="Arial" pitchFamily="34" charset="0"/>
                <a:cs typeface="Arial" pitchFamily="34" charset="0"/>
              </a:rPr>
              <a:t>  </a:t>
            </a:r>
            <a:r>
              <a:rPr lang="en-US" sz="1800" dirty="0" err="1">
                <a:latin typeface="Arial" pitchFamily="34" charset="0"/>
                <a:cs typeface="Arial" pitchFamily="34" charset="0"/>
              </a:rPr>
              <a:t>and</a:t>
            </a:r>
            <a:r>
              <a:rPr lang="en-US" sz="1800" b="1" i="1" dirty="0" err="1">
                <a:latin typeface="Arial" pitchFamily="34" charset="0"/>
                <a:cs typeface="Arial" pitchFamily="34" charset="0"/>
              </a:rPr>
              <a:t>Y</a:t>
            </a:r>
            <a:r>
              <a:rPr lang="en-US" sz="1800" dirty="0">
                <a:latin typeface="Arial" pitchFamily="34" charset="0"/>
                <a:cs typeface="Arial" pitchFamily="34" charset="0"/>
              </a:rPr>
              <a:t>  that equate demand for real money balances with supply</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Summary</a:t>
            </a:r>
            <a:endParaRPr lang="en-US" sz="2400" b="1" dirty="0">
              <a:latin typeface="Arial" pitchFamily="34" charset="0"/>
              <a:cs typeface="Arial" pitchFamily="34" charset="0"/>
            </a:endParaRPr>
          </a:p>
        </p:txBody>
      </p:sp>
      <p:sp>
        <p:nvSpPr>
          <p:cNvPr id="316419" name="Rectangle 3"/>
          <p:cNvSpPr>
            <a:spLocks noGrp="1" noChangeArrowheads="1"/>
          </p:cNvSpPr>
          <p:nvPr>
            <p:ph idx="1"/>
          </p:nvPr>
        </p:nvSpPr>
        <p:spPr>
          <a:xfrm>
            <a:off x="914400" y="1219200"/>
            <a:ext cx="7772400" cy="5029200"/>
          </a:xfrm>
        </p:spPr>
        <p:txBody>
          <a:bodyPr/>
          <a:lstStyle/>
          <a:p>
            <a:pPr marL="346075" indent="-346075" defTabSz="736600">
              <a:lnSpc>
                <a:spcPct val="105000"/>
              </a:lnSpc>
              <a:spcBef>
                <a:spcPct val="15000"/>
              </a:spcBef>
              <a:buSzPct val="95000"/>
            </a:pPr>
            <a:r>
              <a:rPr lang="en-US" sz="1800" dirty="0">
                <a:latin typeface="Arial" pitchFamily="34" charset="0"/>
                <a:cs typeface="Arial" pitchFamily="34" charset="0"/>
              </a:rPr>
              <a:t> </a:t>
            </a:r>
            <a:r>
              <a:rPr lang="en-US" sz="1800" i="1" dirty="0">
                <a:latin typeface="Arial" pitchFamily="34" charset="0"/>
                <a:cs typeface="Arial" pitchFamily="34" charset="0"/>
              </a:rPr>
              <a:t>IS-LM</a:t>
            </a:r>
            <a:r>
              <a:rPr lang="en-US" sz="1800" dirty="0">
                <a:latin typeface="Arial" pitchFamily="34" charset="0"/>
                <a:cs typeface="Arial" pitchFamily="34" charset="0"/>
              </a:rPr>
              <a:t>  model</a:t>
            </a:r>
          </a:p>
          <a:p>
            <a:pPr marL="793750" lvl="1" indent="-3333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Intersection of </a:t>
            </a:r>
            <a:r>
              <a:rPr lang="en-US" sz="1800" i="1" dirty="0">
                <a:latin typeface="Arial" pitchFamily="34" charset="0"/>
                <a:cs typeface="Arial" pitchFamily="34" charset="0"/>
              </a:rPr>
              <a:t>IS</a:t>
            </a:r>
            <a:r>
              <a:rPr lang="en-US" sz="1800" dirty="0">
                <a:latin typeface="Arial" pitchFamily="34" charset="0"/>
                <a:cs typeface="Arial" pitchFamily="34" charset="0"/>
              </a:rPr>
              <a:t>  and </a:t>
            </a:r>
            <a:r>
              <a:rPr lang="en-US" sz="1800" i="1" dirty="0">
                <a:latin typeface="Arial" pitchFamily="34" charset="0"/>
                <a:cs typeface="Arial" pitchFamily="34" charset="0"/>
              </a:rPr>
              <a:t>LM</a:t>
            </a:r>
            <a:r>
              <a:rPr lang="en-US" sz="1800" dirty="0">
                <a:latin typeface="Arial" pitchFamily="34" charset="0"/>
                <a:cs typeface="Arial" pitchFamily="34" charset="0"/>
              </a:rPr>
              <a:t>  curves shows the unique point (</a:t>
            </a:r>
            <a:r>
              <a:rPr lang="en-US" sz="1800" b="1" i="1" dirty="0">
                <a:latin typeface="Arial" pitchFamily="34" charset="0"/>
                <a:cs typeface="Arial" pitchFamily="34" charset="0"/>
              </a:rPr>
              <a:t>Y</a:t>
            </a:r>
            <a:r>
              <a:rPr lang="en-US" sz="1800" dirty="0">
                <a:latin typeface="Arial" pitchFamily="34" charset="0"/>
                <a:cs typeface="Arial" pitchFamily="34" charset="0"/>
              </a:rPr>
              <a:t>, </a:t>
            </a:r>
            <a:r>
              <a:rPr lang="en-US" sz="1800" b="1" i="1" dirty="0">
                <a:latin typeface="Arial" pitchFamily="34" charset="0"/>
                <a:cs typeface="Arial" pitchFamily="34" charset="0"/>
              </a:rPr>
              <a:t>r</a:t>
            </a:r>
            <a:r>
              <a:rPr lang="en-US" sz="1800" dirty="0">
                <a:latin typeface="Arial" pitchFamily="34" charset="0"/>
                <a:cs typeface="Arial" pitchFamily="34" charset="0"/>
              </a:rPr>
              <a:t> ) that satisfies equilibrium in both the goods and money markets.  </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1876</TotalTime>
  <Words>2396</Words>
  <Application>Microsoft Office PowerPoint</Application>
  <PresentationFormat>On-screen Show (4:3)</PresentationFormat>
  <Paragraphs>401</Paragraphs>
  <Slides>30</Slides>
  <Notes>30</Notes>
  <HiddenSlides>1</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30</vt:i4>
      </vt:variant>
    </vt:vector>
  </HeadingPairs>
  <TitlesOfParts>
    <vt:vector size="33" baseType="lpstr">
      <vt:lpstr>Office Theme</vt:lpstr>
      <vt:lpstr>Image</vt:lpstr>
      <vt:lpstr>Equation</vt:lpstr>
      <vt:lpstr>Review of the previous lecture</vt:lpstr>
      <vt:lpstr>Slide 1</vt:lpstr>
      <vt:lpstr>Lecture Contents</vt:lpstr>
      <vt:lpstr>The Theory of Liquidity Preference</vt:lpstr>
      <vt:lpstr>Money Supply</vt:lpstr>
      <vt:lpstr>Money Demand</vt:lpstr>
      <vt:lpstr>Equilibrium</vt:lpstr>
      <vt:lpstr>How the Fed raises the interest rate</vt:lpstr>
      <vt:lpstr>CASE STUDY  Volcker’s Monetary Tightening</vt:lpstr>
      <vt:lpstr>Volcker’s Monetary Tightening, cont.</vt:lpstr>
      <vt:lpstr>The LM curve</vt:lpstr>
      <vt:lpstr>Deriving the LM curve</vt:lpstr>
      <vt:lpstr>Understanding the LM curve’s slope</vt:lpstr>
      <vt:lpstr>How M  shifts the LM curve</vt:lpstr>
      <vt:lpstr>Exercise:  Shifting the LM curve</vt:lpstr>
      <vt:lpstr>The short-run equilibrium</vt:lpstr>
      <vt:lpstr>The Big Picture</vt:lpstr>
      <vt:lpstr>Equilibrium in the IS-LM  Model</vt:lpstr>
      <vt:lpstr>Policy analysis with the IS-LM Model</vt:lpstr>
      <vt:lpstr>An increase in government purchases</vt:lpstr>
      <vt:lpstr>A tax cut</vt:lpstr>
      <vt:lpstr>Monetary Policy:  an increase in M</vt:lpstr>
      <vt:lpstr>Interaction between  monetary &amp; fiscal policy</vt:lpstr>
      <vt:lpstr>The Fed’s response to  G  &gt; 0</vt:lpstr>
      <vt:lpstr>Response 1:   hold M  constant</vt:lpstr>
      <vt:lpstr>Response 2:   hold r  constant</vt:lpstr>
      <vt:lpstr>Response 3:   hold Y  constant</vt:lpstr>
      <vt:lpstr>Estimates of fiscal policy multipliers</vt:lpstr>
      <vt:lpstr>Summary</vt:lpstr>
      <vt:lpstr>Summary</vt:lpstr>
    </vt:vector>
  </TitlesOfParts>
  <Company>Worth Publishers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Mankiw 5/e Chapter 10:  Aggregate Demand I</dc:title>
  <dc:creator>Ron Cronovich</dc:creator>
  <cp:lastModifiedBy>NTS</cp:lastModifiedBy>
  <cp:revision>222</cp:revision>
  <dcterms:created xsi:type="dcterms:W3CDTF">2002-03-05T00:09:49Z</dcterms:created>
  <dcterms:modified xsi:type="dcterms:W3CDTF">2012-12-15T09:16:22Z</dcterms:modified>
</cp:coreProperties>
</file>