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61" r:id="rId1"/>
  </p:sldMasterIdLst>
  <p:notesMasterIdLst>
    <p:notesMasterId r:id="rId30"/>
  </p:notesMasterIdLst>
  <p:handoutMasterIdLst>
    <p:handoutMasterId r:id="rId31"/>
  </p:handoutMasterIdLst>
  <p:sldIdLst>
    <p:sldId id="492" r:id="rId2"/>
    <p:sldId id="493" r:id="rId3"/>
    <p:sldId id="256" r:id="rId4"/>
    <p:sldId id="257" r:id="rId5"/>
    <p:sldId id="258" r:id="rId6"/>
    <p:sldId id="259" r:id="rId7"/>
    <p:sldId id="260" r:id="rId8"/>
    <p:sldId id="261" r:id="rId9"/>
    <p:sldId id="262" r:id="rId10"/>
    <p:sldId id="263" r:id="rId11"/>
    <p:sldId id="270" r:id="rId12"/>
    <p:sldId id="278" r:id="rId13"/>
    <p:sldId id="279" r:id="rId14"/>
    <p:sldId id="276" r:id="rId15"/>
    <p:sldId id="274" r:id="rId16"/>
    <p:sldId id="275" r:id="rId17"/>
    <p:sldId id="277" r:id="rId18"/>
    <p:sldId id="479" r:id="rId19"/>
    <p:sldId id="491" r:id="rId20"/>
    <p:sldId id="273" r:id="rId21"/>
    <p:sldId id="321" r:id="rId22"/>
    <p:sldId id="281" r:id="rId23"/>
    <p:sldId id="475" r:id="rId24"/>
    <p:sldId id="477" r:id="rId25"/>
    <p:sldId id="486" r:id="rId26"/>
    <p:sldId id="285" r:id="rId27"/>
    <p:sldId id="480" r:id="rId28"/>
    <p:sldId id="472" r:id="rId29"/>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CC99"/>
    <a:srgbClr val="777777"/>
    <a:srgbClr val="CCFFCC"/>
    <a:srgbClr val="CCECFF"/>
    <a:srgbClr val="FFD9B3"/>
    <a:srgbClr val="FFFFCC"/>
    <a:srgbClr val="FFD5AB"/>
    <a:srgbClr val="99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59" autoAdjust="0"/>
    <p:restoredTop sz="88710" autoAdjust="0"/>
  </p:normalViewPr>
  <p:slideViewPr>
    <p:cSldViewPr>
      <p:cViewPr>
        <p:scale>
          <a:sx n="40" d="100"/>
          <a:sy n="40" d="100"/>
        </p:scale>
        <p:origin x="-538" y="-62"/>
      </p:cViewPr>
      <p:guideLst>
        <p:guide orient="horz" pos="3408"/>
        <p:guide pos="1200"/>
      </p:guideLst>
    </p:cSldViewPr>
  </p:slideViewPr>
  <p:outlineViewPr>
    <p:cViewPr>
      <p:scale>
        <a:sx n="33" d="100"/>
        <a:sy n="33" d="100"/>
      </p:scale>
      <p:origin x="0" y="14730"/>
    </p:cViewPr>
    <p:sldLst>
      <p:sld r:id="rId1" collapse="1"/>
      <p:sld r:id="rId2" collapse="1"/>
      <p:sld r:id="rId3" collapse="1"/>
      <p:sld r:id="rId4" collapse="1"/>
    </p:sldLst>
  </p:outlineViewPr>
  <p:notesTextViewPr>
    <p:cViewPr>
      <p:scale>
        <a:sx n="100" d="100"/>
        <a:sy n="100" d="100"/>
      </p:scale>
      <p:origin x="0" y="0"/>
    </p:cViewPr>
  </p:notesTextViewPr>
  <p:sorterViewPr>
    <p:cViewPr>
      <p:scale>
        <a:sx n="90" d="100"/>
        <a:sy n="90" d="100"/>
      </p:scale>
      <p:origin x="0" y="3660"/>
    </p:cViewPr>
  </p:sorterViewPr>
  <p:notesViewPr>
    <p:cSldViewPr>
      <p:cViewPr>
        <p:scale>
          <a:sx n="70" d="100"/>
          <a:sy n="70" d="100"/>
        </p:scale>
        <p:origin x="-1434" y="45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_rels/viewProps.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slide" Target="slides/slide4.xml"/><Relationship Id="rId1" Type="http://schemas.openxmlformats.org/officeDocument/2006/relationships/slide" Target="slides/slide3.xml"/><Relationship Id="rId4" Type="http://schemas.openxmlformats.org/officeDocument/2006/relationships/slide" Target="slides/slide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image" Target="../media/image4.wmf"/><Relationship Id="rId5" Type="http://schemas.openxmlformats.org/officeDocument/2006/relationships/image" Target="../media/image8.wmf"/><Relationship Id="rId4" Type="http://schemas.openxmlformats.org/officeDocument/2006/relationships/image" Target="../media/image7.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 Id="rId6" Type="http://schemas.openxmlformats.org/officeDocument/2006/relationships/image" Target="../media/image14.wmf"/><Relationship Id="rId5" Type="http://schemas.openxmlformats.org/officeDocument/2006/relationships/image" Target="../media/image13.wmf"/><Relationship Id="rId4" Type="http://schemas.openxmlformats.org/officeDocument/2006/relationships/image" Target="../media/image12.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6.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19.wmf"/><Relationship Id="rId1" Type="http://schemas.openxmlformats.org/officeDocument/2006/relationships/image" Target="../media/image18.wmf"/><Relationship Id="rId5" Type="http://schemas.openxmlformats.org/officeDocument/2006/relationships/image" Target="../media/image22.wmf"/><Relationship Id="rId4" Type="http://schemas.openxmlformats.org/officeDocument/2006/relationships/image" Target="../media/image21.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image" Target="../media/image23.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571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1571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1571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1571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9AB6069C-1488-4CA9-815A-BECFD0A46884}" type="slidenum">
              <a:rPr lang="en-US"/>
              <a:pPr/>
              <a:t>‹#›</a:t>
            </a:fld>
            <a:endParaRPr lang="en-US"/>
          </a:p>
        </p:txBody>
      </p:sp>
    </p:spTree>
    <p:extLst>
      <p:ext uri="{BB962C8B-B14F-4D97-AF65-F5344CB8AC3E}">
        <p14:creationId xmlns:p14="http://schemas.microsoft.com/office/powerpoint/2010/main" xmlns="" val="35192072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050"/>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0243" name="Rectangle 2051"/>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0244" name="Rectangle 2052"/>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0245" name="Rectangle 2053"/>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46" name="Rectangle 2054"/>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0247" name="Rectangle 2055"/>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5E0CE5CE-7FBF-4050-8B30-9CA9A34C49DC}" type="slidenum">
              <a:rPr lang="en-US"/>
              <a:pPr/>
              <a:t>‹#›</a:t>
            </a:fld>
            <a:endParaRPr lang="en-US"/>
          </a:p>
        </p:txBody>
      </p:sp>
    </p:spTree>
    <p:extLst>
      <p:ext uri="{BB962C8B-B14F-4D97-AF65-F5344CB8AC3E}">
        <p14:creationId xmlns:p14="http://schemas.microsoft.com/office/powerpoint/2010/main" xmlns="" val="414629116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BCD87C64-B298-4D5C-ACC6-EAACB85477BA}" type="slidenum">
              <a:rPr lang="en-US" smtClean="0"/>
              <a:pPr/>
              <a:t>0</a:t>
            </a:fld>
            <a:endParaRPr lang="en-US" smtClean="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EF4BF638-0DBC-47E0-A36E-3B8BC8B88213}" type="slidenum">
              <a:rPr lang="en-US" smtClean="0"/>
              <a:pPr/>
              <a:t>1</a:t>
            </a:fld>
            <a:endParaRPr lang="en-US" smtClean="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50FE81F9-20EA-4E94-B746-8E40BF4A9FD2}" type="slidenum">
              <a:rPr lang="en-US"/>
              <a:pPr/>
              <a:t>2</a:t>
            </a:fld>
            <a:endParaRPr lang="en-US"/>
          </a:p>
        </p:txBody>
      </p:sp>
      <p:sp>
        <p:nvSpPr>
          <p:cNvPr id="290818" name="Rectangle 2"/>
          <p:cNvSpPr>
            <a:spLocks noGrp="1" noRot="1" noChangeAspect="1" noChangeArrowheads="1" noTextEdit="1"/>
          </p:cNvSpPr>
          <p:nvPr>
            <p:ph type="sldImg"/>
          </p:nvPr>
        </p:nvSpPr>
        <p:spPr>
          <a:ln/>
        </p:spPr>
      </p:sp>
      <p:sp>
        <p:nvSpPr>
          <p:cNvPr id="290819" name="Rectangle 3"/>
          <p:cNvSpPr>
            <a:spLocks noGrp="1" noChangeArrowheads="1"/>
          </p:cNvSpPr>
          <p:nvPr>
            <p:ph type="body" idx="1"/>
          </p:nvPr>
        </p:nvSpPr>
        <p:spPr/>
        <p:txBody>
          <a:bodyPr/>
          <a:lstStyle/>
          <a:p>
            <a:r>
              <a:rPr lang="en-US"/>
              <a:t>This chapter sets up the IS-LM model, which chapter 11 then uses extensively to analyze the effects of policies and economic shocks.  </a:t>
            </a:r>
          </a:p>
          <a:p>
            <a:r>
              <a:rPr lang="en-US"/>
              <a:t>This chapter also introduces students to the Keynesian Cross and Liquidity Preference models, which underlie the IS curve and LM curve, respectively.  </a:t>
            </a:r>
          </a:p>
          <a:p>
            <a:endParaRPr lang="en-US"/>
          </a:p>
          <a:p>
            <a:r>
              <a:rPr lang="en-US"/>
              <a:t>If you would like to spend less time on this chapter, you might consider omitting the Keynesian Cross, instead using the loanable funds model from Chapter 3 to derive the IS curve.  Advantage:  students are already familiar with the loanable funds model, so skipping the KC means one less model to learn.  Additionally, the KC model is not used anywhere else in this textbook.  Once it’s used to derive IS, it disappears for good.  </a:t>
            </a:r>
          </a:p>
          <a:p>
            <a:r>
              <a:rPr lang="en-US"/>
              <a:t>However, there are some good reasons for NOT omitting the KC model:</a:t>
            </a:r>
          </a:p>
          <a:p>
            <a:r>
              <a:rPr lang="en-US"/>
              <a:t>1) Many principles textbooks (though not Mankiw’s) cover the KC model; students who learned the KC model in their principles class may benefit from seeing it here, as a bridge to new material (the IS curve).</a:t>
            </a:r>
          </a:p>
          <a:p>
            <a:r>
              <a:rPr lang="en-US"/>
              <a:t>2) The KC model has historical value.  One could argue that somebody graduating from college with a degree in economics should be familiar with the KC model.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D7D2237A-D7C9-4205-93AA-B4FDD0828CBA}" type="slidenum">
              <a:rPr lang="en-US"/>
              <a:pPr/>
              <a:t>3</a:t>
            </a:fld>
            <a:endParaRPr lang="en-US"/>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CAD539AF-5A02-4090-8652-B1642C150E9E}" type="slidenum">
              <a:rPr lang="en-US"/>
              <a:pPr/>
              <a:t>4</a:t>
            </a:fld>
            <a:endParaRPr lang="en-US"/>
          </a:p>
        </p:txBody>
      </p:sp>
      <p:sp>
        <p:nvSpPr>
          <p:cNvPr id="322562" name="Rectangle 2"/>
          <p:cNvSpPr>
            <a:spLocks noGrp="1" noRot="1" noChangeAspect="1" noChangeArrowheads="1" noTextEdit="1"/>
          </p:cNvSpPr>
          <p:nvPr>
            <p:ph type="sldImg"/>
          </p:nvPr>
        </p:nvSpPr>
        <p:spPr>
          <a:ln/>
        </p:spPr>
      </p:sp>
      <p:sp>
        <p:nvSpPr>
          <p:cNvPr id="3225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32429F49-83B5-469B-AC7D-850ADE4BB6F3}" type="slidenum">
              <a:rPr lang="en-US"/>
              <a:pPr/>
              <a:t>5</a:t>
            </a:fld>
            <a:endParaRPr lang="en-US"/>
          </a:p>
        </p:txBody>
      </p:sp>
      <p:sp>
        <p:nvSpPr>
          <p:cNvPr id="36866" name="Rectangle 1026"/>
          <p:cNvSpPr>
            <a:spLocks noGrp="1" noRot="1" noChangeAspect="1" noChangeArrowheads="1" noTextEdit="1"/>
          </p:cNvSpPr>
          <p:nvPr>
            <p:ph type="sldImg"/>
          </p:nvPr>
        </p:nvSpPr>
        <p:spPr>
          <a:ln/>
        </p:spPr>
      </p:sp>
      <p:sp>
        <p:nvSpPr>
          <p:cNvPr id="36867" name="Rectangle 1027"/>
          <p:cNvSpPr>
            <a:spLocks noGrp="1" noChangeArrowheads="1"/>
          </p:cNvSpPr>
          <p:nvPr>
            <p:ph type="body" idx="1"/>
          </p:nvPr>
        </p:nvSpPr>
        <p:spPr/>
        <p:txBody>
          <a:bodyPr/>
          <a:lstStyle/>
          <a:p>
            <a:r>
              <a:rPr lang="en-US"/>
              <a:t>Stress that much of this model is very familiar to students:  same consumption function as in previous chapters, same treatment of fiscal policy variables.  </a:t>
            </a:r>
          </a:p>
          <a:p>
            <a:endParaRPr lang="en-US"/>
          </a:p>
          <a:p>
            <a:r>
              <a:rPr lang="en-US"/>
              <a:t>Note:  In equilibrium, there’s no unplanned inventory investment.  Firms are selling everything they had intended wanted to sell. </a:t>
            </a:r>
          </a:p>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F94CEE79-9E11-4C26-912F-93B63C959A22}" type="slidenum">
              <a:rPr lang="en-US"/>
              <a:pPr/>
              <a:t>6</a:t>
            </a:fld>
            <a:endParaRPr lang="en-US"/>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r>
              <a:rPr lang="en-US" u="sng"/>
              <a:t>Why slope of E line equals the MPC:</a:t>
            </a:r>
          </a:p>
          <a:p>
            <a:r>
              <a:rPr lang="en-US"/>
              <a:t>With I and G exogenous, the only component of (C+I+G) that changes when income changes is consumption.  A one-unit increase in income causes consumption---and therefore E---to increase by the MPC.  </a:t>
            </a:r>
          </a:p>
          <a:p>
            <a:endParaRPr lang="en-US"/>
          </a:p>
          <a:p>
            <a:r>
              <a:rPr lang="en-US"/>
              <a:t>Recall from Chapter 3:  the marginal propensity to consume, MPC, equals the increase in consumption resulting from a one-unit increase in disposable income.  Since T is exogenous here, a one-unit increase in Y causes a one-unit increase in disposable income.  </a:t>
            </a:r>
          </a:p>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EDEC9C98-FA6A-4959-B29E-AD0D59DF9C04}" type="slidenum">
              <a:rPr lang="en-US"/>
              <a:pPr/>
              <a:t>7</a:t>
            </a:fld>
            <a:endParaRPr lang="en-US"/>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5470BAA2-055E-402D-B2BE-1AA5E236F516}" type="slidenum">
              <a:rPr lang="en-US"/>
              <a:pPr/>
              <a:t>8</a:t>
            </a:fld>
            <a:endParaRPr lang="en-US"/>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p:txBody>
          <a:bodyPr/>
          <a:lstStyle/>
          <a:p>
            <a:r>
              <a:rPr lang="en-US"/>
              <a:t>The equilibrium point is the value of income where the curves cross.</a:t>
            </a:r>
          </a:p>
          <a:p>
            <a:endParaRPr lang="en-US"/>
          </a:p>
          <a:p>
            <a:r>
              <a:rPr lang="en-US"/>
              <a:t>Be sure your students understand why the equilibrium income appears on the horizontal and vertical axes.  </a:t>
            </a:r>
            <a:br>
              <a:rPr lang="en-US"/>
            </a:br>
            <a:r>
              <a:rPr lang="en-US"/>
              <a:t>Answer:  In equilibrium, E (which is measured on the vertical) = Y (which is measured on the horizontal).  </a:t>
            </a:r>
          </a:p>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E498BAD2-EA84-45AE-B620-ECA6C943BE49}" type="slidenum">
              <a:rPr lang="en-US"/>
              <a:pPr/>
              <a:t>9</a:t>
            </a:fld>
            <a:endParaRPr lang="en-US"/>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p:txBody>
          <a:bodyPr/>
          <a:lstStyle/>
          <a:p>
            <a:r>
              <a:rPr lang="en-US"/>
              <a:t>Explain why the vertical distance of the shift in the E curve equals </a:t>
            </a:r>
            <a:r>
              <a:rPr lang="en-US">
                <a:sym typeface="Symbol" pitchFamily="18" charset="2"/>
              </a:rPr>
              <a:t>G:  </a:t>
            </a:r>
          </a:p>
          <a:p>
            <a:r>
              <a:rPr lang="en-US">
                <a:sym typeface="Symbol" pitchFamily="18" charset="2"/>
              </a:rPr>
              <a:t>At any value of Y, an increase in G by the amount G causes an increase in E by the same amount.  </a:t>
            </a:r>
          </a:p>
          <a:p>
            <a:endParaRPr lang="en-US">
              <a:sym typeface="Symbol" pitchFamily="18" charset="2"/>
            </a:endParaRPr>
          </a:p>
          <a:p>
            <a:r>
              <a:rPr lang="en-US">
                <a:sym typeface="Symbol" pitchFamily="18" charset="2"/>
              </a:rPr>
              <a:t>At Y</a:t>
            </a:r>
            <a:r>
              <a:rPr lang="en-US" baseline="-25000">
                <a:sym typeface="Symbol" pitchFamily="18" charset="2"/>
              </a:rPr>
              <a:t>1</a:t>
            </a:r>
            <a:r>
              <a:rPr lang="en-US">
                <a:sym typeface="Symbol" pitchFamily="18" charset="2"/>
              </a:rPr>
              <a:t>, there is now an unplanned depletion of inventories, because people are buying more than firms are producing (E &gt; Y).  </a:t>
            </a:r>
          </a:p>
          <a:p>
            <a:endParaRPr lang="en-US">
              <a:sym typeface="Symbol" pitchFamily="18" charset="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AE86B024-5ACB-41A3-A97B-BE46CE939DBF}" type="slidenum">
              <a:rPr lang="en-US"/>
              <a:pPr/>
              <a:t>10</a:t>
            </a:fld>
            <a:endParaRPr lang="en-US"/>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4EC1D609-C241-4A45-9374-6997CF1FE5DF}" type="slidenum">
              <a:rPr lang="en-US"/>
              <a:pPr/>
              <a:t>11</a:t>
            </a:fld>
            <a:endParaRPr lang="en-US"/>
          </a:p>
        </p:txBody>
      </p:sp>
      <p:sp>
        <p:nvSpPr>
          <p:cNvPr id="296962" name="Rectangle 1026"/>
          <p:cNvSpPr>
            <a:spLocks noGrp="1" noRot="1" noChangeAspect="1" noChangeArrowheads="1" noTextEdit="1"/>
          </p:cNvSpPr>
          <p:nvPr>
            <p:ph type="sldImg"/>
          </p:nvPr>
        </p:nvSpPr>
        <p:spPr>
          <a:ln/>
        </p:spPr>
      </p:sp>
      <p:sp>
        <p:nvSpPr>
          <p:cNvPr id="296963" name="Rectangle 1027"/>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A1F8357B-D5DE-4347-87B1-9AF9C1C7358B}" type="slidenum">
              <a:rPr lang="en-US"/>
              <a:pPr/>
              <a:t>12</a:t>
            </a:fld>
            <a:endParaRPr lang="en-US"/>
          </a:p>
        </p:txBody>
      </p:sp>
      <p:sp>
        <p:nvSpPr>
          <p:cNvPr id="294914" name="Rectangle 2"/>
          <p:cNvSpPr>
            <a:spLocks noGrp="1" noRot="1" noChangeAspect="1" noChangeArrowheads="1" noTextEdit="1"/>
          </p:cNvSpPr>
          <p:nvPr>
            <p:ph type="sldImg"/>
          </p:nvPr>
        </p:nvSpPr>
        <p:spPr>
          <a:ln/>
        </p:spPr>
      </p:sp>
      <p:sp>
        <p:nvSpPr>
          <p:cNvPr id="294915" name="Rectangle 3"/>
          <p:cNvSpPr>
            <a:spLocks noGrp="1" noChangeArrowheads="1"/>
          </p:cNvSpPr>
          <p:nvPr>
            <p:ph type="body" idx="1"/>
          </p:nvPr>
        </p:nvSpPr>
        <p:spPr/>
        <p:txBody>
          <a:bodyPr/>
          <a:lstStyle/>
          <a:p>
            <a:r>
              <a:rPr lang="en-US"/>
              <a:t>The textbook defines the multiplier as the increase in income resulting from a $1 increase in </a:t>
            </a:r>
            <a:r>
              <a:rPr lang="en-US" b="1" i="1"/>
              <a:t>G</a:t>
            </a:r>
            <a:r>
              <a:rPr lang="en-US"/>
              <a:t>.  However, </a:t>
            </a:r>
            <a:r>
              <a:rPr lang="en-US" b="1" i="1"/>
              <a:t>G</a:t>
            </a:r>
            <a:r>
              <a:rPr lang="en-US"/>
              <a:t> is a real variable (as is </a:t>
            </a:r>
            <a:r>
              <a:rPr lang="en-US" b="1" i="1"/>
              <a:t>Y </a:t>
            </a:r>
            <a:r>
              <a:rPr lang="en-US"/>
              <a:t>).  So, if you wish to be more precise, then you might consider defining the multiplier as “the increase in income resulting from a one-unit increase in </a:t>
            </a:r>
            <a:r>
              <a:rPr lang="en-US" b="1" i="1"/>
              <a:t>G</a:t>
            </a:r>
            <a:r>
              <a:rPr lang="en-US"/>
              <a:t>.”  </a:t>
            </a:r>
          </a:p>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3A732856-26F0-4E5D-A321-354062CD2079}" type="slidenum">
              <a:rPr lang="en-US"/>
              <a:pPr/>
              <a:t>13</a:t>
            </a:fld>
            <a:endParaRPr lang="en-US"/>
          </a:p>
        </p:txBody>
      </p:sp>
      <p:sp>
        <p:nvSpPr>
          <p:cNvPr id="295938" name="Rectangle 1026"/>
          <p:cNvSpPr>
            <a:spLocks noGrp="1" noRot="1" noChangeAspect="1" noChangeArrowheads="1" noTextEdit="1"/>
          </p:cNvSpPr>
          <p:nvPr>
            <p:ph type="sldImg"/>
          </p:nvPr>
        </p:nvSpPr>
        <p:spPr>
          <a:ln/>
        </p:spPr>
      </p:sp>
      <p:sp>
        <p:nvSpPr>
          <p:cNvPr id="295939" name="Rectangle 1027"/>
          <p:cNvSpPr>
            <a:spLocks noGrp="1" noChangeArrowheads="1"/>
          </p:cNvSpPr>
          <p:nvPr>
            <p:ph type="body" idx="1"/>
          </p:nvPr>
        </p:nvSpPr>
        <p:spPr/>
        <p:txBody>
          <a:bodyPr/>
          <a:lstStyle/>
          <a:p>
            <a:r>
              <a:rPr lang="en-US"/>
              <a:t>Students are better able to understand this if given a more concrete example.  For instance,</a:t>
            </a:r>
          </a:p>
          <a:p>
            <a:r>
              <a:rPr lang="en-US"/>
              <a:t>Suppose the government spends an additional $100 million on defense.  </a:t>
            </a:r>
            <a:br>
              <a:rPr lang="en-US"/>
            </a:br>
            <a:r>
              <a:rPr lang="en-US"/>
              <a:t>Then, the revenues of defense firms increase by $100 million, all of which becomes income to somebody:  some of it is paid to the workers and engineers and managers, the rest is profit paid as dividends to shareholders.  Hence, income rises $100 million (</a:t>
            </a:r>
            <a:r>
              <a:rPr lang="en-US">
                <a:sym typeface="Symbol" pitchFamily="18" charset="2"/>
              </a:rPr>
              <a:t></a:t>
            </a:r>
            <a:r>
              <a:rPr lang="en-US" b="1" i="1">
                <a:sym typeface="Symbol" pitchFamily="18" charset="2"/>
              </a:rPr>
              <a:t>Y</a:t>
            </a:r>
            <a:r>
              <a:rPr lang="en-US"/>
              <a:t> = $100 million = </a:t>
            </a:r>
            <a:r>
              <a:rPr lang="en-US">
                <a:sym typeface="Symbol" pitchFamily="18" charset="2"/>
              </a:rPr>
              <a:t></a:t>
            </a:r>
            <a:r>
              <a:rPr lang="en-US" b="1" i="1">
                <a:sym typeface="Symbol" pitchFamily="18" charset="2"/>
              </a:rPr>
              <a:t>G </a:t>
            </a:r>
            <a:r>
              <a:rPr lang="en-US">
                <a:sym typeface="Symbol" pitchFamily="18" charset="2"/>
              </a:rPr>
              <a:t>)</a:t>
            </a:r>
            <a:r>
              <a:rPr lang="en-US"/>
              <a:t>.  </a:t>
            </a:r>
            <a:br>
              <a:rPr lang="en-US"/>
            </a:br>
            <a:r>
              <a:rPr lang="en-US"/>
              <a:t>The people whose income just rose by $100 million are also consumers, </a:t>
            </a:r>
            <a:br>
              <a:rPr lang="en-US"/>
            </a:br>
            <a:r>
              <a:rPr lang="en-US"/>
              <a:t>and they will spend the fraction MPC of this extra income.  </a:t>
            </a:r>
            <a:br>
              <a:rPr lang="en-US"/>
            </a:br>
            <a:r>
              <a:rPr lang="en-US"/>
              <a:t>Suppose MPC = 0.8, so </a:t>
            </a:r>
            <a:r>
              <a:rPr lang="en-US" b="1" i="1"/>
              <a:t>C</a:t>
            </a:r>
            <a:r>
              <a:rPr lang="en-US"/>
              <a:t>  rises by $80 million.  </a:t>
            </a:r>
            <a:br>
              <a:rPr lang="en-US"/>
            </a:br>
            <a:r>
              <a:rPr lang="en-US"/>
              <a:t>To be concrete, suppose they buy $80 million worth of Chevy Trailblazers.  Then, General Motors sees its revenues increase by $80 million, all of which becomes income to somebody - either GM’s workers, or its shareholders  </a:t>
            </a:r>
            <a:br>
              <a:rPr lang="en-US"/>
            </a:br>
            <a:r>
              <a:rPr lang="en-US"/>
              <a:t> (</a:t>
            </a:r>
            <a:r>
              <a:rPr lang="en-US">
                <a:sym typeface="Symbol" pitchFamily="18" charset="2"/>
              </a:rPr>
              <a:t></a:t>
            </a:r>
            <a:r>
              <a:rPr lang="en-US" b="1" i="1">
                <a:sym typeface="Symbol" pitchFamily="18" charset="2"/>
              </a:rPr>
              <a:t>Y</a:t>
            </a:r>
            <a:r>
              <a:rPr lang="en-US"/>
              <a:t> = $80 million).  And what do these folks do with this extra income?  They spend the fraction MPC (0.8) of it, causing </a:t>
            </a:r>
            <a:r>
              <a:rPr lang="en-US">
                <a:sym typeface="Symbol" pitchFamily="18" charset="2"/>
              </a:rPr>
              <a:t></a:t>
            </a:r>
            <a:r>
              <a:rPr lang="en-US" b="1" i="1">
                <a:sym typeface="Symbol" pitchFamily="18" charset="2"/>
              </a:rPr>
              <a:t>C</a:t>
            </a:r>
            <a:r>
              <a:rPr lang="en-US"/>
              <a:t> = $64 million (8/10 of $80 million).  Suppose they spend all $64 million on Hershey’s chocolate bars, the ones with the bits of mint cookie inside.  Then, Hershey Foods Corporation experiences a revenue increase of $64 million, which becomes income to somebody or other. (</a:t>
            </a:r>
            <a:r>
              <a:rPr lang="en-US">
                <a:sym typeface="Symbol" pitchFamily="18" charset="2"/>
              </a:rPr>
              <a:t></a:t>
            </a:r>
            <a:r>
              <a:rPr lang="en-US" b="1" i="1">
                <a:sym typeface="Symbol" pitchFamily="18" charset="2"/>
              </a:rPr>
              <a:t>Y</a:t>
            </a:r>
            <a:r>
              <a:rPr lang="en-US"/>
              <a:t> = $64 million).   So far, the total impact on income is $100 million + $80 million + $64 million, which is much bigger than the government’s initial increase in spending.  But this process continues, and the final impact on </a:t>
            </a:r>
            <a:r>
              <a:rPr lang="en-US" b="1" i="1"/>
              <a:t>Y</a:t>
            </a:r>
            <a:r>
              <a:rPr lang="en-US"/>
              <a:t>  is $500 million (because the multiplier is 5).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07E8287D-A910-4BE8-8401-303F82F01539}" type="slidenum">
              <a:rPr lang="en-US"/>
              <a:pPr/>
              <a:t>14</a:t>
            </a:fld>
            <a:endParaRPr lang="en-US"/>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p:txBody>
          <a:bodyPr/>
          <a:lstStyle/>
          <a:p>
            <a:r>
              <a:rPr lang="en-US"/>
              <a:t>Experiment:  An increase in taxes  (note:  the book does a </a:t>
            </a:r>
            <a:r>
              <a:rPr lang="en-US" u="sng"/>
              <a:t>decrease</a:t>
            </a:r>
            <a:r>
              <a:rPr lang="en-US"/>
              <a:t> in taxes)</a:t>
            </a:r>
          </a:p>
          <a:p>
            <a:endParaRPr lang="en-US"/>
          </a:p>
          <a:p>
            <a:r>
              <a:rPr lang="en-US"/>
              <a:t>Suppose taxes are increased by </a:t>
            </a:r>
            <a:r>
              <a:rPr lang="en-US">
                <a:sym typeface="Symbol" pitchFamily="18" charset="2"/>
              </a:rPr>
              <a:t>T.  Because I and G are exogenous, they do not change.  However, C depends on (YT).  So, at the initial value of Y, a tax increase of T causes disposable income to fall by T, which causes consumption to fall by  MPC  T.   Because consumption </a:t>
            </a:r>
            <a:r>
              <a:rPr lang="en-US" u="sng">
                <a:sym typeface="Symbol" pitchFamily="18" charset="2"/>
              </a:rPr>
              <a:t>falls</a:t>
            </a:r>
            <a:r>
              <a:rPr lang="en-US">
                <a:sym typeface="Symbol" pitchFamily="18" charset="2"/>
              </a:rPr>
              <a:t>, the change in C is </a:t>
            </a:r>
            <a:r>
              <a:rPr lang="en-US" u="sng">
                <a:sym typeface="Symbol" pitchFamily="18" charset="2"/>
              </a:rPr>
              <a:t>negative</a:t>
            </a:r>
            <a:r>
              <a:rPr lang="en-US">
                <a:sym typeface="Symbol" pitchFamily="18" charset="2"/>
              </a:rPr>
              <a:t>:  C =  MPC  T</a:t>
            </a:r>
          </a:p>
          <a:p>
            <a:endParaRPr lang="en-US">
              <a:sym typeface="Symbol" pitchFamily="18" charset="2"/>
            </a:endParaRPr>
          </a:p>
          <a:p>
            <a:r>
              <a:rPr lang="en-US">
                <a:sym typeface="Symbol" pitchFamily="18" charset="2"/>
              </a:rPr>
              <a:t>C is part of planned expenditure.  The fall in C causes the E line to shift down by the size of the initial drop in C.  </a:t>
            </a:r>
          </a:p>
          <a:p>
            <a:endParaRPr lang="en-US">
              <a:sym typeface="Symbol" pitchFamily="18" charset="2"/>
            </a:endParaRPr>
          </a:p>
          <a:p>
            <a:r>
              <a:rPr lang="en-US">
                <a:sym typeface="Symbol" pitchFamily="18" charset="2"/>
              </a:rPr>
              <a:t>At the initial value of output, there is now unplanned inventory investment:  Sales have fallen below output, so the unsold output adds to inventory.  </a:t>
            </a:r>
          </a:p>
          <a:p>
            <a:endParaRPr lang="en-US">
              <a:sym typeface="Symbol" pitchFamily="18" charset="2"/>
            </a:endParaRPr>
          </a:p>
          <a:p>
            <a:r>
              <a:rPr lang="en-US">
                <a:sym typeface="Symbol" pitchFamily="18" charset="2"/>
              </a:rPr>
              <a:t>In this situation, firms will reduce production, causing total output, income, and expenditure to fall.  </a:t>
            </a:r>
          </a:p>
          <a:p>
            <a:endParaRPr lang="en-US">
              <a:sym typeface="Symbol" pitchFamily="18" charset="2"/>
            </a:endParaRPr>
          </a:p>
          <a:p>
            <a:r>
              <a:rPr lang="en-US">
                <a:sym typeface="Symbol" pitchFamily="18" charset="2"/>
              </a:rPr>
              <a:t>The new equilibrium is at Y</a:t>
            </a:r>
            <a:r>
              <a:rPr lang="en-US" baseline="-25000">
                <a:sym typeface="Symbol" pitchFamily="18" charset="2"/>
              </a:rPr>
              <a:t>2</a:t>
            </a:r>
            <a:r>
              <a:rPr lang="en-US">
                <a:sym typeface="Symbol" pitchFamily="18" charset="2"/>
              </a:rPr>
              <a:t>, where planned expenditure once again equals actual expenditure/output, and unplanned inventory investment is again equal to zero.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17C3D862-BC44-47D9-AD22-537C57E42558}" type="slidenum">
              <a:rPr lang="en-US"/>
              <a:pPr/>
              <a:t>15</a:t>
            </a:fld>
            <a:endParaRPr lang="en-US"/>
          </a:p>
        </p:txBody>
      </p:sp>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1162C14E-47AE-447A-BFA4-035E73B11D08}" type="slidenum">
              <a:rPr lang="en-US"/>
              <a:pPr/>
              <a:t>16</a:t>
            </a:fld>
            <a:endParaRPr lang="en-US"/>
          </a:p>
        </p:txBody>
      </p:sp>
      <p:sp>
        <p:nvSpPr>
          <p:cNvPr id="323586" name="Rectangle 2"/>
          <p:cNvSpPr>
            <a:spLocks noGrp="1" noRot="1" noChangeAspect="1" noChangeArrowheads="1" noTextEdit="1"/>
          </p:cNvSpPr>
          <p:nvPr>
            <p:ph type="sldImg"/>
          </p:nvPr>
        </p:nvSpPr>
        <p:spPr>
          <a:ln/>
        </p:spPr>
      </p:sp>
      <p:sp>
        <p:nvSpPr>
          <p:cNvPr id="3235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1D26B48B-345B-4E7A-A069-01B3843491E5}" type="slidenum">
              <a:rPr lang="en-US"/>
              <a:pPr/>
              <a:t>17</a:t>
            </a:fld>
            <a:endParaRPr lang="en-US"/>
          </a:p>
        </p:txBody>
      </p:sp>
      <p:sp>
        <p:nvSpPr>
          <p:cNvPr id="324610" name="Rectangle 2"/>
          <p:cNvSpPr>
            <a:spLocks noGrp="1" noRot="1" noChangeAspect="1" noChangeArrowheads="1" noTextEdit="1"/>
          </p:cNvSpPr>
          <p:nvPr>
            <p:ph type="sldImg"/>
          </p:nvPr>
        </p:nvSpPr>
        <p:spPr>
          <a:ln/>
        </p:spPr>
      </p:sp>
      <p:sp>
        <p:nvSpPr>
          <p:cNvPr id="3246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48FC198E-F726-4C62-975C-0D980D378D51}" type="slidenum">
              <a:rPr lang="en-US"/>
              <a:pPr/>
              <a:t>18</a:t>
            </a:fld>
            <a:endParaRPr lang="en-US"/>
          </a:p>
        </p:txBody>
      </p:sp>
      <p:sp>
        <p:nvSpPr>
          <p:cNvPr id="335874" name="Rectangle 2"/>
          <p:cNvSpPr>
            <a:spLocks noGrp="1" noRot="1" noChangeAspect="1" noChangeArrowheads="1" noTextEdit="1"/>
          </p:cNvSpPr>
          <p:nvPr>
            <p:ph type="sldImg"/>
          </p:nvPr>
        </p:nvSpPr>
        <p:spPr>
          <a:ln/>
        </p:spPr>
      </p:sp>
      <p:sp>
        <p:nvSpPr>
          <p:cNvPr id="3358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1AB39BF8-6971-4DD9-813B-AC0D4339C618}" type="slidenum">
              <a:rPr lang="en-US"/>
              <a:pPr/>
              <a:t>19</a:t>
            </a:fld>
            <a:endParaRPr lang="en-US"/>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r>
              <a:rPr lang="en-US"/>
              <a:t>This in-class exercise not only gives students practice with the model, it also helps them understand the next topic:  the IS curve.  </a:t>
            </a:r>
          </a:p>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7EF5FA0A-9866-4C09-A866-870CEA9F4963}" type="slidenum">
              <a:rPr lang="en-US"/>
              <a:pPr/>
              <a:t>20</a:t>
            </a:fld>
            <a:endParaRPr lang="en-US"/>
          </a:p>
        </p:txBody>
      </p:sp>
      <p:sp>
        <p:nvSpPr>
          <p:cNvPr id="325634" name="Rectangle 1026"/>
          <p:cNvSpPr>
            <a:spLocks noGrp="1" noRot="1" noChangeAspect="1" noChangeArrowheads="1" noTextEdit="1"/>
          </p:cNvSpPr>
          <p:nvPr>
            <p:ph type="sldImg"/>
          </p:nvPr>
        </p:nvSpPr>
        <p:spPr>
          <a:ln/>
        </p:spPr>
      </p:sp>
      <p:sp>
        <p:nvSpPr>
          <p:cNvPr id="325635" name="Rectangle 1027"/>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5AEA2D62-658E-4CD5-A01A-8A9AE86314AA}" type="slidenum">
              <a:rPr lang="en-US"/>
              <a:pPr/>
              <a:t>21</a:t>
            </a:fld>
            <a:endParaRPr lang="en-US"/>
          </a:p>
        </p:txBody>
      </p:sp>
      <p:sp>
        <p:nvSpPr>
          <p:cNvPr id="287746" name="Rectangle 2"/>
          <p:cNvSpPr>
            <a:spLocks noGrp="1" noRot="1" noChangeAspect="1" noChangeArrowheads="1" noTextEdit="1"/>
          </p:cNvSpPr>
          <p:nvPr>
            <p:ph type="sldImg"/>
          </p:nvPr>
        </p:nvSpPr>
        <p:spPr>
          <a:ln/>
        </p:spPr>
      </p:sp>
      <p:sp>
        <p:nvSpPr>
          <p:cNvPr id="2877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9BB34DF5-157D-443B-9C50-0A8E19D71317}" type="slidenum">
              <a:rPr lang="en-US"/>
              <a:pPr/>
              <a:t>22</a:t>
            </a:fld>
            <a:endParaRPr lang="en-US"/>
          </a:p>
        </p:txBody>
      </p:sp>
      <p:sp>
        <p:nvSpPr>
          <p:cNvPr id="326658" name="Rectangle 1026"/>
          <p:cNvSpPr>
            <a:spLocks noGrp="1" noRot="1" noChangeAspect="1" noChangeArrowheads="1" noTextEdit="1"/>
          </p:cNvSpPr>
          <p:nvPr>
            <p:ph type="sldImg"/>
          </p:nvPr>
        </p:nvSpPr>
        <p:spPr>
          <a:ln/>
        </p:spPr>
      </p:sp>
      <p:sp>
        <p:nvSpPr>
          <p:cNvPr id="326659" name="Rectangle 1027"/>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97F3E199-2992-4EFD-9DBC-AAF419911119}" type="slidenum">
              <a:rPr lang="en-US"/>
              <a:pPr/>
              <a:t>23</a:t>
            </a:fld>
            <a:endParaRPr lang="en-US"/>
          </a:p>
        </p:txBody>
      </p:sp>
      <p:sp>
        <p:nvSpPr>
          <p:cNvPr id="293890" name="Rectangle 2"/>
          <p:cNvSpPr>
            <a:spLocks noGrp="1" noRot="1" noChangeAspect="1" noChangeArrowheads="1" noTextEdit="1"/>
          </p:cNvSpPr>
          <p:nvPr>
            <p:ph type="sldImg"/>
          </p:nvPr>
        </p:nvSpPr>
        <p:spPr>
          <a:ln/>
        </p:spPr>
      </p:sp>
      <p:sp>
        <p:nvSpPr>
          <p:cNvPr id="293891" name="Rectangle 3"/>
          <p:cNvSpPr>
            <a:spLocks noGrp="1" noChangeArrowheads="1"/>
          </p:cNvSpPr>
          <p:nvPr>
            <p:ph type="body" idx="1"/>
          </p:nvPr>
        </p:nvSpPr>
        <p:spPr/>
        <p:txBody>
          <a:bodyPr/>
          <a:lstStyle/>
          <a:p>
            <a:r>
              <a:rPr lang="en-US"/>
              <a:t>The IS curve can also be derived from the (hopefully now familiar) loanable funds model from chapter 3.  </a:t>
            </a:r>
          </a:p>
          <a:p>
            <a:r>
              <a:rPr lang="en-US"/>
              <a:t>A decrease in income from Y1 to Y2 causes a fall in national saving.  </a:t>
            </a:r>
            <a:br>
              <a:rPr lang="en-US"/>
            </a:br>
            <a:r>
              <a:rPr lang="en-US"/>
              <a:t>(Recall, S = Y-C-G)</a:t>
            </a:r>
          </a:p>
          <a:p>
            <a:r>
              <a:rPr lang="en-US"/>
              <a:t>The fall in saving causes a reduction in the supply of loanable funds.  The interest rate must rise to restore equilibrium to the loanable funds market.  </a:t>
            </a:r>
          </a:p>
          <a:p>
            <a:endParaRPr lang="en-US"/>
          </a:p>
          <a:p>
            <a:r>
              <a:rPr lang="en-US"/>
              <a:t>Now we can see where the IS curve gets its name:</a:t>
            </a:r>
          </a:p>
          <a:p>
            <a:r>
              <a:rPr lang="en-US"/>
              <a:t>When the loanable funds market is in equilibrium, investment = saving.  The IS curve shows all combinations of r and Y such that investment (I) equals saving (S).  Hence, “IS curve.”  </a:t>
            </a:r>
          </a:p>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C2D355A6-8336-4789-AC74-9250D9A1A2AA}" type="slidenum">
              <a:rPr lang="en-US"/>
              <a:pPr/>
              <a:t>24</a:t>
            </a:fld>
            <a:endParaRPr lang="en-US"/>
          </a:p>
        </p:txBody>
      </p:sp>
      <p:sp>
        <p:nvSpPr>
          <p:cNvPr id="327682" name="Rectangle 1026"/>
          <p:cNvSpPr>
            <a:spLocks noGrp="1" noRot="1" noChangeAspect="1" noChangeArrowheads="1" noTextEdit="1"/>
          </p:cNvSpPr>
          <p:nvPr>
            <p:ph type="sldImg"/>
          </p:nvPr>
        </p:nvSpPr>
        <p:spPr>
          <a:ln/>
        </p:spPr>
      </p:sp>
      <p:sp>
        <p:nvSpPr>
          <p:cNvPr id="327683" name="Rectangle 1027"/>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57E3B702-BF28-4E70-9562-B2518D2968DA}" type="slidenum">
              <a:rPr lang="en-US"/>
              <a:pPr/>
              <a:t>25</a:t>
            </a:fld>
            <a:endParaRPr lang="en-US"/>
          </a:p>
        </p:txBody>
      </p:sp>
      <p:sp>
        <p:nvSpPr>
          <p:cNvPr id="269314" name="Rectangle 2"/>
          <p:cNvSpPr>
            <a:spLocks noGrp="1" noRot="1" noChangeAspect="1" noChangeArrowheads="1" noTextEdit="1"/>
          </p:cNvSpPr>
          <p:nvPr>
            <p:ph type="sldImg"/>
          </p:nvPr>
        </p:nvSpPr>
        <p:spPr>
          <a:ln/>
        </p:spPr>
      </p:sp>
      <p:sp>
        <p:nvSpPr>
          <p:cNvPr id="2693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CEFC61F3-32EB-4AC3-B37A-A8C835A115EF}" type="slidenum">
              <a:rPr lang="en-US"/>
              <a:pPr/>
              <a:t>26</a:t>
            </a:fld>
            <a:endParaRPr lang="en-US"/>
          </a:p>
        </p:txBody>
      </p:sp>
      <p:sp>
        <p:nvSpPr>
          <p:cNvPr id="328706" name="Rectangle 1026"/>
          <p:cNvSpPr>
            <a:spLocks noGrp="1" noRot="1" noChangeAspect="1" noChangeArrowheads="1" noTextEdit="1"/>
          </p:cNvSpPr>
          <p:nvPr>
            <p:ph type="sldImg"/>
          </p:nvPr>
        </p:nvSpPr>
        <p:spPr>
          <a:ln/>
        </p:spPr>
      </p:sp>
      <p:sp>
        <p:nvSpPr>
          <p:cNvPr id="328707" name="Rectangle 1027"/>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B9F8A115-26D7-4783-8844-1E9ED0B167A6}" type="slidenum">
              <a:rPr lang="en-US"/>
              <a:pPr/>
              <a:t>27</a:t>
            </a:fld>
            <a:endParaRPr lang="en-US"/>
          </a:p>
        </p:txBody>
      </p:sp>
      <p:sp>
        <p:nvSpPr>
          <p:cNvPr id="283650" name="Rectangle 2"/>
          <p:cNvSpPr>
            <a:spLocks noGrp="1" noRot="1" noChangeAspect="1" noChangeArrowheads="1" noTextEdit="1"/>
          </p:cNvSpPr>
          <p:nvPr>
            <p:ph type="sldImg"/>
          </p:nvPr>
        </p:nvSpPr>
        <p:spPr>
          <a:xfrm>
            <a:off x="1320800" y="685800"/>
            <a:ext cx="4064000" cy="3048000"/>
          </a:xfrm>
          <a:ln/>
        </p:spPr>
      </p:sp>
      <p:sp>
        <p:nvSpPr>
          <p:cNvPr id="283651"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3D71EE8-253E-4A6D-836D-313C8E0E149E}" type="datetime1">
              <a:rPr lang="en-US" smtClean="0"/>
              <a:pPr/>
              <a:t>12/14/2012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801777C1-0018-451F-8A0F-CA5B5392330C}" type="slidenum">
              <a:rPr lang="en-US" smtClean="0"/>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8205A1-3887-4365-BF94-E3752010D009}" type="datetime1">
              <a:rPr lang="en-US" smtClean="0"/>
              <a:pPr/>
              <a:t>12/14/2012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55A9B018-2DEE-434E-9653-26D58D71C965}"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E00F4C2-BD01-4BDF-8D29-BE9A63D85613}" type="datetime1">
              <a:rPr lang="en-US" smtClean="0"/>
              <a:pPr/>
              <a:t>12/14/2012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00DEA679-F227-4719-AC90-563D3AEB261C}"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A2E603A-E0D4-4495-BB35-D177CC3AFBDD}" type="datetime1">
              <a:rPr lang="en-US" smtClean="0"/>
              <a:pPr/>
              <a:t>12/14/2012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smtClean="0"/>
              <a:t>slide </a:t>
            </a:r>
            <a:fld id="{2C4C8A2E-C8F2-4D48-8F13-62D802E6C85F}"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CF0ED48-4A52-4424-BD1B-7036DB461DAD}" type="datetime1">
              <a:rPr lang="en-US" smtClean="0"/>
              <a:pPr/>
              <a:t>12/14/2012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r>
              <a:rPr lang="en-US" smtClean="0"/>
              <a:t>slide </a:t>
            </a:r>
            <a:fld id="{AB54B58A-7DC8-4701-941D-ACEBAA17D5C5}"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26B32F5-950F-457F-B738-A6CD23953B69}" type="datetime1">
              <a:rPr lang="en-US" smtClean="0"/>
              <a:pPr/>
              <a:t>12/14/2012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r>
              <a:rPr lang="en-US" smtClean="0"/>
              <a:t>slide </a:t>
            </a:r>
            <a:fld id="{E8ADBC8D-ED67-459A-9253-E8A4FC118773}" type="slidenum">
              <a:rPr lang="en-US" smtClean="0"/>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98ECAA-9B59-420F-A3B6-0637345C69FC}" type="datetime1">
              <a:rPr lang="en-US" smtClean="0"/>
              <a:pPr/>
              <a:t>12/14/2012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r>
              <a:rPr lang="en-US" smtClean="0"/>
              <a:t>slide </a:t>
            </a:r>
            <a:fld id="{1C3A213E-F377-4B1E-A5B7-89EE42BD6377}" type="slidenum">
              <a:rPr lang="en-US" smtClean="0"/>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7F0F69-3C11-4AE1-9C0E-8FFC42E587DF}" type="datetime1">
              <a:rPr lang="en-US" smtClean="0"/>
              <a:pPr/>
              <a:t>12/14/2012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smtClean="0"/>
              <a:t>slide </a:t>
            </a:r>
            <a:fld id="{84AE7C23-A7E8-429B-9913-FB994B0567DC}"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861BD8-40BE-449F-A264-04BE093C5A41}" type="datetime1">
              <a:rPr lang="en-US" smtClean="0"/>
              <a:pPr/>
              <a:t>12/14/2012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smtClean="0"/>
              <a:t>slide </a:t>
            </a:r>
            <a:fld id="{44104C15-CEAB-4B00-90C3-CEA556A03F7C}"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98BB160-D0D8-4FA2-B356-DDC0A0CB6750}" type="datetime1">
              <a:rPr lang="en-US" smtClean="0"/>
              <a:pPr/>
              <a:t>12/14/2012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9F59A438-FF41-4BCC-9356-F2E1B5B7FB61}"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D4CAEA5-9C33-4FB0-8C1E-1E990DB0E640}" type="datetime1">
              <a:rPr lang="en-US" smtClean="0"/>
              <a:pPr/>
              <a:t>12/14/2012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B283A60C-63B4-4538-BF74-799F7FD3BB7C}"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showMasterPhAnim="0" type="title">
  <p:cSld name="1_Title Slide">
    <p:spTree>
      <p:nvGrpSpPr>
        <p:cNvPr id="1" name=""/>
        <p:cNvGrpSpPr/>
        <p:nvPr/>
      </p:nvGrpSpPr>
      <p:grpSpPr>
        <a:xfrm>
          <a:off x="0" y="0"/>
          <a:ext cx="0" cy="0"/>
          <a:chOff x="0" y="0"/>
          <a:chExt cx="0" cy="0"/>
        </a:xfrm>
      </p:grpSpPr>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C9834D-EB19-48C6-9C82-6A9174681CF5}" type="datetime1">
              <a:rPr lang="en-US" smtClean="0"/>
              <a:pPr/>
              <a:t>12/14/2012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smtClean="0"/>
              <a:t>slide </a:t>
            </a:r>
            <a:fld id="{801777C1-0018-451F-8A0F-CA5B5392330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ransition/>
  <p:timing>
    <p:tnLst>
      <p:par>
        <p:cTn id="1" dur="indefinite" restart="never" nodeType="tmRoot"/>
      </p:par>
    </p:tnLst>
  </p:timing>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notesSlide" Target="../notesSlides/notesSlide6.xml"/><Relationship Id="rId7"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vmlDrawing" Target="../drawings/vmlDrawing3.v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vmlDrawing" Target="../drawings/vmlDrawing4.vml"/></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11.bin"/><Relationship Id="rId3" Type="http://schemas.openxmlformats.org/officeDocument/2006/relationships/notesSlide" Target="../notesSlides/notesSlide11.xml"/><Relationship Id="rId7"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9.bin"/><Relationship Id="rId5" Type="http://schemas.openxmlformats.org/officeDocument/2006/relationships/oleObject" Target="../embeddings/oleObject8.bin"/><Relationship Id="rId4" Type="http://schemas.openxmlformats.org/officeDocument/2006/relationships/oleObject" Target="../embeddings/oleObject7.bin"/><Relationship Id="rId9" Type="http://schemas.openxmlformats.org/officeDocument/2006/relationships/oleObject" Target="../embeddings/oleObject12.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oleObject" Target="../embeddings/oleObject13.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oleObject" Target="../embeddings/oleObject15.bin"/><Relationship Id="rId4" Type="http://schemas.openxmlformats.org/officeDocument/2006/relationships/oleObject" Target="../embeddings/oleObject14.bin"/></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vmlDrawing" Target="../drawings/vmlDrawing8.vml"/></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20.bin"/><Relationship Id="rId3" Type="http://schemas.openxmlformats.org/officeDocument/2006/relationships/notesSlide" Target="../notesSlides/notesSlide16.xml"/><Relationship Id="rId7"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18.bin"/><Relationship Id="rId5" Type="http://schemas.openxmlformats.org/officeDocument/2006/relationships/oleObject" Target="../embeddings/oleObject17.bin"/><Relationship Id="rId4" Type="http://schemas.openxmlformats.org/officeDocument/2006/relationships/oleObject" Target="../embeddings/oleObject16.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oleObject" Target="../embeddings/oleObject22.bin"/><Relationship Id="rId4" Type="http://schemas.openxmlformats.org/officeDocument/2006/relationships/oleObject" Target="../embeddings/oleObject21.bin"/></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oleObject" Target="../embeddings/oleObject23.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xml"/><Relationship Id="rId1" Type="http://schemas.openxmlformats.org/officeDocument/2006/relationships/vmlDrawing" Target="../drawings/vmlDrawing13.v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oleObject" Target="../embeddings/oleObject24.bin"/></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sz="2400" b="1" dirty="0" smtClean="0">
                <a:latin typeface="Arial" charset="0"/>
                <a:cs typeface="Arial" charset="0"/>
              </a:rPr>
              <a:t>Review of the previous lecture</a:t>
            </a:r>
          </a:p>
        </p:txBody>
      </p:sp>
      <p:sp>
        <p:nvSpPr>
          <p:cNvPr id="36867" name="Rectangle 3"/>
          <p:cNvSpPr>
            <a:spLocks noGrp="1" noChangeArrowheads="1"/>
          </p:cNvSpPr>
          <p:nvPr>
            <p:ph idx="1"/>
          </p:nvPr>
        </p:nvSpPr>
        <p:spPr>
          <a:xfrm>
            <a:off x="1066800" y="1219200"/>
            <a:ext cx="7315200" cy="4648200"/>
          </a:xfrm>
        </p:spPr>
        <p:txBody>
          <a:bodyPr/>
          <a:lstStyle/>
          <a:p>
            <a:pPr marL="404813" indent="-404813" eaLnBrk="1" hangingPunct="1">
              <a:lnSpc>
                <a:spcPct val="105000"/>
              </a:lnSpc>
              <a:spcBef>
                <a:spcPct val="60000"/>
              </a:spcBef>
              <a:buFont typeface="Calibri" pitchFamily="34" charset="0"/>
              <a:buAutoNum type="arabicPeriod"/>
            </a:pPr>
            <a:r>
              <a:rPr lang="en-US" sz="1800" smtClean="0">
                <a:latin typeface="Arial" charset="0"/>
                <a:cs typeface="Arial" charset="0"/>
              </a:rPr>
              <a:t>Long run: prices are flexible, output and employment are always at their natural rates, and the classical theory applies.</a:t>
            </a:r>
          </a:p>
          <a:p>
            <a:pPr marL="404813" indent="-404813" eaLnBrk="1" hangingPunct="1">
              <a:lnSpc>
                <a:spcPct val="105000"/>
              </a:lnSpc>
              <a:buFont typeface="Calibri" pitchFamily="34" charset="0"/>
              <a:buAutoNum type="arabicPeriod"/>
            </a:pPr>
            <a:r>
              <a:rPr lang="en-US" sz="1800" smtClean="0">
                <a:latin typeface="Arial" charset="0"/>
                <a:cs typeface="Arial" charset="0"/>
              </a:rPr>
              <a:t>Short run:  prices are sticky, shocks can push output and employment away from their natural rates.  </a:t>
            </a:r>
          </a:p>
          <a:p>
            <a:pPr marL="404813" indent="-404813" eaLnBrk="1" hangingPunct="1">
              <a:lnSpc>
                <a:spcPct val="105000"/>
              </a:lnSpc>
              <a:spcBef>
                <a:spcPct val="60000"/>
              </a:spcBef>
              <a:buFont typeface="Calibri" pitchFamily="34" charset="0"/>
              <a:buAutoNum type="arabicPeriod"/>
            </a:pPr>
            <a:r>
              <a:rPr lang="en-US" sz="1800" smtClean="0">
                <a:latin typeface="Arial" charset="0"/>
                <a:cs typeface="Arial" charset="0"/>
              </a:rPr>
              <a:t>Aggregate demand and supply:  a framework to analyze economic fluctuations</a:t>
            </a:r>
          </a:p>
          <a:p>
            <a:pPr marL="404813" indent="-404813" eaLnBrk="1" hangingPunct="1">
              <a:lnSpc>
                <a:spcPct val="105000"/>
              </a:lnSpc>
              <a:spcBef>
                <a:spcPct val="60000"/>
              </a:spcBef>
              <a:buFont typeface="Calibri" pitchFamily="34" charset="0"/>
              <a:buAutoNum type="arabicPeriod"/>
            </a:pPr>
            <a:r>
              <a:rPr lang="en-US" sz="1800" smtClean="0">
                <a:latin typeface="Arial" charset="0"/>
                <a:cs typeface="Arial" charset="0"/>
              </a:rPr>
              <a:t>The aggregate demand curve slopes downward.</a:t>
            </a:r>
          </a:p>
          <a:p>
            <a:pPr marL="404813" indent="-404813" eaLnBrk="1" hangingPunct="1">
              <a:lnSpc>
                <a:spcPct val="105000"/>
              </a:lnSpc>
              <a:spcBef>
                <a:spcPct val="60000"/>
              </a:spcBef>
              <a:buFont typeface="Calibri" pitchFamily="34" charset="0"/>
              <a:buAutoNum type="arabicPeriod"/>
            </a:pPr>
            <a:r>
              <a:rPr lang="en-US" sz="1800" smtClean="0">
                <a:latin typeface="Arial" charset="0"/>
                <a:cs typeface="Arial" charset="0"/>
              </a:rPr>
              <a:t>The long-run aggregate supply curve is vertical, because output depends on technology and factor supplies, but not prices.</a:t>
            </a:r>
          </a:p>
          <a:p>
            <a:pPr marL="404813" indent="-404813" eaLnBrk="1" hangingPunct="1">
              <a:lnSpc>
                <a:spcPct val="105000"/>
              </a:lnSpc>
              <a:spcBef>
                <a:spcPct val="60000"/>
              </a:spcBef>
              <a:buFont typeface="Calibri" pitchFamily="34" charset="0"/>
              <a:buAutoNum type="arabicPeriod"/>
            </a:pPr>
            <a:r>
              <a:rPr lang="en-US" sz="1800" smtClean="0">
                <a:latin typeface="Arial" charset="0"/>
                <a:cs typeface="Arial" charset="0"/>
              </a:rPr>
              <a:t>The short-run aggregate supply curve is horizontal, because prices are sticky at predetermined levels.</a:t>
            </a:r>
          </a:p>
          <a:p>
            <a:pPr marL="404813" indent="-404813" eaLnBrk="1" hangingPunct="1">
              <a:lnSpc>
                <a:spcPct val="105000"/>
              </a:lnSpc>
              <a:spcBef>
                <a:spcPct val="60000"/>
              </a:spcBef>
              <a:buFont typeface="Wingdings" pitchFamily="2" charset="2"/>
              <a:buNone/>
            </a:pPr>
            <a:endParaRPr lang="en-US" sz="1800" smtClean="0">
              <a:latin typeface="Arial" charset="0"/>
              <a:cs typeface="Arial" charset="0"/>
            </a:endParaRPr>
          </a:p>
        </p:txBody>
      </p:sp>
      <p:pic>
        <p:nvPicPr>
          <p:cNvPr id="36868" name="Picture 4" descr="C:\Users\dr qaiser\Desktop\west_side_market.jpg"/>
          <p:cNvPicPr>
            <a:picLocks noChangeAspect="1" noChangeArrowheads="1"/>
          </p:cNvPicPr>
          <p:nvPr/>
        </p:nvPicPr>
        <p:blipFill>
          <a:blip r:embed="rId3" cstate="print"/>
          <a:srcRect/>
          <a:stretch>
            <a:fillRect/>
          </a:stretch>
        </p:blipFill>
        <p:spPr bwMode="auto">
          <a:xfrm>
            <a:off x="0" y="5562600"/>
            <a:ext cx="9144000" cy="1295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sz="2400" b="1" dirty="0" smtClean="0">
                <a:latin typeface="Arial" charset="0"/>
                <a:cs typeface="Arial" charset="0"/>
              </a:rPr>
              <a:t>Review of the previous lecture</a:t>
            </a:r>
          </a:p>
        </p:txBody>
      </p:sp>
      <p:sp>
        <p:nvSpPr>
          <p:cNvPr id="37891" name="Rectangle 3"/>
          <p:cNvSpPr>
            <a:spLocks noGrp="1" noChangeArrowheads="1"/>
          </p:cNvSpPr>
          <p:nvPr>
            <p:ph idx="1"/>
          </p:nvPr>
        </p:nvSpPr>
        <p:spPr>
          <a:xfrm>
            <a:off x="1066800" y="1219200"/>
            <a:ext cx="7467600" cy="4648200"/>
          </a:xfrm>
        </p:spPr>
        <p:txBody>
          <a:bodyPr/>
          <a:lstStyle/>
          <a:p>
            <a:pPr marL="404813" indent="-404813" eaLnBrk="1" hangingPunct="1">
              <a:buFont typeface="Wingdings" pitchFamily="2" charset="2"/>
              <a:buNone/>
            </a:pPr>
            <a:r>
              <a:rPr lang="en-US" sz="1800" smtClean="0">
                <a:latin typeface="Arial" charset="0"/>
                <a:cs typeface="Arial" charset="0"/>
              </a:rPr>
              <a:t>7. Shocks to aggregate demand and supply cause fluctuations in GDP and employment in the short run.</a:t>
            </a:r>
          </a:p>
          <a:p>
            <a:pPr marL="404813" indent="-404813" eaLnBrk="1" hangingPunct="1">
              <a:buFont typeface="Wingdings" pitchFamily="2" charset="2"/>
              <a:buNone/>
            </a:pPr>
            <a:endParaRPr lang="en-US" sz="1800" smtClean="0">
              <a:latin typeface="Arial" charset="0"/>
              <a:cs typeface="Arial" charset="0"/>
            </a:endParaRPr>
          </a:p>
          <a:p>
            <a:pPr marL="404813" indent="-404813" eaLnBrk="1" hangingPunct="1">
              <a:buFont typeface="Wingdings" pitchFamily="2" charset="2"/>
              <a:buNone/>
            </a:pPr>
            <a:r>
              <a:rPr lang="en-US" sz="1800" smtClean="0">
                <a:latin typeface="Arial" charset="0"/>
                <a:cs typeface="Arial" charset="0"/>
              </a:rPr>
              <a:t>8. The Fed can attempt to stabilize the economy with monetary policy.  </a:t>
            </a:r>
          </a:p>
        </p:txBody>
      </p:sp>
      <p:pic>
        <p:nvPicPr>
          <p:cNvPr id="37892" name="Picture 4" descr="C:\Users\dr qaiser\Desktop\west_side_market.jpg"/>
          <p:cNvPicPr>
            <a:picLocks noChangeAspect="1" noChangeArrowheads="1"/>
          </p:cNvPicPr>
          <p:nvPr/>
        </p:nvPicPr>
        <p:blipFill>
          <a:blip r:embed="rId3" cstate="print"/>
          <a:srcRect/>
          <a:stretch>
            <a:fillRect/>
          </a:stretch>
        </p:blipFill>
        <p:spPr bwMode="auto">
          <a:xfrm>
            <a:off x="0" y="5562600"/>
            <a:ext cx="9144000" cy="1295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152400"/>
            <a:ext cx="6705600" cy="5262979"/>
          </a:xfrm>
          <a:prstGeom prst="rect">
            <a:avLst/>
          </a:prstGeom>
          <a:noFill/>
        </p:spPr>
        <p:txBody>
          <a:bodyPr wrap="square" rtlCol="0">
            <a:spAutoFit/>
          </a:bodyPr>
          <a:lstStyle/>
          <a:p>
            <a:pPr algn="ctr"/>
            <a:r>
              <a:rPr lang="en-US" b="1" dirty="0" smtClean="0">
                <a:latin typeface="Arial" pitchFamily="34" charset="0"/>
                <a:cs typeface="Arial" pitchFamily="34" charset="0"/>
              </a:rPr>
              <a:t>Lecture 15 </a:t>
            </a:r>
          </a:p>
          <a:p>
            <a:pPr algn="ctr"/>
            <a:endParaRPr lang="en-US" sz="3200" b="1" dirty="0" smtClean="0">
              <a:latin typeface="Arial" pitchFamily="34" charset="0"/>
              <a:cs typeface="Arial" pitchFamily="34" charset="0"/>
            </a:endParaRPr>
          </a:p>
          <a:p>
            <a:pPr algn="ctr"/>
            <a:r>
              <a:rPr lang="en-US" sz="3200" b="1" dirty="0" smtClean="0">
                <a:latin typeface="Arial" pitchFamily="34" charset="0"/>
                <a:cs typeface="Arial" pitchFamily="34" charset="0"/>
              </a:rPr>
              <a:t>Aggregate demand – I</a:t>
            </a: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r>
              <a:rPr lang="en-US" b="1" dirty="0" smtClean="0">
                <a:latin typeface="Arial" pitchFamily="34" charset="0"/>
                <a:cs typeface="Arial" pitchFamily="34" charset="0"/>
              </a:rPr>
              <a:t>Instructor: Prof. Dr. </a:t>
            </a:r>
            <a:r>
              <a:rPr lang="en-US" b="1" dirty="0" err="1" smtClean="0">
                <a:latin typeface="Arial" pitchFamily="34" charset="0"/>
                <a:cs typeface="Arial" pitchFamily="34" charset="0"/>
              </a:rPr>
              <a:t>Qaisar</a:t>
            </a:r>
            <a:r>
              <a:rPr lang="en-US" b="1" dirty="0" smtClean="0">
                <a:latin typeface="Arial" pitchFamily="34" charset="0"/>
                <a:cs typeface="Arial" pitchFamily="34" charset="0"/>
              </a:rPr>
              <a:t> </a:t>
            </a:r>
            <a:r>
              <a:rPr lang="en-US" b="1" dirty="0" err="1" smtClean="0">
                <a:latin typeface="Arial" pitchFamily="34" charset="0"/>
                <a:cs typeface="Arial" pitchFamily="34" charset="0"/>
              </a:rPr>
              <a:t>Abbas</a:t>
            </a:r>
            <a:endParaRPr lang="en-US" b="1" dirty="0" smtClean="0">
              <a:latin typeface="Arial" pitchFamily="34" charset="0"/>
              <a:cs typeface="Arial" pitchFamily="34" charset="0"/>
            </a:endParaRPr>
          </a:p>
          <a:p>
            <a:pPr algn="ctr"/>
            <a:endParaRPr lang="en-US" b="1" dirty="0">
              <a:latin typeface="Arial" pitchFamily="34" charset="0"/>
              <a:cs typeface="Arial" pitchFamily="34" charset="0"/>
            </a:endParaRPr>
          </a:p>
        </p:txBody>
      </p:sp>
      <p:graphicFrame>
        <p:nvGraphicFramePr>
          <p:cNvPr id="425985" name="Object 6"/>
          <p:cNvGraphicFramePr>
            <a:graphicFrameLocks noChangeAspect="1"/>
          </p:cNvGraphicFramePr>
          <p:nvPr/>
        </p:nvGraphicFramePr>
        <p:xfrm>
          <a:off x="1600200" y="1905000"/>
          <a:ext cx="5715000" cy="2308225"/>
        </p:xfrm>
        <a:graphic>
          <a:graphicData uri="http://schemas.openxmlformats.org/presentationml/2006/ole">
            <p:oleObj spid="_x0000_s425988" name="Image" r:id="rId4" imgW="6836569" imgH="4066361" progId="">
              <p:embed/>
            </p:oleObj>
          </a:graphicData>
        </a:graphic>
      </p:graphicFrame>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Lecture Contents</a:t>
            </a:r>
            <a:endParaRPr lang="en-US" sz="2400" b="1" dirty="0">
              <a:latin typeface="Arial" pitchFamily="34" charset="0"/>
              <a:cs typeface="Arial" pitchFamily="34" charset="0"/>
            </a:endParaRPr>
          </a:p>
        </p:txBody>
      </p:sp>
      <p:sp>
        <p:nvSpPr>
          <p:cNvPr id="5123" name="Rectangle 3"/>
          <p:cNvSpPr>
            <a:spLocks noGrp="1" noChangeArrowheads="1"/>
          </p:cNvSpPr>
          <p:nvPr>
            <p:ph idx="1"/>
          </p:nvPr>
        </p:nvSpPr>
        <p:spPr/>
        <p:txBody>
          <a:bodyPr>
            <a:normAutofit/>
          </a:bodyPr>
          <a:lstStyle/>
          <a:p>
            <a:r>
              <a:rPr lang="en-US" sz="1800" dirty="0" smtClean="0">
                <a:latin typeface="Arial" pitchFamily="34" charset="0"/>
                <a:cs typeface="Arial" pitchFamily="34" charset="0"/>
              </a:rPr>
              <a:t>the </a:t>
            </a:r>
            <a:r>
              <a:rPr lang="en-US" sz="1800" i="1" dirty="0">
                <a:latin typeface="Arial" pitchFamily="34" charset="0"/>
                <a:cs typeface="Arial" pitchFamily="34" charset="0"/>
              </a:rPr>
              <a:t>IS</a:t>
            </a:r>
            <a:r>
              <a:rPr lang="en-US" sz="1800" dirty="0">
                <a:latin typeface="Arial" pitchFamily="34" charset="0"/>
                <a:cs typeface="Arial" pitchFamily="34" charset="0"/>
              </a:rPr>
              <a:t>  curve, and its relation to</a:t>
            </a:r>
          </a:p>
          <a:p>
            <a:pPr lvl="1"/>
            <a:r>
              <a:rPr lang="en-US" sz="1800" dirty="0">
                <a:latin typeface="Arial" pitchFamily="34" charset="0"/>
                <a:cs typeface="Arial" pitchFamily="34" charset="0"/>
              </a:rPr>
              <a:t>the Keynesian Cross</a:t>
            </a:r>
          </a:p>
          <a:p>
            <a:pPr lvl="1"/>
            <a:r>
              <a:rPr lang="en-US" sz="1800" dirty="0">
                <a:latin typeface="Arial" pitchFamily="34" charset="0"/>
                <a:cs typeface="Arial" pitchFamily="34" charset="0"/>
              </a:rPr>
              <a:t>the </a:t>
            </a:r>
            <a:r>
              <a:rPr lang="en-US" sz="1800" dirty="0" err="1">
                <a:latin typeface="Arial" pitchFamily="34" charset="0"/>
                <a:cs typeface="Arial" pitchFamily="34" charset="0"/>
              </a:rPr>
              <a:t>Loanable</a:t>
            </a:r>
            <a:r>
              <a:rPr lang="en-US" sz="1800" dirty="0">
                <a:latin typeface="Arial" pitchFamily="34" charset="0"/>
                <a:cs typeface="Arial" pitchFamily="34" charset="0"/>
              </a:rPr>
              <a:t> Funds model</a:t>
            </a:r>
          </a:p>
          <a:p>
            <a:endParaRPr lang="en-US" sz="1800" dirty="0" smtClean="0">
              <a:latin typeface="Arial" pitchFamily="34" charset="0"/>
              <a:cs typeface="Arial" pitchFamily="34" charset="0"/>
            </a:endParaRPr>
          </a:p>
        </p:txBody>
      </p:sp>
      <p:pic>
        <p:nvPicPr>
          <p:cNvPr id="5" name="Picture 4" descr="coverart"/>
          <p:cNvPicPr>
            <a:picLocks noChangeAspect="1" noChangeArrowheads="1"/>
          </p:cNvPicPr>
          <p:nvPr/>
        </p:nvPicPr>
        <p:blipFill>
          <a:blip r:embed="rId3" cstate="print"/>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The Keynesian Cross</a:t>
            </a:r>
          </a:p>
        </p:txBody>
      </p:sp>
      <p:sp>
        <p:nvSpPr>
          <p:cNvPr id="1027" name="Rectangle 3"/>
          <p:cNvSpPr>
            <a:spLocks noGrp="1" noChangeArrowheads="1"/>
          </p:cNvSpPr>
          <p:nvPr>
            <p:ph idx="1"/>
          </p:nvPr>
        </p:nvSpPr>
        <p:spPr>
          <a:xfrm>
            <a:off x="838200" y="1219200"/>
            <a:ext cx="7848600" cy="4876800"/>
          </a:xfrm>
        </p:spPr>
        <p:txBody>
          <a:bodyPr>
            <a:normAutofit/>
          </a:bodyPr>
          <a:lstStyle/>
          <a:p>
            <a:pPr>
              <a:spcBef>
                <a:spcPct val="50000"/>
              </a:spcBef>
            </a:pPr>
            <a:r>
              <a:rPr lang="en-US" sz="1800" dirty="0">
                <a:latin typeface="Arial" pitchFamily="34" charset="0"/>
                <a:cs typeface="Arial" pitchFamily="34" charset="0"/>
              </a:rPr>
              <a:t>A simple closed economy model in which income is determined by expenditure.   </a:t>
            </a:r>
            <a:br>
              <a:rPr lang="en-US" sz="1800" dirty="0">
                <a:latin typeface="Arial" pitchFamily="34" charset="0"/>
                <a:cs typeface="Arial" pitchFamily="34" charset="0"/>
              </a:rPr>
            </a:br>
            <a:r>
              <a:rPr lang="en-US" sz="1800" i="1" dirty="0">
                <a:latin typeface="Arial" pitchFamily="34" charset="0"/>
                <a:cs typeface="Arial" pitchFamily="34" charset="0"/>
              </a:rPr>
              <a:t>(due to J.M. Keynes)</a:t>
            </a:r>
          </a:p>
          <a:p>
            <a:pPr>
              <a:spcBef>
                <a:spcPct val="50000"/>
              </a:spcBef>
            </a:pPr>
            <a:endParaRPr lang="en-US" sz="1800" dirty="0" smtClean="0">
              <a:latin typeface="Arial" pitchFamily="34" charset="0"/>
              <a:cs typeface="Arial" pitchFamily="34" charset="0"/>
            </a:endParaRPr>
          </a:p>
          <a:p>
            <a:pPr>
              <a:spcBef>
                <a:spcPct val="50000"/>
              </a:spcBef>
            </a:pPr>
            <a:r>
              <a:rPr lang="en-US" sz="1800" dirty="0" smtClean="0">
                <a:latin typeface="Arial" pitchFamily="34" charset="0"/>
                <a:cs typeface="Arial" pitchFamily="34" charset="0"/>
              </a:rPr>
              <a:t>Notation</a:t>
            </a:r>
            <a:r>
              <a:rPr lang="en-US" sz="1800" dirty="0">
                <a:latin typeface="Arial" pitchFamily="34" charset="0"/>
                <a:cs typeface="Arial" pitchFamily="34" charset="0"/>
              </a:rPr>
              <a:t>:  </a:t>
            </a:r>
          </a:p>
          <a:p>
            <a:pPr lvl="1">
              <a:spcBef>
                <a:spcPct val="10000"/>
              </a:spcBef>
              <a:buFontTx/>
              <a:buNone/>
            </a:pPr>
            <a:r>
              <a:rPr lang="en-US" sz="1800" b="1" i="1" dirty="0">
                <a:latin typeface="Arial" pitchFamily="34" charset="0"/>
                <a:cs typeface="Arial" pitchFamily="34" charset="0"/>
              </a:rPr>
              <a:t>I</a:t>
            </a:r>
            <a:r>
              <a:rPr lang="en-US" sz="1800" dirty="0">
                <a:latin typeface="Arial" pitchFamily="34" charset="0"/>
                <a:cs typeface="Arial" pitchFamily="34" charset="0"/>
              </a:rPr>
              <a:t>  = </a:t>
            </a:r>
            <a:r>
              <a:rPr lang="en-US" sz="1800" i="1" dirty="0">
                <a:latin typeface="Arial" pitchFamily="34" charset="0"/>
                <a:cs typeface="Arial" pitchFamily="34" charset="0"/>
              </a:rPr>
              <a:t>planned</a:t>
            </a:r>
            <a:r>
              <a:rPr lang="en-US" sz="1800" dirty="0">
                <a:latin typeface="Arial" pitchFamily="34" charset="0"/>
                <a:cs typeface="Arial" pitchFamily="34" charset="0"/>
              </a:rPr>
              <a:t> investment</a:t>
            </a:r>
          </a:p>
          <a:p>
            <a:pPr lvl="1">
              <a:spcBef>
                <a:spcPct val="10000"/>
              </a:spcBef>
              <a:buFontTx/>
              <a:buNone/>
            </a:pPr>
            <a:r>
              <a:rPr lang="en-US" sz="1800" b="1" i="1" dirty="0">
                <a:latin typeface="Arial" pitchFamily="34" charset="0"/>
                <a:cs typeface="Arial" pitchFamily="34" charset="0"/>
              </a:rPr>
              <a:t>E</a:t>
            </a:r>
            <a:r>
              <a:rPr lang="en-US" sz="1800" dirty="0">
                <a:latin typeface="Arial" pitchFamily="34" charset="0"/>
                <a:cs typeface="Arial" pitchFamily="34" charset="0"/>
              </a:rPr>
              <a:t>  =  </a:t>
            </a:r>
            <a:r>
              <a:rPr lang="en-US" sz="1800" b="1" i="1" dirty="0">
                <a:latin typeface="Arial" pitchFamily="34" charset="0"/>
                <a:cs typeface="Arial" pitchFamily="34" charset="0"/>
              </a:rPr>
              <a:t>C</a:t>
            </a:r>
            <a:r>
              <a:rPr lang="en-US" sz="1800" dirty="0">
                <a:latin typeface="Arial" pitchFamily="34" charset="0"/>
                <a:cs typeface="Arial" pitchFamily="34" charset="0"/>
              </a:rPr>
              <a:t>  + </a:t>
            </a:r>
            <a:r>
              <a:rPr lang="en-US" sz="1800" b="1" i="1" dirty="0">
                <a:latin typeface="Arial" pitchFamily="34" charset="0"/>
                <a:cs typeface="Arial" pitchFamily="34" charset="0"/>
              </a:rPr>
              <a:t>I</a:t>
            </a:r>
            <a:r>
              <a:rPr lang="en-US" sz="1800" dirty="0">
                <a:latin typeface="Arial" pitchFamily="34" charset="0"/>
                <a:cs typeface="Arial" pitchFamily="34" charset="0"/>
              </a:rPr>
              <a:t>  + </a:t>
            </a:r>
            <a:r>
              <a:rPr lang="en-US" sz="1800" b="1" i="1" dirty="0">
                <a:latin typeface="Arial" pitchFamily="34" charset="0"/>
                <a:cs typeface="Arial" pitchFamily="34" charset="0"/>
              </a:rPr>
              <a:t>G</a:t>
            </a:r>
            <a:r>
              <a:rPr lang="en-US" sz="1800" dirty="0">
                <a:latin typeface="Arial" pitchFamily="34" charset="0"/>
                <a:cs typeface="Arial" pitchFamily="34" charset="0"/>
              </a:rPr>
              <a:t>  = planned expenditure</a:t>
            </a:r>
          </a:p>
          <a:p>
            <a:pPr lvl="1">
              <a:spcBef>
                <a:spcPct val="10000"/>
              </a:spcBef>
              <a:buFontTx/>
              <a:buNone/>
            </a:pPr>
            <a:r>
              <a:rPr lang="en-US" sz="1800" b="1" i="1" dirty="0">
                <a:latin typeface="Arial" pitchFamily="34" charset="0"/>
                <a:cs typeface="Arial" pitchFamily="34" charset="0"/>
              </a:rPr>
              <a:t>Y</a:t>
            </a:r>
            <a:r>
              <a:rPr lang="en-US" sz="1800" dirty="0">
                <a:latin typeface="Arial" pitchFamily="34" charset="0"/>
                <a:cs typeface="Arial" pitchFamily="34" charset="0"/>
              </a:rPr>
              <a:t>  = real GDP = actual expenditure</a:t>
            </a:r>
          </a:p>
          <a:p>
            <a:pPr>
              <a:spcBef>
                <a:spcPct val="50000"/>
              </a:spcBef>
            </a:pPr>
            <a:endParaRPr lang="en-US" sz="1800" dirty="0" smtClean="0">
              <a:latin typeface="Arial" pitchFamily="34" charset="0"/>
              <a:cs typeface="Arial" pitchFamily="34" charset="0"/>
            </a:endParaRPr>
          </a:p>
          <a:p>
            <a:pPr>
              <a:spcBef>
                <a:spcPct val="50000"/>
              </a:spcBef>
            </a:pPr>
            <a:r>
              <a:rPr lang="en-US" sz="1800" dirty="0" smtClean="0">
                <a:latin typeface="Arial" pitchFamily="34" charset="0"/>
                <a:cs typeface="Arial" pitchFamily="34" charset="0"/>
              </a:rPr>
              <a:t>Difference </a:t>
            </a:r>
            <a:r>
              <a:rPr lang="en-US" sz="1800" dirty="0">
                <a:latin typeface="Arial" pitchFamily="34" charset="0"/>
                <a:cs typeface="Arial" pitchFamily="34" charset="0"/>
              </a:rPr>
              <a:t>between actual &amp; planned expenditure:  unplanned inventory investment</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Elements of the Keynesian Cross</a:t>
            </a:r>
          </a:p>
        </p:txBody>
      </p:sp>
      <p:graphicFrame>
        <p:nvGraphicFramePr>
          <p:cNvPr id="336896" name="Object 2048"/>
          <p:cNvGraphicFramePr>
            <a:graphicFrameLocks noChangeAspect="1"/>
          </p:cNvGraphicFramePr>
          <p:nvPr/>
        </p:nvGraphicFramePr>
        <p:xfrm>
          <a:off x="5434013" y="1314450"/>
          <a:ext cx="2338387" cy="514350"/>
        </p:xfrm>
        <a:graphic>
          <a:graphicData uri="http://schemas.openxmlformats.org/presentationml/2006/ole">
            <p:oleObj spid="_x0000_s336911" name="Equation" r:id="rId4" imgW="977476" imgH="215806" progId="">
              <p:embed/>
            </p:oleObj>
          </a:graphicData>
        </a:graphic>
      </p:graphicFrame>
      <p:graphicFrame>
        <p:nvGraphicFramePr>
          <p:cNvPr id="336897" name="Object 2049"/>
          <p:cNvGraphicFramePr>
            <a:graphicFrameLocks noChangeAspect="1"/>
          </p:cNvGraphicFramePr>
          <p:nvPr/>
        </p:nvGraphicFramePr>
        <p:xfrm>
          <a:off x="5943600" y="3071813"/>
          <a:ext cx="1066800" cy="490537"/>
        </p:xfrm>
        <a:graphic>
          <a:graphicData uri="http://schemas.openxmlformats.org/presentationml/2006/ole">
            <p:oleObj spid="_x0000_s336912" name="Equation" r:id="rId5" imgW="444307" imgH="203112" progId="">
              <p:embed/>
            </p:oleObj>
          </a:graphicData>
        </a:graphic>
      </p:graphicFrame>
      <p:graphicFrame>
        <p:nvGraphicFramePr>
          <p:cNvPr id="336898" name="Object 2050"/>
          <p:cNvGraphicFramePr>
            <a:graphicFrameLocks noChangeAspect="1"/>
          </p:cNvGraphicFramePr>
          <p:nvPr/>
        </p:nvGraphicFramePr>
        <p:xfrm>
          <a:off x="5334000" y="1981200"/>
          <a:ext cx="2646363" cy="576263"/>
        </p:xfrm>
        <a:graphic>
          <a:graphicData uri="http://schemas.openxmlformats.org/presentationml/2006/ole">
            <p:oleObj spid="_x0000_s336913" name="Equation" r:id="rId6" imgW="1104900" imgH="241300" progId="">
              <p:embed/>
            </p:oleObj>
          </a:graphicData>
        </a:graphic>
      </p:graphicFrame>
      <p:graphicFrame>
        <p:nvGraphicFramePr>
          <p:cNvPr id="336899" name="Object 2051"/>
          <p:cNvGraphicFramePr>
            <a:graphicFrameLocks noChangeAspect="1"/>
          </p:cNvGraphicFramePr>
          <p:nvPr/>
        </p:nvGraphicFramePr>
        <p:xfrm>
          <a:off x="4876800" y="3859213"/>
          <a:ext cx="3652838" cy="576262"/>
        </p:xfrm>
        <a:graphic>
          <a:graphicData uri="http://schemas.openxmlformats.org/presentationml/2006/ole">
            <p:oleObj spid="_x0000_s336914" name="Equation" r:id="rId7" imgW="1524000" imgH="241300" progId="">
              <p:embed/>
            </p:oleObj>
          </a:graphicData>
        </a:graphic>
      </p:graphicFrame>
      <p:graphicFrame>
        <p:nvGraphicFramePr>
          <p:cNvPr id="336900" name="Object 2052"/>
          <p:cNvGraphicFramePr>
            <a:graphicFrameLocks noChangeAspect="1"/>
          </p:cNvGraphicFramePr>
          <p:nvPr/>
        </p:nvGraphicFramePr>
        <p:xfrm>
          <a:off x="1219200" y="5257800"/>
          <a:ext cx="7123113" cy="1033463"/>
        </p:xfrm>
        <a:graphic>
          <a:graphicData uri="http://schemas.openxmlformats.org/presentationml/2006/ole">
            <p:oleObj spid="_x0000_s336915" name="Equation" r:id="rId8" imgW="2971800" imgH="431800" progId="">
              <p:embed/>
            </p:oleObj>
          </a:graphicData>
        </a:graphic>
      </p:graphicFrame>
      <p:sp>
        <p:nvSpPr>
          <p:cNvPr id="7179" name="Text Box 11"/>
          <p:cNvSpPr txBox="1">
            <a:spLocks noChangeArrowheads="1"/>
          </p:cNvSpPr>
          <p:nvPr/>
        </p:nvSpPr>
        <p:spPr bwMode="auto">
          <a:xfrm>
            <a:off x="823913" y="1262063"/>
            <a:ext cx="3810000" cy="519112"/>
          </a:xfrm>
          <a:prstGeom prst="rect">
            <a:avLst/>
          </a:prstGeom>
          <a:noFill/>
          <a:ln w="9525">
            <a:noFill/>
            <a:miter lim="800000"/>
            <a:headEnd/>
            <a:tailEnd/>
          </a:ln>
          <a:effectLst/>
        </p:spPr>
        <p:txBody>
          <a:bodyPr>
            <a:spAutoFit/>
          </a:bodyPr>
          <a:lstStyle/>
          <a:p>
            <a:pPr>
              <a:spcBef>
                <a:spcPct val="50000"/>
              </a:spcBef>
            </a:pPr>
            <a:r>
              <a:rPr lang="en-US" sz="2800" dirty="0">
                <a:latin typeface="Tahoma" pitchFamily="34" charset="0"/>
              </a:rPr>
              <a:t>consumption function:</a:t>
            </a:r>
          </a:p>
        </p:txBody>
      </p:sp>
      <p:sp>
        <p:nvSpPr>
          <p:cNvPr id="7180" name="Text Box 12"/>
          <p:cNvSpPr txBox="1">
            <a:spLocks noChangeArrowheads="1"/>
          </p:cNvSpPr>
          <p:nvPr/>
        </p:nvSpPr>
        <p:spPr bwMode="auto">
          <a:xfrm>
            <a:off x="304800" y="2667000"/>
            <a:ext cx="4191000" cy="946150"/>
          </a:xfrm>
          <a:prstGeom prst="rect">
            <a:avLst/>
          </a:prstGeom>
          <a:noFill/>
          <a:ln w="9525">
            <a:noFill/>
            <a:miter lim="800000"/>
            <a:headEnd/>
            <a:tailEnd/>
          </a:ln>
          <a:effectLst/>
        </p:spPr>
        <p:txBody>
          <a:bodyPr>
            <a:spAutoFit/>
          </a:bodyPr>
          <a:lstStyle/>
          <a:p>
            <a:pPr>
              <a:spcBef>
                <a:spcPct val="50000"/>
              </a:spcBef>
            </a:pPr>
            <a:r>
              <a:rPr lang="en-US" sz="2800">
                <a:latin typeface="Tahoma" pitchFamily="34" charset="0"/>
              </a:rPr>
              <a:t>for now, </a:t>
            </a:r>
            <a:br>
              <a:rPr lang="en-US" sz="2800">
                <a:latin typeface="Tahoma" pitchFamily="34" charset="0"/>
              </a:rPr>
            </a:br>
            <a:r>
              <a:rPr lang="en-US" sz="2800">
                <a:latin typeface="Tahoma" pitchFamily="34" charset="0"/>
              </a:rPr>
              <a:t>investment is exogenous:</a:t>
            </a:r>
          </a:p>
        </p:txBody>
      </p:sp>
      <p:sp>
        <p:nvSpPr>
          <p:cNvPr id="7181" name="Text Box 13"/>
          <p:cNvSpPr txBox="1">
            <a:spLocks noChangeArrowheads="1"/>
          </p:cNvSpPr>
          <p:nvPr/>
        </p:nvSpPr>
        <p:spPr bwMode="auto">
          <a:xfrm>
            <a:off x="982663" y="3862388"/>
            <a:ext cx="3581400" cy="519112"/>
          </a:xfrm>
          <a:prstGeom prst="rect">
            <a:avLst/>
          </a:prstGeom>
          <a:noFill/>
          <a:ln w="9525">
            <a:noFill/>
            <a:miter lim="800000"/>
            <a:headEnd/>
            <a:tailEnd/>
          </a:ln>
          <a:effectLst/>
        </p:spPr>
        <p:txBody>
          <a:bodyPr>
            <a:spAutoFit/>
          </a:bodyPr>
          <a:lstStyle/>
          <a:p>
            <a:pPr>
              <a:spcBef>
                <a:spcPct val="50000"/>
              </a:spcBef>
            </a:pPr>
            <a:r>
              <a:rPr lang="en-US" sz="2800">
                <a:latin typeface="Tahoma" pitchFamily="34" charset="0"/>
              </a:rPr>
              <a:t>planned expenditure:</a:t>
            </a:r>
          </a:p>
        </p:txBody>
      </p:sp>
      <p:sp>
        <p:nvSpPr>
          <p:cNvPr id="7182" name="Text Box 14"/>
          <p:cNvSpPr txBox="1">
            <a:spLocks noChangeArrowheads="1"/>
          </p:cNvSpPr>
          <p:nvPr/>
        </p:nvSpPr>
        <p:spPr bwMode="auto">
          <a:xfrm>
            <a:off x="914400" y="4662488"/>
            <a:ext cx="3657600" cy="519112"/>
          </a:xfrm>
          <a:prstGeom prst="rect">
            <a:avLst/>
          </a:prstGeom>
          <a:noFill/>
          <a:ln w="9525">
            <a:noFill/>
            <a:miter lim="800000"/>
            <a:headEnd/>
            <a:tailEnd/>
          </a:ln>
          <a:effectLst/>
        </p:spPr>
        <p:txBody>
          <a:bodyPr>
            <a:spAutoFit/>
          </a:bodyPr>
          <a:lstStyle/>
          <a:p>
            <a:pPr>
              <a:spcBef>
                <a:spcPct val="50000"/>
              </a:spcBef>
            </a:pPr>
            <a:r>
              <a:rPr lang="en-US" sz="2800">
                <a:latin typeface="Tahoma" pitchFamily="34" charset="0"/>
              </a:rPr>
              <a:t>Equilibrium condition:</a:t>
            </a:r>
          </a:p>
        </p:txBody>
      </p:sp>
      <p:sp>
        <p:nvSpPr>
          <p:cNvPr id="7183" name="Text Box 15"/>
          <p:cNvSpPr txBox="1">
            <a:spLocks noChangeArrowheads="1"/>
          </p:cNvSpPr>
          <p:nvPr/>
        </p:nvSpPr>
        <p:spPr bwMode="auto">
          <a:xfrm>
            <a:off x="1016000" y="1978025"/>
            <a:ext cx="3660775" cy="519113"/>
          </a:xfrm>
          <a:prstGeom prst="rect">
            <a:avLst/>
          </a:prstGeom>
          <a:noFill/>
          <a:ln w="9525">
            <a:noFill/>
            <a:miter lim="800000"/>
            <a:headEnd/>
            <a:tailEnd/>
          </a:ln>
          <a:effectLst/>
        </p:spPr>
        <p:txBody>
          <a:bodyPr>
            <a:spAutoFit/>
          </a:bodyPr>
          <a:lstStyle/>
          <a:p>
            <a:pPr>
              <a:spcBef>
                <a:spcPct val="50000"/>
              </a:spcBef>
            </a:pPr>
            <a:r>
              <a:rPr lang="en-US" sz="2800" dirty="0" err="1">
                <a:latin typeface="Tahoma" pitchFamily="34" charset="0"/>
              </a:rPr>
              <a:t>govt</a:t>
            </a:r>
            <a:r>
              <a:rPr lang="en-US" sz="2800" dirty="0">
                <a:latin typeface="Tahoma" pitchFamily="34" charset="0"/>
              </a:rPr>
              <a:t> policy variables:</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a:bodyPr>
          <a:lstStyle/>
          <a:p>
            <a:pPr>
              <a:lnSpc>
                <a:spcPct val="90000"/>
              </a:lnSpc>
            </a:pPr>
            <a:r>
              <a:rPr lang="en-US" sz="2400" b="1" dirty="0">
                <a:latin typeface="Arial" pitchFamily="34" charset="0"/>
                <a:cs typeface="Arial" pitchFamily="34" charset="0"/>
              </a:rPr>
              <a:t>Graphing planned expenditure</a:t>
            </a:r>
          </a:p>
        </p:txBody>
      </p:sp>
      <p:grpSp>
        <p:nvGrpSpPr>
          <p:cNvPr id="8197" name="Group 5"/>
          <p:cNvGrpSpPr>
            <a:grpSpLocks/>
          </p:cNvGrpSpPr>
          <p:nvPr/>
        </p:nvGrpSpPr>
        <p:grpSpPr bwMode="auto">
          <a:xfrm>
            <a:off x="3581400" y="1619250"/>
            <a:ext cx="3962400" cy="3352800"/>
            <a:chOff x="2640" y="1056"/>
            <a:chExt cx="2496" cy="2112"/>
          </a:xfrm>
        </p:grpSpPr>
        <p:sp>
          <p:nvSpPr>
            <p:cNvPr id="8195" name="Line 3"/>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8196" name="Line 4"/>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8198" name="Text Box 6"/>
          <p:cNvSpPr txBox="1">
            <a:spLocks noChangeArrowheads="1"/>
          </p:cNvSpPr>
          <p:nvPr/>
        </p:nvSpPr>
        <p:spPr bwMode="auto">
          <a:xfrm>
            <a:off x="5562600" y="4895850"/>
            <a:ext cx="2590800" cy="457200"/>
          </a:xfrm>
          <a:prstGeom prst="rect">
            <a:avLst/>
          </a:prstGeom>
          <a:noFill/>
          <a:ln w="9525">
            <a:noFill/>
            <a:miter lim="800000"/>
            <a:headEnd/>
            <a:tailEnd/>
          </a:ln>
          <a:effectLst/>
        </p:spPr>
        <p:txBody>
          <a:bodyPr>
            <a:spAutoFit/>
          </a:bodyPr>
          <a:lstStyle/>
          <a:p>
            <a:pPr>
              <a:spcBef>
                <a:spcPct val="50000"/>
              </a:spcBef>
            </a:pPr>
            <a:r>
              <a:rPr lang="en-US" sz="2200">
                <a:latin typeface="Arial" charset="0"/>
              </a:rPr>
              <a:t>income, output,</a:t>
            </a:r>
            <a:r>
              <a:rPr lang="en-US">
                <a:latin typeface="Arial" charset="0"/>
              </a:rPr>
              <a:t> </a:t>
            </a:r>
            <a:r>
              <a:rPr lang="en-US" b="1" i="1">
                <a:latin typeface="Tahoma" pitchFamily="34" charset="0"/>
              </a:rPr>
              <a:t>Y</a:t>
            </a:r>
            <a:r>
              <a:rPr lang="en-US">
                <a:latin typeface="Arial" charset="0"/>
              </a:rPr>
              <a:t> </a:t>
            </a:r>
          </a:p>
        </p:txBody>
      </p:sp>
      <p:sp>
        <p:nvSpPr>
          <p:cNvPr id="8199" name="Text Box 7"/>
          <p:cNvSpPr txBox="1">
            <a:spLocks noChangeArrowheads="1"/>
          </p:cNvSpPr>
          <p:nvPr/>
        </p:nvSpPr>
        <p:spPr bwMode="auto">
          <a:xfrm>
            <a:off x="1752600" y="1219200"/>
            <a:ext cx="1828800" cy="1162050"/>
          </a:xfrm>
          <a:prstGeom prst="rect">
            <a:avLst/>
          </a:prstGeom>
          <a:noFill/>
          <a:ln w="9525">
            <a:noFill/>
            <a:miter lim="800000"/>
            <a:headEnd/>
            <a:tailEnd/>
          </a:ln>
          <a:effectLst/>
        </p:spPr>
        <p:txBody>
          <a:bodyPr>
            <a:spAutoFit/>
          </a:bodyPr>
          <a:lstStyle/>
          <a:p>
            <a:pPr>
              <a:spcBef>
                <a:spcPct val="5000"/>
              </a:spcBef>
              <a:tabLst>
                <a:tab pos="1830388" algn="r"/>
              </a:tabLst>
            </a:pPr>
            <a:r>
              <a:rPr lang="en-US" b="1" i="1">
                <a:latin typeface="Tahoma" pitchFamily="34" charset="0"/>
              </a:rPr>
              <a:t>	E</a:t>
            </a:r>
            <a:endParaRPr lang="en-US" sz="2200">
              <a:latin typeface="Arial" charset="0"/>
            </a:endParaRPr>
          </a:p>
          <a:p>
            <a:pPr>
              <a:spcBef>
                <a:spcPct val="5000"/>
              </a:spcBef>
              <a:tabLst>
                <a:tab pos="1830388" algn="r"/>
              </a:tabLst>
            </a:pPr>
            <a:r>
              <a:rPr lang="en-US" sz="2200">
                <a:latin typeface="Arial" charset="0"/>
              </a:rPr>
              <a:t>	planned</a:t>
            </a:r>
          </a:p>
          <a:p>
            <a:pPr>
              <a:spcBef>
                <a:spcPct val="5000"/>
              </a:spcBef>
              <a:tabLst>
                <a:tab pos="1830388" algn="r"/>
              </a:tabLst>
            </a:pPr>
            <a:r>
              <a:rPr lang="en-US" sz="2200">
                <a:latin typeface="Arial" charset="0"/>
              </a:rPr>
              <a:t>	expenditure</a:t>
            </a:r>
          </a:p>
        </p:txBody>
      </p:sp>
      <p:grpSp>
        <p:nvGrpSpPr>
          <p:cNvPr id="8217" name="Group 25"/>
          <p:cNvGrpSpPr>
            <a:grpSpLocks/>
          </p:cNvGrpSpPr>
          <p:nvPr/>
        </p:nvGrpSpPr>
        <p:grpSpPr bwMode="auto">
          <a:xfrm>
            <a:off x="3581400" y="2381250"/>
            <a:ext cx="5410200" cy="1600200"/>
            <a:chOff x="2256" y="1500"/>
            <a:chExt cx="3408" cy="1008"/>
          </a:xfrm>
        </p:grpSpPr>
        <p:sp>
          <p:nvSpPr>
            <p:cNvPr id="8202" name="Text Box 10"/>
            <p:cNvSpPr txBox="1">
              <a:spLocks noChangeArrowheads="1"/>
            </p:cNvSpPr>
            <p:nvPr/>
          </p:nvSpPr>
          <p:spPr bwMode="auto">
            <a:xfrm>
              <a:off x="4368" y="1500"/>
              <a:ext cx="1296" cy="279"/>
            </a:xfrm>
            <a:prstGeom prst="rect">
              <a:avLst/>
            </a:prstGeom>
            <a:noFill/>
            <a:ln w="9525">
              <a:noFill/>
              <a:miter lim="800000"/>
              <a:headEnd/>
              <a:tailEnd/>
            </a:ln>
            <a:effectLst/>
          </p:spPr>
          <p:txBody>
            <a:bodyPr>
              <a:spAutoFit/>
            </a:bodyPr>
            <a:lstStyle/>
            <a:p>
              <a:pPr>
                <a:spcBef>
                  <a:spcPct val="50000"/>
                </a:spcBef>
              </a:pPr>
              <a:r>
                <a:rPr lang="en-US" sz="2300" b="1" i="1">
                  <a:latin typeface="Tahoma" pitchFamily="34" charset="0"/>
                </a:rPr>
                <a:t>E</a:t>
              </a:r>
              <a:r>
                <a:rPr lang="en-US" sz="2300">
                  <a:latin typeface="Tahoma" pitchFamily="34" charset="0"/>
                </a:rPr>
                <a:t> =</a:t>
              </a:r>
              <a:r>
                <a:rPr lang="en-US" sz="2300" b="1" i="1">
                  <a:latin typeface="Tahoma" pitchFamily="34" charset="0"/>
                </a:rPr>
                <a:t>C </a:t>
              </a:r>
              <a:r>
                <a:rPr lang="en-US" sz="2300">
                  <a:latin typeface="Tahoma" pitchFamily="34" charset="0"/>
                </a:rPr>
                <a:t>+</a:t>
              </a:r>
              <a:r>
                <a:rPr lang="en-US" sz="2300" b="1" i="1">
                  <a:latin typeface="Tahoma" pitchFamily="34" charset="0"/>
                </a:rPr>
                <a:t>I </a:t>
              </a:r>
              <a:r>
                <a:rPr lang="en-US" sz="2300">
                  <a:latin typeface="Tahoma" pitchFamily="34" charset="0"/>
                </a:rPr>
                <a:t>+</a:t>
              </a:r>
              <a:r>
                <a:rPr lang="en-US" sz="2300" b="1" i="1">
                  <a:latin typeface="Tahoma" pitchFamily="34" charset="0"/>
                </a:rPr>
                <a:t>G</a:t>
              </a:r>
              <a:r>
                <a:rPr lang="en-US" sz="2300">
                  <a:latin typeface="Arial" charset="0"/>
                </a:rPr>
                <a:t> </a:t>
              </a:r>
            </a:p>
          </p:txBody>
        </p:sp>
        <p:sp>
          <p:nvSpPr>
            <p:cNvPr id="8203" name="Line 11"/>
            <p:cNvSpPr>
              <a:spLocks noChangeShapeType="1"/>
            </p:cNvSpPr>
            <p:nvPr/>
          </p:nvSpPr>
          <p:spPr bwMode="auto">
            <a:xfrm flipV="1">
              <a:off x="2256" y="1740"/>
              <a:ext cx="2256" cy="768"/>
            </a:xfrm>
            <a:prstGeom prst="line">
              <a:avLst/>
            </a:prstGeom>
            <a:noFill/>
            <a:ln w="28575">
              <a:solidFill>
                <a:srgbClr val="CC0000"/>
              </a:solidFill>
              <a:round/>
              <a:headEnd/>
              <a:tailEnd/>
            </a:ln>
            <a:effectLst/>
          </p:spPr>
          <p:txBody>
            <a:bodyPr/>
            <a:lstStyle/>
            <a:p>
              <a:endParaRPr lang="en-US"/>
            </a:p>
          </p:txBody>
        </p:sp>
      </p:grpSp>
      <p:grpSp>
        <p:nvGrpSpPr>
          <p:cNvPr id="8216" name="Group 24"/>
          <p:cNvGrpSpPr>
            <a:grpSpLocks/>
          </p:cNvGrpSpPr>
          <p:nvPr/>
        </p:nvGrpSpPr>
        <p:grpSpPr bwMode="auto">
          <a:xfrm>
            <a:off x="5029200" y="3141663"/>
            <a:ext cx="1695450" cy="730250"/>
            <a:chOff x="3168" y="1979"/>
            <a:chExt cx="1068" cy="460"/>
          </a:xfrm>
        </p:grpSpPr>
        <p:grpSp>
          <p:nvGrpSpPr>
            <p:cNvPr id="8213" name="Group 21"/>
            <p:cNvGrpSpPr>
              <a:grpSpLocks/>
            </p:cNvGrpSpPr>
            <p:nvPr/>
          </p:nvGrpSpPr>
          <p:grpSpPr bwMode="auto">
            <a:xfrm>
              <a:off x="3168" y="2016"/>
              <a:ext cx="528" cy="192"/>
              <a:chOff x="3264" y="2016"/>
              <a:chExt cx="432" cy="144"/>
            </a:xfrm>
          </p:grpSpPr>
          <p:sp>
            <p:nvSpPr>
              <p:cNvPr id="8211" name="Line 19"/>
              <p:cNvSpPr>
                <a:spLocks noChangeShapeType="1"/>
              </p:cNvSpPr>
              <p:nvPr/>
            </p:nvSpPr>
            <p:spPr bwMode="auto">
              <a:xfrm>
                <a:off x="3264" y="2160"/>
                <a:ext cx="432" cy="0"/>
              </a:xfrm>
              <a:prstGeom prst="line">
                <a:avLst/>
              </a:prstGeom>
              <a:noFill/>
              <a:ln w="9525">
                <a:solidFill>
                  <a:schemeClr val="tx1"/>
                </a:solidFill>
                <a:round/>
                <a:headEnd/>
                <a:tailEnd/>
              </a:ln>
              <a:effectLst/>
            </p:spPr>
            <p:txBody>
              <a:bodyPr/>
              <a:lstStyle/>
              <a:p>
                <a:endParaRPr lang="en-US"/>
              </a:p>
            </p:txBody>
          </p:sp>
          <p:sp>
            <p:nvSpPr>
              <p:cNvPr id="8212" name="Line 20"/>
              <p:cNvSpPr>
                <a:spLocks noChangeShapeType="1"/>
              </p:cNvSpPr>
              <p:nvPr/>
            </p:nvSpPr>
            <p:spPr bwMode="auto">
              <a:xfrm flipV="1">
                <a:off x="3696" y="2016"/>
                <a:ext cx="0" cy="144"/>
              </a:xfrm>
              <a:prstGeom prst="line">
                <a:avLst/>
              </a:prstGeom>
              <a:noFill/>
              <a:ln w="9525">
                <a:solidFill>
                  <a:schemeClr val="tx1"/>
                </a:solidFill>
                <a:round/>
                <a:headEnd/>
                <a:tailEnd/>
              </a:ln>
              <a:effectLst/>
            </p:spPr>
            <p:txBody>
              <a:bodyPr/>
              <a:lstStyle/>
              <a:p>
                <a:endParaRPr lang="en-US"/>
              </a:p>
            </p:txBody>
          </p:sp>
        </p:grpSp>
        <p:sp>
          <p:nvSpPr>
            <p:cNvPr id="8214" name="Text Box 22"/>
            <p:cNvSpPr txBox="1">
              <a:spLocks noChangeArrowheads="1"/>
            </p:cNvSpPr>
            <p:nvPr/>
          </p:nvSpPr>
          <p:spPr bwMode="auto">
            <a:xfrm>
              <a:off x="3660" y="1979"/>
              <a:ext cx="576" cy="279"/>
            </a:xfrm>
            <a:prstGeom prst="rect">
              <a:avLst/>
            </a:prstGeom>
            <a:noFill/>
            <a:ln w="9525">
              <a:noFill/>
              <a:miter lim="800000"/>
              <a:headEnd/>
              <a:tailEnd/>
            </a:ln>
            <a:effectLst/>
          </p:spPr>
          <p:txBody>
            <a:bodyPr>
              <a:spAutoFit/>
            </a:bodyPr>
            <a:lstStyle/>
            <a:p>
              <a:pPr>
                <a:spcBef>
                  <a:spcPct val="50000"/>
                </a:spcBef>
              </a:pPr>
              <a:r>
                <a:rPr lang="en-US" sz="2300">
                  <a:latin typeface="Arial" charset="0"/>
                </a:rPr>
                <a:t>MPC</a:t>
              </a:r>
            </a:p>
          </p:txBody>
        </p:sp>
        <p:sp>
          <p:nvSpPr>
            <p:cNvPr id="8215" name="Text Box 23"/>
            <p:cNvSpPr txBox="1">
              <a:spLocks noChangeArrowheads="1"/>
            </p:cNvSpPr>
            <p:nvPr/>
          </p:nvSpPr>
          <p:spPr bwMode="auto">
            <a:xfrm>
              <a:off x="3360" y="2160"/>
              <a:ext cx="240" cy="279"/>
            </a:xfrm>
            <a:prstGeom prst="rect">
              <a:avLst/>
            </a:prstGeom>
            <a:noFill/>
            <a:ln w="9525">
              <a:noFill/>
              <a:miter lim="800000"/>
              <a:headEnd/>
              <a:tailEnd/>
            </a:ln>
            <a:effectLst/>
          </p:spPr>
          <p:txBody>
            <a:bodyPr>
              <a:spAutoFit/>
            </a:bodyPr>
            <a:lstStyle/>
            <a:p>
              <a:pPr>
                <a:spcBef>
                  <a:spcPct val="50000"/>
                </a:spcBef>
              </a:pPr>
              <a:r>
                <a:rPr lang="en-US" sz="2300">
                  <a:latin typeface="Arial" charset="0"/>
                </a:rPr>
                <a:t>1</a:t>
              </a:r>
            </a:p>
          </p:txBody>
        </p:sp>
      </p:gr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a:bodyPr>
          <a:lstStyle/>
          <a:p>
            <a:pPr>
              <a:lnSpc>
                <a:spcPct val="90000"/>
              </a:lnSpc>
            </a:pPr>
            <a:r>
              <a:rPr lang="en-US" sz="2400" b="1" dirty="0">
                <a:latin typeface="Arial" pitchFamily="34" charset="0"/>
                <a:cs typeface="Arial" pitchFamily="34" charset="0"/>
              </a:rPr>
              <a:t>Graphing the equilibrium condition</a:t>
            </a:r>
          </a:p>
        </p:txBody>
      </p:sp>
      <p:grpSp>
        <p:nvGrpSpPr>
          <p:cNvPr id="12291" name="Group 3"/>
          <p:cNvGrpSpPr>
            <a:grpSpLocks/>
          </p:cNvGrpSpPr>
          <p:nvPr/>
        </p:nvGrpSpPr>
        <p:grpSpPr bwMode="auto">
          <a:xfrm>
            <a:off x="3581400" y="1619250"/>
            <a:ext cx="3962400" cy="3352800"/>
            <a:chOff x="2640" y="1056"/>
            <a:chExt cx="2496" cy="2112"/>
          </a:xfrm>
        </p:grpSpPr>
        <p:sp>
          <p:nvSpPr>
            <p:cNvPr id="12292" name="Line 4"/>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12293" name="Line 5"/>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12294" name="Text Box 6"/>
          <p:cNvSpPr txBox="1">
            <a:spLocks noChangeArrowheads="1"/>
          </p:cNvSpPr>
          <p:nvPr/>
        </p:nvSpPr>
        <p:spPr bwMode="auto">
          <a:xfrm>
            <a:off x="5562600" y="4895850"/>
            <a:ext cx="2590800" cy="457200"/>
          </a:xfrm>
          <a:prstGeom prst="rect">
            <a:avLst/>
          </a:prstGeom>
          <a:noFill/>
          <a:ln w="9525">
            <a:noFill/>
            <a:miter lim="800000"/>
            <a:headEnd/>
            <a:tailEnd/>
          </a:ln>
          <a:effectLst/>
        </p:spPr>
        <p:txBody>
          <a:bodyPr>
            <a:spAutoFit/>
          </a:bodyPr>
          <a:lstStyle/>
          <a:p>
            <a:pPr>
              <a:spcBef>
                <a:spcPct val="50000"/>
              </a:spcBef>
            </a:pPr>
            <a:r>
              <a:rPr lang="en-US" sz="2200">
                <a:latin typeface="Arial" charset="0"/>
              </a:rPr>
              <a:t>income, output,</a:t>
            </a:r>
            <a:r>
              <a:rPr lang="en-US">
                <a:latin typeface="Arial" charset="0"/>
              </a:rPr>
              <a:t> </a:t>
            </a:r>
            <a:r>
              <a:rPr lang="en-US" b="1" i="1">
                <a:latin typeface="Tahoma" pitchFamily="34" charset="0"/>
              </a:rPr>
              <a:t>Y</a:t>
            </a:r>
            <a:r>
              <a:rPr lang="en-US">
                <a:latin typeface="Arial" charset="0"/>
              </a:rPr>
              <a:t> </a:t>
            </a:r>
          </a:p>
        </p:txBody>
      </p:sp>
      <p:sp>
        <p:nvSpPr>
          <p:cNvPr id="12295" name="Text Box 7"/>
          <p:cNvSpPr txBox="1">
            <a:spLocks noChangeArrowheads="1"/>
          </p:cNvSpPr>
          <p:nvPr/>
        </p:nvSpPr>
        <p:spPr bwMode="auto">
          <a:xfrm>
            <a:off x="1752600" y="1219200"/>
            <a:ext cx="1828800" cy="1162050"/>
          </a:xfrm>
          <a:prstGeom prst="rect">
            <a:avLst/>
          </a:prstGeom>
          <a:noFill/>
          <a:ln w="9525">
            <a:noFill/>
            <a:miter lim="800000"/>
            <a:headEnd/>
            <a:tailEnd/>
          </a:ln>
          <a:effectLst/>
        </p:spPr>
        <p:txBody>
          <a:bodyPr>
            <a:spAutoFit/>
          </a:bodyPr>
          <a:lstStyle/>
          <a:p>
            <a:pPr>
              <a:spcBef>
                <a:spcPct val="5000"/>
              </a:spcBef>
              <a:tabLst>
                <a:tab pos="1830388" algn="r"/>
              </a:tabLst>
            </a:pPr>
            <a:r>
              <a:rPr lang="en-US" b="1" i="1">
                <a:latin typeface="Tahoma" pitchFamily="34" charset="0"/>
              </a:rPr>
              <a:t>	E</a:t>
            </a:r>
            <a:endParaRPr lang="en-US" sz="2200">
              <a:latin typeface="Arial" charset="0"/>
            </a:endParaRPr>
          </a:p>
          <a:p>
            <a:pPr>
              <a:spcBef>
                <a:spcPct val="5000"/>
              </a:spcBef>
              <a:tabLst>
                <a:tab pos="1830388" algn="r"/>
              </a:tabLst>
            </a:pPr>
            <a:r>
              <a:rPr lang="en-US" sz="2200">
                <a:latin typeface="Arial" charset="0"/>
              </a:rPr>
              <a:t>	planned</a:t>
            </a:r>
          </a:p>
          <a:p>
            <a:pPr>
              <a:spcBef>
                <a:spcPct val="5000"/>
              </a:spcBef>
              <a:tabLst>
                <a:tab pos="1830388" algn="r"/>
              </a:tabLst>
            </a:pPr>
            <a:r>
              <a:rPr lang="en-US" sz="2200">
                <a:latin typeface="Arial" charset="0"/>
              </a:rPr>
              <a:t>	expenditure</a:t>
            </a:r>
          </a:p>
        </p:txBody>
      </p:sp>
      <p:grpSp>
        <p:nvGrpSpPr>
          <p:cNvPr id="12307" name="Group 19"/>
          <p:cNvGrpSpPr>
            <a:grpSpLocks/>
          </p:cNvGrpSpPr>
          <p:nvPr/>
        </p:nvGrpSpPr>
        <p:grpSpPr bwMode="auto">
          <a:xfrm>
            <a:off x="3581400" y="1619250"/>
            <a:ext cx="3657600" cy="3352800"/>
            <a:chOff x="2256" y="1020"/>
            <a:chExt cx="2304" cy="2112"/>
          </a:xfrm>
        </p:grpSpPr>
        <p:sp>
          <p:nvSpPr>
            <p:cNvPr id="12296" name="Line 8"/>
            <p:cNvSpPr>
              <a:spLocks noChangeShapeType="1"/>
            </p:cNvSpPr>
            <p:nvPr/>
          </p:nvSpPr>
          <p:spPr bwMode="auto">
            <a:xfrm flipV="1">
              <a:off x="2256" y="1260"/>
              <a:ext cx="1872" cy="1872"/>
            </a:xfrm>
            <a:prstGeom prst="line">
              <a:avLst/>
            </a:prstGeom>
            <a:noFill/>
            <a:ln w="28575">
              <a:solidFill>
                <a:schemeClr val="accent2"/>
              </a:solidFill>
              <a:round/>
              <a:headEnd/>
              <a:tailEnd/>
            </a:ln>
            <a:effectLst/>
          </p:spPr>
          <p:txBody>
            <a:bodyPr/>
            <a:lstStyle/>
            <a:p>
              <a:endParaRPr lang="en-US"/>
            </a:p>
          </p:txBody>
        </p:sp>
        <p:sp>
          <p:nvSpPr>
            <p:cNvPr id="12297" name="Text Box 9"/>
            <p:cNvSpPr txBox="1">
              <a:spLocks noChangeArrowheads="1"/>
            </p:cNvSpPr>
            <p:nvPr/>
          </p:nvSpPr>
          <p:spPr bwMode="auto">
            <a:xfrm>
              <a:off x="3936" y="1020"/>
              <a:ext cx="624" cy="279"/>
            </a:xfrm>
            <a:prstGeom prst="rect">
              <a:avLst/>
            </a:prstGeom>
            <a:noFill/>
            <a:ln w="9525">
              <a:noFill/>
              <a:miter lim="800000"/>
              <a:headEnd/>
              <a:tailEnd/>
            </a:ln>
            <a:effectLst/>
          </p:spPr>
          <p:txBody>
            <a:bodyPr>
              <a:spAutoFit/>
            </a:bodyPr>
            <a:lstStyle/>
            <a:p>
              <a:pPr>
                <a:spcBef>
                  <a:spcPct val="50000"/>
                </a:spcBef>
              </a:pPr>
              <a:r>
                <a:rPr lang="en-US" sz="2300" b="1" i="1">
                  <a:latin typeface="Tahoma" pitchFamily="34" charset="0"/>
                </a:rPr>
                <a:t>E</a:t>
              </a:r>
              <a:r>
                <a:rPr lang="en-US" sz="2300">
                  <a:latin typeface="Tahoma" pitchFamily="34" charset="0"/>
                </a:rPr>
                <a:t> =</a:t>
              </a:r>
              <a:r>
                <a:rPr lang="en-US" sz="2300" b="1" i="1">
                  <a:latin typeface="Tahoma" pitchFamily="34" charset="0"/>
                </a:rPr>
                <a:t>Y</a:t>
              </a:r>
              <a:r>
                <a:rPr lang="en-US" sz="2300">
                  <a:latin typeface="Arial" charset="0"/>
                </a:rPr>
                <a:t> </a:t>
              </a:r>
            </a:p>
          </p:txBody>
        </p:sp>
      </p:grpSp>
      <p:sp>
        <p:nvSpPr>
          <p:cNvPr id="12308" name="Arc 20"/>
          <p:cNvSpPr>
            <a:spLocks/>
          </p:cNvSpPr>
          <p:nvPr/>
        </p:nvSpPr>
        <p:spPr bwMode="auto">
          <a:xfrm>
            <a:off x="3657600" y="4316413"/>
            <a:ext cx="990600" cy="719137"/>
          </a:xfrm>
          <a:custGeom>
            <a:avLst/>
            <a:gdLst>
              <a:gd name="G0" fmla="+- 0 0 0"/>
              <a:gd name="G1" fmla="+- 17238 0 0"/>
              <a:gd name="G2" fmla="+- 21600 0 0"/>
              <a:gd name="T0" fmla="*/ 13016 w 21536"/>
              <a:gd name="T1" fmla="*/ 0 h 17238"/>
              <a:gd name="T2" fmla="*/ 21536 w 21536"/>
              <a:gd name="T3" fmla="*/ 15570 h 17238"/>
              <a:gd name="T4" fmla="*/ 0 w 21536"/>
              <a:gd name="T5" fmla="*/ 17238 h 17238"/>
            </a:gdLst>
            <a:ahLst/>
            <a:cxnLst>
              <a:cxn ang="0">
                <a:pos x="T0" y="T1"/>
              </a:cxn>
              <a:cxn ang="0">
                <a:pos x="T2" y="T3"/>
              </a:cxn>
              <a:cxn ang="0">
                <a:pos x="T4" y="T5"/>
              </a:cxn>
            </a:cxnLst>
            <a:rect l="0" t="0" r="r" b="b"/>
            <a:pathLst>
              <a:path w="21536" h="17238" fill="none" extrusionOk="0">
                <a:moveTo>
                  <a:pt x="13015" y="0"/>
                </a:moveTo>
                <a:cubicBezTo>
                  <a:pt x="17955" y="3729"/>
                  <a:pt x="21057" y="9399"/>
                  <a:pt x="21535" y="15570"/>
                </a:cubicBezTo>
              </a:path>
              <a:path w="21536" h="17238" stroke="0" extrusionOk="0">
                <a:moveTo>
                  <a:pt x="13015" y="0"/>
                </a:moveTo>
                <a:cubicBezTo>
                  <a:pt x="17955" y="3729"/>
                  <a:pt x="21057" y="9399"/>
                  <a:pt x="21535" y="15570"/>
                </a:cubicBezTo>
                <a:lnTo>
                  <a:pt x="0" y="17238"/>
                </a:lnTo>
                <a:close/>
              </a:path>
            </a:pathLst>
          </a:custGeom>
          <a:noFill/>
          <a:ln w="38100">
            <a:solidFill>
              <a:schemeClr val="tx1"/>
            </a:solidFill>
            <a:round/>
            <a:headEnd type="triangle" w="med" len="med"/>
            <a:tailEnd/>
          </a:ln>
          <a:effectLst/>
        </p:spPr>
        <p:txBody>
          <a:bodyPr wrap="none" anchor="ctr"/>
          <a:lstStyle/>
          <a:p>
            <a:endParaRPr lang="en-US"/>
          </a:p>
        </p:txBody>
      </p:sp>
      <p:sp>
        <p:nvSpPr>
          <p:cNvPr id="12309" name="Text Box 21"/>
          <p:cNvSpPr txBox="1">
            <a:spLocks noChangeArrowheads="1"/>
          </p:cNvSpPr>
          <p:nvPr/>
        </p:nvSpPr>
        <p:spPr bwMode="auto">
          <a:xfrm>
            <a:off x="4586288" y="4222750"/>
            <a:ext cx="685800" cy="503238"/>
          </a:xfrm>
          <a:prstGeom prst="rect">
            <a:avLst/>
          </a:prstGeom>
          <a:noFill/>
          <a:ln w="9525">
            <a:noFill/>
            <a:miter lim="800000"/>
            <a:headEnd/>
            <a:tailEnd/>
          </a:ln>
          <a:effectLst/>
        </p:spPr>
        <p:txBody>
          <a:bodyPr>
            <a:spAutoFit/>
          </a:bodyPr>
          <a:lstStyle/>
          <a:p>
            <a:pPr>
              <a:spcBef>
                <a:spcPct val="50000"/>
              </a:spcBef>
            </a:pPr>
            <a:r>
              <a:rPr lang="en-US">
                <a:latin typeface="Arial" charset="0"/>
              </a:rPr>
              <a:t>45</a:t>
            </a:r>
            <a:r>
              <a:rPr lang="en-US" sz="2700">
                <a:latin typeface="Arial" charset="0"/>
                <a:cs typeface="Arial" charset="0"/>
              </a:rPr>
              <a:t>º</a:t>
            </a:r>
            <a:endParaRPr lang="en-US" sz="2700" baseline="30000">
              <a:latin typeface="Arial"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304800" y="228600"/>
            <a:ext cx="8610600" cy="838200"/>
          </a:xfrm>
        </p:spPr>
        <p:txBody>
          <a:bodyPr>
            <a:normAutofit/>
          </a:bodyPr>
          <a:lstStyle/>
          <a:p>
            <a:pPr>
              <a:lnSpc>
                <a:spcPct val="90000"/>
              </a:lnSpc>
            </a:pPr>
            <a:r>
              <a:rPr lang="en-US" sz="2400" b="1" dirty="0">
                <a:latin typeface="Arial" pitchFamily="34" charset="0"/>
                <a:cs typeface="Arial" pitchFamily="34" charset="0"/>
              </a:rPr>
              <a:t>The equilibrium value of income</a:t>
            </a:r>
          </a:p>
        </p:txBody>
      </p:sp>
      <p:grpSp>
        <p:nvGrpSpPr>
          <p:cNvPr id="14339" name="Group 3"/>
          <p:cNvGrpSpPr>
            <a:grpSpLocks/>
          </p:cNvGrpSpPr>
          <p:nvPr/>
        </p:nvGrpSpPr>
        <p:grpSpPr bwMode="auto">
          <a:xfrm>
            <a:off x="3581400" y="1619250"/>
            <a:ext cx="3962400" cy="3352800"/>
            <a:chOff x="2640" y="1056"/>
            <a:chExt cx="2496" cy="2112"/>
          </a:xfrm>
        </p:grpSpPr>
        <p:sp>
          <p:nvSpPr>
            <p:cNvPr id="14340" name="Line 4"/>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14341" name="Line 5"/>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14342" name="Text Box 6"/>
          <p:cNvSpPr txBox="1">
            <a:spLocks noChangeArrowheads="1"/>
          </p:cNvSpPr>
          <p:nvPr/>
        </p:nvSpPr>
        <p:spPr bwMode="auto">
          <a:xfrm>
            <a:off x="5562600" y="4895850"/>
            <a:ext cx="2590800" cy="457200"/>
          </a:xfrm>
          <a:prstGeom prst="rect">
            <a:avLst/>
          </a:prstGeom>
          <a:noFill/>
          <a:ln w="9525">
            <a:noFill/>
            <a:miter lim="800000"/>
            <a:headEnd/>
            <a:tailEnd/>
          </a:ln>
          <a:effectLst/>
        </p:spPr>
        <p:txBody>
          <a:bodyPr>
            <a:spAutoFit/>
          </a:bodyPr>
          <a:lstStyle/>
          <a:p>
            <a:pPr>
              <a:spcBef>
                <a:spcPct val="50000"/>
              </a:spcBef>
            </a:pPr>
            <a:r>
              <a:rPr lang="en-US" sz="2200">
                <a:latin typeface="Arial" charset="0"/>
              </a:rPr>
              <a:t>income, output,</a:t>
            </a:r>
            <a:r>
              <a:rPr lang="en-US">
                <a:latin typeface="Arial" charset="0"/>
              </a:rPr>
              <a:t> </a:t>
            </a:r>
            <a:r>
              <a:rPr lang="en-US" b="1" i="1">
                <a:latin typeface="Tahoma" pitchFamily="34" charset="0"/>
              </a:rPr>
              <a:t>Y</a:t>
            </a:r>
            <a:r>
              <a:rPr lang="en-US">
                <a:latin typeface="Arial" charset="0"/>
              </a:rPr>
              <a:t> </a:t>
            </a:r>
          </a:p>
        </p:txBody>
      </p:sp>
      <p:sp>
        <p:nvSpPr>
          <p:cNvPr id="14343" name="Text Box 7"/>
          <p:cNvSpPr txBox="1">
            <a:spLocks noChangeArrowheads="1"/>
          </p:cNvSpPr>
          <p:nvPr/>
        </p:nvSpPr>
        <p:spPr bwMode="auto">
          <a:xfrm>
            <a:off x="1752600" y="1219200"/>
            <a:ext cx="1828800" cy="1162050"/>
          </a:xfrm>
          <a:prstGeom prst="rect">
            <a:avLst/>
          </a:prstGeom>
          <a:noFill/>
          <a:ln w="9525">
            <a:noFill/>
            <a:miter lim="800000"/>
            <a:headEnd/>
            <a:tailEnd/>
          </a:ln>
          <a:effectLst/>
        </p:spPr>
        <p:txBody>
          <a:bodyPr>
            <a:spAutoFit/>
          </a:bodyPr>
          <a:lstStyle/>
          <a:p>
            <a:pPr>
              <a:spcBef>
                <a:spcPct val="5000"/>
              </a:spcBef>
              <a:tabLst>
                <a:tab pos="1830388" algn="r"/>
              </a:tabLst>
            </a:pPr>
            <a:r>
              <a:rPr lang="en-US" b="1" i="1">
                <a:latin typeface="Tahoma" pitchFamily="34" charset="0"/>
              </a:rPr>
              <a:t>	E</a:t>
            </a:r>
            <a:endParaRPr lang="en-US" sz="2200">
              <a:latin typeface="Arial" charset="0"/>
            </a:endParaRPr>
          </a:p>
          <a:p>
            <a:pPr>
              <a:spcBef>
                <a:spcPct val="5000"/>
              </a:spcBef>
              <a:tabLst>
                <a:tab pos="1830388" algn="r"/>
              </a:tabLst>
            </a:pPr>
            <a:r>
              <a:rPr lang="en-US" sz="2200">
                <a:latin typeface="Arial" charset="0"/>
              </a:rPr>
              <a:t>	planned</a:t>
            </a:r>
          </a:p>
          <a:p>
            <a:pPr>
              <a:spcBef>
                <a:spcPct val="5000"/>
              </a:spcBef>
              <a:tabLst>
                <a:tab pos="1830388" algn="r"/>
              </a:tabLst>
            </a:pPr>
            <a:r>
              <a:rPr lang="en-US" sz="2200">
                <a:latin typeface="Arial" charset="0"/>
              </a:rPr>
              <a:t>	expenditure</a:t>
            </a:r>
          </a:p>
        </p:txBody>
      </p:sp>
      <p:sp>
        <p:nvSpPr>
          <p:cNvPr id="14344" name="Line 8"/>
          <p:cNvSpPr>
            <a:spLocks noChangeShapeType="1"/>
          </p:cNvSpPr>
          <p:nvPr/>
        </p:nvSpPr>
        <p:spPr bwMode="auto">
          <a:xfrm flipV="1">
            <a:off x="3581400" y="2000250"/>
            <a:ext cx="2971800" cy="2971800"/>
          </a:xfrm>
          <a:prstGeom prst="line">
            <a:avLst/>
          </a:prstGeom>
          <a:noFill/>
          <a:ln w="28575">
            <a:solidFill>
              <a:schemeClr val="tx1"/>
            </a:solidFill>
            <a:round/>
            <a:headEnd/>
            <a:tailEnd/>
          </a:ln>
          <a:effectLst/>
        </p:spPr>
        <p:txBody>
          <a:bodyPr/>
          <a:lstStyle/>
          <a:p>
            <a:endParaRPr lang="en-US"/>
          </a:p>
        </p:txBody>
      </p:sp>
      <p:sp>
        <p:nvSpPr>
          <p:cNvPr id="14345" name="Text Box 9"/>
          <p:cNvSpPr txBox="1">
            <a:spLocks noChangeArrowheads="1"/>
          </p:cNvSpPr>
          <p:nvPr/>
        </p:nvSpPr>
        <p:spPr bwMode="auto">
          <a:xfrm>
            <a:off x="6248400" y="1619250"/>
            <a:ext cx="990600" cy="442913"/>
          </a:xfrm>
          <a:prstGeom prst="rect">
            <a:avLst/>
          </a:prstGeom>
          <a:noFill/>
          <a:ln w="9525">
            <a:noFill/>
            <a:miter lim="800000"/>
            <a:headEnd/>
            <a:tailEnd/>
          </a:ln>
          <a:effectLst/>
        </p:spPr>
        <p:txBody>
          <a:bodyPr>
            <a:spAutoFit/>
          </a:bodyPr>
          <a:lstStyle/>
          <a:p>
            <a:pPr>
              <a:spcBef>
                <a:spcPct val="50000"/>
              </a:spcBef>
            </a:pPr>
            <a:r>
              <a:rPr lang="en-US" sz="2300" b="1" i="1">
                <a:latin typeface="Tahoma" pitchFamily="34" charset="0"/>
              </a:rPr>
              <a:t>E</a:t>
            </a:r>
            <a:r>
              <a:rPr lang="en-US" sz="2300">
                <a:latin typeface="Tahoma" pitchFamily="34" charset="0"/>
              </a:rPr>
              <a:t> =</a:t>
            </a:r>
            <a:r>
              <a:rPr lang="en-US" sz="2300" b="1" i="1">
                <a:latin typeface="Tahoma" pitchFamily="34" charset="0"/>
              </a:rPr>
              <a:t>Y</a:t>
            </a:r>
            <a:r>
              <a:rPr lang="en-US" sz="2300">
                <a:latin typeface="Arial" charset="0"/>
              </a:rPr>
              <a:t> </a:t>
            </a:r>
          </a:p>
        </p:txBody>
      </p:sp>
      <p:sp>
        <p:nvSpPr>
          <p:cNvPr id="14346" name="Text Box 10"/>
          <p:cNvSpPr txBox="1">
            <a:spLocks noChangeArrowheads="1"/>
          </p:cNvSpPr>
          <p:nvPr/>
        </p:nvSpPr>
        <p:spPr bwMode="auto">
          <a:xfrm>
            <a:off x="6934200" y="2381250"/>
            <a:ext cx="2057400" cy="442913"/>
          </a:xfrm>
          <a:prstGeom prst="rect">
            <a:avLst/>
          </a:prstGeom>
          <a:noFill/>
          <a:ln w="9525">
            <a:noFill/>
            <a:miter lim="800000"/>
            <a:headEnd/>
            <a:tailEnd/>
          </a:ln>
          <a:effectLst/>
        </p:spPr>
        <p:txBody>
          <a:bodyPr>
            <a:spAutoFit/>
          </a:bodyPr>
          <a:lstStyle/>
          <a:p>
            <a:pPr>
              <a:spcBef>
                <a:spcPct val="50000"/>
              </a:spcBef>
            </a:pPr>
            <a:r>
              <a:rPr lang="en-US" sz="2300" b="1" i="1">
                <a:latin typeface="Tahoma" pitchFamily="34" charset="0"/>
              </a:rPr>
              <a:t>E</a:t>
            </a:r>
            <a:r>
              <a:rPr lang="en-US" sz="2300">
                <a:latin typeface="Tahoma" pitchFamily="34" charset="0"/>
              </a:rPr>
              <a:t> =</a:t>
            </a:r>
            <a:r>
              <a:rPr lang="en-US" sz="2300" b="1" i="1">
                <a:latin typeface="Tahoma" pitchFamily="34" charset="0"/>
              </a:rPr>
              <a:t>C </a:t>
            </a:r>
            <a:r>
              <a:rPr lang="en-US" sz="2300">
                <a:latin typeface="Tahoma" pitchFamily="34" charset="0"/>
              </a:rPr>
              <a:t>+</a:t>
            </a:r>
            <a:r>
              <a:rPr lang="en-US" sz="2300" b="1" i="1">
                <a:latin typeface="Tahoma" pitchFamily="34" charset="0"/>
              </a:rPr>
              <a:t>I </a:t>
            </a:r>
            <a:r>
              <a:rPr lang="en-US" sz="2300">
                <a:latin typeface="Tahoma" pitchFamily="34" charset="0"/>
              </a:rPr>
              <a:t>+</a:t>
            </a:r>
            <a:r>
              <a:rPr lang="en-US" sz="2300" b="1" i="1">
                <a:latin typeface="Tahoma" pitchFamily="34" charset="0"/>
              </a:rPr>
              <a:t>G</a:t>
            </a:r>
            <a:r>
              <a:rPr lang="en-US" sz="2300">
                <a:latin typeface="Arial" charset="0"/>
              </a:rPr>
              <a:t> </a:t>
            </a:r>
          </a:p>
        </p:txBody>
      </p:sp>
      <p:sp>
        <p:nvSpPr>
          <p:cNvPr id="14347" name="Line 11"/>
          <p:cNvSpPr>
            <a:spLocks noChangeShapeType="1"/>
          </p:cNvSpPr>
          <p:nvPr/>
        </p:nvSpPr>
        <p:spPr bwMode="auto">
          <a:xfrm flipV="1">
            <a:off x="3581400" y="2762250"/>
            <a:ext cx="3581400" cy="1219200"/>
          </a:xfrm>
          <a:prstGeom prst="line">
            <a:avLst/>
          </a:prstGeom>
          <a:noFill/>
          <a:ln w="28575">
            <a:solidFill>
              <a:schemeClr val="tx1"/>
            </a:solidFill>
            <a:round/>
            <a:headEnd/>
            <a:tailEnd/>
          </a:ln>
          <a:effectLst/>
        </p:spPr>
        <p:txBody>
          <a:bodyPr/>
          <a:lstStyle/>
          <a:p>
            <a:endParaRPr lang="en-US"/>
          </a:p>
        </p:txBody>
      </p:sp>
      <p:sp>
        <p:nvSpPr>
          <p:cNvPr id="14348" name="Line 12"/>
          <p:cNvSpPr>
            <a:spLocks noChangeShapeType="1"/>
          </p:cNvSpPr>
          <p:nvPr/>
        </p:nvSpPr>
        <p:spPr bwMode="auto">
          <a:xfrm>
            <a:off x="5105400" y="3448050"/>
            <a:ext cx="0" cy="1524000"/>
          </a:xfrm>
          <a:prstGeom prst="line">
            <a:avLst/>
          </a:prstGeom>
          <a:noFill/>
          <a:ln w="19050">
            <a:solidFill>
              <a:schemeClr val="tx1"/>
            </a:solidFill>
            <a:prstDash val="dash"/>
            <a:round/>
            <a:headEnd/>
            <a:tailEnd/>
          </a:ln>
          <a:effectLst/>
        </p:spPr>
        <p:txBody>
          <a:bodyPr/>
          <a:lstStyle/>
          <a:p>
            <a:endParaRPr lang="en-US"/>
          </a:p>
        </p:txBody>
      </p:sp>
      <p:sp>
        <p:nvSpPr>
          <p:cNvPr id="14349" name="Line 13"/>
          <p:cNvSpPr>
            <a:spLocks noChangeShapeType="1"/>
          </p:cNvSpPr>
          <p:nvPr/>
        </p:nvSpPr>
        <p:spPr bwMode="auto">
          <a:xfrm flipV="1">
            <a:off x="3581400" y="3448050"/>
            <a:ext cx="1524000" cy="0"/>
          </a:xfrm>
          <a:prstGeom prst="line">
            <a:avLst/>
          </a:prstGeom>
          <a:noFill/>
          <a:ln w="19050">
            <a:solidFill>
              <a:schemeClr val="tx1"/>
            </a:solidFill>
            <a:prstDash val="dash"/>
            <a:round/>
            <a:headEnd/>
            <a:tailEnd/>
          </a:ln>
          <a:effectLst/>
        </p:spPr>
        <p:txBody>
          <a:bodyPr/>
          <a:lstStyle/>
          <a:p>
            <a:endParaRPr lang="en-US"/>
          </a:p>
        </p:txBody>
      </p:sp>
      <p:grpSp>
        <p:nvGrpSpPr>
          <p:cNvPr id="14354" name="Group 18"/>
          <p:cNvGrpSpPr>
            <a:grpSpLocks/>
          </p:cNvGrpSpPr>
          <p:nvPr/>
        </p:nvGrpSpPr>
        <p:grpSpPr bwMode="auto">
          <a:xfrm>
            <a:off x="3657600" y="4953000"/>
            <a:ext cx="1752600" cy="1295400"/>
            <a:chOff x="2304" y="3120"/>
            <a:chExt cx="1104" cy="816"/>
          </a:xfrm>
        </p:grpSpPr>
        <p:sp>
          <p:nvSpPr>
            <p:cNvPr id="14351" name="Text Box 15"/>
            <p:cNvSpPr txBox="1">
              <a:spLocks noChangeArrowheads="1"/>
            </p:cNvSpPr>
            <p:nvPr/>
          </p:nvSpPr>
          <p:spPr bwMode="auto">
            <a:xfrm>
              <a:off x="2304" y="3430"/>
              <a:ext cx="1104" cy="506"/>
            </a:xfrm>
            <a:prstGeom prst="rect">
              <a:avLst/>
            </a:prstGeom>
            <a:solidFill>
              <a:srgbClr val="CCFFCC"/>
            </a:solidFill>
            <a:ln w="9525">
              <a:solidFill>
                <a:schemeClr val="tx1"/>
              </a:solidFill>
              <a:miter lim="800000"/>
              <a:headEnd/>
              <a:tailEnd/>
            </a:ln>
            <a:effectLst/>
          </p:spPr>
          <p:txBody>
            <a:bodyPr>
              <a:spAutoFit/>
            </a:bodyPr>
            <a:lstStyle/>
            <a:p>
              <a:pPr algn="ctr">
                <a:spcBef>
                  <a:spcPct val="50000"/>
                </a:spcBef>
              </a:pPr>
              <a:r>
                <a:rPr lang="en-US" sz="2300">
                  <a:latin typeface="Arial" charset="0"/>
                </a:rPr>
                <a:t>Equilibrium </a:t>
              </a:r>
              <a:br>
                <a:rPr lang="en-US" sz="2300">
                  <a:latin typeface="Arial" charset="0"/>
                </a:rPr>
              </a:br>
              <a:r>
                <a:rPr lang="en-US" sz="2300">
                  <a:latin typeface="Arial" charset="0"/>
                </a:rPr>
                <a:t>income</a:t>
              </a:r>
            </a:p>
          </p:txBody>
        </p:sp>
        <p:sp>
          <p:nvSpPr>
            <p:cNvPr id="14352" name="Line 16"/>
            <p:cNvSpPr>
              <a:spLocks noChangeShapeType="1"/>
            </p:cNvSpPr>
            <p:nvPr/>
          </p:nvSpPr>
          <p:spPr bwMode="auto">
            <a:xfrm flipV="1">
              <a:off x="3012" y="3120"/>
              <a:ext cx="204" cy="308"/>
            </a:xfrm>
            <a:prstGeom prst="line">
              <a:avLst/>
            </a:prstGeom>
            <a:noFill/>
            <a:ln w="38100">
              <a:solidFill>
                <a:schemeClr val="tx1"/>
              </a:solidFill>
              <a:round/>
              <a:headEnd/>
              <a:tailEnd type="triangle" w="lg" len="med"/>
            </a:ln>
            <a:effectLst/>
          </p:spPr>
          <p:txBody>
            <a:bodyPr/>
            <a:lstStyle/>
            <a:p>
              <a:endParaRPr lang="en-US"/>
            </a:p>
          </p:txBody>
        </p:sp>
      </p:gr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304800" y="304800"/>
            <a:ext cx="8534400" cy="838200"/>
          </a:xfrm>
        </p:spPr>
        <p:txBody>
          <a:bodyPr>
            <a:normAutofit/>
          </a:bodyPr>
          <a:lstStyle/>
          <a:p>
            <a:pPr>
              <a:lnSpc>
                <a:spcPct val="90000"/>
              </a:lnSpc>
            </a:pPr>
            <a:r>
              <a:rPr lang="en-US" sz="2400" b="1" dirty="0">
                <a:latin typeface="Arial" pitchFamily="34" charset="0"/>
                <a:cs typeface="Arial" pitchFamily="34" charset="0"/>
              </a:rPr>
              <a:t>An increase in government purchases</a:t>
            </a:r>
          </a:p>
        </p:txBody>
      </p:sp>
      <p:grpSp>
        <p:nvGrpSpPr>
          <p:cNvPr id="16427" name="Group 43"/>
          <p:cNvGrpSpPr>
            <a:grpSpLocks/>
          </p:cNvGrpSpPr>
          <p:nvPr/>
        </p:nvGrpSpPr>
        <p:grpSpPr bwMode="auto">
          <a:xfrm>
            <a:off x="3276600" y="1219200"/>
            <a:ext cx="4724400" cy="4114800"/>
            <a:chOff x="2064" y="768"/>
            <a:chExt cx="2976" cy="2592"/>
          </a:xfrm>
        </p:grpSpPr>
        <p:grpSp>
          <p:nvGrpSpPr>
            <p:cNvPr id="16387" name="Group 3"/>
            <p:cNvGrpSpPr>
              <a:grpSpLocks/>
            </p:cNvGrpSpPr>
            <p:nvPr/>
          </p:nvGrpSpPr>
          <p:grpSpPr bwMode="auto">
            <a:xfrm>
              <a:off x="2256" y="1020"/>
              <a:ext cx="2496" cy="2112"/>
              <a:chOff x="2640" y="1056"/>
              <a:chExt cx="2496" cy="2112"/>
            </a:xfrm>
          </p:grpSpPr>
          <p:sp>
            <p:nvSpPr>
              <p:cNvPr id="16388" name="Line 4"/>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16389" name="Line 5"/>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16390" name="Text Box 6"/>
            <p:cNvSpPr txBox="1">
              <a:spLocks noChangeArrowheads="1"/>
            </p:cNvSpPr>
            <p:nvPr/>
          </p:nvSpPr>
          <p:spPr bwMode="auto">
            <a:xfrm>
              <a:off x="4704" y="3072"/>
              <a:ext cx="336" cy="288"/>
            </a:xfrm>
            <a:prstGeom prst="rect">
              <a:avLst/>
            </a:prstGeom>
            <a:noFill/>
            <a:ln w="9525">
              <a:noFill/>
              <a:miter lim="800000"/>
              <a:headEnd/>
              <a:tailEnd/>
            </a:ln>
            <a:effectLst/>
          </p:spPr>
          <p:txBody>
            <a:bodyPr>
              <a:spAutoFit/>
            </a:bodyPr>
            <a:lstStyle/>
            <a:p>
              <a:pPr>
                <a:spcBef>
                  <a:spcPct val="50000"/>
                </a:spcBef>
              </a:pPr>
              <a:r>
                <a:rPr lang="en-US" b="1" i="1">
                  <a:latin typeface="Tahoma" pitchFamily="34" charset="0"/>
                </a:rPr>
                <a:t>Y</a:t>
              </a:r>
              <a:r>
                <a:rPr lang="en-US">
                  <a:latin typeface="Arial" charset="0"/>
                </a:rPr>
                <a:t> </a:t>
              </a:r>
            </a:p>
          </p:txBody>
        </p:sp>
        <p:sp>
          <p:nvSpPr>
            <p:cNvPr id="16391" name="Text Box 7"/>
            <p:cNvSpPr txBox="1">
              <a:spLocks noChangeArrowheads="1"/>
            </p:cNvSpPr>
            <p:nvPr/>
          </p:nvSpPr>
          <p:spPr bwMode="auto">
            <a:xfrm>
              <a:off x="2064" y="768"/>
              <a:ext cx="240" cy="288"/>
            </a:xfrm>
            <a:prstGeom prst="rect">
              <a:avLst/>
            </a:prstGeom>
            <a:noFill/>
            <a:ln w="9525">
              <a:noFill/>
              <a:miter lim="800000"/>
              <a:headEnd/>
              <a:tailEnd/>
            </a:ln>
            <a:effectLst/>
          </p:spPr>
          <p:txBody>
            <a:bodyPr>
              <a:spAutoFit/>
            </a:bodyPr>
            <a:lstStyle/>
            <a:p>
              <a:pPr algn="ctr">
                <a:spcBef>
                  <a:spcPct val="5000"/>
                </a:spcBef>
                <a:tabLst>
                  <a:tab pos="1830388" algn="r"/>
                </a:tabLst>
              </a:pPr>
              <a:r>
                <a:rPr lang="en-US" b="1" i="1">
                  <a:latin typeface="Tahoma" pitchFamily="34" charset="0"/>
                </a:rPr>
                <a:t>E</a:t>
              </a:r>
              <a:endParaRPr lang="en-US" sz="2200">
                <a:latin typeface="Arial" charset="0"/>
              </a:endParaRPr>
            </a:p>
          </p:txBody>
        </p:sp>
      </p:grpSp>
      <p:sp>
        <p:nvSpPr>
          <p:cNvPr id="16392" name="Line 8"/>
          <p:cNvSpPr>
            <a:spLocks noChangeShapeType="1"/>
          </p:cNvSpPr>
          <p:nvPr/>
        </p:nvSpPr>
        <p:spPr bwMode="auto">
          <a:xfrm flipV="1">
            <a:off x="3581400" y="1717675"/>
            <a:ext cx="3257550" cy="3254375"/>
          </a:xfrm>
          <a:prstGeom prst="line">
            <a:avLst/>
          </a:prstGeom>
          <a:noFill/>
          <a:ln w="28575">
            <a:solidFill>
              <a:schemeClr val="tx1"/>
            </a:solidFill>
            <a:round/>
            <a:headEnd/>
            <a:tailEnd/>
          </a:ln>
          <a:effectLst/>
        </p:spPr>
        <p:txBody>
          <a:bodyPr/>
          <a:lstStyle/>
          <a:p>
            <a:endParaRPr lang="en-US"/>
          </a:p>
        </p:txBody>
      </p:sp>
      <p:sp>
        <p:nvSpPr>
          <p:cNvPr id="16393" name="Text Box 9"/>
          <p:cNvSpPr txBox="1">
            <a:spLocks noChangeArrowheads="1"/>
          </p:cNvSpPr>
          <p:nvPr/>
        </p:nvSpPr>
        <p:spPr bwMode="auto">
          <a:xfrm rot="-2751904">
            <a:off x="6195219" y="1424781"/>
            <a:ext cx="990600" cy="427038"/>
          </a:xfrm>
          <a:prstGeom prst="rect">
            <a:avLst/>
          </a:prstGeom>
          <a:noFill/>
          <a:ln w="9525">
            <a:noFill/>
            <a:miter lim="800000"/>
            <a:headEnd/>
            <a:tailEnd/>
          </a:ln>
          <a:effectLst/>
        </p:spPr>
        <p:txBody>
          <a:bodyPr>
            <a:spAutoFit/>
          </a:bodyPr>
          <a:lstStyle/>
          <a:p>
            <a:pPr>
              <a:spcBef>
                <a:spcPct val="50000"/>
              </a:spcBef>
            </a:pPr>
            <a:r>
              <a:rPr lang="en-US" sz="2200" b="1" i="1">
                <a:latin typeface="Tahoma" pitchFamily="34" charset="0"/>
              </a:rPr>
              <a:t>E</a:t>
            </a:r>
            <a:r>
              <a:rPr lang="en-US" sz="2200">
                <a:latin typeface="Tahoma" pitchFamily="34" charset="0"/>
              </a:rPr>
              <a:t> =</a:t>
            </a:r>
            <a:r>
              <a:rPr lang="en-US" sz="2200" b="1" i="1">
                <a:latin typeface="Tahoma" pitchFamily="34" charset="0"/>
              </a:rPr>
              <a:t>Y</a:t>
            </a:r>
            <a:r>
              <a:rPr lang="en-US" sz="2200">
                <a:latin typeface="Arial" charset="0"/>
              </a:rPr>
              <a:t> </a:t>
            </a:r>
          </a:p>
        </p:txBody>
      </p:sp>
      <p:grpSp>
        <p:nvGrpSpPr>
          <p:cNvPr id="16420" name="Group 36"/>
          <p:cNvGrpSpPr>
            <a:grpSpLocks/>
          </p:cNvGrpSpPr>
          <p:nvPr/>
        </p:nvGrpSpPr>
        <p:grpSpPr bwMode="auto">
          <a:xfrm>
            <a:off x="3581400" y="2381250"/>
            <a:ext cx="5334000" cy="1600200"/>
            <a:chOff x="2256" y="1500"/>
            <a:chExt cx="3360" cy="1008"/>
          </a:xfrm>
        </p:grpSpPr>
        <p:sp>
          <p:nvSpPr>
            <p:cNvPr id="16394" name="Text Box 10"/>
            <p:cNvSpPr txBox="1">
              <a:spLocks noChangeArrowheads="1"/>
            </p:cNvSpPr>
            <p:nvPr/>
          </p:nvSpPr>
          <p:spPr bwMode="auto">
            <a:xfrm>
              <a:off x="4320" y="1500"/>
              <a:ext cx="1296" cy="279"/>
            </a:xfrm>
            <a:prstGeom prst="rect">
              <a:avLst/>
            </a:prstGeom>
            <a:noFill/>
            <a:ln w="9525">
              <a:noFill/>
              <a:miter lim="800000"/>
              <a:headEnd/>
              <a:tailEnd/>
            </a:ln>
            <a:effectLst/>
          </p:spPr>
          <p:txBody>
            <a:bodyPr>
              <a:spAutoFit/>
            </a:bodyPr>
            <a:lstStyle/>
            <a:p>
              <a:pPr>
                <a:spcBef>
                  <a:spcPct val="50000"/>
                </a:spcBef>
              </a:pPr>
              <a:r>
                <a:rPr lang="en-US" sz="2300" b="1" i="1">
                  <a:latin typeface="Tahoma" pitchFamily="34" charset="0"/>
                </a:rPr>
                <a:t>E</a:t>
              </a:r>
              <a:r>
                <a:rPr lang="en-US" sz="2300">
                  <a:latin typeface="Tahoma" pitchFamily="34" charset="0"/>
                </a:rPr>
                <a:t> =</a:t>
              </a:r>
              <a:r>
                <a:rPr lang="en-US" sz="2300" b="1" i="1">
                  <a:latin typeface="Tahoma" pitchFamily="34" charset="0"/>
                </a:rPr>
                <a:t>C </a:t>
              </a:r>
              <a:r>
                <a:rPr lang="en-US" sz="2300">
                  <a:latin typeface="Tahoma" pitchFamily="34" charset="0"/>
                </a:rPr>
                <a:t>+</a:t>
              </a:r>
              <a:r>
                <a:rPr lang="en-US" sz="2300" b="1" i="1">
                  <a:latin typeface="Tahoma" pitchFamily="34" charset="0"/>
                </a:rPr>
                <a:t>I </a:t>
              </a:r>
              <a:r>
                <a:rPr lang="en-US" sz="2300">
                  <a:latin typeface="Tahoma" pitchFamily="34" charset="0"/>
                </a:rPr>
                <a:t>+</a:t>
              </a:r>
              <a:r>
                <a:rPr lang="en-US" sz="2300" b="1" i="1">
                  <a:latin typeface="Tahoma" pitchFamily="34" charset="0"/>
                </a:rPr>
                <a:t>G</a:t>
              </a:r>
              <a:r>
                <a:rPr lang="en-US" sz="2300" b="1" i="1" baseline="-25000">
                  <a:latin typeface="Tahoma" pitchFamily="34" charset="0"/>
                </a:rPr>
                <a:t>1</a:t>
              </a:r>
              <a:endParaRPr lang="en-US" sz="2300" baseline="-25000">
                <a:latin typeface="Arial" charset="0"/>
              </a:endParaRPr>
            </a:p>
          </p:txBody>
        </p:sp>
        <p:sp>
          <p:nvSpPr>
            <p:cNvPr id="16395" name="Line 11"/>
            <p:cNvSpPr>
              <a:spLocks noChangeShapeType="1"/>
            </p:cNvSpPr>
            <p:nvPr/>
          </p:nvSpPr>
          <p:spPr bwMode="auto">
            <a:xfrm flipV="1">
              <a:off x="2256" y="1740"/>
              <a:ext cx="2256" cy="768"/>
            </a:xfrm>
            <a:prstGeom prst="line">
              <a:avLst/>
            </a:prstGeom>
            <a:noFill/>
            <a:ln w="28575">
              <a:solidFill>
                <a:schemeClr val="tx1"/>
              </a:solidFill>
              <a:round/>
              <a:headEnd/>
              <a:tailEnd/>
            </a:ln>
            <a:effectLst/>
          </p:spPr>
          <p:txBody>
            <a:bodyPr/>
            <a:lstStyle/>
            <a:p>
              <a:endParaRPr lang="en-US"/>
            </a:p>
          </p:txBody>
        </p:sp>
      </p:grpSp>
      <p:sp>
        <p:nvSpPr>
          <p:cNvPr id="16396" name="Line 12"/>
          <p:cNvSpPr>
            <a:spLocks noChangeShapeType="1"/>
          </p:cNvSpPr>
          <p:nvPr/>
        </p:nvSpPr>
        <p:spPr bwMode="auto">
          <a:xfrm>
            <a:off x="5105400" y="3448050"/>
            <a:ext cx="0" cy="1524000"/>
          </a:xfrm>
          <a:prstGeom prst="line">
            <a:avLst/>
          </a:prstGeom>
          <a:noFill/>
          <a:ln w="12700">
            <a:solidFill>
              <a:schemeClr val="tx1"/>
            </a:solidFill>
            <a:prstDash val="dash"/>
            <a:round/>
            <a:headEnd/>
            <a:tailEnd/>
          </a:ln>
          <a:effectLst/>
        </p:spPr>
        <p:txBody>
          <a:bodyPr/>
          <a:lstStyle/>
          <a:p>
            <a:endParaRPr lang="en-US"/>
          </a:p>
        </p:txBody>
      </p:sp>
      <p:grpSp>
        <p:nvGrpSpPr>
          <p:cNvPr id="16428" name="Group 44"/>
          <p:cNvGrpSpPr>
            <a:grpSpLocks/>
          </p:cNvGrpSpPr>
          <p:nvPr/>
        </p:nvGrpSpPr>
        <p:grpSpPr bwMode="auto">
          <a:xfrm>
            <a:off x="3429000" y="4972050"/>
            <a:ext cx="1676400" cy="942975"/>
            <a:chOff x="2160" y="3119"/>
            <a:chExt cx="1066" cy="617"/>
          </a:xfrm>
        </p:grpSpPr>
        <p:sp>
          <p:nvSpPr>
            <p:cNvPr id="16398" name="Text Box 14"/>
            <p:cNvSpPr txBox="1">
              <a:spLocks noChangeArrowheads="1"/>
            </p:cNvSpPr>
            <p:nvPr/>
          </p:nvSpPr>
          <p:spPr bwMode="auto">
            <a:xfrm>
              <a:off x="2160" y="3408"/>
              <a:ext cx="816" cy="328"/>
            </a:xfrm>
            <a:prstGeom prst="rect">
              <a:avLst/>
            </a:prstGeom>
            <a:solidFill>
              <a:schemeClr val="bg1">
                <a:alpha val="50000"/>
              </a:schemeClr>
            </a:solidFill>
            <a:ln w="12700">
              <a:solidFill>
                <a:schemeClr val="tx1"/>
              </a:solidFill>
              <a:miter lim="800000"/>
              <a:headEnd/>
              <a:tailEnd/>
            </a:ln>
            <a:effectLst/>
          </p:spPr>
          <p:txBody>
            <a:bodyPr bIns="91440">
              <a:spAutoFit/>
            </a:bodyPr>
            <a:lstStyle/>
            <a:p>
              <a:pPr algn="ctr">
                <a:spcBef>
                  <a:spcPct val="50000"/>
                </a:spcBef>
              </a:pPr>
              <a:r>
                <a:rPr lang="en-US" sz="2300" b="1" i="1">
                  <a:latin typeface="Tahoma" pitchFamily="34" charset="0"/>
                </a:rPr>
                <a:t>E</a:t>
              </a:r>
              <a:r>
                <a:rPr lang="en-US" sz="2300" baseline="-25000">
                  <a:latin typeface="Tahoma" pitchFamily="34" charset="0"/>
                </a:rPr>
                <a:t>1</a:t>
              </a:r>
              <a:r>
                <a:rPr lang="en-US" sz="2300">
                  <a:latin typeface="Tahoma" pitchFamily="34" charset="0"/>
                </a:rPr>
                <a:t> = </a:t>
              </a:r>
              <a:r>
                <a:rPr lang="en-US" sz="2300" b="1" i="1">
                  <a:latin typeface="Tahoma" pitchFamily="34" charset="0"/>
                </a:rPr>
                <a:t>Y</a:t>
              </a:r>
              <a:r>
                <a:rPr lang="en-US" sz="2300" baseline="-25000">
                  <a:latin typeface="Tahoma" pitchFamily="34" charset="0"/>
                </a:rPr>
                <a:t>1</a:t>
              </a:r>
            </a:p>
          </p:txBody>
        </p:sp>
        <p:sp>
          <p:nvSpPr>
            <p:cNvPr id="16400" name="Line 16"/>
            <p:cNvSpPr>
              <a:spLocks noChangeShapeType="1"/>
            </p:cNvSpPr>
            <p:nvPr/>
          </p:nvSpPr>
          <p:spPr bwMode="auto">
            <a:xfrm flipV="1">
              <a:off x="2985" y="3119"/>
              <a:ext cx="241" cy="405"/>
            </a:xfrm>
            <a:prstGeom prst="line">
              <a:avLst/>
            </a:prstGeom>
            <a:noFill/>
            <a:ln w="12700">
              <a:solidFill>
                <a:schemeClr val="tx1"/>
              </a:solidFill>
              <a:round/>
              <a:headEnd/>
              <a:tailEnd type="none" w="lg" len="med"/>
            </a:ln>
            <a:effectLst/>
          </p:spPr>
          <p:txBody>
            <a:bodyPr bIns="91440"/>
            <a:lstStyle/>
            <a:p>
              <a:endParaRPr lang="en-US"/>
            </a:p>
          </p:txBody>
        </p:sp>
      </p:grpSp>
      <p:grpSp>
        <p:nvGrpSpPr>
          <p:cNvPr id="16421" name="Group 37"/>
          <p:cNvGrpSpPr>
            <a:grpSpLocks/>
          </p:cNvGrpSpPr>
          <p:nvPr/>
        </p:nvGrpSpPr>
        <p:grpSpPr bwMode="auto">
          <a:xfrm>
            <a:off x="3600450" y="1800225"/>
            <a:ext cx="5314950" cy="1589088"/>
            <a:chOff x="2268" y="1134"/>
            <a:chExt cx="3348" cy="1001"/>
          </a:xfrm>
        </p:grpSpPr>
        <p:sp>
          <p:nvSpPr>
            <p:cNvPr id="16403" name="Text Box 19"/>
            <p:cNvSpPr txBox="1">
              <a:spLocks noChangeArrowheads="1"/>
            </p:cNvSpPr>
            <p:nvPr/>
          </p:nvSpPr>
          <p:spPr bwMode="auto">
            <a:xfrm>
              <a:off x="4320" y="1134"/>
              <a:ext cx="1296" cy="279"/>
            </a:xfrm>
            <a:prstGeom prst="rect">
              <a:avLst/>
            </a:prstGeom>
            <a:noFill/>
            <a:ln w="9525">
              <a:noFill/>
              <a:miter lim="800000"/>
              <a:headEnd/>
              <a:tailEnd/>
            </a:ln>
            <a:effectLst/>
          </p:spPr>
          <p:txBody>
            <a:bodyPr>
              <a:spAutoFit/>
            </a:bodyPr>
            <a:lstStyle/>
            <a:p>
              <a:pPr>
                <a:spcBef>
                  <a:spcPct val="50000"/>
                </a:spcBef>
              </a:pPr>
              <a:r>
                <a:rPr lang="en-US" sz="2300" b="1" i="1">
                  <a:latin typeface="Tahoma" pitchFamily="34" charset="0"/>
                </a:rPr>
                <a:t>E</a:t>
              </a:r>
              <a:r>
                <a:rPr lang="en-US" sz="2300">
                  <a:latin typeface="Tahoma" pitchFamily="34" charset="0"/>
                </a:rPr>
                <a:t> =</a:t>
              </a:r>
              <a:r>
                <a:rPr lang="en-US" sz="2300" b="1" i="1">
                  <a:latin typeface="Tahoma" pitchFamily="34" charset="0"/>
                </a:rPr>
                <a:t>C </a:t>
              </a:r>
              <a:r>
                <a:rPr lang="en-US" sz="2300">
                  <a:latin typeface="Tahoma" pitchFamily="34" charset="0"/>
                </a:rPr>
                <a:t>+</a:t>
              </a:r>
              <a:r>
                <a:rPr lang="en-US" sz="2300" b="1" i="1">
                  <a:latin typeface="Tahoma" pitchFamily="34" charset="0"/>
                </a:rPr>
                <a:t>I </a:t>
              </a:r>
              <a:r>
                <a:rPr lang="en-US" sz="2300">
                  <a:latin typeface="Tahoma" pitchFamily="34" charset="0"/>
                </a:rPr>
                <a:t>+</a:t>
              </a:r>
              <a:r>
                <a:rPr lang="en-US" sz="2300" b="1" i="1">
                  <a:solidFill>
                    <a:srgbClr val="CC0000"/>
                  </a:solidFill>
                  <a:latin typeface="Tahoma" pitchFamily="34" charset="0"/>
                </a:rPr>
                <a:t>G</a:t>
              </a:r>
              <a:r>
                <a:rPr lang="en-US" sz="2300" b="1" i="1" baseline="-25000">
                  <a:solidFill>
                    <a:srgbClr val="CC0000"/>
                  </a:solidFill>
                  <a:latin typeface="Tahoma" pitchFamily="34" charset="0"/>
                </a:rPr>
                <a:t>2</a:t>
              </a:r>
              <a:endParaRPr lang="en-US" sz="2300" baseline="-25000">
                <a:solidFill>
                  <a:srgbClr val="CC0000"/>
                </a:solidFill>
                <a:latin typeface="Arial" charset="0"/>
              </a:endParaRPr>
            </a:p>
          </p:txBody>
        </p:sp>
        <p:sp>
          <p:nvSpPr>
            <p:cNvPr id="16404" name="Line 20"/>
            <p:cNvSpPr>
              <a:spLocks noChangeShapeType="1"/>
            </p:cNvSpPr>
            <p:nvPr/>
          </p:nvSpPr>
          <p:spPr bwMode="auto">
            <a:xfrm flipV="1">
              <a:off x="2268" y="1374"/>
              <a:ext cx="2255" cy="761"/>
            </a:xfrm>
            <a:prstGeom prst="line">
              <a:avLst/>
            </a:prstGeom>
            <a:noFill/>
            <a:ln w="28575">
              <a:solidFill>
                <a:srgbClr val="CC0000"/>
              </a:solidFill>
              <a:round/>
              <a:headEnd/>
              <a:tailEnd/>
            </a:ln>
            <a:effectLst/>
          </p:spPr>
          <p:txBody>
            <a:bodyPr/>
            <a:lstStyle/>
            <a:p>
              <a:endParaRPr lang="en-US"/>
            </a:p>
          </p:txBody>
        </p:sp>
      </p:grpSp>
      <p:sp>
        <p:nvSpPr>
          <p:cNvPr id="16405" name="Line 21"/>
          <p:cNvSpPr>
            <a:spLocks noChangeShapeType="1"/>
          </p:cNvSpPr>
          <p:nvPr/>
        </p:nvSpPr>
        <p:spPr bwMode="auto">
          <a:xfrm>
            <a:off x="5970588" y="2593975"/>
            <a:ext cx="3175" cy="2351088"/>
          </a:xfrm>
          <a:prstGeom prst="line">
            <a:avLst/>
          </a:prstGeom>
          <a:noFill/>
          <a:ln w="12700">
            <a:solidFill>
              <a:schemeClr val="tx1"/>
            </a:solidFill>
            <a:prstDash val="dash"/>
            <a:round/>
            <a:headEnd/>
            <a:tailEnd/>
          </a:ln>
          <a:effectLst/>
        </p:spPr>
        <p:txBody>
          <a:bodyPr/>
          <a:lstStyle/>
          <a:p>
            <a:endParaRPr lang="en-US"/>
          </a:p>
        </p:txBody>
      </p:sp>
      <p:grpSp>
        <p:nvGrpSpPr>
          <p:cNvPr id="16429" name="Group 45"/>
          <p:cNvGrpSpPr>
            <a:grpSpLocks/>
          </p:cNvGrpSpPr>
          <p:nvPr/>
        </p:nvGrpSpPr>
        <p:grpSpPr bwMode="auto">
          <a:xfrm>
            <a:off x="5967413" y="4970463"/>
            <a:ext cx="1684337" cy="985837"/>
            <a:chOff x="3739" y="3131"/>
            <a:chExt cx="1061" cy="669"/>
          </a:xfrm>
        </p:grpSpPr>
        <p:sp>
          <p:nvSpPr>
            <p:cNvPr id="16402" name="Text Box 18"/>
            <p:cNvSpPr txBox="1">
              <a:spLocks noChangeArrowheads="1"/>
            </p:cNvSpPr>
            <p:nvPr/>
          </p:nvSpPr>
          <p:spPr bwMode="auto">
            <a:xfrm>
              <a:off x="3984" y="3459"/>
              <a:ext cx="816" cy="341"/>
            </a:xfrm>
            <a:prstGeom prst="rect">
              <a:avLst/>
            </a:prstGeom>
            <a:solidFill>
              <a:schemeClr val="bg1">
                <a:alpha val="50000"/>
              </a:schemeClr>
            </a:solidFill>
            <a:ln w="12700">
              <a:solidFill>
                <a:schemeClr val="tx1"/>
              </a:solidFill>
              <a:miter lim="800000"/>
              <a:headEnd/>
              <a:tailEnd/>
            </a:ln>
            <a:effectLst/>
          </p:spPr>
          <p:txBody>
            <a:bodyPr bIns="91440">
              <a:spAutoFit/>
            </a:bodyPr>
            <a:lstStyle/>
            <a:p>
              <a:pPr algn="ctr">
                <a:spcBef>
                  <a:spcPct val="50000"/>
                </a:spcBef>
              </a:pPr>
              <a:r>
                <a:rPr lang="en-US" sz="2300" b="1" i="1">
                  <a:latin typeface="Tahoma" pitchFamily="34" charset="0"/>
                </a:rPr>
                <a:t>E</a:t>
              </a:r>
              <a:r>
                <a:rPr lang="en-US" sz="2300" baseline="-25000">
                  <a:latin typeface="Tahoma" pitchFamily="34" charset="0"/>
                </a:rPr>
                <a:t>2</a:t>
              </a:r>
              <a:r>
                <a:rPr lang="en-US" sz="2300">
                  <a:latin typeface="Tahoma" pitchFamily="34" charset="0"/>
                </a:rPr>
                <a:t> = </a:t>
              </a:r>
              <a:r>
                <a:rPr lang="en-US" sz="2300" b="1" i="1">
                  <a:latin typeface="Tahoma" pitchFamily="34" charset="0"/>
                </a:rPr>
                <a:t>Y</a:t>
              </a:r>
              <a:r>
                <a:rPr lang="en-US" sz="2300" baseline="-25000">
                  <a:latin typeface="Tahoma" pitchFamily="34" charset="0"/>
                </a:rPr>
                <a:t>2</a:t>
              </a:r>
            </a:p>
          </p:txBody>
        </p:sp>
        <p:sp>
          <p:nvSpPr>
            <p:cNvPr id="16406" name="Line 22"/>
            <p:cNvSpPr>
              <a:spLocks noChangeShapeType="1"/>
            </p:cNvSpPr>
            <p:nvPr/>
          </p:nvSpPr>
          <p:spPr bwMode="auto">
            <a:xfrm flipH="1" flipV="1">
              <a:off x="3739" y="3131"/>
              <a:ext cx="245" cy="469"/>
            </a:xfrm>
            <a:prstGeom prst="line">
              <a:avLst/>
            </a:prstGeom>
            <a:noFill/>
            <a:ln w="12700">
              <a:solidFill>
                <a:schemeClr val="tx1"/>
              </a:solidFill>
              <a:round/>
              <a:headEnd/>
              <a:tailEnd type="none" w="lg" len="med"/>
            </a:ln>
            <a:effectLst/>
          </p:spPr>
          <p:txBody>
            <a:bodyPr/>
            <a:lstStyle/>
            <a:p>
              <a:endParaRPr lang="en-US"/>
            </a:p>
          </p:txBody>
        </p:sp>
      </p:grpSp>
      <p:sp>
        <p:nvSpPr>
          <p:cNvPr id="16412" name="Line 28"/>
          <p:cNvSpPr>
            <a:spLocks noChangeShapeType="1"/>
          </p:cNvSpPr>
          <p:nvPr/>
        </p:nvSpPr>
        <p:spPr bwMode="auto">
          <a:xfrm flipV="1">
            <a:off x="5235575" y="4972050"/>
            <a:ext cx="73025" cy="0"/>
          </a:xfrm>
          <a:prstGeom prst="line">
            <a:avLst/>
          </a:prstGeom>
          <a:noFill/>
          <a:ln w="15875">
            <a:solidFill>
              <a:srgbClr val="990000"/>
            </a:solidFill>
            <a:round/>
            <a:headEnd/>
            <a:tailEnd type="stealth" w="med" len="med"/>
          </a:ln>
          <a:effectLst/>
        </p:spPr>
        <p:txBody>
          <a:bodyPr/>
          <a:lstStyle/>
          <a:p>
            <a:endParaRPr lang="en-US"/>
          </a:p>
        </p:txBody>
      </p:sp>
      <p:grpSp>
        <p:nvGrpSpPr>
          <p:cNvPr id="16423" name="Group 39"/>
          <p:cNvGrpSpPr>
            <a:grpSpLocks/>
          </p:cNvGrpSpPr>
          <p:nvPr/>
        </p:nvGrpSpPr>
        <p:grpSpPr bwMode="auto">
          <a:xfrm>
            <a:off x="5105400" y="5010150"/>
            <a:ext cx="849313" cy="787400"/>
            <a:chOff x="3240" y="3296"/>
            <a:chExt cx="499" cy="496"/>
          </a:xfrm>
        </p:grpSpPr>
        <p:sp>
          <p:nvSpPr>
            <p:cNvPr id="16408" name="Text Box 24"/>
            <p:cNvSpPr txBox="1">
              <a:spLocks noChangeArrowheads="1"/>
            </p:cNvSpPr>
            <p:nvPr/>
          </p:nvSpPr>
          <p:spPr bwMode="auto">
            <a:xfrm>
              <a:off x="3264" y="3504"/>
              <a:ext cx="432" cy="288"/>
            </a:xfrm>
            <a:prstGeom prst="rect">
              <a:avLst/>
            </a:prstGeom>
            <a:noFill/>
            <a:ln w="9525">
              <a:noFill/>
              <a:miter lim="800000"/>
              <a:headEnd/>
              <a:tailEnd/>
            </a:ln>
            <a:effectLst/>
          </p:spPr>
          <p:txBody>
            <a:bodyPr>
              <a:spAutoFit/>
            </a:bodyPr>
            <a:lstStyle/>
            <a:p>
              <a:pPr algn="ctr">
                <a:spcBef>
                  <a:spcPct val="50000"/>
                </a:spcBef>
              </a:pPr>
              <a:r>
                <a:rPr lang="en-US" b="1">
                  <a:latin typeface="Tahoma" pitchFamily="34" charset="0"/>
                  <a:sym typeface="Symbol" pitchFamily="18" charset="2"/>
                </a:rPr>
                <a:t></a:t>
              </a:r>
              <a:r>
                <a:rPr lang="en-US" b="1" i="1">
                  <a:latin typeface="Tahoma" pitchFamily="34" charset="0"/>
                  <a:sym typeface="Symbol" pitchFamily="18" charset="2"/>
                </a:rPr>
                <a:t>Y</a:t>
              </a:r>
              <a:endParaRPr lang="en-US" b="1" i="1">
                <a:latin typeface="Tahoma" pitchFamily="34" charset="0"/>
              </a:endParaRPr>
            </a:p>
          </p:txBody>
        </p:sp>
        <p:sp>
          <p:nvSpPr>
            <p:cNvPr id="16415" name="AutoShape 31"/>
            <p:cNvSpPr>
              <a:spLocks/>
            </p:cNvSpPr>
            <p:nvPr/>
          </p:nvSpPr>
          <p:spPr bwMode="auto">
            <a:xfrm rot="-5407097">
              <a:off x="3379" y="3157"/>
              <a:ext cx="222" cy="499"/>
            </a:xfrm>
            <a:prstGeom prst="leftBrace">
              <a:avLst>
                <a:gd name="adj1" fmla="val 43238"/>
                <a:gd name="adj2" fmla="val 48968"/>
              </a:avLst>
            </a:prstGeom>
            <a:noFill/>
            <a:ln w="19050">
              <a:solidFill>
                <a:schemeClr val="tx1"/>
              </a:solidFill>
              <a:round/>
              <a:headEnd/>
              <a:tailEnd/>
            </a:ln>
            <a:effectLst/>
          </p:spPr>
          <p:txBody>
            <a:bodyPr wrap="none" anchor="ctr"/>
            <a:lstStyle/>
            <a:p>
              <a:endParaRPr lang="en-US"/>
            </a:p>
          </p:txBody>
        </p:sp>
      </p:grpSp>
      <p:grpSp>
        <p:nvGrpSpPr>
          <p:cNvPr id="16437" name="Group 53"/>
          <p:cNvGrpSpPr>
            <a:grpSpLocks/>
          </p:cNvGrpSpPr>
          <p:nvPr/>
        </p:nvGrpSpPr>
        <p:grpSpPr bwMode="auto">
          <a:xfrm>
            <a:off x="412750" y="1733550"/>
            <a:ext cx="4648200" cy="1720850"/>
            <a:chOff x="240" y="1056"/>
            <a:chExt cx="2931" cy="1112"/>
          </a:xfrm>
        </p:grpSpPr>
        <p:sp>
          <p:nvSpPr>
            <p:cNvPr id="16416" name="AutoShape 32"/>
            <p:cNvSpPr>
              <a:spLocks/>
            </p:cNvSpPr>
            <p:nvPr/>
          </p:nvSpPr>
          <p:spPr bwMode="auto">
            <a:xfrm>
              <a:off x="3005" y="1810"/>
              <a:ext cx="166" cy="358"/>
            </a:xfrm>
            <a:prstGeom prst="leftBrace">
              <a:avLst>
                <a:gd name="adj1" fmla="val 44950"/>
                <a:gd name="adj2" fmla="val 47917"/>
              </a:avLst>
            </a:prstGeom>
            <a:noFill/>
            <a:ln w="19050">
              <a:solidFill>
                <a:schemeClr val="tx1"/>
              </a:solidFill>
              <a:round/>
              <a:headEnd/>
              <a:tailEnd/>
            </a:ln>
            <a:effectLst/>
          </p:spPr>
          <p:txBody>
            <a:bodyPr wrap="none" anchor="ctr"/>
            <a:lstStyle/>
            <a:p>
              <a:endParaRPr lang="en-US"/>
            </a:p>
          </p:txBody>
        </p:sp>
        <p:sp>
          <p:nvSpPr>
            <p:cNvPr id="16399" name="Text Box 15"/>
            <p:cNvSpPr txBox="1">
              <a:spLocks noChangeArrowheads="1"/>
            </p:cNvSpPr>
            <p:nvPr/>
          </p:nvSpPr>
          <p:spPr bwMode="auto">
            <a:xfrm>
              <a:off x="240" y="1056"/>
              <a:ext cx="1392" cy="977"/>
            </a:xfrm>
            <a:prstGeom prst="rect">
              <a:avLst/>
            </a:prstGeom>
            <a:solidFill>
              <a:schemeClr val="bg1">
                <a:alpha val="50000"/>
              </a:schemeClr>
            </a:solidFill>
            <a:ln w="9525">
              <a:solidFill>
                <a:schemeClr val="tx1"/>
              </a:solidFill>
              <a:miter lim="800000"/>
              <a:headEnd/>
              <a:tailEnd/>
            </a:ln>
            <a:effectLst/>
          </p:spPr>
          <p:txBody>
            <a:bodyPr>
              <a:spAutoFit/>
            </a:bodyPr>
            <a:lstStyle/>
            <a:p>
              <a:pPr>
                <a:lnSpc>
                  <a:spcPct val="105000"/>
                </a:lnSpc>
                <a:spcBef>
                  <a:spcPct val="50000"/>
                </a:spcBef>
              </a:pPr>
              <a:r>
                <a:rPr lang="en-US" sz="2200">
                  <a:latin typeface="Arial" charset="0"/>
                </a:rPr>
                <a:t>At </a:t>
              </a:r>
              <a:r>
                <a:rPr lang="en-US" sz="2200" b="1" i="1">
                  <a:latin typeface="Tahoma" pitchFamily="34" charset="0"/>
                </a:rPr>
                <a:t>Y</a:t>
              </a:r>
              <a:r>
                <a:rPr lang="en-US" sz="2200" baseline="-25000">
                  <a:latin typeface="Tahoma" pitchFamily="34" charset="0"/>
                </a:rPr>
                <a:t>1</a:t>
              </a:r>
              <a:r>
                <a:rPr lang="en-US" sz="2200">
                  <a:latin typeface="Arial" charset="0"/>
                </a:rPr>
                <a:t>, </a:t>
              </a:r>
              <a:br>
                <a:rPr lang="en-US" sz="2200">
                  <a:latin typeface="Arial" charset="0"/>
                </a:rPr>
              </a:br>
              <a:r>
                <a:rPr lang="en-US" sz="2200">
                  <a:latin typeface="Arial" charset="0"/>
                </a:rPr>
                <a:t>there is now an unplanned drop in inventory…</a:t>
              </a:r>
            </a:p>
          </p:txBody>
        </p:sp>
        <p:sp>
          <p:nvSpPr>
            <p:cNvPr id="16418" name="Line 34"/>
            <p:cNvSpPr>
              <a:spLocks noChangeShapeType="1"/>
            </p:cNvSpPr>
            <p:nvPr/>
          </p:nvSpPr>
          <p:spPr bwMode="auto">
            <a:xfrm>
              <a:off x="1632" y="1392"/>
              <a:ext cx="1337" cy="585"/>
            </a:xfrm>
            <a:prstGeom prst="line">
              <a:avLst/>
            </a:prstGeom>
            <a:noFill/>
            <a:ln w="19050">
              <a:solidFill>
                <a:schemeClr val="tx1"/>
              </a:solidFill>
              <a:round/>
              <a:headEnd/>
              <a:tailEnd type="triangle" w="lg" len="med"/>
            </a:ln>
            <a:effectLst/>
          </p:spPr>
          <p:txBody>
            <a:bodyPr/>
            <a:lstStyle/>
            <a:p>
              <a:endParaRPr lang="en-US"/>
            </a:p>
          </p:txBody>
        </p:sp>
      </p:grpSp>
      <p:sp>
        <p:nvSpPr>
          <p:cNvPr id="16433" name="Line 49"/>
          <p:cNvSpPr>
            <a:spLocks noChangeShapeType="1"/>
          </p:cNvSpPr>
          <p:nvPr/>
        </p:nvSpPr>
        <p:spPr bwMode="auto">
          <a:xfrm flipV="1">
            <a:off x="5416550" y="4972050"/>
            <a:ext cx="82550" cy="0"/>
          </a:xfrm>
          <a:prstGeom prst="line">
            <a:avLst/>
          </a:prstGeom>
          <a:noFill/>
          <a:ln w="15875">
            <a:solidFill>
              <a:srgbClr val="990000"/>
            </a:solidFill>
            <a:round/>
            <a:headEnd/>
            <a:tailEnd type="stealth" w="med" len="med"/>
          </a:ln>
          <a:effectLst/>
        </p:spPr>
        <p:txBody>
          <a:bodyPr/>
          <a:lstStyle/>
          <a:p>
            <a:endParaRPr lang="en-US"/>
          </a:p>
        </p:txBody>
      </p:sp>
      <p:sp>
        <p:nvSpPr>
          <p:cNvPr id="16434" name="Line 50"/>
          <p:cNvSpPr>
            <a:spLocks noChangeShapeType="1"/>
          </p:cNvSpPr>
          <p:nvPr/>
        </p:nvSpPr>
        <p:spPr bwMode="auto">
          <a:xfrm flipV="1">
            <a:off x="5621338" y="4972050"/>
            <a:ext cx="73025" cy="0"/>
          </a:xfrm>
          <a:prstGeom prst="line">
            <a:avLst/>
          </a:prstGeom>
          <a:noFill/>
          <a:ln w="15875">
            <a:solidFill>
              <a:srgbClr val="990000"/>
            </a:solidFill>
            <a:round/>
            <a:headEnd/>
            <a:tailEnd type="stealth" w="med" len="med"/>
          </a:ln>
          <a:effectLst/>
        </p:spPr>
        <p:txBody>
          <a:bodyPr/>
          <a:lstStyle/>
          <a:p>
            <a:endParaRPr lang="en-US"/>
          </a:p>
        </p:txBody>
      </p:sp>
      <p:sp>
        <p:nvSpPr>
          <p:cNvPr id="16435" name="Line 51"/>
          <p:cNvSpPr>
            <a:spLocks noChangeShapeType="1"/>
          </p:cNvSpPr>
          <p:nvPr/>
        </p:nvSpPr>
        <p:spPr bwMode="auto">
          <a:xfrm flipV="1">
            <a:off x="5799138" y="4972050"/>
            <a:ext cx="80962" cy="0"/>
          </a:xfrm>
          <a:prstGeom prst="line">
            <a:avLst/>
          </a:prstGeom>
          <a:noFill/>
          <a:ln w="15875">
            <a:solidFill>
              <a:srgbClr val="990000"/>
            </a:solidFill>
            <a:round/>
            <a:headEnd/>
            <a:tailEnd type="stealth" w="med" len="med"/>
          </a:ln>
          <a:effectLst/>
        </p:spPr>
        <p:txBody>
          <a:bodyPr/>
          <a:lstStyle/>
          <a:p>
            <a:endParaRPr lang="en-US"/>
          </a:p>
        </p:txBody>
      </p:sp>
      <p:sp>
        <p:nvSpPr>
          <p:cNvPr id="16436" name="Text Box 52"/>
          <p:cNvSpPr txBox="1">
            <a:spLocks noChangeArrowheads="1"/>
          </p:cNvSpPr>
          <p:nvPr/>
        </p:nvSpPr>
        <p:spPr bwMode="auto">
          <a:xfrm>
            <a:off x="457200" y="4079875"/>
            <a:ext cx="2209800" cy="1863725"/>
          </a:xfrm>
          <a:prstGeom prst="rect">
            <a:avLst/>
          </a:prstGeom>
          <a:solidFill>
            <a:schemeClr val="bg1">
              <a:alpha val="50000"/>
            </a:schemeClr>
          </a:solidFill>
          <a:ln w="9525">
            <a:solidFill>
              <a:schemeClr val="tx1"/>
            </a:solidFill>
            <a:miter lim="800000"/>
            <a:headEnd/>
            <a:tailEnd/>
          </a:ln>
          <a:effectLst/>
        </p:spPr>
        <p:txBody>
          <a:bodyPr>
            <a:spAutoFit/>
          </a:bodyPr>
          <a:lstStyle/>
          <a:p>
            <a:pPr>
              <a:lnSpc>
                <a:spcPct val="105000"/>
              </a:lnSpc>
              <a:spcBef>
                <a:spcPct val="50000"/>
              </a:spcBef>
            </a:pPr>
            <a:r>
              <a:rPr lang="en-US" sz="2200">
                <a:latin typeface="Arial" charset="0"/>
              </a:rPr>
              <a:t>…so firms increase output, and income rises toward a new equilibrium</a:t>
            </a:r>
          </a:p>
        </p:txBody>
      </p:sp>
      <p:grpSp>
        <p:nvGrpSpPr>
          <p:cNvPr id="16445" name="Group 61"/>
          <p:cNvGrpSpPr>
            <a:grpSpLocks/>
          </p:cNvGrpSpPr>
          <p:nvPr/>
        </p:nvGrpSpPr>
        <p:grpSpPr bwMode="auto">
          <a:xfrm>
            <a:off x="4089400" y="2408238"/>
            <a:ext cx="2433638" cy="1373187"/>
            <a:chOff x="2576" y="1517"/>
            <a:chExt cx="1533" cy="865"/>
          </a:xfrm>
        </p:grpSpPr>
        <p:sp>
          <p:nvSpPr>
            <p:cNvPr id="16417" name="Line 33"/>
            <p:cNvSpPr>
              <a:spLocks noChangeShapeType="1"/>
            </p:cNvSpPr>
            <p:nvPr/>
          </p:nvSpPr>
          <p:spPr bwMode="auto">
            <a:xfrm>
              <a:off x="3216" y="1824"/>
              <a:ext cx="2" cy="352"/>
            </a:xfrm>
            <a:prstGeom prst="line">
              <a:avLst/>
            </a:prstGeom>
            <a:noFill/>
            <a:ln w="12700">
              <a:solidFill>
                <a:schemeClr val="tx1"/>
              </a:solidFill>
              <a:prstDash val="dash"/>
              <a:round/>
              <a:headEnd/>
              <a:tailEnd/>
            </a:ln>
            <a:effectLst/>
          </p:spPr>
          <p:txBody>
            <a:bodyPr/>
            <a:lstStyle/>
            <a:p>
              <a:endParaRPr lang="en-US"/>
            </a:p>
          </p:txBody>
        </p:sp>
        <p:grpSp>
          <p:nvGrpSpPr>
            <p:cNvPr id="16444" name="Group 60"/>
            <p:cNvGrpSpPr>
              <a:grpSpLocks/>
            </p:cNvGrpSpPr>
            <p:nvPr/>
          </p:nvGrpSpPr>
          <p:grpSpPr bwMode="auto">
            <a:xfrm>
              <a:off x="2576" y="1517"/>
              <a:ext cx="1533" cy="865"/>
              <a:chOff x="2576" y="1517"/>
              <a:chExt cx="1533" cy="865"/>
            </a:xfrm>
          </p:grpSpPr>
          <p:sp>
            <p:nvSpPr>
              <p:cNvPr id="16438" name="Line 54"/>
              <p:cNvSpPr>
                <a:spLocks noChangeShapeType="1"/>
              </p:cNvSpPr>
              <p:nvPr/>
            </p:nvSpPr>
            <p:spPr bwMode="auto">
              <a:xfrm flipV="1">
                <a:off x="2576" y="2031"/>
                <a:ext cx="0" cy="351"/>
              </a:xfrm>
              <a:prstGeom prst="line">
                <a:avLst/>
              </a:prstGeom>
              <a:noFill/>
              <a:ln w="28575">
                <a:solidFill>
                  <a:schemeClr val="tx1"/>
                </a:solidFill>
                <a:round/>
                <a:headEnd/>
                <a:tailEnd type="triangle" w="med" len="med"/>
              </a:ln>
              <a:effectLst/>
            </p:spPr>
            <p:txBody>
              <a:bodyPr/>
              <a:lstStyle/>
              <a:p>
                <a:endParaRPr lang="en-US"/>
              </a:p>
            </p:txBody>
          </p:sp>
          <p:sp>
            <p:nvSpPr>
              <p:cNvPr id="16440" name="Line 56"/>
              <p:cNvSpPr>
                <a:spLocks noChangeShapeType="1"/>
              </p:cNvSpPr>
              <p:nvPr/>
            </p:nvSpPr>
            <p:spPr bwMode="auto">
              <a:xfrm flipV="1">
                <a:off x="4109" y="1517"/>
                <a:ext cx="0" cy="351"/>
              </a:xfrm>
              <a:prstGeom prst="line">
                <a:avLst/>
              </a:prstGeom>
              <a:noFill/>
              <a:ln w="28575">
                <a:solidFill>
                  <a:schemeClr val="tx1"/>
                </a:solidFill>
                <a:round/>
                <a:headEnd/>
                <a:tailEnd type="triangle" w="med" len="med"/>
              </a:ln>
              <a:effectLst/>
            </p:spPr>
            <p:txBody>
              <a:bodyPr/>
              <a:lstStyle/>
              <a:p>
                <a:endParaRPr lang="en-US"/>
              </a:p>
            </p:txBody>
          </p:sp>
        </p:grpSp>
      </p:grpSp>
      <p:grpSp>
        <p:nvGrpSpPr>
          <p:cNvPr id="16442" name="Group 58"/>
          <p:cNvGrpSpPr>
            <a:grpSpLocks/>
          </p:cNvGrpSpPr>
          <p:nvPr/>
        </p:nvGrpSpPr>
        <p:grpSpPr bwMode="auto">
          <a:xfrm>
            <a:off x="2730500" y="3390900"/>
            <a:ext cx="806450" cy="596900"/>
            <a:chOff x="1720" y="2136"/>
            <a:chExt cx="508" cy="376"/>
          </a:xfrm>
        </p:grpSpPr>
        <p:sp>
          <p:nvSpPr>
            <p:cNvPr id="16407" name="Text Box 23"/>
            <p:cNvSpPr txBox="1">
              <a:spLocks noChangeArrowheads="1"/>
            </p:cNvSpPr>
            <p:nvPr/>
          </p:nvSpPr>
          <p:spPr bwMode="auto">
            <a:xfrm>
              <a:off x="1720" y="2179"/>
              <a:ext cx="384" cy="288"/>
            </a:xfrm>
            <a:prstGeom prst="rect">
              <a:avLst/>
            </a:prstGeom>
            <a:noFill/>
            <a:ln w="9525">
              <a:noFill/>
              <a:miter lim="800000"/>
              <a:headEnd/>
              <a:tailEnd/>
            </a:ln>
            <a:effectLst/>
          </p:spPr>
          <p:txBody>
            <a:bodyPr>
              <a:spAutoFit/>
            </a:bodyPr>
            <a:lstStyle/>
            <a:p>
              <a:pPr algn="ctr">
                <a:spcBef>
                  <a:spcPct val="50000"/>
                </a:spcBef>
              </a:pPr>
              <a:r>
                <a:rPr lang="en-US" b="1">
                  <a:latin typeface="Tahoma" pitchFamily="34" charset="0"/>
                  <a:sym typeface="Symbol" pitchFamily="18" charset="2"/>
                </a:rPr>
                <a:t></a:t>
              </a:r>
              <a:r>
                <a:rPr lang="en-US" b="1" i="1">
                  <a:latin typeface="Tahoma" pitchFamily="34" charset="0"/>
                  <a:sym typeface="Symbol" pitchFamily="18" charset="2"/>
                </a:rPr>
                <a:t>G</a:t>
              </a:r>
              <a:endParaRPr lang="en-US" b="1" i="1">
                <a:latin typeface="Tahoma" pitchFamily="34" charset="0"/>
              </a:endParaRPr>
            </a:p>
          </p:txBody>
        </p:sp>
        <p:sp>
          <p:nvSpPr>
            <p:cNvPr id="16441" name="AutoShape 57"/>
            <p:cNvSpPr>
              <a:spLocks/>
            </p:cNvSpPr>
            <p:nvPr/>
          </p:nvSpPr>
          <p:spPr bwMode="auto">
            <a:xfrm>
              <a:off x="2092" y="2136"/>
              <a:ext cx="136" cy="376"/>
            </a:xfrm>
            <a:prstGeom prst="leftBrace">
              <a:avLst>
                <a:gd name="adj1" fmla="val 23039"/>
                <a:gd name="adj2" fmla="val 50000"/>
              </a:avLst>
            </a:prstGeom>
            <a:noFill/>
            <a:ln w="12700">
              <a:solidFill>
                <a:schemeClr val="tx1"/>
              </a:solidFill>
              <a:round/>
              <a:headEnd/>
              <a:tailEnd/>
            </a:ln>
            <a:effectLst/>
          </p:spPr>
          <p:txBody>
            <a:bodyPr wrap="none" anchor="ctr"/>
            <a:lstStyle/>
            <a:p>
              <a:endParaRPr lang="en-US"/>
            </a:p>
          </p:txBody>
        </p:sp>
      </p:gr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Solving for </a:t>
            </a:r>
            <a:r>
              <a:rPr lang="en-US" sz="2400" b="1" dirty="0">
                <a:latin typeface="Arial" pitchFamily="34" charset="0"/>
                <a:cs typeface="Arial" pitchFamily="34" charset="0"/>
                <a:sym typeface="Symbol" pitchFamily="18" charset="2"/>
              </a:rPr>
              <a:t></a:t>
            </a:r>
            <a:r>
              <a:rPr lang="en-US" sz="2400" b="1" i="1" dirty="0">
                <a:latin typeface="Arial" pitchFamily="34" charset="0"/>
                <a:cs typeface="Arial" pitchFamily="34" charset="0"/>
                <a:sym typeface="Symbol" pitchFamily="18" charset="2"/>
              </a:rPr>
              <a:t>Y</a:t>
            </a:r>
            <a:endParaRPr lang="en-US" sz="2400" b="1" i="1" dirty="0">
              <a:latin typeface="Arial" pitchFamily="34" charset="0"/>
              <a:cs typeface="Arial" pitchFamily="34" charset="0"/>
            </a:endParaRPr>
          </a:p>
        </p:txBody>
      </p:sp>
      <p:graphicFrame>
        <p:nvGraphicFramePr>
          <p:cNvPr id="337920" name="Object 1024"/>
          <p:cNvGraphicFramePr>
            <a:graphicFrameLocks noChangeAspect="1"/>
          </p:cNvGraphicFramePr>
          <p:nvPr/>
        </p:nvGraphicFramePr>
        <p:xfrm>
          <a:off x="1143000" y="1295400"/>
          <a:ext cx="3095625" cy="461963"/>
        </p:xfrm>
        <a:graphic>
          <a:graphicData uri="http://schemas.openxmlformats.org/presentationml/2006/ole">
            <p:oleObj spid="_x0000_s337938" name="Equation" r:id="rId4" imgW="1358310" imgH="203112" progId="">
              <p:embed/>
            </p:oleObj>
          </a:graphicData>
        </a:graphic>
      </p:graphicFrame>
      <p:graphicFrame>
        <p:nvGraphicFramePr>
          <p:cNvPr id="337921" name="Object 1025"/>
          <p:cNvGraphicFramePr>
            <a:graphicFrameLocks noChangeAspect="1"/>
          </p:cNvGraphicFramePr>
          <p:nvPr/>
        </p:nvGraphicFramePr>
        <p:xfrm>
          <a:off x="1019175" y="1976438"/>
          <a:ext cx="3614738" cy="461962"/>
        </p:xfrm>
        <a:graphic>
          <a:graphicData uri="http://schemas.openxmlformats.org/presentationml/2006/ole">
            <p:oleObj spid="_x0000_s337939" name="Equation" r:id="rId5" imgW="1586811" imgH="203112" progId="">
              <p:embed/>
            </p:oleObj>
          </a:graphicData>
        </a:graphic>
      </p:graphicFrame>
      <p:graphicFrame>
        <p:nvGraphicFramePr>
          <p:cNvPr id="337922" name="Object 1026"/>
          <p:cNvGraphicFramePr>
            <a:graphicFrameLocks noChangeAspect="1"/>
          </p:cNvGraphicFramePr>
          <p:nvPr/>
        </p:nvGraphicFramePr>
        <p:xfrm>
          <a:off x="1677988" y="3195638"/>
          <a:ext cx="3122612" cy="461962"/>
        </p:xfrm>
        <a:graphic>
          <a:graphicData uri="http://schemas.openxmlformats.org/presentationml/2006/ole">
            <p:oleObj spid="_x0000_s337940" name="Equation" r:id="rId6" imgW="1371600" imgH="203200" progId="">
              <p:embed/>
            </p:oleObj>
          </a:graphicData>
        </a:graphic>
      </p:graphicFrame>
      <p:graphicFrame>
        <p:nvGraphicFramePr>
          <p:cNvPr id="337923" name="Object 1027"/>
          <p:cNvGraphicFramePr>
            <a:graphicFrameLocks noChangeAspect="1"/>
          </p:cNvGraphicFramePr>
          <p:nvPr/>
        </p:nvGraphicFramePr>
        <p:xfrm>
          <a:off x="1663700" y="2586038"/>
          <a:ext cx="2603500" cy="461962"/>
        </p:xfrm>
        <a:graphic>
          <a:graphicData uri="http://schemas.openxmlformats.org/presentationml/2006/ole">
            <p:oleObj spid="_x0000_s337941" name="Equation" r:id="rId7" imgW="1143000" imgH="203200" progId="">
              <p:embed/>
            </p:oleObj>
          </a:graphicData>
        </a:graphic>
      </p:graphicFrame>
      <p:graphicFrame>
        <p:nvGraphicFramePr>
          <p:cNvPr id="337924" name="Object 1028"/>
          <p:cNvGraphicFramePr>
            <a:graphicFrameLocks noChangeAspect="1"/>
          </p:cNvGraphicFramePr>
          <p:nvPr/>
        </p:nvGraphicFramePr>
        <p:xfrm>
          <a:off x="1143000" y="5376863"/>
          <a:ext cx="3321050" cy="490537"/>
        </p:xfrm>
        <a:graphic>
          <a:graphicData uri="http://schemas.openxmlformats.org/presentationml/2006/ole">
            <p:oleObj spid="_x0000_s337942" name="Equation" r:id="rId8" imgW="1459866" imgH="215806" progId="">
              <p:embed/>
            </p:oleObj>
          </a:graphicData>
        </a:graphic>
      </p:graphicFrame>
      <p:graphicFrame>
        <p:nvGraphicFramePr>
          <p:cNvPr id="337925" name="Object 1029"/>
          <p:cNvGraphicFramePr>
            <a:graphicFrameLocks noChangeAspect="1"/>
          </p:cNvGraphicFramePr>
          <p:nvPr/>
        </p:nvGraphicFramePr>
        <p:xfrm>
          <a:off x="5108575" y="4749800"/>
          <a:ext cx="3578225" cy="1041400"/>
        </p:xfrm>
        <a:graphic>
          <a:graphicData uri="http://schemas.openxmlformats.org/presentationml/2006/ole">
            <p:oleObj spid="_x0000_s337943" name="Equation" r:id="rId9" imgW="1574800" imgH="457200" progId="">
              <p:embed/>
            </p:oleObj>
          </a:graphicData>
        </a:graphic>
      </p:graphicFrame>
      <p:sp>
        <p:nvSpPr>
          <p:cNvPr id="30730" name="Text Box 10"/>
          <p:cNvSpPr txBox="1">
            <a:spLocks noChangeArrowheads="1"/>
          </p:cNvSpPr>
          <p:nvPr/>
        </p:nvSpPr>
        <p:spPr bwMode="auto">
          <a:xfrm>
            <a:off x="4953000" y="1219200"/>
            <a:ext cx="3429000" cy="473075"/>
          </a:xfrm>
          <a:prstGeom prst="rect">
            <a:avLst/>
          </a:prstGeom>
          <a:noFill/>
          <a:ln w="9525">
            <a:noFill/>
            <a:miter lim="800000"/>
            <a:headEnd/>
            <a:tailEnd/>
          </a:ln>
          <a:effectLst/>
        </p:spPr>
        <p:txBody>
          <a:bodyPr>
            <a:spAutoFit/>
          </a:bodyPr>
          <a:lstStyle/>
          <a:p>
            <a:pPr>
              <a:spcBef>
                <a:spcPct val="50000"/>
              </a:spcBef>
            </a:pPr>
            <a:r>
              <a:rPr lang="en-US" sz="2500">
                <a:latin typeface="Tahoma" pitchFamily="34" charset="0"/>
              </a:rPr>
              <a:t>equilibrium condition</a:t>
            </a:r>
          </a:p>
        </p:txBody>
      </p:sp>
      <p:sp>
        <p:nvSpPr>
          <p:cNvPr id="30731" name="Text Box 11"/>
          <p:cNvSpPr txBox="1">
            <a:spLocks noChangeArrowheads="1"/>
          </p:cNvSpPr>
          <p:nvPr/>
        </p:nvSpPr>
        <p:spPr bwMode="auto">
          <a:xfrm>
            <a:off x="5029200" y="1889125"/>
            <a:ext cx="3429000" cy="473075"/>
          </a:xfrm>
          <a:prstGeom prst="rect">
            <a:avLst/>
          </a:prstGeom>
          <a:noFill/>
          <a:ln w="9525">
            <a:noFill/>
            <a:miter lim="800000"/>
            <a:headEnd/>
            <a:tailEnd/>
          </a:ln>
          <a:effectLst/>
        </p:spPr>
        <p:txBody>
          <a:bodyPr>
            <a:spAutoFit/>
          </a:bodyPr>
          <a:lstStyle/>
          <a:p>
            <a:pPr>
              <a:spcBef>
                <a:spcPct val="50000"/>
              </a:spcBef>
            </a:pPr>
            <a:r>
              <a:rPr lang="en-US" sz="2500">
                <a:latin typeface="Tahoma" pitchFamily="34" charset="0"/>
              </a:rPr>
              <a:t>in changes</a:t>
            </a:r>
          </a:p>
        </p:txBody>
      </p:sp>
      <p:sp>
        <p:nvSpPr>
          <p:cNvPr id="30732" name="Text Box 12"/>
          <p:cNvSpPr txBox="1">
            <a:spLocks noChangeArrowheads="1"/>
          </p:cNvSpPr>
          <p:nvPr/>
        </p:nvSpPr>
        <p:spPr bwMode="auto">
          <a:xfrm>
            <a:off x="5029200" y="2498725"/>
            <a:ext cx="3429000" cy="473075"/>
          </a:xfrm>
          <a:prstGeom prst="rect">
            <a:avLst/>
          </a:prstGeom>
          <a:noFill/>
          <a:ln w="9525">
            <a:noFill/>
            <a:miter lim="800000"/>
            <a:headEnd/>
            <a:tailEnd/>
          </a:ln>
          <a:effectLst/>
        </p:spPr>
        <p:txBody>
          <a:bodyPr>
            <a:spAutoFit/>
          </a:bodyPr>
          <a:lstStyle/>
          <a:p>
            <a:pPr>
              <a:spcBef>
                <a:spcPct val="50000"/>
              </a:spcBef>
            </a:pPr>
            <a:r>
              <a:rPr lang="en-US" sz="2500">
                <a:latin typeface="Tahoma" pitchFamily="34" charset="0"/>
              </a:rPr>
              <a:t>because </a:t>
            </a:r>
            <a:r>
              <a:rPr lang="en-US" sz="2500" b="1" i="1">
                <a:latin typeface="Tahoma" pitchFamily="34" charset="0"/>
              </a:rPr>
              <a:t>I</a:t>
            </a:r>
            <a:r>
              <a:rPr lang="en-US" sz="2500">
                <a:latin typeface="Tahoma" pitchFamily="34" charset="0"/>
              </a:rPr>
              <a:t>  exogenous</a:t>
            </a:r>
          </a:p>
        </p:txBody>
      </p:sp>
      <p:sp>
        <p:nvSpPr>
          <p:cNvPr id="30733" name="Text Box 13"/>
          <p:cNvSpPr txBox="1">
            <a:spLocks noChangeArrowheads="1"/>
          </p:cNvSpPr>
          <p:nvPr/>
        </p:nvSpPr>
        <p:spPr bwMode="auto">
          <a:xfrm>
            <a:off x="5029200" y="3184525"/>
            <a:ext cx="3581400" cy="473075"/>
          </a:xfrm>
          <a:prstGeom prst="rect">
            <a:avLst/>
          </a:prstGeom>
          <a:noFill/>
          <a:ln w="9525">
            <a:noFill/>
            <a:miter lim="800000"/>
            <a:headEnd/>
            <a:tailEnd/>
          </a:ln>
          <a:effectLst/>
        </p:spPr>
        <p:txBody>
          <a:bodyPr>
            <a:spAutoFit/>
          </a:bodyPr>
          <a:lstStyle/>
          <a:p>
            <a:pPr>
              <a:spcBef>
                <a:spcPct val="50000"/>
              </a:spcBef>
            </a:pPr>
            <a:r>
              <a:rPr lang="en-US" sz="2500">
                <a:latin typeface="Tahoma" pitchFamily="34" charset="0"/>
              </a:rPr>
              <a:t>because </a:t>
            </a:r>
            <a:r>
              <a:rPr lang="en-US" sz="2500" b="1">
                <a:latin typeface="Tahoma" pitchFamily="34" charset="0"/>
                <a:sym typeface="Symbol" pitchFamily="18" charset="2"/>
              </a:rPr>
              <a:t></a:t>
            </a:r>
            <a:r>
              <a:rPr lang="en-US" sz="2500" b="1" i="1">
                <a:latin typeface="Tahoma" pitchFamily="34" charset="0"/>
                <a:sym typeface="Symbol" pitchFamily="18" charset="2"/>
              </a:rPr>
              <a:t>C </a:t>
            </a:r>
            <a:r>
              <a:rPr lang="en-US" sz="2500">
                <a:latin typeface="Tahoma" pitchFamily="34" charset="0"/>
                <a:sym typeface="Symbol" pitchFamily="18" charset="2"/>
              </a:rPr>
              <a:t>= MPC </a:t>
            </a:r>
            <a:r>
              <a:rPr lang="en-US" sz="2500" b="1">
                <a:latin typeface="Tahoma" pitchFamily="34" charset="0"/>
                <a:sym typeface="Symbol" pitchFamily="18" charset="2"/>
              </a:rPr>
              <a:t></a:t>
            </a:r>
            <a:r>
              <a:rPr lang="en-US" sz="2500" b="1" i="1">
                <a:latin typeface="Tahoma" pitchFamily="34" charset="0"/>
                <a:sym typeface="Symbol" pitchFamily="18" charset="2"/>
              </a:rPr>
              <a:t>Y </a:t>
            </a:r>
          </a:p>
        </p:txBody>
      </p:sp>
      <p:sp>
        <p:nvSpPr>
          <p:cNvPr id="30734" name="Text Box 14"/>
          <p:cNvSpPr txBox="1">
            <a:spLocks noChangeArrowheads="1"/>
          </p:cNvSpPr>
          <p:nvPr/>
        </p:nvSpPr>
        <p:spPr bwMode="auto">
          <a:xfrm>
            <a:off x="990600" y="4022725"/>
            <a:ext cx="3581400" cy="1235075"/>
          </a:xfrm>
          <a:prstGeom prst="rect">
            <a:avLst/>
          </a:prstGeom>
          <a:noFill/>
          <a:ln w="9525">
            <a:noFill/>
            <a:miter lim="800000"/>
            <a:headEnd/>
            <a:tailEnd/>
          </a:ln>
          <a:effectLst/>
        </p:spPr>
        <p:txBody>
          <a:bodyPr>
            <a:spAutoFit/>
          </a:bodyPr>
          <a:lstStyle/>
          <a:p>
            <a:pPr>
              <a:spcBef>
                <a:spcPct val="50000"/>
              </a:spcBef>
            </a:pPr>
            <a:r>
              <a:rPr lang="en-US" sz="2500">
                <a:latin typeface="Tahoma" pitchFamily="34" charset="0"/>
                <a:sym typeface="Symbol" pitchFamily="18" charset="2"/>
              </a:rPr>
              <a:t>Collect terms with </a:t>
            </a:r>
            <a:r>
              <a:rPr lang="en-US" sz="2500" b="1">
                <a:latin typeface="Tahoma" pitchFamily="34" charset="0"/>
                <a:sym typeface="Symbol" pitchFamily="18" charset="2"/>
              </a:rPr>
              <a:t></a:t>
            </a:r>
            <a:r>
              <a:rPr lang="en-US" sz="2500" b="1" i="1">
                <a:latin typeface="Tahoma" pitchFamily="34" charset="0"/>
                <a:sym typeface="Symbol" pitchFamily="18" charset="2"/>
              </a:rPr>
              <a:t>Y</a:t>
            </a:r>
            <a:r>
              <a:rPr lang="en-US" sz="2500">
                <a:latin typeface="Tahoma" pitchFamily="34" charset="0"/>
                <a:sym typeface="Symbol" pitchFamily="18" charset="2"/>
              </a:rPr>
              <a:t>  on the left side of the equals sign:</a:t>
            </a:r>
          </a:p>
        </p:txBody>
      </p:sp>
      <p:grpSp>
        <p:nvGrpSpPr>
          <p:cNvPr id="30738" name="Group 18"/>
          <p:cNvGrpSpPr>
            <a:grpSpLocks/>
          </p:cNvGrpSpPr>
          <p:nvPr/>
        </p:nvGrpSpPr>
        <p:grpSpPr bwMode="auto">
          <a:xfrm>
            <a:off x="4953000" y="4038600"/>
            <a:ext cx="3886200" cy="2057400"/>
            <a:chOff x="3120" y="2544"/>
            <a:chExt cx="2448" cy="1296"/>
          </a:xfrm>
        </p:grpSpPr>
        <p:sp>
          <p:nvSpPr>
            <p:cNvPr id="30736" name="Text Box 16"/>
            <p:cNvSpPr txBox="1">
              <a:spLocks noChangeArrowheads="1"/>
            </p:cNvSpPr>
            <p:nvPr/>
          </p:nvSpPr>
          <p:spPr bwMode="auto">
            <a:xfrm>
              <a:off x="3312" y="2582"/>
              <a:ext cx="2016" cy="298"/>
            </a:xfrm>
            <a:prstGeom prst="rect">
              <a:avLst/>
            </a:prstGeom>
            <a:noFill/>
            <a:ln w="9525">
              <a:noFill/>
              <a:miter lim="800000"/>
              <a:headEnd/>
              <a:tailEnd/>
            </a:ln>
            <a:effectLst/>
          </p:spPr>
          <p:txBody>
            <a:bodyPr>
              <a:spAutoFit/>
            </a:bodyPr>
            <a:lstStyle/>
            <a:p>
              <a:pPr>
                <a:spcBef>
                  <a:spcPct val="50000"/>
                </a:spcBef>
              </a:pPr>
              <a:r>
                <a:rPr lang="en-US" sz="2500">
                  <a:latin typeface="Tahoma" pitchFamily="34" charset="0"/>
                  <a:sym typeface="Symbol" pitchFamily="18" charset="2"/>
                </a:rPr>
                <a:t>Finally, solve for </a:t>
              </a:r>
              <a:r>
                <a:rPr lang="en-US" sz="2500" b="1">
                  <a:latin typeface="Tahoma" pitchFamily="34" charset="0"/>
                  <a:sym typeface="Symbol" pitchFamily="18" charset="2"/>
                </a:rPr>
                <a:t></a:t>
              </a:r>
              <a:r>
                <a:rPr lang="en-US" sz="2500" b="1" i="1">
                  <a:latin typeface="Tahoma" pitchFamily="34" charset="0"/>
                  <a:sym typeface="Symbol" pitchFamily="18" charset="2"/>
                </a:rPr>
                <a:t>Y</a:t>
              </a:r>
              <a:r>
                <a:rPr lang="en-US" sz="2500">
                  <a:latin typeface="Tahoma" pitchFamily="34" charset="0"/>
                  <a:sym typeface="Symbol" pitchFamily="18" charset="2"/>
                </a:rPr>
                <a:t> :</a:t>
              </a:r>
            </a:p>
          </p:txBody>
        </p:sp>
        <p:sp>
          <p:nvSpPr>
            <p:cNvPr id="30737" name="Rectangle 17"/>
            <p:cNvSpPr>
              <a:spLocks noChangeArrowheads="1"/>
            </p:cNvSpPr>
            <p:nvPr/>
          </p:nvSpPr>
          <p:spPr bwMode="auto">
            <a:xfrm>
              <a:off x="3120" y="2544"/>
              <a:ext cx="2448" cy="1296"/>
            </a:xfrm>
            <a:prstGeom prst="rect">
              <a:avLst/>
            </a:prstGeom>
            <a:noFill/>
            <a:ln w="57150" cmpd="dbl">
              <a:solidFill>
                <a:srgbClr val="CC0000"/>
              </a:solidFill>
              <a:miter lim="800000"/>
              <a:headEnd/>
              <a:tailEnd/>
            </a:ln>
            <a:effectLst/>
          </p:spPr>
          <p:txBody>
            <a:bodyPr wrap="none" anchor="ctr"/>
            <a:lstStyle/>
            <a:p>
              <a:endParaRPr lang="en-US"/>
            </a:p>
          </p:txBody>
        </p:sp>
      </p:gr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1026"/>
          <p:cNvSpPr>
            <a:spLocks noGrp="1" noChangeArrowheads="1"/>
          </p:cNvSpPr>
          <p:nvPr>
            <p:ph type="title"/>
          </p:nvPr>
        </p:nvSpPr>
        <p:spPr/>
        <p:txBody>
          <a:bodyPr>
            <a:normAutofit/>
          </a:bodyPr>
          <a:lstStyle/>
          <a:p>
            <a:r>
              <a:rPr lang="en-US" sz="2400" b="1" dirty="0">
                <a:latin typeface="Arial" pitchFamily="34" charset="0"/>
                <a:cs typeface="Arial" pitchFamily="34" charset="0"/>
              </a:rPr>
              <a:t>The government purchases multiplier</a:t>
            </a:r>
          </a:p>
        </p:txBody>
      </p:sp>
      <p:sp>
        <p:nvSpPr>
          <p:cNvPr id="43011" name="Rectangle 1027"/>
          <p:cNvSpPr>
            <a:spLocks noGrp="1" noChangeArrowheads="1"/>
          </p:cNvSpPr>
          <p:nvPr>
            <p:ph idx="1"/>
          </p:nvPr>
        </p:nvSpPr>
        <p:spPr>
          <a:xfrm>
            <a:off x="914400" y="1295400"/>
            <a:ext cx="3657600" cy="609600"/>
          </a:xfrm>
        </p:spPr>
        <p:txBody>
          <a:bodyPr/>
          <a:lstStyle/>
          <a:p>
            <a:pPr>
              <a:buFont typeface="Wingdings" pitchFamily="2" charset="2"/>
              <a:buNone/>
            </a:pPr>
            <a:r>
              <a:rPr lang="en-US" sz="1800">
                <a:latin typeface="Arial" pitchFamily="34" charset="0"/>
                <a:cs typeface="Arial" pitchFamily="34" charset="0"/>
              </a:rPr>
              <a:t>Example:  MPC = 0.8 </a:t>
            </a:r>
          </a:p>
        </p:txBody>
      </p:sp>
      <p:graphicFrame>
        <p:nvGraphicFramePr>
          <p:cNvPr id="43017" name="Object 1033"/>
          <p:cNvGraphicFramePr>
            <a:graphicFrameLocks noChangeAspect="1"/>
          </p:cNvGraphicFramePr>
          <p:nvPr/>
        </p:nvGraphicFramePr>
        <p:xfrm>
          <a:off x="1219200" y="2030413"/>
          <a:ext cx="6154738" cy="2008187"/>
        </p:xfrm>
        <a:graphic>
          <a:graphicData uri="http://schemas.openxmlformats.org/presentationml/2006/ole">
            <p:oleObj spid="_x0000_s43020" name="Equation" r:id="rId4" imgW="2654300" imgH="863600" progId="">
              <p:embed/>
            </p:oleObj>
          </a:graphicData>
        </a:graphic>
      </p:graphicFrame>
      <p:sp>
        <p:nvSpPr>
          <p:cNvPr id="43019" name="Rectangle 1035"/>
          <p:cNvSpPr>
            <a:spLocks noChangeArrowheads="1"/>
          </p:cNvSpPr>
          <p:nvPr/>
        </p:nvSpPr>
        <p:spPr bwMode="auto">
          <a:xfrm>
            <a:off x="1066800" y="4495800"/>
            <a:ext cx="7391400" cy="1066800"/>
          </a:xfrm>
          <a:prstGeom prst="rect">
            <a:avLst/>
          </a:prstGeom>
          <a:noFill/>
          <a:ln w="9525">
            <a:noFill/>
            <a:miter lim="800000"/>
            <a:headEnd/>
            <a:tailEnd/>
          </a:ln>
          <a:effectLst/>
        </p:spPr>
        <p:txBody>
          <a:bodyPr/>
          <a:lstStyle/>
          <a:p>
            <a:pPr>
              <a:lnSpc>
                <a:spcPct val="105000"/>
              </a:lnSpc>
              <a:spcBef>
                <a:spcPct val="40000"/>
              </a:spcBef>
              <a:buSzPct val="110000"/>
              <a:buFont typeface="Wingdings" pitchFamily="2" charset="2"/>
              <a:buNone/>
            </a:pPr>
            <a:r>
              <a:rPr lang="en-US" sz="1800" dirty="0">
                <a:latin typeface="Arial" pitchFamily="34" charset="0"/>
                <a:cs typeface="Arial" pitchFamily="34" charset="0"/>
              </a:rPr>
              <a:t>The increase in </a:t>
            </a:r>
            <a:r>
              <a:rPr lang="en-US" sz="1800" b="1" i="1" dirty="0">
                <a:latin typeface="Arial" pitchFamily="34" charset="0"/>
                <a:cs typeface="Arial" pitchFamily="34" charset="0"/>
              </a:rPr>
              <a:t>G </a:t>
            </a:r>
            <a:r>
              <a:rPr lang="en-US" sz="1800" dirty="0">
                <a:latin typeface="Arial" pitchFamily="34" charset="0"/>
                <a:cs typeface="Arial" pitchFamily="34" charset="0"/>
              </a:rPr>
              <a:t> causes income to increase by 5 times as much!</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1026"/>
          <p:cNvSpPr>
            <a:spLocks noGrp="1" noChangeArrowheads="1"/>
          </p:cNvSpPr>
          <p:nvPr>
            <p:ph type="title"/>
          </p:nvPr>
        </p:nvSpPr>
        <p:spPr/>
        <p:txBody>
          <a:bodyPr>
            <a:normAutofit/>
          </a:bodyPr>
          <a:lstStyle/>
          <a:p>
            <a:r>
              <a:rPr lang="en-US" sz="2400" b="1" dirty="0">
                <a:latin typeface="Arial" pitchFamily="34" charset="0"/>
                <a:cs typeface="Arial" pitchFamily="34" charset="0"/>
              </a:rPr>
              <a:t>The government purchases multiplier</a:t>
            </a:r>
          </a:p>
        </p:txBody>
      </p:sp>
      <p:sp>
        <p:nvSpPr>
          <p:cNvPr id="44040" name="Rectangle 1032"/>
          <p:cNvSpPr>
            <a:spLocks noGrp="1" noChangeArrowheads="1"/>
          </p:cNvSpPr>
          <p:nvPr>
            <p:ph idx="1"/>
          </p:nvPr>
        </p:nvSpPr>
        <p:spPr>
          <a:xfrm>
            <a:off x="914400" y="1219200"/>
            <a:ext cx="7772400" cy="1600200"/>
          </a:xfrm>
        </p:spPr>
        <p:txBody>
          <a:bodyPr/>
          <a:lstStyle/>
          <a:p>
            <a:pPr marL="0" indent="0">
              <a:buFont typeface="Wingdings" pitchFamily="2" charset="2"/>
              <a:buNone/>
            </a:pPr>
            <a:r>
              <a:rPr lang="en-US" sz="1800" dirty="0">
                <a:latin typeface="Arial" pitchFamily="34" charset="0"/>
                <a:cs typeface="Arial" pitchFamily="34" charset="0"/>
              </a:rPr>
              <a:t>Definition:   the increase in income resulting from a $1 increase in </a:t>
            </a:r>
            <a:r>
              <a:rPr lang="en-US" sz="1800" b="1" i="1" dirty="0">
                <a:latin typeface="Arial" pitchFamily="34" charset="0"/>
                <a:cs typeface="Arial" pitchFamily="34" charset="0"/>
              </a:rPr>
              <a:t>G</a:t>
            </a:r>
            <a:r>
              <a:rPr lang="en-US" sz="1800" dirty="0">
                <a:latin typeface="Arial" pitchFamily="34" charset="0"/>
                <a:cs typeface="Arial" pitchFamily="34" charset="0"/>
              </a:rPr>
              <a:t>.</a:t>
            </a:r>
          </a:p>
          <a:p>
            <a:pPr marL="0" indent="0">
              <a:buFont typeface="Wingdings" pitchFamily="2" charset="2"/>
              <a:buNone/>
            </a:pPr>
            <a:r>
              <a:rPr lang="en-US" sz="1800" dirty="0">
                <a:latin typeface="Arial" pitchFamily="34" charset="0"/>
                <a:cs typeface="Arial" pitchFamily="34" charset="0"/>
              </a:rPr>
              <a:t>In this model, the </a:t>
            </a:r>
            <a:r>
              <a:rPr lang="en-US" sz="1800" b="1" i="1" dirty="0">
                <a:latin typeface="Arial" pitchFamily="34" charset="0"/>
                <a:cs typeface="Arial" pitchFamily="34" charset="0"/>
              </a:rPr>
              <a:t>G</a:t>
            </a:r>
            <a:r>
              <a:rPr lang="en-US" sz="1800" dirty="0">
                <a:latin typeface="Arial" pitchFamily="34" charset="0"/>
                <a:cs typeface="Arial" pitchFamily="34" charset="0"/>
              </a:rPr>
              <a:t>  multiplier equals</a:t>
            </a:r>
          </a:p>
        </p:txBody>
      </p:sp>
      <p:sp>
        <p:nvSpPr>
          <p:cNvPr id="44038" name="Rectangle 1030"/>
          <p:cNvSpPr>
            <a:spLocks noChangeArrowheads="1"/>
          </p:cNvSpPr>
          <p:nvPr/>
        </p:nvSpPr>
        <p:spPr bwMode="auto">
          <a:xfrm>
            <a:off x="914400" y="4114800"/>
            <a:ext cx="5486400" cy="609600"/>
          </a:xfrm>
          <a:prstGeom prst="rect">
            <a:avLst/>
          </a:prstGeom>
          <a:noFill/>
          <a:ln w="9525">
            <a:noFill/>
            <a:miter lim="800000"/>
            <a:headEnd/>
            <a:tailEnd/>
          </a:ln>
          <a:effectLst/>
        </p:spPr>
        <p:txBody>
          <a:bodyPr/>
          <a:lstStyle/>
          <a:p>
            <a:pPr>
              <a:spcBef>
                <a:spcPct val="40000"/>
              </a:spcBef>
              <a:buSzPct val="110000"/>
              <a:buFont typeface="Wingdings" pitchFamily="2" charset="2"/>
              <a:buNone/>
            </a:pPr>
            <a:r>
              <a:rPr lang="en-US" sz="1800" dirty="0">
                <a:latin typeface="Arial" pitchFamily="34" charset="0"/>
                <a:cs typeface="Arial" pitchFamily="34" charset="0"/>
              </a:rPr>
              <a:t>In the example with MPC = 0.8, </a:t>
            </a:r>
          </a:p>
        </p:txBody>
      </p:sp>
      <p:graphicFrame>
        <p:nvGraphicFramePr>
          <p:cNvPr id="44041" name="Object 1033"/>
          <p:cNvGraphicFramePr>
            <a:graphicFrameLocks noChangeAspect="1"/>
          </p:cNvGraphicFramePr>
          <p:nvPr/>
        </p:nvGraphicFramePr>
        <p:xfrm>
          <a:off x="3382963" y="2819400"/>
          <a:ext cx="2789237" cy="1009650"/>
        </p:xfrm>
        <a:graphic>
          <a:graphicData uri="http://schemas.openxmlformats.org/presentationml/2006/ole">
            <p:oleObj spid="_x0000_s44047" name="Equation" r:id="rId4" imgW="1193800" imgH="431800" progId="">
              <p:embed/>
            </p:oleObj>
          </a:graphicData>
        </a:graphic>
      </p:graphicFrame>
      <p:graphicFrame>
        <p:nvGraphicFramePr>
          <p:cNvPr id="44042" name="Object 1034"/>
          <p:cNvGraphicFramePr>
            <a:graphicFrameLocks noChangeAspect="1"/>
          </p:cNvGraphicFramePr>
          <p:nvPr/>
        </p:nvGraphicFramePr>
        <p:xfrm>
          <a:off x="3417888" y="4800600"/>
          <a:ext cx="3440112" cy="1009650"/>
        </p:xfrm>
        <a:graphic>
          <a:graphicData uri="http://schemas.openxmlformats.org/presentationml/2006/ole">
            <p:oleObj spid="_x0000_s44048" name="Equation" r:id="rId5" imgW="1473200" imgH="431800" progId="">
              <p:embed/>
            </p:oleObj>
          </a:graphicData>
        </a:graphic>
      </p:graphicFrame>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1026"/>
          <p:cNvSpPr>
            <a:spLocks noGrp="1" noChangeArrowheads="1"/>
          </p:cNvSpPr>
          <p:nvPr>
            <p:ph type="title"/>
          </p:nvPr>
        </p:nvSpPr>
        <p:spPr>
          <a:xfrm>
            <a:off x="381000" y="304800"/>
            <a:ext cx="8610600" cy="838200"/>
          </a:xfrm>
        </p:spPr>
        <p:txBody>
          <a:bodyPr>
            <a:normAutofit/>
          </a:bodyPr>
          <a:lstStyle/>
          <a:p>
            <a:r>
              <a:rPr lang="en-US" sz="2400" b="1" dirty="0">
                <a:latin typeface="Arial" pitchFamily="34" charset="0"/>
                <a:cs typeface="Arial" pitchFamily="34" charset="0"/>
              </a:rPr>
              <a:t>Why the multiplier is greater than 1</a:t>
            </a:r>
          </a:p>
        </p:txBody>
      </p:sp>
      <p:sp>
        <p:nvSpPr>
          <p:cNvPr id="40963" name="Rectangle 1027"/>
          <p:cNvSpPr>
            <a:spLocks noGrp="1" noChangeArrowheads="1"/>
          </p:cNvSpPr>
          <p:nvPr>
            <p:ph idx="1"/>
          </p:nvPr>
        </p:nvSpPr>
        <p:spPr/>
        <p:txBody>
          <a:bodyPr/>
          <a:lstStyle/>
          <a:p>
            <a:pPr>
              <a:tabLst>
                <a:tab pos="1601788" algn="l"/>
              </a:tabLst>
            </a:pPr>
            <a:r>
              <a:rPr lang="en-US" sz="1800" dirty="0">
                <a:latin typeface="Arial" pitchFamily="34" charset="0"/>
                <a:cs typeface="Arial" pitchFamily="34" charset="0"/>
              </a:rPr>
              <a:t>Initially, the increase in </a:t>
            </a:r>
            <a:r>
              <a:rPr lang="en-US" sz="1800" b="1" i="1" dirty="0">
                <a:latin typeface="Arial" pitchFamily="34" charset="0"/>
                <a:cs typeface="Arial" pitchFamily="34" charset="0"/>
              </a:rPr>
              <a:t>G</a:t>
            </a:r>
            <a:r>
              <a:rPr lang="en-US" sz="1800" dirty="0">
                <a:latin typeface="Arial" pitchFamily="34" charset="0"/>
                <a:cs typeface="Arial" pitchFamily="34" charset="0"/>
              </a:rPr>
              <a:t>  causes an equal increase in </a:t>
            </a:r>
            <a:r>
              <a:rPr lang="en-US" sz="1800" b="1" i="1" dirty="0">
                <a:latin typeface="Arial" pitchFamily="34" charset="0"/>
                <a:cs typeface="Arial" pitchFamily="34" charset="0"/>
              </a:rPr>
              <a:t>Y</a:t>
            </a:r>
            <a:r>
              <a:rPr lang="en-US" sz="1800" i="1" dirty="0">
                <a:latin typeface="Arial" pitchFamily="34" charset="0"/>
                <a:cs typeface="Arial" pitchFamily="34" charset="0"/>
              </a:rPr>
              <a:t>:</a:t>
            </a:r>
            <a:r>
              <a:rPr lang="en-US" sz="1800" b="1" i="1" dirty="0">
                <a:latin typeface="Arial" pitchFamily="34" charset="0"/>
                <a:cs typeface="Arial" pitchFamily="34" charset="0"/>
              </a:rPr>
              <a:t>      </a:t>
            </a:r>
            <a:r>
              <a:rPr lang="en-US" sz="1800" b="1" dirty="0">
                <a:latin typeface="Arial" pitchFamily="34" charset="0"/>
                <a:cs typeface="Arial" pitchFamily="34" charset="0"/>
                <a:sym typeface="Symbol" pitchFamily="18" charset="2"/>
              </a:rPr>
              <a:t></a:t>
            </a:r>
            <a:r>
              <a:rPr lang="en-US" sz="1800" b="1" i="1" dirty="0">
                <a:latin typeface="Arial" pitchFamily="34" charset="0"/>
                <a:cs typeface="Arial" pitchFamily="34" charset="0"/>
              </a:rPr>
              <a:t>Y</a:t>
            </a:r>
            <a:r>
              <a:rPr lang="en-US" sz="1800" dirty="0">
                <a:latin typeface="Arial" pitchFamily="34" charset="0"/>
                <a:cs typeface="Arial" pitchFamily="34" charset="0"/>
              </a:rPr>
              <a:t> = </a:t>
            </a:r>
            <a:r>
              <a:rPr lang="en-US" sz="1800" b="1" dirty="0">
                <a:latin typeface="Arial" pitchFamily="34" charset="0"/>
                <a:cs typeface="Arial" pitchFamily="34" charset="0"/>
                <a:sym typeface="Symbol" pitchFamily="18" charset="2"/>
              </a:rPr>
              <a:t></a:t>
            </a:r>
            <a:r>
              <a:rPr lang="en-US" sz="1800" b="1" i="1" dirty="0">
                <a:latin typeface="Arial" pitchFamily="34" charset="0"/>
                <a:cs typeface="Arial" pitchFamily="34" charset="0"/>
                <a:sym typeface="Symbol" pitchFamily="18" charset="2"/>
              </a:rPr>
              <a:t>G</a:t>
            </a:r>
            <a:r>
              <a:rPr lang="en-US" sz="1800" dirty="0">
                <a:latin typeface="Arial" pitchFamily="34" charset="0"/>
                <a:cs typeface="Arial" pitchFamily="34" charset="0"/>
                <a:sym typeface="Symbol" pitchFamily="18" charset="2"/>
              </a:rPr>
              <a:t>.</a:t>
            </a:r>
            <a:endParaRPr lang="en-US" sz="1800" dirty="0">
              <a:latin typeface="Arial" pitchFamily="34" charset="0"/>
              <a:cs typeface="Arial" pitchFamily="34" charset="0"/>
            </a:endParaRPr>
          </a:p>
          <a:p>
            <a:pPr>
              <a:tabLst>
                <a:tab pos="1601788" algn="l"/>
              </a:tabLst>
            </a:pPr>
            <a:endParaRPr lang="en-US" sz="1800" dirty="0" smtClean="0">
              <a:latin typeface="Arial" pitchFamily="34" charset="0"/>
              <a:cs typeface="Arial" pitchFamily="34" charset="0"/>
            </a:endParaRPr>
          </a:p>
          <a:p>
            <a:pPr>
              <a:tabLst>
                <a:tab pos="1601788" algn="l"/>
              </a:tabLst>
            </a:pPr>
            <a:endParaRPr lang="en-US" sz="1800" dirty="0" smtClean="0">
              <a:latin typeface="Arial" pitchFamily="34" charset="0"/>
              <a:cs typeface="Arial" pitchFamily="34" charset="0"/>
            </a:endParaRPr>
          </a:p>
          <a:p>
            <a:pPr>
              <a:tabLst>
                <a:tab pos="1601788" algn="l"/>
              </a:tabLst>
            </a:pPr>
            <a:r>
              <a:rPr lang="en-US" sz="1800" dirty="0" smtClean="0">
                <a:latin typeface="Arial" pitchFamily="34" charset="0"/>
                <a:cs typeface="Arial" pitchFamily="34" charset="0"/>
              </a:rPr>
              <a:t>But </a:t>
            </a:r>
            <a:r>
              <a:rPr lang="en-US" sz="1800" dirty="0">
                <a:latin typeface="Arial" pitchFamily="34" charset="0"/>
                <a:cs typeface="Arial" pitchFamily="34" charset="0"/>
                <a:sym typeface="Symbol" pitchFamily="18" charset="2"/>
              </a:rPr>
              <a:t></a:t>
            </a:r>
            <a:r>
              <a:rPr lang="en-US" sz="1800" b="1" i="1" dirty="0">
                <a:latin typeface="Arial" pitchFamily="34" charset="0"/>
                <a:cs typeface="Arial" pitchFamily="34" charset="0"/>
              </a:rPr>
              <a:t>Y</a:t>
            </a:r>
            <a:r>
              <a:rPr lang="en-US" sz="1800" dirty="0">
                <a:latin typeface="Arial" pitchFamily="34" charset="0"/>
                <a:cs typeface="Arial" pitchFamily="34" charset="0"/>
                <a:sym typeface="Symbol" pitchFamily="18" charset="2"/>
              </a:rPr>
              <a:t>  	 </a:t>
            </a:r>
            <a:r>
              <a:rPr lang="en-US" sz="1800" b="1" i="1" dirty="0">
                <a:latin typeface="Arial" pitchFamily="34" charset="0"/>
                <a:cs typeface="Arial" pitchFamily="34" charset="0"/>
                <a:sym typeface="Symbol" pitchFamily="18" charset="2"/>
              </a:rPr>
              <a:t>C</a:t>
            </a:r>
            <a:endParaRPr lang="en-US" sz="1800" b="1" i="1" dirty="0">
              <a:latin typeface="Arial" pitchFamily="34" charset="0"/>
              <a:cs typeface="Arial" pitchFamily="34" charset="0"/>
            </a:endParaRPr>
          </a:p>
          <a:p>
            <a:pPr>
              <a:buFont typeface="Wingdings" pitchFamily="2" charset="2"/>
              <a:buNone/>
              <a:tabLst>
                <a:tab pos="1601788" algn="l"/>
              </a:tabLst>
            </a:pPr>
            <a:r>
              <a:rPr lang="en-US" sz="1800" dirty="0">
                <a:latin typeface="Arial" pitchFamily="34" charset="0"/>
                <a:cs typeface="Arial" pitchFamily="34" charset="0"/>
                <a:sym typeface="Symbol" pitchFamily="18" charset="2"/>
              </a:rPr>
              <a:t>		 further</a:t>
            </a:r>
            <a:r>
              <a:rPr lang="en-US" sz="1800" dirty="0">
                <a:latin typeface="Arial" pitchFamily="34" charset="0"/>
                <a:cs typeface="Arial" pitchFamily="34" charset="0"/>
              </a:rPr>
              <a:t> </a:t>
            </a:r>
            <a:r>
              <a:rPr lang="en-US" sz="1800" dirty="0">
                <a:latin typeface="Arial" pitchFamily="34" charset="0"/>
                <a:cs typeface="Arial" pitchFamily="34" charset="0"/>
                <a:sym typeface="Symbol" pitchFamily="18" charset="2"/>
              </a:rPr>
              <a:t></a:t>
            </a:r>
            <a:r>
              <a:rPr lang="en-US" sz="1800" b="1" i="1" dirty="0">
                <a:latin typeface="Arial" pitchFamily="34" charset="0"/>
                <a:cs typeface="Arial" pitchFamily="34" charset="0"/>
              </a:rPr>
              <a:t>Y</a:t>
            </a:r>
            <a:r>
              <a:rPr lang="en-US" sz="1800" dirty="0">
                <a:latin typeface="Arial" pitchFamily="34" charset="0"/>
                <a:cs typeface="Arial" pitchFamily="34" charset="0"/>
                <a:sym typeface="Symbol" pitchFamily="18" charset="2"/>
              </a:rPr>
              <a:t> </a:t>
            </a:r>
            <a:endParaRPr lang="en-US" sz="1800" dirty="0">
              <a:latin typeface="Arial" pitchFamily="34" charset="0"/>
              <a:cs typeface="Arial" pitchFamily="34" charset="0"/>
            </a:endParaRPr>
          </a:p>
          <a:p>
            <a:pPr>
              <a:buFont typeface="Wingdings" pitchFamily="2" charset="2"/>
              <a:buNone/>
              <a:tabLst>
                <a:tab pos="1601788" algn="l"/>
              </a:tabLst>
            </a:pPr>
            <a:r>
              <a:rPr lang="en-US" sz="1800" dirty="0">
                <a:latin typeface="Arial" pitchFamily="34" charset="0"/>
                <a:cs typeface="Arial" pitchFamily="34" charset="0"/>
                <a:sym typeface="Symbol" pitchFamily="18" charset="2"/>
              </a:rPr>
              <a:t>		 further</a:t>
            </a:r>
            <a:r>
              <a:rPr lang="en-US" sz="1800" dirty="0">
                <a:latin typeface="Arial" pitchFamily="34" charset="0"/>
                <a:cs typeface="Arial" pitchFamily="34" charset="0"/>
              </a:rPr>
              <a:t> </a:t>
            </a:r>
            <a:r>
              <a:rPr lang="en-US" sz="1800" dirty="0">
                <a:latin typeface="Arial" pitchFamily="34" charset="0"/>
                <a:cs typeface="Arial" pitchFamily="34" charset="0"/>
                <a:sym typeface="Symbol" pitchFamily="18" charset="2"/>
              </a:rPr>
              <a:t></a:t>
            </a:r>
            <a:r>
              <a:rPr lang="en-US" sz="1800" b="1" i="1" dirty="0">
                <a:latin typeface="Arial" pitchFamily="34" charset="0"/>
                <a:cs typeface="Arial" pitchFamily="34" charset="0"/>
              </a:rPr>
              <a:t>C</a:t>
            </a:r>
          </a:p>
          <a:p>
            <a:pPr>
              <a:buFont typeface="Wingdings" pitchFamily="2" charset="2"/>
              <a:buNone/>
              <a:tabLst>
                <a:tab pos="1601788" algn="l"/>
              </a:tabLst>
            </a:pPr>
            <a:r>
              <a:rPr lang="en-US" sz="1800" dirty="0">
                <a:latin typeface="Arial" pitchFamily="34" charset="0"/>
                <a:cs typeface="Arial" pitchFamily="34" charset="0"/>
                <a:sym typeface="Symbol" pitchFamily="18" charset="2"/>
              </a:rPr>
              <a:t>		 further</a:t>
            </a:r>
            <a:r>
              <a:rPr lang="en-US" sz="1800" dirty="0">
                <a:latin typeface="Arial" pitchFamily="34" charset="0"/>
                <a:cs typeface="Arial" pitchFamily="34" charset="0"/>
              </a:rPr>
              <a:t> </a:t>
            </a:r>
            <a:r>
              <a:rPr lang="en-US" sz="1800" dirty="0">
                <a:latin typeface="Arial" pitchFamily="34" charset="0"/>
                <a:cs typeface="Arial" pitchFamily="34" charset="0"/>
                <a:sym typeface="Symbol" pitchFamily="18" charset="2"/>
              </a:rPr>
              <a:t></a:t>
            </a:r>
            <a:r>
              <a:rPr lang="en-US" sz="1800" b="1" i="1" dirty="0">
                <a:latin typeface="Arial" pitchFamily="34" charset="0"/>
                <a:cs typeface="Arial" pitchFamily="34" charset="0"/>
              </a:rPr>
              <a:t>Y</a:t>
            </a:r>
            <a:endParaRPr lang="en-US" sz="1800" dirty="0">
              <a:latin typeface="Arial" pitchFamily="34" charset="0"/>
              <a:cs typeface="Arial" pitchFamily="34" charset="0"/>
            </a:endParaRPr>
          </a:p>
          <a:p>
            <a:pPr>
              <a:tabLst>
                <a:tab pos="1601788" algn="l"/>
              </a:tabLst>
            </a:pPr>
            <a:endParaRPr lang="en-US" sz="1800" dirty="0" smtClean="0">
              <a:latin typeface="Arial" pitchFamily="34" charset="0"/>
              <a:cs typeface="Arial" pitchFamily="34" charset="0"/>
            </a:endParaRPr>
          </a:p>
          <a:p>
            <a:pPr>
              <a:tabLst>
                <a:tab pos="1601788" algn="l"/>
              </a:tabLst>
            </a:pPr>
            <a:endParaRPr lang="en-US" sz="1800" dirty="0" smtClean="0">
              <a:latin typeface="Arial" pitchFamily="34" charset="0"/>
              <a:cs typeface="Arial" pitchFamily="34" charset="0"/>
            </a:endParaRPr>
          </a:p>
          <a:p>
            <a:pPr>
              <a:tabLst>
                <a:tab pos="1601788" algn="l"/>
              </a:tabLst>
            </a:pPr>
            <a:r>
              <a:rPr lang="en-US" sz="1800" dirty="0" smtClean="0">
                <a:latin typeface="Arial" pitchFamily="34" charset="0"/>
                <a:cs typeface="Arial" pitchFamily="34" charset="0"/>
              </a:rPr>
              <a:t>So </a:t>
            </a:r>
            <a:r>
              <a:rPr lang="en-US" sz="1800" dirty="0">
                <a:latin typeface="Arial" pitchFamily="34" charset="0"/>
                <a:cs typeface="Arial" pitchFamily="34" charset="0"/>
              </a:rPr>
              <a:t>the final impact on income is much bigger than the initial </a:t>
            </a:r>
            <a:r>
              <a:rPr lang="en-US" sz="1800" b="1" dirty="0">
                <a:latin typeface="Arial" pitchFamily="34" charset="0"/>
                <a:cs typeface="Arial" pitchFamily="34" charset="0"/>
                <a:sym typeface="Symbol" pitchFamily="18" charset="2"/>
              </a:rPr>
              <a:t></a:t>
            </a:r>
            <a:r>
              <a:rPr lang="en-US" sz="1800" b="1" i="1" dirty="0">
                <a:latin typeface="Arial" pitchFamily="34" charset="0"/>
                <a:cs typeface="Arial" pitchFamily="34" charset="0"/>
                <a:sym typeface="Symbol" pitchFamily="18" charset="2"/>
              </a:rPr>
              <a:t>G</a:t>
            </a:r>
            <a:r>
              <a:rPr lang="en-US" sz="1800" dirty="0">
                <a:latin typeface="Arial" pitchFamily="34" charset="0"/>
                <a:cs typeface="Arial" pitchFamily="34" charset="0"/>
                <a:sym typeface="Symbol" pitchFamily="18" charset="2"/>
              </a:rPr>
              <a:t>.</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304800" y="304800"/>
            <a:ext cx="8534400" cy="838200"/>
          </a:xfrm>
        </p:spPr>
        <p:txBody>
          <a:bodyPr>
            <a:normAutofit/>
          </a:bodyPr>
          <a:lstStyle/>
          <a:p>
            <a:pPr>
              <a:lnSpc>
                <a:spcPct val="90000"/>
              </a:lnSpc>
            </a:pPr>
            <a:r>
              <a:rPr lang="en-US" sz="2400" b="1" dirty="0">
                <a:latin typeface="Arial" pitchFamily="34" charset="0"/>
                <a:cs typeface="Arial" pitchFamily="34" charset="0"/>
              </a:rPr>
              <a:t>An increase in taxes</a:t>
            </a:r>
          </a:p>
        </p:txBody>
      </p:sp>
      <p:grpSp>
        <p:nvGrpSpPr>
          <p:cNvPr id="34819" name="Group 3"/>
          <p:cNvGrpSpPr>
            <a:grpSpLocks/>
          </p:cNvGrpSpPr>
          <p:nvPr/>
        </p:nvGrpSpPr>
        <p:grpSpPr bwMode="auto">
          <a:xfrm>
            <a:off x="3276600" y="1219200"/>
            <a:ext cx="4724400" cy="4114800"/>
            <a:chOff x="2064" y="768"/>
            <a:chExt cx="2976" cy="2592"/>
          </a:xfrm>
        </p:grpSpPr>
        <p:grpSp>
          <p:nvGrpSpPr>
            <p:cNvPr id="34820" name="Group 4"/>
            <p:cNvGrpSpPr>
              <a:grpSpLocks/>
            </p:cNvGrpSpPr>
            <p:nvPr/>
          </p:nvGrpSpPr>
          <p:grpSpPr bwMode="auto">
            <a:xfrm>
              <a:off x="2256" y="1020"/>
              <a:ext cx="2496" cy="2112"/>
              <a:chOff x="2640" y="1056"/>
              <a:chExt cx="2496" cy="2112"/>
            </a:xfrm>
          </p:grpSpPr>
          <p:sp>
            <p:nvSpPr>
              <p:cNvPr id="34821" name="Line 5"/>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34822" name="Line 6"/>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34823" name="Text Box 7"/>
            <p:cNvSpPr txBox="1">
              <a:spLocks noChangeArrowheads="1"/>
            </p:cNvSpPr>
            <p:nvPr/>
          </p:nvSpPr>
          <p:spPr bwMode="auto">
            <a:xfrm>
              <a:off x="4704" y="3072"/>
              <a:ext cx="336" cy="288"/>
            </a:xfrm>
            <a:prstGeom prst="rect">
              <a:avLst/>
            </a:prstGeom>
            <a:noFill/>
            <a:ln w="9525">
              <a:noFill/>
              <a:miter lim="800000"/>
              <a:headEnd/>
              <a:tailEnd/>
            </a:ln>
            <a:effectLst/>
          </p:spPr>
          <p:txBody>
            <a:bodyPr>
              <a:spAutoFit/>
            </a:bodyPr>
            <a:lstStyle/>
            <a:p>
              <a:pPr>
                <a:spcBef>
                  <a:spcPct val="50000"/>
                </a:spcBef>
              </a:pPr>
              <a:r>
                <a:rPr lang="en-US" b="1" i="1">
                  <a:latin typeface="Tahoma" pitchFamily="34" charset="0"/>
                </a:rPr>
                <a:t>Y</a:t>
              </a:r>
              <a:r>
                <a:rPr lang="en-US">
                  <a:latin typeface="Arial" charset="0"/>
                </a:rPr>
                <a:t> </a:t>
              </a:r>
            </a:p>
          </p:txBody>
        </p:sp>
        <p:sp>
          <p:nvSpPr>
            <p:cNvPr id="34824" name="Text Box 8"/>
            <p:cNvSpPr txBox="1">
              <a:spLocks noChangeArrowheads="1"/>
            </p:cNvSpPr>
            <p:nvPr/>
          </p:nvSpPr>
          <p:spPr bwMode="auto">
            <a:xfrm>
              <a:off x="2064" y="768"/>
              <a:ext cx="240" cy="288"/>
            </a:xfrm>
            <a:prstGeom prst="rect">
              <a:avLst/>
            </a:prstGeom>
            <a:noFill/>
            <a:ln w="9525">
              <a:noFill/>
              <a:miter lim="800000"/>
              <a:headEnd/>
              <a:tailEnd/>
            </a:ln>
            <a:effectLst/>
          </p:spPr>
          <p:txBody>
            <a:bodyPr>
              <a:spAutoFit/>
            </a:bodyPr>
            <a:lstStyle/>
            <a:p>
              <a:pPr algn="ctr">
                <a:spcBef>
                  <a:spcPct val="5000"/>
                </a:spcBef>
                <a:tabLst>
                  <a:tab pos="1830388" algn="r"/>
                </a:tabLst>
              </a:pPr>
              <a:r>
                <a:rPr lang="en-US" b="1" i="1">
                  <a:latin typeface="Tahoma" pitchFamily="34" charset="0"/>
                </a:rPr>
                <a:t>E</a:t>
              </a:r>
              <a:endParaRPr lang="en-US" sz="2200">
                <a:latin typeface="Arial" charset="0"/>
              </a:endParaRPr>
            </a:p>
          </p:txBody>
        </p:sp>
      </p:grpSp>
      <p:grpSp>
        <p:nvGrpSpPr>
          <p:cNvPr id="34825" name="Group 9"/>
          <p:cNvGrpSpPr>
            <a:grpSpLocks/>
          </p:cNvGrpSpPr>
          <p:nvPr/>
        </p:nvGrpSpPr>
        <p:grpSpPr bwMode="auto">
          <a:xfrm>
            <a:off x="3571875" y="1143000"/>
            <a:ext cx="3322638" cy="3829050"/>
            <a:chOff x="2256" y="720"/>
            <a:chExt cx="2093" cy="2412"/>
          </a:xfrm>
        </p:grpSpPr>
        <p:sp>
          <p:nvSpPr>
            <p:cNvPr id="34826" name="Line 10"/>
            <p:cNvSpPr>
              <a:spLocks noChangeShapeType="1"/>
            </p:cNvSpPr>
            <p:nvPr/>
          </p:nvSpPr>
          <p:spPr bwMode="auto">
            <a:xfrm flipV="1">
              <a:off x="2256" y="1088"/>
              <a:ext cx="2050" cy="2044"/>
            </a:xfrm>
            <a:prstGeom prst="line">
              <a:avLst/>
            </a:prstGeom>
            <a:noFill/>
            <a:ln w="28575">
              <a:solidFill>
                <a:schemeClr val="tx1"/>
              </a:solidFill>
              <a:round/>
              <a:headEnd/>
              <a:tailEnd/>
            </a:ln>
            <a:effectLst/>
          </p:spPr>
          <p:txBody>
            <a:bodyPr/>
            <a:lstStyle/>
            <a:p>
              <a:endParaRPr lang="en-US"/>
            </a:p>
          </p:txBody>
        </p:sp>
        <p:sp>
          <p:nvSpPr>
            <p:cNvPr id="34827" name="Text Box 11"/>
            <p:cNvSpPr txBox="1">
              <a:spLocks noChangeArrowheads="1"/>
            </p:cNvSpPr>
            <p:nvPr/>
          </p:nvSpPr>
          <p:spPr bwMode="auto">
            <a:xfrm rot="-2751904">
              <a:off x="3903" y="897"/>
              <a:ext cx="624" cy="269"/>
            </a:xfrm>
            <a:prstGeom prst="rect">
              <a:avLst/>
            </a:prstGeom>
            <a:noFill/>
            <a:ln w="9525">
              <a:noFill/>
              <a:miter lim="800000"/>
              <a:headEnd/>
              <a:tailEnd/>
            </a:ln>
            <a:effectLst/>
          </p:spPr>
          <p:txBody>
            <a:bodyPr>
              <a:spAutoFit/>
            </a:bodyPr>
            <a:lstStyle/>
            <a:p>
              <a:pPr>
                <a:spcBef>
                  <a:spcPct val="50000"/>
                </a:spcBef>
              </a:pPr>
              <a:r>
                <a:rPr lang="en-US" sz="2200" b="1" i="1">
                  <a:latin typeface="Tahoma" pitchFamily="34" charset="0"/>
                </a:rPr>
                <a:t>E</a:t>
              </a:r>
              <a:r>
                <a:rPr lang="en-US" sz="2200">
                  <a:latin typeface="Tahoma" pitchFamily="34" charset="0"/>
                </a:rPr>
                <a:t> =</a:t>
              </a:r>
              <a:r>
                <a:rPr lang="en-US" sz="2200" b="1" i="1">
                  <a:latin typeface="Tahoma" pitchFamily="34" charset="0"/>
                </a:rPr>
                <a:t>Y</a:t>
              </a:r>
              <a:r>
                <a:rPr lang="en-US" sz="2200">
                  <a:latin typeface="Arial" charset="0"/>
                </a:rPr>
                <a:t> </a:t>
              </a:r>
            </a:p>
          </p:txBody>
        </p:sp>
      </p:grpSp>
      <p:grpSp>
        <p:nvGrpSpPr>
          <p:cNvPr id="34861" name="Group 45"/>
          <p:cNvGrpSpPr>
            <a:grpSpLocks/>
          </p:cNvGrpSpPr>
          <p:nvPr/>
        </p:nvGrpSpPr>
        <p:grpSpPr bwMode="auto">
          <a:xfrm>
            <a:off x="3581400" y="2381250"/>
            <a:ext cx="5334000" cy="1600200"/>
            <a:chOff x="2256" y="1500"/>
            <a:chExt cx="3360" cy="1008"/>
          </a:xfrm>
        </p:grpSpPr>
        <p:sp>
          <p:nvSpPr>
            <p:cNvPr id="34829" name="Text Box 13"/>
            <p:cNvSpPr txBox="1">
              <a:spLocks noChangeArrowheads="1"/>
            </p:cNvSpPr>
            <p:nvPr/>
          </p:nvSpPr>
          <p:spPr bwMode="auto">
            <a:xfrm>
              <a:off x="4320" y="1500"/>
              <a:ext cx="1296" cy="279"/>
            </a:xfrm>
            <a:prstGeom prst="rect">
              <a:avLst/>
            </a:prstGeom>
            <a:noFill/>
            <a:ln w="9525">
              <a:noFill/>
              <a:miter lim="800000"/>
              <a:headEnd/>
              <a:tailEnd/>
            </a:ln>
            <a:effectLst/>
          </p:spPr>
          <p:txBody>
            <a:bodyPr>
              <a:spAutoFit/>
            </a:bodyPr>
            <a:lstStyle/>
            <a:p>
              <a:pPr>
                <a:spcBef>
                  <a:spcPct val="50000"/>
                </a:spcBef>
              </a:pPr>
              <a:r>
                <a:rPr lang="en-US" sz="2300" b="1" i="1">
                  <a:latin typeface="Tahoma" pitchFamily="34" charset="0"/>
                </a:rPr>
                <a:t>E</a:t>
              </a:r>
              <a:r>
                <a:rPr lang="en-US" sz="2300">
                  <a:latin typeface="Tahoma" pitchFamily="34" charset="0"/>
                </a:rPr>
                <a:t> =</a:t>
              </a:r>
              <a:r>
                <a:rPr lang="en-US" sz="2300" b="1" i="1">
                  <a:solidFill>
                    <a:srgbClr val="CC0000"/>
                  </a:solidFill>
                  <a:latin typeface="Tahoma" pitchFamily="34" charset="0"/>
                </a:rPr>
                <a:t>C</a:t>
              </a:r>
              <a:r>
                <a:rPr lang="en-US" sz="2300" b="1" i="1" baseline="-25000">
                  <a:solidFill>
                    <a:srgbClr val="CC0000"/>
                  </a:solidFill>
                  <a:latin typeface="Tahoma" pitchFamily="34" charset="0"/>
                </a:rPr>
                <a:t>2</a:t>
              </a:r>
              <a:r>
                <a:rPr lang="en-US" sz="2300" b="1" i="1">
                  <a:latin typeface="Tahoma" pitchFamily="34" charset="0"/>
                </a:rPr>
                <a:t> </a:t>
              </a:r>
              <a:r>
                <a:rPr lang="en-US" sz="2300">
                  <a:latin typeface="Tahoma" pitchFamily="34" charset="0"/>
                </a:rPr>
                <a:t>+</a:t>
              </a:r>
              <a:r>
                <a:rPr lang="en-US" sz="2300" b="1" i="1">
                  <a:latin typeface="Tahoma" pitchFamily="34" charset="0"/>
                </a:rPr>
                <a:t>I </a:t>
              </a:r>
              <a:r>
                <a:rPr lang="en-US" sz="2300">
                  <a:latin typeface="Tahoma" pitchFamily="34" charset="0"/>
                </a:rPr>
                <a:t>+</a:t>
              </a:r>
              <a:r>
                <a:rPr lang="en-US" sz="2300" b="1" i="1">
                  <a:latin typeface="Tahoma" pitchFamily="34" charset="0"/>
                </a:rPr>
                <a:t>G</a:t>
              </a:r>
            </a:p>
          </p:txBody>
        </p:sp>
        <p:sp>
          <p:nvSpPr>
            <p:cNvPr id="34830" name="Line 14"/>
            <p:cNvSpPr>
              <a:spLocks noChangeShapeType="1"/>
            </p:cNvSpPr>
            <p:nvPr/>
          </p:nvSpPr>
          <p:spPr bwMode="auto">
            <a:xfrm flipV="1">
              <a:off x="2256" y="1740"/>
              <a:ext cx="2256" cy="768"/>
            </a:xfrm>
            <a:prstGeom prst="line">
              <a:avLst/>
            </a:prstGeom>
            <a:noFill/>
            <a:ln w="28575">
              <a:solidFill>
                <a:srgbClr val="CC0000"/>
              </a:solidFill>
              <a:round/>
              <a:headEnd/>
              <a:tailEnd/>
            </a:ln>
            <a:effectLst/>
          </p:spPr>
          <p:txBody>
            <a:bodyPr/>
            <a:lstStyle/>
            <a:p>
              <a:endParaRPr lang="en-US"/>
            </a:p>
          </p:txBody>
        </p:sp>
      </p:grpSp>
      <p:sp>
        <p:nvSpPr>
          <p:cNvPr id="34831" name="Line 15"/>
          <p:cNvSpPr>
            <a:spLocks noChangeShapeType="1"/>
          </p:cNvSpPr>
          <p:nvPr/>
        </p:nvSpPr>
        <p:spPr bwMode="auto">
          <a:xfrm>
            <a:off x="5105400" y="3448050"/>
            <a:ext cx="0" cy="1524000"/>
          </a:xfrm>
          <a:prstGeom prst="line">
            <a:avLst/>
          </a:prstGeom>
          <a:noFill/>
          <a:ln w="12700">
            <a:solidFill>
              <a:schemeClr val="tx1"/>
            </a:solidFill>
            <a:prstDash val="dash"/>
            <a:round/>
            <a:headEnd/>
            <a:tailEnd/>
          </a:ln>
          <a:effectLst/>
        </p:spPr>
        <p:txBody>
          <a:bodyPr/>
          <a:lstStyle/>
          <a:p>
            <a:endParaRPr lang="en-US"/>
          </a:p>
        </p:txBody>
      </p:sp>
      <p:grpSp>
        <p:nvGrpSpPr>
          <p:cNvPr id="34832" name="Group 16"/>
          <p:cNvGrpSpPr>
            <a:grpSpLocks/>
          </p:cNvGrpSpPr>
          <p:nvPr/>
        </p:nvGrpSpPr>
        <p:grpSpPr bwMode="auto">
          <a:xfrm>
            <a:off x="3429000" y="4972050"/>
            <a:ext cx="1676400" cy="942975"/>
            <a:chOff x="2160" y="3119"/>
            <a:chExt cx="1066" cy="617"/>
          </a:xfrm>
        </p:grpSpPr>
        <p:sp>
          <p:nvSpPr>
            <p:cNvPr id="34833" name="Text Box 17"/>
            <p:cNvSpPr txBox="1">
              <a:spLocks noChangeArrowheads="1"/>
            </p:cNvSpPr>
            <p:nvPr/>
          </p:nvSpPr>
          <p:spPr bwMode="auto">
            <a:xfrm>
              <a:off x="2160" y="3408"/>
              <a:ext cx="816" cy="328"/>
            </a:xfrm>
            <a:prstGeom prst="rect">
              <a:avLst/>
            </a:prstGeom>
            <a:solidFill>
              <a:schemeClr val="bg1">
                <a:alpha val="50000"/>
              </a:schemeClr>
            </a:solidFill>
            <a:ln w="12700">
              <a:solidFill>
                <a:schemeClr val="tx1"/>
              </a:solidFill>
              <a:miter lim="800000"/>
              <a:headEnd/>
              <a:tailEnd/>
            </a:ln>
            <a:effectLst/>
          </p:spPr>
          <p:txBody>
            <a:bodyPr bIns="91440">
              <a:spAutoFit/>
            </a:bodyPr>
            <a:lstStyle/>
            <a:p>
              <a:pPr algn="ctr">
                <a:spcBef>
                  <a:spcPct val="50000"/>
                </a:spcBef>
              </a:pPr>
              <a:r>
                <a:rPr lang="en-US" sz="2300" b="1" i="1">
                  <a:latin typeface="Tahoma" pitchFamily="34" charset="0"/>
                </a:rPr>
                <a:t>E</a:t>
              </a:r>
              <a:r>
                <a:rPr lang="en-US" sz="2300" baseline="-25000">
                  <a:latin typeface="Tahoma" pitchFamily="34" charset="0"/>
                </a:rPr>
                <a:t>2</a:t>
              </a:r>
              <a:r>
                <a:rPr lang="en-US" sz="2300">
                  <a:latin typeface="Tahoma" pitchFamily="34" charset="0"/>
                </a:rPr>
                <a:t> = </a:t>
              </a:r>
              <a:r>
                <a:rPr lang="en-US" sz="2300" b="1" i="1">
                  <a:latin typeface="Tahoma" pitchFamily="34" charset="0"/>
                </a:rPr>
                <a:t>Y</a:t>
              </a:r>
              <a:r>
                <a:rPr lang="en-US" sz="2300" baseline="-25000">
                  <a:latin typeface="Tahoma" pitchFamily="34" charset="0"/>
                </a:rPr>
                <a:t>2</a:t>
              </a:r>
            </a:p>
          </p:txBody>
        </p:sp>
        <p:sp>
          <p:nvSpPr>
            <p:cNvPr id="34834" name="Line 18"/>
            <p:cNvSpPr>
              <a:spLocks noChangeShapeType="1"/>
            </p:cNvSpPr>
            <p:nvPr/>
          </p:nvSpPr>
          <p:spPr bwMode="auto">
            <a:xfrm flipV="1">
              <a:off x="2985" y="3119"/>
              <a:ext cx="241" cy="405"/>
            </a:xfrm>
            <a:prstGeom prst="line">
              <a:avLst/>
            </a:prstGeom>
            <a:noFill/>
            <a:ln w="12700">
              <a:solidFill>
                <a:schemeClr val="tx1"/>
              </a:solidFill>
              <a:round/>
              <a:headEnd/>
              <a:tailEnd type="none" w="lg" len="med"/>
            </a:ln>
            <a:effectLst/>
          </p:spPr>
          <p:txBody>
            <a:bodyPr bIns="91440"/>
            <a:lstStyle/>
            <a:p>
              <a:endParaRPr lang="en-US"/>
            </a:p>
          </p:txBody>
        </p:sp>
      </p:grpSp>
      <p:grpSp>
        <p:nvGrpSpPr>
          <p:cNvPr id="34858" name="Group 42"/>
          <p:cNvGrpSpPr>
            <a:grpSpLocks/>
          </p:cNvGrpSpPr>
          <p:nvPr/>
        </p:nvGrpSpPr>
        <p:grpSpPr bwMode="auto">
          <a:xfrm>
            <a:off x="3600450" y="1800225"/>
            <a:ext cx="5314950" cy="1589088"/>
            <a:chOff x="2268" y="1134"/>
            <a:chExt cx="3348" cy="1001"/>
          </a:xfrm>
        </p:grpSpPr>
        <p:sp>
          <p:nvSpPr>
            <p:cNvPr id="34836" name="Text Box 20"/>
            <p:cNvSpPr txBox="1">
              <a:spLocks noChangeArrowheads="1"/>
            </p:cNvSpPr>
            <p:nvPr/>
          </p:nvSpPr>
          <p:spPr bwMode="auto">
            <a:xfrm>
              <a:off x="4320" y="1134"/>
              <a:ext cx="1296" cy="279"/>
            </a:xfrm>
            <a:prstGeom prst="rect">
              <a:avLst/>
            </a:prstGeom>
            <a:noFill/>
            <a:ln w="9525">
              <a:noFill/>
              <a:miter lim="800000"/>
              <a:headEnd/>
              <a:tailEnd/>
            </a:ln>
            <a:effectLst/>
          </p:spPr>
          <p:txBody>
            <a:bodyPr>
              <a:spAutoFit/>
            </a:bodyPr>
            <a:lstStyle/>
            <a:p>
              <a:pPr>
                <a:spcBef>
                  <a:spcPct val="50000"/>
                </a:spcBef>
              </a:pPr>
              <a:r>
                <a:rPr lang="en-US" sz="2300" b="1" i="1">
                  <a:latin typeface="Tahoma" pitchFamily="34" charset="0"/>
                </a:rPr>
                <a:t>E</a:t>
              </a:r>
              <a:r>
                <a:rPr lang="en-US" sz="2300">
                  <a:latin typeface="Tahoma" pitchFamily="34" charset="0"/>
                </a:rPr>
                <a:t> =</a:t>
              </a:r>
              <a:r>
                <a:rPr lang="en-US" sz="2300" b="1" i="1">
                  <a:latin typeface="Tahoma" pitchFamily="34" charset="0"/>
                </a:rPr>
                <a:t>C</a:t>
              </a:r>
              <a:r>
                <a:rPr lang="en-US" sz="2300" b="1" i="1" baseline="-25000">
                  <a:latin typeface="Tahoma" pitchFamily="34" charset="0"/>
                </a:rPr>
                <a:t>1</a:t>
              </a:r>
              <a:r>
                <a:rPr lang="en-US" sz="2300" b="1" i="1">
                  <a:latin typeface="Tahoma" pitchFamily="34" charset="0"/>
                </a:rPr>
                <a:t> </a:t>
              </a:r>
              <a:r>
                <a:rPr lang="en-US" sz="2300">
                  <a:latin typeface="Tahoma" pitchFamily="34" charset="0"/>
                </a:rPr>
                <a:t>+</a:t>
              </a:r>
              <a:r>
                <a:rPr lang="en-US" sz="2300" b="1" i="1">
                  <a:latin typeface="Tahoma" pitchFamily="34" charset="0"/>
                </a:rPr>
                <a:t>I </a:t>
              </a:r>
              <a:r>
                <a:rPr lang="en-US" sz="2300">
                  <a:latin typeface="Tahoma" pitchFamily="34" charset="0"/>
                </a:rPr>
                <a:t>+</a:t>
              </a:r>
              <a:r>
                <a:rPr lang="en-US" sz="2300" b="1" i="1">
                  <a:latin typeface="Tahoma" pitchFamily="34" charset="0"/>
                </a:rPr>
                <a:t>G</a:t>
              </a:r>
              <a:endParaRPr lang="en-US" sz="2300" b="1" i="1" baseline="-25000">
                <a:latin typeface="Tahoma" pitchFamily="34" charset="0"/>
              </a:endParaRPr>
            </a:p>
          </p:txBody>
        </p:sp>
        <p:sp>
          <p:nvSpPr>
            <p:cNvPr id="34837" name="Line 21"/>
            <p:cNvSpPr>
              <a:spLocks noChangeShapeType="1"/>
            </p:cNvSpPr>
            <p:nvPr/>
          </p:nvSpPr>
          <p:spPr bwMode="auto">
            <a:xfrm flipV="1">
              <a:off x="2268" y="1374"/>
              <a:ext cx="2255" cy="761"/>
            </a:xfrm>
            <a:prstGeom prst="line">
              <a:avLst/>
            </a:prstGeom>
            <a:noFill/>
            <a:ln w="28575">
              <a:solidFill>
                <a:schemeClr val="tx1"/>
              </a:solidFill>
              <a:round/>
              <a:headEnd/>
              <a:tailEnd/>
            </a:ln>
            <a:effectLst/>
          </p:spPr>
          <p:txBody>
            <a:bodyPr/>
            <a:lstStyle/>
            <a:p>
              <a:endParaRPr lang="en-US"/>
            </a:p>
          </p:txBody>
        </p:sp>
      </p:grpSp>
      <p:sp>
        <p:nvSpPr>
          <p:cNvPr id="34838" name="Line 22"/>
          <p:cNvSpPr>
            <a:spLocks noChangeShapeType="1"/>
          </p:cNvSpPr>
          <p:nvPr/>
        </p:nvSpPr>
        <p:spPr bwMode="auto">
          <a:xfrm>
            <a:off x="5932488" y="2625725"/>
            <a:ext cx="3175" cy="2351088"/>
          </a:xfrm>
          <a:prstGeom prst="line">
            <a:avLst/>
          </a:prstGeom>
          <a:noFill/>
          <a:ln w="12700">
            <a:solidFill>
              <a:schemeClr val="tx1"/>
            </a:solidFill>
            <a:prstDash val="dash"/>
            <a:round/>
            <a:headEnd/>
            <a:tailEnd/>
          </a:ln>
          <a:effectLst/>
        </p:spPr>
        <p:txBody>
          <a:bodyPr/>
          <a:lstStyle/>
          <a:p>
            <a:endParaRPr lang="en-US"/>
          </a:p>
        </p:txBody>
      </p:sp>
      <p:grpSp>
        <p:nvGrpSpPr>
          <p:cNvPr id="34839" name="Group 23"/>
          <p:cNvGrpSpPr>
            <a:grpSpLocks/>
          </p:cNvGrpSpPr>
          <p:nvPr/>
        </p:nvGrpSpPr>
        <p:grpSpPr bwMode="auto">
          <a:xfrm>
            <a:off x="5935663" y="4970463"/>
            <a:ext cx="1684337" cy="985837"/>
            <a:chOff x="3739" y="3131"/>
            <a:chExt cx="1061" cy="669"/>
          </a:xfrm>
        </p:grpSpPr>
        <p:sp>
          <p:nvSpPr>
            <p:cNvPr id="34840" name="Text Box 24"/>
            <p:cNvSpPr txBox="1">
              <a:spLocks noChangeArrowheads="1"/>
            </p:cNvSpPr>
            <p:nvPr/>
          </p:nvSpPr>
          <p:spPr bwMode="auto">
            <a:xfrm>
              <a:off x="3984" y="3459"/>
              <a:ext cx="816" cy="341"/>
            </a:xfrm>
            <a:prstGeom prst="rect">
              <a:avLst/>
            </a:prstGeom>
            <a:solidFill>
              <a:schemeClr val="bg1">
                <a:alpha val="50000"/>
              </a:schemeClr>
            </a:solidFill>
            <a:ln w="12700">
              <a:solidFill>
                <a:schemeClr val="tx1"/>
              </a:solidFill>
              <a:miter lim="800000"/>
              <a:headEnd/>
              <a:tailEnd/>
            </a:ln>
            <a:effectLst/>
          </p:spPr>
          <p:txBody>
            <a:bodyPr bIns="91440">
              <a:spAutoFit/>
            </a:bodyPr>
            <a:lstStyle/>
            <a:p>
              <a:pPr algn="ctr">
                <a:spcBef>
                  <a:spcPct val="50000"/>
                </a:spcBef>
              </a:pPr>
              <a:r>
                <a:rPr lang="en-US" sz="2300" b="1" i="1">
                  <a:latin typeface="Tahoma" pitchFamily="34" charset="0"/>
                </a:rPr>
                <a:t>E</a:t>
              </a:r>
              <a:r>
                <a:rPr lang="en-US" sz="2300" baseline="-25000">
                  <a:latin typeface="Tahoma" pitchFamily="34" charset="0"/>
                </a:rPr>
                <a:t>1</a:t>
              </a:r>
              <a:r>
                <a:rPr lang="en-US" sz="2300">
                  <a:latin typeface="Tahoma" pitchFamily="34" charset="0"/>
                </a:rPr>
                <a:t> = </a:t>
              </a:r>
              <a:r>
                <a:rPr lang="en-US" sz="2300" b="1" i="1">
                  <a:latin typeface="Tahoma" pitchFamily="34" charset="0"/>
                </a:rPr>
                <a:t>Y</a:t>
              </a:r>
              <a:r>
                <a:rPr lang="en-US" sz="2300" baseline="-25000">
                  <a:latin typeface="Tahoma" pitchFamily="34" charset="0"/>
                </a:rPr>
                <a:t>1</a:t>
              </a:r>
            </a:p>
          </p:txBody>
        </p:sp>
        <p:sp>
          <p:nvSpPr>
            <p:cNvPr id="34841" name="Line 25"/>
            <p:cNvSpPr>
              <a:spLocks noChangeShapeType="1"/>
            </p:cNvSpPr>
            <p:nvPr/>
          </p:nvSpPr>
          <p:spPr bwMode="auto">
            <a:xfrm flipH="1" flipV="1">
              <a:off x="3739" y="3131"/>
              <a:ext cx="245" cy="469"/>
            </a:xfrm>
            <a:prstGeom prst="line">
              <a:avLst/>
            </a:prstGeom>
            <a:noFill/>
            <a:ln w="12700">
              <a:solidFill>
                <a:schemeClr val="tx1"/>
              </a:solidFill>
              <a:round/>
              <a:headEnd/>
              <a:tailEnd type="none" w="lg" len="med"/>
            </a:ln>
            <a:effectLst/>
          </p:spPr>
          <p:txBody>
            <a:bodyPr/>
            <a:lstStyle/>
            <a:p>
              <a:endParaRPr lang="en-US"/>
            </a:p>
          </p:txBody>
        </p:sp>
      </p:grpSp>
      <p:sp>
        <p:nvSpPr>
          <p:cNvPr id="34845" name="Line 29"/>
          <p:cNvSpPr>
            <a:spLocks noChangeShapeType="1"/>
          </p:cNvSpPr>
          <p:nvPr/>
        </p:nvSpPr>
        <p:spPr bwMode="auto">
          <a:xfrm flipV="1">
            <a:off x="5181600" y="4972050"/>
            <a:ext cx="73025" cy="0"/>
          </a:xfrm>
          <a:prstGeom prst="line">
            <a:avLst/>
          </a:prstGeom>
          <a:noFill/>
          <a:ln w="15875">
            <a:solidFill>
              <a:schemeClr val="tx1"/>
            </a:solidFill>
            <a:round/>
            <a:headEnd type="stealth" w="med" len="med"/>
            <a:tailEnd/>
          </a:ln>
          <a:effectLst/>
        </p:spPr>
        <p:txBody>
          <a:bodyPr/>
          <a:lstStyle/>
          <a:p>
            <a:endParaRPr lang="en-US"/>
          </a:p>
        </p:txBody>
      </p:sp>
      <p:grpSp>
        <p:nvGrpSpPr>
          <p:cNvPr id="34846" name="Group 30"/>
          <p:cNvGrpSpPr>
            <a:grpSpLocks/>
          </p:cNvGrpSpPr>
          <p:nvPr/>
        </p:nvGrpSpPr>
        <p:grpSpPr bwMode="auto">
          <a:xfrm>
            <a:off x="5105400" y="5003800"/>
            <a:ext cx="823913" cy="787400"/>
            <a:chOff x="3240" y="3296"/>
            <a:chExt cx="499" cy="496"/>
          </a:xfrm>
        </p:grpSpPr>
        <p:sp>
          <p:nvSpPr>
            <p:cNvPr id="34847" name="Text Box 31"/>
            <p:cNvSpPr txBox="1">
              <a:spLocks noChangeArrowheads="1"/>
            </p:cNvSpPr>
            <p:nvPr/>
          </p:nvSpPr>
          <p:spPr bwMode="auto">
            <a:xfrm>
              <a:off x="3264" y="3504"/>
              <a:ext cx="432" cy="288"/>
            </a:xfrm>
            <a:prstGeom prst="rect">
              <a:avLst/>
            </a:prstGeom>
            <a:noFill/>
            <a:ln w="9525">
              <a:noFill/>
              <a:miter lim="800000"/>
              <a:headEnd/>
              <a:tailEnd/>
            </a:ln>
            <a:effectLst/>
          </p:spPr>
          <p:txBody>
            <a:bodyPr>
              <a:spAutoFit/>
            </a:bodyPr>
            <a:lstStyle/>
            <a:p>
              <a:pPr algn="ctr">
                <a:spcBef>
                  <a:spcPct val="50000"/>
                </a:spcBef>
              </a:pPr>
              <a:r>
                <a:rPr lang="en-US" b="1">
                  <a:latin typeface="Tahoma" pitchFamily="34" charset="0"/>
                  <a:sym typeface="Symbol" pitchFamily="18" charset="2"/>
                </a:rPr>
                <a:t></a:t>
              </a:r>
              <a:r>
                <a:rPr lang="en-US" b="1" i="1">
                  <a:latin typeface="Tahoma" pitchFamily="34" charset="0"/>
                  <a:sym typeface="Symbol" pitchFamily="18" charset="2"/>
                </a:rPr>
                <a:t>Y</a:t>
              </a:r>
              <a:endParaRPr lang="en-US" b="1" i="1">
                <a:latin typeface="Tahoma" pitchFamily="34" charset="0"/>
              </a:endParaRPr>
            </a:p>
          </p:txBody>
        </p:sp>
        <p:sp>
          <p:nvSpPr>
            <p:cNvPr id="34848" name="AutoShape 32"/>
            <p:cNvSpPr>
              <a:spLocks/>
            </p:cNvSpPr>
            <p:nvPr/>
          </p:nvSpPr>
          <p:spPr bwMode="auto">
            <a:xfrm rot="-5407097">
              <a:off x="3379" y="3157"/>
              <a:ext cx="222" cy="499"/>
            </a:xfrm>
            <a:prstGeom prst="leftBrace">
              <a:avLst>
                <a:gd name="adj1" fmla="val 43238"/>
                <a:gd name="adj2" fmla="val 48968"/>
              </a:avLst>
            </a:prstGeom>
            <a:noFill/>
            <a:ln w="19050">
              <a:solidFill>
                <a:schemeClr val="tx1"/>
              </a:solidFill>
              <a:round/>
              <a:headEnd/>
              <a:tailEnd/>
            </a:ln>
            <a:effectLst/>
          </p:spPr>
          <p:txBody>
            <a:bodyPr wrap="none" anchor="ctr"/>
            <a:lstStyle/>
            <a:p>
              <a:endParaRPr lang="en-US"/>
            </a:p>
          </p:txBody>
        </p:sp>
      </p:grpSp>
      <p:grpSp>
        <p:nvGrpSpPr>
          <p:cNvPr id="34862" name="Group 46"/>
          <p:cNvGrpSpPr>
            <a:grpSpLocks/>
          </p:cNvGrpSpPr>
          <p:nvPr/>
        </p:nvGrpSpPr>
        <p:grpSpPr bwMode="auto">
          <a:xfrm>
            <a:off x="5975350" y="2590800"/>
            <a:ext cx="2976563" cy="1920875"/>
            <a:chOff x="3764" y="1632"/>
            <a:chExt cx="1875" cy="1210"/>
          </a:xfrm>
        </p:grpSpPr>
        <p:sp>
          <p:nvSpPr>
            <p:cNvPr id="34851" name="AutoShape 35"/>
            <p:cNvSpPr>
              <a:spLocks/>
            </p:cNvSpPr>
            <p:nvPr/>
          </p:nvSpPr>
          <p:spPr bwMode="auto">
            <a:xfrm flipH="1">
              <a:off x="3764" y="1632"/>
              <a:ext cx="172" cy="368"/>
            </a:xfrm>
            <a:prstGeom prst="leftBrace">
              <a:avLst>
                <a:gd name="adj1" fmla="val 44593"/>
                <a:gd name="adj2" fmla="val 47917"/>
              </a:avLst>
            </a:prstGeom>
            <a:noFill/>
            <a:ln w="19050">
              <a:solidFill>
                <a:schemeClr val="tx1"/>
              </a:solidFill>
              <a:round/>
              <a:headEnd/>
              <a:tailEnd/>
            </a:ln>
            <a:effectLst/>
          </p:spPr>
          <p:txBody>
            <a:bodyPr wrap="none" anchor="ctr"/>
            <a:lstStyle/>
            <a:p>
              <a:endParaRPr lang="en-US"/>
            </a:p>
          </p:txBody>
        </p:sp>
        <p:sp>
          <p:nvSpPr>
            <p:cNvPr id="34852" name="Text Box 36"/>
            <p:cNvSpPr txBox="1">
              <a:spLocks noChangeArrowheads="1"/>
            </p:cNvSpPr>
            <p:nvPr/>
          </p:nvSpPr>
          <p:spPr bwMode="auto">
            <a:xfrm>
              <a:off x="3936" y="2112"/>
              <a:ext cx="1703" cy="730"/>
            </a:xfrm>
            <a:prstGeom prst="rect">
              <a:avLst/>
            </a:prstGeom>
            <a:solidFill>
              <a:schemeClr val="bg1">
                <a:alpha val="50000"/>
              </a:schemeClr>
            </a:solidFill>
            <a:ln w="9525">
              <a:solidFill>
                <a:schemeClr val="tx1"/>
              </a:solidFill>
              <a:miter lim="800000"/>
              <a:headEnd/>
              <a:tailEnd/>
            </a:ln>
            <a:effectLst/>
          </p:spPr>
          <p:txBody>
            <a:bodyPr>
              <a:spAutoFit/>
            </a:bodyPr>
            <a:lstStyle/>
            <a:p>
              <a:pPr>
                <a:lnSpc>
                  <a:spcPct val="105000"/>
                </a:lnSpc>
                <a:spcBef>
                  <a:spcPct val="50000"/>
                </a:spcBef>
              </a:pPr>
              <a:r>
                <a:rPr lang="en-US" sz="2200">
                  <a:latin typeface="Arial" charset="0"/>
                </a:rPr>
                <a:t>At </a:t>
              </a:r>
              <a:r>
                <a:rPr lang="en-US" sz="2200" b="1" i="1">
                  <a:latin typeface="Tahoma" pitchFamily="34" charset="0"/>
                </a:rPr>
                <a:t>Y</a:t>
              </a:r>
              <a:r>
                <a:rPr lang="en-US" sz="2200" baseline="-25000">
                  <a:latin typeface="Tahoma" pitchFamily="34" charset="0"/>
                </a:rPr>
                <a:t>1</a:t>
              </a:r>
              <a:r>
                <a:rPr lang="en-US" sz="2200">
                  <a:latin typeface="Arial" charset="0"/>
                </a:rPr>
                <a:t>, there is now an unplanned </a:t>
              </a:r>
              <a:br>
                <a:rPr lang="en-US" sz="2200">
                  <a:latin typeface="Arial" charset="0"/>
                </a:rPr>
              </a:br>
              <a:r>
                <a:rPr lang="en-US" sz="2200">
                  <a:latin typeface="Arial" charset="0"/>
                </a:rPr>
                <a:t>inventory buildup…</a:t>
              </a:r>
            </a:p>
          </p:txBody>
        </p:sp>
        <p:sp>
          <p:nvSpPr>
            <p:cNvPr id="34853" name="Line 37"/>
            <p:cNvSpPr>
              <a:spLocks noChangeShapeType="1"/>
            </p:cNvSpPr>
            <p:nvPr/>
          </p:nvSpPr>
          <p:spPr bwMode="auto">
            <a:xfrm flipH="1" flipV="1">
              <a:off x="3955" y="1811"/>
              <a:ext cx="845" cy="301"/>
            </a:xfrm>
            <a:prstGeom prst="line">
              <a:avLst/>
            </a:prstGeom>
            <a:noFill/>
            <a:ln w="19050">
              <a:solidFill>
                <a:schemeClr val="tx1"/>
              </a:solidFill>
              <a:round/>
              <a:headEnd/>
              <a:tailEnd type="triangle" w="lg" len="med"/>
            </a:ln>
            <a:effectLst/>
          </p:spPr>
          <p:txBody>
            <a:bodyPr/>
            <a:lstStyle/>
            <a:p>
              <a:endParaRPr lang="en-US"/>
            </a:p>
          </p:txBody>
        </p:sp>
      </p:grpSp>
      <p:sp>
        <p:nvSpPr>
          <p:cNvPr id="34854" name="Line 38"/>
          <p:cNvSpPr>
            <a:spLocks noChangeShapeType="1"/>
          </p:cNvSpPr>
          <p:nvPr/>
        </p:nvSpPr>
        <p:spPr bwMode="auto">
          <a:xfrm flipV="1">
            <a:off x="5362575" y="4972050"/>
            <a:ext cx="82550" cy="0"/>
          </a:xfrm>
          <a:prstGeom prst="line">
            <a:avLst/>
          </a:prstGeom>
          <a:noFill/>
          <a:ln w="15875">
            <a:solidFill>
              <a:schemeClr val="tx1"/>
            </a:solidFill>
            <a:round/>
            <a:headEnd type="stealth" w="med" len="med"/>
            <a:tailEnd/>
          </a:ln>
          <a:effectLst/>
        </p:spPr>
        <p:txBody>
          <a:bodyPr/>
          <a:lstStyle/>
          <a:p>
            <a:endParaRPr lang="en-US"/>
          </a:p>
        </p:txBody>
      </p:sp>
      <p:sp>
        <p:nvSpPr>
          <p:cNvPr id="34855" name="Line 39"/>
          <p:cNvSpPr>
            <a:spLocks noChangeShapeType="1"/>
          </p:cNvSpPr>
          <p:nvPr/>
        </p:nvSpPr>
        <p:spPr bwMode="auto">
          <a:xfrm flipV="1">
            <a:off x="5567363" y="4972050"/>
            <a:ext cx="73025" cy="0"/>
          </a:xfrm>
          <a:prstGeom prst="line">
            <a:avLst/>
          </a:prstGeom>
          <a:noFill/>
          <a:ln w="15875">
            <a:solidFill>
              <a:schemeClr val="tx1"/>
            </a:solidFill>
            <a:round/>
            <a:headEnd type="stealth" w="med" len="med"/>
            <a:tailEnd/>
          </a:ln>
          <a:effectLst/>
        </p:spPr>
        <p:txBody>
          <a:bodyPr/>
          <a:lstStyle/>
          <a:p>
            <a:endParaRPr lang="en-US"/>
          </a:p>
        </p:txBody>
      </p:sp>
      <p:sp>
        <p:nvSpPr>
          <p:cNvPr id="34856" name="Line 40"/>
          <p:cNvSpPr>
            <a:spLocks noChangeShapeType="1"/>
          </p:cNvSpPr>
          <p:nvPr/>
        </p:nvSpPr>
        <p:spPr bwMode="auto">
          <a:xfrm flipV="1">
            <a:off x="5745163" y="4972050"/>
            <a:ext cx="80962" cy="0"/>
          </a:xfrm>
          <a:prstGeom prst="line">
            <a:avLst/>
          </a:prstGeom>
          <a:noFill/>
          <a:ln w="15875">
            <a:solidFill>
              <a:schemeClr val="tx1"/>
            </a:solidFill>
            <a:round/>
            <a:headEnd type="stealth" w="med" len="med"/>
            <a:tailEnd/>
          </a:ln>
          <a:effectLst/>
        </p:spPr>
        <p:txBody>
          <a:bodyPr/>
          <a:lstStyle/>
          <a:p>
            <a:endParaRPr lang="en-US"/>
          </a:p>
        </p:txBody>
      </p:sp>
      <p:sp>
        <p:nvSpPr>
          <p:cNvPr id="34857" name="Text Box 41"/>
          <p:cNvSpPr txBox="1">
            <a:spLocks noChangeArrowheads="1"/>
          </p:cNvSpPr>
          <p:nvPr/>
        </p:nvSpPr>
        <p:spPr bwMode="auto">
          <a:xfrm>
            <a:off x="685800" y="4232275"/>
            <a:ext cx="2209800" cy="1863725"/>
          </a:xfrm>
          <a:prstGeom prst="rect">
            <a:avLst/>
          </a:prstGeom>
          <a:solidFill>
            <a:schemeClr val="bg1">
              <a:alpha val="50000"/>
            </a:schemeClr>
          </a:solidFill>
          <a:ln w="9525">
            <a:solidFill>
              <a:schemeClr val="tx1"/>
            </a:solidFill>
            <a:miter lim="800000"/>
            <a:headEnd/>
            <a:tailEnd/>
          </a:ln>
          <a:effectLst/>
        </p:spPr>
        <p:txBody>
          <a:bodyPr>
            <a:spAutoFit/>
          </a:bodyPr>
          <a:lstStyle/>
          <a:p>
            <a:pPr>
              <a:lnSpc>
                <a:spcPct val="105000"/>
              </a:lnSpc>
              <a:spcBef>
                <a:spcPct val="50000"/>
              </a:spcBef>
            </a:pPr>
            <a:r>
              <a:rPr lang="en-US" sz="2200">
                <a:latin typeface="Arial" charset="0"/>
              </a:rPr>
              <a:t>…so firms reduce output, and income falls toward a new equilibrium</a:t>
            </a:r>
          </a:p>
        </p:txBody>
      </p:sp>
      <p:grpSp>
        <p:nvGrpSpPr>
          <p:cNvPr id="34867" name="Group 51"/>
          <p:cNvGrpSpPr>
            <a:grpSpLocks/>
          </p:cNvGrpSpPr>
          <p:nvPr/>
        </p:nvGrpSpPr>
        <p:grpSpPr bwMode="auto">
          <a:xfrm>
            <a:off x="1066800" y="3414713"/>
            <a:ext cx="2428875" cy="561975"/>
            <a:chOff x="672" y="2151"/>
            <a:chExt cx="1530" cy="354"/>
          </a:xfrm>
        </p:grpSpPr>
        <p:sp>
          <p:nvSpPr>
            <p:cNvPr id="34843" name="Text Box 27"/>
            <p:cNvSpPr txBox="1">
              <a:spLocks noChangeArrowheads="1"/>
            </p:cNvSpPr>
            <p:nvPr/>
          </p:nvSpPr>
          <p:spPr bwMode="auto">
            <a:xfrm>
              <a:off x="672" y="2160"/>
              <a:ext cx="1488" cy="288"/>
            </a:xfrm>
            <a:prstGeom prst="rect">
              <a:avLst/>
            </a:prstGeom>
            <a:noFill/>
            <a:ln w="9525">
              <a:noFill/>
              <a:miter lim="800000"/>
              <a:headEnd/>
              <a:tailEnd/>
            </a:ln>
            <a:effectLst/>
          </p:spPr>
          <p:txBody>
            <a:bodyPr>
              <a:spAutoFit/>
            </a:bodyPr>
            <a:lstStyle/>
            <a:p>
              <a:pPr algn="ctr">
                <a:spcBef>
                  <a:spcPct val="50000"/>
                </a:spcBef>
              </a:pPr>
              <a:r>
                <a:rPr lang="en-US" b="1">
                  <a:latin typeface="Tahoma" pitchFamily="34" charset="0"/>
                  <a:sym typeface="Symbol" pitchFamily="18" charset="2"/>
                </a:rPr>
                <a:t></a:t>
              </a:r>
              <a:r>
                <a:rPr lang="en-US" b="1" i="1">
                  <a:latin typeface="Tahoma" pitchFamily="34" charset="0"/>
                  <a:sym typeface="Symbol" pitchFamily="18" charset="2"/>
                </a:rPr>
                <a:t>C </a:t>
              </a:r>
              <a:r>
                <a:rPr lang="en-US">
                  <a:latin typeface="Tahoma" pitchFamily="34" charset="0"/>
                  <a:sym typeface="Symbol" pitchFamily="18" charset="2"/>
                </a:rPr>
                <a:t>= </a:t>
              </a:r>
              <a:r>
                <a:rPr lang="en-US" b="1">
                  <a:latin typeface="Tahoma" pitchFamily="34" charset="0"/>
                  <a:sym typeface="Symbol" pitchFamily="18" charset="2"/>
                </a:rPr>
                <a:t></a:t>
              </a:r>
              <a:r>
                <a:rPr lang="en-US">
                  <a:latin typeface="Tahoma" pitchFamily="34" charset="0"/>
                  <a:sym typeface="Symbol" pitchFamily="18" charset="2"/>
                </a:rPr>
                <a:t>MPC </a:t>
              </a:r>
              <a:r>
                <a:rPr lang="en-US" b="1">
                  <a:latin typeface="Tahoma" pitchFamily="34" charset="0"/>
                  <a:sym typeface="Symbol" pitchFamily="18" charset="2"/>
                </a:rPr>
                <a:t></a:t>
              </a:r>
              <a:r>
                <a:rPr lang="en-US" b="1" i="1">
                  <a:latin typeface="Tahoma" pitchFamily="34" charset="0"/>
                  <a:sym typeface="Symbol" pitchFamily="18" charset="2"/>
                </a:rPr>
                <a:t>T</a:t>
              </a:r>
            </a:p>
          </p:txBody>
        </p:sp>
        <p:sp>
          <p:nvSpPr>
            <p:cNvPr id="34863" name="Line 47"/>
            <p:cNvSpPr>
              <a:spLocks noChangeShapeType="1"/>
            </p:cNvSpPr>
            <p:nvPr/>
          </p:nvSpPr>
          <p:spPr bwMode="auto">
            <a:xfrm>
              <a:off x="2202" y="2151"/>
              <a:ext cx="0" cy="354"/>
            </a:xfrm>
            <a:prstGeom prst="line">
              <a:avLst/>
            </a:prstGeom>
            <a:noFill/>
            <a:ln w="28575">
              <a:solidFill>
                <a:schemeClr val="tx1"/>
              </a:solidFill>
              <a:round/>
              <a:headEnd/>
              <a:tailEnd type="triangle" w="med" len="med"/>
            </a:ln>
            <a:effectLst/>
          </p:spPr>
          <p:txBody>
            <a:bodyPr/>
            <a:lstStyle/>
            <a:p>
              <a:endParaRPr lang="en-US"/>
            </a:p>
          </p:txBody>
        </p:sp>
      </p:grpSp>
      <p:sp>
        <p:nvSpPr>
          <p:cNvPr id="34865" name="Text Box 49"/>
          <p:cNvSpPr txBox="1">
            <a:spLocks noChangeArrowheads="1"/>
          </p:cNvSpPr>
          <p:nvPr/>
        </p:nvSpPr>
        <p:spPr bwMode="auto">
          <a:xfrm>
            <a:off x="381000" y="1600200"/>
            <a:ext cx="2438400" cy="1511300"/>
          </a:xfrm>
          <a:prstGeom prst="rect">
            <a:avLst/>
          </a:prstGeom>
          <a:solidFill>
            <a:schemeClr val="bg1">
              <a:alpha val="50000"/>
            </a:schemeClr>
          </a:solidFill>
          <a:ln w="9525">
            <a:solidFill>
              <a:schemeClr val="tx1"/>
            </a:solidFill>
            <a:miter lim="800000"/>
            <a:headEnd/>
            <a:tailEnd/>
          </a:ln>
          <a:effectLst/>
        </p:spPr>
        <p:txBody>
          <a:bodyPr>
            <a:spAutoFit/>
          </a:bodyPr>
          <a:lstStyle/>
          <a:p>
            <a:pPr>
              <a:lnSpc>
                <a:spcPct val="105000"/>
              </a:lnSpc>
              <a:spcBef>
                <a:spcPct val="50000"/>
              </a:spcBef>
            </a:pPr>
            <a:r>
              <a:rPr lang="en-US" sz="2200">
                <a:latin typeface="Arial" charset="0"/>
              </a:rPr>
              <a:t>Initially, the tax increase reduces consumption, and therefore  </a:t>
            </a:r>
            <a:r>
              <a:rPr lang="en-US" sz="2200" b="1" i="1">
                <a:latin typeface="Arial" charset="0"/>
              </a:rPr>
              <a:t>E</a:t>
            </a:r>
            <a:r>
              <a:rPr lang="en-US" sz="2200">
                <a:latin typeface="Arial" charset="0"/>
              </a:rPr>
              <a:t>:</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Solving for </a:t>
            </a:r>
            <a:r>
              <a:rPr lang="en-US" sz="2400" b="1" dirty="0">
                <a:latin typeface="Arial" pitchFamily="34" charset="0"/>
                <a:cs typeface="Arial" pitchFamily="34" charset="0"/>
                <a:sym typeface="Symbol" pitchFamily="18" charset="2"/>
              </a:rPr>
              <a:t></a:t>
            </a:r>
            <a:r>
              <a:rPr lang="en-US" sz="2400" b="1" i="1" dirty="0">
                <a:latin typeface="Arial" pitchFamily="34" charset="0"/>
                <a:cs typeface="Arial" pitchFamily="34" charset="0"/>
                <a:sym typeface="Symbol" pitchFamily="18" charset="2"/>
              </a:rPr>
              <a:t>Y</a:t>
            </a:r>
            <a:endParaRPr lang="en-US" sz="2400" b="1" i="1" dirty="0">
              <a:latin typeface="Arial" pitchFamily="34" charset="0"/>
              <a:cs typeface="Arial" pitchFamily="34" charset="0"/>
            </a:endParaRPr>
          </a:p>
        </p:txBody>
      </p:sp>
      <p:graphicFrame>
        <p:nvGraphicFramePr>
          <p:cNvPr id="338944" name="Object 0"/>
          <p:cNvGraphicFramePr>
            <a:graphicFrameLocks noChangeAspect="1"/>
          </p:cNvGraphicFramePr>
          <p:nvPr/>
        </p:nvGraphicFramePr>
        <p:xfrm>
          <a:off x="996950" y="1447800"/>
          <a:ext cx="3498850" cy="461963"/>
        </p:xfrm>
        <a:graphic>
          <a:graphicData uri="http://schemas.openxmlformats.org/presentationml/2006/ole">
            <p:oleObj spid="_x0000_s338959" name="Equation" r:id="rId4" imgW="1536033" imgH="203112" progId="">
              <p:embed/>
            </p:oleObj>
          </a:graphicData>
        </a:graphic>
      </p:graphicFrame>
      <p:graphicFrame>
        <p:nvGraphicFramePr>
          <p:cNvPr id="338945" name="Object 1"/>
          <p:cNvGraphicFramePr>
            <a:graphicFrameLocks noChangeAspect="1"/>
          </p:cNvGraphicFramePr>
          <p:nvPr/>
        </p:nvGraphicFramePr>
        <p:xfrm>
          <a:off x="1676400" y="2851150"/>
          <a:ext cx="3209925" cy="577850"/>
        </p:xfrm>
        <a:graphic>
          <a:graphicData uri="http://schemas.openxmlformats.org/presentationml/2006/ole">
            <p:oleObj spid="_x0000_s338960" name="Equation" r:id="rId5" imgW="1409088" imgH="253890" progId="">
              <p:embed/>
            </p:oleObj>
          </a:graphicData>
        </a:graphic>
      </p:graphicFrame>
      <p:graphicFrame>
        <p:nvGraphicFramePr>
          <p:cNvPr id="338946" name="Object 2"/>
          <p:cNvGraphicFramePr>
            <a:graphicFrameLocks noChangeAspect="1"/>
          </p:cNvGraphicFramePr>
          <p:nvPr/>
        </p:nvGraphicFramePr>
        <p:xfrm>
          <a:off x="1676400" y="2205038"/>
          <a:ext cx="1041400" cy="461962"/>
        </p:xfrm>
        <a:graphic>
          <a:graphicData uri="http://schemas.openxmlformats.org/presentationml/2006/ole">
            <p:oleObj spid="_x0000_s338961" name="Equation" r:id="rId6" imgW="457002" imgH="203112" progId="">
              <p:embed/>
            </p:oleObj>
          </a:graphicData>
        </a:graphic>
      </p:graphicFrame>
      <p:graphicFrame>
        <p:nvGraphicFramePr>
          <p:cNvPr id="338947" name="Object 3"/>
          <p:cNvGraphicFramePr>
            <a:graphicFrameLocks noChangeAspect="1"/>
          </p:cNvGraphicFramePr>
          <p:nvPr/>
        </p:nvGraphicFramePr>
        <p:xfrm>
          <a:off x="3740150" y="3733800"/>
          <a:ext cx="4794250" cy="490538"/>
        </p:xfrm>
        <a:graphic>
          <a:graphicData uri="http://schemas.openxmlformats.org/presentationml/2006/ole">
            <p:oleObj spid="_x0000_s338962" name="Equation" r:id="rId7" imgW="2108200" imgH="215900" progId="">
              <p:embed/>
            </p:oleObj>
          </a:graphicData>
        </a:graphic>
      </p:graphicFrame>
      <p:sp>
        <p:nvSpPr>
          <p:cNvPr id="38922" name="Text Box 10"/>
          <p:cNvSpPr txBox="1">
            <a:spLocks noChangeArrowheads="1"/>
          </p:cNvSpPr>
          <p:nvPr/>
        </p:nvSpPr>
        <p:spPr bwMode="auto">
          <a:xfrm>
            <a:off x="5029200" y="1219200"/>
            <a:ext cx="3429000" cy="854075"/>
          </a:xfrm>
          <a:prstGeom prst="rect">
            <a:avLst/>
          </a:prstGeom>
          <a:noFill/>
          <a:ln w="9525">
            <a:noFill/>
            <a:miter lim="800000"/>
            <a:headEnd/>
            <a:tailEnd/>
          </a:ln>
          <a:effectLst/>
        </p:spPr>
        <p:txBody>
          <a:bodyPr>
            <a:spAutoFit/>
          </a:bodyPr>
          <a:lstStyle/>
          <a:p>
            <a:pPr>
              <a:spcBef>
                <a:spcPct val="50000"/>
              </a:spcBef>
            </a:pPr>
            <a:r>
              <a:rPr lang="en-US" sz="2500">
                <a:latin typeface="Tahoma" pitchFamily="34" charset="0"/>
              </a:rPr>
              <a:t>eq’m condition in changes</a:t>
            </a:r>
          </a:p>
        </p:txBody>
      </p:sp>
      <p:sp>
        <p:nvSpPr>
          <p:cNvPr id="38923" name="Text Box 11"/>
          <p:cNvSpPr txBox="1">
            <a:spLocks noChangeArrowheads="1"/>
          </p:cNvSpPr>
          <p:nvPr/>
        </p:nvSpPr>
        <p:spPr bwMode="auto">
          <a:xfrm>
            <a:off x="5029200" y="2133600"/>
            <a:ext cx="3429000" cy="473075"/>
          </a:xfrm>
          <a:prstGeom prst="rect">
            <a:avLst/>
          </a:prstGeom>
          <a:noFill/>
          <a:ln w="9525">
            <a:noFill/>
            <a:miter lim="800000"/>
            <a:headEnd/>
            <a:tailEnd/>
          </a:ln>
          <a:effectLst/>
        </p:spPr>
        <p:txBody>
          <a:bodyPr>
            <a:spAutoFit/>
          </a:bodyPr>
          <a:lstStyle/>
          <a:p>
            <a:pPr>
              <a:spcBef>
                <a:spcPct val="50000"/>
              </a:spcBef>
            </a:pPr>
            <a:r>
              <a:rPr lang="en-US" sz="2500" b="1" i="1">
                <a:latin typeface="Tahoma" pitchFamily="34" charset="0"/>
              </a:rPr>
              <a:t>I  </a:t>
            </a:r>
            <a:r>
              <a:rPr lang="en-US" sz="2500">
                <a:latin typeface="Tahoma" pitchFamily="34" charset="0"/>
              </a:rPr>
              <a:t>and </a:t>
            </a:r>
            <a:r>
              <a:rPr lang="en-US" sz="2500" b="1" i="1">
                <a:latin typeface="Tahoma" pitchFamily="34" charset="0"/>
              </a:rPr>
              <a:t>G</a:t>
            </a:r>
            <a:r>
              <a:rPr lang="en-US" sz="2500">
                <a:latin typeface="Tahoma" pitchFamily="34" charset="0"/>
              </a:rPr>
              <a:t>  exogenous</a:t>
            </a:r>
          </a:p>
        </p:txBody>
      </p:sp>
      <p:sp>
        <p:nvSpPr>
          <p:cNvPr id="38925" name="Text Box 13"/>
          <p:cNvSpPr txBox="1">
            <a:spLocks noChangeArrowheads="1"/>
          </p:cNvSpPr>
          <p:nvPr/>
        </p:nvSpPr>
        <p:spPr bwMode="auto">
          <a:xfrm>
            <a:off x="990600" y="3733800"/>
            <a:ext cx="2514600" cy="473075"/>
          </a:xfrm>
          <a:prstGeom prst="rect">
            <a:avLst/>
          </a:prstGeom>
          <a:noFill/>
          <a:ln w="9525">
            <a:noFill/>
            <a:miter lim="800000"/>
            <a:headEnd/>
            <a:tailEnd/>
          </a:ln>
          <a:effectLst/>
        </p:spPr>
        <p:txBody>
          <a:bodyPr>
            <a:spAutoFit/>
          </a:bodyPr>
          <a:lstStyle/>
          <a:p>
            <a:pPr>
              <a:spcBef>
                <a:spcPct val="50000"/>
              </a:spcBef>
            </a:pPr>
            <a:r>
              <a:rPr lang="en-US" sz="2500">
                <a:latin typeface="Tahoma" pitchFamily="34" charset="0"/>
                <a:sym typeface="Symbol" pitchFamily="18" charset="2"/>
              </a:rPr>
              <a:t>Solving for </a:t>
            </a:r>
            <a:r>
              <a:rPr lang="en-US" sz="2500" b="1">
                <a:latin typeface="Tahoma" pitchFamily="34" charset="0"/>
                <a:sym typeface="Symbol" pitchFamily="18" charset="2"/>
              </a:rPr>
              <a:t></a:t>
            </a:r>
            <a:r>
              <a:rPr lang="en-US" sz="2500" b="1" i="1">
                <a:latin typeface="Tahoma" pitchFamily="34" charset="0"/>
                <a:sym typeface="Symbol" pitchFamily="18" charset="2"/>
              </a:rPr>
              <a:t>Y</a:t>
            </a:r>
            <a:r>
              <a:rPr lang="en-US" sz="2500">
                <a:latin typeface="Tahoma" pitchFamily="34" charset="0"/>
                <a:sym typeface="Symbol" pitchFamily="18" charset="2"/>
              </a:rPr>
              <a:t> :</a:t>
            </a:r>
          </a:p>
        </p:txBody>
      </p:sp>
      <p:grpSp>
        <p:nvGrpSpPr>
          <p:cNvPr id="38930" name="Group 18"/>
          <p:cNvGrpSpPr>
            <a:grpSpLocks/>
          </p:cNvGrpSpPr>
          <p:nvPr/>
        </p:nvGrpSpPr>
        <p:grpSpPr bwMode="auto">
          <a:xfrm>
            <a:off x="3657600" y="4495800"/>
            <a:ext cx="3962400" cy="1524000"/>
            <a:chOff x="2304" y="2832"/>
            <a:chExt cx="2496" cy="960"/>
          </a:xfrm>
        </p:grpSpPr>
        <p:graphicFrame>
          <p:nvGraphicFramePr>
            <p:cNvPr id="338948" name="Object 4"/>
            <p:cNvGraphicFramePr>
              <a:graphicFrameLocks noChangeAspect="1"/>
            </p:cNvGraphicFramePr>
            <p:nvPr/>
          </p:nvGraphicFramePr>
          <p:xfrm>
            <a:off x="2459" y="2992"/>
            <a:ext cx="2236" cy="656"/>
          </p:xfrm>
          <a:graphic>
            <a:graphicData uri="http://schemas.openxmlformats.org/presentationml/2006/ole">
              <p:oleObj spid="_x0000_s338963" name="Equation" r:id="rId8" imgW="1562100" imgH="457200" progId="">
                <p:embed/>
              </p:oleObj>
            </a:graphicData>
          </a:graphic>
        </p:graphicFrame>
        <p:sp>
          <p:nvSpPr>
            <p:cNvPr id="38928" name="Rectangle 16"/>
            <p:cNvSpPr>
              <a:spLocks noChangeArrowheads="1"/>
            </p:cNvSpPr>
            <p:nvPr/>
          </p:nvSpPr>
          <p:spPr bwMode="auto">
            <a:xfrm>
              <a:off x="2304" y="2832"/>
              <a:ext cx="2496" cy="960"/>
            </a:xfrm>
            <a:prstGeom prst="rect">
              <a:avLst/>
            </a:prstGeom>
            <a:noFill/>
            <a:ln w="57150" cmpd="dbl">
              <a:solidFill>
                <a:srgbClr val="CC0000"/>
              </a:solidFill>
              <a:miter lim="800000"/>
              <a:headEnd/>
              <a:tailEnd/>
            </a:ln>
            <a:effectLst/>
          </p:spPr>
          <p:txBody>
            <a:bodyPr wrap="none" anchor="ctr"/>
            <a:lstStyle/>
            <a:p>
              <a:endParaRPr lang="en-US"/>
            </a:p>
          </p:txBody>
        </p:sp>
      </p:grpSp>
      <p:sp>
        <p:nvSpPr>
          <p:cNvPr id="38929" name="Text Box 17"/>
          <p:cNvSpPr txBox="1">
            <a:spLocks noChangeArrowheads="1"/>
          </p:cNvSpPr>
          <p:nvPr/>
        </p:nvSpPr>
        <p:spPr bwMode="auto">
          <a:xfrm>
            <a:off x="1295400" y="4937125"/>
            <a:ext cx="2057400" cy="473075"/>
          </a:xfrm>
          <a:prstGeom prst="rect">
            <a:avLst/>
          </a:prstGeom>
          <a:noFill/>
          <a:ln w="9525">
            <a:noFill/>
            <a:miter lim="800000"/>
            <a:headEnd/>
            <a:tailEnd/>
          </a:ln>
          <a:effectLst/>
        </p:spPr>
        <p:txBody>
          <a:bodyPr>
            <a:spAutoFit/>
          </a:bodyPr>
          <a:lstStyle/>
          <a:p>
            <a:pPr>
              <a:spcBef>
                <a:spcPct val="50000"/>
              </a:spcBef>
            </a:pPr>
            <a:r>
              <a:rPr lang="en-US" sz="2500">
                <a:latin typeface="Tahoma" pitchFamily="34" charset="0"/>
                <a:sym typeface="Symbol" pitchFamily="18" charset="2"/>
              </a:rPr>
              <a:t>Final result:</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1026"/>
          <p:cNvSpPr>
            <a:spLocks noGrp="1" noChangeArrowheads="1"/>
          </p:cNvSpPr>
          <p:nvPr>
            <p:ph type="title"/>
          </p:nvPr>
        </p:nvSpPr>
        <p:spPr/>
        <p:txBody>
          <a:bodyPr>
            <a:normAutofit/>
          </a:bodyPr>
          <a:lstStyle/>
          <a:p>
            <a:r>
              <a:rPr lang="en-US" sz="2400" b="1" dirty="0">
                <a:latin typeface="Arial" pitchFamily="34" charset="0"/>
                <a:cs typeface="Arial" pitchFamily="34" charset="0"/>
              </a:rPr>
              <a:t>The Tax Multiplier</a:t>
            </a:r>
          </a:p>
        </p:txBody>
      </p:sp>
      <p:sp>
        <p:nvSpPr>
          <p:cNvPr id="41987" name="Rectangle 1027"/>
          <p:cNvSpPr>
            <a:spLocks noGrp="1" noChangeArrowheads="1"/>
          </p:cNvSpPr>
          <p:nvPr>
            <p:ph idx="1"/>
          </p:nvPr>
        </p:nvSpPr>
        <p:spPr>
          <a:xfrm>
            <a:off x="990600" y="1219200"/>
            <a:ext cx="7543800" cy="1066800"/>
          </a:xfrm>
        </p:spPr>
        <p:txBody>
          <a:bodyPr/>
          <a:lstStyle/>
          <a:p>
            <a:pPr marL="0" indent="0">
              <a:lnSpc>
                <a:spcPct val="105000"/>
              </a:lnSpc>
              <a:buFont typeface="Wingdings" pitchFamily="2" charset="2"/>
              <a:buNone/>
            </a:pPr>
            <a:r>
              <a:rPr lang="en-US" sz="1800">
                <a:latin typeface="Arial" pitchFamily="34" charset="0"/>
                <a:cs typeface="Arial" pitchFamily="34" charset="0"/>
              </a:rPr>
              <a:t>def:  the change in income resulting from </a:t>
            </a:r>
            <a:br>
              <a:rPr lang="en-US" sz="1800">
                <a:latin typeface="Arial" pitchFamily="34" charset="0"/>
                <a:cs typeface="Arial" pitchFamily="34" charset="0"/>
              </a:rPr>
            </a:br>
            <a:r>
              <a:rPr lang="en-US" sz="1800">
                <a:latin typeface="Arial" pitchFamily="34" charset="0"/>
                <a:cs typeface="Arial" pitchFamily="34" charset="0"/>
              </a:rPr>
              <a:t>a $1 increase in </a:t>
            </a:r>
            <a:r>
              <a:rPr lang="en-US" sz="1800" b="1" i="1">
                <a:latin typeface="Arial" pitchFamily="34" charset="0"/>
                <a:cs typeface="Arial" pitchFamily="34" charset="0"/>
              </a:rPr>
              <a:t>T </a:t>
            </a:r>
            <a:r>
              <a:rPr lang="en-US" sz="1800">
                <a:latin typeface="Arial" pitchFamily="34" charset="0"/>
                <a:cs typeface="Arial" pitchFamily="34" charset="0"/>
              </a:rPr>
              <a:t>:</a:t>
            </a:r>
          </a:p>
        </p:txBody>
      </p:sp>
      <p:graphicFrame>
        <p:nvGraphicFramePr>
          <p:cNvPr id="339968" name="Object 3072"/>
          <p:cNvGraphicFramePr>
            <a:graphicFrameLocks noChangeAspect="1"/>
          </p:cNvGraphicFramePr>
          <p:nvPr/>
        </p:nvGraphicFramePr>
        <p:xfrm>
          <a:off x="2971800" y="2286000"/>
          <a:ext cx="2743200" cy="1038225"/>
        </p:xfrm>
        <a:graphic>
          <a:graphicData uri="http://schemas.openxmlformats.org/presentationml/2006/ole">
            <p:oleObj spid="_x0000_s339974" name="Equation" r:id="rId4" imgW="1143000" imgH="431800" progId="">
              <p:embed/>
            </p:oleObj>
          </a:graphicData>
        </a:graphic>
      </p:graphicFrame>
      <p:graphicFrame>
        <p:nvGraphicFramePr>
          <p:cNvPr id="339969" name="Object 3073"/>
          <p:cNvGraphicFramePr>
            <a:graphicFrameLocks noChangeAspect="1"/>
          </p:cNvGraphicFramePr>
          <p:nvPr/>
        </p:nvGraphicFramePr>
        <p:xfrm>
          <a:off x="2286000" y="4502150"/>
          <a:ext cx="5181600" cy="1038225"/>
        </p:xfrm>
        <a:graphic>
          <a:graphicData uri="http://schemas.openxmlformats.org/presentationml/2006/ole">
            <p:oleObj spid="_x0000_s339975" name="Equation" r:id="rId5" imgW="2159000" imgH="431800" progId="">
              <p:embed/>
            </p:oleObj>
          </a:graphicData>
        </a:graphic>
      </p:graphicFrame>
      <p:sp>
        <p:nvSpPr>
          <p:cNvPr id="41992" name="Rectangle 1032"/>
          <p:cNvSpPr>
            <a:spLocks noChangeArrowheads="1"/>
          </p:cNvSpPr>
          <p:nvPr/>
        </p:nvSpPr>
        <p:spPr bwMode="auto">
          <a:xfrm>
            <a:off x="1066800" y="3810000"/>
            <a:ext cx="7543800" cy="609600"/>
          </a:xfrm>
          <a:prstGeom prst="rect">
            <a:avLst/>
          </a:prstGeom>
          <a:noFill/>
          <a:ln w="9525">
            <a:noFill/>
            <a:miter lim="800000"/>
            <a:headEnd/>
            <a:tailEnd/>
          </a:ln>
          <a:effectLst/>
        </p:spPr>
        <p:txBody>
          <a:bodyPr/>
          <a:lstStyle/>
          <a:p>
            <a:pPr>
              <a:lnSpc>
                <a:spcPct val="105000"/>
              </a:lnSpc>
              <a:spcBef>
                <a:spcPct val="40000"/>
              </a:spcBef>
              <a:buSzPct val="110000"/>
              <a:buFont typeface="Wingdings" pitchFamily="2" charset="2"/>
              <a:buNone/>
            </a:pPr>
            <a:r>
              <a:rPr lang="en-US" sz="1800" dirty="0">
                <a:latin typeface="Tahoma" pitchFamily="34" charset="0"/>
              </a:rPr>
              <a:t>If MPC = 0.8, then the tax multiplier equals</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The Tax Multiplier</a:t>
            </a:r>
          </a:p>
        </p:txBody>
      </p:sp>
      <p:sp>
        <p:nvSpPr>
          <p:cNvPr id="299011" name="Rectangle 3"/>
          <p:cNvSpPr>
            <a:spLocks noGrp="1" noChangeArrowheads="1"/>
          </p:cNvSpPr>
          <p:nvPr>
            <p:ph idx="1"/>
          </p:nvPr>
        </p:nvSpPr>
        <p:spPr>
          <a:xfrm>
            <a:off x="914400" y="1143000"/>
            <a:ext cx="7620000" cy="5181600"/>
          </a:xfrm>
        </p:spPr>
        <p:txBody>
          <a:bodyPr/>
          <a:lstStyle/>
          <a:p>
            <a:pPr marL="0" indent="0">
              <a:spcBef>
                <a:spcPct val="35000"/>
              </a:spcBef>
              <a:buFont typeface="Wingdings" pitchFamily="2" charset="2"/>
              <a:buNone/>
            </a:pPr>
            <a:r>
              <a:rPr lang="en-US" sz="1800" dirty="0">
                <a:latin typeface="Arial" pitchFamily="34" charset="0"/>
                <a:cs typeface="Arial" pitchFamily="34" charset="0"/>
              </a:rPr>
              <a:t>…is </a:t>
            </a:r>
            <a:r>
              <a:rPr lang="en-US" sz="1800" i="1" dirty="0">
                <a:latin typeface="Arial" pitchFamily="34" charset="0"/>
                <a:cs typeface="Arial" pitchFamily="34" charset="0"/>
              </a:rPr>
              <a:t>negative:</a:t>
            </a:r>
            <a:r>
              <a:rPr lang="en-US" sz="1800" dirty="0">
                <a:latin typeface="Arial" pitchFamily="34" charset="0"/>
                <a:cs typeface="Arial" pitchFamily="34" charset="0"/>
              </a:rPr>
              <a:t>  </a:t>
            </a:r>
            <a:br>
              <a:rPr lang="en-US" sz="1800" dirty="0">
                <a:latin typeface="Arial" pitchFamily="34" charset="0"/>
                <a:cs typeface="Arial" pitchFamily="34" charset="0"/>
              </a:rPr>
            </a:br>
            <a:r>
              <a:rPr lang="en-US" sz="1800" dirty="0">
                <a:latin typeface="Arial" pitchFamily="34" charset="0"/>
                <a:cs typeface="Arial" pitchFamily="34" charset="0"/>
              </a:rPr>
              <a:t>A tax hike reduces </a:t>
            </a:r>
            <a:br>
              <a:rPr lang="en-US" sz="1800" dirty="0">
                <a:latin typeface="Arial" pitchFamily="34" charset="0"/>
                <a:cs typeface="Arial" pitchFamily="34" charset="0"/>
              </a:rPr>
            </a:br>
            <a:r>
              <a:rPr lang="en-US" sz="1800" dirty="0">
                <a:latin typeface="Arial" pitchFamily="34" charset="0"/>
                <a:cs typeface="Arial" pitchFamily="34" charset="0"/>
              </a:rPr>
              <a:t>consumer spending, </a:t>
            </a:r>
            <a:br>
              <a:rPr lang="en-US" sz="1800" dirty="0">
                <a:latin typeface="Arial" pitchFamily="34" charset="0"/>
                <a:cs typeface="Arial" pitchFamily="34" charset="0"/>
              </a:rPr>
            </a:br>
            <a:r>
              <a:rPr lang="en-US" sz="1800" dirty="0">
                <a:latin typeface="Arial" pitchFamily="34" charset="0"/>
                <a:cs typeface="Arial" pitchFamily="34" charset="0"/>
              </a:rPr>
              <a:t>which reduces income.</a:t>
            </a:r>
          </a:p>
          <a:p>
            <a:pPr marL="0" indent="0">
              <a:spcBef>
                <a:spcPct val="35000"/>
              </a:spcBef>
              <a:buFont typeface="Wingdings" pitchFamily="2" charset="2"/>
              <a:buNone/>
            </a:pPr>
            <a:endParaRPr lang="en-US" sz="1800" dirty="0" smtClean="0">
              <a:latin typeface="Arial" pitchFamily="34" charset="0"/>
              <a:cs typeface="Arial" pitchFamily="34" charset="0"/>
            </a:endParaRPr>
          </a:p>
          <a:p>
            <a:pPr marL="0" indent="0">
              <a:spcBef>
                <a:spcPct val="35000"/>
              </a:spcBef>
              <a:buFont typeface="Wingdings" pitchFamily="2" charset="2"/>
              <a:buNone/>
            </a:pPr>
            <a:r>
              <a:rPr lang="en-US" sz="1800" dirty="0" smtClean="0">
                <a:latin typeface="Arial" pitchFamily="34" charset="0"/>
                <a:cs typeface="Arial" pitchFamily="34" charset="0"/>
              </a:rPr>
              <a:t>…</a:t>
            </a:r>
            <a:r>
              <a:rPr lang="en-US" sz="1800" dirty="0">
                <a:latin typeface="Arial" pitchFamily="34" charset="0"/>
                <a:cs typeface="Arial" pitchFamily="34" charset="0"/>
              </a:rPr>
              <a:t>is </a:t>
            </a:r>
            <a:r>
              <a:rPr lang="en-US" sz="1800" i="1" dirty="0">
                <a:latin typeface="Arial" pitchFamily="34" charset="0"/>
                <a:cs typeface="Arial" pitchFamily="34" charset="0"/>
              </a:rPr>
              <a:t>greater than one</a:t>
            </a:r>
            <a:r>
              <a:rPr lang="en-US" sz="1800" dirty="0">
                <a:latin typeface="Arial" pitchFamily="34" charset="0"/>
                <a:cs typeface="Arial" pitchFamily="34" charset="0"/>
              </a:rPr>
              <a:t>  </a:t>
            </a:r>
            <a:br>
              <a:rPr lang="en-US" sz="1800" dirty="0">
                <a:latin typeface="Arial" pitchFamily="34" charset="0"/>
                <a:cs typeface="Arial" pitchFamily="34" charset="0"/>
              </a:rPr>
            </a:br>
            <a:r>
              <a:rPr lang="en-US" sz="1800" dirty="0">
                <a:latin typeface="Arial" pitchFamily="34" charset="0"/>
                <a:cs typeface="Arial" pitchFamily="34" charset="0"/>
              </a:rPr>
              <a:t>    (</a:t>
            </a:r>
            <a:r>
              <a:rPr lang="en-US" sz="1800" i="1" dirty="0">
                <a:latin typeface="Arial" pitchFamily="34" charset="0"/>
                <a:cs typeface="Arial" pitchFamily="34" charset="0"/>
              </a:rPr>
              <a:t>in absolute value</a:t>
            </a:r>
            <a:r>
              <a:rPr lang="en-US" sz="1800" dirty="0">
                <a:latin typeface="Arial" pitchFamily="34" charset="0"/>
                <a:cs typeface="Arial" pitchFamily="34" charset="0"/>
              </a:rPr>
              <a:t>):  </a:t>
            </a:r>
            <a:br>
              <a:rPr lang="en-US" sz="1800" dirty="0">
                <a:latin typeface="Arial" pitchFamily="34" charset="0"/>
                <a:cs typeface="Arial" pitchFamily="34" charset="0"/>
              </a:rPr>
            </a:br>
            <a:r>
              <a:rPr lang="en-US" sz="1800" dirty="0">
                <a:latin typeface="Arial" pitchFamily="34" charset="0"/>
                <a:cs typeface="Arial" pitchFamily="34" charset="0"/>
              </a:rPr>
              <a:t>A change in taxes has a </a:t>
            </a:r>
            <a:br>
              <a:rPr lang="en-US" sz="1800" dirty="0">
                <a:latin typeface="Arial" pitchFamily="34" charset="0"/>
                <a:cs typeface="Arial" pitchFamily="34" charset="0"/>
              </a:rPr>
            </a:br>
            <a:r>
              <a:rPr lang="en-US" sz="1800" dirty="0">
                <a:latin typeface="Arial" pitchFamily="34" charset="0"/>
                <a:cs typeface="Arial" pitchFamily="34" charset="0"/>
              </a:rPr>
              <a:t>multiplier effect on income.  </a:t>
            </a:r>
          </a:p>
          <a:p>
            <a:pPr marL="0" indent="0">
              <a:spcBef>
                <a:spcPct val="35000"/>
              </a:spcBef>
              <a:buFont typeface="Wingdings" pitchFamily="2" charset="2"/>
              <a:buNone/>
            </a:pPr>
            <a:endParaRPr lang="en-US" sz="1800" dirty="0" smtClean="0">
              <a:latin typeface="Arial" pitchFamily="34" charset="0"/>
              <a:cs typeface="Arial" pitchFamily="34" charset="0"/>
            </a:endParaRPr>
          </a:p>
          <a:p>
            <a:pPr marL="0" indent="0">
              <a:spcBef>
                <a:spcPct val="35000"/>
              </a:spcBef>
              <a:buFont typeface="Wingdings" pitchFamily="2" charset="2"/>
              <a:buNone/>
            </a:pPr>
            <a:r>
              <a:rPr lang="en-US" sz="1800" dirty="0" smtClean="0">
                <a:latin typeface="Arial" pitchFamily="34" charset="0"/>
                <a:cs typeface="Arial" pitchFamily="34" charset="0"/>
              </a:rPr>
              <a:t>…</a:t>
            </a:r>
            <a:r>
              <a:rPr lang="en-US" sz="1800" dirty="0">
                <a:latin typeface="Arial" pitchFamily="34" charset="0"/>
                <a:cs typeface="Arial" pitchFamily="34" charset="0"/>
              </a:rPr>
              <a:t>is </a:t>
            </a:r>
            <a:r>
              <a:rPr lang="en-US" sz="1800" i="1" dirty="0">
                <a:latin typeface="Arial" pitchFamily="34" charset="0"/>
                <a:cs typeface="Arial" pitchFamily="34" charset="0"/>
              </a:rPr>
              <a:t>smaller than the </a:t>
            </a:r>
            <a:r>
              <a:rPr lang="en-US" sz="1800" i="1" dirty="0" err="1">
                <a:latin typeface="Arial" pitchFamily="34" charset="0"/>
                <a:cs typeface="Arial" pitchFamily="34" charset="0"/>
              </a:rPr>
              <a:t>govt</a:t>
            </a:r>
            <a:r>
              <a:rPr lang="en-US" sz="1800" i="1" dirty="0">
                <a:latin typeface="Arial" pitchFamily="34" charset="0"/>
                <a:cs typeface="Arial" pitchFamily="34" charset="0"/>
              </a:rPr>
              <a:t> spending multiplier:</a:t>
            </a:r>
            <a:r>
              <a:rPr lang="en-US" sz="1800" dirty="0">
                <a:latin typeface="Arial" pitchFamily="34" charset="0"/>
                <a:cs typeface="Arial" pitchFamily="34" charset="0"/>
              </a:rPr>
              <a:t>  </a:t>
            </a:r>
            <a:br>
              <a:rPr lang="en-US" sz="1800" dirty="0">
                <a:latin typeface="Arial" pitchFamily="34" charset="0"/>
                <a:cs typeface="Arial" pitchFamily="34" charset="0"/>
              </a:rPr>
            </a:br>
            <a:r>
              <a:rPr lang="en-US" sz="1800" dirty="0">
                <a:latin typeface="Arial" pitchFamily="34" charset="0"/>
                <a:cs typeface="Arial" pitchFamily="34" charset="0"/>
              </a:rPr>
              <a:t>Consumers save the fraction (1-MPC) of a tax cut, </a:t>
            </a:r>
            <a:br>
              <a:rPr lang="en-US" sz="1800" dirty="0">
                <a:latin typeface="Arial" pitchFamily="34" charset="0"/>
                <a:cs typeface="Arial" pitchFamily="34" charset="0"/>
              </a:rPr>
            </a:br>
            <a:r>
              <a:rPr lang="en-US" sz="1800" dirty="0">
                <a:latin typeface="Arial" pitchFamily="34" charset="0"/>
                <a:cs typeface="Arial" pitchFamily="34" charset="0"/>
              </a:rPr>
              <a:t>so the initial boost in spending from a tax cut is </a:t>
            </a:r>
            <a:br>
              <a:rPr lang="en-US" sz="1800" dirty="0">
                <a:latin typeface="Arial" pitchFamily="34" charset="0"/>
                <a:cs typeface="Arial" pitchFamily="34" charset="0"/>
              </a:rPr>
            </a:br>
            <a:r>
              <a:rPr lang="en-US" sz="1800" dirty="0">
                <a:latin typeface="Arial" pitchFamily="34" charset="0"/>
                <a:cs typeface="Arial" pitchFamily="34" charset="0"/>
              </a:rPr>
              <a:t>smaller than from an equal increase in </a:t>
            </a:r>
            <a:r>
              <a:rPr lang="en-US" sz="1800" b="1" i="1" dirty="0">
                <a:latin typeface="Arial" pitchFamily="34" charset="0"/>
                <a:cs typeface="Arial" pitchFamily="34" charset="0"/>
              </a:rPr>
              <a:t>G</a:t>
            </a:r>
            <a:r>
              <a:rPr lang="en-US" sz="1800" dirty="0">
                <a:latin typeface="Arial" pitchFamily="34" charset="0"/>
                <a:cs typeface="Arial" pitchFamily="34" charset="0"/>
              </a:rPr>
              <a:t>. </a:t>
            </a:r>
          </a:p>
        </p:txBody>
      </p:sp>
      <p:pic>
        <p:nvPicPr>
          <p:cNvPr id="299012" name="Picture 4" descr="C:\Worth\pictures from Corbis\tax forms(60).JPG"/>
          <p:cNvPicPr>
            <a:picLocks noChangeAspect="1" noChangeArrowheads="1"/>
          </p:cNvPicPr>
          <p:nvPr/>
        </p:nvPicPr>
        <p:blipFill>
          <a:blip r:embed="rId3" cstate="print"/>
          <a:srcRect l="8438"/>
          <a:stretch>
            <a:fillRect/>
          </a:stretch>
        </p:blipFill>
        <p:spPr bwMode="auto">
          <a:xfrm>
            <a:off x="5867400" y="1295400"/>
            <a:ext cx="2971800" cy="1600200"/>
          </a:xfrm>
          <a:prstGeom prst="rect">
            <a:avLst/>
          </a:prstGeom>
          <a:noFill/>
          <a:ln w="9525">
            <a:solidFill>
              <a:srgbClr val="000000"/>
            </a:solidFill>
            <a:miter lim="800000"/>
            <a:headEnd/>
            <a:tailEnd/>
          </a:ln>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The Tax Multiplier</a:t>
            </a:r>
          </a:p>
        </p:txBody>
      </p:sp>
      <p:sp>
        <p:nvSpPr>
          <p:cNvPr id="334851" name="Rectangle 3"/>
          <p:cNvSpPr>
            <a:spLocks noGrp="1" noChangeArrowheads="1"/>
          </p:cNvSpPr>
          <p:nvPr>
            <p:ph idx="1"/>
          </p:nvPr>
        </p:nvSpPr>
        <p:spPr>
          <a:xfrm>
            <a:off x="1066800" y="1219200"/>
            <a:ext cx="7696200" cy="4953000"/>
          </a:xfrm>
        </p:spPr>
        <p:txBody>
          <a:bodyPr/>
          <a:lstStyle/>
          <a:p>
            <a:pPr marL="0" indent="0">
              <a:lnSpc>
                <a:spcPct val="105000"/>
              </a:lnSpc>
              <a:buFont typeface="Wingdings" pitchFamily="2" charset="2"/>
              <a:buNone/>
            </a:pPr>
            <a:r>
              <a:rPr lang="en-US" sz="1800" dirty="0">
                <a:latin typeface="Arial" pitchFamily="34" charset="0"/>
                <a:cs typeface="Arial" pitchFamily="34" charset="0"/>
              </a:rPr>
              <a:t>…is </a:t>
            </a:r>
            <a:r>
              <a:rPr lang="en-US" sz="1800" i="1" dirty="0">
                <a:latin typeface="Arial" pitchFamily="34" charset="0"/>
                <a:cs typeface="Arial" pitchFamily="34" charset="0"/>
              </a:rPr>
              <a:t>negative:</a:t>
            </a:r>
            <a:r>
              <a:rPr lang="en-US" sz="1800" dirty="0">
                <a:latin typeface="Arial" pitchFamily="34" charset="0"/>
                <a:cs typeface="Arial" pitchFamily="34" charset="0"/>
              </a:rPr>
              <a:t>  </a:t>
            </a:r>
            <a:br>
              <a:rPr lang="en-US" sz="1800" dirty="0">
                <a:latin typeface="Arial" pitchFamily="34" charset="0"/>
                <a:cs typeface="Arial" pitchFamily="34" charset="0"/>
              </a:rPr>
            </a:br>
            <a:r>
              <a:rPr lang="en-US" sz="1800" dirty="0">
                <a:latin typeface="Arial" pitchFamily="34" charset="0"/>
                <a:cs typeface="Arial" pitchFamily="34" charset="0"/>
              </a:rPr>
              <a:t>An increase in taxes reduces consumer spending, which reduces equilibrium income.</a:t>
            </a:r>
          </a:p>
          <a:p>
            <a:pPr marL="0" indent="0">
              <a:lnSpc>
                <a:spcPct val="105000"/>
              </a:lnSpc>
              <a:buFont typeface="Wingdings" pitchFamily="2" charset="2"/>
              <a:buNone/>
            </a:pPr>
            <a:endParaRPr lang="en-US" sz="1800" dirty="0" smtClean="0">
              <a:latin typeface="Arial" pitchFamily="34" charset="0"/>
              <a:cs typeface="Arial" pitchFamily="34" charset="0"/>
            </a:endParaRPr>
          </a:p>
          <a:p>
            <a:pPr marL="0" indent="0">
              <a:lnSpc>
                <a:spcPct val="105000"/>
              </a:lnSpc>
              <a:buFont typeface="Wingdings" pitchFamily="2" charset="2"/>
              <a:buNone/>
            </a:pPr>
            <a:endParaRPr lang="en-US" sz="1800" dirty="0" smtClean="0">
              <a:latin typeface="Arial" pitchFamily="34" charset="0"/>
              <a:cs typeface="Arial" pitchFamily="34" charset="0"/>
            </a:endParaRPr>
          </a:p>
          <a:p>
            <a:pPr marL="0" indent="0">
              <a:lnSpc>
                <a:spcPct val="105000"/>
              </a:lnSpc>
              <a:buFont typeface="Wingdings" pitchFamily="2" charset="2"/>
              <a:buNone/>
            </a:pPr>
            <a:r>
              <a:rPr lang="en-US" sz="1800" dirty="0" smtClean="0">
                <a:latin typeface="Arial" pitchFamily="34" charset="0"/>
                <a:cs typeface="Arial" pitchFamily="34" charset="0"/>
              </a:rPr>
              <a:t>…</a:t>
            </a:r>
            <a:r>
              <a:rPr lang="en-US" sz="1800" dirty="0">
                <a:latin typeface="Arial" pitchFamily="34" charset="0"/>
                <a:cs typeface="Arial" pitchFamily="34" charset="0"/>
              </a:rPr>
              <a:t>is </a:t>
            </a:r>
            <a:r>
              <a:rPr lang="en-US" sz="1800" i="1" dirty="0">
                <a:latin typeface="Arial" pitchFamily="34" charset="0"/>
                <a:cs typeface="Arial" pitchFamily="34" charset="0"/>
              </a:rPr>
              <a:t>greater than one</a:t>
            </a:r>
            <a:r>
              <a:rPr lang="en-US" sz="1800" dirty="0">
                <a:latin typeface="Arial" pitchFamily="34" charset="0"/>
                <a:cs typeface="Arial" pitchFamily="34" charset="0"/>
              </a:rPr>
              <a:t>  (</a:t>
            </a:r>
            <a:r>
              <a:rPr lang="en-US" sz="1800" i="1" dirty="0">
                <a:latin typeface="Arial" pitchFamily="34" charset="0"/>
                <a:cs typeface="Arial" pitchFamily="34" charset="0"/>
              </a:rPr>
              <a:t>in absolute value</a:t>
            </a:r>
            <a:r>
              <a:rPr lang="en-US" sz="1800" dirty="0">
                <a:latin typeface="Arial" pitchFamily="34" charset="0"/>
                <a:cs typeface="Arial" pitchFamily="34" charset="0"/>
              </a:rPr>
              <a:t>):  </a:t>
            </a:r>
            <a:br>
              <a:rPr lang="en-US" sz="1800" dirty="0">
                <a:latin typeface="Arial" pitchFamily="34" charset="0"/>
                <a:cs typeface="Arial" pitchFamily="34" charset="0"/>
              </a:rPr>
            </a:br>
            <a:r>
              <a:rPr lang="en-US" sz="1800" dirty="0">
                <a:latin typeface="Arial" pitchFamily="34" charset="0"/>
                <a:cs typeface="Arial" pitchFamily="34" charset="0"/>
              </a:rPr>
              <a:t>A change in taxes has a multiplier effect on income.  </a:t>
            </a:r>
          </a:p>
          <a:p>
            <a:pPr marL="0" indent="0">
              <a:lnSpc>
                <a:spcPct val="105000"/>
              </a:lnSpc>
              <a:buFont typeface="Wingdings" pitchFamily="2" charset="2"/>
              <a:buNone/>
            </a:pPr>
            <a:endParaRPr lang="en-US" sz="1800" dirty="0" smtClean="0">
              <a:latin typeface="Arial" pitchFamily="34" charset="0"/>
              <a:cs typeface="Arial" pitchFamily="34" charset="0"/>
            </a:endParaRPr>
          </a:p>
          <a:p>
            <a:pPr marL="0" indent="0">
              <a:lnSpc>
                <a:spcPct val="105000"/>
              </a:lnSpc>
              <a:buFont typeface="Wingdings" pitchFamily="2" charset="2"/>
              <a:buNone/>
            </a:pPr>
            <a:endParaRPr lang="en-US" sz="1800" dirty="0" smtClean="0">
              <a:latin typeface="Arial" pitchFamily="34" charset="0"/>
              <a:cs typeface="Arial" pitchFamily="34" charset="0"/>
            </a:endParaRPr>
          </a:p>
          <a:p>
            <a:pPr marL="0" indent="0">
              <a:lnSpc>
                <a:spcPct val="105000"/>
              </a:lnSpc>
              <a:buFont typeface="Wingdings" pitchFamily="2" charset="2"/>
              <a:buNone/>
            </a:pPr>
            <a:r>
              <a:rPr lang="en-US" sz="1800" dirty="0" smtClean="0">
                <a:latin typeface="Arial" pitchFamily="34" charset="0"/>
                <a:cs typeface="Arial" pitchFamily="34" charset="0"/>
              </a:rPr>
              <a:t>…</a:t>
            </a:r>
            <a:r>
              <a:rPr lang="en-US" sz="1800" dirty="0">
                <a:latin typeface="Arial" pitchFamily="34" charset="0"/>
                <a:cs typeface="Arial" pitchFamily="34" charset="0"/>
              </a:rPr>
              <a:t>is </a:t>
            </a:r>
            <a:r>
              <a:rPr lang="en-US" sz="1800" i="1" dirty="0">
                <a:latin typeface="Arial" pitchFamily="34" charset="0"/>
                <a:cs typeface="Arial" pitchFamily="34" charset="0"/>
              </a:rPr>
              <a:t>smaller than the </a:t>
            </a:r>
            <a:r>
              <a:rPr lang="en-US" sz="1800" i="1" dirty="0" err="1">
                <a:latin typeface="Arial" pitchFamily="34" charset="0"/>
                <a:cs typeface="Arial" pitchFamily="34" charset="0"/>
              </a:rPr>
              <a:t>govt</a:t>
            </a:r>
            <a:r>
              <a:rPr lang="en-US" sz="1800" i="1" dirty="0">
                <a:latin typeface="Arial" pitchFamily="34" charset="0"/>
                <a:cs typeface="Arial" pitchFamily="34" charset="0"/>
              </a:rPr>
              <a:t> spending multiplier:</a:t>
            </a:r>
            <a:r>
              <a:rPr lang="en-US" sz="1800" dirty="0">
                <a:latin typeface="Arial" pitchFamily="34" charset="0"/>
                <a:cs typeface="Arial" pitchFamily="34" charset="0"/>
              </a:rPr>
              <a:t>  </a:t>
            </a:r>
            <a:br>
              <a:rPr lang="en-US" sz="1800" dirty="0">
                <a:latin typeface="Arial" pitchFamily="34" charset="0"/>
                <a:cs typeface="Arial" pitchFamily="34" charset="0"/>
              </a:rPr>
            </a:br>
            <a:r>
              <a:rPr lang="en-US" sz="1800" dirty="0">
                <a:latin typeface="Arial" pitchFamily="34" charset="0"/>
                <a:cs typeface="Arial" pitchFamily="34" charset="0"/>
              </a:rPr>
              <a:t>Consumers save the fraction (1-MPC) of a tax cut, so the initial boost in spending from a tax cut is smaller than from an equal increase in </a:t>
            </a:r>
            <a:r>
              <a:rPr lang="en-US" sz="1800" b="1" i="1" dirty="0">
                <a:latin typeface="Arial" pitchFamily="34" charset="0"/>
                <a:cs typeface="Arial" pitchFamily="34" charset="0"/>
              </a:rPr>
              <a:t>G</a:t>
            </a:r>
            <a:r>
              <a:rPr lang="en-US" sz="1800" dirty="0">
                <a:latin typeface="Arial" pitchFamily="34" charset="0"/>
                <a:cs typeface="Arial" pitchFamily="34" charset="0"/>
              </a:rPr>
              <a:t>. </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normAutofit/>
          </a:bodyPr>
          <a:lstStyle/>
          <a:p>
            <a:r>
              <a:rPr lang="en-US" sz="2400" b="1" i="1" dirty="0">
                <a:latin typeface="Arial" pitchFamily="34" charset="0"/>
                <a:cs typeface="Arial" pitchFamily="34" charset="0"/>
              </a:rPr>
              <a:t>Exercise:</a:t>
            </a:r>
          </a:p>
        </p:txBody>
      </p:sp>
      <p:sp>
        <p:nvSpPr>
          <p:cNvPr id="33795" name="Rectangle 3"/>
          <p:cNvSpPr>
            <a:spLocks noGrp="1" noChangeArrowheads="1"/>
          </p:cNvSpPr>
          <p:nvPr>
            <p:ph idx="1"/>
          </p:nvPr>
        </p:nvSpPr>
        <p:spPr>
          <a:xfrm>
            <a:off x="1143000" y="1295400"/>
            <a:ext cx="6781800" cy="3124200"/>
          </a:xfrm>
        </p:spPr>
        <p:txBody>
          <a:bodyPr/>
          <a:lstStyle/>
          <a:p>
            <a:pPr>
              <a:lnSpc>
                <a:spcPct val="105000"/>
              </a:lnSpc>
            </a:pPr>
            <a:endParaRPr lang="en-US" sz="1800" dirty="0" smtClean="0">
              <a:latin typeface="Arial" pitchFamily="34" charset="0"/>
              <a:cs typeface="Arial" pitchFamily="34" charset="0"/>
            </a:endParaRPr>
          </a:p>
          <a:p>
            <a:pPr>
              <a:lnSpc>
                <a:spcPct val="105000"/>
              </a:lnSpc>
            </a:pPr>
            <a:r>
              <a:rPr lang="en-US" sz="1800" dirty="0" smtClean="0">
                <a:latin typeface="Arial" pitchFamily="34" charset="0"/>
                <a:cs typeface="Arial" pitchFamily="34" charset="0"/>
              </a:rPr>
              <a:t>Use </a:t>
            </a:r>
            <a:r>
              <a:rPr lang="en-US" sz="1800" dirty="0">
                <a:latin typeface="Arial" pitchFamily="34" charset="0"/>
                <a:cs typeface="Arial" pitchFamily="34" charset="0"/>
              </a:rPr>
              <a:t>a graph of the Keynesian Cross </a:t>
            </a:r>
            <a:r>
              <a:rPr lang="en-US" sz="1800" dirty="0" smtClean="0">
                <a:latin typeface="Arial" pitchFamily="34" charset="0"/>
                <a:cs typeface="Arial" pitchFamily="34" charset="0"/>
              </a:rPr>
              <a:t>to </a:t>
            </a:r>
            <a:r>
              <a:rPr lang="en-US" sz="1800" dirty="0">
                <a:latin typeface="Arial" pitchFamily="34" charset="0"/>
                <a:cs typeface="Arial" pitchFamily="34" charset="0"/>
              </a:rPr>
              <a:t>show the impact of an increase in investment on the equilibrium level of income/output.  </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The </a:t>
            </a:r>
            <a:r>
              <a:rPr lang="en-US" sz="2400" b="1" i="1" dirty="0">
                <a:latin typeface="Arial" pitchFamily="34" charset="0"/>
                <a:cs typeface="Arial" pitchFamily="34" charset="0"/>
              </a:rPr>
              <a:t>IS</a:t>
            </a:r>
            <a:r>
              <a:rPr lang="en-US" sz="2400" b="1" dirty="0">
                <a:latin typeface="Arial" pitchFamily="34" charset="0"/>
                <a:cs typeface="Arial" pitchFamily="34" charset="0"/>
              </a:rPr>
              <a:t> curve</a:t>
            </a:r>
          </a:p>
        </p:txBody>
      </p:sp>
      <p:sp>
        <p:nvSpPr>
          <p:cNvPr id="102403" name="Rectangle 3"/>
          <p:cNvSpPr>
            <a:spLocks noGrp="1" noChangeArrowheads="1"/>
          </p:cNvSpPr>
          <p:nvPr>
            <p:ph idx="1"/>
          </p:nvPr>
        </p:nvSpPr>
        <p:spPr>
          <a:xfrm>
            <a:off x="990600" y="1219200"/>
            <a:ext cx="7543800" cy="2819400"/>
          </a:xfrm>
        </p:spPr>
        <p:txBody>
          <a:bodyPr/>
          <a:lstStyle/>
          <a:p>
            <a:pPr marL="0" indent="0">
              <a:lnSpc>
                <a:spcPct val="105000"/>
              </a:lnSpc>
              <a:spcBef>
                <a:spcPct val="30000"/>
              </a:spcBef>
              <a:buFont typeface="Wingdings" pitchFamily="2" charset="2"/>
              <a:buNone/>
            </a:pPr>
            <a:r>
              <a:rPr lang="en-US" sz="1800" dirty="0">
                <a:latin typeface="Arial" pitchFamily="34" charset="0"/>
                <a:cs typeface="Arial" pitchFamily="34" charset="0"/>
              </a:rPr>
              <a:t>def:  a graph of all combinations of </a:t>
            </a:r>
            <a:r>
              <a:rPr lang="en-US" sz="1800" b="1" i="1" dirty="0">
                <a:latin typeface="Arial" pitchFamily="34" charset="0"/>
                <a:cs typeface="Arial" pitchFamily="34" charset="0"/>
              </a:rPr>
              <a:t>r</a:t>
            </a:r>
            <a:r>
              <a:rPr lang="en-US" sz="1800" dirty="0">
                <a:latin typeface="Arial" pitchFamily="34" charset="0"/>
                <a:cs typeface="Arial" pitchFamily="34" charset="0"/>
              </a:rPr>
              <a:t>  and </a:t>
            </a:r>
            <a:r>
              <a:rPr lang="en-US" sz="1800" b="1" i="1" dirty="0">
                <a:latin typeface="Arial" pitchFamily="34" charset="0"/>
                <a:cs typeface="Arial" pitchFamily="34" charset="0"/>
              </a:rPr>
              <a:t>Y</a:t>
            </a:r>
            <a:r>
              <a:rPr lang="en-US" sz="1800" dirty="0">
                <a:latin typeface="Arial" pitchFamily="34" charset="0"/>
                <a:cs typeface="Arial" pitchFamily="34" charset="0"/>
              </a:rPr>
              <a:t>  that result in goods market equilibrium,</a:t>
            </a:r>
          </a:p>
          <a:p>
            <a:pPr marL="0" indent="0">
              <a:lnSpc>
                <a:spcPct val="105000"/>
              </a:lnSpc>
              <a:spcBef>
                <a:spcPct val="30000"/>
              </a:spcBef>
              <a:buFont typeface="Wingdings" pitchFamily="2" charset="2"/>
              <a:buNone/>
            </a:pPr>
            <a:r>
              <a:rPr lang="en-US" sz="1800" i="1" dirty="0">
                <a:latin typeface="Arial" pitchFamily="34" charset="0"/>
                <a:cs typeface="Arial" pitchFamily="34" charset="0"/>
              </a:rPr>
              <a:t>i.e.</a:t>
            </a:r>
            <a:r>
              <a:rPr lang="en-US" sz="1800" dirty="0">
                <a:latin typeface="Arial" pitchFamily="34" charset="0"/>
                <a:cs typeface="Arial" pitchFamily="34" charset="0"/>
              </a:rPr>
              <a:t>   actual expenditure (output) </a:t>
            </a:r>
            <a:br>
              <a:rPr lang="en-US" sz="1800" dirty="0">
                <a:latin typeface="Arial" pitchFamily="34" charset="0"/>
                <a:cs typeface="Arial" pitchFamily="34" charset="0"/>
              </a:rPr>
            </a:br>
            <a:r>
              <a:rPr lang="en-US" sz="1800" dirty="0">
                <a:latin typeface="Arial" pitchFamily="34" charset="0"/>
                <a:cs typeface="Arial" pitchFamily="34" charset="0"/>
              </a:rPr>
              <a:t>	   = planned expenditure</a:t>
            </a:r>
          </a:p>
          <a:p>
            <a:pPr marL="0" indent="0">
              <a:lnSpc>
                <a:spcPct val="105000"/>
              </a:lnSpc>
              <a:spcBef>
                <a:spcPct val="60000"/>
              </a:spcBef>
              <a:buFont typeface="Wingdings" pitchFamily="2" charset="2"/>
              <a:buNone/>
            </a:pPr>
            <a:r>
              <a:rPr lang="en-US" sz="1800" dirty="0">
                <a:latin typeface="Arial" pitchFamily="34" charset="0"/>
                <a:cs typeface="Arial" pitchFamily="34" charset="0"/>
              </a:rPr>
              <a:t>The equation for the </a:t>
            </a:r>
            <a:r>
              <a:rPr lang="en-US" sz="1800" i="1" dirty="0">
                <a:latin typeface="Arial" pitchFamily="34" charset="0"/>
                <a:cs typeface="Arial" pitchFamily="34" charset="0"/>
              </a:rPr>
              <a:t>IS</a:t>
            </a:r>
            <a:r>
              <a:rPr lang="en-US" sz="1800" dirty="0">
                <a:latin typeface="Arial" pitchFamily="34" charset="0"/>
                <a:cs typeface="Arial" pitchFamily="34" charset="0"/>
              </a:rPr>
              <a:t>  curve is:</a:t>
            </a:r>
          </a:p>
        </p:txBody>
      </p:sp>
      <p:graphicFrame>
        <p:nvGraphicFramePr>
          <p:cNvPr id="102404" name="Object 4"/>
          <p:cNvGraphicFramePr>
            <a:graphicFrameLocks noChangeAspect="1"/>
          </p:cNvGraphicFramePr>
          <p:nvPr/>
        </p:nvGraphicFramePr>
        <p:xfrm>
          <a:off x="2590800" y="3581400"/>
          <a:ext cx="4038600" cy="557213"/>
        </p:xfrm>
        <a:graphic>
          <a:graphicData uri="http://schemas.openxmlformats.org/presentationml/2006/ole">
            <p:oleObj spid="_x0000_s102407" name="Equation" r:id="rId4" imgW="1752600" imgH="241300" progId="">
              <p:embed/>
            </p:oleObj>
          </a:graphicData>
        </a:graphic>
      </p:graphicFrame>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Deriving the </a:t>
            </a:r>
            <a:r>
              <a:rPr lang="en-US" sz="2400" b="1" i="1" dirty="0">
                <a:latin typeface="Arial" pitchFamily="34" charset="0"/>
                <a:cs typeface="Arial" pitchFamily="34" charset="0"/>
              </a:rPr>
              <a:t>IS</a:t>
            </a:r>
            <a:r>
              <a:rPr lang="en-US" sz="2400" b="1" dirty="0">
                <a:latin typeface="Arial" pitchFamily="34" charset="0"/>
                <a:cs typeface="Arial" pitchFamily="34" charset="0"/>
              </a:rPr>
              <a:t> curve</a:t>
            </a:r>
          </a:p>
        </p:txBody>
      </p:sp>
      <p:sp>
        <p:nvSpPr>
          <p:cNvPr id="47107" name="Rectangle 3"/>
          <p:cNvSpPr>
            <a:spLocks noGrp="1" noChangeArrowheads="1"/>
          </p:cNvSpPr>
          <p:nvPr>
            <p:ph idx="1"/>
          </p:nvPr>
        </p:nvSpPr>
        <p:spPr>
          <a:xfrm>
            <a:off x="685800" y="1828800"/>
            <a:ext cx="2057400" cy="685800"/>
          </a:xfrm>
          <a:solidFill>
            <a:schemeClr val="bg1">
              <a:alpha val="50000"/>
            </a:schemeClr>
          </a:solidFill>
        </p:spPr>
        <p:txBody>
          <a:bodyPr/>
          <a:lstStyle/>
          <a:p>
            <a:pPr marL="0" indent="0">
              <a:lnSpc>
                <a:spcPct val="110000"/>
              </a:lnSpc>
              <a:buFont typeface="Wingdings" pitchFamily="2" charset="2"/>
              <a:buNone/>
              <a:tabLst>
                <a:tab pos="692150" algn="l"/>
              </a:tabLst>
            </a:pPr>
            <a:r>
              <a:rPr lang="en-US" sz="1800">
                <a:latin typeface="Arial" pitchFamily="34" charset="0"/>
                <a:cs typeface="Arial" pitchFamily="34" charset="0"/>
                <a:sym typeface="Symbol" pitchFamily="18" charset="2"/>
              </a:rPr>
              <a:t></a:t>
            </a:r>
            <a:r>
              <a:rPr lang="en-US" sz="1800" b="1" i="1">
                <a:latin typeface="Arial" pitchFamily="34" charset="0"/>
                <a:cs typeface="Arial" pitchFamily="34" charset="0"/>
                <a:sym typeface="Symbol" pitchFamily="18" charset="2"/>
              </a:rPr>
              <a:t>r</a:t>
            </a:r>
            <a:r>
              <a:rPr lang="en-US" sz="1800">
                <a:latin typeface="Arial" pitchFamily="34" charset="0"/>
                <a:cs typeface="Arial" pitchFamily="34" charset="0"/>
                <a:sym typeface="Symbol" pitchFamily="18" charset="2"/>
              </a:rPr>
              <a:t>  	 </a:t>
            </a:r>
            <a:r>
              <a:rPr lang="en-US" sz="1800" b="1" i="1">
                <a:latin typeface="Arial" pitchFamily="34" charset="0"/>
                <a:cs typeface="Arial" pitchFamily="34" charset="0"/>
                <a:sym typeface="Symbol" pitchFamily="18" charset="2"/>
              </a:rPr>
              <a:t>I</a:t>
            </a:r>
          </a:p>
        </p:txBody>
      </p:sp>
      <p:sp>
        <p:nvSpPr>
          <p:cNvPr id="47139" name="Text Box 35"/>
          <p:cNvSpPr txBox="1">
            <a:spLocks noChangeArrowheads="1"/>
          </p:cNvSpPr>
          <p:nvPr/>
        </p:nvSpPr>
        <p:spPr bwMode="auto">
          <a:xfrm>
            <a:off x="5257800" y="5641975"/>
            <a:ext cx="457200" cy="503238"/>
          </a:xfrm>
          <a:prstGeom prst="rect">
            <a:avLst/>
          </a:prstGeom>
          <a:solidFill>
            <a:schemeClr val="bg1"/>
          </a:solidFill>
          <a:ln w="9525">
            <a:noFill/>
            <a:miter lim="800000"/>
            <a:headEnd/>
            <a:tailEnd/>
          </a:ln>
          <a:effectLst/>
        </p:spPr>
        <p:txBody>
          <a:bodyPr lIns="45720" rIns="45720" bIns="91440">
            <a:spAutoFit/>
          </a:bodyPr>
          <a:lstStyle/>
          <a:p>
            <a:pPr>
              <a:spcBef>
                <a:spcPct val="50000"/>
              </a:spcBef>
            </a:pPr>
            <a:r>
              <a:rPr lang="en-US" b="1" i="1">
                <a:solidFill>
                  <a:srgbClr val="FF0000"/>
                </a:solidFill>
                <a:latin typeface="Tahoma" pitchFamily="34" charset="0"/>
              </a:rPr>
              <a:t>Y</a:t>
            </a:r>
            <a:r>
              <a:rPr lang="en-US" b="1" i="1" baseline="-25000">
                <a:solidFill>
                  <a:srgbClr val="FF0000"/>
                </a:solidFill>
                <a:latin typeface="Tahoma" pitchFamily="34" charset="0"/>
              </a:rPr>
              <a:t>2</a:t>
            </a:r>
          </a:p>
        </p:txBody>
      </p:sp>
      <p:sp>
        <p:nvSpPr>
          <p:cNvPr id="47140" name="Text Box 36"/>
          <p:cNvSpPr txBox="1">
            <a:spLocks noChangeArrowheads="1"/>
          </p:cNvSpPr>
          <p:nvPr/>
        </p:nvSpPr>
        <p:spPr bwMode="auto">
          <a:xfrm>
            <a:off x="4433888" y="5638800"/>
            <a:ext cx="457200" cy="503238"/>
          </a:xfrm>
          <a:prstGeom prst="rect">
            <a:avLst/>
          </a:prstGeom>
          <a:solidFill>
            <a:schemeClr val="bg1"/>
          </a:solidFill>
          <a:ln w="9525">
            <a:noFill/>
            <a:miter lim="800000"/>
            <a:headEnd/>
            <a:tailEnd/>
          </a:ln>
          <a:effectLst/>
        </p:spPr>
        <p:txBody>
          <a:bodyPr lIns="45720" rIns="45720" bIns="91440">
            <a:spAutoFit/>
          </a:bodyPr>
          <a:lstStyle/>
          <a:p>
            <a:pPr>
              <a:spcBef>
                <a:spcPct val="50000"/>
              </a:spcBef>
            </a:pPr>
            <a:r>
              <a:rPr lang="en-US" b="1" i="1">
                <a:latin typeface="Tahoma" pitchFamily="34" charset="0"/>
              </a:rPr>
              <a:t>Y</a:t>
            </a:r>
            <a:r>
              <a:rPr lang="en-US" b="1" i="1" baseline="-25000">
                <a:latin typeface="Tahoma" pitchFamily="34" charset="0"/>
              </a:rPr>
              <a:t>1</a:t>
            </a:r>
          </a:p>
        </p:txBody>
      </p:sp>
      <p:sp>
        <p:nvSpPr>
          <p:cNvPr id="47131" name="Line 27"/>
          <p:cNvSpPr>
            <a:spLocks noChangeShapeType="1"/>
          </p:cNvSpPr>
          <p:nvPr/>
        </p:nvSpPr>
        <p:spPr bwMode="auto">
          <a:xfrm flipH="1">
            <a:off x="5454650" y="1924050"/>
            <a:ext cx="0" cy="3721100"/>
          </a:xfrm>
          <a:prstGeom prst="line">
            <a:avLst/>
          </a:prstGeom>
          <a:noFill/>
          <a:ln w="9525">
            <a:solidFill>
              <a:schemeClr val="tx1"/>
            </a:solidFill>
            <a:prstDash val="dash"/>
            <a:round/>
            <a:headEnd/>
            <a:tailEnd/>
          </a:ln>
          <a:effectLst/>
        </p:spPr>
        <p:txBody>
          <a:bodyPr/>
          <a:lstStyle/>
          <a:p>
            <a:endParaRPr lang="en-US"/>
          </a:p>
        </p:txBody>
      </p:sp>
      <p:sp>
        <p:nvSpPr>
          <p:cNvPr id="47138" name="Text Box 34"/>
          <p:cNvSpPr txBox="1">
            <a:spLocks noChangeArrowheads="1"/>
          </p:cNvSpPr>
          <p:nvPr/>
        </p:nvSpPr>
        <p:spPr bwMode="auto">
          <a:xfrm>
            <a:off x="5248275" y="3414713"/>
            <a:ext cx="457200" cy="457200"/>
          </a:xfrm>
          <a:prstGeom prst="rect">
            <a:avLst/>
          </a:prstGeom>
          <a:solidFill>
            <a:schemeClr val="bg1"/>
          </a:solidFill>
          <a:ln w="9525">
            <a:noFill/>
            <a:miter lim="800000"/>
            <a:headEnd/>
            <a:tailEnd/>
          </a:ln>
          <a:effectLst/>
        </p:spPr>
        <p:txBody>
          <a:bodyPr lIns="45720" tIns="0" rIns="45720" bIns="91440">
            <a:spAutoFit/>
          </a:bodyPr>
          <a:lstStyle/>
          <a:p>
            <a:pPr>
              <a:spcBef>
                <a:spcPct val="50000"/>
              </a:spcBef>
            </a:pPr>
            <a:r>
              <a:rPr lang="en-US" b="1" i="1">
                <a:solidFill>
                  <a:srgbClr val="FF0000"/>
                </a:solidFill>
                <a:latin typeface="Tahoma" pitchFamily="34" charset="0"/>
              </a:rPr>
              <a:t>Y</a:t>
            </a:r>
            <a:r>
              <a:rPr lang="en-US" b="1" i="1" baseline="-25000">
                <a:solidFill>
                  <a:srgbClr val="FF0000"/>
                </a:solidFill>
                <a:latin typeface="Tahoma" pitchFamily="34" charset="0"/>
              </a:rPr>
              <a:t>2</a:t>
            </a:r>
          </a:p>
        </p:txBody>
      </p:sp>
      <p:sp>
        <p:nvSpPr>
          <p:cNvPr id="47130" name="Line 26"/>
          <p:cNvSpPr>
            <a:spLocks noChangeShapeType="1"/>
          </p:cNvSpPr>
          <p:nvPr/>
        </p:nvSpPr>
        <p:spPr bwMode="auto">
          <a:xfrm flipH="1">
            <a:off x="4654550" y="2724150"/>
            <a:ext cx="0" cy="2914650"/>
          </a:xfrm>
          <a:prstGeom prst="line">
            <a:avLst/>
          </a:prstGeom>
          <a:noFill/>
          <a:ln w="9525">
            <a:solidFill>
              <a:schemeClr val="tx1"/>
            </a:solidFill>
            <a:prstDash val="dash"/>
            <a:round/>
            <a:headEnd/>
            <a:tailEnd/>
          </a:ln>
          <a:effectLst/>
        </p:spPr>
        <p:txBody>
          <a:bodyPr/>
          <a:lstStyle/>
          <a:p>
            <a:endParaRPr lang="en-US"/>
          </a:p>
        </p:txBody>
      </p:sp>
      <p:sp>
        <p:nvSpPr>
          <p:cNvPr id="47136" name="Text Box 32"/>
          <p:cNvSpPr txBox="1">
            <a:spLocks noChangeArrowheads="1"/>
          </p:cNvSpPr>
          <p:nvPr/>
        </p:nvSpPr>
        <p:spPr bwMode="auto">
          <a:xfrm>
            <a:off x="4429125" y="3414713"/>
            <a:ext cx="457200" cy="457200"/>
          </a:xfrm>
          <a:prstGeom prst="rect">
            <a:avLst/>
          </a:prstGeom>
          <a:solidFill>
            <a:schemeClr val="bg1"/>
          </a:solidFill>
          <a:ln w="9525">
            <a:noFill/>
            <a:miter lim="800000"/>
            <a:headEnd/>
            <a:tailEnd/>
          </a:ln>
          <a:effectLst/>
        </p:spPr>
        <p:txBody>
          <a:bodyPr lIns="45720" tIns="0" rIns="45720" bIns="91440">
            <a:spAutoFit/>
          </a:bodyPr>
          <a:lstStyle/>
          <a:p>
            <a:pPr>
              <a:spcBef>
                <a:spcPct val="50000"/>
              </a:spcBef>
            </a:pPr>
            <a:r>
              <a:rPr lang="en-US" b="1" i="1">
                <a:latin typeface="Tahoma" pitchFamily="34" charset="0"/>
              </a:rPr>
              <a:t>Y</a:t>
            </a:r>
            <a:r>
              <a:rPr lang="en-US" b="1" i="1" baseline="-25000">
                <a:latin typeface="Tahoma" pitchFamily="34" charset="0"/>
              </a:rPr>
              <a:t>1</a:t>
            </a:r>
          </a:p>
        </p:txBody>
      </p:sp>
      <p:grpSp>
        <p:nvGrpSpPr>
          <p:cNvPr id="47147" name="Group 43"/>
          <p:cNvGrpSpPr>
            <a:grpSpLocks/>
          </p:cNvGrpSpPr>
          <p:nvPr/>
        </p:nvGrpSpPr>
        <p:grpSpPr bwMode="auto">
          <a:xfrm>
            <a:off x="3581400" y="1279525"/>
            <a:ext cx="3657600" cy="2500313"/>
            <a:chOff x="2256" y="806"/>
            <a:chExt cx="2304" cy="1575"/>
          </a:xfrm>
        </p:grpSpPr>
        <p:grpSp>
          <p:nvGrpSpPr>
            <p:cNvPr id="47109" name="Group 5"/>
            <p:cNvGrpSpPr>
              <a:grpSpLocks/>
            </p:cNvGrpSpPr>
            <p:nvPr/>
          </p:nvGrpSpPr>
          <p:grpSpPr bwMode="auto">
            <a:xfrm>
              <a:off x="2496" y="960"/>
              <a:ext cx="1824" cy="1188"/>
              <a:chOff x="2640" y="1056"/>
              <a:chExt cx="2496" cy="2112"/>
            </a:xfrm>
          </p:grpSpPr>
          <p:sp>
            <p:nvSpPr>
              <p:cNvPr id="47110" name="Line 6"/>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47111" name="Line 7"/>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47112" name="Text Box 8"/>
            <p:cNvSpPr txBox="1">
              <a:spLocks noChangeArrowheads="1"/>
            </p:cNvSpPr>
            <p:nvPr/>
          </p:nvSpPr>
          <p:spPr bwMode="auto">
            <a:xfrm>
              <a:off x="4224" y="2112"/>
              <a:ext cx="336" cy="269"/>
            </a:xfrm>
            <a:prstGeom prst="rect">
              <a:avLst/>
            </a:prstGeom>
            <a:noFill/>
            <a:ln w="9525">
              <a:noFill/>
              <a:miter lim="800000"/>
              <a:headEnd/>
              <a:tailEnd/>
            </a:ln>
            <a:effectLst/>
          </p:spPr>
          <p:txBody>
            <a:bodyPr>
              <a:spAutoFit/>
            </a:bodyPr>
            <a:lstStyle/>
            <a:p>
              <a:pPr>
                <a:spcBef>
                  <a:spcPct val="50000"/>
                </a:spcBef>
              </a:pPr>
              <a:r>
                <a:rPr lang="en-US" sz="2200" b="1" i="1">
                  <a:latin typeface="Tahoma" pitchFamily="34" charset="0"/>
                </a:rPr>
                <a:t>Y</a:t>
              </a:r>
              <a:r>
                <a:rPr lang="en-US" sz="2200">
                  <a:latin typeface="Arial" charset="0"/>
                </a:rPr>
                <a:t> </a:t>
              </a:r>
            </a:p>
          </p:txBody>
        </p:sp>
        <p:sp>
          <p:nvSpPr>
            <p:cNvPr id="47113" name="Text Box 9"/>
            <p:cNvSpPr txBox="1">
              <a:spLocks noChangeArrowheads="1"/>
            </p:cNvSpPr>
            <p:nvPr/>
          </p:nvSpPr>
          <p:spPr bwMode="auto">
            <a:xfrm>
              <a:off x="2256" y="806"/>
              <a:ext cx="240" cy="269"/>
            </a:xfrm>
            <a:prstGeom prst="rect">
              <a:avLst/>
            </a:prstGeom>
            <a:noFill/>
            <a:ln w="9525">
              <a:noFill/>
              <a:miter lim="800000"/>
              <a:headEnd/>
              <a:tailEnd/>
            </a:ln>
            <a:effectLst/>
          </p:spPr>
          <p:txBody>
            <a:bodyPr>
              <a:spAutoFit/>
            </a:bodyPr>
            <a:lstStyle/>
            <a:p>
              <a:pPr algn="ctr">
                <a:spcBef>
                  <a:spcPct val="5000"/>
                </a:spcBef>
                <a:tabLst>
                  <a:tab pos="1830388" algn="r"/>
                </a:tabLst>
              </a:pPr>
              <a:r>
                <a:rPr lang="en-US" sz="2200" b="1" i="1">
                  <a:latin typeface="Tahoma" pitchFamily="34" charset="0"/>
                </a:rPr>
                <a:t>E</a:t>
              </a:r>
              <a:endParaRPr lang="en-US" sz="2200">
                <a:latin typeface="Arial" charset="0"/>
              </a:endParaRPr>
            </a:p>
          </p:txBody>
        </p:sp>
      </p:grpSp>
      <p:grpSp>
        <p:nvGrpSpPr>
          <p:cNvPr id="47148" name="Group 44"/>
          <p:cNvGrpSpPr>
            <a:grpSpLocks/>
          </p:cNvGrpSpPr>
          <p:nvPr/>
        </p:nvGrpSpPr>
        <p:grpSpPr bwMode="auto">
          <a:xfrm>
            <a:off x="3581400" y="3581400"/>
            <a:ext cx="3657600" cy="2392363"/>
            <a:chOff x="2256" y="2256"/>
            <a:chExt cx="2304" cy="1507"/>
          </a:xfrm>
        </p:grpSpPr>
        <p:grpSp>
          <p:nvGrpSpPr>
            <p:cNvPr id="47114" name="Group 10"/>
            <p:cNvGrpSpPr>
              <a:grpSpLocks/>
            </p:cNvGrpSpPr>
            <p:nvPr/>
          </p:nvGrpSpPr>
          <p:grpSpPr bwMode="auto">
            <a:xfrm>
              <a:off x="2496" y="2364"/>
              <a:ext cx="1824" cy="1188"/>
              <a:chOff x="2640" y="1056"/>
              <a:chExt cx="2496" cy="2112"/>
            </a:xfrm>
          </p:grpSpPr>
          <p:sp>
            <p:nvSpPr>
              <p:cNvPr id="47115" name="Line 11"/>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47116" name="Line 12"/>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47117" name="Text Box 13"/>
            <p:cNvSpPr txBox="1">
              <a:spLocks noChangeArrowheads="1"/>
            </p:cNvSpPr>
            <p:nvPr/>
          </p:nvSpPr>
          <p:spPr bwMode="auto">
            <a:xfrm>
              <a:off x="2256" y="2256"/>
              <a:ext cx="240" cy="269"/>
            </a:xfrm>
            <a:prstGeom prst="rect">
              <a:avLst/>
            </a:prstGeom>
            <a:noFill/>
            <a:ln w="9525">
              <a:noFill/>
              <a:miter lim="800000"/>
              <a:headEnd/>
              <a:tailEnd/>
            </a:ln>
            <a:effectLst/>
          </p:spPr>
          <p:txBody>
            <a:bodyPr>
              <a:spAutoFit/>
            </a:bodyPr>
            <a:lstStyle/>
            <a:p>
              <a:pPr algn="ctr">
                <a:spcBef>
                  <a:spcPct val="5000"/>
                </a:spcBef>
                <a:tabLst>
                  <a:tab pos="1830388" algn="r"/>
                </a:tabLst>
              </a:pPr>
              <a:r>
                <a:rPr lang="en-US" sz="2200" b="1" i="1">
                  <a:latin typeface="Tahoma" pitchFamily="34" charset="0"/>
                </a:rPr>
                <a:t>r</a:t>
              </a:r>
              <a:endParaRPr lang="en-US" sz="2200">
                <a:latin typeface="Arial" charset="0"/>
              </a:endParaRPr>
            </a:p>
          </p:txBody>
        </p:sp>
        <p:sp>
          <p:nvSpPr>
            <p:cNvPr id="47118" name="Text Box 14"/>
            <p:cNvSpPr txBox="1">
              <a:spLocks noChangeArrowheads="1"/>
            </p:cNvSpPr>
            <p:nvPr/>
          </p:nvSpPr>
          <p:spPr bwMode="auto">
            <a:xfrm>
              <a:off x="4224" y="3494"/>
              <a:ext cx="336" cy="269"/>
            </a:xfrm>
            <a:prstGeom prst="rect">
              <a:avLst/>
            </a:prstGeom>
            <a:noFill/>
            <a:ln w="9525">
              <a:noFill/>
              <a:miter lim="800000"/>
              <a:headEnd/>
              <a:tailEnd/>
            </a:ln>
            <a:effectLst/>
          </p:spPr>
          <p:txBody>
            <a:bodyPr>
              <a:spAutoFit/>
            </a:bodyPr>
            <a:lstStyle/>
            <a:p>
              <a:pPr>
                <a:spcBef>
                  <a:spcPct val="50000"/>
                </a:spcBef>
              </a:pPr>
              <a:r>
                <a:rPr lang="en-US" sz="2200" b="1" i="1">
                  <a:latin typeface="Tahoma" pitchFamily="34" charset="0"/>
                </a:rPr>
                <a:t>Y</a:t>
              </a:r>
              <a:r>
                <a:rPr lang="en-US" sz="2200">
                  <a:latin typeface="Arial" charset="0"/>
                </a:rPr>
                <a:t> </a:t>
              </a:r>
            </a:p>
          </p:txBody>
        </p:sp>
      </p:grpSp>
      <p:sp>
        <p:nvSpPr>
          <p:cNvPr id="47121" name="Line 17"/>
          <p:cNvSpPr>
            <a:spLocks noChangeShapeType="1"/>
          </p:cNvSpPr>
          <p:nvPr/>
        </p:nvSpPr>
        <p:spPr bwMode="auto">
          <a:xfrm flipV="1">
            <a:off x="3968750" y="1495425"/>
            <a:ext cx="1898650" cy="1901825"/>
          </a:xfrm>
          <a:prstGeom prst="line">
            <a:avLst/>
          </a:prstGeom>
          <a:noFill/>
          <a:ln w="19050">
            <a:solidFill>
              <a:schemeClr val="tx1"/>
            </a:solidFill>
            <a:round/>
            <a:headEnd/>
            <a:tailEnd/>
          </a:ln>
          <a:effectLst/>
        </p:spPr>
        <p:txBody>
          <a:bodyPr/>
          <a:lstStyle/>
          <a:p>
            <a:endParaRPr lang="en-US"/>
          </a:p>
        </p:txBody>
      </p:sp>
      <p:sp>
        <p:nvSpPr>
          <p:cNvPr id="47122" name="Line 18"/>
          <p:cNvSpPr>
            <a:spLocks noChangeShapeType="1"/>
          </p:cNvSpPr>
          <p:nvPr/>
        </p:nvSpPr>
        <p:spPr bwMode="auto">
          <a:xfrm flipV="1">
            <a:off x="3962400" y="2057400"/>
            <a:ext cx="2438400" cy="914400"/>
          </a:xfrm>
          <a:prstGeom prst="line">
            <a:avLst/>
          </a:prstGeom>
          <a:noFill/>
          <a:ln w="19050">
            <a:solidFill>
              <a:schemeClr val="tx1"/>
            </a:solidFill>
            <a:round/>
            <a:headEnd/>
            <a:tailEnd/>
          </a:ln>
          <a:effectLst/>
        </p:spPr>
        <p:txBody>
          <a:bodyPr/>
          <a:lstStyle/>
          <a:p>
            <a:endParaRPr lang="en-US"/>
          </a:p>
        </p:txBody>
      </p:sp>
      <p:sp>
        <p:nvSpPr>
          <p:cNvPr id="47123" name="Line 19"/>
          <p:cNvSpPr>
            <a:spLocks noChangeShapeType="1"/>
          </p:cNvSpPr>
          <p:nvPr/>
        </p:nvSpPr>
        <p:spPr bwMode="auto">
          <a:xfrm flipV="1">
            <a:off x="3962400" y="1524000"/>
            <a:ext cx="2438400" cy="990600"/>
          </a:xfrm>
          <a:prstGeom prst="line">
            <a:avLst/>
          </a:prstGeom>
          <a:noFill/>
          <a:ln w="19050">
            <a:solidFill>
              <a:srgbClr val="FF0000"/>
            </a:solidFill>
            <a:round/>
            <a:headEnd/>
            <a:tailEnd/>
          </a:ln>
          <a:effectLst/>
        </p:spPr>
        <p:txBody>
          <a:bodyPr/>
          <a:lstStyle/>
          <a:p>
            <a:endParaRPr lang="en-US"/>
          </a:p>
        </p:txBody>
      </p:sp>
      <p:sp>
        <p:nvSpPr>
          <p:cNvPr id="47125" name="Text Box 21"/>
          <p:cNvSpPr txBox="1">
            <a:spLocks noChangeArrowheads="1"/>
          </p:cNvSpPr>
          <p:nvPr/>
        </p:nvSpPr>
        <p:spPr bwMode="auto">
          <a:xfrm>
            <a:off x="6324600" y="1828800"/>
            <a:ext cx="2590800" cy="457200"/>
          </a:xfrm>
          <a:prstGeom prst="rect">
            <a:avLst/>
          </a:prstGeom>
          <a:noFill/>
          <a:ln w="9525">
            <a:noFill/>
            <a:miter lim="800000"/>
            <a:headEnd/>
            <a:tailEnd/>
          </a:ln>
          <a:effectLst/>
        </p:spPr>
        <p:txBody>
          <a:bodyPr>
            <a:spAutoFit/>
          </a:bodyPr>
          <a:lstStyle/>
          <a:p>
            <a:pPr>
              <a:spcBef>
                <a:spcPct val="50000"/>
              </a:spcBef>
            </a:pPr>
            <a:r>
              <a:rPr lang="en-US" b="1" i="1">
                <a:latin typeface="Tahoma" pitchFamily="34" charset="0"/>
              </a:rPr>
              <a:t>E </a:t>
            </a:r>
            <a:r>
              <a:rPr lang="en-US">
                <a:latin typeface="Tahoma" pitchFamily="34" charset="0"/>
              </a:rPr>
              <a:t>=</a:t>
            </a:r>
            <a:r>
              <a:rPr lang="en-US" b="1" i="1">
                <a:latin typeface="Tahoma" pitchFamily="34" charset="0"/>
              </a:rPr>
              <a:t>C </a:t>
            </a:r>
            <a:r>
              <a:rPr lang="en-US">
                <a:latin typeface="Tahoma" pitchFamily="34" charset="0"/>
              </a:rPr>
              <a:t>+</a:t>
            </a:r>
            <a:r>
              <a:rPr lang="en-US" b="1" i="1">
                <a:latin typeface="Tahoma" pitchFamily="34" charset="0"/>
              </a:rPr>
              <a:t>I</a:t>
            </a:r>
            <a:r>
              <a:rPr lang="en-US" sz="1200" b="1" i="1">
                <a:latin typeface="Tahoma" pitchFamily="34" charset="0"/>
              </a:rPr>
              <a:t> </a:t>
            </a:r>
            <a:r>
              <a:rPr lang="en-US">
                <a:latin typeface="Tahoma" pitchFamily="34" charset="0"/>
              </a:rPr>
              <a:t>(</a:t>
            </a:r>
            <a:r>
              <a:rPr lang="en-US" b="1" i="1">
                <a:latin typeface="Tahoma" pitchFamily="34" charset="0"/>
              </a:rPr>
              <a:t>r</a:t>
            </a:r>
            <a:r>
              <a:rPr lang="en-US" b="1" i="1" baseline="-25000">
                <a:latin typeface="Tahoma" pitchFamily="34" charset="0"/>
              </a:rPr>
              <a:t>1</a:t>
            </a:r>
            <a:r>
              <a:rPr lang="en-US" sz="1200" b="1" i="1">
                <a:latin typeface="Tahoma" pitchFamily="34" charset="0"/>
              </a:rPr>
              <a:t> </a:t>
            </a:r>
            <a:r>
              <a:rPr lang="en-US">
                <a:latin typeface="Tahoma" pitchFamily="34" charset="0"/>
              </a:rPr>
              <a:t>)+</a:t>
            </a:r>
            <a:r>
              <a:rPr lang="en-US" b="1" i="1">
                <a:latin typeface="Tahoma" pitchFamily="34" charset="0"/>
              </a:rPr>
              <a:t>G</a:t>
            </a:r>
            <a:r>
              <a:rPr lang="en-US">
                <a:latin typeface="Arial" charset="0"/>
              </a:rPr>
              <a:t> </a:t>
            </a:r>
          </a:p>
        </p:txBody>
      </p:sp>
      <p:sp>
        <p:nvSpPr>
          <p:cNvPr id="47126" name="Text Box 22"/>
          <p:cNvSpPr txBox="1">
            <a:spLocks noChangeArrowheads="1"/>
          </p:cNvSpPr>
          <p:nvPr/>
        </p:nvSpPr>
        <p:spPr bwMode="auto">
          <a:xfrm>
            <a:off x="6324600" y="1295400"/>
            <a:ext cx="2590800" cy="457200"/>
          </a:xfrm>
          <a:prstGeom prst="rect">
            <a:avLst/>
          </a:prstGeom>
          <a:noFill/>
          <a:ln w="9525">
            <a:noFill/>
            <a:miter lim="800000"/>
            <a:headEnd/>
            <a:tailEnd/>
          </a:ln>
          <a:effectLst/>
        </p:spPr>
        <p:txBody>
          <a:bodyPr>
            <a:spAutoFit/>
          </a:bodyPr>
          <a:lstStyle/>
          <a:p>
            <a:pPr>
              <a:spcBef>
                <a:spcPct val="50000"/>
              </a:spcBef>
            </a:pPr>
            <a:r>
              <a:rPr lang="en-US" b="1" i="1">
                <a:latin typeface="Tahoma" pitchFamily="34" charset="0"/>
              </a:rPr>
              <a:t>E </a:t>
            </a:r>
            <a:r>
              <a:rPr lang="en-US">
                <a:latin typeface="Tahoma" pitchFamily="34" charset="0"/>
              </a:rPr>
              <a:t>=</a:t>
            </a:r>
            <a:r>
              <a:rPr lang="en-US" b="1" i="1">
                <a:latin typeface="Tahoma" pitchFamily="34" charset="0"/>
              </a:rPr>
              <a:t>C </a:t>
            </a:r>
            <a:r>
              <a:rPr lang="en-US">
                <a:latin typeface="Tahoma" pitchFamily="34" charset="0"/>
              </a:rPr>
              <a:t>+</a:t>
            </a:r>
            <a:r>
              <a:rPr lang="en-US" b="1" i="1">
                <a:latin typeface="Tahoma" pitchFamily="34" charset="0"/>
              </a:rPr>
              <a:t>I</a:t>
            </a:r>
            <a:r>
              <a:rPr lang="en-US" sz="1200" b="1" i="1">
                <a:latin typeface="Tahoma" pitchFamily="34" charset="0"/>
              </a:rPr>
              <a:t> </a:t>
            </a:r>
            <a:r>
              <a:rPr lang="en-US">
                <a:latin typeface="Tahoma" pitchFamily="34" charset="0"/>
              </a:rPr>
              <a:t>(</a:t>
            </a:r>
            <a:r>
              <a:rPr lang="en-US" b="1" i="1">
                <a:solidFill>
                  <a:srgbClr val="FF0000"/>
                </a:solidFill>
                <a:latin typeface="Tahoma" pitchFamily="34" charset="0"/>
              </a:rPr>
              <a:t>r</a:t>
            </a:r>
            <a:r>
              <a:rPr lang="en-US" b="1" i="1" baseline="-25000">
                <a:solidFill>
                  <a:srgbClr val="FF0000"/>
                </a:solidFill>
                <a:latin typeface="Tahoma" pitchFamily="34" charset="0"/>
              </a:rPr>
              <a:t>2</a:t>
            </a:r>
            <a:r>
              <a:rPr lang="en-US" sz="1200" b="1" i="1">
                <a:latin typeface="Tahoma" pitchFamily="34" charset="0"/>
              </a:rPr>
              <a:t> </a:t>
            </a:r>
            <a:r>
              <a:rPr lang="en-US">
                <a:latin typeface="Tahoma" pitchFamily="34" charset="0"/>
              </a:rPr>
              <a:t>)+</a:t>
            </a:r>
            <a:r>
              <a:rPr lang="en-US" b="1" i="1">
                <a:latin typeface="Tahoma" pitchFamily="34" charset="0"/>
              </a:rPr>
              <a:t>G</a:t>
            </a:r>
            <a:r>
              <a:rPr lang="en-US">
                <a:latin typeface="Arial" charset="0"/>
              </a:rPr>
              <a:t> </a:t>
            </a:r>
          </a:p>
        </p:txBody>
      </p:sp>
      <p:sp>
        <p:nvSpPr>
          <p:cNvPr id="47127" name="Text Box 23"/>
          <p:cNvSpPr txBox="1">
            <a:spLocks noChangeArrowheads="1"/>
          </p:cNvSpPr>
          <p:nvPr/>
        </p:nvSpPr>
        <p:spPr bwMode="auto">
          <a:xfrm>
            <a:off x="3562350" y="4068763"/>
            <a:ext cx="457200" cy="427037"/>
          </a:xfrm>
          <a:prstGeom prst="rect">
            <a:avLst/>
          </a:prstGeom>
          <a:noFill/>
          <a:ln w="9525">
            <a:noFill/>
            <a:miter lim="800000"/>
            <a:headEnd/>
            <a:tailEnd/>
          </a:ln>
          <a:effectLst/>
        </p:spPr>
        <p:txBody>
          <a:bodyPr>
            <a:spAutoFit/>
          </a:bodyPr>
          <a:lstStyle/>
          <a:p>
            <a:pPr algn="ctr">
              <a:spcBef>
                <a:spcPct val="5000"/>
              </a:spcBef>
              <a:tabLst>
                <a:tab pos="1830388" algn="r"/>
              </a:tabLst>
            </a:pPr>
            <a:r>
              <a:rPr lang="en-US" sz="2200" b="1" i="1">
                <a:latin typeface="Tahoma" pitchFamily="34" charset="0"/>
              </a:rPr>
              <a:t>r</a:t>
            </a:r>
            <a:r>
              <a:rPr lang="en-US" sz="2200" b="1" i="1" baseline="-25000">
                <a:latin typeface="Tahoma" pitchFamily="34" charset="0"/>
              </a:rPr>
              <a:t>1</a:t>
            </a:r>
            <a:endParaRPr lang="en-US" sz="2200" baseline="-25000">
              <a:latin typeface="Arial" charset="0"/>
            </a:endParaRPr>
          </a:p>
        </p:txBody>
      </p:sp>
      <p:sp>
        <p:nvSpPr>
          <p:cNvPr id="47128" name="Text Box 24"/>
          <p:cNvSpPr txBox="1">
            <a:spLocks noChangeArrowheads="1"/>
          </p:cNvSpPr>
          <p:nvPr/>
        </p:nvSpPr>
        <p:spPr bwMode="auto">
          <a:xfrm>
            <a:off x="3530600" y="4800600"/>
            <a:ext cx="457200" cy="427038"/>
          </a:xfrm>
          <a:prstGeom prst="rect">
            <a:avLst/>
          </a:prstGeom>
          <a:noFill/>
          <a:ln w="9525">
            <a:noFill/>
            <a:miter lim="800000"/>
            <a:headEnd/>
            <a:tailEnd/>
          </a:ln>
          <a:effectLst/>
        </p:spPr>
        <p:txBody>
          <a:bodyPr>
            <a:spAutoFit/>
          </a:bodyPr>
          <a:lstStyle/>
          <a:p>
            <a:pPr algn="ctr">
              <a:spcBef>
                <a:spcPct val="5000"/>
              </a:spcBef>
              <a:tabLst>
                <a:tab pos="1830388" algn="r"/>
              </a:tabLst>
            </a:pPr>
            <a:r>
              <a:rPr lang="en-US" sz="2200" b="1" i="1">
                <a:solidFill>
                  <a:srgbClr val="FF0000"/>
                </a:solidFill>
                <a:latin typeface="Tahoma" pitchFamily="34" charset="0"/>
              </a:rPr>
              <a:t>r</a:t>
            </a:r>
            <a:r>
              <a:rPr lang="en-US" sz="2200" b="1" i="1" baseline="-25000">
                <a:solidFill>
                  <a:srgbClr val="FF0000"/>
                </a:solidFill>
                <a:latin typeface="Tahoma" pitchFamily="34" charset="0"/>
              </a:rPr>
              <a:t>2</a:t>
            </a:r>
            <a:endParaRPr lang="en-US" sz="2200" baseline="-25000">
              <a:solidFill>
                <a:srgbClr val="FF0000"/>
              </a:solidFill>
              <a:latin typeface="Arial" charset="0"/>
            </a:endParaRPr>
          </a:p>
        </p:txBody>
      </p:sp>
      <p:sp>
        <p:nvSpPr>
          <p:cNvPr id="47129" name="Text Box 25"/>
          <p:cNvSpPr txBox="1">
            <a:spLocks noChangeArrowheads="1"/>
          </p:cNvSpPr>
          <p:nvPr/>
        </p:nvSpPr>
        <p:spPr bwMode="auto">
          <a:xfrm>
            <a:off x="5410200" y="1157288"/>
            <a:ext cx="990600" cy="442912"/>
          </a:xfrm>
          <a:prstGeom prst="rect">
            <a:avLst/>
          </a:prstGeom>
          <a:noFill/>
          <a:ln w="9525">
            <a:noFill/>
            <a:miter lim="800000"/>
            <a:headEnd/>
            <a:tailEnd/>
          </a:ln>
          <a:effectLst/>
        </p:spPr>
        <p:txBody>
          <a:bodyPr>
            <a:spAutoFit/>
          </a:bodyPr>
          <a:lstStyle/>
          <a:p>
            <a:pPr>
              <a:spcBef>
                <a:spcPct val="50000"/>
              </a:spcBef>
            </a:pPr>
            <a:r>
              <a:rPr lang="en-US" sz="2300" b="1" i="1">
                <a:latin typeface="Tahoma" pitchFamily="34" charset="0"/>
              </a:rPr>
              <a:t>E </a:t>
            </a:r>
            <a:r>
              <a:rPr lang="en-US" sz="2300">
                <a:latin typeface="Tahoma" pitchFamily="34" charset="0"/>
              </a:rPr>
              <a:t>=</a:t>
            </a:r>
            <a:r>
              <a:rPr lang="en-US" sz="2300" b="1" i="1">
                <a:latin typeface="Tahoma" pitchFamily="34" charset="0"/>
              </a:rPr>
              <a:t>Y</a:t>
            </a:r>
            <a:endParaRPr lang="en-US" sz="2300">
              <a:latin typeface="Arial" charset="0"/>
            </a:endParaRPr>
          </a:p>
        </p:txBody>
      </p:sp>
      <p:sp>
        <p:nvSpPr>
          <p:cNvPr id="47132" name="Line 28"/>
          <p:cNvSpPr>
            <a:spLocks noChangeShapeType="1"/>
          </p:cNvSpPr>
          <p:nvPr/>
        </p:nvSpPr>
        <p:spPr bwMode="auto">
          <a:xfrm>
            <a:off x="3962400" y="4343400"/>
            <a:ext cx="2438400" cy="0"/>
          </a:xfrm>
          <a:prstGeom prst="line">
            <a:avLst/>
          </a:prstGeom>
          <a:noFill/>
          <a:ln w="9525">
            <a:solidFill>
              <a:schemeClr val="tx1"/>
            </a:solidFill>
            <a:prstDash val="dash"/>
            <a:round/>
            <a:headEnd/>
            <a:tailEnd/>
          </a:ln>
          <a:effectLst/>
        </p:spPr>
        <p:txBody>
          <a:bodyPr/>
          <a:lstStyle/>
          <a:p>
            <a:endParaRPr lang="en-US"/>
          </a:p>
        </p:txBody>
      </p:sp>
      <p:sp>
        <p:nvSpPr>
          <p:cNvPr id="47133" name="Line 29"/>
          <p:cNvSpPr>
            <a:spLocks noChangeShapeType="1"/>
          </p:cNvSpPr>
          <p:nvPr/>
        </p:nvSpPr>
        <p:spPr bwMode="auto">
          <a:xfrm>
            <a:off x="3968750" y="5048250"/>
            <a:ext cx="2438400" cy="0"/>
          </a:xfrm>
          <a:prstGeom prst="line">
            <a:avLst/>
          </a:prstGeom>
          <a:noFill/>
          <a:ln w="9525">
            <a:solidFill>
              <a:schemeClr val="tx1"/>
            </a:solidFill>
            <a:prstDash val="dash"/>
            <a:round/>
            <a:headEnd/>
            <a:tailEnd/>
          </a:ln>
          <a:effectLst/>
        </p:spPr>
        <p:txBody>
          <a:bodyPr/>
          <a:lstStyle/>
          <a:p>
            <a:endParaRPr lang="en-US"/>
          </a:p>
        </p:txBody>
      </p:sp>
      <p:sp>
        <p:nvSpPr>
          <p:cNvPr id="47134" name="Line 30"/>
          <p:cNvSpPr>
            <a:spLocks noChangeShapeType="1"/>
          </p:cNvSpPr>
          <p:nvPr/>
        </p:nvSpPr>
        <p:spPr bwMode="auto">
          <a:xfrm>
            <a:off x="4159250" y="3911600"/>
            <a:ext cx="1695450" cy="1485900"/>
          </a:xfrm>
          <a:prstGeom prst="line">
            <a:avLst/>
          </a:prstGeom>
          <a:noFill/>
          <a:ln w="28575">
            <a:solidFill>
              <a:schemeClr val="hlink"/>
            </a:solidFill>
            <a:round/>
            <a:headEnd/>
            <a:tailEnd/>
          </a:ln>
          <a:effectLst/>
        </p:spPr>
        <p:txBody>
          <a:bodyPr/>
          <a:lstStyle/>
          <a:p>
            <a:endParaRPr lang="en-US"/>
          </a:p>
        </p:txBody>
      </p:sp>
      <p:sp>
        <p:nvSpPr>
          <p:cNvPr id="47135" name="Text Box 31"/>
          <p:cNvSpPr txBox="1">
            <a:spLocks noChangeArrowheads="1"/>
          </p:cNvSpPr>
          <p:nvPr/>
        </p:nvSpPr>
        <p:spPr bwMode="auto">
          <a:xfrm>
            <a:off x="5791200" y="5181600"/>
            <a:ext cx="533400" cy="457200"/>
          </a:xfrm>
          <a:prstGeom prst="rect">
            <a:avLst/>
          </a:prstGeom>
          <a:noFill/>
          <a:ln w="9525">
            <a:noFill/>
            <a:miter lim="800000"/>
            <a:headEnd/>
            <a:tailEnd/>
          </a:ln>
          <a:effectLst/>
        </p:spPr>
        <p:txBody>
          <a:bodyPr>
            <a:spAutoFit/>
          </a:bodyPr>
          <a:lstStyle/>
          <a:p>
            <a:pPr>
              <a:spcBef>
                <a:spcPct val="50000"/>
              </a:spcBef>
            </a:pPr>
            <a:r>
              <a:rPr lang="en-US" i="1">
                <a:solidFill>
                  <a:schemeClr val="hlink"/>
                </a:solidFill>
                <a:latin typeface="Tahoma" pitchFamily="34" charset="0"/>
              </a:rPr>
              <a:t>IS </a:t>
            </a:r>
          </a:p>
        </p:txBody>
      </p:sp>
      <p:grpSp>
        <p:nvGrpSpPr>
          <p:cNvPr id="47144" name="Group 40"/>
          <p:cNvGrpSpPr>
            <a:grpSpLocks/>
          </p:cNvGrpSpPr>
          <p:nvPr/>
        </p:nvGrpSpPr>
        <p:grpSpPr bwMode="auto">
          <a:xfrm>
            <a:off x="3130550" y="2514600"/>
            <a:ext cx="679450" cy="457200"/>
            <a:chOff x="1972" y="1584"/>
            <a:chExt cx="428" cy="288"/>
          </a:xfrm>
        </p:grpSpPr>
        <p:sp>
          <p:nvSpPr>
            <p:cNvPr id="47142" name="Text Box 38"/>
            <p:cNvSpPr txBox="1">
              <a:spLocks noChangeArrowheads="1"/>
            </p:cNvSpPr>
            <p:nvPr/>
          </p:nvSpPr>
          <p:spPr bwMode="auto">
            <a:xfrm>
              <a:off x="1972" y="1584"/>
              <a:ext cx="380" cy="288"/>
            </a:xfrm>
            <a:prstGeom prst="rect">
              <a:avLst/>
            </a:prstGeom>
            <a:noFill/>
            <a:ln w="9525">
              <a:noFill/>
              <a:miter lim="800000"/>
              <a:headEnd/>
              <a:tailEnd/>
            </a:ln>
            <a:effectLst/>
          </p:spPr>
          <p:txBody>
            <a:bodyPr>
              <a:spAutoFit/>
            </a:bodyPr>
            <a:lstStyle/>
            <a:p>
              <a:pPr algn="ctr">
                <a:spcBef>
                  <a:spcPct val="50000"/>
                </a:spcBef>
              </a:pPr>
              <a:r>
                <a:rPr lang="en-US" b="1">
                  <a:latin typeface="Tahoma" pitchFamily="34" charset="0"/>
                  <a:sym typeface="Symbol" pitchFamily="18" charset="2"/>
                </a:rPr>
                <a:t></a:t>
              </a:r>
              <a:r>
                <a:rPr lang="en-US" b="1" i="1">
                  <a:latin typeface="Tahoma" pitchFamily="34" charset="0"/>
                  <a:sym typeface="Symbol" pitchFamily="18" charset="2"/>
                </a:rPr>
                <a:t>I</a:t>
              </a:r>
              <a:endParaRPr lang="en-US" b="1" i="1">
                <a:latin typeface="Tahoma" pitchFamily="34" charset="0"/>
              </a:endParaRPr>
            </a:p>
          </p:txBody>
        </p:sp>
        <p:sp>
          <p:nvSpPr>
            <p:cNvPr id="47143" name="Line 39"/>
            <p:cNvSpPr>
              <a:spLocks noChangeShapeType="1"/>
            </p:cNvSpPr>
            <p:nvPr/>
          </p:nvSpPr>
          <p:spPr bwMode="auto">
            <a:xfrm flipV="1">
              <a:off x="2400" y="1590"/>
              <a:ext cx="0" cy="282"/>
            </a:xfrm>
            <a:prstGeom prst="line">
              <a:avLst/>
            </a:prstGeom>
            <a:noFill/>
            <a:ln w="28575">
              <a:solidFill>
                <a:schemeClr val="tx1"/>
              </a:solidFill>
              <a:round/>
              <a:headEnd/>
              <a:tailEnd type="triangle" w="med" len="med"/>
            </a:ln>
            <a:effectLst/>
          </p:spPr>
          <p:txBody>
            <a:bodyPr/>
            <a:lstStyle/>
            <a:p>
              <a:endParaRPr lang="en-US"/>
            </a:p>
          </p:txBody>
        </p:sp>
      </p:grpSp>
      <p:sp>
        <p:nvSpPr>
          <p:cNvPr id="47145" name="Rectangle 41"/>
          <p:cNvSpPr>
            <a:spLocks noChangeArrowheads="1"/>
          </p:cNvSpPr>
          <p:nvPr/>
        </p:nvSpPr>
        <p:spPr bwMode="auto">
          <a:xfrm>
            <a:off x="685800" y="2514600"/>
            <a:ext cx="2057400" cy="838200"/>
          </a:xfrm>
          <a:prstGeom prst="rect">
            <a:avLst/>
          </a:prstGeom>
          <a:solidFill>
            <a:schemeClr val="bg1">
              <a:alpha val="50000"/>
            </a:schemeClr>
          </a:solidFill>
          <a:ln w="9525">
            <a:noFill/>
            <a:miter lim="800000"/>
            <a:headEnd/>
            <a:tailEnd/>
          </a:ln>
          <a:effectLst/>
        </p:spPr>
        <p:txBody>
          <a:bodyPr/>
          <a:lstStyle/>
          <a:p>
            <a:pPr>
              <a:lnSpc>
                <a:spcPct val="110000"/>
              </a:lnSpc>
              <a:spcBef>
                <a:spcPct val="40000"/>
              </a:spcBef>
              <a:buSzPct val="110000"/>
              <a:buFont typeface="Wingdings" pitchFamily="2" charset="2"/>
              <a:buNone/>
              <a:tabLst>
                <a:tab pos="692150" algn="l"/>
              </a:tabLst>
            </a:pPr>
            <a:r>
              <a:rPr lang="en-US" sz="2800">
                <a:latin typeface="Tahoma" pitchFamily="34" charset="0"/>
                <a:sym typeface="Symbol" pitchFamily="18" charset="2"/>
              </a:rPr>
              <a:t>	 </a:t>
            </a:r>
            <a:r>
              <a:rPr lang="en-US" sz="2800" b="1" i="1">
                <a:latin typeface="Tahoma" pitchFamily="34" charset="0"/>
                <a:sym typeface="Symbol" pitchFamily="18" charset="2"/>
              </a:rPr>
              <a:t>E</a:t>
            </a:r>
          </a:p>
        </p:txBody>
      </p:sp>
      <p:sp>
        <p:nvSpPr>
          <p:cNvPr id="47146" name="Rectangle 42"/>
          <p:cNvSpPr>
            <a:spLocks noChangeArrowheads="1"/>
          </p:cNvSpPr>
          <p:nvPr/>
        </p:nvSpPr>
        <p:spPr bwMode="auto">
          <a:xfrm>
            <a:off x="685800" y="3200400"/>
            <a:ext cx="2057400" cy="762000"/>
          </a:xfrm>
          <a:prstGeom prst="rect">
            <a:avLst/>
          </a:prstGeom>
          <a:solidFill>
            <a:schemeClr val="bg1">
              <a:alpha val="50000"/>
            </a:schemeClr>
          </a:solidFill>
          <a:ln w="9525">
            <a:noFill/>
            <a:miter lim="800000"/>
            <a:headEnd/>
            <a:tailEnd/>
          </a:ln>
          <a:effectLst/>
        </p:spPr>
        <p:txBody>
          <a:bodyPr/>
          <a:lstStyle/>
          <a:p>
            <a:pPr>
              <a:lnSpc>
                <a:spcPct val="110000"/>
              </a:lnSpc>
              <a:spcBef>
                <a:spcPct val="40000"/>
              </a:spcBef>
              <a:buSzPct val="110000"/>
              <a:buFont typeface="Wingdings" pitchFamily="2" charset="2"/>
              <a:buNone/>
              <a:tabLst>
                <a:tab pos="692150" algn="l"/>
              </a:tabLst>
            </a:pPr>
            <a:r>
              <a:rPr lang="en-US" sz="2800">
                <a:latin typeface="Tahoma" pitchFamily="34" charset="0"/>
                <a:sym typeface="Symbol" pitchFamily="18" charset="2"/>
              </a:rPr>
              <a:t>	 </a:t>
            </a:r>
            <a:r>
              <a:rPr lang="en-US" sz="2800" b="1" i="1">
                <a:latin typeface="Tahoma" pitchFamily="34" charset="0"/>
                <a:sym typeface="Symbol" pitchFamily="18" charset="2"/>
              </a:rPr>
              <a:t>Y</a:t>
            </a:r>
          </a:p>
        </p:txBody>
      </p:sp>
      <p:sp>
        <p:nvSpPr>
          <p:cNvPr id="47149" name="Oval 45"/>
          <p:cNvSpPr>
            <a:spLocks noChangeArrowheads="1"/>
          </p:cNvSpPr>
          <p:nvPr/>
        </p:nvSpPr>
        <p:spPr bwMode="auto">
          <a:xfrm>
            <a:off x="4610100" y="4305300"/>
            <a:ext cx="76200" cy="76200"/>
          </a:xfrm>
          <a:prstGeom prst="ellipse">
            <a:avLst/>
          </a:prstGeom>
          <a:solidFill>
            <a:schemeClr val="hlink"/>
          </a:solidFill>
          <a:ln w="9525">
            <a:solidFill>
              <a:schemeClr val="tx1"/>
            </a:solidFill>
            <a:round/>
            <a:headEnd/>
            <a:tailEnd/>
          </a:ln>
          <a:effectLst/>
        </p:spPr>
        <p:txBody>
          <a:bodyPr wrap="none" anchor="ctr"/>
          <a:lstStyle/>
          <a:p>
            <a:endParaRPr lang="en-US"/>
          </a:p>
        </p:txBody>
      </p:sp>
      <p:sp>
        <p:nvSpPr>
          <p:cNvPr id="47150" name="Oval 46"/>
          <p:cNvSpPr>
            <a:spLocks noChangeArrowheads="1"/>
          </p:cNvSpPr>
          <p:nvPr/>
        </p:nvSpPr>
        <p:spPr bwMode="auto">
          <a:xfrm>
            <a:off x="5414963" y="5000625"/>
            <a:ext cx="76200" cy="76200"/>
          </a:xfrm>
          <a:prstGeom prst="ellipse">
            <a:avLst/>
          </a:prstGeom>
          <a:solidFill>
            <a:schemeClr val="hlink"/>
          </a:solidFill>
          <a:ln w="9525">
            <a:solidFill>
              <a:schemeClr val="tx1"/>
            </a:solidFill>
            <a:round/>
            <a:headEnd/>
            <a:tailEnd/>
          </a:ln>
          <a:effec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Understanding the </a:t>
            </a:r>
            <a:r>
              <a:rPr lang="en-US" sz="2400" b="1" i="1" dirty="0">
                <a:latin typeface="Arial" pitchFamily="34" charset="0"/>
                <a:cs typeface="Arial" pitchFamily="34" charset="0"/>
              </a:rPr>
              <a:t>IS</a:t>
            </a:r>
            <a:r>
              <a:rPr lang="en-US" sz="2400" b="1" dirty="0">
                <a:latin typeface="Arial" pitchFamily="34" charset="0"/>
                <a:cs typeface="Arial" pitchFamily="34" charset="0"/>
              </a:rPr>
              <a:t> curve’s slope</a:t>
            </a:r>
          </a:p>
        </p:txBody>
      </p:sp>
      <p:sp>
        <p:nvSpPr>
          <p:cNvPr id="289795" name="Rectangle 3"/>
          <p:cNvSpPr>
            <a:spLocks noGrp="1" noChangeArrowheads="1"/>
          </p:cNvSpPr>
          <p:nvPr>
            <p:ph idx="1"/>
          </p:nvPr>
        </p:nvSpPr>
        <p:spPr/>
        <p:txBody>
          <a:bodyPr/>
          <a:lstStyle/>
          <a:p>
            <a:pPr>
              <a:lnSpc>
                <a:spcPct val="105000"/>
              </a:lnSpc>
            </a:pPr>
            <a:r>
              <a:rPr lang="en-US" sz="1800" dirty="0">
                <a:latin typeface="Arial" pitchFamily="34" charset="0"/>
                <a:cs typeface="Arial" pitchFamily="34" charset="0"/>
              </a:rPr>
              <a:t>The </a:t>
            </a:r>
            <a:r>
              <a:rPr lang="en-US" sz="1800" i="1" dirty="0">
                <a:latin typeface="Arial" pitchFamily="34" charset="0"/>
                <a:cs typeface="Arial" pitchFamily="34" charset="0"/>
              </a:rPr>
              <a:t>IS</a:t>
            </a:r>
            <a:r>
              <a:rPr lang="en-US" sz="1800" dirty="0">
                <a:latin typeface="Arial" pitchFamily="34" charset="0"/>
                <a:cs typeface="Arial" pitchFamily="34" charset="0"/>
              </a:rPr>
              <a:t>  curve is negatively sloped.  </a:t>
            </a:r>
          </a:p>
          <a:p>
            <a:pPr>
              <a:lnSpc>
                <a:spcPct val="105000"/>
              </a:lnSpc>
            </a:pPr>
            <a:endParaRPr lang="en-US" sz="1800" dirty="0" smtClean="0">
              <a:latin typeface="Arial" pitchFamily="34" charset="0"/>
              <a:cs typeface="Arial" pitchFamily="34" charset="0"/>
            </a:endParaRPr>
          </a:p>
          <a:p>
            <a:pPr>
              <a:lnSpc>
                <a:spcPct val="105000"/>
              </a:lnSpc>
            </a:pPr>
            <a:endParaRPr lang="en-US" sz="1800" dirty="0" smtClean="0">
              <a:latin typeface="Arial" pitchFamily="34" charset="0"/>
              <a:cs typeface="Arial" pitchFamily="34" charset="0"/>
            </a:endParaRPr>
          </a:p>
          <a:p>
            <a:pPr>
              <a:lnSpc>
                <a:spcPct val="105000"/>
              </a:lnSpc>
            </a:pPr>
            <a:r>
              <a:rPr lang="en-US" sz="1800" dirty="0" smtClean="0">
                <a:latin typeface="Arial" pitchFamily="34" charset="0"/>
                <a:cs typeface="Arial" pitchFamily="34" charset="0"/>
              </a:rPr>
              <a:t>Intuition</a:t>
            </a:r>
            <a:r>
              <a:rPr lang="en-US" sz="1800" dirty="0">
                <a:latin typeface="Arial" pitchFamily="34" charset="0"/>
                <a:cs typeface="Arial" pitchFamily="34" charset="0"/>
              </a:rPr>
              <a:t>:</a:t>
            </a:r>
            <a:br>
              <a:rPr lang="en-US" sz="1800" dirty="0">
                <a:latin typeface="Arial" pitchFamily="34" charset="0"/>
                <a:cs typeface="Arial" pitchFamily="34" charset="0"/>
              </a:rPr>
            </a:br>
            <a:r>
              <a:rPr lang="en-US" sz="1800" dirty="0">
                <a:latin typeface="Arial" pitchFamily="34" charset="0"/>
                <a:cs typeface="Arial" pitchFamily="34" charset="0"/>
              </a:rPr>
              <a:t>A fall in the interest rate motivates firms to increase investment spending, which drives up total planned spending (</a:t>
            </a:r>
            <a:r>
              <a:rPr lang="en-US" sz="1800" b="1" i="1" dirty="0">
                <a:latin typeface="Arial" pitchFamily="34" charset="0"/>
                <a:cs typeface="Arial" pitchFamily="34" charset="0"/>
              </a:rPr>
              <a:t>E </a:t>
            </a:r>
            <a:r>
              <a:rPr lang="en-US" sz="1800" dirty="0">
                <a:latin typeface="Arial" pitchFamily="34" charset="0"/>
                <a:cs typeface="Arial" pitchFamily="34" charset="0"/>
              </a:rPr>
              <a:t>).  </a:t>
            </a:r>
          </a:p>
          <a:p>
            <a:pPr>
              <a:lnSpc>
                <a:spcPct val="105000"/>
              </a:lnSpc>
              <a:spcBef>
                <a:spcPct val="20000"/>
              </a:spcBef>
              <a:buFont typeface="Wingdings" pitchFamily="2" charset="2"/>
              <a:buNone/>
            </a:pPr>
            <a:r>
              <a:rPr lang="en-US" sz="1800" dirty="0">
                <a:latin typeface="Arial" pitchFamily="34" charset="0"/>
                <a:cs typeface="Arial" pitchFamily="34" charset="0"/>
              </a:rPr>
              <a:t>	To restore equilibrium in the goods market, output (a.k.a. actual expenditure, </a:t>
            </a:r>
            <a:r>
              <a:rPr lang="en-US" sz="1800" b="1" i="1" dirty="0">
                <a:latin typeface="Arial" pitchFamily="34" charset="0"/>
                <a:cs typeface="Arial" pitchFamily="34" charset="0"/>
              </a:rPr>
              <a:t>Y </a:t>
            </a:r>
            <a:r>
              <a:rPr lang="en-US" sz="1800" dirty="0">
                <a:latin typeface="Arial" pitchFamily="34" charset="0"/>
                <a:cs typeface="Arial" pitchFamily="34" charset="0"/>
              </a:rPr>
              <a:t>) must increase.  </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2867" name="Rectangle 1027"/>
          <p:cNvSpPr>
            <a:spLocks noGrp="1" noChangeArrowheads="1"/>
          </p:cNvSpPr>
          <p:nvPr>
            <p:ph type="title"/>
          </p:nvPr>
        </p:nvSpPr>
        <p:spPr>
          <a:xfrm>
            <a:off x="152400" y="228600"/>
            <a:ext cx="8839200" cy="838200"/>
          </a:xfrm>
        </p:spPr>
        <p:txBody>
          <a:bodyPr>
            <a:normAutofit/>
          </a:bodyPr>
          <a:lstStyle/>
          <a:p>
            <a:r>
              <a:rPr lang="en-US" sz="2400" b="1" dirty="0">
                <a:latin typeface="Arial" pitchFamily="34" charset="0"/>
                <a:cs typeface="Arial" pitchFamily="34" charset="0"/>
              </a:rPr>
              <a:t>The IS </a:t>
            </a:r>
            <a:r>
              <a:rPr lang="en-US" sz="2400" b="1" dirty="0">
                <a:latin typeface="Arial" pitchFamily="34" charset="0"/>
                <a:cs typeface="Arial" pitchFamily="34" charset="0"/>
                <a:sym typeface="Symbol" pitchFamily="18" charset="2"/>
              </a:rPr>
              <a:t>curve and the </a:t>
            </a:r>
            <a:r>
              <a:rPr lang="en-US" sz="2400" b="1" dirty="0" err="1">
                <a:latin typeface="Arial" pitchFamily="34" charset="0"/>
                <a:cs typeface="Arial" pitchFamily="34" charset="0"/>
                <a:sym typeface="Symbol" pitchFamily="18" charset="2"/>
              </a:rPr>
              <a:t>Loanable</a:t>
            </a:r>
            <a:r>
              <a:rPr lang="en-US" sz="2400" b="1" dirty="0">
                <a:latin typeface="Arial" pitchFamily="34" charset="0"/>
                <a:cs typeface="Arial" pitchFamily="34" charset="0"/>
                <a:sym typeface="Symbol" pitchFamily="18" charset="2"/>
              </a:rPr>
              <a:t> Funds model</a:t>
            </a:r>
          </a:p>
        </p:txBody>
      </p:sp>
      <p:sp>
        <p:nvSpPr>
          <p:cNvPr id="292866" name="Oval 1026"/>
          <p:cNvSpPr>
            <a:spLocks noChangeArrowheads="1"/>
          </p:cNvSpPr>
          <p:nvPr/>
        </p:nvSpPr>
        <p:spPr bwMode="auto">
          <a:xfrm>
            <a:off x="6286500" y="3698875"/>
            <a:ext cx="76200" cy="76200"/>
          </a:xfrm>
          <a:prstGeom prst="ellipse">
            <a:avLst/>
          </a:prstGeom>
          <a:solidFill>
            <a:schemeClr val="hlink"/>
          </a:solidFill>
          <a:ln w="9525">
            <a:solidFill>
              <a:schemeClr val="tx1"/>
            </a:solidFill>
            <a:round/>
            <a:headEnd/>
            <a:tailEnd/>
          </a:ln>
          <a:effectLst/>
        </p:spPr>
        <p:txBody>
          <a:bodyPr wrap="none" anchor="ctr"/>
          <a:lstStyle/>
          <a:p>
            <a:endParaRPr lang="en-US"/>
          </a:p>
        </p:txBody>
      </p:sp>
      <p:grpSp>
        <p:nvGrpSpPr>
          <p:cNvPr id="292868" name="Group 1028"/>
          <p:cNvGrpSpPr>
            <a:grpSpLocks/>
          </p:cNvGrpSpPr>
          <p:nvPr/>
        </p:nvGrpSpPr>
        <p:grpSpPr bwMode="auto">
          <a:xfrm>
            <a:off x="762000" y="1985963"/>
            <a:ext cx="3657600" cy="3733800"/>
            <a:chOff x="432" y="1104"/>
            <a:chExt cx="2304" cy="2352"/>
          </a:xfrm>
        </p:grpSpPr>
        <p:grpSp>
          <p:nvGrpSpPr>
            <p:cNvPr id="292869" name="Group 1029"/>
            <p:cNvGrpSpPr>
              <a:grpSpLocks/>
            </p:cNvGrpSpPr>
            <p:nvPr/>
          </p:nvGrpSpPr>
          <p:grpSpPr bwMode="auto">
            <a:xfrm>
              <a:off x="576" y="1344"/>
              <a:ext cx="1776" cy="1872"/>
              <a:chOff x="2640" y="1056"/>
              <a:chExt cx="2496" cy="2112"/>
            </a:xfrm>
          </p:grpSpPr>
          <p:sp>
            <p:nvSpPr>
              <p:cNvPr id="292870" name="Line 1030"/>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292871" name="Line 1031"/>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292872" name="Text Box 1032"/>
            <p:cNvSpPr txBox="1">
              <a:spLocks noChangeArrowheads="1"/>
            </p:cNvSpPr>
            <p:nvPr/>
          </p:nvSpPr>
          <p:spPr bwMode="auto">
            <a:xfrm>
              <a:off x="2160" y="3177"/>
              <a:ext cx="576" cy="279"/>
            </a:xfrm>
            <a:prstGeom prst="rect">
              <a:avLst/>
            </a:prstGeom>
            <a:noFill/>
            <a:ln w="9525">
              <a:noFill/>
              <a:miter lim="800000"/>
              <a:headEnd/>
              <a:tailEnd/>
            </a:ln>
            <a:effectLst/>
          </p:spPr>
          <p:txBody>
            <a:bodyPr>
              <a:spAutoFit/>
            </a:bodyPr>
            <a:lstStyle/>
            <a:p>
              <a:pPr>
                <a:spcBef>
                  <a:spcPct val="5000"/>
                </a:spcBef>
              </a:pPr>
              <a:r>
                <a:rPr lang="en-US" sz="2300" b="1" i="1">
                  <a:latin typeface="Tahoma" pitchFamily="34" charset="0"/>
                </a:rPr>
                <a:t>S</a:t>
              </a:r>
              <a:r>
                <a:rPr lang="en-US" sz="2300">
                  <a:latin typeface="Tahoma" pitchFamily="34" charset="0"/>
                </a:rPr>
                <a:t>, </a:t>
              </a:r>
              <a:r>
                <a:rPr lang="en-US" sz="2300" b="1" i="1">
                  <a:latin typeface="Tahoma" pitchFamily="34" charset="0"/>
                </a:rPr>
                <a:t>I</a:t>
              </a:r>
              <a:endParaRPr lang="en-US" sz="2300">
                <a:latin typeface="Arial" charset="0"/>
              </a:endParaRPr>
            </a:p>
          </p:txBody>
        </p:sp>
        <p:sp>
          <p:nvSpPr>
            <p:cNvPr id="292873" name="Text Box 1033"/>
            <p:cNvSpPr txBox="1">
              <a:spLocks noChangeArrowheads="1"/>
            </p:cNvSpPr>
            <p:nvPr/>
          </p:nvSpPr>
          <p:spPr bwMode="auto">
            <a:xfrm>
              <a:off x="432" y="1104"/>
              <a:ext cx="288" cy="288"/>
            </a:xfrm>
            <a:prstGeom prst="rect">
              <a:avLst/>
            </a:prstGeom>
            <a:solidFill>
              <a:schemeClr val="bg1">
                <a:alpha val="50000"/>
              </a:schemeClr>
            </a:solidFill>
            <a:ln w="9525">
              <a:noFill/>
              <a:miter lim="800000"/>
              <a:headEnd/>
              <a:tailEnd/>
            </a:ln>
            <a:effectLst/>
          </p:spPr>
          <p:txBody>
            <a:bodyPr>
              <a:spAutoFit/>
            </a:bodyPr>
            <a:lstStyle/>
            <a:p>
              <a:pPr>
                <a:spcBef>
                  <a:spcPct val="5000"/>
                </a:spcBef>
                <a:tabLst>
                  <a:tab pos="1082675" algn="r"/>
                  <a:tab pos="1830388" algn="r"/>
                </a:tabLst>
              </a:pPr>
              <a:r>
                <a:rPr lang="en-US" b="1" i="1">
                  <a:latin typeface="Tahoma" pitchFamily="34" charset="0"/>
                </a:rPr>
                <a:t>r</a:t>
              </a:r>
              <a:endParaRPr lang="en-US" sz="2200">
                <a:latin typeface="Arial" charset="0"/>
              </a:endParaRPr>
            </a:p>
          </p:txBody>
        </p:sp>
      </p:grpSp>
      <p:grpSp>
        <p:nvGrpSpPr>
          <p:cNvPr id="292876" name="Group 1036"/>
          <p:cNvGrpSpPr>
            <a:grpSpLocks/>
          </p:cNvGrpSpPr>
          <p:nvPr/>
        </p:nvGrpSpPr>
        <p:grpSpPr bwMode="auto">
          <a:xfrm>
            <a:off x="1295400" y="1671638"/>
            <a:ext cx="3429000" cy="3281362"/>
            <a:chOff x="768" y="1053"/>
            <a:chExt cx="1968" cy="2067"/>
          </a:xfrm>
        </p:grpSpPr>
        <p:sp>
          <p:nvSpPr>
            <p:cNvPr id="292877" name="Arc 1037"/>
            <p:cNvSpPr>
              <a:spLocks/>
            </p:cNvSpPr>
            <p:nvPr/>
          </p:nvSpPr>
          <p:spPr bwMode="auto">
            <a:xfrm flipH="1" flipV="1">
              <a:off x="768" y="1053"/>
              <a:ext cx="1344" cy="1923"/>
            </a:xfrm>
            <a:custGeom>
              <a:avLst/>
              <a:gdLst>
                <a:gd name="G0" fmla="+- 0 0 0"/>
                <a:gd name="G1" fmla="+- 21438 0 0"/>
                <a:gd name="G2" fmla="+- 21600 0 0"/>
                <a:gd name="T0" fmla="*/ 2640 w 20516"/>
                <a:gd name="T1" fmla="*/ 0 h 21438"/>
                <a:gd name="T2" fmla="*/ 20516 w 20516"/>
                <a:gd name="T3" fmla="*/ 14682 h 21438"/>
                <a:gd name="T4" fmla="*/ 0 w 20516"/>
                <a:gd name="T5" fmla="*/ 21438 h 21438"/>
              </a:gdLst>
              <a:ahLst/>
              <a:cxnLst>
                <a:cxn ang="0">
                  <a:pos x="T0" y="T1"/>
                </a:cxn>
                <a:cxn ang="0">
                  <a:pos x="T2" y="T3"/>
                </a:cxn>
                <a:cxn ang="0">
                  <a:pos x="T4" y="T5"/>
                </a:cxn>
              </a:cxnLst>
              <a:rect l="0" t="0" r="r" b="b"/>
              <a:pathLst>
                <a:path w="20516" h="21438" fill="none" extrusionOk="0">
                  <a:moveTo>
                    <a:pt x="2640" y="-1"/>
                  </a:moveTo>
                  <a:cubicBezTo>
                    <a:pt x="10938" y="1021"/>
                    <a:pt x="17901" y="6740"/>
                    <a:pt x="20516" y="14681"/>
                  </a:cubicBezTo>
                </a:path>
                <a:path w="20516" h="21438" stroke="0" extrusionOk="0">
                  <a:moveTo>
                    <a:pt x="2640" y="-1"/>
                  </a:moveTo>
                  <a:cubicBezTo>
                    <a:pt x="10938" y="1021"/>
                    <a:pt x="17901" y="6740"/>
                    <a:pt x="20516" y="14681"/>
                  </a:cubicBezTo>
                  <a:lnTo>
                    <a:pt x="0" y="21438"/>
                  </a:lnTo>
                  <a:close/>
                </a:path>
              </a:pathLst>
            </a:custGeom>
            <a:noFill/>
            <a:ln w="28575">
              <a:solidFill>
                <a:schemeClr val="tx1"/>
              </a:solidFill>
              <a:round/>
              <a:headEnd/>
              <a:tailEnd/>
            </a:ln>
            <a:effectLst/>
          </p:spPr>
          <p:txBody>
            <a:bodyPr wrap="none" anchor="ctr"/>
            <a:lstStyle/>
            <a:p>
              <a:endParaRPr lang="en-US"/>
            </a:p>
          </p:txBody>
        </p:sp>
        <p:sp>
          <p:nvSpPr>
            <p:cNvPr id="292878" name="Text Box 1038"/>
            <p:cNvSpPr txBox="1">
              <a:spLocks noChangeArrowheads="1"/>
            </p:cNvSpPr>
            <p:nvPr/>
          </p:nvSpPr>
          <p:spPr bwMode="auto">
            <a:xfrm>
              <a:off x="1872" y="2832"/>
              <a:ext cx="864" cy="288"/>
            </a:xfrm>
            <a:prstGeom prst="rect">
              <a:avLst/>
            </a:prstGeom>
            <a:noFill/>
            <a:ln w="9525">
              <a:noFill/>
              <a:miter lim="800000"/>
              <a:headEnd/>
              <a:tailEnd/>
            </a:ln>
            <a:effectLst/>
          </p:spPr>
          <p:txBody>
            <a:bodyPr>
              <a:spAutoFit/>
            </a:bodyPr>
            <a:lstStyle/>
            <a:p>
              <a:pPr>
                <a:spcBef>
                  <a:spcPct val="50000"/>
                </a:spcBef>
              </a:pPr>
              <a:r>
                <a:rPr lang="en-US" b="1" i="1">
                  <a:latin typeface="Tahoma" pitchFamily="34" charset="0"/>
                </a:rPr>
                <a:t>I</a:t>
              </a:r>
              <a:r>
                <a:rPr lang="en-US" sz="1200" b="1" i="1">
                  <a:latin typeface="Tahoma" pitchFamily="34" charset="0"/>
                </a:rPr>
                <a:t> </a:t>
              </a:r>
              <a:r>
                <a:rPr lang="en-US">
                  <a:latin typeface="Tahoma" pitchFamily="34" charset="0"/>
                </a:rPr>
                <a:t>(</a:t>
              </a:r>
              <a:r>
                <a:rPr lang="en-US" b="1" i="1">
                  <a:latin typeface="Tahoma" pitchFamily="34" charset="0"/>
                </a:rPr>
                <a:t>r</a:t>
              </a:r>
              <a:r>
                <a:rPr lang="en-US" sz="1200" b="1" i="1">
                  <a:latin typeface="Tahoma" pitchFamily="34" charset="0"/>
                </a:rPr>
                <a:t> </a:t>
              </a:r>
              <a:r>
                <a:rPr lang="en-US" sz="1200" b="1" i="1">
                  <a:solidFill>
                    <a:schemeClr val="hlink"/>
                  </a:solidFill>
                  <a:latin typeface="Tahoma" pitchFamily="34" charset="0"/>
                </a:rPr>
                <a:t> </a:t>
              </a:r>
              <a:r>
                <a:rPr lang="en-US">
                  <a:latin typeface="Tahoma" pitchFamily="34" charset="0"/>
                </a:rPr>
                <a:t>)</a:t>
              </a:r>
              <a:r>
                <a:rPr lang="en-US" b="1" i="1">
                  <a:latin typeface="Tahoma" pitchFamily="34" charset="0"/>
                </a:rPr>
                <a:t> </a:t>
              </a:r>
            </a:p>
          </p:txBody>
        </p:sp>
      </p:grpSp>
      <p:sp>
        <p:nvSpPr>
          <p:cNvPr id="292879" name="Line 1039"/>
          <p:cNvSpPr>
            <a:spLocks noChangeShapeType="1"/>
          </p:cNvSpPr>
          <p:nvPr/>
        </p:nvSpPr>
        <p:spPr bwMode="auto">
          <a:xfrm flipH="1">
            <a:off x="990600" y="4552950"/>
            <a:ext cx="6937375" cy="0"/>
          </a:xfrm>
          <a:prstGeom prst="line">
            <a:avLst/>
          </a:prstGeom>
          <a:noFill/>
          <a:ln w="9525">
            <a:solidFill>
              <a:schemeClr val="tx1"/>
            </a:solidFill>
            <a:prstDash val="dash"/>
            <a:round/>
            <a:headEnd/>
            <a:tailEnd/>
          </a:ln>
          <a:effectLst/>
        </p:spPr>
        <p:txBody>
          <a:bodyPr/>
          <a:lstStyle/>
          <a:p>
            <a:endParaRPr lang="en-US"/>
          </a:p>
        </p:txBody>
      </p:sp>
      <p:sp>
        <p:nvSpPr>
          <p:cNvPr id="292880" name="Text Box 1040"/>
          <p:cNvSpPr txBox="1">
            <a:spLocks noChangeArrowheads="1"/>
          </p:cNvSpPr>
          <p:nvPr/>
        </p:nvSpPr>
        <p:spPr bwMode="auto">
          <a:xfrm>
            <a:off x="533400" y="4267200"/>
            <a:ext cx="457200" cy="503238"/>
          </a:xfrm>
          <a:prstGeom prst="rect">
            <a:avLst/>
          </a:prstGeom>
          <a:solidFill>
            <a:schemeClr val="bg1">
              <a:alpha val="50000"/>
            </a:schemeClr>
          </a:solidFill>
          <a:ln w="9525">
            <a:noFill/>
            <a:miter lim="800000"/>
            <a:headEnd/>
            <a:tailEnd/>
          </a:ln>
          <a:effectLst/>
        </p:spPr>
        <p:txBody>
          <a:bodyPr rIns="0" bIns="91440">
            <a:spAutoFit/>
          </a:bodyPr>
          <a:lstStyle/>
          <a:p>
            <a:pPr>
              <a:spcBef>
                <a:spcPct val="5000"/>
              </a:spcBef>
              <a:tabLst>
                <a:tab pos="1082675" algn="r"/>
                <a:tab pos="1830388" algn="r"/>
              </a:tabLst>
            </a:pPr>
            <a:r>
              <a:rPr lang="en-US" b="1" i="1">
                <a:latin typeface="Tahoma" pitchFamily="34" charset="0"/>
              </a:rPr>
              <a:t>r</a:t>
            </a:r>
            <a:r>
              <a:rPr lang="en-US" sz="2300" b="1" i="1" baseline="-25000">
                <a:latin typeface="Tahoma" pitchFamily="34" charset="0"/>
              </a:rPr>
              <a:t>1</a:t>
            </a:r>
            <a:endParaRPr lang="en-US" sz="2300" baseline="-25000">
              <a:latin typeface="Arial" charset="0"/>
            </a:endParaRPr>
          </a:p>
        </p:txBody>
      </p:sp>
      <p:sp>
        <p:nvSpPr>
          <p:cNvPr id="292881" name="Text Box 1041"/>
          <p:cNvSpPr txBox="1">
            <a:spLocks noChangeArrowheads="1"/>
          </p:cNvSpPr>
          <p:nvPr/>
        </p:nvSpPr>
        <p:spPr bwMode="auto">
          <a:xfrm>
            <a:off x="533400" y="3459163"/>
            <a:ext cx="457200" cy="503237"/>
          </a:xfrm>
          <a:prstGeom prst="rect">
            <a:avLst/>
          </a:prstGeom>
          <a:solidFill>
            <a:schemeClr val="bg1">
              <a:alpha val="50000"/>
            </a:schemeClr>
          </a:solidFill>
          <a:ln w="9525">
            <a:noFill/>
            <a:miter lim="800000"/>
            <a:headEnd/>
            <a:tailEnd/>
          </a:ln>
          <a:effectLst/>
        </p:spPr>
        <p:txBody>
          <a:bodyPr rIns="0" bIns="91440">
            <a:spAutoFit/>
          </a:bodyPr>
          <a:lstStyle/>
          <a:p>
            <a:pPr>
              <a:spcBef>
                <a:spcPct val="5000"/>
              </a:spcBef>
              <a:tabLst>
                <a:tab pos="1082675" algn="r"/>
                <a:tab pos="1830388" algn="r"/>
              </a:tabLst>
            </a:pPr>
            <a:r>
              <a:rPr lang="en-US" b="1" i="1">
                <a:solidFill>
                  <a:schemeClr val="hlink"/>
                </a:solidFill>
                <a:latin typeface="Tahoma" pitchFamily="34" charset="0"/>
              </a:rPr>
              <a:t>r</a:t>
            </a:r>
            <a:r>
              <a:rPr lang="en-US" sz="2300" b="1" i="1" baseline="-25000">
                <a:solidFill>
                  <a:schemeClr val="hlink"/>
                </a:solidFill>
                <a:latin typeface="Tahoma" pitchFamily="34" charset="0"/>
              </a:rPr>
              <a:t>2</a:t>
            </a:r>
            <a:endParaRPr lang="en-US" sz="2300" baseline="-25000">
              <a:solidFill>
                <a:schemeClr val="hlink"/>
              </a:solidFill>
              <a:latin typeface="Arial" charset="0"/>
            </a:endParaRPr>
          </a:p>
        </p:txBody>
      </p:sp>
      <p:grpSp>
        <p:nvGrpSpPr>
          <p:cNvPr id="292882" name="Group 1042"/>
          <p:cNvGrpSpPr>
            <a:grpSpLocks/>
          </p:cNvGrpSpPr>
          <p:nvPr/>
        </p:nvGrpSpPr>
        <p:grpSpPr bwMode="auto">
          <a:xfrm>
            <a:off x="5105400" y="1985963"/>
            <a:ext cx="3429000" cy="3719512"/>
            <a:chOff x="3168" y="1104"/>
            <a:chExt cx="2160" cy="2343"/>
          </a:xfrm>
        </p:grpSpPr>
        <p:grpSp>
          <p:nvGrpSpPr>
            <p:cNvPr id="292883" name="Group 1043"/>
            <p:cNvGrpSpPr>
              <a:grpSpLocks/>
            </p:cNvGrpSpPr>
            <p:nvPr/>
          </p:nvGrpSpPr>
          <p:grpSpPr bwMode="auto">
            <a:xfrm>
              <a:off x="3312" y="1344"/>
              <a:ext cx="1776" cy="1920"/>
              <a:chOff x="2640" y="1056"/>
              <a:chExt cx="2496" cy="2112"/>
            </a:xfrm>
          </p:grpSpPr>
          <p:sp>
            <p:nvSpPr>
              <p:cNvPr id="292884" name="Line 1044"/>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292885" name="Line 1045"/>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292886" name="Text Box 1046"/>
            <p:cNvSpPr txBox="1">
              <a:spLocks noChangeArrowheads="1"/>
            </p:cNvSpPr>
            <p:nvPr/>
          </p:nvSpPr>
          <p:spPr bwMode="auto">
            <a:xfrm>
              <a:off x="3168" y="1104"/>
              <a:ext cx="288" cy="288"/>
            </a:xfrm>
            <a:prstGeom prst="rect">
              <a:avLst/>
            </a:prstGeom>
            <a:noFill/>
            <a:ln w="9525">
              <a:noFill/>
              <a:miter lim="800000"/>
              <a:headEnd/>
              <a:tailEnd/>
            </a:ln>
            <a:effectLst/>
          </p:spPr>
          <p:txBody>
            <a:bodyPr>
              <a:spAutoFit/>
            </a:bodyPr>
            <a:lstStyle/>
            <a:p>
              <a:pPr>
                <a:spcBef>
                  <a:spcPct val="5000"/>
                </a:spcBef>
                <a:tabLst>
                  <a:tab pos="1082675" algn="r"/>
                  <a:tab pos="1830388" algn="r"/>
                </a:tabLst>
              </a:pPr>
              <a:r>
                <a:rPr lang="en-US" b="1" i="1">
                  <a:latin typeface="Tahoma" pitchFamily="34" charset="0"/>
                </a:rPr>
                <a:t>r</a:t>
              </a:r>
              <a:endParaRPr lang="en-US" sz="2200">
                <a:latin typeface="Arial" charset="0"/>
              </a:endParaRPr>
            </a:p>
          </p:txBody>
        </p:sp>
        <p:sp>
          <p:nvSpPr>
            <p:cNvPr id="292887" name="Text Box 1047"/>
            <p:cNvSpPr txBox="1">
              <a:spLocks noChangeArrowheads="1"/>
            </p:cNvSpPr>
            <p:nvPr/>
          </p:nvSpPr>
          <p:spPr bwMode="auto">
            <a:xfrm>
              <a:off x="5040" y="3168"/>
              <a:ext cx="288" cy="279"/>
            </a:xfrm>
            <a:prstGeom prst="rect">
              <a:avLst/>
            </a:prstGeom>
            <a:noFill/>
            <a:ln w="9525">
              <a:noFill/>
              <a:miter lim="800000"/>
              <a:headEnd/>
              <a:tailEnd/>
            </a:ln>
            <a:effectLst/>
          </p:spPr>
          <p:txBody>
            <a:bodyPr>
              <a:spAutoFit/>
            </a:bodyPr>
            <a:lstStyle/>
            <a:p>
              <a:pPr>
                <a:spcBef>
                  <a:spcPct val="5000"/>
                </a:spcBef>
              </a:pPr>
              <a:r>
                <a:rPr lang="en-US" sz="2300" b="1" i="1">
                  <a:latin typeface="Tahoma" pitchFamily="34" charset="0"/>
                </a:rPr>
                <a:t>Y</a:t>
              </a:r>
              <a:endParaRPr lang="en-US" sz="2300">
                <a:latin typeface="Arial" charset="0"/>
              </a:endParaRPr>
            </a:p>
          </p:txBody>
        </p:sp>
      </p:grpSp>
      <p:grpSp>
        <p:nvGrpSpPr>
          <p:cNvPr id="292888" name="Group 1048"/>
          <p:cNvGrpSpPr>
            <a:grpSpLocks/>
          </p:cNvGrpSpPr>
          <p:nvPr/>
        </p:nvGrpSpPr>
        <p:grpSpPr bwMode="auto">
          <a:xfrm>
            <a:off x="7010400" y="2671763"/>
            <a:ext cx="533400" cy="3200400"/>
            <a:chOff x="3600" y="1536"/>
            <a:chExt cx="336" cy="2016"/>
          </a:xfrm>
        </p:grpSpPr>
        <p:sp>
          <p:nvSpPr>
            <p:cNvPr id="292889" name="Line 1049"/>
            <p:cNvSpPr>
              <a:spLocks noChangeShapeType="1"/>
            </p:cNvSpPr>
            <p:nvPr/>
          </p:nvSpPr>
          <p:spPr bwMode="auto">
            <a:xfrm flipV="1">
              <a:off x="3744" y="1536"/>
              <a:ext cx="0" cy="1728"/>
            </a:xfrm>
            <a:prstGeom prst="line">
              <a:avLst/>
            </a:prstGeom>
            <a:noFill/>
            <a:ln w="9525">
              <a:solidFill>
                <a:schemeClr val="tx1"/>
              </a:solidFill>
              <a:prstDash val="dash"/>
              <a:round/>
              <a:headEnd/>
              <a:tailEnd/>
            </a:ln>
            <a:effectLst/>
          </p:spPr>
          <p:txBody>
            <a:bodyPr/>
            <a:lstStyle/>
            <a:p>
              <a:endParaRPr lang="en-US"/>
            </a:p>
          </p:txBody>
        </p:sp>
        <p:sp>
          <p:nvSpPr>
            <p:cNvPr id="292890" name="Text Box 1050"/>
            <p:cNvSpPr txBox="1">
              <a:spLocks noChangeArrowheads="1"/>
            </p:cNvSpPr>
            <p:nvPr/>
          </p:nvSpPr>
          <p:spPr bwMode="auto">
            <a:xfrm>
              <a:off x="3600" y="3235"/>
              <a:ext cx="336" cy="317"/>
            </a:xfrm>
            <a:prstGeom prst="rect">
              <a:avLst/>
            </a:prstGeom>
            <a:noFill/>
            <a:ln w="9525">
              <a:noFill/>
              <a:miter lim="800000"/>
              <a:headEnd/>
              <a:tailEnd/>
            </a:ln>
            <a:effectLst/>
          </p:spPr>
          <p:txBody>
            <a:bodyPr bIns="91440">
              <a:spAutoFit/>
            </a:bodyPr>
            <a:lstStyle/>
            <a:p>
              <a:pPr>
                <a:spcBef>
                  <a:spcPct val="5000"/>
                </a:spcBef>
                <a:tabLst>
                  <a:tab pos="1082675" algn="r"/>
                  <a:tab pos="1830388" algn="r"/>
                </a:tabLst>
              </a:pPr>
              <a:r>
                <a:rPr lang="en-US" b="1" i="1">
                  <a:latin typeface="Tahoma" pitchFamily="34" charset="0"/>
                </a:rPr>
                <a:t>Y</a:t>
              </a:r>
              <a:r>
                <a:rPr lang="en-US" sz="2300" b="1" i="1" baseline="-25000">
                  <a:latin typeface="Tahoma" pitchFamily="34" charset="0"/>
                </a:rPr>
                <a:t>1</a:t>
              </a:r>
              <a:endParaRPr lang="en-US" sz="2300" baseline="-25000">
                <a:latin typeface="Arial" charset="0"/>
              </a:endParaRPr>
            </a:p>
          </p:txBody>
        </p:sp>
      </p:grpSp>
      <p:sp>
        <p:nvSpPr>
          <p:cNvPr id="292891" name="Text Box 1051"/>
          <p:cNvSpPr txBox="1">
            <a:spLocks noChangeArrowheads="1"/>
          </p:cNvSpPr>
          <p:nvPr/>
        </p:nvSpPr>
        <p:spPr bwMode="auto">
          <a:xfrm>
            <a:off x="4876800" y="4313238"/>
            <a:ext cx="457200" cy="503237"/>
          </a:xfrm>
          <a:prstGeom prst="rect">
            <a:avLst/>
          </a:prstGeom>
          <a:solidFill>
            <a:schemeClr val="bg1"/>
          </a:solidFill>
          <a:ln w="9525">
            <a:noFill/>
            <a:miter lim="800000"/>
            <a:headEnd/>
            <a:tailEnd/>
          </a:ln>
          <a:effectLst/>
        </p:spPr>
        <p:txBody>
          <a:bodyPr rIns="0" bIns="91440">
            <a:spAutoFit/>
          </a:bodyPr>
          <a:lstStyle/>
          <a:p>
            <a:pPr>
              <a:spcBef>
                <a:spcPct val="5000"/>
              </a:spcBef>
              <a:tabLst>
                <a:tab pos="1082675" algn="r"/>
                <a:tab pos="1830388" algn="r"/>
              </a:tabLst>
            </a:pPr>
            <a:r>
              <a:rPr lang="en-US" b="1" i="1">
                <a:latin typeface="Tahoma" pitchFamily="34" charset="0"/>
              </a:rPr>
              <a:t>r</a:t>
            </a:r>
            <a:r>
              <a:rPr lang="en-US" sz="2300" b="1" i="1" baseline="-25000">
                <a:latin typeface="Tahoma" pitchFamily="34" charset="0"/>
              </a:rPr>
              <a:t>1</a:t>
            </a:r>
            <a:endParaRPr lang="en-US" sz="2300" baseline="-25000">
              <a:latin typeface="Arial" charset="0"/>
            </a:endParaRPr>
          </a:p>
        </p:txBody>
      </p:sp>
      <p:sp>
        <p:nvSpPr>
          <p:cNvPr id="292892" name="Line 1052"/>
          <p:cNvSpPr>
            <a:spLocks noChangeShapeType="1"/>
          </p:cNvSpPr>
          <p:nvPr/>
        </p:nvSpPr>
        <p:spPr bwMode="auto">
          <a:xfrm flipH="1">
            <a:off x="979488" y="3733800"/>
            <a:ext cx="6937375" cy="0"/>
          </a:xfrm>
          <a:prstGeom prst="line">
            <a:avLst/>
          </a:prstGeom>
          <a:noFill/>
          <a:ln w="9525">
            <a:solidFill>
              <a:schemeClr val="hlink"/>
            </a:solidFill>
            <a:prstDash val="dash"/>
            <a:round/>
            <a:headEnd/>
            <a:tailEnd/>
          </a:ln>
          <a:effectLst/>
        </p:spPr>
        <p:txBody>
          <a:bodyPr/>
          <a:lstStyle/>
          <a:p>
            <a:endParaRPr lang="en-US"/>
          </a:p>
        </p:txBody>
      </p:sp>
      <p:sp>
        <p:nvSpPr>
          <p:cNvPr id="292893" name="Text Box 1053"/>
          <p:cNvSpPr txBox="1">
            <a:spLocks noChangeArrowheads="1"/>
          </p:cNvSpPr>
          <p:nvPr/>
        </p:nvSpPr>
        <p:spPr bwMode="auto">
          <a:xfrm>
            <a:off x="4876800" y="3429000"/>
            <a:ext cx="457200" cy="503238"/>
          </a:xfrm>
          <a:prstGeom prst="rect">
            <a:avLst/>
          </a:prstGeom>
          <a:solidFill>
            <a:schemeClr val="bg1"/>
          </a:solidFill>
          <a:ln w="9525">
            <a:noFill/>
            <a:miter lim="800000"/>
            <a:headEnd/>
            <a:tailEnd/>
          </a:ln>
          <a:effectLst/>
        </p:spPr>
        <p:txBody>
          <a:bodyPr rIns="0" bIns="91440">
            <a:spAutoFit/>
          </a:bodyPr>
          <a:lstStyle/>
          <a:p>
            <a:pPr>
              <a:spcBef>
                <a:spcPct val="5000"/>
              </a:spcBef>
              <a:tabLst>
                <a:tab pos="1082675" algn="r"/>
                <a:tab pos="1830388" algn="r"/>
              </a:tabLst>
            </a:pPr>
            <a:r>
              <a:rPr lang="en-US" b="1" i="1">
                <a:solidFill>
                  <a:schemeClr val="hlink"/>
                </a:solidFill>
                <a:latin typeface="Tahoma" pitchFamily="34" charset="0"/>
              </a:rPr>
              <a:t>r</a:t>
            </a:r>
            <a:r>
              <a:rPr lang="en-US" sz="2300" b="1" i="1" baseline="-25000">
                <a:solidFill>
                  <a:schemeClr val="hlink"/>
                </a:solidFill>
                <a:latin typeface="Tahoma" pitchFamily="34" charset="0"/>
              </a:rPr>
              <a:t>2</a:t>
            </a:r>
            <a:endParaRPr lang="en-US" sz="2300" baseline="-25000">
              <a:solidFill>
                <a:schemeClr val="hlink"/>
              </a:solidFill>
              <a:latin typeface="Arial" charset="0"/>
            </a:endParaRPr>
          </a:p>
        </p:txBody>
      </p:sp>
      <p:grpSp>
        <p:nvGrpSpPr>
          <p:cNvPr id="292920" name="Group 1080"/>
          <p:cNvGrpSpPr>
            <a:grpSpLocks/>
          </p:cNvGrpSpPr>
          <p:nvPr/>
        </p:nvGrpSpPr>
        <p:grpSpPr bwMode="auto">
          <a:xfrm>
            <a:off x="1076325" y="3751263"/>
            <a:ext cx="4349750" cy="808037"/>
            <a:chOff x="678" y="2363"/>
            <a:chExt cx="2740" cy="509"/>
          </a:xfrm>
        </p:grpSpPr>
        <p:sp>
          <p:nvSpPr>
            <p:cNvPr id="292895" name="Line 1055"/>
            <p:cNvSpPr>
              <a:spLocks noChangeShapeType="1"/>
            </p:cNvSpPr>
            <p:nvPr/>
          </p:nvSpPr>
          <p:spPr bwMode="auto">
            <a:xfrm flipH="1" flipV="1">
              <a:off x="678" y="2365"/>
              <a:ext cx="0" cy="501"/>
            </a:xfrm>
            <a:prstGeom prst="line">
              <a:avLst/>
            </a:prstGeom>
            <a:noFill/>
            <a:ln w="28575">
              <a:solidFill>
                <a:schemeClr val="tx1"/>
              </a:solidFill>
              <a:round/>
              <a:headEnd/>
              <a:tailEnd type="triangle" w="med" len="med"/>
            </a:ln>
            <a:effectLst/>
          </p:spPr>
          <p:txBody>
            <a:bodyPr/>
            <a:lstStyle/>
            <a:p>
              <a:endParaRPr lang="en-US"/>
            </a:p>
          </p:txBody>
        </p:sp>
        <p:sp>
          <p:nvSpPr>
            <p:cNvPr id="292896" name="Line 1056"/>
            <p:cNvSpPr>
              <a:spLocks noChangeShapeType="1"/>
            </p:cNvSpPr>
            <p:nvPr/>
          </p:nvSpPr>
          <p:spPr bwMode="auto">
            <a:xfrm flipV="1">
              <a:off x="3418" y="2363"/>
              <a:ext cx="0" cy="509"/>
            </a:xfrm>
            <a:prstGeom prst="line">
              <a:avLst/>
            </a:prstGeom>
            <a:noFill/>
            <a:ln w="28575">
              <a:solidFill>
                <a:schemeClr val="tx1"/>
              </a:solidFill>
              <a:round/>
              <a:headEnd/>
              <a:tailEnd type="triangle" w="med" len="med"/>
            </a:ln>
            <a:effectLst/>
          </p:spPr>
          <p:txBody>
            <a:bodyPr/>
            <a:lstStyle/>
            <a:p>
              <a:endParaRPr lang="en-US"/>
            </a:p>
          </p:txBody>
        </p:sp>
      </p:grpSp>
      <p:sp>
        <p:nvSpPr>
          <p:cNvPr id="292900" name="Oval 1060"/>
          <p:cNvSpPr>
            <a:spLocks noChangeArrowheads="1"/>
          </p:cNvSpPr>
          <p:nvPr/>
        </p:nvSpPr>
        <p:spPr bwMode="auto">
          <a:xfrm>
            <a:off x="7200900" y="4510088"/>
            <a:ext cx="76200" cy="76200"/>
          </a:xfrm>
          <a:prstGeom prst="ellipse">
            <a:avLst/>
          </a:prstGeom>
          <a:solidFill>
            <a:schemeClr val="tx2"/>
          </a:solidFill>
          <a:ln w="9525">
            <a:solidFill>
              <a:schemeClr val="tx1"/>
            </a:solidFill>
            <a:round/>
            <a:headEnd/>
            <a:tailEnd/>
          </a:ln>
          <a:effectLst/>
        </p:spPr>
        <p:txBody>
          <a:bodyPr wrap="none" anchor="ctr"/>
          <a:lstStyle/>
          <a:p>
            <a:endParaRPr lang="en-US"/>
          </a:p>
        </p:txBody>
      </p:sp>
      <p:sp>
        <p:nvSpPr>
          <p:cNvPr id="292901" name="Line 1061"/>
          <p:cNvSpPr>
            <a:spLocks noChangeShapeType="1"/>
          </p:cNvSpPr>
          <p:nvPr/>
        </p:nvSpPr>
        <p:spPr bwMode="auto">
          <a:xfrm flipH="1" flipV="1">
            <a:off x="1828800" y="5257800"/>
            <a:ext cx="889000" cy="0"/>
          </a:xfrm>
          <a:prstGeom prst="line">
            <a:avLst/>
          </a:prstGeom>
          <a:noFill/>
          <a:ln w="28575">
            <a:solidFill>
              <a:schemeClr val="hlink"/>
            </a:solidFill>
            <a:round/>
            <a:headEnd/>
            <a:tailEnd type="triangle" w="med" len="med"/>
          </a:ln>
          <a:effectLst/>
        </p:spPr>
        <p:txBody>
          <a:bodyPr/>
          <a:lstStyle/>
          <a:p>
            <a:endParaRPr lang="en-US"/>
          </a:p>
        </p:txBody>
      </p:sp>
      <p:sp>
        <p:nvSpPr>
          <p:cNvPr id="292902" name="Text Box 1062"/>
          <p:cNvSpPr txBox="1">
            <a:spLocks noChangeArrowheads="1"/>
          </p:cNvSpPr>
          <p:nvPr/>
        </p:nvSpPr>
        <p:spPr bwMode="auto">
          <a:xfrm>
            <a:off x="1066800" y="1462088"/>
            <a:ext cx="3581400" cy="442912"/>
          </a:xfrm>
          <a:prstGeom prst="rect">
            <a:avLst/>
          </a:prstGeom>
          <a:noFill/>
          <a:ln w="9525">
            <a:noFill/>
            <a:miter lim="800000"/>
            <a:headEnd/>
            <a:tailEnd/>
          </a:ln>
          <a:effectLst/>
        </p:spPr>
        <p:txBody>
          <a:bodyPr>
            <a:spAutoFit/>
          </a:bodyPr>
          <a:lstStyle/>
          <a:p>
            <a:pPr marL="577850" indent="-577850">
              <a:spcBef>
                <a:spcPct val="50000"/>
              </a:spcBef>
            </a:pPr>
            <a:r>
              <a:rPr lang="en-US" sz="2100">
                <a:latin typeface="Tahoma" pitchFamily="34" charset="0"/>
              </a:rPr>
              <a:t>(a)</a:t>
            </a:r>
            <a:r>
              <a:rPr lang="en-US" sz="2300">
                <a:latin typeface="Tahoma" pitchFamily="34" charset="0"/>
              </a:rPr>
              <a:t>	The L.F. model</a:t>
            </a:r>
          </a:p>
        </p:txBody>
      </p:sp>
      <p:sp>
        <p:nvSpPr>
          <p:cNvPr id="292903" name="Text Box 1063"/>
          <p:cNvSpPr txBox="1">
            <a:spLocks noChangeArrowheads="1"/>
          </p:cNvSpPr>
          <p:nvPr/>
        </p:nvSpPr>
        <p:spPr bwMode="auto">
          <a:xfrm>
            <a:off x="5562600" y="1462088"/>
            <a:ext cx="2743200" cy="442912"/>
          </a:xfrm>
          <a:prstGeom prst="rect">
            <a:avLst/>
          </a:prstGeom>
          <a:noFill/>
          <a:ln w="9525">
            <a:noFill/>
            <a:miter lim="800000"/>
            <a:headEnd/>
            <a:tailEnd/>
          </a:ln>
          <a:effectLst/>
        </p:spPr>
        <p:txBody>
          <a:bodyPr>
            <a:spAutoFit/>
          </a:bodyPr>
          <a:lstStyle/>
          <a:p>
            <a:pPr>
              <a:spcBef>
                <a:spcPct val="50000"/>
              </a:spcBef>
            </a:pPr>
            <a:r>
              <a:rPr lang="en-US" sz="2100">
                <a:latin typeface="Tahoma" pitchFamily="34" charset="0"/>
              </a:rPr>
              <a:t>(b)</a:t>
            </a:r>
            <a:r>
              <a:rPr lang="en-US" sz="2300">
                <a:latin typeface="Tahoma" pitchFamily="34" charset="0"/>
              </a:rPr>
              <a:t>  The </a:t>
            </a:r>
            <a:r>
              <a:rPr lang="en-US" sz="2300" i="1">
                <a:latin typeface="Tahoma" pitchFamily="34" charset="0"/>
              </a:rPr>
              <a:t>IS</a:t>
            </a:r>
            <a:r>
              <a:rPr lang="en-US" sz="2300">
                <a:latin typeface="Tahoma" pitchFamily="34" charset="0"/>
              </a:rPr>
              <a:t> </a:t>
            </a:r>
            <a:r>
              <a:rPr lang="en-US" sz="1100">
                <a:latin typeface="Tahoma" pitchFamily="34" charset="0"/>
              </a:rPr>
              <a:t> </a:t>
            </a:r>
            <a:r>
              <a:rPr lang="en-US" sz="2300">
                <a:latin typeface="Tahoma" pitchFamily="34" charset="0"/>
              </a:rPr>
              <a:t>curve</a:t>
            </a:r>
          </a:p>
        </p:txBody>
      </p:sp>
      <p:grpSp>
        <p:nvGrpSpPr>
          <p:cNvPr id="292910" name="Group 1070"/>
          <p:cNvGrpSpPr>
            <a:grpSpLocks/>
          </p:cNvGrpSpPr>
          <p:nvPr/>
        </p:nvGrpSpPr>
        <p:grpSpPr bwMode="auto">
          <a:xfrm>
            <a:off x="6096000" y="2667000"/>
            <a:ext cx="533400" cy="3200400"/>
            <a:chOff x="3600" y="1536"/>
            <a:chExt cx="336" cy="2016"/>
          </a:xfrm>
        </p:grpSpPr>
        <p:sp>
          <p:nvSpPr>
            <p:cNvPr id="292911" name="Line 1071"/>
            <p:cNvSpPr>
              <a:spLocks noChangeShapeType="1"/>
            </p:cNvSpPr>
            <p:nvPr/>
          </p:nvSpPr>
          <p:spPr bwMode="auto">
            <a:xfrm flipV="1">
              <a:off x="3744" y="1536"/>
              <a:ext cx="0" cy="1728"/>
            </a:xfrm>
            <a:prstGeom prst="line">
              <a:avLst/>
            </a:prstGeom>
            <a:noFill/>
            <a:ln w="9525">
              <a:solidFill>
                <a:schemeClr val="tx1"/>
              </a:solidFill>
              <a:prstDash val="dash"/>
              <a:round/>
              <a:headEnd/>
              <a:tailEnd/>
            </a:ln>
            <a:effectLst/>
          </p:spPr>
          <p:txBody>
            <a:bodyPr/>
            <a:lstStyle/>
            <a:p>
              <a:endParaRPr lang="en-US"/>
            </a:p>
          </p:txBody>
        </p:sp>
        <p:sp>
          <p:nvSpPr>
            <p:cNvPr id="292912" name="Text Box 1072"/>
            <p:cNvSpPr txBox="1">
              <a:spLocks noChangeArrowheads="1"/>
            </p:cNvSpPr>
            <p:nvPr/>
          </p:nvSpPr>
          <p:spPr bwMode="auto">
            <a:xfrm>
              <a:off x="3600" y="3235"/>
              <a:ext cx="336" cy="317"/>
            </a:xfrm>
            <a:prstGeom prst="rect">
              <a:avLst/>
            </a:prstGeom>
            <a:noFill/>
            <a:ln w="9525">
              <a:noFill/>
              <a:miter lim="800000"/>
              <a:headEnd/>
              <a:tailEnd/>
            </a:ln>
            <a:effectLst/>
          </p:spPr>
          <p:txBody>
            <a:bodyPr bIns="91440">
              <a:spAutoFit/>
            </a:bodyPr>
            <a:lstStyle/>
            <a:p>
              <a:pPr>
                <a:spcBef>
                  <a:spcPct val="5000"/>
                </a:spcBef>
                <a:tabLst>
                  <a:tab pos="1082675" algn="r"/>
                  <a:tab pos="1830388" algn="r"/>
                </a:tabLst>
              </a:pPr>
              <a:r>
                <a:rPr lang="en-US" b="1" i="1">
                  <a:solidFill>
                    <a:schemeClr val="hlink"/>
                  </a:solidFill>
                  <a:latin typeface="Tahoma" pitchFamily="34" charset="0"/>
                </a:rPr>
                <a:t>Y</a:t>
              </a:r>
              <a:r>
                <a:rPr lang="en-US" sz="2300" b="1" i="1" baseline="-25000">
                  <a:solidFill>
                    <a:schemeClr val="hlink"/>
                  </a:solidFill>
                  <a:latin typeface="Tahoma" pitchFamily="34" charset="0"/>
                </a:rPr>
                <a:t>2</a:t>
              </a:r>
              <a:endParaRPr lang="en-US" sz="2300" baseline="-25000">
                <a:solidFill>
                  <a:schemeClr val="hlink"/>
                </a:solidFill>
                <a:latin typeface="Arial" charset="0"/>
              </a:endParaRPr>
            </a:p>
          </p:txBody>
        </p:sp>
      </p:grpSp>
      <p:sp>
        <p:nvSpPr>
          <p:cNvPr id="292913" name="Line 1073"/>
          <p:cNvSpPr>
            <a:spLocks noChangeShapeType="1"/>
          </p:cNvSpPr>
          <p:nvPr/>
        </p:nvSpPr>
        <p:spPr bwMode="auto">
          <a:xfrm flipH="1" flipV="1">
            <a:off x="6350000" y="5305425"/>
            <a:ext cx="889000" cy="0"/>
          </a:xfrm>
          <a:prstGeom prst="line">
            <a:avLst/>
          </a:prstGeom>
          <a:noFill/>
          <a:ln w="28575">
            <a:solidFill>
              <a:schemeClr val="hlink"/>
            </a:solidFill>
            <a:round/>
            <a:headEnd/>
            <a:tailEnd type="triangle" w="med" len="med"/>
          </a:ln>
          <a:effectLst/>
        </p:spPr>
        <p:txBody>
          <a:bodyPr/>
          <a:lstStyle/>
          <a:p>
            <a:endParaRPr lang="en-US"/>
          </a:p>
        </p:txBody>
      </p:sp>
      <p:grpSp>
        <p:nvGrpSpPr>
          <p:cNvPr id="292918" name="Group 1078"/>
          <p:cNvGrpSpPr>
            <a:grpSpLocks/>
          </p:cNvGrpSpPr>
          <p:nvPr/>
        </p:nvGrpSpPr>
        <p:grpSpPr bwMode="auto">
          <a:xfrm>
            <a:off x="2590800" y="2057400"/>
            <a:ext cx="609600" cy="3289300"/>
            <a:chOff x="1632" y="1296"/>
            <a:chExt cx="384" cy="2072"/>
          </a:xfrm>
        </p:grpSpPr>
        <p:sp>
          <p:nvSpPr>
            <p:cNvPr id="292874" name="Line 1034"/>
            <p:cNvSpPr>
              <a:spLocks noChangeShapeType="1"/>
            </p:cNvSpPr>
            <p:nvPr/>
          </p:nvSpPr>
          <p:spPr bwMode="auto">
            <a:xfrm flipV="1">
              <a:off x="1757" y="1560"/>
              <a:ext cx="0" cy="1808"/>
            </a:xfrm>
            <a:prstGeom prst="line">
              <a:avLst/>
            </a:prstGeom>
            <a:noFill/>
            <a:ln w="28575">
              <a:solidFill>
                <a:schemeClr val="tx1"/>
              </a:solidFill>
              <a:round/>
              <a:headEnd/>
              <a:tailEnd/>
            </a:ln>
            <a:effectLst/>
          </p:spPr>
          <p:txBody>
            <a:bodyPr/>
            <a:lstStyle/>
            <a:p>
              <a:endParaRPr lang="en-US"/>
            </a:p>
          </p:txBody>
        </p:sp>
        <p:sp>
          <p:nvSpPr>
            <p:cNvPr id="292914" name="Text Box 1074"/>
            <p:cNvSpPr txBox="1">
              <a:spLocks noChangeArrowheads="1"/>
            </p:cNvSpPr>
            <p:nvPr/>
          </p:nvSpPr>
          <p:spPr bwMode="auto">
            <a:xfrm>
              <a:off x="1632" y="1296"/>
              <a:ext cx="384" cy="288"/>
            </a:xfrm>
            <a:prstGeom prst="rect">
              <a:avLst/>
            </a:prstGeom>
            <a:noFill/>
            <a:ln w="9525">
              <a:noFill/>
              <a:miter lim="800000"/>
              <a:headEnd/>
              <a:tailEnd/>
            </a:ln>
            <a:effectLst/>
          </p:spPr>
          <p:txBody>
            <a:bodyPr>
              <a:spAutoFit/>
            </a:bodyPr>
            <a:lstStyle/>
            <a:p>
              <a:pPr>
                <a:spcBef>
                  <a:spcPct val="50000"/>
                </a:spcBef>
              </a:pPr>
              <a:r>
                <a:rPr lang="en-US" b="1" i="1">
                  <a:latin typeface="Tahoma" pitchFamily="34" charset="0"/>
                </a:rPr>
                <a:t>S</a:t>
              </a:r>
              <a:r>
                <a:rPr lang="en-US" baseline="-25000">
                  <a:latin typeface="Tahoma" pitchFamily="34" charset="0"/>
                </a:rPr>
                <a:t>1</a:t>
              </a:r>
            </a:p>
          </p:txBody>
        </p:sp>
      </p:grpSp>
      <p:grpSp>
        <p:nvGrpSpPr>
          <p:cNvPr id="292919" name="Group 1079"/>
          <p:cNvGrpSpPr>
            <a:grpSpLocks/>
          </p:cNvGrpSpPr>
          <p:nvPr/>
        </p:nvGrpSpPr>
        <p:grpSpPr bwMode="auto">
          <a:xfrm>
            <a:off x="1600200" y="2057400"/>
            <a:ext cx="609600" cy="3289300"/>
            <a:chOff x="1008" y="1296"/>
            <a:chExt cx="384" cy="2072"/>
          </a:xfrm>
        </p:grpSpPr>
        <p:sp>
          <p:nvSpPr>
            <p:cNvPr id="292905" name="Line 1065"/>
            <p:cNvSpPr>
              <a:spLocks noChangeShapeType="1"/>
            </p:cNvSpPr>
            <p:nvPr/>
          </p:nvSpPr>
          <p:spPr bwMode="auto">
            <a:xfrm flipV="1">
              <a:off x="1152" y="1560"/>
              <a:ext cx="0" cy="1808"/>
            </a:xfrm>
            <a:prstGeom prst="line">
              <a:avLst/>
            </a:prstGeom>
            <a:noFill/>
            <a:ln w="28575">
              <a:solidFill>
                <a:schemeClr val="hlink"/>
              </a:solidFill>
              <a:round/>
              <a:headEnd/>
              <a:tailEnd/>
            </a:ln>
            <a:effectLst/>
          </p:spPr>
          <p:txBody>
            <a:bodyPr/>
            <a:lstStyle/>
            <a:p>
              <a:endParaRPr lang="en-US"/>
            </a:p>
          </p:txBody>
        </p:sp>
        <p:sp>
          <p:nvSpPr>
            <p:cNvPr id="292915" name="Text Box 1075"/>
            <p:cNvSpPr txBox="1">
              <a:spLocks noChangeArrowheads="1"/>
            </p:cNvSpPr>
            <p:nvPr/>
          </p:nvSpPr>
          <p:spPr bwMode="auto">
            <a:xfrm>
              <a:off x="1008" y="1296"/>
              <a:ext cx="384" cy="288"/>
            </a:xfrm>
            <a:prstGeom prst="rect">
              <a:avLst/>
            </a:prstGeom>
            <a:noFill/>
            <a:ln w="9525">
              <a:noFill/>
              <a:miter lim="800000"/>
              <a:headEnd/>
              <a:tailEnd/>
            </a:ln>
            <a:effectLst/>
          </p:spPr>
          <p:txBody>
            <a:bodyPr>
              <a:spAutoFit/>
            </a:bodyPr>
            <a:lstStyle/>
            <a:p>
              <a:pPr>
                <a:spcBef>
                  <a:spcPct val="50000"/>
                </a:spcBef>
              </a:pPr>
              <a:r>
                <a:rPr lang="en-US" b="1" i="1">
                  <a:solidFill>
                    <a:schemeClr val="hlink"/>
                  </a:solidFill>
                  <a:latin typeface="Tahoma" pitchFamily="34" charset="0"/>
                </a:rPr>
                <a:t>S</a:t>
              </a:r>
              <a:r>
                <a:rPr lang="en-US" baseline="-25000">
                  <a:solidFill>
                    <a:schemeClr val="hlink"/>
                  </a:solidFill>
                  <a:latin typeface="Tahoma" pitchFamily="34" charset="0"/>
                </a:rPr>
                <a:t>2</a:t>
              </a:r>
            </a:p>
          </p:txBody>
        </p:sp>
      </p:grpSp>
      <p:sp>
        <p:nvSpPr>
          <p:cNvPr id="292916" name="Line 1076"/>
          <p:cNvSpPr>
            <a:spLocks noChangeShapeType="1"/>
          </p:cNvSpPr>
          <p:nvPr/>
        </p:nvSpPr>
        <p:spPr bwMode="auto">
          <a:xfrm>
            <a:off x="5580063" y="3079750"/>
            <a:ext cx="2208212" cy="1951038"/>
          </a:xfrm>
          <a:prstGeom prst="line">
            <a:avLst/>
          </a:prstGeom>
          <a:noFill/>
          <a:ln w="28575">
            <a:solidFill>
              <a:srgbClr val="CC0000"/>
            </a:solidFill>
            <a:round/>
            <a:headEnd/>
            <a:tailEnd/>
          </a:ln>
          <a:effectLst/>
        </p:spPr>
        <p:txBody>
          <a:bodyPr/>
          <a:lstStyle/>
          <a:p>
            <a:endParaRPr lang="en-US"/>
          </a:p>
        </p:txBody>
      </p:sp>
      <p:sp>
        <p:nvSpPr>
          <p:cNvPr id="292917" name="Text Box 1077"/>
          <p:cNvSpPr txBox="1">
            <a:spLocks noChangeArrowheads="1"/>
          </p:cNvSpPr>
          <p:nvPr/>
        </p:nvSpPr>
        <p:spPr bwMode="auto">
          <a:xfrm>
            <a:off x="7696200" y="4800600"/>
            <a:ext cx="609600" cy="457200"/>
          </a:xfrm>
          <a:prstGeom prst="rect">
            <a:avLst/>
          </a:prstGeom>
          <a:noFill/>
          <a:ln w="9525">
            <a:noFill/>
            <a:miter lim="800000"/>
            <a:headEnd/>
            <a:tailEnd/>
          </a:ln>
          <a:effectLst/>
        </p:spPr>
        <p:txBody>
          <a:bodyPr>
            <a:spAutoFit/>
          </a:bodyPr>
          <a:lstStyle/>
          <a:p>
            <a:pPr>
              <a:spcBef>
                <a:spcPct val="50000"/>
              </a:spcBef>
            </a:pPr>
            <a:r>
              <a:rPr lang="en-US" i="1">
                <a:solidFill>
                  <a:srgbClr val="CC0000"/>
                </a:solidFill>
                <a:latin typeface="Tahoma" pitchFamily="34" charset="0"/>
              </a:rPr>
              <a:t>IS</a:t>
            </a:r>
            <a:endParaRPr lang="en-US" i="1" baseline="-25000">
              <a:solidFill>
                <a:srgbClr val="CC0000"/>
              </a:solidFill>
              <a:latin typeface="Tahoma" pitchFamily="34" charset="0"/>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Fiscal Policy and the </a:t>
            </a:r>
            <a:r>
              <a:rPr lang="en-US" sz="2400" b="1" i="1" dirty="0">
                <a:latin typeface="Arial" pitchFamily="34" charset="0"/>
                <a:cs typeface="Arial" pitchFamily="34" charset="0"/>
              </a:rPr>
              <a:t>IS</a:t>
            </a:r>
            <a:r>
              <a:rPr lang="en-US" sz="2400" b="1" dirty="0">
                <a:latin typeface="Arial" pitchFamily="34" charset="0"/>
                <a:cs typeface="Arial" pitchFamily="34" charset="0"/>
              </a:rPr>
              <a:t> curve</a:t>
            </a:r>
          </a:p>
        </p:txBody>
      </p:sp>
      <p:sp>
        <p:nvSpPr>
          <p:cNvPr id="313347" name="Rectangle 3"/>
          <p:cNvSpPr>
            <a:spLocks noGrp="1" noChangeArrowheads="1"/>
          </p:cNvSpPr>
          <p:nvPr>
            <p:ph idx="1"/>
          </p:nvPr>
        </p:nvSpPr>
        <p:spPr>
          <a:xfrm>
            <a:off x="990600" y="1219200"/>
            <a:ext cx="7010400" cy="4648200"/>
          </a:xfrm>
        </p:spPr>
        <p:txBody>
          <a:bodyPr/>
          <a:lstStyle/>
          <a:p>
            <a:pPr>
              <a:spcBef>
                <a:spcPct val="60000"/>
              </a:spcBef>
            </a:pPr>
            <a:endParaRPr lang="en-US" sz="1800" dirty="0" smtClean="0">
              <a:latin typeface="Arial" pitchFamily="34" charset="0"/>
              <a:cs typeface="Arial" pitchFamily="34" charset="0"/>
            </a:endParaRPr>
          </a:p>
          <a:p>
            <a:pPr>
              <a:spcBef>
                <a:spcPct val="60000"/>
              </a:spcBef>
            </a:pPr>
            <a:r>
              <a:rPr lang="en-US" sz="1800" dirty="0" smtClean="0">
                <a:latin typeface="Arial" pitchFamily="34" charset="0"/>
                <a:cs typeface="Arial" pitchFamily="34" charset="0"/>
              </a:rPr>
              <a:t>We </a:t>
            </a:r>
            <a:r>
              <a:rPr lang="en-US" sz="1800" dirty="0">
                <a:latin typeface="Arial" pitchFamily="34" charset="0"/>
                <a:cs typeface="Arial" pitchFamily="34" charset="0"/>
              </a:rPr>
              <a:t>can use the </a:t>
            </a:r>
            <a:r>
              <a:rPr lang="en-US" sz="1800" i="1" dirty="0">
                <a:latin typeface="Arial" pitchFamily="34" charset="0"/>
                <a:cs typeface="Arial" pitchFamily="34" charset="0"/>
              </a:rPr>
              <a:t>IS-LM</a:t>
            </a:r>
            <a:r>
              <a:rPr lang="en-US" sz="1800" dirty="0">
                <a:latin typeface="Arial" pitchFamily="34" charset="0"/>
                <a:cs typeface="Arial" pitchFamily="34" charset="0"/>
              </a:rPr>
              <a:t>  model to see how fiscal policy (</a:t>
            </a:r>
            <a:r>
              <a:rPr lang="en-US" sz="1800" b="1" i="1" dirty="0">
                <a:latin typeface="Arial" pitchFamily="34" charset="0"/>
                <a:cs typeface="Arial" pitchFamily="34" charset="0"/>
              </a:rPr>
              <a:t>G</a:t>
            </a:r>
            <a:r>
              <a:rPr lang="en-US" sz="1800" dirty="0">
                <a:latin typeface="Arial" pitchFamily="34" charset="0"/>
                <a:cs typeface="Arial" pitchFamily="34" charset="0"/>
              </a:rPr>
              <a:t>  and </a:t>
            </a:r>
            <a:r>
              <a:rPr lang="en-US" sz="1800" b="1" i="1" dirty="0">
                <a:latin typeface="Arial" pitchFamily="34" charset="0"/>
                <a:cs typeface="Arial" pitchFamily="34" charset="0"/>
              </a:rPr>
              <a:t>T </a:t>
            </a:r>
            <a:r>
              <a:rPr lang="en-US" sz="1800" dirty="0">
                <a:latin typeface="Arial" pitchFamily="34" charset="0"/>
                <a:cs typeface="Arial" pitchFamily="34" charset="0"/>
              </a:rPr>
              <a:t>) can affect aggregate demand and output.  </a:t>
            </a:r>
          </a:p>
          <a:p>
            <a:pPr>
              <a:spcBef>
                <a:spcPct val="60000"/>
              </a:spcBef>
            </a:pPr>
            <a:endParaRPr lang="en-US" sz="1800" dirty="0" smtClean="0">
              <a:latin typeface="Arial" pitchFamily="34" charset="0"/>
              <a:cs typeface="Arial" pitchFamily="34" charset="0"/>
            </a:endParaRPr>
          </a:p>
          <a:p>
            <a:pPr>
              <a:spcBef>
                <a:spcPct val="60000"/>
              </a:spcBef>
            </a:pPr>
            <a:endParaRPr lang="en-US" sz="1800" dirty="0" smtClean="0">
              <a:latin typeface="Arial" pitchFamily="34" charset="0"/>
              <a:cs typeface="Arial" pitchFamily="34" charset="0"/>
            </a:endParaRPr>
          </a:p>
          <a:p>
            <a:pPr>
              <a:spcBef>
                <a:spcPct val="60000"/>
              </a:spcBef>
            </a:pPr>
            <a:endParaRPr lang="en-US" sz="1800" dirty="0" smtClean="0">
              <a:latin typeface="Arial" pitchFamily="34" charset="0"/>
              <a:cs typeface="Arial" pitchFamily="34" charset="0"/>
            </a:endParaRPr>
          </a:p>
          <a:p>
            <a:pPr>
              <a:spcBef>
                <a:spcPct val="60000"/>
              </a:spcBef>
            </a:pPr>
            <a:r>
              <a:rPr lang="en-US" sz="1800" dirty="0" smtClean="0">
                <a:latin typeface="Arial" pitchFamily="34" charset="0"/>
                <a:cs typeface="Arial" pitchFamily="34" charset="0"/>
              </a:rPr>
              <a:t>Let’s </a:t>
            </a:r>
            <a:r>
              <a:rPr lang="en-US" sz="1800" dirty="0">
                <a:latin typeface="Arial" pitchFamily="34" charset="0"/>
                <a:cs typeface="Arial" pitchFamily="34" charset="0"/>
              </a:rPr>
              <a:t>start by using the Keynesian Cross to see how fiscal policy shifts the </a:t>
            </a:r>
            <a:r>
              <a:rPr lang="en-US" sz="1800" i="1" dirty="0">
                <a:latin typeface="Arial" pitchFamily="34" charset="0"/>
                <a:cs typeface="Arial" pitchFamily="34" charset="0"/>
              </a:rPr>
              <a:t>IS</a:t>
            </a:r>
            <a:r>
              <a:rPr lang="en-US" sz="1800" dirty="0">
                <a:latin typeface="Arial" pitchFamily="34" charset="0"/>
                <a:cs typeface="Arial" pitchFamily="34" charset="0"/>
              </a:rPr>
              <a:t> curve…</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32" name="Rectangle 2056"/>
          <p:cNvSpPr>
            <a:spLocks noGrp="1" noChangeArrowheads="1"/>
          </p:cNvSpPr>
          <p:nvPr>
            <p:ph type="title"/>
          </p:nvPr>
        </p:nvSpPr>
        <p:spPr/>
        <p:txBody>
          <a:bodyPr>
            <a:normAutofit/>
          </a:bodyPr>
          <a:lstStyle/>
          <a:p>
            <a:r>
              <a:rPr lang="en-US" sz="2400" b="1" dirty="0">
                <a:latin typeface="Arial" pitchFamily="34" charset="0"/>
                <a:cs typeface="Arial" pitchFamily="34" charset="0"/>
              </a:rPr>
              <a:t>Shifting the </a:t>
            </a:r>
            <a:r>
              <a:rPr lang="en-US" sz="2400" b="1" i="1" dirty="0">
                <a:latin typeface="Arial" pitchFamily="34" charset="0"/>
                <a:cs typeface="Arial" pitchFamily="34" charset="0"/>
              </a:rPr>
              <a:t>IS</a:t>
            </a:r>
            <a:r>
              <a:rPr lang="en-US" sz="2400" b="1" dirty="0">
                <a:latin typeface="Arial" pitchFamily="34" charset="0"/>
                <a:cs typeface="Arial" pitchFamily="34" charset="0"/>
              </a:rPr>
              <a:t> curve:  </a:t>
            </a:r>
            <a:r>
              <a:rPr lang="en-US" sz="2400" b="1" dirty="0">
                <a:latin typeface="Arial" pitchFamily="34" charset="0"/>
                <a:cs typeface="Arial" pitchFamily="34" charset="0"/>
                <a:sym typeface="Symbol" pitchFamily="18" charset="2"/>
              </a:rPr>
              <a:t></a:t>
            </a:r>
            <a:r>
              <a:rPr lang="en-US" sz="2400" b="1" i="1" dirty="0">
                <a:latin typeface="Arial" pitchFamily="34" charset="0"/>
                <a:cs typeface="Arial" pitchFamily="34" charset="0"/>
                <a:sym typeface="Symbol" pitchFamily="18" charset="2"/>
              </a:rPr>
              <a:t>G</a:t>
            </a:r>
            <a:endParaRPr lang="en-US" sz="2400" b="1" i="1" dirty="0">
              <a:latin typeface="Arial" pitchFamily="34" charset="0"/>
              <a:cs typeface="Arial" pitchFamily="34" charset="0"/>
            </a:endParaRPr>
          </a:p>
        </p:txBody>
      </p:sp>
      <p:sp>
        <p:nvSpPr>
          <p:cNvPr id="52233" name="Rectangle 2057"/>
          <p:cNvSpPr>
            <a:spLocks noGrp="1" noChangeArrowheads="1"/>
          </p:cNvSpPr>
          <p:nvPr>
            <p:ph idx="1"/>
          </p:nvPr>
        </p:nvSpPr>
        <p:spPr>
          <a:xfrm>
            <a:off x="533400" y="1371600"/>
            <a:ext cx="2895600" cy="1143000"/>
          </a:xfrm>
          <a:solidFill>
            <a:schemeClr val="bg1">
              <a:alpha val="50000"/>
            </a:schemeClr>
          </a:solidFill>
        </p:spPr>
        <p:txBody>
          <a:bodyPr/>
          <a:lstStyle/>
          <a:p>
            <a:pPr marL="0" indent="0">
              <a:lnSpc>
                <a:spcPct val="120000"/>
              </a:lnSpc>
              <a:buFont typeface="Wingdings" pitchFamily="2" charset="2"/>
              <a:buNone/>
              <a:tabLst>
                <a:tab pos="692150" algn="l"/>
              </a:tabLst>
            </a:pPr>
            <a:r>
              <a:rPr lang="en-US" sz="1800">
                <a:latin typeface="Arial" pitchFamily="34" charset="0"/>
                <a:cs typeface="Arial" pitchFamily="34" charset="0"/>
                <a:sym typeface="Symbol" pitchFamily="18" charset="2"/>
              </a:rPr>
              <a:t>At any value of </a:t>
            </a:r>
            <a:r>
              <a:rPr lang="en-US" sz="1800" b="1" i="1">
                <a:latin typeface="Arial" pitchFamily="34" charset="0"/>
                <a:cs typeface="Arial" pitchFamily="34" charset="0"/>
                <a:sym typeface="Symbol" pitchFamily="18" charset="2"/>
              </a:rPr>
              <a:t>r</a:t>
            </a:r>
            <a:r>
              <a:rPr lang="en-US" sz="1800">
                <a:latin typeface="Arial" pitchFamily="34" charset="0"/>
                <a:cs typeface="Arial" pitchFamily="34" charset="0"/>
                <a:sym typeface="Symbol" pitchFamily="18" charset="2"/>
              </a:rPr>
              <a:t>, </a:t>
            </a:r>
            <a:r>
              <a:rPr lang="en-US" sz="1800" b="1" i="1">
                <a:latin typeface="Arial" pitchFamily="34" charset="0"/>
                <a:cs typeface="Arial" pitchFamily="34" charset="0"/>
                <a:sym typeface="Symbol" pitchFamily="18" charset="2"/>
              </a:rPr>
              <a:t>G</a:t>
            </a:r>
            <a:r>
              <a:rPr lang="en-US" sz="1800">
                <a:latin typeface="Arial" pitchFamily="34" charset="0"/>
                <a:cs typeface="Arial" pitchFamily="34" charset="0"/>
                <a:sym typeface="Symbol" pitchFamily="18" charset="2"/>
              </a:rPr>
              <a:t>   </a:t>
            </a:r>
            <a:r>
              <a:rPr lang="en-US" sz="1800" b="1" i="1">
                <a:latin typeface="Arial" pitchFamily="34" charset="0"/>
                <a:cs typeface="Arial" pitchFamily="34" charset="0"/>
                <a:sym typeface="Symbol" pitchFamily="18" charset="2"/>
              </a:rPr>
              <a:t>E</a:t>
            </a:r>
            <a:r>
              <a:rPr lang="en-US" sz="1800">
                <a:latin typeface="Arial" pitchFamily="34" charset="0"/>
                <a:cs typeface="Arial" pitchFamily="34" charset="0"/>
                <a:sym typeface="Symbol" pitchFamily="18" charset="2"/>
              </a:rPr>
              <a:t>   </a:t>
            </a:r>
            <a:r>
              <a:rPr lang="en-US" sz="1800" b="1" i="1">
                <a:latin typeface="Arial" pitchFamily="34" charset="0"/>
                <a:cs typeface="Arial" pitchFamily="34" charset="0"/>
                <a:sym typeface="Symbol" pitchFamily="18" charset="2"/>
              </a:rPr>
              <a:t>Y</a:t>
            </a:r>
          </a:p>
        </p:txBody>
      </p:sp>
      <p:sp>
        <p:nvSpPr>
          <p:cNvPr id="52265" name="Line 2089"/>
          <p:cNvSpPr>
            <a:spLocks noChangeShapeType="1"/>
          </p:cNvSpPr>
          <p:nvPr/>
        </p:nvSpPr>
        <p:spPr bwMode="auto">
          <a:xfrm>
            <a:off x="4943475" y="3895725"/>
            <a:ext cx="1695450" cy="1485900"/>
          </a:xfrm>
          <a:prstGeom prst="line">
            <a:avLst/>
          </a:prstGeom>
          <a:noFill/>
          <a:ln w="28575">
            <a:solidFill>
              <a:srgbClr val="FF0000"/>
            </a:solidFill>
            <a:round/>
            <a:headEnd/>
            <a:tailEnd/>
          </a:ln>
          <a:effectLst/>
        </p:spPr>
        <p:txBody>
          <a:bodyPr/>
          <a:lstStyle/>
          <a:p>
            <a:endParaRPr lang="en-US"/>
          </a:p>
        </p:txBody>
      </p:sp>
      <p:sp>
        <p:nvSpPr>
          <p:cNvPr id="52226" name="Text Box 2050"/>
          <p:cNvSpPr txBox="1">
            <a:spLocks noChangeArrowheads="1"/>
          </p:cNvSpPr>
          <p:nvPr/>
        </p:nvSpPr>
        <p:spPr bwMode="auto">
          <a:xfrm>
            <a:off x="5257800" y="5641975"/>
            <a:ext cx="457200" cy="503238"/>
          </a:xfrm>
          <a:prstGeom prst="rect">
            <a:avLst/>
          </a:prstGeom>
          <a:solidFill>
            <a:schemeClr val="bg1"/>
          </a:solidFill>
          <a:ln w="9525">
            <a:noFill/>
            <a:miter lim="800000"/>
            <a:headEnd/>
            <a:tailEnd/>
          </a:ln>
          <a:effectLst/>
        </p:spPr>
        <p:txBody>
          <a:bodyPr lIns="45720" rIns="45720" bIns="91440">
            <a:spAutoFit/>
          </a:bodyPr>
          <a:lstStyle/>
          <a:p>
            <a:pPr>
              <a:spcBef>
                <a:spcPct val="50000"/>
              </a:spcBef>
            </a:pPr>
            <a:r>
              <a:rPr lang="en-US" b="1" i="1">
                <a:solidFill>
                  <a:srgbClr val="FF0000"/>
                </a:solidFill>
                <a:latin typeface="Tahoma" pitchFamily="34" charset="0"/>
              </a:rPr>
              <a:t>Y</a:t>
            </a:r>
            <a:r>
              <a:rPr lang="en-US" b="1" i="1" baseline="-25000">
                <a:solidFill>
                  <a:srgbClr val="FF0000"/>
                </a:solidFill>
                <a:latin typeface="Tahoma" pitchFamily="34" charset="0"/>
              </a:rPr>
              <a:t>2</a:t>
            </a:r>
          </a:p>
        </p:txBody>
      </p:sp>
      <p:sp>
        <p:nvSpPr>
          <p:cNvPr id="52227" name="Text Box 2051"/>
          <p:cNvSpPr txBox="1">
            <a:spLocks noChangeArrowheads="1"/>
          </p:cNvSpPr>
          <p:nvPr/>
        </p:nvSpPr>
        <p:spPr bwMode="auto">
          <a:xfrm>
            <a:off x="4433888" y="5638800"/>
            <a:ext cx="457200" cy="503238"/>
          </a:xfrm>
          <a:prstGeom prst="rect">
            <a:avLst/>
          </a:prstGeom>
          <a:solidFill>
            <a:schemeClr val="bg1"/>
          </a:solidFill>
          <a:ln w="9525">
            <a:noFill/>
            <a:miter lim="800000"/>
            <a:headEnd/>
            <a:tailEnd/>
          </a:ln>
          <a:effectLst/>
        </p:spPr>
        <p:txBody>
          <a:bodyPr lIns="45720" rIns="45720" bIns="91440">
            <a:spAutoFit/>
          </a:bodyPr>
          <a:lstStyle/>
          <a:p>
            <a:pPr>
              <a:spcBef>
                <a:spcPct val="50000"/>
              </a:spcBef>
            </a:pPr>
            <a:r>
              <a:rPr lang="en-US" b="1" i="1">
                <a:latin typeface="Tahoma" pitchFamily="34" charset="0"/>
              </a:rPr>
              <a:t>Y</a:t>
            </a:r>
            <a:r>
              <a:rPr lang="en-US" b="1" i="1" baseline="-25000">
                <a:latin typeface="Tahoma" pitchFamily="34" charset="0"/>
              </a:rPr>
              <a:t>1</a:t>
            </a:r>
          </a:p>
        </p:txBody>
      </p:sp>
      <p:sp>
        <p:nvSpPr>
          <p:cNvPr id="52228" name="Line 2052"/>
          <p:cNvSpPr>
            <a:spLocks noChangeShapeType="1"/>
          </p:cNvSpPr>
          <p:nvPr/>
        </p:nvSpPr>
        <p:spPr bwMode="auto">
          <a:xfrm flipH="1">
            <a:off x="5454650" y="1924050"/>
            <a:ext cx="0" cy="3721100"/>
          </a:xfrm>
          <a:prstGeom prst="line">
            <a:avLst/>
          </a:prstGeom>
          <a:noFill/>
          <a:ln w="9525">
            <a:solidFill>
              <a:schemeClr val="tx1"/>
            </a:solidFill>
            <a:prstDash val="dash"/>
            <a:round/>
            <a:headEnd/>
            <a:tailEnd/>
          </a:ln>
          <a:effectLst/>
        </p:spPr>
        <p:txBody>
          <a:bodyPr/>
          <a:lstStyle/>
          <a:p>
            <a:endParaRPr lang="en-US"/>
          </a:p>
        </p:txBody>
      </p:sp>
      <p:sp>
        <p:nvSpPr>
          <p:cNvPr id="52229" name="Text Box 2053"/>
          <p:cNvSpPr txBox="1">
            <a:spLocks noChangeArrowheads="1"/>
          </p:cNvSpPr>
          <p:nvPr/>
        </p:nvSpPr>
        <p:spPr bwMode="auto">
          <a:xfrm>
            <a:off x="5248275" y="3414713"/>
            <a:ext cx="457200" cy="457200"/>
          </a:xfrm>
          <a:prstGeom prst="rect">
            <a:avLst/>
          </a:prstGeom>
          <a:solidFill>
            <a:schemeClr val="bg1"/>
          </a:solidFill>
          <a:ln w="9525">
            <a:noFill/>
            <a:miter lim="800000"/>
            <a:headEnd/>
            <a:tailEnd/>
          </a:ln>
          <a:effectLst/>
        </p:spPr>
        <p:txBody>
          <a:bodyPr lIns="45720" tIns="0" rIns="45720" bIns="91440">
            <a:spAutoFit/>
          </a:bodyPr>
          <a:lstStyle/>
          <a:p>
            <a:pPr>
              <a:spcBef>
                <a:spcPct val="50000"/>
              </a:spcBef>
            </a:pPr>
            <a:r>
              <a:rPr lang="en-US" b="1" i="1">
                <a:solidFill>
                  <a:srgbClr val="FF0000"/>
                </a:solidFill>
                <a:latin typeface="Tahoma" pitchFamily="34" charset="0"/>
              </a:rPr>
              <a:t>Y</a:t>
            </a:r>
            <a:r>
              <a:rPr lang="en-US" b="1" i="1" baseline="-25000">
                <a:solidFill>
                  <a:srgbClr val="FF0000"/>
                </a:solidFill>
                <a:latin typeface="Tahoma" pitchFamily="34" charset="0"/>
              </a:rPr>
              <a:t>2</a:t>
            </a:r>
          </a:p>
        </p:txBody>
      </p:sp>
      <p:sp>
        <p:nvSpPr>
          <p:cNvPr id="52230" name="Line 2054"/>
          <p:cNvSpPr>
            <a:spLocks noChangeShapeType="1"/>
          </p:cNvSpPr>
          <p:nvPr/>
        </p:nvSpPr>
        <p:spPr bwMode="auto">
          <a:xfrm flipH="1">
            <a:off x="4654550" y="2724150"/>
            <a:ext cx="0" cy="2914650"/>
          </a:xfrm>
          <a:prstGeom prst="line">
            <a:avLst/>
          </a:prstGeom>
          <a:noFill/>
          <a:ln w="9525">
            <a:solidFill>
              <a:schemeClr val="tx1"/>
            </a:solidFill>
            <a:prstDash val="dash"/>
            <a:round/>
            <a:headEnd/>
            <a:tailEnd/>
          </a:ln>
          <a:effectLst/>
        </p:spPr>
        <p:txBody>
          <a:bodyPr/>
          <a:lstStyle/>
          <a:p>
            <a:endParaRPr lang="en-US"/>
          </a:p>
        </p:txBody>
      </p:sp>
      <p:sp>
        <p:nvSpPr>
          <p:cNvPr id="52231" name="Text Box 2055"/>
          <p:cNvSpPr txBox="1">
            <a:spLocks noChangeArrowheads="1"/>
          </p:cNvSpPr>
          <p:nvPr/>
        </p:nvSpPr>
        <p:spPr bwMode="auto">
          <a:xfrm>
            <a:off x="4429125" y="3414713"/>
            <a:ext cx="457200" cy="457200"/>
          </a:xfrm>
          <a:prstGeom prst="rect">
            <a:avLst/>
          </a:prstGeom>
          <a:solidFill>
            <a:schemeClr val="bg1"/>
          </a:solidFill>
          <a:ln w="9525">
            <a:noFill/>
            <a:miter lim="800000"/>
            <a:headEnd/>
            <a:tailEnd/>
          </a:ln>
          <a:effectLst/>
        </p:spPr>
        <p:txBody>
          <a:bodyPr lIns="45720" tIns="0" rIns="45720" bIns="91440">
            <a:spAutoFit/>
          </a:bodyPr>
          <a:lstStyle/>
          <a:p>
            <a:pPr>
              <a:spcBef>
                <a:spcPct val="50000"/>
              </a:spcBef>
            </a:pPr>
            <a:r>
              <a:rPr lang="en-US" b="1" i="1">
                <a:latin typeface="Tahoma" pitchFamily="34" charset="0"/>
              </a:rPr>
              <a:t>Y</a:t>
            </a:r>
            <a:r>
              <a:rPr lang="en-US" b="1" i="1" baseline="-25000">
                <a:latin typeface="Tahoma" pitchFamily="34" charset="0"/>
              </a:rPr>
              <a:t>1</a:t>
            </a:r>
          </a:p>
        </p:txBody>
      </p:sp>
      <p:grpSp>
        <p:nvGrpSpPr>
          <p:cNvPr id="52234" name="Group 2058"/>
          <p:cNvGrpSpPr>
            <a:grpSpLocks/>
          </p:cNvGrpSpPr>
          <p:nvPr/>
        </p:nvGrpSpPr>
        <p:grpSpPr bwMode="auto">
          <a:xfrm>
            <a:off x="3581400" y="1279525"/>
            <a:ext cx="3657600" cy="2500313"/>
            <a:chOff x="2256" y="806"/>
            <a:chExt cx="2304" cy="1575"/>
          </a:xfrm>
        </p:grpSpPr>
        <p:grpSp>
          <p:nvGrpSpPr>
            <p:cNvPr id="52235" name="Group 2059"/>
            <p:cNvGrpSpPr>
              <a:grpSpLocks/>
            </p:cNvGrpSpPr>
            <p:nvPr/>
          </p:nvGrpSpPr>
          <p:grpSpPr bwMode="auto">
            <a:xfrm>
              <a:off x="2496" y="960"/>
              <a:ext cx="1824" cy="1188"/>
              <a:chOff x="2640" y="1056"/>
              <a:chExt cx="2496" cy="2112"/>
            </a:xfrm>
          </p:grpSpPr>
          <p:sp>
            <p:nvSpPr>
              <p:cNvPr id="52236" name="Line 2060"/>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52237" name="Line 2061"/>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52238" name="Text Box 2062"/>
            <p:cNvSpPr txBox="1">
              <a:spLocks noChangeArrowheads="1"/>
            </p:cNvSpPr>
            <p:nvPr/>
          </p:nvSpPr>
          <p:spPr bwMode="auto">
            <a:xfrm>
              <a:off x="4224" y="2112"/>
              <a:ext cx="336" cy="269"/>
            </a:xfrm>
            <a:prstGeom prst="rect">
              <a:avLst/>
            </a:prstGeom>
            <a:noFill/>
            <a:ln w="9525">
              <a:noFill/>
              <a:miter lim="800000"/>
              <a:headEnd/>
              <a:tailEnd/>
            </a:ln>
            <a:effectLst/>
          </p:spPr>
          <p:txBody>
            <a:bodyPr>
              <a:spAutoFit/>
            </a:bodyPr>
            <a:lstStyle/>
            <a:p>
              <a:pPr>
                <a:spcBef>
                  <a:spcPct val="50000"/>
                </a:spcBef>
              </a:pPr>
              <a:r>
                <a:rPr lang="en-US" sz="2200" b="1" i="1">
                  <a:latin typeface="Tahoma" pitchFamily="34" charset="0"/>
                </a:rPr>
                <a:t>Y</a:t>
              </a:r>
              <a:r>
                <a:rPr lang="en-US" sz="2200">
                  <a:latin typeface="Arial" charset="0"/>
                </a:rPr>
                <a:t> </a:t>
              </a:r>
            </a:p>
          </p:txBody>
        </p:sp>
        <p:sp>
          <p:nvSpPr>
            <p:cNvPr id="52239" name="Text Box 2063"/>
            <p:cNvSpPr txBox="1">
              <a:spLocks noChangeArrowheads="1"/>
            </p:cNvSpPr>
            <p:nvPr/>
          </p:nvSpPr>
          <p:spPr bwMode="auto">
            <a:xfrm>
              <a:off x="2256" y="806"/>
              <a:ext cx="240" cy="269"/>
            </a:xfrm>
            <a:prstGeom prst="rect">
              <a:avLst/>
            </a:prstGeom>
            <a:noFill/>
            <a:ln w="9525">
              <a:noFill/>
              <a:miter lim="800000"/>
              <a:headEnd/>
              <a:tailEnd/>
            </a:ln>
            <a:effectLst/>
          </p:spPr>
          <p:txBody>
            <a:bodyPr>
              <a:spAutoFit/>
            </a:bodyPr>
            <a:lstStyle/>
            <a:p>
              <a:pPr algn="ctr">
                <a:spcBef>
                  <a:spcPct val="5000"/>
                </a:spcBef>
                <a:tabLst>
                  <a:tab pos="1830388" algn="r"/>
                </a:tabLst>
              </a:pPr>
              <a:r>
                <a:rPr lang="en-US" sz="2200" b="1" i="1">
                  <a:latin typeface="Tahoma" pitchFamily="34" charset="0"/>
                </a:rPr>
                <a:t>E</a:t>
              </a:r>
              <a:endParaRPr lang="en-US" sz="2200">
                <a:latin typeface="Arial" charset="0"/>
              </a:endParaRPr>
            </a:p>
          </p:txBody>
        </p:sp>
      </p:grpSp>
      <p:grpSp>
        <p:nvGrpSpPr>
          <p:cNvPr id="52240" name="Group 2064"/>
          <p:cNvGrpSpPr>
            <a:grpSpLocks/>
          </p:cNvGrpSpPr>
          <p:nvPr/>
        </p:nvGrpSpPr>
        <p:grpSpPr bwMode="auto">
          <a:xfrm>
            <a:off x="3581400" y="3581400"/>
            <a:ext cx="3657600" cy="2392363"/>
            <a:chOff x="2256" y="2256"/>
            <a:chExt cx="2304" cy="1507"/>
          </a:xfrm>
        </p:grpSpPr>
        <p:grpSp>
          <p:nvGrpSpPr>
            <p:cNvPr id="52241" name="Group 2065"/>
            <p:cNvGrpSpPr>
              <a:grpSpLocks/>
            </p:cNvGrpSpPr>
            <p:nvPr/>
          </p:nvGrpSpPr>
          <p:grpSpPr bwMode="auto">
            <a:xfrm>
              <a:off x="2496" y="2364"/>
              <a:ext cx="1824" cy="1188"/>
              <a:chOff x="2640" y="1056"/>
              <a:chExt cx="2496" cy="2112"/>
            </a:xfrm>
          </p:grpSpPr>
          <p:sp>
            <p:nvSpPr>
              <p:cNvPr id="52242" name="Line 2066"/>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52243" name="Line 2067"/>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52244" name="Text Box 2068"/>
            <p:cNvSpPr txBox="1">
              <a:spLocks noChangeArrowheads="1"/>
            </p:cNvSpPr>
            <p:nvPr/>
          </p:nvSpPr>
          <p:spPr bwMode="auto">
            <a:xfrm>
              <a:off x="2256" y="2256"/>
              <a:ext cx="240" cy="269"/>
            </a:xfrm>
            <a:prstGeom prst="rect">
              <a:avLst/>
            </a:prstGeom>
            <a:noFill/>
            <a:ln w="9525">
              <a:noFill/>
              <a:miter lim="800000"/>
              <a:headEnd/>
              <a:tailEnd/>
            </a:ln>
            <a:effectLst/>
          </p:spPr>
          <p:txBody>
            <a:bodyPr>
              <a:spAutoFit/>
            </a:bodyPr>
            <a:lstStyle/>
            <a:p>
              <a:pPr algn="ctr">
                <a:spcBef>
                  <a:spcPct val="5000"/>
                </a:spcBef>
                <a:tabLst>
                  <a:tab pos="1830388" algn="r"/>
                </a:tabLst>
              </a:pPr>
              <a:r>
                <a:rPr lang="en-US" sz="2200" b="1" i="1">
                  <a:latin typeface="Tahoma" pitchFamily="34" charset="0"/>
                </a:rPr>
                <a:t>r</a:t>
              </a:r>
              <a:endParaRPr lang="en-US" sz="2200">
                <a:latin typeface="Arial" charset="0"/>
              </a:endParaRPr>
            </a:p>
          </p:txBody>
        </p:sp>
        <p:sp>
          <p:nvSpPr>
            <p:cNvPr id="52245" name="Text Box 2069"/>
            <p:cNvSpPr txBox="1">
              <a:spLocks noChangeArrowheads="1"/>
            </p:cNvSpPr>
            <p:nvPr/>
          </p:nvSpPr>
          <p:spPr bwMode="auto">
            <a:xfrm>
              <a:off x="4224" y="3494"/>
              <a:ext cx="336" cy="269"/>
            </a:xfrm>
            <a:prstGeom prst="rect">
              <a:avLst/>
            </a:prstGeom>
            <a:noFill/>
            <a:ln w="9525">
              <a:noFill/>
              <a:miter lim="800000"/>
              <a:headEnd/>
              <a:tailEnd/>
            </a:ln>
            <a:effectLst/>
          </p:spPr>
          <p:txBody>
            <a:bodyPr>
              <a:spAutoFit/>
            </a:bodyPr>
            <a:lstStyle/>
            <a:p>
              <a:pPr>
                <a:spcBef>
                  <a:spcPct val="50000"/>
                </a:spcBef>
              </a:pPr>
              <a:r>
                <a:rPr lang="en-US" sz="2200" b="1" i="1">
                  <a:latin typeface="Tahoma" pitchFamily="34" charset="0"/>
                </a:rPr>
                <a:t>Y</a:t>
              </a:r>
              <a:r>
                <a:rPr lang="en-US" sz="2200">
                  <a:latin typeface="Arial" charset="0"/>
                </a:rPr>
                <a:t> </a:t>
              </a:r>
            </a:p>
          </p:txBody>
        </p:sp>
      </p:grpSp>
      <p:sp>
        <p:nvSpPr>
          <p:cNvPr id="52246" name="Line 2070"/>
          <p:cNvSpPr>
            <a:spLocks noChangeShapeType="1"/>
          </p:cNvSpPr>
          <p:nvPr/>
        </p:nvSpPr>
        <p:spPr bwMode="auto">
          <a:xfrm flipV="1">
            <a:off x="3968750" y="1495425"/>
            <a:ext cx="1898650" cy="1901825"/>
          </a:xfrm>
          <a:prstGeom prst="line">
            <a:avLst/>
          </a:prstGeom>
          <a:noFill/>
          <a:ln w="19050">
            <a:solidFill>
              <a:schemeClr val="tx1"/>
            </a:solidFill>
            <a:round/>
            <a:headEnd/>
            <a:tailEnd/>
          </a:ln>
          <a:effectLst/>
        </p:spPr>
        <p:txBody>
          <a:bodyPr/>
          <a:lstStyle/>
          <a:p>
            <a:endParaRPr lang="en-US"/>
          </a:p>
        </p:txBody>
      </p:sp>
      <p:sp>
        <p:nvSpPr>
          <p:cNvPr id="52247" name="Line 2071"/>
          <p:cNvSpPr>
            <a:spLocks noChangeShapeType="1"/>
          </p:cNvSpPr>
          <p:nvPr/>
        </p:nvSpPr>
        <p:spPr bwMode="auto">
          <a:xfrm flipV="1">
            <a:off x="3962400" y="2057400"/>
            <a:ext cx="2438400" cy="914400"/>
          </a:xfrm>
          <a:prstGeom prst="line">
            <a:avLst/>
          </a:prstGeom>
          <a:noFill/>
          <a:ln w="19050">
            <a:solidFill>
              <a:schemeClr val="tx1"/>
            </a:solidFill>
            <a:round/>
            <a:headEnd/>
            <a:tailEnd/>
          </a:ln>
          <a:effectLst/>
        </p:spPr>
        <p:txBody>
          <a:bodyPr/>
          <a:lstStyle/>
          <a:p>
            <a:endParaRPr lang="en-US"/>
          </a:p>
        </p:txBody>
      </p:sp>
      <p:sp>
        <p:nvSpPr>
          <p:cNvPr id="52248" name="Line 2072"/>
          <p:cNvSpPr>
            <a:spLocks noChangeShapeType="1"/>
          </p:cNvSpPr>
          <p:nvPr/>
        </p:nvSpPr>
        <p:spPr bwMode="auto">
          <a:xfrm flipV="1">
            <a:off x="3962400" y="1524000"/>
            <a:ext cx="2438400" cy="990600"/>
          </a:xfrm>
          <a:prstGeom prst="line">
            <a:avLst/>
          </a:prstGeom>
          <a:noFill/>
          <a:ln w="19050">
            <a:solidFill>
              <a:srgbClr val="FF0000"/>
            </a:solidFill>
            <a:round/>
            <a:headEnd/>
            <a:tailEnd/>
          </a:ln>
          <a:effectLst/>
        </p:spPr>
        <p:txBody>
          <a:bodyPr/>
          <a:lstStyle/>
          <a:p>
            <a:endParaRPr lang="en-US"/>
          </a:p>
        </p:txBody>
      </p:sp>
      <p:sp>
        <p:nvSpPr>
          <p:cNvPr id="52249" name="Text Box 2073"/>
          <p:cNvSpPr txBox="1">
            <a:spLocks noChangeArrowheads="1"/>
          </p:cNvSpPr>
          <p:nvPr/>
        </p:nvSpPr>
        <p:spPr bwMode="auto">
          <a:xfrm>
            <a:off x="6310313" y="1828800"/>
            <a:ext cx="2590800" cy="457200"/>
          </a:xfrm>
          <a:prstGeom prst="rect">
            <a:avLst/>
          </a:prstGeom>
          <a:noFill/>
          <a:ln w="9525">
            <a:noFill/>
            <a:miter lim="800000"/>
            <a:headEnd/>
            <a:tailEnd/>
          </a:ln>
          <a:effectLst/>
        </p:spPr>
        <p:txBody>
          <a:bodyPr>
            <a:spAutoFit/>
          </a:bodyPr>
          <a:lstStyle/>
          <a:p>
            <a:pPr>
              <a:spcBef>
                <a:spcPct val="50000"/>
              </a:spcBef>
            </a:pPr>
            <a:r>
              <a:rPr lang="en-US" b="1" i="1">
                <a:latin typeface="Tahoma" pitchFamily="34" charset="0"/>
              </a:rPr>
              <a:t>E </a:t>
            </a:r>
            <a:r>
              <a:rPr lang="en-US">
                <a:latin typeface="Tahoma" pitchFamily="34" charset="0"/>
              </a:rPr>
              <a:t>=</a:t>
            </a:r>
            <a:r>
              <a:rPr lang="en-US" b="1" i="1">
                <a:latin typeface="Tahoma" pitchFamily="34" charset="0"/>
              </a:rPr>
              <a:t>C </a:t>
            </a:r>
            <a:r>
              <a:rPr lang="en-US">
                <a:latin typeface="Tahoma" pitchFamily="34" charset="0"/>
              </a:rPr>
              <a:t>+</a:t>
            </a:r>
            <a:r>
              <a:rPr lang="en-US" b="1" i="1">
                <a:latin typeface="Tahoma" pitchFamily="34" charset="0"/>
              </a:rPr>
              <a:t>I</a:t>
            </a:r>
            <a:r>
              <a:rPr lang="en-US" sz="1200" b="1" i="1">
                <a:latin typeface="Tahoma" pitchFamily="34" charset="0"/>
              </a:rPr>
              <a:t> </a:t>
            </a:r>
            <a:r>
              <a:rPr lang="en-US">
                <a:latin typeface="Tahoma" pitchFamily="34" charset="0"/>
              </a:rPr>
              <a:t>(</a:t>
            </a:r>
            <a:r>
              <a:rPr lang="en-US" b="1" i="1">
                <a:latin typeface="Tahoma" pitchFamily="34" charset="0"/>
              </a:rPr>
              <a:t>r</a:t>
            </a:r>
            <a:r>
              <a:rPr lang="en-US" b="1" i="1" baseline="-25000">
                <a:latin typeface="Tahoma" pitchFamily="34" charset="0"/>
              </a:rPr>
              <a:t>1</a:t>
            </a:r>
            <a:r>
              <a:rPr lang="en-US" sz="1200" b="1" i="1">
                <a:latin typeface="Tahoma" pitchFamily="34" charset="0"/>
              </a:rPr>
              <a:t> </a:t>
            </a:r>
            <a:r>
              <a:rPr lang="en-US">
                <a:latin typeface="Tahoma" pitchFamily="34" charset="0"/>
              </a:rPr>
              <a:t>)+</a:t>
            </a:r>
            <a:r>
              <a:rPr lang="en-US" b="1" i="1">
                <a:latin typeface="Tahoma" pitchFamily="34" charset="0"/>
              </a:rPr>
              <a:t>G</a:t>
            </a:r>
            <a:r>
              <a:rPr lang="en-US" b="1" i="1" baseline="-25000">
                <a:latin typeface="Tahoma" pitchFamily="34" charset="0"/>
              </a:rPr>
              <a:t>1</a:t>
            </a:r>
            <a:r>
              <a:rPr lang="en-US">
                <a:latin typeface="Arial" charset="0"/>
              </a:rPr>
              <a:t> </a:t>
            </a:r>
          </a:p>
        </p:txBody>
      </p:sp>
      <p:sp>
        <p:nvSpPr>
          <p:cNvPr id="52250" name="Text Box 2074"/>
          <p:cNvSpPr txBox="1">
            <a:spLocks noChangeArrowheads="1"/>
          </p:cNvSpPr>
          <p:nvPr/>
        </p:nvSpPr>
        <p:spPr bwMode="auto">
          <a:xfrm>
            <a:off x="6354763" y="1281113"/>
            <a:ext cx="2590800" cy="457200"/>
          </a:xfrm>
          <a:prstGeom prst="rect">
            <a:avLst/>
          </a:prstGeom>
          <a:noFill/>
          <a:ln w="9525">
            <a:noFill/>
            <a:miter lim="800000"/>
            <a:headEnd/>
            <a:tailEnd/>
          </a:ln>
          <a:effectLst/>
        </p:spPr>
        <p:txBody>
          <a:bodyPr lIns="0" rIns="0">
            <a:spAutoFit/>
          </a:bodyPr>
          <a:lstStyle/>
          <a:p>
            <a:pPr>
              <a:spcBef>
                <a:spcPct val="50000"/>
              </a:spcBef>
            </a:pPr>
            <a:r>
              <a:rPr lang="en-US" b="1" i="1">
                <a:latin typeface="Tahoma" pitchFamily="34" charset="0"/>
              </a:rPr>
              <a:t>E </a:t>
            </a:r>
            <a:r>
              <a:rPr lang="en-US">
                <a:latin typeface="Tahoma" pitchFamily="34" charset="0"/>
              </a:rPr>
              <a:t>=</a:t>
            </a:r>
            <a:r>
              <a:rPr lang="en-US" b="1" i="1">
                <a:latin typeface="Tahoma" pitchFamily="34" charset="0"/>
              </a:rPr>
              <a:t>C </a:t>
            </a:r>
            <a:r>
              <a:rPr lang="en-US">
                <a:latin typeface="Tahoma" pitchFamily="34" charset="0"/>
              </a:rPr>
              <a:t>+</a:t>
            </a:r>
            <a:r>
              <a:rPr lang="en-US" b="1" i="1">
                <a:latin typeface="Tahoma" pitchFamily="34" charset="0"/>
              </a:rPr>
              <a:t>I</a:t>
            </a:r>
            <a:r>
              <a:rPr lang="en-US" sz="1200" b="1" i="1">
                <a:latin typeface="Tahoma" pitchFamily="34" charset="0"/>
              </a:rPr>
              <a:t> </a:t>
            </a:r>
            <a:r>
              <a:rPr lang="en-US">
                <a:latin typeface="Tahoma" pitchFamily="34" charset="0"/>
              </a:rPr>
              <a:t>(</a:t>
            </a:r>
            <a:r>
              <a:rPr lang="en-US" b="1" i="1">
                <a:latin typeface="Tahoma" pitchFamily="34" charset="0"/>
              </a:rPr>
              <a:t>r</a:t>
            </a:r>
            <a:r>
              <a:rPr lang="en-US" b="1" i="1" baseline="-25000">
                <a:latin typeface="Tahoma" pitchFamily="34" charset="0"/>
              </a:rPr>
              <a:t>1</a:t>
            </a:r>
            <a:r>
              <a:rPr lang="en-US" sz="1200" b="1" i="1">
                <a:latin typeface="Tahoma" pitchFamily="34" charset="0"/>
              </a:rPr>
              <a:t> </a:t>
            </a:r>
            <a:r>
              <a:rPr lang="en-US">
                <a:latin typeface="Tahoma" pitchFamily="34" charset="0"/>
              </a:rPr>
              <a:t>)+</a:t>
            </a:r>
            <a:r>
              <a:rPr lang="en-US" b="1" i="1">
                <a:solidFill>
                  <a:srgbClr val="FF0000"/>
                </a:solidFill>
                <a:latin typeface="Tahoma" pitchFamily="34" charset="0"/>
              </a:rPr>
              <a:t>G</a:t>
            </a:r>
            <a:r>
              <a:rPr lang="en-US" b="1" i="1" baseline="-25000">
                <a:solidFill>
                  <a:srgbClr val="FF0000"/>
                </a:solidFill>
                <a:latin typeface="Tahoma" pitchFamily="34" charset="0"/>
              </a:rPr>
              <a:t>2</a:t>
            </a:r>
            <a:r>
              <a:rPr lang="en-US">
                <a:latin typeface="Arial" charset="0"/>
              </a:rPr>
              <a:t> </a:t>
            </a:r>
          </a:p>
        </p:txBody>
      </p:sp>
      <p:sp>
        <p:nvSpPr>
          <p:cNvPr id="52251" name="Text Box 2075"/>
          <p:cNvSpPr txBox="1">
            <a:spLocks noChangeArrowheads="1"/>
          </p:cNvSpPr>
          <p:nvPr/>
        </p:nvSpPr>
        <p:spPr bwMode="auto">
          <a:xfrm>
            <a:off x="3562350" y="4068763"/>
            <a:ext cx="457200" cy="427037"/>
          </a:xfrm>
          <a:prstGeom prst="rect">
            <a:avLst/>
          </a:prstGeom>
          <a:noFill/>
          <a:ln w="9525">
            <a:noFill/>
            <a:miter lim="800000"/>
            <a:headEnd/>
            <a:tailEnd/>
          </a:ln>
          <a:effectLst/>
        </p:spPr>
        <p:txBody>
          <a:bodyPr>
            <a:spAutoFit/>
          </a:bodyPr>
          <a:lstStyle/>
          <a:p>
            <a:pPr algn="ctr">
              <a:spcBef>
                <a:spcPct val="5000"/>
              </a:spcBef>
              <a:tabLst>
                <a:tab pos="1830388" algn="r"/>
              </a:tabLst>
            </a:pPr>
            <a:r>
              <a:rPr lang="en-US" sz="2200" b="1" i="1">
                <a:latin typeface="Tahoma" pitchFamily="34" charset="0"/>
              </a:rPr>
              <a:t>r</a:t>
            </a:r>
            <a:r>
              <a:rPr lang="en-US" sz="2000" b="1" i="1" baseline="-25000">
                <a:latin typeface="Tahoma" pitchFamily="34" charset="0"/>
              </a:rPr>
              <a:t>1</a:t>
            </a:r>
            <a:endParaRPr lang="en-US" sz="2000" baseline="-25000">
              <a:latin typeface="Arial" charset="0"/>
            </a:endParaRPr>
          </a:p>
        </p:txBody>
      </p:sp>
      <p:sp>
        <p:nvSpPr>
          <p:cNvPr id="52253" name="Text Box 2077"/>
          <p:cNvSpPr txBox="1">
            <a:spLocks noChangeArrowheads="1"/>
          </p:cNvSpPr>
          <p:nvPr/>
        </p:nvSpPr>
        <p:spPr bwMode="auto">
          <a:xfrm>
            <a:off x="5410200" y="1157288"/>
            <a:ext cx="990600" cy="442912"/>
          </a:xfrm>
          <a:prstGeom prst="rect">
            <a:avLst/>
          </a:prstGeom>
          <a:noFill/>
          <a:ln w="9525">
            <a:noFill/>
            <a:miter lim="800000"/>
            <a:headEnd/>
            <a:tailEnd/>
          </a:ln>
          <a:effectLst/>
        </p:spPr>
        <p:txBody>
          <a:bodyPr>
            <a:spAutoFit/>
          </a:bodyPr>
          <a:lstStyle/>
          <a:p>
            <a:pPr>
              <a:spcBef>
                <a:spcPct val="50000"/>
              </a:spcBef>
            </a:pPr>
            <a:r>
              <a:rPr lang="en-US" sz="2300" b="1" i="1">
                <a:latin typeface="Tahoma" pitchFamily="34" charset="0"/>
              </a:rPr>
              <a:t>E </a:t>
            </a:r>
            <a:r>
              <a:rPr lang="en-US" sz="2300">
                <a:latin typeface="Tahoma" pitchFamily="34" charset="0"/>
              </a:rPr>
              <a:t>=</a:t>
            </a:r>
            <a:r>
              <a:rPr lang="en-US" sz="2300" b="1" i="1">
                <a:latin typeface="Tahoma" pitchFamily="34" charset="0"/>
              </a:rPr>
              <a:t>Y</a:t>
            </a:r>
            <a:endParaRPr lang="en-US" sz="2300">
              <a:latin typeface="Arial" charset="0"/>
            </a:endParaRPr>
          </a:p>
        </p:txBody>
      </p:sp>
      <p:sp>
        <p:nvSpPr>
          <p:cNvPr id="52254" name="Line 2078"/>
          <p:cNvSpPr>
            <a:spLocks noChangeShapeType="1"/>
          </p:cNvSpPr>
          <p:nvPr/>
        </p:nvSpPr>
        <p:spPr bwMode="auto">
          <a:xfrm>
            <a:off x="3962400" y="4343400"/>
            <a:ext cx="2438400" cy="0"/>
          </a:xfrm>
          <a:prstGeom prst="line">
            <a:avLst/>
          </a:prstGeom>
          <a:noFill/>
          <a:ln w="9525">
            <a:solidFill>
              <a:schemeClr val="tx1"/>
            </a:solidFill>
            <a:prstDash val="dash"/>
            <a:round/>
            <a:headEnd/>
            <a:tailEnd/>
          </a:ln>
          <a:effectLst/>
        </p:spPr>
        <p:txBody>
          <a:bodyPr/>
          <a:lstStyle/>
          <a:p>
            <a:endParaRPr lang="en-US"/>
          </a:p>
        </p:txBody>
      </p:sp>
      <p:sp>
        <p:nvSpPr>
          <p:cNvPr id="52256" name="Line 2080"/>
          <p:cNvSpPr>
            <a:spLocks noChangeShapeType="1"/>
          </p:cNvSpPr>
          <p:nvPr/>
        </p:nvSpPr>
        <p:spPr bwMode="auto">
          <a:xfrm>
            <a:off x="4159250" y="3911600"/>
            <a:ext cx="1695450" cy="1485900"/>
          </a:xfrm>
          <a:prstGeom prst="line">
            <a:avLst/>
          </a:prstGeom>
          <a:noFill/>
          <a:ln w="28575">
            <a:solidFill>
              <a:schemeClr val="tx1"/>
            </a:solidFill>
            <a:round/>
            <a:headEnd/>
            <a:tailEnd/>
          </a:ln>
          <a:effectLst/>
        </p:spPr>
        <p:txBody>
          <a:bodyPr/>
          <a:lstStyle/>
          <a:p>
            <a:endParaRPr lang="en-US"/>
          </a:p>
        </p:txBody>
      </p:sp>
      <p:sp>
        <p:nvSpPr>
          <p:cNvPr id="52257" name="Text Box 2081"/>
          <p:cNvSpPr txBox="1">
            <a:spLocks noChangeArrowheads="1"/>
          </p:cNvSpPr>
          <p:nvPr/>
        </p:nvSpPr>
        <p:spPr bwMode="auto">
          <a:xfrm>
            <a:off x="5753100" y="5181600"/>
            <a:ext cx="685800" cy="442913"/>
          </a:xfrm>
          <a:prstGeom prst="rect">
            <a:avLst/>
          </a:prstGeom>
          <a:noFill/>
          <a:ln w="9525">
            <a:noFill/>
            <a:miter lim="800000"/>
            <a:headEnd/>
            <a:tailEnd/>
          </a:ln>
          <a:effectLst/>
        </p:spPr>
        <p:txBody>
          <a:bodyPr>
            <a:spAutoFit/>
          </a:bodyPr>
          <a:lstStyle/>
          <a:p>
            <a:pPr>
              <a:spcBef>
                <a:spcPct val="50000"/>
              </a:spcBef>
            </a:pPr>
            <a:r>
              <a:rPr lang="en-US" sz="2300" i="1">
                <a:latin typeface="Tahoma" pitchFamily="34" charset="0"/>
              </a:rPr>
              <a:t>IS</a:t>
            </a:r>
            <a:r>
              <a:rPr lang="en-US" sz="2300" baseline="-25000">
                <a:latin typeface="Tahoma" pitchFamily="34" charset="0"/>
              </a:rPr>
              <a:t>1</a:t>
            </a:r>
            <a:endParaRPr lang="en-US" sz="2300">
              <a:latin typeface="Tahoma" pitchFamily="34" charset="0"/>
            </a:endParaRPr>
          </a:p>
        </p:txBody>
      </p:sp>
      <p:sp>
        <p:nvSpPr>
          <p:cNvPr id="52261" name="Rectangle 2085"/>
          <p:cNvSpPr>
            <a:spLocks noChangeArrowheads="1"/>
          </p:cNvSpPr>
          <p:nvPr/>
        </p:nvSpPr>
        <p:spPr bwMode="auto">
          <a:xfrm>
            <a:off x="762000" y="3429000"/>
            <a:ext cx="2590800" cy="2438400"/>
          </a:xfrm>
          <a:prstGeom prst="rect">
            <a:avLst/>
          </a:prstGeom>
          <a:solidFill>
            <a:schemeClr val="bg1">
              <a:alpha val="50000"/>
            </a:schemeClr>
          </a:solidFill>
          <a:ln w="9525">
            <a:noFill/>
            <a:miter lim="800000"/>
            <a:headEnd/>
            <a:tailEnd/>
          </a:ln>
          <a:effectLst/>
        </p:spPr>
        <p:txBody>
          <a:bodyPr/>
          <a:lstStyle/>
          <a:p>
            <a:pPr>
              <a:lnSpc>
                <a:spcPct val="110000"/>
              </a:lnSpc>
              <a:spcBef>
                <a:spcPct val="40000"/>
              </a:spcBef>
              <a:buSzPct val="110000"/>
              <a:buFont typeface="Wingdings" pitchFamily="2" charset="2"/>
              <a:buNone/>
              <a:tabLst>
                <a:tab pos="692150" algn="l"/>
              </a:tabLst>
            </a:pPr>
            <a:r>
              <a:rPr lang="en-US" sz="2500">
                <a:latin typeface="Tahoma" pitchFamily="34" charset="0"/>
                <a:sym typeface="Symbol" pitchFamily="18" charset="2"/>
              </a:rPr>
              <a:t>The horizontal distance of the </a:t>
            </a:r>
            <a:br>
              <a:rPr lang="en-US" sz="2500">
                <a:latin typeface="Tahoma" pitchFamily="34" charset="0"/>
                <a:sym typeface="Symbol" pitchFamily="18" charset="2"/>
              </a:rPr>
            </a:br>
            <a:r>
              <a:rPr lang="en-US" sz="2500">
                <a:latin typeface="Tahoma" pitchFamily="34" charset="0"/>
                <a:sym typeface="Symbol" pitchFamily="18" charset="2"/>
              </a:rPr>
              <a:t>IS shift equals </a:t>
            </a:r>
          </a:p>
          <a:p>
            <a:pPr>
              <a:lnSpc>
                <a:spcPct val="110000"/>
              </a:lnSpc>
              <a:spcBef>
                <a:spcPct val="40000"/>
              </a:spcBef>
              <a:buSzPct val="110000"/>
              <a:buFont typeface="Wingdings" pitchFamily="2" charset="2"/>
              <a:buNone/>
              <a:tabLst>
                <a:tab pos="692150" algn="l"/>
              </a:tabLst>
            </a:pPr>
            <a:endParaRPr lang="en-US" sz="2500" b="1" i="1">
              <a:latin typeface="Tahoma" pitchFamily="34" charset="0"/>
              <a:sym typeface="Symbol" pitchFamily="18" charset="2"/>
            </a:endParaRPr>
          </a:p>
        </p:txBody>
      </p:sp>
      <p:sp>
        <p:nvSpPr>
          <p:cNvPr id="52263" name="Oval 2087"/>
          <p:cNvSpPr>
            <a:spLocks noChangeArrowheads="1"/>
          </p:cNvSpPr>
          <p:nvPr/>
        </p:nvSpPr>
        <p:spPr bwMode="auto">
          <a:xfrm>
            <a:off x="4616450" y="4305300"/>
            <a:ext cx="76200" cy="76200"/>
          </a:xfrm>
          <a:prstGeom prst="ellipse">
            <a:avLst/>
          </a:prstGeom>
          <a:solidFill>
            <a:srgbClr val="000000"/>
          </a:solidFill>
          <a:ln w="9525">
            <a:solidFill>
              <a:schemeClr val="tx1"/>
            </a:solidFill>
            <a:round/>
            <a:headEnd/>
            <a:tailEnd/>
          </a:ln>
          <a:effectLst/>
        </p:spPr>
        <p:txBody>
          <a:bodyPr wrap="none" anchor="ctr"/>
          <a:lstStyle/>
          <a:p>
            <a:endParaRPr lang="en-US"/>
          </a:p>
        </p:txBody>
      </p:sp>
      <p:sp>
        <p:nvSpPr>
          <p:cNvPr id="52264" name="Oval 2088"/>
          <p:cNvSpPr>
            <a:spLocks noChangeArrowheads="1"/>
          </p:cNvSpPr>
          <p:nvPr/>
        </p:nvSpPr>
        <p:spPr bwMode="auto">
          <a:xfrm>
            <a:off x="5419725" y="4305300"/>
            <a:ext cx="76200" cy="76200"/>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52266" name="Text Box 2090"/>
          <p:cNvSpPr txBox="1">
            <a:spLocks noChangeArrowheads="1"/>
          </p:cNvSpPr>
          <p:nvPr/>
        </p:nvSpPr>
        <p:spPr bwMode="auto">
          <a:xfrm>
            <a:off x="6553200" y="5119688"/>
            <a:ext cx="685800" cy="442912"/>
          </a:xfrm>
          <a:prstGeom prst="rect">
            <a:avLst/>
          </a:prstGeom>
          <a:noFill/>
          <a:ln w="9525">
            <a:noFill/>
            <a:miter lim="800000"/>
            <a:headEnd/>
            <a:tailEnd/>
          </a:ln>
          <a:effectLst/>
        </p:spPr>
        <p:txBody>
          <a:bodyPr>
            <a:spAutoFit/>
          </a:bodyPr>
          <a:lstStyle/>
          <a:p>
            <a:pPr>
              <a:spcBef>
                <a:spcPct val="50000"/>
              </a:spcBef>
            </a:pPr>
            <a:r>
              <a:rPr lang="en-US" sz="2300" i="1">
                <a:solidFill>
                  <a:srgbClr val="FF0000"/>
                </a:solidFill>
                <a:latin typeface="Tahoma" pitchFamily="34" charset="0"/>
              </a:rPr>
              <a:t>IS</a:t>
            </a:r>
            <a:r>
              <a:rPr lang="en-US" sz="2300" baseline="-25000">
                <a:solidFill>
                  <a:srgbClr val="FF0000"/>
                </a:solidFill>
                <a:latin typeface="Tahoma" pitchFamily="34" charset="0"/>
              </a:rPr>
              <a:t>2</a:t>
            </a:r>
            <a:endParaRPr lang="en-US" sz="2300">
              <a:solidFill>
                <a:srgbClr val="FF0000"/>
              </a:solidFill>
              <a:latin typeface="Tahoma" pitchFamily="34" charset="0"/>
            </a:endParaRPr>
          </a:p>
        </p:txBody>
      </p:sp>
      <p:sp>
        <p:nvSpPr>
          <p:cNvPr id="52267" name="Rectangle 2091"/>
          <p:cNvSpPr>
            <a:spLocks noChangeArrowheads="1"/>
          </p:cNvSpPr>
          <p:nvPr/>
        </p:nvSpPr>
        <p:spPr bwMode="auto">
          <a:xfrm>
            <a:off x="609600" y="2362200"/>
            <a:ext cx="2895600" cy="990600"/>
          </a:xfrm>
          <a:prstGeom prst="rect">
            <a:avLst/>
          </a:prstGeom>
          <a:solidFill>
            <a:schemeClr val="bg1">
              <a:alpha val="50000"/>
            </a:schemeClr>
          </a:solidFill>
          <a:ln w="9525">
            <a:noFill/>
            <a:miter lim="800000"/>
            <a:headEnd/>
            <a:tailEnd/>
          </a:ln>
          <a:effectLst/>
        </p:spPr>
        <p:txBody>
          <a:bodyPr/>
          <a:lstStyle/>
          <a:p>
            <a:pPr>
              <a:lnSpc>
                <a:spcPct val="110000"/>
              </a:lnSpc>
              <a:spcBef>
                <a:spcPct val="40000"/>
              </a:spcBef>
              <a:buSzPct val="110000"/>
              <a:buFont typeface="Wingdings" pitchFamily="2" charset="2"/>
              <a:buNone/>
              <a:tabLst>
                <a:tab pos="692150" algn="l"/>
              </a:tabLst>
            </a:pPr>
            <a:r>
              <a:rPr lang="en-US" sz="2500">
                <a:latin typeface="Tahoma" pitchFamily="34" charset="0"/>
                <a:sym typeface="Symbol" pitchFamily="18" charset="2"/>
              </a:rPr>
              <a:t>…so the IS curve shifts to the right.</a:t>
            </a:r>
            <a:endParaRPr lang="en-US" sz="2500" b="1" i="1">
              <a:latin typeface="Tahoma" pitchFamily="34" charset="0"/>
              <a:sym typeface="Symbol" pitchFamily="18" charset="2"/>
            </a:endParaRPr>
          </a:p>
        </p:txBody>
      </p:sp>
      <p:graphicFrame>
        <p:nvGraphicFramePr>
          <p:cNvPr id="340992" name="Object 4096"/>
          <p:cNvGraphicFramePr>
            <a:graphicFrameLocks noChangeAspect="1"/>
          </p:cNvGraphicFramePr>
          <p:nvPr/>
        </p:nvGraphicFramePr>
        <p:xfrm>
          <a:off x="762000" y="4800600"/>
          <a:ext cx="2438400" cy="914400"/>
        </p:xfrm>
        <a:graphic>
          <a:graphicData uri="http://schemas.openxmlformats.org/presentationml/2006/ole">
            <p:oleObj spid="_x0000_s340995" name="Equation" r:id="rId4" imgW="1244600" imgH="431800" progId="">
              <p:embed/>
            </p:oleObj>
          </a:graphicData>
        </a:graphic>
      </p:graphicFrame>
      <p:sp>
        <p:nvSpPr>
          <p:cNvPr id="52270" name="Line 2094"/>
          <p:cNvSpPr>
            <a:spLocks noChangeShapeType="1"/>
          </p:cNvSpPr>
          <p:nvPr/>
        </p:nvSpPr>
        <p:spPr bwMode="auto">
          <a:xfrm>
            <a:off x="4724400" y="4343400"/>
            <a:ext cx="685800" cy="0"/>
          </a:xfrm>
          <a:prstGeom prst="line">
            <a:avLst/>
          </a:prstGeom>
          <a:noFill/>
          <a:ln w="28575">
            <a:solidFill>
              <a:schemeClr val="tx1"/>
            </a:solidFill>
            <a:round/>
            <a:headEnd/>
            <a:tailEnd type="triangle" w="med" len="med"/>
          </a:ln>
          <a:effectLst/>
        </p:spPr>
        <p:txBody>
          <a:bodyPr/>
          <a:lstStyle/>
          <a:p>
            <a:endParaRPr lang="en-US"/>
          </a:p>
        </p:txBody>
      </p:sp>
      <p:grpSp>
        <p:nvGrpSpPr>
          <p:cNvPr id="52272" name="Group 2096"/>
          <p:cNvGrpSpPr>
            <a:grpSpLocks/>
          </p:cNvGrpSpPr>
          <p:nvPr/>
        </p:nvGrpSpPr>
        <p:grpSpPr bwMode="auto">
          <a:xfrm>
            <a:off x="4273550" y="1762125"/>
            <a:ext cx="1571625" cy="1081088"/>
            <a:chOff x="2692" y="1110"/>
            <a:chExt cx="990" cy="681"/>
          </a:xfrm>
        </p:grpSpPr>
        <p:sp>
          <p:nvSpPr>
            <p:cNvPr id="52260" name="Line 2084"/>
            <p:cNvSpPr>
              <a:spLocks noChangeShapeType="1"/>
            </p:cNvSpPr>
            <p:nvPr/>
          </p:nvSpPr>
          <p:spPr bwMode="auto">
            <a:xfrm flipV="1">
              <a:off x="2692" y="1509"/>
              <a:ext cx="0" cy="282"/>
            </a:xfrm>
            <a:prstGeom prst="line">
              <a:avLst/>
            </a:prstGeom>
            <a:noFill/>
            <a:ln w="28575">
              <a:solidFill>
                <a:schemeClr val="tx1"/>
              </a:solidFill>
              <a:round/>
              <a:headEnd/>
              <a:tailEnd type="triangle" w="med" len="med"/>
            </a:ln>
            <a:effectLst/>
          </p:spPr>
          <p:txBody>
            <a:bodyPr lIns="0" rIns="0"/>
            <a:lstStyle/>
            <a:p>
              <a:endParaRPr lang="en-US"/>
            </a:p>
          </p:txBody>
        </p:sp>
        <p:sp>
          <p:nvSpPr>
            <p:cNvPr id="52271" name="Line 2095"/>
            <p:cNvSpPr>
              <a:spLocks noChangeShapeType="1"/>
            </p:cNvSpPr>
            <p:nvPr/>
          </p:nvSpPr>
          <p:spPr bwMode="auto">
            <a:xfrm flipV="1">
              <a:off x="3682" y="1110"/>
              <a:ext cx="0" cy="309"/>
            </a:xfrm>
            <a:prstGeom prst="line">
              <a:avLst/>
            </a:prstGeom>
            <a:noFill/>
            <a:ln w="28575">
              <a:solidFill>
                <a:schemeClr val="tx1"/>
              </a:solidFill>
              <a:round/>
              <a:headEnd/>
              <a:tailEnd type="triangle" w="med" len="med"/>
            </a:ln>
            <a:effectLst/>
          </p:spPr>
          <p:txBody>
            <a:bodyPr lIns="0" rIns="0"/>
            <a:lstStyle/>
            <a:p>
              <a:endParaRPr lang="en-US"/>
            </a:p>
          </p:txBody>
        </p:sp>
      </p:grpSp>
      <p:grpSp>
        <p:nvGrpSpPr>
          <p:cNvPr id="52273" name="Group 2097"/>
          <p:cNvGrpSpPr>
            <a:grpSpLocks/>
          </p:cNvGrpSpPr>
          <p:nvPr/>
        </p:nvGrpSpPr>
        <p:grpSpPr bwMode="auto">
          <a:xfrm>
            <a:off x="4662488" y="4524375"/>
            <a:ext cx="781050" cy="787400"/>
            <a:chOff x="3240" y="3296"/>
            <a:chExt cx="499" cy="496"/>
          </a:xfrm>
        </p:grpSpPr>
        <p:sp>
          <p:nvSpPr>
            <p:cNvPr id="52274" name="Text Box 2098"/>
            <p:cNvSpPr txBox="1">
              <a:spLocks noChangeArrowheads="1"/>
            </p:cNvSpPr>
            <p:nvPr/>
          </p:nvSpPr>
          <p:spPr bwMode="auto">
            <a:xfrm>
              <a:off x="3264" y="3504"/>
              <a:ext cx="432" cy="288"/>
            </a:xfrm>
            <a:prstGeom prst="rect">
              <a:avLst/>
            </a:prstGeom>
            <a:noFill/>
            <a:ln w="9525">
              <a:noFill/>
              <a:miter lim="800000"/>
              <a:headEnd/>
              <a:tailEnd/>
            </a:ln>
            <a:effectLst/>
          </p:spPr>
          <p:txBody>
            <a:bodyPr>
              <a:spAutoFit/>
            </a:bodyPr>
            <a:lstStyle/>
            <a:p>
              <a:pPr algn="ctr">
                <a:spcBef>
                  <a:spcPct val="50000"/>
                </a:spcBef>
              </a:pPr>
              <a:r>
                <a:rPr lang="en-US" b="1">
                  <a:latin typeface="Tahoma" pitchFamily="34" charset="0"/>
                  <a:sym typeface="Symbol" pitchFamily="18" charset="2"/>
                </a:rPr>
                <a:t></a:t>
              </a:r>
              <a:r>
                <a:rPr lang="en-US" b="1" i="1">
                  <a:latin typeface="Tahoma" pitchFamily="34" charset="0"/>
                  <a:sym typeface="Symbol" pitchFamily="18" charset="2"/>
                </a:rPr>
                <a:t>Y</a:t>
              </a:r>
              <a:endParaRPr lang="en-US" b="1" i="1">
                <a:latin typeface="Tahoma" pitchFamily="34" charset="0"/>
              </a:endParaRPr>
            </a:p>
          </p:txBody>
        </p:sp>
        <p:sp>
          <p:nvSpPr>
            <p:cNvPr id="52275" name="AutoShape 2099"/>
            <p:cNvSpPr>
              <a:spLocks/>
            </p:cNvSpPr>
            <p:nvPr/>
          </p:nvSpPr>
          <p:spPr bwMode="auto">
            <a:xfrm rot="-5407097">
              <a:off x="3379" y="3157"/>
              <a:ext cx="222" cy="499"/>
            </a:xfrm>
            <a:prstGeom prst="leftBrace">
              <a:avLst>
                <a:gd name="adj1" fmla="val 43238"/>
                <a:gd name="adj2" fmla="val 48968"/>
              </a:avLst>
            </a:prstGeom>
            <a:noFill/>
            <a:ln w="19050">
              <a:solidFill>
                <a:schemeClr val="tx1"/>
              </a:solidFill>
              <a:round/>
              <a:headEnd/>
              <a:tailEnd/>
            </a:ln>
            <a:effectLst/>
          </p:spPr>
          <p:txBody>
            <a:bodyPr wrap="none" anchor="ctr"/>
            <a:lstStyle/>
            <a:p>
              <a:endParaRPr lang="en-US"/>
            </a:p>
          </p:txBody>
        </p:sp>
      </p:gr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Exercise:  Shifting the IS curve</a:t>
            </a:r>
          </a:p>
        </p:txBody>
      </p:sp>
      <p:sp>
        <p:nvSpPr>
          <p:cNvPr id="301059" name="Rectangle 3"/>
          <p:cNvSpPr>
            <a:spLocks noGrp="1" noChangeArrowheads="1"/>
          </p:cNvSpPr>
          <p:nvPr>
            <p:ph idx="1"/>
          </p:nvPr>
        </p:nvSpPr>
        <p:spPr>
          <a:xfrm>
            <a:off x="1066800" y="1295400"/>
            <a:ext cx="7086600" cy="1905000"/>
          </a:xfrm>
        </p:spPr>
        <p:txBody>
          <a:bodyPr/>
          <a:lstStyle/>
          <a:p>
            <a:pPr>
              <a:lnSpc>
                <a:spcPct val="105000"/>
              </a:lnSpc>
            </a:pPr>
            <a:r>
              <a:rPr lang="en-US" sz="1800" dirty="0">
                <a:latin typeface="Arial" pitchFamily="34" charset="0"/>
                <a:cs typeface="Arial" pitchFamily="34" charset="0"/>
              </a:rPr>
              <a:t>Use the diagram of the Keynesian Cross or </a:t>
            </a:r>
            <a:r>
              <a:rPr lang="en-US" sz="1800" dirty="0" err="1">
                <a:latin typeface="Arial" pitchFamily="34" charset="0"/>
                <a:cs typeface="Arial" pitchFamily="34" charset="0"/>
              </a:rPr>
              <a:t>Loanable</a:t>
            </a:r>
            <a:r>
              <a:rPr lang="en-US" sz="1800" dirty="0">
                <a:latin typeface="Arial" pitchFamily="34" charset="0"/>
                <a:cs typeface="Arial" pitchFamily="34" charset="0"/>
              </a:rPr>
              <a:t> Funds model to show how an increase in taxes shifts the </a:t>
            </a:r>
            <a:r>
              <a:rPr lang="en-US" sz="1800" i="1" dirty="0">
                <a:latin typeface="Arial" pitchFamily="34" charset="0"/>
                <a:cs typeface="Arial" pitchFamily="34" charset="0"/>
              </a:rPr>
              <a:t>IS</a:t>
            </a:r>
            <a:r>
              <a:rPr lang="en-US" sz="1800" dirty="0">
                <a:latin typeface="Arial" pitchFamily="34" charset="0"/>
                <a:cs typeface="Arial" pitchFamily="34" charset="0"/>
              </a:rPr>
              <a:t>  curve.  </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2"/>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Summary</a:t>
            </a:r>
            <a:endParaRPr lang="en-US" sz="2400" b="1" dirty="0">
              <a:latin typeface="Arial" pitchFamily="34" charset="0"/>
              <a:cs typeface="Arial" pitchFamily="34" charset="0"/>
            </a:endParaRPr>
          </a:p>
        </p:txBody>
      </p:sp>
      <p:sp>
        <p:nvSpPr>
          <p:cNvPr id="282627" name="Rectangle 3"/>
          <p:cNvSpPr>
            <a:spLocks noGrp="1" noChangeArrowheads="1"/>
          </p:cNvSpPr>
          <p:nvPr>
            <p:ph idx="1"/>
          </p:nvPr>
        </p:nvSpPr>
        <p:spPr>
          <a:xfrm>
            <a:off x="914400" y="1219200"/>
            <a:ext cx="7772400" cy="5029200"/>
          </a:xfrm>
        </p:spPr>
        <p:txBody>
          <a:bodyPr/>
          <a:lstStyle/>
          <a:p>
            <a:pPr marL="346075" indent="-346075" defTabSz="736600">
              <a:lnSpc>
                <a:spcPct val="105000"/>
              </a:lnSpc>
              <a:spcBef>
                <a:spcPct val="15000"/>
              </a:spcBef>
              <a:buSzPct val="95000"/>
              <a:buFont typeface="Wingdings" pitchFamily="2" charset="2"/>
              <a:buAutoNum type="arabicPeriod"/>
            </a:pPr>
            <a:r>
              <a:rPr lang="en-US" sz="1800" dirty="0">
                <a:latin typeface="Arial" pitchFamily="34" charset="0"/>
                <a:cs typeface="Arial" pitchFamily="34" charset="0"/>
              </a:rPr>
              <a:t>Keynesian Cross</a:t>
            </a:r>
          </a:p>
          <a:p>
            <a:pPr lvl="1" indent="-231775" defTabSz="736600">
              <a:lnSpc>
                <a:spcPct val="105000"/>
              </a:lnSpc>
              <a:spcBef>
                <a:spcPct val="15000"/>
              </a:spcBef>
              <a:buSzPct val="95000"/>
              <a:buFont typeface="Wingdings" pitchFamily="2" charset="2"/>
              <a:buChar char="§"/>
            </a:pPr>
            <a:r>
              <a:rPr lang="en-US" sz="1800" dirty="0">
                <a:latin typeface="Arial" pitchFamily="34" charset="0"/>
                <a:cs typeface="Arial" pitchFamily="34" charset="0"/>
              </a:rPr>
              <a:t>basic model of income determination</a:t>
            </a:r>
          </a:p>
          <a:p>
            <a:pPr lvl="1" indent="-231775" defTabSz="736600">
              <a:lnSpc>
                <a:spcPct val="105000"/>
              </a:lnSpc>
              <a:spcBef>
                <a:spcPct val="15000"/>
              </a:spcBef>
              <a:buSzPct val="95000"/>
              <a:buFont typeface="Wingdings" pitchFamily="2" charset="2"/>
              <a:buChar char="§"/>
            </a:pPr>
            <a:r>
              <a:rPr lang="en-US" sz="1800" dirty="0">
                <a:latin typeface="Arial" pitchFamily="34" charset="0"/>
                <a:cs typeface="Arial" pitchFamily="34" charset="0"/>
              </a:rPr>
              <a:t>takes fiscal policy &amp; investment as exogenous</a:t>
            </a:r>
          </a:p>
          <a:p>
            <a:pPr lvl="1" indent="-231775" defTabSz="736600">
              <a:lnSpc>
                <a:spcPct val="105000"/>
              </a:lnSpc>
              <a:spcBef>
                <a:spcPct val="15000"/>
              </a:spcBef>
              <a:buSzPct val="95000"/>
              <a:buFont typeface="Wingdings" pitchFamily="2" charset="2"/>
              <a:buChar char="§"/>
            </a:pPr>
            <a:r>
              <a:rPr lang="en-US" sz="1800" dirty="0">
                <a:latin typeface="Arial" pitchFamily="34" charset="0"/>
                <a:cs typeface="Arial" pitchFamily="34" charset="0"/>
              </a:rPr>
              <a:t>fiscal policy has a multiplied impact on income.</a:t>
            </a:r>
          </a:p>
          <a:p>
            <a:pPr marL="346075" indent="-346075" defTabSz="736600">
              <a:lnSpc>
                <a:spcPct val="105000"/>
              </a:lnSpc>
              <a:buSzPct val="95000"/>
              <a:buFont typeface="Wingdings" pitchFamily="2" charset="2"/>
              <a:buAutoNum type="arabicPeriod"/>
            </a:pPr>
            <a:endParaRPr lang="en-US" sz="1800" dirty="0" smtClean="0">
              <a:latin typeface="Arial" pitchFamily="34" charset="0"/>
              <a:cs typeface="Arial" pitchFamily="34" charset="0"/>
            </a:endParaRPr>
          </a:p>
          <a:p>
            <a:pPr marL="346075" indent="-346075" defTabSz="736600">
              <a:lnSpc>
                <a:spcPct val="105000"/>
              </a:lnSpc>
              <a:buSzPct val="95000"/>
              <a:buFont typeface="Wingdings" pitchFamily="2" charset="2"/>
              <a:buAutoNum type="arabicPeriod"/>
            </a:pPr>
            <a:endParaRPr lang="en-US" sz="1800" dirty="0" smtClean="0">
              <a:latin typeface="Arial" pitchFamily="34" charset="0"/>
              <a:cs typeface="Arial" pitchFamily="34" charset="0"/>
            </a:endParaRPr>
          </a:p>
          <a:p>
            <a:pPr marL="346075" indent="-346075" defTabSz="736600">
              <a:lnSpc>
                <a:spcPct val="105000"/>
              </a:lnSpc>
              <a:buSzPct val="95000"/>
              <a:buFont typeface="Wingdings" pitchFamily="2" charset="2"/>
              <a:buAutoNum type="arabicPeriod"/>
            </a:pPr>
            <a:r>
              <a:rPr lang="en-US" sz="1800" dirty="0" smtClean="0">
                <a:latin typeface="Arial" pitchFamily="34" charset="0"/>
                <a:cs typeface="Arial" pitchFamily="34" charset="0"/>
              </a:rPr>
              <a:t> </a:t>
            </a:r>
            <a:r>
              <a:rPr lang="en-US" sz="1800" i="1" dirty="0">
                <a:latin typeface="Arial" pitchFamily="34" charset="0"/>
                <a:cs typeface="Arial" pitchFamily="34" charset="0"/>
              </a:rPr>
              <a:t>IS</a:t>
            </a:r>
            <a:r>
              <a:rPr lang="en-US" sz="1800" dirty="0">
                <a:latin typeface="Arial" pitchFamily="34" charset="0"/>
                <a:cs typeface="Arial" pitchFamily="34" charset="0"/>
              </a:rPr>
              <a:t>  curve</a:t>
            </a:r>
          </a:p>
          <a:p>
            <a:pPr lvl="1" indent="-231775" defTabSz="736600">
              <a:lnSpc>
                <a:spcPct val="105000"/>
              </a:lnSpc>
              <a:spcBef>
                <a:spcPct val="15000"/>
              </a:spcBef>
              <a:buSzPct val="95000"/>
              <a:buFont typeface="Wingdings" pitchFamily="2" charset="2"/>
              <a:buChar char="§"/>
            </a:pPr>
            <a:r>
              <a:rPr lang="en-US" sz="1800" dirty="0">
                <a:latin typeface="Arial" pitchFamily="34" charset="0"/>
                <a:cs typeface="Arial" pitchFamily="34" charset="0"/>
              </a:rPr>
              <a:t>comes from Keynesian Cross when planned investment depends negatively on interest rate</a:t>
            </a:r>
          </a:p>
          <a:p>
            <a:pPr lvl="1" indent="-231775" defTabSz="736600">
              <a:lnSpc>
                <a:spcPct val="105000"/>
              </a:lnSpc>
              <a:spcBef>
                <a:spcPct val="15000"/>
              </a:spcBef>
              <a:buSzPct val="95000"/>
              <a:buFont typeface="Wingdings" pitchFamily="2" charset="2"/>
              <a:buChar char="§"/>
            </a:pPr>
            <a:r>
              <a:rPr lang="en-US" sz="1800" dirty="0">
                <a:latin typeface="Arial" pitchFamily="34" charset="0"/>
                <a:cs typeface="Arial" pitchFamily="34" charset="0"/>
              </a:rPr>
              <a:t>shows all combinations of </a:t>
            </a:r>
            <a:r>
              <a:rPr lang="en-US" sz="1800" b="1" i="1" dirty="0">
                <a:latin typeface="Arial" pitchFamily="34" charset="0"/>
                <a:cs typeface="Arial" pitchFamily="34" charset="0"/>
              </a:rPr>
              <a:t>r</a:t>
            </a:r>
            <a:r>
              <a:rPr lang="en-US" sz="1800" dirty="0">
                <a:latin typeface="Arial" pitchFamily="34" charset="0"/>
                <a:cs typeface="Arial" pitchFamily="34" charset="0"/>
              </a:rPr>
              <a:t>  and </a:t>
            </a:r>
            <a:r>
              <a:rPr lang="en-US" sz="1800" b="1" i="1" dirty="0">
                <a:latin typeface="Arial" pitchFamily="34" charset="0"/>
                <a:cs typeface="Arial" pitchFamily="34" charset="0"/>
              </a:rPr>
              <a:t>Y</a:t>
            </a:r>
            <a:r>
              <a:rPr lang="en-US" sz="1800" dirty="0">
                <a:latin typeface="Arial" pitchFamily="34" charset="0"/>
                <a:cs typeface="Arial" pitchFamily="34" charset="0"/>
              </a:rPr>
              <a:t>  that equate planned expenditure with actual expenditure on goods &amp; services</a:t>
            </a:r>
          </a:p>
          <a:p>
            <a:pPr lvl="1" indent="-231775" defTabSz="736600">
              <a:lnSpc>
                <a:spcPct val="105000"/>
              </a:lnSpc>
              <a:spcBef>
                <a:spcPct val="15000"/>
              </a:spcBef>
              <a:buClr>
                <a:schemeClr val="accent1"/>
              </a:buClr>
              <a:buSzPct val="95000"/>
              <a:buFont typeface="Wingdings" pitchFamily="2" charset="2"/>
              <a:buChar char="§"/>
            </a:pPr>
            <a:endParaRPr lang="en-US" sz="1800" dirty="0">
              <a:latin typeface="Arial" pitchFamily="34" charset="0"/>
              <a:cs typeface="Arial" pitchFamily="34" charset="0"/>
            </a:endParaRPr>
          </a:p>
        </p:txBody>
      </p:sp>
      <p:pic>
        <p:nvPicPr>
          <p:cNvPr id="5" name="Picture 4" descr="coverart"/>
          <p:cNvPicPr>
            <a:picLocks noChangeAspect="1" noChangeArrowheads="1"/>
          </p:cNvPicPr>
          <p:nvPr/>
        </p:nvPicPr>
        <p:blipFill>
          <a:blip r:embed="rId3" cstate="print"/>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1860</TotalTime>
  <Words>1749</Words>
  <Application>Microsoft Office PowerPoint</Application>
  <PresentationFormat>On-screen Show (4:3)</PresentationFormat>
  <Paragraphs>294</Paragraphs>
  <Slides>28</Slides>
  <Notes>28</Notes>
  <HiddenSlides>1</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28</vt:i4>
      </vt:variant>
    </vt:vector>
  </HeadingPairs>
  <TitlesOfParts>
    <vt:vector size="31" baseType="lpstr">
      <vt:lpstr>Office Theme</vt:lpstr>
      <vt:lpstr>Image</vt:lpstr>
      <vt:lpstr>Equation</vt:lpstr>
      <vt:lpstr>Review of the previous lecture</vt:lpstr>
      <vt:lpstr>Review of the previous lecture</vt:lpstr>
      <vt:lpstr>Slide 2</vt:lpstr>
      <vt:lpstr>Lecture Contents</vt:lpstr>
      <vt:lpstr>The Keynesian Cross</vt:lpstr>
      <vt:lpstr>Elements of the Keynesian Cross</vt:lpstr>
      <vt:lpstr>Graphing planned expenditure</vt:lpstr>
      <vt:lpstr>Graphing the equilibrium condition</vt:lpstr>
      <vt:lpstr>The equilibrium value of income</vt:lpstr>
      <vt:lpstr>An increase in government purchases</vt:lpstr>
      <vt:lpstr>Solving for Y</vt:lpstr>
      <vt:lpstr>The government purchases multiplier</vt:lpstr>
      <vt:lpstr>The government purchases multiplier</vt:lpstr>
      <vt:lpstr>Why the multiplier is greater than 1</vt:lpstr>
      <vt:lpstr>An increase in taxes</vt:lpstr>
      <vt:lpstr>Solving for Y</vt:lpstr>
      <vt:lpstr>The Tax Multiplier</vt:lpstr>
      <vt:lpstr>The Tax Multiplier</vt:lpstr>
      <vt:lpstr>The Tax Multiplier</vt:lpstr>
      <vt:lpstr>Exercise:</vt:lpstr>
      <vt:lpstr>The IS curve</vt:lpstr>
      <vt:lpstr>Deriving the IS curve</vt:lpstr>
      <vt:lpstr>Understanding the IS curve’s slope</vt:lpstr>
      <vt:lpstr>The IS curve and the Loanable Funds model</vt:lpstr>
      <vt:lpstr>Fiscal Policy and the IS curve</vt:lpstr>
      <vt:lpstr>Shifting the IS curve:  G</vt:lpstr>
      <vt:lpstr>Exercise:  Shifting the IS curve</vt:lpstr>
      <vt:lpstr>Summary</vt:lpstr>
    </vt:vector>
  </TitlesOfParts>
  <Company>Worth Publishers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Mankiw 5/e Chapter 10:  Aggregate Demand I</dc:title>
  <dc:creator>Ron Cronovich</dc:creator>
  <cp:lastModifiedBy>NTS</cp:lastModifiedBy>
  <cp:revision>218</cp:revision>
  <dcterms:created xsi:type="dcterms:W3CDTF">2002-03-05T00:09:49Z</dcterms:created>
  <dcterms:modified xsi:type="dcterms:W3CDTF">2012-12-14T04:48:50Z</dcterms:modified>
</cp:coreProperties>
</file>