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4" r:id="rId1"/>
  </p:sldMasterIdLst>
  <p:notesMasterIdLst>
    <p:notesMasterId r:id="rId36"/>
  </p:notesMasterIdLst>
  <p:handoutMasterIdLst>
    <p:handoutMasterId r:id="rId37"/>
  </p:handoutMasterIdLst>
  <p:sldIdLst>
    <p:sldId id="451" r:id="rId2"/>
    <p:sldId id="450" r:id="rId3"/>
    <p:sldId id="352" r:id="rId4"/>
    <p:sldId id="354" r:id="rId5"/>
    <p:sldId id="355" r:id="rId6"/>
    <p:sldId id="370" r:id="rId7"/>
    <p:sldId id="375" r:id="rId8"/>
    <p:sldId id="376" r:id="rId9"/>
    <p:sldId id="391" r:id="rId10"/>
    <p:sldId id="377" r:id="rId11"/>
    <p:sldId id="398" r:id="rId12"/>
    <p:sldId id="399" r:id="rId13"/>
    <p:sldId id="378" r:id="rId14"/>
    <p:sldId id="427" r:id="rId15"/>
    <p:sldId id="407" r:id="rId16"/>
    <p:sldId id="410" r:id="rId17"/>
    <p:sldId id="371" r:id="rId18"/>
    <p:sldId id="414" r:id="rId19"/>
    <p:sldId id="415" r:id="rId20"/>
    <p:sldId id="424" r:id="rId21"/>
    <p:sldId id="413" r:id="rId22"/>
    <p:sldId id="384" r:id="rId23"/>
    <p:sldId id="429" r:id="rId24"/>
    <p:sldId id="386" r:id="rId25"/>
    <p:sldId id="431" r:id="rId26"/>
    <p:sldId id="432" r:id="rId27"/>
    <p:sldId id="434" r:id="rId28"/>
    <p:sldId id="440" r:id="rId29"/>
    <p:sldId id="441" r:id="rId30"/>
    <p:sldId id="389" r:id="rId31"/>
    <p:sldId id="349" r:id="rId32"/>
    <p:sldId id="449" r:id="rId33"/>
    <p:sldId id="372" r:id="rId34"/>
    <p:sldId id="390" r:id="rId3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9966"/>
    <a:srgbClr val="C0C0C0"/>
    <a:srgbClr val="DDDDDD"/>
    <a:srgbClr val="B2B2B2"/>
    <a:srgbClr val="0000FF"/>
    <a:srgbClr val="CCFFCC"/>
    <a:srgbClr val="FFFFCC"/>
    <a:srgbClr val="FFCC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79" autoAdjust="0"/>
    <p:restoredTop sz="90502" autoAdjust="0"/>
  </p:normalViewPr>
  <p:slideViewPr>
    <p:cSldViewPr>
      <p:cViewPr>
        <p:scale>
          <a:sx n="40" d="100"/>
          <a:sy n="40" d="100"/>
        </p:scale>
        <p:origin x="-888" y="-77"/>
      </p:cViewPr>
      <p:guideLst>
        <p:guide orient="horz" pos="2592"/>
        <p:guide pos="2880"/>
      </p:guideLst>
    </p:cSldViewPr>
  </p:slideViewPr>
  <p:outlineViewPr>
    <p:cViewPr>
      <p:scale>
        <a:sx n="33" d="100"/>
        <a:sy n="33" d="100"/>
      </p:scale>
      <p:origin x="42" y="13362"/>
    </p:cViewPr>
    <p:sldLst>
      <p:sld r:id="rId1" collapse="1"/>
    </p:sldLst>
  </p:outlineViewPr>
  <p:notesTextViewPr>
    <p:cViewPr>
      <p:scale>
        <a:sx n="100" d="100"/>
        <a:sy n="100" d="100"/>
      </p:scale>
      <p:origin x="0" y="0"/>
    </p:cViewPr>
  </p:notesTextViewPr>
  <p:sorterViewPr>
    <p:cViewPr>
      <p:scale>
        <a:sx n="94" d="100"/>
        <a:sy n="94" d="100"/>
      </p:scale>
      <p:origin x="0" y="0"/>
    </p:cViewPr>
  </p:sorterViewPr>
  <p:notesViewPr>
    <p:cSldViewPr>
      <p:cViewPr>
        <p:scale>
          <a:sx n="80" d="100"/>
          <a:sy n="80" d="100"/>
        </p:scale>
        <p:origin x="-1206" y="2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_rels/viewProps.xml.rels><?xml version="1.0" encoding="UTF-8" standalone="yes"?>
<Relationships xmlns="http://schemas.openxmlformats.org/package/2006/relationships"><Relationship Id="rId1" Type="http://schemas.openxmlformats.org/officeDocument/2006/relationships/slide" Target="slides/slide2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6.wmf"/><Relationship Id="rId1" Type="http://schemas.openxmlformats.org/officeDocument/2006/relationships/image" Target="../media/image1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3.wmf"/><Relationship Id="rId1" Type="http://schemas.openxmlformats.org/officeDocument/2006/relationships/image" Target="../media/image1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13.wmf"/><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2493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2493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2493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284141B-F68F-4708-AFB6-A0F2B1171F2A}" type="slidenum">
              <a:rPr lang="en-US"/>
              <a:pPr>
                <a:defRPr/>
              </a:pPr>
              <a:t>‹#›</a:t>
            </a:fld>
            <a:endParaRPr lang="en-US"/>
          </a:p>
        </p:txBody>
      </p:sp>
    </p:spTree>
    <p:extLst>
      <p:ext uri="{BB962C8B-B14F-4D97-AF65-F5344CB8AC3E}">
        <p14:creationId xmlns:p14="http://schemas.microsoft.com/office/powerpoint/2010/main" xmlns="" val="639942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33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33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3E0E5FB-85B4-41A3-91B0-795FA05A1454}" type="slidenum">
              <a:rPr lang="en-US"/>
              <a:pPr>
                <a:defRPr/>
              </a:pPr>
              <a:t>‹#›</a:t>
            </a:fld>
            <a:endParaRPr lang="en-US"/>
          </a:p>
        </p:txBody>
      </p:sp>
    </p:spTree>
    <p:extLst>
      <p:ext uri="{BB962C8B-B14F-4D97-AF65-F5344CB8AC3E}">
        <p14:creationId xmlns:p14="http://schemas.microsoft.com/office/powerpoint/2010/main" xmlns="" val="26288371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12BA921A-D82D-46AB-9A3E-A86772B2248F}" type="slidenum">
              <a:rPr lang="en-US" smtClean="0"/>
              <a:pPr/>
              <a:t>2</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34E9F5F5-FAE1-4C55-A01E-E0DB730B223C}" type="slidenum">
              <a:rPr lang="en-US" smtClean="0"/>
              <a:pPr/>
              <a:t>3</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smtClean="0"/>
              <a:t>Point out the recessions, where GDP growth is negative for two or more quarters.</a:t>
            </a:r>
          </a:p>
          <a:p>
            <a:pPr eaLnBrk="1" hangingPunct="1"/>
            <a:r>
              <a:rPr lang="en-US" smtClean="0"/>
              <a:t>   1974:2 through 1975:2</a:t>
            </a:r>
          </a:p>
          <a:p>
            <a:pPr eaLnBrk="1" hangingPunct="1"/>
            <a:r>
              <a:rPr lang="en-US" smtClean="0"/>
              <a:t>   1980:2 through 1980:4</a:t>
            </a:r>
          </a:p>
          <a:p>
            <a:pPr eaLnBrk="1" hangingPunct="1"/>
            <a:r>
              <a:rPr lang="en-US" smtClean="0"/>
              <a:t>   1982:1 through 1982:4</a:t>
            </a:r>
          </a:p>
          <a:p>
            <a:pPr eaLnBrk="1" hangingPunct="1"/>
            <a:r>
              <a:rPr lang="en-US" smtClean="0"/>
              <a:t>   1991:1 through 1991:3</a:t>
            </a:r>
          </a:p>
          <a:p>
            <a:pPr eaLnBrk="1" hangingPunct="1"/>
            <a:endParaRPr lang="en-US" smtClean="0"/>
          </a:p>
          <a:p>
            <a:pPr eaLnBrk="1" hangingPunct="1"/>
            <a:r>
              <a:rPr lang="en-US" smtClean="0"/>
              <a:t>Source:  Department of Commerce, Bureau of Economic Analysis:  Growth rate of real GDP (chained 1996 dollars)</a:t>
            </a:r>
          </a:p>
          <a:p>
            <a:pPr eaLnBrk="1" hangingPunct="1"/>
            <a:r>
              <a:rPr lang="en-US" smtClean="0"/>
              <a:t>Note:  Recession dates may not precisely match official NBER recession dates, but data here do match that used in the text. </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C049C9AF-24BD-4801-A416-C08D00F9D94B}" type="slidenum">
              <a:rPr lang="en-US" smtClean="0"/>
              <a:pPr/>
              <a:t>4</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EC211BB5-3272-4C0C-B360-4A595FAB0270}" type="slidenum">
              <a:rPr lang="en-US" smtClean="0"/>
              <a:pPr/>
              <a:t>5</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smtClean="0"/>
              <a:t>Classical macroeconomic theory is what we learned in chapters 3-8.  This slide recaps an important lesson from classical theory, which stands in sharp contrast to what we’re about to cover now.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BCC162B8-2E8A-465E-8D99-61F41E167D31}" type="slidenum">
              <a:rPr lang="en-US" smtClean="0"/>
              <a:pPr/>
              <a:t>6</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smtClean="0"/>
              <a:t>…and, in an open economy, net exports.  (See chapter 12.)</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35F56160-8484-4C43-A38E-5CB2C86E054A}" type="slidenum">
              <a:rPr lang="en-US" smtClean="0"/>
              <a:pPr/>
              <a:t>7</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DC806D9F-3477-44AD-8B06-6BF7A83FC740}" type="slidenum">
              <a:rPr lang="en-US" smtClean="0"/>
              <a:pPr/>
              <a:t>8</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19A25E36-DD5D-45C2-941A-0C709C7F7FBF}" type="slidenum">
              <a:rPr lang="en-US" smtClean="0"/>
              <a:pPr/>
              <a:t>9</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F5274D16-A9C4-42F7-A28C-E38F731C01AC}" type="slidenum">
              <a:rPr lang="en-US" smtClean="0"/>
              <a:pPr/>
              <a:t>10</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smtClean="0"/>
              <a:t>The textbook explains different ways of thinking about the AD curve’s slope.  Here’s one that I find works for students:</a:t>
            </a:r>
          </a:p>
          <a:p>
            <a:pPr eaLnBrk="1" hangingPunct="1"/>
            <a:r>
              <a:rPr lang="en-US" smtClean="0"/>
              <a:t>An increase in the price level causes a fall in real money balances, and therefore a fall in the demand for goods &amp; services (because the demand for output is proportional to real money balances according to the simple money demand function that is implied by the quantity theory of money).</a:t>
            </a:r>
          </a:p>
          <a:p>
            <a:pPr eaLnBrk="1" hangingPunct="1"/>
            <a:endParaRPr lang="en-US" smtClean="0"/>
          </a:p>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72B777CB-ABB3-4CDC-8769-4E02F0178A79}" type="slidenum">
              <a:rPr lang="en-US" smtClean="0"/>
              <a:pPr/>
              <a:t>11</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smtClean="0"/>
              <a:t>For future reference (a bunch of slides later in this chapter), it will be useful to see how a change in M shifts the AD curve. </a:t>
            </a:r>
          </a:p>
          <a:p>
            <a:pPr eaLnBrk="1" hangingPunct="1"/>
            <a:r>
              <a:rPr lang="en-US" smtClean="0"/>
              <a:t>The tops of p.244 and 245 give some simple intuition for the shift.  Here’s the idea:  With velocity fixed, the quantity equation implies that PY is determined by M.  An increase in M causes an increase in PY, which means higher Y for each value of P, or higher P for each value of Y.  </a:t>
            </a:r>
          </a:p>
          <a:p>
            <a:pPr eaLnBrk="1" hangingPunct="1"/>
            <a:r>
              <a:rPr lang="en-US" smtClean="0"/>
              <a:t>Or:  for a given value of P, an increase in M implies higher real money balances.  In the simple money demand function associated with the Quantity Theory, the demand for real balances is proportional to the demand for output, so output must rise at each P in order for real money demand to rise and equal the new, higher supply of real balances M/P.  </a:t>
            </a:r>
          </a:p>
          <a:p>
            <a:pPr eaLnBrk="1" hangingPunct="1"/>
            <a:r>
              <a:rPr lang="en-US" smtClean="0"/>
              <a:t>Or, if you like, just have your students take on faith that an increase in the money supply shifts the AD curve to the right for now, telling them that they will learn how this works in Chapters 10 and 11.</a:t>
            </a:r>
          </a:p>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0F21408-5A1E-4287-8BE1-2AD56E63B066}" type="slidenum">
              <a:rPr lang="en-US" smtClean="0"/>
              <a:pPr/>
              <a:t>12</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smtClean="0"/>
              <a:t>Some textbooks also use the term “potential GDP” to mean the full-employment level of output.  </a:t>
            </a:r>
          </a:p>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32BBA3FC-1171-4261-B392-F8BC4D7294EA}" type="slidenum">
              <a:rPr lang="en-US" smtClean="0"/>
              <a:pPr/>
              <a:t>13</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C4A9C3B0-E397-4E18-BA11-B637806328B9}" type="slidenum">
              <a:rPr lang="en-US" smtClean="0"/>
              <a:pPr/>
              <a:t>14</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00BE8374-95CC-46D0-BAED-3C1C44FC630B}" type="slidenum">
              <a:rPr lang="en-US" smtClean="0"/>
              <a:pPr/>
              <a:t>15</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en-US" smtClean="0"/>
              <a:t>[The textbook does a fall in AD (Figure 9-5 on p.246); these slides do an increase.]</a:t>
            </a:r>
          </a:p>
          <a:p>
            <a:pPr eaLnBrk="1" hangingPunct="1"/>
            <a:r>
              <a:rPr lang="en-US" smtClean="0"/>
              <a:t>  </a:t>
            </a:r>
          </a:p>
          <a:p>
            <a:pPr eaLnBrk="1" hangingPunct="1"/>
            <a:r>
              <a:rPr lang="en-US" smtClean="0"/>
              <a:t>Notice that the results in this graph are exactly as we learned in chapters 3-8:  a change in the money supply affects the price level, but not the quantity of output.  Here, we are seeing these results on a graph with different variables on the axes (P and Y), but it’s the same model.  </a:t>
            </a:r>
          </a:p>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D6CDD711-B62C-467C-A440-34C69A5DC51C}" type="slidenum">
              <a:rPr lang="en-US" smtClean="0"/>
              <a:pPr/>
              <a:t>16</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smtClean="0"/>
              <a:t>The assumption that all prices are fixed in the short run is extreme.  Chapter 13 derives the SRAS curve under more realistic assumptions, and Chapter 19 (section 19-2) explores price stickiness in more detail.  </a:t>
            </a:r>
          </a:p>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CEF177C9-8D1D-42F7-B177-5F9D6280C562}" type="slidenum">
              <a:rPr lang="en-US" smtClean="0"/>
              <a:pPr/>
              <a:t>17</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r>
              <a:rPr lang="en-US" smtClean="0"/>
              <a:t>Notice that the results in this graph are exactly as we learned in chapters 3-8:  a change in the money supply affects the price level, but not the quantity of output.  Here, we are seeing these results on a graph with different variables on the axes (P and Y), but it’s the same model.  </a:t>
            </a:r>
          </a:p>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35615F96-9334-4070-83E1-705ABDE518CE}" type="slidenum">
              <a:rPr lang="en-US" smtClean="0"/>
              <a:pPr/>
              <a:t>18</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r>
              <a:rPr lang="en-US" smtClean="0"/>
              <a:t>[The textbook (Figure 9-7 on p.248) does a decrease in AD, these slides do an increase.]</a:t>
            </a:r>
          </a:p>
          <a:p>
            <a:pPr eaLnBrk="1" hangingPunct="1"/>
            <a:endParaRPr lang="en-US" smtClean="0"/>
          </a:p>
          <a:p>
            <a:pPr eaLnBrk="1" hangingPunct="1"/>
            <a:r>
              <a:rPr lang="en-US" smtClean="0"/>
              <a:t>What about the unemployment rate?  Remember from chapter 2:  Okun’s law says that unemployment and output are negatively related.  In the graph here, in order for firms to increase output, they require more workers.  Employment rises, and the unemployment rate falls.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E0D1B3EF-6A57-4237-90AB-6D96E1997BAC}" type="slidenum">
              <a:rPr lang="en-US" smtClean="0"/>
              <a:pPr/>
              <a:t>19</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smtClean="0"/>
              <a:t>You might want to discuss the intuition for the price adjustment in each case.  </a:t>
            </a:r>
          </a:p>
          <a:p>
            <a:pPr eaLnBrk="1" hangingPunct="1"/>
            <a:r>
              <a:rPr lang="en-US" smtClean="0"/>
              <a:t>First, suppose aggregate demand is higher than the full-employment level of output in the economy’s initial short-run equilibrium.  Then, there is upward pressure on prices:  In order for firms to produce this above-average level of output, they must pay their workers overtime and make their capital work at a high intensity, which causes more maintenance, repairs, and depreciation.  For all these reasons, firms would like to raise their prices.  In the short run, they cannot.  But over time, prices gradually become “unstuck,” and firms can increase prices in response to these cost pressures.  </a:t>
            </a:r>
          </a:p>
          <a:p>
            <a:pPr eaLnBrk="1" hangingPunct="1"/>
            <a:r>
              <a:rPr lang="en-US" smtClean="0"/>
              <a:t>Instead, suppose that output is below its natural rate.  Then, there is downward pressure on prices:  Firms can’t sell as much output as they’d like at their current prices, so they would like to reduce prices.  With lower than normal output, firms won’t need as many workers as normal, so they cut back on labor, and the unemployment rate rises above the “natural rate of unemployment.”  The high unemployment rate puts downward pressure on wages.  Wages and prices are “stuck” in the short run, but over time, they fall in response to these pressures.  </a:t>
            </a:r>
          </a:p>
          <a:p>
            <a:pPr eaLnBrk="1" hangingPunct="1"/>
            <a:r>
              <a:rPr lang="en-US" smtClean="0"/>
              <a:t>Finally:  if output equals its normal (or “natural”) level, then there is no pressure for prices to rise or fall.  Over time, as prices become “unstuck,” they will simply remain constant.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56CD4E04-8AB3-451F-8B11-C3B282051113}" type="slidenum">
              <a:rPr lang="en-US" smtClean="0"/>
              <a:pPr/>
              <a:t>20</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smtClean="0"/>
              <a:t>This slide puts together the pieces that have been developed over the previous slides:  the short-run and long-run effects, as well as the adjustment of prices over time that causes the economy to move from the short-run equilibrium at point B to the long-run equilibrium at C. </a:t>
            </a:r>
          </a:p>
          <a:p>
            <a:pPr eaLnBrk="1" hangingPunct="1"/>
            <a:endParaRPr lang="en-US" smtClean="0"/>
          </a:p>
          <a:p>
            <a:pPr eaLnBrk="1" hangingPunct="1"/>
            <a:r>
              <a:rPr lang="en-US" smtClean="0"/>
              <a:t>The economy starts at point A; output and unemployment are at their “natural” rates.  The Fed increases the money supply, shifting AD to the right.   </a:t>
            </a:r>
            <a:br>
              <a:rPr lang="en-US" smtClean="0"/>
            </a:br>
            <a:r>
              <a:rPr lang="en-US" smtClean="0"/>
              <a:t>In the short run, prices are sticky, so output rises.  The new short-run equilibrium is at point B in the graph.  </a:t>
            </a:r>
          </a:p>
          <a:p>
            <a:pPr eaLnBrk="1" hangingPunct="1"/>
            <a:r>
              <a:rPr lang="en-US" smtClean="0"/>
              <a:t>In order for firms to increase output, they hire more workers, so unemployment falls below the natural rate of unemployment, putting upward pressure on wages.  The high level of demand for goods &amp; services at point B puts upward pressure on prices.  </a:t>
            </a:r>
          </a:p>
          <a:p>
            <a:pPr eaLnBrk="1" hangingPunct="1"/>
            <a:r>
              <a:rPr lang="en-US" smtClean="0"/>
              <a:t>Over time, as prices become “unstuck,” they begin to rise in response to these pressures.  The price level rises and the economy moves up its (new) AD curve, from point B toward point C.  </a:t>
            </a:r>
          </a:p>
          <a:p>
            <a:pPr eaLnBrk="1" hangingPunct="1"/>
            <a:r>
              <a:rPr lang="en-US" smtClean="0"/>
              <a:t>This process stops when the economy gets to point C:  output again equals the “natural rate of output,” and unemployment again equals the natural rate of unemployment, so there is no further pressure on prices to change.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2A3268E6-92A4-4750-8742-70B607D2D436}" type="slidenum">
              <a:rPr lang="en-US" smtClean="0"/>
              <a:pPr/>
              <a:t>21</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smtClean="0"/>
              <a:t>[The example in the textbook is an exogenous INCREASE in velocity.]</a:t>
            </a:r>
          </a:p>
          <a:p>
            <a:pPr eaLnBrk="1" hangingPunct="1"/>
            <a:r>
              <a:rPr lang="en-US" smtClean="0"/>
              <a:t>The exogenous decrease in velocity corresponds to an exogenous increase in demand for real money balances (relative to income &amp; transactions).  This might occur in response to a wave of credit card fraud, which presumably would make nervous consumers more inclined to use cash in their transactions.  If there’s an exogenous increase in real money demand (i.e., an increase NOT caused by an increase in Y), then M/P must increase as well; if the Fed holds M constant, then P must fall.  Thus, the increase in real money demand causes a decrease in the value of P associated with each Y, and the AD curve shifts down.   </a:t>
            </a:r>
          </a:p>
          <a:p>
            <a:pPr eaLnBrk="1" hangingPunct="1"/>
            <a:endParaRPr lang="en-US" smtClean="0"/>
          </a:p>
          <a:p>
            <a:pPr eaLnBrk="1" hangingPunct="1"/>
            <a:r>
              <a:rPr lang="en-US" smtClean="0"/>
              <a:t>The velocity shock is the only AD shock we can analyze at this point, because (for this chapter only) we have derived the AD curve from the Quantity Theory of Money.   However, if you have not derived the AD curve from the Quantity Theory, as discussed in the notes accompanying the title slide of this chapter, then you could pick any number of AD shocks:  a stock market crash causes consumers to cut back on spending; a fall in business confidence causes a decrease in investment; a recession in a country with which we trade causes causes an exogenous decrease in their demand for our exports.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AAB308CA-FFCF-4408-9311-3FE964820503}" type="slidenum">
              <a:rPr lang="en-US" smtClean="0"/>
              <a:pPr/>
              <a:t>22</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r>
              <a:rPr lang="en-US" smtClean="0"/>
              <a:t>Note the economy’s “self-correction” mechanism:  </a:t>
            </a:r>
          </a:p>
          <a:p>
            <a:pPr eaLnBrk="1" hangingPunct="1"/>
            <a:r>
              <a:rPr lang="en-US" smtClean="0"/>
              <a:t>When in a recession, the economy --- left to its own devices --- “fixes” itself:  the gradual adjustment of prices helps the economy recover from the shock and return to full employment.  </a:t>
            </a:r>
          </a:p>
          <a:p>
            <a:pPr eaLnBrk="1" hangingPunct="1"/>
            <a:endParaRPr lang="en-US" smtClean="0"/>
          </a:p>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1DA46C8-F502-44D6-A2BC-F22FC3C61A94}" type="slidenum">
              <a:rPr lang="en-US" smtClean="0"/>
              <a:pPr/>
              <a:t>23</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D1A3AD51-AD9E-455A-92F0-178C4C28D818}" type="slidenum">
              <a:rPr lang="en-US" smtClean="0"/>
              <a:pPr/>
              <a:t>24</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smtClean="0"/>
              <a:t>Oil is required to heat the factories in which goods are produced, and to fuel the trucks that transport the goods from the factories to the warehouses to the Walmarts.  A sharp increase in the price of oil, therefore, has a substantial effect on production costs.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3DF80E0-2A32-40CA-9339-F5D2578EE13D}" type="slidenum">
              <a:rPr lang="en-US" smtClean="0"/>
              <a:pPr/>
              <a:t>25</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r>
              <a:rPr lang="en-US" smtClean="0"/>
              <a:t>And, as output falls from Ybar to Y2 in the graph, we would expect to see unemployment increase above the natural rate of unemployment.  (Recall from chapter 2:  Okun’s law says that output and unemployment are inversely related.)</a:t>
            </a:r>
          </a:p>
          <a:p>
            <a:pPr eaLnBrk="1" hangingPunct="1"/>
            <a:endParaRPr lang="en-US" smtClean="0"/>
          </a:p>
          <a:p>
            <a:pPr eaLnBrk="1" hangingPunct="1"/>
            <a:r>
              <a:rPr lang="en-US" smtClean="0"/>
              <a:t>Note the phrase “in absence of further price shocks.”  As we will see shortly, just as the economy was recovering from the first big oil shock, a second one came along.  </a:t>
            </a:r>
          </a:p>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F5223047-8769-42E6-BAD4-6AA4EB540FC6}" type="slidenum">
              <a:rPr lang="en-US" smtClean="0"/>
              <a:pPr/>
              <a:t>26</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smtClean="0"/>
              <a:t>This slide first summarizes the model’s predictions from the preceding slide, and then presents data (from the text, p.253) that supports the model’s predictions.  </a:t>
            </a:r>
          </a:p>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5CEE6319-88AF-4BFD-9579-A956255B869C}" type="slidenum">
              <a:rPr lang="en-US" smtClean="0"/>
              <a:pPr/>
              <a:t>27</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smtClean="0"/>
              <a:t>Data source:  See p.254 of the textbook.</a:t>
            </a:r>
          </a:p>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B6803320-2ACD-4048-8B0E-63F9ABC779EB}" type="slidenum">
              <a:rPr lang="en-US" smtClean="0"/>
              <a:pPr/>
              <a:t>28</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r>
              <a:rPr lang="en-US" smtClean="0"/>
              <a:t>A few slides back, we did the analysis of an adverse supply shock.  It might be worth noting that the predicted effects of a favorable supply shock are just the opposite:  in the short run, the price level (or inflation rate) falls, output rises, and unemployment falls.  </a:t>
            </a:r>
          </a:p>
          <a:p>
            <a:pPr eaLnBrk="1" hangingPunct="1"/>
            <a:endParaRPr lang="en-US" smtClean="0"/>
          </a:p>
          <a:p>
            <a:pPr eaLnBrk="1" hangingPunct="1"/>
            <a:r>
              <a:rPr lang="en-US" smtClean="0"/>
              <a:t>Looking at the graph:  at first glance, it may seem that the fall in oil prices doesn’t occur until 1986.  But remind students to look at the left-hand scale, on which 0 is in the middle, not at the bottom.  Oil prices fell about 10% in 1982, and generally fell during most years between 1982 and 1986.  </a:t>
            </a:r>
          </a:p>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29984314-DF8B-4B21-8586-53CCCED3E6F8}" type="slidenum">
              <a:rPr lang="en-US" smtClean="0"/>
              <a:pPr/>
              <a:t>29</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en-US" smtClean="0"/>
              <a:t>Chapter 14 is devoted to stabilization policy.  </a:t>
            </a:r>
          </a:p>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AA4264C6-7942-4BDE-8519-1BEBAB06E755}" type="slidenum">
              <a:rPr lang="en-US" smtClean="0"/>
              <a:pPr/>
              <a:t>30</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90A012BF-D6A0-47E6-86EF-7B237382A153}" type="slidenum">
              <a:rPr lang="en-US" smtClean="0"/>
              <a:pPr/>
              <a:t>31</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smtClean="0"/>
              <a:t>Note:  If the Fed correctly anticipates the sign and magnitude of the shock, then the Fed can respond as the shock occurs rather than after, and the economy never would go to point B - it would go immediately to point C.  </a:t>
            </a:r>
          </a:p>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BCD87C64-B298-4D5C-ACC6-EAACB85477BA}" type="slidenum">
              <a:rPr lang="en-US" smtClean="0"/>
              <a:pPr/>
              <a:t>32</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EF4BF638-0DBC-47E0-A36E-3B8BC8B88213}" type="slidenum">
              <a:rPr lang="en-US" smtClean="0"/>
              <a:pPr/>
              <a:t>33</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F25FD68-541C-483F-9528-6E171B3A7137}" type="datetime1">
              <a:rPr lang="en-US"/>
              <a:pPr>
                <a:defRPr/>
              </a:pPr>
              <a:t>12/13/2012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r>
              <a:rPr lang="en-US"/>
              <a:t>slide </a:t>
            </a:r>
            <a:fld id="{DE3B9789-F20C-4684-BA17-2B40A1AEA344}" type="slidenum">
              <a:rPr lang="en-US"/>
              <a:pPr>
                <a:defRPr/>
              </a:pPr>
              <a:t>‹#›</a:t>
            </a:fld>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90C28F6-ECD4-4E48-8B9D-DB12CAA4E4D5}" type="datetime1">
              <a:rPr lang="en-US"/>
              <a:pPr>
                <a:defRPr/>
              </a:pPr>
              <a:t>12/13/2012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r>
              <a:rPr lang="en-US"/>
              <a:t>slide </a:t>
            </a:r>
            <a:fld id="{7DEF49EC-0512-4D59-AC11-C5238FB69EE5}" type="slidenum">
              <a:rPr lang="en-US"/>
              <a:pPr>
                <a:defRPr/>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F6CEE57-804B-4A2D-9B95-C1562C863243}" type="datetime1">
              <a:rPr lang="en-US"/>
              <a:pPr>
                <a:defRPr/>
              </a:pPr>
              <a:t>12/13/2012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r>
              <a:rPr lang="en-US"/>
              <a:t>slide </a:t>
            </a:r>
            <a:fld id="{31696ED6-7345-4DE0-80F1-310B4C0DA09B}"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ABABD0A-743D-44BC-ABA3-3649504B61FA}" type="datetime1">
              <a:rPr lang="en-US"/>
              <a:pPr>
                <a:defRPr/>
              </a:pPr>
              <a:t>12/13/2012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r>
              <a:rPr lang="en-US"/>
              <a:t>slide </a:t>
            </a:r>
            <a:fld id="{A08BAB91-C7BC-400B-87D6-C7F7D3FEAB99}"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5A901C0-7F53-4CC6-AB0B-DC31C2D64B29}" type="datetime1">
              <a:rPr lang="en-US"/>
              <a:pPr>
                <a:defRPr/>
              </a:pPr>
              <a:t>12/13/2012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r>
              <a:rPr lang="en-US"/>
              <a:t>slide </a:t>
            </a:r>
            <a:fld id="{030A68A6-B0F5-47B2-97DB-4088A7245121}"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4540601-FA23-4B68-AF3C-D333DCD8CA57}" type="datetime1">
              <a:rPr lang="en-US"/>
              <a:pPr>
                <a:defRPr/>
              </a:pPr>
              <a:t>12/13/2012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r>
              <a:rPr lang="en-US"/>
              <a:t>slide </a:t>
            </a:r>
            <a:fld id="{5A343A28-3C54-4986-8A86-FB5D3D933DBA}"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F98EBE-2DE1-494C-99E0-AE426110B582}" type="datetime1">
              <a:rPr lang="en-US"/>
              <a:pPr>
                <a:defRPr/>
              </a:pPr>
              <a:t>12/13/2012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r>
              <a:rPr lang="en-US"/>
              <a:t>slide </a:t>
            </a:r>
            <a:fld id="{101C4260-5696-4B27-BDBF-F3127EC1CABC}"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D5DE32D-ABEB-4E58-B58F-5B40A2A0829C}" type="datetime1">
              <a:rPr lang="en-US"/>
              <a:pPr>
                <a:defRPr/>
              </a:pPr>
              <a:t>12/13/2012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r>
              <a:rPr lang="en-US"/>
              <a:t>slide </a:t>
            </a:r>
            <a:fld id="{9B0DE86E-3F83-44A7-A87B-88F8287612FF}"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46341D7-E139-4868-9B6E-58BB97E9B837}" type="datetime1">
              <a:rPr lang="en-US"/>
              <a:pPr>
                <a:defRPr/>
              </a:pPr>
              <a:t>12/13/2012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r>
              <a:rPr lang="en-US"/>
              <a:t>slide </a:t>
            </a:r>
            <a:fld id="{C67BF471-5062-4CA1-AF5B-127DBEBC31CB}"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AC343C6-D05E-4A85-A86D-809F7A5055E1}" type="datetime1">
              <a:rPr lang="en-US"/>
              <a:pPr>
                <a:defRPr/>
              </a:pPr>
              <a:t>12/13/2012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r>
              <a:rPr lang="en-US"/>
              <a:t>slide </a:t>
            </a:r>
            <a:fld id="{35092C84-2F4B-45AB-B0EA-0B23751D4D90}"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929467D-E233-4840-B74C-7875F450EEC8}" type="datetime1">
              <a:rPr lang="en-US"/>
              <a:pPr>
                <a:defRPr/>
              </a:pPr>
              <a:t>12/13/2012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r>
              <a:rPr lang="en-US"/>
              <a:t>slide </a:t>
            </a:r>
            <a:fld id="{E964E33F-8376-4C30-BE4F-A35CDC301AA3}"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29015EA-FC18-45EF-B650-E9D5286B1788}" type="datetime1">
              <a:rPr lang="en-US"/>
              <a:pPr>
                <a:defRPr/>
              </a:pPr>
              <a:t>12/13/2012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r>
              <a:rPr lang="en-US"/>
              <a:t>slide </a:t>
            </a:r>
            <a:fld id="{D2EC12A0-3659-43CD-AEA4-4A57E1D4730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transition/>
  <p:timing>
    <p:tnLst>
      <p:par>
        <p:cTn id="1" dur="indefinite" restart="never" nodeType="tmRoot"/>
      </p:par>
    </p:tnLst>
  </p:timing>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Microsoft_Office_Excel_97-2003_Worksheet2.xls"/></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Microsoft_Office_Excel_97-2003_Worksheet3.xls"/></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Microsoft_Office_Excel_97-2003_Worksheet4.xls"/></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a:xfrm>
            <a:off x="381000" y="0"/>
            <a:ext cx="8229600" cy="914400"/>
          </a:xfrm>
        </p:spPr>
        <p:txBody>
          <a:bodyPr/>
          <a:lstStyle/>
          <a:p>
            <a:r>
              <a:rPr lang="en-US" sz="2400" b="1" dirty="0" smtClean="0">
                <a:latin typeface="Arial" charset="0"/>
              </a:rPr>
              <a:t>Review of the previous lecture</a:t>
            </a:r>
          </a:p>
        </p:txBody>
      </p:sp>
      <p:sp>
        <p:nvSpPr>
          <p:cNvPr id="61443" name="Rectangle 3"/>
          <p:cNvSpPr>
            <a:spLocks noGrp="1"/>
          </p:cNvSpPr>
          <p:nvPr>
            <p:ph type="body" idx="1"/>
          </p:nvPr>
        </p:nvSpPr>
        <p:spPr>
          <a:xfrm>
            <a:off x="457200" y="914400"/>
            <a:ext cx="8229600" cy="4525963"/>
          </a:xfrm>
        </p:spPr>
        <p:txBody>
          <a:bodyPr/>
          <a:lstStyle/>
          <a:p>
            <a:pPr>
              <a:lnSpc>
                <a:spcPct val="80000"/>
              </a:lnSpc>
              <a:buSzPct val="95000"/>
            </a:pPr>
            <a:r>
              <a:rPr lang="en-US" sz="1800" smtClean="0">
                <a:latin typeface="Arial" charset="0"/>
              </a:rPr>
              <a:t>Exchange rates</a:t>
            </a:r>
          </a:p>
          <a:p>
            <a:pPr lvl="1">
              <a:lnSpc>
                <a:spcPct val="80000"/>
              </a:lnSpc>
              <a:spcBef>
                <a:spcPct val="15000"/>
              </a:spcBef>
              <a:buSzPct val="95000"/>
              <a:buFont typeface="Wingdings" pitchFamily="2" charset="2"/>
              <a:buChar char="ü"/>
            </a:pPr>
            <a:r>
              <a:rPr lang="en-US" sz="1800" smtClean="0">
                <a:latin typeface="Arial" charset="0"/>
              </a:rPr>
              <a:t>nominal:  the price of a country’s currency in terms of another country’s currency</a:t>
            </a:r>
          </a:p>
          <a:p>
            <a:pPr lvl="1">
              <a:lnSpc>
                <a:spcPct val="80000"/>
              </a:lnSpc>
              <a:spcBef>
                <a:spcPct val="15000"/>
              </a:spcBef>
              <a:buSzPct val="95000"/>
              <a:buFont typeface="Wingdings" pitchFamily="2" charset="2"/>
              <a:buChar char="ü"/>
            </a:pPr>
            <a:r>
              <a:rPr lang="en-US" sz="1800" smtClean="0">
                <a:latin typeface="Arial" charset="0"/>
              </a:rPr>
              <a:t>real:  the price of a country’s goods in terms of another country’s goods.</a:t>
            </a:r>
          </a:p>
          <a:p>
            <a:pPr lvl="1">
              <a:lnSpc>
                <a:spcPct val="80000"/>
              </a:lnSpc>
              <a:spcBef>
                <a:spcPct val="15000"/>
              </a:spcBef>
              <a:buSzPct val="95000"/>
              <a:buFont typeface="Wingdings" pitchFamily="2" charset="2"/>
              <a:buChar char="ü"/>
            </a:pPr>
            <a:r>
              <a:rPr lang="en-US" sz="1800" smtClean="0">
                <a:latin typeface="Arial" charset="0"/>
              </a:rPr>
              <a:t>The real exchange rate equals the nominal rate times the ratio of prices of the two countries.</a:t>
            </a:r>
          </a:p>
          <a:p>
            <a:pPr>
              <a:lnSpc>
                <a:spcPct val="80000"/>
              </a:lnSpc>
              <a:spcBef>
                <a:spcPct val="15000"/>
              </a:spcBef>
              <a:buSzPct val="95000"/>
            </a:pPr>
            <a:endParaRPr lang="en-US" sz="1800" smtClean="0">
              <a:latin typeface="Arial" charset="0"/>
            </a:endParaRPr>
          </a:p>
          <a:p>
            <a:pPr>
              <a:lnSpc>
                <a:spcPct val="80000"/>
              </a:lnSpc>
              <a:spcBef>
                <a:spcPct val="15000"/>
              </a:spcBef>
              <a:buSzPct val="95000"/>
            </a:pPr>
            <a:r>
              <a:rPr lang="en-US" sz="1800" smtClean="0">
                <a:latin typeface="Arial" charset="0"/>
              </a:rPr>
              <a:t>How the real exchange rate is determined</a:t>
            </a:r>
          </a:p>
          <a:p>
            <a:pPr lvl="1">
              <a:lnSpc>
                <a:spcPct val="80000"/>
              </a:lnSpc>
              <a:spcBef>
                <a:spcPct val="15000"/>
              </a:spcBef>
              <a:buSzPct val="95000"/>
              <a:buFont typeface="Wingdings" pitchFamily="2" charset="2"/>
              <a:buChar char="ü"/>
            </a:pPr>
            <a:r>
              <a:rPr lang="en-US" sz="1800" b="1" i="1" smtClean="0">
                <a:latin typeface="Arial" charset="0"/>
              </a:rPr>
              <a:t>NX</a:t>
            </a:r>
            <a:r>
              <a:rPr lang="en-US" sz="1800" smtClean="0">
                <a:latin typeface="Arial" charset="0"/>
              </a:rPr>
              <a:t>  depends negatively on the real exchange rate, other things equal</a:t>
            </a:r>
          </a:p>
          <a:p>
            <a:pPr lvl="1">
              <a:lnSpc>
                <a:spcPct val="80000"/>
              </a:lnSpc>
              <a:spcBef>
                <a:spcPct val="15000"/>
              </a:spcBef>
              <a:buSzPct val="95000"/>
              <a:buFont typeface="Wingdings" pitchFamily="2" charset="2"/>
              <a:buChar char="ü"/>
            </a:pPr>
            <a:r>
              <a:rPr lang="en-US" sz="1800" smtClean="0">
                <a:latin typeface="Arial" charset="0"/>
              </a:rPr>
              <a:t>The real exchange rate adjusts to equate </a:t>
            </a:r>
            <a:br>
              <a:rPr lang="en-US" sz="1800" smtClean="0">
                <a:latin typeface="Arial" charset="0"/>
              </a:rPr>
            </a:br>
            <a:r>
              <a:rPr lang="en-US" sz="1800" b="1" i="1" smtClean="0">
                <a:latin typeface="Arial" charset="0"/>
              </a:rPr>
              <a:t>NX</a:t>
            </a:r>
            <a:r>
              <a:rPr lang="en-US" sz="1800" smtClean="0">
                <a:latin typeface="Arial" charset="0"/>
              </a:rPr>
              <a:t>  with net capital outflow</a:t>
            </a:r>
          </a:p>
          <a:p>
            <a:pPr>
              <a:lnSpc>
                <a:spcPct val="80000"/>
              </a:lnSpc>
              <a:buSzPct val="95000"/>
              <a:buFont typeface="Wingdings" pitchFamily="2" charset="2"/>
              <a:buChar char="ü"/>
            </a:pPr>
            <a:endParaRPr lang="en-US" sz="1800" smtClean="0">
              <a:latin typeface="Arial" charset="0"/>
            </a:endParaRPr>
          </a:p>
          <a:p>
            <a:pPr>
              <a:lnSpc>
                <a:spcPct val="80000"/>
              </a:lnSpc>
              <a:buSzPct val="95000"/>
            </a:pPr>
            <a:r>
              <a:rPr lang="en-US" sz="1800" smtClean="0">
                <a:latin typeface="Arial" charset="0"/>
              </a:rPr>
              <a:t>How the nominal exchange rate is determined</a:t>
            </a:r>
          </a:p>
          <a:p>
            <a:pPr lvl="1">
              <a:lnSpc>
                <a:spcPct val="80000"/>
              </a:lnSpc>
              <a:spcBef>
                <a:spcPct val="15000"/>
              </a:spcBef>
              <a:buSzPct val="95000"/>
              <a:buFont typeface="Wingdings" pitchFamily="2" charset="2"/>
              <a:buChar char="ü"/>
            </a:pPr>
            <a:r>
              <a:rPr lang="en-US" sz="1800" b="1" i="1" smtClean="0">
                <a:latin typeface="Arial" charset="0"/>
              </a:rPr>
              <a:t>e</a:t>
            </a:r>
            <a:r>
              <a:rPr lang="en-US" sz="1800" smtClean="0">
                <a:latin typeface="Arial" charset="0"/>
              </a:rPr>
              <a:t> equals the real exchange rate times the country’s price level relative to the foreign price level. </a:t>
            </a:r>
          </a:p>
          <a:p>
            <a:pPr lvl="1">
              <a:lnSpc>
                <a:spcPct val="80000"/>
              </a:lnSpc>
              <a:spcBef>
                <a:spcPct val="15000"/>
              </a:spcBef>
              <a:buSzPct val="95000"/>
              <a:buFont typeface="Wingdings" pitchFamily="2" charset="2"/>
              <a:buChar char="ü"/>
            </a:pPr>
            <a:r>
              <a:rPr lang="en-US" sz="1800" smtClean="0">
                <a:latin typeface="Arial" charset="0"/>
              </a:rPr>
              <a:t>For a given value of the real exchange rate, the percentage change in the nominal exchange rate equals the difference between the foreign &amp; domestic inflation rates.</a:t>
            </a:r>
          </a:p>
          <a:p>
            <a:pPr>
              <a:lnSpc>
                <a:spcPct val="80000"/>
              </a:lnSpc>
            </a:pPr>
            <a:endParaRPr lang="en-US" sz="1800" smtClean="0">
              <a:latin typeface="Arial" charset="0"/>
            </a:endParaRPr>
          </a:p>
        </p:txBody>
      </p:sp>
      <p:pic>
        <p:nvPicPr>
          <p:cNvPr id="5" name="Picture 4" descr="C:\Users\dr qaiser\Desktop\west_side_market.jpg"/>
          <p:cNvPicPr>
            <a:picLocks noChangeAspect="1" noChangeArrowheads="1"/>
          </p:cNvPicPr>
          <p:nvPr/>
        </p:nvPicPr>
        <p:blipFill>
          <a:blip r:embed="rId2"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p:cNvSpPr txBox="1">
            <a:spLocks noChangeArrowheads="1"/>
          </p:cNvSpPr>
          <p:nvPr/>
        </p:nvSpPr>
        <p:spPr bwMode="auto">
          <a:xfrm>
            <a:off x="609600" y="228600"/>
            <a:ext cx="8153400" cy="5386388"/>
          </a:xfrm>
          <a:prstGeom prst="rect">
            <a:avLst/>
          </a:prstGeom>
          <a:noFill/>
          <a:ln w="9525">
            <a:noFill/>
            <a:miter lim="800000"/>
            <a:headEnd/>
            <a:tailEnd/>
          </a:ln>
        </p:spPr>
        <p:txBody>
          <a:bodyPr>
            <a:spAutoFit/>
          </a:bodyPr>
          <a:lstStyle/>
          <a:p>
            <a:pPr algn="ctr"/>
            <a:r>
              <a:rPr lang="en-US" b="1">
                <a:latin typeface="Arial" charset="0"/>
                <a:cs typeface="Arial" charset="0"/>
              </a:rPr>
              <a:t>Lecture </a:t>
            </a:r>
            <a:r>
              <a:rPr lang="en-US" b="1" smtClean="0">
                <a:latin typeface="Arial" charset="0"/>
                <a:cs typeface="Arial" charset="0"/>
              </a:rPr>
              <a:t>14</a:t>
            </a:r>
            <a:endParaRPr lang="en-US" b="1">
              <a:latin typeface="Arial" charset="0"/>
              <a:cs typeface="Arial" charset="0"/>
            </a:endParaRPr>
          </a:p>
          <a:p>
            <a:pPr algn="ctr"/>
            <a:endParaRPr lang="en-US" b="1" dirty="0">
              <a:latin typeface="Arial" charset="0"/>
              <a:cs typeface="Arial" charset="0"/>
            </a:endParaRPr>
          </a:p>
          <a:p>
            <a:pPr algn="ctr"/>
            <a:endParaRPr lang="en-US" b="1" dirty="0">
              <a:latin typeface="Arial" charset="0"/>
              <a:cs typeface="Arial" charset="0"/>
            </a:endParaRPr>
          </a:p>
          <a:p>
            <a:pPr algn="ctr"/>
            <a:r>
              <a:rPr lang="en-US" sz="3200" b="1" dirty="0">
                <a:latin typeface="Arial" charset="0"/>
                <a:cs typeface="Arial" charset="0"/>
              </a:rPr>
              <a:t>Introduction to Economic Fluctuations</a:t>
            </a:r>
          </a:p>
          <a:p>
            <a:pPr algn="ctr"/>
            <a:endParaRPr lang="en-US" b="1" dirty="0">
              <a:latin typeface="Arial" charset="0"/>
              <a:cs typeface="Arial" charset="0"/>
            </a:endParaRPr>
          </a:p>
          <a:p>
            <a:pPr algn="ctr"/>
            <a:endParaRPr lang="en-US" b="1" dirty="0">
              <a:latin typeface="Arial" charset="0"/>
              <a:cs typeface="Arial" charset="0"/>
            </a:endParaRPr>
          </a:p>
          <a:p>
            <a:pPr algn="ctr"/>
            <a:endParaRPr lang="en-US" b="1" dirty="0">
              <a:latin typeface="Arial" charset="0"/>
              <a:cs typeface="Arial" charset="0"/>
            </a:endParaRPr>
          </a:p>
          <a:p>
            <a:pPr algn="ctr"/>
            <a:endParaRPr lang="en-US" b="1" dirty="0">
              <a:latin typeface="Arial" charset="0"/>
              <a:cs typeface="Arial" charset="0"/>
            </a:endParaRPr>
          </a:p>
          <a:p>
            <a:pPr algn="ctr"/>
            <a:endParaRPr lang="en-US" b="1" dirty="0">
              <a:latin typeface="Arial" charset="0"/>
              <a:cs typeface="Arial" charset="0"/>
            </a:endParaRPr>
          </a:p>
          <a:p>
            <a:pPr algn="ctr"/>
            <a:endParaRPr lang="en-US" b="1" dirty="0">
              <a:latin typeface="Arial" charset="0"/>
              <a:cs typeface="Arial" charset="0"/>
            </a:endParaRPr>
          </a:p>
          <a:p>
            <a:pPr algn="ctr"/>
            <a:endParaRPr lang="en-US" b="1" dirty="0">
              <a:latin typeface="Arial" charset="0"/>
              <a:cs typeface="Arial" charset="0"/>
            </a:endParaRPr>
          </a:p>
          <a:p>
            <a:pPr algn="ctr"/>
            <a:endParaRPr lang="en-US" b="1" i="1" dirty="0">
              <a:latin typeface="Arial" charset="0"/>
              <a:cs typeface="Arial" charset="0"/>
            </a:endParaRPr>
          </a:p>
          <a:p>
            <a:pPr algn="ctr"/>
            <a:r>
              <a:rPr lang="en-US" b="1" i="1" dirty="0">
                <a:latin typeface="Arial" charset="0"/>
                <a:cs typeface="Arial" charset="0"/>
              </a:rPr>
              <a:t>Instructor: Prof. Dr. </a:t>
            </a:r>
            <a:r>
              <a:rPr lang="en-US" b="1" i="1" dirty="0" err="1">
                <a:latin typeface="Arial" charset="0"/>
                <a:cs typeface="Arial" charset="0"/>
              </a:rPr>
              <a:t>Qaisar</a:t>
            </a:r>
            <a:r>
              <a:rPr lang="en-US" b="1" i="1" dirty="0">
                <a:latin typeface="Arial" charset="0"/>
                <a:cs typeface="Arial" charset="0"/>
              </a:rPr>
              <a:t> </a:t>
            </a:r>
            <a:r>
              <a:rPr lang="en-US" b="1" i="1" dirty="0" err="1">
                <a:latin typeface="Arial" charset="0"/>
                <a:cs typeface="Arial" charset="0"/>
              </a:rPr>
              <a:t>Abbas</a:t>
            </a:r>
            <a:endParaRPr lang="en-US" b="1" i="1" dirty="0">
              <a:latin typeface="Arial" charset="0"/>
              <a:cs typeface="Arial" charset="0"/>
            </a:endParaRPr>
          </a:p>
          <a:p>
            <a:pPr algn="ctr"/>
            <a:endParaRPr lang="en-US" b="1" dirty="0">
              <a:latin typeface="Arial" charset="0"/>
              <a:cs typeface="Arial" charset="0"/>
            </a:endParaRPr>
          </a:p>
        </p:txBody>
      </p:sp>
      <p:pic>
        <p:nvPicPr>
          <p:cNvPr id="21507" name="Picture 10"/>
          <p:cNvPicPr>
            <a:picLocks noChangeAspect="1" noChangeArrowheads="1"/>
          </p:cNvPicPr>
          <p:nvPr/>
        </p:nvPicPr>
        <p:blipFill>
          <a:blip r:embed="rId2" cstate="print"/>
          <a:srcRect/>
          <a:stretch>
            <a:fillRect/>
          </a:stretch>
        </p:blipFill>
        <p:spPr bwMode="auto">
          <a:xfrm>
            <a:off x="2362200" y="2057400"/>
            <a:ext cx="4419600" cy="20669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z="2400" b="1" smtClean="0">
                <a:latin typeface="Arial" charset="0"/>
                <a:cs typeface="Arial" charset="0"/>
              </a:rPr>
              <a:t>Lecture Contents</a:t>
            </a:r>
          </a:p>
        </p:txBody>
      </p:sp>
      <p:sp>
        <p:nvSpPr>
          <p:cNvPr id="22531" name="Rectangle 3"/>
          <p:cNvSpPr>
            <a:spLocks noGrp="1" noChangeArrowheads="1"/>
          </p:cNvSpPr>
          <p:nvPr>
            <p:ph idx="1"/>
          </p:nvPr>
        </p:nvSpPr>
        <p:spPr>
          <a:xfrm>
            <a:off x="990600" y="1219200"/>
            <a:ext cx="7543800" cy="4876800"/>
          </a:xfrm>
        </p:spPr>
        <p:txBody>
          <a:bodyPr/>
          <a:lstStyle/>
          <a:p>
            <a:pPr eaLnBrk="1" hangingPunct="1">
              <a:buClr>
                <a:schemeClr val="accent2"/>
              </a:buClr>
            </a:pPr>
            <a:endParaRPr lang="en-US" sz="1800" smtClean="0">
              <a:latin typeface="Arial" charset="0"/>
              <a:cs typeface="Arial" charset="0"/>
            </a:endParaRPr>
          </a:p>
          <a:p>
            <a:pPr eaLnBrk="1" hangingPunct="1">
              <a:buClr>
                <a:schemeClr val="accent2"/>
              </a:buClr>
            </a:pPr>
            <a:endParaRPr lang="en-US" sz="1800" smtClean="0">
              <a:latin typeface="Arial" charset="0"/>
              <a:cs typeface="Arial" charset="0"/>
            </a:endParaRPr>
          </a:p>
          <a:p>
            <a:pPr eaLnBrk="1" hangingPunct="1">
              <a:buClr>
                <a:schemeClr val="accent2"/>
              </a:buClr>
            </a:pPr>
            <a:endParaRPr lang="en-US" sz="1800" smtClean="0">
              <a:latin typeface="Arial" charset="0"/>
              <a:cs typeface="Arial" charset="0"/>
            </a:endParaRPr>
          </a:p>
          <a:p>
            <a:pPr eaLnBrk="1" hangingPunct="1">
              <a:buClr>
                <a:schemeClr val="accent2"/>
              </a:buClr>
            </a:pPr>
            <a:r>
              <a:rPr lang="en-US" sz="1800" smtClean="0">
                <a:latin typeface="Arial" charset="0"/>
                <a:cs typeface="Arial" charset="0"/>
              </a:rPr>
              <a:t>difference between short run &amp; long run</a:t>
            </a:r>
          </a:p>
          <a:p>
            <a:pPr eaLnBrk="1" hangingPunct="1">
              <a:buClr>
                <a:schemeClr val="accent2"/>
              </a:buClr>
            </a:pPr>
            <a:endParaRPr lang="en-US" sz="1800" smtClean="0">
              <a:latin typeface="Arial" charset="0"/>
              <a:cs typeface="Arial" charset="0"/>
            </a:endParaRPr>
          </a:p>
          <a:p>
            <a:pPr eaLnBrk="1" hangingPunct="1">
              <a:buClr>
                <a:schemeClr val="accent2"/>
              </a:buClr>
            </a:pPr>
            <a:r>
              <a:rPr lang="en-US" sz="1800" smtClean="0">
                <a:latin typeface="Arial" charset="0"/>
                <a:cs typeface="Arial" charset="0"/>
              </a:rPr>
              <a:t>introduction to aggregate demand</a:t>
            </a:r>
          </a:p>
          <a:p>
            <a:pPr eaLnBrk="1" hangingPunct="1">
              <a:buClr>
                <a:schemeClr val="accent2"/>
              </a:buClr>
            </a:pPr>
            <a:endParaRPr lang="en-US" sz="1800" smtClean="0">
              <a:latin typeface="Arial" charset="0"/>
              <a:cs typeface="Arial" charset="0"/>
            </a:endParaRPr>
          </a:p>
          <a:p>
            <a:pPr eaLnBrk="1" hangingPunct="1">
              <a:buClr>
                <a:schemeClr val="accent2"/>
              </a:buClr>
            </a:pPr>
            <a:r>
              <a:rPr lang="en-US" sz="1800" smtClean="0">
                <a:latin typeface="Arial" charset="0"/>
                <a:cs typeface="Arial" charset="0"/>
              </a:rPr>
              <a:t>aggregate supply in the short run &amp; long run</a:t>
            </a:r>
          </a:p>
        </p:txBody>
      </p:sp>
      <p:pic>
        <p:nvPicPr>
          <p:cNvPr id="22532"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1026"/>
          <p:cNvSpPr>
            <a:spLocks noGrp="1" noChangeArrowheads="1"/>
          </p:cNvSpPr>
          <p:nvPr>
            <p:ph type="title"/>
          </p:nvPr>
        </p:nvSpPr>
        <p:spPr/>
        <p:txBody>
          <a:bodyPr/>
          <a:lstStyle/>
          <a:p>
            <a:pPr eaLnBrk="1" hangingPunct="1"/>
            <a:r>
              <a:rPr lang="en-US" sz="2400" b="1" smtClean="0">
                <a:latin typeface="Arial" charset="0"/>
                <a:cs typeface="Arial" charset="0"/>
              </a:rPr>
              <a:t>Real GDP Growth in the United States</a:t>
            </a:r>
          </a:p>
        </p:txBody>
      </p:sp>
      <p:graphicFrame>
        <p:nvGraphicFramePr>
          <p:cNvPr id="160772" name="Object 1028"/>
          <p:cNvGraphicFramePr>
            <a:graphicFrameLocks noChangeAspect="1"/>
          </p:cNvGraphicFramePr>
          <p:nvPr/>
        </p:nvGraphicFramePr>
        <p:xfrm>
          <a:off x="228600" y="1203325"/>
          <a:ext cx="8839200" cy="5121275"/>
        </p:xfrm>
        <a:graphic>
          <a:graphicData uri="http://schemas.openxmlformats.org/presentationml/2006/ole">
            <p:oleObj spid="_x0000_s1027" name="Chart" r:id="rId4" imgW="11475000" imgH="6648840" progId="Excel.Sheet.8">
              <p:embed/>
            </p:oleObj>
          </a:graphicData>
        </a:graphic>
      </p:graphicFrame>
      <p:grpSp>
        <p:nvGrpSpPr>
          <p:cNvPr id="2" name="Group 1033"/>
          <p:cNvGrpSpPr>
            <a:grpSpLocks/>
          </p:cNvGrpSpPr>
          <p:nvPr/>
        </p:nvGrpSpPr>
        <p:grpSpPr bwMode="auto">
          <a:xfrm>
            <a:off x="2362200" y="1752600"/>
            <a:ext cx="6477000" cy="1752600"/>
            <a:chOff x="1488" y="1104"/>
            <a:chExt cx="4080" cy="1104"/>
          </a:xfrm>
        </p:grpSpPr>
        <p:sp>
          <p:nvSpPr>
            <p:cNvPr id="1029" name="Line 1029"/>
            <p:cNvSpPr>
              <a:spLocks noChangeShapeType="1"/>
            </p:cNvSpPr>
            <p:nvPr/>
          </p:nvSpPr>
          <p:spPr bwMode="auto">
            <a:xfrm>
              <a:off x="1488" y="2208"/>
              <a:ext cx="4032" cy="0"/>
            </a:xfrm>
            <a:prstGeom prst="line">
              <a:avLst/>
            </a:prstGeom>
            <a:noFill/>
            <a:ln w="19050">
              <a:solidFill>
                <a:srgbClr val="FF6600"/>
              </a:solidFill>
              <a:round/>
              <a:headEnd/>
              <a:tailEnd/>
            </a:ln>
          </p:spPr>
          <p:txBody>
            <a:bodyPr/>
            <a:lstStyle/>
            <a:p>
              <a:endParaRPr lang="en-US"/>
            </a:p>
          </p:txBody>
        </p:sp>
        <p:sp>
          <p:nvSpPr>
            <p:cNvPr id="1030" name="Text Box 1030"/>
            <p:cNvSpPr txBox="1">
              <a:spLocks noChangeArrowheads="1"/>
            </p:cNvSpPr>
            <p:nvPr/>
          </p:nvSpPr>
          <p:spPr bwMode="auto">
            <a:xfrm>
              <a:off x="4272" y="1104"/>
              <a:ext cx="1296" cy="448"/>
            </a:xfrm>
            <a:prstGeom prst="rect">
              <a:avLst/>
            </a:prstGeom>
            <a:solidFill>
              <a:schemeClr val="bg1"/>
            </a:solidFill>
            <a:ln w="9525">
              <a:solidFill>
                <a:srgbClr val="FF6600"/>
              </a:solidFill>
              <a:miter lim="800000"/>
              <a:headEnd/>
              <a:tailEnd/>
            </a:ln>
          </p:spPr>
          <p:txBody>
            <a:bodyPr>
              <a:spAutoFit/>
            </a:bodyPr>
            <a:lstStyle/>
            <a:p>
              <a:pPr algn="ctr">
                <a:spcBef>
                  <a:spcPct val="50000"/>
                </a:spcBef>
              </a:pPr>
              <a:r>
                <a:rPr lang="en-US" sz="2000">
                  <a:latin typeface="Arial" charset="0"/>
                </a:rPr>
                <a:t>Average growth rate = 3.5%</a:t>
              </a:r>
            </a:p>
          </p:txBody>
        </p:sp>
        <p:sp>
          <p:nvSpPr>
            <p:cNvPr id="1031" name="Line 1031"/>
            <p:cNvSpPr>
              <a:spLocks noChangeShapeType="1"/>
            </p:cNvSpPr>
            <p:nvPr/>
          </p:nvSpPr>
          <p:spPr bwMode="auto">
            <a:xfrm flipV="1">
              <a:off x="4464" y="1555"/>
              <a:ext cx="269" cy="605"/>
            </a:xfrm>
            <a:prstGeom prst="line">
              <a:avLst/>
            </a:prstGeom>
            <a:noFill/>
            <a:ln w="19050">
              <a:solidFill>
                <a:srgbClr val="FF6600"/>
              </a:solidFill>
              <a:round/>
              <a:headEnd type="triangle" w="med" len="me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z="2400" b="1" smtClean="0">
                <a:latin typeface="Arial" charset="0"/>
                <a:cs typeface="Arial" charset="0"/>
              </a:rPr>
              <a:t>Time horizons</a:t>
            </a:r>
          </a:p>
        </p:txBody>
      </p:sp>
      <p:sp>
        <p:nvSpPr>
          <p:cNvPr id="23555" name="Rectangle 3"/>
          <p:cNvSpPr>
            <a:spLocks noGrp="1" noChangeArrowheads="1"/>
          </p:cNvSpPr>
          <p:nvPr>
            <p:ph idx="1"/>
          </p:nvPr>
        </p:nvSpPr>
        <p:spPr>
          <a:xfrm>
            <a:off x="990600" y="1295400"/>
            <a:ext cx="7162800" cy="3048000"/>
          </a:xfrm>
        </p:spPr>
        <p:txBody>
          <a:bodyPr/>
          <a:lstStyle/>
          <a:p>
            <a:pPr eaLnBrk="1" hangingPunct="1">
              <a:spcBef>
                <a:spcPct val="60000"/>
              </a:spcBef>
            </a:pPr>
            <a:r>
              <a:rPr lang="en-US" sz="1800" smtClean="0">
                <a:latin typeface="Arial" charset="0"/>
                <a:cs typeface="Arial" charset="0"/>
              </a:rPr>
              <a:t>Long run:  </a:t>
            </a:r>
            <a:br>
              <a:rPr lang="en-US" sz="1800" smtClean="0">
                <a:latin typeface="Arial" charset="0"/>
                <a:cs typeface="Arial" charset="0"/>
              </a:rPr>
            </a:br>
            <a:r>
              <a:rPr lang="en-US" sz="1800" smtClean="0">
                <a:latin typeface="Arial" charset="0"/>
                <a:cs typeface="Arial" charset="0"/>
              </a:rPr>
              <a:t>Prices are flexible, respond to changes in supply or demand</a:t>
            </a:r>
          </a:p>
          <a:p>
            <a:pPr eaLnBrk="1" hangingPunct="1">
              <a:spcBef>
                <a:spcPct val="60000"/>
              </a:spcBef>
            </a:pPr>
            <a:endParaRPr lang="en-US" sz="1800" smtClean="0">
              <a:latin typeface="Arial" charset="0"/>
              <a:cs typeface="Arial" charset="0"/>
            </a:endParaRPr>
          </a:p>
          <a:p>
            <a:pPr eaLnBrk="1" hangingPunct="1">
              <a:spcBef>
                <a:spcPct val="60000"/>
              </a:spcBef>
            </a:pPr>
            <a:r>
              <a:rPr lang="en-US" sz="1800" smtClean="0">
                <a:latin typeface="Arial" charset="0"/>
                <a:cs typeface="Arial" charset="0"/>
              </a:rPr>
              <a:t>Short run:</a:t>
            </a:r>
            <a:br>
              <a:rPr lang="en-US" sz="1800" smtClean="0">
                <a:latin typeface="Arial" charset="0"/>
                <a:cs typeface="Arial" charset="0"/>
              </a:rPr>
            </a:br>
            <a:r>
              <a:rPr lang="en-US" sz="1800" smtClean="0">
                <a:latin typeface="Arial" charset="0"/>
                <a:cs typeface="Arial" charset="0"/>
              </a:rPr>
              <a:t>many prices are “sticky” at some predetermined level</a:t>
            </a:r>
          </a:p>
        </p:txBody>
      </p:sp>
      <p:sp>
        <p:nvSpPr>
          <p:cNvPr id="161796" name="Text Box 4"/>
          <p:cNvSpPr txBox="1">
            <a:spLocks noChangeArrowheads="1"/>
          </p:cNvSpPr>
          <p:nvPr/>
        </p:nvSpPr>
        <p:spPr bwMode="auto">
          <a:xfrm>
            <a:off x="1447800" y="4648200"/>
            <a:ext cx="6553200" cy="1003300"/>
          </a:xfrm>
          <a:prstGeom prst="rect">
            <a:avLst/>
          </a:prstGeom>
          <a:noFill/>
          <a:ln w="57150" cmpd="thickThin">
            <a:solidFill>
              <a:srgbClr val="800000"/>
            </a:solidFill>
            <a:miter lim="800000"/>
            <a:headEnd/>
            <a:tailEnd/>
          </a:ln>
        </p:spPr>
        <p:txBody>
          <a:bodyPr>
            <a:spAutoFit/>
          </a:bodyPr>
          <a:lstStyle/>
          <a:p>
            <a:pPr algn="ctr">
              <a:spcBef>
                <a:spcPct val="50000"/>
              </a:spcBef>
            </a:pPr>
            <a:r>
              <a:rPr lang="en-US" sz="2800" b="1" i="1">
                <a:latin typeface="Arial" charset="0"/>
              </a:rPr>
              <a:t>The economy behaves much differently when prices are sticky.</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2400" b="1" smtClean="0">
                <a:latin typeface="Arial" charset="0"/>
                <a:cs typeface="Arial" charset="0"/>
              </a:rPr>
              <a:t>In Classical Macroeconomic Theory,</a:t>
            </a:r>
          </a:p>
        </p:txBody>
      </p:sp>
      <p:sp>
        <p:nvSpPr>
          <p:cNvPr id="184323" name="Rectangle 3"/>
          <p:cNvSpPr>
            <a:spLocks noGrp="1" noChangeArrowheads="1"/>
          </p:cNvSpPr>
          <p:nvPr>
            <p:ph idx="1"/>
          </p:nvPr>
        </p:nvSpPr>
        <p:spPr>
          <a:xfrm>
            <a:off x="990600" y="1219200"/>
            <a:ext cx="7543800" cy="4800600"/>
          </a:xfrm>
        </p:spPr>
        <p:txBody>
          <a:bodyPr/>
          <a:lstStyle/>
          <a:p>
            <a:pPr eaLnBrk="1" hangingPunct="1">
              <a:buClr>
                <a:schemeClr val="accent1"/>
              </a:buClr>
              <a:buFont typeface="Wingdings" pitchFamily="2" charset="2"/>
              <a:buNone/>
            </a:pPr>
            <a:r>
              <a:rPr lang="en-US" sz="1800" i="1" smtClean="0">
                <a:latin typeface="Arial" charset="0"/>
                <a:cs typeface="Arial" charset="0"/>
              </a:rPr>
              <a:t>	</a:t>
            </a:r>
          </a:p>
          <a:p>
            <a:pPr eaLnBrk="1" hangingPunct="1"/>
            <a:r>
              <a:rPr lang="en-US" sz="1800" smtClean="0">
                <a:latin typeface="Arial" charset="0"/>
                <a:cs typeface="Arial" charset="0"/>
              </a:rPr>
              <a:t>Output is determined by the supply side:</a:t>
            </a:r>
          </a:p>
          <a:p>
            <a:pPr lvl="1" eaLnBrk="1" hangingPunct="1">
              <a:buFont typeface="Arial" charset="0"/>
              <a:buChar char="•"/>
            </a:pPr>
            <a:r>
              <a:rPr lang="en-US" sz="1800" smtClean="0">
                <a:latin typeface="Arial" charset="0"/>
                <a:cs typeface="Arial" charset="0"/>
              </a:rPr>
              <a:t>supplies of capital, labor</a:t>
            </a:r>
          </a:p>
          <a:p>
            <a:pPr lvl="1" eaLnBrk="1" hangingPunct="1">
              <a:buFont typeface="Arial" charset="0"/>
              <a:buChar char="•"/>
            </a:pPr>
            <a:r>
              <a:rPr lang="en-US" sz="1800" smtClean="0">
                <a:latin typeface="Arial" charset="0"/>
                <a:cs typeface="Arial" charset="0"/>
              </a:rPr>
              <a:t>technology</a:t>
            </a:r>
          </a:p>
          <a:p>
            <a:pPr eaLnBrk="1" hangingPunct="1"/>
            <a:endParaRPr lang="en-US" sz="1800" smtClean="0">
              <a:latin typeface="Arial" charset="0"/>
              <a:cs typeface="Arial" charset="0"/>
            </a:endParaRPr>
          </a:p>
          <a:p>
            <a:pPr eaLnBrk="1" hangingPunct="1"/>
            <a:r>
              <a:rPr lang="en-US" sz="1800" smtClean="0">
                <a:latin typeface="Arial" charset="0"/>
                <a:cs typeface="Arial" charset="0"/>
              </a:rPr>
              <a:t>Changes in demand for goods &amp; services (</a:t>
            </a:r>
            <a:r>
              <a:rPr lang="en-US" sz="1800" b="1" i="1" smtClean="0">
                <a:latin typeface="Arial" charset="0"/>
                <a:cs typeface="Arial" charset="0"/>
              </a:rPr>
              <a:t>C</a:t>
            </a:r>
            <a:r>
              <a:rPr lang="en-US" sz="1800" smtClean="0">
                <a:latin typeface="Arial" charset="0"/>
                <a:cs typeface="Arial" charset="0"/>
              </a:rPr>
              <a:t>, </a:t>
            </a:r>
            <a:r>
              <a:rPr lang="en-US" sz="1800" b="1" i="1" smtClean="0">
                <a:latin typeface="Arial" charset="0"/>
                <a:cs typeface="Arial" charset="0"/>
              </a:rPr>
              <a:t>I</a:t>
            </a:r>
            <a:r>
              <a:rPr lang="en-US" sz="1800" smtClean="0">
                <a:latin typeface="Arial" charset="0"/>
                <a:cs typeface="Arial" charset="0"/>
              </a:rPr>
              <a:t>, </a:t>
            </a:r>
            <a:r>
              <a:rPr lang="en-US" sz="1800" b="1" i="1" smtClean="0">
                <a:latin typeface="Arial" charset="0"/>
                <a:cs typeface="Arial" charset="0"/>
              </a:rPr>
              <a:t>G </a:t>
            </a:r>
            <a:r>
              <a:rPr lang="en-US" sz="1800" smtClean="0">
                <a:latin typeface="Arial" charset="0"/>
                <a:cs typeface="Arial" charset="0"/>
              </a:rPr>
              <a:t>) only affect prices, not quantities.</a:t>
            </a:r>
          </a:p>
          <a:p>
            <a:pPr eaLnBrk="1" hangingPunct="1"/>
            <a:endParaRPr lang="en-US" sz="1800" smtClean="0">
              <a:latin typeface="Arial" charset="0"/>
              <a:cs typeface="Arial" charset="0"/>
            </a:endParaRPr>
          </a:p>
          <a:p>
            <a:pPr eaLnBrk="1" hangingPunct="1"/>
            <a:r>
              <a:rPr lang="en-US" sz="1800" smtClean="0">
                <a:latin typeface="Arial" charset="0"/>
                <a:cs typeface="Arial" charset="0"/>
              </a:rPr>
              <a:t>Complete price flexibility is a crucial assumption, so classical theory applies in the long run.</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z="2400" b="1" smtClean="0">
                <a:latin typeface="Arial" charset="0"/>
                <a:cs typeface="Arial" charset="0"/>
              </a:rPr>
              <a:t>When prices are sticky</a:t>
            </a:r>
          </a:p>
        </p:txBody>
      </p:sp>
      <p:sp>
        <p:nvSpPr>
          <p:cNvPr id="25603" name="Rectangle 3"/>
          <p:cNvSpPr>
            <a:spLocks noGrp="1" noChangeArrowheads="1"/>
          </p:cNvSpPr>
          <p:nvPr>
            <p:ph idx="1"/>
          </p:nvPr>
        </p:nvSpPr>
        <p:spPr>
          <a:xfrm>
            <a:off x="1066800" y="1219200"/>
            <a:ext cx="7315200" cy="4648200"/>
          </a:xfrm>
        </p:spPr>
        <p:txBody>
          <a:bodyPr/>
          <a:lstStyle/>
          <a:p>
            <a:pPr marL="0" indent="0" eaLnBrk="1" hangingPunct="1">
              <a:lnSpc>
                <a:spcPct val="105000"/>
              </a:lnSpc>
              <a:buFont typeface="Wingdings" pitchFamily="2" charset="2"/>
              <a:buNone/>
            </a:pPr>
            <a:endParaRPr lang="en-US" sz="1800" smtClean="0">
              <a:latin typeface="Arial" charset="0"/>
              <a:cs typeface="Arial" charset="0"/>
            </a:endParaRPr>
          </a:p>
          <a:p>
            <a:pPr marL="0" indent="0" eaLnBrk="1" hangingPunct="1">
              <a:lnSpc>
                <a:spcPct val="105000"/>
              </a:lnSpc>
              <a:buFont typeface="Wingdings" pitchFamily="2" charset="2"/>
              <a:buNone/>
            </a:pPr>
            <a:endParaRPr lang="en-US" sz="1800" smtClean="0">
              <a:latin typeface="Arial" charset="0"/>
              <a:cs typeface="Arial" charset="0"/>
            </a:endParaRPr>
          </a:p>
          <a:p>
            <a:pPr marL="0" indent="0" eaLnBrk="1" hangingPunct="1">
              <a:lnSpc>
                <a:spcPct val="105000"/>
              </a:lnSpc>
              <a:buFont typeface="Wingdings" pitchFamily="2" charset="2"/>
              <a:buNone/>
            </a:pPr>
            <a:r>
              <a:rPr lang="en-US" sz="1800" smtClean="0">
                <a:latin typeface="Arial" charset="0"/>
                <a:cs typeface="Arial" charset="0"/>
              </a:rPr>
              <a:t>…output and employment also depend on demand for goods &amp; services,</a:t>
            </a:r>
          </a:p>
          <a:p>
            <a:pPr marL="0" indent="0" eaLnBrk="1" hangingPunct="1">
              <a:lnSpc>
                <a:spcPct val="105000"/>
              </a:lnSpc>
              <a:spcBef>
                <a:spcPct val="10000"/>
              </a:spcBef>
              <a:buFont typeface="Wingdings" pitchFamily="2" charset="2"/>
              <a:buNone/>
            </a:pPr>
            <a:r>
              <a:rPr lang="en-US" sz="1800" smtClean="0">
                <a:latin typeface="Arial" charset="0"/>
                <a:cs typeface="Arial" charset="0"/>
              </a:rPr>
              <a:t>which is affected by</a:t>
            </a:r>
          </a:p>
          <a:p>
            <a:pPr marL="461963" lvl="1" eaLnBrk="1" hangingPunct="1">
              <a:lnSpc>
                <a:spcPct val="105000"/>
              </a:lnSpc>
              <a:spcBef>
                <a:spcPct val="40000"/>
              </a:spcBef>
              <a:buFont typeface="Wingdings" pitchFamily="2" charset="2"/>
              <a:buChar char="§"/>
            </a:pPr>
            <a:r>
              <a:rPr lang="en-US" sz="1800" smtClean="0">
                <a:latin typeface="Arial" charset="0"/>
                <a:cs typeface="Arial" charset="0"/>
              </a:rPr>
              <a:t>fiscal policy (</a:t>
            </a:r>
            <a:r>
              <a:rPr lang="en-US" sz="1800" b="1" i="1" smtClean="0">
                <a:latin typeface="Arial" charset="0"/>
                <a:cs typeface="Arial" charset="0"/>
              </a:rPr>
              <a:t>G</a:t>
            </a:r>
            <a:r>
              <a:rPr lang="en-US" sz="1800" smtClean="0">
                <a:latin typeface="Arial" charset="0"/>
                <a:cs typeface="Arial" charset="0"/>
              </a:rPr>
              <a:t>  and </a:t>
            </a:r>
            <a:r>
              <a:rPr lang="en-US" sz="1800" b="1" i="1" smtClean="0">
                <a:latin typeface="Arial" charset="0"/>
                <a:cs typeface="Arial" charset="0"/>
              </a:rPr>
              <a:t>T</a:t>
            </a:r>
            <a:r>
              <a:rPr lang="en-US" sz="1800" smtClean="0">
                <a:latin typeface="Arial" charset="0"/>
                <a:cs typeface="Arial" charset="0"/>
              </a:rPr>
              <a:t> )</a:t>
            </a:r>
          </a:p>
          <a:p>
            <a:pPr marL="461963" lvl="1" eaLnBrk="1" hangingPunct="1">
              <a:lnSpc>
                <a:spcPct val="105000"/>
              </a:lnSpc>
              <a:spcBef>
                <a:spcPct val="40000"/>
              </a:spcBef>
              <a:buFont typeface="Wingdings" pitchFamily="2" charset="2"/>
              <a:buChar char="§"/>
            </a:pPr>
            <a:r>
              <a:rPr lang="en-US" sz="1800" smtClean="0">
                <a:latin typeface="Arial" charset="0"/>
                <a:cs typeface="Arial" charset="0"/>
              </a:rPr>
              <a:t>monetary policy (</a:t>
            </a:r>
            <a:r>
              <a:rPr lang="en-US" sz="1800" b="1" i="1" smtClean="0">
                <a:latin typeface="Arial" charset="0"/>
                <a:cs typeface="Arial" charset="0"/>
              </a:rPr>
              <a:t>M</a:t>
            </a:r>
            <a:r>
              <a:rPr lang="en-US" sz="1800" smtClean="0">
                <a:latin typeface="Arial" charset="0"/>
                <a:cs typeface="Arial" charset="0"/>
              </a:rPr>
              <a:t> )</a:t>
            </a:r>
          </a:p>
          <a:p>
            <a:pPr marL="461963" lvl="1" eaLnBrk="1" hangingPunct="1">
              <a:lnSpc>
                <a:spcPct val="105000"/>
              </a:lnSpc>
              <a:spcBef>
                <a:spcPct val="40000"/>
              </a:spcBef>
              <a:buFont typeface="Wingdings" pitchFamily="2" charset="2"/>
              <a:buChar char="§"/>
            </a:pPr>
            <a:r>
              <a:rPr lang="en-US" sz="1800" smtClean="0">
                <a:latin typeface="Arial" charset="0"/>
                <a:cs typeface="Arial" charset="0"/>
              </a:rPr>
              <a:t>other factors, like exogenous changes </a:t>
            </a:r>
            <a:br>
              <a:rPr lang="en-US" sz="1800" smtClean="0">
                <a:latin typeface="Arial" charset="0"/>
                <a:cs typeface="Arial" charset="0"/>
              </a:rPr>
            </a:br>
            <a:r>
              <a:rPr lang="en-US" sz="1800" smtClean="0">
                <a:latin typeface="Arial" charset="0"/>
                <a:cs typeface="Arial" charset="0"/>
              </a:rPr>
              <a:t>in </a:t>
            </a:r>
            <a:r>
              <a:rPr lang="en-US" sz="1800" b="1" i="1" smtClean="0">
                <a:latin typeface="Arial" charset="0"/>
                <a:cs typeface="Arial" charset="0"/>
              </a:rPr>
              <a:t>C</a:t>
            </a:r>
            <a:r>
              <a:rPr lang="en-US" sz="1800" smtClean="0">
                <a:latin typeface="Arial" charset="0"/>
                <a:cs typeface="Arial" charset="0"/>
              </a:rPr>
              <a:t>  or </a:t>
            </a:r>
            <a:r>
              <a:rPr lang="en-US" sz="1800" b="1" i="1" smtClean="0">
                <a:latin typeface="Arial" charset="0"/>
                <a:cs typeface="Arial" charset="0"/>
              </a:rPr>
              <a:t>I</a:t>
            </a:r>
            <a:r>
              <a:rPr lang="en-US" sz="1800" smtClean="0">
                <a:latin typeface="Arial" charset="0"/>
                <a:cs typeface="Arial" charset="0"/>
              </a:rPr>
              <a: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81000" y="152400"/>
            <a:ext cx="8382000" cy="838200"/>
          </a:xfrm>
        </p:spPr>
        <p:txBody>
          <a:bodyPr/>
          <a:lstStyle/>
          <a:p>
            <a:pPr eaLnBrk="1" hangingPunct="1">
              <a:lnSpc>
                <a:spcPct val="90000"/>
              </a:lnSpc>
            </a:pPr>
            <a:r>
              <a:rPr lang="en-US" sz="2400" b="1" smtClean="0">
                <a:latin typeface="Arial" charset="0"/>
                <a:cs typeface="Arial" charset="0"/>
              </a:rPr>
              <a:t>The model of </a:t>
            </a:r>
            <a:br>
              <a:rPr lang="en-US" sz="2400" b="1" smtClean="0">
                <a:latin typeface="Arial" charset="0"/>
                <a:cs typeface="Arial" charset="0"/>
              </a:rPr>
            </a:br>
            <a:r>
              <a:rPr lang="en-US" sz="2400" b="1" smtClean="0">
                <a:latin typeface="Arial" charset="0"/>
                <a:cs typeface="Arial" charset="0"/>
              </a:rPr>
              <a:t>aggregate demand and supply</a:t>
            </a:r>
          </a:p>
        </p:txBody>
      </p:sp>
      <p:sp>
        <p:nvSpPr>
          <p:cNvPr id="26627" name="Rectangle 3"/>
          <p:cNvSpPr>
            <a:spLocks noGrp="1" noChangeArrowheads="1"/>
          </p:cNvSpPr>
          <p:nvPr>
            <p:ph idx="1"/>
          </p:nvPr>
        </p:nvSpPr>
        <p:spPr>
          <a:xfrm>
            <a:off x="990600" y="1295400"/>
            <a:ext cx="7239000" cy="4800600"/>
          </a:xfrm>
        </p:spPr>
        <p:txBody>
          <a:bodyPr/>
          <a:lstStyle/>
          <a:p>
            <a:pPr eaLnBrk="1" hangingPunct="1">
              <a:lnSpc>
                <a:spcPct val="105000"/>
              </a:lnSpc>
              <a:spcBef>
                <a:spcPct val="60000"/>
              </a:spcBef>
            </a:pPr>
            <a:r>
              <a:rPr lang="en-US" sz="1800" smtClean="0">
                <a:latin typeface="Arial" charset="0"/>
                <a:cs typeface="Arial" charset="0"/>
              </a:rPr>
              <a:t>the paradigm that most mainstream economists &amp; policymakers use to think about economic fluctuations and policies to stabilize the economy </a:t>
            </a:r>
          </a:p>
          <a:p>
            <a:pPr eaLnBrk="1" hangingPunct="1">
              <a:lnSpc>
                <a:spcPct val="105000"/>
              </a:lnSpc>
              <a:spcBef>
                <a:spcPct val="60000"/>
              </a:spcBef>
            </a:pPr>
            <a:endParaRPr lang="en-US" sz="1800" smtClean="0">
              <a:latin typeface="Arial" charset="0"/>
              <a:cs typeface="Arial" charset="0"/>
            </a:endParaRPr>
          </a:p>
          <a:p>
            <a:pPr eaLnBrk="1" hangingPunct="1">
              <a:lnSpc>
                <a:spcPct val="105000"/>
              </a:lnSpc>
              <a:spcBef>
                <a:spcPct val="60000"/>
              </a:spcBef>
            </a:pPr>
            <a:endParaRPr lang="en-US" sz="1800" smtClean="0">
              <a:latin typeface="Arial" charset="0"/>
              <a:cs typeface="Arial" charset="0"/>
            </a:endParaRPr>
          </a:p>
          <a:p>
            <a:pPr eaLnBrk="1" hangingPunct="1">
              <a:lnSpc>
                <a:spcPct val="105000"/>
              </a:lnSpc>
              <a:spcBef>
                <a:spcPct val="60000"/>
              </a:spcBef>
            </a:pPr>
            <a:r>
              <a:rPr lang="en-US" sz="1800" smtClean="0">
                <a:latin typeface="Arial" charset="0"/>
                <a:cs typeface="Arial" charset="0"/>
              </a:rPr>
              <a:t>shows how the price level and aggregate output are determined</a:t>
            </a:r>
          </a:p>
          <a:p>
            <a:pPr eaLnBrk="1" hangingPunct="1">
              <a:lnSpc>
                <a:spcPct val="105000"/>
              </a:lnSpc>
              <a:spcBef>
                <a:spcPct val="60000"/>
              </a:spcBef>
            </a:pPr>
            <a:endParaRPr lang="en-US" sz="1800" smtClean="0">
              <a:latin typeface="Arial" charset="0"/>
              <a:cs typeface="Arial" charset="0"/>
            </a:endParaRPr>
          </a:p>
          <a:p>
            <a:pPr eaLnBrk="1" hangingPunct="1">
              <a:lnSpc>
                <a:spcPct val="105000"/>
              </a:lnSpc>
              <a:spcBef>
                <a:spcPct val="60000"/>
              </a:spcBef>
            </a:pPr>
            <a:endParaRPr lang="en-US" sz="1800" smtClean="0">
              <a:latin typeface="Arial" charset="0"/>
              <a:cs typeface="Arial" charset="0"/>
            </a:endParaRPr>
          </a:p>
          <a:p>
            <a:pPr eaLnBrk="1" hangingPunct="1">
              <a:lnSpc>
                <a:spcPct val="105000"/>
              </a:lnSpc>
              <a:spcBef>
                <a:spcPct val="60000"/>
              </a:spcBef>
            </a:pPr>
            <a:r>
              <a:rPr lang="en-US" sz="1800" smtClean="0">
                <a:latin typeface="Arial" charset="0"/>
                <a:cs typeface="Arial" charset="0"/>
              </a:rPr>
              <a:t>shows how the economy’s behavior is different in the short run and long run</a:t>
            </a:r>
          </a:p>
          <a:p>
            <a:pPr eaLnBrk="1" hangingPunct="1">
              <a:lnSpc>
                <a:spcPct val="105000"/>
              </a:lnSpc>
              <a:spcBef>
                <a:spcPct val="60000"/>
              </a:spcBef>
              <a:buClr>
                <a:schemeClr val="accent2"/>
              </a:buClr>
            </a:pPr>
            <a:endParaRPr lang="en-US" sz="1800" smtClean="0">
              <a:latin typeface="Arial" charset="0"/>
              <a:cs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2400" b="1" smtClean="0">
                <a:latin typeface="Arial" charset="0"/>
                <a:cs typeface="Arial" charset="0"/>
              </a:rPr>
              <a:t>Aggregate demand</a:t>
            </a:r>
          </a:p>
        </p:txBody>
      </p:sp>
      <p:sp>
        <p:nvSpPr>
          <p:cNvPr id="27651" name="Rectangle 3"/>
          <p:cNvSpPr>
            <a:spLocks noGrp="1" noChangeArrowheads="1"/>
          </p:cNvSpPr>
          <p:nvPr>
            <p:ph idx="1"/>
          </p:nvPr>
        </p:nvSpPr>
        <p:spPr/>
        <p:txBody>
          <a:bodyPr/>
          <a:lstStyle/>
          <a:p>
            <a:pPr eaLnBrk="1" hangingPunct="1">
              <a:lnSpc>
                <a:spcPct val="105000"/>
              </a:lnSpc>
              <a:spcBef>
                <a:spcPct val="45000"/>
              </a:spcBef>
            </a:pPr>
            <a:endParaRPr lang="en-US" sz="1800" smtClean="0">
              <a:latin typeface="Arial" charset="0"/>
              <a:cs typeface="Arial" charset="0"/>
            </a:endParaRPr>
          </a:p>
          <a:p>
            <a:pPr eaLnBrk="1" hangingPunct="1">
              <a:lnSpc>
                <a:spcPct val="105000"/>
              </a:lnSpc>
              <a:spcBef>
                <a:spcPct val="45000"/>
              </a:spcBef>
            </a:pPr>
            <a:r>
              <a:rPr lang="en-US" sz="1800" smtClean="0">
                <a:latin typeface="Arial" charset="0"/>
                <a:cs typeface="Arial" charset="0"/>
              </a:rPr>
              <a:t>The aggregate demand curve shows the relationship between the price level and the quantity of output demanded. </a:t>
            </a:r>
          </a:p>
          <a:p>
            <a:pPr eaLnBrk="1" hangingPunct="1">
              <a:lnSpc>
                <a:spcPct val="105000"/>
              </a:lnSpc>
              <a:spcBef>
                <a:spcPct val="45000"/>
              </a:spcBef>
            </a:pPr>
            <a:endParaRPr lang="en-US" sz="1800" smtClean="0">
              <a:latin typeface="Arial" charset="0"/>
              <a:cs typeface="Arial" charset="0"/>
            </a:endParaRPr>
          </a:p>
          <a:p>
            <a:pPr eaLnBrk="1" hangingPunct="1">
              <a:lnSpc>
                <a:spcPct val="105000"/>
              </a:lnSpc>
              <a:spcBef>
                <a:spcPct val="45000"/>
              </a:spcBef>
            </a:pPr>
            <a:endParaRPr lang="en-US" sz="1800" smtClean="0">
              <a:latin typeface="Arial" charset="0"/>
              <a:cs typeface="Arial" charset="0"/>
            </a:endParaRPr>
          </a:p>
          <a:p>
            <a:pPr eaLnBrk="1" hangingPunct="1">
              <a:lnSpc>
                <a:spcPct val="105000"/>
              </a:lnSpc>
              <a:spcBef>
                <a:spcPct val="45000"/>
              </a:spcBef>
            </a:pPr>
            <a:r>
              <a:rPr lang="en-US" sz="1800" smtClean="0">
                <a:latin typeface="Arial" charset="0"/>
                <a:cs typeface="Arial" charset="0"/>
              </a:rPr>
              <a:t>For this chapter’s intro to the AD/AS model, we use a simple theory of aggregate demand based on the Quantity Theory of Money.  </a:t>
            </a:r>
          </a:p>
          <a:p>
            <a:pPr eaLnBrk="1" hangingPunct="1">
              <a:lnSpc>
                <a:spcPct val="105000"/>
              </a:lnSpc>
              <a:spcBef>
                <a:spcPct val="45000"/>
              </a:spcBef>
            </a:pPr>
            <a:endParaRPr lang="en-US" sz="1800" smtClean="0">
              <a:latin typeface="Arial" charset="0"/>
              <a:cs typeface="Arial"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04800" y="304800"/>
            <a:ext cx="8610600" cy="838200"/>
          </a:xfrm>
        </p:spPr>
        <p:txBody>
          <a:bodyPr/>
          <a:lstStyle/>
          <a:p>
            <a:pPr eaLnBrk="1" hangingPunct="1">
              <a:lnSpc>
                <a:spcPct val="90000"/>
              </a:lnSpc>
            </a:pPr>
            <a:r>
              <a:rPr lang="en-US" sz="2400" b="1" smtClean="0">
                <a:latin typeface="Arial" charset="0"/>
                <a:cs typeface="Arial" charset="0"/>
              </a:rPr>
              <a:t>The Quantity Equation as Agg. Demand</a:t>
            </a:r>
          </a:p>
        </p:txBody>
      </p:sp>
      <p:sp>
        <p:nvSpPr>
          <p:cNvPr id="28675" name="Rectangle 3"/>
          <p:cNvSpPr>
            <a:spLocks noGrp="1" noChangeArrowheads="1"/>
          </p:cNvSpPr>
          <p:nvPr>
            <p:ph idx="1"/>
          </p:nvPr>
        </p:nvSpPr>
        <p:spPr>
          <a:xfrm>
            <a:off x="990600" y="1219200"/>
            <a:ext cx="7543800" cy="4876800"/>
          </a:xfrm>
        </p:spPr>
        <p:txBody>
          <a:bodyPr/>
          <a:lstStyle/>
          <a:p>
            <a:pPr eaLnBrk="1" hangingPunct="1">
              <a:lnSpc>
                <a:spcPct val="110000"/>
              </a:lnSpc>
            </a:pPr>
            <a:r>
              <a:rPr lang="en-US" sz="1800" smtClean="0">
                <a:latin typeface="Arial" charset="0"/>
                <a:cs typeface="Arial" charset="0"/>
              </a:rPr>
              <a:t>Recall the quantity equation</a:t>
            </a:r>
          </a:p>
          <a:p>
            <a:pPr eaLnBrk="1" hangingPunct="1">
              <a:lnSpc>
                <a:spcPct val="110000"/>
              </a:lnSpc>
              <a:spcBef>
                <a:spcPct val="10000"/>
              </a:spcBef>
              <a:buClr>
                <a:srgbClr val="339966"/>
              </a:buClr>
              <a:buFont typeface="Wingdings" pitchFamily="2" charset="2"/>
              <a:buNone/>
            </a:pPr>
            <a:r>
              <a:rPr lang="en-US" sz="1800" smtClean="0">
                <a:latin typeface="Arial" charset="0"/>
                <a:cs typeface="Arial" charset="0"/>
              </a:rPr>
              <a:t>				</a:t>
            </a:r>
            <a:r>
              <a:rPr lang="en-US" sz="1800" b="1" i="1" smtClean="0">
                <a:latin typeface="Arial" charset="0"/>
                <a:cs typeface="Arial" charset="0"/>
              </a:rPr>
              <a:t>M</a:t>
            </a:r>
            <a:r>
              <a:rPr lang="en-US" sz="1800" smtClean="0">
                <a:latin typeface="Arial" charset="0"/>
                <a:cs typeface="Arial" charset="0"/>
              </a:rPr>
              <a:t> </a:t>
            </a:r>
            <a:r>
              <a:rPr lang="en-US" sz="1800" b="1" i="1" smtClean="0">
                <a:latin typeface="Arial" charset="0"/>
                <a:cs typeface="Arial" charset="0"/>
              </a:rPr>
              <a:t>V</a:t>
            </a:r>
            <a:r>
              <a:rPr lang="en-US" sz="1800" smtClean="0">
                <a:latin typeface="Arial" charset="0"/>
                <a:cs typeface="Arial" charset="0"/>
              </a:rPr>
              <a:t>  =  </a:t>
            </a:r>
            <a:r>
              <a:rPr lang="en-US" sz="1800" b="1" i="1" smtClean="0">
                <a:latin typeface="Arial" charset="0"/>
                <a:cs typeface="Arial" charset="0"/>
              </a:rPr>
              <a:t>P</a:t>
            </a:r>
            <a:r>
              <a:rPr lang="en-US" sz="1800" smtClean="0">
                <a:latin typeface="Arial" charset="0"/>
                <a:cs typeface="Arial" charset="0"/>
              </a:rPr>
              <a:t> </a:t>
            </a:r>
            <a:r>
              <a:rPr lang="en-US" sz="1800" b="1" i="1" smtClean="0">
                <a:latin typeface="Arial" charset="0"/>
                <a:cs typeface="Arial" charset="0"/>
              </a:rPr>
              <a:t>Y</a:t>
            </a:r>
            <a:r>
              <a:rPr lang="en-US" sz="1800" smtClean="0">
                <a:latin typeface="Arial" charset="0"/>
                <a:cs typeface="Arial" charset="0"/>
              </a:rPr>
              <a:t>  </a:t>
            </a:r>
          </a:p>
          <a:p>
            <a:pPr eaLnBrk="1" hangingPunct="1">
              <a:lnSpc>
                <a:spcPct val="110000"/>
              </a:lnSpc>
              <a:spcBef>
                <a:spcPct val="5000"/>
              </a:spcBef>
              <a:buClr>
                <a:srgbClr val="339966"/>
              </a:buClr>
              <a:buFont typeface="Wingdings" pitchFamily="2" charset="2"/>
              <a:buNone/>
            </a:pPr>
            <a:r>
              <a:rPr lang="en-US" sz="1800" smtClean="0">
                <a:latin typeface="Arial" charset="0"/>
                <a:cs typeface="Arial" charset="0"/>
              </a:rPr>
              <a:t>	</a:t>
            </a:r>
          </a:p>
          <a:p>
            <a:pPr eaLnBrk="1" hangingPunct="1">
              <a:lnSpc>
                <a:spcPct val="110000"/>
              </a:lnSpc>
              <a:spcBef>
                <a:spcPct val="5000"/>
              </a:spcBef>
              <a:buClr>
                <a:srgbClr val="339966"/>
              </a:buClr>
              <a:buFont typeface="Wingdings" pitchFamily="2" charset="2"/>
              <a:buNone/>
            </a:pPr>
            <a:r>
              <a:rPr lang="en-US" sz="1800" smtClean="0">
                <a:latin typeface="Arial" charset="0"/>
                <a:cs typeface="Arial" charset="0"/>
              </a:rPr>
              <a:t>	and the money demand function it implies:	</a:t>
            </a:r>
          </a:p>
          <a:p>
            <a:pPr eaLnBrk="1" hangingPunct="1">
              <a:lnSpc>
                <a:spcPct val="110000"/>
              </a:lnSpc>
              <a:spcBef>
                <a:spcPct val="10000"/>
              </a:spcBef>
              <a:buClr>
                <a:srgbClr val="339966"/>
              </a:buClr>
              <a:buFont typeface="Wingdings" pitchFamily="2" charset="2"/>
              <a:buNone/>
            </a:pPr>
            <a:r>
              <a:rPr lang="en-US" sz="1800" smtClean="0">
                <a:latin typeface="Arial" charset="0"/>
                <a:cs typeface="Arial" charset="0"/>
              </a:rPr>
              <a:t>				(</a:t>
            </a:r>
            <a:r>
              <a:rPr lang="en-US" sz="1800" b="1" i="1" smtClean="0">
                <a:latin typeface="Arial" charset="0"/>
                <a:cs typeface="Arial" charset="0"/>
              </a:rPr>
              <a:t>M</a:t>
            </a:r>
            <a:r>
              <a:rPr lang="en-US" sz="1800" i="1" smtClean="0">
                <a:latin typeface="Arial" charset="0"/>
                <a:cs typeface="Arial" charset="0"/>
              </a:rPr>
              <a:t>/</a:t>
            </a:r>
            <a:r>
              <a:rPr lang="en-US" sz="1800" b="1" i="1" smtClean="0">
                <a:latin typeface="Arial" charset="0"/>
                <a:cs typeface="Arial" charset="0"/>
              </a:rPr>
              <a:t>P </a:t>
            </a:r>
            <a:r>
              <a:rPr lang="en-US" sz="1800" smtClean="0">
                <a:latin typeface="Arial" charset="0"/>
                <a:cs typeface="Arial" charset="0"/>
              </a:rPr>
              <a:t>)</a:t>
            </a:r>
            <a:r>
              <a:rPr lang="en-US" sz="1800" baseline="30000" smtClean="0">
                <a:latin typeface="Arial" charset="0"/>
                <a:cs typeface="Arial" charset="0"/>
              </a:rPr>
              <a:t>d</a:t>
            </a:r>
            <a:r>
              <a:rPr lang="en-US" sz="1800" smtClean="0">
                <a:latin typeface="Arial" charset="0"/>
                <a:cs typeface="Arial" charset="0"/>
              </a:rPr>
              <a:t> = </a:t>
            </a:r>
            <a:r>
              <a:rPr lang="en-US" sz="1800" b="1" i="1" smtClean="0">
                <a:latin typeface="Arial" charset="0"/>
                <a:cs typeface="Arial" charset="0"/>
              </a:rPr>
              <a:t>k</a:t>
            </a:r>
            <a:r>
              <a:rPr lang="en-US" sz="1800" smtClean="0">
                <a:latin typeface="Arial" charset="0"/>
                <a:cs typeface="Arial" charset="0"/>
              </a:rPr>
              <a:t> </a:t>
            </a:r>
            <a:r>
              <a:rPr lang="en-US" sz="1800" b="1" i="1" smtClean="0">
                <a:latin typeface="Arial" charset="0"/>
                <a:cs typeface="Arial" charset="0"/>
              </a:rPr>
              <a:t>Y</a:t>
            </a:r>
            <a:br>
              <a:rPr lang="en-US" sz="1800" b="1" i="1" smtClean="0">
                <a:latin typeface="Arial" charset="0"/>
                <a:cs typeface="Arial" charset="0"/>
              </a:rPr>
            </a:br>
            <a:r>
              <a:rPr lang="en-US" sz="1800" smtClean="0">
                <a:latin typeface="Arial" charset="0"/>
                <a:cs typeface="Arial" charset="0"/>
              </a:rPr>
              <a:t>where </a:t>
            </a:r>
            <a:r>
              <a:rPr lang="en-US" sz="1800" b="1" i="1" smtClean="0">
                <a:latin typeface="Arial" charset="0"/>
                <a:cs typeface="Arial" charset="0"/>
              </a:rPr>
              <a:t>V</a:t>
            </a:r>
            <a:r>
              <a:rPr lang="en-US" sz="1800" smtClean="0">
                <a:latin typeface="Arial" charset="0"/>
                <a:cs typeface="Arial" charset="0"/>
              </a:rPr>
              <a:t> = 1/</a:t>
            </a:r>
            <a:r>
              <a:rPr lang="en-US" sz="1800" b="1" i="1" smtClean="0">
                <a:latin typeface="Arial" charset="0"/>
                <a:cs typeface="Arial" charset="0"/>
              </a:rPr>
              <a:t>k</a:t>
            </a:r>
            <a:r>
              <a:rPr lang="en-US" sz="1800" smtClean="0">
                <a:latin typeface="Arial" charset="0"/>
                <a:cs typeface="Arial" charset="0"/>
              </a:rPr>
              <a:t> = velocity.</a:t>
            </a:r>
          </a:p>
          <a:p>
            <a:pPr eaLnBrk="1" hangingPunct="1">
              <a:lnSpc>
                <a:spcPct val="110000"/>
              </a:lnSpc>
              <a:spcBef>
                <a:spcPct val="50000"/>
              </a:spcBef>
              <a:buClr>
                <a:srgbClr val="339966"/>
              </a:buClr>
            </a:pPr>
            <a:endParaRPr lang="en-US" sz="1800" smtClean="0">
              <a:latin typeface="Arial" charset="0"/>
              <a:cs typeface="Arial" charset="0"/>
            </a:endParaRPr>
          </a:p>
          <a:p>
            <a:pPr eaLnBrk="1" hangingPunct="1">
              <a:lnSpc>
                <a:spcPct val="110000"/>
              </a:lnSpc>
              <a:spcBef>
                <a:spcPct val="50000"/>
              </a:spcBef>
              <a:buClr>
                <a:srgbClr val="339966"/>
              </a:buClr>
            </a:pPr>
            <a:endParaRPr lang="en-US" sz="1800" smtClean="0">
              <a:latin typeface="Arial" charset="0"/>
              <a:cs typeface="Arial" charset="0"/>
            </a:endParaRPr>
          </a:p>
          <a:p>
            <a:pPr eaLnBrk="1" hangingPunct="1">
              <a:lnSpc>
                <a:spcPct val="110000"/>
              </a:lnSpc>
              <a:spcBef>
                <a:spcPct val="50000"/>
              </a:spcBef>
            </a:pPr>
            <a:r>
              <a:rPr lang="en-US" sz="1800" smtClean="0">
                <a:latin typeface="Arial" charset="0"/>
                <a:cs typeface="Arial" charset="0"/>
              </a:rPr>
              <a:t>For given values of </a:t>
            </a:r>
            <a:r>
              <a:rPr lang="en-US" sz="1800" b="1" i="1" smtClean="0">
                <a:latin typeface="Arial" charset="0"/>
                <a:cs typeface="Arial" charset="0"/>
              </a:rPr>
              <a:t>M</a:t>
            </a:r>
            <a:r>
              <a:rPr lang="en-US" sz="1800" smtClean="0">
                <a:latin typeface="Arial" charset="0"/>
                <a:cs typeface="Arial" charset="0"/>
              </a:rPr>
              <a:t>  and </a:t>
            </a:r>
            <a:r>
              <a:rPr lang="en-US" sz="1800" b="1" i="1" smtClean="0">
                <a:latin typeface="Arial" charset="0"/>
                <a:cs typeface="Arial" charset="0"/>
              </a:rPr>
              <a:t>V</a:t>
            </a:r>
            <a:r>
              <a:rPr lang="en-US" sz="1800" smtClean="0">
                <a:latin typeface="Arial" charset="0"/>
                <a:cs typeface="Arial" charset="0"/>
              </a:rPr>
              <a:t>,  these equations imply an inverse relationship between </a:t>
            </a:r>
            <a:r>
              <a:rPr lang="en-US" sz="1800" b="1" i="1" smtClean="0">
                <a:latin typeface="Arial" charset="0"/>
                <a:cs typeface="Arial" charset="0"/>
              </a:rPr>
              <a:t>P</a:t>
            </a:r>
            <a:r>
              <a:rPr lang="en-US" sz="1800" smtClean="0">
                <a:latin typeface="Arial" charset="0"/>
                <a:cs typeface="Arial" charset="0"/>
              </a:rPr>
              <a:t>  and </a:t>
            </a:r>
            <a:r>
              <a:rPr lang="en-US" sz="1800" b="1" i="1" smtClean="0">
                <a:latin typeface="Arial" charset="0"/>
                <a:cs typeface="Arial" charset="0"/>
              </a:rPr>
              <a:t>Y</a:t>
            </a:r>
            <a:r>
              <a:rPr lang="en-US" sz="1800" i="1" smtClean="0">
                <a:latin typeface="Arial" charset="0"/>
                <a:cs typeface="Arial" charset="0"/>
              </a:rPr>
              <a:t>:</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z="2400" b="1" smtClean="0">
                <a:latin typeface="Arial" charset="0"/>
                <a:cs typeface="Arial" charset="0"/>
              </a:rPr>
              <a:t>The downward-sloping </a:t>
            </a:r>
            <a:r>
              <a:rPr lang="en-US" sz="2400" b="1" i="1" smtClean="0">
                <a:latin typeface="Arial" charset="0"/>
                <a:cs typeface="Arial" charset="0"/>
              </a:rPr>
              <a:t>AD</a:t>
            </a:r>
            <a:r>
              <a:rPr lang="en-US" sz="2400" b="1" smtClean="0">
                <a:latin typeface="Arial" charset="0"/>
                <a:cs typeface="Arial" charset="0"/>
              </a:rPr>
              <a:t> curve</a:t>
            </a:r>
          </a:p>
        </p:txBody>
      </p:sp>
      <p:sp>
        <p:nvSpPr>
          <p:cNvPr id="221187" name="Rectangle 3"/>
          <p:cNvSpPr>
            <a:spLocks noGrp="1" noChangeArrowheads="1"/>
          </p:cNvSpPr>
          <p:nvPr>
            <p:ph idx="1"/>
          </p:nvPr>
        </p:nvSpPr>
        <p:spPr>
          <a:xfrm>
            <a:off x="533400" y="1371600"/>
            <a:ext cx="2743200" cy="3886200"/>
          </a:xfrm>
          <a:solidFill>
            <a:srgbClr val="FFFFCC"/>
          </a:solidFill>
        </p:spPr>
        <p:txBody>
          <a:bodyPr/>
          <a:lstStyle/>
          <a:p>
            <a:pPr marL="0" indent="0" eaLnBrk="1" hangingPunct="1">
              <a:buFont typeface="Wingdings" pitchFamily="2" charset="2"/>
              <a:buNone/>
            </a:pPr>
            <a:r>
              <a:rPr lang="en-US" sz="1800" smtClean="0">
                <a:latin typeface="Arial" charset="0"/>
                <a:cs typeface="Arial" charset="0"/>
              </a:rPr>
              <a:t>An increase in the price level causes a fall in real money balances </a:t>
            </a:r>
            <a:r>
              <a:rPr lang="en-US" sz="1800" smtClean="0">
                <a:latin typeface="Arial" charset="0"/>
                <a:cs typeface="Arial" charset="0"/>
                <a:sym typeface="Symbol" pitchFamily="18" charset="2"/>
              </a:rPr>
              <a:t>(</a:t>
            </a:r>
            <a:r>
              <a:rPr lang="en-US" sz="1800" b="1" i="1" smtClean="0">
                <a:latin typeface="Arial" charset="0"/>
                <a:cs typeface="Arial" charset="0"/>
                <a:sym typeface="Symbol" pitchFamily="18" charset="2"/>
              </a:rPr>
              <a:t>M</a:t>
            </a:r>
            <a:r>
              <a:rPr lang="en-US" sz="1800" i="1" smtClean="0">
                <a:latin typeface="Arial" charset="0"/>
                <a:cs typeface="Arial" charset="0"/>
                <a:sym typeface="Symbol" pitchFamily="18" charset="2"/>
              </a:rPr>
              <a:t>/</a:t>
            </a:r>
            <a:r>
              <a:rPr lang="en-US" sz="1800" b="1" i="1" smtClean="0">
                <a:latin typeface="Arial" charset="0"/>
                <a:cs typeface="Arial" charset="0"/>
                <a:sym typeface="Symbol" pitchFamily="18" charset="2"/>
              </a:rPr>
              <a:t>P </a:t>
            </a:r>
            <a:r>
              <a:rPr lang="en-US" sz="1800" smtClean="0">
                <a:latin typeface="Arial" charset="0"/>
                <a:cs typeface="Arial" charset="0"/>
                <a:sym typeface="Symbol" pitchFamily="18" charset="2"/>
              </a:rPr>
              <a:t>),</a:t>
            </a:r>
            <a:endParaRPr lang="en-US" sz="1800" smtClean="0">
              <a:latin typeface="Arial" charset="0"/>
              <a:cs typeface="Arial" charset="0"/>
            </a:endParaRPr>
          </a:p>
          <a:p>
            <a:pPr marL="0" indent="0" eaLnBrk="1" hangingPunct="1">
              <a:buFont typeface="Wingdings" pitchFamily="2" charset="2"/>
              <a:buNone/>
            </a:pPr>
            <a:r>
              <a:rPr lang="en-US" sz="1800" smtClean="0">
                <a:latin typeface="Arial" charset="0"/>
                <a:cs typeface="Arial" charset="0"/>
                <a:sym typeface="Symbol" pitchFamily="18" charset="2"/>
              </a:rPr>
              <a:t>causing a decrease in the demand for goods &amp; services.</a:t>
            </a:r>
          </a:p>
        </p:txBody>
      </p:sp>
      <p:grpSp>
        <p:nvGrpSpPr>
          <p:cNvPr id="2" name="Group 4"/>
          <p:cNvGrpSpPr>
            <a:grpSpLocks/>
          </p:cNvGrpSpPr>
          <p:nvPr/>
        </p:nvGrpSpPr>
        <p:grpSpPr bwMode="auto">
          <a:xfrm>
            <a:off x="3352800" y="1471613"/>
            <a:ext cx="5257800" cy="4090987"/>
            <a:chOff x="2976" y="1296"/>
            <a:chExt cx="2304" cy="2053"/>
          </a:xfrm>
        </p:grpSpPr>
        <p:grpSp>
          <p:nvGrpSpPr>
            <p:cNvPr id="29704" name="Group 5"/>
            <p:cNvGrpSpPr>
              <a:grpSpLocks/>
            </p:cNvGrpSpPr>
            <p:nvPr/>
          </p:nvGrpSpPr>
          <p:grpSpPr bwMode="auto">
            <a:xfrm>
              <a:off x="3120" y="1536"/>
              <a:ext cx="1968" cy="1728"/>
              <a:chOff x="2640" y="1056"/>
              <a:chExt cx="2496" cy="2112"/>
            </a:xfrm>
          </p:grpSpPr>
          <p:sp>
            <p:nvSpPr>
              <p:cNvPr id="29707" name="Line 6"/>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29708" name="Line 7"/>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29705" name="Text Box 8"/>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29706" name="Text Box 9"/>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4" name="Group 15"/>
          <p:cNvGrpSpPr>
            <a:grpSpLocks/>
          </p:cNvGrpSpPr>
          <p:nvPr/>
        </p:nvGrpSpPr>
        <p:grpSpPr bwMode="auto">
          <a:xfrm>
            <a:off x="4197350" y="1412875"/>
            <a:ext cx="3803650" cy="3602038"/>
            <a:chOff x="2644" y="890"/>
            <a:chExt cx="2396" cy="2269"/>
          </a:xfrm>
        </p:grpSpPr>
        <p:sp>
          <p:nvSpPr>
            <p:cNvPr id="29702" name="Arc 10"/>
            <p:cNvSpPr>
              <a:spLocks/>
            </p:cNvSpPr>
            <p:nvPr/>
          </p:nvSpPr>
          <p:spPr bwMode="auto">
            <a:xfrm flipH="1" flipV="1">
              <a:off x="2644" y="890"/>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82"/>
              </a:solidFill>
              <a:round/>
              <a:headEnd/>
              <a:tailEnd/>
            </a:ln>
          </p:spPr>
          <p:txBody>
            <a:bodyPr wrap="none" anchor="ctr"/>
            <a:lstStyle/>
            <a:p>
              <a:endParaRPr lang="en-US"/>
            </a:p>
          </p:txBody>
        </p:sp>
        <p:sp>
          <p:nvSpPr>
            <p:cNvPr id="29703" name="Text Box 12"/>
            <p:cNvSpPr txBox="1">
              <a:spLocks noChangeArrowheads="1"/>
            </p:cNvSpPr>
            <p:nvPr/>
          </p:nvSpPr>
          <p:spPr bwMode="auto">
            <a:xfrm>
              <a:off x="4425" y="2880"/>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endParaRPr lang="en-US" sz="2300" baseline="-25000">
                <a:latin typeface="Tahoma" pitchFamily="34" charset="0"/>
              </a:endParaRPr>
            </a:p>
          </p:txBody>
        </p:sp>
      </p:gr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a:lstStyle/>
          <a:p>
            <a:pPr eaLnBrk="1" hangingPunct="1"/>
            <a:r>
              <a:rPr lang="en-US" sz="2400" b="1" smtClean="0">
                <a:latin typeface="Arial" charset="0"/>
                <a:cs typeface="Arial" charset="0"/>
              </a:rPr>
              <a:t>Shifting the </a:t>
            </a:r>
            <a:r>
              <a:rPr lang="en-US" sz="2400" b="1" i="1" smtClean="0">
                <a:latin typeface="Arial" charset="0"/>
                <a:cs typeface="Arial" charset="0"/>
              </a:rPr>
              <a:t>AD</a:t>
            </a:r>
            <a:r>
              <a:rPr lang="en-US" sz="2400" b="1" smtClean="0">
                <a:latin typeface="Arial" charset="0"/>
                <a:cs typeface="Arial" charset="0"/>
              </a:rPr>
              <a:t> curve</a:t>
            </a:r>
          </a:p>
        </p:txBody>
      </p:sp>
      <p:sp>
        <p:nvSpPr>
          <p:cNvPr id="30723" name="Rectangle 1027"/>
          <p:cNvSpPr>
            <a:spLocks noGrp="1" noChangeArrowheads="1"/>
          </p:cNvSpPr>
          <p:nvPr>
            <p:ph idx="1"/>
          </p:nvPr>
        </p:nvSpPr>
        <p:spPr>
          <a:xfrm>
            <a:off x="685800" y="2133600"/>
            <a:ext cx="2362200" cy="2133600"/>
          </a:xfrm>
          <a:solidFill>
            <a:srgbClr val="CCFFCC"/>
          </a:solidFill>
        </p:spPr>
        <p:txBody>
          <a:bodyPr/>
          <a:lstStyle/>
          <a:p>
            <a:pPr marL="0" indent="0" eaLnBrk="1" hangingPunct="1">
              <a:buFont typeface="Wingdings" pitchFamily="2" charset="2"/>
              <a:buNone/>
            </a:pPr>
            <a:r>
              <a:rPr lang="en-US" sz="1800" smtClean="0">
                <a:latin typeface="Arial" charset="0"/>
                <a:cs typeface="Arial" charset="0"/>
              </a:rPr>
              <a:t>An increase in the money supply shifts the </a:t>
            </a:r>
            <a:r>
              <a:rPr lang="en-US" sz="1800" i="1" smtClean="0">
                <a:latin typeface="Arial" charset="0"/>
                <a:cs typeface="Arial" charset="0"/>
              </a:rPr>
              <a:t>AD</a:t>
            </a:r>
            <a:r>
              <a:rPr lang="en-US" sz="1800" smtClean="0">
                <a:latin typeface="Arial" charset="0"/>
                <a:cs typeface="Arial" charset="0"/>
              </a:rPr>
              <a:t> curve to the right. </a:t>
            </a:r>
          </a:p>
        </p:txBody>
      </p:sp>
      <p:grpSp>
        <p:nvGrpSpPr>
          <p:cNvPr id="30724" name="Group 1028"/>
          <p:cNvGrpSpPr>
            <a:grpSpLocks/>
          </p:cNvGrpSpPr>
          <p:nvPr/>
        </p:nvGrpSpPr>
        <p:grpSpPr bwMode="auto">
          <a:xfrm>
            <a:off x="3352800" y="1471613"/>
            <a:ext cx="5257800" cy="4090987"/>
            <a:chOff x="2976" y="1296"/>
            <a:chExt cx="2304" cy="2053"/>
          </a:xfrm>
        </p:grpSpPr>
        <p:grpSp>
          <p:nvGrpSpPr>
            <p:cNvPr id="30732" name="Group 1029"/>
            <p:cNvGrpSpPr>
              <a:grpSpLocks/>
            </p:cNvGrpSpPr>
            <p:nvPr/>
          </p:nvGrpSpPr>
          <p:grpSpPr bwMode="auto">
            <a:xfrm>
              <a:off x="3120" y="1536"/>
              <a:ext cx="1968" cy="1728"/>
              <a:chOff x="2640" y="1056"/>
              <a:chExt cx="2496" cy="2112"/>
            </a:xfrm>
          </p:grpSpPr>
          <p:sp>
            <p:nvSpPr>
              <p:cNvPr id="30735" name="Line 1030"/>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30736" name="Line 1031"/>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30733" name="Text Box 1032"/>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30734" name="Text Box 1033"/>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30725" name="Group 1041"/>
          <p:cNvGrpSpPr>
            <a:grpSpLocks/>
          </p:cNvGrpSpPr>
          <p:nvPr/>
        </p:nvGrpSpPr>
        <p:grpSpPr bwMode="auto">
          <a:xfrm>
            <a:off x="4197350" y="1412875"/>
            <a:ext cx="3803650" cy="3602038"/>
            <a:chOff x="2644" y="890"/>
            <a:chExt cx="2396" cy="2269"/>
          </a:xfrm>
        </p:grpSpPr>
        <p:sp>
          <p:nvSpPr>
            <p:cNvPr id="30730" name="Arc 1034"/>
            <p:cNvSpPr>
              <a:spLocks/>
            </p:cNvSpPr>
            <p:nvPr/>
          </p:nvSpPr>
          <p:spPr bwMode="auto">
            <a:xfrm flipH="1" flipV="1">
              <a:off x="2644" y="890"/>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82"/>
              </a:solidFill>
              <a:round/>
              <a:headEnd/>
              <a:tailEnd/>
            </a:ln>
          </p:spPr>
          <p:txBody>
            <a:bodyPr wrap="none" anchor="ctr"/>
            <a:lstStyle/>
            <a:p>
              <a:endParaRPr lang="en-US"/>
            </a:p>
          </p:txBody>
        </p:sp>
        <p:sp>
          <p:nvSpPr>
            <p:cNvPr id="30731" name="Text Box 1036"/>
            <p:cNvSpPr txBox="1">
              <a:spLocks noChangeArrowheads="1"/>
            </p:cNvSpPr>
            <p:nvPr/>
          </p:nvSpPr>
          <p:spPr bwMode="auto">
            <a:xfrm>
              <a:off x="4425" y="2880"/>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1</a:t>
              </a:r>
            </a:p>
          </p:txBody>
        </p:sp>
      </p:grpSp>
      <p:grpSp>
        <p:nvGrpSpPr>
          <p:cNvPr id="5" name="Group 1040"/>
          <p:cNvGrpSpPr>
            <a:grpSpLocks/>
          </p:cNvGrpSpPr>
          <p:nvPr/>
        </p:nvGrpSpPr>
        <p:grpSpPr bwMode="auto">
          <a:xfrm>
            <a:off x="4806950" y="914400"/>
            <a:ext cx="3803650" cy="3600450"/>
            <a:chOff x="3028" y="576"/>
            <a:chExt cx="2396" cy="2268"/>
          </a:xfrm>
        </p:grpSpPr>
        <p:sp>
          <p:nvSpPr>
            <p:cNvPr id="30728" name="Arc 1035"/>
            <p:cNvSpPr>
              <a:spLocks/>
            </p:cNvSpPr>
            <p:nvPr/>
          </p:nvSpPr>
          <p:spPr bwMode="auto">
            <a:xfrm flipH="1" flipV="1">
              <a:off x="3028" y="576"/>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FF0000"/>
              </a:solidFill>
              <a:round/>
              <a:headEnd/>
              <a:tailEnd/>
            </a:ln>
          </p:spPr>
          <p:txBody>
            <a:bodyPr wrap="none" anchor="ctr"/>
            <a:lstStyle/>
            <a:p>
              <a:endParaRPr lang="en-US"/>
            </a:p>
          </p:txBody>
        </p:sp>
        <p:sp>
          <p:nvSpPr>
            <p:cNvPr id="30729" name="Text Box 1037"/>
            <p:cNvSpPr txBox="1">
              <a:spLocks noChangeArrowheads="1"/>
            </p:cNvSpPr>
            <p:nvPr/>
          </p:nvSpPr>
          <p:spPr bwMode="auto">
            <a:xfrm>
              <a:off x="4814" y="2565"/>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2</a:t>
              </a:r>
            </a:p>
          </p:txBody>
        </p:sp>
      </p:grpSp>
      <p:sp>
        <p:nvSpPr>
          <p:cNvPr id="222222" name="Line 1038"/>
          <p:cNvSpPr>
            <a:spLocks noChangeShapeType="1"/>
          </p:cNvSpPr>
          <p:nvPr/>
        </p:nvSpPr>
        <p:spPr bwMode="auto">
          <a:xfrm>
            <a:off x="4876800" y="3429000"/>
            <a:ext cx="857250" cy="0"/>
          </a:xfrm>
          <a:prstGeom prst="line">
            <a:avLst/>
          </a:prstGeom>
          <a:noFill/>
          <a:ln w="38100">
            <a:solidFill>
              <a:schemeClr val="tx1"/>
            </a:solidFill>
            <a:round/>
            <a:headEnd/>
            <a:tailEnd type="triangle" w="lg" len="med"/>
          </a:ln>
        </p:spPr>
        <p:txBody>
          <a:bodyPr/>
          <a:lstStyle/>
          <a:p>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eaLnBrk="1" hangingPunct="1"/>
            <a:r>
              <a:rPr lang="en-US" sz="2400" b="1" smtClean="0">
                <a:latin typeface="Arial" charset="0"/>
                <a:cs typeface="Arial" charset="0"/>
              </a:rPr>
              <a:t>Aggregate Supply in the Long Run</a:t>
            </a:r>
          </a:p>
        </p:txBody>
      </p:sp>
      <p:sp>
        <p:nvSpPr>
          <p:cNvPr id="2053" name="Rectangle 3"/>
          <p:cNvSpPr>
            <a:spLocks noGrp="1" noChangeArrowheads="1"/>
          </p:cNvSpPr>
          <p:nvPr>
            <p:ph idx="1"/>
          </p:nvPr>
        </p:nvSpPr>
        <p:spPr>
          <a:xfrm>
            <a:off x="914400" y="1219200"/>
            <a:ext cx="7696200" cy="1524000"/>
          </a:xfrm>
        </p:spPr>
        <p:txBody>
          <a:bodyPr/>
          <a:lstStyle/>
          <a:p>
            <a:pPr eaLnBrk="1" hangingPunct="1">
              <a:lnSpc>
                <a:spcPct val="105000"/>
              </a:lnSpc>
            </a:pPr>
            <a:endParaRPr lang="en-US" sz="1800" smtClean="0">
              <a:latin typeface="Arial" charset="0"/>
              <a:cs typeface="Arial" charset="0"/>
            </a:endParaRPr>
          </a:p>
          <a:p>
            <a:pPr eaLnBrk="1" hangingPunct="1">
              <a:lnSpc>
                <a:spcPct val="105000"/>
              </a:lnSpc>
            </a:pPr>
            <a:r>
              <a:rPr lang="en-US" sz="1800" smtClean="0">
                <a:latin typeface="Arial" charset="0"/>
                <a:cs typeface="Arial" charset="0"/>
              </a:rPr>
              <a:t>In the long run, output is determined by factor supplies and technology</a:t>
            </a:r>
          </a:p>
        </p:txBody>
      </p:sp>
      <p:graphicFrame>
        <p:nvGraphicFramePr>
          <p:cNvPr id="333824" name="Object 0"/>
          <p:cNvGraphicFramePr>
            <a:graphicFrameLocks noChangeAspect="1"/>
          </p:cNvGraphicFramePr>
          <p:nvPr/>
        </p:nvGraphicFramePr>
        <p:xfrm>
          <a:off x="3124200" y="1905000"/>
          <a:ext cx="2466975" cy="661988"/>
        </p:xfrm>
        <a:graphic>
          <a:graphicData uri="http://schemas.openxmlformats.org/presentationml/2006/ole">
            <p:oleObj spid="_x0000_s2052" name="Equation" r:id="rId4" imgW="901309" imgH="241195" progId="">
              <p:embed/>
            </p:oleObj>
          </a:graphicData>
        </a:graphic>
      </p:graphicFrame>
      <p:sp>
        <p:nvSpPr>
          <p:cNvPr id="195589" name="Text Box 5"/>
          <p:cNvSpPr txBox="1">
            <a:spLocks noChangeArrowheads="1"/>
          </p:cNvSpPr>
          <p:nvPr/>
        </p:nvSpPr>
        <p:spPr bwMode="auto">
          <a:xfrm>
            <a:off x="1219200" y="2971800"/>
            <a:ext cx="7924800" cy="646113"/>
          </a:xfrm>
          <a:prstGeom prst="rect">
            <a:avLst/>
          </a:prstGeom>
          <a:noFill/>
          <a:ln w="9525">
            <a:noFill/>
            <a:miter lim="800000"/>
            <a:headEnd/>
            <a:tailEnd/>
          </a:ln>
        </p:spPr>
        <p:txBody>
          <a:bodyPr>
            <a:spAutoFit/>
          </a:bodyPr>
          <a:lstStyle/>
          <a:p>
            <a:pPr marL="288925" indent="-288925">
              <a:spcBef>
                <a:spcPct val="40000"/>
              </a:spcBef>
              <a:buSzPct val="110000"/>
              <a:buFont typeface="Wingdings" pitchFamily="2" charset="2"/>
              <a:buNone/>
            </a:pPr>
            <a:r>
              <a:rPr lang="en-US" sz="1800">
                <a:latin typeface="Tahoma" pitchFamily="34" charset="0"/>
              </a:rPr>
              <a:t>is the </a:t>
            </a:r>
            <a:r>
              <a:rPr lang="en-US" sz="1800" b="1">
                <a:solidFill>
                  <a:srgbClr val="CC0066"/>
                </a:solidFill>
                <a:latin typeface="Tahoma" pitchFamily="34" charset="0"/>
              </a:rPr>
              <a:t>full-employment</a:t>
            </a:r>
            <a:r>
              <a:rPr lang="en-US" sz="1800">
                <a:latin typeface="Tahoma" pitchFamily="34" charset="0"/>
              </a:rPr>
              <a:t> or </a:t>
            </a:r>
            <a:r>
              <a:rPr lang="en-US" sz="1800" b="1">
                <a:solidFill>
                  <a:srgbClr val="CC0066"/>
                </a:solidFill>
                <a:latin typeface="Tahoma" pitchFamily="34" charset="0"/>
              </a:rPr>
              <a:t>natural</a:t>
            </a:r>
            <a:r>
              <a:rPr lang="en-US" sz="1800">
                <a:latin typeface="Tahoma" pitchFamily="34" charset="0"/>
              </a:rPr>
              <a:t> level of output, the level of output at which the economy’s resources are fully employed.</a:t>
            </a:r>
          </a:p>
        </p:txBody>
      </p:sp>
      <p:graphicFrame>
        <p:nvGraphicFramePr>
          <p:cNvPr id="333825" name="Object 1"/>
          <p:cNvGraphicFramePr>
            <a:graphicFrameLocks noChangeAspect="1"/>
          </p:cNvGraphicFramePr>
          <p:nvPr/>
        </p:nvGraphicFramePr>
        <p:xfrm>
          <a:off x="838200" y="2819400"/>
          <a:ext cx="455613" cy="595313"/>
        </p:xfrm>
        <a:graphic>
          <a:graphicData uri="http://schemas.openxmlformats.org/presentationml/2006/ole">
            <p:oleObj spid="_x0000_s2053" name="Equation" r:id="rId5" imgW="164885" imgH="215619" progId="">
              <p:embed/>
            </p:oleObj>
          </a:graphicData>
        </a:graphic>
      </p:graphicFrame>
      <p:sp>
        <p:nvSpPr>
          <p:cNvPr id="195591" name="Text Box 7"/>
          <p:cNvSpPr txBox="1">
            <a:spLocks noChangeArrowheads="1"/>
          </p:cNvSpPr>
          <p:nvPr/>
        </p:nvSpPr>
        <p:spPr bwMode="auto">
          <a:xfrm>
            <a:off x="1219200" y="4572000"/>
            <a:ext cx="6477000" cy="654050"/>
          </a:xfrm>
          <a:prstGeom prst="rect">
            <a:avLst/>
          </a:prstGeom>
          <a:noFill/>
          <a:ln w="9525">
            <a:noFill/>
            <a:miter lim="800000"/>
            <a:headEnd/>
            <a:tailEnd/>
          </a:ln>
        </p:spPr>
        <p:txBody>
          <a:bodyPr>
            <a:spAutoFit/>
          </a:bodyPr>
          <a:lstStyle/>
          <a:p>
            <a:pPr algn="ctr">
              <a:lnSpc>
                <a:spcPct val="105000"/>
              </a:lnSpc>
              <a:spcBef>
                <a:spcPct val="30000"/>
              </a:spcBef>
              <a:buSzPct val="110000"/>
              <a:buFont typeface="Wingdings" pitchFamily="2" charset="2"/>
              <a:buNone/>
            </a:pPr>
            <a:r>
              <a:rPr lang="en-US" sz="1800" i="1">
                <a:latin typeface="Tahoma" pitchFamily="34" charset="0"/>
              </a:rPr>
              <a:t>“Full employment” means that </a:t>
            </a:r>
            <a:br>
              <a:rPr lang="en-US" sz="1800" i="1">
                <a:latin typeface="Tahoma" pitchFamily="34" charset="0"/>
              </a:rPr>
            </a:br>
            <a:r>
              <a:rPr lang="en-US" sz="1800" i="1">
                <a:latin typeface="Tahoma" pitchFamily="34" charset="0"/>
              </a:rPr>
              <a:t>unemployment equals its natural rate.</a:t>
            </a:r>
            <a:endParaRPr lang="en-US" sz="180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1026"/>
          <p:cNvSpPr>
            <a:spLocks noGrp="1" noChangeArrowheads="1"/>
          </p:cNvSpPr>
          <p:nvPr>
            <p:ph type="title"/>
          </p:nvPr>
        </p:nvSpPr>
        <p:spPr/>
        <p:txBody>
          <a:bodyPr/>
          <a:lstStyle/>
          <a:p>
            <a:pPr eaLnBrk="1" hangingPunct="1"/>
            <a:r>
              <a:rPr lang="en-US" sz="2400" b="1" smtClean="0">
                <a:latin typeface="Arial" charset="0"/>
                <a:cs typeface="Arial" charset="0"/>
              </a:rPr>
              <a:t>Aggregate Supply in the Long Run</a:t>
            </a:r>
          </a:p>
        </p:txBody>
      </p:sp>
      <p:sp>
        <p:nvSpPr>
          <p:cNvPr id="3076" name="Rectangle 1027"/>
          <p:cNvSpPr>
            <a:spLocks noGrp="1" noChangeArrowheads="1"/>
          </p:cNvSpPr>
          <p:nvPr>
            <p:ph idx="1"/>
          </p:nvPr>
        </p:nvSpPr>
        <p:spPr>
          <a:xfrm>
            <a:off x="914400" y="1219200"/>
            <a:ext cx="7696200" cy="1524000"/>
          </a:xfrm>
        </p:spPr>
        <p:txBody>
          <a:bodyPr/>
          <a:lstStyle/>
          <a:p>
            <a:pPr eaLnBrk="1" hangingPunct="1">
              <a:lnSpc>
                <a:spcPct val="105000"/>
              </a:lnSpc>
            </a:pPr>
            <a:endParaRPr lang="en-US" sz="1800" smtClean="0">
              <a:latin typeface="Arial" charset="0"/>
              <a:cs typeface="Arial" charset="0"/>
            </a:endParaRPr>
          </a:p>
          <a:p>
            <a:pPr eaLnBrk="1" hangingPunct="1">
              <a:lnSpc>
                <a:spcPct val="105000"/>
              </a:lnSpc>
            </a:pPr>
            <a:r>
              <a:rPr lang="en-US" sz="1800" smtClean="0">
                <a:latin typeface="Arial" charset="0"/>
                <a:cs typeface="Arial" charset="0"/>
              </a:rPr>
              <a:t>In the long run, output is determined by factor supplies and technology</a:t>
            </a:r>
          </a:p>
        </p:txBody>
      </p:sp>
      <p:sp>
        <p:nvSpPr>
          <p:cNvPr id="270341" name="Text Box 1029"/>
          <p:cNvSpPr txBox="1">
            <a:spLocks noChangeArrowheads="1"/>
          </p:cNvSpPr>
          <p:nvPr/>
        </p:nvSpPr>
        <p:spPr bwMode="auto">
          <a:xfrm>
            <a:off x="914400" y="3735388"/>
            <a:ext cx="7467600" cy="646112"/>
          </a:xfrm>
          <a:prstGeom prst="rect">
            <a:avLst/>
          </a:prstGeom>
          <a:noFill/>
          <a:ln w="9525">
            <a:noFill/>
            <a:miter lim="800000"/>
            <a:headEnd/>
            <a:tailEnd/>
          </a:ln>
        </p:spPr>
        <p:txBody>
          <a:bodyPr>
            <a:spAutoFit/>
          </a:bodyPr>
          <a:lstStyle/>
          <a:p>
            <a:pPr marL="288925" indent="-288925">
              <a:spcBef>
                <a:spcPct val="60000"/>
              </a:spcBef>
              <a:buSzPct val="110000"/>
              <a:buFont typeface="Arial" charset="0"/>
              <a:buChar char="•"/>
            </a:pPr>
            <a:r>
              <a:rPr lang="en-US" sz="1800">
                <a:latin typeface="Tahoma" pitchFamily="34" charset="0"/>
              </a:rPr>
              <a:t>Full-employment output does not depend on the price level, so the long run aggregate supply (LRAS) curve is vertical:</a:t>
            </a:r>
            <a:endParaRPr lang="en-US" sz="1800"/>
          </a:p>
        </p:txBody>
      </p:sp>
      <p:graphicFrame>
        <p:nvGraphicFramePr>
          <p:cNvPr id="3074" name="Object 1030"/>
          <p:cNvGraphicFramePr>
            <a:graphicFrameLocks noChangeAspect="1"/>
          </p:cNvGraphicFramePr>
          <p:nvPr/>
        </p:nvGraphicFramePr>
        <p:xfrm>
          <a:off x="3048000" y="2133600"/>
          <a:ext cx="2466975" cy="661988"/>
        </p:xfrm>
        <a:graphic>
          <a:graphicData uri="http://schemas.openxmlformats.org/presentationml/2006/ole">
            <p:oleObj spid="_x0000_s3075" name="Equation" r:id="rId4" imgW="901309" imgH="241195" progId="">
              <p:embed/>
            </p:oleObj>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sz="2400" b="1" smtClean="0">
                <a:latin typeface="Arial" charset="0"/>
                <a:cs typeface="Arial" charset="0"/>
              </a:rPr>
              <a:t>The long-run aggregate supply curve</a:t>
            </a:r>
          </a:p>
        </p:txBody>
      </p:sp>
      <p:sp>
        <p:nvSpPr>
          <p:cNvPr id="235537" name="Rectangle 17"/>
          <p:cNvSpPr>
            <a:spLocks noGrp="1" noChangeArrowheads="1"/>
          </p:cNvSpPr>
          <p:nvPr>
            <p:ph idx="1"/>
          </p:nvPr>
        </p:nvSpPr>
        <p:spPr>
          <a:xfrm>
            <a:off x="609600" y="3124200"/>
            <a:ext cx="2514600" cy="1676400"/>
          </a:xfrm>
          <a:solidFill>
            <a:srgbClr val="FFCC99"/>
          </a:solidFill>
        </p:spPr>
        <p:txBody>
          <a:bodyPr/>
          <a:lstStyle/>
          <a:p>
            <a:pPr marL="0" indent="0" eaLnBrk="1" hangingPunct="1">
              <a:buFont typeface="Wingdings" pitchFamily="2" charset="2"/>
              <a:buNone/>
            </a:pPr>
            <a:r>
              <a:rPr lang="en-US" sz="1800" smtClean="0">
                <a:latin typeface="Arial" charset="0"/>
                <a:cs typeface="Arial" charset="0"/>
              </a:rPr>
              <a:t>The LRAS curve is vertical at the full-employment level of output. </a:t>
            </a:r>
          </a:p>
        </p:txBody>
      </p:sp>
      <p:grpSp>
        <p:nvGrpSpPr>
          <p:cNvPr id="2" name="Group 4"/>
          <p:cNvGrpSpPr>
            <a:grpSpLocks/>
          </p:cNvGrpSpPr>
          <p:nvPr/>
        </p:nvGrpSpPr>
        <p:grpSpPr bwMode="auto">
          <a:xfrm>
            <a:off x="3352800" y="1471613"/>
            <a:ext cx="5257800" cy="4090987"/>
            <a:chOff x="2976" y="1296"/>
            <a:chExt cx="2304" cy="2053"/>
          </a:xfrm>
        </p:grpSpPr>
        <p:grpSp>
          <p:nvGrpSpPr>
            <p:cNvPr id="4105" name="Group 5"/>
            <p:cNvGrpSpPr>
              <a:grpSpLocks/>
            </p:cNvGrpSpPr>
            <p:nvPr/>
          </p:nvGrpSpPr>
          <p:grpSpPr bwMode="auto">
            <a:xfrm>
              <a:off x="3120" y="1536"/>
              <a:ext cx="1968" cy="1728"/>
              <a:chOff x="2640" y="1056"/>
              <a:chExt cx="2496" cy="2112"/>
            </a:xfrm>
          </p:grpSpPr>
          <p:sp>
            <p:nvSpPr>
              <p:cNvPr id="4108" name="Line 6"/>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4109" name="Line 7"/>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4106" name="Text Box 8"/>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4107" name="Text Box 9"/>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4" name="Group 15"/>
          <p:cNvGrpSpPr>
            <a:grpSpLocks/>
          </p:cNvGrpSpPr>
          <p:nvPr/>
        </p:nvGrpSpPr>
        <p:grpSpPr bwMode="auto">
          <a:xfrm>
            <a:off x="5410200" y="1524000"/>
            <a:ext cx="1066800" cy="3865563"/>
            <a:chOff x="3408" y="960"/>
            <a:chExt cx="672" cy="2435"/>
          </a:xfrm>
        </p:grpSpPr>
        <p:sp>
          <p:nvSpPr>
            <p:cNvPr id="4103" name="Line 12"/>
            <p:cNvSpPr>
              <a:spLocks noChangeShapeType="1"/>
            </p:cNvSpPr>
            <p:nvPr/>
          </p:nvSpPr>
          <p:spPr bwMode="auto">
            <a:xfrm flipV="1">
              <a:off x="3692" y="1235"/>
              <a:ext cx="0" cy="2160"/>
            </a:xfrm>
            <a:prstGeom prst="line">
              <a:avLst/>
            </a:prstGeom>
            <a:noFill/>
            <a:ln w="28575">
              <a:solidFill>
                <a:srgbClr val="000082"/>
              </a:solidFill>
              <a:round/>
              <a:headEnd/>
              <a:tailEnd/>
            </a:ln>
          </p:spPr>
          <p:txBody>
            <a:bodyPr/>
            <a:lstStyle/>
            <a:p>
              <a:endParaRPr lang="en-US"/>
            </a:p>
          </p:txBody>
        </p:sp>
        <p:sp>
          <p:nvSpPr>
            <p:cNvPr id="4104" name="Text Box 13"/>
            <p:cNvSpPr txBox="1">
              <a:spLocks noChangeArrowheads="1"/>
            </p:cNvSpPr>
            <p:nvPr/>
          </p:nvSpPr>
          <p:spPr bwMode="auto">
            <a:xfrm>
              <a:off x="3408" y="960"/>
              <a:ext cx="67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LRAS</a:t>
              </a:r>
              <a:endParaRPr lang="en-US" sz="2300" baseline="-25000">
                <a:latin typeface="Tahoma" pitchFamily="34" charset="0"/>
              </a:endParaRPr>
            </a:p>
          </p:txBody>
        </p:sp>
      </p:grpSp>
      <p:graphicFrame>
        <p:nvGraphicFramePr>
          <p:cNvPr id="334848" name="Object 0"/>
          <p:cNvGraphicFramePr>
            <a:graphicFrameLocks noChangeAspect="1"/>
          </p:cNvGraphicFramePr>
          <p:nvPr/>
        </p:nvGraphicFramePr>
        <p:xfrm>
          <a:off x="5719763" y="5367338"/>
          <a:ext cx="350837" cy="458787"/>
        </p:xfrm>
        <a:graphic>
          <a:graphicData uri="http://schemas.openxmlformats.org/presentationml/2006/ole">
            <p:oleObj spid="_x0000_s4099" name="Equation" r:id="rId4" imgW="164885" imgH="215619" progId="">
              <p:embed/>
            </p:oleObj>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1026"/>
          <p:cNvSpPr>
            <a:spLocks noGrp="1" noChangeArrowheads="1"/>
          </p:cNvSpPr>
          <p:nvPr>
            <p:ph type="title"/>
          </p:nvPr>
        </p:nvSpPr>
        <p:spPr/>
        <p:txBody>
          <a:bodyPr/>
          <a:lstStyle/>
          <a:p>
            <a:pPr eaLnBrk="1" hangingPunct="1"/>
            <a:r>
              <a:rPr lang="en-US" sz="2400" b="1" smtClean="0">
                <a:latin typeface="Arial" charset="0"/>
                <a:cs typeface="Arial" charset="0"/>
              </a:rPr>
              <a:t>Long-run effects of an increase in </a:t>
            </a:r>
            <a:r>
              <a:rPr lang="en-US" sz="2400" b="1" i="1" smtClean="0">
                <a:latin typeface="Arial" charset="0"/>
                <a:cs typeface="Arial" charset="0"/>
              </a:rPr>
              <a:t>M</a:t>
            </a:r>
          </a:p>
        </p:txBody>
      </p:sp>
      <p:sp>
        <p:nvSpPr>
          <p:cNvPr id="239619" name="Rectangle 1027"/>
          <p:cNvSpPr>
            <a:spLocks noGrp="1" noChangeArrowheads="1"/>
          </p:cNvSpPr>
          <p:nvPr>
            <p:ph idx="1"/>
          </p:nvPr>
        </p:nvSpPr>
        <p:spPr>
          <a:xfrm>
            <a:off x="6705600" y="1828800"/>
            <a:ext cx="2057400" cy="1600200"/>
          </a:xfrm>
          <a:solidFill>
            <a:srgbClr val="CCFFCC"/>
          </a:solidFill>
        </p:spPr>
        <p:txBody>
          <a:bodyPr/>
          <a:lstStyle/>
          <a:p>
            <a:pPr marL="0" indent="0" eaLnBrk="1" hangingPunct="1">
              <a:buFont typeface="Wingdings" pitchFamily="2" charset="2"/>
              <a:buNone/>
            </a:pPr>
            <a:r>
              <a:rPr lang="en-US" sz="1800" smtClean="0">
                <a:latin typeface="Arial" charset="0"/>
                <a:cs typeface="Arial" charset="0"/>
              </a:rPr>
              <a:t>An increase in </a:t>
            </a:r>
            <a:r>
              <a:rPr lang="en-US" sz="1800" b="1" i="1" smtClean="0">
                <a:latin typeface="Arial" charset="0"/>
                <a:cs typeface="Arial" charset="0"/>
              </a:rPr>
              <a:t>M</a:t>
            </a:r>
            <a:r>
              <a:rPr lang="en-US" sz="1800" smtClean="0">
                <a:latin typeface="Arial" charset="0"/>
                <a:cs typeface="Arial" charset="0"/>
              </a:rPr>
              <a:t>  shifts the </a:t>
            </a:r>
            <a:r>
              <a:rPr lang="en-US" sz="1800" i="1" smtClean="0">
                <a:latin typeface="Arial" charset="0"/>
                <a:cs typeface="Arial" charset="0"/>
              </a:rPr>
              <a:t>AD</a:t>
            </a:r>
            <a:r>
              <a:rPr lang="en-US" sz="1800" smtClean="0">
                <a:latin typeface="Arial" charset="0"/>
                <a:cs typeface="Arial" charset="0"/>
              </a:rPr>
              <a:t>  curve to the right. </a:t>
            </a:r>
          </a:p>
        </p:txBody>
      </p:sp>
      <p:grpSp>
        <p:nvGrpSpPr>
          <p:cNvPr id="5125" name="Group 1028"/>
          <p:cNvGrpSpPr>
            <a:grpSpLocks/>
          </p:cNvGrpSpPr>
          <p:nvPr/>
        </p:nvGrpSpPr>
        <p:grpSpPr bwMode="auto">
          <a:xfrm>
            <a:off x="3352800" y="1471613"/>
            <a:ext cx="5257800" cy="4090987"/>
            <a:chOff x="2976" y="1296"/>
            <a:chExt cx="2304" cy="2053"/>
          </a:xfrm>
        </p:grpSpPr>
        <p:grpSp>
          <p:nvGrpSpPr>
            <p:cNvPr id="5149" name="Group 1029"/>
            <p:cNvGrpSpPr>
              <a:grpSpLocks/>
            </p:cNvGrpSpPr>
            <p:nvPr/>
          </p:nvGrpSpPr>
          <p:grpSpPr bwMode="auto">
            <a:xfrm>
              <a:off x="3120" y="1536"/>
              <a:ext cx="1968" cy="1728"/>
              <a:chOff x="2640" y="1056"/>
              <a:chExt cx="2496" cy="2112"/>
            </a:xfrm>
          </p:grpSpPr>
          <p:sp>
            <p:nvSpPr>
              <p:cNvPr id="5152" name="Line 1030"/>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5153" name="Line 1031"/>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5150" name="Text Box 1032"/>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5151" name="Text Box 1033"/>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5126" name="Group 1034"/>
          <p:cNvGrpSpPr>
            <a:grpSpLocks/>
          </p:cNvGrpSpPr>
          <p:nvPr/>
        </p:nvGrpSpPr>
        <p:grpSpPr bwMode="auto">
          <a:xfrm>
            <a:off x="4273550" y="1350963"/>
            <a:ext cx="3803650" cy="3602037"/>
            <a:chOff x="2644" y="890"/>
            <a:chExt cx="2396" cy="2269"/>
          </a:xfrm>
        </p:grpSpPr>
        <p:sp>
          <p:nvSpPr>
            <p:cNvPr id="5147" name="Arc 1035"/>
            <p:cNvSpPr>
              <a:spLocks/>
            </p:cNvSpPr>
            <p:nvPr/>
          </p:nvSpPr>
          <p:spPr bwMode="auto">
            <a:xfrm flipH="1" flipV="1">
              <a:off x="2644" y="890"/>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82"/>
              </a:solidFill>
              <a:round/>
              <a:headEnd/>
              <a:tailEnd/>
            </a:ln>
          </p:spPr>
          <p:txBody>
            <a:bodyPr wrap="none" anchor="ctr"/>
            <a:lstStyle/>
            <a:p>
              <a:endParaRPr lang="en-US"/>
            </a:p>
          </p:txBody>
        </p:sp>
        <p:sp>
          <p:nvSpPr>
            <p:cNvPr id="5148" name="Text Box 1036"/>
            <p:cNvSpPr txBox="1">
              <a:spLocks noChangeArrowheads="1"/>
            </p:cNvSpPr>
            <p:nvPr/>
          </p:nvSpPr>
          <p:spPr bwMode="auto">
            <a:xfrm>
              <a:off x="4425" y="2880"/>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1</a:t>
              </a:r>
            </a:p>
          </p:txBody>
        </p:sp>
      </p:grpSp>
      <p:grpSp>
        <p:nvGrpSpPr>
          <p:cNvPr id="5" name="Group 1037"/>
          <p:cNvGrpSpPr>
            <a:grpSpLocks/>
          </p:cNvGrpSpPr>
          <p:nvPr/>
        </p:nvGrpSpPr>
        <p:grpSpPr bwMode="auto">
          <a:xfrm>
            <a:off x="4806950" y="914400"/>
            <a:ext cx="3803650" cy="3600450"/>
            <a:chOff x="3028" y="576"/>
            <a:chExt cx="2396" cy="2268"/>
          </a:xfrm>
        </p:grpSpPr>
        <p:sp>
          <p:nvSpPr>
            <p:cNvPr id="5145" name="Arc 1038"/>
            <p:cNvSpPr>
              <a:spLocks/>
            </p:cNvSpPr>
            <p:nvPr/>
          </p:nvSpPr>
          <p:spPr bwMode="auto">
            <a:xfrm flipH="1" flipV="1">
              <a:off x="3028" y="576"/>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FF0000"/>
              </a:solidFill>
              <a:round/>
              <a:headEnd/>
              <a:tailEnd/>
            </a:ln>
          </p:spPr>
          <p:txBody>
            <a:bodyPr wrap="none" anchor="ctr"/>
            <a:lstStyle/>
            <a:p>
              <a:endParaRPr lang="en-US"/>
            </a:p>
          </p:txBody>
        </p:sp>
        <p:sp>
          <p:nvSpPr>
            <p:cNvPr id="5146" name="Text Box 1039"/>
            <p:cNvSpPr txBox="1">
              <a:spLocks noChangeArrowheads="1"/>
            </p:cNvSpPr>
            <p:nvPr/>
          </p:nvSpPr>
          <p:spPr bwMode="auto">
            <a:xfrm>
              <a:off x="4814" y="2565"/>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2</a:t>
              </a:r>
            </a:p>
          </p:txBody>
        </p:sp>
      </p:grpSp>
      <p:sp>
        <p:nvSpPr>
          <p:cNvPr id="239632" name="Line 1040"/>
          <p:cNvSpPr>
            <a:spLocks noChangeShapeType="1"/>
          </p:cNvSpPr>
          <p:nvPr/>
        </p:nvSpPr>
        <p:spPr bwMode="auto">
          <a:xfrm>
            <a:off x="6248400" y="4267200"/>
            <a:ext cx="857250" cy="0"/>
          </a:xfrm>
          <a:prstGeom prst="line">
            <a:avLst/>
          </a:prstGeom>
          <a:noFill/>
          <a:ln w="38100">
            <a:solidFill>
              <a:schemeClr val="tx1"/>
            </a:solidFill>
            <a:round/>
            <a:headEnd/>
            <a:tailEnd type="triangle" w="lg" len="med"/>
          </a:ln>
        </p:spPr>
        <p:txBody>
          <a:bodyPr/>
          <a:lstStyle/>
          <a:p>
            <a:endParaRPr lang="en-US"/>
          </a:p>
        </p:txBody>
      </p:sp>
      <p:grpSp>
        <p:nvGrpSpPr>
          <p:cNvPr id="5129" name="Group 1041"/>
          <p:cNvGrpSpPr>
            <a:grpSpLocks/>
          </p:cNvGrpSpPr>
          <p:nvPr/>
        </p:nvGrpSpPr>
        <p:grpSpPr bwMode="auto">
          <a:xfrm>
            <a:off x="5410200" y="1524000"/>
            <a:ext cx="1066800" cy="3865563"/>
            <a:chOff x="3408" y="960"/>
            <a:chExt cx="672" cy="2435"/>
          </a:xfrm>
        </p:grpSpPr>
        <p:sp>
          <p:nvSpPr>
            <p:cNvPr id="5143" name="Line 1042"/>
            <p:cNvSpPr>
              <a:spLocks noChangeShapeType="1"/>
            </p:cNvSpPr>
            <p:nvPr/>
          </p:nvSpPr>
          <p:spPr bwMode="auto">
            <a:xfrm flipV="1">
              <a:off x="3692" y="1235"/>
              <a:ext cx="0" cy="2160"/>
            </a:xfrm>
            <a:prstGeom prst="line">
              <a:avLst/>
            </a:prstGeom>
            <a:noFill/>
            <a:ln w="28575">
              <a:solidFill>
                <a:srgbClr val="000082"/>
              </a:solidFill>
              <a:round/>
              <a:headEnd/>
              <a:tailEnd/>
            </a:ln>
          </p:spPr>
          <p:txBody>
            <a:bodyPr/>
            <a:lstStyle/>
            <a:p>
              <a:endParaRPr lang="en-US"/>
            </a:p>
          </p:txBody>
        </p:sp>
        <p:sp>
          <p:nvSpPr>
            <p:cNvPr id="5144" name="Text Box 1043"/>
            <p:cNvSpPr txBox="1">
              <a:spLocks noChangeArrowheads="1"/>
            </p:cNvSpPr>
            <p:nvPr/>
          </p:nvSpPr>
          <p:spPr bwMode="auto">
            <a:xfrm>
              <a:off x="3408" y="960"/>
              <a:ext cx="67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LRAS</a:t>
              </a:r>
              <a:endParaRPr lang="en-US" sz="2300" baseline="-25000">
                <a:latin typeface="Tahoma" pitchFamily="34" charset="0"/>
              </a:endParaRPr>
            </a:p>
          </p:txBody>
        </p:sp>
      </p:grpSp>
      <p:graphicFrame>
        <p:nvGraphicFramePr>
          <p:cNvPr id="5122" name="Object 1044"/>
          <p:cNvGraphicFramePr>
            <a:graphicFrameLocks noChangeAspect="1"/>
          </p:cNvGraphicFramePr>
          <p:nvPr/>
        </p:nvGraphicFramePr>
        <p:xfrm>
          <a:off x="5719763" y="5367338"/>
          <a:ext cx="350837" cy="458787"/>
        </p:xfrm>
        <a:graphic>
          <a:graphicData uri="http://schemas.openxmlformats.org/presentationml/2006/ole">
            <p:oleObj spid="_x0000_s5123" name="Equation" r:id="rId4" imgW="164885" imgH="215619" progId="">
              <p:embed/>
            </p:oleObj>
          </a:graphicData>
        </a:graphic>
      </p:graphicFrame>
      <p:sp>
        <p:nvSpPr>
          <p:cNvPr id="239637" name="Line 1045"/>
          <p:cNvSpPr>
            <a:spLocks noChangeShapeType="1"/>
          </p:cNvSpPr>
          <p:nvPr/>
        </p:nvSpPr>
        <p:spPr bwMode="auto">
          <a:xfrm flipV="1">
            <a:off x="6629400" y="3352800"/>
            <a:ext cx="914400" cy="914400"/>
          </a:xfrm>
          <a:prstGeom prst="line">
            <a:avLst/>
          </a:prstGeom>
          <a:noFill/>
          <a:ln w="9525">
            <a:solidFill>
              <a:schemeClr val="tx1"/>
            </a:solidFill>
            <a:round/>
            <a:headEnd/>
            <a:tailEnd/>
          </a:ln>
        </p:spPr>
        <p:txBody>
          <a:bodyPr/>
          <a:lstStyle/>
          <a:p>
            <a:endParaRPr lang="en-US"/>
          </a:p>
        </p:txBody>
      </p:sp>
      <p:sp>
        <p:nvSpPr>
          <p:cNvPr id="5131" name="Line 1046"/>
          <p:cNvSpPr>
            <a:spLocks noChangeShapeType="1"/>
          </p:cNvSpPr>
          <p:nvPr/>
        </p:nvSpPr>
        <p:spPr bwMode="auto">
          <a:xfrm flipH="1">
            <a:off x="3681413" y="4235450"/>
            <a:ext cx="2178050" cy="0"/>
          </a:xfrm>
          <a:prstGeom prst="line">
            <a:avLst/>
          </a:prstGeom>
          <a:noFill/>
          <a:ln w="12700">
            <a:solidFill>
              <a:schemeClr val="tx1"/>
            </a:solidFill>
            <a:prstDash val="dash"/>
            <a:round/>
            <a:headEnd/>
            <a:tailEnd/>
          </a:ln>
        </p:spPr>
        <p:txBody>
          <a:bodyPr/>
          <a:lstStyle/>
          <a:p>
            <a:endParaRPr lang="en-US"/>
          </a:p>
        </p:txBody>
      </p:sp>
      <p:sp>
        <p:nvSpPr>
          <p:cNvPr id="5132" name="Text Box 1048"/>
          <p:cNvSpPr txBox="1">
            <a:spLocks noChangeArrowheads="1"/>
          </p:cNvSpPr>
          <p:nvPr/>
        </p:nvSpPr>
        <p:spPr bwMode="auto">
          <a:xfrm>
            <a:off x="3305175" y="4030663"/>
            <a:ext cx="381000" cy="442912"/>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P</a:t>
            </a:r>
            <a:r>
              <a:rPr lang="en-US" sz="2300" baseline="-25000">
                <a:latin typeface="Tahoma" pitchFamily="34" charset="0"/>
              </a:rPr>
              <a:t>1</a:t>
            </a:r>
          </a:p>
        </p:txBody>
      </p:sp>
      <p:grpSp>
        <p:nvGrpSpPr>
          <p:cNvPr id="7" name="Group 1058"/>
          <p:cNvGrpSpPr>
            <a:grpSpLocks/>
          </p:cNvGrpSpPr>
          <p:nvPr/>
        </p:nvGrpSpPr>
        <p:grpSpPr bwMode="auto">
          <a:xfrm>
            <a:off x="3305175" y="3200400"/>
            <a:ext cx="2546350" cy="442913"/>
            <a:chOff x="2082" y="2016"/>
            <a:chExt cx="1604" cy="279"/>
          </a:xfrm>
        </p:grpSpPr>
        <p:sp>
          <p:nvSpPr>
            <p:cNvPr id="5141" name="Line 1047"/>
            <p:cNvSpPr>
              <a:spLocks noChangeShapeType="1"/>
            </p:cNvSpPr>
            <p:nvPr/>
          </p:nvSpPr>
          <p:spPr bwMode="auto">
            <a:xfrm flipH="1">
              <a:off x="2314" y="2158"/>
              <a:ext cx="1372" cy="0"/>
            </a:xfrm>
            <a:prstGeom prst="line">
              <a:avLst/>
            </a:prstGeom>
            <a:noFill/>
            <a:ln w="12700">
              <a:solidFill>
                <a:schemeClr val="tx1"/>
              </a:solidFill>
              <a:prstDash val="dash"/>
              <a:round/>
              <a:headEnd/>
              <a:tailEnd/>
            </a:ln>
          </p:spPr>
          <p:txBody>
            <a:bodyPr/>
            <a:lstStyle/>
            <a:p>
              <a:endParaRPr lang="en-US"/>
            </a:p>
          </p:txBody>
        </p:sp>
        <p:sp>
          <p:nvSpPr>
            <p:cNvPr id="5142" name="Text Box 1049"/>
            <p:cNvSpPr txBox="1">
              <a:spLocks noChangeArrowheads="1"/>
            </p:cNvSpPr>
            <p:nvPr/>
          </p:nvSpPr>
          <p:spPr bwMode="auto">
            <a:xfrm>
              <a:off x="2082" y="2016"/>
              <a:ext cx="240" cy="279"/>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P</a:t>
              </a:r>
              <a:r>
                <a:rPr lang="en-US" sz="2300" baseline="-25000">
                  <a:latin typeface="Tahoma" pitchFamily="34" charset="0"/>
                </a:rPr>
                <a:t>2</a:t>
              </a:r>
            </a:p>
          </p:txBody>
        </p:sp>
      </p:grpSp>
      <p:sp>
        <p:nvSpPr>
          <p:cNvPr id="239642" name="Line 1050"/>
          <p:cNvSpPr>
            <a:spLocks noChangeShapeType="1"/>
          </p:cNvSpPr>
          <p:nvPr/>
        </p:nvSpPr>
        <p:spPr bwMode="auto">
          <a:xfrm flipH="1" flipV="1">
            <a:off x="3892550" y="3446463"/>
            <a:ext cx="1588" cy="760412"/>
          </a:xfrm>
          <a:prstGeom prst="line">
            <a:avLst/>
          </a:prstGeom>
          <a:noFill/>
          <a:ln w="38100">
            <a:solidFill>
              <a:schemeClr val="tx1"/>
            </a:solidFill>
            <a:round/>
            <a:headEnd/>
            <a:tailEnd type="triangle" w="lg" len="med"/>
          </a:ln>
        </p:spPr>
        <p:txBody>
          <a:bodyPr/>
          <a:lstStyle/>
          <a:p>
            <a:endParaRPr lang="en-US"/>
          </a:p>
        </p:txBody>
      </p:sp>
      <p:grpSp>
        <p:nvGrpSpPr>
          <p:cNvPr id="8" name="Group 1056"/>
          <p:cNvGrpSpPr>
            <a:grpSpLocks/>
          </p:cNvGrpSpPr>
          <p:nvPr/>
        </p:nvGrpSpPr>
        <p:grpSpPr bwMode="auto">
          <a:xfrm>
            <a:off x="533400" y="3251200"/>
            <a:ext cx="3352800" cy="1219200"/>
            <a:chOff x="336" y="2048"/>
            <a:chExt cx="2112" cy="768"/>
          </a:xfrm>
        </p:grpSpPr>
        <p:sp>
          <p:nvSpPr>
            <p:cNvPr id="5139" name="Line 1053"/>
            <p:cNvSpPr>
              <a:spLocks noChangeShapeType="1"/>
            </p:cNvSpPr>
            <p:nvPr/>
          </p:nvSpPr>
          <p:spPr bwMode="auto">
            <a:xfrm flipH="1">
              <a:off x="1776" y="2432"/>
              <a:ext cx="672" cy="0"/>
            </a:xfrm>
            <a:prstGeom prst="line">
              <a:avLst/>
            </a:prstGeom>
            <a:noFill/>
            <a:ln w="9525">
              <a:solidFill>
                <a:schemeClr val="tx1"/>
              </a:solidFill>
              <a:round/>
              <a:headEnd/>
              <a:tailEnd/>
            </a:ln>
          </p:spPr>
          <p:txBody>
            <a:bodyPr/>
            <a:lstStyle/>
            <a:p>
              <a:endParaRPr lang="en-US"/>
            </a:p>
          </p:txBody>
        </p:sp>
        <p:sp>
          <p:nvSpPr>
            <p:cNvPr id="5140" name="Rectangle 1051"/>
            <p:cNvSpPr>
              <a:spLocks noChangeArrowheads="1"/>
            </p:cNvSpPr>
            <p:nvPr/>
          </p:nvSpPr>
          <p:spPr bwMode="auto">
            <a:xfrm>
              <a:off x="336" y="2048"/>
              <a:ext cx="1488" cy="768"/>
            </a:xfrm>
            <a:prstGeom prst="rect">
              <a:avLst/>
            </a:prstGeom>
            <a:solidFill>
              <a:srgbClr val="CCFFCC"/>
            </a:solidFill>
            <a:ln w="9525">
              <a:noFill/>
              <a:miter lim="800000"/>
              <a:headEnd/>
              <a:tailEnd/>
            </a:ln>
          </p:spPr>
          <p:txBody>
            <a:bodyPr/>
            <a:lstStyle/>
            <a:p>
              <a:pPr>
                <a:spcBef>
                  <a:spcPct val="40000"/>
                </a:spcBef>
                <a:buSzPct val="110000"/>
                <a:buFont typeface="Wingdings" pitchFamily="2" charset="2"/>
                <a:buNone/>
              </a:pPr>
              <a:r>
                <a:rPr lang="en-US">
                  <a:latin typeface="Tahoma" pitchFamily="34" charset="0"/>
                </a:rPr>
                <a:t>In the long run, this increases the price level…</a:t>
              </a:r>
            </a:p>
          </p:txBody>
        </p:sp>
      </p:grpSp>
      <p:grpSp>
        <p:nvGrpSpPr>
          <p:cNvPr id="9" name="Group 1057"/>
          <p:cNvGrpSpPr>
            <a:grpSpLocks/>
          </p:cNvGrpSpPr>
          <p:nvPr/>
        </p:nvGrpSpPr>
        <p:grpSpPr bwMode="auto">
          <a:xfrm>
            <a:off x="781050" y="5216525"/>
            <a:ext cx="4933950" cy="838200"/>
            <a:chOff x="492" y="3286"/>
            <a:chExt cx="3108" cy="528"/>
          </a:xfrm>
        </p:grpSpPr>
        <p:sp>
          <p:nvSpPr>
            <p:cNvPr id="5137" name="Line 1055"/>
            <p:cNvSpPr>
              <a:spLocks noChangeShapeType="1"/>
            </p:cNvSpPr>
            <p:nvPr/>
          </p:nvSpPr>
          <p:spPr bwMode="auto">
            <a:xfrm>
              <a:off x="2064" y="3552"/>
              <a:ext cx="1536" cy="0"/>
            </a:xfrm>
            <a:prstGeom prst="line">
              <a:avLst/>
            </a:prstGeom>
            <a:noFill/>
            <a:ln w="9525">
              <a:solidFill>
                <a:schemeClr val="tx1"/>
              </a:solidFill>
              <a:round/>
              <a:headEnd/>
              <a:tailEnd/>
            </a:ln>
          </p:spPr>
          <p:txBody>
            <a:bodyPr/>
            <a:lstStyle/>
            <a:p>
              <a:endParaRPr lang="en-US"/>
            </a:p>
          </p:txBody>
        </p:sp>
        <p:sp>
          <p:nvSpPr>
            <p:cNvPr id="5138" name="Rectangle 1052"/>
            <p:cNvSpPr>
              <a:spLocks noChangeArrowheads="1"/>
            </p:cNvSpPr>
            <p:nvPr/>
          </p:nvSpPr>
          <p:spPr bwMode="auto">
            <a:xfrm>
              <a:off x="492" y="3286"/>
              <a:ext cx="1584" cy="528"/>
            </a:xfrm>
            <a:prstGeom prst="rect">
              <a:avLst/>
            </a:prstGeom>
            <a:solidFill>
              <a:srgbClr val="CCFFCC"/>
            </a:solidFill>
            <a:ln w="9525">
              <a:noFill/>
              <a:miter lim="800000"/>
              <a:headEnd/>
              <a:tailEnd/>
            </a:ln>
          </p:spPr>
          <p:txBody>
            <a:bodyPr/>
            <a:lstStyle/>
            <a:p>
              <a:pPr>
                <a:spcBef>
                  <a:spcPct val="40000"/>
                </a:spcBef>
                <a:buSzPct val="110000"/>
                <a:buFont typeface="Wingdings" pitchFamily="2" charset="2"/>
                <a:buNone/>
              </a:pPr>
              <a:r>
                <a:rPr lang="en-US">
                  <a:latin typeface="Tahoma" pitchFamily="34" charset="0"/>
                </a:rPr>
                <a:t>…but leaves output the same.</a:t>
              </a:r>
            </a:p>
          </p:txBody>
        </p:sp>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z="2400" b="1" smtClean="0">
                <a:latin typeface="Arial" charset="0"/>
                <a:cs typeface="Arial" charset="0"/>
              </a:rPr>
              <a:t>Aggregate Supply in the Short Run</a:t>
            </a:r>
          </a:p>
        </p:txBody>
      </p:sp>
      <p:sp>
        <p:nvSpPr>
          <p:cNvPr id="31747" name="Rectangle 3"/>
          <p:cNvSpPr>
            <a:spLocks noGrp="1" noChangeArrowheads="1"/>
          </p:cNvSpPr>
          <p:nvPr>
            <p:ph idx="1"/>
          </p:nvPr>
        </p:nvSpPr>
        <p:spPr>
          <a:xfrm>
            <a:off x="990600" y="1219200"/>
            <a:ext cx="7543800" cy="5105400"/>
          </a:xfrm>
        </p:spPr>
        <p:txBody>
          <a:bodyPr/>
          <a:lstStyle/>
          <a:p>
            <a:pPr eaLnBrk="1" hangingPunct="1">
              <a:buClr>
                <a:schemeClr val="accent2"/>
              </a:buClr>
            </a:pPr>
            <a:endParaRPr lang="en-US" sz="1800" smtClean="0">
              <a:latin typeface="Arial" charset="0"/>
              <a:cs typeface="Arial" charset="0"/>
            </a:endParaRPr>
          </a:p>
          <a:p>
            <a:pPr eaLnBrk="1" hangingPunct="1"/>
            <a:r>
              <a:rPr lang="en-US" sz="1800" smtClean="0">
                <a:latin typeface="Arial" charset="0"/>
                <a:cs typeface="Arial" charset="0"/>
              </a:rPr>
              <a:t>In the real world, many prices are sticky in the short run. </a:t>
            </a:r>
          </a:p>
          <a:p>
            <a:pPr eaLnBrk="1" hangingPunct="1"/>
            <a:endParaRPr lang="en-US" sz="1800" smtClean="0">
              <a:latin typeface="Arial" charset="0"/>
              <a:cs typeface="Arial" charset="0"/>
            </a:endParaRPr>
          </a:p>
          <a:p>
            <a:pPr eaLnBrk="1" hangingPunct="1"/>
            <a:r>
              <a:rPr lang="en-US" sz="1800" smtClean="0">
                <a:latin typeface="Arial" charset="0"/>
                <a:cs typeface="Arial" charset="0"/>
              </a:rPr>
              <a:t>For now we assume that all prices are stuck at a predetermined level in the short run… </a:t>
            </a:r>
          </a:p>
          <a:p>
            <a:pPr eaLnBrk="1" hangingPunct="1"/>
            <a:endParaRPr lang="en-US" sz="1800" smtClean="0">
              <a:latin typeface="Arial" charset="0"/>
              <a:cs typeface="Arial" charset="0"/>
            </a:endParaRPr>
          </a:p>
          <a:p>
            <a:pPr eaLnBrk="1" hangingPunct="1"/>
            <a:r>
              <a:rPr lang="en-US" sz="1800" smtClean="0">
                <a:latin typeface="Arial" charset="0"/>
                <a:cs typeface="Arial" charset="0"/>
              </a:rPr>
              <a:t>…and that firms are willing to sell as much as their customers are willing to buy at that price level.  </a:t>
            </a:r>
          </a:p>
          <a:p>
            <a:pPr eaLnBrk="1" hangingPunct="1"/>
            <a:endParaRPr lang="en-US" sz="1800" smtClean="0">
              <a:latin typeface="Arial" charset="0"/>
              <a:cs typeface="Arial" charset="0"/>
            </a:endParaRPr>
          </a:p>
          <a:p>
            <a:pPr eaLnBrk="1" hangingPunct="1"/>
            <a:r>
              <a:rPr lang="en-US" sz="1800" smtClean="0">
                <a:latin typeface="Arial" charset="0"/>
                <a:cs typeface="Arial" charset="0"/>
              </a:rPr>
              <a:t>Therefore, the short-run aggregate supply (SRAS) curve is horizontal:</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228600" y="228600"/>
            <a:ext cx="8610600" cy="838200"/>
          </a:xfrm>
        </p:spPr>
        <p:txBody>
          <a:bodyPr/>
          <a:lstStyle/>
          <a:p>
            <a:pPr eaLnBrk="1" hangingPunct="1"/>
            <a:r>
              <a:rPr lang="en-US" sz="2400" b="1" smtClean="0">
                <a:latin typeface="Arial" charset="0"/>
                <a:cs typeface="Arial" charset="0"/>
              </a:rPr>
              <a:t>The short run aggregate supply curve</a:t>
            </a:r>
            <a:endParaRPr lang="en-US" sz="2400" b="1" i="1" smtClean="0">
              <a:latin typeface="Arial" charset="0"/>
              <a:cs typeface="Arial" charset="0"/>
            </a:endParaRPr>
          </a:p>
        </p:txBody>
      </p:sp>
      <p:sp>
        <p:nvSpPr>
          <p:cNvPr id="249896" name="Rectangle 40"/>
          <p:cNvSpPr>
            <a:spLocks noGrp="1" noChangeArrowheads="1"/>
          </p:cNvSpPr>
          <p:nvPr>
            <p:ph idx="1"/>
          </p:nvPr>
        </p:nvSpPr>
        <p:spPr>
          <a:xfrm>
            <a:off x="533400" y="1981200"/>
            <a:ext cx="2514600" cy="3429000"/>
          </a:xfrm>
          <a:solidFill>
            <a:srgbClr val="CCCCFF"/>
          </a:solidFill>
        </p:spPr>
        <p:txBody>
          <a:bodyPr/>
          <a:lstStyle/>
          <a:p>
            <a:pPr marL="0" indent="0" eaLnBrk="1" hangingPunct="1">
              <a:buFont typeface="Wingdings" pitchFamily="2" charset="2"/>
              <a:buNone/>
            </a:pPr>
            <a:r>
              <a:rPr lang="en-US" sz="1800" smtClean="0">
                <a:latin typeface="Arial" charset="0"/>
                <a:cs typeface="Arial" charset="0"/>
              </a:rPr>
              <a:t>The SRAS curve is horizontal:</a:t>
            </a:r>
          </a:p>
          <a:p>
            <a:pPr marL="0" indent="0" eaLnBrk="1" hangingPunct="1">
              <a:buFont typeface="Wingdings" pitchFamily="2" charset="2"/>
              <a:buNone/>
            </a:pPr>
            <a:r>
              <a:rPr lang="en-US" sz="1800" smtClean="0">
                <a:latin typeface="Arial" charset="0"/>
                <a:cs typeface="Arial" charset="0"/>
              </a:rPr>
              <a:t>The price level is fixed at a predetermined level, and firms sell as much as buyers demand.</a:t>
            </a:r>
          </a:p>
        </p:txBody>
      </p:sp>
      <p:grpSp>
        <p:nvGrpSpPr>
          <p:cNvPr id="2" name="Group 3"/>
          <p:cNvGrpSpPr>
            <a:grpSpLocks/>
          </p:cNvGrpSpPr>
          <p:nvPr/>
        </p:nvGrpSpPr>
        <p:grpSpPr bwMode="auto">
          <a:xfrm>
            <a:off x="3352800" y="1471613"/>
            <a:ext cx="5257800" cy="4090987"/>
            <a:chOff x="2976" y="1296"/>
            <a:chExt cx="2304" cy="2053"/>
          </a:xfrm>
        </p:grpSpPr>
        <p:grpSp>
          <p:nvGrpSpPr>
            <p:cNvPr id="6153" name="Group 4"/>
            <p:cNvGrpSpPr>
              <a:grpSpLocks/>
            </p:cNvGrpSpPr>
            <p:nvPr/>
          </p:nvGrpSpPr>
          <p:grpSpPr bwMode="auto">
            <a:xfrm>
              <a:off x="3120" y="1536"/>
              <a:ext cx="1968" cy="1728"/>
              <a:chOff x="2640" y="1056"/>
              <a:chExt cx="2496" cy="2112"/>
            </a:xfrm>
          </p:grpSpPr>
          <p:sp>
            <p:nvSpPr>
              <p:cNvPr id="6156" name="Line 5"/>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6157" name="Line 6"/>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6154" name="Text Box 7"/>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6155" name="Text Box 8"/>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aphicFrame>
        <p:nvGraphicFramePr>
          <p:cNvPr id="335872" name="Object 1024"/>
          <p:cNvGraphicFramePr>
            <a:graphicFrameLocks noChangeAspect="1"/>
          </p:cNvGraphicFramePr>
          <p:nvPr/>
        </p:nvGraphicFramePr>
        <p:xfrm>
          <a:off x="3298825" y="3752850"/>
          <a:ext cx="350838" cy="458788"/>
        </p:xfrm>
        <a:graphic>
          <a:graphicData uri="http://schemas.openxmlformats.org/presentationml/2006/ole">
            <p:oleObj spid="_x0000_s6147" name="Equation" r:id="rId4" imgW="164885" imgH="215619" progId="">
              <p:embed/>
            </p:oleObj>
          </a:graphicData>
        </a:graphic>
      </p:graphicFrame>
      <p:grpSp>
        <p:nvGrpSpPr>
          <p:cNvPr id="4" name="Group 39"/>
          <p:cNvGrpSpPr>
            <a:grpSpLocks/>
          </p:cNvGrpSpPr>
          <p:nvPr/>
        </p:nvGrpSpPr>
        <p:grpSpPr bwMode="auto">
          <a:xfrm>
            <a:off x="3681413" y="3667125"/>
            <a:ext cx="4700587" cy="396875"/>
            <a:chOff x="2319" y="2310"/>
            <a:chExt cx="2961" cy="250"/>
          </a:xfrm>
        </p:grpSpPr>
        <p:sp>
          <p:nvSpPr>
            <p:cNvPr id="6151" name="Line 30"/>
            <p:cNvSpPr>
              <a:spLocks noChangeShapeType="1"/>
            </p:cNvSpPr>
            <p:nvPr/>
          </p:nvSpPr>
          <p:spPr bwMode="auto">
            <a:xfrm>
              <a:off x="2319" y="2536"/>
              <a:ext cx="2544" cy="0"/>
            </a:xfrm>
            <a:prstGeom prst="line">
              <a:avLst/>
            </a:prstGeom>
            <a:noFill/>
            <a:ln w="28575">
              <a:solidFill>
                <a:srgbClr val="000082"/>
              </a:solidFill>
              <a:round/>
              <a:headEnd/>
              <a:tailEnd/>
            </a:ln>
          </p:spPr>
          <p:txBody>
            <a:bodyPr/>
            <a:lstStyle/>
            <a:p>
              <a:endParaRPr lang="en-US"/>
            </a:p>
          </p:txBody>
        </p:sp>
        <p:sp>
          <p:nvSpPr>
            <p:cNvPr id="6152" name="Text Box 31"/>
            <p:cNvSpPr txBox="1">
              <a:spLocks noChangeArrowheads="1"/>
            </p:cNvSpPr>
            <p:nvPr/>
          </p:nvSpPr>
          <p:spPr bwMode="auto">
            <a:xfrm>
              <a:off x="4704" y="2310"/>
              <a:ext cx="576" cy="250"/>
            </a:xfrm>
            <a:prstGeom prst="rect">
              <a:avLst/>
            </a:prstGeom>
            <a:noFill/>
            <a:ln w="9525">
              <a:noFill/>
              <a:miter lim="800000"/>
              <a:headEnd/>
              <a:tailEnd/>
            </a:ln>
          </p:spPr>
          <p:txBody>
            <a:bodyPr lIns="0" tIns="0" rIns="0">
              <a:spAutoFit/>
            </a:bodyPr>
            <a:lstStyle/>
            <a:p>
              <a:pPr>
                <a:spcBef>
                  <a:spcPct val="50000"/>
                </a:spcBef>
              </a:pPr>
              <a:r>
                <a:rPr lang="en-US" sz="2300" i="1">
                  <a:latin typeface="Tahoma" pitchFamily="34" charset="0"/>
                </a:rPr>
                <a:t>SRAS</a:t>
              </a:r>
              <a:endParaRPr lang="en-US"/>
            </a:p>
          </p:txBody>
        </p:sp>
      </p:gr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sz="2400" b="1" smtClean="0">
                <a:latin typeface="Arial" charset="0"/>
                <a:cs typeface="Arial" charset="0"/>
              </a:rPr>
              <a:t>Short-run effects of an increase in </a:t>
            </a:r>
            <a:r>
              <a:rPr lang="en-US" sz="2400" b="1" i="1" smtClean="0">
                <a:latin typeface="Arial" charset="0"/>
                <a:cs typeface="Arial" charset="0"/>
              </a:rPr>
              <a:t>M</a:t>
            </a:r>
          </a:p>
        </p:txBody>
      </p:sp>
      <p:sp>
        <p:nvSpPr>
          <p:cNvPr id="251925" name="Rectangle 21"/>
          <p:cNvSpPr>
            <a:spLocks noGrp="1" noChangeArrowheads="1"/>
          </p:cNvSpPr>
          <p:nvPr>
            <p:ph idx="1"/>
          </p:nvPr>
        </p:nvSpPr>
        <p:spPr>
          <a:xfrm>
            <a:off x="6172200" y="1981200"/>
            <a:ext cx="2057400" cy="1219200"/>
          </a:xfrm>
          <a:solidFill>
            <a:srgbClr val="FFFFCC"/>
          </a:solidFill>
        </p:spPr>
        <p:txBody>
          <a:bodyPr/>
          <a:lstStyle/>
          <a:p>
            <a:pPr marL="0" indent="0" eaLnBrk="1" hangingPunct="1">
              <a:buFont typeface="Wingdings" pitchFamily="2" charset="2"/>
              <a:buNone/>
            </a:pPr>
            <a:r>
              <a:rPr lang="en-US" sz="1800" smtClean="0">
                <a:latin typeface="Arial" charset="0"/>
                <a:cs typeface="Arial" charset="0"/>
              </a:rPr>
              <a:t>…an increase in aggregate demand…</a:t>
            </a:r>
          </a:p>
        </p:txBody>
      </p:sp>
      <p:grpSp>
        <p:nvGrpSpPr>
          <p:cNvPr id="7173" name="Group 3"/>
          <p:cNvGrpSpPr>
            <a:grpSpLocks/>
          </p:cNvGrpSpPr>
          <p:nvPr/>
        </p:nvGrpSpPr>
        <p:grpSpPr bwMode="auto">
          <a:xfrm>
            <a:off x="3352800" y="1471613"/>
            <a:ext cx="5257800" cy="4090987"/>
            <a:chOff x="2976" y="1296"/>
            <a:chExt cx="2304" cy="2053"/>
          </a:xfrm>
        </p:grpSpPr>
        <p:grpSp>
          <p:nvGrpSpPr>
            <p:cNvPr id="7199" name="Group 4"/>
            <p:cNvGrpSpPr>
              <a:grpSpLocks/>
            </p:cNvGrpSpPr>
            <p:nvPr/>
          </p:nvGrpSpPr>
          <p:grpSpPr bwMode="auto">
            <a:xfrm>
              <a:off x="3120" y="1536"/>
              <a:ext cx="1968" cy="1728"/>
              <a:chOff x="2640" y="1056"/>
              <a:chExt cx="2496" cy="2112"/>
            </a:xfrm>
          </p:grpSpPr>
          <p:sp>
            <p:nvSpPr>
              <p:cNvPr id="7202" name="Line 5"/>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7203" name="Line 6"/>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7200" name="Text Box 7"/>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7201" name="Text Box 8"/>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7174" name="Group 9"/>
          <p:cNvGrpSpPr>
            <a:grpSpLocks/>
          </p:cNvGrpSpPr>
          <p:nvPr/>
        </p:nvGrpSpPr>
        <p:grpSpPr bwMode="auto">
          <a:xfrm>
            <a:off x="4556125" y="1343025"/>
            <a:ext cx="3803650" cy="3602038"/>
            <a:chOff x="2644" y="890"/>
            <a:chExt cx="2396" cy="2269"/>
          </a:xfrm>
        </p:grpSpPr>
        <p:sp>
          <p:nvSpPr>
            <p:cNvPr id="7197" name="Arc 10"/>
            <p:cNvSpPr>
              <a:spLocks/>
            </p:cNvSpPr>
            <p:nvPr/>
          </p:nvSpPr>
          <p:spPr bwMode="auto">
            <a:xfrm flipH="1" flipV="1">
              <a:off x="2644" y="890"/>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82"/>
              </a:solidFill>
              <a:round/>
              <a:headEnd/>
              <a:tailEnd/>
            </a:ln>
          </p:spPr>
          <p:txBody>
            <a:bodyPr wrap="none" anchor="ctr"/>
            <a:lstStyle/>
            <a:p>
              <a:endParaRPr lang="en-US"/>
            </a:p>
          </p:txBody>
        </p:sp>
        <p:sp>
          <p:nvSpPr>
            <p:cNvPr id="7198" name="Text Box 11"/>
            <p:cNvSpPr txBox="1">
              <a:spLocks noChangeArrowheads="1"/>
            </p:cNvSpPr>
            <p:nvPr/>
          </p:nvSpPr>
          <p:spPr bwMode="auto">
            <a:xfrm>
              <a:off x="4425" y="2880"/>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1</a:t>
              </a:r>
            </a:p>
          </p:txBody>
        </p:sp>
      </p:grpSp>
      <p:grpSp>
        <p:nvGrpSpPr>
          <p:cNvPr id="5" name="Group 12"/>
          <p:cNvGrpSpPr>
            <a:grpSpLocks/>
          </p:cNvGrpSpPr>
          <p:nvPr/>
        </p:nvGrpSpPr>
        <p:grpSpPr bwMode="auto">
          <a:xfrm>
            <a:off x="4848225" y="914400"/>
            <a:ext cx="3803650" cy="3600450"/>
            <a:chOff x="3028" y="576"/>
            <a:chExt cx="2396" cy="2268"/>
          </a:xfrm>
        </p:grpSpPr>
        <p:sp>
          <p:nvSpPr>
            <p:cNvPr id="7195" name="Arc 13"/>
            <p:cNvSpPr>
              <a:spLocks/>
            </p:cNvSpPr>
            <p:nvPr/>
          </p:nvSpPr>
          <p:spPr bwMode="auto">
            <a:xfrm flipH="1" flipV="1">
              <a:off x="3028" y="576"/>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FF0000"/>
              </a:solidFill>
              <a:round/>
              <a:headEnd/>
              <a:tailEnd/>
            </a:ln>
          </p:spPr>
          <p:txBody>
            <a:bodyPr wrap="none" anchor="ctr"/>
            <a:lstStyle/>
            <a:p>
              <a:endParaRPr lang="en-US"/>
            </a:p>
          </p:txBody>
        </p:sp>
        <p:sp>
          <p:nvSpPr>
            <p:cNvPr id="7196" name="Text Box 14"/>
            <p:cNvSpPr txBox="1">
              <a:spLocks noChangeArrowheads="1"/>
            </p:cNvSpPr>
            <p:nvPr/>
          </p:nvSpPr>
          <p:spPr bwMode="auto">
            <a:xfrm>
              <a:off x="4814" y="2565"/>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2</a:t>
              </a:r>
            </a:p>
          </p:txBody>
        </p:sp>
      </p:grpSp>
      <p:grpSp>
        <p:nvGrpSpPr>
          <p:cNvPr id="6" name="Group 43"/>
          <p:cNvGrpSpPr>
            <a:grpSpLocks/>
          </p:cNvGrpSpPr>
          <p:nvPr/>
        </p:nvGrpSpPr>
        <p:grpSpPr bwMode="auto">
          <a:xfrm>
            <a:off x="609600" y="1676400"/>
            <a:ext cx="2670175" cy="2300288"/>
            <a:chOff x="384" y="1056"/>
            <a:chExt cx="1682" cy="1449"/>
          </a:xfrm>
        </p:grpSpPr>
        <p:sp>
          <p:nvSpPr>
            <p:cNvPr id="7193" name="Line 20"/>
            <p:cNvSpPr>
              <a:spLocks noChangeShapeType="1"/>
            </p:cNvSpPr>
            <p:nvPr/>
          </p:nvSpPr>
          <p:spPr bwMode="auto">
            <a:xfrm flipH="1" flipV="1">
              <a:off x="1134" y="1801"/>
              <a:ext cx="932" cy="704"/>
            </a:xfrm>
            <a:prstGeom prst="line">
              <a:avLst/>
            </a:prstGeom>
            <a:noFill/>
            <a:ln w="9525">
              <a:solidFill>
                <a:schemeClr val="tx1"/>
              </a:solidFill>
              <a:round/>
              <a:headEnd/>
              <a:tailEnd/>
            </a:ln>
          </p:spPr>
          <p:txBody>
            <a:bodyPr/>
            <a:lstStyle/>
            <a:p>
              <a:endParaRPr lang="en-US"/>
            </a:p>
          </p:txBody>
        </p:sp>
        <p:sp>
          <p:nvSpPr>
            <p:cNvPr id="7194" name="Rectangle 24"/>
            <p:cNvSpPr>
              <a:spLocks noChangeArrowheads="1"/>
            </p:cNvSpPr>
            <p:nvPr/>
          </p:nvSpPr>
          <p:spPr bwMode="auto">
            <a:xfrm>
              <a:off x="384" y="1056"/>
              <a:ext cx="1536" cy="768"/>
            </a:xfrm>
            <a:prstGeom prst="rect">
              <a:avLst/>
            </a:prstGeom>
            <a:solidFill>
              <a:srgbClr val="FFFFCC"/>
            </a:solidFill>
            <a:ln w="9525">
              <a:noFill/>
              <a:miter lim="800000"/>
              <a:headEnd/>
              <a:tailEnd/>
            </a:ln>
          </p:spPr>
          <p:txBody>
            <a:bodyPr/>
            <a:lstStyle/>
            <a:p>
              <a:pPr>
                <a:spcBef>
                  <a:spcPct val="40000"/>
                </a:spcBef>
                <a:buSzPct val="110000"/>
                <a:buFont typeface="Wingdings" pitchFamily="2" charset="2"/>
                <a:buNone/>
              </a:pPr>
              <a:r>
                <a:rPr lang="en-US">
                  <a:latin typeface="Tahoma" pitchFamily="34" charset="0"/>
                </a:rPr>
                <a:t>In the short run when prices are sticky,…</a:t>
              </a:r>
            </a:p>
          </p:txBody>
        </p:sp>
      </p:grpSp>
      <p:grpSp>
        <p:nvGrpSpPr>
          <p:cNvPr id="7" name="Group 45"/>
          <p:cNvGrpSpPr>
            <a:grpSpLocks/>
          </p:cNvGrpSpPr>
          <p:nvPr/>
        </p:nvGrpSpPr>
        <p:grpSpPr bwMode="auto">
          <a:xfrm>
            <a:off x="990600" y="5240338"/>
            <a:ext cx="5894388" cy="931862"/>
            <a:chOff x="624" y="3301"/>
            <a:chExt cx="3713" cy="587"/>
          </a:xfrm>
        </p:grpSpPr>
        <p:sp>
          <p:nvSpPr>
            <p:cNvPr id="7188" name="Line 15"/>
            <p:cNvSpPr>
              <a:spLocks noChangeShapeType="1"/>
            </p:cNvSpPr>
            <p:nvPr/>
          </p:nvSpPr>
          <p:spPr bwMode="auto">
            <a:xfrm>
              <a:off x="3716" y="3301"/>
              <a:ext cx="621" cy="0"/>
            </a:xfrm>
            <a:prstGeom prst="line">
              <a:avLst/>
            </a:prstGeom>
            <a:noFill/>
            <a:ln w="28575">
              <a:solidFill>
                <a:srgbClr val="FF0000"/>
              </a:solidFill>
              <a:round/>
              <a:headEnd/>
              <a:tailEnd type="triangle" w="lg" len="med"/>
            </a:ln>
          </p:spPr>
          <p:txBody>
            <a:bodyPr/>
            <a:lstStyle/>
            <a:p>
              <a:endParaRPr lang="en-US"/>
            </a:p>
          </p:txBody>
        </p:sp>
        <p:grpSp>
          <p:nvGrpSpPr>
            <p:cNvPr id="7189" name="Group 44"/>
            <p:cNvGrpSpPr>
              <a:grpSpLocks/>
            </p:cNvGrpSpPr>
            <p:nvPr/>
          </p:nvGrpSpPr>
          <p:grpSpPr bwMode="auto">
            <a:xfrm>
              <a:off x="624" y="3303"/>
              <a:ext cx="3409" cy="585"/>
              <a:chOff x="624" y="3303"/>
              <a:chExt cx="3409" cy="585"/>
            </a:xfrm>
          </p:grpSpPr>
          <p:sp>
            <p:nvSpPr>
              <p:cNvPr id="7190" name="Line 23"/>
              <p:cNvSpPr>
                <a:spLocks noChangeShapeType="1"/>
              </p:cNvSpPr>
              <p:nvPr/>
            </p:nvSpPr>
            <p:spPr bwMode="auto">
              <a:xfrm flipH="1" flipV="1">
                <a:off x="4033" y="3303"/>
                <a:ext cx="0" cy="441"/>
              </a:xfrm>
              <a:prstGeom prst="line">
                <a:avLst/>
              </a:prstGeom>
              <a:noFill/>
              <a:ln w="9525">
                <a:solidFill>
                  <a:schemeClr val="tx1"/>
                </a:solidFill>
                <a:round/>
                <a:headEnd/>
                <a:tailEnd/>
              </a:ln>
            </p:spPr>
            <p:txBody>
              <a:bodyPr/>
              <a:lstStyle/>
              <a:p>
                <a:endParaRPr lang="en-US"/>
              </a:p>
            </p:txBody>
          </p:sp>
          <p:sp>
            <p:nvSpPr>
              <p:cNvPr id="7191" name="Line 26"/>
              <p:cNvSpPr>
                <a:spLocks noChangeShapeType="1"/>
              </p:cNvSpPr>
              <p:nvPr/>
            </p:nvSpPr>
            <p:spPr bwMode="auto">
              <a:xfrm>
                <a:off x="2064" y="3744"/>
                <a:ext cx="1968" cy="0"/>
              </a:xfrm>
              <a:prstGeom prst="line">
                <a:avLst/>
              </a:prstGeom>
              <a:noFill/>
              <a:ln w="9525">
                <a:solidFill>
                  <a:schemeClr val="tx1"/>
                </a:solidFill>
                <a:round/>
                <a:headEnd/>
                <a:tailEnd/>
              </a:ln>
            </p:spPr>
            <p:txBody>
              <a:bodyPr/>
              <a:lstStyle/>
              <a:p>
                <a:endParaRPr lang="en-US"/>
              </a:p>
            </p:txBody>
          </p:sp>
          <p:sp>
            <p:nvSpPr>
              <p:cNvPr id="7192" name="Rectangle 27"/>
              <p:cNvSpPr>
                <a:spLocks noChangeArrowheads="1"/>
              </p:cNvSpPr>
              <p:nvPr/>
            </p:nvSpPr>
            <p:spPr bwMode="auto">
              <a:xfrm>
                <a:off x="624" y="3360"/>
                <a:ext cx="1488" cy="528"/>
              </a:xfrm>
              <a:prstGeom prst="rect">
                <a:avLst/>
              </a:prstGeom>
              <a:solidFill>
                <a:srgbClr val="FFFFCC"/>
              </a:solidFill>
              <a:ln w="9525">
                <a:noFill/>
                <a:miter lim="800000"/>
                <a:headEnd/>
                <a:tailEnd/>
              </a:ln>
            </p:spPr>
            <p:txBody>
              <a:bodyPr/>
              <a:lstStyle/>
              <a:p>
                <a:pPr>
                  <a:spcBef>
                    <a:spcPct val="40000"/>
                  </a:spcBef>
                  <a:buSzPct val="110000"/>
                  <a:buFont typeface="Wingdings" pitchFamily="2" charset="2"/>
                  <a:buNone/>
                </a:pPr>
                <a:r>
                  <a:rPr lang="en-US">
                    <a:latin typeface="Tahoma" pitchFamily="34" charset="0"/>
                  </a:rPr>
                  <a:t>…causes output to rise.</a:t>
                </a:r>
              </a:p>
            </p:txBody>
          </p:sp>
        </p:grpSp>
      </p:grpSp>
      <p:grpSp>
        <p:nvGrpSpPr>
          <p:cNvPr id="7178" name="Group 28"/>
          <p:cNvGrpSpPr>
            <a:grpSpLocks/>
          </p:cNvGrpSpPr>
          <p:nvPr/>
        </p:nvGrpSpPr>
        <p:grpSpPr bwMode="auto">
          <a:xfrm>
            <a:off x="3298825" y="3667125"/>
            <a:ext cx="5083175" cy="544513"/>
            <a:chOff x="2078" y="2310"/>
            <a:chExt cx="3202" cy="343"/>
          </a:xfrm>
        </p:grpSpPr>
        <p:graphicFrame>
          <p:nvGraphicFramePr>
            <p:cNvPr id="7170" name="Object 1024"/>
            <p:cNvGraphicFramePr>
              <a:graphicFrameLocks noChangeAspect="1"/>
            </p:cNvGraphicFramePr>
            <p:nvPr/>
          </p:nvGraphicFramePr>
          <p:xfrm>
            <a:off x="2078" y="2364"/>
            <a:ext cx="221" cy="289"/>
          </p:xfrm>
          <a:graphic>
            <a:graphicData uri="http://schemas.openxmlformats.org/presentationml/2006/ole">
              <p:oleObj spid="_x0000_s7171" name="Equation" r:id="rId4" imgW="164885" imgH="215619" progId="">
                <p:embed/>
              </p:oleObj>
            </a:graphicData>
          </a:graphic>
        </p:graphicFrame>
        <p:sp>
          <p:nvSpPr>
            <p:cNvPr id="7186" name="Line 30"/>
            <p:cNvSpPr>
              <a:spLocks noChangeShapeType="1"/>
            </p:cNvSpPr>
            <p:nvPr/>
          </p:nvSpPr>
          <p:spPr bwMode="auto">
            <a:xfrm>
              <a:off x="2319" y="2536"/>
              <a:ext cx="2544" cy="0"/>
            </a:xfrm>
            <a:prstGeom prst="line">
              <a:avLst/>
            </a:prstGeom>
            <a:noFill/>
            <a:ln w="28575">
              <a:solidFill>
                <a:srgbClr val="000082"/>
              </a:solidFill>
              <a:round/>
              <a:headEnd/>
              <a:tailEnd/>
            </a:ln>
          </p:spPr>
          <p:txBody>
            <a:bodyPr/>
            <a:lstStyle/>
            <a:p>
              <a:endParaRPr lang="en-US"/>
            </a:p>
          </p:txBody>
        </p:sp>
        <p:sp>
          <p:nvSpPr>
            <p:cNvPr id="7187" name="Text Box 31"/>
            <p:cNvSpPr txBox="1">
              <a:spLocks noChangeArrowheads="1"/>
            </p:cNvSpPr>
            <p:nvPr/>
          </p:nvSpPr>
          <p:spPr bwMode="auto">
            <a:xfrm>
              <a:off x="4704" y="2310"/>
              <a:ext cx="576" cy="250"/>
            </a:xfrm>
            <a:prstGeom prst="rect">
              <a:avLst/>
            </a:prstGeom>
            <a:noFill/>
            <a:ln w="9525">
              <a:noFill/>
              <a:miter lim="800000"/>
              <a:headEnd/>
              <a:tailEnd/>
            </a:ln>
          </p:spPr>
          <p:txBody>
            <a:bodyPr lIns="0" tIns="0" rIns="0">
              <a:spAutoFit/>
            </a:bodyPr>
            <a:lstStyle/>
            <a:p>
              <a:pPr>
                <a:spcBef>
                  <a:spcPct val="50000"/>
                </a:spcBef>
              </a:pPr>
              <a:r>
                <a:rPr lang="en-US" sz="2300" i="1">
                  <a:latin typeface="Tahoma" pitchFamily="34" charset="0"/>
                </a:rPr>
                <a:t>SRAS</a:t>
              </a:r>
              <a:endParaRPr lang="en-US"/>
            </a:p>
          </p:txBody>
        </p:sp>
      </p:grpSp>
      <p:grpSp>
        <p:nvGrpSpPr>
          <p:cNvPr id="10" name="Group 35"/>
          <p:cNvGrpSpPr>
            <a:grpSpLocks/>
          </p:cNvGrpSpPr>
          <p:nvPr/>
        </p:nvGrpSpPr>
        <p:grpSpPr bwMode="auto">
          <a:xfrm>
            <a:off x="6748463" y="4017963"/>
            <a:ext cx="381000" cy="1849437"/>
            <a:chOff x="4251" y="2531"/>
            <a:chExt cx="240" cy="1165"/>
          </a:xfrm>
        </p:grpSpPr>
        <p:sp>
          <p:nvSpPr>
            <p:cNvPr id="7184" name="Text Box 36"/>
            <p:cNvSpPr txBox="1">
              <a:spLocks noChangeArrowheads="1"/>
            </p:cNvSpPr>
            <p:nvPr/>
          </p:nvSpPr>
          <p:spPr bwMode="auto">
            <a:xfrm>
              <a:off x="4251" y="3417"/>
              <a:ext cx="240" cy="279"/>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7185" name="Line 37"/>
            <p:cNvSpPr>
              <a:spLocks noChangeShapeType="1"/>
            </p:cNvSpPr>
            <p:nvPr/>
          </p:nvSpPr>
          <p:spPr bwMode="auto">
            <a:xfrm flipH="1">
              <a:off x="4346" y="2531"/>
              <a:ext cx="0" cy="864"/>
            </a:xfrm>
            <a:prstGeom prst="line">
              <a:avLst/>
            </a:prstGeom>
            <a:noFill/>
            <a:ln w="12700">
              <a:solidFill>
                <a:srgbClr val="FF0000"/>
              </a:solidFill>
              <a:prstDash val="dash"/>
              <a:round/>
              <a:headEnd/>
              <a:tailEnd/>
            </a:ln>
          </p:spPr>
          <p:txBody>
            <a:bodyPr/>
            <a:lstStyle/>
            <a:p>
              <a:endParaRPr lang="en-US"/>
            </a:p>
          </p:txBody>
        </p:sp>
      </p:grpSp>
      <p:sp>
        <p:nvSpPr>
          <p:cNvPr id="7180" name="Text Box 39"/>
          <p:cNvSpPr txBox="1">
            <a:spLocks noChangeArrowheads="1"/>
          </p:cNvSpPr>
          <p:nvPr/>
        </p:nvSpPr>
        <p:spPr bwMode="auto">
          <a:xfrm>
            <a:off x="5680075" y="5418138"/>
            <a:ext cx="381000" cy="442912"/>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Y</a:t>
            </a:r>
            <a:r>
              <a:rPr lang="en-US" sz="2300" baseline="-25000">
                <a:latin typeface="Tahoma" pitchFamily="34" charset="0"/>
              </a:rPr>
              <a:t>1</a:t>
            </a:r>
          </a:p>
        </p:txBody>
      </p:sp>
      <p:sp>
        <p:nvSpPr>
          <p:cNvPr id="7181" name="Line 40"/>
          <p:cNvSpPr>
            <a:spLocks noChangeShapeType="1"/>
          </p:cNvSpPr>
          <p:nvPr/>
        </p:nvSpPr>
        <p:spPr bwMode="auto">
          <a:xfrm flipH="1">
            <a:off x="5835650" y="4025900"/>
            <a:ext cx="1588" cy="1365250"/>
          </a:xfrm>
          <a:prstGeom prst="line">
            <a:avLst/>
          </a:prstGeom>
          <a:noFill/>
          <a:ln w="12700">
            <a:solidFill>
              <a:schemeClr val="tx1"/>
            </a:solidFill>
            <a:prstDash val="dash"/>
            <a:round/>
            <a:headEnd/>
            <a:tailEnd/>
          </a:ln>
        </p:spPr>
        <p:txBody>
          <a:bodyPr/>
          <a:lstStyle/>
          <a:p>
            <a:endParaRPr lang="en-US"/>
          </a:p>
        </p:txBody>
      </p:sp>
      <p:sp>
        <p:nvSpPr>
          <p:cNvPr id="251945" name="Line 41"/>
          <p:cNvSpPr>
            <a:spLocks noChangeShapeType="1"/>
          </p:cNvSpPr>
          <p:nvPr/>
        </p:nvSpPr>
        <p:spPr bwMode="auto">
          <a:xfrm>
            <a:off x="5324475" y="3505200"/>
            <a:ext cx="614363" cy="0"/>
          </a:xfrm>
          <a:prstGeom prst="line">
            <a:avLst/>
          </a:prstGeom>
          <a:noFill/>
          <a:ln w="28575">
            <a:solidFill>
              <a:srgbClr val="FF0000"/>
            </a:solidFill>
            <a:round/>
            <a:headEnd/>
            <a:tailEnd type="triangle" w="lg" len="med"/>
          </a:ln>
        </p:spPr>
        <p:txBody>
          <a:bodyPr/>
          <a:lstStyle/>
          <a:p>
            <a:endParaRPr lang="en-US"/>
          </a:p>
        </p:txBody>
      </p:sp>
      <p:sp>
        <p:nvSpPr>
          <p:cNvPr id="251946" name="Line 42"/>
          <p:cNvSpPr>
            <a:spLocks noChangeShapeType="1"/>
          </p:cNvSpPr>
          <p:nvPr/>
        </p:nvSpPr>
        <p:spPr bwMode="auto">
          <a:xfrm flipH="1">
            <a:off x="5600700" y="2514600"/>
            <a:ext cx="571500" cy="952500"/>
          </a:xfrm>
          <a:prstGeom prst="line">
            <a:avLst/>
          </a:prstGeom>
          <a:noFill/>
          <a:ln w="952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7" name="Rectangle 1026"/>
          <p:cNvSpPr>
            <a:spLocks noGrp="1" noChangeArrowheads="1"/>
          </p:cNvSpPr>
          <p:nvPr>
            <p:ph type="title"/>
          </p:nvPr>
        </p:nvSpPr>
        <p:spPr/>
        <p:txBody>
          <a:bodyPr/>
          <a:lstStyle/>
          <a:p>
            <a:pPr eaLnBrk="1" hangingPunct="1">
              <a:lnSpc>
                <a:spcPct val="90000"/>
              </a:lnSpc>
            </a:pPr>
            <a:r>
              <a:rPr lang="en-US" sz="2400" b="1" i="1" smtClean="0">
                <a:latin typeface="Arial" charset="0"/>
                <a:cs typeface="Arial" charset="0"/>
              </a:rPr>
              <a:t>From the short run to the long run</a:t>
            </a:r>
            <a:endParaRPr lang="en-US" sz="2400" b="1" smtClean="0">
              <a:latin typeface="Arial" charset="0"/>
              <a:cs typeface="Arial" charset="0"/>
            </a:endParaRPr>
          </a:p>
        </p:txBody>
      </p:sp>
      <p:sp>
        <p:nvSpPr>
          <p:cNvPr id="265219" name="Rectangle 1027"/>
          <p:cNvSpPr>
            <a:spLocks noGrp="1" noChangeArrowheads="1"/>
          </p:cNvSpPr>
          <p:nvPr>
            <p:ph idx="1"/>
          </p:nvPr>
        </p:nvSpPr>
        <p:spPr>
          <a:xfrm>
            <a:off x="990600" y="1143000"/>
            <a:ext cx="7543800" cy="1066800"/>
          </a:xfrm>
        </p:spPr>
        <p:txBody>
          <a:bodyPr/>
          <a:lstStyle/>
          <a:p>
            <a:pPr marL="0" indent="0" eaLnBrk="1" hangingPunct="1">
              <a:lnSpc>
                <a:spcPct val="110000"/>
              </a:lnSpc>
              <a:spcBef>
                <a:spcPct val="30000"/>
              </a:spcBef>
              <a:buFont typeface="Wingdings" pitchFamily="2" charset="2"/>
              <a:buNone/>
            </a:pPr>
            <a:r>
              <a:rPr lang="en-US" sz="2700" smtClean="0"/>
              <a:t>Over time, prices gradually become “unstuck.”  When they do, will they rise or fall?  </a:t>
            </a:r>
          </a:p>
        </p:txBody>
      </p:sp>
      <p:graphicFrame>
        <p:nvGraphicFramePr>
          <p:cNvPr id="265220" name="Group 1028"/>
          <p:cNvGraphicFramePr>
            <a:graphicFrameLocks noGrp="1"/>
          </p:cNvGraphicFramePr>
          <p:nvPr/>
        </p:nvGraphicFramePr>
        <p:xfrm>
          <a:off x="1676400" y="2286000"/>
          <a:ext cx="6400800" cy="2895601"/>
        </p:xfrm>
        <a:graphic>
          <a:graphicData uri="http://schemas.openxmlformats.org/drawingml/2006/table">
            <a:tbl>
              <a:tblPr/>
              <a:tblGrid>
                <a:gridCol w="3200400"/>
                <a:gridCol w="3200400"/>
              </a:tblGrid>
              <a:tr h="966788">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4"/>
                      <a:srcRect/>
                      <a:tile tx="0" ty="0" sx="100000" sy="100000" flip="none" algn="tl"/>
                    </a:blipFill>
                  </a:tcPr>
                </a:tc>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4"/>
                      <a:srcRect/>
                      <a:tile tx="0" ty="0" sx="100000" sy="100000" flip="none" algn="tl"/>
                    </a:blipFill>
                  </a:tcPr>
                </a:tc>
              </a:tr>
              <a:tr h="622300">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4"/>
                      <a:srcRect/>
                      <a:tile tx="0" ty="0" sx="100000" sy="100000" flip="none" algn="tl"/>
                    </a:blipFill>
                  </a:tcPr>
                </a:tc>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4"/>
                      <a:srcRect/>
                      <a:tile tx="0" ty="0" sx="100000" sy="100000" flip="none" algn="tl"/>
                    </a:blipFill>
                  </a:tcPr>
                </a:tc>
              </a:tr>
              <a:tr h="622300">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4"/>
                      <a:srcRect/>
                      <a:tile tx="0" ty="0" sx="100000" sy="100000" flip="none" algn="tl"/>
                    </a:blipFill>
                  </a:tcPr>
                </a:tc>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4"/>
                      <a:srcRect/>
                      <a:tile tx="0" ty="0" sx="100000" sy="100000" flip="none" algn="tl"/>
                    </a:blipFill>
                  </a:tcPr>
                </a:tc>
              </a:tr>
              <a:tr h="684213">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4"/>
                      <a:srcRect/>
                      <a:tile tx="0" ty="0" sx="100000" sy="100000" flip="none" algn="tl"/>
                    </a:blipFill>
                  </a:tcPr>
                </a:tc>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blipFill dpi="0" rotWithShape="0">
                      <a:blip r:embed="rId4"/>
                      <a:srcRect/>
                      <a:tile tx="0" ty="0" sx="100000" sy="100000" flip="none" algn="tl"/>
                    </a:blipFill>
                  </a:tcPr>
                </a:tc>
              </a:tr>
            </a:tbl>
          </a:graphicData>
        </a:graphic>
      </p:graphicFrame>
      <p:graphicFrame>
        <p:nvGraphicFramePr>
          <p:cNvPr id="337920" name="Object 1024"/>
          <p:cNvGraphicFramePr>
            <a:graphicFrameLocks noChangeAspect="1"/>
          </p:cNvGraphicFramePr>
          <p:nvPr/>
        </p:nvGraphicFramePr>
        <p:xfrm>
          <a:off x="2590800" y="3279775"/>
          <a:ext cx="1371600" cy="606425"/>
        </p:xfrm>
        <a:graphic>
          <a:graphicData uri="http://schemas.openxmlformats.org/presentationml/2006/ole">
            <p:oleObj spid="_x0000_s8197" name="Equation" r:id="rId5" imgW="545863" imgH="241195" progId="">
              <p:embed/>
            </p:oleObj>
          </a:graphicData>
        </a:graphic>
      </p:graphicFrame>
      <p:graphicFrame>
        <p:nvGraphicFramePr>
          <p:cNvPr id="337921" name="Object 1025"/>
          <p:cNvGraphicFramePr>
            <a:graphicFrameLocks noChangeAspect="1"/>
          </p:cNvGraphicFramePr>
          <p:nvPr/>
        </p:nvGraphicFramePr>
        <p:xfrm>
          <a:off x="2590800" y="3889375"/>
          <a:ext cx="1371600" cy="606425"/>
        </p:xfrm>
        <a:graphic>
          <a:graphicData uri="http://schemas.openxmlformats.org/presentationml/2006/ole">
            <p:oleObj spid="_x0000_s8198" name="Equation" r:id="rId6" imgW="545863" imgH="241195" progId="">
              <p:embed/>
            </p:oleObj>
          </a:graphicData>
        </a:graphic>
      </p:graphicFrame>
      <p:graphicFrame>
        <p:nvGraphicFramePr>
          <p:cNvPr id="337922" name="Object 1026"/>
          <p:cNvGraphicFramePr>
            <a:graphicFrameLocks noChangeAspect="1"/>
          </p:cNvGraphicFramePr>
          <p:nvPr/>
        </p:nvGraphicFramePr>
        <p:xfrm>
          <a:off x="2590800" y="4572000"/>
          <a:ext cx="1371600" cy="606425"/>
        </p:xfrm>
        <a:graphic>
          <a:graphicData uri="http://schemas.openxmlformats.org/presentationml/2006/ole">
            <p:oleObj spid="_x0000_s8199" name="Equation" r:id="rId7" imgW="545863" imgH="241195" progId="">
              <p:embed/>
            </p:oleObj>
          </a:graphicData>
        </a:graphic>
      </p:graphicFrame>
      <p:sp>
        <p:nvSpPr>
          <p:cNvPr id="265240" name="Text Box 1048"/>
          <p:cNvSpPr txBox="1">
            <a:spLocks noChangeArrowheads="1"/>
          </p:cNvSpPr>
          <p:nvPr/>
        </p:nvSpPr>
        <p:spPr bwMode="auto">
          <a:xfrm>
            <a:off x="5791200" y="3321050"/>
            <a:ext cx="1219200" cy="488950"/>
          </a:xfrm>
          <a:prstGeom prst="rect">
            <a:avLst/>
          </a:prstGeom>
          <a:noFill/>
          <a:ln w="9525">
            <a:noFill/>
            <a:miter lim="800000"/>
            <a:headEnd/>
            <a:tailEnd/>
          </a:ln>
        </p:spPr>
        <p:txBody>
          <a:bodyPr>
            <a:spAutoFit/>
          </a:bodyPr>
          <a:lstStyle/>
          <a:p>
            <a:pPr algn="ctr">
              <a:spcBef>
                <a:spcPct val="50000"/>
              </a:spcBef>
            </a:pPr>
            <a:r>
              <a:rPr lang="en-US" sz="2600" i="1">
                <a:latin typeface="Tahoma" pitchFamily="34" charset="0"/>
              </a:rPr>
              <a:t>rise</a:t>
            </a:r>
          </a:p>
        </p:txBody>
      </p:sp>
      <p:sp>
        <p:nvSpPr>
          <p:cNvPr id="265241" name="Text Box 1049"/>
          <p:cNvSpPr txBox="1">
            <a:spLocks noChangeArrowheads="1"/>
          </p:cNvSpPr>
          <p:nvPr/>
        </p:nvSpPr>
        <p:spPr bwMode="auto">
          <a:xfrm>
            <a:off x="5791200" y="3930650"/>
            <a:ext cx="1219200" cy="488950"/>
          </a:xfrm>
          <a:prstGeom prst="rect">
            <a:avLst/>
          </a:prstGeom>
          <a:noFill/>
          <a:ln w="9525">
            <a:noFill/>
            <a:miter lim="800000"/>
            <a:headEnd/>
            <a:tailEnd/>
          </a:ln>
        </p:spPr>
        <p:txBody>
          <a:bodyPr>
            <a:spAutoFit/>
          </a:bodyPr>
          <a:lstStyle/>
          <a:p>
            <a:pPr algn="ctr">
              <a:spcBef>
                <a:spcPct val="50000"/>
              </a:spcBef>
            </a:pPr>
            <a:r>
              <a:rPr lang="en-US" sz="2600" i="1">
                <a:latin typeface="Tahoma" pitchFamily="34" charset="0"/>
              </a:rPr>
              <a:t>fall</a:t>
            </a:r>
          </a:p>
        </p:txBody>
      </p:sp>
      <p:sp>
        <p:nvSpPr>
          <p:cNvPr id="265242" name="Text Box 1050"/>
          <p:cNvSpPr txBox="1">
            <a:spLocks noChangeArrowheads="1"/>
          </p:cNvSpPr>
          <p:nvPr/>
        </p:nvSpPr>
        <p:spPr bwMode="auto">
          <a:xfrm>
            <a:off x="4989513" y="4616450"/>
            <a:ext cx="2971800" cy="488950"/>
          </a:xfrm>
          <a:prstGeom prst="rect">
            <a:avLst/>
          </a:prstGeom>
          <a:noFill/>
          <a:ln w="9525">
            <a:noFill/>
            <a:miter lim="800000"/>
            <a:headEnd/>
            <a:tailEnd/>
          </a:ln>
        </p:spPr>
        <p:txBody>
          <a:bodyPr>
            <a:spAutoFit/>
          </a:bodyPr>
          <a:lstStyle/>
          <a:p>
            <a:pPr algn="ctr">
              <a:spcBef>
                <a:spcPct val="50000"/>
              </a:spcBef>
            </a:pPr>
            <a:r>
              <a:rPr lang="en-US" sz="2600" i="1">
                <a:latin typeface="Tahoma" pitchFamily="34" charset="0"/>
              </a:rPr>
              <a:t>remain constant</a:t>
            </a:r>
          </a:p>
        </p:txBody>
      </p:sp>
      <p:sp>
        <p:nvSpPr>
          <p:cNvPr id="265243" name="Text Box 1051"/>
          <p:cNvSpPr txBox="1">
            <a:spLocks noChangeArrowheads="1"/>
          </p:cNvSpPr>
          <p:nvPr/>
        </p:nvSpPr>
        <p:spPr bwMode="auto">
          <a:xfrm>
            <a:off x="1828800" y="2314575"/>
            <a:ext cx="2971800" cy="885825"/>
          </a:xfrm>
          <a:prstGeom prst="rect">
            <a:avLst/>
          </a:prstGeom>
          <a:noFill/>
          <a:ln w="9525">
            <a:noFill/>
            <a:miter lim="800000"/>
            <a:headEnd/>
            <a:tailEnd/>
          </a:ln>
        </p:spPr>
        <p:txBody>
          <a:bodyPr>
            <a:spAutoFit/>
          </a:bodyPr>
          <a:lstStyle/>
          <a:p>
            <a:pPr algn="ctr">
              <a:spcBef>
                <a:spcPct val="50000"/>
              </a:spcBef>
            </a:pPr>
            <a:r>
              <a:rPr lang="en-US" sz="2600">
                <a:latin typeface="Tahoma" pitchFamily="34" charset="0"/>
              </a:rPr>
              <a:t>In the short-run equilibrium, if</a:t>
            </a:r>
          </a:p>
        </p:txBody>
      </p:sp>
      <p:sp>
        <p:nvSpPr>
          <p:cNvPr id="265244" name="Text Box 1052"/>
          <p:cNvSpPr txBox="1">
            <a:spLocks noChangeArrowheads="1"/>
          </p:cNvSpPr>
          <p:nvPr/>
        </p:nvSpPr>
        <p:spPr bwMode="auto">
          <a:xfrm>
            <a:off x="4953000" y="2314575"/>
            <a:ext cx="2971800" cy="885825"/>
          </a:xfrm>
          <a:prstGeom prst="rect">
            <a:avLst/>
          </a:prstGeom>
          <a:noFill/>
          <a:ln w="9525">
            <a:noFill/>
            <a:miter lim="800000"/>
            <a:headEnd/>
            <a:tailEnd/>
          </a:ln>
        </p:spPr>
        <p:txBody>
          <a:bodyPr>
            <a:spAutoFit/>
          </a:bodyPr>
          <a:lstStyle/>
          <a:p>
            <a:pPr algn="ctr">
              <a:spcBef>
                <a:spcPct val="50000"/>
              </a:spcBef>
            </a:pPr>
            <a:r>
              <a:rPr lang="en-US" sz="2600">
                <a:latin typeface="Tahoma" pitchFamily="34" charset="0"/>
              </a:rPr>
              <a:t>then over time, the price level will</a:t>
            </a:r>
          </a:p>
        </p:txBody>
      </p:sp>
      <p:sp>
        <p:nvSpPr>
          <p:cNvPr id="265245" name="Rectangle 1053"/>
          <p:cNvSpPr>
            <a:spLocks noChangeArrowheads="1"/>
          </p:cNvSpPr>
          <p:nvPr/>
        </p:nvSpPr>
        <p:spPr bwMode="auto">
          <a:xfrm>
            <a:off x="1219200" y="5257800"/>
            <a:ext cx="7467600" cy="1066800"/>
          </a:xfrm>
          <a:prstGeom prst="rect">
            <a:avLst/>
          </a:prstGeom>
          <a:noFill/>
          <a:ln w="9525">
            <a:noFill/>
            <a:miter lim="800000"/>
            <a:headEnd/>
            <a:tailEnd/>
          </a:ln>
          <a:effectLst/>
        </p:spPr>
        <p:txBody>
          <a:bodyPr/>
          <a:lstStyle/>
          <a:p>
            <a:pPr>
              <a:lnSpc>
                <a:spcPct val="110000"/>
              </a:lnSpc>
              <a:spcBef>
                <a:spcPct val="30000"/>
              </a:spcBef>
              <a:buSzPct val="110000"/>
              <a:buFont typeface="Wingdings" pitchFamily="2" charset="2"/>
              <a:buNone/>
              <a:defRPr/>
            </a:pPr>
            <a:r>
              <a:rPr lang="en-US" sz="2700" b="1" i="1">
                <a:solidFill>
                  <a:srgbClr val="FF3300"/>
                </a:solidFill>
                <a:effectLst>
                  <a:outerShdw blurRad="38100" dist="38100" dir="2700000" algn="tl">
                    <a:srgbClr val="C0C0C0"/>
                  </a:outerShdw>
                </a:effectLst>
                <a:latin typeface="Tahoma" pitchFamily="34" charset="0"/>
              </a:rPr>
              <a:t>This adjustment of prices is what moves the economy to its long-run equilibrium.</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lstStyle/>
          <a:p>
            <a:pPr eaLnBrk="1" hangingPunct="1"/>
            <a:r>
              <a:rPr lang="en-US" sz="2400" b="1" smtClean="0">
                <a:latin typeface="Arial" charset="0"/>
                <a:cs typeface="Arial" charset="0"/>
              </a:rPr>
              <a:t>The SR &amp; LR effects of </a:t>
            </a:r>
            <a:r>
              <a:rPr lang="en-US" sz="2400" b="1" smtClean="0">
                <a:latin typeface="Arial" charset="0"/>
                <a:cs typeface="Arial" charset="0"/>
                <a:sym typeface="Symbol" pitchFamily="18" charset="2"/>
              </a:rPr>
              <a:t></a:t>
            </a:r>
            <a:r>
              <a:rPr lang="en-US" sz="2400" b="1" i="1" smtClean="0">
                <a:latin typeface="Arial" charset="0"/>
                <a:cs typeface="Arial" charset="0"/>
              </a:rPr>
              <a:t>M</a:t>
            </a:r>
            <a:r>
              <a:rPr lang="en-US" sz="2400" b="1" smtClean="0">
                <a:latin typeface="Arial" charset="0"/>
                <a:cs typeface="Arial" charset="0"/>
              </a:rPr>
              <a:t> &gt; 0</a:t>
            </a:r>
          </a:p>
        </p:txBody>
      </p:sp>
      <p:sp>
        <p:nvSpPr>
          <p:cNvPr id="9221" name="Rectangle 47"/>
          <p:cNvSpPr>
            <a:spLocks noGrp="1" noChangeArrowheads="1"/>
          </p:cNvSpPr>
          <p:nvPr>
            <p:ph idx="1"/>
          </p:nvPr>
        </p:nvSpPr>
        <p:spPr>
          <a:xfrm>
            <a:off x="457200" y="1371600"/>
            <a:ext cx="2438400" cy="914400"/>
          </a:xfrm>
          <a:solidFill>
            <a:schemeClr val="bg1"/>
          </a:solidFill>
          <a:ln>
            <a:solidFill>
              <a:schemeClr val="tx1"/>
            </a:solidFill>
          </a:ln>
        </p:spPr>
        <p:txBody>
          <a:bodyPr/>
          <a:lstStyle/>
          <a:p>
            <a:pPr marL="577850" indent="-577850" eaLnBrk="1" hangingPunct="1">
              <a:buFont typeface="Wingdings" pitchFamily="2" charset="2"/>
              <a:buNone/>
            </a:pPr>
            <a:r>
              <a:rPr lang="en-US" sz="1800" smtClean="0">
                <a:latin typeface="Arial" charset="0"/>
                <a:cs typeface="Arial" charset="0"/>
              </a:rPr>
              <a:t>A = initial equilibrium</a:t>
            </a:r>
          </a:p>
        </p:txBody>
      </p:sp>
      <p:grpSp>
        <p:nvGrpSpPr>
          <p:cNvPr id="9222" name="Group 3"/>
          <p:cNvGrpSpPr>
            <a:grpSpLocks/>
          </p:cNvGrpSpPr>
          <p:nvPr/>
        </p:nvGrpSpPr>
        <p:grpSpPr bwMode="auto">
          <a:xfrm>
            <a:off x="3352800" y="1471613"/>
            <a:ext cx="5257800" cy="4090987"/>
            <a:chOff x="2976" y="1296"/>
            <a:chExt cx="2304" cy="2053"/>
          </a:xfrm>
        </p:grpSpPr>
        <p:grpSp>
          <p:nvGrpSpPr>
            <p:cNvPr id="9252" name="Group 4"/>
            <p:cNvGrpSpPr>
              <a:grpSpLocks/>
            </p:cNvGrpSpPr>
            <p:nvPr/>
          </p:nvGrpSpPr>
          <p:grpSpPr bwMode="auto">
            <a:xfrm>
              <a:off x="3120" y="1536"/>
              <a:ext cx="1968" cy="1728"/>
              <a:chOff x="2640" y="1056"/>
              <a:chExt cx="2496" cy="2112"/>
            </a:xfrm>
          </p:grpSpPr>
          <p:sp>
            <p:nvSpPr>
              <p:cNvPr id="9255" name="Line 5"/>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9256" name="Line 6"/>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9253" name="Text Box 7"/>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9254" name="Text Box 8"/>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9223" name="Group 9"/>
          <p:cNvGrpSpPr>
            <a:grpSpLocks/>
          </p:cNvGrpSpPr>
          <p:nvPr/>
        </p:nvGrpSpPr>
        <p:grpSpPr bwMode="auto">
          <a:xfrm>
            <a:off x="4556125" y="1343025"/>
            <a:ext cx="3803650" cy="3602038"/>
            <a:chOff x="2644" y="890"/>
            <a:chExt cx="2396" cy="2269"/>
          </a:xfrm>
        </p:grpSpPr>
        <p:sp>
          <p:nvSpPr>
            <p:cNvPr id="9250" name="Arc 10"/>
            <p:cNvSpPr>
              <a:spLocks/>
            </p:cNvSpPr>
            <p:nvPr/>
          </p:nvSpPr>
          <p:spPr bwMode="auto">
            <a:xfrm flipH="1" flipV="1">
              <a:off x="2644" y="890"/>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82"/>
              </a:solidFill>
              <a:round/>
              <a:headEnd/>
              <a:tailEnd/>
            </a:ln>
          </p:spPr>
          <p:txBody>
            <a:bodyPr wrap="none" anchor="ctr"/>
            <a:lstStyle/>
            <a:p>
              <a:endParaRPr lang="en-US"/>
            </a:p>
          </p:txBody>
        </p:sp>
        <p:sp>
          <p:nvSpPr>
            <p:cNvPr id="9251" name="Text Box 11"/>
            <p:cNvSpPr txBox="1">
              <a:spLocks noChangeArrowheads="1"/>
            </p:cNvSpPr>
            <p:nvPr/>
          </p:nvSpPr>
          <p:spPr bwMode="auto">
            <a:xfrm>
              <a:off x="4425" y="2880"/>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1</a:t>
              </a:r>
            </a:p>
          </p:txBody>
        </p:sp>
      </p:grpSp>
      <p:grpSp>
        <p:nvGrpSpPr>
          <p:cNvPr id="5" name="Group 12"/>
          <p:cNvGrpSpPr>
            <a:grpSpLocks/>
          </p:cNvGrpSpPr>
          <p:nvPr/>
        </p:nvGrpSpPr>
        <p:grpSpPr bwMode="auto">
          <a:xfrm>
            <a:off x="4848225" y="914400"/>
            <a:ext cx="3803650" cy="3600450"/>
            <a:chOff x="3028" y="576"/>
            <a:chExt cx="2396" cy="2268"/>
          </a:xfrm>
        </p:grpSpPr>
        <p:sp>
          <p:nvSpPr>
            <p:cNvPr id="9248" name="Arc 13"/>
            <p:cNvSpPr>
              <a:spLocks/>
            </p:cNvSpPr>
            <p:nvPr/>
          </p:nvSpPr>
          <p:spPr bwMode="auto">
            <a:xfrm flipH="1" flipV="1">
              <a:off x="3028" y="576"/>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FF0000"/>
              </a:solidFill>
              <a:round/>
              <a:headEnd/>
              <a:tailEnd/>
            </a:ln>
          </p:spPr>
          <p:txBody>
            <a:bodyPr wrap="none" anchor="ctr"/>
            <a:lstStyle/>
            <a:p>
              <a:endParaRPr lang="en-US"/>
            </a:p>
          </p:txBody>
        </p:sp>
        <p:sp>
          <p:nvSpPr>
            <p:cNvPr id="9249" name="Text Box 14"/>
            <p:cNvSpPr txBox="1">
              <a:spLocks noChangeArrowheads="1"/>
            </p:cNvSpPr>
            <p:nvPr/>
          </p:nvSpPr>
          <p:spPr bwMode="auto">
            <a:xfrm>
              <a:off x="4814" y="2565"/>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2</a:t>
              </a:r>
            </a:p>
          </p:txBody>
        </p:sp>
      </p:grpSp>
      <p:sp>
        <p:nvSpPr>
          <p:cNvPr id="247823" name="Line 15"/>
          <p:cNvSpPr>
            <a:spLocks noChangeShapeType="1"/>
          </p:cNvSpPr>
          <p:nvPr/>
        </p:nvSpPr>
        <p:spPr bwMode="auto">
          <a:xfrm>
            <a:off x="5899150" y="5240338"/>
            <a:ext cx="985838" cy="0"/>
          </a:xfrm>
          <a:prstGeom prst="line">
            <a:avLst/>
          </a:prstGeom>
          <a:noFill/>
          <a:ln w="28575">
            <a:solidFill>
              <a:srgbClr val="FF0000"/>
            </a:solidFill>
            <a:round/>
            <a:headEnd/>
            <a:tailEnd type="triangle" w="lg" len="med"/>
          </a:ln>
        </p:spPr>
        <p:txBody>
          <a:bodyPr/>
          <a:lstStyle/>
          <a:p>
            <a:endParaRPr lang="en-US"/>
          </a:p>
        </p:txBody>
      </p:sp>
      <p:grpSp>
        <p:nvGrpSpPr>
          <p:cNvPr id="9226" name="Group 16"/>
          <p:cNvGrpSpPr>
            <a:grpSpLocks/>
          </p:cNvGrpSpPr>
          <p:nvPr/>
        </p:nvGrpSpPr>
        <p:grpSpPr bwMode="auto">
          <a:xfrm>
            <a:off x="5410200" y="1524000"/>
            <a:ext cx="1066800" cy="3865563"/>
            <a:chOff x="3408" y="960"/>
            <a:chExt cx="672" cy="2435"/>
          </a:xfrm>
        </p:grpSpPr>
        <p:sp>
          <p:nvSpPr>
            <p:cNvPr id="9246" name="Line 17"/>
            <p:cNvSpPr>
              <a:spLocks noChangeShapeType="1"/>
            </p:cNvSpPr>
            <p:nvPr/>
          </p:nvSpPr>
          <p:spPr bwMode="auto">
            <a:xfrm flipV="1">
              <a:off x="3692" y="1235"/>
              <a:ext cx="0" cy="2160"/>
            </a:xfrm>
            <a:prstGeom prst="line">
              <a:avLst/>
            </a:prstGeom>
            <a:noFill/>
            <a:ln w="28575">
              <a:solidFill>
                <a:srgbClr val="000082"/>
              </a:solidFill>
              <a:round/>
              <a:headEnd/>
              <a:tailEnd/>
            </a:ln>
          </p:spPr>
          <p:txBody>
            <a:bodyPr/>
            <a:lstStyle/>
            <a:p>
              <a:endParaRPr lang="en-US"/>
            </a:p>
          </p:txBody>
        </p:sp>
        <p:sp>
          <p:nvSpPr>
            <p:cNvPr id="9247" name="Text Box 18"/>
            <p:cNvSpPr txBox="1">
              <a:spLocks noChangeArrowheads="1"/>
            </p:cNvSpPr>
            <p:nvPr/>
          </p:nvSpPr>
          <p:spPr bwMode="auto">
            <a:xfrm>
              <a:off x="3408" y="960"/>
              <a:ext cx="67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LRAS</a:t>
              </a:r>
              <a:endParaRPr lang="en-US" sz="2300" baseline="-25000">
                <a:latin typeface="Tahoma" pitchFamily="34" charset="0"/>
              </a:endParaRPr>
            </a:p>
          </p:txBody>
        </p:sp>
      </p:grpSp>
      <p:graphicFrame>
        <p:nvGraphicFramePr>
          <p:cNvPr id="9218" name="Object 0"/>
          <p:cNvGraphicFramePr>
            <a:graphicFrameLocks noChangeAspect="1"/>
          </p:cNvGraphicFramePr>
          <p:nvPr/>
        </p:nvGraphicFramePr>
        <p:xfrm>
          <a:off x="5715000" y="5389563"/>
          <a:ext cx="306388" cy="401637"/>
        </p:xfrm>
        <a:graphic>
          <a:graphicData uri="http://schemas.openxmlformats.org/presentationml/2006/ole">
            <p:oleObj spid="_x0000_s9220" name="Equation" r:id="rId4" imgW="164885" imgH="215619" progId="">
              <p:embed/>
            </p:oleObj>
          </a:graphicData>
        </a:graphic>
      </p:graphicFrame>
      <p:grpSp>
        <p:nvGrpSpPr>
          <p:cNvPr id="9227" name="Group 45"/>
          <p:cNvGrpSpPr>
            <a:grpSpLocks/>
          </p:cNvGrpSpPr>
          <p:nvPr/>
        </p:nvGrpSpPr>
        <p:grpSpPr bwMode="auto">
          <a:xfrm>
            <a:off x="3298825" y="3667125"/>
            <a:ext cx="5083175" cy="544513"/>
            <a:chOff x="2078" y="2310"/>
            <a:chExt cx="3202" cy="343"/>
          </a:xfrm>
        </p:grpSpPr>
        <p:graphicFrame>
          <p:nvGraphicFramePr>
            <p:cNvPr id="9219" name="Object 1"/>
            <p:cNvGraphicFramePr>
              <a:graphicFrameLocks noChangeAspect="1"/>
            </p:cNvGraphicFramePr>
            <p:nvPr/>
          </p:nvGraphicFramePr>
          <p:xfrm>
            <a:off x="2078" y="2364"/>
            <a:ext cx="221" cy="289"/>
          </p:xfrm>
          <a:graphic>
            <a:graphicData uri="http://schemas.openxmlformats.org/presentationml/2006/ole">
              <p:oleObj spid="_x0000_s9221" name="Equation" r:id="rId5" imgW="164885" imgH="215619" progId="">
                <p:embed/>
              </p:oleObj>
            </a:graphicData>
          </a:graphic>
        </p:graphicFrame>
        <p:sp>
          <p:nvSpPr>
            <p:cNvPr id="9244" name="Line 35"/>
            <p:cNvSpPr>
              <a:spLocks noChangeShapeType="1"/>
            </p:cNvSpPr>
            <p:nvPr/>
          </p:nvSpPr>
          <p:spPr bwMode="auto">
            <a:xfrm>
              <a:off x="2319" y="2536"/>
              <a:ext cx="2544" cy="0"/>
            </a:xfrm>
            <a:prstGeom prst="line">
              <a:avLst/>
            </a:prstGeom>
            <a:noFill/>
            <a:ln w="28575">
              <a:solidFill>
                <a:srgbClr val="000082"/>
              </a:solidFill>
              <a:round/>
              <a:headEnd/>
              <a:tailEnd/>
            </a:ln>
          </p:spPr>
          <p:txBody>
            <a:bodyPr/>
            <a:lstStyle/>
            <a:p>
              <a:endParaRPr lang="en-US"/>
            </a:p>
          </p:txBody>
        </p:sp>
        <p:sp>
          <p:nvSpPr>
            <p:cNvPr id="9245" name="Text Box 36"/>
            <p:cNvSpPr txBox="1">
              <a:spLocks noChangeArrowheads="1"/>
            </p:cNvSpPr>
            <p:nvPr/>
          </p:nvSpPr>
          <p:spPr bwMode="auto">
            <a:xfrm>
              <a:off x="4704" y="2310"/>
              <a:ext cx="576" cy="250"/>
            </a:xfrm>
            <a:prstGeom prst="rect">
              <a:avLst/>
            </a:prstGeom>
            <a:noFill/>
            <a:ln w="9525">
              <a:noFill/>
              <a:miter lim="800000"/>
              <a:headEnd/>
              <a:tailEnd/>
            </a:ln>
          </p:spPr>
          <p:txBody>
            <a:bodyPr lIns="0" tIns="0" rIns="0">
              <a:spAutoFit/>
            </a:bodyPr>
            <a:lstStyle/>
            <a:p>
              <a:pPr>
                <a:spcBef>
                  <a:spcPct val="50000"/>
                </a:spcBef>
              </a:pPr>
              <a:r>
                <a:rPr lang="en-US" sz="2300" i="1">
                  <a:latin typeface="Tahoma" pitchFamily="34" charset="0"/>
                </a:rPr>
                <a:t>SRAS</a:t>
              </a:r>
              <a:endParaRPr lang="en-US"/>
            </a:p>
          </p:txBody>
        </p:sp>
      </p:grpSp>
      <p:grpSp>
        <p:nvGrpSpPr>
          <p:cNvPr id="8" name="Group 44"/>
          <p:cNvGrpSpPr>
            <a:grpSpLocks/>
          </p:cNvGrpSpPr>
          <p:nvPr/>
        </p:nvGrpSpPr>
        <p:grpSpPr bwMode="auto">
          <a:xfrm>
            <a:off x="3308350" y="3171825"/>
            <a:ext cx="2540000" cy="442913"/>
            <a:chOff x="2084" y="1998"/>
            <a:chExt cx="1600" cy="279"/>
          </a:xfrm>
        </p:grpSpPr>
        <p:sp>
          <p:nvSpPr>
            <p:cNvPr id="9242" name="Text Box 23"/>
            <p:cNvSpPr txBox="1">
              <a:spLocks noChangeArrowheads="1"/>
            </p:cNvSpPr>
            <p:nvPr/>
          </p:nvSpPr>
          <p:spPr bwMode="auto">
            <a:xfrm>
              <a:off x="2084" y="1998"/>
              <a:ext cx="240" cy="279"/>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P</a:t>
              </a:r>
              <a:r>
                <a:rPr lang="en-US" sz="2300" baseline="-25000">
                  <a:latin typeface="Tahoma" pitchFamily="34" charset="0"/>
                </a:rPr>
                <a:t>2</a:t>
              </a:r>
            </a:p>
          </p:txBody>
        </p:sp>
        <p:sp>
          <p:nvSpPr>
            <p:cNvPr id="9243" name="Line 39"/>
            <p:cNvSpPr>
              <a:spLocks noChangeShapeType="1"/>
            </p:cNvSpPr>
            <p:nvPr/>
          </p:nvSpPr>
          <p:spPr bwMode="auto">
            <a:xfrm>
              <a:off x="2319" y="2132"/>
              <a:ext cx="1365" cy="0"/>
            </a:xfrm>
            <a:prstGeom prst="line">
              <a:avLst/>
            </a:prstGeom>
            <a:noFill/>
            <a:ln w="12700">
              <a:solidFill>
                <a:srgbClr val="FF0000"/>
              </a:solidFill>
              <a:prstDash val="dash"/>
              <a:round/>
              <a:headEnd/>
              <a:tailEnd/>
            </a:ln>
          </p:spPr>
          <p:txBody>
            <a:bodyPr/>
            <a:lstStyle/>
            <a:p>
              <a:endParaRPr lang="en-US"/>
            </a:p>
          </p:txBody>
        </p:sp>
      </p:grpSp>
      <p:grpSp>
        <p:nvGrpSpPr>
          <p:cNvPr id="9" name="Group 46"/>
          <p:cNvGrpSpPr>
            <a:grpSpLocks/>
          </p:cNvGrpSpPr>
          <p:nvPr/>
        </p:nvGrpSpPr>
        <p:grpSpPr bwMode="auto">
          <a:xfrm>
            <a:off x="6748463" y="4017963"/>
            <a:ext cx="381000" cy="1849437"/>
            <a:chOff x="4251" y="2531"/>
            <a:chExt cx="240" cy="1165"/>
          </a:xfrm>
        </p:grpSpPr>
        <p:sp>
          <p:nvSpPr>
            <p:cNvPr id="9240" name="Text Box 41"/>
            <p:cNvSpPr txBox="1">
              <a:spLocks noChangeArrowheads="1"/>
            </p:cNvSpPr>
            <p:nvPr/>
          </p:nvSpPr>
          <p:spPr bwMode="auto">
            <a:xfrm>
              <a:off x="4251" y="3417"/>
              <a:ext cx="240" cy="279"/>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9241" name="Line 43"/>
            <p:cNvSpPr>
              <a:spLocks noChangeShapeType="1"/>
            </p:cNvSpPr>
            <p:nvPr/>
          </p:nvSpPr>
          <p:spPr bwMode="auto">
            <a:xfrm flipH="1">
              <a:off x="4346" y="2531"/>
              <a:ext cx="0" cy="864"/>
            </a:xfrm>
            <a:prstGeom prst="line">
              <a:avLst/>
            </a:prstGeom>
            <a:noFill/>
            <a:ln w="12700">
              <a:solidFill>
                <a:srgbClr val="FF0000"/>
              </a:solidFill>
              <a:prstDash val="dash"/>
              <a:round/>
              <a:headEnd/>
              <a:tailEnd/>
            </a:ln>
          </p:spPr>
          <p:txBody>
            <a:bodyPr/>
            <a:lstStyle/>
            <a:p>
              <a:endParaRPr lang="en-US"/>
            </a:p>
          </p:txBody>
        </p:sp>
      </p:grpSp>
      <p:sp>
        <p:nvSpPr>
          <p:cNvPr id="9230" name="Text Box 48"/>
          <p:cNvSpPr txBox="1">
            <a:spLocks noChangeArrowheads="1"/>
          </p:cNvSpPr>
          <p:nvPr/>
        </p:nvSpPr>
        <p:spPr bwMode="auto">
          <a:xfrm>
            <a:off x="5591175" y="4030663"/>
            <a:ext cx="228600" cy="350837"/>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A</a:t>
            </a:r>
            <a:endParaRPr lang="en-US" sz="2300"/>
          </a:p>
        </p:txBody>
      </p:sp>
      <p:sp>
        <p:nvSpPr>
          <p:cNvPr id="247857" name="Text Box 49"/>
          <p:cNvSpPr txBox="1">
            <a:spLocks noChangeArrowheads="1"/>
          </p:cNvSpPr>
          <p:nvPr/>
        </p:nvSpPr>
        <p:spPr bwMode="auto">
          <a:xfrm>
            <a:off x="6870700" y="3649663"/>
            <a:ext cx="228600" cy="350837"/>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B</a:t>
            </a:r>
            <a:endParaRPr lang="en-US" sz="2300"/>
          </a:p>
        </p:txBody>
      </p:sp>
      <p:sp>
        <p:nvSpPr>
          <p:cNvPr id="247858" name="Text Box 50"/>
          <p:cNvSpPr txBox="1">
            <a:spLocks noChangeArrowheads="1"/>
          </p:cNvSpPr>
          <p:nvPr/>
        </p:nvSpPr>
        <p:spPr bwMode="auto">
          <a:xfrm>
            <a:off x="5956300" y="3089275"/>
            <a:ext cx="228600" cy="350838"/>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C</a:t>
            </a:r>
            <a:endParaRPr lang="en-US" sz="2300"/>
          </a:p>
        </p:txBody>
      </p:sp>
      <p:sp>
        <p:nvSpPr>
          <p:cNvPr id="247859" name="Rectangle 51"/>
          <p:cNvSpPr>
            <a:spLocks noChangeArrowheads="1"/>
          </p:cNvSpPr>
          <p:nvPr/>
        </p:nvSpPr>
        <p:spPr bwMode="auto">
          <a:xfrm>
            <a:off x="381000" y="2667000"/>
            <a:ext cx="2514600" cy="1600200"/>
          </a:xfrm>
          <a:prstGeom prst="rect">
            <a:avLst/>
          </a:prstGeom>
          <a:solidFill>
            <a:schemeClr val="bg1"/>
          </a:solidFill>
          <a:ln w="9525">
            <a:solidFill>
              <a:schemeClr val="tx1"/>
            </a:solidFill>
            <a:miter lim="800000"/>
            <a:headEnd/>
            <a:tailEnd/>
          </a:ln>
        </p:spPr>
        <p:txBody>
          <a:bodyPr/>
          <a:lstStyle/>
          <a:p>
            <a:pPr marL="577850" indent="-577850">
              <a:spcBef>
                <a:spcPct val="40000"/>
              </a:spcBef>
              <a:buSzPct val="110000"/>
              <a:buFont typeface="Wingdings" pitchFamily="2" charset="2"/>
              <a:buNone/>
            </a:pPr>
            <a:r>
              <a:rPr lang="en-US">
                <a:latin typeface="Tahoma" pitchFamily="34" charset="0"/>
              </a:rPr>
              <a:t>B = new short-run eq’m after Fed increases </a:t>
            </a:r>
            <a:r>
              <a:rPr lang="en-US" b="1" i="1">
                <a:latin typeface="Tahoma" pitchFamily="34" charset="0"/>
              </a:rPr>
              <a:t>M</a:t>
            </a:r>
          </a:p>
        </p:txBody>
      </p:sp>
      <p:sp>
        <p:nvSpPr>
          <p:cNvPr id="247860" name="Rectangle 52"/>
          <p:cNvSpPr>
            <a:spLocks noChangeArrowheads="1"/>
          </p:cNvSpPr>
          <p:nvPr/>
        </p:nvSpPr>
        <p:spPr bwMode="auto">
          <a:xfrm>
            <a:off x="609600" y="4800600"/>
            <a:ext cx="2286000" cy="914400"/>
          </a:xfrm>
          <a:prstGeom prst="rect">
            <a:avLst/>
          </a:prstGeom>
          <a:solidFill>
            <a:schemeClr val="bg1"/>
          </a:solidFill>
          <a:ln w="9525">
            <a:solidFill>
              <a:schemeClr val="tx1"/>
            </a:solidFill>
            <a:miter lim="800000"/>
            <a:headEnd/>
            <a:tailEnd/>
          </a:ln>
        </p:spPr>
        <p:txBody>
          <a:bodyPr/>
          <a:lstStyle/>
          <a:p>
            <a:pPr marL="577850" indent="-577850">
              <a:spcBef>
                <a:spcPct val="40000"/>
              </a:spcBef>
              <a:buSzPct val="110000"/>
              <a:buFont typeface="Wingdings" pitchFamily="2" charset="2"/>
              <a:buNone/>
            </a:pPr>
            <a:r>
              <a:rPr lang="en-US">
                <a:latin typeface="Tahoma" pitchFamily="34" charset="0"/>
              </a:rPr>
              <a:t>C = long-run equilibrium</a:t>
            </a:r>
          </a:p>
        </p:txBody>
      </p:sp>
      <p:sp>
        <p:nvSpPr>
          <p:cNvPr id="247861" name="Line 53"/>
          <p:cNvSpPr>
            <a:spLocks noChangeShapeType="1"/>
          </p:cNvSpPr>
          <p:nvPr/>
        </p:nvSpPr>
        <p:spPr bwMode="auto">
          <a:xfrm flipH="1" flipV="1">
            <a:off x="6604000" y="3886200"/>
            <a:ext cx="61913" cy="31750"/>
          </a:xfrm>
          <a:prstGeom prst="line">
            <a:avLst/>
          </a:prstGeom>
          <a:noFill/>
          <a:ln w="28575">
            <a:solidFill>
              <a:schemeClr val="tx1"/>
            </a:solidFill>
            <a:round/>
            <a:headEnd/>
            <a:tailEnd type="arrow" w="sm" len="sm"/>
          </a:ln>
        </p:spPr>
        <p:txBody>
          <a:bodyPr/>
          <a:lstStyle/>
          <a:p>
            <a:endParaRPr lang="en-US"/>
          </a:p>
        </p:txBody>
      </p:sp>
      <p:sp>
        <p:nvSpPr>
          <p:cNvPr id="247862" name="Line 54"/>
          <p:cNvSpPr>
            <a:spLocks noChangeShapeType="1"/>
          </p:cNvSpPr>
          <p:nvPr/>
        </p:nvSpPr>
        <p:spPr bwMode="auto">
          <a:xfrm flipH="1" flipV="1">
            <a:off x="6445250" y="3798888"/>
            <a:ext cx="52388" cy="31750"/>
          </a:xfrm>
          <a:prstGeom prst="line">
            <a:avLst/>
          </a:prstGeom>
          <a:noFill/>
          <a:ln w="28575">
            <a:solidFill>
              <a:schemeClr val="tx1"/>
            </a:solidFill>
            <a:round/>
            <a:headEnd/>
            <a:tailEnd type="arrow" w="sm" len="sm"/>
          </a:ln>
        </p:spPr>
        <p:txBody>
          <a:bodyPr/>
          <a:lstStyle/>
          <a:p>
            <a:endParaRPr lang="en-US"/>
          </a:p>
        </p:txBody>
      </p:sp>
      <p:sp>
        <p:nvSpPr>
          <p:cNvPr id="247863" name="Line 55"/>
          <p:cNvSpPr>
            <a:spLocks noChangeShapeType="1"/>
          </p:cNvSpPr>
          <p:nvPr/>
        </p:nvSpPr>
        <p:spPr bwMode="auto">
          <a:xfrm flipH="1" flipV="1">
            <a:off x="6283325" y="3697288"/>
            <a:ext cx="57150" cy="38100"/>
          </a:xfrm>
          <a:prstGeom prst="line">
            <a:avLst/>
          </a:prstGeom>
          <a:noFill/>
          <a:ln w="28575">
            <a:solidFill>
              <a:schemeClr val="tx1"/>
            </a:solidFill>
            <a:round/>
            <a:headEnd/>
            <a:tailEnd type="arrow" w="sm" len="sm"/>
          </a:ln>
        </p:spPr>
        <p:txBody>
          <a:bodyPr/>
          <a:lstStyle/>
          <a:p>
            <a:endParaRPr lang="en-US"/>
          </a:p>
        </p:txBody>
      </p:sp>
      <p:sp>
        <p:nvSpPr>
          <p:cNvPr id="247864" name="Line 56"/>
          <p:cNvSpPr>
            <a:spLocks noChangeShapeType="1"/>
          </p:cNvSpPr>
          <p:nvPr/>
        </p:nvSpPr>
        <p:spPr bwMode="auto">
          <a:xfrm flipH="1" flipV="1">
            <a:off x="6134100" y="3597275"/>
            <a:ext cx="53975" cy="39688"/>
          </a:xfrm>
          <a:prstGeom prst="line">
            <a:avLst/>
          </a:prstGeom>
          <a:noFill/>
          <a:ln w="28575">
            <a:solidFill>
              <a:schemeClr val="tx1"/>
            </a:solidFill>
            <a:round/>
            <a:headEnd/>
            <a:tailEnd type="arrow" w="sm" len="sm"/>
          </a:ln>
        </p:spPr>
        <p:txBody>
          <a:bodyPr/>
          <a:lstStyle/>
          <a:p>
            <a:endParaRPr lang="en-US"/>
          </a:p>
        </p:txBody>
      </p:sp>
      <p:sp>
        <p:nvSpPr>
          <p:cNvPr id="247865" name="Line 57"/>
          <p:cNvSpPr>
            <a:spLocks noChangeShapeType="1"/>
          </p:cNvSpPr>
          <p:nvPr/>
        </p:nvSpPr>
        <p:spPr bwMode="auto">
          <a:xfrm flipH="1" flipV="1">
            <a:off x="5984875" y="3481388"/>
            <a:ext cx="47625" cy="41275"/>
          </a:xfrm>
          <a:prstGeom prst="line">
            <a:avLst/>
          </a:prstGeom>
          <a:noFill/>
          <a:ln w="28575">
            <a:solidFill>
              <a:schemeClr val="tx1"/>
            </a:solidFill>
            <a:round/>
            <a:headEnd/>
            <a:tailEnd type="arrow" w="sm" len="sm"/>
          </a:ln>
        </p:spPr>
        <p:txBody>
          <a:bodyPr/>
          <a:lstStyle/>
          <a:p>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z="1800" i="1" smtClean="0">
                <a:latin typeface="Arial" charset="0"/>
                <a:cs typeface="Arial" charset="0"/>
              </a:rPr>
              <a:t>How shocking!!!</a:t>
            </a:r>
          </a:p>
        </p:txBody>
      </p:sp>
      <p:sp>
        <p:nvSpPr>
          <p:cNvPr id="32771" name="Rectangle 3"/>
          <p:cNvSpPr>
            <a:spLocks noGrp="1" noChangeArrowheads="1"/>
          </p:cNvSpPr>
          <p:nvPr>
            <p:ph idx="1"/>
          </p:nvPr>
        </p:nvSpPr>
        <p:spPr>
          <a:xfrm>
            <a:off x="990600" y="1219200"/>
            <a:ext cx="7772400" cy="4800600"/>
          </a:xfrm>
        </p:spPr>
        <p:txBody>
          <a:bodyPr/>
          <a:lstStyle/>
          <a:p>
            <a:pPr eaLnBrk="1" hangingPunct="1">
              <a:buClr>
                <a:srgbClr val="FF9900"/>
              </a:buClr>
            </a:pPr>
            <a:r>
              <a:rPr lang="en-US" sz="1800" b="1" smtClean="0">
                <a:solidFill>
                  <a:srgbClr val="990033"/>
                </a:solidFill>
                <a:latin typeface="Arial" charset="0"/>
                <a:cs typeface="Arial" charset="0"/>
              </a:rPr>
              <a:t>shocks</a:t>
            </a:r>
            <a:r>
              <a:rPr lang="en-US" sz="1800" smtClean="0">
                <a:latin typeface="Arial" charset="0"/>
                <a:cs typeface="Arial" charset="0"/>
              </a:rPr>
              <a:t>:  exogenous changes in aggregate supply or demand</a:t>
            </a:r>
          </a:p>
          <a:p>
            <a:pPr eaLnBrk="1" hangingPunct="1">
              <a:buClr>
                <a:srgbClr val="FF9900"/>
              </a:buClr>
            </a:pPr>
            <a:r>
              <a:rPr lang="en-US" sz="1800" smtClean="0">
                <a:latin typeface="Arial" charset="0"/>
                <a:cs typeface="Arial" charset="0"/>
              </a:rPr>
              <a:t>Shocks temporarily push the economy away from full-employment.</a:t>
            </a:r>
          </a:p>
          <a:p>
            <a:pPr eaLnBrk="1" hangingPunct="1">
              <a:buClr>
                <a:srgbClr val="FF9900"/>
              </a:buClr>
            </a:pPr>
            <a:r>
              <a:rPr lang="en-US" sz="1800" smtClean="0">
                <a:latin typeface="Arial" charset="0"/>
                <a:cs typeface="Arial" charset="0"/>
              </a:rPr>
              <a:t>An example of a demand shock:</a:t>
            </a:r>
            <a:br>
              <a:rPr lang="en-US" sz="1800" smtClean="0">
                <a:latin typeface="Arial" charset="0"/>
                <a:cs typeface="Arial" charset="0"/>
              </a:rPr>
            </a:br>
            <a:r>
              <a:rPr lang="en-US" sz="1800" smtClean="0">
                <a:latin typeface="Arial" charset="0"/>
                <a:cs typeface="Arial" charset="0"/>
              </a:rPr>
              <a:t>exogenous decrease in velocity </a:t>
            </a:r>
          </a:p>
          <a:p>
            <a:pPr eaLnBrk="1" hangingPunct="1">
              <a:buClr>
                <a:srgbClr val="FF9900"/>
              </a:buClr>
            </a:pPr>
            <a:r>
              <a:rPr lang="en-US" sz="1800" smtClean="0">
                <a:latin typeface="Arial" charset="0"/>
                <a:cs typeface="Arial" charset="0"/>
              </a:rPr>
              <a:t>If the money supply is held constant, then a decrease in </a:t>
            </a:r>
            <a:r>
              <a:rPr lang="en-US" sz="1800" b="1" i="1" smtClean="0">
                <a:latin typeface="Arial" charset="0"/>
                <a:cs typeface="Arial" charset="0"/>
              </a:rPr>
              <a:t>V</a:t>
            </a:r>
            <a:r>
              <a:rPr lang="en-US" sz="1800" smtClean="0">
                <a:latin typeface="Arial" charset="0"/>
                <a:cs typeface="Arial" charset="0"/>
              </a:rPr>
              <a:t>  means people will be using their money in fewer transactions, causing a decrease in demand for goods and services: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4" name="Rectangle 1026"/>
          <p:cNvSpPr>
            <a:spLocks noGrp="1" noChangeArrowheads="1"/>
          </p:cNvSpPr>
          <p:nvPr>
            <p:ph type="title"/>
          </p:nvPr>
        </p:nvSpPr>
        <p:spPr>
          <a:xfrm>
            <a:off x="228600" y="228600"/>
            <a:ext cx="8686800" cy="838200"/>
          </a:xfrm>
        </p:spPr>
        <p:txBody>
          <a:bodyPr/>
          <a:lstStyle/>
          <a:p>
            <a:pPr eaLnBrk="1" hangingPunct="1"/>
            <a:r>
              <a:rPr lang="en-US" sz="2400" b="1" smtClean="0">
                <a:latin typeface="Arial" charset="0"/>
                <a:cs typeface="Arial" charset="0"/>
              </a:rPr>
              <a:t>The effects of </a:t>
            </a:r>
            <a:r>
              <a:rPr lang="en-US" sz="2400" b="1" smtClean="0">
                <a:latin typeface="Arial" charset="0"/>
                <a:cs typeface="Arial" charset="0"/>
                <a:sym typeface="Symbol" pitchFamily="18" charset="2"/>
              </a:rPr>
              <a:t>a negative demand shock</a:t>
            </a:r>
            <a:endParaRPr lang="en-US" sz="2400" b="1" smtClean="0">
              <a:latin typeface="Arial" charset="0"/>
              <a:cs typeface="Arial" charset="0"/>
            </a:endParaRPr>
          </a:p>
        </p:txBody>
      </p:sp>
      <p:sp>
        <p:nvSpPr>
          <p:cNvPr id="274462" name="Rectangle 1054"/>
          <p:cNvSpPr>
            <a:spLocks noGrp="1" noChangeArrowheads="1"/>
          </p:cNvSpPr>
          <p:nvPr>
            <p:ph idx="1"/>
          </p:nvPr>
        </p:nvSpPr>
        <p:spPr>
          <a:xfrm>
            <a:off x="457200" y="1371600"/>
            <a:ext cx="2743200" cy="1981200"/>
          </a:xfrm>
          <a:solidFill>
            <a:srgbClr val="FFFFCC"/>
          </a:solidFill>
        </p:spPr>
        <p:txBody>
          <a:bodyPr/>
          <a:lstStyle/>
          <a:p>
            <a:pPr marL="0" indent="0" eaLnBrk="1" hangingPunct="1">
              <a:buFont typeface="Wingdings" pitchFamily="2" charset="2"/>
              <a:buNone/>
            </a:pPr>
            <a:r>
              <a:rPr lang="en-US" sz="1800" smtClean="0">
                <a:latin typeface="Arial" charset="0"/>
                <a:cs typeface="Arial" charset="0"/>
              </a:rPr>
              <a:t>The shock shifts AD left, causing output and employment to fall in the short run</a:t>
            </a:r>
          </a:p>
        </p:txBody>
      </p:sp>
      <p:grpSp>
        <p:nvGrpSpPr>
          <p:cNvPr id="10246" name="Group 1040"/>
          <p:cNvGrpSpPr>
            <a:grpSpLocks/>
          </p:cNvGrpSpPr>
          <p:nvPr/>
        </p:nvGrpSpPr>
        <p:grpSpPr bwMode="auto">
          <a:xfrm>
            <a:off x="5410200" y="1524000"/>
            <a:ext cx="1066800" cy="3865563"/>
            <a:chOff x="3408" y="960"/>
            <a:chExt cx="672" cy="2435"/>
          </a:xfrm>
        </p:grpSpPr>
        <p:sp>
          <p:nvSpPr>
            <p:cNvPr id="10278" name="Line 1041"/>
            <p:cNvSpPr>
              <a:spLocks noChangeShapeType="1"/>
            </p:cNvSpPr>
            <p:nvPr/>
          </p:nvSpPr>
          <p:spPr bwMode="auto">
            <a:xfrm flipV="1">
              <a:off x="3692" y="1235"/>
              <a:ext cx="0" cy="2160"/>
            </a:xfrm>
            <a:prstGeom prst="line">
              <a:avLst/>
            </a:prstGeom>
            <a:noFill/>
            <a:ln w="28575">
              <a:solidFill>
                <a:srgbClr val="000082"/>
              </a:solidFill>
              <a:round/>
              <a:headEnd/>
              <a:tailEnd/>
            </a:ln>
          </p:spPr>
          <p:txBody>
            <a:bodyPr/>
            <a:lstStyle/>
            <a:p>
              <a:endParaRPr lang="en-US"/>
            </a:p>
          </p:txBody>
        </p:sp>
        <p:sp>
          <p:nvSpPr>
            <p:cNvPr id="10279" name="Text Box 1042"/>
            <p:cNvSpPr txBox="1">
              <a:spLocks noChangeArrowheads="1"/>
            </p:cNvSpPr>
            <p:nvPr/>
          </p:nvSpPr>
          <p:spPr bwMode="auto">
            <a:xfrm>
              <a:off x="3408" y="960"/>
              <a:ext cx="67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LRAS</a:t>
              </a:r>
              <a:endParaRPr lang="en-US" sz="2300" baseline="-25000">
                <a:latin typeface="Tahoma" pitchFamily="34" charset="0"/>
              </a:endParaRPr>
            </a:p>
          </p:txBody>
        </p:sp>
      </p:grpSp>
      <p:grpSp>
        <p:nvGrpSpPr>
          <p:cNvPr id="3" name="Group 1036"/>
          <p:cNvGrpSpPr>
            <a:grpSpLocks/>
          </p:cNvGrpSpPr>
          <p:nvPr/>
        </p:nvGrpSpPr>
        <p:grpSpPr bwMode="auto">
          <a:xfrm>
            <a:off x="4114800" y="1447800"/>
            <a:ext cx="3803650" cy="3600450"/>
            <a:chOff x="3028" y="576"/>
            <a:chExt cx="2396" cy="2268"/>
          </a:xfrm>
        </p:grpSpPr>
        <p:sp>
          <p:nvSpPr>
            <p:cNvPr id="10276" name="Arc 1037"/>
            <p:cNvSpPr>
              <a:spLocks/>
            </p:cNvSpPr>
            <p:nvPr/>
          </p:nvSpPr>
          <p:spPr bwMode="auto">
            <a:xfrm flipH="1" flipV="1">
              <a:off x="3028" y="576"/>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FF0000"/>
              </a:solidFill>
              <a:round/>
              <a:headEnd/>
              <a:tailEnd/>
            </a:ln>
          </p:spPr>
          <p:txBody>
            <a:bodyPr wrap="none" anchor="ctr"/>
            <a:lstStyle/>
            <a:p>
              <a:endParaRPr lang="en-US"/>
            </a:p>
          </p:txBody>
        </p:sp>
        <p:sp>
          <p:nvSpPr>
            <p:cNvPr id="10277" name="Text Box 1038"/>
            <p:cNvSpPr txBox="1">
              <a:spLocks noChangeArrowheads="1"/>
            </p:cNvSpPr>
            <p:nvPr/>
          </p:nvSpPr>
          <p:spPr bwMode="auto">
            <a:xfrm>
              <a:off x="4814" y="2565"/>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2</a:t>
              </a:r>
            </a:p>
          </p:txBody>
        </p:sp>
      </p:grpSp>
      <p:grpSp>
        <p:nvGrpSpPr>
          <p:cNvPr id="10248" name="Group 1044"/>
          <p:cNvGrpSpPr>
            <a:grpSpLocks/>
          </p:cNvGrpSpPr>
          <p:nvPr/>
        </p:nvGrpSpPr>
        <p:grpSpPr bwMode="auto">
          <a:xfrm>
            <a:off x="3313113" y="3276600"/>
            <a:ext cx="5083175" cy="544513"/>
            <a:chOff x="2078" y="2310"/>
            <a:chExt cx="3202" cy="343"/>
          </a:xfrm>
        </p:grpSpPr>
        <p:graphicFrame>
          <p:nvGraphicFramePr>
            <p:cNvPr id="10243" name="Object 1045"/>
            <p:cNvGraphicFramePr>
              <a:graphicFrameLocks noChangeAspect="1"/>
            </p:cNvGraphicFramePr>
            <p:nvPr/>
          </p:nvGraphicFramePr>
          <p:xfrm>
            <a:off x="2078" y="2364"/>
            <a:ext cx="221" cy="289"/>
          </p:xfrm>
          <a:graphic>
            <a:graphicData uri="http://schemas.openxmlformats.org/presentationml/2006/ole">
              <p:oleObj spid="_x0000_s10244" name="Equation" r:id="rId4" imgW="164885" imgH="215619" progId="">
                <p:embed/>
              </p:oleObj>
            </a:graphicData>
          </a:graphic>
        </p:graphicFrame>
        <p:sp>
          <p:nvSpPr>
            <p:cNvPr id="10274" name="Line 1046"/>
            <p:cNvSpPr>
              <a:spLocks noChangeShapeType="1"/>
            </p:cNvSpPr>
            <p:nvPr/>
          </p:nvSpPr>
          <p:spPr bwMode="auto">
            <a:xfrm>
              <a:off x="2319" y="2536"/>
              <a:ext cx="2544" cy="0"/>
            </a:xfrm>
            <a:prstGeom prst="line">
              <a:avLst/>
            </a:prstGeom>
            <a:noFill/>
            <a:ln w="28575">
              <a:solidFill>
                <a:srgbClr val="000082"/>
              </a:solidFill>
              <a:round/>
              <a:headEnd/>
              <a:tailEnd/>
            </a:ln>
          </p:spPr>
          <p:txBody>
            <a:bodyPr/>
            <a:lstStyle/>
            <a:p>
              <a:endParaRPr lang="en-US"/>
            </a:p>
          </p:txBody>
        </p:sp>
        <p:sp>
          <p:nvSpPr>
            <p:cNvPr id="10275" name="Text Box 1047"/>
            <p:cNvSpPr txBox="1">
              <a:spLocks noChangeArrowheads="1"/>
            </p:cNvSpPr>
            <p:nvPr/>
          </p:nvSpPr>
          <p:spPr bwMode="auto">
            <a:xfrm>
              <a:off x="4704" y="2310"/>
              <a:ext cx="576" cy="250"/>
            </a:xfrm>
            <a:prstGeom prst="rect">
              <a:avLst/>
            </a:prstGeom>
            <a:noFill/>
            <a:ln w="9525">
              <a:noFill/>
              <a:miter lim="800000"/>
              <a:headEnd/>
              <a:tailEnd/>
            </a:ln>
          </p:spPr>
          <p:txBody>
            <a:bodyPr lIns="0" tIns="0" rIns="0">
              <a:spAutoFit/>
            </a:bodyPr>
            <a:lstStyle/>
            <a:p>
              <a:pPr>
                <a:spcBef>
                  <a:spcPct val="50000"/>
                </a:spcBef>
              </a:pPr>
              <a:r>
                <a:rPr lang="en-US" sz="2300" i="1">
                  <a:latin typeface="Tahoma" pitchFamily="34" charset="0"/>
                </a:rPr>
                <a:t>SRAS</a:t>
              </a:r>
              <a:endParaRPr lang="en-US"/>
            </a:p>
          </p:txBody>
        </p:sp>
      </p:grpSp>
      <p:grpSp>
        <p:nvGrpSpPr>
          <p:cNvPr id="10249" name="Group 1027"/>
          <p:cNvGrpSpPr>
            <a:grpSpLocks/>
          </p:cNvGrpSpPr>
          <p:nvPr/>
        </p:nvGrpSpPr>
        <p:grpSpPr bwMode="auto">
          <a:xfrm>
            <a:off x="3352800" y="1471613"/>
            <a:ext cx="5257800" cy="4090987"/>
            <a:chOff x="2976" y="1296"/>
            <a:chExt cx="2304" cy="2053"/>
          </a:xfrm>
        </p:grpSpPr>
        <p:grpSp>
          <p:nvGrpSpPr>
            <p:cNvPr id="10269" name="Group 1028"/>
            <p:cNvGrpSpPr>
              <a:grpSpLocks/>
            </p:cNvGrpSpPr>
            <p:nvPr/>
          </p:nvGrpSpPr>
          <p:grpSpPr bwMode="auto">
            <a:xfrm>
              <a:off x="3120" y="1536"/>
              <a:ext cx="1968" cy="1728"/>
              <a:chOff x="2640" y="1056"/>
              <a:chExt cx="2496" cy="2112"/>
            </a:xfrm>
          </p:grpSpPr>
          <p:sp>
            <p:nvSpPr>
              <p:cNvPr id="10272" name="Line 1029"/>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10273" name="Line 1030"/>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10270" name="Text Box 1031"/>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10271" name="Text Box 1032"/>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10250" name="Group 1033"/>
          <p:cNvGrpSpPr>
            <a:grpSpLocks/>
          </p:cNvGrpSpPr>
          <p:nvPr/>
        </p:nvGrpSpPr>
        <p:grpSpPr bwMode="auto">
          <a:xfrm>
            <a:off x="4502150" y="914400"/>
            <a:ext cx="3803650" cy="3602038"/>
            <a:chOff x="2644" y="890"/>
            <a:chExt cx="2396" cy="2269"/>
          </a:xfrm>
        </p:grpSpPr>
        <p:sp>
          <p:nvSpPr>
            <p:cNvPr id="10267" name="Arc 1034"/>
            <p:cNvSpPr>
              <a:spLocks/>
            </p:cNvSpPr>
            <p:nvPr/>
          </p:nvSpPr>
          <p:spPr bwMode="auto">
            <a:xfrm flipH="1" flipV="1">
              <a:off x="2644" y="890"/>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82"/>
              </a:solidFill>
              <a:round/>
              <a:headEnd/>
              <a:tailEnd/>
            </a:ln>
          </p:spPr>
          <p:txBody>
            <a:bodyPr wrap="none" anchor="ctr"/>
            <a:lstStyle/>
            <a:p>
              <a:endParaRPr lang="en-US"/>
            </a:p>
          </p:txBody>
        </p:sp>
        <p:sp>
          <p:nvSpPr>
            <p:cNvPr id="10268" name="Text Box 1035"/>
            <p:cNvSpPr txBox="1">
              <a:spLocks noChangeArrowheads="1"/>
            </p:cNvSpPr>
            <p:nvPr/>
          </p:nvSpPr>
          <p:spPr bwMode="auto">
            <a:xfrm>
              <a:off x="4425" y="2880"/>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1</a:t>
              </a:r>
            </a:p>
          </p:txBody>
        </p:sp>
      </p:grpSp>
      <p:sp>
        <p:nvSpPr>
          <p:cNvPr id="274447" name="Line 1039"/>
          <p:cNvSpPr>
            <a:spLocks noChangeShapeType="1"/>
          </p:cNvSpPr>
          <p:nvPr/>
        </p:nvSpPr>
        <p:spPr bwMode="auto">
          <a:xfrm>
            <a:off x="4897438" y="3621088"/>
            <a:ext cx="946150" cy="1587"/>
          </a:xfrm>
          <a:prstGeom prst="line">
            <a:avLst/>
          </a:prstGeom>
          <a:noFill/>
          <a:ln w="28575">
            <a:solidFill>
              <a:srgbClr val="FF0000"/>
            </a:solidFill>
            <a:round/>
            <a:headEnd type="stealth" w="med" len="med"/>
            <a:tailEnd type="none" w="lg" len="med"/>
          </a:ln>
        </p:spPr>
        <p:txBody>
          <a:bodyPr/>
          <a:lstStyle/>
          <a:p>
            <a:endParaRPr lang="en-US"/>
          </a:p>
        </p:txBody>
      </p:sp>
      <p:graphicFrame>
        <p:nvGraphicFramePr>
          <p:cNvPr id="10242" name="Object 1043"/>
          <p:cNvGraphicFramePr>
            <a:graphicFrameLocks noChangeAspect="1"/>
          </p:cNvGraphicFramePr>
          <p:nvPr/>
        </p:nvGraphicFramePr>
        <p:xfrm>
          <a:off x="5715000" y="5389563"/>
          <a:ext cx="306388" cy="401637"/>
        </p:xfrm>
        <a:graphic>
          <a:graphicData uri="http://schemas.openxmlformats.org/presentationml/2006/ole">
            <p:oleObj spid="_x0000_s10245" name="Equation" r:id="rId5" imgW="164885" imgH="215619" progId="">
              <p:embed/>
            </p:oleObj>
          </a:graphicData>
        </a:graphic>
      </p:graphicFrame>
      <p:grpSp>
        <p:nvGrpSpPr>
          <p:cNvPr id="8" name="Group 1048"/>
          <p:cNvGrpSpPr>
            <a:grpSpLocks/>
          </p:cNvGrpSpPr>
          <p:nvPr/>
        </p:nvGrpSpPr>
        <p:grpSpPr bwMode="auto">
          <a:xfrm>
            <a:off x="3322638" y="4219575"/>
            <a:ext cx="2540000" cy="442913"/>
            <a:chOff x="2084" y="1998"/>
            <a:chExt cx="1600" cy="279"/>
          </a:xfrm>
        </p:grpSpPr>
        <p:sp>
          <p:nvSpPr>
            <p:cNvPr id="10265" name="Text Box 1049"/>
            <p:cNvSpPr txBox="1">
              <a:spLocks noChangeArrowheads="1"/>
            </p:cNvSpPr>
            <p:nvPr/>
          </p:nvSpPr>
          <p:spPr bwMode="auto">
            <a:xfrm>
              <a:off x="2084" y="1998"/>
              <a:ext cx="240" cy="279"/>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P</a:t>
              </a:r>
              <a:r>
                <a:rPr lang="en-US" sz="2300" baseline="-25000">
                  <a:latin typeface="Tahoma" pitchFamily="34" charset="0"/>
                </a:rPr>
                <a:t>2</a:t>
              </a:r>
            </a:p>
          </p:txBody>
        </p:sp>
        <p:sp>
          <p:nvSpPr>
            <p:cNvPr id="10266" name="Line 1050"/>
            <p:cNvSpPr>
              <a:spLocks noChangeShapeType="1"/>
            </p:cNvSpPr>
            <p:nvPr/>
          </p:nvSpPr>
          <p:spPr bwMode="auto">
            <a:xfrm>
              <a:off x="2319" y="2132"/>
              <a:ext cx="1365" cy="0"/>
            </a:xfrm>
            <a:prstGeom prst="line">
              <a:avLst/>
            </a:prstGeom>
            <a:noFill/>
            <a:ln w="12700">
              <a:solidFill>
                <a:srgbClr val="FF0000"/>
              </a:solidFill>
              <a:prstDash val="dash"/>
              <a:round/>
              <a:headEnd/>
              <a:tailEnd/>
            </a:ln>
          </p:spPr>
          <p:txBody>
            <a:bodyPr/>
            <a:lstStyle/>
            <a:p>
              <a:endParaRPr lang="en-US"/>
            </a:p>
          </p:txBody>
        </p:sp>
      </p:grpSp>
      <p:grpSp>
        <p:nvGrpSpPr>
          <p:cNvPr id="9" name="Group 1051"/>
          <p:cNvGrpSpPr>
            <a:grpSpLocks/>
          </p:cNvGrpSpPr>
          <p:nvPr/>
        </p:nvGrpSpPr>
        <p:grpSpPr bwMode="auto">
          <a:xfrm>
            <a:off x="4684713" y="3641725"/>
            <a:ext cx="381000" cy="2257425"/>
            <a:chOff x="4251" y="2531"/>
            <a:chExt cx="240" cy="1101"/>
          </a:xfrm>
        </p:grpSpPr>
        <p:sp>
          <p:nvSpPr>
            <p:cNvPr id="10263" name="Text Box 1052"/>
            <p:cNvSpPr txBox="1">
              <a:spLocks noChangeArrowheads="1"/>
            </p:cNvSpPr>
            <p:nvPr/>
          </p:nvSpPr>
          <p:spPr bwMode="auto">
            <a:xfrm>
              <a:off x="4251" y="3417"/>
              <a:ext cx="240" cy="215"/>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10264" name="Line 1053"/>
            <p:cNvSpPr>
              <a:spLocks noChangeShapeType="1"/>
            </p:cNvSpPr>
            <p:nvPr/>
          </p:nvSpPr>
          <p:spPr bwMode="auto">
            <a:xfrm flipH="1">
              <a:off x="4346" y="2531"/>
              <a:ext cx="0" cy="864"/>
            </a:xfrm>
            <a:prstGeom prst="line">
              <a:avLst/>
            </a:prstGeom>
            <a:noFill/>
            <a:ln w="12700">
              <a:solidFill>
                <a:srgbClr val="FF0000"/>
              </a:solidFill>
              <a:prstDash val="dash"/>
              <a:round/>
              <a:headEnd/>
              <a:tailEnd/>
            </a:ln>
          </p:spPr>
          <p:txBody>
            <a:bodyPr/>
            <a:lstStyle/>
            <a:p>
              <a:endParaRPr lang="en-US"/>
            </a:p>
          </p:txBody>
        </p:sp>
      </p:grpSp>
      <p:sp>
        <p:nvSpPr>
          <p:cNvPr id="10254" name="Text Box 1055"/>
          <p:cNvSpPr txBox="1">
            <a:spLocks noChangeArrowheads="1"/>
          </p:cNvSpPr>
          <p:nvPr/>
        </p:nvSpPr>
        <p:spPr bwMode="auto">
          <a:xfrm>
            <a:off x="5942013" y="3241675"/>
            <a:ext cx="228600" cy="350838"/>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A</a:t>
            </a:r>
            <a:endParaRPr lang="en-US" sz="2300"/>
          </a:p>
        </p:txBody>
      </p:sp>
      <p:sp>
        <p:nvSpPr>
          <p:cNvPr id="274464" name="Text Box 1056"/>
          <p:cNvSpPr txBox="1">
            <a:spLocks noChangeArrowheads="1"/>
          </p:cNvSpPr>
          <p:nvPr/>
        </p:nvSpPr>
        <p:spPr bwMode="auto">
          <a:xfrm>
            <a:off x="4848225" y="3254375"/>
            <a:ext cx="228600" cy="350838"/>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B</a:t>
            </a:r>
            <a:endParaRPr lang="en-US" sz="2300"/>
          </a:p>
        </p:txBody>
      </p:sp>
      <p:sp>
        <p:nvSpPr>
          <p:cNvPr id="274465" name="Text Box 1057"/>
          <p:cNvSpPr txBox="1">
            <a:spLocks noChangeArrowheads="1"/>
          </p:cNvSpPr>
          <p:nvPr/>
        </p:nvSpPr>
        <p:spPr bwMode="auto">
          <a:xfrm>
            <a:off x="5943600" y="4103688"/>
            <a:ext cx="228600" cy="350837"/>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C</a:t>
            </a:r>
            <a:endParaRPr lang="en-US" sz="2300"/>
          </a:p>
        </p:txBody>
      </p:sp>
      <p:sp>
        <p:nvSpPr>
          <p:cNvPr id="274468" name="Line 1060"/>
          <p:cNvSpPr>
            <a:spLocks noChangeShapeType="1"/>
          </p:cNvSpPr>
          <p:nvPr/>
        </p:nvSpPr>
        <p:spPr bwMode="auto">
          <a:xfrm flipH="1" flipV="1">
            <a:off x="5662613" y="4302125"/>
            <a:ext cx="61912" cy="31750"/>
          </a:xfrm>
          <a:prstGeom prst="line">
            <a:avLst/>
          </a:prstGeom>
          <a:noFill/>
          <a:ln w="28575">
            <a:solidFill>
              <a:schemeClr val="tx1"/>
            </a:solidFill>
            <a:round/>
            <a:headEnd type="arrow" w="sm" len="sm"/>
            <a:tailEnd type="none" w="sm" len="sm"/>
          </a:ln>
        </p:spPr>
        <p:txBody>
          <a:bodyPr/>
          <a:lstStyle/>
          <a:p>
            <a:endParaRPr lang="en-US"/>
          </a:p>
        </p:txBody>
      </p:sp>
      <p:sp>
        <p:nvSpPr>
          <p:cNvPr id="274469" name="Line 1061"/>
          <p:cNvSpPr>
            <a:spLocks noChangeShapeType="1"/>
          </p:cNvSpPr>
          <p:nvPr/>
        </p:nvSpPr>
        <p:spPr bwMode="auto">
          <a:xfrm flipH="1" flipV="1">
            <a:off x="5502275" y="4203700"/>
            <a:ext cx="52388" cy="31750"/>
          </a:xfrm>
          <a:prstGeom prst="line">
            <a:avLst/>
          </a:prstGeom>
          <a:noFill/>
          <a:ln w="28575">
            <a:solidFill>
              <a:schemeClr val="tx1"/>
            </a:solidFill>
            <a:round/>
            <a:headEnd type="arrow" w="sm" len="sm"/>
            <a:tailEnd type="none" w="sm" len="sm"/>
          </a:ln>
        </p:spPr>
        <p:txBody>
          <a:bodyPr/>
          <a:lstStyle/>
          <a:p>
            <a:endParaRPr lang="en-US"/>
          </a:p>
        </p:txBody>
      </p:sp>
      <p:sp>
        <p:nvSpPr>
          <p:cNvPr id="274470" name="Line 1062"/>
          <p:cNvSpPr>
            <a:spLocks noChangeShapeType="1"/>
          </p:cNvSpPr>
          <p:nvPr/>
        </p:nvSpPr>
        <p:spPr bwMode="auto">
          <a:xfrm flipH="1" flipV="1">
            <a:off x="5322888" y="4073525"/>
            <a:ext cx="57150" cy="38100"/>
          </a:xfrm>
          <a:prstGeom prst="line">
            <a:avLst/>
          </a:prstGeom>
          <a:noFill/>
          <a:ln w="28575">
            <a:solidFill>
              <a:schemeClr val="tx1"/>
            </a:solidFill>
            <a:round/>
            <a:headEnd type="arrow" w="sm" len="sm"/>
            <a:tailEnd type="none" w="sm" len="sm"/>
          </a:ln>
        </p:spPr>
        <p:txBody>
          <a:bodyPr/>
          <a:lstStyle/>
          <a:p>
            <a:endParaRPr lang="en-US"/>
          </a:p>
        </p:txBody>
      </p:sp>
      <p:sp>
        <p:nvSpPr>
          <p:cNvPr id="274471" name="Line 1063"/>
          <p:cNvSpPr>
            <a:spLocks noChangeShapeType="1"/>
          </p:cNvSpPr>
          <p:nvPr/>
        </p:nvSpPr>
        <p:spPr bwMode="auto">
          <a:xfrm flipH="1" flipV="1">
            <a:off x="5154613" y="3940175"/>
            <a:ext cx="53975" cy="39688"/>
          </a:xfrm>
          <a:prstGeom prst="line">
            <a:avLst/>
          </a:prstGeom>
          <a:noFill/>
          <a:ln w="28575">
            <a:solidFill>
              <a:schemeClr val="tx1"/>
            </a:solidFill>
            <a:round/>
            <a:headEnd type="arrow" w="sm" len="sm"/>
            <a:tailEnd type="none" w="sm" len="sm"/>
          </a:ln>
        </p:spPr>
        <p:txBody>
          <a:bodyPr/>
          <a:lstStyle/>
          <a:p>
            <a:endParaRPr lang="en-US"/>
          </a:p>
        </p:txBody>
      </p:sp>
      <p:sp>
        <p:nvSpPr>
          <p:cNvPr id="274472" name="Line 1064"/>
          <p:cNvSpPr>
            <a:spLocks noChangeShapeType="1"/>
          </p:cNvSpPr>
          <p:nvPr/>
        </p:nvSpPr>
        <p:spPr bwMode="auto">
          <a:xfrm flipH="1" flipV="1">
            <a:off x="5010150" y="3805238"/>
            <a:ext cx="47625" cy="41275"/>
          </a:xfrm>
          <a:prstGeom prst="line">
            <a:avLst/>
          </a:prstGeom>
          <a:noFill/>
          <a:ln w="28575">
            <a:solidFill>
              <a:schemeClr val="tx1"/>
            </a:solidFill>
            <a:round/>
            <a:headEnd type="arrow" w="sm" len="sm"/>
            <a:tailEnd type="none" w="sm" len="sm"/>
          </a:ln>
        </p:spPr>
        <p:txBody>
          <a:bodyPr/>
          <a:lstStyle/>
          <a:p>
            <a:endParaRPr lang="en-US"/>
          </a:p>
        </p:txBody>
      </p:sp>
      <p:sp>
        <p:nvSpPr>
          <p:cNvPr id="274475" name="Rectangle 1067"/>
          <p:cNvSpPr>
            <a:spLocks noChangeArrowheads="1"/>
          </p:cNvSpPr>
          <p:nvPr/>
        </p:nvSpPr>
        <p:spPr bwMode="auto">
          <a:xfrm>
            <a:off x="381000" y="3733800"/>
            <a:ext cx="2667000" cy="2362200"/>
          </a:xfrm>
          <a:prstGeom prst="rect">
            <a:avLst/>
          </a:prstGeom>
          <a:solidFill>
            <a:srgbClr val="CCFFCC"/>
          </a:solidFill>
          <a:ln w="9525">
            <a:noFill/>
            <a:miter lim="800000"/>
            <a:headEnd/>
            <a:tailEnd/>
          </a:ln>
        </p:spPr>
        <p:txBody>
          <a:bodyPr/>
          <a:lstStyle/>
          <a:p>
            <a:pPr>
              <a:spcBef>
                <a:spcPct val="40000"/>
              </a:spcBef>
              <a:buSzPct val="110000"/>
              <a:buFont typeface="Wingdings" pitchFamily="2" charset="2"/>
              <a:buNone/>
            </a:pPr>
            <a:r>
              <a:rPr lang="en-US">
                <a:latin typeface="Tahoma" pitchFamily="34" charset="0"/>
              </a:rPr>
              <a:t>Over time, prices fall and the economy moves down its demand curve toward full-employment.</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2400" b="1" smtClean="0">
                <a:latin typeface="Arial" charset="0"/>
                <a:cs typeface="Arial" charset="0"/>
              </a:rPr>
              <a:t>Supply shocks</a:t>
            </a:r>
          </a:p>
        </p:txBody>
      </p:sp>
      <p:sp>
        <p:nvSpPr>
          <p:cNvPr id="33795" name="Rectangle 3"/>
          <p:cNvSpPr>
            <a:spLocks noGrp="1" noChangeArrowheads="1"/>
          </p:cNvSpPr>
          <p:nvPr>
            <p:ph idx="1"/>
          </p:nvPr>
        </p:nvSpPr>
        <p:spPr>
          <a:xfrm>
            <a:off x="914400" y="1219200"/>
            <a:ext cx="7696200" cy="5029200"/>
          </a:xfrm>
        </p:spPr>
        <p:txBody>
          <a:bodyPr/>
          <a:lstStyle/>
          <a:p>
            <a:pPr marL="0" indent="0" eaLnBrk="1" hangingPunct="1">
              <a:buFont typeface="Wingdings" pitchFamily="2" charset="2"/>
              <a:buNone/>
            </a:pPr>
            <a:r>
              <a:rPr lang="en-US" sz="1800" smtClean="0">
                <a:latin typeface="Arial" charset="0"/>
                <a:cs typeface="Arial" charset="0"/>
              </a:rPr>
              <a:t>A </a:t>
            </a:r>
            <a:r>
              <a:rPr lang="en-US" sz="1800" b="1" smtClean="0">
                <a:solidFill>
                  <a:srgbClr val="996600"/>
                </a:solidFill>
                <a:latin typeface="Arial" charset="0"/>
                <a:cs typeface="Arial" charset="0"/>
              </a:rPr>
              <a:t>supply shock</a:t>
            </a:r>
            <a:r>
              <a:rPr lang="en-US" sz="1800" smtClean="0">
                <a:latin typeface="Arial" charset="0"/>
                <a:cs typeface="Arial" charset="0"/>
              </a:rPr>
              <a:t> alters production costs,  affects the prices that firms charge.  </a:t>
            </a:r>
            <a:br>
              <a:rPr lang="en-US" sz="1800" smtClean="0">
                <a:latin typeface="Arial" charset="0"/>
                <a:cs typeface="Arial" charset="0"/>
              </a:rPr>
            </a:br>
            <a:r>
              <a:rPr lang="en-US" sz="1800" smtClean="0">
                <a:latin typeface="Arial" charset="0"/>
                <a:cs typeface="Arial" charset="0"/>
              </a:rPr>
              <a:t>(also called </a:t>
            </a:r>
            <a:r>
              <a:rPr lang="en-US" sz="1800" b="1" smtClean="0">
                <a:solidFill>
                  <a:srgbClr val="996600"/>
                </a:solidFill>
                <a:latin typeface="Arial" charset="0"/>
                <a:cs typeface="Arial" charset="0"/>
              </a:rPr>
              <a:t>price shocks</a:t>
            </a:r>
            <a:r>
              <a:rPr lang="en-US" sz="1800" smtClean="0">
                <a:latin typeface="Arial" charset="0"/>
                <a:cs typeface="Arial" charset="0"/>
              </a:rPr>
              <a:t>)</a:t>
            </a:r>
          </a:p>
          <a:p>
            <a:pPr marL="0" indent="0" eaLnBrk="1" hangingPunct="1">
              <a:buFont typeface="Wingdings" pitchFamily="2" charset="2"/>
              <a:buNone/>
            </a:pPr>
            <a:endParaRPr lang="en-US" sz="1800" smtClean="0">
              <a:latin typeface="Arial" charset="0"/>
              <a:cs typeface="Arial" charset="0"/>
            </a:endParaRPr>
          </a:p>
          <a:p>
            <a:pPr marL="0" indent="0" eaLnBrk="1" hangingPunct="1">
              <a:buFont typeface="Wingdings" pitchFamily="2" charset="2"/>
              <a:buNone/>
            </a:pPr>
            <a:r>
              <a:rPr lang="en-US" sz="1800" smtClean="0">
                <a:latin typeface="Arial" charset="0"/>
                <a:cs typeface="Arial" charset="0"/>
              </a:rPr>
              <a:t>Examples of </a:t>
            </a:r>
            <a:r>
              <a:rPr lang="en-US" sz="1800" i="1" smtClean="0">
                <a:latin typeface="Arial" charset="0"/>
                <a:cs typeface="Arial" charset="0"/>
              </a:rPr>
              <a:t>adverse</a:t>
            </a:r>
            <a:r>
              <a:rPr lang="en-US" sz="1800" smtClean="0">
                <a:latin typeface="Arial" charset="0"/>
                <a:cs typeface="Arial" charset="0"/>
              </a:rPr>
              <a:t> supply shocks:</a:t>
            </a:r>
          </a:p>
          <a:p>
            <a:pPr marL="339725" lvl="1" indent="-225425" eaLnBrk="1" hangingPunct="1">
              <a:spcBef>
                <a:spcPct val="15000"/>
              </a:spcBef>
              <a:buSzPct val="105000"/>
              <a:buFont typeface="Wingdings" pitchFamily="2" charset="2"/>
              <a:buChar char="§"/>
            </a:pPr>
            <a:r>
              <a:rPr lang="en-US" sz="1800" smtClean="0">
                <a:latin typeface="Arial" charset="0"/>
                <a:cs typeface="Arial" charset="0"/>
              </a:rPr>
              <a:t>Bad weather reduces crop yields, pushing up food prices. </a:t>
            </a:r>
          </a:p>
          <a:p>
            <a:pPr marL="339725" lvl="1" indent="-225425" eaLnBrk="1" hangingPunct="1">
              <a:spcBef>
                <a:spcPct val="15000"/>
              </a:spcBef>
              <a:buSzPct val="105000"/>
              <a:buFont typeface="Wingdings" pitchFamily="2" charset="2"/>
              <a:buChar char="§"/>
            </a:pPr>
            <a:endParaRPr lang="en-US" sz="1800" smtClean="0">
              <a:latin typeface="Arial" charset="0"/>
              <a:cs typeface="Arial" charset="0"/>
            </a:endParaRPr>
          </a:p>
          <a:p>
            <a:pPr marL="339725" lvl="1" indent="-225425" eaLnBrk="1" hangingPunct="1">
              <a:spcBef>
                <a:spcPct val="15000"/>
              </a:spcBef>
              <a:buSzPct val="105000"/>
              <a:buFont typeface="Wingdings" pitchFamily="2" charset="2"/>
              <a:buChar char="§"/>
            </a:pPr>
            <a:r>
              <a:rPr lang="en-US" sz="1800" smtClean="0">
                <a:latin typeface="Arial" charset="0"/>
                <a:cs typeface="Arial" charset="0"/>
              </a:rPr>
              <a:t>Workers unionize, negotiate wage increases.  </a:t>
            </a:r>
          </a:p>
          <a:p>
            <a:pPr marL="339725" lvl="1" indent="-225425" eaLnBrk="1" hangingPunct="1">
              <a:spcBef>
                <a:spcPct val="15000"/>
              </a:spcBef>
              <a:buSzPct val="105000"/>
              <a:buFont typeface="Wingdings" pitchFamily="2" charset="2"/>
              <a:buChar char="§"/>
            </a:pPr>
            <a:endParaRPr lang="en-US" sz="1800" smtClean="0">
              <a:latin typeface="Arial" charset="0"/>
              <a:cs typeface="Arial" charset="0"/>
            </a:endParaRPr>
          </a:p>
          <a:p>
            <a:pPr marL="339725" lvl="1" indent="-225425" eaLnBrk="1" hangingPunct="1">
              <a:spcBef>
                <a:spcPct val="15000"/>
              </a:spcBef>
              <a:buSzPct val="105000"/>
              <a:buFont typeface="Wingdings" pitchFamily="2" charset="2"/>
              <a:buChar char="§"/>
            </a:pPr>
            <a:r>
              <a:rPr lang="en-US" sz="1800" smtClean="0">
                <a:latin typeface="Arial" charset="0"/>
                <a:cs typeface="Arial" charset="0"/>
              </a:rPr>
              <a:t>New environmental regulations require firms to reduce emissions. </a:t>
            </a:r>
          </a:p>
          <a:p>
            <a:pPr marL="339725" lvl="1" indent="-225425" eaLnBrk="1" hangingPunct="1">
              <a:spcBef>
                <a:spcPct val="15000"/>
              </a:spcBef>
              <a:buClr>
                <a:srgbClr val="FF9900"/>
              </a:buClr>
              <a:buSzPct val="105000"/>
              <a:buFont typeface="Arial" charset="0"/>
              <a:buNone/>
            </a:pPr>
            <a:endParaRPr lang="en-US" sz="1800" smtClean="0">
              <a:latin typeface="Arial" charset="0"/>
              <a:cs typeface="Arial" charset="0"/>
            </a:endParaRPr>
          </a:p>
          <a:p>
            <a:pPr marL="339725" lvl="1" indent="-225425" eaLnBrk="1" hangingPunct="1">
              <a:spcBef>
                <a:spcPct val="15000"/>
              </a:spcBef>
              <a:buClr>
                <a:srgbClr val="FF9900"/>
              </a:buClr>
              <a:buSzPct val="105000"/>
              <a:buFont typeface="Arial" charset="0"/>
              <a:buNone/>
            </a:pPr>
            <a:r>
              <a:rPr lang="en-US" sz="1800" smtClean="0">
                <a:latin typeface="Arial" charset="0"/>
                <a:cs typeface="Arial" charset="0"/>
              </a:rPr>
              <a:t> Firms charge higher prices to help cover the costs of compliance.  </a:t>
            </a:r>
          </a:p>
          <a:p>
            <a:pPr marL="0" indent="0" eaLnBrk="1" hangingPunct="1">
              <a:buClr>
                <a:srgbClr val="003399"/>
              </a:buClr>
              <a:buFont typeface="Wingdings" pitchFamily="2" charset="2"/>
              <a:buNone/>
            </a:pPr>
            <a:r>
              <a:rPr lang="en-US" sz="1800" smtClean="0">
                <a:latin typeface="Arial" charset="0"/>
                <a:cs typeface="Arial" charset="0"/>
              </a:rPr>
              <a:t>(</a:t>
            </a:r>
            <a:r>
              <a:rPr lang="en-US" sz="1800" i="1" smtClean="0">
                <a:latin typeface="Arial" charset="0"/>
                <a:cs typeface="Arial" charset="0"/>
              </a:rPr>
              <a:t>Favorable</a:t>
            </a:r>
            <a:r>
              <a:rPr lang="en-US" sz="1800" smtClean="0">
                <a:latin typeface="Arial" charset="0"/>
                <a:cs typeface="Arial" charset="0"/>
              </a:rPr>
              <a:t> supply shocks </a:t>
            </a:r>
            <a:r>
              <a:rPr lang="en-US" sz="1800" i="1" smtClean="0">
                <a:latin typeface="Arial" charset="0"/>
                <a:cs typeface="Arial" charset="0"/>
              </a:rPr>
              <a:t>lower</a:t>
            </a:r>
            <a:r>
              <a:rPr lang="en-US" sz="1800" smtClean="0">
                <a:latin typeface="Arial" charset="0"/>
                <a:cs typeface="Arial" charset="0"/>
              </a:rPr>
              <a:t> costs and prices.)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228600"/>
            <a:ext cx="7772400" cy="914400"/>
          </a:xfrm>
        </p:spPr>
        <p:txBody>
          <a:bodyPr/>
          <a:lstStyle/>
          <a:p>
            <a:pPr algn="l" eaLnBrk="1" hangingPunct="1">
              <a:lnSpc>
                <a:spcPct val="90000"/>
              </a:lnSpc>
              <a:tabLst>
                <a:tab pos="3940175" algn="ctr"/>
              </a:tabLst>
            </a:pPr>
            <a:r>
              <a:rPr lang="en-US" sz="1800" b="1" smtClean="0">
                <a:latin typeface="Arial" charset="0"/>
                <a:cs typeface="Arial" charset="0"/>
              </a:rPr>
              <a:t>CASE STUDY:  </a:t>
            </a:r>
            <a:r>
              <a:rPr lang="en-US" sz="1800" smtClean="0">
                <a:latin typeface="Arial" charset="0"/>
                <a:cs typeface="Arial" charset="0"/>
              </a:rPr>
              <a:t/>
            </a:r>
            <a:br>
              <a:rPr lang="en-US" sz="1800" smtClean="0">
                <a:latin typeface="Arial" charset="0"/>
                <a:cs typeface="Arial" charset="0"/>
              </a:rPr>
            </a:br>
            <a:r>
              <a:rPr lang="en-US" sz="1800" smtClean="0">
                <a:latin typeface="Arial" charset="0"/>
                <a:cs typeface="Arial" charset="0"/>
              </a:rPr>
              <a:t>	</a:t>
            </a:r>
            <a:r>
              <a:rPr lang="en-US" sz="1800" b="1" smtClean="0">
                <a:latin typeface="Arial" charset="0"/>
                <a:cs typeface="Arial" charset="0"/>
              </a:rPr>
              <a:t>The 1970s oil shocks</a:t>
            </a:r>
          </a:p>
        </p:txBody>
      </p:sp>
      <p:sp>
        <p:nvSpPr>
          <p:cNvPr id="34819" name="Rectangle 3"/>
          <p:cNvSpPr>
            <a:spLocks noGrp="1" noChangeArrowheads="1"/>
          </p:cNvSpPr>
          <p:nvPr>
            <p:ph idx="1"/>
          </p:nvPr>
        </p:nvSpPr>
        <p:spPr>
          <a:xfrm>
            <a:off x="990600" y="1219200"/>
            <a:ext cx="7543800" cy="4953000"/>
          </a:xfrm>
        </p:spPr>
        <p:txBody>
          <a:bodyPr/>
          <a:lstStyle/>
          <a:p>
            <a:pPr eaLnBrk="1" hangingPunct="1">
              <a:lnSpc>
                <a:spcPct val="105000"/>
              </a:lnSpc>
              <a:spcBef>
                <a:spcPct val="50000"/>
              </a:spcBef>
              <a:buClr>
                <a:srgbClr val="FF9900"/>
              </a:buClr>
            </a:pPr>
            <a:endParaRPr lang="en-US" sz="1800" smtClean="0">
              <a:latin typeface="Arial" charset="0"/>
              <a:cs typeface="Arial" charset="0"/>
            </a:endParaRPr>
          </a:p>
          <a:p>
            <a:pPr eaLnBrk="1" hangingPunct="1">
              <a:lnSpc>
                <a:spcPct val="105000"/>
              </a:lnSpc>
              <a:spcBef>
                <a:spcPct val="50000"/>
              </a:spcBef>
            </a:pPr>
            <a:r>
              <a:rPr lang="en-US" sz="1800" smtClean="0">
                <a:latin typeface="Arial" charset="0"/>
                <a:cs typeface="Arial" charset="0"/>
              </a:rPr>
              <a:t>Early 1970s:   OPEC coordinates a reduction in the supply of oil.</a:t>
            </a:r>
          </a:p>
          <a:p>
            <a:pPr eaLnBrk="1" hangingPunct="1">
              <a:lnSpc>
                <a:spcPct val="105000"/>
              </a:lnSpc>
              <a:spcBef>
                <a:spcPct val="50000"/>
              </a:spcBef>
            </a:pPr>
            <a:endParaRPr lang="en-US" sz="1800" smtClean="0">
              <a:latin typeface="Arial" charset="0"/>
              <a:cs typeface="Arial" charset="0"/>
            </a:endParaRPr>
          </a:p>
          <a:p>
            <a:pPr eaLnBrk="1" hangingPunct="1">
              <a:lnSpc>
                <a:spcPct val="105000"/>
              </a:lnSpc>
              <a:spcBef>
                <a:spcPct val="50000"/>
              </a:spcBef>
            </a:pPr>
            <a:r>
              <a:rPr lang="en-US" sz="1800" smtClean="0">
                <a:latin typeface="Arial" charset="0"/>
                <a:cs typeface="Arial" charset="0"/>
              </a:rPr>
              <a:t>Oil prices rose</a:t>
            </a:r>
            <a:br>
              <a:rPr lang="en-US" sz="1800" smtClean="0">
                <a:latin typeface="Arial" charset="0"/>
                <a:cs typeface="Arial" charset="0"/>
              </a:rPr>
            </a:br>
            <a:r>
              <a:rPr lang="en-US" sz="1800" smtClean="0">
                <a:latin typeface="Arial" charset="0"/>
                <a:cs typeface="Arial" charset="0"/>
              </a:rPr>
              <a:t>	11% in 1973</a:t>
            </a:r>
            <a:br>
              <a:rPr lang="en-US" sz="1800" smtClean="0">
                <a:latin typeface="Arial" charset="0"/>
                <a:cs typeface="Arial" charset="0"/>
              </a:rPr>
            </a:br>
            <a:r>
              <a:rPr lang="en-US" sz="1800" smtClean="0">
                <a:latin typeface="Arial" charset="0"/>
                <a:cs typeface="Arial" charset="0"/>
              </a:rPr>
              <a:t>	  68% in 1974</a:t>
            </a:r>
            <a:br>
              <a:rPr lang="en-US" sz="1800" smtClean="0">
                <a:latin typeface="Arial" charset="0"/>
                <a:cs typeface="Arial" charset="0"/>
              </a:rPr>
            </a:br>
            <a:r>
              <a:rPr lang="en-US" sz="1800" smtClean="0">
                <a:latin typeface="Arial" charset="0"/>
                <a:cs typeface="Arial" charset="0"/>
              </a:rPr>
              <a:t>	    16% in 1975</a:t>
            </a:r>
          </a:p>
          <a:p>
            <a:pPr eaLnBrk="1" hangingPunct="1">
              <a:lnSpc>
                <a:spcPct val="105000"/>
              </a:lnSpc>
              <a:spcBef>
                <a:spcPct val="50000"/>
              </a:spcBef>
            </a:pPr>
            <a:endParaRPr lang="en-US" sz="1800" smtClean="0">
              <a:latin typeface="Arial" charset="0"/>
              <a:cs typeface="Arial" charset="0"/>
            </a:endParaRPr>
          </a:p>
          <a:p>
            <a:pPr eaLnBrk="1" hangingPunct="1">
              <a:lnSpc>
                <a:spcPct val="105000"/>
              </a:lnSpc>
              <a:spcBef>
                <a:spcPct val="50000"/>
              </a:spcBef>
            </a:pPr>
            <a:r>
              <a:rPr lang="en-US" sz="1800" smtClean="0">
                <a:latin typeface="Arial" charset="0"/>
                <a:cs typeface="Arial" charset="0"/>
              </a:rPr>
              <a:t>Such sharp oil price increases are supply shocks because they significantly impact production costs and prices.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9" name="Rectangle 49"/>
          <p:cNvSpPr>
            <a:spLocks noGrp="1" noChangeArrowheads="1"/>
          </p:cNvSpPr>
          <p:nvPr>
            <p:ph type="title"/>
          </p:nvPr>
        </p:nvSpPr>
        <p:spPr>
          <a:xfrm>
            <a:off x="685800" y="228600"/>
            <a:ext cx="7772400" cy="914400"/>
          </a:xfrm>
          <a:noFill/>
        </p:spPr>
        <p:txBody>
          <a:bodyPr/>
          <a:lstStyle/>
          <a:p>
            <a:pPr algn="l" eaLnBrk="1" hangingPunct="1">
              <a:lnSpc>
                <a:spcPct val="90000"/>
              </a:lnSpc>
              <a:tabLst>
                <a:tab pos="3940175" algn="ctr"/>
              </a:tabLst>
            </a:pPr>
            <a:r>
              <a:rPr lang="en-US" sz="2400" b="1" smtClean="0">
                <a:latin typeface="Arial" charset="0"/>
                <a:cs typeface="Arial" charset="0"/>
              </a:rPr>
              <a:t>CASE STUDY:  </a:t>
            </a:r>
            <a:r>
              <a:rPr lang="en-US" sz="2400" smtClean="0">
                <a:latin typeface="Arial" charset="0"/>
                <a:cs typeface="Arial" charset="0"/>
              </a:rPr>
              <a:t/>
            </a:r>
            <a:br>
              <a:rPr lang="en-US" sz="2400" smtClean="0">
                <a:latin typeface="Arial" charset="0"/>
                <a:cs typeface="Arial" charset="0"/>
              </a:rPr>
            </a:br>
            <a:r>
              <a:rPr lang="en-US" sz="2400" smtClean="0">
                <a:latin typeface="Arial" charset="0"/>
                <a:cs typeface="Arial" charset="0"/>
              </a:rPr>
              <a:t>	</a:t>
            </a:r>
            <a:r>
              <a:rPr lang="en-US" sz="2400" b="1" smtClean="0">
                <a:latin typeface="Arial" charset="0"/>
                <a:cs typeface="Arial" charset="0"/>
              </a:rPr>
              <a:t>The 1970s oil shocks</a:t>
            </a:r>
          </a:p>
        </p:txBody>
      </p:sp>
      <p:sp>
        <p:nvSpPr>
          <p:cNvPr id="278558" name="Rectangle 30"/>
          <p:cNvSpPr>
            <a:spLocks noGrp="1" noChangeArrowheads="1"/>
          </p:cNvSpPr>
          <p:nvPr>
            <p:ph idx="1"/>
          </p:nvPr>
        </p:nvSpPr>
        <p:spPr>
          <a:xfrm>
            <a:off x="381000" y="1447800"/>
            <a:ext cx="2895600" cy="1600200"/>
          </a:xfrm>
          <a:solidFill>
            <a:srgbClr val="FFFFCC"/>
          </a:solidFill>
        </p:spPr>
        <p:txBody>
          <a:bodyPr/>
          <a:lstStyle/>
          <a:p>
            <a:pPr marL="0" indent="0" eaLnBrk="1" hangingPunct="1">
              <a:buFont typeface="Wingdings" pitchFamily="2" charset="2"/>
              <a:buNone/>
            </a:pPr>
            <a:r>
              <a:rPr lang="en-US" sz="1800" smtClean="0">
                <a:latin typeface="Arial" charset="0"/>
                <a:cs typeface="Arial" charset="0"/>
              </a:rPr>
              <a:t>The oil price shock shifts SRAS up, causing output and employment to fall.  </a:t>
            </a:r>
          </a:p>
        </p:txBody>
      </p:sp>
      <p:grpSp>
        <p:nvGrpSpPr>
          <p:cNvPr id="11271" name="Group 46"/>
          <p:cNvGrpSpPr>
            <a:grpSpLocks/>
          </p:cNvGrpSpPr>
          <p:nvPr/>
        </p:nvGrpSpPr>
        <p:grpSpPr bwMode="auto">
          <a:xfrm>
            <a:off x="3279775" y="3748088"/>
            <a:ext cx="5110163" cy="598487"/>
            <a:chOff x="2066" y="2361"/>
            <a:chExt cx="3219" cy="377"/>
          </a:xfrm>
        </p:grpSpPr>
        <p:graphicFrame>
          <p:nvGraphicFramePr>
            <p:cNvPr id="11268" name="Object 3"/>
            <p:cNvGraphicFramePr>
              <a:graphicFrameLocks noChangeAspect="1"/>
            </p:cNvGraphicFramePr>
            <p:nvPr/>
          </p:nvGraphicFramePr>
          <p:xfrm>
            <a:off x="2066" y="2381"/>
            <a:ext cx="255" cy="357"/>
          </p:xfrm>
          <a:graphic>
            <a:graphicData uri="http://schemas.openxmlformats.org/presentationml/2006/ole">
              <p:oleObj spid="_x0000_s11269" name="Equation" r:id="rId4" imgW="190335" imgH="266469" progId="">
                <p:embed/>
              </p:oleObj>
            </a:graphicData>
          </a:graphic>
        </p:graphicFrame>
        <p:sp>
          <p:nvSpPr>
            <p:cNvPr id="11299" name="Line 4"/>
            <p:cNvSpPr>
              <a:spLocks noChangeShapeType="1"/>
            </p:cNvSpPr>
            <p:nvPr/>
          </p:nvSpPr>
          <p:spPr bwMode="auto">
            <a:xfrm>
              <a:off x="2324" y="2587"/>
              <a:ext cx="2544" cy="0"/>
            </a:xfrm>
            <a:prstGeom prst="line">
              <a:avLst/>
            </a:prstGeom>
            <a:noFill/>
            <a:ln w="28575">
              <a:solidFill>
                <a:srgbClr val="000082"/>
              </a:solidFill>
              <a:round/>
              <a:headEnd/>
              <a:tailEnd/>
            </a:ln>
          </p:spPr>
          <p:txBody>
            <a:bodyPr/>
            <a:lstStyle/>
            <a:p>
              <a:endParaRPr lang="en-US"/>
            </a:p>
          </p:txBody>
        </p:sp>
        <p:sp>
          <p:nvSpPr>
            <p:cNvPr id="11300" name="Text Box 5"/>
            <p:cNvSpPr txBox="1">
              <a:spLocks noChangeArrowheads="1"/>
            </p:cNvSpPr>
            <p:nvPr/>
          </p:nvSpPr>
          <p:spPr bwMode="auto">
            <a:xfrm>
              <a:off x="4709" y="2361"/>
              <a:ext cx="576" cy="250"/>
            </a:xfrm>
            <a:prstGeom prst="rect">
              <a:avLst/>
            </a:prstGeom>
            <a:noFill/>
            <a:ln w="9525">
              <a:noFill/>
              <a:miter lim="800000"/>
              <a:headEnd/>
              <a:tailEnd/>
            </a:ln>
          </p:spPr>
          <p:txBody>
            <a:bodyPr lIns="0" tIns="0" rIns="0">
              <a:spAutoFit/>
            </a:bodyPr>
            <a:lstStyle/>
            <a:p>
              <a:pPr>
                <a:spcBef>
                  <a:spcPct val="50000"/>
                </a:spcBef>
              </a:pPr>
              <a:r>
                <a:rPr lang="en-US" sz="2300" i="1">
                  <a:latin typeface="Tahoma" pitchFamily="34" charset="0"/>
                </a:rPr>
                <a:t>SRAS</a:t>
              </a:r>
              <a:r>
                <a:rPr lang="en-US" sz="2300" baseline="-25000">
                  <a:latin typeface="Tahoma" pitchFamily="34" charset="0"/>
                </a:rPr>
                <a:t>1</a:t>
              </a:r>
              <a:endParaRPr lang="en-US" baseline="-25000"/>
            </a:p>
          </p:txBody>
        </p:sp>
      </p:grpSp>
      <p:grpSp>
        <p:nvGrpSpPr>
          <p:cNvPr id="11272" name="Group 7"/>
          <p:cNvGrpSpPr>
            <a:grpSpLocks/>
          </p:cNvGrpSpPr>
          <p:nvPr/>
        </p:nvGrpSpPr>
        <p:grpSpPr bwMode="auto">
          <a:xfrm>
            <a:off x="3352800" y="1471613"/>
            <a:ext cx="5257800" cy="4090987"/>
            <a:chOff x="2976" y="1296"/>
            <a:chExt cx="2304" cy="2053"/>
          </a:xfrm>
        </p:grpSpPr>
        <p:grpSp>
          <p:nvGrpSpPr>
            <p:cNvPr id="11294" name="Group 8"/>
            <p:cNvGrpSpPr>
              <a:grpSpLocks/>
            </p:cNvGrpSpPr>
            <p:nvPr/>
          </p:nvGrpSpPr>
          <p:grpSpPr bwMode="auto">
            <a:xfrm>
              <a:off x="3120" y="1536"/>
              <a:ext cx="1968" cy="1728"/>
              <a:chOff x="2640" y="1056"/>
              <a:chExt cx="2496" cy="2112"/>
            </a:xfrm>
          </p:grpSpPr>
          <p:sp>
            <p:nvSpPr>
              <p:cNvPr id="11297" name="Line 9"/>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11298" name="Line 10"/>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11295" name="Text Box 11"/>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11296" name="Text Box 12"/>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11273" name="Group 44"/>
          <p:cNvGrpSpPr>
            <a:grpSpLocks/>
          </p:cNvGrpSpPr>
          <p:nvPr/>
        </p:nvGrpSpPr>
        <p:grpSpPr bwMode="auto">
          <a:xfrm>
            <a:off x="4114800" y="1143000"/>
            <a:ext cx="3803650" cy="3600450"/>
            <a:chOff x="2592" y="720"/>
            <a:chExt cx="2396" cy="2268"/>
          </a:xfrm>
        </p:grpSpPr>
        <p:sp>
          <p:nvSpPr>
            <p:cNvPr id="11292" name="Arc 17"/>
            <p:cNvSpPr>
              <a:spLocks/>
            </p:cNvSpPr>
            <p:nvPr/>
          </p:nvSpPr>
          <p:spPr bwMode="auto">
            <a:xfrm flipH="1" flipV="1">
              <a:off x="2592" y="720"/>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86"/>
              </a:solidFill>
              <a:round/>
              <a:headEnd/>
              <a:tailEnd/>
            </a:ln>
          </p:spPr>
          <p:txBody>
            <a:bodyPr wrap="none" anchor="ctr"/>
            <a:lstStyle/>
            <a:p>
              <a:endParaRPr lang="en-US"/>
            </a:p>
          </p:txBody>
        </p:sp>
        <p:sp>
          <p:nvSpPr>
            <p:cNvPr id="11293" name="Text Box 18"/>
            <p:cNvSpPr txBox="1">
              <a:spLocks noChangeArrowheads="1"/>
            </p:cNvSpPr>
            <p:nvPr/>
          </p:nvSpPr>
          <p:spPr bwMode="auto">
            <a:xfrm>
              <a:off x="4378" y="2709"/>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endParaRPr lang="en-US" sz="2300" baseline="-25000">
                <a:latin typeface="Tahoma" pitchFamily="34" charset="0"/>
              </a:endParaRPr>
            </a:p>
          </p:txBody>
        </p:sp>
      </p:grpSp>
      <p:grpSp>
        <p:nvGrpSpPr>
          <p:cNvPr id="11274" name="Group 20"/>
          <p:cNvGrpSpPr>
            <a:grpSpLocks/>
          </p:cNvGrpSpPr>
          <p:nvPr/>
        </p:nvGrpSpPr>
        <p:grpSpPr bwMode="auto">
          <a:xfrm>
            <a:off x="5410200" y="1524000"/>
            <a:ext cx="1066800" cy="3865563"/>
            <a:chOff x="3408" y="960"/>
            <a:chExt cx="672" cy="2435"/>
          </a:xfrm>
        </p:grpSpPr>
        <p:sp>
          <p:nvSpPr>
            <p:cNvPr id="11290" name="Line 21"/>
            <p:cNvSpPr>
              <a:spLocks noChangeShapeType="1"/>
            </p:cNvSpPr>
            <p:nvPr/>
          </p:nvSpPr>
          <p:spPr bwMode="auto">
            <a:xfrm flipV="1">
              <a:off x="3692" y="1235"/>
              <a:ext cx="0" cy="2160"/>
            </a:xfrm>
            <a:prstGeom prst="line">
              <a:avLst/>
            </a:prstGeom>
            <a:noFill/>
            <a:ln w="28575">
              <a:solidFill>
                <a:srgbClr val="000082"/>
              </a:solidFill>
              <a:round/>
              <a:headEnd/>
              <a:tailEnd/>
            </a:ln>
          </p:spPr>
          <p:txBody>
            <a:bodyPr/>
            <a:lstStyle/>
            <a:p>
              <a:endParaRPr lang="en-US"/>
            </a:p>
          </p:txBody>
        </p:sp>
        <p:sp>
          <p:nvSpPr>
            <p:cNvPr id="11291" name="Text Box 22"/>
            <p:cNvSpPr txBox="1">
              <a:spLocks noChangeArrowheads="1"/>
            </p:cNvSpPr>
            <p:nvPr/>
          </p:nvSpPr>
          <p:spPr bwMode="auto">
            <a:xfrm>
              <a:off x="3408" y="960"/>
              <a:ext cx="67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LRAS</a:t>
              </a:r>
              <a:endParaRPr lang="en-US" sz="2300" baseline="-25000">
                <a:latin typeface="Tahoma" pitchFamily="34" charset="0"/>
              </a:endParaRPr>
            </a:p>
          </p:txBody>
        </p:sp>
      </p:grpSp>
      <p:graphicFrame>
        <p:nvGraphicFramePr>
          <p:cNvPr id="11266" name="Object 23"/>
          <p:cNvGraphicFramePr>
            <a:graphicFrameLocks noChangeAspect="1"/>
          </p:cNvGraphicFramePr>
          <p:nvPr/>
        </p:nvGraphicFramePr>
        <p:xfrm>
          <a:off x="5715000" y="5389563"/>
          <a:ext cx="306388" cy="401637"/>
        </p:xfrm>
        <a:graphic>
          <a:graphicData uri="http://schemas.openxmlformats.org/presentationml/2006/ole">
            <p:oleObj spid="_x0000_s11270" name="Equation" r:id="rId5" imgW="164885" imgH="215619" progId="">
              <p:embed/>
            </p:oleObj>
          </a:graphicData>
        </a:graphic>
      </p:graphicFrame>
      <p:grpSp>
        <p:nvGrpSpPr>
          <p:cNvPr id="7" name="Group 27"/>
          <p:cNvGrpSpPr>
            <a:grpSpLocks/>
          </p:cNvGrpSpPr>
          <p:nvPr/>
        </p:nvGrpSpPr>
        <p:grpSpPr bwMode="auto">
          <a:xfrm>
            <a:off x="4746625" y="3405188"/>
            <a:ext cx="381000" cy="2473325"/>
            <a:chOff x="4251" y="2531"/>
            <a:chExt cx="240" cy="1080"/>
          </a:xfrm>
        </p:grpSpPr>
        <p:sp>
          <p:nvSpPr>
            <p:cNvPr id="11288" name="Text Box 28"/>
            <p:cNvSpPr txBox="1">
              <a:spLocks noChangeArrowheads="1"/>
            </p:cNvSpPr>
            <p:nvPr/>
          </p:nvSpPr>
          <p:spPr bwMode="auto">
            <a:xfrm>
              <a:off x="4251" y="3417"/>
              <a:ext cx="240" cy="194"/>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11289" name="Line 29"/>
            <p:cNvSpPr>
              <a:spLocks noChangeShapeType="1"/>
            </p:cNvSpPr>
            <p:nvPr/>
          </p:nvSpPr>
          <p:spPr bwMode="auto">
            <a:xfrm flipH="1">
              <a:off x="4346" y="2531"/>
              <a:ext cx="0" cy="864"/>
            </a:xfrm>
            <a:prstGeom prst="line">
              <a:avLst/>
            </a:prstGeom>
            <a:noFill/>
            <a:ln w="12700">
              <a:solidFill>
                <a:srgbClr val="FF0000"/>
              </a:solidFill>
              <a:prstDash val="dash"/>
              <a:round/>
              <a:headEnd/>
              <a:tailEnd/>
            </a:ln>
          </p:spPr>
          <p:txBody>
            <a:bodyPr/>
            <a:lstStyle/>
            <a:p>
              <a:endParaRPr lang="en-US"/>
            </a:p>
          </p:txBody>
        </p:sp>
      </p:grpSp>
      <p:sp>
        <p:nvSpPr>
          <p:cNvPr id="11276" name="Text Box 31"/>
          <p:cNvSpPr txBox="1">
            <a:spLocks noChangeArrowheads="1"/>
          </p:cNvSpPr>
          <p:nvPr/>
        </p:nvSpPr>
        <p:spPr bwMode="auto">
          <a:xfrm>
            <a:off x="5943600" y="3733800"/>
            <a:ext cx="228600" cy="350838"/>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A</a:t>
            </a:r>
            <a:endParaRPr lang="en-US" sz="2300"/>
          </a:p>
        </p:txBody>
      </p:sp>
      <p:sp>
        <p:nvSpPr>
          <p:cNvPr id="278560" name="Text Box 32"/>
          <p:cNvSpPr txBox="1">
            <a:spLocks noChangeArrowheads="1"/>
          </p:cNvSpPr>
          <p:nvPr/>
        </p:nvSpPr>
        <p:spPr bwMode="auto">
          <a:xfrm>
            <a:off x="4876800" y="3001963"/>
            <a:ext cx="228600" cy="350837"/>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B</a:t>
            </a:r>
            <a:endParaRPr lang="en-US" sz="2300"/>
          </a:p>
        </p:txBody>
      </p:sp>
      <p:sp>
        <p:nvSpPr>
          <p:cNvPr id="278562" name="Line 34"/>
          <p:cNvSpPr>
            <a:spLocks noChangeShapeType="1"/>
          </p:cNvSpPr>
          <p:nvPr/>
        </p:nvSpPr>
        <p:spPr bwMode="auto">
          <a:xfrm flipH="1" flipV="1">
            <a:off x="5659438" y="3997325"/>
            <a:ext cx="66675" cy="41275"/>
          </a:xfrm>
          <a:prstGeom prst="line">
            <a:avLst/>
          </a:prstGeom>
          <a:noFill/>
          <a:ln w="28575">
            <a:solidFill>
              <a:schemeClr val="tx1"/>
            </a:solidFill>
            <a:round/>
            <a:headEnd type="arrow" w="sm" len="sm"/>
            <a:tailEnd type="none" w="sm" len="sm"/>
          </a:ln>
        </p:spPr>
        <p:txBody>
          <a:bodyPr/>
          <a:lstStyle/>
          <a:p>
            <a:endParaRPr lang="en-US"/>
          </a:p>
        </p:txBody>
      </p:sp>
      <p:sp>
        <p:nvSpPr>
          <p:cNvPr id="278563" name="Line 35"/>
          <p:cNvSpPr>
            <a:spLocks noChangeShapeType="1"/>
          </p:cNvSpPr>
          <p:nvPr/>
        </p:nvSpPr>
        <p:spPr bwMode="auto">
          <a:xfrm flipH="1" flipV="1">
            <a:off x="5500688" y="3897313"/>
            <a:ext cx="57150" cy="33337"/>
          </a:xfrm>
          <a:prstGeom prst="line">
            <a:avLst/>
          </a:prstGeom>
          <a:noFill/>
          <a:ln w="28575">
            <a:solidFill>
              <a:schemeClr val="tx1"/>
            </a:solidFill>
            <a:round/>
            <a:headEnd type="arrow" w="sm" len="sm"/>
            <a:tailEnd type="none" w="sm" len="sm"/>
          </a:ln>
        </p:spPr>
        <p:txBody>
          <a:bodyPr/>
          <a:lstStyle/>
          <a:p>
            <a:endParaRPr lang="en-US"/>
          </a:p>
        </p:txBody>
      </p:sp>
      <p:sp>
        <p:nvSpPr>
          <p:cNvPr id="278564" name="Line 36"/>
          <p:cNvSpPr>
            <a:spLocks noChangeShapeType="1"/>
          </p:cNvSpPr>
          <p:nvPr/>
        </p:nvSpPr>
        <p:spPr bwMode="auto">
          <a:xfrm flipH="1" flipV="1">
            <a:off x="5326063" y="3768725"/>
            <a:ext cx="55562" cy="41275"/>
          </a:xfrm>
          <a:prstGeom prst="line">
            <a:avLst/>
          </a:prstGeom>
          <a:noFill/>
          <a:ln w="28575">
            <a:solidFill>
              <a:schemeClr val="tx1"/>
            </a:solidFill>
            <a:round/>
            <a:headEnd type="arrow" w="sm" len="sm"/>
            <a:tailEnd type="none" w="sm" len="sm"/>
          </a:ln>
        </p:spPr>
        <p:txBody>
          <a:bodyPr/>
          <a:lstStyle/>
          <a:p>
            <a:endParaRPr lang="en-US"/>
          </a:p>
        </p:txBody>
      </p:sp>
      <p:sp>
        <p:nvSpPr>
          <p:cNvPr id="278565" name="Line 37"/>
          <p:cNvSpPr>
            <a:spLocks noChangeShapeType="1"/>
          </p:cNvSpPr>
          <p:nvPr/>
        </p:nvSpPr>
        <p:spPr bwMode="auto">
          <a:xfrm flipH="1" flipV="1">
            <a:off x="5162550" y="3638550"/>
            <a:ext cx="50800" cy="39688"/>
          </a:xfrm>
          <a:prstGeom prst="line">
            <a:avLst/>
          </a:prstGeom>
          <a:noFill/>
          <a:ln w="28575">
            <a:solidFill>
              <a:schemeClr val="tx1"/>
            </a:solidFill>
            <a:round/>
            <a:headEnd type="arrow" w="sm" len="sm"/>
            <a:tailEnd type="none" w="sm" len="sm"/>
          </a:ln>
        </p:spPr>
        <p:txBody>
          <a:bodyPr/>
          <a:lstStyle/>
          <a:p>
            <a:endParaRPr lang="en-US"/>
          </a:p>
        </p:txBody>
      </p:sp>
      <p:sp>
        <p:nvSpPr>
          <p:cNvPr id="278566" name="Line 38"/>
          <p:cNvSpPr>
            <a:spLocks noChangeShapeType="1"/>
          </p:cNvSpPr>
          <p:nvPr/>
        </p:nvSpPr>
        <p:spPr bwMode="auto">
          <a:xfrm flipH="1" flipV="1">
            <a:off x="5010150" y="3500438"/>
            <a:ext cx="47625" cy="41275"/>
          </a:xfrm>
          <a:prstGeom prst="line">
            <a:avLst/>
          </a:prstGeom>
          <a:noFill/>
          <a:ln w="28575">
            <a:solidFill>
              <a:schemeClr val="tx1"/>
            </a:solidFill>
            <a:round/>
            <a:headEnd type="arrow" w="sm" len="sm"/>
            <a:tailEnd type="none" w="sm" len="sm"/>
          </a:ln>
        </p:spPr>
        <p:txBody>
          <a:bodyPr/>
          <a:lstStyle/>
          <a:p>
            <a:endParaRPr lang="en-US"/>
          </a:p>
        </p:txBody>
      </p:sp>
      <p:sp>
        <p:nvSpPr>
          <p:cNvPr id="278567" name="Rectangle 39"/>
          <p:cNvSpPr>
            <a:spLocks noChangeArrowheads="1"/>
          </p:cNvSpPr>
          <p:nvPr/>
        </p:nvSpPr>
        <p:spPr bwMode="auto">
          <a:xfrm>
            <a:off x="457200" y="3276600"/>
            <a:ext cx="2667000" cy="2667000"/>
          </a:xfrm>
          <a:prstGeom prst="rect">
            <a:avLst/>
          </a:prstGeom>
          <a:solidFill>
            <a:srgbClr val="CCFFCC"/>
          </a:solidFill>
          <a:ln w="9525">
            <a:noFill/>
            <a:miter lim="800000"/>
            <a:headEnd/>
            <a:tailEnd/>
          </a:ln>
        </p:spPr>
        <p:txBody>
          <a:bodyPr/>
          <a:lstStyle/>
          <a:p>
            <a:pPr>
              <a:spcBef>
                <a:spcPct val="40000"/>
              </a:spcBef>
              <a:buSzPct val="110000"/>
              <a:buFont typeface="Wingdings" pitchFamily="2" charset="2"/>
              <a:buNone/>
            </a:pPr>
            <a:r>
              <a:rPr lang="en-US">
                <a:latin typeface="Tahoma" pitchFamily="34" charset="0"/>
              </a:rPr>
              <a:t>In absence of </a:t>
            </a:r>
            <a:br>
              <a:rPr lang="en-US">
                <a:latin typeface="Tahoma" pitchFamily="34" charset="0"/>
              </a:rPr>
            </a:br>
            <a:r>
              <a:rPr lang="en-US">
                <a:latin typeface="Tahoma" pitchFamily="34" charset="0"/>
              </a:rPr>
              <a:t>further price shocks, prices will fall over time and economy moves back toward full employment.</a:t>
            </a:r>
          </a:p>
        </p:txBody>
      </p:sp>
      <p:grpSp>
        <p:nvGrpSpPr>
          <p:cNvPr id="8" name="Group 47"/>
          <p:cNvGrpSpPr>
            <a:grpSpLocks/>
          </p:cNvGrpSpPr>
          <p:nvPr/>
        </p:nvGrpSpPr>
        <p:grpSpPr bwMode="auto">
          <a:xfrm>
            <a:off x="3259138" y="3036888"/>
            <a:ext cx="5122862" cy="598487"/>
            <a:chOff x="2053" y="1913"/>
            <a:chExt cx="3227" cy="377"/>
          </a:xfrm>
        </p:grpSpPr>
        <p:graphicFrame>
          <p:nvGraphicFramePr>
            <p:cNvPr id="11267" name="Object 41"/>
            <p:cNvGraphicFramePr>
              <a:graphicFrameLocks noChangeAspect="1"/>
            </p:cNvGraphicFramePr>
            <p:nvPr/>
          </p:nvGraphicFramePr>
          <p:xfrm>
            <a:off x="2053" y="1933"/>
            <a:ext cx="272" cy="357"/>
          </p:xfrm>
          <a:graphic>
            <a:graphicData uri="http://schemas.openxmlformats.org/presentationml/2006/ole">
              <p:oleObj spid="_x0000_s11271" name="Equation" r:id="rId6" imgW="203024" imgH="266469" progId="">
                <p:embed/>
              </p:oleObj>
            </a:graphicData>
          </a:graphic>
        </p:graphicFrame>
        <p:sp>
          <p:nvSpPr>
            <p:cNvPr id="11286" name="Line 42"/>
            <p:cNvSpPr>
              <a:spLocks noChangeShapeType="1"/>
            </p:cNvSpPr>
            <p:nvPr/>
          </p:nvSpPr>
          <p:spPr bwMode="auto">
            <a:xfrm>
              <a:off x="2319" y="2139"/>
              <a:ext cx="2544" cy="0"/>
            </a:xfrm>
            <a:prstGeom prst="line">
              <a:avLst/>
            </a:prstGeom>
            <a:noFill/>
            <a:ln w="28575">
              <a:solidFill>
                <a:srgbClr val="FF0000"/>
              </a:solidFill>
              <a:round/>
              <a:headEnd/>
              <a:tailEnd/>
            </a:ln>
          </p:spPr>
          <p:txBody>
            <a:bodyPr/>
            <a:lstStyle/>
            <a:p>
              <a:endParaRPr lang="en-US"/>
            </a:p>
          </p:txBody>
        </p:sp>
        <p:sp>
          <p:nvSpPr>
            <p:cNvPr id="11287" name="Text Box 43"/>
            <p:cNvSpPr txBox="1">
              <a:spLocks noChangeArrowheads="1"/>
            </p:cNvSpPr>
            <p:nvPr/>
          </p:nvSpPr>
          <p:spPr bwMode="auto">
            <a:xfrm>
              <a:off x="4704" y="1913"/>
              <a:ext cx="576" cy="250"/>
            </a:xfrm>
            <a:prstGeom prst="rect">
              <a:avLst/>
            </a:prstGeom>
            <a:noFill/>
            <a:ln w="9525">
              <a:noFill/>
              <a:miter lim="800000"/>
              <a:headEnd/>
              <a:tailEnd/>
            </a:ln>
          </p:spPr>
          <p:txBody>
            <a:bodyPr lIns="0" tIns="0" rIns="0">
              <a:spAutoFit/>
            </a:bodyPr>
            <a:lstStyle/>
            <a:p>
              <a:pPr>
                <a:spcBef>
                  <a:spcPct val="50000"/>
                </a:spcBef>
              </a:pPr>
              <a:r>
                <a:rPr lang="en-US" sz="2300" i="1">
                  <a:latin typeface="Tahoma" pitchFamily="34" charset="0"/>
                </a:rPr>
                <a:t>SRAS</a:t>
              </a:r>
              <a:r>
                <a:rPr lang="en-US" sz="2300" baseline="-25000">
                  <a:latin typeface="Tahoma" pitchFamily="34" charset="0"/>
                </a:rPr>
                <a:t>2</a:t>
              </a:r>
              <a:endParaRPr lang="en-US" baseline="-25000"/>
            </a:p>
          </p:txBody>
        </p:sp>
      </p:grpSp>
      <p:sp>
        <p:nvSpPr>
          <p:cNvPr id="278578" name="Text Box 50"/>
          <p:cNvSpPr txBox="1">
            <a:spLocks noChangeArrowheads="1"/>
          </p:cNvSpPr>
          <p:nvPr/>
        </p:nvSpPr>
        <p:spPr bwMode="auto">
          <a:xfrm>
            <a:off x="5943600" y="3733800"/>
            <a:ext cx="228600" cy="350838"/>
          </a:xfrm>
          <a:prstGeom prst="rect">
            <a:avLst/>
          </a:prstGeom>
          <a:noFill/>
          <a:ln w="9525">
            <a:noFill/>
            <a:miter lim="800000"/>
            <a:headEnd/>
            <a:tailEnd/>
          </a:ln>
        </p:spPr>
        <p:txBody>
          <a:bodyPr lIns="0" tIns="0" rIns="0" bIns="0">
            <a:spAutoFit/>
          </a:bodyPr>
          <a:lstStyle/>
          <a:p>
            <a:pPr>
              <a:spcBef>
                <a:spcPct val="50000"/>
              </a:spcBef>
            </a:pPr>
            <a:r>
              <a:rPr lang="en-US" sz="2300">
                <a:solidFill>
                  <a:srgbClr val="FF0000"/>
                </a:solidFill>
                <a:latin typeface="Tahoma" pitchFamily="34" charset="0"/>
              </a:rPr>
              <a:t>A</a:t>
            </a:r>
            <a:endParaRPr lang="en-US" sz="2300">
              <a:solidFill>
                <a:srgbClr val="FF0000"/>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685800" y="228600"/>
            <a:ext cx="7772400" cy="914400"/>
          </a:xfrm>
        </p:spPr>
        <p:txBody>
          <a:bodyPr/>
          <a:lstStyle/>
          <a:p>
            <a:pPr algn="l" eaLnBrk="1" hangingPunct="1">
              <a:lnSpc>
                <a:spcPct val="90000"/>
              </a:lnSpc>
              <a:tabLst>
                <a:tab pos="3940175" algn="ctr"/>
              </a:tabLst>
            </a:pPr>
            <a:r>
              <a:rPr lang="en-US" sz="2400" b="1" smtClean="0">
                <a:latin typeface="Arial" charset="0"/>
                <a:cs typeface="Arial" charset="0"/>
              </a:rPr>
              <a:t>CASE STUDY:  </a:t>
            </a:r>
            <a:br>
              <a:rPr lang="en-US" sz="2400" b="1" smtClean="0">
                <a:latin typeface="Arial" charset="0"/>
                <a:cs typeface="Arial" charset="0"/>
              </a:rPr>
            </a:br>
            <a:r>
              <a:rPr lang="en-US" sz="2400" b="1" smtClean="0">
                <a:latin typeface="Arial" charset="0"/>
                <a:cs typeface="Arial" charset="0"/>
              </a:rPr>
              <a:t>	The 1970s oil shocks</a:t>
            </a:r>
          </a:p>
        </p:txBody>
      </p:sp>
      <p:sp>
        <p:nvSpPr>
          <p:cNvPr id="281603" name="Rectangle 3"/>
          <p:cNvSpPr>
            <a:spLocks noGrp="1" noChangeArrowheads="1"/>
          </p:cNvSpPr>
          <p:nvPr>
            <p:ph idx="1"/>
          </p:nvPr>
        </p:nvSpPr>
        <p:spPr>
          <a:xfrm>
            <a:off x="304800" y="1752600"/>
            <a:ext cx="2971800" cy="3276600"/>
          </a:xfrm>
          <a:solidFill>
            <a:schemeClr val="bg1"/>
          </a:solidFill>
          <a:ln>
            <a:solidFill>
              <a:schemeClr val="tx1"/>
            </a:solidFill>
          </a:ln>
        </p:spPr>
        <p:txBody>
          <a:bodyPr/>
          <a:lstStyle/>
          <a:p>
            <a:pPr marL="0" indent="0" eaLnBrk="1" hangingPunct="1">
              <a:lnSpc>
                <a:spcPct val="105000"/>
              </a:lnSpc>
              <a:spcBef>
                <a:spcPct val="50000"/>
              </a:spcBef>
              <a:buClr>
                <a:srgbClr val="FF9900"/>
              </a:buClr>
              <a:buFont typeface="Wingdings" pitchFamily="2" charset="2"/>
              <a:buNone/>
            </a:pPr>
            <a:r>
              <a:rPr lang="en-US" sz="1800" smtClean="0">
                <a:latin typeface="Arial" charset="0"/>
                <a:cs typeface="Arial" charset="0"/>
              </a:rPr>
              <a:t>Predicted effects of the oil price shock:</a:t>
            </a:r>
          </a:p>
          <a:p>
            <a:pPr marL="288925" lvl="1" indent="-174625" eaLnBrk="1" hangingPunct="1">
              <a:lnSpc>
                <a:spcPct val="105000"/>
              </a:lnSpc>
              <a:spcBef>
                <a:spcPct val="10000"/>
              </a:spcBef>
              <a:buClr>
                <a:schemeClr val="accent2"/>
              </a:buClr>
              <a:buFontTx/>
              <a:buChar char="•"/>
            </a:pPr>
            <a:r>
              <a:rPr lang="en-US" sz="1800" smtClean="0">
                <a:latin typeface="Arial" charset="0"/>
                <a:cs typeface="Arial" charset="0"/>
              </a:rPr>
              <a:t> inflation </a:t>
            </a:r>
            <a:r>
              <a:rPr lang="en-US" sz="1800" smtClean="0">
                <a:latin typeface="Arial" charset="0"/>
                <a:cs typeface="Arial" charset="0"/>
                <a:sym typeface="Symbol" pitchFamily="18" charset="2"/>
              </a:rPr>
              <a:t></a:t>
            </a:r>
          </a:p>
          <a:p>
            <a:pPr marL="288925" lvl="1" indent="-174625" eaLnBrk="1" hangingPunct="1">
              <a:lnSpc>
                <a:spcPct val="105000"/>
              </a:lnSpc>
              <a:spcBef>
                <a:spcPct val="10000"/>
              </a:spcBef>
              <a:buClr>
                <a:schemeClr val="accent2"/>
              </a:buClr>
              <a:buFontTx/>
              <a:buChar char="•"/>
            </a:pPr>
            <a:r>
              <a:rPr lang="en-US" sz="1800" smtClean="0">
                <a:latin typeface="Arial" charset="0"/>
                <a:cs typeface="Arial" charset="0"/>
              </a:rPr>
              <a:t> output </a:t>
            </a:r>
            <a:r>
              <a:rPr lang="en-US" sz="1800" smtClean="0">
                <a:latin typeface="Arial" charset="0"/>
                <a:cs typeface="Arial" charset="0"/>
                <a:sym typeface="Symbol" pitchFamily="18" charset="2"/>
              </a:rPr>
              <a:t></a:t>
            </a:r>
          </a:p>
          <a:p>
            <a:pPr marL="288925" lvl="1" indent="-174625" eaLnBrk="1" hangingPunct="1">
              <a:lnSpc>
                <a:spcPct val="105000"/>
              </a:lnSpc>
              <a:spcBef>
                <a:spcPct val="10000"/>
              </a:spcBef>
              <a:buClr>
                <a:schemeClr val="accent2"/>
              </a:buClr>
              <a:buFontTx/>
              <a:buChar char="•"/>
            </a:pPr>
            <a:r>
              <a:rPr lang="en-US" sz="1800" smtClean="0">
                <a:latin typeface="Arial" charset="0"/>
                <a:cs typeface="Arial" charset="0"/>
              </a:rPr>
              <a:t> unemployment </a:t>
            </a:r>
            <a:r>
              <a:rPr lang="en-US" sz="1800" smtClean="0">
                <a:latin typeface="Arial" charset="0"/>
                <a:cs typeface="Arial" charset="0"/>
                <a:sym typeface="Symbol" pitchFamily="18" charset="2"/>
              </a:rPr>
              <a:t></a:t>
            </a:r>
          </a:p>
          <a:p>
            <a:pPr marL="0" indent="0" eaLnBrk="1" hangingPunct="1">
              <a:lnSpc>
                <a:spcPct val="105000"/>
              </a:lnSpc>
              <a:buClr>
                <a:srgbClr val="FF9900"/>
              </a:buClr>
              <a:buFont typeface="Wingdings" pitchFamily="2" charset="2"/>
              <a:buNone/>
            </a:pPr>
            <a:r>
              <a:rPr lang="en-US" sz="1800" smtClean="0">
                <a:latin typeface="Arial" charset="0"/>
                <a:cs typeface="Arial" charset="0"/>
              </a:rPr>
              <a:t>…and then a gradual recovery.</a:t>
            </a:r>
          </a:p>
        </p:txBody>
      </p:sp>
      <p:graphicFrame>
        <p:nvGraphicFramePr>
          <p:cNvPr id="281605" name="Object 5"/>
          <p:cNvGraphicFramePr>
            <a:graphicFrameLocks noChangeAspect="1"/>
          </p:cNvGraphicFramePr>
          <p:nvPr/>
        </p:nvGraphicFramePr>
        <p:xfrm>
          <a:off x="3200400" y="1143000"/>
          <a:ext cx="5943600" cy="5210175"/>
        </p:xfrm>
        <a:graphic>
          <a:graphicData uri="http://schemas.openxmlformats.org/presentationml/2006/ole">
            <p:oleObj spid="_x0000_s12291" name="Chart" r:id="rId4" imgW="6412680" imgH="5512680" progId="Excel.Sheet.8">
              <p:embed/>
            </p:oleObj>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685800" y="228600"/>
            <a:ext cx="7772400" cy="914400"/>
          </a:xfrm>
        </p:spPr>
        <p:txBody>
          <a:bodyPr/>
          <a:lstStyle/>
          <a:p>
            <a:pPr algn="l" eaLnBrk="1" hangingPunct="1">
              <a:lnSpc>
                <a:spcPct val="90000"/>
              </a:lnSpc>
              <a:tabLst>
                <a:tab pos="3940175" algn="ctr"/>
              </a:tabLst>
            </a:pPr>
            <a:r>
              <a:rPr lang="en-US" sz="2400" b="1" smtClean="0">
                <a:latin typeface="Arial" charset="0"/>
                <a:cs typeface="Arial" charset="0"/>
              </a:rPr>
              <a:t>CASE STUDY:  </a:t>
            </a:r>
            <a:br>
              <a:rPr lang="en-US" sz="2400" b="1" smtClean="0">
                <a:latin typeface="Arial" charset="0"/>
                <a:cs typeface="Arial" charset="0"/>
              </a:rPr>
            </a:br>
            <a:r>
              <a:rPr lang="en-US" sz="2400" b="1" smtClean="0">
                <a:latin typeface="Arial" charset="0"/>
                <a:cs typeface="Arial" charset="0"/>
              </a:rPr>
              <a:t>	The 1970s oil shocks</a:t>
            </a:r>
          </a:p>
        </p:txBody>
      </p:sp>
      <p:sp>
        <p:nvSpPr>
          <p:cNvPr id="13316" name="Rectangle 3"/>
          <p:cNvSpPr>
            <a:spLocks noGrp="1" noChangeArrowheads="1"/>
          </p:cNvSpPr>
          <p:nvPr>
            <p:ph idx="1"/>
          </p:nvPr>
        </p:nvSpPr>
        <p:spPr>
          <a:xfrm>
            <a:off x="457200" y="1981200"/>
            <a:ext cx="2743200" cy="3200400"/>
          </a:xfrm>
          <a:solidFill>
            <a:schemeClr val="bg1"/>
          </a:solidFill>
          <a:ln>
            <a:solidFill>
              <a:schemeClr val="tx1"/>
            </a:solidFill>
          </a:ln>
        </p:spPr>
        <p:txBody>
          <a:bodyPr/>
          <a:lstStyle/>
          <a:p>
            <a:pPr marL="0" indent="0" eaLnBrk="1" hangingPunct="1">
              <a:lnSpc>
                <a:spcPct val="105000"/>
              </a:lnSpc>
              <a:spcBef>
                <a:spcPct val="50000"/>
              </a:spcBef>
              <a:buClr>
                <a:srgbClr val="FF9900"/>
              </a:buClr>
              <a:buFont typeface="Wingdings" pitchFamily="2" charset="2"/>
              <a:buNone/>
            </a:pPr>
            <a:r>
              <a:rPr lang="en-US" sz="1800" smtClean="0">
                <a:latin typeface="Arial" charset="0"/>
                <a:cs typeface="Arial" charset="0"/>
              </a:rPr>
              <a:t>Late 1970s:  </a:t>
            </a:r>
          </a:p>
          <a:p>
            <a:pPr marL="0" indent="0" eaLnBrk="1" hangingPunct="1">
              <a:lnSpc>
                <a:spcPct val="105000"/>
              </a:lnSpc>
              <a:buClr>
                <a:srgbClr val="FF9900"/>
              </a:buClr>
              <a:buFont typeface="Wingdings" pitchFamily="2" charset="2"/>
              <a:buNone/>
            </a:pPr>
            <a:r>
              <a:rPr lang="en-US" sz="1800" smtClean="0">
                <a:latin typeface="Arial" charset="0"/>
                <a:cs typeface="Arial" charset="0"/>
              </a:rPr>
              <a:t>  As economy was recovering, </a:t>
            </a:r>
            <a:br>
              <a:rPr lang="en-US" sz="1800" smtClean="0">
                <a:latin typeface="Arial" charset="0"/>
                <a:cs typeface="Arial" charset="0"/>
              </a:rPr>
            </a:br>
            <a:r>
              <a:rPr lang="en-US" sz="1800" smtClean="0">
                <a:latin typeface="Arial" charset="0"/>
                <a:cs typeface="Arial" charset="0"/>
              </a:rPr>
              <a:t>oil prices shot up again, causing another huge supply shock!!!</a:t>
            </a:r>
          </a:p>
        </p:txBody>
      </p:sp>
      <p:graphicFrame>
        <p:nvGraphicFramePr>
          <p:cNvPr id="339968" name="Object 1024"/>
          <p:cNvGraphicFramePr>
            <a:graphicFrameLocks noChangeAspect="1"/>
          </p:cNvGraphicFramePr>
          <p:nvPr/>
        </p:nvGraphicFramePr>
        <p:xfrm>
          <a:off x="3243263" y="1143000"/>
          <a:ext cx="5900737" cy="5170488"/>
        </p:xfrm>
        <a:graphic>
          <a:graphicData uri="http://schemas.openxmlformats.org/presentationml/2006/ole">
            <p:oleObj spid="_x0000_s13315" name="Chart" r:id="rId4" imgW="6570000" imgH="5906160" progId="Excel.Sheet.8">
              <p:embed/>
            </p:oleObj>
          </a:graphicData>
        </a:graphic>
      </p:graphicFrame>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1026"/>
          <p:cNvSpPr>
            <a:spLocks noGrp="1" noChangeArrowheads="1"/>
          </p:cNvSpPr>
          <p:nvPr>
            <p:ph type="title"/>
          </p:nvPr>
        </p:nvSpPr>
        <p:spPr>
          <a:xfrm>
            <a:off x="685800" y="228600"/>
            <a:ext cx="7772400" cy="914400"/>
          </a:xfrm>
        </p:spPr>
        <p:txBody>
          <a:bodyPr/>
          <a:lstStyle/>
          <a:p>
            <a:pPr algn="l" eaLnBrk="1" hangingPunct="1">
              <a:lnSpc>
                <a:spcPct val="90000"/>
              </a:lnSpc>
              <a:tabLst>
                <a:tab pos="3940175" algn="ctr"/>
              </a:tabLst>
            </a:pPr>
            <a:r>
              <a:rPr lang="en-US" sz="2400" b="1" smtClean="0">
                <a:latin typeface="Arial" charset="0"/>
                <a:cs typeface="Arial" charset="0"/>
              </a:rPr>
              <a:t>CASE STUDY:  </a:t>
            </a:r>
            <a:br>
              <a:rPr lang="en-US" sz="2400" b="1" smtClean="0">
                <a:latin typeface="Arial" charset="0"/>
                <a:cs typeface="Arial" charset="0"/>
              </a:rPr>
            </a:br>
            <a:r>
              <a:rPr lang="en-US" sz="2400" b="1" smtClean="0">
                <a:latin typeface="Arial" charset="0"/>
                <a:cs typeface="Arial" charset="0"/>
              </a:rPr>
              <a:t>	The 1980s oil shocks</a:t>
            </a:r>
          </a:p>
        </p:txBody>
      </p:sp>
      <p:sp>
        <p:nvSpPr>
          <p:cNvPr id="293891" name="Rectangle 1027"/>
          <p:cNvSpPr>
            <a:spLocks noGrp="1" noChangeArrowheads="1"/>
          </p:cNvSpPr>
          <p:nvPr>
            <p:ph idx="1"/>
          </p:nvPr>
        </p:nvSpPr>
        <p:spPr>
          <a:xfrm>
            <a:off x="533400" y="1447800"/>
            <a:ext cx="2514600" cy="4495800"/>
          </a:xfrm>
          <a:solidFill>
            <a:schemeClr val="bg1"/>
          </a:solidFill>
          <a:ln>
            <a:solidFill>
              <a:schemeClr val="tx1"/>
            </a:solidFill>
          </a:ln>
        </p:spPr>
        <p:txBody>
          <a:bodyPr/>
          <a:lstStyle/>
          <a:p>
            <a:pPr marL="0" indent="0" eaLnBrk="1" hangingPunct="1">
              <a:lnSpc>
                <a:spcPct val="105000"/>
              </a:lnSpc>
              <a:spcBef>
                <a:spcPct val="50000"/>
              </a:spcBef>
              <a:buClr>
                <a:srgbClr val="FF9900"/>
              </a:buClr>
              <a:buFont typeface="Wingdings" pitchFamily="2" charset="2"/>
              <a:buNone/>
            </a:pPr>
            <a:r>
              <a:rPr lang="en-US" sz="1800" smtClean="0">
                <a:latin typeface="Arial" charset="0"/>
                <a:cs typeface="Arial" charset="0"/>
              </a:rPr>
              <a:t>1980s:  </a:t>
            </a:r>
            <a:br>
              <a:rPr lang="en-US" sz="1800" smtClean="0">
                <a:latin typeface="Arial" charset="0"/>
                <a:cs typeface="Arial" charset="0"/>
              </a:rPr>
            </a:br>
            <a:r>
              <a:rPr lang="en-US" sz="1800" smtClean="0">
                <a:latin typeface="Arial" charset="0"/>
                <a:cs typeface="Arial" charset="0"/>
              </a:rPr>
              <a:t>A favorable supply shock--</a:t>
            </a:r>
            <a:br>
              <a:rPr lang="en-US" sz="1800" smtClean="0">
                <a:latin typeface="Arial" charset="0"/>
                <a:cs typeface="Arial" charset="0"/>
              </a:rPr>
            </a:br>
            <a:r>
              <a:rPr lang="en-US" sz="1800" smtClean="0">
                <a:latin typeface="Arial" charset="0"/>
                <a:cs typeface="Arial" charset="0"/>
              </a:rPr>
              <a:t>a significant fall in oil prices.  </a:t>
            </a:r>
          </a:p>
          <a:p>
            <a:pPr marL="0" indent="0" eaLnBrk="1" hangingPunct="1">
              <a:lnSpc>
                <a:spcPct val="105000"/>
              </a:lnSpc>
              <a:spcBef>
                <a:spcPct val="30000"/>
              </a:spcBef>
              <a:buClr>
                <a:srgbClr val="FF9900"/>
              </a:buClr>
              <a:buFont typeface="Wingdings" pitchFamily="2" charset="2"/>
              <a:buNone/>
            </a:pPr>
            <a:r>
              <a:rPr lang="en-US" sz="1800" smtClean="0">
                <a:latin typeface="Arial" charset="0"/>
                <a:cs typeface="Arial" charset="0"/>
              </a:rPr>
              <a:t>As the model would predict, inflation and unemployment fell: </a:t>
            </a:r>
          </a:p>
        </p:txBody>
      </p:sp>
      <p:graphicFrame>
        <p:nvGraphicFramePr>
          <p:cNvPr id="340992" name="Object 1024"/>
          <p:cNvGraphicFramePr>
            <a:graphicFrameLocks noChangeAspect="1"/>
          </p:cNvGraphicFramePr>
          <p:nvPr/>
        </p:nvGraphicFramePr>
        <p:xfrm>
          <a:off x="3200400" y="1106488"/>
          <a:ext cx="5943600" cy="5208587"/>
        </p:xfrm>
        <a:graphic>
          <a:graphicData uri="http://schemas.openxmlformats.org/presentationml/2006/ole">
            <p:oleObj spid="_x0000_s14339" name="Chart" r:id="rId4" imgW="6468840" imgH="5883840" progId="Excel.Sheet.8">
              <p:embed/>
            </p:oleObj>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z="2400" b="1" smtClean="0">
                <a:latin typeface="Arial" charset="0"/>
                <a:cs typeface="Arial" charset="0"/>
              </a:rPr>
              <a:t>Stabilization policy</a:t>
            </a:r>
          </a:p>
        </p:txBody>
      </p:sp>
      <p:sp>
        <p:nvSpPr>
          <p:cNvPr id="35843" name="Rectangle 3"/>
          <p:cNvSpPr>
            <a:spLocks noGrp="1" noChangeArrowheads="1"/>
          </p:cNvSpPr>
          <p:nvPr>
            <p:ph idx="1"/>
          </p:nvPr>
        </p:nvSpPr>
        <p:spPr/>
        <p:txBody>
          <a:bodyPr/>
          <a:lstStyle/>
          <a:p>
            <a:pPr eaLnBrk="1" hangingPunct="1">
              <a:spcBef>
                <a:spcPct val="50000"/>
              </a:spcBef>
            </a:pPr>
            <a:endParaRPr lang="en-US" sz="1800" smtClean="0">
              <a:latin typeface="Arial" charset="0"/>
              <a:cs typeface="Arial" charset="0"/>
            </a:endParaRPr>
          </a:p>
          <a:p>
            <a:pPr eaLnBrk="1" hangingPunct="1">
              <a:spcBef>
                <a:spcPct val="50000"/>
              </a:spcBef>
            </a:pPr>
            <a:r>
              <a:rPr lang="en-US" sz="1800" smtClean="0">
                <a:latin typeface="Arial" charset="0"/>
                <a:cs typeface="Arial" charset="0"/>
              </a:rPr>
              <a:t>def:  policy actions aimed at reducing the severity of short-run economic fluctuations.</a:t>
            </a:r>
          </a:p>
          <a:p>
            <a:pPr eaLnBrk="1" hangingPunct="1">
              <a:spcBef>
                <a:spcPct val="50000"/>
              </a:spcBef>
            </a:pPr>
            <a:endParaRPr lang="en-US" sz="1800" smtClean="0">
              <a:latin typeface="Arial" charset="0"/>
              <a:cs typeface="Arial" charset="0"/>
            </a:endParaRPr>
          </a:p>
          <a:p>
            <a:pPr eaLnBrk="1" hangingPunct="1">
              <a:spcBef>
                <a:spcPct val="50000"/>
              </a:spcBef>
            </a:pPr>
            <a:endParaRPr lang="en-US" sz="1800" smtClean="0">
              <a:latin typeface="Arial" charset="0"/>
              <a:cs typeface="Arial" charset="0"/>
            </a:endParaRPr>
          </a:p>
          <a:p>
            <a:pPr eaLnBrk="1" hangingPunct="1">
              <a:spcBef>
                <a:spcPct val="50000"/>
              </a:spcBef>
            </a:pPr>
            <a:r>
              <a:rPr lang="en-US" sz="1800" smtClean="0">
                <a:latin typeface="Arial" charset="0"/>
                <a:cs typeface="Arial" charset="0"/>
              </a:rPr>
              <a:t>Example:  Using monetary policy to combat the effects of adverse supply shocks: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533400" y="152400"/>
            <a:ext cx="8077200" cy="838200"/>
          </a:xfrm>
        </p:spPr>
        <p:txBody>
          <a:bodyPr/>
          <a:lstStyle/>
          <a:p>
            <a:pPr eaLnBrk="1" hangingPunct="1">
              <a:lnSpc>
                <a:spcPct val="90000"/>
              </a:lnSpc>
            </a:pPr>
            <a:r>
              <a:rPr lang="en-US" sz="2400" b="1" smtClean="0">
                <a:latin typeface="Arial" charset="0"/>
                <a:cs typeface="Arial" charset="0"/>
              </a:rPr>
              <a:t>Stabilizing output with </a:t>
            </a:r>
            <a:br>
              <a:rPr lang="en-US" sz="2400" b="1" smtClean="0">
                <a:latin typeface="Arial" charset="0"/>
                <a:cs typeface="Arial" charset="0"/>
              </a:rPr>
            </a:br>
            <a:r>
              <a:rPr lang="en-US" sz="2400" b="1" smtClean="0">
                <a:latin typeface="Arial" charset="0"/>
                <a:cs typeface="Arial" charset="0"/>
              </a:rPr>
              <a:t>monetary policy</a:t>
            </a:r>
          </a:p>
        </p:txBody>
      </p:sp>
      <p:grpSp>
        <p:nvGrpSpPr>
          <p:cNvPr id="15366" name="Group 5"/>
          <p:cNvGrpSpPr>
            <a:grpSpLocks/>
          </p:cNvGrpSpPr>
          <p:nvPr/>
        </p:nvGrpSpPr>
        <p:grpSpPr bwMode="auto">
          <a:xfrm>
            <a:off x="3279775" y="3748088"/>
            <a:ext cx="5110163" cy="598487"/>
            <a:chOff x="2066" y="2361"/>
            <a:chExt cx="3219" cy="377"/>
          </a:xfrm>
        </p:grpSpPr>
        <p:graphicFrame>
          <p:nvGraphicFramePr>
            <p:cNvPr id="15364" name="Object 6"/>
            <p:cNvGraphicFramePr>
              <a:graphicFrameLocks noChangeAspect="1"/>
            </p:cNvGraphicFramePr>
            <p:nvPr/>
          </p:nvGraphicFramePr>
          <p:xfrm>
            <a:off x="2066" y="2381"/>
            <a:ext cx="255" cy="357"/>
          </p:xfrm>
          <a:graphic>
            <a:graphicData uri="http://schemas.openxmlformats.org/presentationml/2006/ole">
              <p:oleObj spid="_x0000_s15365" name="Equation" r:id="rId4" imgW="190335" imgH="266469" progId="">
                <p:embed/>
              </p:oleObj>
            </a:graphicData>
          </a:graphic>
        </p:graphicFrame>
        <p:sp>
          <p:nvSpPr>
            <p:cNvPr id="15391" name="Line 7"/>
            <p:cNvSpPr>
              <a:spLocks noChangeShapeType="1"/>
            </p:cNvSpPr>
            <p:nvPr/>
          </p:nvSpPr>
          <p:spPr bwMode="auto">
            <a:xfrm>
              <a:off x="2324" y="2587"/>
              <a:ext cx="2544" cy="0"/>
            </a:xfrm>
            <a:prstGeom prst="line">
              <a:avLst/>
            </a:prstGeom>
            <a:noFill/>
            <a:ln w="28575">
              <a:solidFill>
                <a:srgbClr val="000082"/>
              </a:solidFill>
              <a:round/>
              <a:headEnd/>
              <a:tailEnd/>
            </a:ln>
          </p:spPr>
          <p:txBody>
            <a:bodyPr/>
            <a:lstStyle/>
            <a:p>
              <a:endParaRPr lang="en-US"/>
            </a:p>
          </p:txBody>
        </p:sp>
        <p:sp>
          <p:nvSpPr>
            <p:cNvPr id="15392" name="Text Box 8"/>
            <p:cNvSpPr txBox="1">
              <a:spLocks noChangeArrowheads="1"/>
            </p:cNvSpPr>
            <p:nvPr/>
          </p:nvSpPr>
          <p:spPr bwMode="auto">
            <a:xfrm>
              <a:off x="4709" y="2361"/>
              <a:ext cx="576" cy="250"/>
            </a:xfrm>
            <a:prstGeom prst="rect">
              <a:avLst/>
            </a:prstGeom>
            <a:noFill/>
            <a:ln w="9525">
              <a:noFill/>
              <a:miter lim="800000"/>
              <a:headEnd/>
              <a:tailEnd/>
            </a:ln>
          </p:spPr>
          <p:txBody>
            <a:bodyPr lIns="0" tIns="0" rIns="0">
              <a:spAutoFit/>
            </a:bodyPr>
            <a:lstStyle/>
            <a:p>
              <a:pPr>
                <a:spcBef>
                  <a:spcPct val="50000"/>
                </a:spcBef>
              </a:pPr>
              <a:r>
                <a:rPr lang="en-US" sz="2300" i="1">
                  <a:latin typeface="Tahoma" pitchFamily="34" charset="0"/>
                </a:rPr>
                <a:t>SRAS</a:t>
              </a:r>
              <a:r>
                <a:rPr lang="en-US" sz="2300" baseline="-25000">
                  <a:latin typeface="Tahoma" pitchFamily="34" charset="0"/>
                </a:rPr>
                <a:t>1</a:t>
              </a:r>
              <a:endParaRPr lang="en-US" baseline="-25000"/>
            </a:p>
          </p:txBody>
        </p:sp>
      </p:grpSp>
      <p:grpSp>
        <p:nvGrpSpPr>
          <p:cNvPr id="15367" name="Group 9"/>
          <p:cNvGrpSpPr>
            <a:grpSpLocks/>
          </p:cNvGrpSpPr>
          <p:nvPr/>
        </p:nvGrpSpPr>
        <p:grpSpPr bwMode="auto">
          <a:xfrm>
            <a:off x="3352800" y="1471613"/>
            <a:ext cx="5257800" cy="4090987"/>
            <a:chOff x="2976" y="1296"/>
            <a:chExt cx="2304" cy="2053"/>
          </a:xfrm>
        </p:grpSpPr>
        <p:grpSp>
          <p:nvGrpSpPr>
            <p:cNvPr id="15386" name="Group 10"/>
            <p:cNvGrpSpPr>
              <a:grpSpLocks/>
            </p:cNvGrpSpPr>
            <p:nvPr/>
          </p:nvGrpSpPr>
          <p:grpSpPr bwMode="auto">
            <a:xfrm>
              <a:off x="3120" y="1536"/>
              <a:ext cx="1968" cy="1728"/>
              <a:chOff x="2640" y="1056"/>
              <a:chExt cx="2496" cy="2112"/>
            </a:xfrm>
          </p:grpSpPr>
          <p:sp>
            <p:nvSpPr>
              <p:cNvPr id="15389" name="Line 11"/>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15390" name="Line 12"/>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15387" name="Text Box 13"/>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15388" name="Text Box 14"/>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15368" name="Group 15"/>
          <p:cNvGrpSpPr>
            <a:grpSpLocks/>
          </p:cNvGrpSpPr>
          <p:nvPr/>
        </p:nvGrpSpPr>
        <p:grpSpPr bwMode="auto">
          <a:xfrm>
            <a:off x="4114800" y="1143000"/>
            <a:ext cx="3803650" cy="3600450"/>
            <a:chOff x="2592" y="720"/>
            <a:chExt cx="2396" cy="2268"/>
          </a:xfrm>
        </p:grpSpPr>
        <p:sp>
          <p:nvSpPr>
            <p:cNvPr id="15384" name="Arc 16"/>
            <p:cNvSpPr>
              <a:spLocks/>
            </p:cNvSpPr>
            <p:nvPr/>
          </p:nvSpPr>
          <p:spPr bwMode="auto">
            <a:xfrm flipH="1" flipV="1">
              <a:off x="2592" y="720"/>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86"/>
              </a:solidFill>
              <a:round/>
              <a:headEnd/>
              <a:tailEnd/>
            </a:ln>
          </p:spPr>
          <p:txBody>
            <a:bodyPr wrap="none" anchor="ctr"/>
            <a:lstStyle/>
            <a:p>
              <a:endParaRPr lang="en-US"/>
            </a:p>
          </p:txBody>
        </p:sp>
        <p:sp>
          <p:nvSpPr>
            <p:cNvPr id="15385" name="Text Box 17"/>
            <p:cNvSpPr txBox="1">
              <a:spLocks noChangeArrowheads="1"/>
            </p:cNvSpPr>
            <p:nvPr/>
          </p:nvSpPr>
          <p:spPr bwMode="auto">
            <a:xfrm>
              <a:off x="4378" y="2709"/>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1</a:t>
              </a:r>
            </a:p>
          </p:txBody>
        </p:sp>
      </p:grpSp>
      <p:sp>
        <p:nvSpPr>
          <p:cNvPr id="155669" name="Text Box 21"/>
          <p:cNvSpPr txBox="1">
            <a:spLocks noChangeArrowheads="1"/>
          </p:cNvSpPr>
          <p:nvPr/>
        </p:nvSpPr>
        <p:spPr bwMode="auto">
          <a:xfrm>
            <a:off x="4876800" y="3001963"/>
            <a:ext cx="228600" cy="350837"/>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B</a:t>
            </a:r>
            <a:endParaRPr lang="en-US" sz="2300"/>
          </a:p>
        </p:txBody>
      </p:sp>
      <p:grpSp>
        <p:nvGrpSpPr>
          <p:cNvPr id="6" name="Group 22"/>
          <p:cNvGrpSpPr>
            <a:grpSpLocks/>
          </p:cNvGrpSpPr>
          <p:nvPr/>
        </p:nvGrpSpPr>
        <p:grpSpPr bwMode="auto">
          <a:xfrm>
            <a:off x="3259138" y="3036888"/>
            <a:ext cx="5122862" cy="598487"/>
            <a:chOff x="2053" y="1913"/>
            <a:chExt cx="3227" cy="377"/>
          </a:xfrm>
        </p:grpSpPr>
        <p:graphicFrame>
          <p:nvGraphicFramePr>
            <p:cNvPr id="15363" name="Object 23"/>
            <p:cNvGraphicFramePr>
              <a:graphicFrameLocks noChangeAspect="1"/>
            </p:cNvGraphicFramePr>
            <p:nvPr/>
          </p:nvGraphicFramePr>
          <p:xfrm>
            <a:off x="2053" y="1933"/>
            <a:ext cx="272" cy="357"/>
          </p:xfrm>
          <a:graphic>
            <a:graphicData uri="http://schemas.openxmlformats.org/presentationml/2006/ole">
              <p:oleObj spid="_x0000_s15366" name="Equation" r:id="rId5" imgW="203024" imgH="266469" progId="">
                <p:embed/>
              </p:oleObj>
            </a:graphicData>
          </a:graphic>
        </p:graphicFrame>
        <p:sp>
          <p:nvSpPr>
            <p:cNvPr id="15382" name="Line 24"/>
            <p:cNvSpPr>
              <a:spLocks noChangeShapeType="1"/>
            </p:cNvSpPr>
            <p:nvPr/>
          </p:nvSpPr>
          <p:spPr bwMode="auto">
            <a:xfrm>
              <a:off x="2319" y="2139"/>
              <a:ext cx="2544" cy="0"/>
            </a:xfrm>
            <a:prstGeom prst="line">
              <a:avLst/>
            </a:prstGeom>
            <a:noFill/>
            <a:ln w="28575">
              <a:solidFill>
                <a:srgbClr val="FF0000"/>
              </a:solidFill>
              <a:round/>
              <a:headEnd/>
              <a:tailEnd/>
            </a:ln>
          </p:spPr>
          <p:txBody>
            <a:bodyPr/>
            <a:lstStyle/>
            <a:p>
              <a:endParaRPr lang="en-US"/>
            </a:p>
          </p:txBody>
        </p:sp>
        <p:sp>
          <p:nvSpPr>
            <p:cNvPr id="15383" name="Text Box 25"/>
            <p:cNvSpPr txBox="1">
              <a:spLocks noChangeArrowheads="1"/>
            </p:cNvSpPr>
            <p:nvPr/>
          </p:nvSpPr>
          <p:spPr bwMode="auto">
            <a:xfrm>
              <a:off x="4704" y="1913"/>
              <a:ext cx="576" cy="250"/>
            </a:xfrm>
            <a:prstGeom prst="rect">
              <a:avLst/>
            </a:prstGeom>
            <a:noFill/>
            <a:ln w="9525">
              <a:noFill/>
              <a:miter lim="800000"/>
              <a:headEnd/>
              <a:tailEnd/>
            </a:ln>
          </p:spPr>
          <p:txBody>
            <a:bodyPr lIns="0" tIns="0" rIns="0">
              <a:spAutoFit/>
            </a:bodyPr>
            <a:lstStyle/>
            <a:p>
              <a:pPr>
                <a:spcBef>
                  <a:spcPct val="50000"/>
                </a:spcBef>
              </a:pPr>
              <a:r>
                <a:rPr lang="en-US" sz="2300" i="1">
                  <a:latin typeface="Tahoma" pitchFamily="34" charset="0"/>
                </a:rPr>
                <a:t>SRAS</a:t>
              </a:r>
              <a:r>
                <a:rPr lang="en-US" sz="2300" baseline="-25000">
                  <a:latin typeface="Tahoma" pitchFamily="34" charset="0"/>
                </a:rPr>
                <a:t>2</a:t>
              </a:r>
              <a:endParaRPr lang="en-US" baseline="-25000"/>
            </a:p>
          </p:txBody>
        </p:sp>
      </p:grpSp>
      <p:sp>
        <p:nvSpPr>
          <p:cNvPr id="15371" name="Text Box 26"/>
          <p:cNvSpPr txBox="1">
            <a:spLocks noChangeArrowheads="1"/>
          </p:cNvSpPr>
          <p:nvPr/>
        </p:nvSpPr>
        <p:spPr bwMode="auto">
          <a:xfrm>
            <a:off x="5943600" y="3733800"/>
            <a:ext cx="228600" cy="350838"/>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A</a:t>
            </a:r>
            <a:endParaRPr lang="en-US" sz="2300"/>
          </a:p>
        </p:txBody>
      </p:sp>
      <p:grpSp>
        <p:nvGrpSpPr>
          <p:cNvPr id="7" name="Group 28"/>
          <p:cNvGrpSpPr>
            <a:grpSpLocks/>
          </p:cNvGrpSpPr>
          <p:nvPr/>
        </p:nvGrpSpPr>
        <p:grpSpPr bwMode="auto">
          <a:xfrm>
            <a:off x="4746625" y="3405188"/>
            <a:ext cx="381000" cy="2473325"/>
            <a:chOff x="4251" y="2531"/>
            <a:chExt cx="240" cy="1080"/>
          </a:xfrm>
        </p:grpSpPr>
        <p:sp>
          <p:nvSpPr>
            <p:cNvPr id="15380" name="Text Box 29"/>
            <p:cNvSpPr txBox="1">
              <a:spLocks noChangeArrowheads="1"/>
            </p:cNvSpPr>
            <p:nvPr/>
          </p:nvSpPr>
          <p:spPr bwMode="auto">
            <a:xfrm>
              <a:off x="4251" y="3417"/>
              <a:ext cx="240" cy="194"/>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15381" name="Line 30"/>
            <p:cNvSpPr>
              <a:spLocks noChangeShapeType="1"/>
            </p:cNvSpPr>
            <p:nvPr/>
          </p:nvSpPr>
          <p:spPr bwMode="auto">
            <a:xfrm flipH="1">
              <a:off x="4346" y="2531"/>
              <a:ext cx="0" cy="864"/>
            </a:xfrm>
            <a:prstGeom prst="line">
              <a:avLst/>
            </a:prstGeom>
            <a:noFill/>
            <a:ln w="12700">
              <a:solidFill>
                <a:srgbClr val="FF0000"/>
              </a:solidFill>
              <a:prstDash val="dash"/>
              <a:round/>
              <a:headEnd/>
              <a:tailEnd/>
            </a:ln>
          </p:spPr>
          <p:txBody>
            <a:bodyPr/>
            <a:lstStyle/>
            <a:p>
              <a:endParaRPr lang="en-US"/>
            </a:p>
          </p:txBody>
        </p:sp>
      </p:grpSp>
      <p:grpSp>
        <p:nvGrpSpPr>
          <p:cNvPr id="15373" name="Group 32"/>
          <p:cNvGrpSpPr>
            <a:grpSpLocks/>
          </p:cNvGrpSpPr>
          <p:nvPr/>
        </p:nvGrpSpPr>
        <p:grpSpPr bwMode="auto">
          <a:xfrm>
            <a:off x="5410200" y="1524000"/>
            <a:ext cx="1066800" cy="4267200"/>
            <a:chOff x="3408" y="960"/>
            <a:chExt cx="672" cy="2688"/>
          </a:xfrm>
        </p:grpSpPr>
        <p:grpSp>
          <p:nvGrpSpPr>
            <p:cNvPr id="15377" name="Group 18"/>
            <p:cNvGrpSpPr>
              <a:grpSpLocks/>
            </p:cNvGrpSpPr>
            <p:nvPr/>
          </p:nvGrpSpPr>
          <p:grpSpPr bwMode="auto">
            <a:xfrm>
              <a:off x="3408" y="960"/>
              <a:ext cx="672" cy="2435"/>
              <a:chOff x="3408" y="960"/>
              <a:chExt cx="672" cy="2435"/>
            </a:xfrm>
          </p:grpSpPr>
          <p:sp>
            <p:nvSpPr>
              <p:cNvPr id="15378" name="Line 19"/>
              <p:cNvSpPr>
                <a:spLocks noChangeShapeType="1"/>
              </p:cNvSpPr>
              <p:nvPr/>
            </p:nvSpPr>
            <p:spPr bwMode="auto">
              <a:xfrm flipV="1">
                <a:off x="3692" y="1235"/>
                <a:ext cx="0" cy="2160"/>
              </a:xfrm>
              <a:prstGeom prst="line">
                <a:avLst/>
              </a:prstGeom>
              <a:noFill/>
              <a:ln w="28575">
                <a:solidFill>
                  <a:srgbClr val="000082"/>
                </a:solidFill>
                <a:round/>
                <a:headEnd/>
                <a:tailEnd/>
              </a:ln>
            </p:spPr>
            <p:txBody>
              <a:bodyPr/>
              <a:lstStyle/>
              <a:p>
                <a:endParaRPr lang="en-US"/>
              </a:p>
            </p:txBody>
          </p:sp>
          <p:sp>
            <p:nvSpPr>
              <p:cNvPr id="15379" name="Text Box 20"/>
              <p:cNvSpPr txBox="1">
                <a:spLocks noChangeArrowheads="1"/>
              </p:cNvSpPr>
              <p:nvPr/>
            </p:nvSpPr>
            <p:spPr bwMode="auto">
              <a:xfrm>
                <a:off x="3408" y="960"/>
                <a:ext cx="67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LRAS</a:t>
                </a:r>
                <a:endParaRPr lang="en-US" sz="2300" baseline="-25000">
                  <a:latin typeface="Tahoma" pitchFamily="34" charset="0"/>
                </a:endParaRPr>
              </a:p>
            </p:txBody>
          </p:sp>
        </p:grpSp>
        <p:graphicFrame>
          <p:nvGraphicFramePr>
            <p:cNvPr id="15362" name="Object 31"/>
            <p:cNvGraphicFramePr>
              <a:graphicFrameLocks noChangeAspect="1"/>
            </p:cNvGraphicFramePr>
            <p:nvPr/>
          </p:nvGraphicFramePr>
          <p:xfrm>
            <a:off x="3600" y="3395"/>
            <a:ext cx="193" cy="253"/>
          </p:xfrm>
          <a:graphic>
            <a:graphicData uri="http://schemas.openxmlformats.org/presentationml/2006/ole">
              <p:oleObj spid="_x0000_s15367" name="Equation" r:id="rId6" imgW="164885" imgH="215619" progId="">
                <p:embed/>
              </p:oleObj>
            </a:graphicData>
          </a:graphic>
        </p:graphicFrame>
      </p:grpSp>
      <p:sp>
        <p:nvSpPr>
          <p:cNvPr id="155684" name="Rectangle 36"/>
          <p:cNvSpPr>
            <a:spLocks noChangeArrowheads="1"/>
          </p:cNvSpPr>
          <p:nvPr/>
        </p:nvSpPr>
        <p:spPr bwMode="auto">
          <a:xfrm>
            <a:off x="685800" y="1600200"/>
            <a:ext cx="2057400" cy="2133600"/>
          </a:xfrm>
          <a:prstGeom prst="rect">
            <a:avLst/>
          </a:prstGeom>
          <a:solidFill>
            <a:srgbClr val="FFCCCC"/>
          </a:solidFill>
          <a:ln w="9525">
            <a:noFill/>
            <a:miter lim="800000"/>
            <a:headEnd/>
            <a:tailEnd/>
          </a:ln>
        </p:spPr>
        <p:txBody>
          <a:bodyPr/>
          <a:lstStyle/>
          <a:p>
            <a:pPr>
              <a:lnSpc>
                <a:spcPct val="105000"/>
              </a:lnSpc>
              <a:spcBef>
                <a:spcPct val="50000"/>
              </a:spcBef>
              <a:buClr>
                <a:srgbClr val="FF9900"/>
              </a:buClr>
              <a:buSzPct val="110000"/>
              <a:buFont typeface="Wingdings" pitchFamily="2" charset="2"/>
              <a:buNone/>
            </a:pPr>
            <a:r>
              <a:rPr lang="en-US">
                <a:latin typeface="Tahoma" pitchFamily="34" charset="0"/>
              </a:rPr>
              <a:t>The adverse supply shock moves the economy to </a:t>
            </a:r>
            <a:br>
              <a:rPr lang="en-US">
                <a:latin typeface="Tahoma" pitchFamily="34" charset="0"/>
              </a:rPr>
            </a:br>
            <a:r>
              <a:rPr lang="en-US">
                <a:latin typeface="Tahoma" pitchFamily="34" charset="0"/>
              </a:rPr>
              <a:t>point B.</a:t>
            </a:r>
          </a:p>
        </p:txBody>
      </p:sp>
      <p:sp>
        <p:nvSpPr>
          <p:cNvPr id="155687" name="Line 39"/>
          <p:cNvSpPr>
            <a:spLocks noChangeShapeType="1"/>
          </p:cNvSpPr>
          <p:nvPr/>
        </p:nvSpPr>
        <p:spPr bwMode="auto">
          <a:xfrm flipV="1">
            <a:off x="3898900" y="3422650"/>
            <a:ext cx="3175" cy="657225"/>
          </a:xfrm>
          <a:prstGeom prst="line">
            <a:avLst/>
          </a:prstGeom>
          <a:noFill/>
          <a:ln w="38100">
            <a:solidFill>
              <a:schemeClr val="tx1"/>
            </a:solidFill>
            <a:round/>
            <a:headEnd/>
            <a:tailEnd type="triangle" w="lg" len="med"/>
          </a:ln>
        </p:spPr>
        <p:txBody>
          <a:bodyPr/>
          <a:lstStyle/>
          <a:p>
            <a:endParaRPr lang="en-US"/>
          </a:p>
        </p:txBody>
      </p:sp>
      <p:sp>
        <p:nvSpPr>
          <p:cNvPr id="155688" name="Line 40"/>
          <p:cNvSpPr>
            <a:spLocks noChangeShapeType="1"/>
          </p:cNvSpPr>
          <p:nvPr/>
        </p:nvSpPr>
        <p:spPr bwMode="auto">
          <a:xfrm>
            <a:off x="4897438" y="5256213"/>
            <a:ext cx="946150" cy="1587"/>
          </a:xfrm>
          <a:prstGeom prst="line">
            <a:avLst/>
          </a:prstGeom>
          <a:noFill/>
          <a:ln w="38100">
            <a:solidFill>
              <a:schemeClr val="tx1"/>
            </a:solidFill>
            <a:round/>
            <a:headEnd type="triangle" w="lg" len="med"/>
            <a:tailEnd type="none" w="lg" len="med"/>
          </a:ln>
        </p:spPr>
        <p:txBody>
          <a:bodyPr/>
          <a:lstStyle/>
          <a:p>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Grp="1" noChangeArrowheads="1"/>
          </p:cNvSpPr>
          <p:nvPr>
            <p:ph type="title"/>
          </p:nvPr>
        </p:nvSpPr>
        <p:spPr>
          <a:xfrm>
            <a:off x="533400" y="152400"/>
            <a:ext cx="8077200" cy="838200"/>
          </a:xfrm>
        </p:spPr>
        <p:txBody>
          <a:bodyPr/>
          <a:lstStyle/>
          <a:p>
            <a:pPr eaLnBrk="1" hangingPunct="1">
              <a:lnSpc>
                <a:spcPct val="90000"/>
              </a:lnSpc>
            </a:pPr>
            <a:r>
              <a:rPr lang="en-US" sz="2400" b="1" smtClean="0">
                <a:latin typeface="Arial" charset="0"/>
                <a:cs typeface="Arial" charset="0"/>
              </a:rPr>
              <a:t>Stabilizing output with </a:t>
            </a:r>
            <a:br>
              <a:rPr lang="en-US" sz="2400" b="1" smtClean="0">
                <a:latin typeface="Arial" charset="0"/>
                <a:cs typeface="Arial" charset="0"/>
              </a:rPr>
            </a:br>
            <a:r>
              <a:rPr lang="en-US" sz="2400" b="1" smtClean="0">
                <a:latin typeface="Arial" charset="0"/>
                <a:cs typeface="Arial" charset="0"/>
              </a:rPr>
              <a:t>monetary policy</a:t>
            </a:r>
          </a:p>
        </p:txBody>
      </p:sp>
      <p:grpSp>
        <p:nvGrpSpPr>
          <p:cNvPr id="16390" name="Group 43"/>
          <p:cNvGrpSpPr>
            <a:grpSpLocks/>
          </p:cNvGrpSpPr>
          <p:nvPr/>
        </p:nvGrpSpPr>
        <p:grpSpPr bwMode="auto">
          <a:xfrm>
            <a:off x="3276600" y="3810000"/>
            <a:ext cx="4451350" cy="566738"/>
            <a:chOff x="2064" y="2400"/>
            <a:chExt cx="2804" cy="357"/>
          </a:xfrm>
        </p:grpSpPr>
        <p:graphicFrame>
          <p:nvGraphicFramePr>
            <p:cNvPr id="16388" name="Object 4"/>
            <p:cNvGraphicFramePr>
              <a:graphicFrameLocks noChangeAspect="1"/>
            </p:cNvGraphicFramePr>
            <p:nvPr/>
          </p:nvGraphicFramePr>
          <p:xfrm>
            <a:off x="2064" y="2400"/>
            <a:ext cx="255" cy="357"/>
          </p:xfrm>
          <a:graphic>
            <a:graphicData uri="http://schemas.openxmlformats.org/presentationml/2006/ole">
              <p:oleObj spid="_x0000_s16389" name="Equation" r:id="rId4" imgW="190335" imgH="266469" progId="">
                <p:embed/>
              </p:oleObj>
            </a:graphicData>
          </a:graphic>
        </p:graphicFrame>
        <p:sp>
          <p:nvSpPr>
            <p:cNvPr id="16422" name="Line 5"/>
            <p:cNvSpPr>
              <a:spLocks noChangeShapeType="1"/>
            </p:cNvSpPr>
            <p:nvPr/>
          </p:nvSpPr>
          <p:spPr bwMode="auto">
            <a:xfrm>
              <a:off x="2324" y="2587"/>
              <a:ext cx="2544" cy="0"/>
            </a:xfrm>
            <a:prstGeom prst="line">
              <a:avLst/>
            </a:prstGeom>
            <a:noFill/>
            <a:ln w="28575">
              <a:solidFill>
                <a:srgbClr val="DDDDDD"/>
              </a:solidFill>
              <a:round/>
              <a:headEnd/>
              <a:tailEnd/>
            </a:ln>
          </p:spPr>
          <p:txBody>
            <a:bodyPr/>
            <a:lstStyle/>
            <a:p>
              <a:endParaRPr lang="en-US"/>
            </a:p>
          </p:txBody>
        </p:sp>
      </p:grpSp>
      <p:grpSp>
        <p:nvGrpSpPr>
          <p:cNvPr id="16391" name="Group 7"/>
          <p:cNvGrpSpPr>
            <a:grpSpLocks/>
          </p:cNvGrpSpPr>
          <p:nvPr/>
        </p:nvGrpSpPr>
        <p:grpSpPr bwMode="auto">
          <a:xfrm>
            <a:off x="3352800" y="1471613"/>
            <a:ext cx="5257800" cy="4090987"/>
            <a:chOff x="2976" y="1296"/>
            <a:chExt cx="2304" cy="2053"/>
          </a:xfrm>
        </p:grpSpPr>
        <p:grpSp>
          <p:nvGrpSpPr>
            <p:cNvPr id="16417" name="Group 8"/>
            <p:cNvGrpSpPr>
              <a:grpSpLocks/>
            </p:cNvGrpSpPr>
            <p:nvPr/>
          </p:nvGrpSpPr>
          <p:grpSpPr bwMode="auto">
            <a:xfrm>
              <a:off x="3120" y="1536"/>
              <a:ext cx="1968" cy="1728"/>
              <a:chOff x="2640" y="1056"/>
              <a:chExt cx="2496" cy="2112"/>
            </a:xfrm>
          </p:grpSpPr>
          <p:sp>
            <p:nvSpPr>
              <p:cNvPr id="16420" name="Line 9"/>
              <p:cNvSpPr>
                <a:spLocks noChangeShapeType="1"/>
              </p:cNvSpPr>
              <p:nvPr/>
            </p:nvSpPr>
            <p:spPr bwMode="auto">
              <a:xfrm>
                <a:off x="2640" y="1056"/>
                <a:ext cx="0" cy="2112"/>
              </a:xfrm>
              <a:prstGeom prst="line">
                <a:avLst/>
              </a:prstGeom>
              <a:noFill/>
              <a:ln w="12700">
                <a:solidFill>
                  <a:schemeClr val="tx1"/>
                </a:solidFill>
                <a:round/>
                <a:headEnd/>
                <a:tailEnd/>
              </a:ln>
            </p:spPr>
            <p:txBody>
              <a:bodyPr/>
              <a:lstStyle/>
              <a:p>
                <a:endParaRPr lang="en-US"/>
              </a:p>
            </p:txBody>
          </p:sp>
          <p:sp>
            <p:nvSpPr>
              <p:cNvPr id="16421" name="Line 10"/>
              <p:cNvSpPr>
                <a:spLocks noChangeShapeType="1"/>
              </p:cNvSpPr>
              <p:nvPr/>
            </p:nvSpPr>
            <p:spPr bwMode="auto">
              <a:xfrm>
                <a:off x="2640" y="3168"/>
                <a:ext cx="2496" cy="0"/>
              </a:xfrm>
              <a:prstGeom prst="line">
                <a:avLst/>
              </a:prstGeom>
              <a:noFill/>
              <a:ln w="12700">
                <a:solidFill>
                  <a:schemeClr val="tx1"/>
                </a:solidFill>
                <a:round/>
                <a:headEnd/>
                <a:tailEnd/>
              </a:ln>
            </p:spPr>
            <p:txBody>
              <a:bodyPr/>
              <a:lstStyle/>
              <a:p>
                <a:endParaRPr lang="en-US"/>
              </a:p>
            </p:txBody>
          </p:sp>
        </p:grpSp>
        <p:sp>
          <p:nvSpPr>
            <p:cNvPr id="16418" name="Text Box 11"/>
            <p:cNvSpPr txBox="1">
              <a:spLocks noChangeArrowheads="1"/>
            </p:cNvSpPr>
            <p:nvPr/>
          </p:nvSpPr>
          <p:spPr bwMode="auto">
            <a:xfrm>
              <a:off x="4944" y="3120"/>
              <a:ext cx="336" cy="229"/>
            </a:xfrm>
            <a:prstGeom prst="rect">
              <a:avLst/>
            </a:prstGeom>
            <a:noFill/>
            <a:ln w="9525">
              <a:noFill/>
              <a:miter lim="800000"/>
              <a:headEnd/>
              <a:tailEnd/>
            </a:ln>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16419" name="Text Box 12"/>
            <p:cNvSpPr txBox="1">
              <a:spLocks noChangeArrowheads="1"/>
            </p:cNvSpPr>
            <p:nvPr/>
          </p:nvSpPr>
          <p:spPr bwMode="auto">
            <a:xfrm>
              <a:off x="2976" y="1296"/>
              <a:ext cx="240" cy="229"/>
            </a:xfrm>
            <a:prstGeom prst="rect">
              <a:avLst/>
            </a:prstGeom>
            <a:noFill/>
            <a:ln w="9525">
              <a:noFill/>
              <a:miter lim="800000"/>
              <a:headEnd/>
              <a:tailEnd/>
            </a:ln>
          </p:spPr>
          <p:txBody>
            <a:bodyPr>
              <a:spAutoFit/>
            </a:bodyPr>
            <a:lstStyle/>
            <a:p>
              <a:pPr algn="ctr">
                <a:tabLst>
                  <a:tab pos="1082675" algn="r"/>
                  <a:tab pos="1830388" algn="r"/>
                </a:tabLst>
              </a:pPr>
              <a:r>
                <a:rPr lang="en-US" b="1" i="1">
                  <a:latin typeface="Tahoma" pitchFamily="34" charset="0"/>
                </a:rPr>
                <a:t>P</a:t>
              </a:r>
              <a:endParaRPr lang="en-US" sz="2200">
                <a:latin typeface="Arial" charset="0"/>
              </a:endParaRPr>
            </a:p>
          </p:txBody>
        </p:sp>
      </p:grpSp>
      <p:grpSp>
        <p:nvGrpSpPr>
          <p:cNvPr id="16392" name="Group 13"/>
          <p:cNvGrpSpPr>
            <a:grpSpLocks/>
          </p:cNvGrpSpPr>
          <p:nvPr/>
        </p:nvGrpSpPr>
        <p:grpSpPr bwMode="auto">
          <a:xfrm>
            <a:off x="4114800" y="1143000"/>
            <a:ext cx="3803650" cy="3600450"/>
            <a:chOff x="2592" y="720"/>
            <a:chExt cx="2396" cy="2268"/>
          </a:xfrm>
        </p:grpSpPr>
        <p:sp>
          <p:nvSpPr>
            <p:cNvPr id="16415" name="Arc 14"/>
            <p:cNvSpPr>
              <a:spLocks/>
            </p:cNvSpPr>
            <p:nvPr/>
          </p:nvSpPr>
          <p:spPr bwMode="auto">
            <a:xfrm flipH="1" flipV="1">
              <a:off x="2592" y="720"/>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86"/>
              </a:solidFill>
              <a:round/>
              <a:headEnd/>
              <a:tailEnd/>
            </a:ln>
          </p:spPr>
          <p:txBody>
            <a:bodyPr wrap="none" anchor="ctr"/>
            <a:lstStyle/>
            <a:p>
              <a:endParaRPr lang="en-US"/>
            </a:p>
          </p:txBody>
        </p:sp>
        <p:sp>
          <p:nvSpPr>
            <p:cNvPr id="16416" name="Text Box 15"/>
            <p:cNvSpPr txBox="1">
              <a:spLocks noChangeArrowheads="1"/>
            </p:cNvSpPr>
            <p:nvPr/>
          </p:nvSpPr>
          <p:spPr bwMode="auto">
            <a:xfrm>
              <a:off x="4378" y="2709"/>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1</a:t>
              </a:r>
            </a:p>
          </p:txBody>
        </p:sp>
      </p:grpSp>
      <p:sp>
        <p:nvSpPr>
          <p:cNvPr id="16393" name="Text Box 16"/>
          <p:cNvSpPr txBox="1">
            <a:spLocks noChangeArrowheads="1"/>
          </p:cNvSpPr>
          <p:nvPr/>
        </p:nvSpPr>
        <p:spPr bwMode="auto">
          <a:xfrm>
            <a:off x="4876800" y="3001963"/>
            <a:ext cx="228600" cy="350837"/>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B</a:t>
            </a:r>
            <a:endParaRPr lang="en-US" sz="2300"/>
          </a:p>
        </p:txBody>
      </p:sp>
      <p:grpSp>
        <p:nvGrpSpPr>
          <p:cNvPr id="16394" name="Group 17"/>
          <p:cNvGrpSpPr>
            <a:grpSpLocks/>
          </p:cNvGrpSpPr>
          <p:nvPr/>
        </p:nvGrpSpPr>
        <p:grpSpPr bwMode="auto">
          <a:xfrm>
            <a:off x="3259138" y="3036888"/>
            <a:ext cx="5122862" cy="598487"/>
            <a:chOff x="2053" y="1913"/>
            <a:chExt cx="3227" cy="377"/>
          </a:xfrm>
        </p:grpSpPr>
        <p:graphicFrame>
          <p:nvGraphicFramePr>
            <p:cNvPr id="16387" name="Object 18"/>
            <p:cNvGraphicFramePr>
              <a:graphicFrameLocks noChangeAspect="1"/>
            </p:cNvGraphicFramePr>
            <p:nvPr/>
          </p:nvGraphicFramePr>
          <p:xfrm>
            <a:off x="2053" y="1933"/>
            <a:ext cx="272" cy="357"/>
          </p:xfrm>
          <a:graphic>
            <a:graphicData uri="http://schemas.openxmlformats.org/presentationml/2006/ole">
              <p:oleObj spid="_x0000_s16390" name="Equation" r:id="rId5" imgW="203024" imgH="266469" progId="">
                <p:embed/>
              </p:oleObj>
            </a:graphicData>
          </a:graphic>
        </p:graphicFrame>
        <p:sp>
          <p:nvSpPr>
            <p:cNvPr id="16413" name="Line 19"/>
            <p:cNvSpPr>
              <a:spLocks noChangeShapeType="1"/>
            </p:cNvSpPr>
            <p:nvPr/>
          </p:nvSpPr>
          <p:spPr bwMode="auto">
            <a:xfrm>
              <a:off x="2319" y="2139"/>
              <a:ext cx="2544" cy="0"/>
            </a:xfrm>
            <a:prstGeom prst="line">
              <a:avLst/>
            </a:prstGeom>
            <a:noFill/>
            <a:ln w="28575">
              <a:solidFill>
                <a:srgbClr val="FF0000"/>
              </a:solidFill>
              <a:round/>
              <a:headEnd/>
              <a:tailEnd/>
            </a:ln>
          </p:spPr>
          <p:txBody>
            <a:bodyPr/>
            <a:lstStyle/>
            <a:p>
              <a:endParaRPr lang="en-US"/>
            </a:p>
          </p:txBody>
        </p:sp>
        <p:sp>
          <p:nvSpPr>
            <p:cNvPr id="16414" name="Text Box 20"/>
            <p:cNvSpPr txBox="1">
              <a:spLocks noChangeArrowheads="1"/>
            </p:cNvSpPr>
            <p:nvPr/>
          </p:nvSpPr>
          <p:spPr bwMode="auto">
            <a:xfrm>
              <a:off x="4704" y="1913"/>
              <a:ext cx="576" cy="250"/>
            </a:xfrm>
            <a:prstGeom prst="rect">
              <a:avLst/>
            </a:prstGeom>
            <a:noFill/>
            <a:ln w="9525">
              <a:noFill/>
              <a:miter lim="800000"/>
              <a:headEnd/>
              <a:tailEnd/>
            </a:ln>
          </p:spPr>
          <p:txBody>
            <a:bodyPr lIns="0" tIns="0" rIns="0">
              <a:spAutoFit/>
            </a:bodyPr>
            <a:lstStyle/>
            <a:p>
              <a:pPr>
                <a:spcBef>
                  <a:spcPct val="50000"/>
                </a:spcBef>
              </a:pPr>
              <a:r>
                <a:rPr lang="en-US" sz="2300" i="1">
                  <a:latin typeface="Tahoma" pitchFamily="34" charset="0"/>
                </a:rPr>
                <a:t>SRAS</a:t>
              </a:r>
              <a:r>
                <a:rPr lang="en-US" sz="2300" baseline="-25000">
                  <a:latin typeface="Tahoma" pitchFamily="34" charset="0"/>
                </a:rPr>
                <a:t>2</a:t>
              </a:r>
              <a:endParaRPr lang="en-US" baseline="-25000"/>
            </a:p>
          </p:txBody>
        </p:sp>
      </p:grpSp>
      <p:sp>
        <p:nvSpPr>
          <p:cNvPr id="16395" name="Text Box 21"/>
          <p:cNvSpPr txBox="1">
            <a:spLocks noChangeArrowheads="1"/>
          </p:cNvSpPr>
          <p:nvPr/>
        </p:nvSpPr>
        <p:spPr bwMode="auto">
          <a:xfrm>
            <a:off x="5943600" y="3733800"/>
            <a:ext cx="228600" cy="350838"/>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A</a:t>
            </a:r>
            <a:endParaRPr lang="en-US" sz="2300"/>
          </a:p>
        </p:txBody>
      </p:sp>
      <p:sp>
        <p:nvSpPr>
          <p:cNvPr id="308246" name="Text Box 22"/>
          <p:cNvSpPr txBox="1">
            <a:spLocks noChangeArrowheads="1"/>
          </p:cNvSpPr>
          <p:nvPr/>
        </p:nvSpPr>
        <p:spPr bwMode="auto">
          <a:xfrm>
            <a:off x="5972175" y="3049588"/>
            <a:ext cx="228600" cy="350837"/>
          </a:xfrm>
          <a:prstGeom prst="rect">
            <a:avLst/>
          </a:prstGeom>
          <a:noFill/>
          <a:ln w="9525">
            <a:noFill/>
            <a:miter lim="800000"/>
            <a:headEnd/>
            <a:tailEnd/>
          </a:ln>
        </p:spPr>
        <p:txBody>
          <a:bodyPr lIns="0" tIns="0" rIns="0" bIns="0">
            <a:spAutoFit/>
          </a:bodyPr>
          <a:lstStyle/>
          <a:p>
            <a:pPr>
              <a:spcBef>
                <a:spcPct val="50000"/>
              </a:spcBef>
            </a:pPr>
            <a:r>
              <a:rPr lang="en-US" sz="2300">
                <a:latin typeface="Tahoma" pitchFamily="34" charset="0"/>
              </a:rPr>
              <a:t>C</a:t>
            </a:r>
            <a:endParaRPr lang="en-US" sz="2300"/>
          </a:p>
        </p:txBody>
      </p:sp>
      <p:grpSp>
        <p:nvGrpSpPr>
          <p:cNvPr id="16397" name="Group 23"/>
          <p:cNvGrpSpPr>
            <a:grpSpLocks/>
          </p:cNvGrpSpPr>
          <p:nvPr/>
        </p:nvGrpSpPr>
        <p:grpSpPr bwMode="auto">
          <a:xfrm>
            <a:off x="4746625" y="3405188"/>
            <a:ext cx="381000" cy="2473325"/>
            <a:chOff x="4251" y="2531"/>
            <a:chExt cx="240" cy="1080"/>
          </a:xfrm>
        </p:grpSpPr>
        <p:sp>
          <p:nvSpPr>
            <p:cNvPr id="16411" name="Text Box 24"/>
            <p:cNvSpPr txBox="1">
              <a:spLocks noChangeArrowheads="1"/>
            </p:cNvSpPr>
            <p:nvPr/>
          </p:nvSpPr>
          <p:spPr bwMode="auto">
            <a:xfrm>
              <a:off x="4251" y="3417"/>
              <a:ext cx="240" cy="194"/>
            </a:xfrm>
            <a:prstGeom prst="rect">
              <a:avLst/>
            </a:prstGeom>
            <a:noFill/>
            <a:ln w="9525">
              <a:noFill/>
              <a:miter lim="800000"/>
              <a:headEnd/>
              <a:tailEnd/>
            </a:ln>
          </p:spPr>
          <p:txBody>
            <a:bodyPr lIns="0" tIns="0" rIns="0" bIns="9144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16412" name="Line 25"/>
            <p:cNvSpPr>
              <a:spLocks noChangeShapeType="1"/>
            </p:cNvSpPr>
            <p:nvPr/>
          </p:nvSpPr>
          <p:spPr bwMode="auto">
            <a:xfrm flipH="1">
              <a:off x="4346" y="2531"/>
              <a:ext cx="0" cy="864"/>
            </a:xfrm>
            <a:prstGeom prst="line">
              <a:avLst/>
            </a:prstGeom>
            <a:noFill/>
            <a:ln w="12700">
              <a:solidFill>
                <a:srgbClr val="FF0000"/>
              </a:solidFill>
              <a:prstDash val="dash"/>
              <a:round/>
              <a:headEnd/>
              <a:tailEnd/>
            </a:ln>
          </p:spPr>
          <p:txBody>
            <a:bodyPr/>
            <a:lstStyle/>
            <a:p>
              <a:endParaRPr lang="en-US"/>
            </a:p>
          </p:txBody>
        </p:sp>
      </p:grpSp>
      <p:grpSp>
        <p:nvGrpSpPr>
          <p:cNvPr id="16398" name="Group 26"/>
          <p:cNvGrpSpPr>
            <a:grpSpLocks/>
          </p:cNvGrpSpPr>
          <p:nvPr/>
        </p:nvGrpSpPr>
        <p:grpSpPr bwMode="auto">
          <a:xfrm>
            <a:off x="5410200" y="1524000"/>
            <a:ext cx="1066800" cy="4267200"/>
            <a:chOff x="3408" y="960"/>
            <a:chExt cx="672" cy="2688"/>
          </a:xfrm>
        </p:grpSpPr>
        <p:grpSp>
          <p:nvGrpSpPr>
            <p:cNvPr id="16408" name="Group 27"/>
            <p:cNvGrpSpPr>
              <a:grpSpLocks/>
            </p:cNvGrpSpPr>
            <p:nvPr/>
          </p:nvGrpSpPr>
          <p:grpSpPr bwMode="auto">
            <a:xfrm>
              <a:off x="3408" y="960"/>
              <a:ext cx="672" cy="2435"/>
              <a:chOff x="3408" y="960"/>
              <a:chExt cx="672" cy="2435"/>
            </a:xfrm>
          </p:grpSpPr>
          <p:sp>
            <p:nvSpPr>
              <p:cNvPr id="16409" name="Line 28"/>
              <p:cNvSpPr>
                <a:spLocks noChangeShapeType="1"/>
              </p:cNvSpPr>
              <p:nvPr/>
            </p:nvSpPr>
            <p:spPr bwMode="auto">
              <a:xfrm flipV="1">
                <a:off x="3692" y="1235"/>
                <a:ext cx="0" cy="2160"/>
              </a:xfrm>
              <a:prstGeom prst="line">
                <a:avLst/>
              </a:prstGeom>
              <a:noFill/>
              <a:ln w="28575">
                <a:solidFill>
                  <a:srgbClr val="000082"/>
                </a:solidFill>
                <a:round/>
                <a:headEnd/>
                <a:tailEnd/>
              </a:ln>
            </p:spPr>
            <p:txBody>
              <a:bodyPr/>
              <a:lstStyle/>
              <a:p>
                <a:endParaRPr lang="en-US"/>
              </a:p>
            </p:txBody>
          </p:sp>
          <p:sp>
            <p:nvSpPr>
              <p:cNvPr id="16410" name="Text Box 29"/>
              <p:cNvSpPr txBox="1">
                <a:spLocks noChangeArrowheads="1"/>
              </p:cNvSpPr>
              <p:nvPr/>
            </p:nvSpPr>
            <p:spPr bwMode="auto">
              <a:xfrm>
                <a:off x="3408" y="960"/>
                <a:ext cx="67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LRAS</a:t>
                </a:r>
                <a:endParaRPr lang="en-US" sz="2300" baseline="-25000">
                  <a:latin typeface="Tahoma" pitchFamily="34" charset="0"/>
                </a:endParaRPr>
              </a:p>
            </p:txBody>
          </p:sp>
        </p:grpSp>
        <p:graphicFrame>
          <p:nvGraphicFramePr>
            <p:cNvPr id="16386" name="Object 30"/>
            <p:cNvGraphicFramePr>
              <a:graphicFrameLocks noChangeAspect="1"/>
            </p:cNvGraphicFramePr>
            <p:nvPr/>
          </p:nvGraphicFramePr>
          <p:xfrm>
            <a:off x="3600" y="3395"/>
            <a:ext cx="193" cy="253"/>
          </p:xfrm>
          <a:graphic>
            <a:graphicData uri="http://schemas.openxmlformats.org/presentationml/2006/ole">
              <p:oleObj spid="_x0000_s16391" name="Equation" r:id="rId6" imgW="164885" imgH="215619" progId="">
                <p:embed/>
              </p:oleObj>
            </a:graphicData>
          </a:graphic>
        </p:graphicFrame>
      </p:grpSp>
      <p:grpSp>
        <p:nvGrpSpPr>
          <p:cNvPr id="10" name="Group 42"/>
          <p:cNvGrpSpPr>
            <a:grpSpLocks/>
          </p:cNvGrpSpPr>
          <p:nvPr/>
        </p:nvGrpSpPr>
        <p:grpSpPr bwMode="auto">
          <a:xfrm>
            <a:off x="4645025" y="771525"/>
            <a:ext cx="3803650" cy="3600450"/>
            <a:chOff x="2926" y="486"/>
            <a:chExt cx="2396" cy="2268"/>
          </a:xfrm>
        </p:grpSpPr>
        <p:sp>
          <p:nvSpPr>
            <p:cNvPr id="16406" name="Arc 32"/>
            <p:cNvSpPr>
              <a:spLocks/>
            </p:cNvSpPr>
            <p:nvPr/>
          </p:nvSpPr>
          <p:spPr bwMode="auto">
            <a:xfrm flipH="1" flipV="1">
              <a:off x="2926" y="486"/>
              <a:ext cx="2396" cy="2134"/>
            </a:xfrm>
            <a:custGeom>
              <a:avLst/>
              <a:gdLst>
                <a:gd name="T0" fmla="*/ 7 w 20736"/>
                <a:gd name="T1" fmla="*/ 0 h 21056"/>
                <a:gd name="T2" fmla="*/ 32 w 20736"/>
                <a:gd name="T3" fmla="*/ 16 h 21056"/>
                <a:gd name="T4" fmla="*/ 0 w 20736"/>
                <a:gd name="T5" fmla="*/ 22 h 21056"/>
                <a:gd name="T6" fmla="*/ 0 60000 65536"/>
                <a:gd name="T7" fmla="*/ 0 60000 65536"/>
                <a:gd name="T8" fmla="*/ 0 60000 65536"/>
                <a:gd name="T9" fmla="*/ 0 w 20736"/>
                <a:gd name="T10" fmla="*/ 0 h 21056"/>
                <a:gd name="T11" fmla="*/ 20736 w 20736"/>
                <a:gd name="T12" fmla="*/ 21056 h 21056"/>
              </a:gdLst>
              <a:ahLst/>
              <a:cxnLst>
                <a:cxn ang="T6">
                  <a:pos x="T0" y="T1"/>
                </a:cxn>
                <a:cxn ang="T7">
                  <a:pos x="T2" y="T3"/>
                </a:cxn>
                <a:cxn ang="T8">
                  <a:pos x="T4" y="T5"/>
                </a:cxn>
              </a:cxnLst>
              <a:rect l="T9" t="T10" r="T11" b="T12"/>
              <a:pathLst>
                <a:path w="20736" h="21056" fill="none" extrusionOk="0">
                  <a:moveTo>
                    <a:pt x="4815" y="-1"/>
                  </a:moveTo>
                  <a:cubicBezTo>
                    <a:pt x="12450" y="1745"/>
                    <a:pt x="18542" y="7488"/>
                    <a:pt x="20735" y="15007"/>
                  </a:cubicBezTo>
                </a:path>
                <a:path w="20736" h="21056" stroke="0" extrusionOk="0">
                  <a:moveTo>
                    <a:pt x="4815" y="-1"/>
                  </a:moveTo>
                  <a:cubicBezTo>
                    <a:pt x="12450" y="1745"/>
                    <a:pt x="18542" y="7488"/>
                    <a:pt x="20735" y="15007"/>
                  </a:cubicBezTo>
                  <a:lnTo>
                    <a:pt x="0" y="21056"/>
                  </a:lnTo>
                  <a:close/>
                </a:path>
              </a:pathLst>
            </a:custGeom>
            <a:noFill/>
            <a:ln w="28575">
              <a:solidFill>
                <a:srgbClr val="0000FF"/>
              </a:solidFill>
              <a:round/>
              <a:headEnd/>
              <a:tailEnd/>
            </a:ln>
          </p:spPr>
          <p:txBody>
            <a:bodyPr wrap="none" anchor="ctr"/>
            <a:lstStyle/>
            <a:p>
              <a:endParaRPr lang="en-US"/>
            </a:p>
          </p:txBody>
        </p:sp>
        <p:sp>
          <p:nvSpPr>
            <p:cNvPr id="16407" name="Text Box 33"/>
            <p:cNvSpPr txBox="1">
              <a:spLocks noChangeArrowheads="1"/>
            </p:cNvSpPr>
            <p:nvPr/>
          </p:nvSpPr>
          <p:spPr bwMode="auto">
            <a:xfrm>
              <a:off x="4712" y="2475"/>
              <a:ext cx="432" cy="279"/>
            </a:xfrm>
            <a:prstGeom prst="rect">
              <a:avLst/>
            </a:prstGeom>
            <a:noFill/>
            <a:ln w="9525">
              <a:noFill/>
              <a:miter lim="800000"/>
              <a:headEnd/>
              <a:tailEnd/>
            </a:ln>
          </p:spPr>
          <p:txBody>
            <a:bodyPr>
              <a:spAutoFit/>
            </a:bodyPr>
            <a:lstStyle/>
            <a:p>
              <a:pPr>
                <a:spcBef>
                  <a:spcPct val="50000"/>
                </a:spcBef>
              </a:pPr>
              <a:r>
                <a:rPr lang="en-US" sz="2300" i="1">
                  <a:latin typeface="Tahoma" pitchFamily="34" charset="0"/>
                </a:rPr>
                <a:t>AD</a:t>
              </a:r>
              <a:r>
                <a:rPr lang="en-US" sz="2300" baseline="-25000">
                  <a:latin typeface="Tahoma" pitchFamily="34" charset="0"/>
                </a:rPr>
                <a:t>2</a:t>
              </a:r>
            </a:p>
          </p:txBody>
        </p:sp>
      </p:grpSp>
      <p:sp>
        <p:nvSpPr>
          <p:cNvPr id="16400" name="Rectangle 35"/>
          <p:cNvSpPr>
            <a:spLocks noChangeArrowheads="1"/>
          </p:cNvSpPr>
          <p:nvPr/>
        </p:nvSpPr>
        <p:spPr bwMode="auto">
          <a:xfrm>
            <a:off x="609600" y="1524000"/>
            <a:ext cx="2286000" cy="2057400"/>
          </a:xfrm>
          <a:prstGeom prst="rect">
            <a:avLst/>
          </a:prstGeom>
          <a:solidFill>
            <a:srgbClr val="FFFFCC"/>
          </a:solidFill>
          <a:ln w="9525">
            <a:noFill/>
            <a:miter lim="800000"/>
            <a:headEnd/>
            <a:tailEnd/>
          </a:ln>
        </p:spPr>
        <p:txBody>
          <a:bodyPr/>
          <a:lstStyle/>
          <a:p>
            <a:pPr>
              <a:lnSpc>
                <a:spcPct val="105000"/>
              </a:lnSpc>
              <a:spcBef>
                <a:spcPct val="50000"/>
              </a:spcBef>
              <a:buClr>
                <a:srgbClr val="FF9900"/>
              </a:buClr>
              <a:buSzPct val="110000"/>
              <a:buFont typeface="Wingdings" pitchFamily="2" charset="2"/>
              <a:buNone/>
            </a:pPr>
            <a:r>
              <a:rPr lang="en-US">
                <a:latin typeface="Tahoma" pitchFamily="34" charset="0"/>
              </a:rPr>
              <a:t>But the Fed accommodates the shock by raising agg. demand.</a:t>
            </a:r>
          </a:p>
        </p:txBody>
      </p:sp>
      <p:sp>
        <p:nvSpPr>
          <p:cNvPr id="308260" name="Rectangle 36"/>
          <p:cNvSpPr>
            <a:spLocks noChangeArrowheads="1"/>
          </p:cNvSpPr>
          <p:nvPr/>
        </p:nvSpPr>
        <p:spPr bwMode="auto">
          <a:xfrm>
            <a:off x="381000" y="3962400"/>
            <a:ext cx="2819400" cy="2057400"/>
          </a:xfrm>
          <a:prstGeom prst="rect">
            <a:avLst/>
          </a:prstGeom>
          <a:solidFill>
            <a:srgbClr val="CCFFCC"/>
          </a:solidFill>
          <a:ln w="9525">
            <a:noFill/>
            <a:miter lim="800000"/>
            <a:headEnd/>
            <a:tailEnd/>
          </a:ln>
        </p:spPr>
        <p:txBody>
          <a:bodyPr/>
          <a:lstStyle/>
          <a:p>
            <a:pPr>
              <a:lnSpc>
                <a:spcPct val="105000"/>
              </a:lnSpc>
              <a:spcBef>
                <a:spcPct val="50000"/>
              </a:spcBef>
              <a:buClr>
                <a:srgbClr val="FF9900"/>
              </a:buClr>
              <a:buSzPct val="110000"/>
              <a:buFont typeface="Wingdings" pitchFamily="2" charset="2"/>
              <a:buNone/>
            </a:pPr>
            <a:r>
              <a:rPr lang="en-US">
                <a:latin typeface="Tahoma" pitchFamily="34" charset="0"/>
              </a:rPr>
              <a:t>results:  </a:t>
            </a:r>
            <a:br>
              <a:rPr lang="en-US">
                <a:latin typeface="Tahoma" pitchFamily="34" charset="0"/>
              </a:rPr>
            </a:br>
            <a:r>
              <a:rPr lang="en-US" b="1" i="1">
                <a:latin typeface="Tahoma" pitchFamily="34" charset="0"/>
              </a:rPr>
              <a:t>P</a:t>
            </a:r>
            <a:r>
              <a:rPr lang="en-US">
                <a:latin typeface="Tahoma" pitchFamily="34" charset="0"/>
              </a:rPr>
              <a:t>  is permanently higher, but </a:t>
            </a:r>
            <a:r>
              <a:rPr lang="en-US" b="1" i="1">
                <a:latin typeface="Tahoma" pitchFamily="34" charset="0"/>
              </a:rPr>
              <a:t>Y</a:t>
            </a:r>
            <a:r>
              <a:rPr lang="en-US">
                <a:latin typeface="Tahoma" pitchFamily="34" charset="0"/>
              </a:rPr>
              <a:t> remains at its full-employment level.</a:t>
            </a:r>
          </a:p>
        </p:txBody>
      </p:sp>
      <p:sp>
        <p:nvSpPr>
          <p:cNvPr id="16402" name="Line 37"/>
          <p:cNvSpPr>
            <a:spLocks noChangeShapeType="1"/>
          </p:cNvSpPr>
          <p:nvPr/>
        </p:nvSpPr>
        <p:spPr bwMode="auto">
          <a:xfrm flipV="1">
            <a:off x="3898900" y="3422650"/>
            <a:ext cx="3175" cy="657225"/>
          </a:xfrm>
          <a:prstGeom prst="line">
            <a:avLst/>
          </a:prstGeom>
          <a:noFill/>
          <a:ln w="38100">
            <a:solidFill>
              <a:srgbClr val="DDDDDD"/>
            </a:solidFill>
            <a:round/>
            <a:headEnd/>
            <a:tailEnd type="triangle" w="lg" len="med"/>
          </a:ln>
        </p:spPr>
        <p:txBody>
          <a:bodyPr/>
          <a:lstStyle/>
          <a:p>
            <a:endParaRPr lang="en-US"/>
          </a:p>
        </p:txBody>
      </p:sp>
      <p:sp>
        <p:nvSpPr>
          <p:cNvPr id="16403" name="Line 38"/>
          <p:cNvSpPr>
            <a:spLocks noChangeShapeType="1"/>
          </p:cNvSpPr>
          <p:nvPr/>
        </p:nvSpPr>
        <p:spPr bwMode="auto">
          <a:xfrm>
            <a:off x="4897438" y="5256213"/>
            <a:ext cx="946150" cy="1587"/>
          </a:xfrm>
          <a:prstGeom prst="line">
            <a:avLst/>
          </a:prstGeom>
          <a:noFill/>
          <a:ln w="38100">
            <a:solidFill>
              <a:srgbClr val="DDDDDD"/>
            </a:solidFill>
            <a:round/>
            <a:headEnd type="triangle" w="lg" len="med"/>
            <a:tailEnd type="none" w="lg" len="med"/>
          </a:ln>
        </p:spPr>
        <p:txBody>
          <a:bodyPr/>
          <a:lstStyle/>
          <a:p>
            <a:endParaRPr lang="en-US"/>
          </a:p>
        </p:txBody>
      </p:sp>
      <p:sp>
        <p:nvSpPr>
          <p:cNvPr id="308263" name="Line 39"/>
          <p:cNvSpPr>
            <a:spLocks noChangeShapeType="1"/>
          </p:cNvSpPr>
          <p:nvPr/>
        </p:nvSpPr>
        <p:spPr bwMode="auto">
          <a:xfrm>
            <a:off x="4424363" y="2676525"/>
            <a:ext cx="666750" cy="0"/>
          </a:xfrm>
          <a:prstGeom prst="line">
            <a:avLst/>
          </a:prstGeom>
          <a:noFill/>
          <a:ln w="38100">
            <a:solidFill>
              <a:schemeClr val="tx1"/>
            </a:solidFill>
            <a:round/>
            <a:headEnd/>
            <a:tailEnd type="triangle" w="lg" len="med"/>
          </a:ln>
        </p:spPr>
        <p:txBody>
          <a:bodyPr/>
          <a:lstStyle/>
          <a:p>
            <a:endParaRPr lang="en-US"/>
          </a:p>
        </p:txBody>
      </p:sp>
      <p:sp>
        <p:nvSpPr>
          <p:cNvPr id="308264" name="Line 40"/>
          <p:cNvSpPr>
            <a:spLocks noChangeShapeType="1"/>
          </p:cNvSpPr>
          <p:nvPr/>
        </p:nvSpPr>
        <p:spPr bwMode="auto">
          <a:xfrm>
            <a:off x="4940300" y="5257800"/>
            <a:ext cx="908050" cy="0"/>
          </a:xfrm>
          <a:prstGeom prst="line">
            <a:avLst/>
          </a:prstGeom>
          <a:noFill/>
          <a:ln w="38100">
            <a:solidFill>
              <a:schemeClr val="tx1"/>
            </a:solidFill>
            <a:round/>
            <a:headEnd/>
            <a:tailEnd type="triangle" w="lg" len="med"/>
          </a:ln>
        </p:spPr>
        <p:txBody>
          <a:bodyPr/>
          <a:lstStyle/>
          <a:p>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z="2400" b="1" smtClean="0">
                <a:latin typeface="Arial" charset="0"/>
                <a:cs typeface="Arial" charset="0"/>
              </a:rPr>
              <a:t>Summary</a:t>
            </a:r>
          </a:p>
        </p:txBody>
      </p:sp>
      <p:sp>
        <p:nvSpPr>
          <p:cNvPr id="36867" name="Rectangle 3"/>
          <p:cNvSpPr>
            <a:spLocks noGrp="1" noChangeArrowheads="1"/>
          </p:cNvSpPr>
          <p:nvPr>
            <p:ph idx="1"/>
          </p:nvPr>
        </p:nvSpPr>
        <p:spPr>
          <a:xfrm>
            <a:off x="1066800" y="1219200"/>
            <a:ext cx="7315200" cy="4648200"/>
          </a:xfrm>
        </p:spPr>
        <p:txBody>
          <a:bodyPr/>
          <a:lstStyle/>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Long run: prices are flexible, output and employment are always at their natural rates, and the classical theory applies.</a:t>
            </a:r>
          </a:p>
          <a:p>
            <a:pPr marL="404813" indent="-404813" eaLnBrk="1" hangingPunct="1">
              <a:lnSpc>
                <a:spcPct val="105000"/>
              </a:lnSpc>
              <a:buFont typeface="Calibri" pitchFamily="34" charset="0"/>
              <a:buAutoNum type="arabicPeriod"/>
            </a:pPr>
            <a:r>
              <a:rPr lang="en-US" sz="1800" smtClean="0">
                <a:latin typeface="Arial" charset="0"/>
                <a:cs typeface="Arial" charset="0"/>
              </a:rPr>
              <a:t>Short run:  prices are sticky, shocks can push output and employment away from their natural rates.  </a:t>
            </a:r>
          </a:p>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Aggregate demand and supply:  a framework to analyze economic fluctuations</a:t>
            </a:r>
          </a:p>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The aggregate demand curve slopes downward.</a:t>
            </a:r>
          </a:p>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The long-run aggregate supply curve is vertical, because output depends on technology and factor supplies, but not prices.</a:t>
            </a:r>
          </a:p>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The short-run aggregate supply curve is horizontal, because prices are sticky at predetermined levels.</a:t>
            </a:r>
          </a:p>
          <a:p>
            <a:pPr marL="404813" indent="-404813" eaLnBrk="1" hangingPunct="1">
              <a:lnSpc>
                <a:spcPct val="105000"/>
              </a:lnSpc>
              <a:spcBef>
                <a:spcPct val="60000"/>
              </a:spcBef>
              <a:buFont typeface="Wingdings" pitchFamily="2" charset="2"/>
              <a:buNone/>
            </a:pPr>
            <a:endParaRPr lang="en-US" sz="1800" smtClean="0">
              <a:latin typeface="Arial" charset="0"/>
              <a:cs typeface="Arial" charset="0"/>
            </a:endParaRPr>
          </a:p>
        </p:txBody>
      </p:sp>
      <p:pic>
        <p:nvPicPr>
          <p:cNvPr id="36868"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2400" b="1" smtClean="0">
                <a:latin typeface="Arial" charset="0"/>
                <a:cs typeface="Arial" charset="0"/>
              </a:rPr>
              <a:t>Summary</a:t>
            </a:r>
          </a:p>
        </p:txBody>
      </p:sp>
      <p:sp>
        <p:nvSpPr>
          <p:cNvPr id="37891" name="Rectangle 3"/>
          <p:cNvSpPr>
            <a:spLocks noGrp="1" noChangeArrowheads="1"/>
          </p:cNvSpPr>
          <p:nvPr>
            <p:ph idx="1"/>
          </p:nvPr>
        </p:nvSpPr>
        <p:spPr>
          <a:xfrm>
            <a:off x="1066800" y="1219200"/>
            <a:ext cx="7467600" cy="4648200"/>
          </a:xfrm>
        </p:spPr>
        <p:txBody>
          <a:bodyPr/>
          <a:lstStyle/>
          <a:p>
            <a:pPr marL="404813" indent="-404813" eaLnBrk="1" hangingPunct="1">
              <a:buFont typeface="Wingdings" pitchFamily="2" charset="2"/>
              <a:buNone/>
            </a:pPr>
            <a:r>
              <a:rPr lang="en-US" sz="1800" smtClean="0">
                <a:latin typeface="Arial" charset="0"/>
                <a:cs typeface="Arial" charset="0"/>
              </a:rPr>
              <a:t>7. Shocks to aggregate demand and supply cause fluctuations in GDP and employment in the short run.</a:t>
            </a:r>
          </a:p>
          <a:p>
            <a:pPr marL="404813" indent="-404813" eaLnBrk="1" hangingPunct="1">
              <a:buFont typeface="Wingdings" pitchFamily="2" charset="2"/>
              <a:buNone/>
            </a:pPr>
            <a:endParaRPr lang="en-US" sz="1800" smtClean="0">
              <a:latin typeface="Arial" charset="0"/>
              <a:cs typeface="Arial" charset="0"/>
            </a:endParaRPr>
          </a:p>
          <a:p>
            <a:pPr marL="404813" indent="-404813" eaLnBrk="1" hangingPunct="1">
              <a:buFont typeface="Wingdings" pitchFamily="2" charset="2"/>
              <a:buNone/>
            </a:pPr>
            <a:r>
              <a:rPr lang="en-US" sz="1800" smtClean="0">
                <a:latin typeface="Arial" charset="0"/>
                <a:cs typeface="Arial" charset="0"/>
              </a:rPr>
              <a:t>8. The Fed can attempt to stabilize the economy with monetary policy.  </a:t>
            </a:r>
          </a:p>
        </p:txBody>
      </p:sp>
      <p:pic>
        <p:nvPicPr>
          <p:cNvPr id="37892"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1831</TotalTime>
  <Words>2847</Words>
  <Application>Microsoft Office PowerPoint</Application>
  <PresentationFormat>On-screen Show (4:3)</PresentationFormat>
  <Paragraphs>356</Paragraphs>
  <Slides>34</Slides>
  <Notes>32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7" baseType="lpstr">
      <vt:lpstr>Office Theme</vt:lpstr>
      <vt:lpstr>Chart</vt:lpstr>
      <vt:lpstr>Equation</vt:lpstr>
      <vt:lpstr>Review of the previous lecture</vt:lpstr>
      <vt:lpstr>Slide 1</vt:lpstr>
      <vt:lpstr>Lecture Contents</vt:lpstr>
      <vt:lpstr>Real GDP Growth in the United States</vt:lpstr>
      <vt:lpstr>Time horizons</vt:lpstr>
      <vt:lpstr>In Classical Macroeconomic Theory,</vt:lpstr>
      <vt:lpstr>When prices are sticky</vt:lpstr>
      <vt:lpstr>The model of  aggregate demand and supply</vt:lpstr>
      <vt:lpstr>Aggregate demand</vt:lpstr>
      <vt:lpstr>The Quantity Equation as Agg. Demand</vt:lpstr>
      <vt:lpstr>The downward-sloping AD curve</vt:lpstr>
      <vt:lpstr>Shifting the AD curve</vt:lpstr>
      <vt:lpstr>Aggregate Supply in the Long Run</vt:lpstr>
      <vt:lpstr>Aggregate Supply in the Long Run</vt:lpstr>
      <vt:lpstr>The long-run aggregate supply curve</vt:lpstr>
      <vt:lpstr>Long-run effects of an increase in M</vt:lpstr>
      <vt:lpstr>Aggregate Supply in the Short Run</vt:lpstr>
      <vt:lpstr>The short run aggregate supply curve</vt:lpstr>
      <vt:lpstr>Short-run effects of an increase in M</vt:lpstr>
      <vt:lpstr>From the short run to the long run</vt:lpstr>
      <vt:lpstr>The SR &amp; LR effects of M &gt; 0</vt:lpstr>
      <vt:lpstr>How shocking!!!</vt:lpstr>
      <vt:lpstr>The effects of a negative demand shock</vt:lpstr>
      <vt:lpstr>Supply shocks</vt:lpstr>
      <vt:lpstr>CASE STUDY:    The 1970s oil shocks</vt:lpstr>
      <vt:lpstr>CASE STUDY:    The 1970s oil shocks</vt:lpstr>
      <vt:lpstr>CASE STUDY:    The 1970s oil shocks</vt:lpstr>
      <vt:lpstr>CASE STUDY:    The 1970s oil shocks</vt:lpstr>
      <vt:lpstr>CASE STUDY:    The 1980s oil shocks</vt:lpstr>
      <vt:lpstr>Stabilization policy</vt:lpstr>
      <vt:lpstr>Stabilizing output with  monetary policy</vt:lpstr>
      <vt:lpstr>Stabilizing output with  monetary policy</vt:lpstr>
      <vt:lpstr>Summary</vt:lpstr>
      <vt:lpstr>Summary</vt:lpstr>
    </vt:vector>
  </TitlesOfParts>
  <Company>UNLV</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9:  Intro to Economic Fluctuations</dc:title>
  <dc:creator>Ron Cronovich</dc:creator>
  <cp:lastModifiedBy>NTS</cp:lastModifiedBy>
  <cp:revision>211</cp:revision>
  <dcterms:created xsi:type="dcterms:W3CDTF">2001-12-30T18:51:00Z</dcterms:created>
  <dcterms:modified xsi:type="dcterms:W3CDTF">2012-12-13T04:42:22Z</dcterms:modified>
</cp:coreProperties>
</file>