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4" r:id="rId3"/>
    <p:sldId id="295" r:id="rId4"/>
    <p:sldId id="285" r:id="rId5"/>
    <p:sldId id="284" r:id="rId6"/>
    <p:sldId id="283" r:id="rId7"/>
    <p:sldId id="282" r:id="rId8"/>
    <p:sldId id="281" r:id="rId9"/>
    <p:sldId id="280" r:id="rId10"/>
    <p:sldId id="279" r:id="rId11"/>
    <p:sldId id="274" r:id="rId12"/>
    <p:sldId id="275" r:id="rId13"/>
    <p:sldId id="276" r:id="rId14"/>
    <p:sldId id="291" r:id="rId15"/>
    <p:sldId id="290" r:id="rId16"/>
    <p:sldId id="289" r:id="rId17"/>
    <p:sldId id="288" r:id="rId18"/>
    <p:sldId id="287" r:id="rId19"/>
    <p:sldId id="277" r:id="rId20"/>
    <p:sldId id="292" r:id="rId21"/>
    <p:sldId id="293" r:id="rId22"/>
    <p:sldId id="29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FF"/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9.wmf"/><Relationship Id="rId4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8351D-95E4-46C2-9C63-EE41C6CBB517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C353F-40F9-410A-AA2A-F5AAFE1D1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E5042-B065-4DB8-92D3-4556C216574F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DDE18-CB89-4D53-94A3-84FD28A1EF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51370-3710-46B1-9B41-92DB989B21BB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CD5D4-0CC3-43E1-9201-52DEBED77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436BF-7287-427D-9A72-3E864016BC8F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7781C-BEE4-412F-BE8F-596F2EC46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0A1C6-6D7F-4090-BCF6-93200FF53BC2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B7C71-2E3E-4DD8-AD7F-A82574790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EE7A1-D032-448C-B321-ABE35AE7584E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3FF69-935D-45DB-9351-0FB38357D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BC8C9-0DE4-4742-B900-2A3CA0FE83C4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37C04-AE49-423D-AB30-4F269839C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6330F-A5BF-4F5F-BF3D-94300B69F73E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053C-132D-43A9-96E8-537C57837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B1FF9-5EAE-4F74-AC91-B34397040F43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14206-9E6B-46A9-B5EB-D82836058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A62F9-F779-4ED9-B2B8-6367331C35ED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DB37E-6A7D-4398-8250-28DE3901CE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8A1D3-D8DE-44B3-9ED7-DD614A90FB76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E709A-7377-436C-98ED-E2E024691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995879-ADF4-4D8A-AAED-F1075E9BD6B0}" type="datetimeFigureOut">
              <a:rPr lang="en-US"/>
              <a:pPr>
                <a:defRPr/>
              </a:pPr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72E6BC-60A4-4C7F-913C-0039F2AC4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latin typeface="Arial" charset="0"/>
              </a:rPr>
              <a:t>Review of the previous lecture</a:t>
            </a:r>
          </a:p>
        </p:txBody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15000"/>
              </a:spcBef>
            </a:pPr>
            <a:r>
              <a:rPr lang="en-US" sz="1800" smtClean="0">
                <a:latin typeface="Arial" charset="0"/>
              </a:rPr>
              <a:t>Net exports--the difference between </a:t>
            </a:r>
          </a:p>
          <a:p>
            <a:pPr lvl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exports and imports</a:t>
            </a:r>
          </a:p>
          <a:p>
            <a:pPr lvl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a country’s output (</a:t>
            </a:r>
            <a:r>
              <a:rPr lang="en-US" sz="1800" b="1" i="1" smtClean="0">
                <a:latin typeface="Arial" charset="0"/>
              </a:rPr>
              <a:t>Y </a:t>
            </a:r>
            <a:r>
              <a:rPr lang="en-US" sz="1800" smtClean="0">
                <a:latin typeface="Arial" charset="0"/>
              </a:rPr>
              <a:t>)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	   and its spending (</a:t>
            </a:r>
            <a:r>
              <a:rPr lang="en-US" sz="1800" b="1" i="1" smtClean="0">
                <a:latin typeface="Arial" charset="0"/>
              </a:rPr>
              <a:t>C</a:t>
            </a:r>
            <a:r>
              <a:rPr lang="en-US" sz="1800" smtClean="0">
                <a:latin typeface="Arial" charset="0"/>
              </a:rPr>
              <a:t> + </a:t>
            </a:r>
            <a:r>
              <a:rPr lang="en-US" sz="1800" b="1" i="1" smtClean="0">
                <a:latin typeface="Arial" charset="0"/>
              </a:rPr>
              <a:t>I</a:t>
            </a:r>
            <a:r>
              <a:rPr lang="en-US" sz="1800" smtClean="0">
                <a:latin typeface="Arial" charset="0"/>
              </a:rPr>
              <a:t> + </a:t>
            </a:r>
            <a:r>
              <a:rPr lang="en-US" sz="1800" b="1" i="1" smtClean="0">
                <a:latin typeface="Arial" charset="0"/>
              </a:rPr>
              <a:t>G</a:t>
            </a:r>
            <a:r>
              <a:rPr lang="en-US" sz="1800" smtClean="0">
                <a:latin typeface="Arial" charset="0"/>
              </a:rPr>
              <a:t>)</a:t>
            </a:r>
          </a:p>
          <a:p>
            <a:endParaRPr lang="en-US" sz="1800" smtClean="0">
              <a:latin typeface="Arial" charset="0"/>
            </a:endParaRPr>
          </a:p>
          <a:p>
            <a:endParaRPr lang="en-US" sz="1800" smtClean="0">
              <a:latin typeface="Arial" charset="0"/>
            </a:endParaRPr>
          </a:p>
          <a:p>
            <a:r>
              <a:rPr lang="en-US" sz="1800" smtClean="0">
                <a:latin typeface="Arial" charset="0"/>
              </a:rPr>
              <a:t>Net capital outflow equals</a:t>
            </a:r>
          </a:p>
          <a:p>
            <a:pPr lvl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purchases of foreign assets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minus foreign purchases of the country’s assets</a:t>
            </a:r>
          </a:p>
          <a:p>
            <a:pPr lvl="1"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the difference between saving and investment</a:t>
            </a:r>
          </a:p>
          <a:p>
            <a:endParaRPr lang="en-US" sz="1800" smtClean="0">
              <a:latin typeface="Arial" charset="0"/>
            </a:endParaRPr>
          </a:p>
          <a:p>
            <a:endParaRPr lang="en-US" smtClean="0"/>
          </a:p>
        </p:txBody>
      </p:sp>
      <p:pic>
        <p:nvPicPr>
          <p:cNvPr id="5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cs typeface="Arial" charset="0"/>
              </a:rPr>
              <a:t>Lecture </a:t>
            </a:r>
            <a:r>
              <a:rPr lang="en-US" sz="2400" b="1" dirty="0" smtClean="0">
                <a:cs typeface="Arial" charset="0"/>
              </a:rPr>
              <a:t>13</a:t>
            </a:r>
            <a:endParaRPr lang="en-US" sz="2400" b="1" dirty="0"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b="1" dirty="0"/>
          </a:p>
          <a:p>
            <a:endParaRPr lang="en-US" altLang="en-US" sz="2800" b="1" dirty="0"/>
          </a:p>
          <a:p>
            <a:endParaRPr lang="en-US" altLang="en-US" sz="2800" b="1" dirty="0"/>
          </a:p>
          <a:p>
            <a:pPr algn="ctr"/>
            <a:endParaRPr lang="en-US" altLang="en-US" sz="3200" b="1" dirty="0"/>
          </a:p>
          <a:p>
            <a:pPr algn="ctr"/>
            <a:endParaRPr lang="en-US" altLang="en-US" sz="2000" i="1" dirty="0" smtClean="0"/>
          </a:p>
          <a:p>
            <a:pPr algn="ctr"/>
            <a:endParaRPr lang="en-US" altLang="en-US" sz="2000" i="1" dirty="0" smtClean="0"/>
          </a:p>
          <a:p>
            <a:pPr algn="ctr"/>
            <a:endParaRPr lang="en-US" altLang="en-US" sz="2000" i="1" dirty="0" smtClean="0"/>
          </a:p>
          <a:p>
            <a:pPr algn="ctr"/>
            <a:r>
              <a:rPr lang="en-US" altLang="en-US" sz="2000" i="1" dirty="0" smtClean="0"/>
              <a:t>Instructor</a:t>
            </a:r>
            <a:r>
              <a:rPr lang="en-US" altLang="en-US" sz="2000" i="1" dirty="0"/>
              <a:t>: </a:t>
            </a:r>
            <a:r>
              <a:rPr lang="en-US" altLang="en-US" sz="2000" i="1" dirty="0" err="1"/>
              <a:t>Prof.Dr.Qaisar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Abbas</a:t>
            </a:r>
            <a:endParaRPr lang="en-US" altLang="en-US" sz="2000" i="1" dirty="0"/>
          </a:p>
          <a:p>
            <a:pPr algn="ctr"/>
            <a:endParaRPr lang="en-US" sz="2000" dirty="0">
              <a:cs typeface="Arial" charset="0"/>
            </a:endParaRPr>
          </a:p>
          <a:p>
            <a:pPr algn="ctr"/>
            <a:r>
              <a:rPr lang="en-US" sz="2400" dirty="0">
                <a:cs typeface="Arial" charset="0"/>
              </a:rPr>
              <a:t> </a:t>
            </a:r>
          </a:p>
          <a:p>
            <a:pPr algn="ctr"/>
            <a:endParaRPr lang="en-US" sz="2400" dirty="0">
              <a:cs typeface="Arial" charset="0"/>
            </a:endParaRPr>
          </a:p>
          <a:p>
            <a:pPr algn="ctr"/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  <a:p>
            <a:endParaRPr lang="en-US" dirty="0">
              <a:cs typeface="Arial" charset="0"/>
            </a:endParaRPr>
          </a:p>
        </p:txBody>
      </p:sp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752600"/>
            <a:ext cx="6096000" cy="252253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209800" y="1143000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 smtClean="0"/>
              <a:t>Open economy - II</a:t>
            </a:r>
            <a:endParaRPr lang="en-US" altLang="en-US" sz="32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1524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Lecture Outline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09600" y="609600"/>
            <a:ext cx="830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Symbol" pitchFamily="18" charset="2"/>
              <a:buAutoNum type="arabicPeriod"/>
            </a:pPr>
            <a:endParaRPr lang="en-US" b="1" dirty="0"/>
          </a:p>
          <a:p>
            <a:pPr marL="342900" indent="-342900">
              <a:buFont typeface="Symbol" pitchFamily="18" charset="2"/>
              <a:buAutoNum type="arabicPeriod"/>
            </a:pPr>
            <a:endParaRPr lang="en-US" b="1" dirty="0"/>
          </a:p>
          <a:p>
            <a:pPr marL="342900" indent="-342900">
              <a:buFont typeface="Symbol" pitchFamily="18" charset="2"/>
              <a:buAutoNum type="arabicPeriod"/>
            </a:pPr>
            <a:endParaRPr lang="en-US" b="1" dirty="0"/>
          </a:p>
          <a:p>
            <a:pPr marL="342900" indent="-342900"/>
            <a:endParaRPr lang="en-US" dirty="0"/>
          </a:p>
          <a:p>
            <a:pPr marL="342900" indent="-342900">
              <a:buFont typeface="Symbol" pitchFamily="18" charset="2"/>
              <a:buAutoNum type="arabicPeriod"/>
            </a:pPr>
            <a:endParaRPr lang="en-US" dirty="0"/>
          </a:p>
          <a:p>
            <a:pPr marL="342900" indent="-342900">
              <a:buFontTx/>
              <a:buAutoNum type="arabicPeriod"/>
            </a:pPr>
            <a:r>
              <a:rPr lang="en-US" dirty="0">
                <a:cs typeface="Arial" charset="0"/>
              </a:rPr>
              <a:t>Exchange rate</a:t>
            </a: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cs typeface="Arial" charset="0"/>
              </a:rPr>
              <a:t>Four experiments</a:t>
            </a: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cs typeface="Arial" charset="0"/>
              </a:rPr>
              <a:t>Purchasing power parity</a:t>
            </a: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  <a:p>
            <a:pPr marL="342900" indent="-342900"/>
            <a:endParaRPr lang="en-US" dirty="0">
              <a:cs typeface="Arial" charset="0"/>
            </a:endParaRPr>
          </a:p>
        </p:txBody>
      </p:sp>
      <p:pic>
        <p:nvPicPr>
          <p:cNvPr id="7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Exchange rate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2895600" y="1219200"/>
            <a:ext cx="5022850" cy="1752600"/>
          </a:xfrm>
          <a:prstGeom prst="rect">
            <a:avLst/>
          </a:prstGeom>
          <a:noFill/>
          <a:ln w="63500" cmpd="dbl">
            <a:solidFill>
              <a:srgbClr val="C6005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863600" indent="-863600"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 b="1" i="1">
                <a:latin typeface="Calibri" pitchFamily="34" charset="0"/>
              </a:rPr>
              <a:t>e  </a:t>
            </a:r>
            <a:r>
              <a:rPr lang="en-US" sz="2000">
                <a:latin typeface="Calibri" pitchFamily="34" charset="0"/>
              </a:rPr>
              <a:t>= 	nominal exchange rate, </a:t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the relative price of </a:t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domestic currency </a:t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in terms of foreign currency </a:t>
            </a:r>
          </a:p>
          <a:p>
            <a:pPr marL="863600" indent="-863600"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>
                <a:latin typeface="Calibri" pitchFamily="34" charset="0"/>
              </a:rPr>
              <a:t>	(e.g. Yen per Dollar)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2286000" y="762000"/>
            <a:ext cx="3130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The nominal exchange rate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2286000" y="3276600"/>
            <a:ext cx="266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The real exchange rate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>
            <a:off x="3200400" y="3962400"/>
            <a:ext cx="4495800" cy="2286000"/>
          </a:xfrm>
          <a:prstGeom prst="rect">
            <a:avLst/>
          </a:prstGeom>
          <a:noFill/>
          <a:ln w="63500" cmpd="dbl">
            <a:solidFill>
              <a:srgbClr val="C6005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863600" indent="-863600"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 i="1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r>
              <a:rPr lang="en-US" sz="3200" b="1" i="1">
                <a:latin typeface="Calibri" pitchFamily="34" charset="0"/>
              </a:rPr>
              <a:t>   </a:t>
            </a:r>
            <a:r>
              <a:rPr lang="en-US" sz="2000">
                <a:latin typeface="Calibri" pitchFamily="34" charset="0"/>
              </a:rPr>
              <a:t>= 	real exchange rate, </a:t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the relative price of </a:t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domestic goods </a:t>
            </a:r>
            <a:br>
              <a:rPr lang="en-US" sz="2000">
                <a:latin typeface="Calibri" pitchFamily="34" charset="0"/>
              </a:rPr>
            </a:br>
            <a:r>
              <a:rPr lang="en-US" sz="2000">
                <a:latin typeface="Calibri" pitchFamily="34" charset="0"/>
              </a:rPr>
              <a:t>in terms of foreign goods </a:t>
            </a:r>
          </a:p>
          <a:p>
            <a:pPr marL="863600" indent="-863600"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000">
                <a:latin typeface="Calibri" pitchFamily="34" charset="0"/>
              </a:rPr>
              <a:t>	(e.g. Japanese Big Macs per U.S. Big Mac)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3276600" y="4038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i="1">
                <a:latin typeface="Tahoma" pitchFamily="34" charset="0"/>
                <a:cs typeface="Tahoma" pitchFamily="34" charset="0"/>
                <a:sym typeface="Symbol" pitchFamily="18" charset="2"/>
              </a:rPr>
              <a:t>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Exchange rate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Understanding the units of ε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3276600" y="990600"/>
          <a:ext cx="1822450" cy="885825"/>
        </p:xfrm>
        <a:graphic>
          <a:graphicData uri="http://schemas.openxmlformats.org/presentationml/2006/ole">
            <p:oleObj spid="_x0000_s40971" name="Equation" r:id="rId3" imgW="736280" imgH="393529" progId="">
              <p:embed/>
            </p:oleObj>
          </a:graphicData>
        </a:graphic>
      </p:graphicFrame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2590800" y="1066800"/>
            <a:ext cx="549275" cy="549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kumimoji="1" lang="en-US" sz="3000" b="1" i="1">
                <a:latin typeface="Tahoma" pitchFamily="34" charset="0"/>
                <a:cs typeface="Tahoma" pitchFamily="34" charset="0"/>
                <a:sym typeface="Symbol" pitchFamily="18" charset="2"/>
              </a:rPr>
              <a:t>ε</a:t>
            </a:r>
          </a:p>
        </p:txBody>
      </p:sp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3048000" y="2209800"/>
          <a:ext cx="4495800" cy="457200"/>
        </p:xfrm>
        <a:graphic>
          <a:graphicData uri="http://schemas.openxmlformats.org/presentationml/2006/ole">
            <p:oleObj spid="_x0000_s40972" name="Equation" r:id="rId4" imgW="2705100" imgH="431800" progId="">
              <p:embed/>
            </p:oleObj>
          </a:graphicData>
        </a:graphic>
      </p:graphicFrame>
      <p:graphicFrame>
        <p:nvGraphicFramePr>
          <p:cNvPr id="40969" name="Object 9"/>
          <p:cNvGraphicFramePr>
            <a:graphicFrameLocks noChangeAspect="1"/>
          </p:cNvGraphicFramePr>
          <p:nvPr/>
        </p:nvGraphicFramePr>
        <p:xfrm>
          <a:off x="3124200" y="3429000"/>
          <a:ext cx="4114800" cy="533400"/>
        </p:xfrm>
        <a:graphic>
          <a:graphicData uri="http://schemas.openxmlformats.org/presentationml/2006/ole">
            <p:oleObj spid="_x0000_s40973" name="Equation" r:id="rId5" imgW="2400300" imgH="431800" progId="">
              <p:embed/>
            </p:oleObj>
          </a:graphicData>
        </a:graphic>
      </p:graphicFrame>
      <p:graphicFrame>
        <p:nvGraphicFramePr>
          <p:cNvPr id="40970" name="Object 10"/>
          <p:cNvGraphicFramePr>
            <a:graphicFrameLocks noChangeAspect="1"/>
          </p:cNvGraphicFramePr>
          <p:nvPr/>
        </p:nvGraphicFramePr>
        <p:xfrm>
          <a:off x="3124200" y="4648200"/>
          <a:ext cx="4724400" cy="533400"/>
        </p:xfrm>
        <a:graphic>
          <a:graphicData uri="http://schemas.openxmlformats.org/presentationml/2006/ole">
            <p:oleObj spid="_x0000_s40974" name="Equation" r:id="rId6" imgW="2184400" imgH="4318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Exchange rate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838200"/>
            <a:ext cx="830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ε  in the real world &amp; our model</a:t>
            </a:r>
            <a:endParaRPr lang="en-US">
              <a:cs typeface="Arial" charset="0"/>
            </a:endParaRPr>
          </a:p>
          <a:p>
            <a:r>
              <a:rPr lang="en-US" b="1" i="1"/>
              <a:t>In the real world:</a:t>
            </a:r>
            <a:br>
              <a:rPr lang="en-US" b="1" i="1"/>
            </a:br>
            <a:r>
              <a:rPr lang="en-US"/>
              <a:t>We can think of </a:t>
            </a:r>
            <a:r>
              <a:rPr lang="en-US" b="1" i="1">
                <a:sym typeface="Symbol" pitchFamily="18" charset="2"/>
              </a:rPr>
              <a:t>ε</a:t>
            </a:r>
            <a:r>
              <a:rPr lang="en-US"/>
              <a:t>  as the relative price of </a:t>
            </a:r>
            <a:br>
              <a:rPr lang="en-US"/>
            </a:br>
            <a:r>
              <a:rPr lang="en-US"/>
              <a:t>a basket of domestic goods in terms of a basket of foreign goods</a:t>
            </a:r>
          </a:p>
          <a:p>
            <a:endParaRPr lang="en-US" i="1"/>
          </a:p>
          <a:p>
            <a:r>
              <a:rPr lang="en-US" b="1" i="1"/>
              <a:t>In our macro model:</a:t>
            </a:r>
            <a:br>
              <a:rPr lang="en-US" b="1" i="1"/>
            </a:br>
            <a:r>
              <a:rPr lang="en-US"/>
              <a:t>There’s just one good, “output.”</a:t>
            </a:r>
            <a:br>
              <a:rPr lang="en-US"/>
            </a:br>
            <a:r>
              <a:rPr lang="en-US"/>
              <a:t>So </a:t>
            </a:r>
            <a:r>
              <a:rPr lang="en-US" b="1" i="1">
                <a:sym typeface="Symbol" pitchFamily="18" charset="2"/>
              </a:rPr>
              <a:t>ε</a:t>
            </a:r>
            <a:r>
              <a:rPr lang="en-US">
                <a:sym typeface="Symbol" pitchFamily="18" charset="2"/>
              </a:rPr>
              <a:t>  is the relative price of one country’s output in terms of the other country’s output</a:t>
            </a:r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How NX  depends on ε </a:t>
            </a:r>
          </a:p>
          <a:p>
            <a:r>
              <a:rPr lang="en-US">
                <a:sym typeface="Symbol" pitchFamily="18" charset="2"/>
              </a:rPr>
              <a:t></a:t>
            </a:r>
            <a:r>
              <a:rPr lang="en-US" i="1">
                <a:sym typeface="Symbol" pitchFamily="18" charset="2"/>
              </a:rPr>
              <a:t>ε</a:t>
            </a:r>
            <a:r>
              <a:rPr lang="en-US" i="1"/>
              <a:t>  </a:t>
            </a:r>
            <a:r>
              <a:rPr lang="en-US">
                <a:sym typeface="Symbol" pitchFamily="18" charset="2"/>
              </a:rPr>
              <a:t></a:t>
            </a:r>
            <a:r>
              <a:rPr lang="en-US" i="1"/>
              <a:t> 	</a:t>
            </a:r>
            <a:r>
              <a:rPr lang="en-US">
                <a:sym typeface="Symbol" pitchFamily="18" charset="2"/>
              </a:rPr>
              <a:t>U.S. goods become more expensive relative to foreign goods </a:t>
            </a:r>
          </a:p>
          <a:p>
            <a:endParaRPr lang="en-US">
              <a:sym typeface="Symbol" pitchFamily="18" charset="2"/>
            </a:endParaRPr>
          </a:p>
          <a:p>
            <a:r>
              <a:rPr lang="en-US">
                <a:sym typeface="Symbol" pitchFamily="18" charset="2"/>
              </a:rPr>
              <a:t>       	</a:t>
            </a:r>
            <a:r>
              <a:rPr lang="en-US" i="1">
                <a:sym typeface="Symbol" pitchFamily="18" charset="2"/>
              </a:rPr>
              <a:t>EX</a:t>
            </a:r>
            <a:r>
              <a:rPr lang="en-US">
                <a:sym typeface="Symbol" pitchFamily="18" charset="2"/>
              </a:rPr>
              <a:t>,  </a:t>
            </a:r>
            <a:r>
              <a:rPr lang="en-US" i="1">
                <a:sym typeface="Symbol" pitchFamily="18" charset="2"/>
              </a:rPr>
              <a:t>IM</a:t>
            </a:r>
          </a:p>
          <a:p>
            <a:endParaRPr lang="en-US" i="1">
              <a:sym typeface="Symbol" pitchFamily="18" charset="2"/>
            </a:endParaRPr>
          </a:p>
          <a:p>
            <a:r>
              <a:rPr lang="en-US">
                <a:sym typeface="Symbol" pitchFamily="18" charset="2"/>
              </a:rPr>
              <a:t>       	</a:t>
            </a:r>
            <a:r>
              <a:rPr lang="en-US" i="1">
                <a:sym typeface="Symbol" pitchFamily="18" charset="2"/>
              </a:rPr>
              <a:t>NX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The net exports function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>
                <a:sym typeface="Symbol" pitchFamily="18" charset="2"/>
              </a:rPr>
              <a:t>The net exports function reflects this inverse relationship between </a:t>
            </a:r>
            <a:r>
              <a:rPr lang="en-US" i="1">
                <a:sym typeface="Symbol" pitchFamily="18" charset="2"/>
              </a:rPr>
              <a:t>NX</a:t>
            </a:r>
            <a:r>
              <a:rPr lang="en-US">
                <a:sym typeface="Symbol" pitchFamily="18" charset="2"/>
              </a:rPr>
              <a:t> and </a:t>
            </a:r>
            <a:r>
              <a:rPr lang="en-US" i="1">
                <a:sym typeface="Symbol" pitchFamily="18" charset="2"/>
              </a:rPr>
              <a:t>ε:</a:t>
            </a:r>
          </a:p>
          <a:p>
            <a:pPr algn="ctr"/>
            <a:r>
              <a:rPr lang="en-US" b="1" i="1">
                <a:sym typeface="Symbol" pitchFamily="18" charset="2"/>
              </a:rPr>
              <a:t>NX</a:t>
            </a:r>
            <a:r>
              <a:rPr lang="en-US" b="1">
                <a:sym typeface="Symbol" pitchFamily="18" charset="2"/>
              </a:rPr>
              <a:t>  = </a:t>
            </a:r>
            <a:r>
              <a:rPr lang="en-US" b="1" i="1">
                <a:sym typeface="Symbol" pitchFamily="18" charset="2"/>
              </a:rPr>
              <a:t>NX </a:t>
            </a:r>
            <a:r>
              <a:rPr lang="en-US" b="1">
                <a:sym typeface="Symbol" pitchFamily="18" charset="2"/>
              </a:rPr>
              <a:t>(</a:t>
            </a:r>
            <a:r>
              <a:rPr lang="en-US" b="1" i="1">
                <a:sym typeface="Symbol" pitchFamily="18" charset="2"/>
              </a:rPr>
              <a:t>ε</a:t>
            </a:r>
            <a:r>
              <a:rPr lang="en-US" b="1">
                <a:sym typeface="Symbol" pitchFamily="18" charset="2"/>
              </a:rPr>
              <a:t> )</a:t>
            </a:r>
          </a:p>
          <a:p>
            <a:endParaRPr lang="en-US" b="1">
              <a:cs typeface="Arial" charset="0"/>
            </a:endParaRPr>
          </a:p>
          <a:p>
            <a:pPr algn="ctr"/>
            <a:r>
              <a:rPr lang="en-US" b="1">
                <a:cs typeface="Arial" charset="0"/>
              </a:rPr>
              <a:t> </a:t>
            </a:r>
          </a:p>
          <a:p>
            <a:pPr algn="ctr"/>
            <a:r>
              <a:rPr lang="en-US" b="1">
                <a:cs typeface="Arial" charset="0"/>
              </a:rPr>
              <a:t>The NX curve for the U.S.</a:t>
            </a:r>
          </a:p>
          <a:p>
            <a:endParaRPr lang="en-US" b="1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590800"/>
            <a:ext cx="4972050" cy="3152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14400" y="152400"/>
            <a:ext cx="8001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net exports function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8382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b="1">
                <a:cs typeface="Arial" charset="0"/>
              </a:rPr>
              <a:t>The NX curve for the U.S.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943475" cy="3219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net exports function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How ε  is determined</a:t>
            </a: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/>
              <a:t>The accounting identity says </a:t>
            </a:r>
            <a:r>
              <a:rPr lang="en-US" b="1" i="1"/>
              <a:t>NX</a:t>
            </a:r>
            <a:r>
              <a:rPr lang="en-US"/>
              <a:t> = </a:t>
            </a:r>
            <a:r>
              <a:rPr lang="en-US" b="1" i="1"/>
              <a:t>S</a:t>
            </a:r>
            <a:r>
              <a:rPr lang="en-US"/>
              <a:t> – </a:t>
            </a:r>
            <a:r>
              <a:rPr lang="en-US" b="1" i="1"/>
              <a:t>I</a:t>
            </a:r>
          </a:p>
          <a:p>
            <a:pPr>
              <a:buFontTx/>
              <a:buChar char="•"/>
            </a:pPr>
            <a:endParaRPr lang="en-US" b="1" i="1"/>
          </a:p>
          <a:p>
            <a:r>
              <a:rPr lang="en-US"/>
              <a:t>We saw earlier how </a:t>
            </a:r>
            <a:r>
              <a:rPr lang="en-US" b="1" i="1"/>
              <a:t>S</a:t>
            </a:r>
            <a:r>
              <a:rPr lang="en-US"/>
              <a:t> - </a:t>
            </a:r>
            <a:r>
              <a:rPr lang="en-US" b="1" i="1"/>
              <a:t>I</a:t>
            </a:r>
            <a:r>
              <a:rPr lang="en-US"/>
              <a:t>  is determined: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i="1"/>
              <a:t>S</a:t>
            </a:r>
            <a:r>
              <a:rPr lang="en-US"/>
              <a:t>  depends on domestic factors (output, fiscal policy variables, etc)</a:t>
            </a:r>
          </a:p>
          <a:p>
            <a:pPr marL="742950" lvl="1" indent="-285750">
              <a:buFont typeface="Wingdings" pitchFamily="2" charset="2"/>
              <a:buChar char="ü"/>
            </a:pPr>
            <a:endParaRPr lang="en-US" b="1" i="1"/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i="1"/>
              <a:t>I</a:t>
            </a:r>
            <a:r>
              <a:rPr lang="en-US"/>
              <a:t>  is determined by the world interest </a:t>
            </a:r>
            <a:br>
              <a:rPr lang="en-US"/>
            </a:br>
            <a:r>
              <a:rPr lang="en-US"/>
              <a:t>rate </a:t>
            </a:r>
            <a:r>
              <a:rPr lang="en-US" b="1" i="1"/>
              <a:t>r </a:t>
            </a:r>
            <a:r>
              <a:rPr lang="en-US"/>
              <a:t>*</a:t>
            </a:r>
          </a:p>
          <a:p>
            <a:pPr marL="742950" lvl="1" indent="-285750">
              <a:buFont typeface="Wingdings" pitchFamily="2" charset="2"/>
              <a:buChar char="ü"/>
            </a:pPr>
            <a:endParaRPr lang="en-US"/>
          </a:p>
          <a:p>
            <a:pPr>
              <a:buFontTx/>
              <a:buChar char="•"/>
            </a:pPr>
            <a:r>
              <a:rPr kumimoji="1" lang="en-US">
                <a:sym typeface="Symbol" pitchFamily="18" charset="2"/>
              </a:rPr>
              <a:t>So, </a:t>
            </a:r>
            <a:r>
              <a:rPr kumimoji="1" lang="en-US" b="1" i="1">
                <a:sym typeface="Symbol" pitchFamily="18" charset="2"/>
              </a:rPr>
              <a:t>ε</a:t>
            </a:r>
            <a:r>
              <a:rPr lang="en-US" b="1"/>
              <a:t> </a:t>
            </a:r>
            <a:r>
              <a:rPr lang="en-US"/>
              <a:t> must adjust to ensure</a:t>
            </a:r>
            <a:endParaRPr lang="en-US" b="1"/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/>
        </p:nvGraphicFramePr>
        <p:xfrm>
          <a:off x="3048000" y="3962400"/>
          <a:ext cx="3733800" cy="649288"/>
        </p:xfrm>
        <a:graphic>
          <a:graphicData uri="http://schemas.openxmlformats.org/presentationml/2006/ole">
            <p:oleObj spid="_x0000_s36871" name="Equation" r:id="rId3" imgW="1459866" imgH="25389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1524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How ε  is determined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219200"/>
            <a:ext cx="3524250" cy="4495800"/>
          </a:xfrm>
          <a:prstGeom prst="rect">
            <a:avLst/>
          </a:prstGeom>
          <a:noFill/>
        </p:spPr>
      </p:pic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2286000" y="2057400"/>
            <a:ext cx="2590800" cy="14478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lang="en-US">
                <a:latin typeface="Calibri" pitchFamily="34" charset="0"/>
              </a:rPr>
              <a:t>Neither </a:t>
            </a:r>
            <a:r>
              <a:rPr lang="en-US" b="1" i="1">
                <a:latin typeface="Calibri" pitchFamily="34" charset="0"/>
              </a:rPr>
              <a:t>S</a:t>
            </a:r>
            <a:r>
              <a:rPr lang="en-US">
                <a:latin typeface="Calibri" pitchFamily="34" charset="0"/>
              </a:rPr>
              <a:t>  nor </a:t>
            </a:r>
            <a:r>
              <a:rPr lang="en-US" b="1" i="1">
                <a:latin typeface="Calibri" pitchFamily="34" charset="0"/>
              </a:rPr>
              <a:t>I</a:t>
            </a:r>
            <a:r>
              <a:rPr lang="en-US">
                <a:latin typeface="Calibri" pitchFamily="34" charset="0"/>
              </a:rPr>
              <a:t> depend on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ε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, </a:t>
            </a:r>
            <a:b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</a:b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so the net capital outflow curve is vertical.</a:t>
            </a:r>
            <a:r>
              <a:rPr kumimoji="1" lang="en-US" sz="2900">
                <a:latin typeface="Calibri" pitchFamily="34" charset="0"/>
                <a:cs typeface="Tahoma" pitchFamily="34" charset="0"/>
                <a:sym typeface="Symbol" pitchFamily="18" charset="2"/>
              </a:rPr>
              <a:t>  </a:t>
            </a:r>
            <a:endParaRPr lang="en-US" sz="2900">
              <a:latin typeface="Calibri" pitchFamily="34" charset="0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2362200" y="3810000"/>
            <a:ext cx="2362200" cy="1066800"/>
          </a:xfrm>
          <a:prstGeom prst="rect">
            <a:avLst/>
          </a:prstGeom>
          <a:solidFill>
            <a:srgbClr val="FFDBB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ε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 adjusts to equate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NX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b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</a:b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with net capital outflow,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S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r>
              <a:rPr kumimoji="1" lang="en-US">
                <a:latin typeface="Symbol" pitchFamily="18" charset="2"/>
                <a:cs typeface="Tahoma" pitchFamily="34" charset="0"/>
                <a:sym typeface="Symbol" pitchFamily="18" charset="2"/>
              </a:rPr>
              <a:t>-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I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.</a:t>
            </a: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Interpretation:  supply and demand in the foreign exchange market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524000"/>
            <a:ext cx="3686175" cy="4343400"/>
          </a:xfrm>
          <a:prstGeom prst="rect">
            <a:avLst/>
          </a:prstGeom>
          <a:noFill/>
        </p:spPr>
      </p:pic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514600" y="2057400"/>
            <a:ext cx="2133600" cy="1219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05000"/>
              </a:lnSpc>
              <a:spcBef>
                <a:spcPct val="10000"/>
              </a:spcBef>
              <a:buFont typeface="Arial" charset="0"/>
              <a:buNone/>
            </a:pPr>
            <a:r>
              <a:rPr lang="en-US" i="1">
                <a:latin typeface="Calibri" pitchFamily="34" charset="0"/>
              </a:rPr>
              <a:t>demand:</a:t>
            </a:r>
            <a:r>
              <a:rPr kumimoji="1" lang="en-US" i="1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endParaRPr lang="en-US" i="1">
              <a:latin typeface="Calibri" pitchFamily="34" charset="0"/>
            </a:endParaRPr>
          </a:p>
          <a:p>
            <a:pPr>
              <a:lnSpc>
                <a:spcPct val="105000"/>
              </a:lnSpc>
              <a:spcBef>
                <a:spcPct val="5000"/>
              </a:spcBef>
              <a:buFont typeface="Arial" charset="0"/>
              <a:buNone/>
            </a:pPr>
            <a:r>
              <a:rPr lang="en-US">
                <a:latin typeface="Calibri" pitchFamily="34" charset="0"/>
              </a:rPr>
              <a:t>Foreigners need dollars to buy U.S. net exports.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514600" y="3657600"/>
            <a:ext cx="1905000" cy="16002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 sz="1600" i="1">
                <a:latin typeface="Calibri" pitchFamily="34" charset="0"/>
                <a:cs typeface="Tahoma" pitchFamily="34" charset="0"/>
                <a:sym typeface="Symbol" pitchFamily="18" charset="2"/>
              </a:rPr>
              <a:t>supply:  </a:t>
            </a:r>
          </a:p>
          <a:p>
            <a:pPr>
              <a:lnSpc>
                <a:spcPct val="105000"/>
              </a:lnSpc>
              <a:spcBef>
                <a:spcPct val="10000"/>
              </a:spcBef>
              <a:buFont typeface="Arial" charset="0"/>
              <a:buNone/>
            </a:pP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The net capital outflow (</a:t>
            </a:r>
            <a:r>
              <a:rPr kumimoji="1" lang="en-US" sz="1600" b="1" i="1">
                <a:latin typeface="Calibri" pitchFamily="34" charset="0"/>
                <a:cs typeface="Tahoma" pitchFamily="34" charset="0"/>
                <a:sym typeface="Symbol" pitchFamily="18" charset="2"/>
              </a:rPr>
              <a:t>S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r>
              <a:rPr kumimoji="1" lang="en-US" sz="1600">
                <a:latin typeface="Symbol" pitchFamily="18" charset="2"/>
                <a:cs typeface="Tahoma" pitchFamily="34" charset="0"/>
                <a:sym typeface="Symbol" pitchFamily="18" charset="2"/>
              </a:rPr>
              <a:t>-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 </a:t>
            </a:r>
            <a:r>
              <a:rPr kumimoji="1" lang="en-US" sz="1600" b="1" i="1">
                <a:latin typeface="Calibri" pitchFamily="34" charset="0"/>
                <a:cs typeface="Tahoma" pitchFamily="34" charset="0"/>
                <a:sym typeface="Symbol" pitchFamily="18" charset="2"/>
              </a:rPr>
              <a:t>I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 ) </a:t>
            </a:r>
            <a:b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</a:b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is the supply of dollars to be invested abroad.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Four experiments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Fiscal policy at home</a:t>
            </a:r>
          </a:p>
          <a:p>
            <a:pPr>
              <a:buFontTx/>
              <a:buChar char="•"/>
            </a:pPr>
            <a:r>
              <a:rPr lang="en-US"/>
              <a:t>Fiscal policy abroad</a:t>
            </a:r>
          </a:p>
          <a:p>
            <a:pPr>
              <a:buFontTx/>
              <a:buChar char="•"/>
            </a:pPr>
            <a:r>
              <a:rPr lang="en-US"/>
              <a:t>An increase in investment demand</a:t>
            </a:r>
          </a:p>
          <a:p>
            <a:pPr>
              <a:buFontTx/>
              <a:buChar char="•"/>
            </a:pPr>
            <a:r>
              <a:rPr lang="en-US"/>
              <a:t>Trade policy to restrict imports</a:t>
            </a: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r>
              <a:rPr lang="en-US" b="1">
                <a:cs typeface="Arial" charset="0"/>
              </a:rPr>
              <a:t>1.  Fiscal policy at home</a:t>
            </a:r>
          </a:p>
          <a:p>
            <a:endParaRPr lang="en-US" b="1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895600"/>
            <a:ext cx="3429000" cy="3352800"/>
          </a:xfrm>
          <a:prstGeom prst="rect">
            <a:avLst/>
          </a:prstGeom>
          <a:noFill/>
        </p:spPr>
      </p:pic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2743200" y="2743200"/>
            <a:ext cx="1676400" cy="2209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10000"/>
              </a:spcBef>
              <a:buFont typeface="Arial" charset="0"/>
              <a:buNone/>
            </a:pPr>
            <a:r>
              <a:rPr lang="en-US" sz="1600">
                <a:latin typeface="Calibri" pitchFamily="34" charset="0"/>
              </a:rPr>
              <a:t>A fiscal expansion reduces national saving, net capital outflows, and the supply of dollars in the foreign exchange market… 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2895600" y="5181600"/>
            <a:ext cx="1524000" cy="1143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 sz="1600">
                <a:latin typeface="Tahoma"/>
                <a:cs typeface="Tahoma" pitchFamily="34" charset="0"/>
                <a:sym typeface="Symbol" pitchFamily="18" charset="2"/>
              </a:rPr>
              <a:t>…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causing the real exchange rate to rise and </a:t>
            </a:r>
            <a:r>
              <a:rPr kumimoji="1" lang="en-US" sz="1600" b="1" i="1">
                <a:latin typeface="Calibri" pitchFamily="34" charset="0"/>
                <a:cs typeface="Tahoma" pitchFamily="34" charset="0"/>
                <a:sym typeface="Symbol" pitchFamily="18" charset="2"/>
              </a:rPr>
              <a:t>NX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  to fall.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Four experiments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2.  Fiscal policy abroad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95400"/>
            <a:ext cx="3581400" cy="4267200"/>
          </a:xfrm>
          <a:prstGeom prst="rect">
            <a:avLst/>
          </a:prstGeom>
          <a:noFill/>
        </p:spPr>
      </p:pic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2362200" y="1905000"/>
            <a:ext cx="2667000" cy="19050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10000"/>
              </a:spcBef>
              <a:buFont typeface="Arial" charset="0"/>
              <a:buNone/>
            </a:pPr>
            <a:r>
              <a:rPr lang="en-US">
                <a:latin typeface="Calibri" pitchFamily="34" charset="0"/>
              </a:rPr>
              <a:t>An increase in </a:t>
            </a:r>
            <a:r>
              <a:rPr lang="en-US" b="1" i="1">
                <a:latin typeface="Calibri" pitchFamily="34" charset="0"/>
              </a:rPr>
              <a:t>r*</a:t>
            </a:r>
            <a:r>
              <a:rPr lang="en-US">
                <a:latin typeface="Calibri" pitchFamily="34" charset="0"/>
              </a:rPr>
              <a:t> reduces investment, increasing net capital outflows and the supply of dollars in the foreign exchange market…</a:t>
            </a:r>
            <a:r>
              <a:rPr lang="en-US" sz="2900">
                <a:latin typeface="Calibri" pitchFamily="34" charset="0"/>
              </a:rPr>
              <a:t> 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2514600" y="4114800"/>
            <a:ext cx="2438400" cy="12192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>
                <a:latin typeface="Tahoma"/>
                <a:cs typeface="Tahoma" pitchFamily="34" charset="0"/>
                <a:sym typeface="Symbol" pitchFamily="18" charset="2"/>
              </a:rPr>
              <a:t>…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causing the real exchange rate to fall and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NX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 to rise.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Four experiments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3.  An increase in investment demand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95400"/>
            <a:ext cx="3676650" cy="4495800"/>
          </a:xfrm>
          <a:prstGeom prst="rect">
            <a:avLst/>
          </a:prstGeom>
          <a:noFill/>
        </p:spPr>
      </p:pic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2438400" y="2133600"/>
            <a:ext cx="2514600" cy="1524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10000"/>
              </a:spcBef>
              <a:buFont typeface="Arial" charset="0"/>
              <a:buNone/>
            </a:pPr>
            <a:r>
              <a:rPr lang="en-US" sz="1600">
                <a:latin typeface="Calibri" pitchFamily="34" charset="0"/>
              </a:rPr>
              <a:t>An increase in investment reduces net capital outflows and the supply </a:t>
            </a:r>
            <a:br>
              <a:rPr lang="en-US" sz="1600">
                <a:latin typeface="Calibri" pitchFamily="34" charset="0"/>
              </a:rPr>
            </a:br>
            <a:r>
              <a:rPr lang="en-US" sz="1600">
                <a:latin typeface="Calibri" pitchFamily="34" charset="0"/>
              </a:rPr>
              <a:t>of dollars in the foreign exchange market… </a:t>
            </a:r>
          </a:p>
        </p:txBody>
      </p:sp>
      <p:sp>
        <p:nvSpPr>
          <p:cNvPr id="48136" name="Rectangle 8"/>
          <p:cNvSpPr>
            <a:spLocks noChangeArrowheads="1"/>
          </p:cNvSpPr>
          <p:nvPr/>
        </p:nvSpPr>
        <p:spPr bwMode="auto">
          <a:xfrm>
            <a:off x="2514600" y="4267200"/>
            <a:ext cx="2438400" cy="9906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 sz="1600">
                <a:latin typeface="Tahoma"/>
                <a:cs typeface="Tahoma" pitchFamily="34" charset="0"/>
                <a:sym typeface="Symbol" pitchFamily="18" charset="2"/>
              </a:rPr>
              <a:t>…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causing the real exchange rate to rise and </a:t>
            </a:r>
            <a:r>
              <a:rPr kumimoji="1" lang="en-US" sz="1600" b="1" i="1">
                <a:latin typeface="Calibri" pitchFamily="34" charset="0"/>
                <a:cs typeface="Tahoma" pitchFamily="34" charset="0"/>
                <a:sym typeface="Symbol" pitchFamily="18" charset="2"/>
              </a:rPr>
              <a:t>NX</a:t>
            </a:r>
            <a:r>
              <a:rPr kumimoji="1" lang="en-US" sz="1600">
                <a:latin typeface="Calibri" pitchFamily="34" charset="0"/>
                <a:cs typeface="Tahoma" pitchFamily="34" charset="0"/>
                <a:sym typeface="Symbol" pitchFamily="18" charset="2"/>
              </a:rPr>
              <a:t>  to fall.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Four experiments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3400" y="609600"/>
            <a:ext cx="8382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4.  Trade policy to restrict imports</a:t>
            </a: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295400"/>
            <a:ext cx="3486150" cy="4800600"/>
          </a:xfrm>
          <a:prstGeom prst="rect">
            <a:avLst/>
          </a:prstGeom>
          <a:noFill/>
        </p:spPr>
      </p:pic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2286000" y="1752600"/>
            <a:ext cx="2514600" cy="2133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10000"/>
              </a:lnSpc>
              <a:spcBef>
                <a:spcPct val="10000"/>
              </a:spcBef>
              <a:buFont typeface="Arial" charset="0"/>
              <a:buNone/>
              <a:tabLst>
                <a:tab pos="173038" algn="l"/>
                <a:tab pos="577850" algn="l"/>
              </a:tabLst>
            </a:pPr>
            <a:r>
              <a:rPr lang="en-US" sz="2000">
                <a:latin typeface="Calibri" pitchFamily="34" charset="0"/>
              </a:rPr>
              <a:t>At any given value of </a:t>
            </a:r>
            <a:r>
              <a:rPr kumimoji="1" lang="en-US" sz="2000" b="1" i="1">
                <a:latin typeface="Calibri" pitchFamily="34" charset="0"/>
                <a:cs typeface="Tahoma" pitchFamily="34" charset="0"/>
                <a:sym typeface="Symbol" pitchFamily="18" charset="2"/>
              </a:rPr>
              <a:t>ε</a:t>
            </a:r>
            <a:r>
              <a:rPr kumimoji="1" lang="en-US" sz="2000">
                <a:latin typeface="Calibri" pitchFamily="34" charset="0"/>
                <a:cs typeface="Tahoma" pitchFamily="34" charset="0"/>
                <a:sym typeface="Symbol" pitchFamily="18" charset="2"/>
              </a:rPr>
              <a:t>, an import quota 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Arial" charset="0"/>
              <a:buNone/>
              <a:tabLst>
                <a:tab pos="173038" algn="l"/>
                <a:tab pos="577850" algn="l"/>
              </a:tabLst>
            </a:pPr>
            <a:r>
              <a:rPr lang="en-US" sz="2000">
                <a:latin typeface="Symbol" pitchFamily="18" charset="2"/>
              </a:rPr>
              <a:t>	 </a:t>
            </a:r>
            <a:r>
              <a:rPr kumimoji="1" lang="en-US" sz="2000" b="1" i="1">
                <a:latin typeface="Calibri" pitchFamily="34" charset="0"/>
                <a:cs typeface="Tahoma" pitchFamily="34" charset="0"/>
                <a:sym typeface="Symbol" pitchFamily="18" charset="2"/>
              </a:rPr>
              <a:t>IM</a:t>
            </a:r>
            <a:r>
              <a:rPr kumimoji="1" lang="en-US" sz="2000">
                <a:latin typeface="Calibri" pitchFamily="34" charset="0"/>
                <a:cs typeface="Tahoma" pitchFamily="34" charset="0"/>
                <a:sym typeface="Symbol" pitchFamily="18" charset="2"/>
              </a:rPr>
              <a:t>  </a:t>
            </a:r>
            <a:r>
              <a:rPr lang="en-US" sz="2000">
                <a:latin typeface="Symbol" pitchFamily="18" charset="2"/>
              </a:rPr>
              <a:t> </a:t>
            </a:r>
            <a:r>
              <a:rPr kumimoji="1" lang="en-US" sz="2000" b="1" i="1">
                <a:latin typeface="Calibri" pitchFamily="34" charset="0"/>
                <a:cs typeface="Tahoma" pitchFamily="34" charset="0"/>
                <a:sym typeface="Symbol" pitchFamily="18" charset="2"/>
              </a:rPr>
              <a:t>NX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Arial" charset="0"/>
              <a:buNone/>
              <a:tabLst>
                <a:tab pos="173038" algn="l"/>
                <a:tab pos="577850" algn="l"/>
              </a:tabLst>
            </a:pPr>
            <a:r>
              <a:rPr lang="en-US" sz="2000">
                <a:latin typeface="Symbol" pitchFamily="18" charset="2"/>
              </a:rPr>
              <a:t>	 </a:t>
            </a:r>
            <a:r>
              <a:rPr kumimoji="1" lang="en-US" sz="2000">
                <a:latin typeface="Calibri" pitchFamily="34" charset="0"/>
                <a:cs typeface="Tahoma" pitchFamily="34" charset="0"/>
                <a:sym typeface="Symbol" pitchFamily="18" charset="2"/>
              </a:rPr>
              <a:t>demand for 			dollars shifts 			right</a:t>
            </a:r>
          </a:p>
          <a:p>
            <a:pPr>
              <a:lnSpc>
                <a:spcPct val="110000"/>
              </a:lnSpc>
              <a:spcBef>
                <a:spcPct val="10000"/>
              </a:spcBef>
              <a:buFont typeface="Arial" charset="0"/>
              <a:buNone/>
              <a:tabLst>
                <a:tab pos="173038" algn="l"/>
                <a:tab pos="577850" algn="l"/>
              </a:tabLst>
            </a:pPr>
            <a:endParaRPr lang="en-US" sz="2000">
              <a:latin typeface="Symbol" pitchFamily="18" charset="2"/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438400" y="4267200"/>
            <a:ext cx="2286000" cy="19812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Trade policy doesn</a:t>
            </a:r>
            <a:r>
              <a:rPr kumimoji="1" lang="en-US">
                <a:latin typeface="Tahoma"/>
                <a:cs typeface="Tahoma" pitchFamily="34" charset="0"/>
                <a:sym typeface="Symbol" pitchFamily="18" charset="2"/>
              </a:rPr>
              <a:t>’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t affect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S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or </a:t>
            </a:r>
            <a:r>
              <a:rPr kumimoji="1" lang="en-US" b="1" i="1">
                <a:latin typeface="Calibri" pitchFamily="34" charset="0"/>
                <a:cs typeface="Tahoma" pitchFamily="34" charset="0"/>
                <a:sym typeface="Symbol" pitchFamily="18" charset="2"/>
              </a:rPr>
              <a:t>I</a:t>
            </a:r>
            <a:r>
              <a:rPr kumimoji="1" lang="en-US">
                <a:latin typeface="Calibri" pitchFamily="34" charset="0"/>
                <a:cs typeface="Tahoma" pitchFamily="34" charset="0"/>
                <a:sym typeface="Symbol" pitchFamily="18" charset="2"/>
              </a:rPr>
              <a:t> , so capital flows and the supply of dollars remains fixed.</a:t>
            </a:r>
            <a:endParaRPr lang="en-US">
              <a:latin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Four experiments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4.  Trade policy to restrict imports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143000"/>
            <a:ext cx="3686175" cy="4495800"/>
          </a:xfrm>
          <a:prstGeom prst="rect">
            <a:avLst/>
          </a:prstGeom>
          <a:noFill/>
        </p:spPr>
      </p:pic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2514600" y="1143000"/>
            <a:ext cx="2438400" cy="4953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288925" indent="-288925">
              <a:lnSpc>
                <a:spcPct val="105000"/>
              </a:lnSpc>
              <a:spcBef>
                <a:spcPct val="20000"/>
              </a:spcBef>
              <a:buFont typeface="Arial" charset="0"/>
              <a:buNone/>
            </a:pPr>
            <a:r>
              <a:rPr kumimoji="1" lang="en-US" sz="2800" i="1">
                <a:latin typeface="Calibri" pitchFamily="34" charset="0"/>
                <a:cs typeface="Tahoma" pitchFamily="34" charset="0"/>
                <a:sym typeface="Symbol" pitchFamily="18" charset="2"/>
              </a:rPr>
              <a:t>Results:</a:t>
            </a:r>
          </a:p>
          <a:p>
            <a:pPr marL="288925" indent="-288925" eaLnBrk="0" hangingPunct="0">
              <a:spcBef>
                <a:spcPct val="20000"/>
              </a:spcBef>
            </a:pPr>
            <a:r>
              <a:rPr kumimoji="1" lang="en-US" sz="2800" b="1">
                <a:latin typeface="Symbol" pitchFamily="18" charset="2"/>
              </a:rPr>
              <a:t></a:t>
            </a:r>
            <a:r>
              <a:rPr kumimoji="1" lang="en-US" sz="2800" b="1" i="1">
                <a:latin typeface="Calibri" pitchFamily="34" charset="0"/>
                <a:cs typeface="Tahoma" pitchFamily="34" charset="0"/>
                <a:sym typeface="Symbol" pitchFamily="18" charset="2"/>
              </a:rPr>
              <a:t>ε</a:t>
            </a:r>
            <a:r>
              <a:rPr kumimoji="1" lang="en-US" sz="2800" b="1">
                <a:latin typeface="Symbol" pitchFamily="18" charset="2"/>
              </a:rPr>
              <a:t> </a:t>
            </a:r>
            <a:r>
              <a:rPr kumimoji="1" lang="en-US" sz="2800">
                <a:latin typeface="Calibri" pitchFamily="34" charset="0"/>
              </a:rPr>
              <a:t> &gt; 0 </a:t>
            </a:r>
            <a:br>
              <a:rPr kumimoji="1" lang="en-US" sz="2800">
                <a:latin typeface="Calibri" pitchFamily="34" charset="0"/>
              </a:rPr>
            </a:br>
            <a:r>
              <a:rPr kumimoji="1" lang="en-US" sz="2800">
                <a:latin typeface="Calibri" pitchFamily="34" charset="0"/>
              </a:rPr>
              <a:t>(demand increase)</a:t>
            </a:r>
          </a:p>
          <a:p>
            <a:pPr marL="288925" indent="-288925" eaLnBrk="0" hangingPunct="0">
              <a:spcBef>
                <a:spcPct val="20000"/>
              </a:spcBef>
            </a:pPr>
            <a:r>
              <a:rPr kumimoji="1" lang="en-US" sz="2800" b="1">
                <a:latin typeface="Symbol" pitchFamily="18" charset="2"/>
              </a:rPr>
              <a:t></a:t>
            </a:r>
            <a:r>
              <a:rPr kumimoji="1" lang="en-US" sz="2800" b="1" i="1">
                <a:latin typeface="Calibri" pitchFamily="34" charset="0"/>
              </a:rPr>
              <a:t>NX</a:t>
            </a:r>
            <a:r>
              <a:rPr kumimoji="1" lang="en-US" sz="2800">
                <a:latin typeface="Calibri" pitchFamily="34" charset="0"/>
              </a:rPr>
              <a:t>  = 0</a:t>
            </a:r>
            <a:br>
              <a:rPr kumimoji="1" lang="en-US" sz="2800">
                <a:latin typeface="Calibri" pitchFamily="34" charset="0"/>
              </a:rPr>
            </a:br>
            <a:r>
              <a:rPr kumimoji="1" lang="en-US" sz="2800">
                <a:latin typeface="Calibri" pitchFamily="34" charset="0"/>
              </a:rPr>
              <a:t>(supply fixed) </a:t>
            </a:r>
          </a:p>
          <a:p>
            <a:pPr marL="288925" indent="-288925" eaLnBrk="0" hangingPunct="0">
              <a:spcBef>
                <a:spcPct val="20000"/>
              </a:spcBef>
            </a:pPr>
            <a:r>
              <a:rPr kumimoji="1" lang="en-US" sz="2800" b="1">
                <a:latin typeface="Symbol" pitchFamily="18" charset="2"/>
              </a:rPr>
              <a:t></a:t>
            </a:r>
            <a:r>
              <a:rPr kumimoji="1" lang="en-US" sz="2800" b="1" i="1">
                <a:latin typeface="Calibri" pitchFamily="34" charset="0"/>
              </a:rPr>
              <a:t>IM</a:t>
            </a:r>
            <a:r>
              <a:rPr kumimoji="1" lang="en-US" sz="2800">
                <a:latin typeface="Calibri" pitchFamily="34" charset="0"/>
              </a:rPr>
              <a:t> &lt; 0 </a:t>
            </a:r>
            <a:br>
              <a:rPr kumimoji="1" lang="en-US" sz="2800">
                <a:latin typeface="Calibri" pitchFamily="34" charset="0"/>
              </a:rPr>
            </a:br>
            <a:r>
              <a:rPr kumimoji="1" lang="en-US" sz="2800">
                <a:latin typeface="Calibri" pitchFamily="34" charset="0"/>
              </a:rPr>
              <a:t>(policy)</a:t>
            </a:r>
            <a:endParaRPr kumimoji="1" lang="en-US" sz="2800">
              <a:latin typeface="Symbol" pitchFamily="18" charset="2"/>
            </a:endParaRPr>
          </a:p>
          <a:p>
            <a:pPr marL="288925" indent="-288925" eaLnBrk="0" hangingPunct="0">
              <a:spcBef>
                <a:spcPct val="20000"/>
              </a:spcBef>
            </a:pPr>
            <a:r>
              <a:rPr kumimoji="1" lang="en-US" sz="2800" b="1">
                <a:latin typeface="Symbol" pitchFamily="18" charset="2"/>
              </a:rPr>
              <a:t></a:t>
            </a:r>
            <a:r>
              <a:rPr kumimoji="1" lang="en-US" sz="2800" b="1" i="1">
                <a:latin typeface="Calibri" pitchFamily="34" charset="0"/>
              </a:rPr>
              <a:t>EX</a:t>
            </a:r>
            <a:r>
              <a:rPr kumimoji="1" lang="en-US" sz="2800">
                <a:latin typeface="Calibri" pitchFamily="34" charset="0"/>
              </a:rPr>
              <a:t> &lt; 0</a:t>
            </a:r>
            <a:br>
              <a:rPr kumimoji="1" lang="en-US" sz="2800">
                <a:latin typeface="Calibri" pitchFamily="34" charset="0"/>
              </a:rPr>
            </a:br>
            <a:r>
              <a:rPr kumimoji="1" lang="en-US" sz="2800">
                <a:latin typeface="Calibri" pitchFamily="34" charset="0"/>
              </a:rPr>
              <a:t>(rise in </a:t>
            </a:r>
            <a:r>
              <a:rPr kumimoji="1" lang="en-US" sz="2800" b="1" i="1">
                <a:latin typeface="Calibri" pitchFamily="34" charset="0"/>
                <a:cs typeface="Tahoma" pitchFamily="34" charset="0"/>
                <a:sym typeface="Symbol" pitchFamily="18" charset="2"/>
              </a:rPr>
              <a:t>ε </a:t>
            </a:r>
            <a:r>
              <a:rPr kumimoji="1" lang="en-US" sz="2800">
                <a:latin typeface="Calibri" pitchFamily="34" charset="0"/>
                <a:cs typeface="Tahoma" pitchFamily="34" charset="0"/>
                <a:sym typeface="Symbol" pitchFamily="18" charset="2"/>
              </a:rPr>
              <a:t>)</a:t>
            </a:r>
            <a:endParaRPr kumimoji="1" lang="en-US" sz="2800" b="1" i="1">
              <a:latin typeface="Calibri" pitchFamily="34" charset="0"/>
              <a:cs typeface="Tahoma" pitchFamily="34" charset="0"/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The Determinants of the Nominal Exchange Rate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/>
              <a:t>Start with the expression for the real exchange rate: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/>
              <a:t>Solve it for the nominal exchange rate: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/>
              <a:t>So </a:t>
            </a:r>
            <a:r>
              <a:rPr lang="en-US" i="1"/>
              <a:t>e</a:t>
            </a:r>
            <a:r>
              <a:rPr lang="en-US"/>
              <a:t>  depends on the real exchange rate and the price levels at home and abroad…</a:t>
            </a:r>
          </a:p>
          <a:p>
            <a:pPr>
              <a:buFontTx/>
              <a:buChar char="•"/>
            </a:pPr>
            <a:r>
              <a:rPr lang="en-US"/>
              <a:t>…and we know how each of them is determined: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45062" name="Object 6"/>
          <p:cNvGraphicFramePr>
            <a:graphicFrameLocks noChangeAspect="1"/>
          </p:cNvGraphicFramePr>
          <p:nvPr/>
        </p:nvGraphicFramePr>
        <p:xfrm>
          <a:off x="4495800" y="1219200"/>
          <a:ext cx="1752600" cy="533400"/>
        </p:xfrm>
        <a:graphic>
          <a:graphicData uri="http://schemas.openxmlformats.org/presentationml/2006/ole">
            <p:oleObj spid="_x0000_s45076" name="Equation" r:id="rId3" imgW="888614" imgH="393529" progId="">
              <p:embed/>
            </p:oleObj>
          </a:graphicData>
        </a:graphic>
      </p:graphicFrame>
      <p:graphicFrame>
        <p:nvGraphicFramePr>
          <p:cNvPr id="45063" name="Object 7"/>
          <p:cNvGraphicFramePr>
            <a:graphicFrameLocks noChangeAspect="1"/>
          </p:cNvGraphicFramePr>
          <p:nvPr/>
        </p:nvGraphicFramePr>
        <p:xfrm>
          <a:off x="5029200" y="2819400"/>
          <a:ext cx="1828800" cy="533400"/>
        </p:xfrm>
        <a:graphic>
          <a:graphicData uri="http://schemas.openxmlformats.org/presentationml/2006/ole">
            <p:oleObj spid="_x0000_s45077" name="Equation" r:id="rId4" imgW="926698" imgH="444307" progId="">
              <p:embed/>
            </p:oleObj>
          </a:graphicData>
        </a:graphic>
      </p:graphicFrame>
      <p:graphicFrame>
        <p:nvGraphicFramePr>
          <p:cNvPr id="45064" name="Object 8"/>
          <p:cNvGraphicFramePr>
            <a:graphicFrameLocks noChangeAspect="1"/>
          </p:cNvGraphicFramePr>
          <p:nvPr/>
        </p:nvGraphicFramePr>
        <p:xfrm>
          <a:off x="4495800" y="5334000"/>
          <a:ext cx="1479550" cy="644525"/>
        </p:xfrm>
        <a:graphic>
          <a:graphicData uri="http://schemas.openxmlformats.org/presentationml/2006/ole">
            <p:oleObj spid="_x0000_s45078" name="Equation" r:id="rId5" imgW="926698" imgH="444307" progId="">
              <p:embed/>
            </p:oleObj>
          </a:graphicData>
        </a:graphic>
      </p:graphicFrame>
      <p:grpSp>
        <p:nvGrpSpPr>
          <p:cNvPr id="45065" name="Group 9"/>
          <p:cNvGrpSpPr>
            <a:grpSpLocks/>
          </p:cNvGrpSpPr>
          <p:nvPr/>
        </p:nvGrpSpPr>
        <p:grpSpPr bwMode="auto">
          <a:xfrm>
            <a:off x="6019800" y="4572000"/>
            <a:ext cx="2078038" cy="779463"/>
            <a:chOff x="3455" y="1824"/>
            <a:chExt cx="2078" cy="779"/>
          </a:xfrm>
        </p:grpSpPr>
        <p:grpSp>
          <p:nvGrpSpPr>
            <p:cNvPr id="45066" name="Group 10"/>
            <p:cNvGrpSpPr>
              <a:grpSpLocks/>
            </p:cNvGrpSpPr>
            <p:nvPr/>
          </p:nvGrpSpPr>
          <p:grpSpPr bwMode="auto">
            <a:xfrm>
              <a:off x="3455" y="2406"/>
              <a:ext cx="1105" cy="197"/>
              <a:chOff x="3413" y="2406"/>
              <a:chExt cx="1105" cy="197"/>
            </a:xfrm>
          </p:grpSpPr>
          <p:sp>
            <p:nvSpPr>
              <p:cNvPr id="45067" name="Line 11"/>
              <p:cNvSpPr>
                <a:spLocks noChangeShapeType="1"/>
              </p:cNvSpPr>
              <p:nvPr/>
            </p:nvSpPr>
            <p:spPr bwMode="auto">
              <a:xfrm>
                <a:off x="3413" y="2603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5068" name="Line 12"/>
              <p:cNvSpPr>
                <a:spLocks noChangeShapeType="1"/>
              </p:cNvSpPr>
              <p:nvPr/>
            </p:nvSpPr>
            <p:spPr bwMode="auto">
              <a:xfrm flipV="1">
                <a:off x="4518" y="240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</p:grpSp>
        <p:graphicFrame>
          <p:nvGraphicFramePr>
            <p:cNvPr id="45069" name="Object 13"/>
            <p:cNvGraphicFramePr>
              <a:graphicFrameLocks noChangeAspect="1"/>
            </p:cNvGraphicFramePr>
            <p:nvPr/>
          </p:nvGraphicFramePr>
          <p:xfrm>
            <a:off x="3552" y="1824"/>
            <a:ext cx="1981" cy="621"/>
          </p:xfrm>
          <a:graphic>
            <a:graphicData uri="http://schemas.openxmlformats.org/presentationml/2006/ole">
              <p:oleObj spid="_x0000_s45079" name="Equation" r:id="rId6" imgW="1536700" imgH="419100" progId="">
                <p:embed/>
              </p:oleObj>
            </a:graphicData>
          </a:graphic>
        </p:graphicFrame>
      </p:grpSp>
      <p:grpSp>
        <p:nvGrpSpPr>
          <p:cNvPr id="45070" name="Group 14"/>
          <p:cNvGrpSpPr>
            <a:grpSpLocks/>
          </p:cNvGrpSpPr>
          <p:nvPr/>
        </p:nvGrpSpPr>
        <p:grpSpPr bwMode="auto">
          <a:xfrm>
            <a:off x="5867400" y="5943600"/>
            <a:ext cx="2133600" cy="533400"/>
            <a:chOff x="3344" y="3036"/>
            <a:chExt cx="2163" cy="708"/>
          </a:xfrm>
        </p:grpSpPr>
        <p:sp>
          <p:nvSpPr>
            <p:cNvPr id="45071" name="Line 15"/>
            <p:cNvSpPr>
              <a:spLocks noChangeShapeType="1"/>
            </p:cNvSpPr>
            <p:nvPr/>
          </p:nvSpPr>
          <p:spPr bwMode="auto">
            <a:xfrm>
              <a:off x="3344" y="3036"/>
              <a:ext cx="544" cy="4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aphicFrame>
          <p:nvGraphicFramePr>
            <p:cNvPr id="45072" name="Object 16"/>
            <p:cNvGraphicFramePr>
              <a:graphicFrameLocks noChangeAspect="1"/>
            </p:cNvGraphicFramePr>
            <p:nvPr/>
          </p:nvGraphicFramePr>
          <p:xfrm>
            <a:off x="3792" y="3140"/>
            <a:ext cx="1715" cy="604"/>
          </p:xfrm>
          <a:graphic>
            <a:graphicData uri="http://schemas.openxmlformats.org/presentationml/2006/ole">
              <p:oleObj spid="_x0000_s45080" name="Equation" r:id="rId7" imgW="1282700" imgH="393700" progId="">
                <p:embed/>
              </p:oleObj>
            </a:graphicData>
          </a:graphic>
        </p:graphicFrame>
      </p:grpSp>
      <p:grpSp>
        <p:nvGrpSpPr>
          <p:cNvPr id="45073" name="Group 17"/>
          <p:cNvGrpSpPr>
            <a:grpSpLocks/>
          </p:cNvGrpSpPr>
          <p:nvPr/>
        </p:nvGrpSpPr>
        <p:grpSpPr bwMode="auto">
          <a:xfrm>
            <a:off x="3657600" y="5791200"/>
            <a:ext cx="1717675" cy="741363"/>
            <a:chOff x="768" y="2907"/>
            <a:chExt cx="2090" cy="872"/>
          </a:xfrm>
        </p:grpSpPr>
        <p:sp>
          <p:nvSpPr>
            <p:cNvPr id="45074" name="Line 18"/>
            <p:cNvSpPr>
              <a:spLocks noChangeShapeType="1"/>
            </p:cNvSpPr>
            <p:nvPr/>
          </p:nvSpPr>
          <p:spPr bwMode="auto">
            <a:xfrm flipV="1">
              <a:off x="2064" y="2907"/>
              <a:ext cx="533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graphicFrame>
          <p:nvGraphicFramePr>
            <p:cNvPr id="45075" name="Object 19"/>
            <p:cNvGraphicFramePr>
              <a:graphicFrameLocks noChangeAspect="1"/>
            </p:cNvGraphicFramePr>
            <p:nvPr/>
          </p:nvGraphicFramePr>
          <p:xfrm>
            <a:off x="768" y="3312"/>
            <a:ext cx="2090" cy="467"/>
          </p:xfrm>
          <a:graphic>
            <a:graphicData uri="http://schemas.openxmlformats.org/presentationml/2006/ole">
              <p:oleObj spid="_x0000_s45081" name="Equation" r:id="rId8" imgW="1459866" imgH="253890" progId="">
                <p:embed/>
              </p:oleObj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Determinants of the Nominal Exchange Rate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endParaRPr lang="en-US"/>
          </a:p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endParaRPr lang="en-US"/>
          </a:p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/>
              <a:t>We can rewrite this equation in terms of growth rates</a:t>
            </a: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pPr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endParaRPr lang="en-US"/>
          </a:p>
          <a:p>
            <a:pPr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endParaRPr lang="en-US"/>
          </a:p>
          <a:p>
            <a:pPr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r>
              <a:rPr lang="en-US"/>
              <a:t>For a given value of </a:t>
            </a:r>
            <a:r>
              <a:rPr lang="en-US" b="1" i="1"/>
              <a:t>ε</a:t>
            </a:r>
            <a:r>
              <a:rPr lang="en-US"/>
              <a:t>, </a:t>
            </a:r>
            <a:br>
              <a:rPr lang="en-US"/>
            </a:br>
            <a:r>
              <a:rPr lang="en-US"/>
              <a:t>the growth rate of </a:t>
            </a:r>
            <a:r>
              <a:rPr lang="en-US" b="1" i="1"/>
              <a:t>e</a:t>
            </a:r>
            <a:r>
              <a:rPr lang="en-US"/>
              <a:t>  equals the difference between foreign and domestic inflation rates.  </a:t>
            </a:r>
            <a:endParaRPr lang="en-US" b="1" i="1"/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3886200" y="762000"/>
          <a:ext cx="2286000" cy="1295400"/>
        </p:xfrm>
        <a:graphic>
          <a:graphicData uri="http://schemas.openxmlformats.org/presentationml/2006/ole">
            <p:oleObj spid="_x0000_s44041" name="Equation" r:id="rId3" imgW="926698" imgH="444307" progId="">
              <p:embed/>
            </p:oleObj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2819400" y="3124200"/>
          <a:ext cx="2816225" cy="698500"/>
        </p:xfrm>
        <a:graphic>
          <a:graphicData uri="http://schemas.openxmlformats.org/presentationml/2006/ole">
            <p:oleObj spid="_x0000_s44042" name="Equation" r:id="rId4" imgW="1689100" imgH="419100" progId="">
              <p:embed/>
            </p:oleObj>
          </a:graphicData>
        </a:graphic>
      </p:graphicFrame>
      <p:graphicFrame>
        <p:nvGraphicFramePr>
          <p:cNvPr id="44040" name="Object 8"/>
          <p:cNvGraphicFramePr>
            <a:graphicFrameLocks noChangeAspect="1"/>
          </p:cNvGraphicFramePr>
          <p:nvPr/>
        </p:nvGraphicFramePr>
        <p:xfrm>
          <a:off x="5867400" y="3124200"/>
          <a:ext cx="1889125" cy="719138"/>
        </p:xfrm>
        <a:graphic>
          <a:graphicData uri="http://schemas.openxmlformats.org/presentationml/2006/ole">
            <p:oleObj spid="_x0000_s44043" name="Equation" r:id="rId5" imgW="1066337" imgH="406224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000" b="1"/>
              <a:t>Purchasing Power Parity (PPP)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Purchasing Power Parity (PPP)</a:t>
            </a:r>
            <a:endParaRPr lang="en-US">
              <a:cs typeface="Arial" charset="0"/>
            </a:endParaRPr>
          </a:p>
          <a:p>
            <a:r>
              <a:rPr lang="en-US"/>
              <a:t>Two definitions:</a:t>
            </a:r>
          </a:p>
          <a:p>
            <a:pPr marL="742950" lvl="1" indent="-285750">
              <a:buFontTx/>
              <a:buChar char="•"/>
            </a:pPr>
            <a:r>
              <a:rPr lang="en-US"/>
              <a:t>a doctrine that states that goods must sell at the same (currency-adjusted) price in all countries.</a:t>
            </a:r>
          </a:p>
          <a:p>
            <a:pPr marL="742950" lvl="1" indent="-285750">
              <a:buFontTx/>
              <a:buChar char="•"/>
            </a:pPr>
            <a:endParaRPr lang="en-US"/>
          </a:p>
          <a:p>
            <a:pPr marL="742950" lvl="1" indent="-285750">
              <a:buFontTx/>
              <a:buChar char="•"/>
            </a:pPr>
            <a:r>
              <a:rPr lang="en-US"/>
              <a:t>the nominal exchange rate adjusts to equalize the cost of a basket of goods across countries. </a:t>
            </a:r>
          </a:p>
          <a:p>
            <a:pPr marL="742950" lvl="1" indent="-285750">
              <a:buFontTx/>
              <a:buChar char="•"/>
            </a:pPr>
            <a:endParaRPr lang="en-US"/>
          </a:p>
          <a:p>
            <a:r>
              <a:rPr lang="en-US" b="1"/>
              <a:t>Reasoning:  </a:t>
            </a:r>
          </a:p>
          <a:p>
            <a:pPr marL="742950" lvl="1" indent="-285750"/>
            <a:r>
              <a:rPr lang="en-US"/>
              <a:t>arbitrage, the law of one price</a:t>
            </a: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/>
              <a:t>Solve for </a:t>
            </a:r>
            <a:r>
              <a:rPr lang="en-US" b="1" i="1"/>
              <a:t>e </a:t>
            </a:r>
            <a:r>
              <a:rPr lang="en-US"/>
              <a:t>:   	</a:t>
            </a:r>
            <a:r>
              <a:rPr lang="en-US" b="1" i="1"/>
              <a:t>e </a:t>
            </a:r>
            <a:r>
              <a:rPr lang="en-US"/>
              <a:t> = </a:t>
            </a:r>
            <a:r>
              <a:rPr lang="en-US" b="1" i="1"/>
              <a:t>P</a:t>
            </a:r>
            <a:r>
              <a:rPr lang="en-US" i="1"/>
              <a:t>*/ </a:t>
            </a:r>
            <a:r>
              <a:rPr lang="en-US" b="1" i="1"/>
              <a:t>P</a:t>
            </a:r>
            <a:r>
              <a:rPr lang="en-US"/>
              <a:t>  </a:t>
            </a:r>
          </a:p>
          <a:p>
            <a:r>
              <a:rPr lang="en-US"/>
              <a:t>PPP implies that the nominal exchange rate between two countries equals the ratio of the countries’ price levels.  </a:t>
            </a:r>
            <a:endParaRPr lang="en-US" b="1" i="1"/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124200" y="3276600"/>
            <a:ext cx="403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3200">
                <a:latin typeface="Calibri" pitchFamily="34" charset="0"/>
              </a:rPr>
              <a:t>PPP:   	</a:t>
            </a:r>
            <a:r>
              <a:rPr lang="en-US" sz="3200" b="1" i="1">
                <a:latin typeface="Calibri" pitchFamily="34" charset="0"/>
              </a:rPr>
              <a:t>e </a:t>
            </a:r>
            <a:r>
              <a:rPr lang="en-US" sz="3200" b="1">
                <a:latin typeface="Calibri" pitchFamily="34" charset="0"/>
                <a:sym typeface="Symbol" pitchFamily="18" charset="2"/>
              </a:rPr>
              <a:t></a:t>
            </a:r>
            <a:r>
              <a:rPr lang="en-US" sz="3200" b="1" i="1">
                <a:latin typeface="Calibri" pitchFamily="34" charset="0"/>
              </a:rPr>
              <a:t>P</a:t>
            </a:r>
            <a:r>
              <a:rPr lang="en-US" sz="3200">
                <a:latin typeface="Calibri" pitchFamily="34" charset="0"/>
              </a:rPr>
              <a:t>  = </a:t>
            </a:r>
            <a:r>
              <a:rPr lang="en-US" sz="3200" b="1" i="1">
                <a:latin typeface="Calibri" pitchFamily="34" charset="0"/>
              </a:rPr>
              <a:t>P</a:t>
            </a:r>
            <a:r>
              <a:rPr lang="en-US" sz="3200" i="1">
                <a:latin typeface="Calibri" pitchFamily="34" charset="0"/>
              </a:rPr>
              <a:t>*</a:t>
            </a:r>
            <a:r>
              <a:rPr lang="en-US" sz="3200">
                <a:latin typeface="Calibri" pitchFamily="34" charset="0"/>
              </a:rPr>
              <a:t> </a:t>
            </a:r>
          </a:p>
        </p:txBody>
      </p:sp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6324600" y="3276600"/>
            <a:ext cx="2286000" cy="1143000"/>
            <a:chOff x="2736" y="816"/>
            <a:chExt cx="2352" cy="816"/>
          </a:xfrm>
        </p:grpSpPr>
        <p:grpSp>
          <p:nvGrpSpPr>
            <p:cNvPr id="33800" name="Group 8"/>
            <p:cNvGrpSpPr>
              <a:grpSpLocks/>
            </p:cNvGrpSpPr>
            <p:nvPr/>
          </p:nvGrpSpPr>
          <p:grpSpPr bwMode="auto">
            <a:xfrm flipH="1">
              <a:off x="2736" y="1138"/>
              <a:ext cx="719" cy="110"/>
              <a:chOff x="3413" y="2406"/>
              <a:chExt cx="1105" cy="197"/>
            </a:xfrm>
          </p:grpSpPr>
          <p:sp>
            <p:nvSpPr>
              <p:cNvPr id="33801" name="Line 9"/>
              <p:cNvSpPr>
                <a:spLocks noChangeShapeType="1"/>
              </p:cNvSpPr>
              <p:nvPr/>
            </p:nvSpPr>
            <p:spPr bwMode="auto">
              <a:xfrm>
                <a:off x="3413" y="2603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/>
            </p:nvSpPr>
            <p:spPr bwMode="auto">
              <a:xfrm flipV="1">
                <a:off x="4518" y="2406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33803" name="Rectangle 11"/>
            <p:cNvSpPr>
              <a:spLocks noChangeArrowheads="1"/>
            </p:cNvSpPr>
            <p:nvPr/>
          </p:nvSpPr>
          <p:spPr bwMode="auto">
            <a:xfrm>
              <a:off x="3360" y="816"/>
              <a:ext cx="1728" cy="816"/>
            </a:xfrm>
            <a:prstGeom prst="rect">
              <a:avLst/>
            </a:prstGeom>
            <a:solidFill>
              <a:srgbClr val="CC99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05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kumimoji="1" lang="en-US" sz="1600">
                  <a:latin typeface="Calibri" pitchFamily="34" charset="0"/>
                  <a:cs typeface="Tahoma" pitchFamily="34" charset="0"/>
                  <a:sym typeface="Symbol" pitchFamily="18" charset="2"/>
                </a:rPr>
                <a:t>Cost of a basket of foreign goods, in foreign currency.</a:t>
              </a:r>
              <a:endParaRPr kumimoji="1" lang="en-US" sz="1600" b="1">
                <a:latin typeface="Calibri" pitchFamily="34" charset="0"/>
                <a:cs typeface="Tahoma" pitchFamily="34" charset="0"/>
                <a:sym typeface="Symbol" pitchFamily="18" charset="2"/>
              </a:endParaRPr>
            </a:p>
          </p:txBody>
        </p:sp>
      </p:grpSp>
      <p:grpSp>
        <p:nvGrpSpPr>
          <p:cNvPr id="33804" name="Group 12"/>
          <p:cNvGrpSpPr>
            <a:grpSpLocks/>
          </p:cNvGrpSpPr>
          <p:nvPr/>
        </p:nvGrpSpPr>
        <p:grpSpPr bwMode="auto">
          <a:xfrm>
            <a:off x="5715000" y="3733800"/>
            <a:ext cx="1600200" cy="2057400"/>
            <a:chOff x="2256" y="1104"/>
            <a:chExt cx="1776" cy="1488"/>
          </a:xfrm>
        </p:grpSpPr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 flipH="1" flipV="1">
              <a:off x="2256" y="1104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806" name="Rectangle 14"/>
            <p:cNvSpPr>
              <a:spLocks noChangeArrowheads="1"/>
            </p:cNvSpPr>
            <p:nvPr/>
          </p:nvSpPr>
          <p:spPr bwMode="auto">
            <a:xfrm>
              <a:off x="2304" y="1776"/>
              <a:ext cx="1728" cy="816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05000"/>
                </a:lnSpc>
                <a:spcBef>
                  <a:spcPct val="20000"/>
                </a:spcBef>
                <a:buFont typeface="Arial" charset="0"/>
                <a:buNone/>
              </a:pPr>
              <a:r>
                <a:rPr kumimoji="1" lang="en-US" sz="1400">
                  <a:latin typeface="Calibri" pitchFamily="34" charset="0"/>
                  <a:cs typeface="Tahoma" pitchFamily="34" charset="0"/>
                  <a:sym typeface="Symbol" pitchFamily="18" charset="2"/>
                </a:rPr>
                <a:t>Cost of a basket of domestic goods, in domestic currency.</a:t>
              </a:r>
              <a:endParaRPr kumimoji="1" lang="en-US" sz="1400" b="1">
                <a:latin typeface="Calibri" pitchFamily="34" charset="0"/>
                <a:cs typeface="Tahoma" pitchFamily="34" charset="0"/>
                <a:sym typeface="Symbol" pitchFamily="18" charset="2"/>
              </a:endParaRPr>
            </a:p>
          </p:txBody>
        </p:sp>
      </p:grpSp>
      <p:grpSp>
        <p:nvGrpSpPr>
          <p:cNvPr id="33807" name="Group 15"/>
          <p:cNvGrpSpPr>
            <a:grpSpLocks/>
          </p:cNvGrpSpPr>
          <p:nvPr/>
        </p:nvGrpSpPr>
        <p:grpSpPr bwMode="auto">
          <a:xfrm>
            <a:off x="3657600" y="3733800"/>
            <a:ext cx="1981200" cy="1524000"/>
            <a:chOff x="384" y="1125"/>
            <a:chExt cx="1948" cy="1419"/>
          </a:xfrm>
        </p:grpSpPr>
        <p:sp>
          <p:nvSpPr>
            <p:cNvPr id="33808" name="AutoShape 16"/>
            <p:cNvSpPr>
              <a:spLocks/>
            </p:cNvSpPr>
            <p:nvPr/>
          </p:nvSpPr>
          <p:spPr bwMode="auto">
            <a:xfrm rot="5411755" flipH="1" flipV="1">
              <a:off x="1985" y="944"/>
              <a:ext cx="166" cy="528"/>
            </a:xfrm>
            <a:prstGeom prst="leftBrace">
              <a:avLst>
                <a:gd name="adj1" fmla="val 53881"/>
                <a:gd name="adj2" fmla="val 50343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vert="eaVert" wrap="none" anchor="ctr"/>
            <a:lstStyle/>
            <a:p>
              <a:pPr algn="ctr" eaLnBrk="0" hangingPunct="0"/>
              <a:endParaRPr kumimoji="1" lang="en-US" sz="2400">
                <a:solidFill>
                  <a:srgbClr val="990033"/>
                </a:solidFill>
                <a:latin typeface="Times New Roman" pitchFamily="18" charset="0"/>
              </a:endParaRPr>
            </a:p>
          </p:txBody>
        </p:sp>
        <p:grpSp>
          <p:nvGrpSpPr>
            <p:cNvPr id="33809" name="Group 17"/>
            <p:cNvGrpSpPr>
              <a:grpSpLocks/>
            </p:cNvGrpSpPr>
            <p:nvPr/>
          </p:nvGrpSpPr>
          <p:grpSpPr bwMode="auto">
            <a:xfrm>
              <a:off x="384" y="1335"/>
              <a:ext cx="1728" cy="1209"/>
              <a:chOff x="384" y="1335"/>
              <a:chExt cx="1728" cy="1209"/>
            </a:xfrm>
          </p:grpSpPr>
          <p:sp>
            <p:nvSpPr>
              <p:cNvPr id="33810" name="Line 18"/>
              <p:cNvSpPr>
                <a:spLocks noChangeShapeType="1"/>
              </p:cNvSpPr>
              <p:nvPr/>
            </p:nvSpPr>
            <p:spPr bwMode="auto">
              <a:xfrm flipH="1">
                <a:off x="1591" y="1335"/>
                <a:ext cx="454" cy="4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3811" name="Rectangle 19"/>
              <p:cNvSpPr>
                <a:spLocks noChangeArrowheads="1"/>
              </p:cNvSpPr>
              <p:nvPr/>
            </p:nvSpPr>
            <p:spPr bwMode="auto">
              <a:xfrm>
                <a:off x="384" y="1728"/>
                <a:ext cx="1728" cy="816"/>
              </a:xfrm>
              <a:prstGeom prst="rect">
                <a:avLst/>
              </a:prstGeom>
              <a:solidFill>
                <a:srgbClr val="CCFF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lnSpc>
                    <a:spcPct val="105000"/>
                  </a:lnSpc>
                  <a:spcBef>
                    <a:spcPct val="20000"/>
                  </a:spcBef>
                  <a:buFont typeface="Arial" charset="0"/>
                  <a:buNone/>
                </a:pPr>
                <a:r>
                  <a:rPr kumimoji="1" lang="en-US" sz="1600">
                    <a:latin typeface="Calibri" pitchFamily="34" charset="0"/>
                    <a:cs typeface="Tahoma" pitchFamily="34" charset="0"/>
                    <a:sym typeface="Symbol" pitchFamily="18" charset="2"/>
                  </a:rPr>
                  <a:t>Cost of a basket of domestic goods, in foreign currency.</a:t>
                </a:r>
                <a:endParaRPr kumimoji="1" lang="en-US" sz="1600" b="1">
                  <a:latin typeface="Calibri" pitchFamily="34" charset="0"/>
                  <a:cs typeface="Tahoma" pitchFamily="34" charset="0"/>
                  <a:sym typeface="Symbol" pitchFamily="18" charset="2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Purchasing Power Parity (PPP)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600">
              <a:cs typeface="Arial" charset="0"/>
            </a:endParaRPr>
          </a:p>
          <a:p>
            <a:r>
              <a:rPr lang="en-US" sz="1600">
                <a:cs typeface="Arial" charset="0"/>
              </a:rPr>
              <a:t> </a:t>
            </a:r>
          </a:p>
          <a:p>
            <a:endParaRPr lang="en-US" sz="1600">
              <a:cs typeface="Arial" charset="0"/>
            </a:endParaRPr>
          </a:p>
          <a:p>
            <a:endParaRPr lang="en-US" sz="1600">
              <a:cs typeface="Arial" charset="0"/>
            </a:endParaRPr>
          </a:p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endParaRPr lang="en-US" sz="1600"/>
          </a:p>
          <a:p>
            <a:pPr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endParaRPr lang="en-US" sz="1600"/>
          </a:p>
          <a:p>
            <a:endParaRPr lang="en-US" sz="1600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1066800" y="685800"/>
            <a:ext cx="16065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40000"/>
              </a:spcBef>
              <a:buClr>
                <a:schemeClr val="tx1"/>
              </a:buClr>
              <a:buSzPct val="110000"/>
              <a:buFontTx/>
              <a:buChar char="•"/>
            </a:pPr>
            <a:r>
              <a:rPr lang="en-US"/>
              <a:t>If </a:t>
            </a:r>
            <a:r>
              <a:rPr lang="en-US" b="1" i="1"/>
              <a:t>e</a:t>
            </a:r>
            <a:r>
              <a:rPr lang="en-US"/>
              <a:t> = </a:t>
            </a:r>
            <a:r>
              <a:rPr lang="en-US" b="1" i="1"/>
              <a:t>P*</a:t>
            </a:r>
            <a:r>
              <a:rPr lang="en-US" i="1"/>
              <a:t>/</a:t>
            </a:r>
            <a:r>
              <a:rPr lang="en-US" b="1" i="1"/>
              <a:t>P</a:t>
            </a:r>
            <a:r>
              <a:rPr lang="en-US"/>
              <a:t>,  </a:t>
            </a:r>
            <a:br>
              <a:rPr lang="en-US"/>
            </a:br>
            <a:r>
              <a:rPr lang="en-US"/>
              <a:t>	then </a:t>
            </a:r>
          </a:p>
        </p:txBody>
      </p:sp>
      <p:graphicFrame>
        <p:nvGraphicFramePr>
          <p:cNvPr id="55306" name="Object 10"/>
          <p:cNvGraphicFramePr>
            <a:graphicFrameLocks noChangeAspect="1"/>
          </p:cNvGraphicFramePr>
          <p:nvPr/>
        </p:nvGraphicFramePr>
        <p:xfrm>
          <a:off x="3048000" y="1447800"/>
          <a:ext cx="4724400" cy="1073150"/>
        </p:xfrm>
        <a:graphic>
          <a:graphicData uri="http://schemas.openxmlformats.org/presentationml/2006/ole">
            <p:oleObj spid="_x0000_s55307" name="Equation" r:id="rId3" imgW="1777229" imgH="444307" progId="">
              <p:embed/>
            </p:oleObj>
          </a:graphicData>
        </a:graphic>
      </p:graphicFrame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2362200" y="2819400"/>
            <a:ext cx="32956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Bef>
                <a:spcPct val="40000"/>
              </a:spcBef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/>
              <a:t>and the NX curve is horizontal:</a:t>
            </a:r>
          </a:p>
        </p:txBody>
      </p:sp>
      <p:pic>
        <p:nvPicPr>
          <p:cNvPr id="55308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276600"/>
            <a:ext cx="6324600" cy="3124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Purchasing Power Parity (PPP)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838200"/>
            <a:ext cx="8001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/>
              <a:t>Does PPP hold in the real world?</a:t>
            </a:r>
            <a:endParaRPr lang="en-US" b="1">
              <a:cs typeface="Arial" charset="0"/>
            </a:endParaRPr>
          </a:p>
          <a:p>
            <a:r>
              <a:rPr lang="en-US"/>
              <a:t>No, for two reasons:</a:t>
            </a:r>
          </a:p>
          <a:p>
            <a:endParaRPr lang="en-US"/>
          </a:p>
          <a:p>
            <a:pPr marL="742950" lvl="1" indent="-285750"/>
            <a:r>
              <a:rPr lang="en-US" b="1"/>
              <a:t>1.International arbitrage not possible.</a:t>
            </a:r>
          </a:p>
          <a:p>
            <a:pPr marL="1143000" lvl="2" indent="-228600">
              <a:buFontTx/>
              <a:buChar char="•"/>
            </a:pPr>
            <a:r>
              <a:rPr lang="en-US"/>
              <a:t>nontraded goods</a:t>
            </a:r>
          </a:p>
          <a:p>
            <a:pPr marL="1143000" lvl="2" indent="-228600">
              <a:buFontTx/>
              <a:buChar char="•"/>
            </a:pPr>
            <a:r>
              <a:rPr lang="en-US"/>
              <a:t>transportation costs</a:t>
            </a:r>
          </a:p>
          <a:p>
            <a:pPr marL="1143000" lvl="2" indent="-228600">
              <a:buFontTx/>
              <a:buChar char="•"/>
            </a:pPr>
            <a:endParaRPr lang="en-US"/>
          </a:p>
          <a:p>
            <a:pPr marL="1143000" lvl="2" indent="-228600"/>
            <a:endParaRPr lang="en-US"/>
          </a:p>
          <a:p>
            <a:pPr marL="742950" lvl="1" indent="-285750"/>
            <a:r>
              <a:rPr lang="en-US" b="1"/>
              <a:t>2.Goods of different countries not perfect substitutes.</a:t>
            </a:r>
          </a:p>
          <a:p>
            <a:pPr marL="742950" lvl="1" indent="-285750"/>
            <a:endParaRPr lang="en-US"/>
          </a:p>
          <a:p>
            <a:r>
              <a:rPr lang="en-US"/>
              <a:t>Nonetheless, PPP is a useful theory: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/>
              <a:t>It’s simple &amp; intuitive</a:t>
            </a:r>
          </a:p>
          <a:p>
            <a:pPr marL="742950" lvl="1" indent="-285750">
              <a:buFont typeface="Wingdings" pitchFamily="2" charset="2"/>
              <a:buNone/>
            </a:pPr>
            <a:endParaRPr lang="en-US"/>
          </a:p>
          <a:p>
            <a:pPr marL="742950" lvl="1" indent="-285750">
              <a:buFont typeface="Wingdings" pitchFamily="2" charset="2"/>
              <a:buChar char="ü"/>
            </a:pPr>
            <a:r>
              <a:rPr lang="en-US"/>
              <a:t>In the real world, nominal exchange rates have a tendency toward their PPP values over the long run. </a:t>
            </a:r>
          </a:p>
          <a:p>
            <a:pPr>
              <a:buFont typeface="Wingdings" pitchFamily="2" charset="2"/>
              <a:buChar char="ü"/>
            </a:pPr>
            <a:endParaRPr lang="en-US">
              <a:cs typeface="Arial" charset="0"/>
            </a:endParaRPr>
          </a:p>
          <a:p>
            <a:pPr>
              <a:buFont typeface="Wingdings" pitchFamily="2" charset="2"/>
              <a:buChar char="ü"/>
            </a:pPr>
            <a:endParaRPr lang="en-US">
              <a:cs typeface="Arial" charset="0"/>
            </a:endParaRPr>
          </a:p>
          <a:p>
            <a:pPr>
              <a:buFont typeface="Wingdings" pitchFamily="2" charset="2"/>
              <a:buChar char="ü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r>
              <a:rPr lang="en-US" sz="2400" b="1" smtClean="0">
                <a:latin typeface="Arial" charset="0"/>
              </a:rPr>
              <a:t>Summary</a:t>
            </a:r>
          </a:p>
        </p:txBody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SzPct val="95000"/>
            </a:pPr>
            <a:r>
              <a:rPr lang="en-US" sz="1800" smtClean="0">
                <a:latin typeface="Arial" charset="0"/>
              </a:rPr>
              <a:t>Exchange rates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nominal:  the price of a country’s currency in terms of another country’s currency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real:  the price of a country’s goods in terms of another country’s goods.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The real exchange rate equals the nominal rate times the ratio of prices of the two countries.</a:t>
            </a:r>
          </a:p>
          <a:p>
            <a:pPr>
              <a:lnSpc>
                <a:spcPct val="80000"/>
              </a:lnSpc>
              <a:spcBef>
                <a:spcPct val="15000"/>
              </a:spcBef>
              <a:buSzPct val="95000"/>
            </a:pP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spcBef>
                <a:spcPct val="15000"/>
              </a:spcBef>
              <a:buSzPct val="95000"/>
            </a:pPr>
            <a:r>
              <a:rPr lang="en-US" sz="1800" smtClean="0">
                <a:latin typeface="Arial" charset="0"/>
              </a:rPr>
              <a:t>How the real exchange rate is determined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b="1" i="1" smtClean="0">
                <a:latin typeface="Arial" charset="0"/>
              </a:rPr>
              <a:t>NX</a:t>
            </a:r>
            <a:r>
              <a:rPr lang="en-US" sz="1800" smtClean="0">
                <a:latin typeface="Arial" charset="0"/>
              </a:rPr>
              <a:t>  depends negatively on the real exchange rate, other things equal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The real exchange rate adjusts to equate </a:t>
            </a:r>
            <a:br>
              <a:rPr lang="en-US" sz="1800" smtClean="0">
                <a:latin typeface="Arial" charset="0"/>
              </a:rPr>
            </a:br>
            <a:r>
              <a:rPr lang="en-US" sz="1800" b="1" i="1" smtClean="0">
                <a:latin typeface="Arial" charset="0"/>
              </a:rPr>
              <a:t>NX</a:t>
            </a:r>
            <a:r>
              <a:rPr lang="en-US" sz="1800" smtClean="0">
                <a:latin typeface="Arial" charset="0"/>
              </a:rPr>
              <a:t>  with net capital outflow</a:t>
            </a:r>
          </a:p>
          <a:p>
            <a:pPr>
              <a:lnSpc>
                <a:spcPct val="80000"/>
              </a:lnSpc>
              <a:buSzPct val="95000"/>
              <a:buFont typeface="Wingdings" pitchFamily="2" charset="2"/>
              <a:buChar char="ü"/>
            </a:pPr>
            <a:endParaRPr lang="en-US" sz="1800" smtClean="0">
              <a:latin typeface="Arial" charset="0"/>
            </a:endParaRPr>
          </a:p>
          <a:p>
            <a:pPr>
              <a:lnSpc>
                <a:spcPct val="80000"/>
              </a:lnSpc>
              <a:buSzPct val="95000"/>
            </a:pPr>
            <a:r>
              <a:rPr lang="en-US" sz="1800" smtClean="0">
                <a:latin typeface="Arial" charset="0"/>
              </a:rPr>
              <a:t>How the nominal exchange rate is determined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b="1" i="1" smtClean="0">
                <a:latin typeface="Arial" charset="0"/>
              </a:rPr>
              <a:t>e</a:t>
            </a:r>
            <a:r>
              <a:rPr lang="en-US" sz="1800" smtClean="0">
                <a:latin typeface="Arial" charset="0"/>
              </a:rPr>
              <a:t> equals the real exchange rate times the country’s price level relative to the foreign price level. 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For a given value of the real exchange rate, the percentage change in the nominal exchange rate equals the difference between the foreign &amp; domestic inflation rates.</a:t>
            </a:r>
          </a:p>
          <a:p>
            <a:pPr>
              <a:lnSpc>
                <a:spcPct val="80000"/>
              </a:lnSpc>
            </a:pPr>
            <a:endParaRPr lang="en-US" sz="1800" smtClean="0">
              <a:latin typeface="Arial" charset="0"/>
            </a:endParaRPr>
          </a:p>
        </p:txBody>
      </p:sp>
      <p:pic>
        <p:nvPicPr>
          <p:cNvPr id="5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764</Words>
  <Application>Microsoft Office PowerPoint</Application>
  <PresentationFormat>On-screen Show (4:3)</PresentationFormat>
  <Paragraphs>471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Review of the previous lecture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168</cp:revision>
  <dcterms:created xsi:type="dcterms:W3CDTF">2012-02-27T05:45:45Z</dcterms:created>
  <dcterms:modified xsi:type="dcterms:W3CDTF">2012-12-12T04:41:07Z</dcterms:modified>
</cp:coreProperties>
</file>