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78" r:id="rId3"/>
    <p:sldId id="279" r:id="rId4"/>
    <p:sldId id="280" r:id="rId5"/>
    <p:sldId id="281" r:id="rId6"/>
    <p:sldId id="282" r:id="rId7"/>
    <p:sldId id="283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93" r:id="rId18"/>
    <p:sldId id="294" r:id="rId19"/>
    <p:sldId id="295" r:id="rId20"/>
    <p:sldId id="297" r:id="rId21"/>
    <p:sldId id="298" r:id="rId22"/>
    <p:sldId id="299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0" d="100"/>
          <a:sy n="40" d="100"/>
        </p:scale>
        <p:origin x="-99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image" Target="../media/image5.wmf"/><Relationship Id="rId4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3F51CD-098A-4F36-B7A0-3B6444BBD387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46A396-F108-4FA6-86CA-B353819AE5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62C5C-B1A3-4B90-87B6-50C8181C1394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5665E-4C40-45CD-8C8B-38016E508C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5F5FC-5328-4468-BBF6-DFF50111BD2B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84A91-2841-427F-BF18-28FC4DE512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7A980-08BF-4A82-8666-1730B5B0DD19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4E0C9-9A4B-453D-98D7-B843879080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2EA41D-6A67-4B33-9C82-95717DCA5F8C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F96026-BB16-4DE3-AE04-5BE4791EF9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6950C8-4E34-4702-A2B6-8EE8CC9F841D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4DFE3-3FB2-4E4E-99DC-727E73F70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B1AA33-C123-4D12-BCAC-C958282477EF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FE6DB-FD60-466F-9ECE-E97CB239C7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C0538-0D78-4F31-9C53-B0B86AF2FDD3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CE2C2-4814-42F4-90F4-C776D19A00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322239-1836-4842-AEA1-78BDD7EED180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556A81-3DB8-4047-8135-EBAF31C42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F1193D-BC56-4180-B20B-9D364CAACFB0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E67E1A-4205-4DC6-879D-7693A2D7AD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EFE93-21E6-4C95-B26D-9FD3BBD8FB66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A5D19-5ED0-4087-A7D8-094DB12075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815EA23-9181-47DF-A85B-36D309731E13}" type="datetimeFigureOut">
              <a:rPr lang="en-US"/>
              <a:pPr>
                <a:defRPr/>
              </a:pPr>
              <a:t>10/19/2012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BCD226-05BE-48D5-A109-1A30E10B2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latin typeface="Arial" charset="0"/>
              </a:rPr>
              <a:t>Review of the previous lecture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r>
              <a:rPr lang="en-US" sz="1800" smtClean="0">
                <a:latin typeface="Arial" charset="0"/>
              </a:rPr>
              <a:t>Money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the stock of assets used for transactions 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serves as a medium of exchange, store of value, and unit of account. 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Commodity money has intrinsic value, fiat money does not.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Central bank controls money supply.  </a:t>
            </a:r>
          </a:p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endParaRPr lang="en-US" sz="1800" smtClean="0"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endParaRPr lang="en-US" sz="1800" smtClean="0"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r>
              <a:rPr lang="en-US" sz="1800" smtClean="0">
                <a:latin typeface="Arial" charset="0"/>
              </a:rPr>
              <a:t>Quantity theory of money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assumption: velocity is stable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conclusion:  the money growth rate determines the inflation rate. 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en-US" sz="1800" smtClean="0">
              <a:latin typeface="Arial" charset="0"/>
            </a:endParaRPr>
          </a:p>
        </p:txBody>
      </p:sp>
      <p:pic>
        <p:nvPicPr>
          <p:cNvPr id="7172" name="Picture 4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Lecture </a:t>
            </a:r>
            <a:r>
              <a:rPr lang="en-US" sz="2400" b="1" smtClean="0">
                <a:cs typeface="Arial" charset="0"/>
              </a:rPr>
              <a:t>11</a:t>
            </a:r>
            <a:endParaRPr lang="en-US" sz="2400" b="1">
              <a:cs typeface="Arial" charset="0"/>
            </a:endParaRPr>
          </a:p>
        </p:txBody>
      </p:sp>
      <p:sp>
        <p:nvSpPr>
          <p:cNvPr id="8195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b="1"/>
          </a:p>
          <a:p>
            <a:endParaRPr lang="en-US" altLang="en-US" sz="2800" b="1"/>
          </a:p>
          <a:p>
            <a:endParaRPr lang="en-US" altLang="en-US" sz="2800" b="1"/>
          </a:p>
          <a:p>
            <a:pPr algn="ctr"/>
            <a:endParaRPr lang="en-US" altLang="en-US" sz="4000" b="1"/>
          </a:p>
          <a:p>
            <a:pPr algn="ctr"/>
            <a:endParaRPr lang="en-US" altLang="en-US" sz="2000" i="1"/>
          </a:p>
          <a:p>
            <a:pPr algn="ctr"/>
            <a:endParaRPr lang="en-US" altLang="en-US" sz="2000" i="1"/>
          </a:p>
          <a:p>
            <a:pPr algn="ctr"/>
            <a:r>
              <a:rPr lang="en-US" altLang="en-US" sz="2000" i="1"/>
              <a:t>Instructor: Prof.Dr.Qaisar Abbas</a:t>
            </a:r>
          </a:p>
          <a:p>
            <a:pPr algn="ctr"/>
            <a:endParaRPr lang="en-US" sz="2000">
              <a:cs typeface="Arial" charset="0"/>
            </a:endParaRPr>
          </a:p>
          <a:p>
            <a:pPr algn="ctr"/>
            <a:r>
              <a:rPr lang="en-US" sz="2400">
                <a:cs typeface="Arial" charset="0"/>
              </a:rPr>
              <a:t> </a:t>
            </a:r>
          </a:p>
          <a:p>
            <a:pPr algn="ctr"/>
            <a:endParaRPr lang="en-US" sz="2400">
              <a:cs typeface="Arial" charset="0"/>
            </a:endParaRPr>
          </a:p>
          <a:p>
            <a:pPr algn="ctr"/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057400"/>
            <a:ext cx="6096000" cy="2522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1752600" y="1447800"/>
            <a:ext cx="61071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en-US" sz="3200" b="1"/>
              <a:t>Money and Inflation- II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4"/>
          <p:cNvSpPr txBox="1">
            <a:spLocks noChangeArrowheads="1"/>
          </p:cNvSpPr>
          <p:nvPr/>
        </p:nvSpPr>
        <p:spPr bwMode="auto">
          <a:xfrm>
            <a:off x="457200" y="152400"/>
            <a:ext cx="8458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Lecture Outline</a:t>
            </a:r>
          </a:p>
        </p:txBody>
      </p:sp>
      <p:sp>
        <p:nvSpPr>
          <p:cNvPr id="9219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 typeface="Symbol" pitchFamily="18" charset="2"/>
              <a:buAutoNum type="arabicPeriod"/>
            </a:pPr>
            <a:endParaRPr lang="en-US" b="1"/>
          </a:p>
          <a:p>
            <a:pPr marL="342900" indent="-342900">
              <a:buFont typeface="Symbol" pitchFamily="18" charset="2"/>
              <a:buAutoNum type="arabicPeriod"/>
            </a:pPr>
            <a:endParaRPr lang="en-US" b="1"/>
          </a:p>
          <a:p>
            <a:pPr marL="342900" indent="-342900">
              <a:buFont typeface="Symbol" pitchFamily="18" charset="2"/>
              <a:buAutoNum type="arabicPeriod"/>
            </a:pPr>
            <a:endParaRPr lang="en-US" b="1"/>
          </a:p>
          <a:p>
            <a:pPr marL="342900" indent="-342900">
              <a:buFont typeface="Symbol" pitchFamily="18" charset="2"/>
              <a:buAutoNum type="arabicPeriod"/>
            </a:pPr>
            <a:endParaRPr lang="en-US" b="1"/>
          </a:p>
          <a:p>
            <a:pPr marL="342900" indent="-342900">
              <a:buFont typeface="Calibri" pitchFamily="34" charset="0"/>
              <a:buAutoNum type="arabicPeriod"/>
            </a:pPr>
            <a:r>
              <a:rPr lang="en-US">
                <a:cs typeface="Arial" charset="0"/>
              </a:rPr>
              <a:t>Seigniorage</a:t>
            </a: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>
                <a:cs typeface="Arial" charset="0"/>
              </a:rPr>
              <a:t>Fischer effect</a:t>
            </a: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>
                <a:cs typeface="Arial" charset="0"/>
              </a:rPr>
              <a:t>Money demand and the nominal interest rate</a:t>
            </a: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>
                <a:cs typeface="Arial" charset="0"/>
              </a:rPr>
              <a:t>Inflation</a:t>
            </a: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</p:txBody>
      </p:sp>
      <p:pic>
        <p:nvPicPr>
          <p:cNvPr id="9220" name="Picture 6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Seigniorage</a:t>
            </a:r>
          </a:p>
        </p:txBody>
      </p:sp>
      <p:sp>
        <p:nvSpPr>
          <p:cNvPr id="10243" name="TextBox 5"/>
          <p:cNvSpPr txBox="1">
            <a:spLocks noChangeArrowheads="1"/>
          </p:cNvSpPr>
          <p:nvPr/>
        </p:nvSpPr>
        <p:spPr bwMode="auto">
          <a:xfrm>
            <a:off x="609600" y="838200"/>
            <a:ext cx="8305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r>
              <a:rPr lang="en-US">
                <a:cs typeface="Arial" charset="0"/>
              </a:rPr>
              <a:t>To spend more without raising taxes or selling bonds, the govt can print money.</a:t>
            </a: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>
                <a:cs typeface="Arial" charset="0"/>
              </a:rPr>
              <a:t>The “revenue” raised from printing money is called seigniorage  </a:t>
            </a:r>
            <a:br>
              <a:rPr lang="en-US">
                <a:cs typeface="Arial" charset="0"/>
              </a:rPr>
            </a:br>
            <a:r>
              <a:rPr lang="en-US">
                <a:cs typeface="Arial" charset="0"/>
              </a:rPr>
              <a:t>   (pronounced SEEN-your-ige)</a:t>
            </a: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 b="1">
                <a:cs typeface="Arial" charset="0"/>
              </a:rPr>
              <a:t>The inflation tax:</a:t>
            </a:r>
            <a:br>
              <a:rPr lang="en-US" b="1">
                <a:cs typeface="Arial" charset="0"/>
              </a:rPr>
            </a:br>
            <a:r>
              <a:rPr lang="en-US">
                <a:cs typeface="Arial" charset="0"/>
              </a:rPr>
              <a:t>Printing money to raise revenue causes inflation.   Inflation is like a tax on people who hold money.</a:t>
            </a: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endParaRPr lang="en-US" b="1"/>
          </a:p>
          <a:p>
            <a:endParaRPr lang="en-US" b="1"/>
          </a:p>
          <a:p>
            <a:endParaRPr lang="en-US" b="1"/>
          </a:p>
          <a:p>
            <a:endParaRPr lang="en-US" b="1"/>
          </a:p>
          <a:p>
            <a:r>
              <a:rPr lang="en-US" b="1"/>
              <a:t>Inflation and interest rates</a:t>
            </a:r>
          </a:p>
          <a:p>
            <a:endParaRPr lang="en-US" b="1">
              <a:cs typeface="Arial" charset="0"/>
            </a:endParaRPr>
          </a:p>
          <a:p>
            <a:pPr>
              <a:buFontTx/>
              <a:buChar char="•"/>
            </a:pPr>
            <a:r>
              <a:rPr lang="en-US"/>
              <a:t>Nominal interest rate, </a:t>
            </a:r>
            <a:r>
              <a:rPr lang="en-US" b="1" i="1"/>
              <a:t>i</a:t>
            </a:r>
            <a:r>
              <a:rPr lang="en-US"/>
              <a:t> not adjusted for inflation</a:t>
            </a:r>
          </a:p>
          <a:p>
            <a:pPr>
              <a:buFontTx/>
              <a:buChar char="•"/>
            </a:pPr>
            <a:r>
              <a:rPr lang="en-US"/>
              <a:t>Real interest rate, </a:t>
            </a:r>
            <a:r>
              <a:rPr lang="en-US" b="1" i="1"/>
              <a:t>r</a:t>
            </a:r>
            <a:r>
              <a:rPr lang="en-US"/>
              <a:t> adjusted for inflation:</a:t>
            </a:r>
            <a:br>
              <a:rPr lang="en-US"/>
            </a:br>
            <a:r>
              <a:rPr lang="en-US"/>
              <a:t>	</a:t>
            </a:r>
          </a:p>
          <a:p>
            <a:pPr algn="ctr"/>
            <a:r>
              <a:rPr lang="en-US" b="1" i="1"/>
              <a:t>r</a:t>
            </a:r>
            <a:r>
              <a:rPr lang="en-US"/>
              <a:t>  =  </a:t>
            </a:r>
            <a:r>
              <a:rPr lang="en-US" b="1" i="1"/>
              <a:t>i</a:t>
            </a:r>
            <a:r>
              <a:rPr lang="en-US"/>
              <a:t>  </a:t>
            </a:r>
            <a:r>
              <a:rPr lang="en-US">
                <a:sym typeface="Symbol" pitchFamily="18" charset="2"/>
              </a:rPr>
              <a:t> </a:t>
            </a:r>
          </a:p>
          <a:p>
            <a:pPr algn="ctr"/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The Fisher Effect</a:t>
            </a:r>
          </a:p>
        </p:txBody>
      </p:sp>
      <p:sp>
        <p:nvSpPr>
          <p:cNvPr id="11267" name="TextBox 5"/>
          <p:cNvSpPr txBox="1">
            <a:spLocks noChangeArrowheads="1"/>
          </p:cNvSpPr>
          <p:nvPr/>
        </p:nvSpPr>
        <p:spPr bwMode="auto">
          <a:xfrm>
            <a:off x="914400" y="609600"/>
            <a:ext cx="8001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/>
            <a:r>
              <a:rPr lang="en-US">
                <a:sym typeface="Symbol" pitchFamily="18" charset="2"/>
              </a:rPr>
              <a:t>The Fisher equation:</a:t>
            </a:r>
            <a:r>
              <a:rPr lang="en-US"/>
              <a:t>    </a:t>
            </a:r>
          </a:p>
          <a:p>
            <a:pPr marL="342900" indent="-342900" algn="ctr"/>
            <a:endParaRPr lang="en-US" i="1"/>
          </a:p>
          <a:p>
            <a:pPr marL="342900" indent="-342900" algn="ctr"/>
            <a:r>
              <a:rPr lang="en-US" i="1"/>
              <a:t>i</a:t>
            </a:r>
            <a:r>
              <a:rPr lang="en-US"/>
              <a:t>  = </a:t>
            </a:r>
            <a:r>
              <a:rPr lang="en-US" i="1"/>
              <a:t>r</a:t>
            </a:r>
            <a:r>
              <a:rPr lang="en-US"/>
              <a:t>  + </a:t>
            </a:r>
            <a:r>
              <a:rPr lang="en-US">
                <a:sym typeface="Symbol" pitchFamily="18" charset="2"/>
              </a:rPr>
              <a:t></a:t>
            </a:r>
          </a:p>
          <a:p>
            <a:pPr marL="342900" indent="-342900"/>
            <a:endParaRPr lang="en-US" b="1" i="1">
              <a:sym typeface="Symbol" pitchFamily="18" charset="2"/>
            </a:endParaRPr>
          </a:p>
          <a:p>
            <a:pPr marL="342900" indent="-342900"/>
            <a:endParaRPr lang="en-US" b="1" i="1">
              <a:sym typeface="Symbol" pitchFamily="18" charset="2"/>
            </a:endParaRPr>
          </a:p>
          <a:p>
            <a:pPr marL="342900" indent="-342900"/>
            <a:endParaRPr lang="en-US" b="1" i="1">
              <a:sym typeface="Symbol" pitchFamily="18" charset="2"/>
            </a:endParaRPr>
          </a:p>
          <a:p>
            <a:pPr marL="342900" indent="-342900"/>
            <a:r>
              <a:rPr lang="en-US" b="1" i="1">
                <a:sym typeface="Symbol" pitchFamily="18" charset="2"/>
              </a:rPr>
              <a:t>S</a:t>
            </a:r>
            <a:r>
              <a:rPr lang="en-US">
                <a:sym typeface="Symbol" pitchFamily="18" charset="2"/>
              </a:rPr>
              <a:t>  = </a:t>
            </a:r>
            <a:r>
              <a:rPr lang="en-US" b="1" i="1">
                <a:sym typeface="Symbol" pitchFamily="18" charset="2"/>
              </a:rPr>
              <a:t>I</a:t>
            </a:r>
            <a:r>
              <a:rPr lang="en-US">
                <a:sym typeface="Symbol" pitchFamily="18" charset="2"/>
              </a:rPr>
              <a:t>   determines </a:t>
            </a:r>
            <a:r>
              <a:rPr lang="en-US" b="1" i="1">
                <a:sym typeface="Symbol" pitchFamily="18" charset="2"/>
              </a:rPr>
              <a:t>r</a:t>
            </a:r>
            <a:r>
              <a:rPr lang="en-US">
                <a:sym typeface="Symbol" pitchFamily="18" charset="2"/>
              </a:rPr>
              <a:t> . </a:t>
            </a:r>
          </a:p>
          <a:p>
            <a:pPr marL="342900" indent="-342900"/>
            <a:endParaRPr lang="en-US">
              <a:sym typeface="Symbol" pitchFamily="18" charset="2"/>
            </a:endParaRPr>
          </a:p>
          <a:p>
            <a:pPr marL="342900" indent="-342900"/>
            <a:endParaRPr lang="en-US">
              <a:sym typeface="Symbol" pitchFamily="18" charset="2"/>
            </a:endParaRPr>
          </a:p>
          <a:p>
            <a:pPr marL="342900" indent="-342900"/>
            <a:endParaRPr lang="en-US">
              <a:sym typeface="Symbol" pitchFamily="18" charset="2"/>
            </a:endParaRPr>
          </a:p>
          <a:p>
            <a:pPr marL="342900" indent="-342900"/>
            <a:r>
              <a:rPr lang="en-US">
                <a:sym typeface="Symbol" pitchFamily="18" charset="2"/>
              </a:rPr>
              <a:t>Hence, an increase in  causes an </a:t>
            </a:r>
            <a:r>
              <a:rPr lang="en-US" u="sng">
                <a:sym typeface="Symbol" pitchFamily="18" charset="2"/>
              </a:rPr>
              <a:t>equal</a:t>
            </a:r>
            <a:r>
              <a:rPr lang="en-US">
                <a:sym typeface="Symbol" pitchFamily="18" charset="2"/>
              </a:rPr>
              <a:t> increase in </a:t>
            </a:r>
            <a:r>
              <a:rPr lang="en-US" b="1" i="1">
                <a:sym typeface="Symbol" pitchFamily="18" charset="2"/>
              </a:rPr>
              <a:t>i</a:t>
            </a:r>
            <a:r>
              <a:rPr lang="en-US">
                <a:sym typeface="Symbol" pitchFamily="18" charset="2"/>
              </a:rPr>
              <a:t>.</a:t>
            </a:r>
          </a:p>
          <a:p>
            <a:pPr marL="342900" indent="-342900"/>
            <a:endParaRPr lang="en-US">
              <a:sym typeface="Symbol" pitchFamily="18" charset="2"/>
            </a:endParaRPr>
          </a:p>
          <a:p>
            <a:pPr marL="342900" indent="-342900"/>
            <a:endParaRPr lang="en-US">
              <a:sym typeface="Symbol" pitchFamily="18" charset="2"/>
            </a:endParaRPr>
          </a:p>
          <a:p>
            <a:pPr marL="342900" indent="-342900"/>
            <a:endParaRPr lang="en-US">
              <a:sym typeface="Symbol" pitchFamily="18" charset="2"/>
            </a:endParaRPr>
          </a:p>
          <a:p>
            <a:pPr marL="342900" indent="-342900"/>
            <a:endParaRPr lang="en-US">
              <a:sym typeface="Symbol" pitchFamily="18" charset="2"/>
            </a:endParaRPr>
          </a:p>
          <a:p>
            <a:pPr marL="342900" indent="-342900"/>
            <a:r>
              <a:rPr lang="en-US">
                <a:sym typeface="Symbol" pitchFamily="18" charset="2"/>
              </a:rPr>
              <a:t>This one-for-one relationship is called the </a:t>
            </a:r>
            <a:r>
              <a:rPr lang="en-US" b="1">
                <a:solidFill>
                  <a:srgbClr val="990033"/>
                </a:solidFill>
                <a:sym typeface="Symbol" pitchFamily="18" charset="2"/>
              </a:rPr>
              <a:t>Fisher effect</a:t>
            </a:r>
            <a:r>
              <a:rPr lang="en-US">
                <a:sym typeface="Symbol" pitchFamily="18" charset="2"/>
              </a:rPr>
              <a:t>.  </a:t>
            </a:r>
          </a:p>
          <a:p>
            <a:pPr marL="342900" indent="-342900"/>
            <a:r>
              <a:rPr lang="en-US">
                <a:cs typeface="Arial" charset="0"/>
              </a:rPr>
              <a:t> </a:t>
            </a: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Two real interest rates</a:t>
            </a:r>
          </a:p>
        </p:txBody>
      </p:sp>
      <p:sp>
        <p:nvSpPr>
          <p:cNvPr id="12291" name="TextBox 5"/>
          <p:cNvSpPr txBox="1">
            <a:spLocks noChangeArrowheads="1"/>
          </p:cNvSpPr>
          <p:nvPr/>
        </p:nvSpPr>
        <p:spPr bwMode="auto">
          <a:xfrm>
            <a:off x="762000" y="8382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 typeface="Symbol" pitchFamily="18" charset="2"/>
              <a:buChar char="p"/>
            </a:pPr>
            <a:r>
              <a:rPr lang="en-US">
                <a:sym typeface="Symbol" pitchFamily="18" charset="2"/>
              </a:rPr>
              <a:t>= actual inflation rate </a:t>
            </a:r>
            <a:br>
              <a:rPr lang="en-US">
                <a:sym typeface="Symbol" pitchFamily="18" charset="2"/>
              </a:rPr>
            </a:br>
            <a:endParaRPr lang="en-US">
              <a:sym typeface="Symbol" pitchFamily="18" charset="2"/>
            </a:endParaRPr>
          </a:p>
          <a:p>
            <a:pPr>
              <a:buFont typeface="Symbol" pitchFamily="18" charset="2"/>
              <a:buNone/>
            </a:pPr>
            <a:r>
              <a:rPr lang="en-US">
                <a:sym typeface="Symbol" pitchFamily="18" charset="2"/>
              </a:rPr>
              <a:t>	</a:t>
            </a:r>
          </a:p>
          <a:p>
            <a:pPr>
              <a:buFont typeface="Symbol" pitchFamily="18" charset="2"/>
              <a:buChar char="p"/>
            </a:pPr>
            <a:r>
              <a:rPr lang="en-US">
                <a:sym typeface="Symbol" pitchFamily="18" charset="2"/>
              </a:rPr>
              <a:t> (not known until after it has occurred)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</a:t>
            </a:r>
            <a:r>
              <a:rPr lang="en-US" i="1">
                <a:sym typeface="Symbol" pitchFamily="18" charset="2"/>
              </a:rPr>
              <a:t>e</a:t>
            </a:r>
            <a:r>
              <a:rPr lang="en-US">
                <a:sym typeface="Symbol" pitchFamily="18" charset="2"/>
              </a:rPr>
              <a:t> = expected inflation rate</a:t>
            </a:r>
          </a:p>
          <a:p>
            <a:pPr>
              <a:buFontTx/>
              <a:buChar char="•"/>
            </a:pPr>
            <a:endParaRPr lang="en-US" b="1" i="1">
              <a:sym typeface="Symbol" pitchFamily="18" charset="2"/>
            </a:endParaRPr>
          </a:p>
          <a:p>
            <a:pPr>
              <a:buFontTx/>
              <a:buChar char="•"/>
            </a:pPr>
            <a:endParaRPr lang="en-US" b="1" i="1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 b="1" i="1">
                <a:sym typeface="Symbol" pitchFamily="18" charset="2"/>
              </a:rPr>
              <a:t>i</a:t>
            </a:r>
            <a:r>
              <a:rPr lang="en-US">
                <a:sym typeface="Symbol" pitchFamily="18" charset="2"/>
              </a:rPr>
              <a:t>  – </a:t>
            </a:r>
            <a:r>
              <a:rPr lang="en-US" i="1">
                <a:sym typeface="Symbol" pitchFamily="18" charset="2"/>
              </a:rPr>
              <a:t>e</a:t>
            </a:r>
            <a:r>
              <a:rPr lang="en-US">
                <a:sym typeface="Symbol" pitchFamily="18" charset="2"/>
              </a:rPr>
              <a:t>  = </a:t>
            </a:r>
            <a:r>
              <a:rPr lang="en-US" b="1" i="1">
                <a:sym typeface="Symbol" pitchFamily="18" charset="2"/>
              </a:rPr>
              <a:t>ex ante</a:t>
            </a:r>
            <a:r>
              <a:rPr lang="en-US">
                <a:sym typeface="Symbol" pitchFamily="18" charset="2"/>
              </a:rPr>
              <a:t>  real interest rate: </a:t>
            </a:r>
            <a:br>
              <a:rPr lang="en-US">
                <a:sym typeface="Symbol" pitchFamily="18" charset="2"/>
              </a:rPr>
            </a:br>
            <a:r>
              <a:rPr lang="en-US">
                <a:sym typeface="Symbol" pitchFamily="18" charset="2"/>
              </a:rPr>
              <a:t>what people expect at the time they buy a bond or take out a loan</a:t>
            </a:r>
          </a:p>
          <a:p>
            <a:pPr>
              <a:buFontTx/>
              <a:buChar char="•"/>
            </a:pPr>
            <a:endParaRPr lang="en-US" b="1" i="1">
              <a:sym typeface="Symbol" pitchFamily="18" charset="2"/>
            </a:endParaRPr>
          </a:p>
          <a:p>
            <a:pPr>
              <a:buFontTx/>
              <a:buChar char="•"/>
            </a:pPr>
            <a:endParaRPr lang="en-US" b="1" i="1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 b="1" i="1">
                <a:sym typeface="Symbol" pitchFamily="18" charset="2"/>
              </a:rPr>
              <a:t>i</a:t>
            </a:r>
            <a:r>
              <a:rPr lang="en-US">
                <a:sym typeface="Symbol" pitchFamily="18" charset="2"/>
              </a:rPr>
              <a:t>  –   = </a:t>
            </a:r>
            <a:r>
              <a:rPr lang="en-US" b="1" i="1">
                <a:sym typeface="Symbol" pitchFamily="18" charset="2"/>
              </a:rPr>
              <a:t>ex post</a:t>
            </a:r>
            <a:r>
              <a:rPr lang="en-US" b="1">
                <a:sym typeface="Symbol" pitchFamily="18" charset="2"/>
              </a:rPr>
              <a:t>  </a:t>
            </a:r>
            <a:r>
              <a:rPr lang="en-US">
                <a:sym typeface="Symbol" pitchFamily="18" charset="2"/>
              </a:rPr>
              <a:t>real interest rate:</a:t>
            </a:r>
            <a:br>
              <a:rPr lang="en-US">
                <a:sym typeface="Symbol" pitchFamily="18" charset="2"/>
              </a:rPr>
            </a:br>
            <a:r>
              <a:rPr lang="en-US">
                <a:sym typeface="Symbol" pitchFamily="18" charset="2"/>
              </a:rPr>
              <a:t>what people actually end up earning on their bond or paying on their loan</a:t>
            </a:r>
          </a:p>
          <a:p>
            <a:pPr>
              <a:spcBef>
                <a:spcPct val="55000"/>
              </a:spcBef>
              <a:buClr>
                <a:srgbClr val="FF9900"/>
              </a:buClr>
              <a:buSzPct val="110000"/>
              <a:buFont typeface="Wingdings" pitchFamily="2" charset="2"/>
              <a:buChar char="§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Money demand and the nominal interest rate</a:t>
            </a:r>
          </a:p>
        </p:txBody>
      </p:sp>
      <p:sp>
        <p:nvSpPr>
          <p:cNvPr id="1028" name="TextBox 5"/>
          <p:cNvSpPr txBox="1">
            <a:spLocks noChangeArrowheads="1"/>
          </p:cNvSpPr>
          <p:nvPr/>
        </p:nvSpPr>
        <p:spPr bwMode="auto">
          <a:xfrm>
            <a:off x="990600" y="609600"/>
            <a:ext cx="79248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The Quantity Theory of Money assumes that the demand for real money balances depends only on real income </a:t>
            </a:r>
            <a:r>
              <a:rPr lang="en-US" b="1" i="1"/>
              <a:t>Y</a:t>
            </a:r>
            <a:r>
              <a:rPr lang="en-US"/>
              <a:t>.  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We now consider another determinant of money demand:  the nominal interest rate.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The nominal interest rate </a:t>
            </a:r>
            <a:r>
              <a:rPr lang="en-US" b="1" i="1"/>
              <a:t>i</a:t>
            </a:r>
            <a:r>
              <a:rPr lang="en-US"/>
              <a:t>  is the opportunity cost of holding money (instead of bonds or other interest-earning assets).  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Hence, </a:t>
            </a:r>
            <a:r>
              <a:rPr lang="en-US" b="1">
                <a:sym typeface="Symbol" pitchFamily="18" charset="2"/>
              </a:rPr>
              <a:t></a:t>
            </a:r>
            <a:r>
              <a:rPr lang="en-US" b="1" i="1"/>
              <a:t>i</a:t>
            </a:r>
            <a:r>
              <a:rPr lang="en-US">
                <a:sym typeface="Symbol" pitchFamily="18" charset="2"/>
              </a:rPr>
              <a:t>  </a:t>
            </a:r>
            <a:r>
              <a:rPr lang="en-US" b="1">
                <a:sym typeface="Symbol" pitchFamily="18" charset="2"/>
              </a:rPr>
              <a:t> </a:t>
            </a:r>
            <a:r>
              <a:rPr lang="en-US">
                <a:sym typeface="Symbol" pitchFamily="18" charset="2"/>
              </a:rPr>
              <a:t> in money demand.  </a:t>
            </a:r>
          </a:p>
          <a:p>
            <a:pPr>
              <a:spcBef>
                <a:spcPct val="40000"/>
              </a:spcBef>
              <a:buSzPct val="110000"/>
              <a:buFont typeface="Wingdings" pitchFamily="2" charset="2"/>
              <a:buChar char="§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/>
              <a:t>(</a:t>
            </a:r>
            <a:r>
              <a:rPr lang="en-US" b="1" i="1"/>
              <a:t>M</a:t>
            </a:r>
            <a:r>
              <a:rPr lang="en-US" i="1"/>
              <a:t>/</a:t>
            </a:r>
            <a:r>
              <a:rPr lang="en-US" b="1" i="1"/>
              <a:t>P </a:t>
            </a:r>
            <a:r>
              <a:rPr lang="en-US"/>
              <a:t>)d = real money demand, depends</a:t>
            </a:r>
          </a:p>
          <a:p>
            <a:pPr marL="742950" lvl="1" indent="-285750">
              <a:buFontTx/>
              <a:buChar char="•"/>
            </a:pPr>
            <a:r>
              <a:rPr lang="en-US"/>
              <a:t>negatively on </a:t>
            </a:r>
            <a:r>
              <a:rPr lang="en-US" b="1" i="1"/>
              <a:t>i </a:t>
            </a:r>
            <a:r>
              <a:rPr lang="en-US"/>
              <a:t> </a:t>
            </a:r>
          </a:p>
          <a:p>
            <a:pPr marL="1143000" lvl="2" indent="-228600">
              <a:buFont typeface="Wingdings" pitchFamily="2" charset="2"/>
              <a:buChar char="ü"/>
            </a:pPr>
            <a:r>
              <a:rPr lang="en-US" b="1" i="1"/>
              <a:t>i</a:t>
            </a:r>
            <a:r>
              <a:rPr lang="en-US"/>
              <a:t>  is the opp. cost of holding money</a:t>
            </a:r>
          </a:p>
          <a:p>
            <a:pPr marL="742950" lvl="1" indent="-285750">
              <a:buFontTx/>
              <a:buChar char="•"/>
            </a:pPr>
            <a:r>
              <a:rPr lang="en-US"/>
              <a:t>positively on </a:t>
            </a:r>
            <a:r>
              <a:rPr lang="en-US" b="1" i="1"/>
              <a:t>Y </a:t>
            </a:r>
            <a:r>
              <a:rPr lang="en-US"/>
              <a:t> </a:t>
            </a:r>
          </a:p>
          <a:p>
            <a:pPr marL="1143000" lvl="2" indent="-228600">
              <a:buFont typeface="Wingdings" pitchFamily="2" charset="2"/>
              <a:buChar char="ü"/>
            </a:pPr>
            <a:r>
              <a:rPr lang="en-US"/>
              <a:t>higher </a:t>
            </a:r>
            <a:r>
              <a:rPr lang="en-US" b="1" i="1"/>
              <a:t>Y</a:t>
            </a:r>
            <a:r>
              <a:rPr lang="en-US"/>
              <a:t>  </a:t>
            </a:r>
            <a:r>
              <a:rPr lang="en-US" b="1">
                <a:sym typeface="Symbol" pitchFamily="18" charset="2"/>
              </a:rPr>
              <a:t></a:t>
            </a:r>
            <a:r>
              <a:rPr lang="en-US">
                <a:sym typeface="Symbol" pitchFamily="18" charset="2"/>
              </a:rPr>
              <a:t> more spending </a:t>
            </a:r>
          </a:p>
          <a:p>
            <a:pPr marL="1143000" lvl="2" indent="-228600"/>
            <a:r>
              <a:rPr lang="en-US" b="1">
                <a:sym typeface="Symbol" pitchFamily="18" charset="2"/>
              </a:rPr>
              <a:t>		   </a:t>
            </a:r>
            <a:r>
              <a:rPr lang="en-US">
                <a:sym typeface="Symbol" pitchFamily="18" charset="2"/>
              </a:rPr>
              <a:t> so, need more money</a:t>
            </a:r>
            <a:endParaRPr lang="en-US" i="1"/>
          </a:p>
          <a:p>
            <a:pPr>
              <a:buFontTx/>
              <a:buChar char="•"/>
            </a:pPr>
            <a:r>
              <a:rPr lang="en-US"/>
              <a:t>(</a:t>
            </a:r>
            <a:r>
              <a:rPr lang="en-US" b="1" i="1"/>
              <a:t>L</a:t>
            </a:r>
            <a:r>
              <a:rPr lang="en-US"/>
              <a:t>  is used for the money demand function because money is the most liquid asset.)</a:t>
            </a: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2819400" y="3505200"/>
          <a:ext cx="3670300" cy="687388"/>
        </p:xfrm>
        <a:graphic>
          <a:graphicData uri="http://schemas.openxmlformats.org/presentationml/2006/ole">
            <p:oleObj spid="_x0000_s1027" name="Equation" r:id="rId3" imgW="1219200" imgH="2286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Money demand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0" y="8382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defRPr/>
            </a:pPr>
            <a:endParaRPr lang="en-US"/>
          </a:p>
          <a:p>
            <a:pPr>
              <a:buFontTx/>
              <a:buChar char="•"/>
              <a:defRPr/>
            </a:pPr>
            <a:endParaRPr lang="en-US"/>
          </a:p>
          <a:p>
            <a:pPr>
              <a:buFontTx/>
              <a:buChar char="•"/>
              <a:defRPr/>
            </a:pPr>
            <a:r>
              <a:rPr lang="en-US"/>
              <a:t>When people are deciding whether to hold money or bonds, they don’t know what inflation will turn out to be.  </a:t>
            </a:r>
          </a:p>
          <a:p>
            <a:pPr>
              <a:buFontTx/>
              <a:buChar char="•"/>
              <a:defRPr/>
            </a:pPr>
            <a:endParaRPr lang="en-US"/>
          </a:p>
          <a:p>
            <a:pPr>
              <a:buFontTx/>
              <a:buChar char="•"/>
              <a:defRPr/>
            </a:pPr>
            <a:r>
              <a:rPr lang="en-US"/>
              <a:t>Hence, the nominal interest rate relevant for money demand is  </a:t>
            </a:r>
            <a:r>
              <a:rPr lang="en-US" b="1" i="1"/>
              <a:t>r</a:t>
            </a:r>
            <a:r>
              <a:rPr lang="en-US"/>
              <a:t>  + </a:t>
            </a:r>
            <a:r>
              <a:rPr lang="en-US">
                <a:sym typeface="Symbol" pitchFamily="18" charset="2"/>
              </a:rPr>
              <a:t>e.</a:t>
            </a:r>
            <a:endParaRPr lang="en-US"/>
          </a:p>
          <a:p>
            <a:pPr>
              <a:lnSpc>
                <a:spcPct val="105000"/>
              </a:lnSpc>
              <a:spcBef>
                <a:spcPct val="40000"/>
              </a:spcBef>
              <a:buClr>
                <a:srgbClr val="339933"/>
              </a:buClr>
              <a:buSzPct val="110000"/>
              <a:buFont typeface="Wingdings" pitchFamily="2" charset="2"/>
              <a:buNone/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</a:rPr>
              <a:t>Equilibrium</a:t>
            </a:r>
            <a:endParaRPr lang="en-US">
              <a:cs typeface="Arial" charset="0"/>
            </a:endParaRPr>
          </a:p>
          <a:p>
            <a:pPr>
              <a:defRPr/>
            </a:pPr>
            <a:r>
              <a:rPr lang="en-US">
                <a:cs typeface="Arial" charset="0"/>
              </a:rPr>
              <a:t> </a:t>
            </a: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2667000" y="685800"/>
          <a:ext cx="3670300" cy="687388"/>
        </p:xfrm>
        <a:graphic>
          <a:graphicData uri="http://schemas.openxmlformats.org/presentationml/2006/ole">
            <p:oleObj spid="_x0000_s2053" name="Equation" r:id="rId3" imgW="1219200" imgH="228600" progId="">
              <p:embed/>
            </p:oleObj>
          </a:graphicData>
        </a:graphic>
      </p:graphicFrame>
      <p:graphicFrame>
        <p:nvGraphicFramePr>
          <p:cNvPr id="50183" name="Object 7"/>
          <p:cNvGraphicFramePr>
            <a:graphicFrameLocks noChangeAspect="1"/>
          </p:cNvGraphicFramePr>
          <p:nvPr/>
        </p:nvGraphicFramePr>
        <p:xfrm>
          <a:off x="2895600" y="1600200"/>
          <a:ext cx="3059113" cy="687388"/>
        </p:xfrm>
        <a:graphic>
          <a:graphicData uri="http://schemas.openxmlformats.org/presentationml/2006/ole">
            <p:oleObj spid="_x0000_s2054" name="Equation" r:id="rId4" imgW="1016000" imgH="228600" progId="">
              <p:embed/>
            </p:oleObj>
          </a:graphicData>
        </a:graphic>
      </p:graphicFrame>
      <p:graphicFrame>
        <p:nvGraphicFramePr>
          <p:cNvPr id="2052" name="Object 9"/>
          <p:cNvGraphicFramePr>
            <a:graphicFrameLocks noChangeAspect="1"/>
          </p:cNvGraphicFramePr>
          <p:nvPr/>
        </p:nvGraphicFramePr>
        <p:xfrm>
          <a:off x="2667000" y="4648200"/>
          <a:ext cx="3305175" cy="1012825"/>
        </p:xfrm>
        <a:graphic>
          <a:graphicData uri="http://schemas.openxmlformats.org/presentationml/2006/ole">
            <p:oleObj spid="_x0000_s2055" name="Equation" r:id="rId5" imgW="1282700" imgH="3937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838200" y="152400"/>
            <a:ext cx="8077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Money demand</a:t>
            </a:r>
          </a:p>
        </p:txBody>
      </p:sp>
      <p:sp>
        <p:nvSpPr>
          <p:cNvPr id="3078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What determines what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r>
              <a:rPr lang="en-US" u="sng"/>
              <a:t>variable	how determined </a:t>
            </a:r>
            <a:r>
              <a:rPr lang="en-US" i="1" u="sng"/>
              <a:t>(in the long run)</a:t>
            </a:r>
          </a:p>
          <a:p>
            <a:r>
              <a:rPr lang="en-US"/>
              <a:t>	</a:t>
            </a:r>
            <a:r>
              <a:rPr lang="en-US" b="1" i="1"/>
              <a:t>M</a:t>
            </a:r>
            <a:r>
              <a:rPr lang="en-US"/>
              <a:t>	exogenous (the Fed)</a:t>
            </a:r>
          </a:p>
          <a:p>
            <a:r>
              <a:rPr lang="en-US"/>
              <a:t>	</a:t>
            </a:r>
            <a:r>
              <a:rPr lang="en-US" b="1" i="1"/>
              <a:t>r</a:t>
            </a:r>
            <a:r>
              <a:rPr lang="en-US"/>
              <a:t>	adjusts to make </a:t>
            </a:r>
            <a:r>
              <a:rPr lang="en-US" b="1" i="1"/>
              <a:t>S</a:t>
            </a:r>
            <a:r>
              <a:rPr lang="en-US"/>
              <a:t> = </a:t>
            </a:r>
            <a:r>
              <a:rPr lang="en-US" b="1" i="1"/>
              <a:t>I</a:t>
            </a:r>
          </a:p>
          <a:p>
            <a:r>
              <a:rPr lang="en-US"/>
              <a:t>	</a:t>
            </a:r>
          </a:p>
          <a:p>
            <a:r>
              <a:rPr lang="en-US"/>
              <a:t>	</a:t>
            </a:r>
            <a:r>
              <a:rPr lang="en-US" b="1" i="1"/>
              <a:t>Y</a:t>
            </a:r>
            <a:r>
              <a:rPr lang="en-US"/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pPr>
              <a:lnSpc>
                <a:spcPct val="110000"/>
              </a:lnSpc>
              <a:spcBef>
                <a:spcPct val="40000"/>
              </a:spcBef>
              <a:buSzPct val="110000"/>
              <a:buFont typeface="Wingdings" pitchFamily="2" charset="2"/>
              <a:buNone/>
            </a:pPr>
            <a:r>
              <a:rPr lang="en-US" b="1" i="1"/>
              <a:t>	P</a:t>
            </a:r>
            <a:r>
              <a:rPr lang="en-US"/>
              <a:t> 	adjusts to make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3074" name="Object 6"/>
          <p:cNvGraphicFramePr>
            <a:graphicFrameLocks noChangeAspect="1"/>
          </p:cNvGraphicFramePr>
          <p:nvPr/>
        </p:nvGraphicFramePr>
        <p:xfrm>
          <a:off x="3657600" y="1219200"/>
          <a:ext cx="3305175" cy="1012825"/>
        </p:xfrm>
        <a:graphic>
          <a:graphicData uri="http://schemas.openxmlformats.org/presentationml/2006/ole">
            <p:oleObj spid="_x0000_s3077" name="Equation" r:id="rId3" imgW="1282700" imgH="393700" progId="">
              <p:embed/>
            </p:oleObj>
          </a:graphicData>
        </a:graphic>
      </p:graphicFrame>
      <p:graphicFrame>
        <p:nvGraphicFramePr>
          <p:cNvPr id="51208" name="Object 8"/>
          <p:cNvGraphicFramePr>
            <a:graphicFrameLocks noChangeAspect="1"/>
          </p:cNvGraphicFramePr>
          <p:nvPr/>
        </p:nvGraphicFramePr>
        <p:xfrm>
          <a:off x="3276600" y="3505200"/>
          <a:ext cx="2071688" cy="568325"/>
        </p:xfrm>
        <a:graphic>
          <a:graphicData uri="http://schemas.openxmlformats.org/presentationml/2006/ole">
            <p:oleObj spid="_x0000_s3078" name="Equation" r:id="rId4" imgW="926698" imgH="253890" progId="">
              <p:embed/>
            </p:oleObj>
          </a:graphicData>
        </a:graphic>
      </p:graphicFrame>
      <p:graphicFrame>
        <p:nvGraphicFramePr>
          <p:cNvPr id="51209" name="Object 9"/>
          <p:cNvGraphicFramePr>
            <a:graphicFrameLocks noChangeAspect="1"/>
          </p:cNvGraphicFramePr>
          <p:nvPr/>
        </p:nvGraphicFramePr>
        <p:xfrm>
          <a:off x="3352800" y="5181600"/>
          <a:ext cx="2014538" cy="909638"/>
        </p:xfrm>
        <a:graphic>
          <a:graphicData uri="http://schemas.openxmlformats.org/presentationml/2006/ole">
            <p:oleObj spid="_x0000_s3079" name="Equation" r:id="rId5" imgW="901309" imgH="406224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Money demand</a:t>
            </a: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How P  responds to </a:t>
            </a:r>
            <a:r>
              <a:rPr lang="el-GR" b="1">
                <a:cs typeface="Arial" charset="0"/>
              </a:rPr>
              <a:t>Δ</a:t>
            </a:r>
            <a:r>
              <a:rPr lang="en-US" b="1">
                <a:cs typeface="Arial" charset="0"/>
              </a:rPr>
              <a:t>M</a:t>
            </a:r>
            <a:endParaRPr lang="en-US">
              <a:cs typeface="Arial" charset="0"/>
            </a:endParaRPr>
          </a:p>
          <a:p>
            <a:r>
              <a:rPr lang="en-US">
                <a:cs typeface="Arial" charset="0"/>
              </a:rPr>
              <a:t>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r>
              <a:rPr lang="en-US"/>
              <a:t>For given values of </a:t>
            </a:r>
            <a:r>
              <a:rPr lang="en-US" b="1" i="1"/>
              <a:t>r</a:t>
            </a:r>
            <a:r>
              <a:rPr lang="en-US"/>
              <a:t>, </a:t>
            </a:r>
            <a:r>
              <a:rPr lang="en-US" b="1" i="1"/>
              <a:t>Y</a:t>
            </a:r>
            <a:r>
              <a:rPr lang="en-US"/>
              <a:t>, and </a:t>
            </a:r>
            <a:r>
              <a:rPr lang="en-US">
                <a:sym typeface="Symbol" pitchFamily="18" charset="2"/>
              </a:rPr>
              <a:t>e</a:t>
            </a:r>
            <a:r>
              <a:rPr lang="en-US"/>
              <a:t>, a change in </a:t>
            </a:r>
            <a:r>
              <a:rPr lang="en-US" b="1" i="1"/>
              <a:t>M</a:t>
            </a:r>
            <a:r>
              <a:rPr lang="en-US"/>
              <a:t>  causes </a:t>
            </a:r>
            <a:r>
              <a:rPr lang="en-US" b="1" i="1"/>
              <a:t>P</a:t>
            </a:r>
            <a:r>
              <a:rPr lang="en-US"/>
              <a:t>  to change by the same percentage --- just like in the Quantity Theory of Money. </a:t>
            </a:r>
          </a:p>
          <a:p>
            <a:endParaRPr lang="en-US">
              <a:cs typeface="Arial" charset="0"/>
            </a:endParaRPr>
          </a:p>
          <a:p>
            <a:r>
              <a:rPr lang="en-US" b="1">
                <a:cs typeface="Arial" charset="0"/>
              </a:rPr>
              <a:t>What about expected inflation?</a:t>
            </a: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Over the long run, people don’t consistently over- or under-forecast inflation, so e =  on average.  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In the short run, e may change when people get new information. 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EX:  Suppose Fed announces it will increase </a:t>
            </a:r>
            <a:r>
              <a:rPr lang="en-US" b="1" i="1">
                <a:sym typeface="Symbol" pitchFamily="18" charset="2"/>
              </a:rPr>
              <a:t>M</a:t>
            </a:r>
            <a:r>
              <a:rPr lang="en-US">
                <a:sym typeface="Symbol" pitchFamily="18" charset="2"/>
              </a:rPr>
              <a:t>  next year.  People will expect next year’s </a:t>
            </a:r>
            <a:r>
              <a:rPr lang="en-US" b="1" i="1">
                <a:sym typeface="Symbol" pitchFamily="18" charset="2"/>
              </a:rPr>
              <a:t>P</a:t>
            </a:r>
            <a:r>
              <a:rPr lang="en-US">
                <a:sym typeface="Symbol" pitchFamily="18" charset="2"/>
              </a:rPr>
              <a:t>  to be higher, so e rises.  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This will affect </a:t>
            </a:r>
            <a:r>
              <a:rPr lang="en-US" b="1" i="1">
                <a:sym typeface="Symbol" pitchFamily="18" charset="2"/>
              </a:rPr>
              <a:t>P</a:t>
            </a:r>
            <a:r>
              <a:rPr lang="en-US">
                <a:sym typeface="Symbol" pitchFamily="18" charset="2"/>
              </a:rPr>
              <a:t>  now, even though </a:t>
            </a:r>
            <a:r>
              <a:rPr lang="en-US" b="1" i="1">
                <a:sym typeface="Symbol" pitchFamily="18" charset="2"/>
              </a:rPr>
              <a:t>M</a:t>
            </a:r>
            <a:r>
              <a:rPr lang="en-US">
                <a:sym typeface="Symbol" pitchFamily="18" charset="2"/>
              </a:rPr>
              <a:t>  hasn’t changed yet.  </a:t>
            </a:r>
            <a:endParaRPr lang="en-US" b="1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/>
        </p:nvGraphicFramePr>
        <p:xfrm>
          <a:off x="3886200" y="1066800"/>
          <a:ext cx="3305175" cy="1012825"/>
        </p:xfrm>
        <a:graphic>
          <a:graphicData uri="http://schemas.openxmlformats.org/presentationml/2006/ole">
            <p:oleObj spid="_x0000_s4099" name="Equation" r:id="rId3" imgW="1282700" imgH="3937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Money demand</a:t>
            </a:r>
          </a:p>
          <a:p>
            <a:pPr algn="ctr"/>
            <a:endParaRPr lang="en-US" sz="2400">
              <a:cs typeface="Arial" charset="0"/>
            </a:endParaRPr>
          </a:p>
        </p:txBody>
      </p:sp>
      <p:sp>
        <p:nvSpPr>
          <p:cNvPr id="5127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chemeClr val="tx1"/>
              </a:buClr>
              <a:buFontTx/>
              <a:buChar char="•"/>
            </a:pPr>
            <a:r>
              <a:rPr lang="en-US" b="1"/>
              <a:t>How </a:t>
            </a:r>
            <a:r>
              <a:rPr lang="en-US" b="1" i="1"/>
              <a:t>P</a:t>
            </a:r>
            <a:r>
              <a:rPr lang="en-US" b="1"/>
              <a:t>  responds to </a:t>
            </a:r>
            <a:r>
              <a:rPr lang="en-US" b="1">
                <a:sym typeface="Symbol" pitchFamily="18" charset="2"/>
              </a:rPr>
              <a:t>e</a:t>
            </a:r>
            <a:endParaRPr lang="en-US" b="1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b="1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b="1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b="1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b="1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b="1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lnSpc>
                <a:spcPct val="110000"/>
              </a:lnSpc>
              <a:spcBef>
                <a:spcPct val="40000"/>
              </a:spcBef>
              <a:buClr>
                <a:schemeClr val="tx1"/>
              </a:buClr>
              <a:buFontTx/>
              <a:buChar char="•"/>
            </a:pPr>
            <a:r>
              <a:rPr lang="en-US"/>
              <a:t>For given values of </a:t>
            </a:r>
            <a:r>
              <a:rPr lang="en-US" i="1"/>
              <a:t>r</a:t>
            </a:r>
            <a:r>
              <a:rPr lang="en-US"/>
              <a:t>, </a:t>
            </a:r>
            <a:r>
              <a:rPr lang="en-US" i="1"/>
              <a:t>Y</a:t>
            </a:r>
            <a:r>
              <a:rPr lang="en-US"/>
              <a:t>, and </a:t>
            </a:r>
            <a:r>
              <a:rPr lang="en-US" i="1"/>
              <a:t>M</a:t>
            </a:r>
            <a:r>
              <a:rPr lang="en-US"/>
              <a:t> ,</a:t>
            </a:r>
          </a:p>
          <a:p>
            <a:pPr>
              <a:buClr>
                <a:schemeClr val="tx1"/>
              </a:buCl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b="1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</a:pPr>
            <a:endParaRPr lang="en-US" b="1">
              <a:cs typeface="Arial" charset="0"/>
            </a:endParaRPr>
          </a:p>
          <a:p>
            <a:endParaRPr lang="en-US" b="1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/>
        </p:nvGraphicFramePr>
        <p:xfrm>
          <a:off x="3810000" y="1371600"/>
          <a:ext cx="3305175" cy="1012825"/>
        </p:xfrm>
        <a:graphic>
          <a:graphicData uri="http://schemas.openxmlformats.org/presentationml/2006/ole">
            <p:oleObj spid="_x0000_s5126" name="Equation" r:id="rId3" imgW="1282700" imgH="393700" progId="">
              <p:embed/>
            </p:oleObj>
          </a:graphicData>
        </a:graphic>
      </p:graphicFrame>
      <p:graphicFrame>
        <p:nvGraphicFramePr>
          <p:cNvPr id="53255" name="Object 7"/>
          <p:cNvGraphicFramePr>
            <a:graphicFrameLocks noChangeAspect="1"/>
          </p:cNvGraphicFramePr>
          <p:nvPr/>
        </p:nvGraphicFramePr>
        <p:xfrm>
          <a:off x="2743200" y="3657600"/>
          <a:ext cx="5199063" cy="527050"/>
        </p:xfrm>
        <a:graphic>
          <a:graphicData uri="http://schemas.openxmlformats.org/presentationml/2006/ole">
            <p:oleObj spid="_x0000_s5127" name="Equation" r:id="rId4" imgW="2260600" imgH="228600" progId="">
              <p:embed/>
            </p:oleObj>
          </a:graphicData>
        </a:graphic>
      </p:graphicFrame>
      <p:graphicFrame>
        <p:nvGraphicFramePr>
          <p:cNvPr id="53256" name="Object 8"/>
          <p:cNvGraphicFramePr>
            <a:graphicFrameLocks noChangeAspect="1"/>
          </p:cNvGraphicFramePr>
          <p:nvPr/>
        </p:nvGraphicFramePr>
        <p:xfrm>
          <a:off x="3733800" y="4343400"/>
          <a:ext cx="2251075" cy="642938"/>
        </p:xfrm>
        <a:graphic>
          <a:graphicData uri="http://schemas.openxmlformats.org/presentationml/2006/ole">
            <p:oleObj spid="_x0000_s5128" name="Equation" r:id="rId5" imgW="977900" imgH="279400" progId="">
              <p:embed/>
            </p:oleObj>
          </a:graphicData>
        </a:graphic>
      </p:graphicFrame>
      <p:graphicFrame>
        <p:nvGraphicFramePr>
          <p:cNvPr id="53257" name="Object 9"/>
          <p:cNvGraphicFramePr>
            <a:graphicFrameLocks noChangeAspect="1"/>
          </p:cNvGraphicFramePr>
          <p:nvPr/>
        </p:nvGraphicFramePr>
        <p:xfrm>
          <a:off x="3733800" y="5105400"/>
          <a:ext cx="4718050" cy="1054100"/>
        </p:xfrm>
        <a:graphic>
          <a:graphicData uri="http://schemas.openxmlformats.org/presentationml/2006/ole">
            <p:oleObj spid="_x0000_s5129" name="Equation" r:id="rId6" imgW="2044700" imgH="457200" progId="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4"/>
          <p:cNvSpPr txBox="1">
            <a:spLocks noChangeArrowheads="1"/>
          </p:cNvSpPr>
          <p:nvPr/>
        </p:nvSpPr>
        <p:spPr bwMode="auto">
          <a:xfrm>
            <a:off x="533400" y="152400"/>
            <a:ext cx="838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The classical view of inflation</a:t>
            </a:r>
          </a:p>
        </p:txBody>
      </p:sp>
      <p:sp>
        <p:nvSpPr>
          <p:cNvPr id="13315" name="TextBox 5"/>
          <p:cNvSpPr txBox="1">
            <a:spLocks noChangeArrowheads="1"/>
          </p:cNvSpPr>
          <p:nvPr/>
        </p:nvSpPr>
        <p:spPr bwMode="auto">
          <a:xfrm>
            <a:off x="685800" y="6096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40000"/>
              </a:spcBef>
              <a:buSzPct val="110000"/>
              <a:buFontTx/>
              <a:buChar char="•"/>
            </a:pPr>
            <a:r>
              <a:rPr lang="en-US" b="1"/>
              <a:t>The classical view</a:t>
            </a:r>
          </a:p>
          <a:p>
            <a:pPr marL="342900" indent="-342900">
              <a:spcBef>
                <a:spcPct val="40000"/>
              </a:spcBef>
              <a:buSzPct val="110000"/>
              <a:buFont typeface="Wingdings" pitchFamily="2" charset="2"/>
              <a:buNone/>
            </a:pPr>
            <a:r>
              <a:rPr lang="en-US"/>
              <a:t>	A change in the price level is merely a change in the units of measurement.</a:t>
            </a:r>
          </a:p>
          <a:p>
            <a:pPr marL="342900" indent="-342900">
              <a:spcBef>
                <a:spcPct val="40000"/>
              </a:spcBef>
              <a:buSzPct val="110000"/>
              <a:buFont typeface="Wingdings" pitchFamily="2" charset="2"/>
              <a:buChar char="§"/>
            </a:pPr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r>
              <a:rPr lang="en-US">
                <a:cs typeface="Arial" charset="0"/>
              </a:rPr>
              <a:t> </a:t>
            </a: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/>
          </a:p>
          <a:p>
            <a:pPr marL="342900" indent="-342900"/>
            <a:r>
              <a:rPr lang="en-US"/>
              <a:t>The social cost of inflation fall into two categories:</a:t>
            </a:r>
          </a:p>
          <a:p>
            <a:pPr marL="342900" indent="-342900"/>
            <a:endParaRPr lang="en-US"/>
          </a:p>
          <a:p>
            <a:pPr marL="342900" indent="-342900">
              <a:buClr>
                <a:schemeClr val="tx1"/>
              </a:buClr>
              <a:buFontTx/>
              <a:buAutoNum type="arabicPeriod"/>
            </a:pPr>
            <a:r>
              <a:rPr lang="en-US"/>
              <a:t>costs when inflation is expected</a:t>
            </a:r>
          </a:p>
          <a:p>
            <a:pPr marL="342900" indent="-342900">
              <a:buClr>
                <a:schemeClr val="tx1"/>
              </a:buClr>
              <a:buFontTx/>
              <a:buAutoNum type="arabicPeriod"/>
            </a:pPr>
            <a:endParaRPr lang="en-US"/>
          </a:p>
          <a:p>
            <a:pPr marL="342900" indent="-342900">
              <a:buClr>
                <a:schemeClr val="tx1"/>
              </a:buClr>
              <a:buFontTx/>
              <a:buAutoNum type="arabicPeriod"/>
            </a:pPr>
            <a:r>
              <a:rPr lang="en-US"/>
              <a:t>additional costs when inflation is different than people had expected.  </a:t>
            </a:r>
          </a:p>
          <a:p>
            <a:pPr marL="342900" indent="-342900">
              <a:buClr>
                <a:schemeClr val="tx1"/>
              </a:buClr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2743200" y="2057400"/>
            <a:ext cx="5181600" cy="1524000"/>
          </a:xfrm>
          <a:prstGeom prst="rect">
            <a:avLst/>
          </a:prstGeom>
          <a:solidFill>
            <a:srgbClr val="6666FF"/>
          </a:solidFill>
          <a:ln w="76200" cmpd="tri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 anchorCtr="1"/>
          <a:lstStyle/>
          <a:p>
            <a:pPr algn="ctr">
              <a:lnSpc>
                <a:spcPct val="105000"/>
              </a:lnSpc>
              <a:spcBef>
                <a:spcPct val="20000"/>
              </a:spcBef>
              <a:buFont typeface="Arial" charset="0"/>
              <a:buNone/>
              <a:defRPr/>
            </a:pPr>
            <a:r>
              <a:rPr lang="en-US" sz="3500" i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</a:rPr>
              <a:t>So why, then, is inflation a social problem?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The social costs of inflation</a:t>
            </a:r>
          </a:p>
        </p:txBody>
      </p:sp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762000" y="8382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>
                <a:cs typeface="Arial" charset="0"/>
              </a:rPr>
              <a:t>The costs of expected inflation: </a:t>
            </a:r>
            <a:endParaRPr lang="en-US">
              <a:cs typeface="Arial" charset="0"/>
            </a:endParaRPr>
          </a:p>
          <a:p>
            <a:r>
              <a:rPr lang="en-US" b="1">
                <a:cs typeface="Arial" charset="0"/>
              </a:rPr>
              <a:t>1. shoeleather cost </a:t>
            </a: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def:  the costs and inconveniences of reducing money balances to avoid the inflation tax.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endParaRPr lang="en-US"/>
          </a:p>
          <a:p>
            <a:pPr algn="ctr"/>
            <a:r>
              <a:rPr lang="en-US" b="1">
                <a:sym typeface="Symbol" pitchFamily="18" charset="2"/>
              </a:rPr>
              <a:t>    </a:t>
            </a:r>
            <a:r>
              <a:rPr lang="en-US" b="1" i="1">
                <a:sym typeface="Symbol" pitchFamily="18" charset="2"/>
              </a:rPr>
              <a:t>i</a:t>
            </a:r>
            <a:r>
              <a:rPr lang="en-US" b="1">
                <a:sym typeface="Symbol" pitchFamily="18" charset="2"/>
              </a:rPr>
              <a:t>  </a:t>
            </a:r>
          </a:p>
          <a:p>
            <a:r>
              <a:rPr lang="en-US">
                <a:sym typeface="Symbol" pitchFamily="18" charset="2"/>
              </a:rPr>
              <a:t>			         real money balances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Remember:  In long run, inflation doesn’t affect real income or real spending.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So, same monthly spending but lower average money holdings means more frequent trips to the bank to withdraw smaller amounts of cash. </a:t>
            </a: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"/>
          <p:cNvSpPr txBox="1">
            <a:spLocks noChangeArrowheads="1"/>
          </p:cNvSpPr>
          <p:nvPr/>
        </p:nvSpPr>
        <p:spPr bwMode="auto">
          <a:xfrm>
            <a:off x="609600" y="152400"/>
            <a:ext cx="830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social costs of inflation</a:t>
            </a:r>
          </a:p>
        </p:txBody>
      </p:sp>
      <p:sp>
        <p:nvSpPr>
          <p:cNvPr id="15363" name="TextBox 5"/>
          <p:cNvSpPr txBox="1">
            <a:spLocks noChangeArrowheads="1"/>
          </p:cNvSpPr>
          <p:nvPr/>
        </p:nvSpPr>
        <p:spPr bwMode="auto">
          <a:xfrm>
            <a:off x="838200" y="609600"/>
            <a:ext cx="80772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/>
              <a:t>2. menu costs</a:t>
            </a:r>
            <a:endParaRPr lang="en-US">
              <a:cs typeface="Arial" charset="0"/>
            </a:endParaRPr>
          </a:p>
          <a:p>
            <a:r>
              <a:rPr lang="en-US">
                <a:sym typeface="Symbol" pitchFamily="18" charset="2"/>
              </a:rPr>
              <a:t>def:  The costs of changing prices.</a:t>
            </a:r>
          </a:p>
          <a:p>
            <a:r>
              <a:rPr lang="en-US" b="1">
                <a:sym typeface="Symbol" pitchFamily="18" charset="2"/>
              </a:rPr>
              <a:t>Examples:</a:t>
            </a:r>
          </a:p>
          <a:p>
            <a:pPr marL="742950" lvl="1" indent="-285750">
              <a:buFontTx/>
              <a:buChar char="•"/>
            </a:pPr>
            <a:endParaRPr lang="en-US"/>
          </a:p>
          <a:p>
            <a:pPr marL="742950" lvl="1" indent="-285750">
              <a:buFontTx/>
              <a:buChar char="•"/>
            </a:pPr>
            <a:r>
              <a:rPr lang="en-US"/>
              <a:t>print new menus</a:t>
            </a:r>
          </a:p>
          <a:p>
            <a:pPr marL="742950" lvl="1" indent="-285750">
              <a:buFontTx/>
              <a:buChar char="•"/>
            </a:pPr>
            <a:endParaRPr lang="en-US"/>
          </a:p>
          <a:p>
            <a:pPr marL="742950" lvl="1" indent="-285750">
              <a:buFontTx/>
              <a:buChar char="•"/>
            </a:pPr>
            <a:r>
              <a:rPr lang="en-US"/>
              <a:t>print &amp; mail new catalogs</a:t>
            </a: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The higher is inflation, the more frequently firms must change their prices and incur these costs.   </a:t>
            </a: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r>
              <a:rPr lang="en-US" b="1"/>
              <a:t>3. relative price distortions</a:t>
            </a:r>
            <a:endParaRPr lang="en-US">
              <a:cs typeface="Arial" charset="0"/>
            </a:endParaRPr>
          </a:p>
          <a:p>
            <a:r>
              <a:rPr lang="en-US"/>
              <a:t>Firms facing menu costs change prices infrequently.</a:t>
            </a:r>
          </a:p>
          <a:p>
            <a:r>
              <a:rPr lang="en-US" b="1"/>
              <a:t>Example:</a:t>
            </a:r>
            <a:r>
              <a:rPr lang="en-US"/>
              <a:t>  </a:t>
            </a:r>
          </a:p>
          <a:p>
            <a:pPr>
              <a:buFontTx/>
              <a:buChar char="•"/>
            </a:pPr>
            <a:r>
              <a:rPr lang="en-US"/>
              <a:t>Suppose a firm issues new catalog each January.  As the general price level rises throughout the year, the firm’s relative price will fall. 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Different firms change their prices at different times, leading to relative price distortions…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…which cause microeconomic inefficiencies </a:t>
            </a:r>
            <a:br>
              <a:rPr lang="en-US"/>
            </a:br>
            <a:r>
              <a:rPr lang="en-US"/>
              <a:t>in the allocation of resources.</a:t>
            </a: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social costs of inflation</a:t>
            </a:r>
          </a:p>
          <a:p>
            <a:pPr algn="ctr"/>
            <a:endParaRPr lang="en-US" sz="2400">
              <a:cs typeface="Arial" charset="0"/>
            </a:endParaRPr>
          </a:p>
        </p:txBody>
      </p:sp>
      <p:sp>
        <p:nvSpPr>
          <p:cNvPr id="16387" name="TextBox 5"/>
          <p:cNvSpPr txBox="1">
            <a:spLocks noChangeArrowheads="1"/>
          </p:cNvSpPr>
          <p:nvPr/>
        </p:nvSpPr>
        <p:spPr bwMode="auto">
          <a:xfrm>
            <a:off x="762000" y="8382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/>
              <a:t>4. unfair tax treatment</a:t>
            </a:r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>
                <a:cs typeface="Arial" charset="0"/>
              </a:rPr>
              <a:t> </a:t>
            </a:r>
            <a:r>
              <a:rPr lang="en-US">
                <a:sym typeface="Symbol" pitchFamily="18" charset="2"/>
              </a:rPr>
              <a:t>Some taxes are not adjusted to account for inflation, such as the capital gains tax.  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 b="1">
                <a:sym typeface="Symbol" pitchFamily="18" charset="2"/>
              </a:rPr>
              <a:t>Example:</a:t>
            </a:r>
          </a:p>
          <a:p>
            <a:pPr marL="742950" lvl="1" indent="-285750">
              <a:buFontTx/>
              <a:buChar char="•"/>
            </a:pPr>
            <a:endParaRPr lang="en-US">
              <a:sym typeface="Symbol" pitchFamily="18" charset="2"/>
            </a:endParaRPr>
          </a:p>
          <a:p>
            <a:pPr marL="742950" lvl="1" indent="-285750">
              <a:buFontTx/>
              <a:buChar char="•"/>
            </a:pPr>
            <a:r>
              <a:rPr lang="en-US">
                <a:sym typeface="Symbol" pitchFamily="18" charset="2"/>
              </a:rPr>
              <a:t>1/1/2001:  you bought $10,000 worth of Starbucks stock</a:t>
            </a:r>
          </a:p>
          <a:p>
            <a:pPr marL="742950" lvl="1" indent="-285750">
              <a:buFontTx/>
              <a:buChar char="•"/>
            </a:pPr>
            <a:endParaRPr lang="en-US">
              <a:sym typeface="Symbol" pitchFamily="18" charset="2"/>
            </a:endParaRPr>
          </a:p>
          <a:p>
            <a:pPr marL="742950" lvl="1" indent="-285750">
              <a:buFontTx/>
              <a:buChar char="•"/>
            </a:pPr>
            <a:r>
              <a:rPr lang="en-US">
                <a:sym typeface="Symbol" pitchFamily="18" charset="2"/>
              </a:rPr>
              <a:t>12/31/2001:  you sold the stock for $11,000, so your nominal capital gain was $1000 (10%). </a:t>
            </a:r>
          </a:p>
          <a:p>
            <a:pPr marL="742950" lvl="1" indent="-285750">
              <a:buFontTx/>
              <a:buChar char="•"/>
            </a:pPr>
            <a:endParaRPr lang="en-US">
              <a:sym typeface="Symbol" pitchFamily="18" charset="2"/>
            </a:endParaRPr>
          </a:p>
          <a:p>
            <a:pPr marL="742950" lvl="1" indent="-285750">
              <a:buFontTx/>
              <a:buChar char="•"/>
            </a:pPr>
            <a:r>
              <a:rPr lang="en-US">
                <a:sym typeface="Symbol" pitchFamily="18" charset="2"/>
              </a:rPr>
              <a:t>Suppose    = 10% in 2001.  Your real capital gain is $0.  </a:t>
            </a:r>
          </a:p>
          <a:p>
            <a:pPr marL="742950" lvl="1" indent="-285750">
              <a:buFontTx/>
              <a:buChar char="•"/>
            </a:pPr>
            <a:endParaRPr lang="en-US">
              <a:sym typeface="Symbol" pitchFamily="18" charset="2"/>
            </a:endParaRPr>
          </a:p>
          <a:p>
            <a:pPr marL="742950" lvl="1" indent="-285750">
              <a:buFontTx/>
              <a:buChar char="•"/>
            </a:pPr>
            <a:r>
              <a:rPr lang="en-US">
                <a:sym typeface="Symbol" pitchFamily="18" charset="2"/>
              </a:rPr>
              <a:t>But the govt requires you to pay taxes on your $1000 nominal gain!!</a:t>
            </a:r>
          </a:p>
          <a:p>
            <a:pPr marL="742950" lvl="1" indent="-285750">
              <a:spcBef>
                <a:spcPct val="10000"/>
              </a:spcBef>
              <a:buClr>
                <a:srgbClr val="0066CC"/>
              </a:buClr>
              <a:buFont typeface="Wingdings" pitchFamily="2" charset="2"/>
              <a:buChar char="§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/>
              <a:t>The social costs of inflation</a:t>
            </a:r>
          </a:p>
        </p:txBody>
      </p:sp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762000" y="6096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/>
              <a:t>Additional cost of </a:t>
            </a:r>
            <a:r>
              <a:rPr lang="en-US" b="1" i="1"/>
              <a:t>unexpected</a:t>
            </a:r>
            <a:r>
              <a:rPr lang="en-US" b="1"/>
              <a:t> inflation:  </a:t>
            </a:r>
          </a:p>
          <a:p>
            <a:r>
              <a:rPr lang="en-US" b="1"/>
              <a:t>Arbitrary redistributions of purchasing power</a:t>
            </a:r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Many long-term contracts not indexed, but based on </a:t>
            </a:r>
            <a:r>
              <a:rPr lang="en-US" i="1">
                <a:sym typeface="Symbol" pitchFamily="18" charset="2"/>
              </a:rPr>
              <a:t>e</a:t>
            </a:r>
            <a:r>
              <a:rPr lang="en-US">
                <a:sym typeface="Symbol" pitchFamily="18" charset="2"/>
              </a:rPr>
              <a:t>.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If    turns out different from  </a:t>
            </a:r>
            <a:r>
              <a:rPr lang="en-US" i="1">
                <a:sym typeface="Symbol" pitchFamily="18" charset="2"/>
              </a:rPr>
              <a:t>e</a:t>
            </a:r>
            <a:r>
              <a:rPr lang="en-US">
                <a:sym typeface="Symbol" pitchFamily="18" charset="2"/>
              </a:rPr>
              <a:t>, then some gain at others’ expense. 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Example:  borrowers &amp; lenders 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/>
              <a:t>If </a:t>
            </a:r>
            <a:r>
              <a:rPr lang="en-US">
                <a:sym typeface="Symbol" pitchFamily="18" charset="2"/>
              </a:rPr>
              <a:t> &gt; </a:t>
            </a:r>
            <a:r>
              <a:rPr lang="en-US" i="1">
                <a:sym typeface="Symbol" pitchFamily="18" charset="2"/>
              </a:rPr>
              <a:t>e</a:t>
            </a:r>
            <a:r>
              <a:rPr lang="en-US">
                <a:sym typeface="Symbol" pitchFamily="18" charset="2"/>
              </a:rPr>
              <a:t>, then  (</a:t>
            </a:r>
            <a:r>
              <a:rPr lang="en-US" b="1" i="1">
                <a:sym typeface="Symbol" pitchFamily="18" charset="2"/>
              </a:rPr>
              <a:t>r</a:t>
            </a:r>
            <a:r>
              <a:rPr lang="en-US">
                <a:sym typeface="Symbol" pitchFamily="18" charset="2"/>
              </a:rPr>
              <a:t> </a:t>
            </a:r>
            <a:r>
              <a:rPr lang="en-US" b="1">
                <a:sym typeface="Symbol" pitchFamily="18" charset="2"/>
              </a:rPr>
              <a:t> </a:t>
            </a:r>
            <a:r>
              <a:rPr lang="en-US">
                <a:sym typeface="Symbol" pitchFamily="18" charset="2"/>
              </a:rPr>
              <a:t>) &lt; (</a:t>
            </a:r>
            <a:r>
              <a:rPr lang="en-US" b="1" i="1">
                <a:sym typeface="Symbol" pitchFamily="18" charset="2"/>
              </a:rPr>
              <a:t>r</a:t>
            </a:r>
            <a:r>
              <a:rPr lang="en-US">
                <a:sym typeface="Symbol" pitchFamily="18" charset="2"/>
              </a:rPr>
              <a:t> </a:t>
            </a:r>
            <a:r>
              <a:rPr lang="en-US" b="1">
                <a:sym typeface="Symbol" pitchFamily="18" charset="2"/>
              </a:rPr>
              <a:t></a:t>
            </a:r>
            <a:r>
              <a:rPr lang="en-US">
                <a:sym typeface="Symbol" pitchFamily="18" charset="2"/>
              </a:rPr>
              <a:t> </a:t>
            </a:r>
            <a:r>
              <a:rPr lang="en-US" i="1">
                <a:sym typeface="Symbol" pitchFamily="18" charset="2"/>
              </a:rPr>
              <a:t>e</a:t>
            </a:r>
            <a:r>
              <a:rPr lang="en-US">
                <a:sym typeface="Symbol" pitchFamily="18" charset="2"/>
              </a:rPr>
              <a:t>) </a:t>
            </a:r>
            <a:br>
              <a:rPr lang="en-US">
                <a:sym typeface="Symbol" pitchFamily="18" charset="2"/>
              </a:rPr>
            </a:br>
            <a:r>
              <a:rPr lang="en-US">
                <a:sym typeface="Symbol" pitchFamily="18" charset="2"/>
              </a:rPr>
              <a:t>and purchasing power is transferred from lenders to borrowers.</a:t>
            </a:r>
          </a:p>
          <a:p>
            <a:pPr marL="742950" lvl="1" indent="-285750">
              <a:buFont typeface="Wingdings" pitchFamily="2" charset="2"/>
              <a:buChar char="ü"/>
            </a:pPr>
            <a:r>
              <a:rPr lang="en-US"/>
              <a:t>If </a:t>
            </a:r>
            <a:r>
              <a:rPr lang="en-US">
                <a:sym typeface="Symbol" pitchFamily="18" charset="2"/>
              </a:rPr>
              <a:t> &lt; </a:t>
            </a:r>
            <a:r>
              <a:rPr lang="en-US" i="1">
                <a:sym typeface="Symbol" pitchFamily="18" charset="2"/>
              </a:rPr>
              <a:t>e</a:t>
            </a:r>
            <a:r>
              <a:rPr lang="en-US">
                <a:sym typeface="Symbol" pitchFamily="18" charset="2"/>
              </a:rPr>
              <a:t>, then purchasing power is transferred from borrowers to lenders.</a:t>
            </a: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r>
              <a:rPr lang="en-US" b="1"/>
              <a:t>Increased uncertainty</a:t>
            </a:r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When inflation is high, it’s more variable and unpredictable:   turns out different from </a:t>
            </a:r>
            <a:r>
              <a:rPr lang="en-US" i="1">
                <a:sym typeface="Symbol" pitchFamily="18" charset="2"/>
              </a:rPr>
              <a:t>e</a:t>
            </a:r>
            <a:r>
              <a:rPr lang="en-US">
                <a:sym typeface="Symbol" pitchFamily="18" charset="2"/>
              </a:rPr>
              <a:t>  more often, and the differences tend to be larger </a:t>
            </a:r>
            <a:r>
              <a:rPr lang="en-US" i="1">
                <a:sym typeface="Symbol" pitchFamily="18" charset="2"/>
              </a:rPr>
              <a:t>(though not systematically positive or negative) </a:t>
            </a:r>
          </a:p>
          <a:p>
            <a:pPr>
              <a:buFontTx/>
              <a:buChar char="•"/>
            </a:pPr>
            <a:endParaRPr lang="en-US" i="1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Arbitrary redistributions of wealth become more likely.  </a:t>
            </a:r>
          </a:p>
          <a:p>
            <a:pPr>
              <a:buFontTx/>
              <a:buChar char="•"/>
            </a:pPr>
            <a:endParaRPr lang="en-US">
              <a:sym typeface="Symbol" pitchFamily="18" charset="2"/>
            </a:endParaRPr>
          </a:p>
          <a:p>
            <a:pPr>
              <a:buFontTx/>
              <a:buChar char="•"/>
            </a:pPr>
            <a:r>
              <a:rPr lang="en-US">
                <a:sym typeface="Symbol" pitchFamily="18" charset="2"/>
              </a:rPr>
              <a:t>This creates higher uncertainty, which makes risk averse people worse off.  </a:t>
            </a: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b="1">
                <a:cs typeface="Arial" charset="0"/>
              </a:rPr>
              <a:t>One benefit of inflation</a:t>
            </a:r>
          </a:p>
        </p:txBody>
      </p:sp>
      <p:sp>
        <p:nvSpPr>
          <p:cNvPr id="18435" name="TextBox 5"/>
          <p:cNvSpPr txBox="1">
            <a:spLocks noChangeArrowheads="1"/>
          </p:cNvSpPr>
          <p:nvPr/>
        </p:nvSpPr>
        <p:spPr bwMode="auto">
          <a:xfrm>
            <a:off x="685800" y="8382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FontTx/>
              <a:buAutoNum type="arabicPeriod"/>
            </a:pPr>
            <a:r>
              <a:rPr lang="en-US">
                <a:cs typeface="Arial" charset="0"/>
              </a:rPr>
              <a:t>Nominal wages are rarely reduced, even when the equilibrium real wage falls.  </a:t>
            </a: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>
                <a:cs typeface="Arial" charset="0"/>
              </a:rPr>
              <a:t>Inflation allows the real wages to reach equilibrium levels without nominal wage cuts.</a:t>
            </a: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>
              <a:buFontTx/>
              <a:buAutoNum type="arabicPeriod"/>
            </a:pPr>
            <a:r>
              <a:rPr lang="en-US">
                <a:cs typeface="Arial" charset="0"/>
              </a:rPr>
              <a:t>Therefore, moderate inflation improves the functioning of labor markets.  </a:t>
            </a:r>
          </a:p>
          <a:p>
            <a:pPr marL="342900" indent="-342900">
              <a:buFontTx/>
              <a:buAutoNum type="arabicPeriod"/>
            </a:pPr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r>
              <a:rPr lang="en-US">
                <a:cs typeface="Arial" charset="0"/>
              </a:rPr>
              <a:t> </a:t>
            </a: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  <a:p>
            <a:pPr marL="342900" indent="-342900"/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62000" y="152400"/>
            <a:ext cx="8153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Hyperinflation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85800" y="838200"/>
            <a:ext cx="8153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en-US"/>
              <a:t>def:  </a:t>
            </a:r>
            <a:r>
              <a:rPr lang="en-US">
                <a:sym typeface="Symbol" pitchFamily="18" charset="2"/>
              </a:rPr>
              <a:t> </a:t>
            </a:r>
            <a:r>
              <a:rPr lang="en-US" b="1">
                <a:sym typeface="Symbol" pitchFamily="18" charset="2"/>
              </a:rPr>
              <a:t></a:t>
            </a:r>
            <a:r>
              <a:rPr lang="en-US">
                <a:sym typeface="Symbol" pitchFamily="18" charset="2"/>
              </a:rPr>
              <a:t> </a:t>
            </a:r>
            <a:r>
              <a:rPr lang="en-US"/>
              <a:t>50% per month</a:t>
            </a:r>
          </a:p>
          <a:p>
            <a:pPr>
              <a:buClr>
                <a:schemeClr val="tx1"/>
              </a:buClr>
              <a:buFontTx/>
              <a:buChar char="•"/>
              <a:defRPr/>
            </a:pPr>
            <a:endParaRPr lang="en-US"/>
          </a:p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en-US"/>
              <a:t>All the costs of moderate inflation described above become </a:t>
            </a:r>
            <a:r>
              <a:rPr lang="en-US" b="1" i="1"/>
              <a:t>HUGE</a:t>
            </a:r>
            <a:r>
              <a:rPr lang="en-US" b="1"/>
              <a:t> </a:t>
            </a:r>
            <a:r>
              <a:rPr lang="en-US"/>
              <a:t>under hyperinflation. </a:t>
            </a:r>
          </a:p>
          <a:p>
            <a:pPr>
              <a:buClr>
                <a:schemeClr val="tx1"/>
              </a:buClr>
              <a:buFontTx/>
              <a:buChar char="•"/>
              <a:defRPr/>
            </a:pPr>
            <a:endParaRPr lang="en-US"/>
          </a:p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en-US"/>
              <a:t>Money ceases to function as a store of value, and may not serve its other functions (unit of account, medium of exchange). </a:t>
            </a:r>
          </a:p>
          <a:p>
            <a:pPr>
              <a:buClr>
                <a:schemeClr val="tx1"/>
              </a:buClr>
              <a:buFontTx/>
              <a:buChar char="•"/>
              <a:defRPr/>
            </a:pPr>
            <a:endParaRPr lang="en-US"/>
          </a:p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en-US"/>
              <a:t>People may conduct transactions with barter or a stable foreign currency.  </a:t>
            </a:r>
          </a:p>
          <a:p>
            <a:pPr>
              <a:spcBef>
                <a:spcPct val="50000"/>
              </a:spcBef>
              <a:buClr>
                <a:schemeClr val="tx1"/>
              </a:buClr>
              <a:defRPr/>
            </a:pP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buClr>
                <a:schemeClr val="tx1"/>
              </a:buClr>
              <a:defRPr/>
            </a:pPr>
            <a:endParaRPr lang="en-US" b="1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spcBef>
                <a:spcPct val="50000"/>
              </a:spcBef>
              <a:buClr>
                <a:schemeClr val="tx1"/>
              </a:buClr>
              <a:defRPr/>
            </a:pPr>
            <a:r>
              <a:rPr lang="en-US" b="1"/>
              <a:t>What causes hyperinflation?</a:t>
            </a:r>
            <a:endParaRPr lang="en-US">
              <a:cs typeface="Arial" charset="0"/>
            </a:endParaRPr>
          </a:p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en-US"/>
              <a:t>Hyperinflation is caused by excessive money supply growth:</a:t>
            </a:r>
          </a:p>
          <a:p>
            <a:pPr>
              <a:buClr>
                <a:schemeClr val="tx1"/>
              </a:buClr>
              <a:buFontTx/>
              <a:buChar char="•"/>
              <a:defRPr/>
            </a:pPr>
            <a:endParaRPr lang="en-US"/>
          </a:p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en-US"/>
              <a:t>When the central bank prints money, the price level rises.</a:t>
            </a:r>
          </a:p>
          <a:p>
            <a:pPr>
              <a:buClr>
                <a:schemeClr val="tx1"/>
              </a:buClr>
              <a:buFontTx/>
              <a:buChar char="•"/>
              <a:defRPr/>
            </a:pPr>
            <a:endParaRPr lang="en-US"/>
          </a:p>
          <a:p>
            <a:pPr>
              <a:buClr>
                <a:schemeClr val="tx1"/>
              </a:buClr>
              <a:buFontTx/>
              <a:buChar char="•"/>
              <a:defRPr/>
            </a:pPr>
            <a:r>
              <a:rPr lang="en-US"/>
              <a:t>If it prints money rapidly enough, the result is hyperinflation. </a:t>
            </a:r>
          </a:p>
          <a:p>
            <a:pPr>
              <a:spcBef>
                <a:spcPct val="50000"/>
              </a:spcBef>
              <a:buClr>
                <a:srgbClr val="990033"/>
              </a:buClr>
              <a:buFontTx/>
              <a:buChar char="•"/>
              <a:defRPr/>
            </a:pPr>
            <a:endParaRPr lang="en-US">
              <a:cs typeface="Arial" charset="0"/>
            </a:endParaRPr>
          </a:p>
          <a:p>
            <a:pPr>
              <a:buFontTx/>
              <a:buChar char="•"/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  <a:p>
            <a:pPr>
              <a:defRPr/>
            </a:pPr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52400"/>
            <a:ext cx="822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</a:rPr>
              <a:t>Hyperinflation</a:t>
            </a:r>
          </a:p>
        </p:txBody>
      </p:sp>
      <p:sp>
        <p:nvSpPr>
          <p:cNvPr id="20483" name="TextBox 5"/>
          <p:cNvSpPr txBox="1">
            <a:spLocks noChangeArrowheads="1"/>
          </p:cNvSpPr>
          <p:nvPr/>
        </p:nvSpPr>
        <p:spPr bwMode="auto">
          <a:xfrm>
            <a:off x="685800" y="838200"/>
            <a:ext cx="82296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b="1"/>
              <a:t>Why governments create hyperinflation</a:t>
            </a:r>
            <a:endParaRPr lang="en-US">
              <a:cs typeface="Arial" charset="0"/>
            </a:endParaRPr>
          </a:p>
          <a:p>
            <a:pPr>
              <a:buFontTx/>
              <a:buChar char="•"/>
            </a:pPr>
            <a:r>
              <a:rPr lang="en-US"/>
              <a:t>When a government cannot raise taxes or sell bonds, it must finance spending increases by printing money.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In theory, the solution to hyperinflation is simple:  stop printing money.</a:t>
            </a:r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endParaRPr lang="en-US"/>
          </a:p>
          <a:p>
            <a:pPr>
              <a:buFontTx/>
              <a:buChar char="•"/>
            </a:pPr>
            <a:r>
              <a:rPr lang="en-US"/>
              <a:t>In the real world, this requires drastic and painful fiscal restraint.  </a:t>
            </a: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pPr>
              <a:buFontTx/>
              <a:buChar char="•"/>
            </a:pPr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  <a:p>
            <a:endParaRPr lang="en-US"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latin typeface="Arial" charset="0"/>
              </a:rPr>
              <a:t>Summary</a:t>
            </a:r>
          </a:p>
        </p:txBody>
      </p:sp>
      <p:sp>
        <p:nvSpPr>
          <p:cNvPr id="2150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FontTx/>
              <a:buChar char="•"/>
            </a:pPr>
            <a:r>
              <a:rPr lang="en-US" sz="1800" smtClean="0">
                <a:latin typeface="Arial" charset="0"/>
              </a:rPr>
              <a:t>Nominal interest rate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equals real interest rate + inflation rate.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Fisher effect:  nominal interest rate moves one-for-one w/ expected inflation. 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is the opp. cost of holding money</a:t>
            </a:r>
          </a:p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FontTx/>
              <a:buChar char="•"/>
            </a:pPr>
            <a:endParaRPr lang="en-US" sz="1800" smtClean="0">
              <a:latin typeface="Arial" charset="0"/>
            </a:endParaRPr>
          </a:p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FontTx/>
              <a:buChar char="•"/>
            </a:pPr>
            <a:r>
              <a:rPr lang="en-US" sz="1800" smtClean="0">
                <a:latin typeface="Arial" charset="0"/>
              </a:rPr>
              <a:t>Money demand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depends on income in the Quantity Theory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more generally, it also depends on the nominal interest rate; 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if so, then changes in expected inflation 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affect the current price level. </a:t>
            </a:r>
          </a:p>
          <a:p>
            <a:pPr marL="609600" indent="-609600" eaLnBrk="1" hangingPunct="1">
              <a:lnSpc>
                <a:spcPct val="90000"/>
              </a:lnSpc>
              <a:buClr>
                <a:schemeClr val="tx1"/>
              </a:buClr>
              <a:buFont typeface="Wingdings" pitchFamily="2" charset="2"/>
              <a:buChar char="ü"/>
            </a:pPr>
            <a:endParaRPr lang="en-US" sz="1800" smtClean="0">
              <a:latin typeface="Arial" charset="0"/>
            </a:endParaRPr>
          </a:p>
        </p:txBody>
      </p:sp>
      <p:pic>
        <p:nvPicPr>
          <p:cNvPr id="21508" name="Picture 4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latin typeface="Arial" charset="0"/>
              </a:rPr>
              <a:t>Summary</a:t>
            </a:r>
          </a:p>
        </p:txBody>
      </p:sp>
      <p:sp>
        <p:nvSpPr>
          <p:cNvPr id="2253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SzPct val="95000"/>
              <a:buFontTx/>
              <a:buChar char="•"/>
            </a:pPr>
            <a:r>
              <a:rPr lang="en-US" sz="1800" smtClean="0">
                <a:latin typeface="Arial" charset="0"/>
              </a:rPr>
              <a:t>Costs of inflation</a:t>
            </a:r>
          </a:p>
          <a:p>
            <a:pPr marL="990600" lvl="1" indent="-533400" eaLnBrk="1" hangingPunct="1">
              <a:lnSpc>
                <a:spcPct val="105000"/>
              </a:lnSpc>
              <a:spcBef>
                <a:spcPct val="15000"/>
              </a:spcBef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i="1" smtClean="0">
                <a:latin typeface="Arial" charset="0"/>
              </a:rPr>
              <a:t>Expected inflation</a:t>
            </a:r>
            <a:r>
              <a:rPr lang="en-US" sz="1800" smtClean="0">
                <a:latin typeface="Arial" charset="0"/>
              </a:rPr>
              <a:t/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shoeleather costs, menu costs, 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tax &amp; relative price distortions, 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inconvenience of correcting figures for inflation</a:t>
            </a:r>
          </a:p>
          <a:p>
            <a:pPr marL="990600" lvl="1" indent="-533400" eaLnBrk="1" hangingPunct="1">
              <a:lnSpc>
                <a:spcPct val="105000"/>
              </a:lnSpc>
              <a:spcBef>
                <a:spcPct val="15000"/>
              </a:spcBef>
              <a:buClr>
                <a:schemeClr val="tx1"/>
              </a:buClr>
              <a:buSzPct val="95000"/>
              <a:buFont typeface="Wingdings" pitchFamily="2" charset="2"/>
              <a:buChar char="ü"/>
            </a:pPr>
            <a:endParaRPr lang="en-US" sz="1800" i="1" smtClean="0">
              <a:latin typeface="Arial" charset="0"/>
            </a:endParaRPr>
          </a:p>
          <a:p>
            <a:pPr marL="990600" lvl="1" indent="-533400" eaLnBrk="1" hangingPunct="1">
              <a:lnSpc>
                <a:spcPct val="105000"/>
              </a:lnSpc>
              <a:spcBef>
                <a:spcPct val="15000"/>
              </a:spcBef>
              <a:buClr>
                <a:schemeClr val="tx1"/>
              </a:buClr>
              <a:buSzPct val="95000"/>
              <a:buFont typeface="Wingdings" pitchFamily="2" charset="2"/>
              <a:buChar char="ü"/>
            </a:pPr>
            <a:r>
              <a:rPr lang="en-US" sz="1800" i="1" smtClean="0">
                <a:latin typeface="Arial" charset="0"/>
              </a:rPr>
              <a:t>Unexpected inflation</a:t>
            </a:r>
            <a:br>
              <a:rPr lang="en-US" sz="1800" i="1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all of the above plus arbitrary redistributions of wealth between debtors and creditors</a:t>
            </a:r>
          </a:p>
        </p:txBody>
      </p:sp>
      <p:pic>
        <p:nvPicPr>
          <p:cNvPr id="22532" name="Picture 4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latin typeface="Arial" charset="0"/>
              </a:rPr>
              <a:t>Summary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105000"/>
              </a:lnSpc>
              <a:buClr>
                <a:schemeClr val="tx1"/>
              </a:buClr>
              <a:buFontTx/>
              <a:buChar char="•"/>
            </a:pPr>
            <a:r>
              <a:rPr lang="en-US" sz="1800" smtClean="0">
                <a:latin typeface="Arial" charset="0"/>
              </a:rPr>
              <a:t>Hyperinflation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caused by rapid money supply growth when money printed to finance </a:t>
            </a:r>
            <a:br>
              <a:rPr lang="en-US" sz="1800" smtClean="0">
                <a:latin typeface="Arial" charset="0"/>
              </a:rPr>
            </a:br>
            <a:r>
              <a:rPr lang="en-US" sz="1800" smtClean="0">
                <a:latin typeface="Arial" charset="0"/>
              </a:rPr>
              <a:t>govt budget deficits</a:t>
            </a:r>
          </a:p>
          <a:p>
            <a:pPr marL="990600" lvl="1" indent="-533400" eaLnBrk="1" hangingPunct="1">
              <a:lnSpc>
                <a:spcPct val="105000"/>
              </a:lnSpc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1800" smtClean="0">
                <a:latin typeface="Arial" charset="0"/>
              </a:rPr>
              <a:t>stopping it requires fiscal reforms to eliminate govt’s need for printing money</a:t>
            </a:r>
          </a:p>
          <a:p>
            <a:pPr marL="609600" indent="-609600" eaLnBrk="1" hangingPunct="1">
              <a:buClr>
                <a:schemeClr val="tx1"/>
              </a:buClr>
            </a:pPr>
            <a:endParaRPr lang="en-US" sz="1800" smtClean="0">
              <a:latin typeface="Arial" charset="0"/>
            </a:endParaRPr>
          </a:p>
        </p:txBody>
      </p:sp>
      <p:pic>
        <p:nvPicPr>
          <p:cNvPr id="23556" name="Picture 4" descr="C:\Users\dr qaiser\Desktop\west_side_mark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562600"/>
            <a:ext cx="9144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1055</Words>
  <Application>Microsoft Office PowerPoint</Application>
  <PresentationFormat>On-screen Show (4:3)</PresentationFormat>
  <Paragraphs>542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Equation</vt:lpstr>
      <vt:lpstr>Review of the previous lecture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Summary</vt:lpstr>
      <vt:lpstr>Summary</vt:lpstr>
      <vt:lpstr>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205</cp:revision>
  <dcterms:created xsi:type="dcterms:W3CDTF">2012-02-27T05:45:45Z</dcterms:created>
  <dcterms:modified xsi:type="dcterms:W3CDTF">2012-10-19T04:58:24Z</dcterms:modified>
</cp:coreProperties>
</file>