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2" r:id="rId2"/>
    <p:sldId id="293" r:id="rId3"/>
    <p:sldId id="278" r:id="rId4"/>
    <p:sldId id="279" r:id="rId5"/>
    <p:sldId id="270" r:id="rId6"/>
    <p:sldId id="280" r:id="rId7"/>
    <p:sldId id="288" r:id="rId8"/>
    <p:sldId id="287" r:id="rId9"/>
    <p:sldId id="286" r:id="rId10"/>
    <p:sldId id="285" r:id="rId11"/>
    <p:sldId id="284" r:id="rId12"/>
    <p:sldId id="283" r:id="rId13"/>
    <p:sldId id="282" r:id="rId14"/>
    <p:sldId id="281" r:id="rId15"/>
    <p:sldId id="271" r:id="rId16"/>
    <p:sldId id="272" r:id="rId17"/>
    <p:sldId id="29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62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01BF5AF-55DB-4BE2-A941-A923A0D593DE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B17759-7E10-4F86-A701-531B55D59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3883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805E1-C662-4BCF-B1B5-EFCA9990CC4A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A1DE-6433-4090-A1D5-A4E4056956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DB746-8FE8-418A-AEC8-41846D741B92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9E562-D227-4CB9-8E52-9F8C255594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B9D85-BC2A-471D-86ED-E70641E95BB8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FFCAC-46C8-48B8-BF6A-DC7A8C7F4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F53F4-F6B1-4502-8CC4-3C0548688115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3C246-3B12-42B3-9B87-5EC147445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830B1-2E05-46AB-B35A-02A7360762E9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2DA06-300D-4113-8367-3BAC1E644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B8B03-C84F-4E9E-8951-E8012EAC8C68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E3113-94B3-400A-9928-52CB080A3A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F2630-4DB2-4691-BE33-B23FC7A3B41A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2C912-07E8-49F1-A680-02C3406F1B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C0E71-6577-4396-A0CF-02084C5E2BD7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BE6A-2EFE-4B00-B848-2C2CEE87FB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35286-756B-4622-B215-3CEB5B3D4CF8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1B66A-CDD1-46FE-987E-408060E8B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95EF3-DAE6-4C04-8CBF-8DF44719F35E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EE148-3B9C-452E-A230-0D36319D3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6B363-6388-4027-B1F1-628567E6541E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B6579-E2CD-445D-9CFA-6FAC0D6FE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39E489-8917-47C4-8535-D04D6AE6ED3E}" type="datetimeFigureOut">
              <a:rPr lang="en-US"/>
              <a:pPr>
                <a:defRPr/>
              </a:pPr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38E988-CF95-4951-BD84-0C15FE5982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>
                <a:latin typeface="Arial" charset="0"/>
              </a:rPr>
              <a:t>Review of the previous lecture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marL="457200" indent="-457200" eaLnBrk="1" hangingPunct="1">
              <a:spcBef>
                <a:spcPct val="15000"/>
              </a:spcBef>
            </a:pPr>
            <a:r>
              <a:rPr lang="en-US" sz="1800" dirty="0" smtClean="0">
                <a:latin typeface="Arial" charset="0"/>
              </a:rPr>
              <a:t>The natural rate of unemployment</a:t>
            </a:r>
          </a:p>
          <a:p>
            <a:pPr marL="838200" lvl="1" indent="-381000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the long-run average or “steady state” rate of unemployment</a:t>
            </a:r>
          </a:p>
          <a:p>
            <a:pPr marL="838200" lvl="1" indent="-381000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depends on the rates of job separation and job finding</a:t>
            </a:r>
          </a:p>
          <a:p>
            <a:pPr marL="457200" indent="-457200" eaLnBrk="1" hangingPunct="1">
              <a:spcBef>
                <a:spcPct val="60000"/>
              </a:spcBef>
            </a:pPr>
            <a:endParaRPr lang="en-US" sz="1800" dirty="0" smtClean="0">
              <a:latin typeface="Arial" charset="0"/>
            </a:endParaRPr>
          </a:p>
          <a:p>
            <a:pPr marL="457200" indent="-457200" eaLnBrk="1" hangingPunct="1">
              <a:spcBef>
                <a:spcPct val="60000"/>
              </a:spcBef>
            </a:pPr>
            <a:r>
              <a:rPr lang="en-US" sz="1800" dirty="0" smtClean="0">
                <a:latin typeface="Arial" charset="0"/>
              </a:rPr>
              <a:t>Frictional unemployment</a:t>
            </a:r>
          </a:p>
          <a:p>
            <a:pPr marL="838200" lvl="1" indent="-381000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due to the time it takes to match workers with jobs</a:t>
            </a:r>
          </a:p>
          <a:p>
            <a:pPr marL="838200" lvl="1" indent="-381000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may be increased by unemployment insurance</a:t>
            </a:r>
          </a:p>
          <a:p>
            <a:pPr marL="457200" indent="-457200" eaLnBrk="1" hangingPunct="1">
              <a:spcBef>
                <a:spcPct val="15000"/>
              </a:spcBef>
            </a:pPr>
            <a:endParaRPr lang="en-US" sz="1800" dirty="0" smtClean="0">
              <a:latin typeface="Arial" charset="0"/>
            </a:endParaRPr>
          </a:p>
          <a:p>
            <a:pPr marL="457200" indent="-457200" eaLnBrk="1" hangingPunct="1">
              <a:spcBef>
                <a:spcPct val="15000"/>
              </a:spcBef>
            </a:pPr>
            <a:r>
              <a:rPr lang="en-US" sz="1800" dirty="0" smtClean="0">
                <a:latin typeface="Arial" charset="0"/>
              </a:rPr>
              <a:t>Structural unemployment </a:t>
            </a:r>
          </a:p>
          <a:p>
            <a:pPr marL="838200" lvl="1" indent="-381000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results from wage rigidity - the real wage remains above the equilibrium level</a:t>
            </a:r>
          </a:p>
          <a:p>
            <a:pPr marL="838200" lvl="1" indent="-381000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causes:  minimum wage, unions, efficiency wages</a:t>
            </a:r>
          </a:p>
          <a:p>
            <a:pPr marL="457200" indent="-457200" eaLnBrk="1" hangingPunct="1">
              <a:buFont typeface="Wingdings" pitchFamily="2" charset="2"/>
              <a:buChar char="ü"/>
            </a:pPr>
            <a:endParaRPr lang="en-US" sz="1800" dirty="0" smtClean="0">
              <a:latin typeface="Arial" charset="0"/>
            </a:endParaRPr>
          </a:p>
        </p:txBody>
      </p:sp>
      <p:pic>
        <p:nvPicPr>
          <p:cNvPr id="21508" name="Picture 4" descr="coverart"/>
          <p:cNvPicPr>
            <a:picLocks noChangeAspect="1" noChangeArrowheads="1"/>
          </p:cNvPicPr>
          <p:nvPr/>
        </p:nvPicPr>
        <p:blipFill>
          <a:blip r:embed="rId2" cstate="print"/>
          <a:srcRect b="46210"/>
          <a:stretch>
            <a:fillRect/>
          </a:stretch>
        </p:blipFill>
        <p:spPr bwMode="auto">
          <a:xfrm>
            <a:off x="0" y="6019800"/>
            <a:ext cx="9144000" cy="838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>
                <a:latin typeface="Arial" charset="0"/>
              </a:rPr>
              <a:t>Review of the previous lecture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60000"/>
              </a:spcBef>
            </a:pPr>
            <a:endParaRPr lang="en-US" sz="2400" dirty="0" smtClean="0">
              <a:latin typeface="Arial" charset="0"/>
            </a:endParaRPr>
          </a:p>
          <a:p>
            <a:pPr eaLnBrk="1" hangingPunct="1">
              <a:spcBef>
                <a:spcPct val="60000"/>
              </a:spcBef>
            </a:pPr>
            <a:r>
              <a:rPr lang="en-US" sz="1800" dirty="0" smtClean="0">
                <a:latin typeface="Arial" charset="0"/>
              </a:rPr>
              <a:t>Duration of unemployment</a:t>
            </a:r>
          </a:p>
          <a:p>
            <a:pPr lvl="1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most spells are short term</a:t>
            </a:r>
          </a:p>
          <a:p>
            <a:pPr lvl="1" eaLnBrk="1" hangingPunct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Arial" charset="0"/>
              </a:rPr>
              <a:t>but most weeks of unemployment are attributable to a small number of long-term unemployed persons</a:t>
            </a:r>
          </a:p>
          <a:p>
            <a:pPr eaLnBrk="1" hangingPunct="1"/>
            <a:endParaRPr lang="en-US" sz="1800" dirty="0" smtClean="0"/>
          </a:p>
        </p:txBody>
      </p:sp>
      <p:pic>
        <p:nvPicPr>
          <p:cNvPr id="22532" name="Picture 4" descr="coverart"/>
          <p:cNvPicPr>
            <a:picLocks noChangeAspect="1" noChangeArrowheads="1"/>
          </p:cNvPicPr>
          <p:nvPr/>
        </p:nvPicPr>
        <p:blipFill>
          <a:blip r:embed="rId2" cstate="print"/>
          <a:srcRect b="46210"/>
          <a:stretch>
            <a:fillRect/>
          </a:stretch>
        </p:blipFill>
        <p:spPr bwMode="auto">
          <a:xfrm>
            <a:off x="0" y="6019800"/>
            <a:ext cx="9144000" cy="838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Lecture </a:t>
            </a:r>
            <a:r>
              <a:rPr lang="en-US" sz="2400" b="1" smtClean="0">
                <a:cs typeface="Arial" charset="0"/>
              </a:rPr>
              <a:t>10</a:t>
            </a:r>
            <a:endParaRPr lang="en-US" sz="2400" b="1">
              <a:cs typeface="Arial" charset="0"/>
            </a:endParaRPr>
          </a:p>
        </p:txBody>
      </p:sp>
      <p:sp>
        <p:nvSpPr>
          <p:cNvPr id="7171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sz="2800" b="1"/>
          </a:p>
          <a:p>
            <a:endParaRPr lang="en-US" altLang="en-US" sz="2800" b="1"/>
          </a:p>
          <a:p>
            <a:pPr algn="ctr"/>
            <a:endParaRPr lang="en-US" altLang="en-US" sz="4000" b="1"/>
          </a:p>
          <a:p>
            <a:pPr algn="ctr"/>
            <a:endParaRPr lang="en-US" altLang="en-US" sz="2000" i="1"/>
          </a:p>
          <a:p>
            <a:pPr algn="ctr"/>
            <a:endParaRPr lang="en-US" altLang="en-US" sz="2000" i="1"/>
          </a:p>
          <a:p>
            <a:pPr algn="ctr"/>
            <a:r>
              <a:rPr lang="en-US" altLang="en-US" sz="2000" i="1"/>
              <a:t>Instructor: Prof. Dr. Qaisar Abbas</a:t>
            </a:r>
          </a:p>
          <a:p>
            <a:pPr algn="ctr"/>
            <a:endParaRPr lang="en-US" sz="2000">
              <a:cs typeface="Arial" charset="0"/>
            </a:endParaRPr>
          </a:p>
          <a:p>
            <a:pPr algn="ctr"/>
            <a:r>
              <a:rPr lang="en-US" sz="2400">
                <a:cs typeface="Arial" charset="0"/>
              </a:rPr>
              <a:t> </a:t>
            </a:r>
          </a:p>
          <a:p>
            <a:pPr algn="ctr"/>
            <a:endParaRPr lang="en-US" sz="2400">
              <a:cs typeface="Arial" charset="0"/>
            </a:endParaRPr>
          </a:p>
          <a:p>
            <a:pPr algn="ctr"/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981200"/>
            <a:ext cx="6096000" cy="25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1676400" y="1295400"/>
            <a:ext cx="6172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3200" b="1"/>
              <a:t>Money and Inflation- 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Lecture Outline</a:t>
            </a: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Symbol" pitchFamily="18" charset="2"/>
              <a:buAutoNum type="arabicPeriod"/>
            </a:pPr>
            <a:endParaRPr lang="en-US" b="1" dirty="0"/>
          </a:p>
          <a:p>
            <a:pPr marL="342900" indent="-342900">
              <a:buFont typeface="Symbol" pitchFamily="18" charset="2"/>
              <a:buAutoNum type="arabicPeriod"/>
            </a:pPr>
            <a:endParaRPr lang="en-US" b="1" dirty="0"/>
          </a:p>
          <a:p>
            <a:pPr marL="342900" indent="-342900">
              <a:buFont typeface="Symbol" pitchFamily="18" charset="2"/>
              <a:buAutoNum type="arabicPeriod"/>
            </a:pPr>
            <a:endParaRPr lang="en-US" b="1" dirty="0"/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 dirty="0">
                <a:cs typeface="Arial" charset="0"/>
              </a:rPr>
              <a:t>The connection between money and prices</a:t>
            </a: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cs typeface="Arial" charset="0"/>
              </a:rPr>
              <a:t>Money</a:t>
            </a: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cs typeface="Arial" charset="0"/>
              </a:rPr>
              <a:t>The quantity theory of Money</a:t>
            </a: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</p:txBody>
      </p:sp>
      <p:pic>
        <p:nvPicPr>
          <p:cNvPr id="8196" name="Picture 6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The connection between money and prices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8382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  <a:defRPr/>
            </a:pPr>
            <a:r>
              <a:rPr lang="en-US" dirty="0"/>
              <a:t>Inflation rate = the percentage increase in the average level of prices.</a:t>
            </a:r>
          </a:p>
          <a:p>
            <a:pPr>
              <a:buFontTx/>
              <a:buChar char="•"/>
              <a:defRPr/>
            </a:pPr>
            <a:endParaRPr lang="en-US" dirty="0"/>
          </a:p>
          <a:p>
            <a:pPr>
              <a:buFontTx/>
              <a:buChar char="•"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 </a:t>
            </a:r>
          </a:p>
          <a:p>
            <a:pPr>
              <a:buFontTx/>
              <a:buChar char="•"/>
              <a:defRPr/>
            </a:pPr>
            <a:r>
              <a:rPr lang="en-US" dirty="0"/>
              <a:t>Price = amount of money required to buy a good. </a:t>
            </a:r>
          </a:p>
          <a:p>
            <a:pPr>
              <a:buFontTx/>
              <a:buChar char="•"/>
              <a:defRPr/>
            </a:pPr>
            <a:endParaRPr lang="en-US" dirty="0"/>
          </a:p>
          <a:p>
            <a:pPr>
              <a:buFontTx/>
              <a:buChar char="•"/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buFontTx/>
              <a:buChar char="•"/>
              <a:defRPr/>
            </a:pPr>
            <a:r>
              <a:rPr lang="en-US" dirty="0"/>
              <a:t>Because prices are defined in terms of money, we need to consider the nature of money, the supply of money, and how it is controlled.</a:t>
            </a:r>
          </a:p>
          <a:p>
            <a:pPr>
              <a:buFontTx/>
              <a:buChar char="•"/>
              <a:defRPr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  <a:defRPr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  <a:defRPr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  <a:defRPr/>
            </a:pPr>
            <a:r>
              <a:rPr lang="en-US" dirty="0">
                <a:cs typeface="Arial" charset="0"/>
              </a:rPr>
              <a:t>Money: </a:t>
            </a:r>
            <a:r>
              <a:rPr lang="en-US" dirty="0"/>
              <a:t>Money is the stock of assets that can be readily used to make transactions.</a:t>
            </a:r>
            <a:endParaRPr lang="en-US" dirty="0">
              <a:cs typeface="Arial" charset="0"/>
            </a:endParaRPr>
          </a:p>
          <a:p>
            <a:pPr>
              <a:buFontTx/>
              <a:buChar char="•"/>
              <a:defRPr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>
              <a:buFontTx/>
              <a:buChar char="•"/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381000" y="152400"/>
            <a:ext cx="853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Money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Money:  functions</a:t>
            </a:r>
            <a:endParaRPr lang="en-US" b="1" dirty="0">
              <a:cs typeface="Arial" charset="0"/>
            </a:endParaRPr>
          </a:p>
          <a:p>
            <a:pPr>
              <a:defRPr/>
            </a:pPr>
            <a:r>
              <a:rPr lang="en-US" b="1" dirty="0">
                <a:cs typeface="Arial" charset="0"/>
              </a:rPr>
              <a:t>1.medium of exchange</a:t>
            </a:r>
            <a:r>
              <a:rPr lang="en-US" dirty="0">
                <a:cs typeface="Arial" charset="0"/>
              </a:rPr>
              <a:t/>
            </a:r>
            <a:br>
              <a:rPr lang="en-US" dirty="0">
                <a:cs typeface="Arial" charset="0"/>
              </a:rPr>
            </a:br>
            <a:r>
              <a:rPr lang="en-US" dirty="0">
                <a:cs typeface="Arial" charset="0"/>
              </a:rPr>
              <a:t>we use it to buy stuff</a:t>
            </a: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r>
              <a:rPr lang="en-US" b="1" dirty="0">
                <a:cs typeface="Arial" charset="0"/>
              </a:rPr>
              <a:t>2. store of value</a:t>
            </a:r>
            <a:br>
              <a:rPr lang="en-US" b="1" dirty="0">
                <a:cs typeface="Arial" charset="0"/>
              </a:rPr>
            </a:br>
            <a:r>
              <a:rPr lang="en-US" dirty="0">
                <a:cs typeface="Arial" charset="0"/>
              </a:rPr>
              <a:t>transfers purchasing power from the present to the future</a:t>
            </a: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r>
              <a:rPr lang="en-US" b="1" dirty="0">
                <a:cs typeface="Arial" charset="0"/>
              </a:rPr>
              <a:t>3. unit of account</a:t>
            </a:r>
            <a:r>
              <a:rPr lang="en-US" dirty="0">
                <a:cs typeface="Arial" charset="0"/>
              </a:rPr>
              <a:t/>
            </a:r>
            <a:br>
              <a:rPr lang="en-US" dirty="0">
                <a:cs typeface="Arial" charset="0"/>
              </a:rPr>
            </a:br>
            <a:r>
              <a:rPr lang="en-US" dirty="0">
                <a:cs typeface="Arial" charset="0"/>
              </a:rPr>
              <a:t>the common unit by which everyone measures prices and values</a:t>
            </a: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r>
              <a:rPr lang="en-US" b="1" dirty="0">
                <a:cs typeface="Arial" charset="0"/>
              </a:rPr>
              <a:t> </a:t>
            </a:r>
          </a:p>
          <a:p>
            <a:pPr>
              <a:defRPr/>
            </a:pPr>
            <a:r>
              <a:rPr lang="en-US" b="1" dirty="0">
                <a:cs typeface="Arial" charset="0"/>
              </a:rPr>
              <a:t>Money:  types</a:t>
            </a:r>
          </a:p>
          <a:p>
            <a:pPr>
              <a:defRPr/>
            </a:pPr>
            <a:r>
              <a:rPr lang="en-US" b="1" dirty="0">
                <a:cs typeface="Arial" charset="0"/>
              </a:rPr>
              <a:t>1. fiat money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has no intrinsic value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example:  the paper currency we use</a:t>
            </a: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r>
              <a:rPr lang="en-US" b="1" dirty="0">
                <a:cs typeface="Arial" charset="0"/>
              </a:rPr>
              <a:t>2. commodity money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has intrinsic value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examples:  gold coins, </a:t>
            </a:r>
            <a:br>
              <a:rPr lang="en-US" dirty="0">
                <a:cs typeface="Arial" charset="0"/>
              </a:rPr>
            </a:br>
            <a:r>
              <a:rPr lang="en-US" dirty="0">
                <a:cs typeface="Arial" charset="0"/>
              </a:rPr>
              <a:t>cigarettes in P.O.W. camps</a:t>
            </a: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  <a:p>
            <a:pPr>
              <a:defRPr/>
            </a:pPr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914400" y="152400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</a:t>
            </a: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The money supply &amp; monetary policy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The money supply is the quantity of money available in the economy. </a:t>
            </a:r>
          </a:p>
          <a:p>
            <a:r>
              <a:rPr lang="en-US">
                <a:cs typeface="Arial" charset="0"/>
              </a:rPr>
              <a:t>Monetary policy is the control over the money supply.  </a:t>
            </a:r>
          </a:p>
          <a:p>
            <a:endParaRPr lang="en-US">
              <a:cs typeface="Arial" charset="0"/>
            </a:endParaRPr>
          </a:p>
          <a:p>
            <a:endParaRPr lang="en-US" b="1">
              <a:cs typeface="Arial" charset="0"/>
            </a:endParaRPr>
          </a:p>
          <a:p>
            <a:r>
              <a:rPr lang="en-US" b="1">
                <a:cs typeface="Arial" charset="0"/>
              </a:rPr>
              <a:t>The central bank </a:t>
            </a:r>
          </a:p>
          <a:p>
            <a:pPr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r>
              <a:rPr lang="en-US"/>
              <a:t>Monetary policy is conducted by a country’s </a:t>
            </a:r>
            <a:r>
              <a:rPr lang="en-US" b="1"/>
              <a:t>central bank</a:t>
            </a:r>
            <a:r>
              <a:rPr lang="en-US"/>
              <a:t>.  </a:t>
            </a:r>
          </a:p>
          <a:p>
            <a:pPr>
              <a:spcBef>
                <a:spcPct val="40000"/>
              </a:spcBef>
              <a:buClr>
                <a:schemeClr val="tx1"/>
              </a:buClr>
              <a:buSzPct val="110000"/>
            </a:pPr>
            <a:endParaRPr lang="en-US"/>
          </a:p>
          <a:p>
            <a:pPr>
              <a:lnSpc>
                <a:spcPct val="105000"/>
              </a:lnSpc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r>
              <a:rPr lang="en-US"/>
              <a:t>In the U.S., the central bank is called the </a:t>
            </a:r>
            <a:r>
              <a:rPr lang="en-US" b="1"/>
              <a:t>Federal Reserve</a:t>
            </a:r>
            <a:r>
              <a:rPr lang="en-US"/>
              <a:t> (“the </a:t>
            </a:r>
            <a:r>
              <a:rPr lang="en-US" b="1"/>
              <a:t>Fed</a:t>
            </a:r>
            <a:r>
              <a:rPr lang="en-US"/>
              <a:t>”).  </a:t>
            </a:r>
          </a:p>
          <a:p>
            <a:pPr>
              <a:lnSpc>
                <a:spcPct val="105000"/>
              </a:lnSpc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endParaRPr lang="en-US"/>
          </a:p>
          <a:p>
            <a:pPr>
              <a:lnSpc>
                <a:spcPct val="105000"/>
              </a:lnSpc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r>
              <a:rPr lang="en-US"/>
              <a:t>In Pakistan, the central bank is called the State bank of Pakistan.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</a:t>
            </a: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>
                <a:cs typeface="Arial" charset="0"/>
              </a:rPr>
              <a:t>Money supply measures, April 2002</a:t>
            </a: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762000" y="1524000"/>
            <a:ext cx="769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45000"/>
              </a:spcBef>
              <a:buFont typeface="Arial" charset="0"/>
              <a:buNone/>
              <a:tabLst>
                <a:tab pos="565150" algn="ctr"/>
                <a:tab pos="1608138" algn="l"/>
                <a:tab pos="5541963" algn="l"/>
                <a:tab pos="7769225" algn="r"/>
              </a:tabLst>
            </a:pPr>
            <a:r>
              <a:rPr lang="en-US" sz="1400" dirty="0">
                <a:latin typeface="Calibri" pitchFamily="34" charset="0"/>
              </a:rPr>
              <a:t>_</a:t>
            </a:r>
            <a:r>
              <a:rPr lang="en-US" dirty="0">
                <a:latin typeface="Calibri" pitchFamily="34" charset="0"/>
              </a:rPr>
              <a:t>Symbol	Assets included                                                  Amount (billions)_</a:t>
            </a:r>
          </a:p>
          <a:p>
            <a:pPr>
              <a:lnSpc>
                <a:spcPct val="90000"/>
              </a:lnSpc>
              <a:spcBef>
                <a:spcPct val="45000"/>
              </a:spcBef>
              <a:buFont typeface="Arial" charset="0"/>
              <a:buNone/>
              <a:tabLst>
                <a:tab pos="565150" algn="ctr"/>
                <a:tab pos="1608138" algn="l"/>
                <a:tab pos="5541963" algn="l"/>
                <a:tab pos="7769225" algn="r"/>
              </a:tabLst>
            </a:pPr>
            <a:r>
              <a:rPr lang="en-US" dirty="0">
                <a:latin typeface="Calibri" pitchFamily="34" charset="0"/>
              </a:rPr>
              <a:t>	</a:t>
            </a:r>
            <a:r>
              <a:rPr lang="en-US" dirty="0">
                <a:solidFill>
                  <a:srgbClr val="008000"/>
                </a:solidFill>
                <a:latin typeface="Calibri" pitchFamily="34" charset="0"/>
              </a:rPr>
              <a:t>C	Currency	$598.7</a:t>
            </a:r>
          </a:p>
          <a:p>
            <a:pPr>
              <a:lnSpc>
                <a:spcPct val="90000"/>
              </a:lnSpc>
              <a:spcBef>
                <a:spcPct val="45000"/>
              </a:spcBef>
              <a:buFont typeface="Arial" charset="0"/>
              <a:buNone/>
              <a:tabLst>
                <a:tab pos="565150" algn="ctr"/>
                <a:tab pos="1608138" algn="l"/>
                <a:tab pos="5541963" algn="l"/>
                <a:tab pos="7769225" algn="r"/>
              </a:tabLst>
            </a:pPr>
            <a:r>
              <a:rPr lang="en-US" dirty="0">
                <a:latin typeface="Calibri" pitchFamily="34" charset="0"/>
              </a:rPr>
              <a:t>	</a:t>
            </a:r>
            <a:r>
              <a:rPr lang="en-US" dirty="0">
                <a:solidFill>
                  <a:srgbClr val="990033"/>
                </a:solidFill>
                <a:latin typeface="Calibri" pitchFamily="34" charset="0"/>
              </a:rPr>
              <a:t>M1	C + demand deposits,	 1174.0</a:t>
            </a:r>
            <a:br>
              <a:rPr lang="en-US" dirty="0">
                <a:solidFill>
                  <a:srgbClr val="990033"/>
                </a:solidFill>
                <a:latin typeface="Calibri" pitchFamily="34" charset="0"/>
              </a:rPr>
            </a:br>
            <a:r>
              <a:rPr lang="en-US" dirty="0">
                <a:solidFill>
                  <a:srgbClr val="990033"/>
                </a:solidFill>
                <a:latin typeface="Calibri" pitchFamily="34" charset="0"/>
              </a:rPr>
              <a:t>		  travelers’ checks,</a:t>
            </a:r>
            <a:br>
              <a:rPr lang="en-US" dirty="0">
                <a:solidFill>
                  <a:srgbClr val="990033"/>
                </a:solidFill>
                <a:latin typeface="Calibri" pitchFamily="34" charset="0"/>
              </a:rPr>
            </a:br>
            <a:r>
              <a:rPr lang="en-US" dirty="0">
                <a:solidFill>
                  <a:srgbClr val="990033"/>
                </a:solidFill>
                <a:latin typeface="Calibri" pitchFamily="34" charset="0"/>
              </a:rPr>
              <a:t>		  other checkable deposits</a:t>
            </a:r>
          </a:p>
          <a:p>
            <a:pPr>
              <a:lnSpc>
                <a:spcPct val="90000"/>
              </a:lnSpc>
              <a:spcBef>
                <a:spcPct val="45000"/>
              </a:spcBef>
              <a:buFont typeface="Arial" charset="0"/>
              <a:buNone/>
              <a:tabLst>
                <a:tab pos="565150" algn="ctr"/>
                <a:tab pos="1608138" algn="l"/>
                <a:tab pos="5541963" algn="l"/>
                <a:tab pos="7769225" algn="r"/>
              </a:tabLst>
            </a:pPr>
            <a:r>
              <a:rPr lang="en-US" dirty="0">
                <a:latin typeface="Calibri" pitchFamily="34" charset="0"/>
              </a:rPr>
              <a:t>	</a:t>
            </a:r>
            <a:r>
              <a:rPr lang="en-US" dirty="0">
                <a:solidFill>
                  <a:srgbClr val="333399"/>
                </a:solidFill>
                <a:latin typeface="Calibri" pitchFamily="34" charset="0"/>
              </a:rPr>
              <a:t>M2	M1 + small time deposits,	  5480.1</a:t>
            </a:r>
            <a:br>
              <a:rPr lang="en-US" dirty="0">
                <a:solidFill>
                  <a:srgbClr val="333399"/>
                </a:solidFill>
                <a:latin typeface="Calibri" pitchFamily="34" charset="0"/>
              </a:rPr>
            </a:br>
            <a:r>
              <a:rPr lang="en-US" dirty="0">
                <a:solidFill>
                  <a:srgbClr val="333399"/>
                </a:solidFill>
                <a:latin typeface="Calibri" pitchFamily="34" charset="0"/>
              </a:rPr>
              <a:t>		  savings deposits, </a:t>
            </a:r>
            <a:br>
              <a:rPr lang="en-US" dirty="0">
                <a:solidFill>
                  <a:srgbClr val="333399"/>
                </a:solidFill>
                <a:latin typeface="Calibri" pitchFamily="34" charset="0"/>
              </a:rPr>
            </a:br>
            <a:r>
              <a:rPr lang="en-US" dirty="0">
                <a:solidFill>
                  <a:srgbClr val="333399"/>
                </a:solidFill>
                <a:latin typeface="Calibri" pitchFamily="34" charset="0"/>
              </a:rPr>
              <a:t>		  money market mutual funds, </a:t>
            </a:r>
            <a:br>
              <a:rPr lang="en-US" dirty="0">
                <a:solidFill>
                  <a:srgbClr val="333399"/>
                </a:solidFill>
                <a:latin typeface="Calibri" pitchFamily="34" charset="0"/>
              </a:rPr>
            </a:br>
            <a:r>
              <a:rPr lang="en-US" dirty="0">
                <a:solidFill>
                  <a:srgbClr val="333399"/>
                </a:solidFill>
                <a:latin typeface="Calibri" pitchFamily="34" charset="0"/>
              </a:rPr>
              <a:t>		  money market deposit accounts</a:t>
            </a:r>
          </a:p>
          <a:p>
            <a:pPr>
              <a:lnSpc>
                <a:spcPct val="90000"/>
              </a:lnSpc>
              <a:spcBef>
                <a:spcPct val="45000"/>
              </a:spcBef>
              <a:buFont typeface="Arial" charset="0"/>
              <a:buNone/>
              <a:tabLst>
                <a:tab pos="565150" algn="ctr"/>
                <a:tab pos="1608138" algn="l"/>
                <a:tab pos="5541963" algn="l"/>
                <a:tab pos="7769225" algn="r"/>
              </a:tabLst>
            </a:pPr>
            <a:r>
              <a:rPr lang="en-US" dirty="0">
                <a:latin typeface="Calibri" pitchFamily="34" charset="0"/>
              </a:rPr>
              <a:t>	M3	M2 + large time deposits,	  8054.4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		  repurchase agreements, 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		  institutional money market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		  mutual fund balances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The Quantity Theory of Money</a:t>
            </a:r>
          </a:p>
        </p:txBody>
      </p:sp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A simple theory linking the inflation rate to the growth rate of the money supply.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Begins with a concept called “</a:t>
            </a:r>
            <a:r>
              <a:rPr lang="en-US" b="1" dirty="0"/>
              <a:t>velocity</a:t>
            </a:r>
            <a:r>
              <a:rPr lang="en-US" dirty="0"/>
              <a:t>”…</a:t>
            </a:r>
          </a:p>
          <a:p>
            <a:endParaRPr lang="en-US" b="1" dirty="0"/>
          </a:p>
          <a:p>
            <a:r>
              <a:rPr lang="en-US" b="1" dirty="0"/>
              <a:t>Velocity</a:t>
            </a:r>
          </a:p>
          <a:p>
            <a:pPr>
              <a:buFontTx/>
              <a:buChar char="•"/>
            </a:pPr>
            <a:endParaRPr lang="en-US" i="1" dirty="0"/>
          </a:p>
          <a:p>
            <a:pPr>
              <a:buFontTx/>
              <a:buChar char="•"/>
            </a:pPr>
            <a:r>
              <a:rPr lang="en-US" i="1" dirty="0"/>
              <a:t>basic concept:</a:t>
            </a:r>
            <a:r>
              <a:rPr lang="en-US" dirty="0"/>
              <a:t>  the rate at which money circulates</a:t>
            </a:r>
          </a:p>
          <a:p>
            <a:pPr>
              <a:buFontTx/>
              <a:buChar char="•"/>
            </a:pPr>
            <a:endParaRPr lang="en-US" i="1" dirty="0"/>
          </a:p>
          <a:p>
            <a:pPr>
              <a:buFontTx/>
              <a:buChar char="•"/>
            </a:pPr>
            <a:r>
              <a:rPr lang="en-US" i="1" dirty="0"/>
              <a:t>definition:</a:t>
            </a:r>
            <a:r>
              <a:rPr lang="en-US" dirty="0"/>
              <a:t>  the number of times the average dollar bill changes hands in a given time period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example:  In 2001, </a:t>
            </a:r>
          </a:p>
          <a:p>
            <a:pPr marL="742950" lvl="1" indent="-285750"/>
            <a:r>
              <a:rPr lang="en-US" dirty="0"/>
              <a:t>$500 billion in transactions</a:t>
            </a:r>
          </a:p>
          <a:p>
            <a:pPr marL="742950" lvl="1" indent="-285750"/>
            <a:endParaRPr lang="en-US" dirty="0"/>
          </a:p>
          <a:p>
            <a:pPr marL="742950" lvl="1" indent="-285750"/>
            <a:r>
              <a:rPr lang="en-US" dirty="0"/>
              <a:t>money supply = $100 billion</a:t>
            </a:r>
          </a:p>
          <a:p>
            <a:pPr marL="742950" lvl="1" indent="-285750"/>
            <a:endParaRPr lang="en-US" dirty="0"/>
          </a:p>
          <a:p>
            <a:pPr marL="742950" lvl="1" indent="-285750"/>
            <a:r>
              <a:rPr lang="en-US" dirty="0"/>
              <a:t>The average dollar is used in five transactions in 2001</a:t>
            </a:r>
          </a:p>
          <a:p>
            <a:pPr marL="742950" lvl="1" indent="-285750"/>
            <a:endParaRPr lang="en-US" dirty="0"/>
          </a:p>
          <a:p>
            <a:pPr marL="742950" lvl="1" indent="-285750"/>
            <a:r>
              <a:rPr lang="en-US" dirty="0"/>
              <a:t>So, velocity = 5</a:t>
            </a:r>
          </a:p>
          <a:p>
            <a:pPr>
              <a:spcBef>
                <a:spcPct val="60000"/>
              </a:spcBef>
              <a:buClr>
                <a:schemeClr val="accent2"/>
              </a:buClr>
              <a:buSzPct val="110000"/>
              <a:buFont typeface="Wingdings" pitchFamily="2" charset="2"/>
              <a:buNone/>
            </a:pPr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r>
              <a:rPr lang="en-US" dirty="0">
                <a:cs typeface="Arial" charset="0"/>
              </a:rPr>
              <a:t> </a:t>
            </a: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Box 4"/>
          <p:cNvSpPr txBox="1">
            <a:spLocks noChangeArrowheads="1"/>
          </p:cNvSpPr>
          <p:nvPr/>
        </p:nvSpPr>
        <p:spPr bwMode="auto">
          <a:xfrm>
            <a:off x="990600" y="152400"/>
            <a:ext cx="7924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Quantity Theory of Money</a:t>
            </a:r>
          </a:p>
        </p:txBody>
      </p:sp>
      <p:sp>
        <p:nvSpPr>
          <p:cNvPr id="1029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buSzPct val="110000"/>
              <a:buFont typeface="Wingdings" pitchFamily="2" charset="2"/>
              <a:buChar char="§"/>
            </a:pPr>
            <a:r>
              <a:rPr lang="en-US"/>
              <a:t>This suggests the following definition:</a:t>
            </a:r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/>
              <a:t>where </a:t>
            </a:r>
          </a:p>
          <a:p>
            <a:r>
              <a:rPr lang="en-US"/>
              <a:t>	</a:t>
            </a:r>
            <a:r>
              <a:rPr lang="en-US" b="1" i="1"/>
              <a:t>V</a:t>
            </a:r>
            <a:r>
              <a:rPr lang="en-US"/>
              <a:t> = velocity</a:t>
            </a:r>
          </a:p>
          <a:p>
            <a:r>
              <a:rPr lang="en-US"/>
              <a:t>	</a:t>
            </a:r>
            <a:r>
              <a:rPr lang="en-US" b="1" i="1"/>
              <a:t>T</a:t>
            </a:r>
            <a:r>
              <a:rPr lang="en-US"/>
              <a:t> = value of all transactions</a:t>
            </a:r>
          </a:p>
          <a:p>
            <a:r>
              <a:rPr lang="en-US"/>
              <a:t>	</a:t>
            </a:r>
            <a:r>
              <a:rPr lang="en-US" b="1" i="1"/>
              <a:t>M</a:t>
            </a:r>
            <a:r>
              <a:rPr lang="en-US"/>
              <a:t> = money supply</a:t>
            </a:r>
          </a:p>
          <a:p>
            <a:endParaRPr lang="en-US"/>
          </a:p>
          <a:p>
            <a:endParaRPr lang="en-US">
              <a:cs typeface="Arial" charset="0"/>
            </a:endParaRPr>
          </a:p>
          <a:p>
            <a:r>
              <a:rPr lang="en-US"/>
              <a:t>Use nominal GDP as a proxy for total transactions.  </a:t>
            </a:r>
          </a:p>
          <a:p>
            <a:r>
              <a:rPr lang="en-US"/>
              <a:t>	Then, 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4572000" y="1295400"/>
          <a:ext cx="1295400" cy="1028700"/>
        </p:xfrm>
        <a:graphic>
          <a:graphicData uri="http://schemas.openxmlformats.org/presentationml/2006/ole">
            <p:oleObj spid="_x0000_s1028" name="Equation" r:id="rId3" imgW="495085" imgH="393529" progId="">
              <p:embed/>
            </p:oleObj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/>
        </p:nvGraphicFramePr>
        <p:xfrm>
          <a:off x="4191000" y="5257800"/>
          <a:ext cx="1268413" cy="714375"/>
        </p:xfrm>
        <a:graphic>
          <a:graphicData uri="http://schemas.openxmlformats.org/presentationml/2006/ole">
            <p:oleObj spid="_x0000_s1029" name="Equation" r:id="rId4" imgW="698197" imgH="39352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Quantity Theory of Money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/>
              <a:t>Where</a:t>
            </a:r>
          </a:p>
          <a:p>
            <a:endParaRPr lang="en-US" dirty="0"/>
          </a:p>
          <a:p>
            <a:r>
              <a:rPr lang="en-US" dirty="0"/>
              <a:t>		 </a:t>
            </a:r>
            <a:r>
              <a:rPr lang="en-US" b="1" i="1" dirty="0"/>
              <a:t>P</a:t>
            </a:r>
            <a:r>
              <a:rPr lang="en-US" dirty="0"/>
              <a:t> 	= price of output  	 (GDP deflator)</a:t>
            </a:r>
          </a:p>
          <a:p>
            <a:r>
              <a:rPr lang="en-US" dirty="0"/>
              <a:t>		 </a:t>
            </a:r>
            <a:r>
              <a:rPr lang="en-US" b="1" i="1" dirty="0"/>
              <a:t>Y</a:t>
            </a:r>
            <a:r>
              <a:rPr lang="en-US" dirty="0"/>
              <a:t> 	= quantity of output (real GDP)</a:t>
            </a:r>
          </a:p>
          <a:p>
            <a:r>
              <a:rPr lang="en-US" b="1" i="1" dirty="0"/>
              <a:t>		P </a:t>
            </a:r>
            <a:r>
              <a:rPr lang="en-US" b="1" dirty="0">
                <a:sym typeface="Symbol" pitchFamily="18" charset="2"/>
              </a:rPr>
              <a:t></a:t>
            </a:r>
            <a:r>
              <a:rPr lang="en-US" b="1" i="1" dirty="0"/>
              <a:t>Y</a:t>
            </a:r>
            <a:r>
              <a:rPr lang="en-US" dirty="0"/>
              <a:t> 	= value of output 	 (nominal GDP)</a:t>
            </a:r>
          </a:p>
          <a:p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r>
              <a:rPr lang="en-US" dirty="0">
                <a:cs typeface="Arial" charset="0"/>
              </a:rPr>
              <a:t>The quantity equation</a:t>
            </a:r>
            <a:br>
              <a:rPr lang="en-US" dirty="0">
                <a:cs typeface="Arial" charset="0"/>
              </a:rPr>
            </a:br>
            <a:r>
              <a:rPr lang="en-US" dirty="0">
                <a:cs typeface="Arial" charset="0"/>
              </a:rPr>
              <a:t>			</a:t>
            </a:r>
          </a:p>
          <a:p>
            <a:pPr algn="ctr"/>
            <a:r>
              <a:rPr lang="en-US" b="1" i="1" dirty="0">
                <a:cs typeface="Arial" charset="0"/>
              </a:rPr>
              <a:t>M x V = P x Y</a:t>
            </a:r>
            <a:br>
              <a:rPr lang="en-US" b="1" i="1" dirty="0">
                <a:cs typeface="Arial" charset="0"/>
              </a:rPr>
            </a:br>
            <a:endParaRPr lang="en-US" b="1" i="1" dirty="0">
              <a:cs typeface="Arial" charset="0"/>
            </a:endParaRPr>
          </a:p>
          <a:p>
            <a:endParaRPr lang="en-US" b="1" i="1" dirty="0">
              <a:cs typeface="Arial" charset="0"/>
            </a:endParaRPr>
          </a:p>
          <a:p>
            <a:r>
              <a:rPr lang="en-US" dirty="0">
                <a:cs typeface="Arial" charset="0"/>
              </a:rPr>
              <a:t>follows from the preceding definition of velocity.</a:t>
            </a:r>
          </a:p>
          <a:p>
            <a:pPr>
              <a:buFontTx/>
              <a:buChar char="•"/>
            </a:pPr>
            <a:r>
              <a:rPr lang="en-US" dirty="0">
                <a:cs typeface="Arial" charset="0"/>
              </a:rPr>
              <a:t>It is an identity:  it holds by definition of the variables.</a:t>
            </a: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Money demand and the quantity equation</a:t>
            </a: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 b="1" i="1" dirty="0"/>
              <a:t>M</a:t>
            </a:r>
            <a:r>
              <a:rPr lang="en-US" i="1" dirty="0"/>
              <a:t>/</a:t>
            </a:r>
            <a:r>
              <a:rPr lang="en-US" b="1" i="1" dirty="0"/>
              <a:t>P</a:t>
            </a:r>
            <a:r>
              <a:rPr lang="en-US" dirty="0"/>
              <a:t> = </a:t>
            </a:r>
            <a:r>
              <a:rPr lang="en-US" b="1" dirty="0"/>
              <a:t>real money balances</a:t>
            </a:r>
            <a:r>
              <a:rPr lang="en-US" dirty="0"/>
              <a:t>, the purchasing power of the money supply.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A simple money demand function: </a:t>
            </a:r>
            <a:br>
              <a:rPr lang="en-US" dirty="0"/>
            </a:br>
            <a:endParaRPr lang="en-US" dirty="0"/>
          </a:p>
          <a:p>
            <a:pPr algn="ctr"/>
            <a:r>
              <a:rPr lang="en-US" dirty="0"/>
              <a:t>	(</a:t>
            </a:r>
            <a:r>
              <a:rPr lang="en-US" b="1" i="1" dirty="0"/>
              <a:t>M</a:t>
            </a:r>
            <a:r>
              <a:rPr lang="en-US" i="1" dirty="0"/>
              <a:t>/</a:t>
            </a:r>
            <a:r>
              <a:rPr lang="en-US" b="1" i="1" dirty="0"/>
              <a:t>P </a:t>
            </a:r>
            <a:r>
              <a:rPr lang="en-US" dirty="0"/>
              <a:t>)d = </a:t>
            </a:r>
            <a:r>
              <a:rPr lang="en-US" b="1" i="1" dirty="0"/>
              <a:t>k</a:t>
            </a:r>
            <a:r>
              <a:rPr lang="en-US" dirty="0"/>
              <a:t> </a:t>
            </a:r>
            <a:r>
              <a:rPr lang="en-US" b="1" i="1" dirty="0"/>
              <a:t>Y</a:t>
            </a:r>
          </a:p>
          <a:p>
            <a:endParaRPr lang="en-US" dirty="0"/>
          </a:p>
          <a:p>
            <a:r>
              <a:rPr lang="en-US" dirty="0"/>
              <a:t>where</a:t>
            </a:r>
            <a:br>
              <a:rPr lang="en-US" dirty="0"/>
            </a:br>
            <a:r>
              <a:rPr lang="en-US" b="1" i="1" dirty="0"/>
              <a:t>k</a:t>
            </a:r>
            <a:r>
              <a:rPr lang="en-US" dirty="0"/>
              <a:t> = how much money people wish to hold for each dollar of income. </a:t>
            </a:r>
            <a:br>
              <a:rPr lang="en-US" dirty="0"/>
            </a:br>
            <a:r>
              <a:rPr lang="en-US" dirty="0"/>
              <a:t>    (</a:t>
            </a:r>
            <a:r>
              <a:rPr lang="en-US" b="1" i="1" dirty="0"/>
              <a:t>k</a:t>
            </a:r>
            <a:r>
              <a:rPr lang="en-US" dirty="0"/>
              <a:t>  is exogenous)</a:t>
            </a: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r>
              <a:rPr lang="en-US" dirty="0"/>
              <a:t>money demand:    (</a:t>
            </a:r>
            <a:r>
              <a:rPr lang="en-US" b="1" i="1" dirty="0"/>
              <a:t>M</a:t>
            </a:r>
            <a:r>
              <a:rPr lang="en-US" i="1" dirty="0"/>
              <a:t>/</a:t>
            </a:r>
            <a:r>
              <a:rPr lang="en-US" b="1" i="1" dirty="0"/>
              <a:t>P </a:t>
            </a:r>
            <a:r>
              <a:rPr lang="en-US" dirty="0"/>
              <a:t>)d = </a:t>
            </a:r>
            <a:r>
              <a:rPr lang="en-US" b="1" i="1" dirty="0"/>
              <a:t>k</a:t>
            </a:r>
            <a:r>
              <a:rPr lang="en-US" dirty="0"/>
              <a:t> </a:t>
            </a:r>
            <a:r>
              <a:rPr lang="en-US" b="1" i="1" dirty="0"/>
              <a:t>Y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r>
              <a:rPr lang="en-US" dirty="0"/>
              <a:t>quantity equation:  </a:t>
            </a:r>
            <a:r>
              <a:rPr lang="en-US" b="1" i="1" dirty="0"/>
              <a:t>M </a:t>
            </a:r>
            <a:r>
              <a:rPr lang="en-US" b="1" dirty="0">
                <a:sym typeface="Symbol" pitchFamily="18" charset="2"/>
              </a:rPr>
              <a:t></a:t>
            </a:r>
            <a:r>
              <a:rPr lang="en-US" b="1" i="1" dirty="0"/>
              <a:t>V</a:t>
            </a:r>
            <a:r>
              <a:rPr lang="en-US" dirty="0"/>
              <a:t> = </a:t>
            </a:r>
            <a:r>
              <a:rPr lang="en-US" b="1" i="1" dirty="0"/>
              <a:t>P </a:t>
            </a:r>
            <a:r>
              <a:rPr lang="en-US" b="1" dirty="0">
                <a:sym typeface="Symbol" pitchFamily="18" charset="2"/>
              </a:rPr>
              <a:t></a:t>
            </a:r>
            <a:r>
              <a:rPr lang="en-US" b="1" i="1" dirty="0"/>
              <a:t>Y</a:t>
            </a:r>
          </a:p>
          <a:p>
            <a:pPr>
              <a:buFontTx/>
              <a:buChar char="•"/>
            </a:pPr>
            <a:endParaRPr lang="en-US" b="1" i="1" dirty="0"/>
          </a:p>
          <a:p>
            <a:pPr>
              <a:buFontTx/>
              <a:buChar char="•"/>
            </a:pPr>
            <a:r>
              <a:rPr lang="en-US" dirty="0"/>
              <a:t>The connection between them:  </a:t>
            </a:r>
            <a:r>
              <a:rPr lang="en-US" b="1" i="1" dirty="0"/>
              <a:t>k</a:t>
            </a:r>
            <a:r>
              <a:rPr lang="en-US" dirty="0"/>
              <a:t> = 1/</a:t>
            </a:r>
            <a:r>
              <a:rPr lang="en-US" b="1" i="1" dirty="0"/>
              <a:t>V</a:t>
            </a:r>
          </a:p>
          <a:p>
            <a:endParaRPr lang="en-US" dirty="0"/>
          </a:p>
          <a:p>
            <a:pPr>
              <a:buFontTx/>
              <a:buChar char="•"/>
            </a:pPr>
            <a:r>
              <a:rPr lang="en-US" dirty="0"/>
              <a:t>When people hold lots of money relative to their incomes (</a:t>
            </a:r>
            <a:r>
              <a:rPr lang="en-US" b="1" i="1" dirty="0"/>
              <a:t>k</a:t>
            </a:r>
            <a:r>
              <a:rPr lang="en-US" dirty="0"/>
              <a:t>  is high), money changes hands infrequently (</a:t>
            </a:r>
            <a:r>
              <a:rPr lang="en-US" b="1" i="1" dirty="0"/>
              <a:t>V</a:t>
            </a:r>
            <a:r>
              <a:rPr lang="en-US" dirty="0"/>
              <a:t>  is low).  </a:t>
            </a:r>
            <a:endParaRPr lang="en-US" b="1" i="1" dirty="0"/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Quantity Theory of Money</a:t>
            </a:r>
          </a:p>
        </p:txBody>
      </p:sp>
      <p:sp>
        <p:nvSpPr>
          <p:cNvPr id="2053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 dirty="0"/>
              <a:t>back to the Quantity Theory of Money</a:t>
            </a:r>
          </a:p>
          <a:p>
            <a:r>
              <a:rPr lang="en-US" dirty="0"/>
              <a:t>starts with quantity equation</a:t>
            </a:r>
          </a:p>
          <a:p>
            <a:r>
              <a:rPr lang="en-US" dirty="0"/>
              <a:t>assumes </a:t>
            </a:r>
            <a:r>
              <a:rPr lang="en-US" b="1" i="1" dirty="0"/>
              <a:t>V</a:t>
            </a:r>
            <a:r>
              <a:rPr lang="en-US" dirty="0"/>
              <a:t>  is constant &amp; exogenous:</a:t>
            </a:r>
          </a:p>
          <a:p>
            <a:endParaRPr lang="en-US" dirty="0">
              <a:cs typeface="Arial" charset="0"/>
            </a:endParaRPr>
          </a:p>
          <a:p>
            <a:r>
              <a:rPr lang="en-US" dirty="0">
                <a:cs typeface="Arial" charset="0"/>
              </a:rPr>
              <a:t> </a:t>
            </a: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pPr>
              <a:buFontTx/>
              <a:buChar char="•"/>
            </a:pPr>
            <a:r>
              <a:rPr lang="en-US" dirty="0"/>
              <a:t>With this assumption, the quantity equation can be written as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r>
              <a:rPr lang="en-US" b="1" dirty="0"/>
              <a:t>How the price level is determined:</a:t>
            </a:r>
          </a:p>
          <a:p>
            <a:pPr marL="742950" lvl="1" indent="-285750">
              <a:buClr>
                <a:schemeClr val="tx1"/>
              </a:buClr>
              <a:buFontTx/>
              <a:buChar char="•"/>
            </a:pPr>
            <a:endParaRPr lang="en-US" b="1" dirty="0"/>
          </a:p>
          <a:p>
            <a:pPr marL="742950" lvl="1" indent="-285750">
              <a:buClr>
                <a:schemeClr val="tx1"/>
              </a:buClr>
              <a:buFontTx/>
              <a:buChar char="•"/>
            </a:pPr>
            <a:r>
              <a:rPr lang="en-US" dirty="0"/>
              <a:t>With </a:t>
            </a:r>
            <a:r>
              <a:rPr lang="en-US" b="1" i="1" dirty="0"/>
              <a:t>V</a:t>
            </a:r>
            <a:r>
              <a:rPr lang="en-US" dirty="0"/>
              <a:t>  constant, the money supply determines nominal GDP (</a:t>
            </a:r>
            <a:r>
              <a:rPr lang="en-US" b="1" i="1" dirty="0"/>
              <a:t>P </a:t>
            </a:r>
            <a:r>
              <a:rPr lang="en-US" dirty="0">
                <a:sym typeface="Symbol" pitchFamily="18" charset="2"/>
              </a:rPr>
              <a:t></a:t>
            </a:r>
            <a:r>
              <a:rPr lang="en-US" b="1" i="1" dirty="0"/>
              <a:t>Y </a:t>
            </a:r>
            <a:r>
              <a:rPr lang="en-US" dirty="0"/>
              <a:t>)</a:t>
            </a:r>
          </a:p>
          <a:p>
            <a:pPr marL="742950" lvl="1" indent="-285750">
              <a:buClr>
                <a:schemeClr val="tx1"/>
              </a:buClr>
              <a:buFontTx/>
              <a:buChar char="•"/>
            </a:pPr>
            <a:endParaRPr lang="en-US" dirty="0"/>
          </a:p>
          <a:p>
            <a:pPr marL="742950" lvl="1" indent="-285750">
              <a:buClr>
                <a:schemeClr val="tx1"/>
              </a:buClr>
              <a:buFontTx/>
              <a:buChar char="•"/>
            </a:pPr>
            <a:r>
              <a:rPr lang="en-US" dirty="0"/>
              <a:t>Real GDP is determined by the economy’s supplies of </a:t>
            </a:r>
            <a:r>
              <a:rPr lang="en-US" b="1" i="1" dirty="0"/>
              <a:t>K</a:t>
            </a:r>
            <a:r>
              <a:rPr lang="en-US" dirty="0"/>
              <a:t>  and </a:t>
            </a:r>
            <a:r>
              <a:rPr lang="en-US" b="1" i="1" dirty="0"/>
              <a:t>L</a:t>
            </a:r>
            <a:r>
              <a:rPr lang="en-US" dirty="0"/>
              <a:t>  and the production function (chap 3)</a:t>
            </a:r>
          </a:p>
          <a:p>
            <a:pPr marL="742950" lvl="1" indent="-285750">
              <a:buClr>
                <a:schemeClr val="tx1"/>
              </a:buClr>
              <a:buFontTx/>
              <a:buChar char="•"/>
            </a:pPr>
            <a:endParaRPr lang="en-US" dirty="0"/>
          </a:p>
          <a:p>
            <a:pPr marL="742950" lvl="1" indent="-285750">
              <a:buClr>
                <a:schemeClr val="tx1"/>
              </a:buClr>
              <a:buFontTx/>
              <a:buChar char="•"/>
            </a:pPr>
            <a:r>
              <a:rPr lang="en-US" dirty="0"/>
              <a:t>The price level is </a:t>
            </a:r>
            <a:br>
              <a:rPr lang="en-US" dirty="0"/>
            </a:br>
            <a:r>
              <a:rPr lang="en-US" b="1" i="1" dirty="0"/>
              <a:t>P</a:t>
            </a:r>
            <a:r>
              <a:rPr lang="en-US" dirty="0"/>
              <a:t> = (nominal GDP)/(real GDP)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dirty="0">
              <a:cs typeface="Arial" charset="0"/>
            </a:endParaRPr>
          </a:p>
        </p:txBody>
      </p:sp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5029200" y="1752600"/>
          <a:ext cx="1219200" cy="573088"/>
        </p:xfrm>
        <a:graphic>
          <a:graphicData uri="http://schemas.openxmlformats.org/presentationml/2006/ole">
            <p:oleObj spid="_x0000_s2052" name="Equation" r:id="rId3" imgW="431613" imgH="203112" progId="">
              <p:embed/>
            </p:oleObj>
          </a:graphicData>
        </a:graphic>
      </p:graphicFrame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3581400" y="2971800"/>
          <a:ext cx="2590800" cy="560388"/>
        </p:xfrm>
        <a:graphic>
          <a:graphicData uri="http://schemas.openxmlformats.org/presentationml/2006/ole">
            <p:oleObj spid="_x0000_s2053" name="Equation" r:id="rId4" imgW="939392" imgH="20311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457200" y="1524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Quantity Theory of Money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/>
              <a:t>The growth rate of a product equals the sum of the growth rates.  </a:t>
            </a:r>
          </a:p>
          <a:p>
            <a:r>
              <a:rPr lang="en-US"/>
              <a:t>The quantity equation in growth rates:</a:t>
            </a:r>
          </a:p>
          <a:p>
            <a:pPr>
              <a:lnSpc>
                <a:spcPct val="105000"/>
              </a:lnSpc>
              <a:spcBef>
                <a:spcPct val="40000"/>
              </a:spcBef>
              <a:buClr>
                <a:srgbClr val="66FF66"/>
              </a:buClr>
              <a:buSzPct val="110000"/>
              <a:buFont typeface="Wingdings" pitchFamily="2" charset="2"/>
              <a:buChar char="§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pPr>
              <a:lnSpc>
                <a:spcPct val="110000"/>
              </a:lnSpc>
              <a:spcBef>
                <a:spcPct val="40000"/>
              </a:spcBef>
              <a:buClr>
                <a:srgbClr val="66FF66"/>
              </a:buClr>
              <a:buSzPct val="110000"/>
              <a:buFont typeface="Wingdings" pitchFamily="2" charset="2"/>
              <a:buNone/>
            </a:pPr>
            <a:r>
              <a:rPr lang="en-US"/>
              <a:t>Let </a:t>
            </a:r>
            <a:r>
              <a:rPr lang="en-US">
                <a:sym typeface="Symbol" pitchFamily="18" charset="2"/>
              </a:rPr>
              <a:t>  (Greek letter “pi”) denote the inflation rate:</a:t>
            </a:r>
            <a:endParaRPr lang="en-US"/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2667000" y="1828800"/>
          <a:ext cx="3581400" cy="844550"/>
        </p:xfrm>
        <a:graphic>
          <a:graphicData uri="http://schemas.openxmlformats.org/presentationml/2006/ole">
            <p:oleObj spid="_x0000_s3077" name="Equation" r:id="rId3" imgW="1675673" imgH="393529" progId="">
              <p:embed/>
            </p:oleObj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048000" y="2514600"/>
            <a:ext cx="5791200" cy="1792288"/>
            <a:chOff x="1824" y="2592"/>
            <a:chExt cx="3648" cy="1129"/>
          </a:xfrm>
        </p:grpSpPr>
        <p:sp>
          <p:nvSpPr>
            <p:cNvPr id="3080" name="Line 8"/>
            <p:cNvSpPr>
              <a:spLocks noChangeShapeType="1"/>
            </p:cNvSpPr>
            <p:nvPr/>
          </p:nvSpPr>
          <p:spPr bwMode="auto">
            <a:xfrm>
              <a:off x="2400" y="2592"/>
              <a:ext cx="19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076" name="Object 9"/>
            <p:cNvGraphicFramePr>
              <a:graphicFrameLocks noChangeAspect="1"/>
            </p:cNvGraphicFramePr>
            <p:nvPr/>
          </p:nvGraphicFramePr>
          <p:xfrm>
            <a:off x="1824" y="2880"/>
            <a:ext cx="3648" cy="841"/>
          </p:xfrm>
          <a:graphic>
            <a:graphicData uri="http://schemas.openxmlformats.org/presentationml/2006/ole">
              <p:oleObj spid="_x0000_s3078" name="Equation" r:id="rId4" imgW="2755900" imgH="635000" progId="">
                <p:embed/>
              </p:oleObj>
            </a:graphicData>
          </a:graphic>
        </p:graphicFrame>
      </p:grpSp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4038600" y="5410200"/>
          <a:ext cx="1519238" cy="946150"/>
        </p:xfrm>
        <a:graphic>
          <a:graphicData uri="http://schemas.openxmlformats.org/presentationml/2006/ole">
            <p:oleObj spid="_x0000_s3079" name="Equation" r:id="rId5" imgW="634725" imgH="39352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Quantity Theory of Money</a:t>
            </a:r>
          </a:p>
        </p:txBody>
      </p:sp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5000"/>
              </a:lnSpc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/>
              <a:t>The result from the preceding slide was: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r>
              <a:rPr lang="en-US"/>
              <a:t>Solve this result for </a:t>
            </a:r>
            <a:r>
              <a:rPr lang="en-US">
                <a:sym typeface="Symbol" pitchFamily="18" charset="2"/>
              </a:rPr>
              <a:t> to get</a:t>
            </a: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r>
              <a:rPr lang="en-US"/>
              <a:t>Normal economic growth requires a certain amount of money supply growth to facilitate the growth in transactions.  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/>
          </a:p>
          <a:p>
            <a:pPr>
              <a:buClr>
                <a:schemeClr val="tx1"/>
              </a:buClr>
              <a:buFontTx/>
              <a:buChar char="•"/>
            </a:pPr>
            <a:r>
              <a:rPr lang="en-US"/>
              <a:t>Money growth in excess of this amount leads to inflation. 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lnSpc>
                <a:spcPct val="115000"/>
              </a:lnSpc>
              <a:spcBef>
                <a:spcPct val="45000"/>
              </a:spcBef>
              <a:buClr>
                <a:schemeClr val="tx1"/>
              </a:buClr>
              <a:buFontTx/>
              <a:buChar char="•"/>
            </a:pPr>
            <a:r>
              <a:rPr lang="en-US" b="1">
                <a:sym typeface="Symbol" pitchFamily="18" charset="2"/>
              </a:rPr>
              <a:t></a:t>
            </a:r>
            <a:r>
              <a:rPr lang="en-US" b="1" i="1">
                <a:sym typeface="Symbol" pitchFamily="18" charset="2"/>
              </a:rPr>
              <a:t>Y</a:t>
            </a:r>
            <a:r>
              <a:rPr lang="en-US" i="1">
                <a:sym typeface="Symbol" pitchFamily="18" charset="2"/>
              </a:rPr>
              <a:t>/</a:t>
            </a:r>
            <a:r>
              <a:rPr lang="en-US" b="1" i="1">
                <a:sym typeface="Symbol" pitchFamily="18" charset="2"/>
              </a:rPr>
              <a:t>Y</a:t>
            </a:r>
            <a:r>
              <a:rPr lang="en-US"/>
              <a:t>  depends on growth in the factors of production and on technological progress (all of which we take as given, for now).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3962400" y="1219200"/>
          <a:ext cx="2646363" cy="831850"/>
        </p:xfrm>
        <a:graphic>
          <a:graphicData uri="http://schemas.openxmlformats.org/presentationml/2006/ole">
            <p:oleObj spid="_x0000_s4100" name="Equation" r:id="rId3" imgW="1256755" imgH="393529" progId="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4038600" y="2667000"/>
          <a:ext cx="2800350" cy="1101725"/>
        </p:xfrm>
        <a:graphic>
          <a:graphicData uri="http://schemas.openxmlformats.org/presentationml/2006/ole">
            <p:oleObj spid="_x0000_s4101" name="Equation" r:id="rId4" imgW="1143000" imgH="3937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914400" y="152400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Quantity Theory of Money</a:t>
            </a: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914400" y="609600"/>
            <a:ext cx="8001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45000"/>
              </a:spcBef>
              <a:buClr>
                <a:schemeClr val="accent1"/>
              </a:buClr>
              <a:buSzPct val="90000"/>
            </a:pPr>
            <a:r>
              <a:rPr lang="en-US"/>
              <a:t>Hence, the Quantity Theory of Money predicts a one-for-one relation between changes in the money growth rate and changes in the inflation rate. </a:t>
            </a:r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 b="1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charset="0"/>
              </a:rPr>
              <a:t>Summary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r>
              <a:rPr lang="en-US" sz="1800" smtClean="0">
                <a:latin typeface="Arial" charset="0"/>
              </a:rPr>
              <a:t>Money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the stock of assets used for transactions 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serves as a medium of exchange, store of value, and unit of account. 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Commodity money has intrinsic value, fiat money does not.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Central bank controls money supply.  </a:t>
            </a: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endParaRPr lang="en-US" sz="1800" smtClean="0"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endParaRPr lang="en-US" sz="1800" smtClean="0"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r>
              <a:rPr lang="en-US" sz="1800" smtClean="0">
                <a:latin typeface="Arial" charset="0"/>
              </a:rPr>
              <a:t>Quantity theory of money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assumption: velocity is stable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conclusion:  the money growth rate determines the inflation rate. 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en-US" sz="1800" smtClean="0">
              <a:latin typeface="Arial" charset="0"/>
            </a:endParaRPr>
          </a:p>
        </p:txBody>
      </p:sp>
      <p:pic>
        <p:nvPicPr>
          <p:cNvPr id="17412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720</Words>
  <Application>Microsoft Office PowerPoint</Application>
  <PresentationFormat>On-screen Show (4:3)</PresentationFormat>
  <Paragraphs>411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Equation</vt:lpstr>
      <vt:lpstr>Review of the previous lecture</vt:lpstr>
      <vt:lpstr>Review of the previous lecture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123</cp:revision>
  <dcterms:created xsi:type="dcterms:W3CDTF">2012-02-27T05:45:45Z</dcterms:created>
  <dcterms:modified xsi:type="dcterms:W3CDTF">2012-10-16T05:26:44Z</dcterms:modified>
</cp:coreProperties>
</file>