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5"/>
  </p:notesMasterIdLst>
  <p:sldIdLst>
    <p:sldId id="256" r:id="rId2"/>
    <p:sldId id="378"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1" r:id="rId46"/>
    <p:sldId id="302" r:id="rId47"/>
    <p:sldId id="303" r:id="rId48"/>
    <p:sldId id="304" r:id="rId49"/>
    <p:sldId id="305" r:id="rId50"/>
    <p:sldId id="306" r:id="rId51"/>
    <p:sldId id="307" r:id="rId52"/>
    <p:sldId id="308" r:id="rId53"/>
    <p:sldId id="309" r:id="rId54"/>
    <p:sldId id="300" r:id="rId55"/>
    <p:sldId id="310" r:id="rId56"/>
    <p:sldId id="311" r:id="rId57"/>
    <p:sldId id="312" r:id="rId58"/>
    <p:sldId id="313" r:id="rId59"/>
    <p:sldId id="314" r:id="rId60"/>
    <p:sldId id="315" r:id="rId61"/>
    <p:sldId id="316" r:id="rId62"/>
    <p:sldId id="317" r:id="rId63"/>
    <p:sldId id="318" r:id="rId64"/>
    <p:sldId id="319" r:id="rId65"/>
    <p:sldId id="320" r:id="rId66"/>
    <p:sldId id="322" r:id="rId67"/>
    <p:sldId id="321" r:id="rId68"/>
    <p:sldId id="323" r:id="rId69"/>
    <p:sldId id="324" r:id="rId70"/>
    <p:sldId id="325" r:id="rId71"/>
    <p:sldId id="326" r:id="rId72"/>
    <p:sldId id="327" r:id="rId73"/>
    <p:sldId id="329" r:id="rId74"/>
    <p:sldId id="328"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9" r:id="rId123"/>
    <p:sldId id="377" r:id="rId1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82" d="100"/>
          <a:sy n="82" d="100"/>
        </p:scale>
        <p:origin x="-92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C834B6-A83E-4F85-9433-4133E2E1DEE3}" type="datetimeFigureOut">
              <a:rPr lang="en-US" smtClean="0"/>
              <a:t>6/27/2015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56ED92-4226-4D65-8624-AF1B90907186}" type="slidenum">
              <a:rPr lang="en-US" smtClean="0"/>
              <a:t>‹#›</a:t>
            </a:fld>
            <a:endParaRPr lang="en-US"/>
          </a:p>
        </p:txBody>
      </p:sp>
    </p:spTree>
    <p:extLst>
      <p:ext uri="{BB962C8B-B14F-4D97-AF65-F5344CB8AC3E}">
        <p14:creationId xmlns:p14="http://schemas.microsoft.com/office/powerpoint/2010/main" val="4196324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82C56724-F3BC-450F-BCB5-D0CB3176F903}" type="slidenum">
              <a:rPr lang="en-AU" altLang="en-US" smtClean="0"/>
              <a:pPr eaLnBrk="1" hangingPunct="1">
                <a:spcBef>
                  <a:spcPct val="0"/>
                </a:spcBef>
              </a:pPr>
              <a:t>1</a:t>
            </a:fld>
            <a:endParaRPr lang="en-AU" alt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Lecture slides by Lawrie Brown for “Cryptography and Network Security”, 5/e, by William Stallings, briefly reviewing the text outline from Ch 0, and then presenting the content from Chapter 1 – “Introduction”.</a:t>
            </a:r>
            <a:endParaRPr lang="en-AU" altLang="en-US" smtClean="0">
              <a:latin typeface="Arial" pitchFamily="34" charset="0"/>
              <a:ea typeface="ＭＳ Ｐゴシック" pitchFamily="34" charset="-128"/>
            </a:endParaRPr>
          </a:p>
          <a:p>
            <a:pPr eaLnBrk="1" hangingPunct="1"/>
            <a:endParaRPr lang="en-US" altLang="en-US" smtClean="0">
              <a:latin typeface="Arial" pitchFamily="34"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ＭＳ Ｐゴシック" pitchFamily="34" charset="-128"/>
              </a:defRPr>
            </a:lvl1pPr>
            <a:lvl2pPr marL="37931725" indent="-37474525" eaLnBrk="0" hangingPunct="0">
              <a:spcBef>
                <a:spcPct val="30000"/>
              </a:spcBef>
              <a:defRPr sz="1200">
                <a:solidFill>
                  <a:schemeClr val="tx1"/>
                </a:solidFill>
                <a:latin typeface="Arial" charset="0"/>
                <a:ea typeface="ＭＳ Ｐゴシック" pitchFamily="34" charset="-128"/>
              </a:defRPr>
            </a:lvl2pPr>
            <a:lvl3pPr marL="1143000" indent="-228600" eaLnBrk="0" hangingPunct="0">
              <a:spcBef>
                <a:spcPct val="30000"/>
              </a:spcBef>
              <a:defRPr sz="1200">
                <a:solidFill>
                  <a:schemeClr val="tx1"/>
                </a:solidFill>
                <a:latin typeface="Arial" charset="0"/>
                <a:ea typeface="ＭＳ Ｐゴシック" pitchFamily="34" charset="-128"/>
              </a:defRPr>
            </a:lvl3pPr>
            <a:lvl4pPr marL="1600200" indent="-228600" eaLnBrk="0" hangingPunct="0">
              <a:spcBef>
                <a:spcPct val="30000"/>
              </a:spcBef>
              <a:defRPr sz="1200">
                <a:solidFill>
                  <a:schemeClr val="tx1"/>
                </a:solidFill>
                <a:latin typeface="Arial" charset="0"/>
                <a:ea typeface="ＭＳ Ｐゴシック" pitchFamily="34" charset="-128"/>
              </a:defRPr>
            </a:lvl4pPr>
            <a:lvl5pPr marL="2057400" indent="-228600" eaLnBrk="0" hangingPunct="0">
              <a:spcBef>
                <a:spcPct val="30000"/>
              </a:spcBef>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A837A0BC-9EBA-449C-A3B5-C45256CAA464}" type="slidenum">
              <a:rPr lang="en-AU" altLang="en-US" smtClean="0"/>
              <a:pPr eaLnBrk="1" hangingPunct="1">
                <a:spcBef>
                  <a:spcPct val="0"/>
                </a:spcBef>
              </a:pPr>
              <a:t>2</a:t>
            </a:fld>
            <a:endParaRPr lang="en-AU" alt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41DC9B1-8F19-493B-8671-6D89D5060A00}" type="slidenum">
              <a:rPr lang="en-AU" altLang="en-US" smtClean="0"/>
              <a:pPr eaLnBrk="1" hangingPunct="1">
                <a:spcBef>
                  <a:spcPct val="0"/>
                </a:spcBef>
              </a:pPr>
              <a:t>3</a:t>
            </a:fld>
            <a:endParaRPr lang="en-AU" alt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rPr>
              <a:t>RSA is the best known, and by far the most widely used general public key encryption algorithm, and was first published by Rivest, Shamir &amp; Adleman of MIT in 1978 [RIVE78]. </a:t>
            </a:r>
            <a:r>
              <a:rPr lang="en-US" altLang="en-US" smtClean="0">
                <a:latin typeface="Arial" pitchFamily="34" charset="0"/>
                <a:ea typeface="ＭＳ Ｐゴシック" pitchFamily="34" charset="-128"/>
              </a:rPr>
              <a:t>The Rivest-Shamir-Adleman (RSA) scheme has since that time reigned supreme as the most widely accepted and implemented general-purpose approach to public-key encryption. </a:t>
            </a:r>
            <a:r>
              <a:rPr lang="en-US" altLang="en-US" smtClean="0">
                <a:latin typeface="Times-Roman" charset="0"/>
                <a:ea typeface="ＭＳ Ｐゴシック" pitchFamily="34" charset="-128"/>
              </a:rPr>
              <a:t>It is </a:t>
            </a:r>
            <a:r>
              <a:rPr lang="en-AU" altLang="en-US" smtClean="0">
                <a:latin typeface="Arial" pitchFamily="34" charset="0"/>
                <a:ea typeface="ＭＳ Ｐゴシック" pitchFamily="34" charset="-128"/>
              </a:rPr>
              <a:t>based on exponentiation in a finite (Galois) field over integers modulo a prime, using </a:t>
            </a:r>
            <a:r>
              <a:rPr lang="en-US" altLang="en-US" smtClean="0">
                <a:latin typeface="Arial" pitchFamily="34" charset="0"/>
                <a:ea typeface="ＭＳ Ｐゴシック" pitchFamily="34" charset="-128"/>
              </a:rPr>
              <a:t>large integers (eg. 1024 bits)</a:t>
            </a:r>
            <a:r>
              <a:rPr lang="en-AU" altLang="en-US" smtClean="0">
                <a:latin typeface="Arial" pitchFamily="34" charset="0"/>
                <a:ea typeface="ＭＳ Ｐゴシック" pitchFamily="34" charset="-128"/>
              </a:rPr>
              <a:t>. Its security is due to the cost of factoring large numbers.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671DD3E-ABB9-41BF-89F6-11FC43D46579}" type="slidenum">
              <a:rPr lang="en-AU" altLang="en-US" smtClean="0"/>
              <a:pPr eaLnBrk="1" hangingPunct="1">
                <a:spcBef>
                  <a:spcPct val="0"/>
                </a:spcBef>
              </a:pPr>
              <a:t>4</a:t>
            </a:fld>
            <a:endParaRPr lang="en-AU" alt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rPr>
              <a:t>RSA is the best known, and by far the most widely used general public key encryption algorithm, and was first published by Rivest, Shamir &amp; Adleman of MIT in 1978 [RIVE78]. </a:t>
            </a:r>
            <a:r>
              <a:rPr lang="en-US" altLang="en-US" smtClean="0">
                <a:latin typeface="Arial" pitchFamily="34" charset="0"/>
                <a:ea typeface="ＭＳ Ｐゴシック" pitchFamily="34" charset="-128"/>
              </a:rPr>
              <a:t>The Rivest-Shamir-Adleman (RSA) scheme has since that time reigned supreme as the most widely accepted and implemented general-purpose approach to public-key encryption. </a:t>
            </a:r>
            <a:r>
              <a:rPr lang="en-US" altLang="en-US" smtClean="0">
                <a:latin typeface="Times-Roman" charset="0"/>
                <a:ea typeface="ＭＳ Ｐゴシック" pitchFamily="34" charset="-128"/>
              </a:rPr>
              <a:t>It is </a:t>
            </a:r>
            <a:r>
              <a:rPr lang="en-AU" altLang="en-US" smtClean="0">
                <a:latin typeface="Arial" pitchFamily="34" charset="0"/>
                <a:ea typeface="ＭＳ Ｐゴシック" pitchFamily="34" charset="-128"/>
              </a:rPr>
              <a:t>based on exponentiation in a finite (Galois) field over integers modulo a prime, using </a:t>
            </a:r>
            <a:r>
              <a:rPr lang="en-US" altLang="en-US" smtClean="0">
                <a:latin typeface="Arial" pitchFamily="34" charset="0"/>
                <a:ea typeface="ＭＳ Ｐゴシック" pitchFamily="34" charset="-128"/>
              </a:rPr>
              <a:t>large integers (eg. 1024 bits)</a:t>
            </a:r>
            <a:r>
              <a:rPr lang="en-AU" altLang="en-US" smtClean="0">
                <a:latin typeface="Arial" pitchFamily="34" charset="0"/>
                <a:ea typeface="ＭＳ Ｐゴシック" pitchFamily="34" charset="-128"/>
              </a:rPr>
              <a:t>. Its security is due to the cost of factoring large numbers.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EBE74A1-DA52-4357-B118-D8E73204F95F}" type="slidenum">
              <a:rPr lang="en-AU" altLang="en-US" smtClean="0"/>
              <a:pPr eaLnBrk="1" hangingPunct="1">
                <a:spcBef>
                  <a:spcPct val="0"/>
                </a:spcBef>
              </a:pPr>
              <a:t>5</a:t>
            </a:fld>
            <a:endParaRPr lang="en-AU" alt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tLang="en-US" smtClean="0">
                <a:latin typeface="Arial" pitchFamily="34" charset="0"/>
                <a:ea typeface="ＭＳ Ｐゴシック" pitchFamily="34" charset="-128"/>
              </a:rPr>
              <a:t>RSA is the best known, and by far the most widely used general public key encryption algorithm, and was first published by Rivest, Shamir &amp; Adleman of MIT in 1978 [RIVE78]. </a:t>
            </a:r>
            <a:r>
              <a:rPr lang="en-US" altLang="en-US" smtClean="0">
                <a:latin typeface="Arial" pitchFamily="34" charset="0"/>
                <a:ea typeface="ＭＳ Ｐゴシック" pitchFamily="34" charset="-128"/>
              </a:rPr>
              <a:t>The Rivest-Shamir-Adleman (RSA) scheme has since that time reigned supreme as the most widely accepted and implemented general-purpose approach to public-key encryption. </a:t>
            </a:r>
            <a:r>
              <a:rPr lang="en-US" altLang="en-US" smtClean="0">
                <a:latin typeface="Times-Roman" charset="0"/>
                <a:ea typeface="ＭＳ Ｐゴシック" pitchFamily="34" charset="-128"/>
              </a:rPr>
              <a:t>It is </a:t>
            </a:r>
            <a:r>
              <a:rPr lang="en-AU" altLang="en-US" smtClean="0">
                <a:latin typeface="Arial" pitchFamily="34" charset="0"/>
                <a:ea typeface="ＭＳ Ｐゴシック" pitchFamily="34" charset="-128"/>
              </a:rPr>
              <a:t>based on exponentiation in a finite (Galois) field over integers modulo a prime, using </a:t>
            </a:r>
            <a:r>
              <a:rPr lang="en-US" altLang="en-US" smtClean="0">
                <a:latin typeface="Arial" pitchFamily="34" charset="0"/>
                <a:ea typeface="ＭＳ Ｐゴシック" pitchFamily="34" charset="-128"/>
              </a:rPr>
              <a:t>large integers (eg. 1024 bits)</a:t>
            </a:r>
            <a:r>
              <a:rPr lang="en-AU" altLang="en-US" smtClean="0">
                <a:latin typeface="Arial" pitchFamily="34" charset="0"/>
                <a:ea typeface="ＭＳ Ｐゴシック" pitchFamily="34" charset="-128"/>
              </a:rPr>
              <a:t>. Its security is due to the cost of factoring large numbers.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4A87770-0FD7-4184-A1BE-CEC30B4290B6}" type="slidenum">
              <a:rPr lang="en-AU" altLang="en-US" smtClean="0"/>
              <a:pPr eaLnBrk="1" hangingPunct="1">
                <a:spcBef>
                  <a:spcPct val="0"/>
                </a:spcBef>
              </a:pPr>
              <a:t>6</a:t>
            </a:fld>
            <a:endParaRPr lang="en-AU" alt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scheme developed by Rivest, Shamir, and Adleman makes use of an expression with exponentials. Plaintext is encrypted in blocks, with each block having a binary value less than some number n. The actual RSA encryption and decryption computations are each simply a single exponentiation mod (n). Both sender and receiver must know the value of n. The sender knows the value of e, and only the receiver knows the value of d. Thus, this is a public-key encryption algorithm with a public key of PU = {e, n} and a private key of PR = {d, n}.  Note that the message must be smaller than the modulus. The “magic” is in the choice of the modulus and exponents which makes the system work.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8724C85B-F975-4136-ACD9-2119B212A538}" type="slidenum">
              <a:rPr lang="en-AU" altLang="en-US" smtClean="0"/>
              <a:pPr eaLnBrk="1" hangingPunct="1">
                <a:spcBef>
                  <a:spcPct val="0"/>
                </a:spcBef>
              </a:pPr>
              <a:t>7</a:t>
            </a:fld>
            <a:endParaRPr lang="en-AU" alt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scheme developed by Rivest, Shamir, and Adleman makes use of an expression with exponentials. Plaintext is encrypted in blocks, with each block having a binary value less than some number n. The actual RSA encryption and decryption computations are each simply a single exponentiation mod (n). Both sender and receiver must know the value of n. The sender knows the value of e, and only the receiver knows the value of d. Thus, this is a public-key encryption algorithm with a public key of PU = {e, n} and a private key of PR = {d, n}.  Note that the message must be smaller than the modulus. The “magic” is in the choice of the modulus and exponents which makes the system work.</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297FCF1-8410-47DF-BE66-DEE7BB59900C}" type="slidenum">
              <a:rPr lang="en-AU" altLang="en-US" smtClean="0"/>
              <a:pPr eaLnBrk="1" hangingPunct="1">
                <a:spcBef>
                  <a:spcPct val="0"/>
                </a:spcBef>
              </a:pPr>
              <a:t>8</a:t>
            </a:fld>
            <a:endParaRPr lang="en-AU" alt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scheme developed by Rivest, Shamir, and Adleman makes use of an expression with exponentials. Plaintext is encrypted in blocks, with each block having a binary value less than some number n. The actual RSA encryption and decryption computations are each simply a single exponentiation mod (n). Both sender and receiver must know the value of n. The sender knows the value of e, and only the receiver knows the value of d. Thus, this is a public-key encryption algorithm with a public key of PU = {e, n} and a private key of PR = {d, n}.  Note that the message must be smaller than the modulus. The “magic” is in the choice of the modulus and exponents which makes the system work.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D15B8F3-3C57-4204-9F1A-903C938B15F1}" type="slidenum">
              <a:rPr lang="en-AU" altLang="en-US" smtClean="0"/>
              <a:pPr eaLnBrk="1" hangingPunct="1">
                <a:spcBef>
                  <a:spcPct val="0"/>
                </a:spcBef>
              </a:pPr>
              <a:t>9</a:t>
            </a:fld>
            <a:endParaRPr lang="en-AU" altLang="en-US" smtClean="0"/>
          </a:p>
        </p:txBody>
      </p:sp>
      <p:sp>
        <p:nvSpPr>
          <p:cNvPr id="6349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18207522-7923-4F8A-BB6A-3C0C1A9BBBAF}" type="slidenum">
              <a:rPr lang="en-AU" altLang="en-US">
                <a:solidFill>
                  <a:srgbClr val="FFFFFF"/>
                </a:solidFill>
              </a:rPr>
              <a:pPr algn="r" eaLnBrk="1" hangingPunct="1">
                <a:spcBef>
                  <a:spcPct val="0"/>
                </a:spcBef>
              </a:pPr>
              <a:t>9</a:t>
            </a:fld>
            <a:endParaRPr lang="en-AU" altLang="en-US">
              <a:solidFill>
                <a:srgbClr val="FFFFFF"/>
              </a:solidFill>
            </a:endParaRPr>
          </a:p>
        </p:txBody>
      </p:sp>
      <p:sp>
        <p:nvSpPr>
          <p:cNvPr id="63492"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3"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This chapter continues our overview of public-key cryptography systems (PKCSs), and begins with a description of one of the earliest and simplest PKCS, Diffie-Hellman key exchange. This first published public-key algorithm appeared in the seminal paper by Diffie and Hellman that defined public-key cryptography [DIFF76b] and is generally referred to as Diffie-Hellman key exchange. </a:t>
            </a:r>
            <a:r>
              <a:rPr lang="en-AU" altLang="en-US" smtClean="0">
                <a:latin typeface="Arial" pitchFamily="34" charset="0"/>
                <a:ea typeface="ＭＳ Ｐゴシック" pitchFamily="34" charset="-128"/>
                <a:cs typeface="Arial" pitchFamily="34" charset="0"/>
              </a:rPr>
              <a:t>The concept had been previously described in a classified report in 1970 by </a:t>
            </a:r>
            <a:r>
              <a:rPr lang="en-US" altLang="en-US" smtClean="0">
                <a:latin typeface="Arial" pitchFamily="34" charset="0"/>
                <a:ea typeface="ＭＳ Ｐゴシック" pitchFamily="34" charset="-128"/>
                <a:cs typeface="Arial" pitchFamily="34" charset="0"/>
              </a:rPr>
              <a:t>Williamson</a:t>
            </a:r>
            <a:r>
              <a:rPr lang="en-AU" altLang="en-US" smtClean="0">
                <a:latin typeface="Arial" pitchFamily="34" charset="0"/>
                <a:ea typeface="ＭＳ Ｐゴシック" pitchFamily="34" charset="-128"/>
                <a:cs typeface="Arial" pitchFamily="34" charset="0"/>
              </a:rPr>
              <a:t> (UK CESG) - and subsequently declassified in 1987, see</a:t>
            </a:r>
            <a:r>
              <a:rPr lang="en-US" altLang="en-US" smtClean="0">
                <a:latin typeface="Arial" pitchFamily="34" charset="0"/>
                <a:ea typeface="ＭＳ Ｐゴシック" pitchFamily="34" charset="-128"/>
                <a:cs typeface="Arial" pitchFamily="34" charset="0"/>
              </a:rPr>
              <a:t> [ELLI99]. The purpose of the algorithm is to enable two users to securely exchange a key that can then be used for subsequent encryption of messages. The algorithm itself is limited to the exchange of secret values.  A number of commercial products employ this key exchange technique.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876B4820-FA4A-442B-9609-CAC378CD925A}" type="slidenum">
              <a:rPr lang="en-AU" altLang="en-US" smtClean="0"/>
              <a:pPr eaLnBrk="1" hangingPunct="1">
                <a:spcBef>
                  <a:spcPct val="0"/>
                </a:spcBef>
              </a:pPr>
              <a:t>10</a:t>
            </a:fld>
            <a:endParaRPr lang="en-AU" altLang="en-US" smtClean="0"/>
          </a:p>
        </p:txBody>
      </p:sp>
      <p:sp>
        <p:nvSpPr>
          <p:cNvPr id="6451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48B23723-A24B-497E-B2B9-421F646302D5}" type="slidenum">
              <a:rPr lang="en-AU" altLang="en-US">
                <a:solidFill>
                  <a:srgbClr val="FFFFFF"/>
                </a:solidFill>
              </a:rPr>
              <a:pPr algn="r" eaLnBrk="1" hangingPunct="1">
                <a:spcBef>
                  <a:spcPct val="0"/>
                </a:spcBef>
              </a:pPr>
              <a:t>10</a:t>
            </a:fld>
            <a:endParaRPr lang="en-AU" altLang="en-US">
              <a:solidFill>
                <a:srgbClr val="FFFFFF"/>
              </a:solidFill>
            </a:endParaRPr>
          </a:p>
        </p:txBody>
      </p:sp>
      <p:sp>
        <p:nvSpPr>
          <p:cNvPr id="64516"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7"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This chapter continues our overview of public-key cryptography systems (PKCSs), and begins with a description of one of the earliest and simplest PKCS, Diffie-Hellman key exchange. This first published public-key algorithm appeared in the seminal paper by Diffie and Hellman that defined public-key cryptography [DIFF76b] and is generally referred to as Diffie-Hellman key exchange. </a:t>
            </a:r>
            <a:r>
              <a:rPr lang="en-AU" altLang="en-US" smtClean="0">
                <a:latin typeface="Arial" pitchFamily="34" charset="0"/>
                <a:ea typeface="ＭＳ Ｐゴシック" pitchFamily="34" charset="-128"/>
                <a:cs typeface="Arial" pitchFamily="34" charset="0"/>
              </a:rPr>
              <a:t>The concept had been previously described in a classified report in 1970 by </a:t>
            </a:r>
            <a:r>
              <a:rPr lang="en-US" altLang="en-US" smtClean="0">
                <a:latin typeface="Arial" pitchFamily="34" charset="0"/>
                <a:ea typeface="ＭＳ Ｐゴシック" pitchFamily="34" charset="-128"/>
                <a:cs typeface="Arial" pitchFamily="34" charset="0"/>
              </a:rPr>
              <a:t>Williamson</a:t>
            </a:r>
            <a:r>
              <a:rPr lang="en-AU" altLang="en-US" smtClean="0">
                <a:latin typeface="Arial" pitchFamily="34" charset="0"/>
                <a:ea typeface="ＭＳ Ｐゴシック" pitchFamily="34" charset="-128"/>
                <a:cs typeface="Arial" pitchFamily="34" charset="0"/>
              </a:rPr>
              <a:t> (UK CESG) - and subsequently declassified in 1987, see</a:t>
            </a:r>
            <a:r>
              <a:rPr lang="en-US" altLang="en-US" smtClean="0">
                <a:latin typeface="Arial" pitchFamily="34" charset="0"/>
                <a:ea typeface="ＭＳ Ｐゴシック" pitchFamily="34" charset="-128"/>
                <a:cs typeface="Arial" pitchFamily="34" charset="0"/>
              </a:rPr>
              <a:t> [ELLI99]. The purpose of the algorithm is to enable two users to securely exchange a key that can then be used for subsequent encryption of messages. The algorithm itself is limited to the exchange of secret values.  A number of commercial products employ this key exchange technique.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D66B3B3A-90A5-40B7-A5A6-995539BE6F5A}" type="slidenum">
              <a:rPr lang="en-AU" altLang="en-US" smtClean="0"/>
              <a:pPr eaLnBrk="1" hangingPunct="1">
                <a:spcBef>
                  <a:spcPct val="0"/>
                </a:spcBef>
              </a:pPr>
              <a:t>11</a:t>
            </a:fld>
            <a:endParaRPr lang="en-AU" altLang="en-US" smtClean="0"/>
          </a:p>
        </p:txBody>
      </p:sp>
      <p:sp>
        <p:nvSpPr>
          <p:cNvPr id="6553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B89719F7-1444-4DF5-B40E-15F7FDD96623}" type="slidenum">
              <a:rPr lang="en-AU" altLang="en-US">
                <a:solidFill>
                  <a:srgbClr val="FFFFFF"/>
                </a:solidFill>
              </a:rPr>
              <a:pPr algn="r" eaLnBrk="1" hangingPunct="1">
                <a:spcBef>
                  <a:spcPct val="0"/>
                </a:spcBef>
              </a:pPr>
              <a:t>11</a:t>
            </a:fld>
            <a:endParaRPr lang="en-AU" altLang="en-US">
              <a:solidFill>
                <a:srgbClr val="FFFFFF"/>
              </a:solidFill>
            </a:endParaRPr>
          </a:p>
        </p:txBody>
      </p:sp>
      <p:sp>
        <p:nvSpPr>
          <p:cNvPr id="65540"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41"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This chapter continues our overview of public-key cryptography systems (PKCSs), and begins with a description of one of the earliest and simplest PKCS, Diffie-Hellman key exchange. This first published public-key algorithm appeared in the seminal paper by Diffie and Hellman that defined public-key cryptography [DIFF76b] and is generally referred to as Diffie-Hellman key exchange. </a:t>
            </a:r>
            <a:r>
              <a:rPr lang="en-AU" altLang="en-US" smtClean="0">
                <a:latin typeface="Arial" pitchFamily="34" charset="0"/>
                <a:ea typeface="ＭＳ Ｐゴシック" pitchFamily="34" charset="-128"/>
                <a:cs typeface="Arial" pitchFamily="34" charset="0"/>
              </a:rPr>
              <a:t>The concept had been previously described in a classified report in 1970 by </a:t>
            </a:r>
            <a:r>
              <a:rPr lang="en-US" altLang="en-US" smtClean="0">
                <a:latin typeface="Arial" pitchFamily="34" charset="0"/>
                <a:ea typeface="ＭＳ Ｐゴシック" pitchFamily="34" charset="-128"/>
                <a:cs typeface="Arial" pitchFamily="34" charset="0"/>
              </a:rPr>
              <a:t>Williamson</a:t>
            </a:r>
            <a:r>
              <a:rPr lang="en-AU" altLang="en-US" smtClean="0">
                <a:latin typeface="Arial" pitchFamily="34" charset="0"/>
                <a:ea typeface="ＭＳ Ｐゴシック" pitchFamily="34" charset="-128"/>
                <a:cs typeface="Arial" pitchFamily="34" charset="0"/>
              </a:rPr>
              <a:t> (UK CESG) - and subsequently declassified in 1987, see</a:t>
            </a:r>
            <a:r>
              <a:rPr lang="en-US" altLang="en-US" smtClean="0">
                <a:latin typeface="Arial" pitchFamily="34" charset="0"/>
                <a:ea typeface="ＭＳ Ｐゴシック" pitchFamily="34" charset="-128"/>
                <a:cs typeface="Arial" pitchFamily="34" charset="0"/>
              </a:rPr>
              <a:t> [ELLI99]. The purpose of the algorithm is to enable two users to securely exchange a key that can then be used for subsequent encryption of messages. The algorithm itself is limited to the exchange of secret values.  A number of commercial products employ this key exchange technique.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41CC8BFA-024E-4462-8D34-B333EDB3268A}" type="slidenum">
              <a:rPr lang="en-AU" altLang="en-US" smtClean="0"/>
              <a:pPr eaLnBrk="1" hangingPunct="1">
                <a:spcBef>
                  <a:spcPct val="0"/>
                </a:spcBef>
              </a:pPr>
              <a:t>12</a:t>
            </a:fld>
            <a:endParaRPr lang="en-AU" altLang="en-US" smtClean="0"/>
          </a:p>
        </p:txBody>
      </p:sp>
      <p:sp>
        <p:nvSpPr>
          <p:cNvPr id="6656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26FBBA37-B02B-4AAA-B614-D2F59F025362}" type="slidenum">
              <a:rPr lang="en-AU" altLang="en-US">
                <a:solidFill>
                  <a:srgbClr val="FFFFFF"/>
                </a:solidFill>
              </a:rPr>
              <a:pPr algn="r" eaLnBrk="1" hangingPunct="1">
                <a:spcBef>
                  <a:spcPct val="0"/>
                </a:spcBef>
              </a:pPr>
              <a:t>12</a:t>
            </a:fld>
            <a:endParaRPr lang="en-AU" altLang="en-US">
              <a:solidFill>
                <a:srgbClr val="FFFFFF"/>
              </a:solidFill>
            </a:endParaRPr>
          </a:p>
        </p:txBody>
      </p:sp>
      <p:sp>
        <p:nvSpPr>
          <p:cNvPr id="66564"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5"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This chapter continues our overview of public-key cryptography systems (PKCSs), and begins with a description of one of the earliest and simplest PKCS, Diffie-Hellman key exchange. This first published public-key algorithm appeared in the seminal paper by Diffie and Hellman that defined public-key cryptography [DIFF76b] and is generally referred to as Diffie-Hellman key exchange. </a:t>
            </a:r>
            <a:r>
              <a:rPr lang="en-AU" altLang="en-US" smtClean="0">
                <a:latin typeface="Arial" pitchFamily="34" charset="0"/>
                <a:ea typeface="ＭＳ Ｐゴシック" pitchFamily="34" charset="-128"/>
                <a:cs typeface="Arial" pitchFamily="34" charset="0"/>
              </a:rPr>
              <a:t>The concept had been previously described in a classified report in 1970 by </a:t>
            </a:r>
            <a:r>
              <a:rPr lang="en-US" altLang="en-US" smtClean="0">
                <a:latin typeface="Arial" pitchFamily="34" charset="0"/>
                <a:ea typeface="ＭＳ Ｐゴシック" pitchFamily="34" charset="-128"/>
                <a:cs typeface="Arial" pitchFamily="34" charset="0"/>
              </a:rPr>
              <a:t>Williamson</a:t>
            </a:r>
            <a:r>
              <a:rPr lang="en-AU" altLang="en-US" smtClean="0">
                <a:latin typeface="Arial" pitchFamily="34" charset="0"/>
                <a:ea typeface="ＭＳ Ｐゴシック" pitchFamily="34" charset="-128"/>
                <a:cs typeface="Arial" pitchFamily="34" charset="0"/>
              </a:rPr>
              <a:t> (UK CESG) - and subsequently declassified in 1987, see</a:t>
            </a:r>
            <a:r>
              <a:rPr lang="en-US" altLang="en-US" smtClean="0">
                <a:latin typeface="Arial" pitchFamily="34" charset="0"/>
                <a:ea typeface="ＭＳ Ｐゴシック" pitchFamily="34" charset="-128"/>
                <a:cs typeface="Arial" pitchFamily="34" charset="0"/>
              </a:rPr>
              <a:t> [ELLI99]. The purpose of the algorithm is to enable two users to securely exchange a key that can then be used for subsequent encryption of messages. The algorithm itself is limited to the exchange of secret values.  A number of commercial products employ this key exchange technique.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C372E21-0994-4E87-8F67-FD97A0E4BC38}" type="slidenum">
              <a:rPr lang="en-AU" altLang="en-US" smtClean="0"/>
              <a:pPr eaLnBrk="1" hangingPunct="1">
                <a:spcBef>
                  <a:spcPct val="0"/>
                </a:spcBef>
              </a:pPr>
              <a:t>13</a:t>
            </a:fld>
            <a:endParaRPr lang="en-AU" altLang="en-US" smtClean="0"/>
          </a:p>
        </p:txBody>
      </p:sp>
      <p:sp>
        <p:nvSpPr>
          <p:cNvPr id="6758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E8C57FE1-E6CE-47D6-A491-43332515E765}" type="slidenum">
              <a:rPr lang="en-AU" altLang="en-US">
                <a:solidFill>
                  <a:srgbClr val="FFFFFF"/>
                </a:solidFill>
              </a:rPr>
              <a:pPr algn="r" eaLnBrk="1" hangingPunct="1">
                <a:spcBef>
                  <a:spcPct val="0"/>
                </a:spcBef>
              </a:pPr>
              <a:t>13</a:t>
            </a:fld>
            <a:endParaRPr lang="en-AU" altLang="en-US">
              <a:solidFill>
                <a:srgbClr val="FFFFFF"/>
              </a:solidFill>
            </a:endParaRPr>
          </a:p>
        </p:txBody>
      </p:sp>
      <p:sp>
        <p:nvSpPr>
          <p:cNvPr id="67588"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9"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The purpose of the algorithm is to enable two users to securely exchange a key that can then be used for subsequent encryption of messages. The algorithm itself is limited to the exchange of secret values, which depends on the value of the public/private keys of the participants. The Diffie-Hellman algorithm uses </a:t>
            </a:r>
            <a:r>
              <a:rPr lang="en-AU" altLang="en-US" smtClean="0">
                <a:latin typeface="Arial" pitchFamily="34" charset="0"/>
                <a:ea typeface="ＭＳ Ｐゴシック" pitchFamily="34" charset="-128"/>
                <a:cs typeface="Arial" pitchFamily="34" charset="0"/>
              </a:rPr>
              <a:t>exponentiation in a finite (Galois) field (modulo a prime or a polynomial), and </a:t>
            </a:r>
            <a:r>
              <a:rPr lang="en-US" altLang="en-US" smtClean="0">
                <a:latin typeface="Arial" pitchFamily="34" charset="0"/>
                <a:ea typeface="ＭＳ Ｐゴシック" pitchFamily="34" charset="-128"/>
                <a:cs typeface="Arial" pitchFamily="34" charset="0"/>
              </a:rPr>
              <a:t>depends for its effectiveness on the difficulty of computing discrete logarithms.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7C06B748-4D93-4FD7-BE8F-360C9D3E434A}" type="slidenum">
              <a:rPr lang="en-AU" altLang="en-US" smtClean="0"/>
              <a:pPr eaLnBrk="1" hangingPunct="1">
                <a:spcBef>
                  <a:spcPct val="0"/>
                </a:spcBef>
              </a:pPr>
              <a:t>14</a:t>
            </a:fld>
            <a:endParaRPr lang="en-AU" altLang="en-US" smtClean="0"/>
          </a:p>
        </p:txBody>
      </p:sp>
      <p:sp>
        <p:nvSpPr>
          <p:cNvPr id="6861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E115380B-502A-40E0-A5CC-7C6F65674C30}" type="slidenum">
              <a:rPr lang="en-AU" altLang="en-US">
                <a:solidFill>
                  <a:srgbClr val="FFFFFF"/>
                </a:solidFill>
              </a:rPr>
              <a:pPr algn="r" eaLnBrk="1" hangingPunct="1">
                <a:spcBef>
                  <a:spcPct val="0"/>
                </a:spcBef>
              </a:pPr>
              <a:t>14</a:t>
            </a:fld>
            <a:endParaRPr lang="en-AU" altLang="en-US">
              <a:solidFill>
                <a:srgbClr val="FFFFFF"/>
              </a:solidFill>
            </a:endParaRPr>
          </a:p>
        </p:txBody>
      </p:sp>
      <p:sp>
        <p:nvSpPr>
          <p:cNvPr id="68612"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3"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The purpose of the algorithm is to enable two users to securely exchange a key that can then be used for subsequent encryption of messages. The algorithm itself is limited to the exchange of secret values, which depends on the value of the public/private keys of the participants. The Diffie-Hellman algorithm uses </a:t>
            </a:r>
            <a:r>
              <a:rPr lang="en-AU" altLang="en-US" smtClean="0">
                <a:latin typeface="Arial" pitchFamily="34" charset="0"/>
                <a:ea typeface="ＭＳ Ｐゴシック" pitchFamily="34" charset="-128"/>
                <a:cs typeface="Arial" pitchFamily="34" charset="0"/>
              </a:rPr>
              <a:t>exponentiation in a finite (Galois) field (modulo a prime or a polynomial), and </a:t>
            </a:r>
            <a:r>
              <a:rPr lang="en-US" altLang="en-US" smtClean="0">
                <a:latin typeface="Arial" pitchFamily="34" charset="0"/>
                <a:ea typeface="ＭＳ Ｐゴシック" pitchFamily="34" charset="-128"/>
                <a:cs typeface="Arial" pitchFamily="34" charset="0"/>
              </a:rPr>
              <a:t>depends for its effectiveness on the difficulty of computing discrete logarithms.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21D7402-A527-42C3-AC02-8DF93A49674C}" type="slidenum">
              <a:rPr lang="en-AU" altLang="en-US" smtClean="0"/>
              <a:pPr eaLnBrk="1" hangingPunct="1">
                <a:spcBef>
                  <a:spcPct val="0"/>
                </a:spcBef>
              </a:pPr>
              <a:t>15</a:t>
            </a:fld>
            <a:endParaRPr lang="en-AU" altLang="en-US" smtClean="0"/>
          </a:p>
        </p:txBody>
      </p:sp>
      <p:sp>
        <p:nvSpPr>
          <p:cNvPr id="6963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13A9A0CF-42FF-4FCB-9E90-1F49F3AA52F2}" type="slidenum">
              <a:rPr lang="en-AU" altLang="en-US">
                <a:solidFill>
                  <a:srgbClr val="FFFFFF"/>
                </a:solidFill>
              </a:rPr>
              <a:pPr algn="r" eaLnBrk="1" hangingPunct="1">
                <a:spcBef>
                  <a:spcPct val="0"/>
                </a:spcBef>
              </a:pPr>
              <a:t>15</a:t>
            </a:fld>
            <a:endParaRPr lang="en-AU" altLang="en-US">
              <a:solidFill>
                <a:srgbClr val="FFFFFF"/>
              </a:solidFill>
            </a:endParaRPr>
          </a:p>
        </p:txBody>
      </p:sp>
      <p:sp>
        <p:nvSpPr>
          <p:cNvPr id="69636"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7"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The purpose of the algorithm is to enable two users to securely exchange a key that can then be used for subsequent encryption of messages. The algorithm itself is limited to the exchange of secret values, which depends on the value of the public/private keys of the participants. The Diffie-Hellman algorithm uses </a:t>
            </a:r>
            <a:r>
              <a:rPr lang="en-AU" altLang="en-US" smtClean="0">
                <a:latin typeface="Arial" pitchFamily="34" charset="0"/>
                <a:ea typeface="ＭＳ Ｐゴシック" pitchFamily="34" charset="-128"/>
                <a:cs typeface="Arial" pitchFamily="34" charset="0"/>
              </a:rPr>
              <a:t>exponentiation in a finite (Galois) field (modulo a prime or a polynomial), and </a:t>
            </a:r>
            <a:r>
              <a:rPr lang="en-US" altLang="en-US" smtClean="0">
                <a:latin typeface="Arial" pitchFamily="34" charset="0"/>
                <a:ea typeface="ＭＳ Ｐゴシック" pitchFamily="34" charset="-128"/>
                <a:cs typeface="Arial" pitchFamily="34" charset="0"/>
              </a:rPr>
              <a:t>depends for its effectiveness on the difficulty of computing discrete logarithms.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0769838-7A58-4F95-AB5E-203BFE175DC9}" type="slidenum">
              <a:rPr lang="en-AU" altLang="en-US" smtClean="0"/>
              <a:pPr eaLnBrk="1" hangingPunct="1">
                <a:spcBef>
                  <a:spcPct val="0"/>
                </a:spcBef>
              </a:pPr>
              <a:t>16</a:t>
            </a:fld>
            <a:endParaRPr lang="en-AU" altLang="en-US" smtClean="0"/>
          </a:p>
        </p:txBody>
      </p:sp>
      <p:sp>
        <p:nvSpPr>
          <p:cNvPr id="7065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34D3FCE6-F179-46E2-8C18-101875DF76AA}" type="slidenum">
              <a:rPr lang="en-AU" altLang="en-US">
                <a:solidFill>
                  <a:srgbClr val="FFFFFF"/>
                </a:solidFill>
              </a:rPr>
              <a:pPr algn="r" eaLnBrk="1" hangingPunct="1">
                <a:spcBef>
                  <a:spcPct val="0"/>
                </a:spcBef>
              </a:pPr>
              <a:t>16</a:t>
            </a:fld>
            <a:endParaRPr lang="en-AU" altLang="en-US">
              <a:solidFill>
                <a:srgbClr val="FFFFFF"/>
              </a:solidFill>
            </a:endParaRPr>
          </a:p>
        </p:txBody>
      </p:sp>
      <p:sp>
        <p:nvSpPr>
          <p:cNvPr id="70660"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0661"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cs typeface="Arial" pitchFamily="34" charset="0"/>
              </a:rPr>
              <a:t>The purpose of the algorithm is to enable two users to securely exchange a key that can then be used for subsequent encryption of messages. The algorithm itself is limited to the exchange of secret values, which depends on the value of the public/private keys of the participants. The Diffie-Hellman algorithm uses </a:t>
            </a:r>
            <a:r>
              <a:rPr lang="en-AU" altLang="en-US" smtClean="0">
                <a:latin typeface="Arial" pitchFamily="34" charset="0"/>
                <a:ea typeface="ＭＳ Ｐゴシック" pitchFamily="34" charset="-128"/>
                <a:cs typeface="Arial" pitchFamily="34" charset="0"/>
              </a:rPr>
              <a:t>exponentiation in a finite (Galois) field (modulo a prime or a polynomial), and </a:t>
            </a:r>
            <a:r>
              <a:rPr lang="en-US" altLang="en-US" smtClean="0">
                <a:latin typeface="Arial" pitchFamily="34" charset="0"/>
                <a:ea typeface="ＭＳ Ｐゴシック" pitchFamily="34" charset="-128"/>
                <a:cs typeface="Arial" pitchFamily="34" charset="0"/>
              </a:rPr>
              <a:t>depends for its effectiveness on the difficulty of computing discrete logarithms.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4595D6BC-3CA5-4D99-9085-9118A05D8F5B}" type="slidenum">
              <a:rPr lang="en-AU" altLang="en-US" smtClean="0"/>
              <a:pPr eaLnBrk="1" hangingPunct="1">
                <a:spcBef>
                  <a:spcPct val="0"/>
                </a:spcBef>
              </a:pPr>
              <a:t>17</a:t>
            </a:fld>
            <a:endParaRPr lang="en-AU" altLang="en-US" smtClean="0"/>
          </a:p>
        </p:txBody>
      </p:sp>
      <p:sp>
        <p:nvSpPr>
          <p:cNvPr id="86019" name="Rectangle 1"/>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6020" name="Text Box 2"/>
          <p:cNvSpPr>
            <a:spLocks noGrp="1" noChangeArrowheads="1"/>
          </p:cNvSpPr>
          <p:nvPr>
            <p:ph type="body" idx="1"/>
          </p:nvPr>
        </p:nvSpPr>
        <p:spPr>
          <a:xfrm>
            <a:off x="685800" y="4343400"/>
            <a:ext cx="5486400" cy="4341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lnSpc>
                <a:spcPct val="90000"/>
              </a:lnSpc>
              <a:spcBef>
                <a:spcPts val="41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The protocol described on the previous slide is insecure against a man-in-the-middle attack. Suppose Alice and Bob wish to exchange keys, and Darth is the adversary. The attack proceeds as follows:   </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Darth prepares for the attack by generating two random private keys X</a:t>
            </a:r>
            <a:r>
              <a:rPr lang="en-US" altLang="en-US" sz="1100" baseline="-25000" smtClean="0">
                <a:latin typeface="Arial" pitchFamily="34" charset="0"/>
                <a:ea typeface="ＭＳ Ｐゴシック" pitchFamily="34" charset="-128"/>
              </a:rPr>
              <a:t>D1</a:t>
            </a:r>
            <a:r>
              <a:rPr lang="en-US" altLang="en-US" sz="1100" smtClean="0">
                <a:latin typeface="Arial" pitchFamily="34" charset="0"/>
                <a:ea typeface="ＭＳ Ｐゴシック" pitchFamily="34" charset="-128"/>
              </a:rPr>
              <a:t> and X</a:t>
            </a:r>
            <a:r>
              <a:rPr lang="en-US" altLang="en-US" sz="1100" baseline="-25000" smtClean="0">
                <a:latin typeface="Arial" pitchFamily="34" charset="0"/>
                <a:ea typeface="ＭＳ Ｐゴシック" pitchFamily="34" charset="-128"/>
              </a:rPr>
              <a:t>D2</a:t>
            </a:r>
            <a:r>
              <a:rPr lang="en-US" altLang="en-US" sz="1100" smtClean="0">
                <a:latin typeface="Arial" pitchFamily="34" charset="0"/>
                <a:ea typeface="ＭＳ Ｐゴシック" pitchFamily="34" charset="-128"/>
              </a:rPr>
              <a:t> and then computing the corresponding public keys Y</a:t>
            </a:r>
            <a:r>
              <a:rPr lang="en-US" altLang="en-US" sz="1100" baseline="-25000" smtClean="0">
                <a:latin typeface="Arial" pitchFamily="34" charset="0"/>
                <a:ea typeface="ＭＳ Ｐゴシック" pitchFamily="34" charset="-128"/>
              </a:rPr>
              <a:t>D1</a:t>
            </a:r>
            <a:r>
              <a:rPr lang="en-US" altLang="en-US" sz="1100" smtClean="0">
                <a:latin typeface="Arial" pitchFamily="34" charset="0"/>
                <a:ea typeface="ＭＳ Ｐゴシック" pitchFamily="34" charset="-128"/>
              </a:rPr>
              <a:t> and Y</a:t>
            </a:r>
            <a:r>
              <a:rPr lang="en-US" altLang="en-US" sz="1100" baseline="-25000" smtClean="0">
                <a:latin typeface="Arial" pitchFamily="34" charset="0"/>
                <a:ea typeface="ＭＳ Ｐゴシック" pitchFamily="34" charset="-128"/>
              </a:rPr>
              <a:t>D2</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 Alice transmits Y</a:t>
            </a:r>
            <a:r>
              <a:rPr lang="en-US" altLang="en-US" sz="1100" baseline="-25000" smtClean="0">
                <a:latin typeface="Arial" pitchFamily="34" charset="0"/>
                <a:ea typeface="ＭＳ Ｐゴシック" pitchFamily="34" charset="-128"/>
              </a:rPr>
              <a:t>A</a:t>
            </a:r>
            <a:r>
              <a:rPr lang="en-US" altLang="en-US" sz="1100" smtClean="0">
                <a:latin typeface="Arial" pitchFamily="34" charset="0"/>
                <a:ea typeface="ＭＳ Ｐゴシック" pitchFamily="34" charset="-128"/>
              </a:rPr>
              <a:t> to Bob. </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 Darth intercepts Y</a:t>
            </a:r>
            <a:r>
              <a:rPr lang="en-US" altLang="en-US" sz="1100" baseline="-25000" smtClean="0">
                <a:latin typeface="Arial" pitchFamily="34" charset="0"/>
                <a:ea typeface="ＭＳ Ｐゴシック" pitchFamily="34" charset="-128"/>
              </a:rPr>
              <a:t>A</a:t>
            </a:r>
            <a:r>
              <a:rPr lang="en-US" altLang="en-US" sz="1100" smtClean="0">
                <a:latin typeface="Arial" pitchFamily="34" charset="0"/>
                <a:ea typeface="ＭＳ Ｐゴシック" pitchFamily="34" charset="-128"/>
              </a:rPr>
              <a:t> and transmits Y</a:t>
            </a:r>
            <a:r>
              <a:rPr lang="en-US" altLang="en-US" sz="1100" baseline="-25000" smtClean="0">
                <a:latin typeface="Arial" pitchFamily="34" charset="0"/>
                <a:ea typeface="ＭＳ Ｐゴシック" pitchFamily="34" charset="-128"/>
              </a:rPr>
              <a:t>D1</a:t>
            </a:r>
            <a:r>
              <a:rPr lang="en-US" altLang="en-US" sz="1100" smtClean="0">
                <a:latin typeface="Arial" pitchFamily="34" charset="0"/>
                <a:ea typeface="ＭＳ Ｐゴシック" pitchFamily="34" charset="-128"/>
              </a:rPr>
              <a:t> to Bob. Darth also calculates K2 = (Y</a:t>
            </a:r>
            <a:r>
              <a:rPr lang="en-US" altLang="en-US" sz="1100" baseline="-25000" smtClean="0">
                <a:latin typeface="Arial" pitchFamily="34" charset="0"/>
                <a:ea typeface="ＭＳ Ｐゴシック" pitchFamily="34" charset="-128"/>
              </a:rPr>
              <a:t>A</a:t>
            </a:r>
            <a:r>
              <a:rPr lang="en-US" altLang="en-US" sz="1100" smtClean="0">
                <a:latin typeface="Arial" pitchFamily="34" charset="0"/>
                <a:ea typeface="ＭＳ Ｐゴシック" pitchFamily="34" charset="-128"/>
              </a:rPr>
              <a:t>  )^ X</a:t>
            </a:r>
            <a:r>
              <a:rPr lang="en-US" altLang="en-US" sz="1100" baseline="-25000" smtClean="0">
                <a:latin typeface="Arial" pitchFamily="34" charset="0"/>
                <a:ea typeface="ＭＳ Ｐゴシック" pitchFamily="34" charset="-128"/>
              </a:rPr>
              <a:t>D2 </a:t>
            </a:r>
            <a:r>
              <a:rPr lang="en-US" altLang="en-US" sz="1100" smtClean="0">
                <a:latin typeface="Arial" pitchFamily="34" charset="0"/>
                <a:ea typeface="ＭＳ Ｐゴシック" pitchFamily="34" charset="-128"/>
              </a:rPr>
              <a:t>mod q  </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Bob receives Y</a:t>
            </a:r>
            <a:r>
              <a:rPr lang="en-US" altLang="en-US" sz="1100" baseline="-25000" smtClean="0">
                <a:latin typeface="Arial" pitchFamily="34" charset="0"/>
                <a:ea typeface="ＭＳ Ｐゴシック" pitchFamily="34" charset="-128"/>
              </a:rPr>
              <a:t>D1 </a:t>
            </a:r>
            <a:r>
              <a:rPr lang="en-US" altLang="en-US" sz="1100" smtClean="0">
                <a:latin typeface="Arial" pitchFamily="34" charset="0"/>
                <a:ea typeface="ＭＳ Ｐゴシック" pitchFamily="34" charset="-128"/>
              </a:rPr>
              <a:t>and calculates K1=(Y</a:t>
            </a:r>
            <a:r>
              <a:rPr lang="en-US" altLang="en-US" sz="1100" baseline="-25000" smtClean="0">
                <a:latin typeface="Arial" pitchFamily="34" charset="0"/>
                <a:ea typeface="ＭＳ Ｐゴシック" pitchFamily="34" charset="-128"/>
              </a:rPr>
              <a:t>D1 </a:t>
            </a:r>
            <a:r>
              <a:rPr lang="en-US" altLang="en-US" sz="1100" smtClean="0">
                <a:latin typeface="Arial" pitchFamily="34" charset="0"/>
                <a:ea typeface="ＭＳ Ｐゴシック" pitchFamily="34" charset="-128"/>
              </a:rPr>
              <a:t>)^ X</a:t>
            </a:r>
            <a:r>
              <a:rPr lang="en-US" altLang="en-US" sz="1100" baseline="-25000" smtClean="0">
                <a:latin typeface="Arial" pitchFamily="34" charset="0"/>
                <a:ea typeface="ＭＳ Ｐゴシック" pitchFamily="34" charset="-128"/>
              </a:rPr>
              <a:t>B</a:t>
            </a:r>
            <a:r>
              <a:rPr lang="en-US" altLang="en-US" sz="1100" smtClean="0">
                <a:latin typeface="Arial" pitchFamily="34" charset="0"/>
                <a:ea typeface="ＭＳ Ｐゴシック" pitchFamily="34" charset="-128"/>
              </a:rPr>
              <a:t> mod q</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Bob transmits Y</a:t>
            </a:r>
            <a:r>
              <a:rPr lang="en-US" altLang="en-US" sz="1100" baseline="-25000" smtClean="0">
                <a:latin typeface="Arial" pitchFamily="34" charset="0"/>
                <a:ea typeface="ＭＳ Ｐゴシック" pitchFamily="34" charset="-128"/>
              </a:rPr>
              <a:t>B</a:t>
            </a:r>
            <a:r>
              <a:rPr lang="en-US" altLang="en-US" sz="1100" smtClean="0">
                <a:latin typeface="Arial" pitchFamily="34" charset="0"/>
                <a:ea typeface="ＭＳ Ｐゴシック" pitchFamily="34" charset="-128"/>
              </a:rPr>
              <a:t> to Alice.  </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Darth intercepts Y</a:t>
            </a:r>
            <a:r>
              <a:rPr lang="en-US" altLang="en-US" sz="1100" baseline="-25000" smtClean="0">
                <a:latin typeface="Arial" pitchFamily="34" charset="0"/>
                <a:ea typeface="ＭＳ Ｐゴシック" pitchFamily="34" charset="-128"/>
              </a:rPr>
              <a:t>B </a:t>
            </a:r>
            <a:r>
              <a:rPr lang="en-US" altLang="en-US" sz="1100" smtClean="0">
                <a:latin typeface="Arial" pitchFamily="34" charset="0"/>
                <a:ea typeface="ＭＳ Ｐゴシック" pitchFamily="34" charset="-128"/>
              </a:rPr>
              <a:t>and transmits Y</a:t>
            </a:r>
            <a:r>
              <a:rPr lang="en-US" altLang="en-US" sz="1100" baseline="-25000" smtClean="0">
                <a:latin typeface="Arial" pitchFamily="34" charset="0"/>
                <a:ea typeface="ＭＳ Ｐゴシック" pitchFamily="34" charset="-128"/>
              </a:rPr>
              <a:t>D2 </a:t>
            </a:r>
            <a:r>
              <a:rPr lang="en-US" altLang="en-US" sz="1100" smtClean="0">
                <a:latin typeface="Arial" pitchFamily="34" charset="0"/>
                <a:ea typeface="ＭＳ Ｐゴシック" pitchFamily="34" charset="-128"/>
              </a:rPr>
              <a:t>to Alice. Darth calculates K1=(Y</a:t>
            </a:r>
            <a:r>
              <a:rPr lang="en-US" altLang="en-US" sz="1100" baseline="-25000" smtClean="0">
                <a:latin typeface="Arial" pitchFamily="34" charset="0"/>
                <a:ea typeface="ＭＳ Ｐゴシック" pitchFamily="34" charset="-128"/>
              </a:rPr>
              <a:t>B</a:t>
            </a:r>
            <a:r>
              <a:rPr lang="en-US" altLang="en-US" sz="1100" smtClean="0">
                <a:latin typeface="Arial" pitchFamily="34" charset="0"/>
                <a:ea typeface="ＭＳ Ｐゴシック" pitchFamily="34" charset="-128"/>
              </a:rPr>
              <a:t> )^ X</a:t>
            </a:r>
            <a:r>
              <a:rPr lang="en-US" altLang="en-US" sz="1100" baseline="-25000" smtClean="0">
                <a:latin typeface="Arial" pitchFamily="34" charset="0"/>
                <a:ea typeface="ＭＳ Ｐゴシック" pitchFamily="34" charset="-128"/>
              </a:rPr>
              <a:t>D1</a:t>
            </a:r>
            <a:r>
              <a:rPr lang="en-US" altLang="en-US" sz="1100" smtClean="0">
                <a:latin typeface="Arial" pitchFamily="34" charset="0"/>
                <a:ea typeface="ＭＳ Ｐゴシック" pitchFamily="34" charset="-128"/>
              </a:rPr>
              <a:t>  mod q</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Alice receives Y</a:t>
            </a:r>
            <a:r>
              <a:rPr lang="en-US" altLang="en-US" sz="1100" baseline="-25000" smtClean="0">
                <a:latin typeface="Arial" pitchFamily="34" charset="0"/>
                <a:ea typeface="ＭＳ Ｐゴシック" pitchFamily="34" charset="-128"/>
              </a:rPr>
              <a:t>D2 </a:t>
            </a:r>
            <a:r>
              <a:rPr lang="en-US" altLang="en-US" sz="1100" smtClean="0">
                <a:latin typeface="Arial" pitchFamily="34" charset="0"/>
                <a:ea typeface="ＭＳ Ｐゴシック" pitchFamily="34" charset="-128"/>
              </a:rPr>
              <a:t>and calculates K2=(Y</a:t>
            </a:r>
            <a:r>
              <a:rPr lang="en-US" altLang="en-US" sz="1100" baseline="-25000" smtClean="0">
                <a:latin typeface="Arial" pitchFamily="34" charset="0"/>
                <a:ea typeface="ＭＳ Ｐゴシック" pitchFamily="34" charset="-128"/>
              </a:rPr>
              <a:t>D2 </a:t>
            </a:r>
            <a:r>
              <a:rPr lang="en-US" altLang="en-US" sz="1100" smtClean="0">
                <a:latin typeface="Arial" pitchFamily="34" charset="0"/>
                <a:ea typeface="ＭＳ Ｐゴシック" pitchFamily="34" charset="-128"/>
              </a:rPr>
              <a:t>)^ X</a:t>
            </a:r>
            <a:r>
              <a:rPr lang="en-US" altLang="en-US" sz="1100" baseline="-25000" smtClean="0">
                <a:latin typeface="Arial" pitchFamily="34" charset="0"/>
                <a:ea typeface="ＭＳ Ｐゴシック" pitchFamily="34" charset="-128"/>
              </a:rPr>
              <a:t>A</a:t>
            </a:r>
            <a:r>
              <a:rPr lang="en-US" altLang="en-US" sz="1100" smtClean="0">
                <a:latin typeface="Arial" pitchFamily="34" charset="0"/>
                <a:ea typeface="ＭＳ Ｐゴシック" pitchFamily="34" charset="-128"/>
              </a:rPr>
              <a:t> mod q .   </a:t>
            </a:r>
          </a:p>
          <a:p>
            <a:pPr eaLnBrk="1" hangingPunct="1">
              <a:lnSpc>
                <a:spcPct val="90000"/>
              </a:lnSpc>
              <a:spcBef>
                <a:spcPts val="41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At this point, Bob and Alice think that they share a secret key, but instead Bob and Darth share secret key K1 and Alice and Darth share secret key K2. All future communication between Bob and Alice is compromised in the following way:   </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Alice sends an encrypted message M: E(K2, M).  </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Darth intercepts the encrypted message and decrypts it, to recover M.  </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Darth sends Bob E(K1, M) or E(K1, M'), where M' is any message. In the first case, Darth simply wants to eavesdrop on the communication without altering it. In the second case, Darth wants to modify the message going to Bob.   The key exchange protocol is vulnerable to such an attack because it does not authenticate the participants. This vulnerability can be overcome with the use of digital signatures and public- key certificates.</a:t>
            </a:r>
          </a:p>
        </p:txBody>
      </p:sp>
      <p:sp>
        <p:nvSpPr>
          <p:cNvPr id="86021" name="Text Box 3"/>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91EF607F-69DA-4840-A399-778B8B2359F3}" type="slidenum">
              <a:rPr lang="en-AU" altLang="en-US">
                <a:solidFill>
                  <a:srgbClr val="FFFFFF"/>
                </a:solidFill>
              </a:rPr>
              <a:pPr algn="r" eaLnBrk="1" hangingPunct="1">
                <a:spcBef>
                  <a:spcPct val="0"/>
                </a:spcBef>
              </a:pPr>
              <a:t>17</a:t>
            </a:fld>
            <a:endParaRPr lang="en-AU" altLang="en-US">
              <a:solidFill>
                <a:srgbClr val="FFFFFF"/>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71461546-4B0A-4423-96FA-71CDE8827916}" type="slidenum">
              <a:rPr lang="en-AU" altLang="en-US" smtClean="0"/>
              <a:pPr eaLnBrk="1" hangingPunct="1">
                <a:spcBef>
                  <a:spcPct val="0"/>
                </a:spcBef>
              </a:pPr>
              <a:t>18</a:t>
            </a:fld>
            <a:endParaRPr lang="en-AU" altLang="en-US" smtClean="0"/>
          </a:p>
        </p:txBody>
      </p:sp>
      <p:sp>
        <p:nvSpPr>
          <p:cNvPr id="87043" name="Rectangle 1"/>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7044" name="Text Box 2"/>
          <p:cNvSpPr>
            <a:spLocks noGrp="1" noChangeArrowheads="1"/>
          </p:cNvSpPr>
          <p:nvPr>
            <p:ph type="body" idx="1"/>
          </p:nvPr>
        </p:nvSpPr>
        <p:spPr>
          <a:xfrm>
            <a:off x="685800" y="4343400"/>
            <a:ext cx="5486400" cy="4341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lnSpc>
                <a:spcPct val="90000"/>
              </a:lnSpc>
              <a:spcBef>
                <a:spcPts val="41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The protocol described on the previous slide is insecure against a man-in-the-middle attack. Suppose Alice and Bob wish to exchange keys, and Darth is the adversary. The attack proceeds as follows:   </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Darth prepares for the attack by generating two random private keys X</a:t>
            </a:r>
            <a:r>
              <a:rPr lang="en-US" altLang="en-US" sz="1100" baseline="-25000" smtClean="0">
                <a:latin typeface="Arial" pitchFamily="34" charset="0"/>
                <a:ea typeface="ＭＳ Ｐゴシック" pitchFamily="34" charset="-128"/>
              </a:rPr>
              <a:t>D1</a:t>
            </a:r>
            <a:r>
              <a:rPr lang="en-US" altLang="en-US" sz="1100" smtClean="0">
                <a:latin typeface="Arial" pitchFamily="34" charset="0"/>
                <a:ea typeface="ＭＳ Ｐゴシック" pitchFamily="34" charset="-128"/>
              </a:rPr>
              <a:t> and X</a:t>
            </a:r>
            <a:r>
              <a:rPr lang="en-US" altLang="en-US" sz="1100" baseline="-25000" smtClean="0">
                <a:latin typeface="Arial" pitchFamily="34" charset="0"/>
                <a:ea typeface="ＭＳ Ｐゴシック" pitchFamily="34" charset="-128"/>
              </a:rPr>
              <a:t>D2</a:t>
            </a:r>
            <a:r>
              <a:rPr lang="en-US" altLang="en-US" sz="1100" smtClean="0">
                <a:latin typeface="Arial" pitchFamily="34" charset="0"/>
                <a:ea typeface="ＭＳ Ｐゴシック" pitchFamily="34" charset="-128"/>
              </a:rPr>
              <a:t> and then computing the corresponding public keys Y</a:t>
            </a:r>
            <a:r>
              <a:rPr lang="en-US" altLang="en-US" sz="1100" baseline="-25000" smtClean="0">
                <a:latin typeface="Arial" pitchFamily="34" charset="0"/>
                <a:ea typeface="ＭＳ Ｐゴシック" pitchFamily="34" charset="-128"/>
              </a:rPr>
              <a:t>D1</a:t>
            </a:r>
            <a:r>
              <a:rPr lang="en-US" altLang="en-US" sz="1100" smtClean="0">
                <a:latin typeface="Arial" pitchFamily="34" charset="0"/>
                <a:ea typeface="ＭＳ Ｐゴシック" pitchFamily="34" charset="-128"/>
              </a:rPr>
              <a:t> and Y</a:t>
            </a:r>
            <a:r>
              <a:rPr lang="en-US" altLang="en-US" sz="1100" baseline="-25000" smtClean="0">
                <a:latin typeface="Arial" pitchFamily="34" charset="0"/>
                <a:ea typeface="ＭＳ Ｐゴシック" pitchFamily="34" charset="-128"/>
              </a:rPr>
              <a:t>D2</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 Alice transmits Y</a:t>
            </a:r>
            <a:r>
              <a:rPr lang="en-US" altLang="en-US" sz="1100" baseline="-25000" smtClean="0">
                <a:latin typeface="Arial" pitchFamily="34" charset="0"/>
                <a:ea typeface="ＭＳ Ｐゴシック" pitchFamily="34" charset="-128"/>
              </a:rPr>
              <a:t>A</a:t>
            </a:r>
            <a:r>
              <a:rPr lang="en-US" altLang="en-US" sz="1100" smtClean="0">
                <a:latin typeface="Arial" pitchFamily="34" charset="0"/>
                <a:ea typeface="ＭＳ Ｐゴシック" pitchFamily="34" charset="-128"/>
              </a:rPr>
              <a:t> to Bob. </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 Darth intercepts Y</a:t>
            </a:r>
            <a:r>
              <a:rPr lang="en-US" altLang="en-US" sz="1100" baseline="-25000" smtClean="0">
                <a:latin typeface="Arial" pitchFamily="34" charset="0"/>
                <a:ea typeface="ＭＳ Ｐゴシック" pitchFamily="34" charset="-128"/>
              </a:rPr>
              <a:t>A</a:t>
            </a:r>
            <a:r>
              <a:rPr lang="en-US" altLang="en-US" sz="1100" smtClean="0">
                <a:latin typeface="Arial" pitchFamily="34" charset="0"/>
                <a:ea typeface="ＭＳ Ｐゴシック" pitchFamily="34" charset="-128"/>
              </a:rPr>
              <a:t> and transmits Y</a:t>
            </a:r>
            <a:r>
              <a:rPr lang="en-US" altLang="en-US" sz="1100" baseline="-25000" smtClean="0">
                <a:latin typeface="Arial" pitchFamily="34" charset="0"/>
                <a:ea typeface="ＭＳ Ｐゴシック" pitchFamily="34" charset="-128"/>
              </a:rPr>
              <a:t>D1</a:t>
            </a:r>
            <a:r>
              <a:rPr lang="en-US" altLang="en-US" sz="1100" smtClean="0">
                <a:latin typeface="Arial" pitchFamily="34" charset="0"/>
                <a:ea typeface="ＭＳ Ｐゴシック" pitchFamily="34" charset="-128"/>
              </a:rPr>
              <a:t> to Bob. Darth also calculates K2 = (Y</a:t>
            </a:r>
            <a:r>
              <a:rPr lang="en-US" altLang="en-US" sz="1100" baseline="-25000" smtClean="0">
                <a:latin typeface="Arial" pitchFamily="34" charset="0"/>
                <a:ea typeface="ＭＳ Ｐゴシック" pitchFamily="34" charset="-128"/>
              </a:rPr>
              <a:t>A</a:t>
            </a:r>
            <a:r>
              <a:rPr lang="en-US" altLang="en-US" sz="1100" smtClean="0">
                <a:latin typeface="Arial" pitchFamily="34" charset="0"/>
                <a:ea typeface="ＭＳ Ｐゴシック" pitchFamily="34" charset="-128"/>
              </a:rPr>
              <a:t>  )^ X</a:t>
            </a:r>
            <a:r>
              <a:rPr lang="en-US" altLang="en-US" sz="1100" baseline="-25000" smtClean="0">
                <a:latin typeface="Arial" pitchFamily="34" charset="0"/>
                <a:ea typeface="ＭＳ Ｐゴシック" pitchFamily="34" charset="-128"/>
              </a:rPr>
              <a:t>D2 </a:t>
            </a:r>
            <a:r>
              <a:rPr lang="en-US" altLang="en-US" sz="1100" smtClean="0">
                <a:latin typeface="Arial" pitchFamily="34" charset="0"/>
                <a:ea typeface="ＭＳ Ｐゴシック" pitchFamily="34" charset="-128"/>
              </a:rPr>
              <a:t>mod q  </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Bob receives Y</a:t>
            </a:r>
            <a:r>
              <a:rPr lang="en-US" altLang="en-US" sz="1100" baseline="-25000" smtClean="0">
                <a:latin typeface="Arial" pitchFamily="34" charset="0"/>
                <a:ea typeface="ＭＳ Ｐゴシック" pitchFamily="34" charset="-128"/>
              </a:rPr>
              <a:t>D1 </a:t>
            </a:r>
            <a:r>
              <a:rPr lang="en-US" altLang="en-US" sz="1100" smtClean="0">
                <a:latin typeface="Arial" pitchFamily="34" charset="0"/>
                <a:ea typeface="ＭＳ Ｐゴシック" pitchFamily="34" charset="-128"/>
              </a:rPr>
              <a:t>and calculates K1=(Y</a:t>
            </a:r>
            <a:r>
              <a:rPr lang="en-US" altLang="en-US" sz="1100" baseline="-25000" smtClean="0">
                <a:latin typeface="Arial" pitchFamily="34" charset="0"/>
                <a:ea typeface="ＭＳ Ｐゴシック" pitchFamily="34" charset="-128"/>
              </a:rPr>
              <a:t>D1 </a:t>
            </a:r>
            <a:r>
              <a:rPr lang="en-US" altLang="en-US" sz="1100" smtClean="0">
                <a:latin typeface="Arial" pitchFamily="34" charset="0"/>
                <a:ea typeface="ＭＳ Ｐゴシック" pitchFamily="34" charset="-128"/>
              </a:rPr>
              <a:t>)^ X</a:t>
            </a:r>
            <a:r>
              <a:rPr lang="en-US" altLang="en-US" sz="1100" baseline="-25000" smtClean="0">
                <a:latin typeface="Arial" pitchFamily="34" charset="0"/>
                <a:ea typeface="ＭＳ Ｐゴシック" pitchFamily="34" charset="-128"/>
              </a:rPr>
              <a:t>B</a:t>
            </a:r>
            <a:r>
              <a:rPr lang="en-US" altLang="en-US" sz="1100" smtClean="0">
                <a:latin typeface="Arial" pitchFamily="34" charset="0"/>
                <a:ea typeface="ＭＳ Ｐゴシック" pitchFamily="34" charset="-128"/>
              </a:rPr>
              <a:t> mod q</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Bob transmits Y</a:t>
            </a:r>
            <a:r>
              <a:rPr lang="en-US" altLang="en-US" sz="1100" baseline="-25000" smtClean="0">
                <a:latin typeface="Arial" pitchFamily="34" charset="0"/>
                <a:ea typeface="ＭＳ Ｐゴシック" pitchFamily="34" charset="-128"/>
              </a:rPr>
              <a:t>B</a:t>
            </a:r>
            <a:r>
              <a:rPr lang="en-US" altLang="en-US" sz="1100" smtClean="0">
                <a:latin typeface="Arial" pitchFamily="34" charset="0"/>
                <a:ea typeface="ＭＳ Ｐゴシック" pitchFamily="34" charset="-128"/>
              </a:rPr>
              <a:t> to Alice.  </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Darth intercepts Y</a:t>
            </a:r>
            <a:r>
              <a:rPr lang="en-US" altLang="en-US" sz="1100" baseline="-25000" smtClean="0">
                <a:latin typeface="Arial" pitchFamily="34" charset="0"/>
                <a:ea typeface="ＭＳ Ｐゴシック" pitchFamily="34" charset="-128"/>
              </a:rPr>
              <a:t>B </a:t>
            </a:r>
            <a:r>
              <a:rPr lang="en-US" altLang="en-US" sz="1100" smtClean="0">
                <a:latin typeface="Arial" pitchFamily="34" charset="0"/>
                <a:ea typeface="ＭＳ Ｐゴシック" pitchFamily="34" charset="-128"/>
              </a:rPr>
              <a:t>and transmits Y</a:t>
            </a:r>
            <a:r>
              <a:rPr lang="en-US" altLang="en-US" sz="1100" baseline="-25000" smtClean="0">
                <a:latin typeface="Arial" pitchFamily="34" charset="0"/>
                <a:ea typeface="ＭＳ Ｐゴシック" pitchFamily="34" charset="-128"/>
              </a:rPr>
              <a:t>D2 </a:t>
            </a:r>
            <a:r>
              <a:rPr lang="en-US" altLang="en-US" sz="1100" smtClean="0">
                <a:latin typeface="Arial" pitchFamily="34" charset="0"/>
                <a:ea typeface="ＭＳ Ｐゴシック" pitchFamily="34" charset="-128"/>
              </a:rPr>
              <a:t>to Alice. Darth calculates K1=(Y</a:t>
            </a:r>
            <a:r>
              <a:rPr lang="en-US" altLang="en-US" sz="1100" baseline="-25000" smtClean="0">
                <a:latin typeface="Arial" pitchFamily="34" charset="0"/>
                <a:ea typeface="ＭＳ Ｐゴシック" pitchFamily="34" charset="-128"/>
              </a:rPr>
              <a:t>B</a:t>
            </a:r>
            <a:r>
              <a:rPr lang="en-US" altLang="en-US" sz="1100" smtClean="0">
                <a:latin typeface="Arial" pitchFamily="34" charset="0"/>
                <a:ea typeface="ＭＳ Ｐゴシック" pitchFamily="34" charset="-128"/>
              </a:rPr>
              <a:t> )^ X</a:t>
            </a:r>
            <a:r>
              <a:rPr lang="en-US" altLang="en-US" sz="1100" baseline="-25000" smtClean="0">
                <a:latin typeface="Arial" pitchFamily="34" charset="0"/>
                <a:ea typeface="ＭＳ Ｐゴシック" pitchFamily="34" charset="-128"/>
              </a:rPr>
              <a:t>D1</a:t>
            </a:r>
            <a:r>
              <a:rPr lang="en-US" altLang="en-US" sz="1100" smtClean="0">
                <a:latin typeface="Arial" pitchFamily="34" charset="0"/>
                <a:ea typeface="ＭＳ Ｐゴシック" pitchFamily="34" charset="-128"/>
              </a:rPr>
              <a:t>  mod q</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Alice receives Y</a:t>
            </a:r>
            <a:r>
              <a:rPr lang="en-US" altLang="en-US" sz="1100" baseline="-25000" smtClean="0">
                <a:latin typeface="Arial" pitchFamily="34" charset="0"/>
                <a:ea typeface="ＭＳ Ｐゴシック" pitchFamily="34" charset="-128"/>
              </a:rPr>
              <a:t>D2 </a:t>
            </a:r>
            <a:r>
              <a:rPr lang="en-US" altLang="en-US" sz="1100" smtClean="0">
                <a:latin typeface="Arial" pitchFamily="34" charset="0"/>
                <a:ea typeface="ＭＳ Ｐゴシック" pitchFamily="34" charset="-128"/>
              </a:rPr>
              <a:t>and calculates K2=(Y</a:t>
            </a:r>
            <a:r>
              <a:rPr lang="en-US" altLang="en-US" sz="1100" baseline="-25000" smtClean="0">
                <a:latin typeface="Arial" pitchFamily="34" charset="0"/>
                <a:ea typeface="ＭＳ Ｐゴシック" pitchFamily="34" charset="-128"/>
              </a:rPr>
              <a:t>D2 </a:t>
            </a:r>
            <a:r>
              <a:rPr lang="en-US" altLang="en-US" sz="1100" smtClean="0">
                <a:latin typeface="Arial" pitchFamily="34" charset="0"/>
                <a:ea typeface="ＭＳ Ｐゴシック" pitchFamily="34" charset="-128"/>
              </a:rPr>
              <a:t>)^ X</a:t>
            </a:r>
            <a:r>
              <a:rPr lang="en-US" altLang="en-US" sz="1100" baseline="-25000" smtClean="0">
                <a:latin typeface="Arial" pitchFamily="34" charset="0"/>
                <a:ea typeface="ＭＳ Ｐゴシック" pitchFamily="34" charset="-128"/>
              </a:rPr>
              <a:t>A</a:t>
            </a:r>
            <a:r>
              <a:rPr lang="en-US" altLang="en-US" sz="1100" smtClean="0">
                <a:latin typeface="Arial" pitchFamily="34" charset="0"/>
                <a:ea typeface="ＭＳ Ｐゴシック" pitchFamily="34" charset="-128"/>
              </a:rPr>
              <a:t> mod q .   </a:t>
            </a:r>
          </a:p>
          <a:p>
            <a:pPr eaLnBrk="1" hangingPunct="1">
              <a:lnSpc>
                <a:spcPct val="90000"/>
              </a:lnSpc>
              <a:spcBef>
                <a:spcPts val="413"/>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At this point, Bob and Alice think that they share a secret key, but instead Bob and Darth share secret key K1 and Alice and Darth share secret key K2. All future communication between Bob and Alice is compromised in the following way:   </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Alice sends an encrypted message M: E(K2, M).  </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Darth intercepts the encrypted message and decrypts it, to recover M.  </a:t>
            </a:r>
          </a:p>
          <a:p>
            <a:pPr eaLnBrk="1" hangingPunct="1">
              <a:lnSpc>
                <a:spcPct val="90000"/>
              </a:lnSpc>
              <a:spcBef>
                <a:spcPts val="413"/>
              </a:spcBef>
              <a:buFont typeface="Times New Roman" pitchFamily="18" charset="0"/>
              <a:buAutoNum type="arabicPeriod"/>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1100" smtClean="0">
                <a:latin typeface="Arial" pitchFamily="34" charset="0"/>
                <a:ea typeface="ＭＳ Ｐゴシック" pitchFamily="34" charset="-128"/>
              </a:rPr>
              <a:t>Darth sends Bob E(K1, M) or E(K1, M'), where M' is any message. In the first case, Darth simply wants to eavesdrop on the communication without altering it. In the second case, Darth wants to modify the message going to Bob.   The key exchange protocol is vulnerable to such an attack because it does not authenticate the participants. This vulnerability can be overcome with the use of digital signatures and public- key certificates.</a:t>
            </a:r>
          </a:p>
        </p:txBody>
      </p:sp>
      <p:sp>
        <p:nvSpPr>
          <p:cNvPr id="87045" name="Text Box 3"/>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B00B0899-0F7F-4509-842C-E7EB41779224}" type="slidenum">
              <a:rPr lang="en-AU" altLang="en-US">
                <a:solidFill>
                  <a:srgbClr val="FFFFFF"/>
                </a:solidFill>
              </a:rPr>
              <a:pPr algn="r" eaLnBrk="1" hangingPunct="1">
                <a:spcBef>
                  <a:spcPct val="0"/>
                </a:spcBef>
              </a:pPr>
              <a:t>18</a:t>
            </a:fld>
            <a:endParaRPr lang="en-AU" altLang="en-US">
              <a:solidFill>
                <a:srgbClr val="FFFFFF"/>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8E5867D4-65FF-41C2-9579-E1227D998FEF}" type="slidenum">
              <a:rPr lang="en-AU" altLang="en-US" smtClean="0"/>
              <a:pPr eaLnBrk="1" hangingPunct="1">
                <a:spcBef>
                  <a:spcPct val="0"/>
                </a:spcBef>
              </a:pPr>
              <a:t>19</a:t>
            </a:fld>
            <a:endParaRPr lang="en-AU" altLang="en-US" smtClean="0"/>
          </a:p>
        </p:txBody>
      </p:sp>
      <p:sp>
        <p:nvSpPr>
          <p:cNvPr id="8806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A79330A7-5253-4A5D-8A06-2A3D44FA0E3F}" type="slidenum">
              <a:rPr lang="en-AU" altLang="en-US">
                <a:solidFill>
                  <a:srgbClr val="FFFFFF"/>
                </a:solidFill>
              </a:rPr>
              <a:pPr algn="r" eaLnBrk="1" hangingPunct="1">
                <a:spcBef>
                  <a:spcPct val="0"/>
                </a:spcBef>
              </a:pPr>
              <a:t>19</a:t>
            </a:fld>
            <a:endParaRPr lang="en-AU" altLang="en-US">
              <a:solidFill>
                <a:srgbClr val="FFFFFF"/>
              </a:solidFill>
            </a:endParaRPr>
          </a:p>
        </p:txBody>
      </p:sp>
      <p:sp>
        <p:nvSpPr>
          <p:cNvPr id="88068"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8069"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In 1984, T. Elgamal announced a public-key scheme based on discrete logarithms, closely related to the Diffie-Hellman technique [ELGA84, ELGA85]. The ElGamal cryptosystem is used in some form in a number of standards including the digital signature standard (DSS) and the S/MIME email standard.  As with Diffie-Hellman, the global elements of ElGamal are a prime number </a:t>
            </a:r>
            <a:r>
              <a:rPr lang="en-US" altLang="en-US" i="1" smtClean="0">
                <a:latin typeface="Arial" pitchFamily="34" charset="0"/>
                <a:ea typeface="ＭＳ Ｐゴシック" pitchFamily="34" charset="-128"/>
              </a:rPr>
              <a:t>q </a:t>
            </a:r>
            <a:r>
              <a:rPr lang="en-US" altLang="en-US" smtClean="0">
                <a:latin typeface="Arial" pitchFamily="34" charset="0"/>
                <a:ea typeface="ＭＳ Ｐゴシック" pitchFamily="34" charset="-128"/>
              </a:rPr>
              <a:t>and </a:t>
            </a:r>
            <a:r>
              <a:rPr lang="en-US" altLang="en-US" i="1" smtClean="0">
                <a:latin typeface="Arial" pitchFamily="34" charset="0"/>
                <a:ea typeface="ＭＳ Ｐゴシック" pitchFamily="34" charset="-128"/>
              </a:rPr>
              <a:t>a, </a:t>
            </a:r>
            <a:r>
              <a:rPr lang="en-US" altLang="en-US" smtClean="0">
                <a:latin typeface="Arial" pitchFamily="34" charset="0"/>
                <a:ea typeface="ＭＳ Ｐゴシック" pitchFamily="34" charset="-128"/>
              </a:rPr>
              <a:t>which is a primitive root of </a:t>
            </a:r>
            <a:r>
              <a:rPr lang="en-US" altLang="en-US" i="1" smtClean="0">
                <a:latin typeface="Arial" pitchFamily="34" charset="0"/>
                <a:ea typeface="ＭＳ Ｐゴシック" pitchFamily="34" charset="-128"/>
              </a:rPr>
              <a:t>q. </a:t>
            </a:r>
            <a:r>
              <a:rPr lang="en-US" altLang="en-US" smtClean="0">
                <a:latin typeface="Arial" pitchFamily="34" charset="0"/>
                <a:ea typeface="ＭＳ Ｐゴシック" pitchFamily="34" charset="-128"/>
              </a:rPr>
              <a:t>User A generates a private/public key pair as shown. The security of ElGamal is based on the difficulty of computing discrete logarithms, to recover either x given y, or k given K (next slide).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9554779-8D7B-481F-8852-17A4219723F3}" type="slidenum">
              <a:rPr lang="en-AU" altLang="en-US" smtClean="0"/>
              <a:pPr eaLnBrk="1" hangingPunct="1">
                <a:spcBef>
                  <a:spcPct val="0"/>
                </a:spcBef>
              </a:pPr>
              <a:t>20</a:t>
            </a:fld>
            <a:endParaRPr lang="en-AU" altLang="en-US" smtClean="0"/>
          </a:p>
        </p:txBody>
      </p:sp>
      <p:sp>
        <p:nvSpPr>
          <p:cNvPr id="8909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6C99D2B2-7256-4590-8C66-B151AB05D6CD}" type="slidenum">
              <a:rPr lang="en-AU" altLang="en-US">
                <a:solidFill>
                  <a:srgbClr val="FFFFFF"/>
                </a:solidFill>
              </a:rPr>
              <a:pPr algn="r" eaLnBrk="1" hangingPunct="1">
                <a:spcBef>
                  <a:spcPct val="0"/>
                </a:spcBef>
              </a:pPr>
              <a:t>20</a:t>
            </a:fld>
            <a:endParaRPr lang="en-AU" altLang="en-US">
              <a:solidFill>
                <a:srgbClr val="FFFFFF"/>
              </a:solidFill>
            </a:endParaRPr>
          </a:p>
        </p:txBody>
      </p:sp>
      <p:sp>
        <p:nvSpPr>
          <p:cNvPr id="89092"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9093"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In 1984, T. Elgamal announced a public-key scheme based on discrete logarithms, closely related to the Diffie-Hellman technique [ELGA84, ELGA85]. The ElGamal cryptosystem is used in some form in a number of standards including the digital signature standard (DSS) and the S/MIME email standard.  As with Diffie-Hellman, the global elements of ElGamal are a prime number </a:t>
            </a:r>
            <a:r>
              <a:rPr lang="en-US" altLang="en-US" i="1" smtClean="0">
                <a:latin typeface="Arial" pitchFamily="34" charset="0"/>
                <a:ea typeface="ＭＳ Ｐゴシック" pitchFamily="34" charset="-128"/>
              </a:rPr>
              <a:t>q </a:t>
            </a:r>
            <a:r>
              <a:rPr lang="en-US" altLang="en-US" smtClean="0">
                <a:latin typeface="Arial" pitchFamily="34" charset="0"/>
                <a:ea typeface="ＭＳ Ｐゴシック" pitchFamily="34" charset="-128"/>
              </a:rPr>
              <a:t>and </a:t>
            </a:r>
            <a:r>
              <a:rPr lang="en-US" altLang="en-US" i="1" smtClean="0">
                <a:latin typeface="Arial" pitchFamily="34" charset="0"/>
                <a:ea typeface="ＭＳ Ｐゴシック" pitchFamily="34" charset="-128"/>
              </a:rPr>
              <a:t>a, </a:t>
            </a:r>
            <a:r>
              <a:rPr lang="en-US" altLang="en-US" smtClean="0">
                <a:latin typeface="Arial" pitchFamily="34" charset="0"/>
                <a:ea typeface="ＭＳ Ｐゴシック" pitchFamily="34" charset="-128"/>
              </a:rPr>
              <a:t>which is a primitive root of </a:t>
            </a:r>
            <a:r>
              <a:rPr lang="en-US" altLang="en-US" i="1" smtClean="0">
                <a:latin typeface="Arial" pitchFamily="34" charset="0"/>
                <a:ea typeface="ＭＳ Ｐゴシック" pitchFamily="34" charset="-128"/>
              </a:rPr>
              <a:t>q. </a:t>
            </a:r>
            <a:r>
              <a:rPr lang="en-US" altLang="en-US" smtClean="0">
                <a:latin typeface="Arial" pitchFamily="34" charset="0"/>
                <a:ea typeface="ＭＳ Ｐゴシック" pitchFamily="34" charset="-128"/>
              </a:rPr>
              <a:t>User A generates a private/public key pair as shown. The security of ElGamal is based on the difficulty of computing discrete logarithms, to recover either x given y, or k given K (next slide).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AC13426-48D4-4427-BCDB-7FA503BC28D1}" type="slidenum">
              <a:rPr lang="en-AU" altLang="en-US" smtClean="0"/>
              <a:pPr eaLnBrk="1" hangingPunct="1">
                <a:spcBef>
                  <a:spcPct val="0"/>
                </a:spcBef>
              </a:pPr>
              <a:t>21</a:t>
            </a:fld>
            <a:endParaRPr lang="en-AU" altLang="en-US" smtClean="0"/>
          </a:p>
        </p:txBody>
      </p:sp>
      <p:sp>
        <p:nvSpPr>
          <p:cNvPr id="9011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8B697EB1-61E3-45E1-9F19-3A91636E5A91}" type="slidenum">
              <a:rPr lang="en-AU" altLang="en-US">
                <a:solidFill>
                  <a:srgbClr val="FFFFFF"/>
                </a:solidFill>
              </a:rPr>
              <a:pPr algn="r" eaLnBrk="1" hangingPunct="1">
                <a:spcBef>
                  <a:spcPct val="0"/>
                </a:spcBef>
              </a:pPr>
              <a:t>21</a:t>
            </a:fld>
            <a:endParaRPr lang="en-AU" altLang="en-US">
              <a:solidFill>
                <a:srgbClr val="FFFFFF"/>
              </a:solidFill>
            </a:endParaRPr>
          </a:p>
        </p:txBody>
      </p:sp>
      <p:sp>
        <p:nvSpPr>
          <p:cNvPr id="90116"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0117"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In 1984, T. Elgamal announced a public-key scheme based on discrete logarithms, closely related to the Diffie-Hellman technique [ELGA84, ELGA85]. The ElGamal cryptosystem is used in some form in a number of standards including the digital signature standard (DSS) and the S/MIME email standard.  As with Diffie-Hellman, the global elements of ElGamal are a prime number </a:t>
            </a:r>
            <a:r>
              <a:rPr lang="en-US" altLang="en-US" i="1" smtClean="0">
                <a:latin typeface="Arial" pitchFamily="34" charset="0"/>
                <a:ea typeface="ＭＳ Ｐゴシック" pitchFamily="34" charset="-128"/>
              </a:rPr>
              <a:t>q </a:t>
            </a:r>
            <a:r>
              <a:rPr lang="en-US" altLang="en-US" smtClean="0">
                <a:latin typeface="Arial" pitchFamily="34" charset="0"/>
                <a:ea typeface="ＭＳ Ｐゴシック" pitchFamily="34" charset="-128"/>
              </a:rPr>
              <a:t>and </a:t>
            </a:r>
            <a:r>
              <a:rPr lang="en-US" altLang="en-US" i="1" smtClean="0">
                <a:latin typeface="Arial" pitchFamily="34" charset="0"/>
                <a:ea typeface="ＭＳ Ｐゴシック" pitchFamily="34" charset="-128"/>
              </a:rPr>
              <a:t>a, </a:t>
            </a:r>
            <a:r>
              <a:rPr lang="en-US" altLang="en-US" smtClean="0">
                <a:latin typeface="Arial" pitchFamily="34" charset="0"/>
                <a:ea typeface="ＭＳ Ｐゴシック" pitchFamily="34" charset="-128"/>
              </a:rPr>
              <a:t>which is a primitive root of </a:t>
            </a:r>
            <a:r>
              <a:rPr lang="en-US" altLang="en-US" i="1" smtClean="0">
                <a:latin typeface="Arial" pitchFamily="34" charset="0"/>
                <a:ea typeface="ＭＳ Ｐゴシック" pitchFamily="34" charset="-128"/>
              </a:rPr>
              <a:t>q. </a:t>
            </a:r>
            <a:r>
              <a:rPr lang="en-US" altLang="en-US" smtClean="0">
                <a:latin typeface="Arial" pitchFamily="34" charset="0"/>
                <a:ea typeface="ＭＳ Ｐゴシック" pitchFamily="34" charset="-128"/>
              </a:rPr>
              <a:t>User A generates a private/public key pair as shown. The security of ElGamal is based on the difficulty of computing discrete logarithms, to recover either x given y, or k given K (next slide).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2792BCD2-53CB-4E92-969F-E01A5DB063A2}" type="slidenum">
              <a:rPr lang="en-AU" altLang="en-US" smtClean="0"/>
              <a:pPr eaLnBrk="1" hangingPunct="1">
                <a:spcBef>
                  <a:spcPct val="0"/>
                </a:spcBef>
              </a:pPr>
              <a:t>22</a:t>
            </a:fld>
            <a:endParaRPr lang="en-AU" altLang="en-US" smtClean="0"/>
          </a:p>
        </p:txBody>
      </p:sp>
      <p:sp>
        <p:nvSpPr>
          <p:cNvPr id="9113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BC5F7A65-4E01-4AD9-91D6-1A8089EFCE98}" type="slidenum">
              <a:rPr lang="en-AU" altLang="en-US">
                <a:solidFill>
                  <a:srgbClr val="FFFFFF"/>
                </a:solidFill>
              </a:rPr>
              <a:pPr algn="r" eaLnBrk="1" hangingPunct="1">
                <a:spcBef>
                  <a:spcPct val="0"/>
                </a:spcBef>
              </a:pPr>
              <a:t>22</a:t>
            </a:fld>
            <a:endParaRPr lang="en-AU" altLang="en-US">
              <a:solidFill>
                <a:srgbClr val="FFFFFF"/>
              </a:solidFill>
            </a:endParaRPr>
          </a:p>
        </p:txBody>
      </p:sp>
      <p:sp>
        <p:nvSpPr>
          <p:cNvPr id="91140"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1141"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In 1984, T. Elgamal announced a public-key scheme based on discrete logarithms, closely related to the Diffie-Hellman technique [ELGA84, ELGA85]. The ElGamal cryptosystem is used in some form in a number of standards including the digital signature standard (DSS) and the S/MIME email standard.  As with Diffie-Hellman, the global elements of ElGamal are a prime number </a:t>
            </a:r>
            <a:r>
              <a:rPr lang="en-US" altLang="en-US" i="1" smtClean="0">
                <a:latin typeface="Arial" pitchFamily="34" charset="0"/>
                <a:ea typeface="ＭＳ Ｐゴシック" pitchFamily="34" charset="-128"/>
              </a:rPr>
              <a:t>q </a:t>
            </a:r>
            <a:r>
              <a:rPr lang="en-US" altLang="en-US" smtClean="0">
                <a:latin typeface="Arial" pitchFamily="34" charset="0"/>
                <a:ea typeface="ＭＳ Ｐゴシック" pitchFamily="34" charset="-128"/>
              </a:rPr>
              <a:t>and </a:t>
            </a:r>
            <a:r>
              <a:rPr lang="en-US" altLang="en-US" i="1" smtClean="0">
                <a:latin typeface="Arial" pitchFamily="34" charset="0"/>
                <a:ea typeface="ＭＳ Ｐゴシック" pitchFamily="34" charset="-128"/>
              </a:rPr>
              <a:t>a, </a:t>
            </a:r>
            <a:r>
              <a:rPr lang="en-US" altLang="en-US" smtClean="0">
                <a:latin typeface="Arial" pitchFamily="34" charset="0"/>
                <a:ea typeface="ＭＳ Ｐゴシック" pitchFamily="34" charset="-128"/>
              </a:rPr>
              <a:t>which is a primitive root of </a:t>
            </a:r>
            <a:r>
              <a:rPr lang="en-US" altLang="en-US" i="1" smtClean="0">
                <a:latin typeface="Arial" pitchFamily="34" charset="0"/>
                <a:ea typeface="ＭＳ Ｐゴシック" pitchFamily="34" charset="-128"/>
              </a:rPr>
              <a:t>q. </a:t>
            </a:r>
            <a:r>
              <a:rPr lang="en-US" altLang="en-US" smtClean="0">
                <a:latin typeface="Arial" pitchFamily="34" charset="0"/>
                <a:ea typeface="ＭＳ Ｐゴシック" pitchFamily="34" charset="-128"/>
              </a:rPr>
              <a:t>User A generates a private/public key pair as shown. The security of ElGamal is based on the difficulty of computing discrete logarithms, to recover either x given y, or k given K (next slide).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22118433-BE8C-4CA6-A019-A6618192C867}" type="slidenum">
              <a:rPr lang="en-AU" altLang="en-US" smtClean="0"/>
              <a:pPr eaLnBrk="1" hangingPunct="1">
                <a:spcBef>
                  <a:spcPct val="0"/>
                </a:spcBef>
              </a:pPr>
              <a:t>23</a:t>
            </a:fld>
            <a:endParaRPr lang="en-AU" altLang="en-US" smtClean="0"/>
          </a:p>
        </p:txBody>
      </p:sp>
      <p:sp>
        <p:nvSpPr>
          <p:cNvPr id="9216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79B7FD5F-C391-4109-8FD4-0C575B1154B3}" type="slidenum">
              <a:rPr lang="en-AU" altLang="en-US">
                <a:solidFill>
                  <a:srgbClr val="FFFFFF"/>
                </a:solidFill>
              </a:rPr>
              <a:pPr algn="r" eaLnBrk="1" hangingPunct="1">
                <a:spcBef>
                  <a:spcPct val="0"/>
                </a:spcBef>
              </a:pPr>
              <a:t>23</a:t>
            </a:fld>
            <a:endParaRPr lang="en-AU" altLang="en-US">
              <a:solidFill>
                <a:srgbClr val="FFFFFF"/>
              </a:solidFill>
            </a:endParaRPr>
          </a:p>
        </p:txBody>
      </p:sp>
      <p:sp>
        <p:nvSpPr>
          <p:cNvPr id="92164"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65"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Any user B that has access to A's public key can encrypt a message as shown. These steps correspond to Figure 9.1a in that Alice generates a public/private key pair; Bob encrypts using Alice's public key; and Alice decrypts using her private key. See text for details of why these steps result in M being recovered. Note that </a:t>
            </a:r>
            <a:r>
              <a:rPr lang="en-US" altLang="en-US" i="1" smtClean="0">
                <a:latin typeface="Arial" pitchFamily="34" charset="0"/>
                <a:ea typeface="ＭＳ Ｐゴシック" pitchFamily="34" charset="-128"/>
              </a:rPr>
              <a:t>K </a:t>
            </a:r>
            <a:r>
              <a:rPr lang="en-US" altLang="en-US" smtClean="0">
                <a:latin typeface="Arial" pitchFamily="34" charset="0"/>
                <a:ea typeface="ＭＳ Ｐゴシック" pitchFamily="34" charset="-128"/>
              </a:rPr>
              <a:t>functions as a one-time key, used to encrypt and decrypt the message. If a message must be broken up into blocks and sent as a sequence of encrypted blocks, a unique value of </a:t>
            </a:r>
            <a:r>
              <a:rPr lang="en-US" altLang="en-US" i="1" smtClean="0">
                <a:latin typeface="Arial" pitchFamily="34" charset="0"/>
                <a:ea typeface="ＭＳ Ｐゴシック" pitchFamily="34" charset="-128"/>
              </a:rPr>
              <a:t>k </a:t>
            </a:r>
            <a:r>
              <a:rPr lang="en-US" altLang="en-US" smtClean="0">
                <a:latin typeface="Arial" pitchFamily="34" charset="0"/>
                <a:ea typeface="ＭＳ Ｐゴシック" pitchFamily="34" charset="-128"/>
              </a:rPr>
              <a:t>should be used for each block. If k is used for more than one block, knowledge of one block m  of the message enables the user to compute other blocks as shown in the text.</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The basic idea with El Gamal encryption is to choose a random key, protect it, then use it to scramble the message by multiplying the message with it. Two bits of info have to be sent: the first to recover this temporary key, the second the actual scrambled message. See that El Gamal encryption involves 1 modulo exponentiation and a multiplication (vs 1 exponentiation for RSA).</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F26723C-0EEF-4CA2-AF08-C594936C4D75}" type="slidenum">
              <a:rPr lang="en-AU" altLang="en-US" smtClean="0"/>
              <a:pPr eaLnBrk="1" hangingPunct="1">
                <a:spcBef>
                  <a:spcPct val="0"/>
                </a:spcBef>
              </a:pPr>
              <a:t>24</a:t>
            </a:fld>
            <a:endParaRPr lang="en-AU" altLang="en-US" smtClean="0"/>
          </a:p>
        </p:txBody>
      </p:sp>
      <p:sp>
        <p:nvSpPr>
          <p:cNvPr id="9318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56983570-F897-46FB-BC1D-87220B4569BD}" type="slidenum">
              <a:rPr lang="en-AU" altLang="en-US">
                <a:solidFill>
                  <a:srgbClr val="FFFFFF"/>
                </a:solidFill>
              </a:rPr>
              <a:pPr algn="r" eaLnBrk="1" hangingPunct="1">
                <a:spcBef>
                  <a:spcPct val="0"/>
                </a:spcBef>
              </a:pPr>
              <a:t>24</a:t>
            </a:fld>
            <a:endParaRPr lang="en-AU" altLang="en-US">
              <a:solidFill>
                <a:srgbClr val="FFFFFF"/>
              </a:solidFill>
            </a:endParaRPr>
          </a:p>
        </p:txBody>
      </p:sp>
      <p:sp>
        <p:nvSpPr>
          <p:cNvPr id="93188"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3189"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Any user B that has access to A's public key can encrypt a message as shown. These steps correspond to Figure 9.1a in that Alice generates a public/private key pair; Bob encrypts using Alice's public key; and Alice decrypts using her private key. See text for details of why these steps result in M being recovered. Note that </a:t>
            </a:r>
            <a:r>
              <a:rPr lang="en-US" altLang="en-US" i="1" smtClean="0">
                <a:latin typeface="Arial" pitchFamily="34" charset="0"/>
                <a:ea typeface="ＭＳ Ｐゴシック" pitchFamily="34" charset="-128"/>
              </a:rPr>
              <a:t>K </a:t>
            </a:r>
            <a:r>
              <a:rPr lang="en-US" altLang="en-US" smtClean="0">
                <a:latin typeface="Arial" pitchFamily="34" charset="0"/>
                <a:ea typeface="ＭＳ Ｐゴシック" pitchFamily="34" charset="-128"/>
              </a:rPr>
              <a:t>functions as a one-time key, used to encrypt and decrypt the message. If a message must be broken up into blocks and sent as a sequence of encrypted blocks, a unique value of </a:t>
            </a:r>
            <a:r>
              <a:rPr lang="en-US" altLang="en-US" i="1" smtClean="0">
                <a:latin typeface="Arial" pitchFamily="34" charset="0"/>
                <a:ea typeface="ＭＳ Ｐゴシック" pitchFamily="34" charset="-128"/>
              </a:rPr>
              <a:t>k </a:t>
            </a:r>
            <a:r>
              <a:rPr lang="en-US" altLang="en-US" smtClean="0">
                <a:latin typeface="Arial" pitchFamily="34" charset="0"/>
                <a:ea typeface="ＭＳ Ｐゴシック" pitchFamily="34" charset="-128"/>
              </a:rPr>
              <a:t>should be used for each block. If k is used for more than one block, knowledge of one block m  of the message enables the user to compute other blocks as shown in the text.</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The basic idea with El Gamal encryption is to choose a random key, protect it, then use it to scramble the message by multiplying the message with it. Two bits of info have to be sent: the first to recover this temporary key, the second the actual scrambled message. See that El Gamal encryption involves 1 modulo exponentiation and a multiplication (vs 1 exponentiation for RSA).</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9AA49E5-5BAA-4061-B927-9EEFA9DB3F90}" type="slidenum">
              <a:rPr lang="en-AU" altLang="en-US" smtClean="0"/>
              <a:pPr eaLnBrk="1" hangingPunct="1">
                <a:spcBef>
                  <a:spcPct val="0"/>
                </a:spcBef>
              </a:pPr>
              <a:t>25</a:t>
            </a:fld>
            <a:endParaRPr lang="en-AU" altLang="en-US" smtClean="0"/>
          </a:p>
        </p:txBody>
      </p:sp>
      <p:sp>
        <p:nvSpPr>
          <p:cNvPr id="9421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3750C627-D465-4677-9990-7930A0994DED}" type="slidenum">
              <a:rPr lang="en-AU" altLang="en-US">
                <a:solidFill>
                  <a:srgbClr val="FFFFFF"/>
                </a:solidFill>
              </a:rPr>
              <a:pPr algn="r" eaLnBrk="1" hangingPunct="1">
                <a:spcBef>
                  <a:spcPct val="0"/>
                </a:spcBef>
              </a:pPr>
              <a:t>25</a:t>
            </a:fld>
            <a:endParaRPr lang="en-AU" altLang="en-US">
              <a:solidFill>
                <a:srgbClr val="FFFFFF"/>
              </a:solidFill>
            </a:endParaRPr>
          </a:p>
        </p:txBody>
      </p:sp>
      <p:sp>
        <p:nvSpPr>
          <p:cNvPr id="94212"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4213"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Any user B that has access to A's public key can encrypt a message as shown. These steps correspond to Figure 9.1a in that Alice generates a public/private key pair; Bob encrypts using Alice's public key; and Alice decrypts using her private key. See text for details of why these steps result in M being recovered. Note that </a:t>
            </a:r>
            <a:r>
              <a:rPr lang="en-US" altLang="en-US" i="1" smtClean="0">
                <a:latin typeface="Arial" pitchFamily="34" charset="0"/>
                <a:ea typeface="ＭＳ Ｐゴシック" pitchFamily="34" charset="-128"/>
              </a:rPr>
              <a:t>K </a:t>
            </a:r>
            <a:r>
              <a:rPr lang="en-US" altLang="en-US" smtClean="0">
                <a:latin typeface="Arial" pitchFamily="34" charset="0"/>
                <a:ea typeface="ＭＳ Ｐゴシック" pitchFamily="34" charset="-128"/>
              </a:rPr>
              <a:t>functions as a one-time key, used to encrypt and decrypt the message. If a message must be broken up into blocks and sent as a sequence of encrypted blocks, a unique value of </a:t>
            </a:r>
            <a:r>
              <a:rPr lang="en-US" altLang="en-US" i="1" smtClean="0">
                <a:latin typeface="Arial" pitchFamily="34" charset="0"/>
                <a:ea typeface="ＭＳ Ｐゴシック" pitchFamily="34" charset="-128"/>
              </a:rPr>
              <a:t>k </a:t>
            </a:r>
            <a:r>
              <a:rPr lang="en-US" altLang="en-US" smtClean="0">
                <a:latin typeface="Arial" pitchFamily="34" charset="0"/>
                <a:ea typeface="ＭＳ Ｐゴシック" pitchFamily="34" charset="-128"/>
              </a:rPr>
              <a:t>should be used for each block. If k is used for more than one block, knowledge of one block m  of the message enables the user to compute other blocks as shown in the text.</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The basic idea with El Gamal encryption is to choose a random key, protect it, then use it to scramble the message by multiplying the message with it. Two bits of info have to be sent: the first to recover this temporary key, the second the actual scrambled message. See that El Gamal encryption involves 1 modulo exponentiation and a multiplication (vs 1 exponentiation for RSA).</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8FE6753-C238-45B2-AFDC-D4C574602B87}" type="slidenum">
              <a:rPr lang="en-AU" altLang="en-US" smtClean="0"/>
              <a:pPr eaLnBrk="1" hangingPunct="1">
                <a:spcBef>
                  <a:spcPct val="0"/>
                </a:spcBef>
              </a:pPr>
              <a:t>26</a:t>
            </a:fld>
            <a:endParaRPr lang="en-AU" altLang="en-US" smtClean="0"/>
          </a:p>
        </p:txBody>
      </p:sp>
      <p:sp>
        <p:nvSpPr>
          <p:cNvPr id="9523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96B1CA1F-3376-41E3-9C35-B432EAE1B23D}" type="slidenum">
              <a:rPr lang="en-AU" altLang="en-US">
                <a:solidFill>
                  <a:srgbClr val="FFFFFF"/>
                </a:solidFill>
              </a:rPr>
              <a:pPr algn="r" eaLnBrk="1" hangingPunct="1">
                <a:spcBef>
                  <a:spcPct val="0"/>
                </a:spcBef>
              </a:pPr>
              <a:t>26</a:t>
            </a:fld>
            <a:endParaRPr lang="en-AU" altLang="en-US">
              <a:solidFill>
                <a:srgbClr val="FFFFFF"/>
              </a:solidFill>
            </a:endParaRPr>
          </a:p>
        </p:txBody>
      </p:sp>
      <p:sp>
        <p:nvSpPr>
          <p:cNvPr id="95236"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5237"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Any user B that has access to A's public key can encrypt a message as shown. These steps correspond to Figure 9.1a in that Alice generates a public/private key pair; Bob encrypts using Alice's public key; and Alice decrypts using her private key. See text for details of why these steps result in M being recovered. Note that </a:t>
            </a:r>
            <a:r>
              <a:rPr lang="en-US" altLang="en-US" i="1" smtClean="0">
                <a:latin typeface="Arial" pitchFamily="34" charset="0"/>
                <a:ea typeface="ＭＳ Ｐゴシック" pitchFamily="34" charset="-128"/>
              </a:rPr>
              <a:t>K </a:t>
            </a:r>
            <a:r>
              <a:rPr lang="en-US" altLang="en-US" smtClean="0">
                <a:latin typeface="Arial" pitchFamily="34" charset="0"/>
                <a:ea typeface="ＭＳ Ｐゴシック" pitchFamily="34" charset="-128"/>
              </a:rPr>
              <a:t>functions as a one-time key, used to encrypt and decrypt the message. If a message must be broken up into blocks and sent as a sequence of encrypted blocks, a unique value of </a:t>
            </a:r>
            <a:r>
              <a:rPr lang="en-US" altLang="en-US" i="1" smtClean="0">
                <a:latin typeface="Arial" pitchFamily="34" charset="0"/>
                <a:ea typeface="ＭＳ Ｐゴシック" pitchFamily="34" charset="-128"/>
              </a:rPr>
              <a:t>k </a:t>
            </a:r>
            <a:r>
              <a:rPr lang="en-US" altLang="en-US" smtClean="0">
                <a:latin typeface="Arial" pitchFamily="34" charset="0"/>
                <a:ea typeface="ＭＳ Ｐゴシック" pitchFamily="34" charset="-128"/>
              </a:rPr>
              <a:t>should be used for each block. If k is used for more than one block, knowledge of one block m  of the message enables the user to compute other blocks as shown in the text.</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The basic idea with El Gamal encryption is to choose a random key, protect it, then use it to scramble the message by multiplying the message with it. Two bits of info have to be sent: the first to recover this temporary key, the second the actual scrambled message. See that El Gamal encryption involves 1 modulo exponentiation and a multiplication (vs 1 exponentiation for RSA).</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8"/>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742950" indent="-285750"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6DF2945-40E2-4588-9C02-767DE326E4EC}" type="slidenum">
              <a:rPr lang="en-AU" altLang="en-US" smtClean="0"/>
              <a:pPr eaLnBrk="1" hangingPunct="1">
                <a:spcBef>
                  <a:spcPct val="0"/>
                </a:spcBef>
              </a:pPr>
              <a:t>27</a:t>
            </a:fld>
            <a:endParaRPr lang="en-AU" altLang="en-US" smtClean="0"/>
          </a:p>
        </p:txBody>
      </p:sp>
      <p:sp>
        <p:nvSpPr>
          <p:cNvPr id="9625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Arial" pitchFamily="34" charset="0"/>
                <a:ea typeface="ＭＳ Ｐゴシック" pitchFamily="34" charset="-128"/>
              </a:defRPr>
            </a:lvl9pPr>
          </a:lstStyle>
          <a:p>
            <a:pPr algn="r" eaLnBrk="1" hangingPunct="1">
              <a:spcBef>
                <a:spcPct val="0"/>
              </a:spcBef>
            </a:pPr>
            <a:fld id="{0BED12A9-B1C0-4A4A-A9D2-CB9EEF833579}" type="slidenum">
              <a:rPr lang="en-AU" altLang="en-US">
                <a:solidFill>
                  <a:srgbClr val="FFFFFF"/>
                </a:solidFill>
              </a:rPr>
              <a:pPr algn="r" eaLnBrk="1" hangingPunct="1">
                <a:spcBef>
                  <a:spcPct val="0"/>
                </a:spcBef>
              </a:pPr>
              <a:t>27</a:t>
            </a:fld>
            <a:endParaRPr lang="en-AU" altLang="en-US">
              <a:solidFill>
                <a:srgbClr val="FFFFFF"/>
              </a:solidFill>
            </a:endParaRPr>
          </a:p>
        </p:txBody>
      </p:sp>
      <p:sp>
        <p:nvSpPr>
          <p:cNvPr id="96260" name="Rectangle 2"/>
          <p:cNvSpPr>
            <a:spLocks noGrp="1" noRot="1" noChangeAspect="1" noChangeArrowheads="1" noTextEdit="1"/>
          </p:cNvSpPr>
          <p:nvPr>
            <p:ph type="sldImg"/>
          </p:nvPr>
        </p:nvSpPr>
        <p:spPr>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6261" name="Text Box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Any user B that has access to A's public key can encrypt a message as shown. These steps correspond to Figure 9.1a in that Alice generates a public/private key pair; Bob encrypts using Alice's public key; and Alice decrypts using her private key. See text for details of why these steps result in M being recovered. Note that </a:t>
            </a:r>
            <a:r>
              <a:rPr lang="en-US" altLang="en-US" i="1" smtClean="0">
                <a:latin typeface="Arial" pitchFamily="34" charset="0"/>
                <a:ea typeface="ＭＳ Ｐゴシック" pitchFamily="34" charset="-128"/>
              </a:rPr>
              <a:t>K </a:t>
            </a:r>
            <a:r>
              <a:rPr lang="en-US" altLang="en-US" smtClean="0">
                <a:latin typeface="Arial" pitchFamily="34" charset="0"/>
                <a:ea typeface="ＭＳ Ｐゴシック" pitchFamily="34" charset="-128"/>
              </a:rPr>
              <a:t>functions as a one-time key, used to encrypt and decrypt the message. If a message must be broken up into blocks and sent as a sequence of encrypted blocks, a unique value of </a:t>
            </a:r>
            <a:r>
              <a:rPr lang="en-US" altLang="en-US" i="1" smtClean="0">
                <a:latin typeface="Arial" pitchFamily="34" charset="0"/>
                <a:ea typeface="ＭＳ Ｐゴシック" pitchFamily="34" charset="-128"/>
              </a:rPr>
              <a:t>k </a:t>
            </a:r>
            <a:r>
              <a:rPr lang="en-US" altLang="en-US" smtClean="0">
                <a:latin typeface="Arial" pitchFamily="34" charset="0"/>
                <a:ea typeface="ＭＳ Ｐゴシック" pitchFamily="34" charset="-128"/>
              </a:rPr>
              <a:t>should be used for each block. If k is used for more than one block, knowledge of one block m  of the message enables the user to compute other blocks as shown in the text.</a:t>
            </a:r>
          </a:p>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mtClean="0">
                <a:latin typeface="Arial" pitchFamily="34" charset="0"/>
                <a:ea typeface="ＭＳ Ｐゴシック" pitchFamily="34" charset="-128"/>
              </a:rPr>
              <a:t>The basic idea with El Gamal encryption is to choose a random key, protect it, then use it to scramble the message by multiplying the message with it. Two bits of info have to be sent: the first to recover this temporary key, the second the actual scrambled message. See that El Gamal encryption involves 1 modulo exponentiation and a multiplication (vs 1 exponentiation for RSA).</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05002599-0E72-4B68-91F4-6DC932CC3A17}" type="slidenum">
              <a:rPr lang="en-AU" altLang="en-US" smtClean="0"/>
              <a:pPr eaLnBrk="1" hangingPunct="1">
                <a:spcBef>
                  <a:spcPct val="0"/>
                </a:spcBef>
              </a:pPr>
              <a:t>28</a:t>
            </a:fld>
            <a:endParaRPr lang="en-AU" altLang="en-US"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11 summary.</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B1F6499-D132-4706-B612-880510F8AE3C}" type="slidenum">
              <a:rPr lang="en-AU" altLang="en-US" smtClean="0"/>
              <a:pPr eaLnBrk="1" hangingPunct="1">
                <a:spcBef>
                  <a:spcPct val="0"/>
                </a:spcBef>
              </a:pPr>
              <a:t>29</a:t>
            </a:fld>
            <a:endParaRPr lang="en-AU" alt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A hash function H accepts a variable-length block of data M as input and produces a fixed-size hash value h = H(M). A "good" hash function has the property that the results of applying the function to a large set of inputs will produce outputs that are evenly distributed, and apparently random. In general terms, the principal object of a hash function is data integrity. A change to any bit or bits in M results, with high probability, in a change to the hash code. The kind of hash function needed for security applications is referred to as a cryptographic hash function. A cryptographic hash function is an algorithm for which it is computationally infeasible (because no attack is significantly more efficient than brute force) to find either (a) a data object that maps to a pre-specified hash result (the one-way property) or (b) two data objects that map to the same hash result (the collision-free property). Because of these characteristics, hash functions are often used to determine whether or not data has changed.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Stallings Figure 11.1 depicts the general operation of a cryptographic hash function. Typically, the input is padded out to an integer multiple of some fixed length (e.g., 1024 bits) and the padding includes the value of the length of the original message in bits. The length field is a security measure to increase the difficulty for an attacker to produce an alternative message with the same hash value. </a:t>
            </a: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227867F7-72A5-4AFD-85C2-6D5DCA3C9429}" type="slidenum">
              <a:rPr lang="en-AU" altLang="en-US" smtClean="0"/>
              <a:pPr eaLnBrk="1" hangingPunct="1">
                <a:spcBef>
                  <a:spcPct val="0"/>
                </a:spcBef>
              </a:pPr>
              <a:t>30</a:t>
            </a:fld>
            <a:endParaRPr lang="en-AU"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431CC02-75FE-4085-8448-2C92FCFDB6BB}" type="slidenum">
              <a:rPr lang="en-AU" altLang="en-US" smtClean="0"/>
              <a:pPr eaLnBrk="1" hangingPunct="1">
                <a:spcBef>
                  <a:spcPct val="0"/>
                </a:spcBef>
              </a:pPr>
              <a:t>31</a:t>
            </a:fld>
            <a:endParaRPr lang="en-AU" alt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In recent years, the most widely used hash function has been the Secure Hash Algorithm (SHA). The Secure Hash Algorithm (SHA) was developed by the National Institute of Standards and Technology (NIST) and published as a federal information processing standard (FIPS 180) in 1993; a revised version was issued as FIPS 180-1 in 1995 and is generally referred to as SHA-1. The actual standards document is entitled Secure Hash Standard. SHA is based on the hash function MD4 and its design closely models MD4. SHA-1 produces a hash value of 160 bits. In 2005, a research team described an attack in which two separate messages could be found that deliver the same SHA-1 hash using 2^69 operations, far fewer than the 2^80 operations previously thought needed to find a collision with an SHA-1 hash [WANG05]. This result has hastened the transition to newer, longer versions of SHA.</a:t>
            </a:r>
            <a:endParaRPr lang="en-AU" altLang="en-US" smtClean="0">
              <a:latin typeface="Arial" pitchFamily="34" charset="0"/>
              <a:ea typeface="ＭＳ Ｐゴシック"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ea typeface="ＭＳ Ｐゴシック" pitchFamily="34" charset="-128"/>
              </a:rPr>
              <a:t>Stallings Table 11.3 provides a comparison of the various parameters for the SHA hash functions.</a:t>
            </a:r>
          </a:p>
        </p:txBody>
      </p:sp>
      <p:sp>
        <p:nvSpPr>
          <p:cNvPr id="1187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7A02B4C-87C2-4F85-8434-BB60F1B46100}" type="slidenum">
              <a:rPr lang="en-AU" altLang="en-US" smtClean="0"/>
              <a:pPr eaLnBrk="1" hangingPunct="1">
                <a:spcBef>
                  <a:spcPct val="0"/>
                </a:spcBef>
              </a:pPr>
              <a:t>32</a:t>
            </a:fld>
            <a:endParaRPr lang="en-AU"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ea typeface="ＭＳ Ｐゴシック" pitchFamily="34" charset="-128"/>
              </a:rPr>
              <a:t>As yet, SHA-1 has not yet been "broken". That is, no one has demonstrated a technique for producing collisions in less than brute-force time. However, because SHA-1 is very similar in structure and in the basic mathematical operations used to MD5 and SHA-0, both of which have been broken, SHA-1 is considered insecure and has been phased out for SHA-2.</a:t>
            </a:r>
          </a:p>
          <a:p>
            <a:r>
              <a:rPr lang="en-US" altLang="en-US" smtClean="0">
                <a:latin typeface="Arial" pitchFamily="34" charset="0"/>
                <a:ea typeface="ＭＳ Ｐゴシック" pitchFamily="34" charset="-128"/>
              </a:rPr>
              <a:t>SHA-2, particularly the 512-bit version, would appear to provide unassailable security. However, SHA-2 shares the same structure and mathematical operations as its predecessors, and this is a cause for concern. Because it will take years to find a suitable replacement for SHA-2, should it become vulnerable, NIST decided to begin the process of developing a new hash standard.  Accordingly, NIST announced in 2007 a competition to produce the next generation NIST hash function, to be called SHA-3. NIST would like to have a new standard in place by the end of 2012, but emphasizes that this is not a fixed timeline.</a:t>
            </a:r>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07D982D9-D611-468D-8FE0-6C387B69AD4C}" type="slidenum">
              <a:rPr lang="en-AU" altLang="en-US" smtClean="0"/>
              <a:pPr eaLnBrk="1" hangingPunct="1">
                <a:spcBef>
                  <a:spcPct val="0"/>
                </a:spcBef>
              </a:pPr>
              <a:t>33</a:t>
            </a:fld>
            <a:endParaRPr lang="en-AU"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ea typeface="ＭＳ Ｐゴシック" pitchFamily="34" charset="-128"/>
              </a:rPr>
              <a:t>The basic requirements that must be satisfied by any candidate for SHA-3 are: </a:t>
            </a:r>
          </a:p>
          <a:p>
            <a:pPr>
              <a:buFontTx/>
              <a:buAutoNum type="arabicPeriod"/>
            </a:pPr>
            <a:r>
              <a:rPr lang="en-US" altLang="en-US" smtClean="0">
                <a:latin typeface="Arial" pitchFamily="34" charset="0"/>
                <a:ea typeface="ＭＳ Ｐゴシック" pitchFamily="34" charset="-128"/>
              </a:rPr>
              <a:t>It must be possible to replace SHA-2 with SHA-3 in any application by a simple drop-in substitution. Therefore, SHA-3 must support hash value lengths of 224, 256, 384, and 512 bits.  </a:t>
            </a:r>
          </a:p>
          <a:p>
            <a:pPr>
              <a:buFontTx/>
              <a:buAutoNum type="arabicPeriod"/>
            </a:pPr>
            <a:r>
              <a:rPr lang="en-US" altLang="en-US" smtClean="0">
                <a:latin typeface="Arial" pitchFamily="34" charset="0"/>
                <a:ea typeface="ＭＳ Ｐゴシック" pitchFamily="34" charset="-128"/>
              </a:rPr>
              <a:t>SHA-3 must preserve the online nature of SHA-2. That is, the algorithm must process comparatively small blocks (512 or 1024 bits) at a time instead of requiring that the entire message be buffered in memory before </a:t>
            </a:r>
          </a:p>
          <a:p>
            <a:r>
              <a:rPr lang="en-US" altLang="en-US" smtClean="0">
                <a:latin typeface="Arial" pitchFamily="34" charset="0"/>
                <a:ea typeface="ＭＳ Ｐゴシック" pitchFamily="34" charset="-128"/>
              </a:rPr>
              <a:t>Beyond these basic requirements, NIST has defined a set of evaluation criteria. These criteria are designed to reflect the requirements for the main applications supported by SHA-2, and are:</a:t>
            </a:r>
          </a:p>
          <a:p>
            <a:r>
              <a:rPr lang="en-US" altLang="en-US" smtClean="0">
                <a:latin typeface="Arial" pitchFamily="34" charset="0"/>
                <a:ea typeface="ＭＳ Ｐゴシック" pitchFamily="34" charset="-128"/>
              </a:rPr>
              <a:t>• Security: The strength of SHA-3 should be close to the theoretical maximum for the different required hash sizes, and for both preimage resistance and collision resistance. SHA-3 algorithms must be designed to resist any potentially successful attack on SHA-2 functions</a:t>
            </a:r>
          </a:p>
          <a:p>
            <a:r>
              <a:rPr lang="en-US" altLang="en-US" smtClean="0">
                <a:latin typeface="Arial" pitchFamily="34" charset="0"/>
                <a:ea typeface="ＭＳ Ｐゴシック" pitchFamily="34" charset="-128"/>
              </a:rPr>
              <a:t>• Cost: be both time and memory efficient over a range of hardware platforms.</a:t>
            </a:r>
          </a:p>
          <a:p>
            <a:r>
              <a:rPr lang="en-US" altLang="en-US" smtClean="0">
                <a:latin typeface="Arial" pitchFamily="34" charset="0"/>
                <a:ea typeface="ＭＳ Ｐゴシック" pitchFamily="34" charset="-128"/>
              </a:rPr>
              <a:t>• Algorithm and implementation characteristics: such as flexibility (e.g., tunable parameters for security/performance tradeoffs, opportunity for parallelization, and so on), and simplicity (which makes it easier to analyze the security properties of the algorithm)</a:t>
            </a:r>
          </a:p>
        </p:txBody>
      </p:sp>
      <p:sp>
        <p:nvSpPr>
          <p:cNvPr id="1300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6A8037FB-3D09-4C37-8B20-9C62A2167063}" type="slidenum">
              <a:rPr lang="en-AU" altLang="en-US" smtClean="0"/>
              <a:pPr eaLnBrk="1" hangingPunct="1">
                <a:spcBef>
                  <a:spcPct val="0"/>
                </a:spcBef>
              </a:pPr>
              <a:t>34</a:t>
            </a:fld>
            <a:endParaRPr lang="en-AU"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12E7E81-95D1-4C0E-B7C6-A1527F1257BB}" type="slidenum">
              <a:rPr lang="en-AU" altLang="en-US" smtClean="0"/>
              <a:pPr eaLnBrk="1" hangingPunct="1">
                <a:spcBef>
                  <a:spcPct val="0"/>
                </a:spcBef>
              </a:pPr>
              <a:t>35</a:t>
            </a:fld>
            <a:endParaRPr lang="en-AU" alt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One of the most fascinating and complex areas of cryptography is that of message authentication and the related area of digital signatures. </a:t>
            </a:r>
            <a:r>
              <a:rPr lang="en-AU" altLang="en-US" smtClean="0">
                <a:latin typeface="Arial" pitchFamily="34" charset="0"/>
                <a:ea typeface="ＭＳ Ｐゴシック" pitchFamily="34" charset="-128"/>
              </a:rPr>
              <a:t>We now consider how to protect message integrity (ie protection from modification), as well as confirming the identity of the sender. Generically this is the problem of message authentication, and in eCommerce applications is arguably more important than secrecy. Message Authentication is concerned with: protecting the integrity of a message, validating identity of originator, &amp; non-repudiation of origin (dispute resolution). There are three </a:t>
            </a:r>
            <a:r>
              <a:rPr lang="en-US" altLang="en-US" smtClean="0">
                <a:latin typeface="Times-Roman" charset="0"/>
                <a:ea typeface="ＭＳ Ｐゴシック" pitchFamily="34" charset="-128"/>
              </a:rPr>
              <a:t>types of functions that may be used to produce an authenticator: </a:t>
            </a:r>
            <a:r>
              <a:rPr lang="en-US" altLang="en-US" smtClean="0">
                <a:latin typeface="Arial" pitchFamily="34" charset="0"/>
                <a:ea typeface="ＭＳ Ｐゴシック" pitchFamily="34" charset="-128"/>
              </a:rPr>
              <a:t>a hash function, message encryption, message authentication code (MAC). Hash functions, and how they may serve for message authentication, are discussed in Chapter 11. The remainder of this section briefly examines the remaining two topics. The remainder of the chapter elaborates on the topic of MACs. </a:t>
            </a:r>
            <a:endParaRPr lang="en-AU" altLang="en-US" smtClean="0">
              <a:latin typeface="Arial" pitchFamily="34" charset="0"/>
              <a:ea typeface="ＭＳ Ｐゴシック"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2431F90-264F-407B-A580-CB322A800835}" type="slidenum">
              <a:rPr lang="en-AU" altLang="en-US" smtClean="0"/>
              <a:pPr eaLnBrk="1" hangingPunct="1">
                <a:spcBef>
                  <a:spcPct val="0"/>
                </a:spcBef>
              </a:pPr>
              <a:t>36</a:t>
            </a:fld>
            <a:endParaRPr lang="en-AU" alt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In the context of communications across a network, the attacks listed above can be identified, with more detail given in the text. The first two requirements (Disclosure: Release of message contents; and Traffic analysis: Discovery of the pattern of traffic between parties) belong in the realm of message confidentiality, and are handled using the encryption techniques already discussed. </a:t>
            </a:r>
            <a:r>
              <a:rPr lang="en-US" altLang="en-US" smtClean="0">
                <a:latin typeface="Arial" pitchFamily="34" charset="0"/>
                <a:ea typeface="ＭＳ Ｐゴシック" pitchFamily="34" charset="-128"/>
              </a:rPr>
              <a:t>Measures to deal with items 3 through 6 </a:t>
            </a:r>
            <a:r>
              <a:rPr lang="en-US" altLang="en-US" smtClean="0">
                <a:latin typeface="Arial" pitchFamily="34" charset="0"/>
                <a:ea typeface="ＭＳ Ｐゴシック" pitchFamily="34" charset="-128"/>
                <a:cs typeface="Arial" pitchFamily="34" charset="0"/>
              </a:rPr>
              <a:t>(Masquerade: Insertion of messages into the network from a fraudulent source; Content modification: of the contents of a message; Sequence modification: to a sequence of messages between parties; and Timing modification: Delay or replay of messages) </a:t>
            </a:r>
            <a:r>
              <a:rPr lang="en-US" altLang="en-US" smtClean="0">
                <a:latin typeface="Arial" pitchFamily="34" charset="0"/>
                <a:ea typeface="ＭＳ Ｐゴシック" pitchFamily="34" charset="-128"/>
              </a:rPr>
              <a:t>are generally regarded as message authentication. Mechanisms for dealing specifically with item 7 (</a:t>
            </a:r>
            <a:r>
              <a:rPr lang="en-US" altLang="en-US" smtClean="0">
                <a:latin typeface="Arial" pitchFamily="34" charset="0"/>
                <a:ea typeface="ＭＳ Ｐゴシック" pitchFamily="34" charset="-128"/>
                <a:cs typeface="Arial" pitchFamily="34" charset="0"/>
              </a:rPr>
              <a:t>Source repudiation: Denial of transmission of message by source) </a:t>
            </a:r>
            <a:r>
              <a:rPr lang="en-US" altLang="en-US" smtClean="0">
                <a:latin typeface="Arial" pitchFamily="34" charset="0"/>
                <a:ea typeface="ＭＳ Ｐゴシック" pitchFamily="34" charset="-128"/>
              </a:rPr>
              <a:t>come under the heading of digital signatures. Generally, a digital signature technique will also counter some or all of the attacks listed under items 3 through 6. Dealing with item 8 (</a:t>
            </a:r>
            <a:r>
              <a:rPr lang="en-US" altLang="en-US" smtClean="0">
                <a:latin typeface="Arial" pitchFamily="34" charset="0"/>
                <a:ea typeface="ＭＳ Ｐゴシック" pitchFamily="34" charset="-128"/>
                <a:cs typeface="Arial" pitchFamily="34" charset="0"/>
              </a:rPr>
              <a:t>Destination repudiation: Denial of receipt of message by destination) </a:t>
            </a:r>
            <a:r>
              <a:rPr lang="en-US" altLang="en-US" smtClean="0">
                <a:latin typeface="Arial" pitchFamily="34" charset="0"/>
                <a:ea typeface="ＭＳ Ｐゴシック" pitchFamily="34" charset="-128"/>
              </a:rPr>
              <a:t>may require a combination of the use of digital signatures and a protocol designed to counter this attack. </a:t>
            </a:r>
          </a:p>
          <a:p>
            <a:pPr eaLnBrk="1" hangingPunct="1"/>
            <a:r>
              <a:rPr lang="en-US" altLang="en-US" smtClean="0">
                <a:latin typeface="Arial" pitchFamily="34" charset="0"/>
                <a:ea typeface="ＭＳ Ｐゴシック" pitchFamily="34" charset="-128"/>
              </a:rPr>
              <a:t>In summary, message authentication is a procedure to verify that received messages come from the alleged source and have not been altered. Message authentication may also verify sequencing and timeliness. A digital signature is an authentication technique that also includes measures to counter repudiation by the source. </a:t>
            </a:r>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BD5D4CEC-ABD3-4C1F-BDD5-941DD3901975}" type="slidenum">
              <a:rPr lang="en-AU" altLang="en-US" smtClean="0"/>
              <a:pPr eaLnBrk="1" hangingPunct="1">
                <a:spcBef>
                  <a:spcPct val="0"/>
                </a:spcBef>
              </a:pPr>
              <a:t>37</a:t>
            </a:fld>
            <a:endParaRPr lang="en-AU" alt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12 summary.</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76C409E0-0E87-4AAF-9E05-D4B3AEAA3D38}" type="slidenum">
              <a:rPr lang="en-AU" altLang="en-US" smtClean="0"/>
              <a:pPr eaLnBrk="1" hangingPunct="1">
                <a:spcBef>
                  <a:spcPct val="0"/>
                </a:spcBef>
              </a:pPr>
              <a:t>38</a:t>
            </a:fld>
            <a:endParaRPr lang="en-AU" altLang="en-US" smtClean="0"/>
          </a:p>
        </p:txBody>
      </p:sp>
      <p:sp>
        <p:nvSpPr>
          <p:cNvPr id="79875" name="Rectangle 1026"/>
          <p:cNvSpPr>
            <a:spLocks noGrp="1" noRot="1" noChangeAspect="1" noChangeArrowheads="1" noTextEdit="1"/>
          </p:cNvSpPr>
          <p:nvPr>
            <p:ph type="sldImg"/>
          </p:nvPr>
        </p:nvSpPr>
        <p:spPr>
          <a:ln/>
        </p:spPr>
      </p:sp>
      <p:sp>
        <p:nvSpPr>
          <p:cNvPr id="798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most important development from the work on public-key cryptography is the digital signature. Message authentication protects two parties who exchange messages from any third party. However, it does not protect the two parties against each other either fraudulently creating, or denying creation, of a message. A digital signature is analogous to the handwritten signature, and provides a set of security capabilities that would be difficult to implement in any other way. It must have the following properties: </a:t>
            </a:r>
          </a:p>
          <a:p>
            <a:pPr eaLnBrk="1" hangingPunct="1"/>
            <a:r>
              <a:rPr lang="en-US" altLang="en-US" smtClean="0">
                <a:latin typeface="Arial" pitchFamily="34" charset="0"/>
                <a:ea typeface="ＭＳ Ｐゴシック" pitchFamily="34" charset="-128"/>
                <a:cs typeface="Arial" pitchFamily="34" charset="0"/>
              </a:rPr>
              <a:t>• It must verify the author and the date and time of the signature</a:t>
            </a:r>
          </a:p>
          <a:p>
            <a:pPr eaLnBrk="1" hangingPunct="1"/>
            <a:r>
              <a:rPr lang="en-US" altLang="en-US" smtClean="0">
                <a:latin typeface="Arial" pitchFamily="34" charset="0"/>
                <a:ea typeface="ＭＳ Ｐゴシック" pitchFamily="34" charset="-128"/>
                <a:cs typeface="Arial" pitchFamily="34" charset="0"/>
              </a:rPr>
              <a:t>• It must to authenticate the contents at the time of the signature</a:t>
            </a:r>
          </a:p>
          <a:p>
            <a:pPr eaLnBrk="1" hangingPunct="1"/>
            <a:r>
              <a:rPr lang="en-US" altLang="en-US" smtClean="0">
                <a:latin typeface="Arial" pitchFamily="34" charset="0"/>
                <a:ea typeface="ＭＳ Ｐゴシック" pitchFamily="34" charset="-128"/>
                <a:cs typeface="Arial" pitchFamily="34" charset="0"/>
              </a:rPr>
              <a:t>• It must be verifiable by third parties, to resolve disputes</a:t>
            </a:r>
          </a:p>
          <a:p>
            <a:pPr eaLnBrk="1" hangingPunct="1"/>
            <a:r>
              <a:rPr lang="en-US" altLang="en-US" smtClean="0">
                <a:latin typeface="Arial" pitchFamily="34" charset="0"/>
                <a:ea typeface="ＭＳ Ｐゴシック" pitchFamily="34" charset="-128"/>
                <a:cs typeface="Arial" pitchFamily="34" charset="0"/>
              </a:rPr>
              <a:t>Thus, the digital signature function includes the authentication function.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Stallings Figure 13.1 is a generic model of the process of making and using digital signatures. Bob can sign a message using a digital signature generation algorithm. The inputs to the algorithm are the message and Bob's private key. Any other user, say Alice, can verify the signature using a verification algorithm, whose inputs are the message, the signature, and Bob's public key. </a:t>
            </a:r>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23517610-1DCB-4FEB-8592-DBDD941E6F48}" type="slidenum">
              <a:rPr lang="en-AU" altLang="en-US" smtClean="0"/>
              <a:pPr eaLnBrk="1" hangingPunct="1">
                <a:spcBef>
                  <a:spcPct val="0"/>
                </a:spcBef>
              </a:pPr>
              <a:t>39</a:t>
            </a:fld>
            <a:endParaRPr lang="en-AU"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Stallings Figure 13.1 is a generic model of the process of making and using digital signatures. Bob can sign a message using a digital signature generation algorithm. The inputs to the algorithm are the message and Bob's private key. Any other user, say Alice, can verify the signature using a verification algorithm, whose inputs are the message, the signature, and Bob's public key. </a:t>
            </a:r>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0B23BF5-53AA-4421-ACBA-26F7295BAC87}" type="slidenum">
              <a:rPr lang="en-AU" altLang="en-US" smtClean="0"/>
              <a:pPr eaLnBrk="1" hangingPunct="1">
                <a:spcBef>
                  <a:spcPct val="0"/>
                </a:spcBef>
              </a:pPr>
              <a:t>40</a:t>
            </a:fld>
            <a:endParaRPr lang="en-AU"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Stallings Figure 13.1 is a generic model of the process of making and using digital signatures. Bob can sign a message using a digital signature generation algorithm. The inputs to the algorithm are the message and Bob's private key. Any other user, say Alice, can verify the signature using a verification algorithm, whose inputs are the message, the signature, and Bob's public key. </a:t>
            </a:r>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2ABAA135-786C-4F6F-AFC0-7364471CDFCC}" type="slidenum">
              <a:rPr lang="en-AU" altLang="en-US" smtClean="0"/>
              <a:pPr eaLnBrk="1" hangingPunct="1">
                <a:spcBef>
                  <a:spcPct val="0"/>
                </a:spcBef>
              </a:pPr>
              <a:t>41</a:t>
            </a:fld>
            <a:endParaRPr lang="en-AU"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100" smtClean="0">
                <a:latin typeface="Arial" pitchFamily="34" charset="0"/>
                <a:ea typeface="ＭＳ Ｐゴシック" pitchFamily="34" charset="-128"/>
              </a:rPr>
              <a:t>[GOLD88] lists the following types of attacks, in order of increasing severity. Here A denotes the user whose signature is being attacked and C denotes the attacker. </a:t>
            </a:r>
          </a:p>
          <a:p>
            <a:pPr eaLnBrk="1" hangingPunct="1"/>
            <a:r>
              <a:rPr lang="en-US" altLang="en-US" sz="1100" smtClean="0">
                <a:latin typeface="Arial" pitchFamily="34" charset="0"/>
                <a:ea typeface="ＭＳ Ｐゴシック" pitchFamily="34" charset="-128"/>
              </a:rPr>
              <a:t>• </a:t>
            </a:r>
            <a:r>
              <a:rPr lang="en-US" altLang="en-US" sz="1100" b="1" smtClean="0">
                <a:latin typeface="Arial" pitchFamily="34" charset="0"/>
                <a:ea typeface="ＭＳ Ｐゴシック" pitchFamily="34" charset="-128"/>
              </a:rPr>
              <a:t>Key-only attack</a:t>
            </a:r>
            <a:r>
              <a:rPr lang="en-US" altLang="en-US" sz="1100" smtClean="0">
                <a:latin typeface="Arial" pitchFamily="34" charset="0"/>
                <a:ea typeface="ＭＳ Ｐゴシック" pitchFamily="34" charset="-128"/>
              </a:rPr>
              <a:t>: C only knows A's public key. </a:t>
            </a:r>
          </a:p>
          <a:p>
            <a:pPr eaLnBrk="1" hangingPunct="1"/>
            <a:r>
              <a:rPr lang="en-US" altLang="en-US" sz="1100" smtClean="0">
                <a:latin typeface="Arial" pitchFamily="34" charset="0"/>
                <a:ea typeface="ＭＳ Ｐゴシック" pitchFamily="34" charset="-128"/>
              </a:rPr>
              <a:t>• </a:t>
            </a:r>
            <a:r>
              <a:rPr lang="en-US" altLang="en-US" sz="1100" b="1" smtClean="0">
                <a:latin typeface="Arial" pitchFamily="34" charset="0"/>
                <a:ea typeface="ＭＳ Ｐゴシック" pitchFamily="34" charset="-128"/>
              </a:rPr>
              <a:t>Known message attack</a:t>
            </a:r>
            <a:r>
              <a:rPr lang="en-US" altLang="en-US" sz="1100" smtClean="0">
                <a:latin typeface="Arial" pitchFamily="34" charset="0"/>
                <a:ea typeface="ＭＳ Ｐゴシック" pitchFamily="34" charset="-128"/>
              </a:rPr>
              <a:t>: C is given access to a set of messages and signatures.</a:t>
            </a:r>
          </a:p>
          <a:p>
            <a:pPr eaLnBrk="1" hangingPunct="1"/>
            <a:r>
              <a:rPr lang="en-US" altLang="en-US" sz="1100" smtClean="0">
                <a:latin typeface="Arial" pitchFamily="34" charset="0"/>
                <a:ea typeface="ＭＳ Ｐゴシック" pitchFamily="34" charset="-128"/>
              </a:rPr>
              <a:t>• </a:t>
            </a:r>
            <a:r>
              <a:rPr lang="en-US" altLang="en-US" sz="1100" b="1" smtClean="0">
                <a:latin typeface="Arial" pitchFamily="34" charset="0"/>
                <a:ea typeface="ＭＳ Ｐゴシック" pitchFamily="34" charset="-128"/>
              </a:rPr>
              <a:t>Generic chosen message attack</a:t>
            </a:r>
            <a:r>
              <a:rPr lang="en-US" altLang="en-US" sz="1100" smtClean="0">
                <a:latin typeface="Arial" pitchFamily="34" charset="0"/>
                <a:ea typeface="ＭＳ Ｐゴシック" pitchFamily="34" charset="-128"/>
              </a:rPr>
              <a:t>: C chooses a list of messages before attempting to breaks A's signature scheme, independent of A's public key. C then obtains from A valid signatures for the chosen messages. The attack is generic because it does not depend on A's public key; the same attack is used against everyone. </a:t>
            </a:r>
          </a:p>
          <a:p>
            <a:pPr eaLnBrk="1" hangingPunct="1"/>
            <a:r>
              <a:rPr lang="en-US" altLang="en-US" sz="1100" smtClean="0">
                <a:latin typeface="Arial" pitchFamily="34" charset="0"/>
                <a:ea typeface="ＭＳ Ｐゴシック" pitchFamily="34" charset="-128"/>
              </a:rPr>
              <a:t>• </a:t>
            </a:r>
            <a:r>
              <a:rPr lang="en-US" altLang="en-US" sz="1100" b="1" smtClean="0">
                <a:latin typeface="Arial" pitchFamily="34" charset="0"/>
                <a:ea typeface="ＭＳ Ｐゴシック" pitchFamily="34" charset="-128"/>
              </a:rPr>
              <a:t>Directed chosen message attack</a:t>
            </a:r>
            <a:r>
              <a:rPr lang="en-US" altLang="en-US" sz="1100" smtClean="0">
                <a:latin typeface="Arial" pitchFamily="34" charset="0"/>
                <a:ea typeface="ＭＳ Ｐゴシック" pitchFamily="34" charset="-128"/>
              </a:rPr>
              <a:t>: Similar to the generic attack, except that the list of messages is chosen after C knows A's public key but before signatures are seen. </a:t>
            </a:r>
          </a:p>
          <a:p>
            <a:pPr eaLnBrk="1" hangingPunct="1"/>
            <a:r>
              <a:rPr lang="en-US" altLang="en-US" sz="1100" smtClean="0">
                <a:latin typeface="Arial" pitchFamily="34" charset="0"/>
                <a:ea typeface="ＭＳ Ｐゴシック" pitchFamily="34" charset="-128"/>
              </a:rPr>
              <a:t>• </a:t>
            </a:r>
            <a:r>
              <a:rPr lang="en-US" altLang="en-US" sz="1100" b="1" smtClean="0">
                <a:latin typeface="Arial" pitchFamily="34" charset="0"/>
                <a:ea typeface="ＭＳ Ｐゴシック" pitchFamily="34" charset="-128"/>
              </a:rPr>
              <a:t>Adaptive chosen message attack</a:t>
            </a:r>
            <a:r>
              <a:rPr lang="en-US" altLang="en-US" sz="1100" smtClean="0">
                <a:latin typeface="Arial" pitchFamily="34" charset="0"/>
                <a:ea typeface="ＭＳ Ｐゴシック" pitchFamily="34" charset="-128"/>
              </a:rPr>
              <a:t>: C is allowed to use A as an "oracle." This means the A may request signatures of messages that depend on previously obtained message-signature pairs.   </a:t>
            </a:r>
          </a:p>
          <a:p>
            <a:pPr eaLnBrk="1" hangingPunct="1"/>
            <a:r>
              <a:rPr lang="en-US" altLang="en-US" sz="1100" smtClean="0">
                <a:latin typeface="Arial" pitchFamily="34" charset="0"/>
                <a:ea typeface="ＭＳ Ｐゴシック" pitchFamily="34" charset="-128"/>
              </a:rPr>
              <a:t>[GOLD88] then defines success as breaking a signature scheme as an outcome in which C can do any of the following with a non-negligible probability:  </a:t>
            </a:r>
          </a:p>
          <a:p>
            <a:pPr eaLnBrk="1" hangingPunct="1"/>
            <a:r>
              <a:rPr lang="en-US" altLang="en-US" sz="1100" smtClean="0">
                <a:latin typeface="Arial" pitchFamily="34" charset="0"/>
                <a:ea typeface="ＭＳ Ｐゴシック" pitchFamily="34" charset="-128"/>
              </a:rPr>
              <a:t>• </a:t>
            </a:r>
            <a:r>
              <a:rPr lang="en-US" altLang="en-US" sz="1100" b="1" smtClean="0">
                <a:latin typeface="Arial" pitchFamily="34" charset="0"/>
                <a:ea typeface="ＭＳ Ｐゴシック" pitchFamily="34" charset="-128"/>
              </a:rPr>
              <a:t>Total break</a:t>
            </a:r>
            <a:r>
              <a:rPr lang="en-US" altLang="en-US" sz="1100" smtClean="0">
                <a:latin typeface="Arial" pitchFamily="34" charset="0"/>
                <a:ea typeface="ＭＳ Ｐゴシック" pitchFamily="34" charset="-128"/>
              </a:rPr>
              <a:t>: C determines A's private key. • Universal forgery: C finds an efficient signing algorithm that provides an equivalent way of constructing signatures on arbitrary messages. </a:t>
            </a:r>
          </a:p>
          <a:p>
            <a:pPr eaLnBrk="1" hangingPunct="1"/>
            <a:r>
              <a:rPr lang="en-US" altLang="en-US" sz="1100" smtClean="0">
                <a:latin typeface="Arial" pitchFamily="34" charset="0"/>
                <a:ea typeface="ＭＳ Ｐゴシック" pitchFamily="34" charset="-128"/>
              </a:rPr>
              <a:t>• </a:t>
            </a:r>
            <a:r>
              <a:rPr lang="en-US" altLang="en-US" sz="1100" b="1" smtClean="0">
                <a:latin typeface="Arial" pitchFamily="34" charset="0"/>
                <a:ea typeface="ＭＳ Ｐゴシック" pitchFamily="34" charset="-128"/>
              </a:rPr>
              <a:t>Selective forgery</a:t>
            </a:r>
            <a:r>
              <a:rPr lang="en-US" altLang="en-US" sz="1100" smtClean="0">
                <a:latin typeface="Arial" pitchFamily="34" charset="0"/>
                <a:ea typeface="ＭＳ Ｐゴシック" pitchFamily="34" charset="-128"/>
              </a:rPr>
              <a:t>: C forges a signature for a particular message chosen by C. </a:t>
            </a:r>
          </a:p>
          <a:p>
            <a:pPr eaLnBrk="1" hangingPunct="1"/>
            <a:r>
              <a:rPr lang="en-US" altLang="en-US" sz="1100" smtClean="0">
                <a:latin typeface="Arial" pitchFamily="34" charset="0"/>
                <a:ea typeface="ＭＳ Ｐゴシック" pitchFamily="34" charset="-128"/>
              </a:rPr>
              <a:t>• </a:t>
            </a:r>
            <a:r>
              <a:rPr lang="en-US" altLang="en-US" sz="1100" b="1" smtClean="0">
                <a:latin typeface="Arial" pitchFamily="34" charset="0"/>
                <a:ea typeface="ＭＳ Ｐゴシック" pitchFamily="34" charset="-128"/>
              </a:rPr>
              <a:t>Existential forgery</a:t>
            </a:r>
            <a:r>
              <a:rPr lang="en-US" altLang="en-US" sz="1100" smtClean="0">
                <a:latin typeface="Arial" pitchFamily="34" charset="0"/>
                <a:ea typeface="ＭＳ Ｐゴシック" pitchFamily="34" charset="-128"/>
              </a:rPr>
              <a:t>: C forges a signature for at least one message. C has no control over the message. Consequently this forgery may only be a minor nuisance to A.</a:t>
            </a:r>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78A3A1B5-8184-4BE4-9616-56BE9E7C7AE9}" type="slidenum">
              <a:rPr lang="en-AU" altLang="en-US" smtClean="0"/>
              <a:pPr eaLnBrk="1" hangingPunct="1">
                <a:spcBef>
                  <a:spcPct val="0"/>
                </a:spcBef>
              </a:pPr>
              <a:t>42</a:t>
            </a:fld>
            <a:endParaRPr lang="en-AU"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AA33B67-09B3-4355-94BF-FB69EB222CB4}" type="slidenum">
              <a:rPr lang="en-AU" altLang="en-US" smtClean="0"/>
              <a:pPr eaLnBrk="1" hangingPunct="1">
                <a:spcBef>
                  <a:spcPct val="0"/>
                </a:spcBef>
              </a:pPr>
              <a:t>43</a:t>
            </a:fld>
            <a:endParaRPr lang="en-AU" alt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On the basis of the properties on the previous slide, we can formulate the requirements for a digital signature as shown. A variety of approaches has been proposed for the digital signature function. A secure hash function, embedded in a scheme such as that shown in Stallings Figure 13.2, provides a basis for satisfying these requirements. However care must be taken in the design of the details of the scheme. These approaches fall into two categories: direct and arbitrated. </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A5BD003-AD84-4CBB-B322-5A1642A227ED}" type="slidenum">
              <a:rPr lang="en-AU" altLang="en-US" smtClean="0"/>
              <a:pPr eaLnBrk="1" hangingPunct="1">
                <a:spcBef>
                  <a:spcPct val="0"/>
                </a:spcBef>
              </a:pPr>
              <a:t>44</a:t>
            </a:fld>
            <a:endParaRPr lang="en-AU" altLang="en-US" smtClean="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13 summary</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2A92FFE9-3850-4BF3-81F4-45A9347000D9}" type="slidenum">
              <a:rPr lang="en-AU" altLang="en-US" smtClean="0"/>
              <a:pPr eaLnBrk="1" hangingPunct="1">
                <a:spcBef>
                  <a:spcPct val="0"/>
                </a:spcBef>
              </a:pPr>
              <a:t>45</a:t>
            </a:fld>
            <a:endParaRPr lang="en-AU" alt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topics of cryptographic key management and cryptographic key distribution are complex, involving cryptographic, protocol, and management considerations. The purpose of this chapter is to give the reader a feel for the issues involved and a broad survey of the various aspects of key management and distribution. </a:t>
            </a:r>
            <a:endParaRPr lang="en-US" altLang="en-US" smtClean="0">
              <a:latin typeface="Times-Roman" charset="0"/>
              <a:ea typeface="ＭＳ Ｐゴシック"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38B26F3-0B35-4274-9213-4C4B4E20C111}" type="slidenum">
              <a:rPr lang="en-AU" altLang="en-US" smtClean="0"/>
              <a:pPr eaLnBrk="1" hangingPunct="1">
                <a:spcBef>
                  <a:spcPct val="0"/>
                </a:spcBef>
              </a:pPr>
              <a:t>46</a:t>
            </a:fld>
            <a:endParaRPr lang="en-AU" alt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For symmetric encryption to work, the two parties to an exchange must share the same key, and that key must be protected from access by others. Furthermore, frequent key changes are usually desirable to limit the amount of data compromised if an attacker learns the key. </a:t>
            </a:r>
            <a:r>
              <a:rPr lang="en-AU" altLang="en-US" smtClean="0">
                <a:latin typeface="Arial" pitchFamily="34" charset="0"/>
                <a:ea typeface="ＭＳ Ｐゴシック" pitchFamily="34" charset="-128"/>
              </a:rPr>
              <a:t>This is one of the most critical areas in security systems - on many occasions systems have been broken, not because of a poor encryption algorithm, but because of poor key selection or management. It is </a:t>
            </a:r>
            <a:r>
              <a:rPr lang="en-AU" altLang="en-US" b="1" smtClean="0">
                <a:latin typeface="Arial" pitchFamily="34" charset="0"/>
                <a:ea typeface="ＭＳ Ｐゴシック" pitchFamily="34" charset="-128"/>
              </a:rPr>
              <a:t>absolutely critical</a:t>
            </a:r>
            <a:r>
              <a:rPr lang="en-AU" altLang="en-US" smtClean="0">
                <a:latin typeface="Arial" pitchFamily="34" charset="0"/>
                <a:ea typeface="ＭＳ Ｐゴシック" pitchFamily="34" charset="-128"/>
              </a:rPr>
              <a:t> to get this right!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4C10466-0ACB-4C4E-8626-A7892BE88F84}" type="slidenum">
              <a:rPr lang="en-AU" altLang="en-US" smtClean="0"/>
              <a:pPr eaLnBrk="1" hangingPunct="1">
                <a:spcBef>
                  <a:spcPct val="0"/>
                </a:spcBef>
              </a:pPr>
              <a:t>47</a:t>
            </a:fld>
            <a:endParaRPr lang="en-AU" alt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For symmetric encryption to work, the two parties to an exchange must share the same key, and that key must be protected from access by others. Furthermore, frequent key changes are usually desirable to limit the amount of data compromised if an attacker learns the key. </a:t>
            </a:r>
            <a:r>
              <a:rPr lang="en-AU" altLang="en-US" smtClean="0">
                <a:latin typeface="Arial" pitchFamily="34" charset="0"/>
                <a:ea typeface="ＭＳ Ｐゴシック" pitchFamily="34" charset="-128"/>
              </a:rPr>
              <a:t>This is one of the most critical areas in security systems - on many occasions systems have been broken, not because of a poor encryption algorithm, but because of poor key selection or management. It is </a:t>
            </a:r>
            <a:r>
              <a:rPr lang="en-AU" altLang="en-US" b="1" smtClean="0">
                <a:latin typeface="Arial" pitchFamily="34" charset="0"/>
                <a:ea typeface="ＭＳ Ｐゴシック" pitchFamily="34" charset="-128"/>
              </a:rPr>
              <a:t>absolutely critical</a:t>
            </a:r>
            <a:r>
              <a:rPr lang="en-AU" altLang="en-US" smtClean="0">
                <a:latin typeface="Arial" pitchFamily="34" charset="0"/>
                <a:ea typeface="ＭＳ Ｐゴシック" pitchFamily="34" charset="-128"/>
              </a:rPr>
              <a:t> to get this right!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D57A29B-482C-4B91-A9AD-82D3E9EB474C}" type="slidenum">
              <a:rPr lang="en-AU" altLang="en-US" smtClean="0"/>
              <a:pPr eaLnBrk="1" hangingPunct="1">
                <a:spcBef>
                  <a:spcPct val="0"/>
                </a:spcBef>
              </a:pPr>
              <a:t>48</a:t>
            </a:fld>
            <a:endParaRPr lang="en-AU" alt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For symmetric encryption to work, the two parties to an exchange must share the same key, and that key must be protected from access by others. Furthermore, frequent key changes are usually desirable to limit the amount of data compromised if an attacker learns the key. </a:t>
            </a:r>
            <a:r>
              <a:rPr lang="en-AU" altLang="en-US" smtClean="0">
                <a:latin typeface="Arial" pitchFamily="34" charset="0"/>
                <a:ea typeface="ＭＳ Ｐゴシック" pitchFamily="34" charset="-128"/>
              </a:rPr>
              <a:t>This is one of the most critical areas in security systems - on many occasions systems have been broken, not because of a poor encryption algorithm, but because of poor key selection or management. It is </a:t>
            </a:r>
            <a:r>
              <a:rPr lang="en-AU" altLang="en-US" b="1" smtClean="0">
                <a:latin typeface="Arial" pitchFamily="34" charset="0"/>
                <a:ea typeface="ＭＳ Ｐゴシック" pitchFamily="34" charset="-128"/>
              </a:rPr>
              <a:t>absolutely critical</a:t>
            </a:r>
            <a:r>
              <a:rPr lang="en-AU" altLang="en-US" smtClean="0">
                <a:latin typeface="Arial" pitchFamily="34" charset="0"/>
                <a:ea typeface="ＭＳ Ｐゴシック" pitchFamily="34" charset="-128"/>
              </a:rPr>
              <a:t> to get this right! </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E2EBF57D-5243-4B94-B85B-1A7760BE93EA}" type="slidenum">
              <a:rPr lang="en-AU" altLang="en-US" smtClean="0"/>
              <a:pPr eaLnBrk="1" hangingPunct="1">
                <a:spcBef>
                  <a:spcPct val="0"/>
                </a:spcBef>
              </a:pPr>
              <a:t>49</a:t>
            </a:fld>
            <a:endParaRPr lang="en-AU" alt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strength of any cryptographic system thus depends on the key distribution technique. For two parties A and B, key distribution can be achieved in a number of ways:</a:t>
            </a:r>
          </a:p>
          <a:p>
            <a:pPr eaLnBrk="1" hangingPunct="1"/>
            <a:r>
              <a:rPr lang="en-US" altLang="en-US" smtClean="0">
                <a:latin typeface="Arial" pitchFamily="34" charset="0"/>
                <a:ea typeface="ＭＳ Ｐゴシック" pitchFamily="34" charset="-128"/>
                <a:cs typeface="Arial" pitchFamily="34" charset="0"/>
              </a:rPr>
              <a:t>Physical delivery (1 &amp; 2) is </a:t>
            </a:r>
            <a:r>
              <a:rPr lang="en-AU" altLang="en-US" smtClean="0">
                <a:latin typeface="Arial" pitchFamily="34" charset="0"/>
                <a:ea typeface="ＭＳ Ｐゴシック" pitchFamily="34" charset="-128"/>
                <a:cs typeface="Arial" pitchFamily="34" charset="0"/>
              </a:rPr>
              <a:t>simplest - but only applicable when there is personal contact between recipient and key issuer. This is fine for link encryption where devices &amp; keys occur in pairs, but does not scale as number of parties who wish to communicate grows (see next slide). 3 is mostly based on 1 or 2 occurring first, and also suffers that if </a:t>
            </a:r>
            <a:r>
              <a:rPr lang="en-US" altLang="en-US" smtClean="0">
                <a:latin typeface="Arial" pitchFamily="34" charset="0"/>
                <a:ea typeface="ＭＳ Ｐゴシック" pitchFamily="34" charset="-128"/>
                <a:cs typeface="Arial" pitchFamily="34" charset="0"/>
              </a:rPr>
              <a:t>an attacker ever succeeds in gaining access to one key, then all subsequent keys will be revealed. </a:t>
            </a:r>
            <a:endParaRPr lang="en-AU" altLang="en-US" smtClean="0">
              <a:latin typeface="Arial" pitchFamily="34" charset="0"/>
              <a:ea typeface="ＭＳ Ｐゴシック" pitchFamily="34" charset="-128"/>
              <a:cs typeface="Arial" pitchFamily="34" charset="0"/>
            </a:endParaRPr>
          </a:p>
          <a:p>
            <a:pPr eaLnBrk="1" hangingPunct="1"/>
            <a:r>
              <a:rPr lang="en-US" altLang="en-US" smtClean="0">
                <a:latin typeface="Arial" pitchFamily="34" charset="0"/>
                <a:ea typeface="ＭＳ Ｐゴシック" pitchFamily="34" charset="-128"/>
                <a:cs typeface="Arial" pitchFamily="34" charset="0"/>
              </a:rPr>
              <a:t>A third party</a:t>
            </a:r>
            <a:r>
              <a:rPr lang="en-AU" altLang="en-US" smtClean="0">
                <a:latin typeface="Arial" pitchFamily="34" charset="0"/>
                <a:ea typeface="ＭＳ Ｐゴシック" pitchFamily="34" charset="-128"/>
                <a:cs typeface="Arial" pitchFamily="34" charset="0"/>
              </a:rPr>
              <a:t>, whom all parties trust, can be used </a:t>
            </a:r>
            <a:r>
              <a:rPr lang="en-US" altLang="en-US" smtClean="0">
                <a:latin typeface="Arial" pitchFamily="34" charset="0"/>
                <a:ea typeface="ＭＳ Ｐゴシック" pitchFamily="34" charset="-128"/>
                <a:cs typeface="Arial" pitchFamily="34" charset="0"/>
              </a:rPr>
              <a:t>as </a:t>
            </a:r>
            <a:r>
              <a:rPr lang="en-AU" altLang="en-US" smtClean="0">
                <a:latin typeface="Arial" pitchFamily="34" charset="0"/>
                <a:ea typeface="ＭＳ Ｐゴシック" pitchFamily="34" charset="-128"/>
                <a:cs typeface="Arial" pitchFamily="34" charset="0"/>
              </a:rPr>
              <a:t>a </a:t>
            </a:r>
            <a:r>
              <a:rPr lang="en-AU" altLang="en-US" b="1" smtClean="0">
                <a:latin typeface="Arial" pitchFamily="34" charset="0"/>
                <a:ea typeface="ＭＳ Ｐゴシック" pitchFamily="34" charset="-128"/>
                <a:cs typeface="Arial" pitchFamily="34" charset="0"/>
              </a:rPr>
              <a:t>trusted intermediary</a:t>
            </a:r>
            <a:r>
              <a:rPr lang="en-AU" altLang="en-US" smtClean="0">
                <a:latin typeface="Arial" pitchFamily="34" charset="0"/>
                <a:ea typeface="ＭＳ Ｐゴシック" pitchFamily="34" charset="-128"/>
                <a:cs typeface="Arial" pitchFamily="34" charset="0"/>
              </a:rPr>
              <a:t> to mediate the establishment of secure communications between them (4). Must trust intermediary not to abuse the knowledge of all session keys.  </a:t>
            </a:r>
            <a:r>
              <a:rPr lang="en-US" altLang="en-US" smtClean="0">
                <a:latin typeface="Arial" pitchFamily="34" charset="0"/>
                <a:ea typeface="ＭＳ Ｐゴシック" pitchFamily="34" charset="-128"/>
                <a:cs typeface="Arial" pitchFamily="34" charset="0"/>
              </a:rPr>
              <a:t>As number of parties grow, some variant of 4 is only practical solution to the huge growth in number of keys potentially needed.</a:t>
            </a: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82234A61-82F1-4295-B1B5-813F0CF22638}" type="slidenum">
              <a:rPr lang="en-AU" altLang="en-US" smtClean="0"/>
              <a:pPr eaLnBrk="1" hangingPunct="1">
                <a:spcBef>
                  <a:spcPct val="0"/>
                </a:spcBef>
              </a:pPr>
              <a:t>50</a:t>
            </a:fld>
            <a:endParaRPr lang="en-AU" alt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strength of any cryptographic system thus depends on the key distribution technique. For two parties A and B, key distribution can be achieved in a number of ways:</a:t>
            </a:r>
          </a:p>
          <a:p>
            <a:pPr eaLnBrk="1" hangingPunct="1"/>
            <a:r>
              <a:rPr lang="en-US" altLang="en-US" smtClean="0">
                <a:latin typeface="Arial" pitchFamily="34" charset="0"/>
                <a:ea typeface="ＭＳ Ｐゴシック" pitchFamily="34" charset="-128"/>
                <a:cs typeface="Arial" pitchFamily="34" charset="0"/>
              </a:rPr>
              <a:t>Physical delivery (1 &amp; 2) is </a:t>
            </a:r>
            <a:r>
              <a:rPr lang="en-AU" altLang="en-US" smtClean="0">
                <a:latin typeface="Arial" pitchFamily="34" charset="0"/>
                <a:ea typeface="ＭＳ Ｐゴシック" pitchFamily="34" charset="-128"/>
                <a:cs typeface="Arial" pitchFamily="34" charset="0"/>
              </a:rPr>
              <a:t>simplest - but only applicable when there is personal contact between recipient and key issuer. This is fine for link encryption where devices &amp; keys occur in pairs, but does not scale as number of parties who wish to communicate grows (see next slide). 3 is mostly based on 1 or 2 occurring first, and also suffers that if </a:t>
            </a:r>
            <a:r>
              <a:rPr lang="en-US" altLang="en-US" smtClean="0">
                <a:latin typeface="Arial" pitchFamily="34" charset="0"/>
                <a:ea typeface="ＭＳ Ｐゴシック" pitchFamily="34" charset="-128"/>
                <a:cs typeface="Arial" pitchFamily="34" charset="0"/>
              </a:rPr>
              <a:t>an attacker ever succeeds in gaining access to one key, then all subsequent keys will be revealed. </a:t>
            </a:r>
            <a:endParaRPr lang="en-AU" altLang="en-US" smtClean="0">
              <a:latin typeface="Arial" pitchFamily="34" charset="0"/>
              <a:ea typeface="ＭＳ Ｐゴシック" pitchFamily="34" charset="-128"/>
              <a:cs typeface="Arial" pitchFamily="34" charset="0"/>
            </a:endParaRPr>
          </a:p>
          <a:p>
            <a:pPr eaLnBrk="1" hangingPunct="1"/>
            <a:r>
              <a:rPr lang="en-US" altLang="en-US" smtClean="0">
                <a:latin typeface="Arial" pitchFamily="34" charset="0"/>
                <a:ea typeface="ＭＳ Ｐゴシック" pitchFamily="34" charset="-128"/>
                <a:cs typeface="Arial" pitchFamily="34" charset="0"/>
              </a:rPr>
              <a:t>A third party</a:t>
            </a:r>
            <a:r>
              <a:rPr lang="en-AU" altLang="en-US" smtClean="0">
                <a:latin typeface="Arial" pitchFamily="34" charset="0"/>
                <a:ea typeface="ＭＳ Ｐゴシック" pitchFamily="34" charset="-128"/>
                <a:cs typeface="Arial" pitchFamily="34" charset="0"/>
              </a:rPr>
              <a:t>, whom all parties trust, can be used </a:t>
            </a:r>
            <a:r>
              <a:rPr lang="en-US" altLang="en-US" smtClean="0">
                <a:latin typeface="Arial" pitchFamily="34" charset="0"/>
                <a:ea typeface="ＭＳ Ｐゴシック" pitchFamily="34" charset="-128"/>
                <a:cs typeface="Arial" pitchFamily="34" charset="0"/>
              </a:rPr>
              <a:t>as </a:t>
            </a:r>
            <a:r>
              <a:rPr lang="en-AU" altLang="en-US" smtClean="0">
                <a:latin typeface="Arial" pitchFamily="34" charset="0"/>
                <a:ea typeface="ＭＳ Ｐゴシック" pitchFamily="34" charset="-128"/>
                <a:cs typeface="Arial" pitchFamily="34" charset="0"/>
              </a:rPr>
              <a:t>a </a:t>
            </a:r>
            <a:r>
              <a:rPr lang="en-AU" altLang="en-US" b="1" smtClean="0">
                <a:latin typeface="Arial" pitchFamily="34" charset="0"/>
                <a:ea typeface="ＭＳ Ｐゴシック" pitchFamily="34" charset="-128"/>
                <a:cs typeface="Arial" pitchFamily="34" charset="0"/>
              </a:rPr>
              <a:t>trusted intermediary</a:t>
            </a:r>
            <a:r>
              <a:rPr lang="en-AU" altLang="en-US" smtClean="0">
                <a:latin typeface="Arial" pitchFamily="34" charset="0"/>
                <a:ea typeface="ＭＳ Ｐゴシック" pitchFamily="34" charset="-128"/>
                <a:cs typeface="Arial" pitchFamily="34" charset="0"/>
              </a:rPr>
              <a:t> to mediate the establishment of secure communications between them (4). Must trust intermediary not to abuse the knowledge of all session keys.  </a:t>
            </a:r>
            <a:r>
              <a:rPr lang="en-US" altLang="en-US" smtClean="0">
                <a:latin typeface="Arial" pitchFamily="34" charset="0"/>
                <a:ea typeface="ＭＳ Ｐゴシック" pitchFamily="34" charset="-128"/>
                <a:cs typeface="Arial" pitchFamily="34" charset="0"/>
              </a:rPr>
              <a:t>As number of parties grow, some variant of 4 is only practical solution to the huge growth in number of keys potentially needed.</a:t>
            </a: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88FBD9E-E49F-4D4F-B0FE-F92E3596C131}" type="slidenum">
              <a:rPr lang="en-AU" altLang="en-US" smtClean="0"/>
              <a:pPr eaLnBrk="1" hangingPunct="1">
                <a:spcBef>
                  <a:spcPct val="0"/>
                </a:spcBef>
              </a:pPr>
              <a:t>51</a:t>
            </a:fld>
            <a:endParaRPr lang="en-AU" alt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strength of any cryptographic system thus depends on the key distribution technique. For two parties A and B, key distribution can be achieved in a number of ways:</a:t>
            </a:r>
          </a:p>
          <a:p>
            <a:pPr eaLnBrk="1" hangingPunct="1"/>
            <a:r>
              <a:rPr lang="en-US" altLang="en-US" smtClean="0">
                <a:latin typeface="Arial" pitchFamily="34" charset="0"/>
                <a:ea typeface="ＭＳ Ｐゴシック" pitchFamily="34" charset="-128"/>
                <a:cs typeface="Arial" pitchFamily="34" charset="0"/>
              </a:rPr>
              <a:t>Physical delivery (1 &amp; 2) is </a:t>
            </a:r>
            <a:r>
              <a:rPr lang="en-AU" altLang="en-US" smtClean="0">
                <a:latin typeface="Arial" pitchFamily="34" charset="0"/>
                <a:ea typeface="ＭＳ Ｐゴシック" pitchFamily="34" charset="-128"/>
                <a:cs typeface="Arial" pitchFamily="34" charset="0"/>
              </a:rPr>
              <a:t>simplest - but only applicable when there is personal contact between recipient and key issuer. This is fine for link encryption where devices &amp; keys occur in pairs, but does not scale as number of parties who wish to communicate grows (see next slide). 3 is mostly based on 1 or 2 occurring first, and also suffers that if </a:t>
            </a:r>
            <a:r>
              <a:rPr lang="en-US" altLang="en-US" smtClean="0">
                <a:latin typeface="Arial" pitchFamily="34" charset="0"/>
                <a:ea typeface="ＭＳ Ｐゴシック" pitchFamily="34" charset="-128"/>
                <a:cs typeface="Arial" pitchFamily="34" charset="0"/>
              </a:rPr>
              <a:t>an attacker ever succeeds in gaining access to one key, then all subsequent keys will be revealed. </a:t>
            </a:r>
            <a:endParaRPr lang="en-AU" altLang="en-US" smtClean="0">
              <a:latin typeface="Arial" pitchFamily="34" charset="0"/>
              <a:ea typeface="ＭＳ Ｐゴシック" pitchFamily="34" charset="-128"/>
              <a:cs typeface="Arial" pitchFamily="34" charset="0"/>
            </a:endParaRPr>
          </a:p>
          <a:p>
            <a:pPr eaLnBrk="1" hangingPunct="1"/>
            <a:r>
              <a:rPr lang="en-US" altLang="en-US" smtClean="0">
                <a:latin typeface="Arial" pitchFamily="34" charset="0"/>
                <a:ea typeface="ＭＳ Ｐゴシック" pitchFamily="34" charset="-128"/>
                <a:cs typeface="Arial" pitchFamily="34" charset="0"/>
              </a:rPr>
              <a:t>A third party</a:t>
            </a:r>
            <a:r>
              <a:rPr lang="en-AU" altLang="en-US" smtClean="0">
                <a:latin typeface="Arial" pitchFamily="34" charset="0"/>
                <a:ea typeface="ＭＳ Ｐゴシック" pitchFamily="34" charset="-128"/>
                <a:cs typeface="Arial" pitchFamily="34" charset="0"/>
              </a:rPr>
              <a:t>, whom all parties trust, can be used </a:t>
            </a:r>
            <a:r>
              <a:rPr lang="en-US" altLang="en-US" smtClean="0">
                <a:latin typeface="Arial" pitchFamily="34" charset="0"/>
                <a:ea typeface="ＭＳ Ｐゴシック" pitchFamily="34" charset="-128"/>
                <a:cs typeface="Arial" pitchFamily="34" charset="0"/>
              </a:rPr>
              <a:t>as </a:t>
            </a:r>
            <a:r>
              <a:rPr lang="en-AU" altLang="en-US" smtClean="0">
                <a:latin typeface="Arial" pitchFamily="34" charset="0"/>
                <a:ea typeface="ＭＳ Ｐゴシック" pitchFamily="34" charset="-128"/>
                <a:cs typeface="Arial" pitchFamily="34" charset="0"/>
              </a:rPr>
              <a:t>a </a:t>
            </a:r>
            <a:r>
              <a:rPr lang="en-AU" altLang="en-US" b="1" smtClean="0">
                <a:latin typeface="Arial" pitchFamily="34" charset="0"/>
                <a:ea typeface="ＭＳ Ｐゴシック" pitchFamily="34" charset="-128"/>
                <a:cs typeface="Arial" pitchFamily="34" charset="0"/>
              </a:rPr>
              <a:t>trusted intermediary</a:t>
            </a:r>
            <a:r>
              <a:rPr lang="en-AU" altLang="en-US" smtClean="0">
                <a:latin typeface="Arial" pitchFamily="34" charset="0"/>
                <a:ea typeface="ＭＳ Ｐゴシック" pitchFamily="34" charset="-128"/>
                <a:cs typeface="Arial" pitchFamily="34" charset="0"/>
              </a:rPr>
              <a:t> to mediate the establishment of secure communications between them (4). Must trust intermediary not to abuse the knowledge of all session keys.  </a:t>
            </a:r>
            <a:r>
              <a:rPr lang="en-US" altLang="en-US" smtClean="0">
                <a:latin typeface="Arial" pitchFamily="34" charset="0"/>
                <a:ea typeface="ＭＳ Ｐゴシック" pitchFamily="34" charset="-128"/>
                <a:cs typeface="Arial" pitchFamily="34" charset="0"/>
              </a:rPr>
              <a:t>As number of parties grow, some variant of 4 is only practical solution to the huge growth in number of keys potentially needed.</a:t>
            </a: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2045800-DAD4-4538-9D16-BE83A360C9B5}" type="slidenum">
              <a:rPr lang="en-AU" altLang="en-US" smtClean="0"/>
              <a:pPr eaLnBrk="1" hangingPunct="1">
                <a:spcBef>
                  <a:spcPct val="0"/>
                </a:spcBef>
              </a:pPr>
              <a:t>52</a:t>
            </a:fld>
            <a:endParaRPr lang="en-AU" alt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strength of any cryptographic system thus depends on the key distribution technique. For two parties A and B, key distribution can be achieved in a number of ways:</a:t>
            </a:r>
          </a:p>
          <a:p>
            <a:pPr eaLnBrk="1" hangingPunct="1"/>
            <a:r>
              <a:rPr lang="en-US" altLang="en-US" smtClean="0">
                <a:latin typeface="Arial" pitchFamily="34" charset="0"/>
                <a:ea typeface="ＭＳ Ｐゴシック" pitchFamily="34" charset="-128"/>
                <a:cs typeface="Arial" pitchFamily="34" charset="0"/>
              </a:rPr>
              <a:t>Physical delivery (1 &amp; 2) is </a:t>
            </a:r>
            <a:r>
              <a:rPr lang="en-AU" altLang="en-US" smtClean="0">
                <a:latin typeface="Arial" pitchFamily="34" charset="0"/>
                <a:ea typeface="ＭＳ Ｐゴシック" pitchFamily="34" charset="-128"/>
                <a:cs typeface="Arial" pitchFamily="34" charset="0"/>
              </a:rPr>
              <a:t>simplest - but only applicable when there is personal contact between recipient and key issuer. This is fine for link encryption where devices &amp; keys occur in pairs, but does not scale as number of parties who wish to communicate grows (see next slide). 3 is mostly based on 1 or 2 occurring first, and also suffers that if </a:t>
            </a:r>
            <a:r>
              <a:rPr lang="en-US" altLang="en-US" smtClean="0">
                <a:latin typeface="Arial" pitchFamily="34" charset="0"/>
                <a:ea typeface="ＭＳ Ｐゴシック" pitchFamily="34" charset="-128"/>
                <a:cs typeface="Arial" pitchFamily="34" charset="0"/>
              </a:rPr>
              <a:t>an attacker ever succeeds in gaining access to one key, then all subsequent keys will be revealed. </a:t>
            </a:r>
            <a:endParaRPr lang="en-AU" altLang="en-US" smtClean="0">
              <a:latin typeface="Arial" pitchFamily="34" charset="0"/>
              <a:ea typeface="ＭＳ Ｐゴシック" pitchFamily="34" charset="-128"/>
              <a:cs typeface="Arial" pitchFamily="34" charset="0"/>
            </a:endParaRPr>
          </a:p>
          <a:p>
            <a:pPr eaLnBrk="1" hangingPunct="1"/>
            <a:r>
              <a:rPr lang="en-US" altLang="en-US" smtClean="0">
                <a:latin typeface="Arial" pitchFamily="34" charset="0"/>
                <a:ea typeface="ＭＳ Ｐゴシック" pitchFamily="34" charset="-128"/>
                <a:cs typeface="Arial" pitchFamily="34" charset="0"/>
              </a:rPr>
              <a:t>A third party</a:t>
            </a:r>
            <a:r>
              <a:rPr lang="en-AU" altLang="en-US" smtClean="0">
                <a:latin typeface="Arial" pitchFamily="34" charset="0"/>
                <a:ea typeface="ＭＳ Ｐゴシック" pitchFamily="34" charset="-128"/>
                <a:cs typeface="Arial" pitchFamily="34" charset="0"/>
              </a:rPr>
              <a:t>, whom all parties trust, can be used </a:t>
            </a:r>
            <a:r>
              <a:rPr lang="en-US" altLang="en-US" smtClean="0">
                <a:latin typeface="Arial" pitchFamily="34" charset="0"/>
                <a:ea typeface="ＭＳ Ｐゴシック" pitchFamily="34" charset="-128"/>
                <a:cs typeface="Arial" pitchFamily="34" charset="0"/>
              </a:rPr>
              <a:t>as </a:t>
            </a:r>
            <a:r>
              <a:rPr lang="en-AU" altLang="en-US" smtClean="0">
                <a:latin typeface="Arial" pitchFamily="34" charset="0"/>
                <a:ea typeface="ＭＳ Ｐゴシック" pitchFamily="34" charset="-128"/>
                <a:cs typeface="Arial" pitchFamily="34" charset="0"/>
              </a:rPr>
              <a:t>a </a:t>
            </a:r>
            <a:r>
              <a:rPr lang="en-AU" altLang="en-US" b="1" smtClean="0">
                <a:latin typeface="Arial" pitchFamily="34" charset="0"/>
                <a:ea typeface="ＭＳ Ｐゴシック" pitchFamily="34" charset="-128"/>
                <a:cs typeface="Arial" pitchFamily="34" charset="0"/>
              </a:rPr>
              <a:t>trusted intermediary</a:t>
            </a:r>
            <a:r>
              <a:rPr lang="en-AU" altLang="en-US" smtClean="0">
                <a:latin typeface="Arial" pitchFamily="34" charset="0"/>
                <a:ea typeface="ＭＳ Ｐゴシック" pitchFamily="34" charset="-128"/>
                <a:cs typeface="Arial" pitchFamily="34" charset="0"/>
              </a:rPr>
              <a:t> to mediate the establishment of secure communications between them (4). Must trust intermediary not to abuse the knowledge of all session keys.  </a:t>
            </a:r>
            <a:r>
              <a:rPr lang="en-US" altLang="en-US" smtClean="0">
                <a:latin typeface="Arial" pitchFamily="34" charset="0"/>
                <a:ea typeface="ＭＳ Ｐゴシック" pitchFamily="34" charset="-128"/>
                <a:cs typeface="Arial" pitchFamily="34" charset="0"/>
              </a:rPr>
              <a:t>As number of parties grow, some variant of 4 is only practical solution to the huge growth in number of keys potentially needed.</a:t>
            </a: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C27C949-AFB0-4575-8B2B-8ED35E554E41}" type="slidenum">
              <a:rPr lang="en-AU" altLang="en-US" smtClean="0"/>
              <a:pPr eaLnBrk="1" hangingPunct="1">
                <a:spcBef>
                  <a:spcPct val="0"/>
                </a:spcBef>
              </a:pPr>
              <a:t>53</a:t>
            </a:fld>
            <a:endParaRPr lang="en-AU" alt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strength of any cryptographic system thus depends on the key distribution technique. For two parties A and B, key distribution can be achieved in a number of ways:</a:t>
            </a:r>
          </a:p>
          <a:p>
            <a:pPr eaLnBrk="1" hangingPunct="1"/>
            <a:r>
              <a:rPr lang="en-US" altLang="en-US" smtClean="0">
                <a:latin typeface="Arial" pitchFamily="34" charset="0"/>
                <a:ea typeface="ＭＳ Ｐゴシック" pitchFamily="34" charset="-128"/>
                <a:cs typeface="Arial" pitchFamily="34" charset="0"/>
              </a:rPr>
              <a:t>Physical delivery (1 &amp; 2) is </a:t>
            </a:r>
            <a:r>
              <a:rPr lang="en-AU" altLang="en-US" smtClean="0">
                <a:latin typeface="Arial" pitchFamily="34" charset="0"/>
                <a:ea typeface="ＭＳ Ｐゴシック" pitchFamily="34" charset="-128"/>
                <a:cs typeface="Arial" pitchFamily="34" charset="0"/>
              </a:rPr>
              <a:t>simplest - but only applicable when there is personal contact between recipient and key issuer. This is fine for link encryption where devices &amp; keys occur in pairs, but does not scale as number of parties who wish to communicate grows (see next slide). 3 is mostly based on 1 or 2 occurring first, and also suffers that if </a:t>
            </a:r>
            <a:r>
              <a:rPr lang="en-US" altLang="en-US" smtClean="0">
                <a:latin typeface="Arial" pitchFamily="34" charset="0"/>
                <a:ea typeface="ＭＳ Ｐゴシック" pitchFamily="34" charset="-128"/>
                <a:cs typeface="Arial" pitchFamily="34" charset="0"/>
              </a:rPr>
              <a:t>an attacker ever succeeds in gaining access to one key, then all subsequent keys will be revealed. </a:t>
            </a:r>
            <a:endParaRPr lang="en-AU" altLang="en-US" smtClean="0">
              <a:latin typeface="Arial" pitchFamily="34" charset="0"/>
              <a:ea typeface="ＭＳ Ｐゴシック" pitchFamily="34" charset="-128"/>
              <a:cs typeface="Arial" pitchFamily="34" charset="0"/>
            </a:endParaRPr>
          </a:p>
          <a:p>
            <a:pPr eaLnBrk="1" hangingPunct="1"/>
            <a:r>
              <a:rPr lang="en-US" altLang="en-US" smtClean="0">
                <a:latin typeface="Arial" pitchFamily="34" charset="0"/>
                <a:ea typeface="ＭＳ Ｐゴシック" pitchFamily="34" charset="-128"/>
                <a:cs typeface="Arial" pitchFamily="34" charset="0"/>
              </a:rPr>
              <a:t>A third party</a:t>
            </a:r>
            <a:r>
              <a:rPr lang="en-AU" altLang="en-US" smtClean="0">
                <a:latin typeface="Arial" pitchFamily="34" charset="0"/>
                <a:ea typeface="ＭＳ Ｐゴシック" pitchFamily="34" charset="-128"/>
                <a:cs typeface="Arial" pitchFamily="34" charset="0"/>
              </a:rPr>
              <a:t>, whom all parties trust, can be used </a:t>
            </a:r>
            <a:r>
              <a:rPr lang="en-US" altLang="en-US" smtClean="0">
                <a:latin typeface="Arial" pitchFamily="34" charset="0"/>
                <a:ea typeface="ＭＳ Ｐゴシック" pitchFamily="34" charset="-128"/>
                <a:cs typeface="Arial" pitchFamily="34" charset="0"/>
              </a:rPr>
              <a:t>as </a:t>
            </a:r>
            <a:r>
              <a:rPr lang="en-AU" altLang="en-US" smtClean="0">
                <a:latin typeface="Arial" pitchFamily="34" charset="0"/>
                <a:ea typeface="ＭＳ Ｐゴシック" pitchFamily="34" charset="-128"/>
                <a:cs typeface="Arial" pitchFamily="34" charset="0"/>
              </a:rPr>
              <a:t>a </a:t>
            </a:r>
            <a:r>
              <a:rPr lang="en-AU" altLang="en-US" b="1" smtClean="0">
                <a:latin typeface="Arial" pitchFamily="34" charset="0"/>
                <a:ea typeface="ＭＳ Ｐゴシック" pitchFamily="34" charset="-128"/>
                <a:cs typeface="Arial" pitchFamily="34" charset="0"/>
              </a:rPr>
              <a:t>trusted intermediary</a:t>
            </a:r>
            <a:r>
              <a:rPr lang="en-AU" altLang="en-US" smtClean="0">
                <a:latin typeface="Arial" pitchFamily="34" charset="0"/>
                <a:ea typeface="ＭＳ Ｐゴシック" pitchFamily="34" charset="-128"/>
                <a:cs typeface="Arial" pitchFamily="34" charset="0"/>
              </a:rPr>
              <a:t> to mediate the establishment of secure communications between them (4). Must trust intermediary not to abuse the knowledge of all session keys.  </a:t>
            </a:r>
            <a:r>
              <a:rPr lang="en-US" altLang="en-US" smtClean="0">
                <a:latin typeface="Arial" pitchFamily="34" charset="0"/>
                <a:ea typeface="ＭＳ Ｐゴシック" pitchFamily="34" charset="-128"/>
                <a:cs typeface="Arial" pitchFamily="34" charset="0"/>
              </a:rPr>
              <a:t>As number of parties grow, some variant of 4 is only practical solution to the huge growth in number of keys potentially needed.</a:t>
            </a:r>
          </a:p>
          <a:p>
            <a:pPr eaLnBrk="1" hangingPunct="1"/>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58174C5-0E1F-4A97-8B22-F22DD9ABCA47}" type="slidenum">
              <a:rPr lang="en-AU" altLang="en-US" smtClean="0"/>
              <a:pPr eaLnBrk="1" hangingPunct="1">
                <a:spcBef>
                  <a:spcPct val="0"/>
                </a:spcBef>
              </a:pPr>
              <a:t>54</a:t>
            </a:fld>
            <a:endParaRPr lang="en-AU" altLang="en-US" smtClean="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14 summary.</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D26EC323-5AE6-4CF6-BF15-049DA77DEFDC}" type="slidenum">
              <a:rPr lang="en-AU" altLang="en-US" smtClean="0"/>
              <a:pPr eaLnBrk="1" hangingPunct="1">
                <a:spcBef>
                  <a:spcPct val="0"/>
                </a:spcBef>
              </a:pPr>
              <a:t>55</a:t>
            </a:fld>
            <a:endParaRPr lang="en-AU" alt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This chapter examines some of the authentication functions that have been developed to support network-based use authentication. In most computer security contexts, user authentication is the fundamental building block and the primary line of defense. User authentication is the basis for most types of access control and for user accountability. RFC 2828 defines user authentication as the process of verifying an identity claimed by or for a system entity. An authentication process consists of two steps:</a:t>
            </a:r>
          </a:p>
          <a:p>
            <a:pPr eaLnBrk="1" hangingPunct="1">
              <a:buFontTx/>
              <a:buChar char="•"/>
            </a:pPr>
            <a:r>
              <a:rPr lang="en-US" altLang="en-US" b="1" smtClean="0">
                <a:latin typeface="Arial" pitchFamily="34" charset="0"/>
                <a:ea typeface="ＭＳ Ｐゴシック" pitchFamily="34" charset="-128"/>
                <a:cs typeface="Arial" pitchFamily="34" charset="0"/>
              </a:rPr>
              <a:t>Identification step:</a:t>
            </a:r>
            <a:r>
              <a:rPr lang="en-US" altLang="en-US" smtClean="0">
                <a:latin typeface="Arial" pitchFamily="34" charset="0"/>
                <a:ea typeface="ＭＳ Ｐゴシック" pitchFamily="34" charset="-128"/>
                <a:cs typeface="Arial" pitchFamily="34" charset="0"/>
              </a:rPr>
              <a:t> Presenting an identifier to the security system. (Identifiers should be assigned carefully, because authenticated identities are the basis for other security services, such as access control service.)</a:t>
            </a:r>
          </a:p>
          <a:p>
            <a:pPr eaLnBrk="1" hangingPunct="1">
              <a:buFontTx/>
              <a:buChar char="•"/>
            </a:pPr>
            <a:r>
              <a:rPr lang="en-US" altLang="en-US" b="1" smtClean="0">
                <a:latin typeface="Arial" pitchFamily="34" charset="0"/>
                <a:ea typeface="ＭＳ Ｐゴシック" pitchFamily="34" charset="-128"/>
                <a:cs typeface="Arial" pitchFamily="34" charset="0"/>
              </a:rPr>
              <a:t>Verification step:</a:t>
            </a:r>
            <a:r>
              <a:rPr lang="en-US" altLang="en-US" smtClean="0">
                <a:latin typeface="Arial" pitchFamily="34" charset="0"/>
                <a:ea typeface="ＭＳ Ｐゴシック" pitchFamily="34" charset="-128"/>
                <a:cs typeface="Arial" pitchFamily="34" charset="0"/>
              </a:rPr>
              <a:t> Presenting or generating authentication information that corroborates the binding between the entity and the identifier.”</a:t>
            </a:r>
          </a:p>
          <a:p>
            <a:pPr eaLnBrk="1" hangingPunct="1"/>
            <a:r>
              <a:rPr lang="en-US" altLang="en-US" smtClean="0">
                <a:latin typeface="Arial" pitchFamily="34" charset="0"/>
                <a:ea typeface="ＭＳ Ｐゴシック" pitchFamily="34" charset="-128"/>
                <a:cs typeface="Arial" pitchFamily="34" charset="0"/>
              </a:rPr>
              <a:t>In essence, identification is the means by which a user provides a claimed identity to the system; user authentication is the means of establishing the validity of the claim. Note that user authentication is distinct from message authentication. </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D6A0BA24-ADDA-47AC-8B19-01D0E0E5E46D}" type="slidenum">
              <a:rPr lang="en-AU" altLang="en-US" smtClean="0"/>
              <a:pPr eaLnBrk="1" hangingPunct="1">
                <a:spcBef>
                  <a:spcPct val="0"/>
                </a:spcBef>
              </a:pPr>
              <a:t>56</a:t>
            </a:fld>
            <a:endParaRPr lang="en-AU" alt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This chapter examines some of the authentication functions that have been developed to support network-based use authentication. In most computer security contexts, user authentication is the fundamental building block and the primary line of defense. User authentication is the basis for most types of access control and for user accountability. RFC 2828 defines user authentication as the process of verifying an identity claimed by or for a system entity. An authentication process consists of two steps:</a:t>
            </a:r>
          </a:p>
          <a:p>
            <a:pPr eaLnBrk="1" hangingPunct="1">
              <a:buFontTx/>
              <a:buChar char="•"/>
            </a:pPr>
            <a:r>
              <a:rPr lang="en-US" altLang="en-US" b="1" smtClean="0">
                <a:latin typeface="Arial" pitchFamily="34" charset="0"/>
                <a:ea typeface="ＭＳ Ｐゴシック" pitchFamily="34" charset="-128"/>
                <a:cs typeface="Arial" pitchFamily="34" charset="0"/>
              </a:rPr>
              <a:t>Identification step:</a:t>
            </a:r>
            <a:r>
              <a:rPr lang="en-US" altLang="en-US" smtClean="0">
                <a:latin typeface="Arial" pitchFamily="34" charset="0"/>
                <a:ea typeface="ＭＳ Ｐゴシック" pitchFamily="34" charset="-128"/>
                <a:cs typeface="Arial" pitchFamily="34" charset="0"/>
              </a:rPr>
              <a:t> Presenting an identifier to the security system. (Identifiers should be assigned carefully, because authenticated identities are the basis for other security services, such as access control service.)</a:t>
            </a:r>
          </a:p>
          <a:p>
            <a:pPr eaLnBrk="1" hangingPunct="1">
              <a:buFontTx/>
              <a:buChar char="•"/>
            </a:pPr>
            <a:r>
              <a:rPr lang="en-US" altLang="en-US" b="1" smtClean="0">
                <a:latin typeface="Arial" pitchFamily="34" charset="0"/>
                <a:ea typeface="ＭＳ Ｐゴシック" pitchFamily="34" charset="-128"/>
                <a:cs typeface="Arial" pitchFamily="34" charset="0"/>
              </a:rPr>
              <a:t>Verification step:</a:t>
            </a:r>
            <a:r>
              <a:rPr lang="en-US" altLang="en-US" smtClean="0">
                <a:latin typeface="Arial" pitchFamily="34" charset="0"/>
                <a:ea typeface="ＭＳ Ｐゴシック" pitchFamily="34" charset="-128"/>
                <a:cs typeface="Arial" pitchFamily="34" charset="0"/>
              </a:rPr>
              <a:t> Presenting or generating authentication information that corroborates the binding between the entity and the identifier.”</a:t>
            </a:r>
          </a:p>
          <a:p>
            <a:pPr eaLnBrk="1" hangingPunct="1"/>
            <a:r>
              <a:rPr lang="en-US" altLang="en-US" smtClean="0">
                <a:latin typeface="Arial" pitchFamily="34" charset="0"/>
                <a:ea typeface="ＭＳ Ｐゴシック" pitchFamily="34" charset="-128"/>
                <a:cs typeface="Arial" pitchFamily="34" charset="0"/>
              </a:rPr>
              <a:t>In essence, identification is the means by which a user provides a claimed identity to the system; user authentication is the means of establishing the validity of the claim. Note that user authentication is distinct from message authentication. </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58A00FC-4F0B-4A78-8DAB-EBF19654EEE5}" type="slidenum">
              <a:rPr lang="en-AU" altLang="en-US" smtClean="0"/>
              <a:pPr eaLnBrk="1" hangingPunct="1">
                <a:spcBef>
                  <a:spcPct val="0"/>
                </a:spcBef>
              </a:pPr>
              <a:t>57</a:t>
            </a:fld>
            <a:endParaRPr lang="en-AU" alt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This chapter examines some of the authentication functions that have been developed to support network-based use authentication. In most computer security contexts, user authentication is the fundamental building block and the primary line of defense. User authentication is the basis for most types of access control and for user accountability. RFC 2828 defines user authentication as the process of verifying an identity claimed by or for a system entity. An authentication process consists of two steps:</a:t>
            </a:r>
          </a:p>
          <a:p>
            <a:pPr eaLnBrk="1" hangingPunct="1">
              <a:buFontTx/>
              <a:buChar char="•"/>
            </a:pPr>
            <a:r>
              <a:rPr lang="en-US" altLang="en-US" b="1" smtClean="0">
                <a:latin typeface="Arial" pitchFamily="34" charset="0"/>
                <a:ea typeface="ＭＳ Ｐゴシック" pitchFamily="34" charset="-128"/>
                <a:cs typeface="Arial" pitchFamily="34" charset="0"/>
              </a:rPr>
              <a:t>Identification step:</a:t>
            </a:r>
            <a:r>
              <a:rPr lang="en-US" altLang="en-US" smtClean="0">
                <a:latin typeface="Arial" pitchFamily="34" charset="0"/>
                <a:ea typeface="ＭＳ Ｐゴシック" pitchFamily="34" charset="-128"/>
                <a:cs typeface="Arial" pitchFamily="34" charset="0"/>
              </a:rPr>
              <a:t> Presenting an identifier to the security system. (Identifiers should be assigned carefully, because authenticated identities are the basis for other security services, such as access control service.)</a:t>
            </a:r>
          </a:p>
          <a:p>
            <a:pPr eaLnBrk="1" hangingPunct="1">
              <a:buFontTx/>
              <a:buChar char="•"/>
            </a:pPr>
            <a:r>
              <a:rPr lang="en-US" altLang="en-US" b="1" smtClean="0">
                <a:latin typeface="Arial" pitchFamily="34" charset="0"/>
                <a:ea typeface="ＭＳ Ｐゴシック" pitchFamily="34" charset="-128"/>
                <a:cs typeface="Arial" pitchFamily="34" charset="0"/>
              </a:rPr>
              <a:t>Verification step:</a:t>
            </a:r>
            <a:r>
              <a:rPr lang="en-US" altLang="en-US" smtClean="0">
                <a:latin typeface="Arial" pitchFamily="34" charset="0"/>
                <a:ea typeface="ＭＳ Ｐゴシック" pitchFamily="34" charset="-128"/>
                <a:cs typeface="Arial" pitchFamily="34" charset="0"/>
              </a:rPr>
              <a:t> Presenting or generating authentication information that corroborates the binding between the entity and the identifier.”</a:t>
            </a:r>
          </a:p>
          <a:p>
            <a:pPr eaLnBrk="1" hangingPunct="1"/>
            <a:r>
              <a:rPr lang="en-US" altLang="en-US" smtClean="0">
                <a:latin typeface="Arial" pitchFamily="34" charset="0"/>
                <a:ea typeface="ＭＳ Ｐゴシック" pitchFamily="34" charset="-128"/>
                <a:cs typeface="Arial" pitchFamily="34" charset="0"/>
              </a:rPr>
              <a:t>In essence, identification is the means by which a user provides a claimed identity to the system; user authentication is the means of establishing the validity of the claim. Note that user authentication is distinct from message authentication. </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DD0FA2B-7FFF-4007-9EC9-44693B6E1BC5}" type="slidenum">
              <a:rPr lang="en-AU" altLang="en-US" smtClean="0"/>
              <a:pPr eaLnBrk="1" hangingPunct="1">
                <a:spcBef>
                  <a:spcPct val="0"/>
                </a:spcBef>
              </a:pPr>
              <a:t>58</a:t>
            </a:fld>
            <a:endParaRPr lang="en-AU" alt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This chapter examines some of the authentication functions that have been developed to support network-based use authentication. In most computer security contexts, user authentication is the fundamental building block and the primary line of defense. User authentication is the basis for most types of access control and for user accountability. RFC 2828 defines user authentication as the process of verifying an identity claimed by or for a system entity. An authentication process consists of two steps:</a:t>
            </a:r>
          </a:p>
          <a:p>
            <a:pPr eaLnBrk="1" hangingPunct="1">
              <a:buFontTx/>
              <a:buChar char="•"/>
            </a:pPr>
            <a:r>
              <a:rPr lang="en-US" altLang="en-US" b="1" smtClean="0">
                <a:latin typeface="Arial" pitchFamily="34" charset="0"/>
                <a:ea typeface="ＭＳ Ｐゴシック" pitchFamily="34" charset="-128"/>
                <a:cs typeface="Arial" pitchFamily="34" charset="0"/>
              </a:rPr>
              <a:t>Identification step:</a:t>
            </a:r>
            <a:r>
              <a:rPr lang="en-US" altLang="en-US" smtClean="0">
                <a:latin typeface="Arial" pitchFamily="34" charset="0"/>
                <a:ea typeface="ＭＳ Ｐゴシック" pitchFamily="34" charset="-128"/>
                <a:cs typeface="Arial" pitchFamily="34" charset="0"/>
              </a:rPr>
              <a:t> Presenting an identifier to the security system. (Identifiers should be assigned carefully, because authenticated identities are the basis for other security services, such as access control service.)</a:t>
            </a:r>
          </a:p>
          <a:p>
            <a:pPr eaLnBrk="1" hangingPunct="1">
              <a:buFontTx/>
              <a:buChar char="•"/>
            </a:pPr>
            <a:r>
              <a:rPr lang="en-US" altLang="en-US" b="1" smtClean="0">
                <a:latin typeface="Arial" pitchFamily="34" charset="0"/>
                <a:ea typeface="ＭＳ Ｐゴシック" pitchFamily="34" charset="-128"/>
                <a:cs typeface="Arial" pitchFamily="34" charset="0"/>
              </a:rPr>
              <a:t>Verification step:</a:t>
            </a:r>
            <a:r>
              <a:rPr lang="en-US" altLang="en-US" smtClean="0">
                <a:latin typeface="Arial" pitchFamily="34" charset="0"/>
                <a:ea typeface="ＭＳ Ｐゴシック" pitchFamily="34" charset="-128"/>
                <a:cs typeface="Arial" pitchFamily="34" charset="0"/>
              </a:rPr>
              <a:t> Presenting or generating authentication information that corroborates the binding between the entity and the identifier.”</a:t>
            </a:r>
          </a:p>
          <a:p>
            <a:pPr eaLnBrk="1" hangingPunct="1"/>
            <a:r>
              <a:rPr lang="en-US" altLang="en-US" smtClean="0">
                <a:latin typeface="Arial" pitchFamily="34" charset="0"/>
                <a:ea typeface="ＭＳ Ｐゴシック" pitchFamily="34" charset="-128"/>
                <a:cs typeface="Arial" pitchFamily="34" charset="0"/>
              </a:rPr>
              <a:t>In essence, identification is the means by which a user provides a claimed identity to the system; user authentication is the means of establishing the validity of the claim. Note that user authentication is distinct from message authentication.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EFE810AF-9453-4F8F-93AE-E789AAF03077}" type="slidenum">
              <a:rPr lang="en-AU" altLang="en-US" smtClean="0"/>
              <a:pPr eaLnBrk="1" hangingPunct="1">
                <a:spcBef>
                  <a:spcPct val="0"/>
                </a:spcBef>
              </a:pPr>
              <a:t>59</a:t>
            </a:fld>
            <a:endParaRPr lang="en-AU" alt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This chapter examines some of the authentication functions that have been developed to support network-based use authentication. In most computer security contexts, user authentication is the fundamental building block and the primary line of defense. User authentication is the basis for most types of access control and for user accountability. RFC 2828 defines user authentication as the process of verifying an identity claimed by or for a system entity. An authentication process consists of two steps:</a:t>
            </a:r>
          </a:p>
          <a:p>
            <a:pPr eaLnBrk="1" hangingPunct="1">
              <a:buFontTx/>
              <a:buChar char="•"/>
            </a:pPr>
            <a:r>
              <a:rPr lang="en-US" altLang="en-US" b="1" smtClean="0">
                <a:latin typeface="Arial" pitchFamily="34" charset="0"/>
                <a:ea typeface="ＭＳ Ｐゴシック" pitchFamily="34" charset="-128"/>
                <a:cs typeface="Arial" pitchFamily="34" charset="0"/>
              </a:rPr>
              <a:t>Identification step:</a:t>
            </a:r>
            <a:r>
              <a:rPr lang="en-US" altLang="en-US" smtClean="0">
                <a:latin typeface="Arial" pitchFamily="34" charset="0"/>
                <a:ea typeface="ＭＳ Ｐゴシック" pitchFamily="34" charset="-128"/>
                <a:cs typeface="Arial" pitchFamily="34" charset="0"/>
              </a:rPr>
              <a:t> Presenting an identifier to the security system. (Identifiers should be assigned carefully, because authenticated identities are the basis for other security services, such as access control service.)</a:t>
            </a:r>
          </a:p>
          <a:p>
            <a:pPr eaLnBrk="1" hangingPunct="1">
              <a:buFontTx/>
              <a:buChar char="•"/>
            </a:pPr>
            <a:r>
              <a:rPr lang="en-US" altLang="en-US" b="1" smtClean="0">
                <a:latin typeface="Arial" pitchFamily="34" charset="0"/>
                <a:ea typeface="ＭＳ Ｐゴシック" pitchFamily="34" charset="-128"/>
                <a:cs typeface="Arial" pitchFamily="34" charset="0"/>
              </a:rPr>
              <a:t>Verification step:</a:t>
            </a:r>
            <a:r>
              <a:rPr lang="en-US" altLang="en-US" smtClean="0">
                <a:latin typeface="Arial" pitchFamily="34" charset="0"/>
                <a:ea typeface="ＭＳ Ｐゴシック" pitchFamily="34" charset="-128"/>
                <a:cs typeface="Arial" pitchFamily="34" charset="0"/>
              </a:rPr>
              <a:t> Presenting or generating authentication information that corroborates the binding between the entity and the identifier.”</a:t>
            </a:r>
          </a:p>
          <a:p>
            <a:pPr eaLnBrk="1" hangingPunct="1"/>
            <a:r>
              <a:rPr lang="en-US" altLang="en-US" smtClean="0">
                <a:latin typeface="Arial" pitchFamily="34" charset="0"/>
                <a:ea typeface="ＭＳ Ｐゴシック" pitchFamily="34" charset="-128"/>
                <a:cs typeface="Arial" pitchFamily="34" charset="0"/>
              </a:rPr>
              <a:t>In essence, identification is the means by which a user provides a claimed identity to the system; user authentication is the means of establishing the validity of the claim. Note that user authentication is distinct from message authentication. </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7B2EDA83-47F6-4610-A52D-B3E75AC72DFF}" type="slidenum">
              <a:rPr lang="en-AU" altLang="en-US" smtClean="0"/>
              <a:pPr eaLnBrk="1" hangingPunct="1">
                <a:spcBef>
                  <a:spcPct val="0"/>
                </a:spcBef>
              </a:pPr>
              <a:t>60</a:t>
            </a:fld>
            <a:endParaRPr lang="en-AU" alt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This chapter examines some of the authentication functions that have been developed to support network-based use authentication. In most computer security contexts, user authentication is the fundamental building block and the primary line of defense. User authentication is the basis for most types of access control and for user accountability. RFC 2828 defines user authentication as the process of verifying an identity claimed by or for a system entity. An authentication process consists of two steps:</a:t>
            </a:r>
          </a:p>
          <a:p>
            <a:pPr eaLnBrk="1" hangingPunct="1">
              <a:buFontTx/>
              <a:buChar char="•"/>
            </a:pPr>
            <a:r>
              <a:rPr lang="en-US" altLang="en-US" b="1" smtClean="0">
                <a:latin typeface="Arial" pitchFamily="34" charset="0"/>
                <a:ea typeface="ＭＳ Ｐゴシック" pitchFamily="34" charset="-128"/>
                <a:cs typeface="Arial" pitchFamily="34" charset="0"/>
              </a:rPr>
              <a:t>Identification step:</a:t>
            </a:r>
            <a:r>
              <a:rPr lang="en-US" altLang="en-US" smtClean="0">
                <a:latin typeface="Arial" pitchFamily="34" charset="0"/>
                <a:ea typeface="ＭＳ Ｐゴシック" pitchFamily="34" charset="-128"/>
                <a:cs typeface="Arial" pitchFamily="34" charset="0"/>
              </a:rPr>
              <a:t> Presenting an identifier to the security system. (Identifiers should be assigned carefully, because authenticated identities are the basis for other security services, such as access control service.)</a:t>
            </a:r>
          </a:p>
          <a:p>
            <a:pPr eaLnBrk="1" hangingPunct="1">
              <a:buFontTx/>
              <a:buChar char="•"/>
            </a:pPr>
            <a:r>
              <a:rPr lang="en-US" altLang="en-US" b="1" smtClean="0">
                <a:latin typeface="Arial" pitchFamily="34" charset="0"/>
                <a:ea typeface="ＭＳ Ｐゴシック" pitchFamily="34" charset="-128"/>
                <a:cs typeface="Arial" pitchFamily="34" charset="0"/>
              </a:rPr>
              <a:t>Verification step:</a:t>
            </a:r>
            <a:r>
              <a:rPr lang="en-US" altLang="en-US" smtClean="0">
                <a:latin typeface="Arial" pitchFamily="34" charset="0"/>
                <a:ea typeface="ＭＳ Ｐゴシック" pitchFamily="34" charset="-128"/>
                <a:cs typeface="Arial" pitchFamily="34" charset="0"/>
              </a:rPr>
              <a:t> Presenting or generating authentication information that corroborates the binding between the entity and the identifier.”</a:t>
            </a:r>
          </a:p>
          <a:p>
            <a:pPr eaLnBrk="1" hangingPunct="1"/>
            <a:r>
              <a:rPr lang="en-US" altLang="en-US" smtClean="0">
                <a:latin typeface="Arial" pitchFamily="34" charset="0"/>
                <a:ea typeface="ＭＳ Ｐゴシック" pitchFamily="34" charset="-128"/>
                <a:cs typeface="Arial" pitchFamily="34" charset="0"/>
              </a:rPr>
              <a:t>In essence, identification is the means by which a user provides a claimed identity to the system; user authentication is the means of establishing the validity of the claim. Note that user authentication is distinct from message authentication. </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F61FCCD-AC16-4B7D-8665-30D66097BBCE}" type="slidenum">
              <a:rPr lang="en-AU" altLang="en-US" smtClean="0"/>
              <a:pPr eaLnBrk="1" hangingPunct="1">
                <a:spcBef>
                  <a:spcPct val="0"/>
                </a:spcBef>
              </a:pPr>
              <a:t>61</a:t>
            </a:fld>
            <a:endParaRPr lang="en-AU" alt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There are four general means of authenticating a user's identity, which can be used alone or in combination:</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Something the individual knows:</a:t>
            </a:r>
            <a:r>
              <a:rPr lang="en-US" altLang="en-US" smtClean="0">
                <a:latin typeface="Arial" pitchFamily="34" charset="0"/>
                <a:ea typeface="ＭＳ Ｐゴシック" pitchFamily="34" charset="-128"/>
                <a:cs typeface="Arial" pitchFamily="34" charset="0"/>
              </a:rPr>
              <a:t> Examples includes a password, a personal identification number (PIN), or answers to a prearranged set of questions.</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Something the individual possesses:</a:t>
            </a:r>
            <a:r>
              <a:rPr lang="en-US" altLang="en-US" smtClean="0">
                <a:latin typeface="Arial" pitchFamily="34" charset="0"/>
                <a:ea typeface="ＭＳ Ｐゴシック" pitchFamily="34" charset="-128"/>
                <a:cs typeface="Arial" pitchFamily="34" charset="0"/>
              </a:rPr>
              <a:t> Examples include electronic keycards, smart cards, and physical keys. This type of authenticator is referred to as a </a:t>
            </a:r>
            <a:r>
              <a:rPr lang="en-US" altLang="en-US" i="1" smtClean="0">
                <a:latin typeface="Arial" pitchFamily="34" charset="0"/>
                <a:ea typeface="ＭＳ Ｐゴシック" pitchFamily="34" charset="-128"/>
                <a:cs typeface="Arial" pitchFamily="34" charset="0"/>
              </a:rPr>
              <a:t>token</a:t>
            </a:r>
            <a:r>
              <a:rPr lang="en-US" altLang="en-US" smtClean="0">
                <a:latin typeface="Arial" pitchFamily="34" charset="0"/>
                <a:ea typeface="ＭＳ Ｐゴシック" pitchFamily="34" charset="-128"/>
                <a:cs typeface="Arial" pitchFamily="34" charset="0"/>
              </a:rPr>
              <a:t>.</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Something the individual is (static biometrics):</a:t>
            </a:r>
            <a:r>
              <a:rPr lang="en-US" altLang="en-US" smtClean="0">
                <a:latin typeface="Arial" pitchFamily="34" charset="0"/>
                <a:ea typeface="ＭＳ Ｐゴシック" pitchFamily="34" charset="-128"/>
                <a:cs typeface="Arial" pitchFamily="34" charset="0"/>
              </a:rPr>
              <a:t> Examples include recognition by fingerprint, retina, and face.</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cs typeface="Arial" pitchFamily="34" charset="0"/>
              </a:rPr>
              <a:t>Something the individual does (dynamic biometrics):</a:t>
            </a:r>
            <a:r>
              <a:rPr lang="en-US" altLang="en-US" smtClean="0">
                <a:latin typeface="Arial" pitchFamily="34" charset="0"/>
                <a:ea typeface="ＭＳ Ｐゴシック" pitchFamily="34" charset="-128"/>
                <a:cs typeface="Arial" pitchFamily="34" charset="0"/>
              </a:rPr>
              <a:t> Examples include recognition by voice pattern, handwriting characteristics, and typing rhythm.</a:t>
            </a:r>
          </a:p>
          <a:p>
            <a:pPr eaLnBrk="1" hangingPunct="1"/>
            <a:r>
              <a:rPr lang="en-US" altLang="en-US" smtClean="0">
                <a:latin typeface="Arial" pitchFamily="34" charset="0"/>
                <a:ea typeface="ＭＳ Ｐゴシック" pitchFamily="34" charset="-128"/>
                <a:cs typeface="Arial" pitchFamily="34" charset="0"/>
              </a:rPr>
              <a:t>All of these methods, properly implemented and used, can provide secure user authentication. However, each method has problems. An adversary may be able to guess or steal a password. Similarly, an adversary may be able to forge or steal a token. A user may forget a password or lose a token. Further, there is a significant administrative overhead for managing password and token information on systems and securing such information on systems. With respect to biometric authenticators, there are a variety of problems, including dealing with false positives and false negatives, user acceptance, cost, and convenience. </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29268DFC-CF0F-48FF-BA4D-21A96513ECCB}" type="slidenum">
              <a:rPr lang="en-AU" altLang="en-US" smtClean="0"/>
              <a:pPr eaLnBrk="1" hangingPunct="1">
                <a:spcBef>
                  <a:spcPct val="0"/>
                </a:spcBef>
              </a:pPr>
              <a:t>62</a:t>
            </a:fld>
            <a:endParaRPr lang="en-AU" alt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Kerberos is an authentication service developed as part of Project Athena at MIT, and is </a:t>
            </a:r>
            <a:r>
              <a:rPr lang="en-AU" altLang="en-US" smtClean="0">
                <a:latin typeface="Arial" pitchFamily="34" charset="0"/>
                <a:ea typeface="ＭＳ Ｐゴシック" pitchFamily="34" charset="-128"/>
                <a:cs typeface="Arial" pitchFamily="34" charset="0"/>
              </a:rPr>
              <a:t>one of the best known and most widely implemented </a:t>
            </a:r>
            <a:r>
              <a:rPr lang="en-AU" altLang="en-US" b="1" smtClean="0">
                <a:latin typeface="Arial" pitchFamily="34" charset="0"/>
                <a:ea typeface="ＭＳ Ｐゴシック" pitchFamily="34" charset="-128"/>
                <a:cs typeface="Arial" pitchFamily="34" charset="0"/>
              </a:rPr>
              <a:t>trusted third party</a:t>
            </a:r>
            <a:r>
              <a:rPr lang="en-AU" altLang="en-US" smtClean="0">
                <a:latin typeface="Arial" pitchFamily="34" charset="0"/>
                <a:ea typeface="ＭＳ Ｐゴシック" pitchFamily="34" charset="-128"/>
                <a:cs typeface="Arial" pitchFamily="34" charset="0"/>
              </a:rPr>
              <a:t> key distribution systems.</a:t>
            </a:r>
          </a:p>
          <a:p>
            <a:pPr eaLnBrk="1" hangingPunct="1"/>
            <a:r>
              <a:rPr lang="en-US" altLang="en-US" smtClean="0">
                <a:latin typeface="Arial" pitchFamily="34" charset="0"/>
                <a:ea typeface="ＭＳ Ｐゴシック" pitchFamily="34" charset="-128"/>
                <a:cs typeface="Arial" pitchFamily="34" charset="0"/>
              </a:rPr>
              <a:t>Kerberos provides a centralized authentication server whose function is to authenticate users to servers and servers to users. Unlike most other authentication schemes, Kerberos relies exclusively on symmetric encryption, making no use of public-key encryption. Two versions of Kerberos are in common use: v4 &amp; v5.</a:t>
            </a:r>
            <a:endParaRPr lang="en-AU" altLang="en-US"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04DE78BD-14BF-4479-8E1D-EC0BCCEDF6DA}" type="slidenum">
              <a:rPr lang="en-AU" altLang="en-US" smtClean="0"/>
              <a:pPr eaLnBrk="1" hangingPunct="1">
                <a:spcBef>
                  <a:spcPct val="0"/>
                </a:spcBef>
              </a:pPr>
              <a:t>63</a:t>
            </a:fld>
            <a:endParaRPr lang="en-AU" alt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xfrm>
            <a:off x="685800" y="4343400"/>
            <a:ext cx="5486400" cy="4341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In a more open environment, in which network connections to other machines are supported, an approach that requires the user to prove his or her identity for each service invoked, and also require that servers prove their identity to clients, is needed to protect user information and resources housed at the server. Kerberos supports this approach, and assumes a distributed client/server architecture that employs one or more Kerberos servers to provide an authentication service. The first published report on Kerberos [STEI88] listed the following requirements: </a:t>
            </a:r>
          </a:p>
          <a:p>
            <a:pPr eaLnBrk="1" hangingPunct="1"/>
            <a:r>
              <a:rPr lang="en-US" altLang="en-US" smtClean="0">
                <a:latin typeface="Arial" pitchFamily="34" charset="0"/>
                <a:ea typeface="ＭＳ Ｐゴシック" pitchFamily="34" charset="-128"/>
                <a:cs typeface="Arial" pitchFamily="34" charset="0"/>
              </a:rPr>
              <a:t>• </a:t>
            </a:r>
            <a:r>
              <a:rPr lang="en-US" altLang="en-US" b="1" smtClean="0">
                <a:latin typeface="Arial" pitchFamily="34" charset="0"/>
                <a:ea typeface="ＭＳ Ｐゴシック" pitchFamily="34" charset="-128"/>
                <a:cs typeface="Arial" pitchFamily="34" charset="0"/>
              </a:rPr>
              <a:t>Secure: </a:t>
            </a:r>
            <a:r>
              <a:rPr lang="en-US" altLang="en-US" smtClean="0">
                <a:latin typeface="Arial" pitchFamily="34" charset="0"/>
                <a:ea typeface="ＭＳ Ｐゴシック" pitchFamily="34" charset="-128"/>
                <a:cs typeface="Arial" pitchFamily="34" charset="0"/>
              </a:rPr>
              <a:t>A network eavesdropper should not be able to obtain the necessary information to impersonate a user. More generally, Kerberos should be strong enough that a potential opponent does not find it to be the weak link. </a:t>
            </a:r>
          </a:p>
          <a:p>
            <a:pPr eaLnBrk="1" hangingPunct="1"/>
            <a:r>
              <a:rPr lang="en-US" altLang="en-US" smtClean="0">
                <a:latin typeface="Arial" pitchFamily="34" charset="0"/>
                <a:ea typeface="ＭＳ Ｐゴシック" pitchFamily="34" charset="-128"/>
                <a:cs typeface="Arial" pitchFamily="34" charset="0"/>
              </a:rPr>
              <a:t>• </a:t>
            </a:r>
            <a:r>
              <a:rPr lang="en-US" altLang="en-US" b="1" smtClean="0">
                <a:latin typeface="Arial" pitchFamily="34" charset="0"/>
                <a:ea typeface="ＭＳ Ｐゴシック" pitchFamily="34" charset="-128"/>
                <a:cs typeface="Arial" pitchFamily="34" charset="0"/>
              </a:rPr>
              <a:t>Reliable</a:t>
            </a:r>
            <a:r>
              <a:rPr lang="en-US" altLang="en-US" smtClean="0">
                <a:latin typeface="Arial" pitchFamily="34" charset="0"/>
                <a:ea typeface="ＭＳ Ｐゴシック" pitchFamily="34" charset="-128"/>
                <a:cs typeface="Arial" pitchFamily="34" charset="0"/>
              </a:rPr>
              <a:t>: For all services that rely on Kerberos for access control, lack of availability of the Kerberos service means lack of availability of the supported services. Hence, Kerberos should be highly reliable and should employ a distributed server architecture, with one system able to back up another. </a:t>
            </a:r>
          </a:p>
          <a:p>
            <a:pPr eaLnBrk="1" hangingPunct="1"/>
            <a:r>
              <a:rPr lang="en-US" altLang="en-US" smtClean="0">
                <a:latin typeface="Arial" pitchFamily="34" charset="0"/>
                <a:ea typeface="ＭＳ Ｐゴシック" pitchFamily="34" charset="-128"/>
                <a:cs typeface="Arial" pitchFamily="34" charset="0"/>
              </a:rPr>
              <a:t>• </a:t>
            </a:r>
            <a:r>
              <a:rPr lang="en-US" altLang="en-US" b="1" smtClean="0">
                <a:latin typeface="Arial" pitchFamily="34" charset="0"/>
                <a:ea typeface="ＭＳ Ｐゴシック" pitchFamily="34" charset="-128"/>
                <a:cs typeface="Arial" pitchFamily="34" charset="0"/>
              </a:rPr>
              <a:t>Transparent</a:t>
            </a:r>
            <a:r>
              <a:rPr lang="en-US" altLang="en-US" smtClean="0">
                <a:latin typeface="Arial" pitchFamily="34" charset="0"/>
                <a:ea typeface="ＭＳ Ｐゴシック" pitchFamily="34" charset="-128"/>
                <a:cs typeface="Arial" pitchFamily="34" charset="0"/>
              </a:rPr>
              <a:t>: Ideally, the user should not be aware that authentication is taking place, beyond the requirement to enter a password.</a:t>
            </a:r>
          </a:p>
          <a:p>
            <a:pPr eaLnBrk="1" hangingPunct="1"/>
            <a:r>
              <a:rPr lang="en-US" altLang="en-US" smtClean="0">
                <a:latin typeface="Arial" pitchFamily="34" charset="0"/>
                <a:ea typeface="ＭＳ Ｐゴシック" pitchFamily="34" charset="-128"/>
                <a:cs typeface="Arial" pitchFamily="34" charset="0"/>
              </a:rPr>
              <a:t>• </a:t>
            </a:r>
            <a:r>
              <a:rPr lang="en-US" altLang="en-US" b="1" smtClean="0">
                <a:latin typeface="Arial" pitchFamily="34" charset="0"/>
                <a:ea typeface="ＭＳ Ｐゴシック" pitchFamily="34" charset="-128"/>
                <a:cs typeface="Arial" pitchFamily="34" charset="0"/>
              </a:rPr>
              <a:t>Scalable</a:t>
            </a:r>
            <a:r>
              <a:rPr lang="en-US" altLang="en-US" smtClean="0">
                <a:latin typeface="Arial" pitchFamily="34" charset="0"/>
                <a:ea typeface="ＭＳ Ｐゴシック" pitchFamily="34" charset="-128"/>
                <a:cs typeface="Arial" pitchFamily="34" charset="0"/>
              </a:rPr>
              <a:t>: The system should be capable of supporting large numbers of clients and servers. This suggests a modular, distributed architecture. </a:t>
            </a:r>
          </a:p>
          <a:p>
            <a:pPr eaLnBrk="1" hangingPunct="1"/>
            <a:r>
              <a:rPr lang="en-US" altLang="en-US" smtClean="0">
                <a:latin typeface="Arial" pitchFamily="34" charset="0"/>
                <a:ea typeface="ＭＳ Ｐゴシック" pitchFamily="34" charset="-128"/>
                <a:cs typeface="Arial" pitchFamily="34" charset="0"/>
              </a:rPr>
              <a:t>To support these requirements, Kerberos is a trusted third-party authentication service that uses a protocol based on that proposed by Needham and Schroeder which was discussed earlier in this chapter. </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B08C972B-46E9-4344-9EF1-8B184E907E90}" type="slidenum">
              <a:rPr lang="en-AU" altLang="en-US" smtClean="0"/>
              <a:pPr eaLnBrk="1" hangingPunct="1">
                <a:spcBef>
                  <a:spcPct val="0"/>
                </a:spcBef>
              </a:pPr>
              <a:t>64</a:t>
            </a:fld>
            <a:endParaRPr lang="en-AU" alt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xfrm>
            <a:off x="685800" y="4343400"/>
            <a:ext cx="5486400" cy="4341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In a more open environment, in which network connections to other machines are supported, an approach that requires the user to prove his or her identity for each service invoked, and also require that servers prove their identity to clients, is needed to protect user information and resources housed at the server. Kerberos supports this approach, and assumes a distributed client/server architecture that employs one or more Kerberos servers to provide an authentication service. The first published report on Kerberos [STEI88] listed the following requirements: </a:t>
            </a:r>
          </a:p>
          <a:p>
            <a:pPr eaLnBrk="1" hangingPunct="1"/>
            <a:r>
              <a:rPr lang="en-US" altLang="en-US" smtClean="0">
                <a:latin typeface="Arial" pitchFamily="34" charset="0"/>
                <a:ea typeface="ＭＳ Ｐゴシック" pitchFamily="34" charset="-128"/>
                <a:cs typeface="Arial" pitchFamily="34" charset="0"/>
              </a:rPr>
              <a:t>• </a:t>
            </a:r>
            <a:r>
              <a:rPr lang="en-US" altLang="en-US" b="1" smtClean="0">
                <a:latin typeface="Arial" pitchFamily="34" charset="0"/>
                <a:ea typeface="ＭＳ Ｐゴシック" pitchFamily="34" charset="-128"/>
                <a:cs typeface="Arial" pitchFamily="34" charset="0"/>
              </a:rPr>
              <a:t>Secure: </a:t>
            </a:r>
            <a:r>
              <a:rPr lang="en-US" altLang="en-US" smtClean="0">
                <a:latin typeface="Arial" pitchFamily="34" charset="0"/>
                <a:ea typeface="ＭＳ Ｐゴシック" pitchFamily="34" charset="-128"/>
                <a:cs typeface="Arial" pitchFamily="34" charset="0"/>
              </a:rPr>
              <a:t>A network eavesdropper should not be able to obtain the necessary information to impersonate a user. More generally, Kerberos should be strong enough that a potential opponent does not find it to be the weak link. </a:t>
            </a:r>
          </a:p>
          <a:p>
            <a:pPr eaLnBrk="1" hangingPunct="1"/>
            <a:r>
              <a:rPr lang="en-US" altLang="en-US" smtClean="0">
                <a:latin typeface="Arial" pitchFamily="34" charset="0"/>
                <a:ea typeface="ＭＳ Ｐゴシック" pitchFamily="34" charset="-128"/>
                <a:cs typeface="Arial" pitchFamily="34" charset="0"/>
              </a:rPr>
              <a:t>• </a:t>
            </a:r>
            <a:r>
              <a:rPr lang="en-US" altLang="en-US" b="1" smtClean="0">
                <a:latin typeface="Arial" pitchFamily="34" charset="0"/>
                <a:ea typeface="ＭＳ Ｐゴシック" pitchFamily="34" charset="-128"/>
                <a:cs typeface="Arial" pitchFamily="34" charset="0"/>
              </a:rPr>
              <a:t>Reliable</a:t>
            </a:r>
            <a:r>
              <a:rPr lang="en-US" altLang="en-US" smtClean="0">
                <a:latin typeface="Arial" pitchFamily="34" charset="0"/>
                <a:ea typeface="ＭＳ Ｐゴシック" pitchFamily="34" charset="-128"/>
                <a:cs typeface="Arial" pitchFamily="34" charset="0"/>
              </a:rPr>
              <a:t>: For all services that rely on Kerberos for access control, lack of availability of the Kerberos service means lack of availability of the supported services. Hence, Kerberos should be highly reliable and should employ a distributed server architecture, with one system able to back up another. </a:t>
            </a:r>
          </a:p>
          <a:p>
            <a:pPr eaLnBrk="1" hangingPunct="1"/>
            <a:r>
              <a:rPr lang="en-US" altLang="en-US" smtClean="0">
                <a:latin typeface="Arial" pitchFamily="34" charset="0"/>
                <a:ea typeface="ＭＳ Ｐゴシック" pitchFamily="34" charset="-128"/>
                <a:cs typeface="Arial" pitchFamily="34" charset="0"/>
              </a:rPr>
              <a:t>• </a:t>
            </a:r>
            <a:r>
              <a:rPr lang="en-US" altLang="en-US" b="1" smtClean="0">
                <a:latin typeface="Arial" pitchFamily="34" charset="0"/>
                <a:ea typeface="ＭＳ Ｐゴシック" pitchFamily="34" charset="-128"/>
                <a:cs typeface="Arial" pitchFamily="34" charset="0"/>
              </a:rPr>
              <a:t>Transparent</a:t>
            </a:r>
            <a:r>
              <a:rPr lang="en-US" altLang="en-US" smtClean="0">
                <a:latin typeface="Arial" pitchFamily="34" charset="0"/>
                <a:ea typeface="ＭＳ Ｐゴシック" pitchFamily="34" charset="-128"/>
                <a:cs typeface="Arial" pitchFamily="34" charset="0"/>
              </a:rPr>
              <a:t>: Ideally, the user should not be aware that authentication is taking place, beyond the requirement to enter a password.</a:t>
            </a:r>
          </a:p>
          <a:p>
            <a:pPr eaLnBrk="1" hangingPunct="1"/>
            <a:r>
              <a:rPr lang="en-US" altLang="en-US" smtClean="0">
                <a:latin typeface="Arial" pitchFamily="34" charset="0"/>
                <a:ea typeface="ＭＳ Ｐゴシック" pitchFamily="34" charset="-128"/>
                <a:cs typeface="Arial" pitchFamily="34" charset="0"/>
              </a:rPr>
              <a:t>• </a:t>
            </a:r>
            <a:r>
              <a:rPr lang="en-US" altLang="en-US" b="1" smtClean="0">
                <a:latin typeface="Arial" pitchFamily="34" charset="0"/>
                <a:ea typeface="ＭＳ Ｐゴシック" pitchFamily="34" charset="-128"/>
                <a:cs typeface="Arial" pitchFamily="34" charset="0"/>
              </a:rPr>
              <a:t>Scalable</a:t>
            </a:r>
            <a:r>
              <a:rPr lang="en-US" altLang="en-US" smtClean="0">
                <a:latin typeface="Arial" pitchFamily="34" charset="0"/>
                <a:ea typeface="ＭＳ Ｐゴシック" pitchFamily="34" charset="-128"/>
                <a:cs typeface="Arial" pitchFamily="34" charset="0"/>
              </a:rPr>
              <a:t>: The system should be capable of supporting large numbers of clients and servers. This suggests a modular, distributed architecture. </a:t>
            </a:r>
          </a:p>
          <a:p>
            <a:pPr eaLnBrk="1" hangingPunct="1"/>
            <a:r>
              <a:rPr lang="en-US" altLang="en-US" smtClean="0">
                <a:latin typeface="Arial" pitchFamily="34" charset="0"/>
                <a:ea typeface="ＭＳ Ｐゴシック" pitchFamily="34" charset="-128"/>
                <a:cs typeface="Arial" pitchFamily="34" charset="0"/>
              </a:rPr>
              <a:t>To support these requirements, Kerberos is a trusted third-party authentication service that uses a protocol based on that proposed by Needham and Schroeder which was discussed earlier in this chapter. </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73DD4EEF-9D5D-4F4E-AF3D-3924F68F0080}" type="slidenum">
              <a:rPr lang="en-AU" altLang="en-US" smtClean="0"/>
              <a:pPr eaLnBrk="1" hangingPunct="1">
                <a:spcBef>
                  <a:spcPct val="0"/>
                </a:spcBef>
              </a:pPr>
              <a:t>65</a:t>
            </a:fld>
            <a:endParaRPr lang="en-AU" alt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15 summary.</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B190FB6B-78E1-4D16-8BB7-E8F20F98A041}" type="slidenum">
              <a:rPr lang="en-AU" altLang="en-US" smtClean="0"/>
              <a:pPr eaLnBrk="1" hangingPunct="1">
                <a:spcBef>
                  <a:spcPct val="0"/>
                </a:spcBef>
              </a:pPr>
              <a:t>66</a:t>
            </a:fld>
            <a:endParaRPr lang="en-AU" altLang="en-US" smtClean="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17 summary.</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ea typeface="ＭＳ Ｐゴシック" pitchFamily="34" charset="-128"/>
              </a:rPr>
              <a:t>IEEE 802 is a committee that has developed standards for a wide range of local area networks (LANs). In 1990, the IEEE 802 Committee formed a new working group, IEEE 802.11, with a charter to develop a protocol and transmission specifications for wireless LANs (WLANs). Since that time, the demand for WLANs, at different frequencies and data rates, has exploded. Keeping pace with this demand, the IEEE 802.11 working group has issued an ever-expanding list of standards. </a:t>
            </a:r>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E471C1E-E217-4BBB-BE82-25D39D0A8CCE}" type="slidenum">
              <a:rPr lang="en-AU" altLang="en-US" smtClean="0"/>
              <a:pPr eaLnBrk="1" hangingPunct="1">
                <a:spcBef>
                  <a:spcPct val="0"/>
                </a:spcBef>
              </a:pPr>
              <a:t>67</a:t>
            </a:fld>
            <a:endParaRPr lang="en-AU" alt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8B2A3429-6C12-4686-8F79-9B068F5F2C26}" type="slidenum">
              <a:rPr lang="en-AU" altLang="en-US" smtClean="0"/>
              <a:pPr eaLnBrk="1" hangingPunct="1">
                <a:spcBef>
                  <a:spcPct val="0"/>
                </a:spcBef>
              </a:pPr>
              <a:t>68</a:t>
            </a:fld>
            <a:endParaRPr lang="en-AU" alt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In virtually all distributed environments, electronic mail is the most heavily used network-based application. But </a:t>
            </a:r>
            <a:r>
              <a:rPr lang="en-AU" altLang="en-US" smtClean="0">
                <a:latin typeface="Arial" pitchFamily="34" charset="0"/>
                <a:ea typeface="ＭＳ Ｐゴシック" pitchFamily="34" charset="-128"/>
              </a:rPr>
              <a:t>current email services are roughly like "postcards”, anyone who wants could pick it up and have a look as its in transit or sitting in the recipients mailbox.</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BE13A534-FD3B-4B8B-80D1-D2EFF47A9C65}" type="slidenum">
              <a:rPr lang="en-AU" altLang="en-US" smtClean="0"/>
              <a:pPr eaLnBrk="1" hangingPunct="1">
                <a:spcBef>
                  <a:spcPct val="0"/>
                </a:spcBef>
              </a:pPr>
              <a:t>69</a:t>
            </a:fld>
            <a:endParaRPr lang="en-AU" alt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With the explosively growing reliance on electronic mail for every conceivable purpose, there grows a demand for authentication and confidentiality services. </a:t>
            </a:r>
            <a:r>
              <a:rPr lang="en-AU" altLang="en-US" smtClean="0">
                <a:latin typeface="Arial" pitchFamily="34" charset="0"/>
                <a:ea typeface="ＭＳ Ｐゴシック" pitchFamily="34" charset="-128"/>
              </a:rPr>
              <a:t>What we want is something more akin to standard mail (contents protected inside an envelope) if not registered mail (have confidence about the sender of the mail and its contents). That is, the “classic” security services listed are desired.</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CB8705D-56F4-4F58-88D8-BD5C6DDE3638}" type="slidenum">
              <a:rPr lang="en-AU" altLang="en-US" smtClean="0"/>
              <a:pPr eaLnBrk="1" hangingPunct="1">
                <a:spcBef>
                  <a:spcPct val="0"/>
                </a:spcBef>
              </a:pPr>
              <a:t>70</a:t>
            </a:fld>
            <a:endParaRPr lang="en-AU" alt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a:t>
            </a:r>
            <a:r>
              <a:rPr lang="en-AU" altLang="en-US" smtClean="0">
                <a:latin typeface="Arial" pitchFamily="34" charset="0"/>
                <a:ea typeface="ＭＳ Ｐゴシック" pitchFamily="34" charset="-128"/>
              </a:rPr>
              <a:t>Pretty Good Privacy (PGP) secure email program,</a:t>
            </a:r>
            <a:r>
              <a:rPr lang="en-US" altLang="en-US" smtClean="0">
                <a:latin typeface="Arial" pitchFamily="34" charset="0"/>
                <a:ea typeface="ＭＳ Ｐゴシック" pitchFamily="34" charset="-128"/>
              </a:rPr>
              <a:t> is a remarkable phenomenon, has grown explosively and is now widely used. Largely the effort of a single person, Phil Zimmermann, who selected the best available crypto algorithms to use &amp; integrated them into a single program, PGP provides a confidentiality and authentication service that can be used for electronic mail and file storage applications. It runs on a wide range of systems, in both free &amp; commercial versions.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0DCE035E-BC6C-47B8-83C8-5A78FE2A504C}" type="slidenum">
              <a:rPr lang="en-AU" altLang="en-US" smtClean="0"/>
              <a:pPr eaLnBrk="1" hangingPunct="1">
                <a:spcBef>
                  <a:spcPct val="0"/>
                </a:spcBef>
              </a:pPr>
              <a:t>71</a:t>
            </a:fld>
            <a:endParaRPr lang="en-AU" alt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a:t>
            </a:r>
            <a:r>
              <a:rPr lang="en-AU" altLang="en-US" smtClean="0">
                <a:latin typeface="Arial" pitchFamily="34" charset="0"/>
                <a:ea typeface="ＭＳ Ｐゴシック" pitchFamily="34" charset="-128"/>
              </a:rPr>
              <a:t>Pretty Good Privacy (PGP) secure email program,</a:t>
            </a:r>
            <a:r>
              <a:rPr lang="en-US" altLang="en-US" smtClean="0">
                <a:latin typeface="Arial" pitchFamily="34" charset="0"/>
                <a:ea typeface="ＭＳ Ｐゴシック" pitchFamily="34" charset="-128"/>
              </a:rPr>
              <a:t> is a remarkable phenomenon, has grown explosively and is now widely used. Largely the effort of a single person, Phil Zimmermann, who selected the best available crypto algorithms to use &amp; integrated them into a single program, PGP provides a confidentiality and authentication service that can be used for electronic mail and file storage applications. It runs on a wide range of systems, in both free &amp; commercial versions.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D5E6CB69-0574-4641-B897-8F96F14156F5}" type="slidenum">
              <a:rPr lang="en-AU" altLang="en-US" smtClean="0"/>
              <a:pPr eaLnBrk="1" hangingPunct="1">
                <a:spcBef>
                  <a:spcPct val="0"/>
                </a:spcBef>
              </a:pPr>
              <a:t>72</a:t>
            </a:fld>
            <a:endParaRPr lang="en-AU" alt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a:t>
            </a:r>
            <a:r>
              <a:rPr lang="en-AU" altLang="en-US" smtClean="0">
                <a:latin typeface="Arial" pitchFamily="34" charset="0"/>
                <a:ea typeface="ＭＳ Ｐゴシック" pitchFamily="34" charset="-128"/>
              </a:rPr>
              <a:t>Pretty Good Privacy (PGP) secure email program,</a:t>
            </a:r>
            <a:r>
              <a:rPr lang="en-US" altLang="en-US" smtClean="0">
                <a:latin typeface="Arial" pitchFamily="34" charset="0"/>
                <a:ea typeface="ＭＳ Ｐゴシック" pitchFamily="34" charset="-128"/>
              </a:rPr>
              <a:t> is a remarkable phenomenon, has grown explosively and is now widely used. Largely the effort of a single person, Phil Zimmermann, who selected the best available crypto algorithms to use &amp; integrated them into a single program, PGP provides a confidentiality and authentication service that can be used for electronic mail and file storage applications. It runs on a wide range of systems, in both free &amp; commercial versions.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852B774C-B035-401D-9B89-34F9FFDAC8FD}" type="slidenum">
              <a:rPr lang="en-AU" altLang="en-US" smtClean="0"/>
              <a:pPr eaLnBrk="1" hangingPunct="1">
                <a:spcBef>
                  <a:spcPct val="0"/>
                </a:spcBef>
              </a:pPr>
              <a:t>73</a:t>
            </a:fld>
            <a:endParaRPr lang="en-AU" alt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S/MIME secures a MIME entity with a signature, encryption, or both. A MIME entity may be an entire message or one or more of the subparts of the message. The MIME entity plus some security related data, such as algorithm identifiers and certificates, are processed by S/MIME to produce a PKCS, which refers to a set of public-key cryptography specifications issued by RSA Laboratories. A PKCS object is then treated as message content and wrapped in MIME. A range of S/MIME content-types are specified, as shown. See text for details of how these are used.</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2BB28C55-2114-45AB-9608-EDEE268F462A}" type="slidenum">
              <a:rPr lang="en-AU" altLang="en-US" smtClean="0"/>
              <a:pPr eaLnBrk="1" hangingPunct="1">
                <a:spcBef>
                  <a:spcPct val="0"/>
                </a:spcBef>
              </a:pPr>
              <a:t>74</a:t>
            </a:fld>
            <a:endParaRPr lang="en-AU" altLang="en-US" smtClean="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18 summary.</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EC8CA3C8-E6D1-4511-899D-3215D4959264}" type="slidenum">
              <a:rPr lang="en-AU" altLang="en-US" smtClean="0"/>
              <a:pPr eaLnBrk="1" hangingPunct="1">
                <a:spcBef>
                  <a:spcPct val="0"/>
                </a:spcBef>
              </a:pPr>
              <a:t>75</a:t>
            </a:fld>
            <a:endParaRPr lang="en-AU" altLang="en-US" smtClean="0"/>
          </a:p>
        </p:txBody>
      </p:sp>
      <p:sp>
        <p:nvSpPr>
          <p:cNvPr id="69635" name="Rectangle 1026"/>
          <p:cNvSpPr>
            <a:spLocks noGrp="1" noRot="1" noChangeAspect="1" noChangeArrowheads="1" noTextEdit="1"/>
          </p:cNvSpPr>
          <p:nvPr>
            <p:ph type="sldImg"/>
          </p:nvPr>
        </p:nvSpPr>
        <p:spPr>
          <a:ln/>
        </p:spPr>
      </p:sp>
      <p:sp>
        <p:nvSpPr>
          <p:cNvPr id="696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Internet community has developed application-specific security mechanisms in a number of application areas, including electronic mail (S/MIME, PGP), client/server (Kerberos), Web access (Secure Sockets Layer), and others. However users have some security concerns that cut across protocol layers. By implementing security at the IP level, an organization can ensure secure networking not only for applications that have security mechanisms but also for the many security-ignorant applications. </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884344A-5401-4A8E-A464-C520F5018819}" type="slidenum">
              <a:rPr lang="en-AU" altLang="en-US" smtClean="0"/>
              <a:pPr eaLnBrk="1" hangingPunct="1">
                <a:spcBef>
                  <a:spcPct val="0"/>
                </a:spcBef>
              </a:pPr>
              <a:t>76</a:t>
            </a:fld>
            <a:endParaRPr lang="en-AU" altLang="en-US" smtClean="0"/>
          </a:p>
        </p:txBody>
      </p:sp>
      <p:sp>
        <p:nvSpPr>
          <p:cNvPr id="70659" name="Rectangle 1026"/>
          <p:cNvSpPr>
            <a:spLocks noGrp="1" noRot="1" noChangeAspect="1" noChangeArrowheads="1" noTextEdit="1"/>
          </p:cNvSpPr>
          <p:nvPr>
            <p:ph type="sldImg"/>
          </p:nvPr>
        </p:nvSpPr>
        <p:spPr>
          <a:ln/>
        </p:spPr>
      </p:sp>
      <p:sp>
        <p:nvSpPr>
          <p:cNvPr id="706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Internet community has developed application-specific security mechanisms in a number of application areas, including electronic mail (S/MIME, PGP), client/server (Kerberos), Web access (Secure Sockets Layer), and others. However users have some security concerns that cut across protocol layers. By implementing security at the IP level, an organization can ensure secure networking not only for applications that have security mechanisms but also for the many security-ignorant applications. </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7C3EB8D9-36C8-41D9-8CCB-3B592D831E91}" type="slidenum">
              <a:rPr lang="en-AU" altLang="en-US" smtClean="0"/>
              <a:pPr eaLnBrk="1" hangingPunct="1">
                <a:spcBef>
                  <a:spcPct val="0"/>
                </a:spcBef>
              </a:pPr>
              <a:t>77</a:t>
            </a:fld>
            <a:endParaRPr lang="en-AU" altLang="en-US" smtClean="0"/>
          </a:p>
        </p:txBody>
      </p:sp>
      <p:sp>
        <p:nvSpPr>
          <p:cNvPr id="71683" name="Rectangle 1026"/>
          <p:cNvSpPr>
            <a:spLocks noGrp="1" noRot="1" noChangeAspect="1" noChangeArrowheads="1" noTextEdit="1"/>
          </p:cNvSpPr>
          <p:nvPr>
            <p:ph type="sldImg"/>
          </p:nvPr>
        </p:nvSpPr>
        <p:spPr>
          <a:ln/>
        </p:spPr>
      </p:sp>
      <p:sp>
        <p:nvSpPr>
          <p:cNvPr id="716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The Internet community has developed application-specific security mechanisms in a number of application areas, including electronic mail (S/MIME, PGP), client/server (Kerberos), Web access (Secure Sockets Layer), and others. However users have some security concerns that cut across protocol layers. By implementing security at the IP level, an organization can ensure secure networking not only for applications that have security mechanisms but also for the many security-ignorant applications. </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E93786D-B3BB-44BE-9BB7-50E11DA34FFE}" type="slidenum">
              <a:rPr lang="en-AU" altLang="en-US" smtClean="0"/>
              <a:pPr eaLnBrk="1" hangingPunct="1">
                <a:spcBef>
                  <a:spcPct val="0"/>
                </a:spcBef>
              </a:pPr>
              <a:t>78</a:t>
            </a:fld>
            <a:endParaRPr lang="en-AU" alt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IP-level security encompasses three functional areas: authentication, confidentiality, and key management. The authentication mechanism assures that a received packet was transmitted by the party identified as the source in the packet header, and that the packet has not been altered in transit. The confidentiality facility enables communicating nodes to encrypt messages to prevent eavesdropping by third parties. The key management facility is concerned with the secure exchange of keys. IPSec provides the capability to secure communications across a LAN, across private and public WANs, and across the Internet.</a:t>
            </a:r>
          </a:p>
          <a:p>
            <a:pPr eaLnBrk="1" hangingPunct="1"/>
            <a:r>
              <a:rPr lang="en-US" altLang="en-US" smtClean="0">
                <a:latin typeface="Arial" pitchFamily="34" charset="0"/>
                <a:ea typeface="ＭＳ Ｐゴシック" pitchFamily="34" charset="-128"/>
                <a:cs typeface="Arial" pitchFamily="34" charset="0"/>
              </a:rPr>
              <a:t>In 1994, the Internet Architecture Board (IAB) issued a report titled "Security in the Internet Architecture" (RFC 1636). The report stated the general consensus that the Internet needs more and better security and identified key areas for security mechanisms. To provide security, the IAB included authentication and encryption as necessary security features in the next-generation IP, which has been issued as IPv6. Fortunately, these security capabilities were designed to be usable both with the current IPv4 and the future IPv6. </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A87F7D3-EB68-4311-9507-4534D7BD6C4D}" type="slidenum">
              <a:rPr lang="en-AU" altLang="en-US" smtClean="0"/>
              <a:pPr eaLnBrk="1" hangingPunct="1">
                <a:spcBef>
                  <a:spcPct val="0"/>
                </a:spcBef>
              </a:pPr>
              <a:t>79</a:t>
            </a:fld>
            <a:endParaRPr lang="en-AU" alt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IP-level security encompasses three functional areas: authentication, confidentiality, and key management. The authentication mechanism assures that a received packet was transmitted by the party identified as the source in the packet header, and that the packet has not been altered in transit. The confidentiality facility enables communicating nodes to encrypt messages to prevent eavesdropping by third parties. The key management facility is concerned with the secure exchange of keys. IPSec provides the capability to secure communications across a LAN, across private and public WANs, and across the Internet.</a:t>
            </a:r>
          </a:p>
          <a:p>
            <a:pPr eaLnBrk="1" hangingPunct="1"/>
            <a:r>
              <a:rPr lang="en-US" altLang="en-US" smtClean="0">
                <a:latin typeface="Arial" pitchFamily="34" charset="0"/>
                <a:ea typeface="ＭＳ Ｐゴシック" pitchFamily="34" charset="-128"/>
                <a:cs typeface="Arial" pitchFamily="34" charset="0"/>
              </a:rPr>
              <a:t>In 1994, the Internet Architecture Board (IAB) issued a report titled "Security in the Internet Architecture" (RFC 1636). The report stated the general consensus that the Internet needs more and better security and identified key areas for security mechanisms. To provide security, the IAB included authentication and encryption as necessary security features in the next-generation IP, which has been issued as IPv6. Fortunately, these security capabilities were designed to be usable both with the current IPv4 and the future IPv6. </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D6CA9EE-36B9-48D4-866F-75766CCF2CB2}" type="slidenum">
              <a:rPr lang="en-AU" altLang="en-US" smtClean="0"/>
              <a:pPr eaLnBrk="1" hangingPunct="1">
                <a:spcBef>
                  <a:spcPct val="0"/>
                </a:spcBef>
              </a:pPr>
              <a:t>80</a:t>
            </a:fld>
            <a:endParaRPr lang="en-AU" alt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IP-level security encompasses three functional areas: authentication, confidentiality, and key management. The authentication mechanism assures that a received packet was transmitted by the party identified as the source in the packet header, and that the packet has not been altered in transit. The confidentiality facility enables communicating nodes to encrypt messages to prevent eavesdropping by third parties. The key management facility is concerned with the secure exchange of keys. IPSec provides the capability to secure communications across a LAN, across private and public WANs, and across the Internet.</a:t>
            </a:r>
          </a:p>
          <a:p>
            <a:pPr eaLnBrk="1" hangingPunct="1"/>
            <a:r>
              <a:rPr lang="en-US" altLang="en-US" smtClean="0">
                <a:latin typeface="Arial" pitchFamily="34" charset="0"/>
                <a:ea typeface="ＭＳ Ｐゴシック" pitchFamily="34" charset="-128"/>
                <a:cs typeface="Arial" pitchFamily="34" charset="0"/>
              </a:rPr>
              <a:t>In 1994, the Internet Architecture Board (IAB) issued a report titled "Security in the Internet Architecture" (RFC 1636). The report stated the general consensus that the Internet needs more and better security and identified key areas for security mechanisms. To provide security, the IAB included authentication and encryption as necessary security features in the next-generation IP, which has been issued as IPv6. Fortunately, these security capabilities were designed to be usable both with the current IPv4 and the future IPv6. </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734F532-AB76-4113-96E0-694E05A3CD84}" type="slidenum">
              <a:rPr lang="en-AU" altLang="en-US" smtClean="0"/>
              <a:pPr eaLnBrk="1" hangingPunct="1">
                <a:spcBef>
                  <a:spcPct val="0"/>
                </a:spcBef>
              </a:pPr>
              <a:t>81</a:t>
            </a:fld>
            <a:endParaRPr lang="en-AU" alt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IP-level security encompasses three functional areas: authentication, confidentiality, and key management. The authentication mechanism assures that a received packet was transmitted by the party identified as the source in the packet header, and that the packet has not been altered in transit. The confidentiality facility enables communicating nodes to encrypt messages to prevent eavesdropping by third parties. The key management facility is concerned with the secure exchange of keys. IPSec provides the capability to secure communications across a LAN, across private and public WANs, and across the Internet.</a:t>
            </a:r>
          </a:p>
          <a:p>
            <a:pPr eaLnBrk="1" hangingPunct="1"/>
            <a:r>
              <a:rPr lang="en-US" altLang="en-US" smtClean="0">
                <a:latin typeface="Arial" pitchFamily="34" charset="0"/>
                <a:ea typeface="ＭＳ Ｐゴシック" pitchFamily="34" charset="-128"/>
                <a:cs typeface="Arial" pitchFamily="34" charset="0"/>
              </a:rPr>
              <a:t>In 1994, the Internet Architecture Board (IAB) issued a report titled "Security in the Internet Architecture" (RFC 1636). The report stated the general consensus that the Internet needs more and better security and identified key areas for security mechanisms. To provide security, the IAB included authentication and encryption as necessary security features in the next-generation IP, which has been issued as IPv6. Fortunately, these security capabilities were designed to be usable both with the current IPv4 and the future IPv6. </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A2C2D04-CF38-427E-BBC8-FB1D7555D57B}" type="slidenum">
              <a:rPr lang="en-AU" altLang="en-US" smtClean="0"/>
              <a:pPr eaLnBrk="1" hangingPunct="1">
                <a:spcBef>
                  <a:spcPct val="0"/>
                </a:spcBef>
              </a:pPr>
              <a:t>82</a:t>
            </a:fld>
            <a:endParaRPr lang="en-AU" alt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IP-level security encompasses three functional areas: authentication, confidentiality, and key management. The authentication mechanism assures that a received packet was transmitted by the party identified as the source in the packet header, and that the packet has not been altered in transit. The confidentiality facility enables communicating nodes to encrypt messages to prevent eavesdropping by third parties. The key management facility is concerned with the secure exchange of keys. IPSec provides the capability to secure communications across a LAN, across private and public WANs, and across the Internet.</a:t>
            </a:r>
          </a:p>
          <a:p>
            <a:pPr eaLnBrk="1" hangingPunct="1"/>
            <a:r>
              <a:rPr lang="en-US" altLang="en-US" smtClean="0">
                <a:latin typeface="Arial" pitchFamily="34" charset="0"/>
                <a:ea typeface="ＭＳ Ｐゴシック" pitchFamily="34" charset="-128"/>
                <a:cs typeface="Arial" pitchFamily="34" charset="0"/>
              </a:rPr>
              <a:t>In 1994, the Internet Architecture Board (IAB) issued a report titled "Security in the Internet Architecture" (RFC 1636). The report stated the general consensus that the Internet needs more and better security and identified key areas for security mechanisms. To provide security, the IAB included authentication and encryption as necessary security features in the next-generation IP, which has been issued as IPv6. Fortunately, these security capabilities were designed to be usable both with the current IPv4 and the future IPv6. </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4BF9E6E1-1DAA-4C3A-9DCB-D0B0521277F2}" type="slidenum">
              <a:rPr lang="en-AU" altLang="en-US" smtClean="0"/>
              <a:pPr eaLnBrk="1" hangingPunct="1">
                <a:spcBef>
                  <a:spcPct val="0"/>
                </a:spcBef>
              </a:pPr>
              <a:t>83</a:t>
            </a:fld>
            <a:endParaRPr lang="en-AU" alt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19 summary.</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A3625DE-8A3A-4666-A8E3-C8176813352D}" type="slidenum">
              <a:rPr lang="en-AU" altLang="en-US" smtClean="0"/>
              <a:pPr eaLnBrk="1" hangingPunct="1">
                <a:spcBef>
                  <a:spcPct val="0"/>
                </a:spcBef>
              </a:pPr>
              <a:t>84</a:t>
            </a:fld>
            <a:endParaRPr lang="en-AU" altLang="en-US" smtClean="0"/>
          </a:p>
        </p:txBody>
      </p:sp>
      <p:sp>
        <p:nvSpPr>
          <p:cNvPr id="68611" name="Rectangle 1026"/>
          <p:cNvSpPr>
            <a:spLocks noGrp="1" noRot="1" noChangeAspect="1" noChangeArrowheads="1" noTextEdit="1"/>
          </p:cNvSpPr>
          <p:nvPr>
            <p:ph type="sldImg"/>
          </p:nvPr>
        </p:nvSpPr>
        <p:spPr>
          <a:ln/>
        </p:spPr>
      </p:sp>
      <p:sp>
        <p:nvSpPr>
          <p:cNvPr id="686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A significant security problem for networked systems is hostile, or at least unwanted, trespass being unauthorized login or use of a system, by local or remote users; or by software such as a virus, worm, or Trojan horse. </a:t>
            </a:r>
          </a:p>
          <a:p>
            <a:pPr eaLnBrk="1" hangingPunct="1"/>
            <a:r>
              <a:rPr lang="en-US" altLang="en-US" smtClean="0">
                <a:latin typeface="Arial" pitchFamily="34" charset="0"/>
                <a:ea typeface="ＭＳ Ｐゴシック" pitchFamily="34" charset="-128"/>
                <a:cs typeface="Arial" pitchFamily="34" charset="0"/>
              </a:rPr>
              <a:t>One of the two most publicized threats to security is the intruder (or hacker or cracker), which Anderson identified three classes of:</a:t>
            </a:r>
          </a:p>
          <a:p>
            <a:pPr eaLnBrk="1" hangingPunct="1"/>
            <a:r>
              <a:rPr lang="en-US" altLang="en-US" smtClean="0">
                <a:latin typeface="Arial" pitchFamily="34" charset="0"/>
                <a:ea typeface="ＭＳ Ｐゴシック" pitchFamily="34" charset="-128"/>
                <a:cs typeface="Arial" pitchFamily="34" charset="0"/>
              </a:rPr>
              <a:t>• Masquerader: An individual who is not authorized to use the computer (outsider)</a:t>
            </a:r>
          </a:p>
          <a:p>
            <a:pPr eaLnBrk="1" hangingPunct="1"/>
            <a:r>
              <a:rPr lang="en-US" altLang="en-US" smtClean="0">
                <a:latin typeface="Arial" pitchFamily="34" charset="0"/>
                <a:ea typeface="ＭＳ Ｐゴシック" pitchFamily="34" charset="-128"/>
                <a:cs typeface="Arial" pitchFamily="34" charset="0"/>
              </a:rPr>
              <a:t>• Misfeasor: A legitimate user who accesses unauthorized data, programs, or resources (insider)</a:t>
            </a:r>
          </a:p>
          <a:p>
            <a:pPr eaLnBrk="1" hangingPunct="1"/>
            <a:r>
              <a:rPr lang="en-US" altLang="en-US" smtClean="0">
                <a:latin typeface="Arial" pitchFamily="34" charset="0"/>
                <a:ea typeface="ＭＳ Ｐゴシック" pitchFamily="34" charset="-128"/>
                <a:cs typeface="Arial" pitchFamily="34" charset="0"/>
              </a:rPr>
              <a:t>• Clandestine user: An individual who seizes supervisory control of the system and uses this control to evade auditing and access controls or to suppress audit collection (either)</a:t>
            </a:r>
          </a:p>
          <a:p>
            <a:pPr eaLnBrk="1" hangingPunct="1"/>
            <a:r>
              <a:rPr lang="en-US" altLang="en-US" smtClean="0">
                <a:latin typeface="Arial" pitchFamily="34" charset="0"/>
                <a:ea typeface="ＭＳ Ｐゴシック" pitchFamily="34" charset="-128"/>
                <a:cs typeface="Arial" pitchFamily="34" charset="0"/>
              </a:rPr>
              <a:t>Intruder attacks range from the benign (simply exploring net to see what is there); to the serious (who attempt to read privileged data, perform unauthorized modifications, or disrupt system).</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92620AF-C7A3-49FE-B4F9-D296C16514B4}" type="slidenum">
              <a:rPr lang="en-AU" altLang="en-US" smtClean="0"/>
              <a:pPr eaLnBrk="1" hangingPunct="1">
                <a:spcBef>
                  <a:spcPct val="0"/>
                </a:spcBef>
              </a:pPr>
              <a:t>85</a:t>
            </a:fld>
            <a:endParaRPr lang="en-AU" altLang="en-US" smtClean="0"/>
          </a:p>
        </p:txBody>
      </p:sp>
      <p:sp>
        <p:nvSpPr>
          <p:cNvPr id="69635" name="Rectangle 1026"/>
          <p:cNvSpPr>
            <a:spLocks noGrp="1" noRot="1" noChangeAspect="1" noChangeArrowheads="1" noTextEdit="1"/>
          </p:cNvSpPr>
          <p:nvPr>
            <p:ph type="sldImg"/>
          </p:nvPr>
        </p:nvSpPr>
        <p:spPr>
          <a:ln/>
        </p:spPr>
      </p:sp>
      <p:sp>
        <p:nvSpPr>
          <p:cNvPr id="696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A significant security problem for networked systems is hostile, or at least unwanted, trespass being unauthorized login or use of a system, by local or remote users; or by software such as a virus, worm, or Trojan horse. </a:t>
            </a:r>
          </a:p>
          <a:p>
            <a:pPr eaLnBrk="1" hangingPunct="1"/>
            <a:r>
              <a:rPr lang="en-US" altLang="en-US" smtClean="0">
                <a:latin typeface="Arial" pitchFamily="34" charset="0"/>
                <a:ea typeface="ＭＳ Ｐゴシック" pitchFamily="34" charset="-128"/>
                <a:cs typeface="Arial" pitchFamily="34" charset="0"/>
              </a:rPr>
              <a:t>One of the two most publicized threats to security is the intruder (or hacker or cracker), which Anderson identified three classes of:</a:t>
            </a:r>
          </a:p>
          <a:p>
            <a:pPr eaLnBrk="1" hangingPunct="1"/>
            <a:r>
              <a:rPr lang="en-US" altLang="en-US" smtClean="0">
                <a:latin typeface="Arial" pitchFamily="34" charset="0"/>
                <a:ea typeface="ＭＳ Ｐゴシック" pitchFamily="34" charset="-128"/>
                <a:cs typeface="Arial" pitchFamily="34" charset="0"/>
              </a:rPr>
              <a:t>• Masquerader: An individual who is not authorized to use the computer (outsider)</a:t>
            </a:r>
          </a:p>
          <a:p>
            <a:pPr eaLnBrk="1" hangingPunct="1"/>
            <a:r>
              <a:rPr lang="en-US" altLang="en-US" smtClean="0">
                <a:latin typeface="Arial" pitchFamily="34" charset="0"/>
                <a:ea typeface="ＭＳ Ｐゴシック" pitchFamily="34" charset="-128"/>
                <a:cs typeface="Arial" pitchFamily="34" charset="0"/>
              </a:rPr>
              <a:t>• Misfeasor: A legitimate user who accesses unauthorized data, programs, or resources (insider)</a:t>
            </a:r>
          </a:p>
          <a:p>
            <a:pPr eaLnBrk="1" hangingPunct="1"/>
            <a:r>
              <a:rPr lang="en-US" altLang="en-US" smtClean="0">
                <a:latin typeface="Arial" pitchFamily="34" charset="0"/>
                <a:ea typeface="ＭＳ Ｐゴシック" pitchFamily="34" charset="-128"/>
                <a:cs typeface="Arial" pitchFamily="34" charset="0"/>
              </a:rPr>
              <a:t>• Clandestine user: An individual who seizes supervisory control of the system and uses this control to evade auditing and access controls or to suppress audit collection (either)</a:t>
            </a:r>
          </a:p>
          <a:p>
            <a:pPr eaLnBrk="1" hangingPunct="1"/>
            <a:r>
              <a:rPr lang="en-US" altLang="en-US" smtClean="0">
                <a:latin typeface="Arial" pitchFamily="34" charset="0"/>
                <a:ea typeface="ＭＳ Ｐゴシック" pitchFamily="34" charset="-128"/>
                <a:cs typeface="Arial" pitchFamily="34" charset="0"/>
              </a:rPr>
              <a:t>Intruder attacks range from the benign (simply exploring net to see what is there); to the serious (who attempt to read privileged data, perform unauthorized modifications, or disrupt system).</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BDF30D59-4B34-445C-BF3F-17499FF9620E}" type="slidenum">
              <a:rPr lang="en-AU" altLang="en-US" smtClean="0"/>
              <a:pPr eaLnBrk="1" hangingPunct="1">
                <a:spcBef>
                  <a:spcPct val="0"/>
                </a:spcBef>
              </a:pPr>
              <a:t>86</a:t>
            </a:fld>
            <a:endParaRPr lang="en-AU" altLang="en-US" smtClean="0"/>
          </a:p>
        </p:txBody>
      </p:sp>
      <p:sp>
        <p:nvSpPr>
          <p:cNvPr id="70659" name="Rectangle 1026"/>
          <p:cNvSpPr>
            <a:spLocks noGrp="1" noRot="1" noChangeAspect="1" noChangeArrowheads="1" noTextEdit="1"/>
          </p:cNvSpPr>
          <p:nvPr>
            <p:ph type="sldImg"/>
          </p:nvPr>
        </p:nvSpPr>
        <p:spPr>
          <a:ln/>
        </p:spPr>
      </p:sp>
      <p:sp>
        <p:nvSpPr>
          <p:cNvPr id="706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A significant security problem for networked systems is hostile, or at least unwanted, trespass being unauthorized login or use of a system, by local or remote users; or by software such as a virus, worm, or Trojan horse. </a:t>
            </a:r>
          </a:p>
          <a:p>
            <a:pPr eaLnBrk="1" hangingPunct="1"/>
            <a:r>
              <a:rPr lang="en-US" altLang="en-US" smtClean="0">
                <a:latin typeface="Arial" pitchFamily="34" charset="0"/>
                <a:ea typeface="ＭＳ Ｐゴシック" pitchFamily="34" charset="-128"/>
                <a:cs typeface="Arial" pitchFamily="34" charset="0"/>
              </a:rPr>
              <a:t>One of the two most publicized threats to security is the intruder (or hacker or cracker), which Anderson identified three classes of:</a:t>
            </a:r>
          </a:p>
          <a:p>
            <a:pPr eaLnBrk="1" hangingPunct="1"/>
            <a:r>
              <a:rPr lang="en-US" altLang="en-US" smtClean="0">
                <a:latin typeface="Arial" pitchFamily="34" charset="0"/>
                <a:ea typeface="ＭＳ Ｐゴシック" pitchFamily="34" charset="-128"/>
                <a:cs typeface="Arial" pitchFamily="34" charset="0"/>
              </a:rPr>
              <a:t>• Masquerader: An individual who is not authorized to use the computer (outsider)</a:t>
            </a:r>
          </a:p>
          <a:p>
            <a:pPr eaLnBrk="1" hangingPunct="1"/>
            <a:r>
              <a:rPr lang="en-US" altLang="en-US" smtClean="0">
                <a:latin typeface="Arial" pitchFamily="34" charset="0"/>
                <a:ea typeface="ＭＳ Ｐゴシック" pitchFamily="34" charset="-128"/>
                <a:cs typeface="Arial" pitchFamily="34" charset="0"/>
              </a:rPr>
              <a:t>• Misfeasor: A legitimate user who accesses unauthorized data, programs, or resources (insider)</a:t>
            </a:r>
          </a:p>
          <a:p>
            <a:pPr eaLnBrk="1" hangingPunct="1"/>
            <a:r>
              <a:rPr lang="en-US" altLang="en-US" smtClean="0">
                <a:latin typeface="Arial" pitchFamily="34" charset="0"/>
                <a:ea typeface="ＭＳ Ｐゴシック" pitchFamily="34" charset="-128"/>
                <a:cs typeface="Arial" pitchFamily="34" charset="0"/>
              </a:rPr>
              <a:t>• Clandestine user: An individual who seizes supervisory control of the system and uses this control to evade auditing and access controls or to suppress audit collection (either)</a:t>
            </a:r>
          </a:p>
          <a:p>
            <a:pPr eaLnBrk="1" hangingPunct="1"/>
            <a:r>
              <a:rPr lang="en-US" altLang="en-US" smtClean="0">
                <a:latin typeface="Arial" pitchFamily="34" charset="0"/>
                <a:ea typeface="ＭＳ Ｐゴシック" pitchFamily="34" charset="-128"/>
                <a:cs typeface="Arial" pitchFamily="34" charset="0"/>
              </a:rPr>
              <a:t>Intruder attacks range from the benign (simply exploring net to see what is there); to the serious (who attempt to read privileged data, perform unauthorized modifications, or disrupt system).</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9353DCA-8F66-4EFF-A147-84391E81E43F}" type="slidenum">
              <a:rPr lang="en-AU" altLang="en-US" smtClean="0"/>
              <a:pPr eaLnBrk="1" hangingPunct="1">
                <a:spcBef>
                  <a:spcPct val="0"/>
                </a:spcBef>
              </a:pPr>
              <a:t>87</a:t>
            </a:fld>
            <a:endParaRPr lang="en-AU" altLang="en-US" smtClean="0"/>
          </a:p>
        </p:txBody>
      </p:sp>
      <p:sp>
        <p:nvSpPr>
          <p:cNvPr id="71683" name="Rectangle 1026"/>
          <p:cNvSpPr>
            <a:spLocks noGrp="1" noRot="1" noChangeAspect="1" noChangeArrowheads="1" noTextEdit="1"/>
          </p:cNvSpPr>
          <p:nvPr>
            <p:ph type="sldImg"/>
          </p:nvPr>
        </p:nvSpPr>
        <p:spPr>
          <a:ln/>
        </p:spPr>
      </p:sp>
      <p:sp>
        <p:nvSpPr>
          <p:cNvPr id="716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A significant security problem for networked systems is hostile, or at least unwanted, trespass being unauthorized login or use of a system, by local or remote users; or by software such as a virus, worm, or Trojan horse. </a:t>
            </a:r>
          </a:p>
          <a:p>
            <a:pPr eaLnBrk="1" hangingPunct="1"/>
            <a:r>
              <a:rPr lang="en-US" altLang="en-US" smtClean="0">
                <a:latin typeface="Arial" pitchFamily="34" charset="0"/>
                <a:ea typeface="ＭＳ Ｐゴシック" pitchFamily="34" charset="-128"/>
                <a:cs typeface="Arial" pitchFamily="34" charset="0"/>
              </a:rPr>
              <a:t>One of the two most publicized threats to security is the intruder (or hacker or cracker), which Anderson identified three classes of:</a:t>
            </a:r>
          </a:p>
          <a:p>
            <a:pPr eaLnBrk="1" hangingPunct="1"/>
            <a:r>
              <a:rPr lang="en-US" altLang="en-US" smtClean="0">
                <a:latin typeface="Arial" pitchFamily="34" charset="0"/>
                <a:ea typeface="ＭＳ Ｐゴシック" pitchFamily="34" charset="-128"/>
                <a:cs typeface="Arial" pitchFamily="34" charset="0"/>
              </a:rPr>
              <a:t>• Masquerader: An individual who is not authorized to use the computer (outsider)</a:t>
            </a:r>
          </a:p>
          <a:p>
            <a:pPr eaLnBrk="1" hangingPunct="1"/>
            <a:r>
              <a:rPr lang="en-US" altLang="en-US" smtClean="0">
                <a:latin typeface="Arial" pitchFamily="34" charset="0"/>
                <a:ea typeface="ＭＳ Ｐゴシック" pitchFamily="34" charset="-128"/>
                <a:cs typeface="Arial" pitchFamily="34" charset="0"/>
              </a:rPr>
              <a:t>• Misfeasor: A legitimate user who accesses unauthorized data, programs, or resources (insider)</a:t>
            </a:r>
          </a:p>
          <a:p>
            <a:pPr eaLnBrk="1" hangingPunct="1"/>
            <a:r>
              <a:rPr lang="en-US" altLang="en-US" smtClean="0">
                <a:latin typeface="Arial" pitchFamily="34" charset="0"/>
                <a:ea typeface="ＭＳ Ｐゴシック" pitchFamily="34" charset="-128"/>
                <a:cs typeface="Arial" pitchFamily="34" charset="0"/>
              </a:rPr>
              <a:t>• Clandestine user: An individual who seizes supervisory control of the system and uses this control to evade auditing and access controls or to suppress audit collection (either)</a:t>
            </a:r>
          </a:p>
          <a:p>
            <a:pPr eaLnBrk="1" hangingPunct="1"/>
            <a:r>
              <a:rPr lang="en-US" altLang="en-US" smtClean="0">
                <a:latin typeface="Arial" pitchFamily="34" charset="0"/>
                <a:ea typeface="ＭＳ Ｐゴシック" pitchFamily="34" charset="-128"/>
                <a:cs typeface="Arial" pitchFamily="34" charset="0"/>
              </a:rPr>
              <a:t>Intruder attacks range from the benign (simply exploring net to see what is there); to the serious (who attempt to read privileged data, perform unauthorized modifications, or disrupt system).</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FA1F431-BC3E-4309-9FC0-1EA9493F133F}" type="slidenum">
              <a:rPr lang="en-AU" altLang="en-US" smtClean="0"/>
              <a:pPr eaLnBrk="1" hangingPunct="1">
                <a:spcBef>
                  <a:spcPct val="0"/>
                </a:spcBef>
              </a:pPr>
              <a:t>88</a:t>
            </a:fld>
            <a:endParaRPr lang="en-AU" altLang="en-US" smtClean="0"/>
          </a:p>
        </p:txBody>
      </p:sp>
      <p:sp>
        <p:nvSpPr>
          <p:cNvPr id="72707" name="Rectangle 1026"/>
          <p:cNvSpPr>
            <a:spLocks noGrp="1" noRot="1" noChangeAspect="1" noChangeArrowheads="1" noTextEdit="1"/>
          </p:cNvSpPr>
          <p:nvPr>
            <p:ph type="sldImg"/>
          </p:nvPr>
        </p:nvSpPr>
        <p:spPr>
          <a:ln/>
        </p:spPr>
      </p:sp>
      <p:sp>
        <p:nvSpPr>
          <p:cNvPr id="727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A significant security problem for networked systems is hostile, or at least unwanted, trespass being unauthorized login or use of a system, by local or remote users; or by software such as a virus, worm, or Trojan horse. </a:t>
            </a:r>
          </a:p>
          <a:p>
            <a:pPr eaLnBrk="1" hangingPunct="1"/>
            <a:r>
              <a:rPr lang="en-US" altLang="en-US" smtClean="0">
                <a:latin typeface="Arial" pitchFamily="34" charset="0"/>
                <a:ea typeface="ＭＳ Ｐゴシック" pitchFamily="34" charset="-128"/>
                <a:cs typeface="Arial" pitchFamily="34" charset="0"/>
              </a:rPr>
              <a:t>One of the two most publicized threats to security is the intruder (or hacker or cracker), which Anderson identified three classes of:</a:t>
            </a:r>
          </a:p>
          <a:p>
            <a:pPr eaLnBrk="1" hangingPunct="1"/>
            <a:r>
              <a:rPr lang="en-US" altLang="en-US" smtClean="0">
                <a:latin typeface="Arial" pitchFamily="34" charset="0"/>
                <a:ea typeface="ＭＳ Ｐゴシック" pitchFamily="34" charset="-128"/>
                <a:cs typeface="Arial" pitchFamily="34" charset="0"/>
              </a:rPr>
              <a:t>• Masquerader: An individual who is not authorized to use the computer (outsider)</a:t>
            </a:r>
          </a:p>
          <a:p>
            <a:pPr eaLnBrk="1" hangingPunct="1"/>
            <a:r>
              <a:rPr lang="en-US" altLang="en-US" smtClean="0">
                <a:latin typeface="Arial" pitchFamily="34" charset="0"/>
                <a:ea typeface="ＭＳ Ｐゴシック" pitchFamily="34" charset="-128"/>
                <a:cs typeface="Arial" pitchFamily="34" charset="0"/>
              </a:rPr>
              <a:t>• Misfeasor: A legitimate user who accesses unauthorized data, programs, or resources (insider)</a:t>
            </a:r>
          </a:p>
          <a:p>
            <a:pPr eaLnBrk="1" hangingPunct="1"/>
            <a:r>
              <a:rPr lang="en-US" altLang="en-US" smtClean="0">
                <a:latin typeface="Arial" pitchFamily="34" charset="0"/>
                <a:ea typeface="ＭＳ Ｐゴシック" pitchFamily="34" charset="-128"/>
                <a:cs typeface="Arial" pitchFamily="34" charset="0"/>
              </a:rPr>
              <a:t>• Clandestine user: An individual who seizes supervisory control of the system and uses this control to evade auditing and access controls or to suppress audit collection (either)</a:t>
            </a:r>
          </a:p>
          <a:p>
            <a:pPr eaLnBrk="1" hangingPunct="1"/>
            <a:r>
              <a:rPr lang="en-US" altLang="en-US" smtClean="0">
                <a:latin typeface="Arial" pitchFamily="34" charset="0"/>
                <a:ea typeface="ＭＳ Ｐゴシック" pitchFamily="34" charset="-128"/>
                <a:cs typeface="Arial" pitchFamily="34" charset="0"/>
              </a:rPr>
              <a:t>Intruder attacks range from the benign (simply exploring net to see what is there); to the serious (who attempt to read privileged data, perform unauthorized modifications, or disrupt system).</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C2A816D-FF36-4179-8E41-84053805AC90}" type="slidenum">
              <a:rPr lang="en-AU" altLang="en-US" smtClean="0"/>
              <a:pPr eaLnBrk="1" hangingPunct="1">
                <a:spcBef>
                  <a:spcPct val="0"/>
                </a:spcBef>
              </a:pPr>
              <a:t>89</a:t>
            </a:fld>
            <a:endParaRPr lang="en-AU" alt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intruder threat has been well publicized, particularly because of the famous “Wily Hacker” incident of 1986–1987, documented by Cliff Stoll. Intruder attacks range from the benign to the serious. At the benign end of the scale, there are many people who simply wish to explore internets and see what is out there. At the serious end are individuals who are attempting to read privileged data, perform unauthorized modifications to data, or disrupt the system.</a:t>
            </a:r>
          </a:p>
          <a:p>
            <a:pPr eaLnBrk="1" hangingPunct="1"/>
            <a:r>
              <a:rPr lang="en-US" altLang="en-US" smtClean="0">
                <a:latin typeface="Arial" pitchFamily="34" charset="0"/>
                <a:ea typeface="ＭＳ Ｐゴシック" pitchFamily="34" charset="-128"/>
              </a:rPr>
              <a:t>One of the results of the growing awareness of the intruder problem has been the establishment of a number of computer emergency response teams (CERTs). These cooperative ventures collect information about system vulnerabilities and disseminate it to systems managers. </a:t>
            </a:r>
          </a:p>
          <a:p>
            <a:pPr eaLnBrk="1" hangingPunct="1"/>
            <a:r>
              <a:rPr lang="en-US" altLang="en-US" smtClean="0">
                <a:latin typeface="Arial" pitchFamily="34" charset="0"/>
                <a:ea typeface="ＭＳ Ｐゴシック" pitchFamily="34" charset="-128"/>
              </a:rPr>
              <a:t>The techniques and behavior patterns of intruders are constantly shifting, to exploit newly discovered weaknesses and to evade detection and countermeasures. Even so, intruders typically follow one of a number of recognizable behavior patterns, and these patterns typically differ from those of ordinary users.</a:t>
            </a:r>
          </a:p>
          <a:p>
            <a:pPr eaLnBrk="1" hangingPunct="1"/>
            <a:endParaRPr lang="en-US" altLang="en-US" smtClean="0">
              <a:latin typeface="Arial" pitchFamily="34" charset="0"/>
              <a:ea typeface="ＭＳ Ｐゴシック" pitchFamily="34" charset="-128"/>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BD3BBA5-C104-4C8B-AF30-3993B98F79B3}" type="slidenum">
              <a:rPr lang="en-AU" altLang="en-US" smtClean="0"/>
              <a:pPr eaLnBrk="1" hangingPunct="1">
                <a:spcBef>
                  <a:spcPct val="0"/>
                </a:spcBef>
              </a:pPr>
              <a:t>90</a:t>
            </a:fld>
            <a:endParaRPr lang="en-AU" alt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intruder threat has been well publicized, particularly because of the famous “Wily Hacker” incident of 1986–1987, documented by Cliff Stoll. Intruder attacks range from the benign to the serious. At the benign end of the scale, there are many people who simply wish to explore internets and see what is out there. At the serious end are individuals who are attempting to read privileged data, perform unauthorized modifications to data, or disrupt the system.</a:t>
            </a:r>
          </a:p>
          <a:p>
            <a:pPr eaLnBrk="1" hangingPunct="1"/>
            <a:r>
              <a:rPr lang="en-US" altLang="en-US" smtClean="0">
                <a:latin typeface="Arial" pitchFamily="34" charset="0"/>
                <a:ea typeface="ＭＳ Ｐゴシック" pitchFamily="34" charset="-128"/>
              </a:rPr>
              <a:t>One of the results of the growing awareness of the intruder problem has been the establishment of a number of computer emergency response teams (CERTs). These cooperative ventures collect information about system vulnerabilities and disseminate it to systems managers. </a:t>
            </a:r>
          </a:p>
          <a:p>
            <a:pPr eaLnBrk="1" hangingPunct="1"/>
            <a:r>
              <a:rPr lang="en-US" altLang="en-US" smtClean="0">
                <a:latin typeface="Arial" pitchFamily="34" charset="0"/>
                <a:ea typeface="ＭＳ Ｐゴシック" pitchFamily="34" charset="-128"/>
              </a:rPr>
              <a:t>The techniques and behavior patterns of intruders are constantly shifting, to exploit newly discovered weaknesses and to evade detection and countermeasures. Even so, intruders typically follow one of a number of recognizable behavior patterns, and these patterns typically differ from those of ordinary users.</a:t>
            </a:r>
          </a:p>
          <a:p>
            <a:pPr eaLnBrk="1" hangingPunct="1"/>
            <a:endParaRPr lang="en-US" altLang="en-US" smtClean="0">
              <a:latin typeface="Arial" pitchFamily="34" charset="0"/>
              <a:ea typeface="ＭＳ Ｐゴシック" pitchFamily="34" charset="-128"/>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29E76C6-F218-4E08-9E04-FB84154ADE6E}" type="slidenum">
              <a:rPr lang="en-AU" altLang="en-US" smtClean="0"/>
              <a:pPr eaLnBrk="1" hangingPunct="1">
                <a:spcBef>
                  <a:spcPct val="0"/>
                </a:spcBef>
              </a:pPr>
              <a:t>91</a:t>
            </a:fld>
            <a:endParaRPr lang="en-AU" alt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intruder threat has been well publicized, particularly because of the famous “Wily Hacker” incident of 1986–1987, documented by Cliff Stoll. Intruder attacks range from the benign to the serious. At the benign end of the scale, there are many people who simply wish to explore internets and see what is out there. At the serious end are individuals who are attempting to read privileged data, perform unauthorized modifications to data, or disrupt the system.</a:t>
            </a:r>
          </a:p>
          <a:p>
            <a:pPr eaLnBrk="1" hangingPunct="1"/>
            <a:r>
              <a:rPr lang="en-US" altLang="en-US" smtClean="0">
                <a:latin typeface="Arial" pitchFamily="34" charset="0"/>
                <a:ea typeface="ＭＳ Ｐゴシック" pitchFamily="34" charset="-128"/>
              </a:rPr>
              <a:t>One of the results of the growing awareness of the intruder problem has been the establishment of a number of computer emergency response teams (CERTs). These cooperative ventures collect information about system vulnerabilities and disseminate it to systems managers. </a:t>
            </a:r>
          </a:p>
          <a:p>
            <a:pPr eaLnBrk="1" hangingPunct="1"/>
            <a:r>
              <a:rPr lang="en-US" altLang="en-US" smtClean="0">
                <a:latin typeface="Arial" pitchFamily="34" charset="0"/>
                <a:ea typeface="ＭＳ Ｐゴシック" pitchFamily="34" charset="-128"/>
              </a:rPr>
              <a:t>The techniques and behavior patterns of intruders are constantly shifting, to exploit newly discovered weaknesses and to evade detection and countermeasures. Even so, intruders typically follow one of a number of recognizable behavior patterns, and these patterns typically differ from those of ordinary users.</a:t>
            </a:r>
          </a:p>
          <a:p>
            <a:pPr eaLnBrk="1" hangingPunct="1"/>
            <a:endParaRPr lang="en-US" altLang="en-US" smtClean="0">
              <a:latin typeface="Arial" pitchFamily="34" charset="0"/>
              <a:ea typeface="ＭＳ Ｐゴシック" pitchFamily="34" charset="-128"/>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549F38B-E77D-468C-8527-6B5720201DEE}" type="slidenum">
              <a:rPr lang="en-AU" altLang="en-US" smtClean="0"/>
              <a:pPr eaLnBrk="1" hangingPunct="1">
                <a:spcBef>
                  <a:spcPct val="0"/>
                </a:spcBef>
              </a:pPr>
              <a:t>92</a:t>
            </a:fld>
            <a:endParaRPr lang="en-AU" alt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intruder threat has been well publicized, particularly because of the famous “Wily Hacker” incident of 1986–1987, documented by Cliff Stoll. Intruder attacks range from the benign to the serious. At the benign end of the scale, there are many people who simply wish to explore internets and see what is out there. At the serious end are individuals who are attempting to read privileged data, perform unauthorized modifications to data, or disrupt the system.</a:t>
            </a:r>
          </a:p>
          <a:p>
            <a:pPr eaLnBrk="1" hangingPunct="1"/>
            <a:r>
              <a:rPr lang="en-US" altLang="en-US" smtClean="0">
                <a:latin typeface="Arial" pitchFamily="34" charset="0"/>
                <a:ea typeface="ＭＳ Ｐゴシック" pitchFamily="34" charset="-128"/>
              </a:rPr>
              <a:t>One of the results of the growing awareness of the intruder problem has been the establishment of a number of computer emergency response teams (CERTs). These cooperative ventures collect information about system vulnerabilities and disseminate it to systems managers. </a:t>
            </a:r>
          </a:p>
          <a:p>
            <a:pPr eaLnBrk="1" hangingPunct="1"/>
            <a:r>
              <a:rPr lang="en-US" altLang="en-US" smtClean="0">
                <a:latin typeface="Arial" pitchFamily="34" charset="0"/>
                <a:ea typeface="ＭＳ Ｐゴシック" pitchFamily="34" charset="-128"/>
              </a:rPr>
              <a:t>The techniques and behavior patterns of intruders are constantly shifting, to exploit newly discovered weaknesses and to evade detection and countermeasures. Even so, intruders typically follow one of a number of recognizable behavior patterns, and these patterns typically differ from those of ordinary users.</a:t>
            </a:r>
          </a:p>
          <a:p>
            <a:pPr eaLnBrk="1" hangingPunct="1"/>
            <a:endParaRPr lang="en-US" altLang="en-US" smtClean="0">
              <a:latin typeface="Arial" pitchFamily="34" charset="0"/>
              <a:ea typeface="ＭＳ Ｐゴシック" pitchFamily="34" charset="-128"/>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805BE12-1A9B-4797-8170-8EB8782E1925}" type="slidenum">
              <a:rPr lang="en-AU" altLang="en-US" smtClean="0"/>
              <a:pPr eaLnBrk="1" hangingPunct="1">
                <a:spcBef>
                  <a:spcPct val="0"/>
                </a:spcBef>
              </a:pPr>
              <a:t>93</a:t>
            </a:fld>
            <a:endParaRPr lang="en-AU" alt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intruder threat has been well publicized, particularly because of the famous “Wily Hacker” incident of 1986–1987, documented by Cliff Stoll. Intruder attacks range from the benign to the serious. At the benign end of the scale, there are many people who simply wish to explore internets and see what is out there. At the serious end are individuals who are attempting to read privileged data, perform unauthorized modifications to data, or disrupt the system.</a:t>
            </a:r>
          </a:p>
          <a:p>
            <a:pPr eaLnBrk="1" hangingPunct="1"/>
            <a:r>
              <a:rPr lang="en-US" altLang="en-US" smtClean="0">
                <a:latin typeface="Arial" pitchFamily="34" charset="0"/>
                <a:ea typeface="ＭＳ Ｐゴシック" pitchFamily="34" charset="-128"/>
              </a:rPr>
              <a:t>One of the results of the growing awareness of the intruder problem has been the establishment of a number of computer emergency response teams (CERTs). These cooperative ventures collect information about system vulnerabilities and disseminate it to systems managers. </a:t>
            </a:r>
          </a:p>
          <a:p>
            <a:pPr eaLnBrk="1" hangingPunct="1"/>
            <a:r>
              <a:rPr lang="en-US" altLang="en-US" smtClean="0">
                <a:latin typeface="Arial" pitchFamily="34" charset="0"/>
                <a:ea typeface="ＭＳ Ｐゴシック" pitchFamily="34" charset="-128"/>
              </a:rPr>
              <a:t>The techniques and behavior patterns of intruders are constantly shifting, to exploit newly discovered weaknesses and to evade detection and countermeasures. Even so, intruders typically follow one of a number of recognizable behavior patterns, and these patterns typically differ from those of ordinary users.</a:t>
            </a:r>
          </a:p>
          <a:p>
            <a:pPr eaLnBrk="1" hangingPunct="1"/>
            <a:endParaRPr lang="en-US" altLang="en-US" smtClean="0">
              <a:latin typeface="Arial" pitchFamily="34" charset="0"/>
              <a:ea typeface="ＭＳ Ｐゴシック" pitchFamily="34" charset="-128"/>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E3EA1DCC-62A3-4575-B033-3DA62C9C245C}" type="slidenum">
              <a:rPr lang="en-AU" altLang="en-US" smtClean="0"/>
              <a:pPr eaLnBrk="1" hangingPunct="1">
                <a:spcBef>
                  <a:spcPct val="0"/>
                </a:spcBef>
              </a:pPr>
              <a:t>94</a:t>
            </a:fld>
            <a:endParaRPr lang="en-AU" alt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[GRAN04] lists the following examples of intrusion:</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Performing a remote root compromise of an e-mail server</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Defacing a Web server</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Guessing and cracking passwords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Copying a database containing credit card numbers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Viewing sensitive data, including payroll records and medical information, without authorization</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Running a packet sniffer on a workstation to capture usernames and passwords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Using a permission error on an anonymous FTP server to distribute pirated software and music files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Dialing into an unsecured modem and gaining internal network access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Posing as an executive, calling the help desk, resetting the executive’s e-mail password, and learning the new password</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Using an unattended, logged-in workstation without permission</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A74B487-8417-47C0-86EF-5EA5F9534004}" type="slidenum">
              <a:rPr lang="en-AU" altLang="en-US" smtClean="0"/>
              <a:pPr eaLnBrk="1" hangingPunct="1">
                <a:spcBef>
                  <a:spcPct val="0"/>
                </a:spcBef>
              </a:pPr>
              <a:t>95</a:t>
            </a:fld>
            <a:endParaRPr lang="en-AU" alt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[GRAN04] lists the following examples of intrusion:</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Performing a remote root compromise of an e-mail server</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Defacing a Web server</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Guessing and cracking passwords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Copying a database containing credit card numbers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Viewing sensitive data, including payroll records and medical information, without authorization</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Running a packet sniffer on a workstation to capture usernames and passwords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Using a permission error on an anonymous FTP server to distribute pirated software and music files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Dialing into an unsecured modem and gaining internal network access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Posing as an executive, calling the help desk, resetting the executive’s e-mail password, and learning the new password</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Using an unattended, logged-in workstation without permission</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49DC0EC-9D8D-47B9-ADEC-219F4A8B50E3}" type="slidenum">
              <a:rPr lang="en-AU" altLang="en-US" smtClean="0"/>
              <a:pPr eaLnBrk="1" hangingPunct="1">
                <a:spcBef>
                  <a:spcPct val="0"/>
                </a:spcBef>
              </a:pPr>
              <a:t>96</a:t>
            </a:fld>
            <a:endParaRPr lang="en-AU" alt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cs typeface="Arial" pitchFamily="34" charset="0"/>
              </a:rPr>
              <a:t>[GRAN04] lists the following examples of intrusion:</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Performing a remote root compromise of an e-mail server</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Defacing a Web server</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Guessing and cracking passwords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Copying a database containing credit card numbers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Viewing sensitive data, including payroll records and medical information, without authorization</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Running a packet sniffer on a workstation to capture usernames and passwords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Using a permission error on an anonymous FTP server to distribute pirated software and music files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Dialing into an unsecured modem and gaining internal network access</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Posing as an executive, calling the help desk, resetting the executive’s e-mail password, and learning the new password</a:t>
            </a:r>
          </a:p>
          <a:p>
            <a:pPr eaLnBrk="1" hangingPunct="1"/>
            <a:r>
              <a:rPr lang="en-US" altLang="en-US" smtClean="0">
                <a:latin typeface="Arial" pitchFamily="34" charset="0"/>
                <a:ea typeface="ＭＳ Ｐゴシック" pitchFamily="34" charset="-128"/>
                <a:cs typeface="Times New Roman" pitchFamily="18" charset="0"/>
              </a:rPr>
              <a:t>• </a:t>
            </a:r>
            <a:r>
              <a:rPr lang="en-US" altLang="en-US" smtClean="0">
                <a:latin typeface="Arial" pitchFamily="34" charset="0"/>
                <a:ea typeface="ＭＳ Ｐゴシック" pitchFamily="34" charset="-128"/>
                <a:cs typeface="Arial" pitchFamily="34" charset="0"/>
              </a:rPr>
              <a:t>Using an unattended, logged-in workstation without permission</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D992DB86-6EC7-46B3-BFF9-4E4855535D5E}" type="slidenum">
              <a:rPr lang="en-AU" altLang="en-US" smtClean="0"/>
              <a:pPr eaLnBrk="1" hangingPunct="1">
                <a:spcBef>
                  <a:spcPct val="0"/>
                </a:spcBef>
              </a:pPr>
              <a:t>97</a:t>
            </a:fld>
            <a:endParaRPr lang="en-AU" alt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20 summary.</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F4593A9-7232-4C95-A504-99941E8548EE}" type="slidenum">
              <a:rPr lang="en-AU" altLang="en-US" smtClean="0"/>
              <a:pPr eaLnBrk="1" hangingPunct="1">
                <a:spcBef>
                  <a:spcPct val="0"/>
                </a:spcBef>
              </a:pPr>
              <a:t>98</a:t>
            </a:fld>
            <a:endParaRPr lang="en-AU" alt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This chapter examines malicious software (malware), especially viruses and worms, which exploit vulnerabilities in computing systems. These have been given a lot of (often uninformed) comment in the general media. They are however, of serious concern, and are perhaps the most sophisticated types of threats to computer systems. We begin with a survey of various types of malware, with a more detailed look at the nature of viruses and worms. We then turn to distributed denial-of-service attacks.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D034BFB-F08A-42A1-A7F7-D570EA8AC5F3}" type="slidenum">
              <a:rPr lang="en-AU" altLang="en-US" smtClean="0"/>
              <a:pPr eaLnBrk="1" hangingPunct="1">
                <a:spcBef>
                  <a:spcPct val="0"/>
                </a:spcBef>
              </a:pPr>
              <a:t>99</a:t>
            </a:fld>
            <a:endParaRPr lang="en-AU" alt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terminology used for malicious software presents problems because of a lack of universal agreement on all terms and because of overlap. Stallings Table 21.1, and this diagram from 3/e, provide a useful taxonomy. </a:t>
            </a:r>
            <a:r>
              <a:rPr lang="en-AU" altLang="en-US" smtClean="0">
                <a:latin typeface="Arial" pitchFamily="34" charset="0"/>
                <a:ea typeface="ＭＳ Ｐゴシック" pitchFamily="34" charset="-128"/>
              </a:rPr>
              <a:t>It can be divided into two categories: those that need a host program (being a program fragment eg virus), and those that are independent programs (eg worm); alternatively you can also differentiate between those software threats that do not replicate (are activated by a trigger) and those that do (producing copies of themselves). Will now survey this range of malware.</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B8CF670-5B78-4179-B008-098B7022FB9F}" type="slidenum">
              <a:rPr lang="en-AU" altLang="en-US" smtClean="0"/>
              <a:pPr eaLnBrk="1" hangingPunct="1">
                <a:spcBef>
                  <a:spcPct val="0"/>
                </a:spcBef>
              </a:pPr>
              <a:t>100</a:t>
            </a:fld>
            <a:endParaRPr lang="en-AU" alt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terminology used for malicious software presents problems because of a lack of universal agreement on all terms and because of overlap. Stallings Table 21.1, and this diagram from 3/e, provide a useful taxonomy. </a:t>
            </a:r>
            <a:r>
              <a:rPr lang="en-AU" altLang="en-US" smtClean="0">
                <a:latin typeface="Arial" pitchFamily="34" charset="0"/>
                <a:ea typeface="ＭＳ Ｐゴシック" pitchFamily="34" charset="-128"/>
              </a:rPr>
              <a:t>It can be divided into two categories: those that need a host program (being a program fragment eg virus), and those that are independent programs (eg worm); alternatively you can also differentiate between those software threats that do not replicate (are activated by a trigger) and those that do (producing copies of themselves). Will now survey this range of malware.</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E8150EF-6C44-4EE0-9D0F-FDFE7787B2DE}" type="slidenum">
              <a:rPr lang="en-AU" altLang="en-US" smtClean="0"/>
              <a:pPr eaLnBrk="1" hangingPunct="1">
                <a:spcBef>
                  <a:spcPct val="0"/>
                </a:spcBef>
              </a:pPr>
              <a:t>101</a:t>
            </a:fld>
            <a:endParaRPr lang="en-AU" alt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The terminology used for malicious software presents problems because of a lack of universal agreement on all terms and because of overlap. Stallings Table 21.1, and this diagram from 3/e, provide a useful taxonomy. </a:t>
            </a:r>
            <a:r>
              <a:rPr lang="en-AU" altLang="en-US" smtClean="0">
                <a:latin typeface="Arial" pitchFamily="34" charset="0"/>
                <a:ea typeface="ＭＳ Ｐゴシック" pitchFamily="34" charset="-128"/>
              </a:rPr>
              <a:t>It can be divided into two categories: those that need a host program (being a program fragment eg virus), and those that are independent programs (eg worm); alternatively you can also differentiate between those software threats that do not replicate (are activated by a trigger) and those that do (producing copies of themselves). Will now survey this range of malware.</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165E611-13C9-4FB4-8C44-68A66E549F0D}" type="slidenum">
              <a:rPr lang="en-AU" altLang="en-US" smtClean="0"/>
              <a:pPr eaLnBrk="1" hangingPunct="1">
                <a:spcBef>
                  <a:spcPct val="0"/>
                </a:spcBef>
              </a:pPr>
              <a:t>102</a:t>
            </a:fld>
            <a:endParaRPr lang="en-AU" alt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21 summary.</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721D32DD-861F-45A6-A922-474CCF9A2DDE}" type="slidenum">
              <a:rPr lang="en-AU" altLang="en-US" smtClean="0"/>
              <a:pPr eaLnBrk="1" hangingPunct="1">
                <a:spcBef>
                  <a:spcPct val="0"/>
                </a:spcBef>
              </a:pPr>
              <a:t>103</a:t>
            </a:fld>
            <a:endParaRPr lang="en-AU" alt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altLang="en-US" smtClean="0">
                <a:latin typeface="Arial" pitchFamily="34" charset="0"/>
                <a:ea typeface="ＭＳ Ｐゴシック" pitchFamily="34" charset="-128"/>
              </a:rPr>
              <a:t>A firewall is inserted between the premises network and the Internet to establish a controlled link and to erect an outer security wall or perimeter, forming a single choke point where security and audit can be imposed. A firewall:</a:t>
            </a:r>
          </a:p>
          <a:p>
            <a:pPr marL="228600" indent="-228600" eaLnBrk="1" hangingPunct="1">
              <a:buFont typeface="Times" pitchFamily="-107" charset="0"/>
              <a:buAutoNum type="arabicPeriod"/>
            </a:pPr>
            <a:r>
              <a:rPr lang="en-US" altLang="en-US" smtClean="0">
                <a:latin typeface="Arial" pitchFamily="34" charset="0"/>
                <a:ea typeface="ＭＳ Ｐゴシック" pitchFamily="34" charset="-128"/>
              </a:rPr>
              <a:t>defines a single choke point that keeps unauthorized users out of the protected network, prohibits potentially vulnerable services from entering or leaving the network, and provides protection from various kinds of IP spoofing and routing attacks. </a:t>
            </a:r>
          </a:p>
          <a:p>
            <a:pPr marL="228600" indent="-228600" eaLnBrk="1" hangingPunct="1">
              <a:buFont typeface="Times" pitchFamily="-107" charset="0"/>
              <a:buNone/>
            </a:pPr>
            <a:r>
              <a:rPr lang="en-US" altLang="en-US" smtClean="0">
                <a:latin typeface="Arial" pitchFamily="34" charset="0"/>
                <a:ea typeface="ＭＳ Ｐゴシック" pitchFamily="34" charset="-128"/>
              </a:rPr>
              <a:t>2. provides a location for monitoring security-related events</a:t>
            </a:r>
          </a:p>
          <a:p>
            <a:pPr marL="228600" indent="-228600" eaLnBrk="1" hangingPunct="1">
              <a:buFont typeface="Times" pitchFamily="-107" charset="0"/>
              <a:buNone/>
            </a:pPr>
            <a:r>
              <a:rPr lang="en-US" altLang="en-US" smtClean="0">
                <a:latin typeface="Arial" pitchFamily="34" charset="0"/>
                <a:ea typeface="ＭＳ Ｐゴシック" pitchFamily="34" charset="-128"/>
              </a:rPr>
              <a:t>3. is a convenient platform for several Internet functions that are not security related, such as NAT and Internet usage audits or logs </a:t>
            </a:r>
          </a:p>
          <a:p>
            <a:pPr marL="228600" indent="-228600" eaLnBrk="1" hangingPunct="1">
              <a:buFont typeface="Times" pitchFamily="-107" charset="0"/>
              <a:buNone/>
            </a:pPr>
            <a:r>
              <a:rPr lang="en-US" altLang="en-US" smtClean="0">
                <a:latin typeface="Arial" pitchFamily="34" charset="0"/>
                <a:ea typeface="ＭＳ Ｐゴシック" pitchFamily="34" charset="-128"/>
              </a:rPr>
              <a:t>4. A firewall can serve as the platform for IPSec to implement virtual private networks.</a:t>
            </a:r>
          </a:p>
          <a:p>
            <a:pPr marL="228600" indent="-228600" eaLnBrk="1" hangingPunct="1">
              <a:buFont typeface="Times" pitchFamily="-107" charset="0"/>
              <a:buNone/>
            </a:pPr>
            <a:r>
              <a:rPr lang="en-US" altLang="en-US" smtClean="0">
                <a:latin typeface="Arial" pitchFamily="34" charset="0"/>
                <a:ea typeface="ＭＳ Ｐゴシック" pitchFamily="34" charset="-128"/>
              </a:rPr>
              <a:t>The firewall itself must be immune to penetration, since it will be a target of attack.</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AD234A6-638A-4ECB-897A-B729A2052C5A}" type="slidenum">
              <a:rPr lang="en-AU" altLang="en-US" smtClean="0"/>
              <a:pPr eaLnBrk="1" hangingPunct="1">
                <a:spcBef>
                  <a:spcPct val="0"/>
                </a:spcBef>
              </a:pPr>
              <a:t>104</a:t>
            </a:fld>
            <a:endParaRPr lang="en-AU" alt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altLang="en-US" smtClean="0">
                <a:latin typeface="Arial" pitchFamily="34" charset="0"/>
                <a:ea typeface="ＭＳ Ｐゴシック" pitchFamily="34" charset="-128"/>
              </a:rPr>
              <a:t>A firewall is inserted between the premises network and the Internet to establish a controlled link and to erect an outer security wall or perimeter, forming a single choke point where security and audit can be imposed. A firewall:</a:t>
            </a:r>
          </a:p>
          <a:p>
            <a:pPr marL="228600" indent="-228600" eaLnBrk="1" hangingPunct="1">
              <a:buFont typeface="Times" pitchFamily="-107" charset="0"/>
              <a:buAutoNum type="arabicPeriod"/>
            </a:pPr>
            <a:r>
              <a:rPr lang="en-US" altLang="en-US" smtClean="0">
                <a:latin typeface="Arial" pitchFamily="34" charset="0"/>
                <a:ea typeface="ＭＳ Ｐゴシック" pitchFamily="34" charset="-128"/>
              </a:rPr>
              <a:t>defines a single choke point that keeps unauthorized users out of the protected network, prohibits potentially vulnerable services from entering or leaving the network, and provides protection from various kinds of IP spoofing and routing attacks. </a:t>
            </a:r>
          </a:p>
          <a:p>
            <a:pPr marL="228600" indent="-228600" eaLnBrk="1" hangingPunct="1">
              <a:buFont typeface="Times" pitchFamily="-107" charset="0"/>
              <a:buNone/>
            </a:pPr>
            <a:r>
              <a:rPr lang="en-US" altLang="en-US" smtClean="0">
                <a:latin typeface="Arial" pitchFamily="34" charset="0"/>
                <a:ea typeface="ＭＳ Ｐゴシック" pitchFamily="34" charset="-128"/>
              </a:rPr>
              <a:t>2. provides a location for monitoring security-related events</a:t>
            </a:r>
          </a:p>
          <a:p>
            <a:pPr marL="228600" indent="-228600" eaLnBrk="1" hangingPunct="1">
              <a:buFont typeface="Times" pitchFamily="-107" charset="0"/>
              <a:buNone/>
            </a:pPr>
            <a:r>
              <a:rPr lang="en-US" altLang="en-US" smtClean="0">
                <a:latin typeface="Arial" pitchFamily="34" charset="0"/>
                <a:ea typeface="ＭＳ Ｐゴシック" pitchFamily="34" charset="-128"/>
              </a:rPr>
              <a:t>3. is a convenient platform for several Internet functions that are not security related, such as NAT and Internet usage audits or logs </a:t>
            </a:r>
          </a:p>
          <a:p>
            <a:pPr marL="228600" indent="-228600" eaLnBrk="1" hangingPunct="1">
              <a:buFont typeface="Times" pitchFamily="-107" charset="0"/>
              <a:buNone/>
            </a:pPr>
            <a:r>
              <a:rPr lang="en-US" altLang="en-US" smtClean="0">
                <a:latin typeface="Arial" pitchFamily="34" charset="0"/>
                <a:ea typeface="ＭＳ Ｐゴシック" pitchFamily="34" charset="-128"/>
              </a:rPr>
              <a:t>4. A firewall can serve as the platform for IPSec to implement virtual private networks.</a:t>
            </a:r>
          </a:p>
          <a:p>
            <a:pPr marL="228600" indent="-228600" eaLnBrk="1" hangingPunct="1">
              <a:buFont typeface="Times" pitchFamily="-107" charset="0"/>
              <a:buNone/>
            </a:pPr>
            <a:r>
              <a:rPr lang="en-US" altLang="en-US" smtClean="0">
                <a:latin typeface="Arial" pitchFamily="34" charset="0"/>
                <a:ea typeface="ＭＳ Ｐゴシック" pitchFamily="34" charset="-128"/>
              </a:rPr>
              <a:t>The firewall itself must be immune to penetration, since it will be a target of attack.</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4710C00C-7D4A-4ADB-8425-74D488EBA8DA}" type="slidenum">
              <a:rPr lang="en-AU" altLang="en-US" smtClean="0"/>
              <a:pPr eaLnBrk="1" hangingPunct="1">
                <a:spcBef>
                  <a:spcPct val="0"/>
                </a:spcBef>
              </a:pPr>
              <a:t>105</a:t>
            </a:fld>
            <a:endParaRPr lang="en-AU" alt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altLang="en-US" smtClean="0">
                <a:latin typeface="Arial" pitchFamily="34" charset="0"/>
                <a:ea typeface="ＭＳ Ｐゴシック" pitchFamily="34" charset="-128"/>
              </a:rPr>
              <a:t>A firewall is inserted between the premises network and the Internet to establish a controlled link and to erect an outer security wall or perimeter, forming a single choke point where security and audit can be imposed. A firewall:</a:t>
            </a:r>
          </a:p>
          <a:p>
            <a:pPr marL="228600" indent="-228600" eaLnBrk="1" hangingPunct="1">
              <a:buFont typeface="Times" pitchFamily="-107" charset="0"/>
              <a:buAutoNum type="arabicPeriod"/>
            </a:pPr>
            <a:r>
              <a:rPr lang="en-US" altLang="en-US" smtClean="0">
                <a:latin typeface="Arial" pitchFamily="34" charset="0"/>
                <a:ea typeface="ＭＳ Ｐゴシック" pitchFamily="34" charset="-128"/>
              </a:rPr>
              <a:t>defines a single choke point that keeps unauthorized users out of the protected network, prohibits potentially vulnerable services from entering or leaving the network, and provides protection from various kinds of IP spoofing and routing attacks. </a:t>
            </a:r>
          </a:p>
          <a:p>
            <a:pPr marL="228600" indent="-228600" eaLnBrk="1" hangingPunct="1">
              <a:buFont typeface="Times" pitchFamily="-107" charset="0"/>
              <a:buNone/>
            </a:pPr>
            <a:r>
              <a:rPr lang="en-US" altLang="en-US" smtClean="0">
                <a:latin typeface="Arial" pitchFamily="34" charset="0"/>
                <a:ea typeface="ＭＳ Ｐゴシック" pitchFamily="34" charset="-128"/>
              </a:rPr>
              <a:t>2. provides a location for monitoring security-related events</a:t>
            </a:r>
          </a:p>
          <a:p>
            <a:pPr marL="228600" indent="-228600" eaLnBrk="1" hangingPunct="1">
              <a:buFont typeface="Times" pitchFamily="-107" charset="0"/>
              <a:buNone/>
            </a:pPr>
            <a:r>
              <a:rPr lang="en-US" altLang="en-US" smtClean="0">
                <a:latin typeface="Arial" pitchFamily="34" charset="0"/>
                <a:ea typeface="ＭＳ Ｐゴシック" pitchFamily="34" charset="-128"/>
              </a:rPr>
              <a:t>3. is a convenient platform for several Internet functions that are not security related, such as NAT and Internet usage audits or logs </a:t>
            </a:r>
          </a:p>
          <a:p>
            <a:pPr marL="228600" indent="-228600" eaLnBrk="1" hangingPunct="1">
              <a:buFont typeface="Times" pitchFamily="-107" charset="0"/>
              <a:buNone/>
            </a:pPr>
            <a:r>
              <a:rPr lang="en-US" altLang="en-US" smtClean="0">
                <a:latin typeface="Arial" pitchFamily="34" charset="0"/>
                <a:ea typeface="ＭＳ Ｐゴシック" pitchFamily="34" charset="-128"/>
              </a:rPr>
              <a:t>4. A firewall can serve as the platform for IPSec to implement virtual private networks.</a:t>
            </a:r>
          </a:p>
          <a:p>
            <a:pPr marL="228600" indent="-228600" eaLnBrk="1" hangingPunct="1">
              <a:buFont typeface="Times" pitchFamily="-107" charset="0"/>
              <a:buNone/>
            </a:pPr>
            <a:r>
              <a:rPr lang="en-US" altLang="en-US" smtClean="0">
                <a:latin typeface="Arial" pitchFamily="34" charset="0"/>
                <a:ea typeface="ＭＳ Ｐゴシック" pitchFamily="34" charset="-128"/>
              </a:rPr>
              <a:t>The firewall itself must be immune to penetration, since it will be a target of attack.</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98B09340-7FF5-4890-BA4C-CD6DE908C81E}" type="slidenum">
              <a:rPr lang="en-AU" altLang="en-US" smtClean="0"/>
              <a:pPr eaLnBrk="1" hangingPunct="1">
                <a:spcBef>
                  <a:spcPct val="0"/>
                </a:spcBef>
              </a:pPr>
              <a:t>106</a:t>
            </a:fld>
            <a:endParaRPr lang="en-AU" alt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altLang="en-US" smtClean="0">
                <a:latin typeface="Arial" pitchFamily="34" charset="0"/>
                <a:ea typeface="ＭＳ Ｐゴシック" pitchFamily="34" charset="-128"/>
              </a:rPr>
              <a:t>A firewall is inserted between the premises network and the Internet to establish a controlled link and to erect an outer security wall or perimeter, forming a single choke point where security and audit can be imposed. A firewall:</a:t>
            </a:r>
          </a:p>
          <a:p>
            <a:pPr marL="228600" indent="-228600" eaLnBrk="1" hangingPunct="1">
              <a:buFont typeface="Times" pitchFamily="-107" charset="0"/>
              <a:buAutoNum type="arabicPeriod"/>
            </a:pPr>
            <a:r>
              <a:rPr lang="en-US" altLang="en-US" smtClean="0">
                <a:latin typeface="Arial" pitchFamily="34" charset="0"/>
                <a:ea typeface="ＭＳ Ｐゴシック" pitchFamily="34" charset="-128"/>
              </a:rPr>
              <a:t>defines a single choke point that keeps unauthorized users out of the protected network, prohibits potentially vulnerable services from entering or leaving the network, and provides protection from various kinds of IP spoofing and routing attacks. </a:t>
            </a:r>
          </a:p>
          <a:p>
            <a:pPr marL="228600" indent="-228600" eaLnBrk="1" hangingPunct="1">
              <a:buFont typeface="Times" pitchFamily="-107" charset="0"/>
              <a:buNone/>
            </a:pPr>
            <a:r>
              <a:rPr lang="en-US" altLang="en-US" smtClean="0">
                <a:latin typeface="Arial" pitchFamily="34" charset="0"/>
                <a:ea typeface="ＭＳ Ｐゴシック" pitchFamily="34" charset="-128"/>
              </a:rPr>
              <a:t>2. provides a location for monitoring security-related events</a:t>
            </a:r>
          </a:p>
          <a:p>
            <a:pPr marL="228600" indent="-228600" eaLnBrk="1" hangingPunct="1">
              <a:buFont typeface="Times" pitchFamily="-107" charset="0"/>
              <a:buNone/>
            </a:pPr>
            <a:r>
              <a:rPr lang="en-US" altLang="en-US" smtClean="0">
                <a:latin typeface="Arial" pitchFamily="34" charset="0"/>
                <a:ea typeface="ＭＳ Ｐゴシック" pitchFamily="34" charset="-128"/>
              </a:rPr>
              <a:t>3. is a convenient platform for several Internet functions that are not security related, such as NAT and Internet usage audits or logs </a:t>
            </a:r>
          </a:p>
          <a:p>
            <a:pPr marL="228600" indent="-228600" eaLnBrk="1" hangingPunct="1">
              <a:buFont typeface="Times" pitchFamily="-107" charset="0"/>
              <a:buNone/>
            </a:pPr>
            <a:r>
              <a:rPr lang="en-US" altLang="en-US" smtClean="0">
                <a:latin typeface="Arial" pitchFamily="34" charset="0"/>
                <a:ea typeface="ＭＳ Ｐゴシック" pitchFamily="34" charset="-128"/>
              </a:rPr>
              <a:t>4. A firewall can serve as the platform for IPSec to implement virtual private networks.</a:t>
            </a:r>
          </a:p>
          <a:p>
            <a:pPr marL="228600" indent="-228600" eaLnBrk="1" hangingPunct="1">
              <a:buFont typeface="Times" pitchFamily="-107" charset="0"/>
              <a:buNone/>
            </a:pPr>
            <a:r>
              <a:rPr lang="en-US" altLang="en-US" smtClean="0">
                <a:latin typeface="Arial" pitchFamily="34" charset="0"/>
                <a:ea typeface="ＭＳ Ｐゴシック" pitchFamily="34" charset="-128"/>
              </a:rPr>
              <a:t>The firewall itself must be immune to penetration, since it will be a target of attack.</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77B6057-3A5A-465C-B509-D9C3D9EC70EC}" type="slidenum">
              <a:rPr lang="en-AU" altLang="en-US" smtClean="0"/>
              <a:pPr eaLnBrk="1" hangingPunct="1">
                <a:spcBef>
                  <a:spcPct val="0"/>
                </a:spcBef>
              </a:pPr>
              <a:t>107</a:t>
            </a:fld>
            <a:endParaRPr lang="en-AU" alt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altLang="en-US" smtClean="0">
                <a:latin typeface="Arial" pitchFamily="34" charset="0"/>
                <a:ea typeface="ＭＳ Ｐゴシック" pitchFamily="34" charset="-128"/>
              </a:rPr>
              <a:t>A firewall is inserted between the premises network and the Internet to establish a controlled link and to erect an outer security wall or perimeter, forming a single choke point where security and audit can be imposed. A firewall:</a:t>
            </a:r>
          </a:p>
          <a:p>
            <a:pPr marL="228600" indent="-228600" eaLnBrk="1" hangingPunct="1">
              <a:buFont typeface="Times" pitchFamily="-107" charset="0"/>
              <a:buAutoNum type="arabicPeriod"/>
            </a:pPr>
            <a:r>
              <a:rPr lang="en-US" altLang="en-US" smtClean="0">
                <a:latin typeface="Arial" pitchFamily="34" charset="0"/>
                <a:ea typeface="ＭＳ Ｐゴシック" pitchFamily="34" charset="-128"/>
              </a:rPr>
              <a:t>defines a single choke point that keeps unauthorized users out of the protected network, prohibits potentially vulnerable services from entering or leaving the network, and provides protection from various kinds of IP spoofing and routing attacks. </a:t>
            </a:r>
          </a:p>
          <a:p>
            <a:pPr marL="228600" indent="-228600" eaLnBrk="1" hangingPunct="1">
              <a:buFont typeface="Times" pitchFamily="-107" charset="0"/>
              <a:buNone/>
            </a:pPr>
            <a:r>
              <a:rPr lang="en-US" altLang="en-US" smtClean="0">
                <a:latin typeface="Arial" pitchFamily="34" charset="0"/>
                <a:ea typeface="ＭＳ Ｐゴシック" pitchFamily="34" charset="-128"/>
              </a:rPr>
              <a:t>2. provides a location for monitoring security-related events</a:t>
            </a:r>
          </a:p>
          <a:p>
            <a:pPr marL="228600" indent="-228600" eaLnBrk="1" hangingPunct="1">
              <a:buFont typeface="Times" pitchFamily="-107" charset="0"/>
              <a:buNone/>
            </a:pPr>
            <a:r>
              <a:rPr lang="en-US" altLang="en-US" smtClean="0">
                <a:latin typeface="Arial" pitchFamily="34" charset="0"/>
                <a:ea typeface="ＭＳ Ｐゴシック" pitchFamily="34" charset="-128"/>
              </a:rPr>
              <a:t>3. is a convenient platform for several Internet functions that are not security related, such as NAT and Internet usage audits or logs </a:t>
            </a:r>
          </a:p>
          <a:p>
            <a:pPr marL="228600" indent="-228600" eaLnBrk="1" hangingPunct="1">
              <a:buFont typeface="Times" pitchFamily="-107" charset="0"/>
              <a:buNone/>
            </a:pPr>
            <a:r>
              <a:rPr lang="en-US" altLang="en-US" smtClean="0">
                <a:latin typeface="Arial" pitchFamily="34" charset="0"/>
                <a:ea typeface="ＭＳ Ｐゴシック" pitchFamily="34" charset="-128"/>
              </a:rPr>
              <a:t>4. A firewall can serve as the platform for IPSec to implement virtual private networks.</a:t>
            </a:r>
          </a:p>
          <a:p>
            <a:pPr marL="228600" indent="-228600" eaLnBrk="1" hangingPunct="1">
              <a:buFont typeface="Times" pitchFamily="-107" charset="0"/>
              <a:buNone/>
            </a:pPr>
            <a:r>
              <a:rPr lang="en-US" altLang="en-US" smtClean="0">
                <a:latin typeface="Arial" pitchFamily="34" charset="0"/>
                <a:ea typeface="ＭＳ Ｐゴシック" pitchFamily="34" charset="-128"/>
              </a:rPr>
              <a:t>The firewall itself must be immune to penetration, since it will be a target of attack.</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3A400C4E-C9BE-41BA-8E25-96E227DAB860}" type="slidenum">
              <a:rPr lang="en-AU" altLang="en-US" smtClean="0"/>
              <a:pPr eaLnBrk="1" hangingPunct="1">
                <a:spcBef>
                  <a:spcPct val="0"/>
                </a:spcBef>
              </a:pPr>
              <a:t>108</a:t>
            </a:fld>
            <a:endParaRPr lang="en-AU" alt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Stallings Figure 22.1a illustrates the general model of firewall use on the security perimeter, as a choke point for traffic between between the external less-trusted Internet and the internal more trusted private network.</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5B8258A-3609-4009-A600-42D874F66282}" type="slidenum">
              <a:rPr lang="en-AU" altLang="en-US" smtClean="0"/>
              <a:pPr eaLnBrk="1" hangingPunct="1">
                <a:spcBef>
                  <a:spcPct val="0"/>
                </a:spcBef>
              </a:pPr>
              <a:t>109</a:t>
            </a:fld>
            <a:endParaRPr lang="en-AU" alt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Stallings Figure 22.1a illustrates the general model of firewall use on the security perimeter, as a choke point for traffic between between the external less-trusted Internet and the internal more trusted private network.</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AE5E2139-D9AC-45B9-870D-834B8A22B09D}" type="slidenum">
              <a:rPr lang="en-AU" altLang="en-US" smtClean="0"/>
              <a:pPr eaLnBrk="1" hangingPunct="1">
                <a:spcBef>
                  <a:spcPct val="0"/>
                </a:spcBef>
              </a:pPr>
              <a:t>110</a:t>
            </a:fld>
            <a:endParaRPr lang="en-AU" alt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altLang="en-US" smtClean="0">
                <a:latin typeface="Arial" pitchFamily="34" charset="0"/>
                <a:ea typeface="ＭＳ Ｐゴシック" pitchFamily="34" charset="-128"/>
              </a:rPr>
              <a:t>Firewalls have their limitations, including that they: </a:t>
            </a:r>
          </a:p>
          <a:p>
            <a:pPr marL="228600" indent="-228600" eaLnBrk="1" hangingPunct="1">
              <a:buFont typeface="Times" pitchFamily="-107" charset="0"/>
              <a:buNone/>
            </a:pPr>
            <a:r>
              <a:rPr lang="en-US" altLang="en-US" smtClean="0">
                <a:latin typeface="Arial" pitchFamily="34" charset="0"/>
                <a:ea typeface="ＭＳ Ｐゴシック" pitchFamily="34" charset="-128"/>
              </a:rPr>
              <a:t>1. cannot protect against attacks that bypass the firewall, eg PCs with dial-out capability to an ISP, or dial-in modem pool use</a:t>
            </a:r>
          </a:p>
          <a:p>
            <a:pPr marL="228600" indent="-228600" eaLnBrk="1" hangingPunct="1">
              <a:buFont typeface="Times" pitchFamily="-107" charset="0"/>
              <a:buNone/>
            </a:pPr>
            <a:r>
              <a:rPr lang="en-US" altLang="en-US" smtClean="0">
                <a:latin typeface="Arial" pitchFamily="34" charset="0"/>
                <a:ea typeface="ＭＳ Ｐゴシック" pitchFamily="34" charset="-128"/>
              </a:rPr>
              <a:t>2. do not protect against internal threats, eg disgruntled employee or one who cooperates with an attacker</a:t>
            </a:r>
          </a:p>
          <a:p>
            <a:pPr marL="228600" indent="-228600" eaLnBrk="1" hangingPunct="1">
              <a:buFont typeface="Times" pitchFamily="-107" charset="0"/>
              <a:buNone/>
            </a:pPr>
            <a:r>
              <a:rPr lang="en-US" altLang="en-US" smtClean="0">
                <a:latin typeface="Arial" pitchFamily="34" charset="0"/>
                <a:ea typeface="ＭＳ Ｐゴシック" pitchFamily="34" charset="-128"/>
              </a:rPr>
              <a:t>3. An improperly secured wireless LAN may be accessed from outside the organization. An internal firewall that separates portions of an enterprise network cannot guard against wireless communications between local systems on different sides of the internal firewall. </a:t>
            </a:r>
          </a:p>
          <a:p>
            <a:pPr marL="228600" indent="-228600" eaLnBrk="1" hangingPunct="1">
              <a:buFont typeface="Times" pitchFamily="-107" charset="0"/>
              <a:buNone/>
            </a:pPr>
            <a:r>
              <a:rPr lang="en-US" altLang="en-US" smtClean="0">
                <a:latin typeface="Arial" pitchFamily="34" charset="0"/>
                <a:ea typeface="ＭＳ Ｐゴシック" pitchFamily="34" charset="-128"/>
              </a:rPr>
              <a:t>4. A laptop, PDA, or portable storage device may be used and infected outside the corporate network, and then attached and used internally. </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1136ED2A-4417-4DC1-AF74-88377AE7F949}" type="slidenum">
              <a:rPr lang="en-AU" altLang="en-US" smtClean="0"/>
              <a:pPr eaLnBrk="1" hangingPunct="1">
                <a:spcBef>
                  <a:spcPct val="0"/>
                </a:spcBef>
              </a:pPr>
              <a:t>111</a:t>
            </a:fld>
            <a:endParaRPr lang="en-AU" altLang="en-US" smtClean="0"/>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22 summary.</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07291CC8-C4EF-4C5F-BE4C-33FB00DB8A9D}" type="slidenum">
              <a:rPr lang="en-AU" altLang="en-US" smtClean="0"/>
              <a:pPr eaLnBrk="1" hangingPunct="1">
                <a:spcBef>
                  <a:spcPct val="0"/>
                </a:spcBef>
              </a:pPr>
              <a:t>112</a:t>
            </a:fld>
            <a:endParaRPr lang="en-AU" alt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531813" y="4343400"/>
            <a:ext cx="579755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Computer crime, or cybercrime, is a term used broadly to describe criminal activity in which computers or computer networks are a tool, a target, or a place of criminal activity. These categories are not exclusive and many activities can be characterized as falling in one or more categories. The term </a:t>
            </a:r>
            <a:r>
              <a:rPr lang="en-US" altLang="en-US" i="1" smtClean="0">
                <a:latin typeface="Arial" pitchFamily="34" charset="0"/>
                <a:ea typeface="ＭＳ Ｐゴシック" pitchFamily="34" charset="-128"/>
              </a:rPr>
              <a:t>cybercrime</a:t>
            </a:r>
            <a:r>
              <a:rPr lang="en-US" altLang="en-US" smtClean="0">
                <a:latin typeface="Arial" pitchFamily="34" charset="0"/>
                <a:ea typeface="ＭＳ Ｐゴシック" pitchFamily="34" charset="-128"/>
              </a:rPr>
              <a:t> has a connotation of the use of networks specifically, whereas </a:t>
            </a:r>
            <a:r>
              <a:rPr lang="en-US" altLang="en-US" i="1" smtClean="0">
                <a:latin typeface="Arial" pitchFamily="34" charset="0"/>
                <a:ea typeface="ＭＳ Ｐゴシック" pitchFamily="34" charset="-128"/>
              </a:rPr>
              <a:t>computer crime</a:t>
            </a:r>
            <a:r>
              <a:rPr lang="en-US" altLang="en-US" smtClean="0">
                <a:latin typeface="Arial" pitchFamily="34" charset="0"/>
                <a:ea typeface="ＭＳ Ｐゴシック" pitchFamily="34" charset="-128"/>
              </a:rPr>
              <a:t> may or may not involve networks. The U.S. Department of Justice categorizes computer crime based on the role that the computer plays in the criminal activity, as follows:</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targets:</a:t>
            </a:r>
            <a:r>
              <a:rPr lang="en-US" altLang="en-US" smtClean="0">
                <a:latin typeface="Arial" pitchFamily="34" charset="0"/>
                <a:ea typeface="ＭＳ Ｐゴシック" pitchFamily="34" charset="-128"/>
              </a:rPr>
              <a:t> to acquire information stored on that computer system, to control the target system without authorization or payment (theft of service), or to alter the integrity of data or interfere with the availability of the computer or server. </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storage devices:</a:t>
            </a:r>
            <a:r>
              <a:rPr lang="en-US" altLang="en-US" smtClean="0">
                <a:latin typeface="Arial" pitchFamily="34" charset="0"/>
                <a:ea typeface="ＭＳ Ｐゴシック" pitchFamily="34" charset="-128"/>
              </a:rPr>
              <a:t> as a passive storage medium, e.g. for stolen password lists, credit card or calling card numbers, proprietary corporate information, pornographic image files, or "warez" (pirated commercial software).</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communications tools:</a:t>
            </a:r>
            <a:r>
              <a:rPr lang="en-US" altLang="en-US" smtClean="0">
                <a:latin typeface="Arial" pitchFamily="34" charset="0"/>
                <a:ea typeface="ＭＳ Ｐゴシック" pitchFamily="34" charset="-128"/>
              </a:rPr>
              <a:t> often traditional crimes committed online. Examples include the illegal sale of prescription drugs, controlled substances, alcohol, and guns; fraud; gambling; and child pornography.</a:t>
            </a:r>
          </a:p>
          <a:p>
            <a:pPr eaLnBrk="1" hangingPunct="1"/>
            <a:r>
              <a:rPr lang="en-US" altLang="en-US" smtClean="0">
                <a:latin typeface="Arial" pitchFamily="34" charset="0"/>
                <a:ea typeface="ＭＳ Ｐゴシック" pitchFamily="34" charset="-128"/>
              </a:rPr>
              <a:t>A more specific list of crimes is defined in the international Convention on Cybercrime and shown in Table 18.1, in the text. Yet another categorization is used in the CERT 2006 annual E-crime Survey, the results of which are shown in Table 23.2.</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CE65C4B7-9568-4070-B123-8D4414186FA5}" type="slidenum">
              <a:rPr lang="en-AU" altLang="en-US" smtClean="0"/>
              <a:pPr eaLnBrk="1" hangingPunct="1">
                <a:spcBef>
                  <a:spcPct val="0"/>
                </a:spcBef>
              </a:pPr>
              <a:t>113</a:t>
            </a:fld>
            <a:endParaRPr lang="en-AU" alt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xfrm>
            <a:off x="531813" y="4343400"/>
            <a:ext cx="579755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Computer crime, or cybercrime, is a term used broadly to describe criminal activity in which computers or computer networks are a tool, a target, or a place of criminal activity. These categories are not exclusive and many activities can be characterized as falling in one or more categories. The term </a:t>
            </a:r>
            <a:r>
              <a:rPr lang="en-US" altLang="en-US" i="1" smtClean="0">
                <a:latin typeface="Arial" pitchFamily="34" charset="0"/>
                <a:ea typeface="ＭＳ Ｐゴシック" pitchFamily="34" charset="-128"/>
              </a:rPr>
              <a:t>cybercrime</a:t>
            </a:r>
            <a:r>
              <a:rPr lang="en-US" altLang="en-US" smtClean="0">
                <a:latin typeface="Arial" pitchFamily="34" charset="0"/>
                <a:ea typeface="ＭＳ Ｐゴシック" pitchFamily="34" charset="-128"/>
              </a:rPr>
              <a:t> has a connotation of the use of networks specifically, whereas </a:t>
            </a:r>
            <a:r>
              <a:rPr lang="en-US" altLang="en-US" i="1" smtClean="0">
                <a:latin typeface="Arial" pitchFamily="34" charset="0"/>
                <a:ea typeface="ＭＳ Ｐゴシック" pitchFamily="34" charset="-128"/>
              </a:rPr>
              <a:t>computer crime</a:t>
            </a:r>
            <a:r>
              <a:rPr lang="en-US" altLang="en-US" smtClean="0">
                <a:latin typeface="Arial" pitchFamily="34" charset="0"/>
                <a:ea typeface="ＭＳ Ｐゴシック" pitchFamily="34" charset="-128"/>
              </a:rPr>
              <a:t> may or may not involve networks. The U.S. Department of Justice categorizes computer crime based on the role that the computer plays in the criminal activity, as follows:</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targets:</a:t>
            </a:r>
            <a:r>
              <a:rPr lang="en-US" altLang="en-US" smtClean="0">
                <a:latin typeface="Arial" pitchFamily="34" charset="0"/>
                <a:ea typeface="ＭＳ Ｐゴシック" pitchFamily="34" charset="-128"/>
              </a:rPr>
              <a:t> to acquire information stored on that computer system, to control the target system without authorization or payment (theft of service), or to alter the integrity of data or interfere with the availability of the computer or server. </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storage devices:</a:t>
            </a:r>
            <a:r>
              <a:rPr lang="en-US" altLang="en-US" smtClean="0">
                <a:latin typeface="Arial" pitchFamily="34" charset="0"/>
                <a:ea typeface="ＭＳ Ｐゴシック" pitchFamily="34" charset="-128"/>
              </a:rPr>
              <a:t> as a passive storage medium, e.g. for stolen password lists, credit card or calling card numbers, proprietary corporate information, pornographic image files, or "warez" (pirated commercial software).</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communications tools:</a:t>
            </a:r>
            <a:r>
              <a:rPr lang="en-US" altLang="en-US" smtClean="0">
                <a:latin typeface="Arial" pitchFamily="34" charset="0"/>
                <a:ea typeface="ＭＳ Ｐゴシック" pitchFamily="34" charset="-128"/>
              </a:rPr>
              <a:t> often traditional crimes committed online. Examples include the illegal sale of prescription drugs, controlled substances, alcohol, and guns; fraud; gambling; and child pornography.</a:t>
            </a:r>
          </a:p>
          <a:p>
            <a:pPr eaLnBrk="1" hangingPunct="1"/>
            <a:r>
              <a:rPr lang="en-US" altLang="en-US" smtClean="0">
                <a:latin typeface="Arial" pitchFamily="34" charset="0"/>
                <a:ea typeface="ＭＳ Ｐゴシック" pitchFamily="34" charset="-128"/>
              </a:rPr>
              <a:t>A more specific list of crimes is defined in the international Convention on Cybercrime and shown in Table 18.1, in the text. Yet another categorization is used in the CERT 2006 annual E-crime Survey, the results of which are shown in Table 23.2.</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23D2814C-9A81-4C33-90B0-06790764F51A}" type="slidenum">
              <a:rPr lang="en-AU" altLang="en-US" smtClean="0"/>
              <a:pPr eaLnBrk="1" hangingPunct="1">
                <a:spcBef>
                  <a:spcPct val="0"/>
                </a:spcBef>
              </a:pPr>
              <a:t>114</a:t>
            </a:fld>
            <a:endParaRPr lang="en-AU" alt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xfrm>
            <a:off x="531813" y="4343400"/>
            <a:ext cx="579755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Computer crime, or cybercrime, is a term used broadly to describe criminal activity in which computers or computer networks are a tool, a target, or a place of criminal activity. These categories are not exclusive and many activities can be characterized as falling in one or more categories. The term </a:t>
            </a:r>
            <a:r>
              <a:rPr lang="en-US" altLang="en-US" i="1" smtClean="0">
                <a:latin typeface="Arial" pitchFamily="34" charset="0"/>
                <a:ea typeface="ＭＳ Ｐゴシック" pitchFamily="34" charset="-128"/>
              </a:rPr>
              <a:t>cybercrime</a:t>
            </a:r>
            <a:r>
              <a:rPr lang="en-US" altLang="en-US" smtClean="0">
                <a:latin typeface="Arial" pitchFamily="34" charset="0"/>
                <a:ea typeface="ＭＳ Ｐゴシック" pitchFamily="34" charset="-128"/>
              </a:rPr>
              <a:t> has a connotation of the use of networks specifically, whereas </a:t>
            </a:r>
            <a:r>
              <a:rPr lang="en-US" altLang="en-US" i="1" smtClean="0">
                <a:latin typeface="Arial" pitchFamily="34" charset="0"/>
                <a:ea typeface="ＭＳ Ｐゴシック" pitchFamily="34" charset="-128"/>
              </a:rPr>
              <a:t>computer crime</a:t>
            </a:r>
            <a:r>
              <a:rPr lang="en-US" altLang="en-US" smtClean="0">
                <a:latin typeface="Arial" pitchFamily="34" charset="0"/>
                <a:ea typeface="ＭＳ Ｐゴシック" pitchFamily="34" charset="-128"/>
              </a:rPr>
              <a:t> may or may not involve networks. The U.S. Department of Justice categorizes computer crime based on the role that the computer plays in the criminal activity, as follows:</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targets:</a:t>
            </a:r>
            <a:r>
              <a:rPr lang="en-US" altLang="en-US" smtClean="0">
                <a:latin typeface="Arial" pitchFamily="34" charset="0"/>
                <a:ea typeface="ＭＳ Ｐゴシック" pitchFamily="34" charset="-128"/>
              </a:rPr>
              <a:t> to acquire information stored on that computer system, to control the target system without authorization or payment (theft of service), or to alter the integrity of data or interfere with the availability of the computer or server. </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storage devices:</a:t>
            </a:r>
            <a:r>
              <a:rPr lang="en-US" altLang="en-US" smtClean="0">
                <a:latin typeface="Arial" pitchFamily="34" charset="0"/>
                <a:ea typeface="ＭＳ Ｐゴシック" pitchFamily="34" charset="-128"/>
              </a:rPr>
              <a:t> as a passive storage medium, e.g. for stolen password lists, credit card or calling card numbers, proprietary corporate information, pornographic image files, or "warez" (pirated commercial software).</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communications tools:</a:t>
            </a:r>
            <a:r>
              <a:rPr lang="en-US" altLang="en-US" smtClean="0">
                <a:latin typeface="Arial" pitchFamily="34" charset="0"/>
                <a:ea typeface="ＭＳ Ｐゴシック" pitchFamily="34" charset="-128"/>
              </a:rPr>
              <a:t> often traditional crimes committed online. Examples include the illegal sale of prescription drugs, controlled substances, alcohol, and guns; fraud; gambling; and child pornography.</a:t>
            </a:r>
          </a:p>
          <a:p>
            <a:pPr eaLnBrk="1" hangingPunct="1"/>
            <a:r>
              <a:rPr lang="en-US" altLang="en-US" smtClean="0">
                <a:latin typeface="Arial" pitchFamily="34" charset="0"/>
                <a:ea typeface="ＭＳ Ｐゴシック" pitchFamily="34" charset="-128"/>
              </a:rPr>
              <a:t>A more specific list of crimes is defined in the international Convention on Cybercrime and shown in Table 18.1, in the text. Yet another categorization is used in the CERT 2006 annual E-crime Survey, the results of which are shown in Table 23.2.</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DCDAF5DB-2FBC-4E30-8E2D-265E4326405C}" type="slidenum">
              <a:rPr lang="en-AU" altLang="en-US" smtClean="0"/>
              <a:pPr eaLnBrk="1" hangingPunct="1">
                <a:spcBef>
                  <a:spcPct val="0"/>
                </a:spcBef>
              </a:pPr>
              <a:t>115</a:t>
            </a:fld>
            <a:endParaRPr lang="en-AU" alt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xfrm>
            <a:off x="531813" y="4343400"/>
            <a:ext cx="579755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Computer crime, or cybercrime, is a term used broadly to describe criminal activity in which computers or computer networks are a tool, a target, or a place of criminal activity. These categories are not exclusive and many activities can be characterized as falling in one or more categories. The term </a:t>
            </a:r>
            <a:r>
              <a:rPr lang="en-US" altLang="en-US" i="1" smtClean="0">
                <a:latin typeface="Arial" pitchFamily="34" charset="0"/>
                <a:ea typeface="ＭＳ Ｐゴシック" pitchFamily="34" charset="-128"/>
              </a:rPr>
              <a:t>cybercrime</a:t>
            </a:r>
            <a:r>
              <a:rPr lang="en-US" altLang="en-US" smtClean="0">
                <a:latin typeface="Arial" pitchFamily="34" charset="0"/>
                <a:ea typeface="ＭＳ Ｐゴシック" pitchFamily="34" charset="-128"/>
              </a:rPr>
              <a:t> has a connotation of the use of networks specifically, whereas </a:t>
            </a:r>
            <a:r>
              <a:rPr lang="en-US" altLang="en-US" i="1" smtClean="0">
                <a:latin typeface="Arial" pitchFamily="34" charset="0"/>
                <a:ea typeface="ＭＳ Ｐゴシック" pitchFamily="34" charset="-128"/>
              </a:rPr>
              <a:t>computer crime</a:t>
            </a:r>
            <a:r>
              <a:rPr lang="en-US" altLang="en-US" smtClean="0">
                <a:latin typeface="Arial" pitchFamily="34" charset="0"/>
                <a:ea typeface="ＭＳ Ｐゴシック" pitchFamily="34" charset="-128"/>
              </a:rPr>
              <a:t> may or may not involve networks. The U.S. Department of Justice categorizes computer crime based on the role that the computer plays in the criminal activity, as follows:</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targets:</a:t>
            </a:r>
            <a:r>
              <a:rPr lang="en-US" altLang="en-US" smtClean="0">
                <a:latin typeface="Arial" pitchFamily="34" charset="0"/>
                <a:ea typeface="ＭＳ Ｐゴシック" pitchFamily="34" charset="-128"/>
              </a:rPr>
              <a:t> to acquire information stored on that computer system, to control the target system without authorization or payment (theft of service), or to alter the integrity of data or interfere with the availability of the computer or server. </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storage devices:</a:t>
            </a:r>
            <a:r>
              <a:rPr lang="en-US" altLang="en-US" smtClean="0">
                <a:latin typeface="Arial" pitchFamily="34" charset="0"/>
                <a:ea typeface="ＭＳ Ｐゴシック" pitchFamily="34" charset="-128"/>
              </a:rPr>
              <a:t> as a passive storage medium, e.g. for stolen password lists, credit card or calling card numbers, proprietary corporate information, pornographic image files, or "warez" (pirated commercial software).</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communications tools:</a:t>
            </a:r>
            <a:r>
              <a:rPr lang="en-US" altLang="en-US" smtClean="0">
                <a:latin typeface="Arial" pitchFamily="34" charset="0"/>
                <a:ea typeface="ＭＳ Ｐゴシック" pitchFamily="34" charset="-128"/>
              </a:rPr>
              <a:t> often traditional crimes committed online. Examples include the illegal sale of prescription drugs, controlled substances, alcohol, and guns; fraud; gambling; and child pornography.</a:t>
            </a:r>
          </a:p>
          <a:p>
            <a:pPr eaLnBrk="1" hangingPunct="1"/>
            <a:r>
              <a:rPr lang="en-US" altLang="en-US" smtClean="0">
                <a:latin typeface="Arial" pitchFamily="34" charset="0"/>
                <a:ea typeface="ＭＳ Ｐゴシック" pitchFamily="34" charset="-128"/>
              </a:rPr>
              <a:t>A more specific list of crimes is defined in the international Convention on Cybercrime and shown in Table 18.1, in the text. Yet another categorization is used in the CERT 2006 annual E-crime Survey, the results of which are shown in Table 23.2.</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B0028A32-03E9-4C24-ABD9-776C026E97AD}" type="slidenum">
              <a:rPr lang="en-AU" altLang="en-US" smtClean="0"/>
              <a:pPr eaLnBrk="1" hangingPunct="1">
                <a:spcBef>
                  <a:spcPct val="0"/>
                </a:spcBef>
              </a:pPr>
              <a:t>116</a:t>
            </a:fld>
            <a:endParaRPr lang="en-AU" alt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531813" y="4343400"/>
            <a:ext cx="579755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Computer crime, or cybercrime, is a term used broadly to describe criminal activity in which computers or computer networks are a tool, a target, or a place of criminal activity. These categories are not exclusive and many activities can be characterized as falling in one or more categories. The term </a:t>
            </a:r>
            <a:r>
              <a:rPr lang="en-US" altLang="en-US" i="1" smtClean="0">
                <a:latin typeface="Arial" pitchFamily="34" charset="0"/>
                <a:ea typeface="ＭＳ Ｐゴシック" pitchFamily="34" charset="-128"/>
              </a:rPr>
              <a:t>cybercrime</a:t>
            </a:r>
            <a:r>
              <a:rPr lang="en-US" altLang="en-US" smtClean="0">
                <a:latin typeface="Arial" pitchFamily="34" charset="0"/>
                <a:ea typeface="ＭＳ Ｐゴシック" pitchFamily="34" charset="-128"/>
              </a:rPr>
              <a:t> has a connotation of the use of networks specifically, whereas </a:t>
            </a:r>
            <a:r>
              <a:rPr lang="en-US" altLang="en-US" i="1" smtClean="0">
                <a:latin typeface="Arial" pitchFamily="34" charset="0"/>
                <a:ea typeface="ＭＳ Ｐゴシック" pitchFamily="34" charset="-128"/>
              </a:rPr>
              <a:t>computer crime</a:t>
            </a:r>
            <a:r>
              <a:rPr lang="en-US" altLang="en-US" smtClean="0">
                <a:latin typeface="Arial" pitchFamily="34" charset="0"/>
                <a:ea typeface="ＭＳ Ｐゴシック" pitchFamily="34" charset="-128"/>
              </a:rPr>
              <a:t> may or may not involve networks. The U.S. Department of Justice categorizes computer crime based on the role that the computer plays in the criminal activity, as follows:</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targets:</a:t>
            </a:r>
            <a:r>
              <a:rPr lang="en-US" altLang="en-US" smtClean="0">
                <a:latin typeface="Arial" pitchFamily="34" charset="0"/>
                <a:ea typeface="ＭＳ Ｐゴシック" pitchFamily="34" charset="-128"/>
              </a:rPr>
              <a:t> to acquire information stored on that computer system, to control the target system without authorization or payment (theft of service), or to alter the integrity of data or interfere with the availability of the computer or server. </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storage devices:</a:t>
            </a:r>
            <a:r>
              <a:rPr lang="en-US" altLang="en-US" smtClean="0">
                <a:latin typeface="Arial" pitchFamily="34" charset="0"/>
                <a:ea typeface="ＭＳ Ｐゴシック" pitchFamily="34" charset="-128"/>
              </a:rPr>
              <a:t> as a passive storage medium, e.g. for stolen password lists, credit card or calling card numbers, proprietary corporate information, pornographic image files, or "warez" (pirated commercial software).</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communications tools:</a:t>
            </a:r>
            <a:r>
              <a:rPr lang="en-US" altLang="en-US" smtClean="0">
                <a:latin typeface="Arial" pitchFamily="34" charset="0"/>
                <a:ea typeface="ＭＳ Ｐゴシック" pitchFamily="34" charset="-128"/>
              </a:rPr>
              <a:t> often traditional crimes committed online. Examples include the illegal sale of prescription drugs, controlled substances, alcohol, and guns; fraud; gambling; and child pornography.</a:t>
            </a:r>
          </a:p>
          <a:p>
            <a:pPr eaLnBrk="1" hangingPunct="1"/>
            <a:r>
              <a:rPr lang="en-US" altLang="en-US" smtClean="0">
                <a:latin typeface="Arial" pitchFamily="34" charset="0"/>
                <a:ea typeface="ＭＳ Ｐゴシック" pitchFamily="34" charset="-128"/>
              </a:rPr>
              <a:t>A more specific list of crimes is defined in the international Convention on Cybercrime and shown in Table 18.1, in the text. Yet another categorization is used in the CERT 2006 annual E-crime Survey, the results of which are shown in Table 23.2.</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B82DB77D-E74D-4D79-81B6-86FC27797647}" type="slidenum">
              <a:rPr lang="en-AU" altLang="en-US" smtClean="0"/>
              <a:pPr eaLnBrk="1" hangingPunct="1">
                <a:spcBef>
                  <a:spcPct val="0"/>
                </a:spcBef>
              </a:pPr>
              <a:t>117</a:t>
            </a:fld>
            <a:endParaRPr lang="en-AU" alt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xfrm>
            <a:off x="531813" y="4343400"/>
            <a:ext cx="579755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Computer crime, or cybercrime, is a term used broadly to describe criminal activity in which computers or computer networks are a tool, a target, or a place of criminal activity. These categories are not exclusive and many activities can be characterized as falling in one or more categories. The term </a:t>
            </a:r>
            <a:r>
              <a:rPr lang="en-US" altLang="en-US" i="1" smtClean="0">
                <a:latin typeface="Arial" pitchFamily="34" charset="0"/>
                <a:ea typeface="ＭＳ Ｐゴシック" pitchFamily="34" charset="-128"/>
              </a:rPr>
              <a:t>cybercrime</a:t>
            </a:r>
            <a:r>
              <a:rPr lang="en-US" altLang="en-US" smtClean="0">
                <a:latin typeface="Arial" pitchFamily="34" charset="0"/>
                <a:ea typeface="ＭＳ Ｐゴシック" pitchFamily="34" charset="-128"/>
              </a:rPr>
              <a:t> has a connotation of the use of networks specifically, whereas </a:t>
            </a:r>
            <a:r>
              <a:rPr lang="en-US" altLang="en-US" i="1" smtClean="0">
                <a:latin typeface="Arial" pitchFamily="34" charset="0"/>
                <a:ea typeface="ＭＳ Ｐゴシック" pitchFamily="34" charset="-128"/>
              </a:rPr>
              <a:t>computer crime</a:t>
            </a:r>
            <a:r>
              <a:rPr lang="en-US" altLang="en-US" smtClean="0">
                <a:latin typeface="Arial" pitchFamily="34" charset="0"/>
                <a:ea typeface="ＭＳ Ｐゴシック" pitchFamily="34" charset="-128"/>
              </a:rPr>
              <a:t> may or may not involve networks. The U.S. Department of Justice categorizes computer crime based on the role that the computer plays in the criminal activity, as follows:</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targets:</a:t>
            </a:r>
            <a:r>
              <a:rPr lang="en-US" altLang="en-US" smtClean="0">
                <a:latin typeface="Arial" pitchFamily="34" charset="0"/>
                <a:ea typeface="ＭＳ Ｐゴシック" pitchFamily="34" charset="-128"/>
              </a:rPr>
              <a:t> to acquire information stored on that computer system, to control the target system without authorization or payment (theft of service), or to alter the integrity of data or interfere with the availability of the computer or server. </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storage devices:</a:t>
            </a:r>
            <a:r>
              <a:rPr lang="en-US" altLang="en-US" smtClean="0">
                <a:latin typeface="Arial" pitchFamily="34" charset="0"/>
                <a:ea typeface="ＭＳ Ｐゴシック" pitchFamily="34" charset="-128"/>
              </a:rPr>
              <a:t> as a passive storage medium, e.g. for stolen password lists, credit card or calling card numbers, proprietary corporate information, pornographic image files, or "warez" (pirated commercial software).</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communications tools:</a:t>
            </a:r>
            <a:r>
              <a:rPr lang="en-US" altLang="en-US" smtClean="0">
                <a:latin typeface="Arial" pitchFamily="34" charset="0"/>
                <a:ea typeface="ＭＳ Ｐゴシック" pitchFamily="34" charset="-128"/>
              </a:rPr>
              <a:t> often traditional crimes committed online. Examples include the illegal sale of prescription drugs, controlled substances, alcohol, and guns; fraud; gambling; and child pornography.</a:t>
            </a:r>
          </a:p>
          <a:p>
            <a:pPr eaLnBrk="1" hangingPunct="1"/>
            <a:r>
              <a:rPr lang="en-US" altLang="en-US" smtClean="0">
                <a:latin typeface="Arial" pitchFamily="34" charset="0"/>
                <a:ea typeface="ＭＳ Ｐゴシック" pitchFamily="34" charset="-128"/>
              </a:rPr>
              <a:t>A more specific list of crimes is defined in the international Convention on Cybercrime and shown in Table 18.1, in the text. Yet another categorization is used in the CERT 2006 annual E-crime Survey, the results of which are shown in Table 23.2.</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26276CA-C0A4-45DF-B536-CBB3F950C9F4}" type="slidenum">
              <a:rPr lang="en-AU" altLang="en-US" smtClean="0"/>
              <a:pPr eaLnBrk="1" hangingPunct="1">
                <a:spcBef>
                  <a:spcPct val="0"/>
                </a:spcBef>
              </a:pPr>
              <a:t>118</a:t>
            </a:fld>
            <a:endParaRPr lang="en-AU" alt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xfrm>
            <a:off x="531813" y="4343400"/>
            <a:ext cx="579755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Computer crime, or cybercrime, is a term used broadly to describe criminal activity in which computers or computer networks are a tool, a target, or a place of criminal activity. These categories are not exclusive and many activities can be characterized as falling in one or more categories. The term </a:t>
            </a:r>
            <a:r>
              <a:rPr lang="en-US" altLang="en-US" i="1" smtClean="0">
                <a:latin typeface="Arial" pitchFamily="34" charset="0"/>
                <a:ea typeface="ＭＳ Ｐゴシック" pitchFamily="34" charset="-128"/>
              </a:rPr>
              <a:t>cybercrime</a:t>
            </a:r>
            <a:r>
              <a:rPr lang="en-US" altLang="en-US" smtClean="0">
                <a:latin typeface="Arial" pitchFamily="34" charset="0"/>
                <a:ea typeface="ＭＳ Ｐゴシック" pitchFamily="34" charset="-128"/>
              </a:rPr>
              <a:t> has a connotation of the use of networks specifically, whereas </a:t>
            </a:r>
            <a:r>
              <a:rPr lang="en-US" altLang="en-US" i="1" smtClean="0">
                <a:latin typeface="Arial" pitchFamily="34" charset="0"/>
                <a:ea typeface="ＭＳ Ｐゴシック" pitchFamily="34" charset="-128"/>
              </a:rPr>
              <a:t>computer crime</a:t>
            </a:r>
            <a:r>
              <a:rPr lang="en-US" altLang="en-US" smtClean="0">
                <a:latin typeface="Arial" pitchFamily="34" charset="0"/>
                <a:ea typeface="ＭＳ Ｐゴシック" pitchFamily="34" charset="-128"/>
              </a:rPr>
              <a:t> may or may not involve networks. The U.S. Department of Justice categorizes computer crime based on the role that the computer plays in the criminal activity, as follows:</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targets:</a:t>
            </a:r>
            <a:r>
              <a:rPr lang="en-US" altLang="en-US" smtClean="0">
                <a:latin typeface="Arial" pitchFamily="34" charset="0"/>
                <a:ea typeface="ＭＳ Ｐゴシック" pitchFamily="34" charset="-128"/>
              </a:rPr>
              <a:t> to acquire information stored on that computer system, to control the target system without authorization or payment (theft of service), or to alter the integrity of data or interfere with the availability of the computer or server. </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storage devices:</a:t>
            </a:r>
            <a:r>
              <a:rPr lang="en-US" altLang="en-US" smtClean="0">
                <a:latin typeface="Arial" pitchFamily="34" charset="0"/>
                <a:ea typeface="ＭＳ Ｐゴシック" pitchFamily="34" charset="-128"/>
              </a:rPr>
              <a:t> as a passive storage medium, e.g. for stolen password lists, credit card or calling card numbers, proprietary corporate information, pornographic image files, or "warez" (pirated commercial software).</a:t>
            </a:r>
          </a:p>
          <a:p>
            <a:pPr eaLnBrk="1" hangingPunct="1"/>
            <a:r>
              <a:rPr lang="en-US" altLang="en-US" smtClean="0">
                <a:latin typeface="Arial" pitchFamily="34" charset="0"/>
                <a:ea typeface="ＭＳ Ｐゴシック" pitchFamily="34" charset="-128"/>
                <a:cs typeface="Times New Roman" pitchFamily="18" charset="0"/>
              </a:rPr>
              <a:t>• </a:t>
            </a:r>
            <a:r>
              <a:rPr lang="en-US" altLang="en-US" b="1" smtClean="0">
                <a:latin typeface="Arial" pitchFamily="34" charset="0"/>
                <a:ea typeface="ＭＳ Ｐゴシック" pitchFamily="34" charset="-128"/>
              </a:rPr>
              <a:t>Computers as communications tools:</a:t>
            </a:r>
            <a:r>
              <a:rPr lang="en-US" altLang="en-US" smtClean="0">
                <a:latin typeface="Arial" pitchFamily="34" charset="0"/>
                <a:ea typeface="ＭＳ Ｐゴシック" pitchFamily="34" charset="-128"/>
              </a:rPr>
              <a:t> often traditional crimes committed online. Examples include the illegal sale of prescription drugs, controlled substances, alcohol, and guns; fraud; gambling; and child pornography.</a:t>
            </a:r>
          </a:p>
          <a:p>
            <a:pPr eaLnBrk="1" hangingPunct="1"/>
            <a:r>
              <a:rPr lang="en-US" altLang="en-US" smtClean="0">
                <a:latin typeface="Arial" pitchFamily="34" charset="0"/>
                <a:ea typeface="ＭＳ Ｐゴシック" pitchFamily="34" charset="-128"/>
              </a:rPr>
              <a:t>A more specific list of crimes is defined in the international Convention on Cybercrime and shown in Table 18.1, in the text. Yet another categorization is used in the CERT 2006 annual E-crime Survey, the results of which are shown in Table 23.2.</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63A16BEB-978B-4D61-8F37-5D8F7BE6EA1C}" type="slidenum">
              <a:rPr lang="en-AU" altLang="en-US" smtClean="0"/>
              <a:pPr eaLnBrk="1" hangingPunct="1">
                <a:spcBef>
                  <a:spcPct val="0"/>
                </a:spcBef>
              </a:pPr>
              <a:t>119</a:t>
            </a:fld>
            <a:endParaRPr lang="en-AU" altLang="en-US" smtClean="0"/>
          </a:p>
        </p:txBody>
      </p:sp>
      <p:sp>
        <p:nvSpPr>
          <p:cNvPr id="159747" name="Rectangle 4"/>
          <p:cNvSpPr>
            <a:spLocks noGrp="1" noRot="1" noChangeAspect="1" noChangeArrowheads="1" noTextEdit="1"/>
          </p:cNvSpPr>
          <p:nvPr>
            <p:ph type="sldImg"/>
          </p:nvPr>
        </p:nvSpPr>
        <p:spPr>
          <a:ln/>
        </p:spPr>
      </p:sp>
      <p:sp>
        <p:nvSpPr>
          <p:cNvPr id="159748" name="Rectangle 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23 summary.</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FD795D60-7F10-44F1-8096-8D4C875BD14C}" type="slidenum">
              <a:rPr lang="en-AU" altLang="en-US" smtClean="0"/>
              <a:pPr eaLnBrk="1" hangingPunct="1">
                <a:spcBef>
                  <a:spcPct val="0"/>
                </a:spcBef>
              </a:pPr>
              <a:t>120</a:t>
            </a:fld>
            <a:endParaRPr lang="en-AU" alt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An issue with considerable overlap with computer security is that of privacy. On the one hand, the scale and interconnectedness of personal information collected and stored in information systems has increased dramatically, motivated by law enforcement, national security, and economic incentives. The last mentioned has been perhaps the main driving force. In a global information economy, it is likely that the most economically valuable electronic asset is aggregations of information on individual. On the other hand, individuals have become increasingly aware of the extent to which government agencies, businesses, and even Internet users have access to their personal information and private details about their lives and activities. Concerns about the extent to which personal privacy has been and may be compromised have led to a variety of legal and technical approaches to reinforcing privacy rights.</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ea typeface="ＭＳ Ｐゴシック" pitchFamily="34" charset="-128"/>
              </a:defRPr>
            </a:lvl1pPr>
            <a:lvl2pPr marL="37931725" indent="-37474525" eaLnBrk="0" hangingPunct="0">
              <a:spcBef>
                <a:spcPct val="30000"/>
              </a:spcBef>
              <a:defRPr sz="1200">
                <a:solidFill>
                  <a:schemeClr val="tx1"/>
                </a:solidFill>
                <a:latin typeface="Arial" pitchFamily="34" charset="0"/>
                <a:ea typeface="ＭＳ Ｐゴシック" pitchFamily="34" charset="-128"/>
              </a:defRPr>
            </a:lvl2pPr>
            <a:lvl3pPr marL="1143000" indent="-228600" eaLnBrk="0" hangingPunct="0">
              <a:spcBef>
                <a:spcPct val="30000"/>
              </a:spcBef>
              <a:defRPr sz="1200">
                <a:solidFill>
                  <a:schemeClr val="tx1"/>
                </a:solidFill>
                <a:latin typeface="Arial" pitchFamily="34" charset="0"/>
                <a:ea typeface="ＭＳ Ｐゴシック" pitchFamily="34" charset="-128"/>
              </a:defRPr>
            </a:lvl3pPr>
            <a:lvl4pPr marL="1600200" indent="-228600" eaLnBrk="0" hangingPunct="0">
              <a:spcBef>
                <a:spcPct val="30000"/>
              </a:spcBef>
              <a:defRPr sz="1200">
                <a:solidFill>
                  <a:schemeClr val="tx1"/>
                </a:solidFill>
                <a:latin typeface="Arial" pitchFamily="34" charset="0"/>
                <a:ea typeface="ＭＳ Ｐゴシック" pitchFamily="34" charset="-128"/>
              </a:defRPr>
            </a:lvl4pPr>
            <a:lvl5pPr marL="2057400" indent="-228600" eaLnBrk="0" hangingPunct="0">
              <a:spcBef>
                <a:spcPct val="30000"/>
              </a:spcBef>
              <a:defRPr sz="1200">
                <a:solidFill>
                  <a:schemeClr val="tx1"/>
                </a:solidFill>
                <a:latin typeface="Arial"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pitchFamily="34" charset="0"/>
                <a:ea typeface="ＭＳ Ｐゴシック" pitchFamily="34" charset="-128"/>
              </a:defRPr>
            </a:lvl9pPr>
          </a:lstStyle>
          <a:p>
            <a:pPr eaLnBrk="1" hangingPunct="1">
              <a:spcBef>
                <a:spcPct val="0"/>
              </a:spcBef>
            </a:pPr>
            <a:fld id="{5BCA42FE-4B2A-44E2-A17A-FD11DFE6F5BD}" type="slidenum">
              <a:rPr lang="en-AU" altLang="en-US" smtClean="0"/>
              <a:pPr eaLnBrk="1" hangingPunct="1">
                <a:spcBef>
                  <a:spcPct val="0"/>
                </a:spcBef>
              </a:pPr>
              <a:t>121</a:t>
            </a:fld>
            <a:endParaRPr lang="en-AU" altLang="en-US" smtClean="0"/>
          </a:p>
        </p:txBody>
      </p:sp>
      <p:sp>
        <p:nvSpPr>
          <p:cNvPr id="139267" name="Rectangle 4"/>
          <p:cNvSpPr>
            <a:spLocks noGrp="1" noRot="1" noChangeAspect="1" noChangeArrowheads="1" noTextEdit="1"/>
          </p:cNvSpPr>
          <p:nvPr>
            <p:ph type="sldImg"/>
          </p:nvPr>
        </p:nvSpPr>
        <p:spPr>
          <a:ln/>
        </p:spPr>
      </p:sp>
      <p:sp>
        <p:nvSpPr>
          <p:cNvPr id="139268" name="Rectangle 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ea typeface="ＭＳ Ｐゴシック" pitchFamily="34" charset="-128"/>
              </a:rPr>
              <a:t>Chapter 23 summary.</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ＭＳ Ｐゴシック" pitchFamily="34" charset="-128"/>
              </a:defRPr>
            </a:lvl1pPr>
            <a:lvl2pPr marL="37931725" indent="-37474525" eaLnBrk="0" hangingPunct="0">
              <a:spcBef>
                <a:spcPct val="30000"/>
              </a:spcBef>
              <a:defRPr sz="1200">
                <a:solidFill>
                  <a:schemeClr val="tx1"/>
                </a:solidFill>
                <a:latin typeface="Arial" charset="0"/>
                <a:ea typeface="ＭＳ Ｐゴシック" pitchFamily="34" charset="-128"/>
              </a:defRPr>
            </a:lvl2pPr>
            <a:lvl3pPr marL="1143000" indent="-228600" eaLnBrk="0" hangingPunct="0">
              <a:spcBef>
                <a:spcPct val="30000"/>
              </a:spcBef>
              <a:defRPr sz="1200">
                <a:solidFill>
                  <a:schemeClr val="tx1"/>
                </a:solidFill>
                <a:latin typeface="Arial" charset="0"/>
                <a:ea typeface="ＭＳ Ｐゴシック" pitchFamily="34" charset="-128"/>
              </a:defRPr>
            </a:lvl3pPr>
            <a:lvl4pPr marL="1600200" indent="-228600" eaLnBrk="0" hangingPunct="0">
              <a:spcBef>
                <a:spcPct val="30000"/>
              </a:spcBef>
              <a:defRPr sz="1200">
                <a:solidFill>
                  <a:schemeClr val="tx1"/>
                </a:solidFill>
                <a:latin typeface="Arial" charset="0"/>
                <a:ea typeface="ＭＳ Ｐゴシック" pitchFamily="34" charset="-128"/>
              </a:defRPr>
            </a:lvl4pPr>
            <a:lvl5pPr marL="2057400" indent="-228600" eaLnBrk="0" hangingPunct="0">
              <a:spcBef>
                <a:spcPct val="30000"/>
              </a:spcBef>
              <a:defRPr sz="1200">
                <a:solidFill>
                  <a:schemeClr val="tx1"/>
                </a:solidFill>
                <a:latin typeface="Arial"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defRPr>
            </a:lvl9pPr>
          </a:lstStyle>
          <a:p>
            <a:pPr eaLnBrk="1" hangingPunct="1">
              <a:spcBef>
                <a:spcPct val="0"/>
              </a:spcBef>
            </a:pPr>
            <a:fld id="{A837A0BC-9EBA-449C-A3B5-C45256CAA464}" type="slidenum">
              <a:rPr lang="en-AU" altLang="en-US" smtClean="0"/>
              <a:pPr eaLnBrk="1" hangingPunct="1">
                <a:spcBef>
                  <a:spcPct val="0"/>
                </a:spcBef>
              </a:pPr>
              <a:t>122</a:t>
            </a:fld>
            <a:endParaRPr lang="en-AU" alt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6/27/2015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6/27/2015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38200" y="1816100"/>
            <a:ext cx="7848600" cy="2765425"/>
          </a:xfrm>
        </p:spPr>
        <p:txBody>
          <a:bodyPr/>
          <a:lstStyle/>
          <a:p>
            <a:pPr eaLnBrk="1" hangingPunct="1"/>
            <a:r>
              <a:rPr lang="en-US" altLang="en-US" smtClean="0">
                <a:latin typeface="Times New Roman" pitchFamily="18" charset="0"/>
                <a:ea typeface="ＭＳ Ｐゴシック" pitchFamily="34" charset="-128"/>
                <a:cs typeface="Times New Roman" pitchFamily="18" charset="0"/>
              </a:rPr>
              <a:t>Data Security and Encryption</a:t>
            </a:r>
            <a:br>
              <a:rPr lang="en-US" altLang="en-US" smtClean="0">
                <a:latin typeface="Times New Roman" pitchFamily="18" charset="0"/>
                <a:ea typeface="ＭＳ Ｐゴシック" pitchFamily="34" charset="-128"/>
                <a:cs typeface="Times New Roman" pitchFamily="18" charset="0"/>
              </a:rPr>
            </a:br>
            <a:r>
              <a:rPr lang="en-US" altLang="en-US" smtClean="0">
                <a:latin typeface="Times New Roman" pitchFamily="18" charset="0"/>
                <a:ea typeface="ＭＳ Ｐゴシック" pitchFamily="34" charset="-128"/>
                <a:cs typeface="Times New Roman" pitchFamily="18" charset="0"/>
              </a:rPr>
              <a:t/>
            </a:r>
            <a:br>
              <a:rPr lang="en-US" altLang="en-US" smtClean="0">
                <a:latin typeface="Times New Roman" pitchFamily="18" charset="0"/>
                <a:ea typeface="ＭＳ Ｐゴシック" pitchFamily="34" charset="-128"/>
                <a:cs typeface="Times New Roman" pitchFamily="18" charset="0"/>
              </a:rPr>
            </a:br>
            <a:r>
              <a:rPr lang="en-US" altLang="en-US" smtClean="0">
                <a:latin typeface="Times New Roman" pitchFamily="18" charset="0"/>
                <a:ea typeface="ＭＳ Ｐゴシック" pitchFamily="34" charset="-128"/>
                <a:cs typeface="Times New Roman" pitchFamily="18" charset="0"/>
              </a:rPr>
              <a:t>(CSE348)</a:t>
            </a:r>
            <a:endParaRPr lang="en-AU" altLang="en-US" smtClean="0">
              <a:latin typeface="Times New Roman" pitchFamily="18" charset="0"/>
              <a:ea typeface="ＭＳ Ｐゴシック" pitchFamily="34" charset="-128"/>
              <a:cs typeface="Times New Roman" pitchFamily="18" charset="0"/>
            </a:endParaRPr>
          </a:p>
        </p:txBody>
      </p:sp>
      <p:sp>
        <p:nvSpPr>
          <p:cNvPr id="2" name="Slide Number Placeholder 1"/>
          <p:cNvSpPr>
            <a:spLocks noGrp="1"/>
          </p:cNvSpPr>
          <p:nvPr>
            <p:ph type="sldNum" sz="quarter" idx="12"/>
          </p:nvPr>
        </p:nvSpPr>
        <p:spPr/>
        <p:txBody>
          <a:bodyPr/>
          <a:lstStyle/>
          <a:p>
            <a:pPr>
              <a:defRPr/>
            </a:pPr>
            <a:fld id="{5B5833F9-9F30-434A-9183-D8F2F953D3D2}" type="slidenum">
              <a:rPr lang="en-US" altLang="en-US"/>
              <a:pPr>
                <a:defRPr/>
              </a:pPr>
              <a:t>1</a:t>
            </a:fld>
            <a:endParaRPr lang="en-US" altLang="en-US"/>
          </a:p>
        </p:txBody>
      </p:sp>
    </p:spTree>
    <p:extLst>
      <p:ext uri="{BB962C8B-B14F-4D97-AF65-F5344CB8AC3E}">
        <p14:creationId xmlns:p14="http://schemas.microsoft.com/office/powerpoint/2010/main" val="9159203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1676400"/>
            <a:ext cx="7772400" cy="1470025"/>
          </a:xfrm>
        </p:spPr>
        <p:txBody>
          <a:bodyPr>
            <a:normAutofit fontScale="90000"/>
          </a:bodyPr>
          <a:lstStyle/>
          <a:p>
            <a:pPr eaLnBrk="1" hangingPunct="1"/>
            <a:r>
              <a:rPr lang="en-US" altLang="en-US" dirty="0" smtClean="0"/>
              <a:t>Revision</a:t>
            </a:r>
            <a:br>
              <a:rPr lang="en-US" altLang="en-US" dirty="0" smtClean="0"/>
            </a:br>
            <a:r>
              <a:rPr lang="en-US" altLang="en-US" dirty="0" smtClean="0"/>
              <a:t/>
            </a:r>
            <a:br>
              <a:rPr lang="en-US" altLang="en-US" dirty="0" smtClean="0"/>
            </a:br>
            <a:r>
              <a:rPr lang="en-US" altLang="en-US" dirty="0" smtClean="0"/>
              <a:t>Lectures 16-30</a:t>
            </a:r>
          </a:p>
        </p:txBody>
      </p:sp>
      <p:sp>
        <p:nvSpPr>
          <p:cNvPr id="2" name="Slide Number Placeholder 1"/>
          <p:cNvSpPr>
            <a:spLocks noGrp="1"/>
          </p:cNvSpPr>
          <p:nvPr>
            <p:ph type="sldNum" sz="quarter" idx="12"/>
          </p:nvPr>
        </p:nvSpPr>
        <p:spPr/>
        <p:txBody>
          <a:bodyPr/>
          <a:lstStyle/>
          <a:p>
            <a:pPr>
              <a:defRPr/>
            </a:pPr>
            <a:fld id="{BF07E0D7-DE7B-4BBD-9C02-6D8D2DEF625F}" type="slidenum">
              <a:rPr lang="en-US" altLang="en-US" smtClean="0"/>
              <a:pPr>
                <a:defRPr/>
              </a:pPr>
              <a:t>2</a:t>
            </a:fld>
            <a:endParaRPr lang="en-US" altLang="en-US"/>
          </a:p>
        </p:txBody>
      </p:sp>
    </p:spTree>
    <p:extLst>
      <p:ext uri="{BB962C8B-B14F-4D97-AF65-F5344CB8AC3E}">
        <p14:creationId xmlns:p14="http://schemas.microsoft.com/office/powerpoint/2010/main" val="36888742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smtClean="0">
                <a:ea typeface="ＭＳ Ｐゴシック" pitchFamily="34" charset="-128"/>
              </a:rPr>
              <a:t>RSA</a:t>
            </a:r>
            <a:endParaRPr lang="en-AU" altLang="en-US" smtClean="0">
              <a:ea typeface="ＭＳ Ｐゴシック" pitchFamily="34" charset="-128"/>
            </a:endParaRPr>
          </a:p>
        </p:txBody>
      </p:sp>
      <p:sp>
        <p:nvSpPr>
          <p:cNvPr id="5123" name="Rectangle 3"/>
          <p:cNvSpPr>
            <a:spLocks noGrp="1" noChangeArrowheads="1"/>
          </p:cNvSpPr>
          <p:nvPr>
            <p:ph idx="1"/>
          </p:nvPr>
        </p:nvSpPr>
        <p:spPr>
          <a:xfrm>
            <a:off x="457200" y="1484313"/>
            <a:ext cx="8458200" cy="4454525"/>
          </a:xfrm>
        </p:spPr>
        <p:txBody>
          <a:bodyPr>
            <a:normAutofit lnSpcReduction="10000"/>
          </a:bodyPr>
          <a:lstStyle/>
          <a:p>
            <a:pPr eaLnBrk="1" hangingPunct="1">
              <a:buFont typeface="Wingdings" pitchFamily="2" charset="2"/>
              <a:buChar char="Ø"/>
            </a:pPr>
            <a:r>
              <a:rPr lang="en-AU" altLang="en-US" sz="2800" dirty="0" smtClean="0">
                <a:ea typeface="ＭＳ Ｐゴシック" pitchFamily="34" charset="-128"/>
              </a:rPr>
              <a:t>RSA is the best known, and by far the most widely used general public key encryption algorithm</a:t>
            </a:r>
          </a:p>
          <a:p>
            <a:pPr eaLnBrk="1" hangingPunct="1">
              <a:buFont typeface="Wingdings" pitchFamily="2" charset="2"/>
              <a:buChar char="Ø"/>
            </a:pPr>
            <a:endParaRPr lang="en-AU" altLang="en-US" sz="1400" dirty="0" smtClean="0">
              <a:ea typeface="ＭＳ Ｐゴシック" pitchFamily="34" charset="-128"/>
            </a:endParaRPr>
          </a:p>
          <a:p>
            <a:pPr eaLnBrk="1" hangingPunct="1">
              <a:buFont typeface="Wingdings" pitchFamily="2" charset="2"/>
              <a:buChar char="Ø"/>
            </a:pPr>
            <a:r>
              <a:rPr lang="en-AU" altLang="en-US" sz="2800" dirty="0" smtClean="0">
                <a:ea typeface="ＭＳ Ｐゴシック" pitchFamily="34" charset="-128"/>
              </a:rPr>
              <a:t>First published by </a:t>
            </a:r>
            <a:r>
              <a:rPr lang="en-AU" altLang="en-US" sz="2800" dirty="0" err="1" smtClean="0">
                <a:ea typeface="ＭＳ Ｐゴシック" pitchFamily="34" charset="-128"/>
              </a:rPr>
              <a:t>Rivest</a:t>
            </a:r>
            <a:r>
              <a:rPr lang="en-AU" altLang="en-US" sz="2800" dirty="0" smtClean="0">
                <a:ea typeface="ＭＳ Ｐゴシック" pitchFamily="34" charset="-128"/>
              </a:rPr>
              <a:t>, Shamir &amp; </a:t>
            </a:r>
            <a:r>
              <a:rPr lang="en-AU" altLang="en-US" sz="2800" dirty="0" err="1" smtClean="0">
                <a:ea typeface="ＭＳ Ｐゴシック" pitchFamily="34" charset="-128"/>
              </a:rPr>
              <a:t>Adleman</a:t>
            </a:r>
            <a:r>
              <a:rPr lang="en-AU" altLang="en-US" sz="2800" dirty="0" smtClean="0">
                <a:ea typeface="ＭＳ Ｐゴシック" pitchFamily="34" charset="-128"/>
              </a:rPr>
              <a:t> of MIT in 1978 [RIVE78]</a:t>
            </a:r>
          </a:p>
          <a:p>
            <a:pPr eaLnBrk="1" hangingPunct="1">
              <a:buFont typeface="Wingdings" pitchFamily="2" charset="2"/>
              <a:buChar char="Ø"/>
            </a:pPr>
            <a:endParaRPr lang="en-US" altLang="en-US" sz="1400" dirty="0" smtClean="0">
              <a:ea typeface="ＭＳ Ｐゴシック" pitchFamily="34" charset="-128"/>
            </a:endParaRPr>
          </a:p>
          <a:p>
            <a:pPr eaLnBrk="1" hangingPunct="1">
              <a:buFont typeface="Wingdings" pitchFamily="2" charset="2"/>
              <a:buChar char="Ø"/>
            </a:pPr>
            <a:r>
              <a:rPr lang="en-US" altLang="en-US" sz="2800" dirty="0" smtClean="0">
                <a:ea typeface="ＭＳ Ｐゴシック" pitchFamily="34" charset="-128"/>
              </a:rPr>
              <a:t>The </a:t>
            </a:r>
            <a:r>
              <a:rPr lang="en-US" altLang="en-US" sz="2800" dirty="0" err="1" smtClean="0">
                <a:ea typeface="ＭＳ Ｐゴシック" pitchFamily="34" charset="-128"/>
              </a:rPr>
              <a:t>Rivest</a:t>
            </a:r>
            <a:r>
              <a:rPr lang="en-US" altLang="en-US" sz="2800" dirty="0" smtClean="0">
                <a:ea typeface="ＭＳ Ｐゴシック" pitchFamily="34" charset="-128"/>
              </a:rPr>
              <a:t>-Shamir-</a:t>
            </a:r>
            <a:r>
              <a:rPr lang="en-US" altLang="en-US" sz="2800" dirty="0" err="1" smtClean="0">
                <a:ea typeface="ＭＳ Ｐゴシック" pitchFamily="34" charset="-128"/>
              </a:rPr>
              <a:t>Adleman</a:t>
            </a:r>
            <a:r>
              <a:rPr lang="en-US" altLang="en-US" sz="2800" dirty="0" smtClean="0">
                <a:ea typeface="ＭＳ Ｐゴシック" pitchFamily="34" charset="-128"/>
              </a:rPr>
              <a:t> (RSA) scheme has since that time </a:t>
            </a:r>
            <a:r>
              <a:rPr lang="en-US" altLang="en-US" sz="2800" dirty="0" smtClean="0">
                <a:ea typeface="ＭＳ Ｐゴシック" pitchFamily="34" charset="-128"/>
              </a:rPr>
              <a:t>ruled </a:t>
            </a:r>
            <a:r>
              <a:rPr lang="en-US" altLang="en-US" sz="2800" dirty="0" smtClean="0">
                <a:ea typeface="ＭＳ Ｐゴシック" pitchFamily="34" charset="-128"/>
              </a:rPr>
              <a:t>supreme as the most widely accepted</a:t>
            </a:r>
          </a:p>
          <a:p>
            <a:pPr eaLnBrk="1" hangingPunct="1">
              <a:buFont typeface="Wingdings" pitchFamily="2" charset="2"/>
              <a:buChar char="Ø"/>
            </a:pPr>
            <a:endParaRPr lang="en-US" altLang="en-US" sz="1600" dirty="0" smtClean="0">
              <a:ea typeface="ＭＳ Ｐゴシック" pitchFamily="34" charset="-128"/>
            </a:endParaRPr>
          </a:p>
          <a:p>
            <a:pPr eaLnBrk="1" hangingPunct="1">
              <a:buFont typeface="Wingdings" pitchFamily="2" charset="2"/>
              <a:buChar char="Ø"/>
            </a:pPr>
            <a:r>
              <a:rPr lang="en-US" altLang="en-US" sz="2800" dirty="0" smtClean="0">
                <a:ea typeface="ＭＳ Ｐゴシック" pitchFamily="34" charset="-128"/>
              </a:rPr>
              <a:t>Implemented general-purpose approach to public-key encryption</a:t>
            </a:r>
          </a:p>
        </p:txBody>
      </p:sp>
      <p:sp>
        <p:nvSpPr>
          <p:cNvPr id="2" name="Slide Number Placeholder 1"/>
          <p:cNvSpPr>
            <a:spLocks noGrp="1"/>
          </p:cNvSpPr>
          <p:nvPr>
            <p:ph type="sldNum" sz="quarter" idx="12"/>
          </p:nvPr>
        </p:nvSpPr>
        <p:spPr/>
        <p:txBody>
          <a:bodyPr/>
          <a:lstStyle/>
          <a:p>
            <a:pPr>
              <a:defRPr/>
            </a:pPr>
            <a:fld id="{BB257FFF-DB1F-4E79-B0F6-F9B7DFE9FD1C}" type="slidenum">
              <a:rPr lang="en-US" altLang="en-US" smtClean="0"/>
              <a:pPr>
                <a:defRPr/>
              </a:pPr>
              <a:t>3</a:t>
            </a:fld>
            <a:endParaRPr lang="en-US" altLang="en-US"/>
          </a:p>
        </p:txBody>
      </p:sp>
    </p:spTree>
    <p:extLst>
      <p:ext uri="{BB962C8B-B14F-4D97-AF65-F5344CB8AC3E}">
        <p14:creationId xmlns:p14="http://schemas.microsoft.com/office/powerpoint/2010/main" val="37994874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mtClean="0">
                <a:ea typeface="ＭＳ Ｐゴシック" pitchFamily="34" charset="-128"/>
              </a:rPr>
              <a:t>RSA</a:t>
            </a:r>
            <a:endParaRPr lang="en-AU" altLang="en-US" smtClean="0">
              <a:ea typeface="ＭＳ Ｐゴシック" pitchFamily="34" charset="-128"/>
            </a:endParaRPr>
          </a:p>
        </p:txBody>
      </p:sp>
      <p:sp>
        <p:nvSpPr>
          <p:cNvPr id="6147" name="Rectangle 3"/>
          <p:cNvSpPr>
            <a:spLocks noGrp="1" noChangeArrowheads="1"/>
          </p:cNvSpPr>
          <p:nvPr>
            <p:ph idx="1"/>
          </p:nvPr>
        </p:nvSpPr>
        <p:spPr>
          <a:xfrm>
            <a:off x="457200" y="1676400"/>
            <a:ext cx="8458200" cy="4454525"/>
          </a:xfrm>
        </p:spPr>
        <p:txBody>
          <a:bodyPr/>
          <a:lstStyle/>
          <a:p>
            <a:pPr eaLnBrk="1" hangingPunct="1">
              <a:buFont typeface="Wingdings" pitchFamily="2" charset="2"/>
              <a:buChar char="Ø"/>
            </a:pPr>
            <a:r>
              <a:rPr lang="en-US" altLang="en-US" sz="2800" smtClean="0">
                <a:ea typeface="ＭＳ Ｐゴシック" pitchFamily="34" charset="-128"/>
              </a:rPr>
              <a:t>It is </a:t>
            </a:r>
            <a:r>
              <a:rPr lang="en-AU" altLang="en-US" sz="2800" smtClean="0">
                <a:ea typeface="ＭＳ Ｐゴシック" pitchFamily="34" charset="-128"/>
              </a:rPr>
              <a:t>based on exponentiation in a finite (Galois) field over integers modulo a prime, using </a:t>
            </a:r>
            <a:r>
              <a:rPr lang="en-US" altLang="en-US" sz="2800" smtClean="0">
                <a:ea typeface="ＭＳ Ｐゴシック" pitchFamily="34" charset="-128"/>
              </a:rPr>
              <a:t>large integers (eg. 1024 bits)</a:t>
            </a:r>
          </a:p>
          <a:p>
            <a:pPr eaLnBrk="1" hangingPunct="1">
              <a:buFont typeface="Wingdings" pitchFamily="2" charset="2"/>
              <a:buChar char="Ø"/>
            </a:pPr>
            <a:endParaRPr lang="en-US" altLang="en-US" sz="2800" smtClean="0">
              <a:ea typeface="ＭＳ Ｐゴシック" pitchFamily="34" charset="-128"/>
            </a:endParaRPr>
          </a:p>
          <a:p>
            <a:pPr eaLnBrk="1" hangingPunct="1">
              <a:buFont typeface="Wingdings" pitchFamily="2" charset="2"/>
              <a:buChar char="Ø"/>
            </a:pPr>
            <a:r>
              <a:rPr lang="en-AU" altLang="en-US" sz="2800" smtClean="0">
                <a:ea typeface="ＭＳ Ｐゴシック" pitchFamily="34" charset="-128"/>
              </a:rPr>
              <a:t>Its security is due to the cost of factoring large numbers</a:t>
            </a:r>
          </a:p>
        </p:txBody>
      </p:sp>
      <p:sp>
        <p:nvSpPr>
          <p:cNvPr id="2" name="Slide Number Placeholder 1"/>
          <p:cNvSpPr>
            <a:spLocks noGrp="1"/>
          </p:cNvSpPr>
          <p:nvPr>
            <p:ph type="sldNum" sz="quarter" idx="12"/>
          </p:nvPr>
        </p:nvSpPr>
        <p:spPr/>
        <p:txBody>
          <a:bodyPr/>
          <a:lstStyle/>
          <a:p>
            <a:pPr>
              <a:defRPr/>
            </a:pPr>
            <a:fld id="{0E1E43DE-37F8-4F09-8F51-1476CBB45C8E}" type="slidenum">
              <a:rPr lang="en-US" altLang="en-US" smtClean="0"/>
              <a:pPr>
                <a:defRPr/>
              </a:pPr>
              <a:t>4</a:t>
            </a:fld>
            <a:endParaRPr lang="en-US" altLang="en-US"/>
          </a:p>
        </p:txBody>
      </p:sp>
    </p:spTree>
    <p:extLst>
      <p:ext uri="{BB962C8B-B14F-4D97-AF65-F5344CB8AC3E}">
        <p14:creationId xmlns:p14="http://schemas.microsoft.com/office/powerpoint/2010/main" val="37438284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ea typeface="ＭＳ Ｐゴシック" pitchFamily="34" charset="-128"/>
              </a:rPr>
              <a:t>RSA</a:t>
            </a:r>
            <a:endParaRPr lang="en-AU" altLang="en-US" smtClean="0">
              <a:ea typeface="ＭＳ Ｐゴシック" pitchFamily="34" charset="-128"/>
            </a:endParaRPr>
          </a:p>
        </p:txBody>
      </p:sp>
      <p:sp>
        <p:nvSpPr>
          <p:cNvPr id="7171" name="Rectangle 3"/>
          <p:cNvSpPr>
            <a:spLocks noGrp="1" noChangeArrowheads="1"/>
          </p:cNvSpPr>
          <p:nvPr>
            <p:ph idx="1"/>
          </p:nvPr>
        </p:nvSpPr>
        <p:spPr>
          <a:xfrm>
            <a:off x="457200" y="1447800"/>
            <a:ext cx="8458200" cy="4454525"/>
          </a:xfrm>
        </p:spPr>
        <p:txBody>
          <a:bodyPr/>
          <a:lstStyle/>
          <a:p>
            <a:pPr eaLnBrk="1" hangingPunct="1">
              <a:buFont typeface="Wingdings" pitchFamily="2" charset="2"/>
              <a:buChar char="Ø"/>
            </a:pPr>
            <a:r>
              <a:rPr lang="en-AU" altLang="en-US" sz="2800" dirty="0" smtClean="0"/>
              <a:t>By </a:t>
            </a:r>
            <a:r>
              <a:rPr lang="en-AU" altLang="en-US" sz="2800" dirty="0" err="1" smtClean="0"/>
              <a:t>Rivest</a:t>
            </a:r>
            <a:r>
              <a:rPr lang="en-AU" altLang="en-US" sz="2800" dirty="0" smtClean="0"/>
              <a:t>, Shamir &amp; </a:t>
            </a:r>
            <a:r>
              <a:rPr lang="en-AU" altLang="en-US" sz="2800" dirty="0" err="1" smtClean="0"/>
              <a:t>Adleman</a:t>
            </a:r>
            <a:r>
              <a:rPr lang="en-AU" altLang="en-US" sz="2800" dirty="0" smtClean="0"/>
              <a:t> of MIT in 1977 </a:t>
            </a:r>
          </a:p>
          <a:p>
            <a:pPr eaLnBrk="1" hangingPunct="1">
              <a:buFont typeface="Wingdings" pitchFamily="2" charset="2"/>
              <a:buChar char="Ø"/>
            </a:pPr>
            <a:r>
              <a:rPr lang="en-AU" altLang="en-US" sz="2800" dirty="0" smtClean="0"/>
              <a:t>Best known &amp; widely used public-key scheme </a:t>
            </a:r>
          </a:p>
          <a:p>
            <a:pPr eaLnBrk="1" hangingPunct="1">
              <a:buFont typeface="Wingdings" pitchFamily="2" charset="2"/>
              <a:buChar char="Ø"/>
            </a:pPr>
            <a:r>
              <a:rPr lang="en-AU" altLang="en-US" sz="2800" dirty="0" smtClean="0"/>
              <a:t>based on exponentiation in a finite (Galois) field over integers modulo a prime </a:t>
            </a:r>
          </a:p>
          <a:p>
            <a:pPr lvl="1" eaLnBrk="1" hangingPunct="1">
              <a:buFont typeface="Wingdings" pitchFamily="2" charset="2"/>
              <a:buChar char="l"/>
            </a:pPr>
            <a:r>
              <a:rPr lang="en-AU" altLang="en-US" sz="2400" dirty="0" err="1" smtClean="0">
                <a:ea typeface="ＭＳ Ｐゴシック" pitchFamily="34" charset="-128"/>
              </a:rPr>
              <a:t>nb.</a:t>
            </a:r>
            <a:r>
              <a:rPr lang="en-AU" altLang="en-US" sz="2400" dirty="0" smtClean="0">
                <a:ea typeface="ＭＳ Ｐゴシック" pitchFamily="34" charset="-128"/>
              </a:rPr>
              <a:t> exponentiation takes O((log n)</a:t>
            </a:r>
            <a:r>
              <a:rPr lang="en-AU" altLang="en-US" sz="2400" baseline="30000" dirty="0" smtClean="0">
                <a:ea typeface="ＭＳ Ｐゴシック" pitchFamily="34" charset="-128"/>
              </a:rPr>
              <a:t>3</a:t>
            </a:r>
            <a:r>
              <a:rPr lang="en-AU" altLang="en-US" sz="2400" dirty="0" smtClean="0">
                <a:ea typeface="ＭＳ Ｐゴシック" pitchFamily="34" charset="-128"/>
              </a:rPr>
              <a:t>) operations (easy) </a:t>
            </a:r>
          </a:p>
          <a:p>
            <a:pPr eaLnBrk="1" hangingPunct="1">
              <a:buFont typeface="Wingdings" pitchFamily="2" charset="2"/>
              <a:buChar char="Ø"/>
            </a:pPr>
            <a:r>
              <a:rPr lang="en-US" altLang="en-US" sz="2800" dirty="0" smtClean="0"/>
              <a:t>Uses large integers (</a:t>
            </a:r>
            <a:r>
              <a:rPr lang="en-US" altLang="en-US" sz="2800" dirty="0" err="1" smtClean="0"/>
              <a:t>eg</a:t>
            </a:r>
            <a:r>
              <a:rPr lang="en-US" altLang="en-US" sz="2800" dirty="0" smtClean="0"/>
              <a:t>. 1024 bits)</a:t>
            </a:r>
            <a:endParaRPr lang="en-AU" altLang="en-US" sz="2800" dirty="0" smtClean="0"/>
          </a:p>
          <a:p>
            <a:pPr eaLnBrk="1" hangingPunct="1">
              <a:buFont typeface="Wingdings" pitchFamily="2" charset="2"/>
              <a:buChar char="Ø"/>
            </a:pPr>
            <a:r>
              <a:rPr lang="en-AU" altLang="en-US" sz="2800" dirty="0" smtClean="0"/>
              <a:t>Security due to cost of factoring large numbers </a:t>
            </a:r>
          </a:p>
          <a:p>
            <a:pPr lvl="1" eaLnBrk="1" hangingPunct="1">
              <a:buFont typeface="Wingdings" pitchFamily="2" charset="2"/>
              <a:buChar char="l"/>
            </a:pPr>
            <a:r>
              <a:rPr lang="en-AU" altLang="en-US" sz="2400" dirty="0" err="1" smtClean="0">
                <a:ea typeface="ＭＳ Ｐゴシック" pitchFamily="34" charset="-128"/>
              </a:rPr>
              <a:t>nb.</a:t>
            </a:r>
            <a:r>
              <a:rPr lang="en-AU" altLang="en-US" sz="2400" dirty="0" smtClean="0">
                <a:ea typeface="ＭＳ Ｐゴシック" pitchFamily="34" charset="-128"/>
              </a:rPr>
              <a:t> factorization takes O(e </a:t>
            </a:r>
            <a:r>
              <a:rPr lang="en-AU" altLang="en-US" sz="2400" baseline="30000" dirty="0" smtClean="0">
                <a:ea typeface="ＭＳ Ｐゴシック" pitchFamily="34" charset="-128"/>
              </a:rPr>
              <a:t>log n log </a:t>
            </a:r>
            <a:r>
              <a:rPr lang="en-AU" altLang="en-US" sz="2400" baseline="30000" dirty="0" err="1" smtClean="0">
                <a:ea typeface="ＭＳ Ｐゴシック" pitchFamily="34" charset="-128"/>
              </a:rPr>
              <a:t>log</a:t>
            </a:r>
            <a:r>
              <a:rPr lang="en-AU" altLang="en-US" sz="2400" baseline="30000" dirty="0" smtClean="0">
                <a:ea typeface="ＭＳ Ｐゴシック" pitchFamily="34" charset="-128"/>
              </a:rPr>
              <a:t> n</a:t>
            </a:r>
            <a:r>
              <a:rPr lang="en-AU" altLang="en-US" sz="2400" dirty="0" smtClean="0">
                <a:ea typeface="ＭＳ Ｐゴシック" pitchFamily="34" charset="-128"/>
              </a:rPr>
              <a:t>) operations (hard) </a:t>
            </a:r>
          </a:p>
        </p:txBody>
      </p:sp>
      <p:sp>
        <p:nvSpPr>
          <p:cNvPr id="2" name="Slide Number Placeholder 1"/>
          <p:cNvSpPr>
            <a:spLocks noGrp="1"/>
          </p:cNvSpPr>
          <p:nvPr>
            <p:ph type="sldNum" sz="quarter" idx="12"/>
          </p:nvPr>
        </p:nvSpPr>
        <p:spPr/>
        <p:txBody>
          <a:bodyPr/>
          <a:lstStyle/>
          <a:p>
            <a:pPr>
              <a:defRPr/>
            </a:pPr>
            <a:fld id="{E657CB8A-D2D2-401A-849A-26E3A9B58DF4}" type="slidenum">
              <a:rPr lang="en-US" altLang="en-US" smtClean="0"/>
              <a:pPr>
                <a:defRPr/>
              </a:pPr>
              <a:t>5</a:t>
            </a:fld>
            <a:endParaRPr lang="en-US" altLang="en-US"/>
          </a:p>
        </p:txBody>
      </p:sp>
    </p:spTree>
    <p:extLst>
      <p:ext uri="{BB962C8B-B14F-4D97-AF65-F5344CB8AC3E}">
        <p14:creationId xmlns:p14="http://schemas.microsoft.com/office/powerpoint/2010/main" val="39615166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mtClean="0">
                <a:ea typeface="ＭＳ Ｐゴシック" pitchFamily="34" charset="-128"/>
              </a:rPr>
              <a:t>RSA En/decryption</a:t>
            </a:r>
            <a:endParaRPr lang="en-AU" altLang="en-US" smtClean="0">
              <a:ea typeface="ＭＳ Ｐゴシック" pitchFamily="34" charset="-128"/>
            </a:endParaRPr>
          </a:p>
        </p:txBody>
      </p:sp>
      <p:sp>
        <p:nvSpPr>
          <p:cNvPr id="8195" name="Rectangle 3"/>
          <p:cNvSpPr>
            <a:spLocks noGrp="1" noChangeArrowheads="1"/>
          </p:cNvSpPr>
          <p:nvPr>
            <p:ph idx="1"/>
          </p:nvPr>
        </p:nvSpPr>
        <p:spPr>
          <a:xfrm>
            <a:off x="457200" y="1524000"/>
            <a:ext cx="8229600" cy="4525963"/>
          </a:xfrm>
        </p:spPr>
        <p:txBody>
          <a:bodyPr/>
          <a:lstStyle/>
          <a:p>
            <a:pPr eaLnBrk="1" hangingPunct="1"/>
            <a:r>
              <a:rPr lang="en-US" altLang="en-US" sz="2800" dirty="0" smtClean="0">
                <a:ea typeface="ＭＳ Ｐゴシック" pitchFamily="34" charset="-128"/>
                <a:cs typeface="Arial" pitchFamily="34" charset="0"/>
              </a:rPr>
              <a:t>The scheme developed by </a:t>
            </a:r>
            <a:r>
              <a:rPr lang="en-US" altLang="en-US" sz="2800" dirty="0" err="1" smtClean="0">
                <a:ea typeface="ＭＳ Ｐゴシック" pitchFamily="34" charset="-128"/>
                <a:cs typeface="Arial" pitchFamily="34" charset="0"/>
              </a:rPr>
              <a:t>Rivest</a:t>
            </a:r>
            <a:r>
              <a:rPr lang="en-US" altLang="en-US" sz="2800" dirty="0" smtClean="0">
                <a:ea typeface="ＭＳ Ｐゴシック" pitchFamily="34" charset="-128"/>
                <a:cs typeface="Arial" pitchFamily="34" charset="0"/>
              </a:rPr>
              <a:t>, Shamir, and </a:t>
            </a:r>
            <a:r>
              <a:rPr lang="en-US" altLang="en-US" sz="2800" dirty="0" err="1" smtClean="0">
                <a:ea typeface="ＭＳ Ｐゴシック" pitchFamily="34" charset="-128"/>
                <a:cs typeface="Arial" pitchFamily="34" charset="0"/>
              </a:rPr>
              <a:t>Adleman</a:t>
            </a:r>
            <a:r>
              <a:rPr lang="en-US" altLang="en-US" sz="2800" dirty="0" smtClean="0">
                <a:ea typeface="ＭＳ Ｐゴシック" pitchFamily="34" charset="-128"/>
                <a:cs typeface="Arial" pitchFamily="34" charset="0"/>
              </a:rPr>
              <a:t> makes use of an expression with exponentials</a:t>
            </a:r>
          </a:p>
          <a:p>
            <a:pPr eaLnBrk="1" hangingPunct="1"/>
            <a:r>
              <a:rPr lang="en-US" altLang="en-US" sz="2800" dirty="0" smtClean="0">
                <a:ea typeface="ＭＳ Ｐゴシック" pitchFamily="34" charset="-128"/>
                <a:cs typeface="Arial" pitchFamily="34" charset="0"/>
              </a:rPr>
              <a:t>Plaintext is encrypted in blocks</a:t>
            </a:r>
          </a:p>
          <a:p>
            <a:pPr eaLnBrk="1" hangingPunct="1"/>
            <a:r>
              <a:rPr lang="en-US" altLang="en-US" sz="2800" dirty="0" smtClean="0">
                <a:ea typeface="ＭＳ Ｐゴシック" pitchFamily="34" charset="-128"/>
                <a:cs typeface="Arial" pitchFamily="34" charset="0"/>
              </a:rPr>
              <a:t>with each block having a binary value less than some number n</a:t>
            </a:r>
          </a:p>
          <a:p>
            <a:pPr eaLnBrk="1" hangingPunct="1"/>
            <a:r>
              <a:rPr lang="en-US" altLang="en-US" sz="2800" dirty="0" smtClean="0">
                <a:ea typeface="ＭＳ Ｐゴシック" pitchFamily="34" charset="-128"/>
                <a:cs typeface="Arial" pitchFamily="34" charset="0"/>
              </a:rPr>
              <a:t>The actual RSA encryption and decryption computations are each simply a single exponentiation mod (n)</a:t>
            </a:r>
          </a:p>
        </p:txBody>
      </p:sp>
      <p:sp>
        <p:nvSpPr>
          <p:cNvPr id="2" name="Slide Number Placeholder 1"/>
          <p:cNvSpPr>
            <a:spLocks noGrp="1"/>
          </p:cNvSpPr>
          <p:nvPr>
            <p:ph type="sldNum" sz="quarter" idx="12"/>
          </p:nvPr>
        </p:nvSpPr>
        <p:spPr/>
        <p:txBody>
          <a:bodyPr/>
          <a:lstStyle/>
          <a:p>
            <a:pPr>
              <a:defRPr/>
            </a:pPr>
            <a:fld id="{96B755D3-91AE-4B82-8040-0432544D1583}" type="slidenum">
              <a:rPr lang="en-US" altLang="en-US" smtClean="0"/>
              <a:pPr>
                <a:defRPr/>
              </a:pPr>
              <a:t>6</a:t>
            </a:fld>
            <a:endParaRPr lang="en-US" altLang="en-US"/>
          </a:p>
        </p:txBody>
      </p:sp>
    </p:spTree>
    <p:extLst>
      <p:ext uri="{BB962C8B-B14F-4D97-AF65-F5344CB8AC3E}">
        <p14:creationId xmlns:p14="http://schemas.microsoft.com/office/powerpoint/2010/main" val="10763261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ea typeface="ＭＳ Ｐゴシック" pitchFamily="34" charset="-128"/>
              </a:rPr>
              <a:t>RSA En/decryption</a:t>
            </a:r>
            <a:endParaRPr lang="en-AU" altLang="en-US" smtClean="0">
              <a:ea typeface="ＭＳ Ｐゴシック" pitchFamily="34" charset="-128"/>
            </a:endParaRPr>
          </a:p>
        </p:txBody>
      </p:sp>
      <p:sp>
        <p:nvSpPr>
          <p:cNvPr id="9219" name="Rectangle 3"/>
          <p:cNvSpPr>
            <a:spLocks noGrp="1" noChangeArrowheads="1"/>
          </p:cNvSpPr>
          <p:nvPr>
            <p:ph idx="1"/>
          </p:nvPr>
        </p:nvSpPr>
        <p:spPr>
          <a:xfrm>
            <a:off x="457200" y="1524000"/>
            <a:ext cx="8229600" cy="4525963"/>
          </a:xfrm>
        </p:spPr>
        <p:txBody>
          <a:bodyPr/>
          <a:lstStyle/>
          <a:p>
            <a:pPr eaLnBrk="1" hangingPunct="1"/>
            <a:r>
              <a:rPr lang="en-US" altLang="en-US" sz="2800" dirty="0" smtClean="0">
                <a:ea typeface="ＭＳ Ｐゴシック" pitchFamily="34" charset="-128"/>
                <a:cs typeface="Arial" pitchFamily="34" charset="0"/>
              </a:rPr>
              <a:t>Both sender and receiver must know the value of n</a:t>
            </a:r>
          </a:p>
          <a:p>
            <a:pPr eaLnBrk="1" hangingPunct="1"/>
            <a:r>
              <a:rPr lang="en-US" altLang="en-US" sz="2800" dirty="0" smtClean="0">
                <a:ea typeface="ＭＳ Ｐゴシック" pitchFamily="34" charset="-128"/>
                <a:cs typeface="Arial" pitchFamily="34" charset="0"/>
              </a:rPr>
              <a:t>The sender knows the value of e, and only the receiver knows the value of d</a:t>
            </a:r>
          </a:p>
          <a:p>
            <a:pPr eaLnBrk="1" hangingPunct="1"/>
            <a:r>
              <a:rPr lang="en-US" altLang="en-US" sz="2800" dirty="0" smtClean="0">
                <a:ea typeface="ＭＳ Ｐゴシック" pitchFamily="34" charset="-128"/>
                <a:cs typeface="Arial" pitchFamily="34" charset="0"/>
              </a:rPr>
              <a:t>Thus, this is a public-key encryption algorithm with a public key of PU = {e, n} and a private key of PR = {d, n}</a:t>
            </a:r>
          </a:p>
          <a:p>
            <a:pPr eaLnBrk="1" hangingPunct="1"/>
            <a:r>
              <a:rPr lang="en-US" altLang="en-US" sz="2800" dirty="0" smtClean="0">
                <a:ea typeface="ＭＳ Ｐゴシック" pitchFamily="34" charset="-128"/>
                <a:cs typeface="Arial" pitchFamily="34" charset="0"/>
              </a:rPr>
              <a:t>The message must be smaller than the modulus</a:t>
            </a:r>
          </a:p>
          <a:p>
            <a:pPr eaLnBrk="1" hangingPunct="1"/>
            <a:r>
              <a:rPr lang="en-US" altLang="en-US" sz="2800" dirty="0" smtClean="0">
                <a:ea typeface="ＭＳ Ｐゴシック" pitchFamily="34" charset="-128"/>
                <a:cs typeface="Arial" pitchFamily="34" charset="0"/>
              </a:rPr>
              <a:t>The “magic” is in the choice of the modulus and exponents which makes the system work</a:t>
            </a:r>
          </a:p>
        </p:txBody>
      </p:sp>
      <p:sp>
        <p:nvSpPr>
          <p:cNvPr id="2" name="Slide Number Placeholder 1"/>
          <p:cNvSpPr>
            <a:spLocks noGrp="1"/>
          </p:cNvSpPr>
          <p:nvPr>
            <p:ph type="sldNum" sz="quarter" idx="12"/>
          </p:nvPr>
        </p:nvSpPr>
        <p:spPr/>
        <p:txBody>
          <a:bodyPr/>
          <a:lstStyle/>
          <a:p>
            <a:pPr>
              <a:defRPr/>
            </a:pPr>
            <a:fld id="{2D0D36E8-8236-4644-B97C-29F92D69B93B}" type="slidenum">
              <a:rPr lang="en-US" altLang="en-US" smtClean="0"/>
              <a:pPr>
                <a:defRPr/>
              </a:pPr>
              <a:t>7</a:t>
            </a:fld>
            <a:endParaRPr lang="en-US" altLang="en-US"/>
          </a:p>
        </p:txBody>
      </p:sp>
    </p:spTree>
    <p:extLst>
      <p:ext uri="{BB962C8B-B14F-4D97-AF65-F5344CB8AC3E}">
        <p14:creationId xmlns:p14="http://schemas.microsoft.com/office/powerpoint/2010/main" val="16365473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mtClean="0">
                <a:ea typeface="ＭＳ Ｐゴシック" pitchFamily="34" charset="-128"/>
              </a:rPr>
              <a:t>RSA En/decryption</a:t>
            </a:r>
            <a:endParaRPr lang="en-AU" altLang="en-US" smtClean="0">
              <a:ea typeface="ＭＳ Ｐゴシック" pitchFamily="34" charset="-128"/>
            </a:endParaRPr>
          </a:p>
        </p:txBody>
      </p:sp>
      <p:sp>
        <p:nvSpPr>
          <p:cNvPr id="10243" name="Rectangle 3"/>
          <p:cNvSpPr>
            <a:spLocks noGrp="1" noChangeArrowheads="1"/>
          </p:cNvSpPr>
          <p:nvPr>
            <p:ph idx="1"/>
          </p:nvPr>
        </p:nvSpPr>
        <p:spPr/>
        <p:txBody>
          <a:bodyPr/>
          <a:lstStyle/>
          <a:p>
            <a:pPr eaLnBrk="1" hangingPunct="1"/>
            <a:r>
              <a:rPr lang="en-AU" altLang="en-US" sz="2800" smtClean="0">
                <a:ea typeface="ＭＳ Ｐゴシック" pitchFamily="34" charset="-128"/>
              </a:rPr>
              <a:t>To encrypt a message M the sender:</a:t>
            </a:r>
          </a:p>
          <a:p>
            <a:pPr lvl="1" eaLnBrk="1" hangingPunct="1"/>
            <a:r>
              <a:rPr lang="en-AU" altLang="en-US" smtClean="0">
                <a:ea typeface="ＭＳ Ｐゴシック" pitchFamily="34" charset="-128"/>
              </a:rPr>
              <a:t>obtains </a:t>
            </a:r>
            <a:r>
              <a:rPr lang="en-AU" altLang="en-US" b="1" smtClean="0">
                <a:ea typeface="ＭＳ Ｐゴシック" pitchFamily="34" charset="-128"/>
              </a:rPr>
              <a:t>public key</a:t>
            </a:r>
            <a:r>
              <a:rPr lang="en-AU" altLang="en-US" smtClean="0">
                <a:ea typeface="ＭＳ Ｐゴシック" pitchFamily="34" charset="-128"/>
              </a:rPr>
              <a:t> of recipient </a:t>
            </a:r>
            <a:r>
              <a:rPr lang="en-AU" altLang="en-US" smtClean="0">
                <a:latin typeface="Courier New" pitchFamily="49" charset="0"/>
                <a:ea typeface="ＭＳ Ｐゴシック" pitchFamily="34" charset="-128"/>
              </a:rPr>
              <a:t>PU={e,n}</a:t>
            </a:r>
            <a:r>
              <a:rPr lang="en-AU" altLang="en-US" smtClean="0">
                <a:ea typeface="ＭＳ Ｐゴシック" pitchFamily="34" charset="-128"/>
              </a:rPr>
              <a:t> </a:t>
            </a:r>
          </a:p>
          <a:p>
            <a:pPr lvl="1" eaLnBrk="1" hangingPunct="1"/>
            <a:r>
              <a:rPr lang="en-AU" altLang="en-US" smtClean="0">
                <a:ea typeface="ＭＳ Ｐゴシック" pitchFamily="34" charset="-128"/>
              </a:rPr>
              <a:t>computes: </a:t>
            </a:r>
            <a:r>
              <a:rPr lang="en-AU" altLang="en-US" smtClean="0">
                <a:latin typeface="Courier New" pitchFamily="49" charset="0"/>
                <a:ea typeface="ＭＳ Ｐゴシック" pitchFamily="34" charset="-128"/>
              </a:rPr>
              <a:t>C = M</a:t>
            </a:r>
            <a:r>
              <a:rPr lang="en-AU" altLang="en-US" baseline="30000" smtClean="0">
                <a:latin typeface="Courier New" pitchFamily="49" charset="0"/>
                <a:ea typeface="ＭＳ Ｐゴシック" pitchFamily="34" charset="-128"/>
              </a:rPr>
              <a:t>e</a:t>
            </a:r>
            <a:r>
              <a:rPr lang="en-AU" altLang="en-US" smtClean="0">
                <a:latin typeface="Courier New" pitchFamily="49" charset="0"/>
                <a:ea typeface="ＭＳ Ｐゴシック" pitchFamily="34" charset="-128"/>
              </a:rPr>
              <a:t> mod n</a:t>
            </a:r>
            <a:r>
              <a:rPr lang="en-AU" altLang="en-US" smtClean="0">
                <a:ea typeface="ＭＳ Ｐゴシック" pitchFamily="34" charset="-128"/>
              </a:rPr>
              <a:t>, where </a:t>
            </a:r>
            <a:r>
              <a:rPr lang="en-AU" altLang="en-US" smtClean="0">
                <a:latin typeface="Courier New" pitchFamily="49" charset="0"/>
                <a:ea typeface="ＭＳ Ｐゴシック" pitchFamily="34" charset="-128"/>
              </a:rPr>
              <a:t>0</a:t>
            </a:r>
            <a:r>
              <a:rPr lang="en-AU" altLang="en-US" smtClean="0">
                <a:latin typeface="Courier New" pitchFamily="49" charset="0"/>
                <a:ea typeface="ＭＳ Ｐゴシック" pitchFamily="34" charset="-128"/>
                <a:cs typeface="Courier New" pitchFamily="49" charset="0"/>
              </a:rPr>
              <a:t>≤</a:t>
            </a:r>
            <a:r>
              <a:rPr lang="en-AU" altLang="en-US" smtClean="0">
                <a:latin typeface="Courier New" pitchFamily="49" charset="0"/>
                <a:ea typeface="ＭＳ Ｐゴシック" pitchFamily="34" charset="-128"/>
              </a:rPr>
              <a:t>M&lt;n</a:t>
            </a:r>
            <a:endParaRPr lang="en-AU" altLang="en-US" smtClean="0">
              <a:ea typeface="ＭＳ Ｐゴシック" pitchFamily="34" charset="-128"/>
            </a:endParaRPr>
          </a:p>
          <a:p>
            <a:pPr eaLnBrk="1" hangingPunct="1"/>
            <a:r>
              <a:rPr lang="en-AU" altLang="en-US" sz="2800" smtClean="0">
                <a:ea typeface="ＭＳ Ｐゴシック" pitchFamily="34" charset="-128"/>
              </a:rPr>
              <a:t>To decrypt the ciphertext C the owner:</a:t>
            </a:r>
          </a:p>
          <a:p>
            <a:pPr lvl="1" eaLnBrk="1" hangingPunct="1"/>
            <a:r>
              <a:rPr lang="en-AU" altLang="en-US" smtClean="0">
                <a:ea typeface="ＭＳ Ｐゴシック" pitchFamily="34" charset="-128"/>
              </a:rPr>
              <a:t>uses their private key </a:t>
            </a:r>
            <a:r>
              <a:rPr lang="en-AU" altLang="en-US" smtClean="0">
                <a:latin typeface="Courier New" pitchFamily="49" charset="0"/>
                <a:ea typeface="ＭＳ Ｐゴシック" pitchFamily="34" charset="-128"/>
              </a:rPr>
              <a:t>PR={d,n}</a:t>
            </a:r>
            <a:r>
              <a:rPr lang="en-AU" altLang="en-US" smtClean="0">
                <a:ea typeface="ＭＳ Ｐゴシック" pitchFamily="34" charset="-128"/>
              </a:rPr>
              <a:t> </a:t>
            </a:r>
          </a:p>
          <a:p>
            <a:pPr lvl="1" eaLnBrk="1" hangingPunct="1"/>
            <a:r>
              <a:rPr lang="en-AU" altLang="en-US" smtClean="0">
                <a:ea typeface="ＭＳ Ｐゴシック" pitchFamily="34" charset="-128"/>
              </a:rPr>
              <a:t>computes: </a:t>
            </a:r>
            <a:r>
              <a:rPr lang="en-AU" altLang="en-US" smtClean="0">
                <a:latin typeface="Courier New" pitchFamily="49" charset="0"/>
                <a:ea typeface="ＭＳ Ｐゴシック" pitchFamily="34" charset="-128"/>
              </a:rPr>
              <a:t>M = C</a:t>
            </a:r>
            <a:r>
              <a:rPr lang="en-AU" altLang="en-US" baseline="30000" smtClean="0">
                <a:latin typeface="Courier New" pitchFamily="49" charset="0"/>
                <a:ea typeface="ＭＳ Ｐゴシック" pitchFamily="34" charset="-128"/>
              </a:rPr>
              <a:t>d</a:t>
            </a:r>
            <a:r>
              <a:rPr lang="en-AU" altLang="en-US" smtClean="0">
                <a:latin typeface="Courier New" pitchFamily="49" charset="0"/>
                <a:ea typeface="ＭＳ Ｐゴシック" pitchFamily="34" charset="-128"/>
              </a:rPr>
              <a:t> mod n</a:t>
            </a:r>
            <a:r>
              <a:rPr lang="en-AU" altLang="en-US" smtClean="0">
                <a:ea typeface="ＭＳ Ｐゴシック" pitchFamily="34" charset="-128"/>
              </a:rPr>
              <a:t> </a:t>
            </a:r>
          </a:p>
          <a:p>
            <a:pPr eaLnBrk="1" hangingPunct="1"/>
            <a:r>
              <a:rPr lang="en-US" altLang="en-US" sz="2800" smtClean="0">
                <a:ea typeface="ＭＳ Ｐゴシック" pitchFamily="34" charset="-128"/>
              </a:rPr>
              <a:t>The message M must be smaller than the modulus n (block if needed)</a:t>
            </a:r>
            <a:endParaRPr lang="en-AU" altLang="en-US" sz="280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6D92CC40-EFF7-4B34-8E2F-6576A533E98C}" type="slidenum">
              <a:rPr lang="en-US" altLang="en-US" smtClean="0"/>
              <a:pPr>
                <a:defRPr/>
              </a:pPr>
              <a:t>8</a:t>
            </a:fld>
            <a:endParaRPr lang="en-US" altLang="en-US"/>
          </a:p>
        </p:txBody>
      </p:sp>
    </p:spTree>
    <p:extLst>
      <p:ext uri="{BB962C8B-B14F-4D97-AF65-F5344CB8AC3E}">
        <p14:creationId xmlns:p14="http://schemas.microsoft.com/office/powerpoint/2010/main" val="605208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Diffie</a:t>
            </a:r>
            <a:r>
              <a:rPr lang="en-AU" altLang="en-US" sz="4400" dirty="0">
                <a:solidFill>
                  <a:schemeClr val="tx1"/>
                </a:solidFill>
                <a:latin typeface="+mj-lt"/>
                <a:cs typeface="+mj-cs"/>
              </a:rPr>
              <a:t>-Hellman Key Exchange</a:t>
            </a:r>
          </a:p>
        </p:txBody>
      </p:sp>
      <p:sp>
        <p:nvSpPr>
          <p:cNvPr id="6146" name="Text Box 2"/>
          <p:cNvSpPr txBox="1">
            <a:spLocks noChangeArrowheads="1"/>
          </p:cNvSpPr>
          <p:nvPr/>
        </p:nvSpPr>
        <p:spPr bwMode="auto">
          <a:xfrm>
            <a:off x="457200" y="1557338"/>
            <a:ext cx="8229600" cy="445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spcBef>
                <a:spcPts val="800"/>
              </a:spcBef>
              <a:buSzPct val="80000"/>
              <a:buFont typeface="Wingdings" pitchFamily="2" charset="2"/>
              <a:buChar char=""/>
              <a:defRPr/>
            </a:pPr>
            <a:r>
              <a:rPr lang="en-US" altLang="en-US" sz="2800" dirty="0" smtClean="0">
                <a:solidFill>
                  <a:schemeClr val="tx1"/>
                </a:solidFill>
                <a:latin typeface="+mn-lt"/>
              </a:rPr>
              <a:t>Public-key </a:t>
            </a:r>
            <a:r>
              <a:rPr lang="en-US" altLang="en-US" sz="2800" dirty="0">
                <a:solidFill>
                  <a:schemeClr val="tx1"/>
                </a:solidFill>
                <a:latin typeface="+mn-lt"/>
              </a:rPr>
              <a:t>cryptography systems (</a:t>
            </a:r>
            <a:r>
              <a:rPr lang="en-US" altLang="en-US" sz="2800" dirty="0" smtClean="0">
                <a:solidFill>
                  <a:schemeClr val="tx1"/>
                </a:solidFill>
                <a:latin typeface="+mn-lt"/>
              </a:rPr>
              <a:t>PKCSs)</a:t>
            </a:r>
          </a:p>
          <a:p>
            <a:pPr>
              <a:spcBef>
                <a:spcPts val="800"/>
              </a:spcBef>
              <a:buSzPct val="80000"/>
              <a:buFont typeface="Wingdings" pitchFamily="2" charset="2"/>
              <a:buChar char=""/>
              <a:defRPr/>
            </a:pPr>
            <a:endParaRPr lang="en-US" altLang="en-US" sz="1800" dirty="0" smtClean="0">
              <a:solidFill>
                <a:schemeClr val="tx1"/>
              </a:solidFill>
              <a:latin typeface="+mn-lt"/>
            </a:endParaRPr>
          </a:p>
          <a:p>
            <a:pPr>
              <a:spcBef>
                <a:spcPts val="800"/>
              </a:spcBef>
              <a:buSzPct val="80000"/>
              <a:buFont typeface="Wingdings" pitchFamily="2" charset="2"/>
              <a:buChar char=""/>
              <a:defRPr/>
            </a:pPr>
            <a:r>
              <a:rPr lang="en-US" altLang="en-US" sz="2800" dirty="0">
                <a:solidFill>
                  <a:schemeClr val="tx1"/>
                </a:solidFill>
                <a:latin typeface="+mn-lt"/>
              </a:rPr>
              <a:t>B</a:t>
            </a:r>
            <a:r>
              <a:rPr lang="en-US" altLang="en-US" sz="2800" dirty="0" smtClean="0">
                <a:solidFill>
                  <a:schemeClr val="tx1"/>
                </a:solidFill>
                <a:latin typeface="+mn-lt"/>
              </a:rPr>
              <a:t>egins </a:t>
            </a:r>
            <a:r>
              <a:rPr lang="en-US" altLang="en-US" sz="2800" dirty="0">
                <a:solidFill>
                  <a:schemeClr val="tx1"/>
                </a:solidFill>
                <a:latin typeface="+mn-lt"/>
              </a:rPr>
              <a:t>with a description of one of the earliest and simplest </a:t>
            </a:r>
            <a:r>
              <a:rPr lang="en-US" altLang="en-US" sz="2800" dirty="0" smtClean="0">
                <a:solidFill>
                  <a:schemeClr val="tx1"/>
                </a:solidFill>
                <a:latin typeface="+mn-lt"/>
              </a:rPr>
              <a:t>PKCS</a:t>
            </a:r>
          </a:p>
          <a:p>
            <a:pPr marL="0" indent="0">
              <a:spcBef>
                <a:spcPts val="800"/>
              </a:spcBef>
              <a:buSzPct val="80000"/>
              <a:defRPr/>
            </a:pPr>
            <a:endParaRPr lang="en-US" altLang="en-US" sz="1600" dirty="0">
              <a:solidFill>
                <a:schemeClr val="tx1"/>
              </a:solidFill>
              <a:latin typeface="+mn-lt"/>
            </a:endParaRPr>
          </a:p>
          <a:p>
            <a:pPr>
              <a:spcBef>
                <a:spcPts val="800"/>
              </a:spcBef>
              <a:buSzPct val="80000"/>
              <a:buFont typeface="Wingdings" pitchFamily="2" charset="2"/>
              <a:buChar char=""/>
              <a:defRPr/>
            </a:pPr>
            <a:r>
              <a:rPr lang="en-US" altLang="en-US" sz="2800" dirty="0" err="1" smtClean="0">
                <a:solidFill>
                  <a:schemeClr val="tx1"/>
                </a:solidFill>
                <a:latin typeface="+mn-lt"/>
              </a:rPr>
              <a:t>Diffie</a:t>
            </a:r>
            <a:r>
              <a:rPr lang="en-US" altLang="en-US" sz="2800" dirty="0" smtClean="0">
                <a:solidFill>
                  <a:schemeClr val="tx1"/>
                </a:solidFill>
                <a:latin typeface="+mn-lt"/>
              </a:rPr>
              <a:t>-Hellman </a:t>
            </a:r>
            <a:r>
              <a:rPr lang="en-US" altLang="en-US" sz="2800" dirty="0">
                <a:solidFill>
                  <a:schemeClr val="tx1"/>
                </a:solidFill>
                <a:latin typeface="+mn-lt"/>
              </a:rPr>
              <a:t>key </a:t>
            </a:r>
            <a:r>
              <a:rPr lang="en-US" altLang="en-US" sz="2800" dirty="0" smtClean="0">
                <a:solidFill>
                  <a:schemeClr val="tx1"/>
                </a:solidFill>
                <a:latin typeface="+mn-lt"/>
              </a:rPr>
              <a:t>exchange</a:t>
            </a:r>
          </a:p>
          <a:p>
            <a:pPr>
              <a:spcBef>
                <a:spcPts val="800"/>
              </a:spcBef>
              <a:buSzPct val="80000"/>
              <a:buFont typeface="Wingdings" pitchFamily="2" charset="2"/>
              <a:buChar char=""/>
              <a:defRPr/>
            </a:pPr>
            <a:endParaRPr lang="en-US" altLang="en-US" sz="200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This </a:t>
            </a:r>
            <a:r>
              <a:rPr lang="en-US" altLang="en-US" sz="2800" dirty="0">
                <a:solidFill>
                  <a:schemeClr val="tx1"/>
                </a:solidFill>
                <a:latin typeface="+mn-lt"/>
              </a:rPr>
              <a:t>first published public-key algorithm appeared in the seminal paper by </a:t>
            </a:r>
            <a:r>
              <a:rPr lang="en-US" altLang="en-US" sz="2800" dirty="0" err="1">
                <a:solidFill>
                  <a:schemeClr val="tx1"/>
                </a:solidFill>
                <a:latin typeface="+mn-lt"/>
              </a:rPr>
              <a:t>Diffie</a:t>
            </a:r>
            <a:r>
              <a:rPr lang="en-US" altLang="en-US" sz="2800" dirty="0">
                <a:solidFill>
                  <a:schemeClr val="tx1"/>
                </a:solidFill>
                <a:latin typeface="+mn-lt"/>
              </a:rPr>
              <a:t> and Hellman </a:t>
            </a:r>
            <a:endParaRPr lang="en-US" altLang="en-US" sz="2800" dirty="0" smtClean="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04053ECF-1A29-4CF1-A3CA-833E65E553D2}" type="slidenum">
              <a:rPr lang="en-US" altLang="en-US" smtClean="0"/>
              <a:pPr>
                <a:defRPr/>
              </a:pPr>
              <a:t>9</a:t>
            </a:fld>
            <a:endParaRPr lang="en-US" altLang="en-US"/>
          </a:p>
        </p:txBody>
      </p:sp>
    </p:spTree>
    <p:extLst>
      <p:ext uri="{BB962C8B-B14F-4D97-AF65-F5344CB8AC3E}">
        <p14:creationId xmlns:p14="http://schemas.microsoft.com/office/powerpoint/2010/main" val="29363109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Diffie</a:t>
            </a:r>
            <a:r>
              <a:rPr lang="en-AU" altLang="en-US" sz="4400" dirty="0">
                <a:solidFill>
                  <a:schemeClr val="tx1"/>
                </a:solidFill>
                <a:latin typeface="+mj-lt"/>
                <a:cs typeface="+mj-cs"/>
              </a:rPr>
              <a:t>-Hellman Key Exchange</a:t>
            </a:r>
          </a:p>
        </p:txBody>
      </p:sp>
      <p:sp>
        <p:nvSpPr>
          <p:cNvPr id="6146" name="Text Box 2"/>
          <p:cNvSpPr txBox="1">
            <a:spLocks noChangeArrowheads="1"/>
          </p:cNvSpPr>
          <p:nvPr/>
        </p:nvSpPr>
        <p:spPr bwMode="auto">
          <a:xfrm>
            <a:off x="457200" y="1557338"/>
            <a:ext cx="8229600" cy="445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spcBef>
                <a:spcPts val="800"/>
              </a:spcBef>
              <a:buSzPct val="80000"/>
              <a:buFont typeface="Wingdings" pitchFamily="2" charset="2"/>
              <a:buChar char=""/>
              <a:defRPr/>
            </a:pPr>
            <a:r>
              <a:rPr lang="en-US" altLang="en-US" sz="2800" dirty="0">
                <a:solidFill>
                  <a:schemeClr val="tx1"/>
                </a:solidFill>
                <a:latin typeface="+mn-lt"/>
              </a:rPr>
              <a:t>T</a:t>
            </a:r>
            <a:r>
              <a:rPr lang="en-US" altLang="en-US" sz="2800" dirty="0" smtClean="0">
                <a:solidFill>
                  <a:schemeClr val="tx1"/>
                </a:solidFill>
                <a:latin typeface="+mn-lt"/>
              </a:rPr>
              <a:t>hat </a:t>
            </a:r>
            <a:r>
              <a:rPr lang="en-US" altLang="en-US" sz="2800" dirty="0">
                <a:solidFill>
                  <a:schemeClr val="tx1"/>
                </a:solidFill>
                <a:latin typeface="+mn-lt"/>
              </a:rPr>
              <a:t>defined public-key cryptography [DIFF76b] </a:t>
            </a:r>
            <a:endParaRPr lang="en-US" altLang="en-US" sz="2800" dirty="0" smtClean="0">
              <a:solidFill>
                <a:schemeClr val="tx1"/>
              </a:solidFill>
              <a:latin typeface="+mn-lt"/>
            </a:endParaRPr>
          </a:p>
          <a:p>
            <a:pPr>
              <a:spcBef>
                <a:spcPts val="800"/>
              </a:spcBef>
              <a:buSzPct val="80000"/>
              <a:buFont typeface="Wingdings" pitchFamily="2" charset="2"/>
              <a:buChar char=""/>
              <a:defRPr/>
            </a:pPr>
            <a:endParaRPr lang="en-US" altLang="en-US" sz="160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And </a:t>
            </a:r>
            <a:r>
              <a:rPr lang="en-US" altLang="en-US" sz="2800" dirty="0">
                <a:solidFill>
                  <a:schemeClr val="tx1"/>
                </a:solidFill>
                <a:latin typeface="+mn-lt"/>
              </a:rPr>
              <a:t>is generally referred to as </a:t>
            </a:r>
            <a:r>
              <a:rPr lang="en-US" altLang="en-US" sz="2800" dirty="0" err="1">
                <a:solidFill>
                  <a:schemeClr val="tx1"/>
                </a:solidFill>
                <a:latin typeface="+mn-lt"/>
              </a:rPr>
              <a:t>Diffie</a:t>
            </a:r>
            <a:r>
              <a:rPr lang="en-US" altLang="en-US" sz="2800" dirty="0">
                <a:solidFill>
                  <a:schemeClr val="tx1"/>
                </a:solidFill>
                <a:latin typeface="+mn-lt"/>
              </a:rPr>
              <a:t>-Hellman key </a:t>
            </a:r>
            <a:r>
              <a:rPr lang="en-US" altLang="en-US" sz="2800" dirty="0" smtClean="0">
                <a:solidFill>
                  <a:schemeClr val="tx1"/>
                </a:solidFill>
                <a:latin typeface="+mn-lt"/>
              </a:rPr>
              <a:t>exchange</a:t>
            </a:r>
          </a:p>
          <a:p>
            <a:pPr>
              <a:spcBef>
                <a:spcPts val="800"/>
              </a:spcBef>
              <a:buSzPct val="80000"/>
              <a:buFont typeface="Wingdings" pitchFamily="2" charset="2"/>
              <a:buChar char=""/>
              <a:defRPr/>
            </a:pPr>
            <a:endParaRPr lang="en-US" altLang="en-US" sz="200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The </a:t>
            </a:r>
            <a:r>
              <a:rPr lang="en-US" altLang="en-US" sz="2800" dirty="0">
                <a:solidFill>
                  <a:schemeClr val="tx1"/>
                </a:solidFill>
                <a:latin typeface="+mn-lt"/>
              </a:rPr>
              <a:t>concept had been previously described in a classified report in 1970 by Williamson (UK CESG) </a:t>
            </a:r>
            <a:endParaRPr lang="en-US" altLang="en-US" sz="2800" dirty="0" smtClean="0">
              <a:solidFill>
                <a:schemeClr val="tx1"/>
              </a:solidFill>
              <a:latin typeface="+mn-lt"/>
            </a:endParaRPr>
          </a:p>
          <a:p>
            <a:pPr>
              <a:spcBef>
                <a:spcPts val="800"/>
              </a:spcBef>
              <a:buSzPct val="80000"/>
              <a:buFont typeface="Wingdings" pitchFamily="2" charset="2"/>
              <a:buChar char=""/>
              <a:defRPr/>
            </a:pPr>
            <a:endParaRPr lang="en-US" altLang="en-US" sz="180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And </a:t>
            </a:r>
            <a:r>
              <a:rPr lang="en-US" altLang="en-US" sz="2800" dirty="0">
                <a:solidFill>
                  <a:schemeClr val="tx1"/>
                </a:solidFill>
                <a:latin typeface="+mn-lt"/>
              </a:rPr>
              <a:t>subsequently declassified in 1987, see [ELLI99</a:t>
            </a:r>
            <a:r>
              <a:rPr lang="en-US" altLang="en-US" sz="2800" dirty="0" smtClean="0">
                <a:solidFill>
                  <a:schemeClr val="tx1"/>
                </a:solidFill>
                <a:latin typeface="+mn-lt"/>
              </a:rPr>
              <a:t>]</a:t>
            </a:r>
          </a:p>
        </p:txBody>
      </p:sp>
      <p:sp>
        <p:nvSpPr>
          <p:cNvPr id="2" name="Slide Number Placeholder 1"/>
          <p:cNvSpPr>
            <a:spLocks noGrp="1"/>
          </p:cNvSpPr>
          <p:nvPr>
            <p:ph type="sldNum" sz="quarter" idx="12"/>
          </p:nvPr>
        </p:nvSpPr>
        <p:spPr/>
        <p:txBody>
          <a:bodyPr/>
          <a:lstStyle/>
          <a:p>
            <a:pPr>
              <a:defRPr/>
            </a:pPr>
            <a:fld id="{9A5F4723-A090-4241-90D9-BAA3BE74CEEC}" type="slidenum">
              <a:rPr lang="en-US" altLang="en-US" smtClean="0"/>
              <a:pPr>
                <a:defRPr/>
              </a:pPr>
              <a:t>10</a:t>
            </a:fld>
            <a:endParaRPr lang="en-US" altLang="en-US"/>
          </a:p>
        </p:txBody>
      </p:sp>
    </p:spTree>
    <p:extLst>
      <p:ext uri="{BB962C8B-B14F-4D97-AF65-F5344CB8AC3E}">
        <p14:creationId xmlns:p14="http://schemas.microsoft.com/office/powerpoint/2010/main" val="429262748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Diffie</a:t>
            </a:r>
            <a:r>
              <a:rPr lang="en-AU" altLang="en-US" sz="4400" dirty="0">
                <a:solidFill>
                  <a:schemeClr val="tx1"/>
                </a:solidFill>
                <a:latin typeface="+mj-lt"/>
                <a:cs typeface="+mj-cs"/>
              </a:rPr>
              <a:t>-Hellman Key Exchange</a:t>
            </a:r>
          </a:p>
        </p:txBody>
      </p:sp>
      <p:sp>
        <p:nvSpPr>
          <p:cNvPr id="6146" name="Text Box 2"/>
          <p:cNvSpPr txBox="1">
            <a:spLocks noChangeArrowheads="1"/>
          </p:cNvSpPr>
          <p:nvPr/>
        </p:nvSpPr>
        <p:spPr bwMode="auto">
          <a:xfrm>
            <a:off x="457200" y="1557338"/>
            <a:ext cx="8229600" cy="445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spcBef>
                <a:spcPts val="800"/>
              </a:spcBef>
              <a:buSzPct val="80000"/>
              <a:buFont typeface="Wingdings" pitchFamily="2" charset="2"/>
              <a:buChar char=""/>
              <a:defRPr/>
            </a:pPr>
            <a:r>
              <a:rPr lang="en-US" altLang="en-US" sz="2800" dirty="0" smtClean="0">
                <a:solidFill>
                  <a:schemeClr val="tx1"/>
                </a:solidFill>
                <a:latin typeface="+mn-lt"/>
              </a:rPr>
              <a:t>The </a:t>
            </a:r>
            <a:r>
              <a:rPr lang="en-US" altLang="en-US" sz="2800" dirty="0">
                <a:solidFill>
                  <a:schemeClr val="tx1"/>
                </a:solidFill>
                <a:latin typeface="+mn-lt"/>
              </a:rPr>
              <a:t>purpose of the algorithm is to enable two users to securely exchange a key </a:t>
            </a:r>
            <a:endParaRPr lang="en-US" altLang="en-US" sz="2800" dirty="0" smtClean="0">
              <a:solidFill>
                <a:schemeClr val="tx1"/>
              </a:solidFill>
              <a:latin typeface="+mn-lt"/>
            </a:endParaRPr>
          </a:p>
          <a:p>
            <a:pPr>
              <a:spcBef>
                <a:spcPts val="800"/>
              </a:spcBef>
              <a:buSzPct val="80000"/>
              <a:buFont typeface="Wingdings" pitchFamily="2" charset="2"/>
              <a:buChar char=""/>
              <a:defRPr/>
            </a:pPr>
            <a:endParaRPr lang="en-US" altLang="en-US" sz="1050" dirty="0" smtClean="0">
              <a:solidFill>
                <a:schemeClr val="tx1"/>
              </a:solidFill>
              <a:latin typeface="+mn-lt"/>
            </a:endParaRPr>
          </a:p>
          <a:p>
            <a:pPr>
              <a:spcBef>
                <a:spcPts val="800"/>
              </a:spcBef>
              <a:buSzPct val="80000"/>
              <a:buFont typeface="Wingdings" pitchFamily="2" charset="2"/>
              <a:buChar char=""/>
              <a:defRPr/>
            </a:pPr>
            <a:r>
              <a:rPr lang="en-US" altLang="en-US" sz="2800" dirty="0">
                <a:solidFill>
                  <a:schemeClr val="tx1"/>
                </a:solidFill>
                <a:latin typeface="+mn-lt"/>
              </a:rPr>
              <a:t>T</a:t>
            </a:r>
            <a:r>
              <a:rPr lang="en-US" altLang="en-US" sz="2800" dirty="0" smtClean="0">
                <a:solidFill>
                  <a:schemeClr val="tx1"/>
                </a:solidFill>
                <a:latin typeface="+mn-lt"/>
              </a:rPr>
              <a:t>hat </a:t>
            </a:r>
            <a:r>
              <a:rPr lang="en-US" altLang="en-US" sz="2800" dirty="0">
                <a:solidFill>
                  <a:schemeClr val="tx1"/>
                </a:solidFill>
                <a:latin typeface="+mn-lt"/>
              </a:rPr>
              <a:t>can then be used for subsequent encryption of </a:t>
            </a:r>
            <a:r>
              <a:rPr lang="en-US" altLang="en-US" sz="2800" dirty="0" smtClean="0">
                <a:solidFill>
                  <a:schemeClr val="tx1"/>
                </a:solidFill>
                <a:latin typeface="+mn-lt"/>
              </a:rPr>
              <a:t>messages</a:t>
            </a:r>
          </a:p>
          <a:p>
            <a:pPr>
              <a:spcBef>
                <a:spcPts val="800"/>
              </a:spcBef>
              <a:buSzPct val="80000"/>
              <a:buFont typeface="Wingdings" pitchFamily="2" charset="2"/>
              <a:buChar char=""/>
              <a:defRPr/>
            </a:pPr>
            <a:endParaRPr lang="en-US" altLang="en-US" sz="110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The </a:t>
            </a:r>
            <a:r>
              <a:rPr lang="en-US" altLang="en-US" sz="2800" dirty="0">
                <a:solidFill>
                  <a:schemeClr val="tx1"/>
                </a:solidFill>
                <a:latin typeface="+mn-lt"/>
              </a:rPr>
              <a:t>algorithm itself is limited to the exchange of secret </a:t>
            </a:r>
            <a:r>
              <a:rPr lang="en-US" altLang="en-US" sz="2800" dirty="0" smtClean="0">
                <a:solidFill>
                  <a:schemeClr val="tx1"/>
                </a:solidFill>
                <a:latin typeface="+mn-lt"/>
              </a:rPr>
              <a:t>values </a:t>
            </a:r>
          </a:p>
          <a:p>
            <a:pPr>
              <a:spcBef>
                <a:spcPts val="800"/>
              </a:spcBef>
              <a:buSzPct val="80000"/>
              <a:buFont typeface="Wingdings" pitchFamily="2" charset="2"/>
              <a:buChar char=""/>
              <a:defRPr/>
            </a:pPr>
            <a:endParaRPr lang="en-US" altLang="en-US" sz="800" dirty="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A </a:t>
            </a:r>
            <a:r>
              <a:rPr lang="en-US" altLang="en-US" sz="2800" dirty="0">
                <a:solidFill>
                  <a:schemeClr val="tx1"/>
                </a:solidFill>
                <a:latin typeface="+mn-lt"/>
              </a:rPr>
              <a:t>number of commercial products employ this key exchange </a:t>
            </a:r>
            <a:r>
              <a:rPr lang="en-US" altLang="en-US" sz="2800" dirty="0" smtClean="0">
                <a:solidFill>
                  <a:schemeClr val="tx1"/>
                </a:solidFill>
                <a:latin typeface="+mn-lt"/>
              </a:rPr>
              <a:t>technique</a:t>
            </a:r>
            <a:endParaRPr lang="en-US" altLang="en-US" sz="2800" dirty="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96AAF95E-170E-4AAF-BAB6-036D41C80381}" type="slidenum">
              <a:rPr lang="en-US" altLang="en-US" smtClean="0"/>
              <a:pPr>
                <a:defRPr/>
              </a:pPr>
              <a:t>11</a:t>
            </a:fld>
            <a:endParaRPr lang="en-US" altLang="en-US"/>
          </a:p>
        </p:txBody>
      </p:sp>
    </p:spTree>
    <p:extLst>
      <p:ext uri="{BB962C8B-B14F-4D97-AF65-F5344CB8AC3E}">
        <p14:creationId xmlns:p14="http://schemas.microsoft.com/office/powerpoint/2010/main" val="340261069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Diffie</a:t>
            </a:r>
            <a:r>
              <a:rPr lang="en-AU" altLang="en-US" sz="4400" dirty="0">
                <a:solidFill>
                  <a:schemeClr val="tx1"/>
                </a:solidFill>
                <a:latin typeface="+mj-lt"/>
                <a:cs typeface="+mj-cs"/>
              </a:rPr>
              <a:t>-Hellman Key Exchange</a:t>
            </a:r>
          </a:p>
        </p:txBody>
      </p:sp>
      <p:sp>
        <p:nvSpPr>
          <p:cNvPr id="6146" name="Text Box 2"/>
          <p:cNvSpPr txBox="1">
            <a:spLocks noChangeArrowheads="1"/>
          </p:cNvSpPr>
          <p:nvPr/>
        </p:nvSpPr>
        <p:spPr bwMode="auto">
          <a:xfrm>
            <a:off x="457200" y="1676400"/>
            <a:ext cx="8229600" cy="445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spcBef>
                <a:spcPts val="800"/>
              </a:spcBef>
              <a:buSzPct val="80000"/>
              <a:buFont typeface="Wingdings" pitchFamily="2" charset="2"/>
              <a:buChar char=""/>
              <a:defRPr/>
            </a:pPr>
            <a:r>
              <a:rPr lang="en-AU" altLang="en-US" sz="2800" dirty="0" smtClean="0">
                <a:solidFill>
                  <a:schemeClr val="tx1"/>
                </a:solidFill>
                <a:latin typeface="+mn-lt"/>
              </a:rPr>
              <a:t>First </a:t>
            </a:r>
            <a:r>
              <a:rPr lang="en-AU" altLang="en-US" sz="2800" dirty="0">
                <a:solidFill>
                  <a:schemeClr val="tx1"/>
                </a:solidFill>
                <a:latin typeface="+mn-lt"/>
              </a:rPr>
              <a:t>public-key type scheme proposed </a:t>
            </a:r>
          </a:p>
          <a:p>
            <a:pPr>
              <a:spcBef>
                <a:spcPts val="800"/>
              </a:spcBef>
              <a:buSzPct val="80000"/>
              <a:buFont typeface="Wingdings" pitchFamily="2" charset="2"/>
              <a:buChar char=""/>
              <a:defRPr/>
            </a:pPr>
            <a:endParaRPr lang="en-AU" altLang="en-US" sz="1100" dirty="0" smtClean="0">
              <a:solidFill>
                <a:schemeClr val="tx1"/>
              </a:solidFill>
              <a:latin typeface="+mn-lt"/>
            </a:endParaRPr>
          </a:p>
          <a:p>
            <a:pPr>
              <a:spcBef>
                <a:spcPts val="800"/>
              </a:spcBef>
              <a:buSzPct val="80000"/>
              <a:buFont typeface="Wingdings" pitchFamily="2" charset="2"/>
              <a:buChar char=""/>
              <a:defRPr/>
            </a:pPr>
            <a:r>
              <a:rPr lang="en-AU" altLang="en-US" sz="2800" dirty="0" smtClean="0">
                <a:solidFill>
                  <a:schemeClr val="tx1"/>
                </a:solidFill>
                <a:latin typeface="+mn-lt"/>
              </a:rPr>
              <a:t>By </a:t>
            </a:r>
            <a:r>
              <a:rPr lang="en-AU" altLang="en-US" sz="2800" dirty="0" err="1">
                <a:solidFill>
                  <a:schemeClr val="tx1"/>
                </a:solidFill>
                <a:latin typeface="+mn-lt"/>
              </a:rPr>
              <a:t>Diffie</a:t>
            </a:r>
            <a:r>
              <a:rPr lang="en-AU" altLang="en-US" sz="2800" dirty="0">
                <a:solidFill>
                  <a:schemeClr val="tx1"/>
                </a:solidFill>
                <a:latin typeface="+mn-lt"/>
              </a:rPr>
              <a:t> &amp; Hellman in 1976 along with the exposition of public key concepts</a:t>
            </a:r>
          </a:p>
          <a:p>
            <a:pPr lvl="1">
              <a:spcBef>
                <a:spcPts val="700"/>
              </a:spcBef>
              <a:buSzPct val="50000"/>
              <a:buFont typeface="Wingdings" pitchFamily="2" charset="2"/>
              <a:buChar char=""/>
              <a:defRPr/>
            </a:pPr>
            <a:r>
              <a:rPr lang="en-AU" altLang="en-US" sz="2800" dirty="0" smtClean="0">
                <a:solidFill>
                  <a:schemeClr val="tx1"/>
                </a:solidFill>
                <a:latin typeface="+mn-lt"/>
              </a:rPr>
              <a:t>now </a:t>
            </a:r>
            <a:r>
              <a:rPr lang="en-AU" altLang="en-US" sz="2800" dirty="0">
                <a:solidFill>
                  <a:schemeClr val="tx1"/>
                </a:solidFill>
                <a:latin typeface="+mn-lt"/>
              </a:rPr>
              <a:t>know that </a:t>
            </a:r>
            <a:r>
              <a:rPr lang="en-US" altLang="en-US" sz="2800" dirty="0">
                <a:solidFill>
                  <a:schemeClr val="tx1"/>
                </a:solidFill>
                <a:latin typeface="+mn-lt"/>
              </a:rPr>
              <a:t>Williamson</a:t>
            </a:r>
            <a:r>
              <a:rPr lang="en-AU" altLang="en-US" sz="2800" dirty="0">
                <a:solidFill>
                  <a:schemeClr val="tx1"/>
                </a:solidFill>
                <a:latin typeface="+mn-lt"/>
              </a:rPr>
              <a:t> (UK CESG) secretly proposed the concept in 1970 </a:t>
            </a:r>
          </a:p>
          <a:p>
            <a:pPr>
              <a:spcBef>
                <a:spcPts val="800"/>
              </a:spcBef>
              <a:buSzPct val="80000"/>
              <a:buFont typeface="Wingdings" pitchFamily="2" charset="2"/>
              <a:buChar char=""/>
              <a:defRPr/>
            </a:pPr>
            <a:endParaRPr lang="en-AU" altLang="en-US" sz="800" dirty="0" smtClean="0">
              <a:solidFill>
                <a:schemeClr val="tx1"/>
              </a:solidFill>
              <a:latin typeface="+mn-lt"/>
            </a:endParaRPr>
          </a:p>
          <a:p>
            <a:pPr>
              <a:spcBef>
                <a:spcPts val="800"/>
              </a:spcBef>
              <a:buSzPct val="80000"/>
              <a:buFont typeface="Wingdings" pitchFamily="2" charset="2"/>
              <a:buChar char=""/>
              <a:defRPr/>
            </a:pPr>
            <a:r>
              <a:rPr lang="en-AU" altLang="en-US" sz="2800" dirty="0">
                <a:solidFill>
                  <a:schemeClr val="tx1"/>
                </a:solidFill>
                <a:latin typeface="+mn-lt"/>
              </a:rPr>
              <a:t>P</a:t>
            </a:r>
            <a:r>
              <a:rPr lang="en-AU" altLang="en-US" sz="2800" dirty="0" smtClean="0">
                <a:solidFill>
                  <a:schemeClr val="tx1"/>
                </a:solidFill>
                <a:latin typeface="+mn-lt"/>
              </a:rPr>
              <a:t>ractical </a:t>
            </a:r>
            <a:r>
              <a:rPr lang="en-AU" altLang="en-US" sz="2800" dirty="0">
                <a:solidFill>
                  <a:schemeClr val="tx1"/>
                </a:solidFill>
                <a:latin typeface="+mn-lt"/>
              </a:rPr>
              <a:t>method for public exchange of a secret key</a:t>
            </a:r>
          </a:p>
          <a:p>
            <a:pPr>
              <a:spcBef>
                <a:spcPts val="800"/>
              </a:spcBef>
              <a:buSzPct val="80000"/>
              <a:buFont typeface="Wingdings" pitchFamily="2" charset="2"/>
              <a:buChar char=""/>
              <a:defRPr/>
            </a:pPr>
            <a:endParaRPr lang="en-US" altLang="en-US" sz="110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Used </a:t>
            </a:r>
            <a:r>
              <a:rPr lang="en-US" altLang="en-US" sz="2800" dirty="0">
                <a:solidFill>
                  <a:schemeClr val="tx1"/>
                </a:solidFill>
                <a:latin typeface="+mn-lt"/>
              </a:rPr>
              <a:t>in a number of commercial products</a:t>
            </a:r>
          </a:p>
        </p:txBody>
      </p:sp>
      <p:sp>
        <p:nvSpPr>
          <p:cNvPr id="2" name="Slide Number Placeholder 1"/>
          <p:cNvSpPr>
            <a:spLocks noGrp="1"/>
          </p:cNvSpPr>
          <p:nvPr>
            <p:ph type="sldNum" sz="quarter" idx="12"/>
          </p:nvPr>
        </p:nvSpPr>
        <p:spPr/>
        <p:txBody>
          <a:bodyPr/>
          <a:lstStyle/>
          <a:p>
            <a:pPr>
              <a:defRPr/>
            </a:pPr>
            <a:fld id="{41956A79-5924-4FE3-8E86-C2BF95A88AD3}" type="slidenum">
              <a:rPr lang="en-US" altLang="en-US" smtClean="0"/>
              <a:pPr>
                <a:defRPr/>
              </a:pPr>
              <a:t>12</a:t>
            </a:fld>
            <a:endParaRPr lang="en-US" altLang="en-US"/>
          </a:p>
        </p:txBody>
      </p:sp>
    </p:spTree>
    <p:extLst>
      <p:ext uri="{BB962C8B-B14F-4D97-AF65-F5344CB8AC3E}">
        <p14:creationId xmlns:p14="http://schemas.microsoft.com/office/powerpoint/2010/main" val="222442777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Diffie</a:t>
            </a:r>
            <a:r>
              <a:rPr lang="en-AU" altLang="en-US" sz="4400" dirty="0">
                <a:solidFill>
                  <a:schemeClr val="tx1"/>
                </a:solidFill>
                <a:latin typeface="+mj-lt"/>
                <a:cs typeface="+mj-cs"/>
              </a:rPr>
              <a:t>-Hellman</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Key Exchange</a:t>
            </a:r>
          </a:p>
        </p:txBody>
      </p:sp>
      <p:sp>
        <p:nvSpPr>
          <p:cNvPr id="7170" name="Text Box 2"/>
          <p:cNvSpPr txBox="1">
            <a:spLocks noChangeArrowheads="1"/>
          </p:cNvSpPr>
          <p:nvPr/>
        </p:nvSpPr>
        <p:spPr bwMode="auto">
          <a:xfrm>
            <a:off x="457200" y="1676400"/>
            <a:ext cx="8229600" cy="445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lnSpc>
                <a:spcPct val="90000"/>
              </a:lnSpc>
              <a:spcBef>
                <a:spcPts val="700"/>
              </a:spcBef>
              <a:buSzPct val="80000"/>
              <a:buFont typeface="Wingdings" pitchFamily="2" charset="2"/>
              <a:buChar char=""/>
              <a:defRPr/>
            </a:pPr>
            <a:r>
              <a:rPr lang="en-US" altLang="en-US" sz="2800" dirty="0">
                <a:solidFill>
                  <a:schemeClr val="tx1"/>
                </a:solidFill>
                <a:latin typeface="+mn-lt"/>
              </a:rPr>
              <a:t>The purpose of the algorithm is to enable two users to securely exchange a </a:t>
            </a:r>
            <a:r>
              <a:rPr lang="en-US" altLang="en-US" sz="2800" dirty="0" smtClean="0">
                <a:solidFill>
                  <a:schemeClr val="tx1"/>
                </a:solidFill>
                <a:latin typeface="+mn-lt"/>
              </a:rPr>
              <a:t>key</a:t>
            </a:r>
          </a:p>
          <a:p>
            <a:pPr>
              <a:lnSpc>
                <a:spcPct val="90000"/>
              </a:lnSpc>
              <a:spcBef>
                <a:spcPts val="700"/>
              </a:spcBef>
              <a:buSzPct val="80000"/>
              <a:buFont typeface="Wingdings" pitchFamily="2" charset="2"/>
              <a:buChar char=""/>
              <a:defRPr/>
            </a:pPr>
            <a:endParaRPr lang="en-US" altLang="en-US" sz="1800" dirty="0" smtClean="0">
              <a:solidFill>
                <a:schemeClr val="tx1"/>
              </a:solidFill>
              <a:latin typeface="+mn-lt"/>
            </a:endParaRPr>
          </a:p>
          <a:p>
            <a:pPr>
              <a:lnSpc>
                <a:spcPct val="90000"/>
              </a:lnSpc>
              <a:spcBef>
                <a:spcPts val="700"/>
              </a:spcBef>
              <a:buSzPct val="80000"/>
              <a:buFont typeface="Wingdings" pitchFamily="2" charset="2"/>
              <a:buChar char=""/>
              <a:defRPr/>
            </a:pPr>
            <a:r>
              <a:rPr lang="en-US" altLang="en-US" sz="2800" dirty="0" smtClean="0">
                <a:solidFill>
                  <a:schemeClr val="tx1"/>
                </a:solidFill>
                <a:latin typeface="+mn-lt"/>
              </a:rPr>
              <a:t>That </a:t>
            </a:r>
            <a:r>
              <a:rPr lang="en-US" altLang="en-US" sz="2800" dirty="0">
                <a:solidFill>
                  <a:schemeClr val="tx1"/>
                </a:solidFill>
                <a:latin typeface="+mn-lt"/>
              </a:rPr>
              <a:t>can then be used for subsequent encryption of </a:t>
            </a:r>
            <a:r>
              <a:rPr lang="en-US" altLang="en-US" sz="2800" dirty="0" smtClean="0">
                <a:solidFill>
                  <a:schemeClr val="tx1"/>
                </a:solidFill>
                <a:latin typeface="+mn-lt"/>
              </a:rPr>
              <a:t>messages</a:t>
            </a:r>
          </a:p>
          <a:p>
            <a:pPr>
              <a:lnSpc>
                <a:spcPct val="90000"/>
              </a:lnSpc>
              <a:spcBef>
                <a:spcPts val="700"/>
              </a:spcBef>
              <a:buSzPct val="80000"/>
              <a:buFont typeface="Wingdings" pitchFamily="2" charset="2"/>
              <a:buChar char=""/>
              <a:defRPr/>
            </a:pPr>
            <a:endParaRPr lang="en-US" altLang="en-US" sz="1800" dirty="0" smtClean="0">
              <a:solidFill>
                <a:schemeClr val="tx1"/>
              </a:solidFill>
              <a:latin typeface="+mn-lt"/>
            </a:endParaRPr>
          </a:p>
          <a:p>
            <a:pPr>
              <a:lnSpc>
                <a:spcPct val="90000"/>
              </a:lnSpc>
              <a:spcBef>
                <a:spcPts val="700"/>
              </a:spcBef>
              <a:buSzPct val="80000"/>
              <a:buFont typeface="Wingdings" pitchFamily="2" charset="2"/>
              <a:buChar char=""/>
              <a:defRPr/>
            </a:pPr>
            <a:r>
              <a:rPr lang="en-US" altLang="en-US" sz="2800" dirty="0" smtClean="0">
                <a:solidFill>
                  <a:schemeClr val="tx1"/>
                </a:solidFill>
                <a:latin typeface="+mn-lt"/>
              </a:rPr>
              <a:t>The </a:t>
            </a:r>
            <a:r>
              <a:rPr lang="en-US" altLang="en-US" sz="2800" dirty="0">
                <a:solidFill>
                  <a:schemeClr val="tx1"/>
                </a:solidFill>
                <a:latin typeface="+mn-lt"/>
              </a:rPr>
              <a:t>algorithm itself is limited to the exchange of secret </a:t>
            </a:r>
            <a:r>
              <a:rPr lang="en-US" altLang="en-US" sz="2800" dirty="0" smtClean="0">
                <a:solidFill>
                  <a:schemeClr val="tx1"/>
                </a:solidFill>
                <a:latin typeface="+mn-lt"/>
              </a:rPr>
              <a:t>values</a:t>
            </a:r>
          </a:p>
          <a:p>
            <a:pPr>
              <a:lnSpc>
                <a:spcPct val="90000"/>
              </a:lnSpc>
              <a:spcBef>
                <a:spcPts val="700"/>
              </a:spcBef>
              <a:buSzPct val="80000"/>
              <a:buFont typeface="Wingdings" pitchFamily="2" charset="2"/>
              <a:buChar char=""/>
              <a:defRPr/>
            </a:pPr>
            <a:endParaRPr lang="en-US" altLang="en-US" sz="1800" dirty="0" smtClean="0">
              <a:solidFill>
                <a:schemeClr val="tx1"/>
              </a:solidFill>
              <a:latin typeface="+mn-lt"/>
            </a:endParaRPr>
          </a:p>
          <a:p>
            <a:pPr>
              <a:lnSpc>
                <a:spcPct val="90000"/>
              </a:lnSpc>
              <a:spcBef>
                <a:spcPts val="700"/>
              </a:spcBef>
              <a:buSzPct val="80000"/>
              <a:buFont typeface="Wingdings" pitchFamily="2" charset="2"/>
              <a:buChar char=""/>
              <a:defRPr/>
            </a:pPr>
            <a:r>
              <a:rPr lang="en-US" altLang="en-US" sz="2800" dirty="0">
                <a:solidFill>
                  <a:schemeClr val="tx1"/>
                </a:solidFill>
                <a:latin typeface="+mn-lt"/>
              </a:rPr>
              <a:t>W</a:t>
            </a:r>
            <a:r>
              <a:rPr lang="en-US" altLang="en-US" sz="2800" dirty="0" smtClean="0">
                <a:solidFill>
                  <a:schemeClr val="tx1"/>
                </a:solidFill>
                <a:latin typeface="+mn-lt"/>
              </a:rPr>
              <a:t>hich </a:t>
            </a:r>
            <a:r>
              <a:rPr lang="en-US" altLang="en-US" sz="2800" dirty="0">
                <a:solidFill>
                  <a:schemeClr val="tx1"/>
                </a:solidFill>
                <a:latin typeface="+mn-lt"/>
              </a:rPr>
              <a:t>depends on the value of the public/private keys of the </a:t>
            </a:r>
            <a:r>
              <a:rPr lang="en-US" altLang="en-US" sz="2800" dirty="0" smtClean="0">
                <a:solidFill>
                  <a:schemeClr val="tx1"/>
                </a:solidFill>
                <a:latin typeface="+mn-lt"/>
              </a:rPr>
              <a:t>participants</a:t>
            </a:r>
          </a:p>
        </p:txBody>
      </p:sp>
      <p:sp>
        <p:nvSpPr>
          <p:cNvPr id="2" name="Slide Number Placeholder 1"/>
          <p:cNvSpPr>
            <a:spLocks noGrp="1"/>
          </p:cNvSpPr>
          <p:nvPr>
            <p:ph type="sldNum" sz="quarter" idx="12"/>
          </p:nvPr>
        </p:nvSpPr>
        <p:spPr/>
        <p:txBody>
          <a:bodyPr/>
          <a:lstStyle/>
          <a:p>
            <a:pPr>
              <a:defRPr/>
            </a:pPr>
            <a:fld id="{772262A0-C8ED-45AA-8862-A37AC9204665}" type="slidenum">
              <a:rPr lang="en-US" altLang="en-US" smtClean="0"/>
              <a:pPr>
                <a:defRPr/>
              </a:pPr>
              <a:t>13</a:t>
            </a:fld>
            <a:endParaRPr lang="en-US" altLang="en-US"/>
          </a:p>
        </p:txBody>
      </p:sp>
    </p:spTree>
    <p:extLst>
      <p:ext uri="{BB962C8B-B14F-4D97-AF65-F5344CB8AC3E}">
        <p14:creationId xmlns:p14="http://schemas.microsoft.com/office/powerpoint/2010/main" val="120677057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Diffie</a:t>
            </a:r>
            <a:r>
              <a:rPr lang="en-AU" altLang="en-US" sz="4400" dirty="0">
                <a:solidFill>
                  <a:schemeClr val="tx1"/>
                </a:solidFill>
                <a:latin typeface="+mj-lt"/>
                <a:cs typeface="+mj-cs"/>
              </a:rPr>
              <a:t>-Hellman</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Key Exchange</a:t>
            </a:r>
          </a:p>
        </p:txBody>
      </p:sp>
      <p:sp>
        <p:nvSpPr>
          <p:cNvPr id="7170" name="Text Box 2"/>
          <p:cNvSpPr txBox="1">
            <a:spLocks noChangeArrowheads="1"/>
          </p:cNvSpPr>
          <p:nvPr/>
        </p:nvSpPr>
        <p:spPr bwMode="auto">
          <a:xfrm>
            <a:off x="457200" y="1676400"/>
            <a:ext cx="8229600" cy="445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lnSpc>
                <a:spcPct val="90000"/>
              </a:lnSpc>
              <a:spcBef>
                <a:spcPts val="700"/>
              </a:spcBef>
              <a:buSzPct val="80000"/>
              <a:buFont typeface="Wingdings" pitchFamily="2" charset="2"/>
              <a:buChar char=""/>
              <a:defRPr/>
            </a:pPr>
            <a:r>
              <a:rPr lang="en-US" altLang="en-US" sz="2800" dirty="0" err="1" smtClean="0">
                <a:solidFill>
                  <a:schemeClr val="tx1"/>
                </a:solidFill>
                <a:latin typeface="+mn-lt"/>
              </a:rPr>
              <a:t>Diffie</a:t>
            </a:r>
            <a:r>
              <a:rPr lang="en-US" altLang="en-US" sz="2800" dirty="0" smtClean="0">
                <a:solidFill>
                  <a:schemeClr val="tx1"/>
                </a:solidFill>
                <a:latin typeface="+mn-lt"/>
              </a:rPr>
              <a:t>-Hellman </a:t>
            </a:r>
            <a:r>
              <a:rPr lang="en-US" altLang="en-US" sz="2800" dirty="0">
                <a:solidFill>
                  <a:schemeClr val="tx1"/>
                </a:solidFill>
                <a:latin typeface="+mn-lt"/>
              </a:rPr>
              <a:t>algorithm uses exponentiation in a finite (Galois) field (modulo a prime or a polynomial</a:t>
            </a:r>
            <a:r>
              <a:rPr lang="en-US" altLang="en-US" sz="2800" dirty="0" smtClean="0">
                <a:solidFill>
                  <a:schemeClr val="tx1"/>
                </a:solidFill>
                <a:latin typeface="+mn-lt"/>
              </a:rPr>
              <a:t>)</a:t>
            </a:r>
          </a:p>
          <a:p>
            <a:pPr>
              <a:lnSpc>
                <a:spcPct val="90000"/>
              </a:lnSpc>
              <a:spcBef>
                <a:spcPts val="700"/>
              </a:spcBef>
              <a:buSzPct val="80000"/>
              <a:buFont typeface="Wingdings" pitchFamily="2" charset="2"/>
              <a:buChar char=""/>
              <a:defRPr/>
            </a:pPr>
            <a:endParaRPr lang="en-US" altLang="en-US" sz="2800" dirty="0" smtClean="0">
              <a:solidFill>
                <a:schemeClr val="tx1"/>
              </a:solidFill>
              <a:latin typeface="+mn-lt"/>
            </a:endParaRPr>
          </a:p>
          <a:p>
            <a:pPr>
              <a:lnSpc>
                <a:spcPct val="90000"/>
              </a:lnSpc>
              <a:spcBef>
                <a:spcPts val="700"/>
              </a:spcBef>
              <a:buSzPct val="80000"/>
              <a:buFont typeface="Wingdings" pitchFamily="2" charset="2"/>
              <a:buChar char=""/>
              <a:defRPr/>
            </a:pPr>
            <a:r>
              <a:rPr lang="en-US" altLang="en-US" sz="2800" dirty="0">
                <a:solidFill>
                  <a:schemeClr val="tx1"/>
                </a:solidFill>
                <a:latin typeface="+mn-lt"/>
              </a:rPr>
              <a:t>A</a:t>
            </a:r>
            <a:r>
              <a:rPr lang="en-US" altLang="en-US" sz="2800" dirty="0" smtClean="0">
                <a:solidFill>
                  <a:schemeClr val="tx1"/>
                </a:solidFill>
                <a:latin typeface="+mn-lt"/>
              </a:rPr>
              <a:t>nd </a:t>
            </a:r>
            <a:r>
              <a:rPr lang="en-US" altLang="en-US" sz="2800" dirty="0">
                <a:solidFill>
                  <a:schemeClr val="tx1"/>
                </a:solidFill>
                <a:latin typeface="+mn-lt"/>
              </a:rPr>
              <a:t>depends for its effectiveness on the difficulty of computing discrete </a:t>
            </a:r>
            <a:r>
              <a:rPr lang="en-US" altLang="en-US" sz="2800" dirty="0" smtClean="0">
                <a:solidFill>
                  <a:schemeClr val="tx1"/>
                </a:solidFill>
                <a:latin typeface="+mn-lt"/>
              </a:rPr>
              <a:t>logarithms</a:t>
            </a:r>
            <a:endParaRPr lang="en-US" altLang="en-US" sz="2800" dirty="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9AA4F179-5A53-4EA4-851C-442001A3D42E}" type="slidenum">
              <a:rPr lang="en-US" altLang="en-US" smtClean="0"/>
              <a:pPr>
                <a:defRPr/>
              </a:pPr>
              <a:t>14</a:t>
            </a:fld>
            <a:endParaRPr lang="en-US" altLang="en-US"/>
          </a:p>
        </p:txBody>
      </p:sp>
    </p:spTree>
    <p:extLst>
      <p:ext uri="{BB962C8B-B14F-4D97-AF65-F5344CB8AC3E}">
        <p14:creationId xmlns:p14="http://schemas.microsoft.com/office/powerpoint/2010/main" val="112899812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Diffie</a:t>
            </a:r>
            <a:r>
              <a:rPr lang="en-AU" altLang="en-US" sz="4400" dirty="0">
                <a:solidFill>
                  <a:schemeClr val="tx1"/>
                </a:solidFill>
                <a:latin typeface="+mj-lt"/>
                <a:cs typeface="+mj-cs"/>
              </a:rPr>
              <a:t>-Hellman</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Key Exchange</a:t>
            </a:r>
          </a:p>
        </p:txBody>
      </p:sp>
      <p:sp>
        <p:nvSpPr>
          <p:cNvPr id="7170" name="Text Box 2"/>
          <p:cNvSpPr txBox="1">
            <a:spLocks noChangeArrowheads="1"/>
          </p:cNvSpPr>
          <p:nvPr/>
        </p:nvSpPr>
        <p:spPr bwMode="auto">
          <a:xfrm>
            <a:off x="457200" y="1676400"/>
            <a:ext cx="8229600" cy="445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lnSpc>
                <a:spcPct val="90000"/>
              </a:lnSpc>
              <a:spcBef>
                <a:spcPts val="700"/>
              </a:spcBef>
              <a:buSzPct val="80000"/>
              <a:buFont typeface="Wingdings" pitchFamily="2" charset="2"/>
              <a:buChar char=""/>
              <a:defRPr/>
            </a:pPr>
            <a:r>
              <a:rPr lang="en-AU" altLang="en-US" sz="2800" dirty="0">
                <a:solidFill>
                  <a:schemeClr val="tx1"/>
                </a:solidFill>
                <a:latin typeface="+mn-lt"/>
              </a:rPr>
              <a:t>A</a:t>
            </a:r>
            <a:r>
              <a:rPr lang="en-AU" altLang="en-US" sz="2800" dirty="0" smtClean="0">
                <a:solidFill>
                  <a:schemeClr val="tx1"/>
                </a:solidFill>
                <a:latin typeface="+mn-lt"/>
              </a:rPr>
              <a:t> public-key distribution scheme </a:t>
            </a:r>
          </a:p>
          <a:p>
            <a:pPr lvl="1">
              <a:lnSpc>
                <a:spcPct val="90000"/>
              </a:lnSpc>
              <a:spcBef>
                <a:spcPts val="600"/>
              </a:spcBef>
              <a:buSzPct val="50000"/>
              <a:buFont typeface="Wingdings" pitchFamily="2" charset="2"/>
              <a:buChar char=""/>
              <a:defRPr/>
            </a:pPr>
            <a:r>
              <a:rPr lang="en-AU" altLang="en-US" sz="2800" dirty="0" smtClean="0">
                <a:solidFill>
                  <a:schemeClr val="tx1"/>
                </a:solidFill>
                <a:latin typeface="+mn-lt"/>
              </a:rPr>
              <a:t>cannot be used to exchange an arbitrary message </a:t>
            </a:r>
          </a:p>
          <a:p>
            <a:pPr lvl="1">
              <a:lnSpc>
                <a:spcPct val="90000"/>
              </a:lnSpc>
              <a:spcBef>
                <a:spcPts val="600"/>
              </a:spcBef>
              <a:buSzPct val="50000"/>
              <a:buFont typeface="Wingdings" pitchFamily="2" charset="2"/>
              <a:buChar char=""/>
              <a:defRPr/>
            </a:pPr>
            <a:r>
              <a:rPr lang="en-AU" altLang="en-US" sz="2800" dirty="0" smtClean="0">
                <a:solidFill>
                  <a:schemeClr val="tx1"/>
                </a:solidFill>
                <a:latin typeface="+mn-lt"/>
              </a:rPr>
              <a:t>rather it can establish a common key </a:t>
            </a:r>
          </a:p>
          <a:p>
            <a:pPr lvl="1">
              <a:lnSpc>
                <a:spcPct val="90000"/>
              </a:lnSpc>
              <a:spcBef>
                <a:spcPts val="600"/>
              </a:spcBef>
              <a:buSzPct val="50000"/>
              <a:buFont typeface="Wingdings" pitchFamily="2" charset="2"/>
              <a:buChar char=""/>
              <a:defRPr/>
            </a:pPr>
            <a:r>
              <a:rPr lang="en-AU" altLang="en-US" sz="2800" dirty="0" smtClean="0">
                <a:solidFill>
                  <a:schemeClr val="tx1"/>
                </a:solidFill>
                <a:latin typeface="+mn-lt"/>
              </a:rPr>
              <a:t>known only to the two participants </a:t>
            </a:r>
          </a:p>
          <a:p>
            <a:pPr>
              <a:lnSpc>
                <a:spcPct val="90000"/>
              </a:lnSpc>
              <a:spcBef>
                <a:spcPts val="700"/>
              </a:spcBef>
              <a:buSzPct val="80000"/>
              <a:buFont typeface="Wingdings" pitchFamily="2" charset="2"/>
              <a:buChar char=""/>
              <a:defRPr/>
            </a:pPr>
            <a:endParaRPr lang="en-AU" altLang="en-US" sz="2800" dirty="0" smtClean="0">
              <a:solidFill>
                <a:schemeClr val="tx1"/>
              </a:solidFill>
              <a:latin typeface="+mn-lt"/>
            </a:endParaRPr>
          </a:p>
          <a:p>
            <a:pPr>
              <a:lnSpc>
                <a:spcPct val="90000"/>
              </a:lnSpc>
              <a:spcBef>
                <a:spcPts val="700"/>
              </a:spcBef>
              <a:buSzPct val="80000"/>
              <a:buFont typeface="Wingdings" pitchFamily="2" charset="2"/>
              <a:buChar char=""/>
              <a:defRPr/>
            </a:pPr>
            <a:r>
              <a:rPr lang="en-AU" altLang="en-US" sz="2800" dirty="0" smtClean="0">
                <a:solidFill>
                  <a:schemeClr val="tx1"/>
                </a:solidFill>
                <a:latin typeface="+mn-lt"/>
              </a:rPr>
              <a:t>Value of key depends on the participants</a:t>
            </a:r>
          </a:p>
          <a:p>
            <a:pPr lvl="1">
              <a:lnSpc>
                <a:spcPct val="90000"/>
              </a:lnSpc>
              <a:spcBef>
                <a:spcPts val="700"/>
              </a:spcBef>
              <a:buSzPct val="80000"/>
              <a:buFont typeface="Wingdings" pitchFamily="2" charset="2"/>
              <a:buChar char=""/>
              <a:defRPr/>
            </a:pPr>
            <a:r>
              <a:rPr lang="en-AU" altLang="en-US" sz="2800" dirty="0" smtClean="0">
                <a:solidFill>
                  <a:schemeClr val="tx1"/>
                </a:solidFill>
                <a:latin typeface="+mn-lt"/>
              </a:rPr>
              <a:t>and their private and public key information</a:t>
            </a:r>
          </a:p>
        </p:txBody>
      </p:sp>
      <p:sp>
        <p:nvSpPr>
          <p:cNvPr id="2" name="Slide Number Placeholder 1"/>
          <p:cNvSpPr>
            <a:spLocks noGrp="1"/>
          </p:cNvSpPr>
          <p:nvPr>
            <p:ph type="sldNum" sz="quarter" idx="12"/>
          </p:nvPr>
        </p:nvSpPr>
        <p:spPr/>
        <p:txBody>
          <a:bodyPr/>
          <a:lstStyle/>
          <a:p>
            <a:pPr>
              <a:defRPr/>
            </a:pPr>
            <a:fld id="{97560C0C-0E26-4EF7-AAB8-8ED46D248026}" type="slidenum">
              <a:rPr lang="en-US" altLang="en-US" smtClean="0"/>
              <a:pPr>
                <a:defRPr/>
              </a:pPr>
              <a:t>15</a:t>
            </a:fld>
            <a:endParaRPr lang="en-US" altLang="en-US"/>
          </a:p>
        </p:txBody>
      </p:sp>
    </p:spTree>
    <p:extLst>
      <p:ext uri="{BB962C8B-B14F-4D97-AF65-F5344CB8AC3E}">
        <p14:creationId xmlns:p14="http://schemas.microsoft.com/office/powerpoint/2010/main" val="217310342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Diffie</a:t>
            </a:r>
            <a:r>
              <a:rPr lang="en-AU" altLang="en-US" sz="4400" dirty="0">
                <a:solidFill>
                  <a:schemeClr val="tx1"/>
                </a:solidFill>
                <a:latin typeface="+mj-lt"/>
                <a:cs typeface="+mj-cs"/>
              </a:rPr>
              <a:t>-Hellman</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Key Exchange</a:t>
            </a:r>
          </a:p>
        </p:txBody>
      </p:sp>
      <p:sp>
        <p:nvSpPr>
          <p:cNvPr id="7170" name="Text Box 2"/>
          <p:cNvSpPr txBox="1">
            <a:spLocks noChangeArrowheads="1"/>
          </p:cNvSpPr>
          <p:nvPr/>
        </p:nvSpPr>
        <p:spPr bwMode="auto">
          <a:xfrm>
            <a:off x="457200" y="1676400"/>
            <a:ext cx="8229600" cy="445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lnSpc>
                <a:spcPct val="90000"/>
              </a:lnSpc>
              <a:spcBef>
                <a:spcPts val="700"/>
              </a:spcBef>
              <a:buSzPct val="80000"/>
              <a:buFont typeface="Wingdings" pitchFamily="2" charset="2"/>
              <a:buChar char=""/>
              <a:defRPr/>
            </a:pPr>
            <a:r>
              <a:rPr lang="en-AU" altLang="en-US" sz="2800" dirty="0" smtClean="0">
                <a:solidFill>
                  <a:schemeClr val="tx1"/>
                </a:solidFill>
                <a:latin typeface="+mn-lt"/>
              </a:rPr>
              <a:t>Based on exponentiation in a finite (Galois) field (modulo a prime or a polynomial) - easy</a:t>
            </a:r>
          </a:p>
          <a:p>
            <a:pPr>
              <a:lnSpc>
                <a:spcPct val="90000"/>
              </a:lnSpc>
              <a:spcBef>
                <a:spcPts val="700"/>
              </a:spcBef>
              <a:buSzPct val="80000"/>
              <a:buFont typeface="Wingdings" pitchFamily="2" charset="2"/>
              <a:buChar char=""/>
              <a:defRPr/>
            </a:pPr>
            <a:endParaRPr lang="en-AU" altLang="en-US" sz="2800" dirty="0" smtClean="0">
              <a:solidFill>
                <a:schemeClr val="tx1"/>
              </a:solidFill>
              <a:latin typeface="+mn-lt"/>
            </a:endParaRPr>
          </a:p>
          <a:p>
            <a:pPr>
              <a:lnSpc>
                <a:spcPct val="90000"/>
              </a:lnSpc>
              <a:spcBef>
                <a:spcPts val="700"/>
              </a:spcBef>
              <a:buSzPct val="80000"/>
              <a:buFont typeface="Wingdings" pitchFamily="2" charset="2"/>
              <a:buChar char=""/>
              <a:defRPr/>
            </a:pPr>
            <a:r>
              <a:rPr lang="en-AU" altLang="en-US" sz="2800" dirty="0" smtClean="0">
                <a:solidFill>
                  <a:schemeClr val="tx1"/>
                </a:solidFill>
                <a:latin typeface="+mn-lt"/>
              </a:rPr>
              <a:t>Security relies on the difficulty of computing discrete logarithms (similar to factoring) – hard</a:t>
            </a:r>
          </a:p>
        </p:txBody>
      </p:sp>
      <p:sp>
        <p:nvSpPr>
          <p:cNvPr id="2" name="Slide Number Placeholder 1"/>
          <p:cNvSpPr>
            <a:spLocks noGrp="1"/>
          </p:cNvSpPr>
          <p:nvPr>
            <p:ph type="sldNum" sz="quarter" idx="12"/>
          </p:nvPr>
        </p:nvSpPr>
        <p:spPr/>
        <p:txBody>
          <a:bodyPr/>
          <a:lstStyle/>
          <a:p>
            <a:pPr>
              <a:defRPr/>
            </a:pPr>
            <a:fld id="{DBA79D1F-4B53-48DB-A119-AD28287B74DD}" type="slidenum">
              <a:rPr lang="en-US" altLang="en-US" smtClean="0"/>
              <a:pPr>
                <a:defRPr/>
              </a:pPr>
              <a:t>16</a:t>
            </a:fld>
            <a:endParaRPr lang="en-US" altLang="en-US"/>
          </a:p>
        </p:txBody>
      </p:sp>
    </p:spTree>
    <p:extLst>
      <p:ext uri="{BB962C8B-B14F-4D97-AF65-F5344CB8AC3E}">
        <p14:creationId xmlns:p14="http://schemas.microsoft.com/office/powerpoint/2010/main" val="183997483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a:solidFill>
                  <a:schemeClr val="tx1"/>
                </a:solidFill>
                <a:latin typeface="+mj-lt"/>
                <a:cs typeface="+mj-cs"/>
              </a:rPr>
              <a:t>Man-in-the-Middle</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Attack</a:t>
            </a:r>
          </a:p>
        </p:txBody>
      </p:sp>
      <p:sp>
        <p:nvSpPr>
          <p:cNvPr id="13314" name="Text Box 2"/>
          <p:cNvSpPr txBox="1">
            <a:spLocks noChangeArrowheads="1"/>
          </p:cNvSpPr>
          <p:nvPr/>
        </p:nvSpPr>
        <p:spPr bwMode="auto">
          <a:xfrm>
            <a:off x="228600" y="1371600"/>
            <a:ext cx="8610600" cy="537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511175" indent="-511175">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1pPr>
            <a:lvl2pPr>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2pPr>
            <a:lvl3pPr>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3pPr>
            <a:lvl4pPr>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4pPr>
            <a:lvl5pPr>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9pPr>
          </a:lstStyle>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r>
              <a:rPr lang="en-US" altLang="en-US" sz="2800" dirty="0" smtClean="0">
                <a:solidFill>
                  <a:schemeClr val="tx1"/>
                </a:solidFill>
                <a:latin typeface="+mn-lt"/>
              </a:rPr>
              <a:t>Darth prepares by creating two private / public  keys </a:t>
            </a: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endParaRPr lang="en-US" altLang="en-US" sz="2000" dirty="0" smtClean="0">
              <a:solidFill>
                <a:schemeClr val="tx1"/>
              </a:solidFill>
              <a:latin typeface="+mn-lt"/>
            </a:endParaRP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r>
              <a:rPr lang="en-US" altLang="en-US" sz="2800" dirty="0" smtClean="0">
                <a:solidFill>
                  <a:schemeClr val="tx1"/>
                </a:solidFill>
                <a:latin typeface="+mn-lt"/>
              </a:rPr>
              <a:t>Alice transmits her public key to Bob</a:t>
            </a: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endParaRPr lang="en-US" altLang="en-US" dirty="0" smtClean="0">
              <a:solidFill>
                <a:schemeClr val="tx1"/>
              </a:solidFill>
              <a:latin typeface="+mn-lt"/>
            </a:endParaRP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r>
              <a:rPr lang="en-US" altLang="en-US" sz="2800" dirty="0" smtClean="0">
                <a:solidFill>
                  <a:schemeClr val="tx1"/>
                </a:solidFill>
                <a:latin typeface="+mn-lt"/>
              </a:rPr>
              <a:t>Darth intercepts this and transmits his first public key to Bob</a:t>
            </a: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endParaRPr lang="en-US" altLang="en-US" sz="1600" dirty="0" smtClean="0">
              <a:solidFill>
                <a:schemeClr val="tx1"/>
              </a:solidFill>
              <a:latin typeface="+mn-lt"/>
            </a:endParaRP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r>
              <a:rPr lang="en-US" altLang="en-US" sz="2800" dirty="0" smtClean="0">
                <a:solidFill>
                  <a:schemeClr val="tx1"/>
                </a:solidFill>
                <a:latin typeface="+mn-lt"/>
              </a:rPr>
              <a:t>Darth also calculates a shared key with Alice</a:t>
            </a: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endParaRPr lang="en-US" altLang="en-US" sz="1600" dirty="0" smtClean="0">
              <a:solidFill>
                <a:schemeClr val="tx1"/>
              </a:solidFill>
              <a:latin typeface="+mn-lt"/>
            </a:endParaRP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r>
              <a:rPr lang="en-US" altLang="en-US" sz="2800" dirty="0" smtClean="0">
                <a:solidFill>
                  <a:schemeClr val="tx1"/>
                </a:solidFill>
                <a:latin typeface="+mn-lt"/>
              </a:rPr>
              <a:t>Bob receives the public key and calculates the shared key (with Darth instead of Alice) </a:t>
            </a:r>
          </a:p>
        </p:txBody>
      </p:sp>
      <p:sp>
        <p:nvSpPr>
          <p:cNvPr id="2" name="Slide Number Placeholder 1"/>
          <p:cNvSpPr>
            <a:spLocks noGrp="1"/>
          </p:cNvSpPr>
          <p:nvPr>
            <p:ph type="sldNum" sz="quarter" idx="12"/>
          </p:nvPr>
        </p:nvSpPr>
        <p:spPr/>
        <p:txBody>
          <a:bodyPr/>
          <a:lstStyle/>
          <a:p>
            <a:pPr>
              <a:defRPr/>
            </a:pPr>
            <a:fld id="{6198313E-2202-4B55-B2CD-FA79ECEAFF32}" type="slidenum">
              <a:rPr lang="en-US" altLang="en-US" smtClean="0"/>
              <a:pPr>
                <a:defRPr/>
              </a:pPr>
              <a:t>17</a:t>
            </a:fld>
            <a:endParaRPr lang="en-US" altLang="en-US"/>
          </a:p>
        </p:txBody>
      </p:sp>
    </p:spTree>
    <p:extLst>
      <p:ext uri="{BB962C8B-B14F-4D97-AF65-F5344CB8AC3E}">
        <p14:creationId xmlns:p14="http://schemas.microsoft.com/office/powerpoint/2010/main" val="6348403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a:solidFill>
                  <a:schemeClr val="tx1"/>
                </a:solidFill>
                <a:latin typeface="+mj-lt"/>
                <a:cs typeface="+mj-cs"/>
              </a:rPr>
              <a:t>Man-in-the-Middle</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Attack</a:t>
            </a:r>
          </a:p>
        </p:txBody>
      </p:sp>
      <p:sp>
        <p:nvSpPr>
          <p:cNvPr id="13314" name="Text Box 2"/>
          <p:cNvSpPr txBox="1">
            <a:spLocks noChangeArrowheads="1"/>
          </p:cNvSpPr>
          <p:nvPr/>
        </p:nvSpPr>
        <p:spPr bwMode="auto">
          <a:xfrm>
            <a:off x="228600" y="1579563"/>
            <a:ext cx="8610600" cy="537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511175" indent="-511175">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1pPr>
            <a:lvl2pPr>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2pPr>
            <a:lvl3pPr>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3pPr>
            <a:lvl4pPr>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4pPr>
            <a:lvl5pPr>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defRPr sz="2400">
                <a:solidFill>
                  <a:srgbClr val="FFFFFF"/>
                </a:solidFill>
                <a:latin typeface="Arial" charset="0"/>
                <a:ea typeface="ＭＳ Ｐゴシック" pitchFamily="34" charset="-128"/>
              </a:defRPr>
            </a:lvl9pPr>
          </a:lstStyle>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r>
              <a:rPr lang="en-US" altLang="en-US" sz="2800" dirty="0" smtClean="0">
                <a:solidFill>
                  <a:schemeClr val="tx1"/>
                </a:solidFill>
                <a:latin typeface="+mn-lt"/>
              </a:rPr>
              <a:t>Bob transmits his public key  to Alice  </a:t>
            </a: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endParaRPr lang="en-US" altLang="en-US" sz="1800" dirty="0" smtClean="0">
              <a:solidFill>
                <a:schemeClr val="tx1"/>
              </a:solidFill>
              <a:latin typeface="+mn-lt"/>
            </a:endParaRP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r>
              <a:rPr lang="en-US" altLang="en-US" sz="2800" dirty="0" smtClean="0">
                <a:solidFill>
                  <a:schemeClr val="tx1"/>
                </a:solidFill>
                <a:latin typeface="+mn-lt"/>
              </a:rPr>
              <a:t>Darth intercepts this and transmits his second public key to Alice</a:t>
            </a: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endParaRPr lang="en-US" altLang="en-US" sz="2000" dirty="0" smtClean="0">
              <a:solidFill>
                <a:schemeClr val="tx1"/>
              </a:solidFill>
              <a:latin typeface="+mn-lt"/>
            </a:endParaRP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r>
              <a:rPr lang="en-US" altLang="en-US" sz="2800" dirty="0" smtClean="0">
                <a:solidFill>
                  <a:schemeClr val="tx1"/>
                </a:solidFill>
                <a:latin typeface="+mn-lt"/>
              </a:rPr>
              <a:t>Darth calculates a shared key with Bob</a:t>
            </a: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endParaRPr lang="en-US" altLang="en-US" sz="2000" dirty="0" smtClean="0">
              <a:solidFill>
                <a:schemeClr val="tx1"/>
              </a:solidFill>
              <a:latin typeface="+mn-lt"/>
            </a:endParaRP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r>
              <a:rPr lang="en-US" altLang="en-US" sz="2800" dirty="0" smtClean="0">
                <a:solidFill>
                  <a:schemeClr val="tx1"/>
                </a:solidFill>
                <a:latin typeface="+mn-lt"/>
              </a:rPr>
              <a:t>Alice receives the key and calculates the shared key (with Darth instead of Bob)</a:t>
            </a: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endParaRPr lang="en-US" altLang="en-US" sz="2000" dirty="0" smtClean="0">
              <a:solidFill>
                <a:schemeClr val="tx1"/>
              </a:solidFill>
              <a:latin typeface="+mn-lt"/>
            </a:endParaRPr>
          </a:p>
          <a:p>
            <a:pPr marL="339725" indent="-339725">
              <a:lnSpc>
                <a:spcPct val="90000"/>
              </a:lnSpc>
              <a:spcBef>
                <a:spcPts val="800"/>
              </a:spcBef>
              <a:buSzPct val="80000"/>
              <a:buFont typeface="Wingdings" pitchFamily="2"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pPr>
            <a:r>
              <a:rPr lang="en-US" altLang="en-US" sz="2800" dirty="0" smtClean="0">
                <a:solidFill>
                  <a:schemeClr val="tx1"/>
                </a:solidFill>
                <a:latin typeface="+mn-lt"/>
              </a:rPr>
              <a:t>Darth can then intercept, decrypt, re-encrypt, forward all messages between Alice &amp; Bob</a:t>
            </a:r>
          </a:p>
        </p:txBody>
      </p:sp>
      <p:sp>
        <p:nvSpPr>
          <p:cNvPr id="2" name="Slide Number Placeholder 1"/>
          <p:cNvSpPr>
            <a:spLocks noGrp="1"/>
          </p:cNvSpPr>
          <p:nvPr>
            <p:ph type="sldNum" sz="quarter" idx="12"/>
          </p:nvPr>
        </p:nvSpPr>
        <p:spPr/>
        <p:txBody>
          <a:bodyPr/>
          <a:lstStyle/>
          <a:p>
            <a:pPr>
              <a:defRPr/>
            </a:pPr>
            <a:fld id="{BEB13A57-B001-4FF8-B494-025E125692FC}" type="slidenum">
              <a:rPr lang="en-US" altLang="en-US" smtClean="0"/>
              <a:pPr>
                <a:defRPr/>
              </a:pPr>
              <a:t>18</a:t>
            </a:fld>
            <a:endParaRPr lang="en-US" altLang="en-US"/>
          </a:p>
        </p:txBody>
      </p:sp>
    </p:spTree>
    <p:extLst>
      <p:ext uri="{BB962C8B-B14F-4D97-AF65-F5344CB8AC3E}">
        <p14:creationId xmlns:p14="http://schemas.microsoft.com/office/powerpoint/2010/main" val="47464537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ElGamal</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Cryptography</a:t>
            </a:r>
          </a:p>
        </p:txBody>
      </p:sp>
      <p:sp>
        <p:nvSpPr>
          <p:cNvPr id="15362" name="Text Box 2"/>
          <p:cNvSpPr txBox="1">
            <a:spLocks noChangeArrowheads="1"/>
          </p:cNvSpPr>
          <p:nvPr/>
        </p:nvSpPr>
        <p:spPr bwMode="auto">
          <a:xfrm>
            <a:off x="228600" y="1676400"/>
            <a:ext cx="8610600" cy="445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lnSpc>
                <a:spcPct val="90000"/>
              </a:lnSpc>
              <a:spcBef>
                <a:spcPts val="800"/>
              </a:spcBef>
              <a:buSzPct val="80000"/>
              <a:buFont typeface="Wingdings" pitchFamily="2" charset="2"/>
              <a:buChar char=""/>
              <a:defRPr/>
            </a:pPr>
            <a:r>
              <a:rPr lang="en-US" altLang="en-US" sz="2800" dirty="0">
                <a:solidFill>
                  <a:schemeClr val="tx1"/>
                </a:solidFill>
                <a:latin typeface="+mn-lt"/>
              </a:rPr>
              <a:t>In 1984, T. </a:t>
            </a:r>
            <a:r>
              <a:rPr lang="en-US" altLang="en-US" sz="2800" dirty="0" err="1">
                <a:solidFill>
                  <a:schemeClr val="tx1"/>
                </a:solidFill>
                <a:latin typeface="+mn-lt"/>
              </a:rPr>
              <a:t>Elgamal</a:t>
            </a:r>
            <a:r>
              <a:rPr lang="en-US" altLang="en-US" sz="2800" dirty="0">
                <a:solidFill>
                  <a:schemeClr val="tx1"/>
                </a:solidFill>
                <a:latin typeface="+mn-lt"/>
              </a:rPr>
              <a:t> announced a public-key scheme based on discrete </a:t>
            </a:r>
            <a:r>
              <a:rPr lang="en-US" altLang="en-US" sz="2800" dirty="0" smtClean="0">
                <a:solidFill>
                  <a:schemeClr val="tx1"/>
                </a:solidFill>
                <a:latin typeface="+mn-lt"/>
              </a:rPr>
              <a:t>logarithms</a:t>
            </a:r>
          </a:p>
          <a:p>
            <a:pPr>
              <a:lnSpc>
                <a:spcPct val="90000"/>
              </a:lnSpc>
              <a:spcBef>
                <a:spcPts val="800"/>
              </a:spcBef>
              <a:buSzPct val="80000"/>
              <a:buFont typeface="Wingdings" pitchFamily="2" charset="2"/>
              <a:buChar char=""/>
              <a:defRPr/>
            </a:pPr>
            <a:endParaRPr lang="en-US" altLang="en-US" sz="2800" dirty="0">
              <a:solidFill>
                <a:schemeClr val="tx1"/>
              </a:solidFill>
              <a:latin typeface="+mn-lt"/>
            </a:endParaRPr>
          </a:p>
          <a:p>
            <a:pPr>
              <a:lnSpc>
                <a:spcPct val="90000"/>
              </a:lnSpc>
              <a:spcBef>
                <a:spcPts val="800"/>
              </a:spcBef>
              <a:buSzPct val="80000"/>
              <a:buFont typeface="Wingdings" pitchFamily="2" charset="2"/>
              <a:buChar char=""/>
              <a:defRPr/>
            </a:pPr>
            <a:r>
              <a:rPr lang="en-US" altLang="en-US" sz="2800" dirty="0" smtClean="0">
                <a:solidFill>
                  <a:schemeClr val="tx1"/>
                </a:solidFill>
                <a:latin typeface="+mn-lt"/>
              </a:rPr>
              <a:t>Closely </a:t>
            </a:r>
            <a:r>
              <a:rPr lang="en-US" altLang="en-US" sz="2800" dirty="0">
                <a:solidFill>
                  <a:schemeClr val="tx1"/>
                </a:solidFill>
                <a:latin typeface="+mn-lt"/>
              </a:rPr>
              <a:t>related to the </a:t>
            </a:r>
            <a:r>
              <a:rPr lang="en-US" altLang="en-US" sz="2800" dirty="0" err="1">
                <a:solidFill>
                  <a:schemeClr val="tx1"/>
                </a:solidFill>
                <a:latin typeface="+mn-lt"/>
              </a:rPr>
              <a:t>Diffie</a:t>
            </a:r>
            <a:r>
              <a:rPr lang="en-US" altLang="en-US" sz="2800" dirty="0">
                <a:solidFill>
                  <a:schemeClr val="tx1"/>
                </a:solidFill>
                <a:latin typeface="+mn-lt"/>
              </a:rPr>
              <a:t>-Hellman technique [ELGA84, ELGA85</a:t>
            </a:r>
            <a:r>
              <a:rPr lang="en-US" altLang="en-US" sz="2800" dirty="0" smtClean="0">
                <a:solidFill>
                  <a:schemeClr val="tx1"/>
                </a:solidFill>
                <a:latin typeface="+mn-lt"/>
              </a:rPr>
              <a:t>]</a:t>
            </a:r>
          </a:p>
          <a:p>
            <a:pPr>
              <a:lnSpc>
                <a:spcPct val="90000"/>
              </a:lnSpc>
              <a:spcBef>
                <a:spcPts val="800"/>
              </a:spcBef>
              <a:buSzPct val="80000"/>
              <a:buFont typeface="Wingdings" pitchFamily="2" charset="2"/>
              <a:buChar char=""/>
              <a:defRPr/>
            </a:pPr>
            <a:endParaRPr lang="en-US" altLang="en-US" sz="2800" dirty="0" smtClean="0">
              <a:solidFill>
                <a:schemeClr val="tx1"/>
              </a:solidFill>
              <a:latin typeface="+mn-lt"/>
            </a:endParaRPr>
          </a:p>
          <a:p>
            <a:pPr>
              <a:lnSpc>
                <a:spcPct val="90000"/>
              </a:lnSpc>
              <a:spcBef>
                <a:spcPts val="800"/>
              </a:spcBef>
              <a:buSzPct val="80000"/>
              <a:buFont typeface="Wingdings" pitchFamily="2" charset="2"/>
              <a:buChar char=""/>
              <a:defRPr/>
            </a:pPr>
            <a:r>
              <a:rPr lang="en-US" altLang="en-US" sz="2800" dirty="0" smtClean="0">
                <a:solidFill>
                  <a:schemeClr val="tx1"/>
                </a:solidFill>
                <a:latin typeface="+mn-lt"/>
              </a:rPr>
              <a:t>The </a:t>
            </a:r>
            <a:r>
              <a:rPr lang="en-US" altLang="en-US" sz="2800" dirty="0" err="1">
                <a:solidFill>
                  <a:schemeClr val="tx1"/>
                </a:solidFill>
                <a:latin typeface="+mn-lt"/>
              </a:rPr>
              <a:t>ElGamal</a:t>
            </a:r>
            <a:r>
              <a:rPr lang="en-US" altLang="en-US" sz="2800" dirty="0">
                <a:solidFill>
                  <a:schemeClr val="tx1"/>
                </a:solidFill>
                <a:latin typeface="+mn-lt"/>
              </a:rPr>
              <a:t> cryptosystem is used in some form in a number of standards </a:t>
            </a:r>
            <a:endParaRPr lang="en-US" altLang="en-US" sz="2800" dirty="0" smtClean="0">
              <a:solidFill>
                <a:schemeClr val="tx1"/>
              </a:solidFill>
              <a:latin typeface="+mn-lt"/>
            </a:endParaRPr>
          </a:p>
          <a:p>
            <a:pPr>
              <a:lnSpc>
                <a:spcPct val="90000"/>
              </a:lnSpc>
              <a:spcBef>
                <a:spcPts val="800"/>
              </a:spcBef>
              <a:buSzPct val="80000"/>
              <a:buFont typeface="Wingdings" pitchFamily="2" charset="2"/>
              <a:buChar char=""/>
              <a:defRPr/>
            </a:pPr>
            <a:endParaRPr lang="en-US" altLang="en-US" sz="1800" dirty="0">
              <a:solidFill>
                <a:schemeClr val="tx1"/>
              </a:solidFill>
              <a:latin typeface="+mn-lt"/>
            </a:endParaRPr>
          </a:p>
          <a:p>
            <a:pPr>
              <a:lnSpc>
                <a:spcPct val="90000"/>
              </a:lnSpc>
              <a:spcBef>
                <a:spcPts val="800"/>
              </a:spcBef>
              <a:buSzPct val="80000"/>
              <a:buFont typeface="Wingdings" pitchFamily="2" charset="2"/>
              <a:buChar char=""/>
              <a:defRPr/>
            </a:pPr>
            <a:r>
              <a:rPr lang="en-US" altLang="en-US" sz="2800" dirty="0" smtClean="0">
                <a:solidFill>
                  <a:schemeClr val="tx1"/>
                </a:solidFill>
                <a:latin typeface="+mn-lt"/>
              </a:rPr>
              <a:t>Including </a:t>
            </a:r>
            <a:r>
              <a:rPr lang="en-US" altLang="en-US" sz="2800" dirty="0">
                <a:solidFill>
                  <a:schemeClr val="tx1"/>
                </a:solidFill>
                <a:latin typeface="+mn-lt"/>
              </a:rPr>
              <a:t>the digital signature standard (DSS) and the S/MIME email </a:t>
            </a:r>
            <a:r>
              <a:rPr lang="en-US" altLang="en-US" sz="2800" dirty="0" smtClean="0">
                <a:solidFill>
                  <a:schemeClr val="tx1"/>
                </a:solidFill>
                <a:latin typeface="+mn-lt"/>
              </a:rPr>
              <a:t>standard</a:t>
            </a:r>
          </a:p>
          <a:p>
            <a:pPr>
              <a:lnSpc>
                <a:spcPct val="90000"/>
              </a:lnSpc>
              <a:spcBef>
                <a:spcPts val="800"/>
              </a:spcBef>
              <a:buSzPct val="80000"/>
              <a:buFont typeface="Wingdings" pitchFamily="2" charset="2"/>
              <a:buChar char=""/>
              <a:defRPr/>
            </a:pPr>
            <a:endParaRPr lang="en-US" altLang="en-US" sz="2800" dirty="0" smtClean="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1493CECF-79DF-4629-B95D-D236F2F0F31E}" type="slidenum">
              <a:rPr lang="en-US" altLang="en-US" smtClean="0"/>
              <a:pPr>
                <a:defRPr/>
              </a:pPr>
              <a:t>19</a:t>
            </a:fld>
            <a:endParaRPr lang="en-US" altLang="en-US"/>
          </a:p>
        </p:txBody>
      </p:sp>
    </p:spTree>
    <p:extLst>
      <p:ext uri="{BB962C8B-B14F-4D97-AF65-F5344CB8AC3E}">
        <p14:creationId xmlns:p14="http://schemas.microsoft.com/office/powerpoint/2010/main" val="370894331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ElGamal</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Cryptography</a:t>
            </a:r>
          </a:p>
        </p:txBody>
      </p:sp>
      <p:sp>
        <p:nvSpPr>
          <p:cNvPr id="15362" name="Text Box 2"/>
          <p:cNvSpPr txBox="1">
            <a:spLocks noChangeArrowheads="1"/>
          </p:cNvSpPr>
          <p:nvPr/>
        </p:nvSpPr>
        <p:spPr bwMode="auto">
          <a:xfrm>
            <a:off x="228600" y="1676400"/>
            <a:ext cx="8610600" cy="445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lnSpc>
                <a:spcPct val="90000"/>
              </a:lnSpc>
              <a:spcBef>
                <a:spcPts val="800"/>
              </a:spcBef>
              <a:buSzPct val="80000"/>
              <a:buFont typeface="Wingdings" pitchFamily="2" charset="2"/>
              <a:buChar char=""/>
              <a:defRPr/>
            </a:pPr>
            <a:r>
              <a:rPr lang="en-US" altLang="en-US" sz="2800" dirty="0" smtClean="0">
                <a:solidFill>
                  <a:schemeClr val="tx1"/>
                </a:solidFill>
                <a:latin typeface="+mn-lt"/>
              </a:rPr>
              <a:t>As </a:t>
            </a:r>
            <a:r>
              <a:rPr lang="en-US" altLang="en-US" sz="2800" dirty="0">
                <a:solidFill>
                  <a:schemeClr val="tx1"/>
                </a:solidFill>
                <a:latin typeface="+mn-lt"/>
              </a:rPr>
              <a:t>with </a:t>
            </a:r>
            <a:r>
              <a:rPr lang="en-US" altLang="en-US" sz="2800" dirty="0" err="1">
                <a:solidFill>
                  <a:schemeClr val="tx1"/>
                </a:solidFill>
                <a:latin typeface="+mn-lt"/>
              </a:rPr>
              <a:t>Diffie</a:t>
            </a:r>
            <a:r>
              <a:rPr lang="en-US" altLang="en-US" sz="2800" dirty="0">
                <a:solidFill>
                  <a:schemeClr val="tx1"/>
                </a:solidFill>
                <a:latin typeface="+mn-lt"/>
              </a:rPr>
              <a:t>-Hellman, the global elements of </a:t>
            </a:r>
            <a:r>
              <a:rPr lang="en-US" altLang="en-US" sz="2800" dirty="0" err="1">
                <a:solidFill>
                  <a:schemeClr val="tx1"/>
                </a:solidFill>
                <a:latin typeface="+mn-lt"/>
              </a:rPr>
              <a:t>ElGamal</a:t>
            </a:r>
            <a:r>
              <a:rPr lang="en-US" altLang="en-US" sz="2800" dirty="0">
                <a:solidFill>
                  <a:schemeClr val="tx1"/>
                </a:solidFill>
                <a:latin typeface="+mn-lt"/>
              </a:rPr>
              <a:t> are a prime number q and </a:t>
            </a:r>
            <a:r>
              <a:rPr lang="en-US" altLang="en-US" sz="2800" dirty="0" smtClean="0">
                <a:solidFill>
                  <a:schemeClr val="tx1"/>
                </a:solidFill>
                <a:latin typeface="+mn-lt"/>
              </a:rPr>
              <a:t>a</a:t>
            </a:r>
          </a:p>
          <a:p>
            <a:pPr>
              <a:lnSpc>
                <a:spcPct val="90000"/>
              </a:lnSpc>
              <a:spcBef>
                <a:spcPts val="800"/>
              </a:spcBef>
              <a:buSzPct val="80000"/>
              <a:buFont typeface="Wingdings" pitchFamily="2" charset="2"/>
              <a:buChar char=""/>
              <a:defRPr/>
            </a:pPr>
            <a:endParaRPr lang="en-US" altLang="en-US" sz="2800" dirty="0">
              <a:solidFill>
                <a:schemeClr val="tx1"/>
              </a:solidFill>
              <a:latin typeface="+mn-lt"/>
            </a:endParaRPr>
          </a:p>
          <a:p>
            <a:pPr>
              <a:lnSpc>
                <a:spcPct val="90000"/>
              </a:lnSpc>
              <a:spcBef>
                <a:spcPts val="800"/>
              </a:spcBef>
              <a:buSzPct val="80000"/>
              <a:buFont typeface="Wingdings" pitchFamily="2" charset="2"/>
              <a:buChar char=""/>
              <a:defRPr/>
            </a:pPr>
            <a:r>
              <a:rPr lang="en-US" altLang="en-US" sz="2800" dirty="0" smtClean="0">
                <a:solidFill>
                  <a:schemeClr val="tx1"/>
                </a:solidFill>
                <a:latin typeface="+mn-lt"/>
              </a:rPr>
              <a:t>Which </a:t>
            </a:r>
            <a:r>
              <a:rPr lang="en-US" altLang="en-US" sz="2800" dirty="0">
                <a:solidFill>
                  <a:schemeClr val="tx1"/>
                </a:solidFill>
                <a:latin typeface="+mn-lt"/>
              </a:rPr>
              <a:t>is a primitive root of </a:t>
            </a:r>
            <a:r>
              <a:rPr lang="en-US" altLang="en-US" sz="2800" dirty="0" smtClean="0">
                <a:solidFill>
                  <a:schemeClr val="tx1"/>
                </a:solidFill>
                <a:latin typeface="+mn-lt"/>
              </a:rPr>
              <a:t>q</a:t>
            </a:r>
          </a:p>
        </p:txBody>
      </p:sp>
      <p:sp>
        <p:nvSpPr>
          <p:cNvPr id="2" name="Slide Number Placeholder 1"/>
          <p:cNvSpPr>
            <a:spLocks noGrp="1"/>
          </p:cNvSpPr>
          <p:nvPr>
            <p:ph type="sldNum" sz="quarter" idx="12"/>
          </p:nvPr>
        </p:nvSpPr>
        <p:spPr/>
        <p:txBody>
          <a:bodyPr/>
          <a:lstStyle/>
          <a:p>
            <a:pPr>
              <a:defRPr/>
            </a:pPr>
            <a:fld id="{93FBCFCE-D9F6-48D2-93B2-E776599C91BF}" type="slidenum">
              <a:rPr lang="en-US" altLang="en-US" smtClean="0"/>
              <a:pPr>
                <a:defRPr/>
              </a:pPr>
              <a:t>20</a:t>
            </a:fld>
            <a:endParaRPr lang="en-US" altLang="en-US"/>
          </a:p>
        </p:txBody>
      </p:sp>
    </p:spTree>
    <p:extLst>
      <p:ext uri="{BB962C8B-B14F-4D97-AF65-F5344CB8AC3E}">
        <p14:creationId xmlns:p14="http://schemas.microsoft.com/office/powerpoint/2010/main" val="324604652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ElGamal</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Cryptography</a:t>
            </a:r>
          </a:p>
        </p:txBody>
      </p:sp>
      <p:sp>
        <p:nvSpPr>
          <p:cNvPr id="15362" name="Text Box 2"/>
          <p:cNvSpPr txBox="1">
            <a:spLocks noChangeArrowheads="1"/>
          </p:cNvSpPr>
          <p:nvPr/>
        </p:nvSpPr>
        <p:spPr bwMode="auto">
          <a:xfrm>
            <a:off x="228600" y="1676400"/>
            <a:ext cx="8610600" cy="445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lnSpc>
                <a:spcPct val="90000"/>
              </a:lnSpc>
              <a:spcBef>
                <a:spcPts val="800"/>
              </a:spcBef>
              <a:buSzPct val="80000"/>
              <a:buFont typeface="Wingdings" pitchFamily="2" charset="2"/>
              <a:buChar char=""/>
              <a:defRPr/>
            </a:pPr>
            <a:r>
              <a:rPr lang="en-US" altLang="en-US" sz="2800" dirty="0" smtClean="0">
                <a:solidFill>
                  <a:schemeClr val="tx1"/>
                </a:solidFill>
                <a:latin typeface="+mn-lt"/>
              </a:rPr>
              <a:t>User </a:t>
            </a:r>
            <a:r>
              <a:rPr lang="en-US" altLang="en-US" sz="2800" dirty="0">
                <a:solidFill>
                  <a:schemeClr val="tx1"/>
                </a:solidFill>
                <a:latin typeface="+mn-lt"/>
              </a:rPr>
              <a:t>A generates a private/public key pair as </a:t>
            </a:r>
            <a:r>
              <a:rPr lang="en-US" altLang="en-US" sz="2800" dirty="0" smtClean="0">
                <a:solidFill>
                  <a:schemeClr val="tx1"/>
                </a:solidFill>
                <a:latin typeface="+mn-lt"/>
              </a:rPr>
              <a:t>shown</a:t>
            </a:r>
          </a:p>
          <a:p>
            <a:pPr>
              <a:lnSpc>
                <a:spcPct val="90000"/>
              </a:lnSpc>
              <a:spcBef>
                <a:spcPts val="800"/>
              </a:spcBef>
              <a:buSzPct val="80000"/>
              <a:buFont typeface="Wingdings" pitchFamily="2" charset="2"/>
              <a:buChar char=""/>
              <a:defRPr/>
            </a:pPr>
            <a:endParaRPr lang="en-US" altLang="en-US" sz="2800" dirty="0" smtClean="0">
              <a:solidFill>
                <a:schemeClr val="tx1"/>
              </a:solidFill>
              <a:latin typeface="+mn-lt"/>
            </a:endParaRPr>
          </a:p>
          <a:p>
            <a:pPr>
              <a:lnSpc>
                <a:spcPct val="90000"/>
              </a:lnSpc>
              <a:spcBef>
                <a:spcPts val="800"/>
              </a:spcBef>
              <a:buSzPct val="80000"/>
              <a:buFont typeface="Wingdings" pitchFamily="2" charset="2"/>
              <a:buChar char=""/>
              <a:defRPr/>
            </a:pPr>
            <a:r>
              <a:rPr lang="en-US" altLang="en-US" sz="2800" dirty="0" smtClean="0">
                <a:solidFill>
                  <a:schemeClr val="tx1"/>
                </a:solidFill>
                <a:latin typeface="+mn-lt"/>
              </a:rPr>
              <a:t>The </a:t>
            </a:r>
            <a:r>
              <a:rPr lang="en-US" altLang="en-US" sz="2800" dirty="0">
                <a:solidFill>
                  <a:schemeClr val="tx1"/>
                </a:solidFill>
                <a:latin typeface="+mn-lt"/>
              </a:rPr>
              <a:t>security of </a:t>
            </a:r>
            <a:r>
              <a:rPr lang="en-US" altLang="en-US" sz="2800" dirty="0" err="1">
                <a:solidFill>
                  <a:schemeClr val="tx1"/>
                </a:solidFill>
                <a:latin typeface="+mn-lt"/>
              </a:rPr>
              <a:t>ElGamal</a:t>
            </a:r>
            <a:r>
              <a:rPr lang="en-US" altLang="en-US" sz="2800" dirty="0">
                <a:solidFill>
                  <a:schemeClr val="tx1"/>
                </a:solidFill>
                <a:latin typeface="+mn-lt"/>
              </a:rPr>
              <a:t> is based on the difficulty of computing discrete </a:t>
            </a:r>
            <a:r>
              <a:rPr lang="en-US" altLang="en-US" sz="2800" dirty="0" smtClean="0">
                <a:solidFill>
                  <a:schemeClr val="tx1"/>
                </a:solidFill>
                <a:latin typeface="+mn-lt"/>
              </a:rPr>
              <a:t>logarithms</a:t>
            </a:r>
          </a:p>
          <a:p>
            <a:pPr>
              <a:lnSpc>
                <a:spcPct val="90000"/>
              </a:lnSpc>
              <a:spcBef>
                <a:spcPts val="800"/>
              </a:spcBef>
              <a:buSzPct val="80000"/>
              <a:buFont typeface="Wingdings" pitchFamily="2" charset="2"/>
              <a:buChar char=""/>
              <a:defRPr/>
            </a:pPr>
            <a:endParaRPr lang="en-US" altLang="en-US" sz="2800" dirty="0">
              <a:solidFill>
                <a:schemeClr val="tx1"/>
              </a:solidFill>
              <a:latin typeface="+mn-lt"/>
            </a:endParaRPr>
          </a:p>
          <a:p>
            <a:pPr>
              <a:lnSpc>
                <a:spcPct val="90000"/>
              </a:lnSpc>
              <a:spcBef>
                <a:spcPts val="800"/>
              </a:spcBef>
              <a:buSzPct val="80000"/>
              <a:buFont typeface="Wingdings" pitchFamily="2" charset="2"/>
              <a:buChar char=""/>
              <a:defRPr/>
            </a:pPr>
            <a:r>
              <a:rPr lang="en-US" altLang="en-US" sz="2800" dirty="0" smtClean="0">
                <a:solidFill>
                  <a:schemeClr val="tx1"/>
                </a:solidFill>
                <a:latin typeface="+mn-lt"/>
              </a:rPr>
              <a:t>To </a:t>
            </a:r>
            <a:r>
              <a:rPr lang="en-US" altLang="en-US" sz="2800" dirty="0">
                <a:solidFill>
                  <a:schemeClr val="tx1"/>
                </a:solidFill>
                <a:latin typeface="+mn-lt"/>
              </a:rPr>
              <a:t>recover either x given y, or k given </a:t>
            </a:r>
            <a:r>
              <a:rPr lang="en-US" altLang="en-US" sz="2800" dirty="0" smtClean="0">
                <a:solidFill>
                  <a:schemeClr val="tx1"/>
                </a:solidFill>
                <a:latin typeface="+mn-lt"/>
              </a:rPr>
              <a:t>K</a:t>
            </a:r>
            <a:endParaRPr lang="en-US" altLang="en-US" sz="2800" dirty="0">
              <a:solidFill>
                <a:schemeClr val="tx1"/>
              </a:solidFill>
              <a:latin typeface="+mn-lt"/>
            </a:endParaRPr>
          </a:p>
          <a:p>
            <a:pPr>
              <a:lnSpc>
                <a:spcPct val="90000"/>
              </a:lnSpc>
              <a:spcBef>
                <a:spcPts val="800"/>
              </a:spcBef>
              <a:buSzPct val="80000"/>
              <a:defRPr/>
            </a:pPr>
            <a:endParaRPr lang="en-AU" altLang="en-US" sz="2800" dirty="0" smtClean="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0CE1ABA0-98EA-48CD-A826-04B3D7ED1DEC}" type="slidenum">
              <a:rPr lang="en-US" altLang="en-US" smtClean="0"/>
              <a:pPr>
                <a:defRPr/>
              </a:pPr>
              <a:t>21</a:t>
            </a:fld>
            <a:endParaRPr lang="en-US" altLang="en-US"/>
          </a:p>
        </p:txBody>
      </p:sp>
    </p:spTree>
    <p:extLst>
      <p:ext uri="{BB962C8B-B14F-4D97-AF65-F5344CB8AC3E}">
        <p14:creationId xmlns:p14="http://schemas.microsoft.com/office/powerpoint/2010/main" val="186623312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ElGamal</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Cryptography</a:t>
            </a:r>
          </a:p>
        </p:txBody>
      </p:sp>
      <p:sp>
        <p:nvSpPr>
          <p:cNvPr id="15362" name="Text Box 2"/>
          <p:cNvSpPr txBox="1">
            <a:spLocks noChangeArrowheads="1"/>
          </p:cNvSpPr>
          <p:nvPr/>
        </p:nvSpPr>
        <p:spPr bwMode="auto">
          <a:xfrm>
            <a:off x="228600" y="1676400"/>
            <a:ext cx="8610600" cy="445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lnSpc>
                <a:spcPct val="90000"/>
              </a:lnSpc>
              <a:spcBef>
                <a:spcPts val="800"/>
              </a:spcBef>
              <a:buSzPct val="80000"/>
              <a:buFont typeface="Wingdings" pitchFamily="2" charset="2"/>
              <a:buChar char=""/>
              <a:defRPr/>
            </a:pPr>
            <a:r>
              <a:rPr lang="en-AU" altLang="en-US" sz="2800" dirty="0">
                <a:solidFill>
                  <a:schemeClr val="tx1"/>
                </a:solidFill>
                <a:latin typeface="+mn-lt"/>
              </a:rPr>
              <a:t>P</a:t>
            </a:r>
            <a:r>
              <a:rPr lang="en-AU" altLang="en-US" sz="2800" dirty="0" smtClean="0">
                <a:solidFill>
                  <a:schemeClr val="tx1"/>
                </a:solidFill>
                <a:latin typeface="+mn-lt"/>
              </a:rPr>
              <a:t>ublic-key cryptosystem related to D-H</a:t>
            </a:r>
          </a:p>
          <a:p>
            <a:pPr>
              <a:lnSpc>
                <a:spcPct val="90000"/>
              </a:lnSpc>
              <a:spcBef>
                <a:spcPts val="800"/>
              </a:spcBef>
              <a:buSzPct val="80000"/>
              <a:buFont typeface="Wingdings" pitchFamily="2" charset="2"/>
              <a:buChar char=""/>
              <a:defRPr/>
            </a:pPr>
            <a:endParaRPr lang="en-AU" altLang="en-US" sz="1600" dirty="0" smtClean="0">
              <a:solidFill>
                <a:schemeClr val="tx1"/>
              </a:solidFill>
              <a:latin typeface="+mn-lt"/>
            </a:endParaRPr>
          </a:p>
          <a:p>
            <a:pPr>
              <a:lnSpc>
                <a:spcPct val="90000"/>
              </a:lnSpc>
              <a:spcBef>
                <a:spcPts val="800"/>
              </a:spcBef>
              <a:buSzPct val="80000"/>
              <a:buFont typeface="Wingdings" pitchFamily="2" charset="2"/>
              <a:buChar char=""/>
              <a:defRPr/>
            </a:pPr>
            <a:r>
              <a:rPr lang="en-AU" altLang="en-US" sz="2800" dirty="0" smtClean="0">
                <a:solidFill>
                  <a:schemeClr val="tx1"/>
                </a:solidFill>
                <a:latin typeface="+mn-lt"/>
              </a:rPr>
              <a:t>Uses exponentiation in a finite field</a:t>
            </a:r>
          </a:p>
          <a:p>
            <a:pPr>
              <a:lnSpc>
                <a:spcPct val="90000"/>
              </a:lnSpc>
              <a:spcBef>
                <a:spcPts val="800"/>
              </a:spcBef>
              <a:buSzPct val="80000"/>
              <a:buFont typeface="Wingdings" pitchFamily="2" charset="2"/>
              <a:buChar char=""/>
              <a:defRPr/>
            </a:pPr>
            <a:endParaRPr lang="en-AU" altLang="en-US" sz="1800" dirty="0" smtClean="0">
              <a:solidFill>
                <a:schemeClr val="tx1"/>
              </a:solidFill>
              <a:latin typeface="+mn-lt"/>
            </a:endParaRPr>
          </a:p>
          <a:p>
            <a:pPr>
              <a:lnSpc>
                <a:spcPct val="90000"/>
              </a:lnSpc>
              <a:spcBef>
                <a:spcPts val="800"/>
              </a:spcBef>
              <a:buSzPct val="80000"/>
              <a:buFont typeface="Wingdings" pitchFamily="2" charset="2"/>
              <a:buChar char=""/>
              <a:defRPr/>
            </a:pPr>
            <a:r>
              <a:rPr lang="en-AU" altLang="en-US" sz="2800" dirty="0" smtClean="0">
                <a:solidFill>
                  <a:schemeClr val="tx1"/>
                </a:solidFill>
                <a:latin typeface="+mn-lt"/>
              </a:rPr>
              <a:t>With security based difficulty of computing discrete logarithms, as in D-H</a:t>
            </a:r>
          </a:p>
          <a:p>
            <a:pPr>
              <a:spcBef>
                <a:spcPts val="800"/>
              </a:spcBef>
              <a:buSzPct val="80000"/>
              <a:buFont typeface="Wingdings" pitchFamily="2" charset="2"/>
              <a:buChar char=""/>
              <a:defRPr/>
            </a:pPr>
            <a:endParaRPr lang="en-US" altLang="en-US" sz="1400" dirty="0" smtClean="0">
              <a:solidFill>
                <a:schemeClr val="tx1"/>
              </a:solidFill>
              <a:latin typeface="+mn-lt"/>
            </a:endParaRPr>
          </a:p>
          <a:p>
            <a:pPr>
              <a:spcBef>
                <a:spcPts val="800"/>
              </a:spcBef>
              <a:buSzPct val="80000"/>
              <a:buFont typeface="Wingdings" pitchFamily="2" charset="2"/>
              <a:buChar char=""/>
              <a:defRPr/>
            </a:pPr>
            <a:r>
              <a:rPr lang="en-US" altLang="en-US" sz="2800" dirty="0" smtClean="0">
                <a:solidFill>
                  <a:schemeClr val="tx1"/>
                </a:solidFill>
                <a:latin typeface="+mn-lt"/>
              </a:rPr>
              <a:t>Each user (</a:t>
            </a:r>
            <a:r>
              <a:rPr lang="en-US" altLang="en-US" sz="2800" dirty="0" err="1" smtClean="0">
                <a:solidFill>
                  <a:schemeClr val="tx1"/>
                </a:solidFill>
                <a:latin typeface="+mn-lt"/>
              </a:rPr>
              <a:t>eg</a:t>
            </a:r>
            <a:r>
              <a:rPr lang="en-US" altLang="en-US" sz="2800" dirty="0" smtClean="0">
                <a:solidFill>
                  <a:schemeClr val="tx1"/>
                </a:solidFill>
                <a:latin typeface="+mn-lt"/>
              </a:rPr>
              <a:t>. A) generates their key</a:t>
            </a:r>
          </a:p>
          <a:p>
            <a:pPr lvl="1">
              <a:spcBef>
                <a:spcPts val="700"/>
              </a:spcBef>
              <a:buSzPct val="50000"/>
              <a:buFont typeface="Wingdings" pitchFamily="2" charset="2"/>
              <a:buChar char=""/>
              <a:defRPr/>
            </a:pPr>
            <a:r>
              <a:rPr lang="en-AU" altLang="en-US" sz="2800" dirty="0" smtClean="0">
                <a:solidFill>
                  <a:schemeClr val="tx1"/>
                </a:solidFill>
                <a:latin typeface="+mn-lt"/>
              </a:rPr>
              <a:t>chooses a secret key (number): 1 &lt; </a:t>
            </a:r>
            <a:r>
              <a:rPr lang="en-AU" altLang="en-US" sz="2800" dirty="0" err="1" smtClean="0">
                <a:solidFill>
                  <a:schemeClr val="tx1"/>
                </a:solidFill>
                <a:latin typeface="+mn-lt"/>
              </a:rPr>
              <a:t>xA</a:t>
            </a:r>
            <a:r>
              <a:rPr lang="en-AU" altLang="en-US" sz="2800" dirty="0" smtClean="0">
                <a:solidFill>
                  <a:schemeClr val="tx1"/>
                </a:solidFill>
                <a:latin typeface="+mn-lt"/>
              </a:rPr>
              <a:t> &lt; q-1 </a:t>
            </a:r>
          </a:p>
          <a:p>
            <a:pPr lvl="1">
              <a:spcBef>
                <a:spcPts val="700"/>
              </a:spcBef>
              <a:buSzPct val="50000"/>
              <a:buFont typeface="Wingdings" pitchFamily="2" charset="2"/>
              <a:buChar char=""/>
              <a:defRPr/>
            </a:pPr>
            <a:r>
              <a:rPr lang="en-AU" altLang="en-US" sz="2800" dirty="0" smtClean="0">
                <a:solidFill>
                  <a:schemeClr val="tx1"/>
                </a:solidFill>
                <a:latin typeface="+mn-lt"/>
              </a:rPr>
              <a:t>compute their public key: </a:t>
            </a:r>
            <a:r>
              <a:rPr lang="en-AU" altLang="en-US" sz="2800" dirty="0" err="1" smtClean="0">
                <a:solidFill>
                  <a:schemeClr val="tx1"/>
                </a:solidFill>
                <a:latin typeface="+mn-lt"/>
              </a:rPr>
              <a:t>yA</a:t>
            </a:r>
            <a:r>
              <a:rPr lang="en-AU" altLang="en-US" sz="2800" dirty="0" smtClean="0">
                <a:solidFill>
                  <a:schemeClr val="tx1"/>
                </a:solidFill>
                <a:latin typeface="+mn-lt"/>
              </a:rPr>
              <a:t> = </a:t>
            </a:r>
            <a:r>
              <a:rPr lang="el-GR" altLang="en-US" sz="2800" dirty="0" smtClean="0">
                <a:solidFill>
                  <a:schemeClr val="tx1"/>
                </a:solidFill>
                <a:latin typeface="+mn-lt"/>
              </a:rPr>
              <a:t>a</a:t>
            </a:r>
            <a:r>
              <a:rPr lang="en-AU" altLang="en-US" sz="2800" dirty="0" err="1" smtClean="0">
                <a:solidFill>
                  <a:schemeClr val="tx1"/>
                </a:solidFill>
                <a:latin typeface="+mn-lt"/>
              </a:rPr>
              <a:t>xA</a:t>
            </a:r>
            <a:r>
              <a:rPr lang="en-AU" altLang="en-US" sz="2800" dirty="0" smtClean="0">
                <a:solidFill>
                  <a:schemeClr val="tx1"/>
                </a:solidFill>
                <a:latin typeface="+mn-lt"/>
              </a:rPr>
              <a:t> mod q</a:t>
            </a:r>
          </a:p>
          <a:p>
            <a:pPr>
              <a:lnSpc>
                <a:spcPct val="90000"/>
              </a:lnSpc>
              <a:spcBef>
                <a:spcPts val="800"/>
              </a:spcBef>
              <a:buSzPct val="80000"/>
              <a:defRPr/>
            </a:pPr>
            <a:endParaRPr lang="en-AU" altLang="en-US" sz="2800" dirty="0" smtClean="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D7B90366-56BD-4335-BCC8-7772235CEE08}" type="slidenum">
              <a:rPr lang="en-US" altLang="en-US" smtClean="0"/>
              <a:pPr>
                <a:defRPr/>
              </a:pPr>
              <a:t>22</a:t>
            </a:fld>
            <a:endParaRPr lang="en-US" altLang="en-US"/>
          </a:p>
        </p:txBody>
      </p:sp>
    </p:spTree>
    <p:extLst>
      <p:ext uri="{BB962C8B-B14F-4D97-AF65-F5344CB8AC3E}">
        <p14:creationId xmlns:p14="http://schemas.microsoft.com/office/powerpoint/2010/main" val="127579109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ElGamal</a:t>
            </a:r>
            <a:r>
              <a:rPr lang="en-AU" altLang="en-US" sz="4400" dirty="0">
                <a:solidFill>
                  <a:schemeClr val="tx1"/>
                </a:solidFill>
                <a:latin typeface="+mj-lt"/>
                <a:cs typeface="+mj-cs"/>
              </a:rPr>
              <a:t> Message</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Exchange</a:t>
            </a:r>
          </a:p>
        </p:txBody>
      </p:sp>
      <p:sp>
        <p:nvSpPr>
          <p:cNvPr id="16386" name="Text Box 2"/>
          <p:cNvSpPr txBox="1">
            <a:spLocks noChangeArrowheads="1"/>
          </p:cNvSpPr>
          <p:nvPr/>
        </p:nvSpPr>
        <p:spPr bwMode="auto">
          <a:xfrm>
            <a:off x="457200" y="1436688"/>
            <a:ext cx="8229600" cy="5160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lnSpc>
                <a:spcPct val="90000"/>
              </a:lnSpc>
              <a:spcBef>
                <a:spcPts val="700"/>
              </a:spcBef>
              <a:buSzPct val="80000"/>
              <a:buFont typeface="Wingdings" pitchFamily="2" charset="2"/>
              <a:buChar char=""/>
              <a:defRPr/>
            </a:pPr>
            <a:r>
              <a:rPr lang="en-US" altLang="en-US" sz="2800" dirty="0">
                <a:solidFill>
                  <a:schemeClr val="tx1"/>
                </a:solidFill>
                <a:latin typeface="+mn-lt"/>
              </a:rPr>
              <a:t>Any user B that has access to A's public key can encrypt a message as </a:t>
            </a:r>
            <a:r>
              <a:rPr lang="en-US" altLang="en-US" sz="2800" dirty="0" smtClean="0">
                <a:solidFill>
                  <a:schemeClr val="tx1"/>
                </a:solidFill>
                <a:latin typeface="+mn-lt"/>
              </a:rPr>
              <a:t>shown</a:t>
            </a:r>
          </a:p>
          <a:p>
            <a:pPr>
              <a:lnSpc>
                <a:spcPct val="90000"/>
              </a:lnSpc>
              <a:spcBef>
                <a:spcPts val="700"/>
              </a:spcBef>
              <a:buSzPct val="80000"/>
              <a:buFont typeface="Wingdings" pitchFamily="2" charset="2"/>
              <a:buChar char=""/>
              <a:defRPr/>
            </a:pPr>
            <a:endParaRPr lang="en-US" altLang="en-US" sz="1800" dirty="0" smtClean="0">
              <a:solidFill>
                <a:schemeClr val="tx1"/>
              </a:solidFill>
              <a:latin typeface="+mn-lt"/>
            </a:endParaRPr>
          </a:p>
          <a:p>
            <a:pPr>
              <a:lnSpc>
                <a:spcPct val="90000"/>
              </a:lnSpc>
              <a:spcBef>
                <a:spcPts val="700"/>
              </a:spcBef>
              <a:buSzPct val="80000"/>
              <a:buFont typeface="Wingdings" pitchFamily="2" charset="2"/>
              <a:buChar char=""/>
              <a:defRPr/>
            </a:pPr>
            <a:r>
              <a:rPr lang="en-US" altLang="en-US" sz="2800" dirty="0" smtClean="0">
                <a:solidFill>
                  <a:schemeClr val="tx1"/>
                </a:solidFill>
                <a:latin typeface="+mn-lt"/>
              </a:rPr>
              <a:t>These </a:t>
            </a:r>
            <a:r>
              <a:rPr lang="en-US" altLang="en-US" sz="2800" dirty="0">
                <a:solidFill>
                  <a:schemeClr val="tx1"/>
                </a:solidFill>
                <a:latin typeface="+mn-lt"/>
              </a:rPr>
              <a:t>steps correspond to Figure 9.1a in that Alice generates a public/private key </a:t>
            </a:r>
            <a:r>
              <a:rPr lang="en-US" altLang="en-US" sz="2800" dirty="0" smtClean="0">
                <a:solidFill>
                  <a:schemeClr val="tx1"/>
                </a:solidFill>
                <a:latin typeface="+mn-lt"/>
              </a:rPr>
              <a:t>pair</a:t>
            </a:r>
          </a:p>
          <a:p>
            <a:pPr>
              <a:lnSpc>
                <a:spcPct val="90000"/>
              </a:lnSpc>
              <a:spcBef>
                <a:spcPts val="700"/>
              </a:spcBef>
              <a:buSzPct val="80000"/>
              <a:buFont typeface="Wingdings" pitchFamily="2" charset="2"/>
              <a:buChar char=""/>
              <a:defRPr/>
            </a:pPr>
            <a:endParaRPr lang="en-US" altLang="en-US" sz="1800" dirty="0" smtClean="0">
              <a:solidFill>
                <a:schemeClr val="tx1"/>
              </a:solidFill>
              <a:latin typeface="+mn-lt"/>
            </a:endParaRPr>
          </a:p>
          <a:p>
            <a:pPr>
              <a:lnSpc>
                <a:spcPct val="90000"/>
              </a:lnSpc>
              <a:spcBef>
                <a:spcPts val="700"/>
              </a:spcBef>
              <a:buSzPct val="80000"/>
              <a:buFont typeface="Wingdings" pitchFamily="2" charset="2"/>
              <a:buChar char=""/>
              <a:defRPr/>
            </a:pPr>
            <a:r>
              <a:rPr lang="en-US" altLang="en-US" sz="2800" dirty="0" smtClean="0">
                <a:solidFill>
                  <a:schemeClr val="tx1"/>
                </a:solidFill>
                <a:latin typeface="+mn-lt"/>
              </a:rPr>
              <a:t>Bob </a:t>
            </a:r>
            <a:r>
              <a:rPr lang="en-US" altLang="en-US" sz="2800" dirty="0">
                <a:solidFill>
                  <a:schemeClr val="tx1"/>
                </a:solidFill>
                <a:latin typeface="+mn-lt"/>
              </a:rPr>
              <a:t>encrypts using Alice's public key; and Alice decrypts using her private </a:t>
            </a:r>
            <a:r>
              <a:rPr lang="en-US" altLang="en-US" sz="2800" dirty="0" smtClean="0">
                <a:solidFill>
                  <a:schemeClr val="tx1"/>
                </a:solidFill>
                <a:latin typeface="+mn-lt"/>
              </a:rPr>
              <a:t>key</a:t>
            </a:r>
          </a:p>
          <a:p>
            <a:pPr>
              <a:lnSpc>
                <a:spcPct val="90000"/>
              </a:lnSpc>
              <a:spcBef>
                <a:spcPts val="700"/>
              </a:spcBef>
              <a:buSzPct val="80000"/>
              <a:buFont typeface="Wingdings" pitchFamily="2" charset="2"/>
              <a:buChar char=""/>
              <a:defRPr/>
            </a:pPr>
            <a:endParaRPr lang="en-US" altLang="en-US" sz="1400" dirty="0" smtClean="0">
              <a:solidFill>
                <a:schemeClr val="tx1"/>
              </a:solidFill>
              <a:latin typeface="+mn-lt"/>
            </a:endParaRPr>
          </a:p>
          <a:p>
            <a:pPr>
              <a:lnSpc>
                <a:spcPct val="90000"/>
              </a:lnSpc>
              <a:spcBef>
                <a:spcPts val="700"/>
              </a:spcBef>
              <a:buSzPct val="80000"/>
              <a:buFont typeface="Wingdings" pitchFamily="2" charset="2"/>
              <a:buChar char=""/>
              <a:defRPr/>
            </a:pPr>
            <a:r>
              <a:rPr lang="en-US" altLang="en-US" sz="2800" dirty="0" smtClean="0">
                <a:solidFill>
                  <a:schemeClr val="tx1"/>
                </a:solidFill>
                <a:latin typeface="+mn-lt"/>
              </a:rPr>
              <a:t>See </a:t>
            </a:r>
            <a:r>
              <a:rPr lang="en-US" altLang="en-US" sz="2800" dirty="0">
                <a:solidFill>
                  <a:schemeClr val="tx1"/>
                </a:solidFill>
                <a:latin typeface="+mn-lt"/>
              </a:rPr>
              <a:t>text for details of why these steps result in M being </a:t>
            </a:r>
            <a:r>
              <a:rPr lang="en-US" altLang="en-US" sz="2800" dirty="0" smtClean="0">
                <a:solidFill>
                  <a:schemeClr val="tx1"/>
                </a:solidFill>
                <a:latin typeface="+mn-lt"/>
              </a:rPr>
              <a:t>recovered</a:t>
            </a:r>
          </a:p>
        </p:txBody>
      </p:sp>
      <p:sp>
        <p:nvSpPr>
          <p:cNvPr id="2" name="Slide Number Placeholder 1"/>
          <p:cNvSpPr>
            <a:spLocks noGrp="1"/>
          </p:cNvSpPr>
          <p:nvPr>
            <p:ph type="sldNum" sz="quarter" idx="12"/>
          </p:nvPr>
        </p:nvSpPr>
        <p:spPr/>
        <p:txBody>
          <a:bodyPr/>
          <a:lstStyle/>
          <a:p>
            <a:pPr>
              <a:defRPr/>
            </a:pPr>
            <a:fld id="{FDC0CB5D-4489-4201-BD23-FF4B1E38DBF6}" type="slidenum">
              <a:rPr lang="en-US" altLang="en-US" smtClean="0"/>
              <a:pPr>
                <a:defRPr/>
              </a:pPr>
              <a:t>23</a:t>
            </a:fld>
            <a:endParaRPr lang="en-US" altLang="en-US"/>
          </a:p>
        </p:txBody>
      </p:sp>
    </p:spTree>
    <p:extLst>
      <p:ext uri="{BB962C8B-B14F-4D97-AF65-F5344CB8AC3E}">
        <p14:creationId xmlns:p14="http://schemas.microsoft.com/office/powerpoint/2010/main" val="77672261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ElGamal</a:t>
            </a:r>
            <a:r>
              <a:rPr lang="en-AU" altLang="en-US" sz="4400" dirty="0">
                <a:solidFill>
                  <a:schemeClr val="tx1"/>
                </a:solidFill>
                <a:latin typeface="+mj-lt"/>
                <a:cs typeface="+mj-cs"/>
              </a:rPr>
              <a:t> Message</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Exchange</a:t>
            </a:r>
          </a:p>
        </p:txBody>
      </p:sp>
      <p:pic>
        <p:nvPicPr>
          <p:cNvPr id="36867" name="Picture 2"/>
          <p:cNvPicPr>
            <a:picLocks noChangeAspect="1" noChangeArrowheads="1"/>
          </p:cNvPicPr>
          <p:nvPr/>
        </p:nvPicPr>
        <p:blipFill>
          <a:blip r:embed="rId3">
            <a:extLst>
              <a:ext uri="{28A0092B-C50C-407E-A947-70E740481C1C}">
                <a14:useLocalDpi xmlns:a14="http://schemas.microsoft.com/office/drawing/2010/main" val="0"/>
              </a:ext>
            </a:extLst>
          </a:blip>
          <a:srcRect l="31277" t="24501" r="23570" b="28944"/>
          <a:stretch>
            <a:fillRect/>
          </a:stretch>
        </p:blipFill>
        <p:spPr bwMode="auto">
          <a:xfrm>
            <a:off x="827088" y="1341438"/>
            <a:ext cx="8002587" cy="465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81E7F07D-903F-495C-BDD8-D8E7F4AA4DCC}" type="slidenum">
              <a:rPr lang="en-US" altLang="en-US" smtClean="0"/>
              <a:pPr>
                <a:defRPr/>
              </a:pPr>
              <a:t>24</a:t>
            </a:fld>
            <a:endParaRPr lang="en-US" altLang="en-US"/>
          </a:p>
        </p:txBody>
      </p:sp>
    </p:spTree>
    <p:extLst>
      <p:ext uri="{BB962C8B-B14F-4D97-AF65-F5344CB8AC3E}">
        <p14:creationId xmlns:p14="http://schemas.microsoft.com/office/powerpoint/2010/main" val="26199610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ElGamal</a:t>
            </a:r>
            <a:r>
              <a:rPr lang="en-AU" altLang="en-US" sz="4400" dirty="0">
                <a:solidFill>
                  <a:schemeClr val="tx1"/>
                </a:solidFill>
                <a:latin typeface="+mj-lt"/>
                <a:cs typeface="+mj-cs"/>
              </a:rPr>
              <a:t> Message</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Exchange</a:t>
            </a:r>
          </a:p>
        </p:txBody>
      </p:sp>
      <p:sp>
        <p:nvSpPr>
          <p:cNvPr id="16386" name="Text Box 2"/>
          <p:cNvSpPr txBox="1">
            <a:spLocks noChangeArrowheads="1"/>
          </p:cNvSpPr>
          <p:nvPr/>
        </p:nvSpPr>
        <p:spPr bwMode="auto">
          <a:xfrm>
            <a:off x="457200" y="1484313"/>
            <a:ext cx="8229600" cy="5160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lnSpc>
                <a:spcPct val="90000"/>
              </a:lnSpc>
              <a:spcBef>
                <a:spcPts val="700"/>
              </a:spcBef>
              <a:buSzPct val="80000"/>
              <a:buFont typeface="Wingdings" pitchFamily="2" charset="2"/>
              <a:buChar char=""/>
              <a:defRPr/>
            </a:pPr>
            <a:r>
              <a:rPr lang="en-US" altLang="en-US" sz="2800" dirty="0" smtClean="0">
                <a:solidFill>
                  <a:schemeClr val="tx1"/>
                </a:solidFill>
                <a:latin typeface="+mn-lt"/>
              </a:rPr>
              <a:t>K </a:t>
            </a:r>
            <a:r>
              <a:rPr lang="en-US" altLang="en-US" sz="2800" dirty="0">
                <a:solidFill>
                  <a:schemeClr val="tx1"/>
                </a:solidFill>
                <a:latin typeface="+mn-lt"/>
              </a:rPr>
              <a:t>functions as a one-time key, used to encrypt and decrypt the </a:t>
            </a:r>
            <a:r>
              <a:rPr lang="en-US" altLang="en-US" sz="2800" dirty="0" smtClean="0">
                <a:solidFill>
                  <a:schemeClr val="tx1"/>
                </a:solidFill>
                <a:latin typeface="+mn-lt"/>
              </a:rPr>
              <a:t>message</a:t>
            </a:r>
          </a:p>
          <a:p>
            <a:pPr>
              <a:lnSpc>
                <a:spcPct val="90000"/>
              </a:lnSpc>
              <a:spcBef>
                <a:spcPts val="700"/>
              </a:spcBef>
              <a:buSzPct val="80000"/>
              <a:buFont typeface="Wingdings" pitchFamily="2" charset="2"/>
              <a:buChar char=""/>
              <a:defRPr/>
            </a:pPr>
            <a:endParaRPr lang="en-US" altLang="en-US" sz="2800" dirty="0" smtClean="0">
              <a:solidFill>
                <a:schemeClr val="tx1"/>
              </a:solidFill>
              <a:latin typeface="+mn-lt"/>
            </a:endParaRPr>
          </a:p>
          <a:p>
            <a:pPr>
              <a:lnSpc>
                <a:spcPct val="90000"/>
              </a:lnSpc>
              <a:spcBef>
                <a:spcPts val="700"/>
              </a:spcBef>
              <a:buSzPct val="80000"/>
              <a:buFont typeface="Wingdings" pitchFamily="2" charset="2"/>
              <a:buChar char=""/>
              <a:defRPr/>
            </a:pPr>
            <a:r>
              <a:rPr lang="en-US" altLang="en-US" sz="2800" dirty="0" smtClean="0">
                <a:solidFill>
                  <a:schemeClr val="tx1"/>
                </a:solidFill>
                <a:latin typeface="+mn-lt"/>
              </a:rPr>
              <a:t>If </a:t>
            </a:r>
            <a:r>
              <a:rPr lang="en-US" altLang="en-US" sz="2800" dirty="0">
                <a:solidFill>
                  <a:schemeClr val="tx1"/>
                </a:solidFill>
                <a:latin typeface="+mn-lt"/>
              </a:rPr>
              <a:t>a message must be broken up into blocks and sent as a sequence of encrypted blocks, a unique value of k should be used for each </a:t>
            </a:r>
            <a:r>
              <a:rPr lang="en-US" altLang="en-US" sz="2800" dirty="0" smtClean="0">
                <a:solidFill>
                  <a:schemeClr val="tx1"/>
                </a:solidFill>
                <a:latin typeface="+mn-lt"/>
              </a:rPr>
              <a:t>block</a:t>
            </a:r>
          </a:p>
          <a:p>
            <a:pPr>
              <a:lnSpc>
                <a:spcPct val="90000"/>
              </a:lnSpc>
              <a:spcBef>
                <a:spcPts val="700"/>
              </a:spcBef>
              <a:buSzPct val="80000"/>
              <a:buFont typeface="Wingdings" pitchFamily="2" charset="2"/>
              <a:buChar char=""/>
              <a:defRPr/>
            </a:pPr>
            <a:endParaRPr lang="en-US" altLang="en-US" sz="2800" dirty="0" smtClean="0">
              <a:solidFill>
                <a:schemeClr val="tx1"/>
              </a:solidFill>
              <a:latin typeface="+mn-lt"/>
            </a:endParaRPr>
          </a:p>
          <a:p>
            <a:pPr>
              <a:lnSpc>
                <a:spcPct val="90000"/>
              </a:lnSpc>
              <a:spcBef>
                <a:spcPts val="700"/>
              </a:spcBef>
              <a:buSzPct val="80000"/>
              <a:buFont typeface="Wingdings" pitchFamily="2" charset="2"/>
              <a:buChar char=""/>
              <a:defRPr/>
            </a:pPr>
            <a:r>
              <a:rPr lang="en-US" altLang="en-US" sz="2800" dirty="0" smtClean="0">
                <a:solidFill>
                  <a:schemeClr val="tx1"/>
                </a:solidFill>
                <a:latin typeface="+mn-lt"/>
              </a:rPr>
              <a:t>If </a:t>
            </a:r>
            <a:r>
              <a:rPr lang="en-US" altLang="en-US" sz="2800" dirty="0">
                <a:solidFill>
                  <a:schemeClr val="tx1"/>
                </a:solidFill>
                <a:latin typeface="+mn-lt"/>
              </a:rPr>
              <a:t>k is used for more than one block, knowledge of one block m  of the message enables the user to compute other </a:t>
            </a:r>
            <a:r>
              <a:rPr lang="en-US" altLang="en-US" sz="2800" dirty="0" smtClean="0">
                <a:solidFill>
                  <a:schemeClr val="tx1"/>
                </a:solidFill>
                <a:latin typeface="+mn-lt"/>
              </a:rPr>
              <a:t>blocks</a:t>
            </a:r>
            <a:endParaRPr lang="en-US" altLang="en-US" sz="2800" dirty="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7DBE5CE4-0DF3-44E0-8817-EB855F2AF440}" type="slidenum">
              <a:rPr lang="en-US" altLang="en-US" smtClean="0"/>
              <a:pPr>
                <a:defRPr/>
              </a:pPr>
              <a:t>25</a:t>
            </a:fld>
            <a:endParaRPr lang="en-US" altLang="en-US"/>
          </a:p>
        </p:txBody>
      </p:sp>
    </p:spTree>
    <p:extLst>
      <p:ext uri="{BB962C8B-B14F-4D97-AF65-F5344CB8AC3E}">
        <p14:creationId xmlns:p14="http://schemas.microsoft.com/office/powerpoint/2010/main" val="329438661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ElGamal</a:t>
            </a:r>
            <a:r>
              <a:rPr lang="en-AU" altLang="en-US" sz="4400" dirty="0">
                <a:solidFill>
                  <a:schemeClr val="tx1"/>
                </a:solidFill>
                <a:latin typeface="+mj-lt"/>
                <a:cs typeface="+mj-cs"/>
              </a:rPr>
              <a:t> Message</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Exchange</a:t>
            </a:r>
          </a:p>
        </p:txBody>
      </p:sp>
      <p:sp>
        <p:nvSpPr>
          <p:cNvPr id="16386" name="Text Box 2"/>
          <p:cNvSpPr txBox="1">
            <a:spLocks noChangeArrowheads="1"/>
          </p:cNvSpPr>
          <p:nvPr/>
        </p:nvSpPr>
        <p:spPr bwMode="auto">
          <a:xfrm>
            <a:off x="457200" y="1581150"/>
            <a:ext cx="8229600" cy="5160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lnSpc>
                <a:spcPct val="90000"/>
              </a:lnSpc>
              <a:spcBef>
                <a:spcPts val="700"/>
              </a:spcBef>
              <a:buSzPct val="80000"/>
              <a:buFont typeface="Wingdings" pitchFamily="2" charset="2"/>
              <a:buChar char=""/>
              <a:defRPr/>
            </a:pPr>
            <a:r>
              <a:rPr lang="en-US" altLang="en-US" sz="2800" dirty="0" smtClean="0">
                <a:solidFill>
                  <a:schemeClr val="tx1"/>
                </a:solidFill>
                <a:latin typeface="+mn-lt"/>
              </a:rPr>
              <a:t>The </a:t>
            </a:r>
            <a:r>
              <a:rPr lang="en-US" altLang="en-US" sz="2800" dirty="0">
                <a:solidFill>
                  <a:schemeClr val="tx1"/>
                </a:solidFill>
                <a:latin typeface="+mn-lt"/>
              </a:rPr>
              <a:t>basic idea with El Gamal encryption is to choose a random key, protect </a:t>
            </a:r>
            <a:r>
              <a:rPr lang="en-US" altLang="en-US" sz="2800" dirty="0" smtClean="0">
                <a:solidFill>
                  <a:schemeClr val="tx1"/>
                </a:solidFill>
                <a:latin typeface="+mn-lt"/>
              </a:rPr>
              <a:t>it</a:t>
            </a:r>
          </a:p>
          <a:p>
            <a:pPr>
              <a:lnSpc>
                <a:spcPct val="90000"/>
              </a:lnSpc>
              <a:spcBef>
                <a:spcPts val="700"/>
              </a:spcBef>
              <a:buSzPct val="80000"/>
              <a:buFont typeface="Wingdings" pitchFamily="2" charset="2"/>
              <a:buChar char=""/>
              <a:defRPr/>
            </a:pPr>
            <a:endParaRPr lang="en-US" altLang="en-US" sz="2800" dirty="0">
              <a:solidFill>
                <a:schemeClr val="tx1"/>
              </a:solidFill>
              <a:latin typeface="+mn-lt"/>
            </a:endParaRPr>
          </a:p>
          <a:p>
            <a:pPr>
              <a:lnSpc>
                <a:spcPct val="90000"/>
              </a:lnSpc>
              <a:spcBef>
                <a:spcPts val="700"/>
              </a:spcBef>
              <a:buSzPct val="80000"/>
              <a:buFont typeface="Wingdings" pitchFamily="2" charset="2"/>
              <a:buChar char=""/>
              <a:defRPr/>
            </a:pPr>
            <a:r>
              <a:rPr lang="en-US" altLang="en-US" sz="2800" dirty="0" smtClean="0">
                <a:solidFill>
                  <a:schemeClr val="tx1"/>
                </a:solidFill>
                <a:latin typeface="+mn-lt"/>
              </a:rPr>
              <a:t>Then </a:t>
            </a:r>
            <a:r>
              <a:rPr lang="en-US" altLang="en-US" sz="2800" dirty="0">
                <a:solidFill>
                  <a:schemeClr val="tx1"/>
                </a:solidFill>
                <a:latin typeface="+mn-lt"/>
              </a:rPr>
              <a:t>use it to scramble the message by multiplying the message with </a:t>
            </a:r>
            <a:r>
              <a:rPr lang="en-US" altLang="en-US" sz="2800" dirty="0" smtClean="0">
                <a:solidFill>
                  <a:schemeClr val="tx1"/>
                </a:solidFill>
                <a:latin typeface="+mn-lt"/>
              </a:rPr>
              <a:t>it</a:t>
            </a:r>
          </a:p>
          <a:p>
            <a:pPr>
              <a:lnSpc>
                <a:spcPct val="90000"/>
              </a:lnSpc>
              <a:spcBef>
                <a:spcPts val="700"/>
              </a:spcBef>
              <a:buSzPct val="80000"/>
              <a:buFont typeface="Wingdings" pitchFamily="2" charset="2"/>
              <a:buChar char=""/>
              <a:defRPr/>
            </a:pPr>
            <a:endParaRPr lang="en-US" altLang="en-US" sz="2800" dirty="0" smtClean="0">
              <a:solidFill>
                <a:schemeClr val="tx1"/>
              </a:solidFill>
              <a:latin typeface="+mn-lt"/>
            </a:endParaRPr>
          </a:p>
          <a:p>
            <a:pPr>
              <a:lnSpc>
                <a:spcPct val="90000"/>
              </a:lnSpc>
              <a:spcBef>
                <a:spcPts val="700"/>
              </a:spcBef>
              <a:buSzPct val="80000"/>
              <a:buFont typeface="Wingdings" pitchFamily="2" charset="2"/>
              <a:buChar char=""/>
              <a:defRPr/>
            </a:pPr>
            <a:r>
              <a:rPr lang="en-US" altLang="en-US" sz="2800" dirty="0" smtClean="0">
                <a:solidFill>
                  <a:schemeClr val="tx1"/>
                </a:solidFill>
                <a:latin typeface="+mn-lt"/>
              </a:rPr>
              <a:t>Two </a:t>
            </a:r>
            <a:r>
              <a:rPr lang="en-US" altLang="en-US" sz="2800" dirty="0">
                <a:solidFill>
                  <a:schemeClr val="tx1"/>
                </a:solidFill>
                <a:latin typeface="+mn-lt"/>
              </a:rPr>
              <a:t>bits of info have to be sent: the first to recover this temporary </a:t>
            </a:r>
            <a:r>
              <a:rPr lang="en-US" altLang="en-US" sz="2800" dirty="0" smtClean="0">
                <a:solidFill>
                  <a:schemeClr val="tx1"/>
                </a:solidFill>
                <a:latin typeface="+mn-lt"/>
              </a:rPr>
              <a:t>key</a:t>
            </a:r>
          </a:p>
          <a:p>
            <a:pPr>
              <a:lnSpc>
                <a:spcPct val="90000"/>
              </a:lnSpc>
              <a:spcBef>
                <a:spcPts val="700"/>
              </a:spcBef>
              <a:buSzPct val="80000"/>
              <a:buFont typeface="Wingdings" pitchFamily="2" charset="2"/>
              <a:buChar char=""/>
              <a:defRPr/>
            </a:pPr>
            <a:endParaRPr lang="en-US" altLang="en-US" sz="2800" dirty="0">
              <a:solidFill>
                <a:schemeClr val="tx1"/>
              </a:solidFill>
              <a:latin typeface="+mn-lt"/>
            </a:endParaRPr>
          </a:p>
          <a:p>
            <a:pPr>
              <a:lnSpc>
                <a:spcPct val="90000"/>
              </a:lnSpc>
              <a:spcBef>
                <a:spcPts val="700"/>
              </a:spcBef>
              <a:buSzPct val="80000"/>
              <a:buFont typeface="Wingdings" pitchFamily="2" charset="2"/>
              <a:buChar char=""/>
              <a:defRPr/>
            </a:pPr>
            <a:r>
              <a:rPr lang="en-US" altLang="en-US" sz="2800" dirty="0" smtClean="0">
                <a:solidFill>
                  <a:schemeClr val="tx1"/>
                </a:solidFill>
                <a:latin typeface="+mn-lt"/>
              </a:rPr>
              <a:t>The </a:t>
            </a:r>
            <a:r>
              <a:rPr lang="en-US" altLang="en-US" sz="2800" dirty="0">
                <a:solidFill>
                  <a:schemeClr val="tx1"/>
                </a:solidFill>
                <a:latin typeface="+mn-lt"/>
              </a:rPr>
              <a:t>second the actual scrambled </a:t>
            </a:r>
            <a:r>
              <a:rPr lang="en-US" altLang="en-US" sz="2800" dirty="0" smtClean="0">
                <a:solidFill>
                  <a:schemeClr val="tx1"/>
                </a:solidFill>
                <a:latin typeface="+mn-lt"/>
              </a:rPr>
              <a:t>message</a:t>
            </a:r>
          </a:p>
          <a:p>
            <a:pPr>
              <a:lnSpc>
                <a:spcPct val="90000"/>
              </a:lnSpc>
              <a:spcBef>
                <a:spcPts val="700"/>
              </a:spcBef>
              <a:buSzPct val="80000"/>
              <a:buFont typeface="Wingdings" pitchFamily="2" charset="2"/>
              <a:buChar char=""/>
              <a:defRPr/>
            </a:pPr>
            <a:endParaRPr lang="en-US" altLang="en-US" sz="2800" dirty="0" smtClean="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1ED4E00B-DD7E-4156-A850-C8D7F2B74B50}" type="slidenum">
              <a:rPr lang="en-US" altLang="en-US" smtClean="0"/>
              <a:pPr>
                <a:defRPr/>
              </a:pPr>
              <a:t>26</a:t>
            </a:fld>
            <a:endParaRPr lang="en-US" altLang="en-US"/>
          </a:p>
        </p:txBody>
      </p:sp>
    </p:spTree>
    <p:extLst>
      <p:ext uri="{BB962C8B-B14F-4D97-AF65-F5344CB8AC3E}">
        <p14:creationId xmlns:p14="http://schemas.microsoft.com/office/powerpoint/2010/main" val="264512441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FFFFFF"/>
                </a:solidFill>
                <a:latin typeface="Arial" charset="0"/>
                <a:ea typeface="ＭＳ Ｐゴシック" pitchFamily="34" charset="-128"/>
              </a:defRPr>
            </a:lvl9pPr>
          </a:lstStyle>
          <a:p>
            <a:pPr algn="ctr">
              <a:defRPr/>
            </a:pPr>
            <a:r>
              <a:rPr lang="en-AU" altLang="en-US" sz="4400" dirty="0" err="1">
                <a:solidFill>
                  <a:schemeClr val="tx1"/>
                </a:solidFill>
                <a:latin typeface="+mj-lt"/>
                <a:cs typeface="+mj-cs"/>
              </a:rPr>
              <a:t>ElGamal</a:t>
            </a:r>
            <a:r>
              <a:rPr lang="en-AU" altLang="en-US" sz="4400" dirty="0">
                <a:solidFill>
                  <a:schemeClr val="tx1"/>
                </a:solidFill>
                <a:latin typeface="+mj-lt"/>
                <a:cs typeface="+mj-cs"/>
              </a:rPr>
              <a:t> Message</a:t>
            </a:r>
            <a:r>
              <a:rPr lang="en-AU" altLang="en-US" sz="4400" b="1" dirty="0" smtClean="0">
                <a:solidFill>
                  <a:srgbClr val="D9D9FF"/>
                </a:solidFill>
                <a:effectLst>
                  <a:outerShdw blurRad="38100" dist="38100" dir="2700000" algn="tl">
                    <a:srgbClr val="000000"/>
                  </a:outerShdw>
                </a:effectLst>
              </a:rPr>
              <a:t> </a:t>
            </a:r>
            <a:r>
              <a:rPr lang="en-AU" altLang="en-US" sz="4400" dirty="0">
                <a:solidFill>
                  <a:schemeClr val="tx1"/>
                </a:solidFill>
                <a:latin typeface="+mj-lt"/>
                <a:cs typeface="+mj-cs"/>
              </a:rPr>
              <a:t>Exchange</a:t>
            </a:r>
          </a:p>
        </p:txBody>
      </p:sp>
      <p:sp>
        <p:nvSpPr>
          <p:cNvPr id="16386" name="Text Box 2"/>
          <p:cNvSpPr txBox="1">
            <a:spLocks noChangeArrowheads="1"/>
          </p:cNvSpPr>
          <p:nvPr/>
        </p:nvSpPr>
        <p:spPr bwMode="auto">
          <a:xfrm>
            <a:off x="457200" y="1508125"/>
            <a:ext cx="8229600" cy="5160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1pPr>
            <a:lvl2pPr marL="739775" indent="-28257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sz="2400">
                <a:solidFill>
                  <a:srgbClr val="FFFFFF"/>
                </a:solidFill>
                <a:latin typeface="Arial" charset="0"/>
                <a:ea typeface="ＭＳ Ｐゴシック" pitchFamily="34" charset="-128"/>
              </a:defRPr>
            </a:lvl9pPr>
          </a:lstStyle>
          <a:p>
            <a:pPr>
              <a:lnSpc>
                <a:spcPct val="90000"/>
              </a:lnSpc>
              <a:spcBef>
                <a:spcPts val="700"/>
              </a:spcBef>
              <a:buSzPct val="80000"/>
              <a:buFont typeface="Wingdings" pitchFamily="2" charset="2"/>
              <a:buChar char=""/>
              <a:defRPr/>
            </a:pPr>
            <a:r>
              <a:rPr lang="en-US" altLang="en-US" sz="2800" dirty="0" smtClean="0">
                <a:solidFill>
                  <a:schemeClr val="tx1"/>
                </a:solidFill>
                <a:latin typeface="+mn-lt"/>
              </a:rPr>
              <a:t>See </a:t>
            </a:r>
            <a:r>
              <a:rPr lang="en-US" altLang="en-US" sz="2800" dirty="0">
                <a:solidFill>
                  <a:schemeClr val="tx1"/>
                </a:solidFill>
                <a:latin typeface="+mn-lt"/>
              </a:rPr>
              <a:t>that El Gamal encryption involves 1 modulo exponentiation </a:t>
            </a:r>
            <a:endParaRPr lang="en-US" altLang="en-US" sz="2800" dirty="0" smtClean="0">
              <a:solidFill>
                <a:schemeClr val="tx1"/>
              </a:solidFill>
              <a:latin typeface="+mn-lt"/>
            </a:endParaRPr>
          </a:p>
          <a:p>
            <a:pPr>
              <a:lnSpc>
                <a:spcPct val="90000"/>
              </a:lnSpc>
              <a:spcBef>
                <a:spcPts val="700"/>
              </a:spcBef>
              <a:buSzPct val="80000"/>
              <a:buFont typeface="Wingdings" pitchFamily="2" charset="2"/>
              <a:buChar char=""/>
              <a:defRPr/>
            </a:pPr>
            <a:endParaRPr lang="en-US" altLang="en-US" sz="2800" dirty="0">
              <a:solidFill>
                <a:schemeClr val="tx1"/>
              </a:solidFill>
              <a:latin typeface="+mn-lt"/>
            </a:endParaRPr>
          </a:p>
          <a:p>
            <a:pPr>
              <a:lnSpc>
                <a:spcPct val="90000"/>
              </a:lnSpc>
              <a:spcBef>
                <a:spcPts val="700"/>
              </a:spcBef>
              <a:buSzPct val="80000"/>
              <a:buFont typeface="Wingdings" pitchFamily="2" charset="2"/>
              <a:buChar char=""/>
              <a:defRPr/>
            </a:pPr>
            <a:r>
              <a:rPr lang="en-US" altLang="en-US" sz="2800" dirty="0">
                <a:solidFill>
                  <a:schemeClr val="tx1"/>
                </a:solidFill>
                <a:latin typeface="+mn-lt"/>
              </a:rPr>
              <a:t>A</a:t>
            </a:r>
            <a:r>
              <a:rPr lang="en-US" altLang="en-US" sz="2800" dirty="0" smtClean="0">
                <a:solidFill>
                  <a:schemeClr val="tx1"/>
                </a:solidFill>
                <a:latin typeface="+mn-lt"/>
              </a:rPr>
              <a:t>nd </a:t>
            </a:r>
            <a:r>
              <a:rPr lang="en-US" altLang="en-US" sz="2800" dirty="0">
                <a:solidFill>
                  <a:schemeClr val="tx1"/>
                </a:solidFill>
                <a:latin typeface="+mn-lt"/>
              </a:rPr>
              <a:t>a multiplication (vs 1 exponentiation for RSA</a:t>
            </a:r>
            <a:r>
              <a:rPr lang="en-US" altLang="en-US" sz="2800" dirty="0" smtClean="0">
                <a:solidFill>
                  <a:schemeClr val="tx1"/>
                </a:solidFill>
                <a:latin typeface="+mn-lt"/>
              </a:rPr>
              <a:t>)</a:t>
            </a:r>
            <a:endParaRPr lang="en-US" altLang="en-US" sz="2800" dirty="0">
              <a:solidFill>
                <a:schemeClr val="tx1"/>
              </a:solidFill>
              <a:latin typeface="+mn-lt"/>
            </a:endParaRPr>
          </a:p>
        </p:txBody>
      </p:sp>
      <p:sp>
        <p:nvSpPr>
          <p:cNvPr id="2" name="Slide Number Placeholder 1"/>
          <p:cNvSpPr>
            <a:spLocks noGrp="1"/>
          </p:cNvSpPr>
          <p:nvPr>
            <p:ph type="sldNum" sz="quarter" idx="12"/>
          </p:nvPr>
        </p:nvSpPr>
        <p:spPr/>
        <p:txBody>
          <a:bodyPr/>
          <a:lstStyle/>
          <a:p>
            <a:pPr>
              <a:defRPr/>
            </a:pPr>
            <a:fld id="{24FB373D-AA30-46E7-B095-BFD1E4F2E5CF}" type="slidenum">
              <a:rPr lang="en-US" altLang="en-US" smtClean="0"/>
              <a:pPr>
                <a:defRPr/>
              </a:pPr>
              <a:t>27</a:t>
            </a:fld>
            <a:endParaRPr lang="en-US" altLang="en-US"/>
          </a:p>
        </p:txBody>
      </p:sp>
    </p:spTree>
    <p:extLst>
      <p:ext uri="{BB962C8B-B14F-4D97-AF65-F5344CB8AC3E}">
        <p14:creationId xmlns:p14="http://schemas.microsoft.com/office/powerpoint/2010/main" val="124468188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en-US" dirty="0" smtClean="0">
                <a:ea typeface="ＭＳ Ｐゴシック" pitchFamily="34" charset="-128"/>
              </a:rPr>
              <a:t>Hash Function</a:t>
            </a:r>
            <a:endParaRPr lang="en-AU" altLang="en-US" dirty="0" smtClean="0">
              <a:ea typeface="ＭＳ Ｐゴシック" pitchFamily="34" charset="-128"/>
            </a:endParaRPr>
          </a:p>
        </p:txBody>
      </p:sp>
      <p:sp>
        <p:nvSpPr>
          <p:cNvPr id="65539" name="Rectangle 3"/>
          <p:cNvSpPr>
            <a:spLocks noGrp="1" noChangeArrowheads="1"/>
          </p:cNvSpPr>
          <p:nvPr>
            <p:ph idx="1"/>
          </p:nvPr>
        </p:nvSpPr>
        <p:spPr/>
        <p:txBody>
          <a:bodyPr/>
          <a:lstStyle/>
          <a:p>
            <a:pPr eaLnBrk="1" hangingPunct="1"/>
            <a:r>
              <a:rPr lang="en-US" altLang="en-US" dirty="0" smtClean="0">
                <a:ea typeface="ＭＳ Ｐゴシック" pitchFamily="34" charset="-128"/>
              </a:rPr>
              <a:t>have considered:</a:t>
            </a:r>
          </a:p>
          <a:p>
            <a:pPr lvl="1" eaLnBrk="1" hangingPunct="1"/>
            <a:r>
              <a:rPr lang="en-US" altLang="en-US" dirty="0" smtClean="0">
                <a:ea typeface="ＭＳ Ｐゴシック" pitchFamily="34" charset="-128"/>
              </a:rPr>
              <a:t>hash functions</a:t>
            </a:r>
          </a:p>
          <a:p>
            <a:pPr lvl="2" eaLnBrk="1" hangingPunct="1"/>
            <a:r>
              <a:rPr lang="en-US" altLang="en-US" dirty="0" smtClean="0">
                <a:ea typeface="ＭＳ Ｐゴシック" pitchFamily="34" charset="-128"/>
              </a:rPr>
              <a:t>uses, requirements, security</a:t>
            </a:r>
          </a:p>
          <a:p>
            <a:pPr lvl="1" eaLnBrk="1" hangingPunct="1"/>
            <a:r>
              <a:rPr lang="en-US" altLang="en-US" dirty="0" smtClean="0">
                <a:ea typeface="ＭＳ Ｐゴシック" pitchFamily="34" charset="-128"/>
              </a:rPr>
              <a:t>hash functions based on block ciphers</a:t>
            </a:r>
          </a:p>
          <a:p>
            <a:pPr lvl="1" eaLnBrk="1" hangingPunct="1"/>
            <a:r>
              <a:rPr lang="en-US" altLang="en-US" dirty="0" smtClean="0">
                <a:ea typeface="ＭＳ Ｐゴシック" pitchFamily="34" charset="-128"/>
              </a:rPr>
              <a:t>SHA-1, SHA-2, SHA-3</a:t>
            </a:r>
          </a:p>
          <a:p>
            <a:pPr lvl="1" eaLnBrk="1" hangingPunct="1"/>
            <a:endParaRPr lang="en-US" altLang="en-US" dirty="0" smtClean="0">
              <a:ea typeface="ＭＳ Ｐゴシック" pitchFamily="34" charset="-128"/>
            </a:endParaRPr>
          </a:p>
          <a:p>
            <a:pPr lvl="1" eaLnBrk="1" hangingPunct="1"/>
            <a:endParaRPr lang="en-AU" altLang="en-US"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BF506513-6672-44F6-949C-2B6118383246}" type="slidenum">
              <a:rPr lang="en-US" altLang="en-US" smtClean="0"/>
              <a:pPr>
                <a:defRPr/>
              </a:pPr>
              <a:t>28</a:t>
            </a:fld>
            <a:endParaRPr lang="en-US" altLang="en-US"/>
          </a:p>
        </p:txBody>
      </p:sp>
    </p:spTree>
    <p:extLst>
      <p:ext uri="{BB962C8B-B14F-4D97-AF65-F5344CB8AC3E}">
        <p14:creationId xmlns:p14="http://schemas.microsoft.com/office/powerpoint/2010/main" val="635999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ea typeface="ＭＳ Ｐゴシック" pitchFamily="34" charset="-128"/>
              </a:rPr>
              <a:t>Hash Functions</a:t>
            </a:r>
            <a:endParaRPr lang="en-AU" altLang="en-US" smtClean="0">
              <a:ea typeface="ＭＳ Ｐゴシック" pitchFamily="34" charset="-128"/>
            </a:endParaRPr>
          </a:p>
        </p:txBody>
      </p:sp>
      <p:sp>
        <p:nvSpPr>
          <p:cNvPr id="11267" name="Rectangle 3"/>
          <p:cNvSpPr>
            <a:spLocks noGrp="1" noChangeArrowheads="1"/>
          </p:cNvSpPr>
          <p:nvPr>
            <p:ph idx="1"/>
          </p:nvPr>
        </p:nvSpPr>
        <p:spPr>
          <a:xfrm>
            <a:off x="304800" y="1676400"/>
            <a:ext cx="8610600" cy="4876800"/>
          </a:xfrm>
        </p:spPr>
        <p:txBody>
          <a:bodyPr/>
          <a:lstStyle/>
          <a:p>
            <a:pPr eaLnBrk="1" hangingPunct="1"/>
            <a:r>
              <a:rPr lang="en-AU" altLang="en-US" smtClean="0">
                <a:ea typeface="ＭＳ Ｐゴシック" pitchFamily="34" charset="-128"/>
              </a:rPr>
              <a:t>Condenses arbitrary message to fixed size</a:t>
            </a:r>
          </a:p>
          <a:p>
            <a:pPr lvl="1" eaLnBrk="1" hangingPunct="1">
              <a:buFont typeface="Wingdings" pitchFamily="2" charset="2"/>
              <a:buNone/>
            </a:pPr>
            <a:r>
              <a:rPr lang="en-US" altLang="en-US" smtClean="0">
                <a:latin typeface="Courier New" pitchFamily="49" charset="0"/>
              </a:rPr>
              <a:t>h = H(M)</a:t>
            </a:r>
            <a:r>
              <a:rPr lang="en-AU" altLang="en-US" smtClean="0"/>
              <a:t> </a:t>
            </a:r>
          </a:p>
          <a:p>
            <a:pPr eaLnBrk="1" hangingPunct="1"/>
            <a:r>
              <a:rPr lang="en-AU" altLang="en-US" smtClean="0">
                <a:ea typeface="ＭＳ Ｐゴシック" pitchFamily="34" charset="-128"/>
              </a:rPr>
              <a:t>Usually assume hash function is public</a:t>
            </a:r>
          </a:p>
          <a:p>
            <a:pPr eaLnBrk="1" hangingPunct="1"/>
            <a:r>
              <a:rPr lang="en-US" altLang="en-US" smtClean="0">
                <a:ea typeface="ＭＳ Ｐゴシック" pitchFamily="34" charset="-128"/>
              </a:rPr>
              <a:t>Hash used to detect changes to message</a:t>
            </a:r>
          </a:p>
          <a:p>
            <a:pPr eaLnBrk="1" hangingPunct="1"/>
            <a:r>
              <a:rPr lang="en-US" altLang="en-US" smtClean="0">
                <a:ea typeface="ＭＳ Ｐゴシック" pitchFamily="34" charset="-128"/>
              </a:rPr>
              <a:t>Want a cryptographic hash function</a:t>
            </a:r>
          </a:p>
          <a:p>
            <a:pPr lvl="1" eaLnBrk="1" hangingPunct="1"/>
            <a:r>
              <a:rPr lang="en-US" altLang="en-US" smtClean="0"/>
              <a:t>computationally infeasible to find data mapping to specific hash (one-way property)</a:t>
            </a:r>
          </a:p>
          <a:p>
            <a:pPr lvl="1" eaLnBrk="1" hangingPunct="1"/>
            <a:r>
              <a:rPr lang="en-US" altLang="en-US" smtClean="0"/>
              <a:t>computationally infeasible to find two data to same hash (collision-free property)</a:t>
            </a:r>
          </a:p>
        </p:txBody>
      </p:sp>
      <p:sp>
        <p:nvSpPr>
          <p:cNvPr id="2" name="Slide Number Placeholder 1"/>
          <p:cNvSpPr>
            <a:spLocks noGrp="1"/>
          </p:cNvSpPr>
          <p:nvPr>
            <p:ph type="sldNum" sz="quarter" idx="12"/>
          </p:nvPr>
        </p:nvSpPr>
        <p:spPr/>
        <p:txBody>
          <a:bodyPr/>
          <a:lstStyle/>
          <a:p>
            <a:pPr>
              <a:defRPr/>
            </a:pPr>
            <a:fld id="{8BB53FDA-2E9A-40E0-9E18-EBAD9B6B53AD}" type="slidenum">
              <a:rPr lang="en-US" altLang="en-US" smtClean="0"/>
              <a:pPr>
                <a:defRPr/>
              </a:pPr>
              <a:t>29</a:t>
            </a:fld>
            <a:endParaRPr lang="en-US" altLang="en-US"/>
          </a:p>
        </p:txBody>
      </p:sp>
    </p:spTree>
    <p:extLst>
      <p:ext uri="{BB962C8B-B14F-4D97-AF65-F5344CB8AC3E}">
        <p14:creationId xmlns:p14="http://schemas.microsoft.com/office/powerpoint/2010/main" val="1643061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altLang="en-US" smtClean="0">
                <a:ea typeface="ＭＳ Ｐゴシック" pitchFamily="34" charset="-128"/>
              </a:rPr>
              <a:t>Cryptographic Hash Function</a:t>
            </a:r>
          </a:p>
        </p:txBody>
      </p:sp>
      <p:pic>
        <p:nvPicPr>
          <p:cNvPr id="1229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600200"/>
            <a:ext cx="4114800" cy="4914900"/>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0480C165-B37A-400C-BA01-230EDB0D9319}" type="slidenum">
              <a:rPr lang="en-US" altLang="en-US" smtClean="0"/>
              <a:pPr>
                <a:defRPr/>
              </a:pPr>
              <a:t>30</a:t>
            </a:fld>
            <a:endParaRPr lang="en-US" altLang="en-US"/>
          </a:p>
        </p:txBody>
      </p:sp>
    </p:spTree>
    <p:extLst>
      <p:ext uri="{BB962C8B-B14F-4D97-AF65-F5344CB8AC3E}">
        <p14:creationId xmlns:p14="http://schemas.microsoft.com/office/powerpoint/2010/main" val="1077308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ltLang="en-US" smtClean="0">
                <a:ea typeface="ＭＳ Ｐゴシック" pitchFamily="34" charset="-128"/>
              </a:rPr>
              <a:t>Secure Hash Algorithm</a:t>
            </a:r>
            <a:endParaRPr lang="en-AU" altLang="en-US" smtClean="0">
              <a:ea typeface="ＭＳ Ｐゴシック" pitchFamily="34" charset="-128"/>
            </a:endParaRPr>
          </a:p>
        </p:txBody>
      </p:sp>
      <p:sp>
        <p:nvSpPr>
          <p:cNvPr id="51203" name="Rectangle 3"/>
          <p:cNvSpPr>
            <a:spLocks noGrp="1" noChangeArrowheads="1"/>
          </p:cNvSpPr>
          <p:nvPr>
            <p:ph idx="1"/>
          </p:nvPr>
        </p:nvSpPr>
        <p:spPr/>
        <p:txBody>
          <a:bodyPr/>
          <a:lstStyle/>
          <a:p>
            <a:pPr eaLnBrk="1" hangingPunct="1"/>
            <a:r>
              <a:rPr lang="en-AU" altLang="en-US" sz="2800" smtClean="0">
                <a:ea typeface="ＭＳ Ｐゴシック" pitchFamily="34" charset="-128"/>
              </a:rPr>
              <a:t>SHA originally designed by NIST &amp; NSA in 1993</a:t>
            </a:r>
          </a:p>
          <a:p>
            <a:pPr eaLnBrk="1" hangingPunct="1"/>
            <a:r>
              <a:rPr lang="en-AU" altLang="en-US" sz="2800" smtClean="0">
                <a:ea typeface="ＭＳ Ｐゴシック" pitchFamily="34" charset="-128"/>
              </a:rPr>
              <a:t>was revised in 1995 as SHA-1</a:t>
            </a:r>
          </a:p>
          <a:p>
            <a:pPr eaLnBrk="1" hangingPunct="1"/>
            <a:r>
              <a:rPr lang="en-AU" altLang="en-US" sz="2800" smtClean="0">
                <a:ea typeface="ＭＳ Ｐゴシック" pitchFamily="34" charset="-128"/>
              </a:rPr>
              <a:t>US standard for use with DSA signature scheme </a:t>
            </a:r>
          </a:p>
          <a:p>
            <a:pPr lvl="1" eaLnBrk="1" hangingPunct="1"/>
            <a:r>
              <a:rPr lang="en-US" altLang="en-US" sz="2400" smtClean="0"/>
              <a:t>standard is FIPS 180-1 1995, also Internet RFC3174</a:t>
            </a:r>
            <a:endParaRPr lang="en-AU" altLang="en-US" sz="2400" smtClean="0"/>
          </a:p>
          <a:p>
            <a:pPr lvl="1" eaLnBrk="1" hangingPunct="1"/>
            <a:r>
              <a:rPr lang="en-AU" altLang="en-US" sz="2400" smtClean="0"/>
              <a:t>nb. the algorithm is SHA, the standard is SHS </a:t>
            </a:r>
          </a:p>
          <a:p>
            <a:pPr eaLnBrk="1" hangingPunct="1"/>
            <a:r>
              <a:rPr lang="en-AU" altLang="en-US" sz="2800" smtClean="0">
                <a:ea typeface="ＭＳ Ｐゴシック" pitchFamily="34" charset="-128"/>
              </a:rPr>
              <a:t>Based on design of MD4 with key differences </a:t>
            </a:r>
          </a:p>
          <a:p>
            <a:pPr eaLnBrk="1" hangingPunct="1"/>
            <a:r>
              <a:rPr lang="en-AU" altLang="en-US" sz="2800" smtClean="0">
                <a:ea typeface="ＭＳ Ｐゴシック" pitchFamily="34" charset="-128"/>
              </a:rPr>
              <a:t>Produces 160-bit hash values </a:t>
            </a:r>
          </a:p>
          <a:p>
            <a:pPr eaLnBrk="1" hangingPunct="1"/>
            <a:r>
              <a:rPr lang="en-AU" altLang="en-US" sz="2800" smtClean="0">
                <a:ea typeface="ＭＳ Ｐゴシック" pitchFamily="34" charset="-128"/>
              </a:rPr>
              <a:t>Recent 2005 results on security of SHA-1 have raised concerns on its use in future applications</a:t>
            </a:r>
          </a:p>
        </p:txBody>
      </p:sp>
      <p:sp>
        <p:nvSpPr>
          <p:cNvPr id="2" name="Slide Number Placeholder 1"/>
          <p:cNvSpPr>
            <a:spLocks noGrp="1"/>
          </p:cNvSpPr>
          <p:nvPr>
            <p:ph type="sldNum" sz="quarter" idx="12"/>
          </p:nvPr>
        </p:nvSpPr>
        <p:spPr/>
        <p:txBody>
          <a:bodyPr/>
          <a:lstStyle/>
          <a:p>
            <a:pPr>
              <a:defRPr/>
            </a:pPr>
            <a:fld id="{466F7166-5B24-49D3-B21D-C364D64E0E81}" type="slidenum">
              <a:rPr lang="en-US" altLang="en-US" smtClean="0"/>
              <a:pPr>
                <a:defRPr/>
              </a:pPr>
              <a:t>31</a:t>
            </a:fld>
            <a:endParaRPr lang="en-US" altLang="en-US"/>
          </a:p>
        </p:txBody>
      </p:sp>
    </p:spTree>
    <p:extLst>
      <p:ext uri="{BB962C8B-B14F-4D97-AF65-F5344CB8AC3E}">
        <p14:creationId xmlns:p14="http://schemas.microsoft.com/office/powerpoint/2010/main" val="2620435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en-US" altLang="en-US" smtClean="0">
                <a:ea typeface="ＭＳ Ｐゴシック" pitchFamily="34" charset="-128"/>
              </a:rPr>
              <a:t>SHA Versions</a:t>
            </a:r>
          </a:p>
        </p:txBody>
      </p:sp>
      <p:graphicFrame>
        <p:nvGraphicFramePr>
          <p:cNvPr id="7" name="Table 6"/>
          <p:cNvGraphicFramePr>
            <a:graphicFrameLocks noGrp="1"/>
          </p:cNvGraphicFramePr>
          <p:nvPr/>
        </p:nvGraphicFramePr>
        <p:xfrm>
          <a:off x="381000" y="1143000"/>
          <a:ext cx="8382000" cy="4648202"/>
        </p:xfrm>
        <a:graphic>
          <a:graphicData uri="http://schemas.openxmlformats.org/drawingml/2006/table">
            <a:tbl>
              <a:tblPr>
                <a:effectLst>
                  <a:outerShdw blurRad="50800" dist="38100" dir="2700000">
                    <a:srgbClr val="000000">
                      <a:alpha val="43000"/>
                    </a:srgbClr>
                  </a:outerShdw>
                </a:effectLst>
              </a:tblPr>
              <a:tblGrid>
                <a:gridCol w="1828800"/>
                <a:gridCol w="1219200"/>
                <a:gridCol w="1357746"/>
                <a:gridCol w="1309254"/>
                <a:gridCol w="1371600"/>
                <a:gridCol w="1295400"/>
              </a:tblGrid>
              <a:tr h="900638">
                <a:tc>
                  <a:txBody>
                    <a:bodyPr/>
                    <a:lstStyle/>
                    <a:p>
                      <a:pPr algn="l" fontAlgn="b"/>
                      <a:endParaRPr lang="en-US" sz="2400" b="1" i="0" u="none" strike="noStrike" dirty="0">
                        <a:latin typeface="+mn-lt"/>
                      </a:endParaRPr>
                    </a:p>
                  </a:txBody>
                  <a:tcPr marL="12315" marR="12315" marT="12315" marB="0" anchor="b">
                    <a:lnL>
                      <a:noFill/>
                    </a:lnL>
                    <a:lnR>
                      <a:noFill/>
                    </a:lnR>
                    <a:lnT>
                      <a:noFill/>
                    </a:lnT>
                    <a:lnB>
                      <a:noFill/>
                    </a:lnB>
                  </a:tcPr>
                </a:tc>
                <a:tc>
                  <a:txBody>
                    <a:bodyPr/>
                    <a:lstStyle/>
                    <a:p>
                      <a:pPr algn="l" fontAlgn="b"/>
                      <a:r>
                        <a:rPr lang="en-US" sz="2400" b="1" i="0" u="none" strike="noStrike" dirty="0">
                          <a:latin typeface="+mn-lt"/>
                        </a:rPr>
                        <a:t>SHA-1</a:t>
                      </a:r>
                    </a:p>
                  </a:txBody>
                  <a:tcPr marL="12315" marR="12315" marT="12315" marB="0" anchor="b">
                    <a:lnL>
                      <a:noFill/>
                    </a:lnL>
                    <a:lnR>
                      <a:noFill/>
                    </a:lnR>
                    <a:lnT>
                      <a:noFill/>
                    </a:lnT>
                    <a:lnB>
                      <a:noFill/>
                    </a:lnB>
                  </a:tcPr>
                </a:tc>
                <a:tc>
                  <a:txBody>
                    <a:bodyPr/>
                    <a:lstStyle/>
                    <a:p>
                      <a:pPr algn="l" fontAlgn="b"/>
                      <a:r>
                        <a:rPr lang="en-US" sz="2400" b="1" i="0" u="none" strike="noStrike">
                          <a:latin typeface="+mn-lt"/>
                        </a:rPr>
                        <a:t>SHA-224</a:t>
                      </a:r>
                    </a:p>
                  </a:txBody>
                  <a:tcPr marL="12315" marR="12315" marT="12315" marB="0" anchor="b">
                    <a:lnL>
                      <a:noFill/>
                    </a:lnL>
                    <a:lnR>
                      <a:noFill/>
                    </a:lnR>
                    <a:lnT>
                      <a:noFill/>
                    </a:lnT>
                    <a:lnB>
                      <a:noFill/>
                    </a:lnB>
                  </a:tcPr>
                </a:tc>
                <a:tc>
                  <a:txBody>
                    <a:bodyPr/>
                    <a:lstStyle/>
                    <a:p>
                      <a:pPr algn="l" fontAlgn="b"/>
                      <a:r>
                        <a:rPr lang="en-US" sz="2400" b="1" i="0" u="none" strike="noStrike" dirty="0">
                          <a:latin typeface="+mn-lt"/>
                        </a:rPr>
                        <a:t>SHA-256</a:t>
                      </a:r>
                    </a:p>
                  </a:txBody>
                  <a:tcPr marL="12315" marR="12315" marT="12315" marB="0" anchor="b">
                    <a:lnL>
                      <a:noFill/>
                    </a:lnL>
                    <a:lnR>
                      <a:noFill/>
                    </a:lnR>
                    <a:lnT>
                      <a:noFill/>
                    </a:lnT>
                    <a:lnB>
                      <a:noFill/>
                    </a:lnB>
                  </a:tcPr>
                </a:tc>
                <a:tc>
                  <a:txBody>
                    <a:bodyPr/>
                    <a:lstStyle/>
                    <a:p>
                      <a:pPr algn="l" fontAlgn="b"/>
                      <a:r>
                        <a:rPr lang="en-US" sz="2400" b="1" i="0" u="none" strike="noStrike">
                          <a:latin typeface="+mn-lt"/>
                        </a:rPr>
                        <a:t>SHA-384</a:t>
                      </a:r>
                    </a:p>
                  </a:txBody>
                  <a:tcPr marL="12315" marR="12315" marT="12315" marB="0" anchor="b">
                    <a:lnL>
                      <a:noFill/>
                    </a:lnL>
                    <a:lnR>
                      <a:noFill/>
                    </a:lnR>
                    <a:lnT>
                      <a:noFill/>
                    </a:lnT>
                    <a:lnB>
                      <a:noFill/>
                    </a:lnB>
                  </a:tcPr>
                </a:tc>
                <a:tc>
                  <a:txBody>
                    <a:bodyPr/>
                    <a:lstStyle/>
                    <a:p>
                      <a:pPr algn="l" fontAlgn="b"/>
                      <a:r>
                        <a:rPr lang="en-US" sz="2400" b="1" i="0" u="none" strike="noStrike">
                          <a:latin typeface="+mn-lt"/>
                        </a:rPr>
                        <a:t>SHA-512 </a:t>
                      </a:r>
                    </a:p>
                  </a:txBody>
                  <a:tcPr marL="12315" marR="12315" marT="12315" marB="0" anchor="b">
                    <a:lnL>
                      <a:noFill/>
                    </a:lnL>
                    <a:lnR>
                      <a:noFill/>
                    </a:lnR>
                    <a:lnT>
                      <a:noFill/>
                    </a:lnT>
                    <a:lnB>
                      <a:noFill/>
                    </a:lnB>
                  </a:tcPr>
                </a:tc>
              </a:tr>
              <a:tr h="900638">
                <a:tc>
                  <a:txBody>
                    <a:bodyPr/>
                    <a:lstStyle/>
                    <a:p>
                      <a:pPr algn="l" fontAlgn="b"/>
                      <a:r>
                        <a:rPr lang="en-US" sz="2400" b="1" i="0" u="none" strike="noStrike" dirty="0">
                          <a:latin typeface="+mn-lt"/>
                        </a:rPr>
                        <a:t>Message digest size</a:t>
                      </a:r>
                    </a:p>
                  </a:txBody>
                  <a:tcPr marL="12315" marR="12315" marT="12315" marB="0" anchor="b">
                    <a:lnL>
                      <a:noFill/>
                    </a:lnL>
                    <a:lnR>
                      <a:noFill/>
                    </a:lnR>
                    <a:lnT>
                      <a:noFill/>
                    </a:lnT>
                    <a:lnB>
                      <a:noFill/>
                    </a:lnB>
                  </a:tcPr>
                </a:tc>
                <a:tc>
                  <a:txBody>
                    <a:bodyPr/>
                    <a:lstStyle/>
                    <a:p>
                      <a:pPr algn="r" fontAlgn="b"/>
                      <a:r>
                        <a:rPr lang="en-US" sz="2400" b="0" i="0" u="none" strike="noStrike" dirty="0">
                          <a:latin typeface="+mn-lt"/>
                        </a:rPr>
                        <a:t>160</a:t>
                      </a:r>
                    </a:p>
                  </a:txBody>
                  <a:tcPr marL="12315" marR="12315" marT="12315" marB="0" anchor="b">
                    <a:lnL>
                      <a:noFill/>
                    </a:lnL>
                    <a:lnR>
                      <a:noFill/>
                    </a:lnR>
                    <a:lnT>
                      <a:noFill/>
                    </a:lnT>
                    <a:lnB>
                      <a:noFill/>
                    </a:lnB>
                  </a:tcPr>
                </a:tc>
                <a:tc>
                  <a:txBody>
                    <a:bodyPr/>
                    <a:lstStyle/>
                    <a:p>
                      <a:pPr algn="r" fontAlgn="b"/>
                      <a:r>
                        <a:rPr lang="en-US" sz="2400" b="0" i="0" u="none" strike="noStrike" dirty="0">
                          <a:latin typeface="+mn-lt"/>
                        </a:rPr>
                        <a:t>224</a:t>
                      </a:r>
                    </a:p>
                  </a:txBody>
                  <a:tcPr marL="12315" marR="12315" marT="12315" marB="0" anchor="b">
                    <a:lnL>
                      <a:noFill/>
                    </a:lnL>
                    <a:lnR>
                      <a:noFill/>
                    </a:lnR>
                    <a:lnT>
                      <a:noFill/>
                    </a:lnT>
                    <a:lnB>
                      <a:noFill/>
                    </a:lnB>
                  </a:tcPr>
                </a:tc>
                <a:tc>
                  <a:txBody>
                    <a:bodyPr/>
                    <a:lstStyle/>
                    <a:p>
                      <a:pPr algn="r" fontAlgn="b"/>
                      <a:r>
                        <a:rPr lang="en-US" sz="2400" b="0" i="0" u="none" strike="noStrike">
                          <a:latin typeface="+mn-lt"/>
                        </a:rPr>
                        <a:t>256</a:t>
                      </a:r>
                    </a:p>
                  </a:txBody>
                  <a:tcPr marL="12315" marR="12315" marT="12315" marB="0" anchor="b">
                    <a:lnL>
                      <a:noFill/>
                    </a:lnL>
                    <a:lnR>
                      <a:noFill/>
                    </a:lnR>
                    <a:lnT>
                      <a:noFill/>
                    </a:lnT>
                    <a:lnB>
                      <a:noFill/>
                    </a:lnB>
                  </a:tcPr>
                </a:tc>
                <a:tc>
                  <a:txBody>
                    <a:bodyPr/>
                    <a:lstStyle/>
                    <a:p>
                      <a:pPr algn="r" fontAlgn="b"/>
                      <a:r>
                        <a:rPr lang="en-US" sz="2400" b="0" i="0" u="none" strike="noStrike">
                          <a:latin typeface="+mn-lt"/>
                        </a:rPr>
                        <a:t>384</a:t>
                      </a:r>
                    </a:p>
                  </a:txBody>
                  <a:tcPr marL="12315" marR="12315" marT="12315" marB="0" anchor="b">
                    <a:lnL>
                      <a:noFill/>
                    </a:lnL>
                    <a:lnR>
                      <a:noFill/>
                    </a:lnR>
                    <a:lnT>
                      <a:noFill/>
                    </a:lnT>
                    <a:lnB>
                      <a:noFill/>
                    </a:lnB>
                  </a:tcPr>
                </a:tc>
                <a:tc>
                  <a:txBody>
                    <a:bodyPr/>
                    <a:lstStyle/>
                    <a:p>
                      <a:pPr algn="r" fontAlgn="b"/>
                      <a:r>
                        <a:rPr lang="en-US" sz="2400" b="0" i="0" u="none" strike="noStrike">
                          <a:latin typeface="+mn-lt"/>
                        </a:rPr>
                        <a:t>512</a:t>
                      </a:r>
                    </a:p>
                  </a:txBody>
                  <a:tcPr marL="12315" marR="12315" marT="12315" marB="0" anchor="b">
                    <a:lnL>
                      <a:noFill/>
                    </a:lnL>
                    <a:lnR>
                      <a:noFill/>
                    </a:lnR>
                    <a:lnT>
                      <a:noFill/>
                    </a:lnT>
                    <a:lnB>
                      <a:noFill/>
                    </a:lnB>
                  </a:tcPr>
                </a:tc>
              </a:tr>
              <a:tr h="900638">
                <a:tc>
                  <a:txBody>
                    <a:bodyPr/>
                    <a:lstStyle/>
                    <a:p>
                      <a:pPr algn="l" fontAlgn="b"/>
                      <a:r>
                        <a:rPr lang="en-US" sz="2400" b="1" i="0" u="none" strike="noStrike">
                          <a:latin typeface="+mn-lt"/>
                        </a:rPr>
                        <a:t>Message size</a:t>
                      </a:r>
                    </a:p>
                  </a:txBody>
                  <a:tcPr marL="12315" marR="12315" marT="12315" marB="0" anchor="b">
                    <a:lnL>
                      <a:noFill/>
                    </a:lnL>
                    <a:lnR>
                      <a:noFill/>
                    </a:lnR>
                    <a:lnT>
                      <a:noFill/>
                    </a:lnT>
                    <a:lnB>
                      <a:noFill/>
                    </a:lnB>
                  </a:tcPr>
                </a:tc>
                <a:tc>
                  <a:txBody>
                    <a:bodyPr/>
                    <a:lstStyle/>
                    <a:p>
                      <a:pPr algn="r" fontAlgn="b"/>
                      <a:r>
                        <a:rPr lang="en-US" sz="2400" b="0" i="0" u="none" strike="noStrike" dirty="0">
                          <a:latin typeface="+mn-lt"/>
                        </a:rPr>
                        <a:t>&lt; 2</a:t>
                      </a:r>
                      <a:r>
                        <a:rPr lang="en-US" sz="2400" b="0" i="0" u="none" strike="noStrike" baseline="30000" dirty="0">
                          <a:latin typeface="+mn-lt"/>
                        </a:rPr>
                        <a:t>64</a:t>
                      </a:r>
                    </a:p>
                  </a:txBody>
                  <a:tcPr marL="12315" marR="12315" marT="12315" marB="0" anchor="b">
                    <a:lnL>
                      <a:noFill/>
                    </a:lnL>
                    <a:lnR>
                      <a:noFill/>
                    </a:lnR>
                    <a:lnT>
                      <a:noFill/>
                    </a:lnT>
                    <a:lnB>
                      <a:noFill/>
                    </a:lnB>
                  </a:tcPr>
                </a:tc>
                <a:tc>
                  <a:txBody>
                    <a:bodyPr/>
                    <a:lstStyle/>
                    <a:p>
                      <a:pPr algn="r" fontAlgn="b"/>
                      <a:r>
                        <a:rPr lang="en-US" sz="2400" b="0" i="0" u="none" strike="noStrike" dirty="0">
                          <a:latin typeface="+mn-lt"/>
                        </a:rPr>
                        <a:t>&lt; 2</a:t>
                      </a:r>
                      <a:r>
                        <a:rPr lang="en-US" sz="2400" b="0" i="0" u="none" strike="noStrike" baseline="30000" dirty="0">
                          <a:latin typeface="+mn-lt"/>
                        </a:rPr>
                        <a:t>64</a:t>
                      </a:r>
                    </a:p>
                  </a:txBody>
                  <a:tcPr marL="12315" marR="12315" marT="12315" marB="0" anchor="b">
                    <a:lnL>
                      <a:noFill/>
                    </a:lnL>
                    <a:lnR>
                      <a:noFill/>
                    </a:lnR>
                    <a:lnT>
                      <a:noFill/>
                    </a:lnT>
                    <a:lnB>
                      <a:noFill/>
                    </a:lnB>
                  </a:tcPr>
                </a:tc>
                <a:tc>
                  <a:txBody>
                    <a:bodyPr/>
                    <a:lstStyle/>
                    <a:p>
                      <a:pPr algn="r" fontAlgn="b"/>
                      <a:r>
                        <a:rPr lang="en-US" sz="2400" b="0" i="0" u="none" strike="noStrike" dirty="0">
                          <a:latin typeface="+mn-lt"/>
                        </a:rPr>
                        <a:t>&lt; 2</a:t>
                      </a:r>
                      <a:r>
                        <a:rPr lang="en-US" sz="2400" b="0" i="0" u="none" strike="noStrike" baseline="30000" dirty="0">
                          <a:latin typeface="+mn-lt"/>
                        </a:rPr>
                        <a:t>64</a:t>
                      </a:r>
                    </a:p>
                  </a:txBody>
                  <a:tcPr marL="12315" marR="12315" marT="12315" marB="0" anchor="b">
                    <a:lnL>
                      <a:noFill/>
                    </a:lnL>
                    <a:lnR>
                      <a:noFill/>
                    </a:lnR>
                    <a:lnT>
                      <a:noFill/>
                    </a:lnT>
                    <a:lnB>
                      <a:noFill/>
                    </a:lnB>
                  </a:tcPr>
                </a:tc>
                <a:tc>
                  <a:txBody>
                    <a:bodyPr/>
                    <a:lstStyle/>
                    <a:p>
                      <a:pPr algn="r" fontAlgn="b"/>
                      <a:r>
                        <a:rPr lang="en-US" sz="2400" b="0" i="0" u="none" strike="noStrike" dirty="0">
                          <a:latin typeface="+mn-lt"/>
                        </a:rPr>
                        <a:t>&lt; 2</a:t>
                      </a:r>
                      <a:r>
                        <a:rPr lang="en-US" sz="2400" b="0" i="0" u="none" strike="noStrike" baseline="30000" dirty="0">
                          <a:latin typeface="+mn-lt"/>
                        </a:rPr>
                        <a:t>128</a:t>
                      </a:r>
                    </a:p>
                  </a:txBody>
                  <a:tcPr marL="12315" marR="12315" marT="12315" marB="0" anchor="b">
                    <a:lnL>
                      <a:noFill/>
                    </a:lnL>
                    <a:lnR>
                      <a:noFill/>
                    </a:lnR>
                    <a:lnT>
                      <a:noFill/>
                    </a:lnT>
                    <a:lnB>
                      <a:noFill/>
                    </a:lnB>
                  </a:tcPr>
                </a:tc>
                <a:tc>
                  <a:txBody>
                    <a:bodyPr/>
                    <a:lstStyle/>
                    <a:p>
                      <a:pPr algn="r" fontAlgn="b"/>
                      <a:r>
                        <a:rPr lang="en-US" sz="2400" b="0" i="0" u="none" strike="noStrike" dirty="0">
                          <a:latin typeface="+mn-lt"/>
                        </a:rPr>
                        <a:t>&lt; 2</a:t>
                      </a:r>
                      <a:r>
                        <a:rPr lang="en-US" sz="2400" b="0" i="0" u="none" strike="noStrike" baseline="30000" dirty="0">
                          <a:latin typeface="+mn-lt"/>
                        </a:rPr>
                        <a:t>128</a:t>
                      </a:r>
                      <a:r>
                        <a:rPr lang="en-US" sz="2400" b="0" i="0" u="none" strike="noStrike" dirty="0">
                          <a:latin typeface="+mn-lt"/>
                        </a:rPr>
                        <a:t> </a:t>
                      </a:r>
                    </a:p>
                  </a:txBody>
                  <a:tcPr marL="12315" marR="12315" marT="12315" marB="0" anchor="b">
                    <a:lnL>
                      <a:noFill/>
                    </a:lnL>
                    <a:lnR>
                      <a:noFill/>
                    </a:lnR>
                    <a:lnT>
                      <a:noFill/>
                    </a:lnT>
                    <a:lnB>
                      <a:noFill/>
                    </a:lnB>
                  </a:tcPr>
                </a:tc>
              </a:tr>
              <a:tr h="522825">
                <a:tc>
                  <a:txBody>
                    <a:bodyPr/>
                    <a:lstStyle/>
                    <a:p>
                      <a:pPr algn="l" fontAlgn="b"/>
                      <a:r>
                        <a:rPr lang="en-US" sz="2400" b="1" i="0" u="none" strike="noStrike">
                          <a:latin typeface="+mn-lt"/>
                        </a:rPr>
                        <a:t>Block size</a:t>
                      </a:r>
                    </a:p>
                  </a:txBody>
                  <a:tcPr marL="12315" marR="12315" marT="12315" marB="0" anchor="b">
                    <a:lnL>
                      <a:noFill/>
                    </a:lnL>
                    <a:lnR>
                      <a:noFill/>
                    </a:lnR>
                    <a:lnT>
                      <a:noFill/>
                    </a:lnT>
                    <a:lnB>
                      <a:noFill/>
                    </a:lnB>
                  </a:tcPr>
                </a:tc>
                <a:tc>
                  <a:txBody>
                    <a:bodyPr/>
                    <a:lstStyle/>
                    <a:p>
                      <a:pPr algn="r" fontAlgn="b"/>
                      <a:r>
                        <a:rPr lang="en-US" sz="2400" b="0" i="0" u="none" strike="noStrike" dirty="0">
                          <a:latin typeface="+mn-lt"/>
                        </a:rPr>
                        <a:t>512</a:t>
                      </a:r>
                    </a:p>
                  </a:txBody>
                  <a:tcPr marL="12315" marR="12315" marT="12315" marB="0" anchor="b">
                    <a:lnL>
                      <a:noFill/>
                    </a:lnL>
                    <a:lnR>
                      <a:noFill/>
                    </a:lnR>
                    <a:lnT>
                      <a:noFill/>
                    </a:lnT>
                    <a:lnB>
                      <a:noFill/>
                    </a:lnB>
                  </a:tcPr>
                </a:tc>
                <a:tc>
                  <a:txBody>
                    <a:bodyPr/>
                    <a:lstStyle/>
                    <a:p>
                      <a:pPr algn="r" fontAlgn="b"/>
                      <a:r>
                        <a:rPr lang="en-US" sz="2400" b="0" i="0" u="none" strike="noStrike">
                          <a:latin typeface="+mn-lt"/>
                        </a:rPr>
                        <a:t>512</a:t>
                      </a:r>
                    </a:p>
                  </a:txBody>
                  <a:tcPr marL="12315" marR="12315" marT="12315" marB="0" anchor="b">
                    <a:lnL>
                      <a:noFill/>
                    </a:lnL>
                    <a:lnR>
                      <a:noFill/>
                    </a:lnR>
                    <a:lnT>
                      <a:noFill/>
                    </a:lnT>
                    <a:lnB>
                      <a:noFill/>
                    </a:lnB>
                  </a:tcPr>
                </a:tc>
                <a:tc>
                  <a:txBody>
                    <a:bodyPr/>
                    <a:lstStyle/>
                    <a:p>
                      <a:pPr algn="r" fontAlgn="b"/>
                      <a:r>
                        <a:rPr lang="en-US" sz="2400" b="0" i="0" u="none" strike="noStrike" dirty="0">
                          <a:latin typeface="+mn-lt"/>
                        </a:rPr>
                        <a:t>512</a:t>
                      </a:r>
                    </a:p>
                  </a:txBody>
                  <a:tcPr marL="12315" marR="12315" marT="12315" marB="0" anchor="b">
                    <a:lnL>
                      <a:noFill/>
                    </a:lnL>
                    <a:lnR>
                      <a:noFill/>
                    </a:lnR>
                    <a:lnT>
                      <a:noFill/>
                    </a:lnT>
                    <a:lnB>
                      <a:noFill/>
                    </a:lnB>
                  </a:tcPr>
                </a:tc>
                <a:tc>
                  <a:txBody>
                    <a:bodyPr/>
                    <a:lstStyle/>
                    <a:p>
                      <a:pPr algn="r" fontAlgn="b"/>
                      <a:r>
                        <a:rPr lang="en-US" sz="2400" b="0" i="0" u="none" strike="noStrike" dirty="0">
                          <a:latin typeface="+mn-lt"/>
                        </a:rPr>
                        <a:t>1024</a:t>
                      </a:r>
                    </a:p>
                  </a:txBody>
                  <a:tcPr marL="12315" marR="12315" marT="12315" marB="0" anchor="b">
                    <a:lnL>
                      <a:noFill/>
                    </a:lnL>
                    <a:lnR>
                      <a:noFill/>
                    </a:lnR>
                    <a:lnT>
                      <a:noFill/>
                    </a:lnT>
                    <a:lnB>
                      <a:noFill/>
                    </a:lnB>
                  </a:tcPr>
                </a:tc>
                <a:tc>
                  <a:txBody>
                    <a:bodyPr/>
                    <a:lstStyle/>
                    <a:p>
                      <a:pPr algn="r" fontAlgn="b"/>
                      <a:r>
                        <a:rPr lang="en-US" sz="2400" b="0" i="0" u="none" strike="noStrike">
                          <a:latin typeface="+mn-lt"/>
                        </a:rPr>
                        <a:t>1024</a:t>
                      </a:r>
                    </a:p>
                  </a:txBody>
                  <a:tcPr marL="12315" marR="12315" marT="12315" marB="0" anchor="b">
                    <a:lnL>
                      <a:noFill/>
                    </a:lnL>
                    <a:lnR>
                      <a:noFill/>
                    </a:lnR>
                    <a:lnT>
                      <a:noFill/>
                    </a:lnT>
                    <a:lnB>
                      <a:noFill/>
                    </a:lnB>
                  </a:tcPr>
                </a:tc>
              </a:tr>
              <a:tr h="522825">
                <a:tc>
                  <a:txBody>
                    <a:bodyPr/>
                    <a:lstStyle/>
                    <a:p>
                      <a:pPr algn="l" fontAlgn="b"/>
                      <a:r>
                        <a:rPr lang="en-US" sz="2400" b="1" i="0" u="none" strike="noStrike">
                          <a:latin typeface="+mn-lt"/>
                        </a:rPr>
                        <a:t>Word size</a:t>
                      </a:r>
                    </a:p>
                  </a:txBody>
                  <a:tcPr marL="12315" marR="12315" marT="12315" marB="0" anchor="b">
                    <a:lnL>
                      <a:noFill/>
                    </a:lnL>
                    <a:lnR>
                      <a:noFill/>
                    </a:lnR>
                    <a:lnT>
                      <a:noFill/>
                    </a:lnT>
                    <a:lnB>
                      <a:noFill/>
                    </a:lnB>
                  </a:tcPr>
                </a:tc>
                <a:tc>
                  <a:txBody>
                    <a:bodyPr/>
                    <a:lstStyle/>
                    <a:p>
                      <a:pPr algn="r" fontAlgn="b"/>
                      <a:r>
                        <a:rPr lang="en-US" sz="2400" b="0" i="0" u="none" strike="noStrike">
                          <a:latin typeface="+mn-lt"/>
                        </a:rPr>
                        <a:t>32</a:t>
                      </a:r>
                    </a:p>
                  </a:txBody>
                  <a:tcPr marL="12315" marR="12315" marT="12315" marB="0" anchor="b">
                    <a:lnL>
                      <a:noFill/>
                    </a:lnL>
                    <a:lnR>
                      <a:noFill/>
                    </a:lnR>
                    <a:lnT>
                      <a:noFill/>
                    </a:lnT>
                    <a:lnB>
                      <a:noFill/>
                    </a:lnB>
                  </a:tcPr>
                </a:tc>
                <a:tc>
                  <a:txBody>
                    <a:bodyPr/>
                    <a:lstStyle/>
                    <a:p>
                      <a:pPr algn="r" fontAlgn="b"/>
                      <a:r>
                        <a:rPr lang="en-US" sz="2400" b="0" i="0" u="none" strike="noStrike">
                          <a:latin typeface="+mn-lt"/>
                        </a:rPr>
                        <a:t>32</a:t>
                      </a:r>
                    </a:p>
                  </a:txBody>
                  <a:tcPr marL="12315" marR="12315" marT="12315" marB="0" anchor="b">
                    <a:lnL>
                      <a:noFill/>
                    </a:lnL>
                    <a:lnR>
                      <a:noFill/>
                    </a:lnR>
                    <a:lnT>
                      <a:noFill/>
                    </a:lnT>
                    <a:lnB>
                      <a:noFill/>
                    </a:lnB>
                  </a:tcPr>
                </a:tc>
                <a:tc>
                  <a:txBody>
                    <a:bodyPr/>
                    <a:lstStyle/>
                    <a:p>
                      <a:pPr algn="r" fontAlgn="b"/>
                      <a:r>
                        <a:rPr lang="en-US" sz="2400" b="0" i="0" u="none" strike="noStrike">
                          <a:latin typeface="+mn-lt"/>
                        </a:rPr>
                        <a:t>32</a:t>
                      </a:r>
                    </a:p>
                  </a:txBody>
                  <a:tcPr marL="12315" marR="12315" marT="12315" marB="0" anchor="b">
                    <a:lnL>
                      <a:noFill/>
                    </a:lnL>
                    <a:lnR>
                      <a:noFill/>
                    </a:lnR>
                    <a:lnT>
                      <a:noFill/>
                    </a:lnT>
                    <a:lnB>
                      <a:noFill/>
                    </a:lnB>
                  </a:tcPr>
                </a:tc>
                <a:tc>
                  <a:txBody>
                    <a:bodyPr/>
                    <a:lstStyle/>
                    <a:p>
                      <a:pPr algn="r" fontAlgn="b"/>
                      <a:r>
                        <a:rPr lang="en-US" sz="2400" b="0" i="0" u="none" strike="noStrike" dirty="0">
                          <a:latin typeface="+mn-lt"/>
                        </a:rPr>
                        <a:t>64</a:t>
                      </a:r>
                    </a:p>
                  </a:txBody>
                  <a:tcPr marL="12315" marR="12315" marT="12315" marB="0" anchor="b">
                    <a:lnL>
                      <a:noFill/>
                    </a:lnL>
                    <a:lnR>
                      <a:noFill/>
                    </a:lnR>
                    <a:lnT>
                      <a:noFill/>
                    </a:lnT>
                    <a:lnB>
                      <a:noFill/>
                    </a:lnB>
                  </a:tcPr>
                </a:tc>
                <a:tc>
                  <a:txBody>
                    <a:bodyPr/>
                    <a:lstStyle/>
                    <a:p>
                      <a:pPr algn="r" fontAlgn="b"/>
                      <a:r>
                        <a:rPr lang="en-US" sz="2400" b="0" i="0" u="none" strike="noStrike" dirty="0">
                          <a:latin typeface="+mn-lt"/>
                        </a:rPr>
                        <a:t>64</a:t>
                      </a:r>
                    </a:p>
                  </a:txBody>
                  <a:tcPr marL="12315" marR="12315" marT="12315" marB="0" anchor="b">
                    <a:lnL>
                      <a:noFill/>
                    </a:lnL>
                    <a:lnR>
                      <a:noFill/>
                    </a:lnR>
                    <a:lnT>
                      <a:noFill/>
                    </a:lnT>
                    <a:lnB>
                      <a:noFill/>
                    </a:lnB>
                  </a:tcPr>
                </a:tc>
              </a:tr>
              <a:tr h="900638">
                <a:tc>
                  <a:txBody>
                    <a:bodyPr/>
                    <a:lstStyle/>
                    <a:p>
                      <a:pPr algn="l" fontAlgn="b"/>
                      <a:r>
                        <a:rPr lang="en-US" sz="2400" b="1" i="0" u="none" strike="noStrike">
                          <a:latin typeface="+mn-lt"/>
                        </a:rPr>
                        <a:t>Number of steps</a:t>
                      </a:r>
                    </a:p>
                  </a:txBody>
                  <a:tcPr marL="12315" marR="12315" marT="12315" marB="0" anchor="b">
                    <a:lnL>
                      <a:noFill/>
                    </a:lnL>
                    <a:lnR>
                      <a:noFill/>
                    </a:lnR>
                    <a:lnT>
                      <a:noFill/>
                    </a:lnT>
                    <a:lnB>
                      <a:noFill/>
                    </a:lnB>
                  </a:tcPr>
                </a:tc>
                <a:tc>
                  <a:txBody>
                    <a:bodyPr/>
                    <a:lstStyle/>
                    <a:p>
                      <a:pPr algn="r" fontAlgn="b"/>
                      <a:r>
                        <a:rPr lang="en-US" sz="2400" b="0" i="0" u="none" strike="noStrike">
                          <a:latin typeface="+mn-lt"/>
                        </a:rPr>
                        <a:t>80</a:t>
                      </a:r>
                    </a:p>
                  </a:txBody>
                  <a:tcPr marL="12315" marR="12315" marT="12315" marB="0" anchor="b">
                    <a:lnL>
                      <a:noFill/>
                    </a:lnL>
                    <a:lnR>
                      <a:noFill/>
                    </a:lnR>
                    <a:lnT>
                      <a:noFill/>
                    </a:lnT>
                    <a:lnB>
                      <a:noFill/>
                    </a:lnB>
                  </a:tcPr>
                </a:tc>
                <a:tc>
                  <a:txBody>
                    <a:bodyPr/>
                    <a:lstStyle/>
                    <a:p>
                      <a:pPr algn="r" fontAlgn="b"/>
                      <a:r>
                        <a:rPr lang="en-US" sz="2400" b="0" i="0" u="none" strike="noStrike">
                          <a:latin typeface="+mn-lt"/>
                        </a:rPr>
                        <a:t>64</a:t>
                      </a:r>
                    </a:p>
                  </a:txBody>
                  <a:tcPr marL="12315" marR="12315" marT="12315" marB="0" anchor="b">
                    <a:lnL>
                      <a:noFill/>
                    </a:lnL>
                    <a:lnR>
                      <a:noFill/>
                    </a:lnR>
                    <a:lnT>
                      <a:noFill/>
                    </a:lnT>
                    <a:lnB>
                      <a:noFill/>
                    </a:lnB>
                  </a:tcPr>
                </a:tc>
                <a:tc>
                  <a:txBody>
                    <a:bodyPr/>
                    <a:lstStyle/>
                    <a:p>
                      <a:pPr algn="r" fontAlgn="b"/>
                      <a:r>
                        <a:rPr lang="en-US" sz="2400" b="0" i="0" u="none" strike="noStrike">
                          <a:latin typeface="+mn-lt"/>
                        </a:rPr>
                        <a:t>64</a:t>
                      </a:r>
                    </a:p>
                  </a:txBody>
                  <a:tcPr marL="12315" marR="12315" marT="12315" marB="0" anchor="b">
                    <a:lnL>
                      <a:noFill/>
                    </a:lnL>
                    <a:lnR>
                      <a:noFill/>
                    </a:lnR>
                    <a:lnT>
                      <a:noFill/>
                    </a:lnT>
                    <a:lnB>
                      <a:noFill/>
                    </a:lnB>
                  </a:tcPr>
                </a:tc>
                <a:tc>
                  <a:txBody>
                    <a:bodyPr/>
                    <a:lstStyle/>
                    <a:p>
                      <a:pPr algn="r" fontAlgn="b"/>
                      <a:r>
                        <a:rPr lang="en-US" sz="2400" b="0" i="0" u="none" strike="noStrike">
                          <a:latin typeface="+mn-lt"/>
                        </a:rPr>
                        <a:t>80</a:t>
                      </a:r>
                    </a:p>
                  </a:txBody>
                  <a:tcPr marL="12315" marR="12315" marT="12315" marB="0" anchor="b">
                    <a:lnL>
                      <a:noFill/>
                    </a:lnL>
                    <a:lnR>
                      <a:noFill/>
                    </a:lnR>
                    <a:lnT>
                      <a:noFill/>
                    </a:lnT>
                    <a:lnB>
                      <a:noFill/>
                    </a:lnB>
                  </a:tcPr>
                </a:tc>
                <a:tc>
                  <a:txBody>
                    <a:bodyPr/>
                    <a:lstStyle/>
                    <a:p>
                      <a:pPr algn="r" fontAlgn="b"/>
                      <a:r>
                        <a:rPr lang="en-US" sz="2400" b="0" i="0" u="none" strike="noStrike" dirty="0">
                          <a:latin typeface="+mn-lt"/>
                        </a:rPr>
                        <a:t>80</a:t>
                      </a:r>
                    </a:p>
                  </a:txBody>
                  <a:tcPr marL="12315" marR="12315" marT="12315" marB="0" anchor="b">
                    <a:lnL>
                      <a:noFill/>
                    </a:lnL>
                    <a:lnR>
                      <a:noFill/>
                    </a:lnR>
                    <a:lnT>
                      <a:noFill/>
                    </a:lnT>
                    <a:lnB>
                      <a:noFill/>
                    </a:lnB>
                  </a:tcPr>
                </a:tc>
              </a:tr>
            </a:tbl>
          </a:graphicData>
        </a:graphic>
      </p:graphicFrame>
      <p:sp>
        <p:nvSpPr>
          <p:cNvPr id="2" name="Slide Number Placeholder 1"/>
          <p:cNvSpPr>
            <a:spLocks noGrp="1"/>
          </p:cNvSpPr>
          <p:nvPr>
            <p:ph type="sldNum" sz="quarter" idx="12"/>
          </p:nvPr>
        </p:nvSpPr>
        <p:spPr/>
        <p:txBody>
          <a:bodyPr/>
          <a:lstStyle/>
          <a:p>
            <a:pPr>
              <a:defRPr/>
            </a:pPr>
            <a:fld id="{0856CD58-F776-414D-83B6-6D5E1F640723}" type="slidenum">
              <a:rPr lang="en-US" altLang="en-US" smtClean="0"/>
              <a:pPr>
                <a:defRPr/>
              </a:pPr>
              <a:t>32</a:t>
            </a:fld>
            <a:endParaRPr lang="en-US" altLang="en-US"/>
          </a:p>
        </p:txBody>
      </p:sp>
    </p:spTree>
    <p:extLst>
      <p:ext uri="{BB962C8B-B14F-4D97-AF65-F5344CB8AC3E}">
        <p14:creationId xmlns:p14="http://schemas.microsoft.com/office/powerpoint/2010/main" val="2136900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pPr eaLnBrk="1" hangingPunct="1"/>
            <a:r>
              <a:rPr lang="en-US" altLang="en-US" smtClean="0">
                <a:ea typeface="ＭＳ Ｐゴシック" pitchFamily="34" charset="-128"/>
              </a:rPr>
              <a:t>SHA-3</a:t>
            </a:r>
          </a:p>
        </p:txBody>
      </p:sp>
      <p:sp>
        <p:nvSpPr>
          <p:cNvPr id="58371" name="Content Placeholder 2"/>
          <p:cNvSpPr>
            <a:spLocks noGrp="1"/>
          </p:cNvSpPr>
          <p:nvPr>
            <p:ph idx="1"/>
          </p:nvPr>
        </p:nvSpPr>
        <p:spPr>
          <a:xfrm>
            <a:off x="457200" y="1341438"/>
            <a:ext cx="8229600" cy="4876800"/>
          </a:xfrm>
        </p:spPr>
        <p:txBody>
          <a:bodyPr/>
          <a:lstStyle/>
          <a:p>
            <a:pPr eaLnBrk="1" hangingPunct="1"/>
            <a:r>
              <a:rPr lang="en-US" altLang="en-US" sz="2800" smtClean="0">
                <a:ea typeface="ＭＳ Ｐゴシック" pitchFamily="34" charset="-128"/>
              </a:rPr>
              <a:t>SHA-1 not yet "broken”</a:t>
            </a:r>
          </a:p>
          <a:p>
            <a:pPr lvl="1" eaLnBrk="1" hangingPunct="1"/>
            <a:r>
              <a:rPr lang="en-US" altLang="en-US" smtClean="0">
                <a:ea typeface="ＭＳ Ｐゴシック" pitchFamily="34" charset="-128"/>
              </a:rPr>
              <a:t>but similar to broken MD5 &amp; SHA-0</a:t>
            </a:r>
          </a:p>
          <a:p>
            <a:pPr lvl="1" eaLnBrk="1" hangingPunct="1"/>
            <a:r>
              <a:rPr lang="en-US" altLang="en-US" smtClean="0">
                <a:ea typeface="ＭＳ Ｐゴシック" pitchFamily="34" charset="-128"/>
              </a:rPr>
              <a:t>so considered insecure</a:t>
            </a:r>
          </a:p>
          <a:p>
            <a:pPr eaLnBrk="1" hangingPunct="1"/>
            <a:r>
              <a:rPr lang="en-US" altLang="en-US" sz="2800" smtClean="0">
                <a:ea typeface="ＭＳ Ｐゴシック" pitchFamily="34" charset="-128"/>
              </a:rPr>
              <a:t>SHA-2 (esp. SHA-512) seems secure</a:t>
            </a:r>
          </a:p>
          <a:p>
            <a:pPr lvl="1" eaLnBrk="1" hangingPunct="1"/>
            <a:r>
              <a:rPr lang="en-US" altLang="en-US" smtClean="0">
                <a:ea typeface="ＭＳ Ｐゴシック" pitchFamily="34" charset="-128"/>
              </a:rPr>
              <a:t>shares same structure and mathematical operations as predecessors so have concern</a:t>
            </a:r>
          </a:p>
          <a:p>
            <a:pPr eaLnBrk="1" hangingPunct="1"/>
            <a:r>
              <a:rPr lang="en-US" altLang="en-US" sz="2800" smtClean="0">
                <a:ea typeface="ＭＳ Ｐゴシック" pitchFamily="34" charset="-128"/>
              </a:rPr>
              <a:t>NIST announced in 2007 a competition for the SHA-3 next gen NIST hash function</a:t>
            </a:r>
          </a:p>
          <a:p>
            <a:pPr lvl="1" eaLnBrk="1" hangingPunct="1"/>
            <a:r>
              <a:rPr lang="en-US" altLang="en-US" smtClean="0">
                <a:ea typeface="ＭＳ Ｐゴシック" pitchFamily="34" charset="-128"/>
              </a:rPr>
              <a:t>goal to have in place by 2012 but not fixed</a:t>
            </a:r>
          </a:p>
        </p:txBody>
      </p:sp>
      <p:sp>
        <p:nvSpPr>
          <p:cNvPr id="2" name="Slide Number Placeholder 1"/>
          <p:cNvSpPr>
            <a:spLocks noGrp="1"/>
          </p:cNvSpPr>
          <p:nvPr>
            <p:ph type="sldNum" sz="quarter" idx="12"/>
          </p:nvPr>
        </p:nvSpPr>
        <p:spPr/>
        <p:txBody>
          <a:bodyPr/>
          <a:lstStyle/>
          <a:p>
            <a:pPr>
              <a:defRPr/>
            </a:pPr>
            <a:fld id="{BCDB5320-3C3D-4F27-A791-F50B774AEB0C}" type="slidenum">
              <a:rPr lang="en-US" altLang="en-US" smtClean="0"/>
              <a:pPr>
                <a:defRPr/>
              </a:pPr>
              <a:t>33</a:t>
            </a:fld>
            <a:endParaRPr lang="en-US" altLang="en-US"/>
          </a:p>
        </p:txBody>
      </p:sp>
    </p:spTree>
    <p:extLst>
      <p:ext uri="{BB962C8B-B14F-4D97-AF65-F5344CB8AC3E}">
        <p14:creationId xmlns:p14="http://schemas.microsoft.com/office/powerpoint/2010/main" val="23608377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eaLnBrk="1" hangingPunct="1"/>
            <a:r>
              <a:rPr lang="en-US" altLang="en-US" smtClean="0">
                <a:ea typeface="ＭＳ Ｐゴシック" pitchFamily="34" charset="-128"/>
              </a:rPr>
              <a:t>SHA-3 Requirements</a:t>
            </a:r>
          </a:p>
        </p:txBody>
      </p:sp>
      <p:sp>
        <p:nvSpPr>
          <p:cNvPr id="64515" name="Content Placeholder 2"/>
          <p:cNvSpPr>
            <a:spLocks noGrp="1"/>
          </p:cNvSpPr>
          <p:nvPr>
            <p:ph idx="1"/>
          </p:nvPr>
        </p:nvSpPr>
        <p:spPr>
          <a:xfrm>
            <a:off x="304800" y="1676400"/>
            <a:ext cx="8534400" cy="4454525"/>
          </a:xfrm>
        </p:spPr>
        <p:txBody>
          <a:bodyPr/>
          <a:lstStyle/>
          <a:p>
            <a:pPr eaLnBrk="1" hangingPunct="1"/>
            <a:r>
              <a:rPr lang="en-US" altLang="en-US" sz="2800" smtClean="0">
                <a:ea typeface="ＭＳ Ｐゴシック" pitchFamily="34" charset="-128"/>
              </a:rPr>
              <a:t>Replace SHA-2 with SHA-3 in any use</a:t>
            </a:r>
          </a:p>
          <a:p>
            <a:pPr lvl="1" eaLnBrk="1" hangingPunct="1"/>
            <a:r>
              <a:rPr lang="en-US" altLang="en-US" smtClean="0"/>
              <a:t>so use same hash sizes</a:t>
            </a:r>
          </a:p>
          <a:p>
            <a:pPr eaLnBrk="1" hangingPunct="1"/>
            <a:r>
              <a:rPr lang="en-US" altLang="en-US" sz="2800" smtClean="0">
                <a:ea typeface="ＭＳ Ｐゴシック" pitchFamily="34" charset="-128"/>
              </a:rPr>
              <a:t>Preserve the online nature of SHA-2</a:t>
            </a:r>
          </a:p>
          <a:p>
            <a:pPr lvl="1" eaLnBrk="1" hangingPunct="1"/>
            <a:r>
              <a:rPr lang="en-US" altLang="en-US" smtClean="0"/>
              <a:t>so </a:t>
            </a:r>
            <a:r>
              <a:rPr lang="en-US" altLang="en-US" smtClean="0">
                <a:ea typeface="ＭＳ Ｐゴシック" pitchFamily="34" charset="-128"/>
              </a:rPr>
              <a:t>must process small blocks (512 / 1024 bits)</a:t>
            </a:r>
          </a:p>
          <a:p>
            <a:pPr eaLnBrk="1" hangingPunct="1"/>
            <a:r>
              <a:rPr lang="en-US" altLang="en-US" sz="2800" smtClean="0">
                <a:ea typeface="ＭＳ Ｐゴシック" pitchFamily="34" charset="-128"/>
              </a:rPr>
              <a:t>Evaluation criteria</a:t>
            </a:r>
          </a:p>
          <a:p>
            <a:pPr lvl="1" eaLnBrk="1" hangingPunct="1"/>
            <a:r>
              <a:rPr lang="en-US" altLang="en-US" smtClean="0">
                <a:ea typeface="ＭＳ Ｐゴシック" pitchFamily="34" charset="-128"/>
              </a:rPr>
              <a:t>security close to theoretical max for hash sizes</a:t>
            </a:r>
          </a:p>
          <a:p>
            <a:pPr lvl="1" eaLnBrk="1" hangingPunct="1"/>
            <a:r>
              <a:rPr lang="en-US" altLang="en-US" smtClean="0">
                <a:ea typeface="ＭＳ Ｐゴシック" pitchFamily="34" charset="-128"/>
              </a:rPr>
              <a:t>cost in time &amp; memory </a:t>
            </a:r>
          </a:p>
          <a:p>
            <a:pPr lvl="1" eaLnBrk="1" hangingPunct="1"/>
            <a:r>
              <a:rPr lang="en-US" altLang="en-US" smtClean="0">
                <a:ea typeface="ＭＳ Ｐゴシック" pitchFamily="34" charset="-128"/>
              </a:rPr>
              <a:t>characteristics: such as flexibility &amp; </a:t>
            </a:r>
            <a:r>
              <a:rPr lang="en-US" altLang="en-US" smtClean="0"/>
              <a:t>simplicity</a:t>
            </a:r>
          </a:p>
        </p:txBody>
      </p:sp>
      <p:sp>
        <p:nvSpPr>
          <p:cNvPr id="2" name="Slide Number Placeholder 1"/>
          <p:cNvSpPr>
            <a:spLocks noGrp="1"/>
          </p:cNvSpPr>
          <p:nvPr>
            <p:ph type="sldNum" sz="quarter" idx="12"/>
          </p:nvPr>
        </p:nvSpPr>
        <p:spPr/>
        <p:txBody>
          <a:bodyPr/>
          <a:lstStyle/>
          <a:p>
            <a:pPr>
              <a:defRPr/>
            </a:pPr>
            <a:fld id="{F59770CD-8E62-47AC-B008-2DC68C933C40}" type="slidenum">
              <a:rPr lang="en-US" altLang="en-US" smtClean="0"/>
              <a:pPr>
                <a:defRPr/>
              </a:pPr>
              <a:t>34</a:t>
            </a:fld>
            <a:endParaRPr lang="en-US" altLang="en-US"/>
          </a:p>
        </p:txBody>
      </p:sp>
    </p:spTree>
    <p:extLst>
      <p:ext uri="{BB962C8B-B14F-4D97-AF65-F5344CB8AC3E}">
        <p14:creationId xmlns:p14="http://schemas.microsoft.com/office/powerpoint/2010/main" val="22658808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AU" altLang="en-US" smtClean="0">
                <a:ea typeface="ＭＳ Ｐゴシック" pitchFamily="34" charset="-128"/>
              </a:rPr>
              <a:t>Message Authentication</a:t>
            </a:r>
          </a:p>
        </p:txBody>
      </p:sp>
      <p:sp>
        <p:nvSpPr>
          <p:cNvPr id="11267" name="Rectangle 3"/>
          <p:cNvSpPr>
            <a:spLocks noGrp="1" noChangeArrowheads="1"/>
          </p:cNvSpPr>
          <p:nvPr>
            <p:ph idx="1"/>
          </p:nvPr>
        </p:nvSpPr>
        <p:spPr/>
        <p:txBody>
          <a:bodyPr/>
          <a:lstStyle/>
          <a:p>
            <a:pPr eaLnBrk="1" hangingPunct="1">
              <a:lnSpc>
                <a:spcPct val="90000"/>
              </a:lnSpc>
            </a:pPr>
            <a:r>
              <a:rPr lang="en-AU" altLang="en-US" sz="2800" smtClean="0">
                <a:ea typeface="ＭＳ Ｐゴシック" pitchFamily="34" charset="-128"/>
              </a:rPr>
              <a:t>Message authentication is concerned with: </a:t>
            </a:r>
          </a:p>
          <a:p>
            <a:pPr lvl="1" eaLnBrk="1" hangingPunct="1">
              <a:lnSpc>
                <a:spcPct val="90000"/>
              </a:lnSpc>
            </a:pPr>
            <a:r>
              <a:rPr lang="en-AU" altLang="en-US" sz="2400" smtClean="0">
                <a:ea typeface="ＭＳ Ｐゴシック" pitchFamily="34" charset="-128"/>
              </a:rPr>
              <a:t>protecting the integrity of a message </a:t>
            </a:r>
          </a:p>
          <a:p>
            <a:pPr lvl="1" eaLnBrk="1" hangingPunct="1">
              <a:lnSpc>
                <a:spcPct val="90000"/>
              </a:lnSpc>
            </a:pPr>
            <a:r>
              <a:rPr lang="en-AU" altLang="en-US" sz="2400" smtClean="0">
                <a:ea typeface="ＭＳ Ｐゴシック" pitchFamily="34" charset="-128"/>
              </a:rPr>
              <a:t>validating identity of originator </a:t>
            </a:r>
          </a:p>
          <a:p>
            <a:pPr lvl="1" eaLnBrk="1" hangingPunct="1">
              <a:lnSpc>
                <a:spcPct val="90000"/>
              </a:lnSpc>
            </a:pPr>
            <a:r>
              <a:rPr lang="en-AU" altLang="en-US" sz="2400" smtClean="0">
                <a:ea typeface="ＭＳ Ｐゴシック" pitchFamily="34" charset="-128"/>
              </a:rPr>
              <a:t>non-repudiation of origin (dispute resolution)</a:t>
            </a:r>
          </a:p>
          <a:p>
            <a:pPr eaLnBrk="1" hangingPunct="1">
              <a:lnSpc>
                <a:spcPct val="90000"/>
              </a:lnSpc>
            </a:pPr>
            <a:r>
              <a:rPr lang="en-US" altLang="en-US" sz="2800" smtClean="0">
                <a:ea typeface="ＭＳ Ｐゴシック" pitchFamily="34" charset="-128"/>
              </a:rPr>
              <a:t>Will consider the security requirements</a:t>
            </a:r>
          </a:p>
          <a:p>
            <a:pPr eaLnBrk="1" hangingPunct="1">
              <a:lnSpc>
                <a:spcPct val="90000"/>
              </a:lnSpc>
            </a:pPr>
            <a:r>
              <a:rPr lang="en-US" altLang="en-US" sz="2800" smtClean="0">
                <a:ea typeface="ＭＳ Ｐゴシック" pitchFamily="34" charset="-128"/>
              </a:rPr>
              <a:t>Then three alternative functions used:</a:t>
            </a:r>
          </a:p>
          <a:p>
            <a:pPr lvl="1" eaLnBrk="1" hangingPunct="1">
              <a:lnSpc>
                <a:spcPct val="90000"/>
              </a:lnSpc>
            </a:pPr>
            <a:r>
              <a:rPr lang="en-US" altLang="en-US" sz="2400" smtClean="0">
                <a:ea typeface="ＭＳ Ｐゴシック" pitchFamily="34" charset="-128"/>
              </a:rPr>
              <a:t>hash function</a:t>
            </a:r>
            <a:endParaRPr lang="en-AU" altLang="en-US" sz="2400" smtClean="0">
              <a:ea typeface="ＭＳ Ｐゴシック" pitchFamily="34" charset="-128"/>
            </a:endParaRPr>
          </a:p>
          <a:p>
            <a:pPr lvl="1" eaLnBrk="1" hangingPunct="1">
              <a:lnSpc>
                <a:spcPct val="90000"/>
              </a:lnSpc>
            </a:pPr>
            <a:r>
              <a:rPr lang="en-US" altLang="en-US" sz="2400" smtClean="0">
                <a:ea typeface="ＭＳ Ｐゴシック" pitchFamily="34" charset="-128"/>
              </a:rPr>
              <a:t>message encryption</a:t>
            </a:r>
          </a:p>
          <a:p>
            <a:pPr lvl="1" eaLnBrk="1" hangingPunct="1">
              <a:lnSpc>
                <a:spcPct val="90000"/>
              </a:lnSpc>
            </a:pPr>
            <a:r>
              <a:rPr lang="en-US" altLang="en-US" sz="2400" smtClean="0">
                <a:ea typeface="ＭＳ Ｐゴシック" pitchFamily="34" charset="-128"/>
              </a:rPr>
              <a:t>message authentication code (MAC)</a:t>
            </a:r>
          </a:p>
          <a:p>
            <a:pPr eaLnBrk="1" hangingPunct="1">
              <a:lnSpc>
                <a:spcPct val="90000"/>
              </a:lnSpc>
            </a:pPr>
            <a:endParaRPr lang="en-AU" altLang="en-US" sz="280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F20F64B2-42CF-4E78-9F0E-DB7B0B09DF5D}" type="slidenum">
              <a:rPr lang="en-US" altLang="en-US" smtClean="0"/>
              <a:pPr>
                <a:defRPr/>
              </a:pPr>
              <a:t>35</a:t>
            </a:fld>
            <a:endParaRPr lang="en-US" altLang="en-US"/>
          </a:p>
        </p:txBody>
      </p:sp>
    </p:spTree>
    <p:extLst>
      <p:ext uri="{BB962C8B-B14F-4D97-AF65-F5344CB8AC3E}">
        <p14:creationId xmlns:p14="http://schemas.microsoft.com/office/powerpoint/2010/main" val="1429068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304800"/>
            <a:ext cx="9144000" cy="1139825"/>
          </a:xfrm>
        </p:spPr>
        <p:txBody>
          <a:bodyPr/>
          <a:lstStyle/>
          <a:p>
            <a:pPr eaLnBrk="1" hangingPunct="1"/>
            <a:r>
              <a:rPr lang="en-US" altLang="en-US" smtClean="0">
                <a:ea typeface="ＭＳ Ｐゴシック" pitchFamily="34" charset="-128"/>
              </a:rPr>
              <a:t>Message Security Requirements</a:t>
            </a:r>
            <a:endParaRPr lang="en-AU" altLang="en-US" smtClean="0">
              <a:ea typeface="ＭＳ Ｐゴシック" pitchFamily="34" charset="-128"/>
            </a:endParaRPr>
          </a:p>
        </p:txBody>
      </p:sp>
      <p:sp>
        <p:nvSpPr>
          <p:cNvPr id="12291" name="Rectangle 3"/>
          <p:cNvSpPr>
            <a:spLocks noGrp="1" noChangeArrowheads="1"/>
          </p:cNvSpPr>
          <p:nvPr>
            <p:ph idx="1"/>
          </p:nvPr>
        </p:nvSpPr>
        <p:spPr/>
        <p:txBody>
          <a:bodyPr/>
          <a:lstStyle/>
          <a:p>
            <a:pPr eaLnBrk="1" hangingPunct="1">
              <a:lnSpc>
                <a:spcPct val="90000"/>
              </a:lnSpc>
            </a:pPr>
            <a:r>
              <a:rPr lang="en-US" altLang="en-US" smtClean="0">
                <a:ea typeface="ＭＳ Ｐゴシック" pitchFamily="34" charset="-128"/>
              </a:rPr>
              <a:t>disclosure</a:t>
            </a:r>
          </a:p>
          <a:p>
            <a:pPr eaLnBrk="1" hangingPunct="1">
              <a:lnSpc>
                <a:spcPct val="90000"/>
              </a:lnSpc>
            </a:pPr>
            <a:r>
              <a:rPr lang="en-US" altLang="en-US" smtClean="0">
                <a:ea typeface="ＭＳ Ｐゴシック" pitchFamily="34" charset="-128"/>
              </a:rPr>
              <a:t>traffic analysis</a:t>
            </a:r>
          </a:p>
          <a:p>
            <a:pPr eaLnBrk="1" hangingPunct="1">
              <a:lnSpc>
                <a:spcPct val="90000"/>
              </a:lnSpc>
            </a:pPr>
            <a:r>
              <a:rPr lang="en-US" altLang="en-US" smtClean="0">
                <a:ea typeface="ＭＳ Ｐゴシック" pitchFamily="34" charset="-128"/>
              </a:rPr>
              <a:t>masquerade</a:t>
            </a:r>
          </a:p>
          <a:p>
            <a:pPr eaLnBrk="1" hangingPunct="1">
              <a:lnSpc>
                <a:spcPct val="90000"/>
              </a:lnSpc>
            </a:pPr>
            <a:r>
              <a:rPr lang="en-US" altLang="en-US" smtClean="0">
                <a:ea typeface="ＭＳ Ｐゴシック" pitchFamily="34" charset="-128"/>
              </a:rPr>
              <a:t>content modification</a:t>
            </a:r>
          </a:p>
          <a:p>
            <a:pPr eaLnBrk="1" hangingPunct="1">
              <a:lnSpc>
                <a:spcPct val="90000"/>
              </a:lnSpc>
            </a:pPr>
            <a:r>
              <a:rPr lang="en-US" altLang="en-US" smtClean="0">
                <a:ea typeface="ＭＳ Ｐゴシック" pitchFamily="34" charset="-128"/>
              </a:rPr>
              <a:t>sequence modification</a:t>
            </a:r>
          </a:p>
          <a:p>
            <a:pPr eaLnBrk="1" hangingPunct="1">
              <a:lnSpc>
                <a:spcPct val="90000"/>
              </a:lnSpc>
            </a:pPr>
            <a:r>
              <a:rPr lang="en-US" altLang="en-US" smtClean="0">
                <a:ea typeface="ＭＳ Ｐゴシック" pitchFamily="34" charset="-128"/>
              </a:rPr>
              <a:t>timing modification</a:t>
            </a:r>
          </a:p>
          <a:p>
            <a:pPr eaLnBrk="1" hangingPunct="1">
              <a:lnSpc>
                <a:spcPct val="90000"/>
              </a:lnSpc>
            </a:pPr>
            <a:r>
              <a:rPr lang="en-US" altLang="en-US" smtClean="0">
                <a:ea typeface="ＭＳ Ｐゴシック" pitchFamily="34" charset="-128"/>
              </a:rPr>
              <a:t>source repudiation</a:t>
            </a:r>
          </a:p>
          <a:p>
            <a:pPr eaLnBrk="1" hangingPunct="1">
              <a:lnSpc>
                <a:spcPct val="90000"/>
              </a:lnSpc>
            </a:pPr>
            <a:r>
              <a:rPr lang="en-US" altLang="en-US" smtClean="0">
                <a:ea typeface="ＭＳ Ｐゴシック" pitchFamily="34" charset="-128"/>
              </a:rPr>
              <a:t>destination repudiation</a:t>
            </a:r>
            <a:endParaRPr lang="en-AU" altLang="en-US"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0F3B978B-545D-485A-B1C6-593C011C241C}" type="slidenum">
              <a:rPr lang="en-US" altLang="en-US" smtClean="0"/>
              <a:pPr>
                <a:defRPr/>
              </a:pPr>
              <a:t>36</a:t>
            </a:fld>
            <a:endParaRPr lang="en-US" altLang="en-US"/>
          </a:p>
        </p:txBody>
      </p:sp>
    </p:spTree>
    <p:extLst>
      <p:ext uri="{BB962C8B-B14F-4D97-AF65-F5344CB8AC3E}">
        <p14:creationId xmlns:p14="http://schemas.microsoft.com/office/powerpoint/2010/main" val="36182513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dirty="0">
                <a:ea typeface="ＭＳ Ｐゴシック" pitchFamily="34" charset="-128"/>
              </a:rPr>
              <a:t>Message Authentication</a:t>
            </a:r>
            <a:endParaRPr lang="en-AU" altLang="en-US" dirty="0" smtClean="0">
              <a:ea typeface="ＭＳ Ｐゴシック" pitchFamily="34" charset="-128"/>
            </a:endParaRPr>
          </a:p>
        </p:txBody>
      </p:sp>
      <p:sp>
        <p:nvSpPr>
          <p:cNvPr id="56323" name="Rectangle 3"/>
          <p:cNvSpPr>
            <a:spLocks noGrp="1" noChangeArrowheads="1"/>
          </p:cNvSpPr>
          <p:nvPr>
            <p:ph idx="1"/>
          </p:nvPr>
        </p:nvSpPr>
        <p:spPr/>
        <p:txBody>
          <a:bodyPr/>
          <a:lstStyle/>
          <a:p>
            <a:pPr eaLnBrk="1" hangingPunct="1"/>
            <a:r>
              <a:rPr lang="en-US" altLang="en-US" dirty="0" smtClean="0">
                <a:ea typeface="ＭＳ Ｐゴシック" pitchFamily="34" charset="-128"/>
              </a:rPr>
              <a:t>have considered:</a:t>
            </a:r>
          </a:p>
          <a:p>
            <a:pPr lvl="1" eaLnBrk="1" hangingPunct="1"/>
            <a:r>
              <a:rPr lang="en-US" altLang="en-US" dirty="0" smtClean="0">
                <a:ea typeface="ＭＳ Ｐゴシック" pitchFamily="34" charset="-128"/>
              </a:rPr>
              <a:t>message authentication requirements</a:t>
            </a:r>
          </a:p>
          <a:p>
            <a:pPr lvl="1" eaLnBrk="1" hangingPunct="1"/>
            <a:r>
              <a:rPr lang="en-US" altLang="en-US" dirty="0" smtClean="0">
                <a:ea typeface="ＭＳ Ｐゴシック" pitchFamily="34" charset="-128"/>
              </a:rPr>
              <a:t>message authentication using encryption</a:t>
            </a:r>
          </a:p>
          <a:p>
            <a:pPr lvl="1" eaLnBrk="1" hangingPunct="1"/>
            <a:r>
              <a:rPr lang="en-US" altLang="en-US" dirty="0" smtClean="0">
                <a:ea typeface="ＭＳ Ｐゴシック" pitchFamily="34" charset="-128"/>
              </a:rPr>
              <a:t>MACs</a:t>
            </a:r>
          </a:p>
          <a:p>
            <a:pPr lvl="1" eaLnBrk="1" hangingPunct="1"/>
            <a:r>
              <a:rPr lang="en-US" altLang="en-US" dirty="0" smtClean="0">
                <a:ea typeface="ＭＳ Ｐゴシック" pitchFamily="34" charset="-128"/>
              </a:rPr>
              <a:t>HMAC authentication using a hash function</a:t>
            </a:r>
          </a:p>
          <a:p>
            <a:pPr lvl="1" eaLnBrk="1" hangingPunct="1"/>
            <a:r>
              <a:rPr lang="en-US" altLang="en-US" dirty="0" smtClean="0">
                <a:ea typeface="ＭＳ Ｐゴシック" pitchFamily="34" charset="-128"/>
              </a:rPr>
              <a:t>CMAC authentication using a block cipher</a:t>
            </a:r>
          </a:p>
          <a:p>
            <a:pPr lvl="1" eaLnBrk="1" hangingPunct="1"/>
            <a:r>
              <a:rPr lang="en-AU" altLang="en-US" dirty="0" smtClean="0">
                <a:ea typeface="ＭＳ Ｐゴシック" pitchFamily="34" charset="-128"/>
              </a:rPr>
              <a:t>Pseudorandom Number Generation (PRNG) using Hash Functions and MACs</a:t>
            </a:r>
            <a:endParaRPr lang="en-US" altLang="en-US" dirty="0" smtClean="0">
              <a:ea typeface="ＭＳ Ｐゴシック" pitchFamily="34" charset="-128"/>
            </a:endParaRPr>
          </a:p>
          <a:p>
            <a:pPr lvl="1" eaLnBrk="1" hangingPunct="1"/>
            <a:endParaRPr lang="en-AU" altLang="en-US"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CAA3E5FB-3066-4CA0-A0FE-C4C9DBC48CFC}" type="slidenum">
              <a:rPr lang="en-US" altLang="en-US" smtClean="0"/>
              <a:pPr>
                <a:defRPr/>
              </a:pPr>
              <a:t>37</a:t>
            </a:fld>
            <a:endParaRPr lang="en-US" altLang="en-US"/>
          </a:p>
        </p:txBody>
      </p:sp>
    </p:spTree>
    <p:extLst>
      <p:ext uri="{BB962C8B-B14F-4D97-AF65-F5344CB8AC3E}">
        <p14:creationId xmlns:p14="http://schemas.microsoft.com/office/powerpoint/2010/main" val="15097905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ea typeface="ＭＳ Ｐゴシック" pitchFamily="34" charset="-128"/>
              </a:rPr>
              <a:t>Digital Signatures</a:t>
            </a:r>
            <a:endParaRPr lang="en-AU" altLang="en-US" smtClean="0">
              <a:ea typeface="ＭＳ Ｐゴシック" pitchFamily="34" charset="-128"/>
            </a:endParaRPr>
          </a:p>
        </p:txBody>
      </p:sp>
      <p:sp>
        <p:nvSpPr>
          <p:cNvPr id="9219" name="Rectangle 3"/>
          <p:cNvSpPr>
            <a:spLocks noGrp="1" noChangeArrowheads="1"/>
          </p:cNvSpPr>
          <p:nvPr>
            <p:ph idx="1"/>
          </p:nvPr>
        </p:nvSpPr>
        <p:spPr/>
        <p:txBody>
          <a:bodyPr/>
          <a:lstStyle/>
          <a:p>
            <a:pPr eaLnBrk="1" hangingPunct="1">
              <a:lnSpc>
                <a:spcPct val="90000"/>
              </a:lnSpc>
            </a:pPr>
            <a:r>
              <a:rPr lang="en-US" altLang="en-US" sz="2800" smtClean="0">
                <a:ea typeface="ＭＳ Ｐゴシック" pitchFamily="34" charset="-128"/>
              </a:rPr>
              <a:t>Have looked at </a:t>
            </a:r>
            <a:r>
              <a:rPr lang="en-AU" altLang="en-US" sz="2800" smtClean="0">
                <a:ea typeface="ＭＳ Ｐゴシック" pitchFamily="34" charset="-128"/>
              </a:rPr>
              <a:t>message authentication </a:t>
            </a:r>
          </a:p>
          <a:p>
            <a:pPr lvl="1" eaLnBrk="1" hangingPunct="1">
              <a:lnSpc>
                <a:spcPct val="90000"/>
              </a:lnSpc>
            </a:pPr>
            <a:r>
              <a:rPr lang="en-AU" altLang="en-US" smtClean="0">
                <a:ea typeface="ＭＳ Ｐゴシック" pitchFamily="34" charset="-128"/>
              </a:rPr>
              <a:t>but does not address issues of lack of trust</a:t>
            </a:r>
          </a:p>
          <a:p>
            <a:pPr eaLnBrk="1" hangingPunct="1">
              <a:lnSpc>
                <a:spcPct val="90000"/>
              </a:lnSpc>
            </a:pPr>
            <a:endParaRPr lang="en-AU" altLang="en-US" sz="1800" smtClean="0">
              <a:ea typeface="ＭＳ Ｐゴシック" pitchFamily="34" charset="-128"/>
            </a:endParaRPr>
          </a:p>
          <a:p>
            <a:pPr eaLnBrk="1" hangingPunct="1">
              <a:lnSpc>
                <a:spcPct val="90000"/>
              </a:lnSpc>
            </a:pPr>
            <a:r>
              <a:rPr lang="en-AU" altLang="en-US" sz="2800" smtClean="0">
                <a:ea typeface="ＭＳ Ｐゴシック" pitchFamily="34" charset="-128"/>
              </a:rPr>
              <a:t>Digital signatures provide the ability to: </a:t>
            </a:r>
          </a:p>
          <a:p>
            <a:pPr lvl="1" eaLnBrk="1" hangingPunct="1">
              <a:lnSpc>
                <a:spcPct val="90000"/>
              </a:lnSpc>
            </a:pPr>
            <a:r>
              <a:rPr lang="en-AU" altLang="en-US" smtClean="0">
                <a:ea typeface="ＭＳ Ｐゴシック" pitchFamily="34" charset="-128"/>
              </a:rPr>
              <a:t>verify author, date &amp; time of signature</a:t>
            </a:r>
          </a:p>
          <a:p>
            <a:pPr lvl="1" eaLnBrk="1" hangingPunct="1">
              <a:lnSpc>
                <a:spcPct val="90000"/>
              </a:lnSpc>
            </a:pPr>
            <a:r>
              <a:rPr lang="en-AU" altLang="en-US" smtClean="0">
                <a:ea typeface="ＭＳ Ｐゴシック" pitchFamily="34" charset="-128"/>
              </a:rPr>
              <a:t>authenticate message contents </a:t>
            </a:r>
          </a:p>
          <a:p>
            <a:pPr lvl="1" eaLnBrk="1" hangingPunct="1">
              <a:lnSpc>
                <a:spcPct val="90000"/>
              </a:lnSpc>
            </a:pPr>
            <a:r>
              <a:rPr lang="en-AU" altLang="en-US" smtClean="0">
                <a:ea typeface="ＭＳ Ｐゴシック" pitchFamily="34" charset="-128"/>
              </a:rPr>
              <a:t>be verified by third parties to resolve disputes</a:t>
            </a:r>
          </a:p>
          <a:p>
            <a:pPr eaLnBrk="1" hangingPunct="1">
              <a:lnSpc>
                <a:spcPct val="90000"/>
              </a:lnSpc>
            </a:pPr>
            <a:endParaRPr lang="en-US" altLang="en-US" sz="1600" smtClean="0">
              <a:ea typeface="ＭＳ Ｐゴシック" pitchFamily="34" charset="-128"/>
            </a:endParaRPr>
          </a:p>
          <a:p>
            <a:pPr eaLnBrk="1" hangingPunct="1">
              <a:lnSpc>
                <a:spcPct val="90000"/>
              </a:lnSpc>
            </a:pPr>
            <a:r>
              <a:rPr lang="en-US" altLang="en-US" sz="2800" smtClean="0">
                <a:ea typeface="ＭＳ Ｐゴシック" pitchFamily="34" charset="-128"/>
              </a:rPr>
              <a:t>Hence include authentication function with additional capabilities</a:t>
            </a:r>
            <a:endParaRPr lang="en-AU" altLang="en-US" sz="2800" smtClean="0">
              <a:ea typeface="ＭＳ Ｐゴシック" pitchFamily="34" charset="-128"/>
            </a:endParaRPr>
          </a:p>
          <a:p>
            <a:pPr eaLnBrk="1" hangingPunct="1">
              <a:lnSpc>
                <a:spcPct val="90000"/>
              </a:lnSpc>
            </a:pPr>
            <a:endParaRPr lang="en-AU" altLang="en-US" sz="280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15A63DF2-4139-4B68-955A-619E2E5A5E35}" type="slidenum">
              <a:rPr lang="en-US" altLang="en-US" smtClean="0"/>
              <a:pPr>
                <a:defRPr/>
              </a:pPr>
              <a:t>38</a:t>
            </a:fld>
            <a:endParaRPr lang="en-US" altLang="en-US"/>
          </a:p>
        </p:txBody>
      </p:sp>
    </p:spTree>
    <p:extLst>
      <p:ext uri="{BB962C8B-B14F-4D97-AF65-F5344CB8AC3E}">
        <p14:creationId xmlns:p14="http://schemas.microsoft.com/office/powerpoint/2010/main" val="35871752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533400" y="0"/>
            <a:ext cx="8229600" cy="1139825"/>
          </a:xfrm>
        </p:spPr>
        <p:txBody>
          <a:bodyPr/>
          <a:lstStyle/>
          <a:p>
            <a:pPr eaLnBrk="1" hangingPunct="1"/>
            <a:r>
              <a:rPr lang="en-US" altLang="en-US" smtClean="0"/>
              <a:t>Digital Signature Model</a:t>
            </a:r>
          </a:p>
        </p:txBody>
      </p:sp>
      <p:pic>
        <p:nvPicPr>
          <p:cNvPr id="102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143000"/>
            <a:ext cx="5965825" cy="5532438"/>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B01798B3-B10A-44F2-9F7B-C3C8820DA381}" type="slidenum">
              <a:rPr lang="en-US" altLang="en-US" smtClean="0"/>
              <a:pPr>
                <a:defRPr/>
              </a:pPr>
              <a:t>39</a:t>
            </a:fld>
            <a:endParaRPr lang="en-US" altLang="en-US"/>
          </a:p>
        </p:txBody>
      </p:sp>
    </p:spTree>
    <p:extLst>
      <p:ext uri="{BB962C8B-B14F-4D97-AF65-F5344CB8AC3E}">
        <p14:creationId xmlns:p14="http://schemas.microsoft.com/office/powerpoint/2010/main" val="7497998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533400" y="0"/>
            <a:ext cx="8229600" cy="1139825"/>
          </a:xfrm>
        </p:spPr>
        <p:txBody>
          <a:bodyPr/>
          <a:lstStyle/>
          <a:p>
            <a:pPr eaLnBrk="1" hangingPunct="1"/>
            <a:r>
              <a:rPr lang="en-US" altLang="en-US" smtClean="0"/>
              <a:t>Digital Signature Model</a:t>
            </a:r>
          </a:p>
        </p:txBody>
      </p:sp>
      <p:sp>
        <p:nvSpPr>
          <p:cNvPr id="2" name="Slide Number Placeholder 1"/>
          <p:cNvSpPr>
            <a:spLocks noGrp="1"/>
          </p:cNvSpPr>
          <p:nvPr>
            <p:ph type="sldNum" sz="quarter" idx="12"/>
          </p:nvPr>
        </p:nvSpPr>
        <p:spPr/>
        <p:txBody>
          <a:bodyPr/>
          <a:lstStyle/>
          <a:p>
            <a:pPr>
              <a:defRPr/>
            </a:pPr>
            <a:fld id="{AC6E9733-BDFD-4699-A950-BA82061301F7}" type="slidenum">
              <a:rPr lang="en-US" altLang="en-US" smtClean="0"/>
              <a:pPr>
                <a:defRPr/>
              </a:pPr>
              <a:t>40</a:t>
            </a:fld>
            <a:endParaRPr lang="en-US" altLang="en-US"/>
          </a:p>
        </p:txBody>
      </p:sp>
      <p:sp>
        <p:nvSpPr>
          <p:cNvPr id="3" name="Rectangle 2"/>
          <p:cNvSpPr/>
          <p:nvPr/>
        </p:nvSpPr>
        <p:spPr>
          <a:xfrm>
            <a:off x="684213" y="1125538"/>
            <a:ext cx="7775575" cy="4262437"/>
          </a:xfrm>
          <a:prstGeom prst="rect">
            <a:avLst/>
          </a:prstGeom>
        </p:spPr>
        <p:txBody>
          <a:bodyPr>
            <a:spAutoFit/>
          </a:bodyPr>
          <a:lstStyle/>
          <a:p>
            <a:pPr marL="457200" indent="-457200">
              <a:buFont typeface="Wingdings" panose="05000000000000000000" pitchFamily="2" charset="2"/>
              <a:buChar char="Ø"/>
              <a:defRPr/>
            </a:pPr>
            <a:r>
              <a:rPr lang="en-US" altLang="en-US" sz="2800" dirty="0">
                <a:latin typeface="+mn-lt"/>
              </a:rPr>
              <a:t>Stallings Figure 13.1 is a generic model of the process of making and using digital signatures</a:t>
            </a:r>
          </a:p>
          <a:p>
            <a:pPr marL="457200" indent="-457200">
              <a:buFont typeface="Wingdings" panose="05000000000000000000" pitchFamily="2" charset="2"/>
              <a:buChar char="Ø"/>
              <a:defRPr/>
            </a:pPr>
            <a:endParaRPr lang="en-US" altLang="en-US" sz="2400" dirty="0">
              <a:latin typeface="+mn-lt"/>
            </a:endParaRPr>
          </a:p>
          <a:p>
            <a:pPr marL="457200" indent="-457200">
              <a:buFont typeface="Wingdings" panose="05000000000000000000" pitchFamily="2" charset="2"/>
              <a:buChar char="Ø"/>
              <a:defRPr/>
            </a:pPr>
            <a:endParaRPr lang="en-US" altLang="en-US" sz="1100" dirty="0">
              <a:latin typeface="+mn-lt"/>
            </a:endParaRPr>
          </a:p>
          <a:p>
            <a:pPr marL="457200" indent="-457200">
              <a:buFont typeface="Wingdings" panose="05000000000000000000" pitchFamily="2" charset="2"/>
              <a:buChar char="Ø"/>
              <a:defRPr/>
            </a:pPr>
            <a:r>
              <a:rPr lang="en-US" altLang="en-US" sz="2800" dirty="0">
                <a:latin typeface="+mn-lt"/>
              </a:rPr>
              <a:t>Bob can sign a message using a digital signature generation algorithm</a:t>
            </a:r>
          </a:p>
          <a:p>
            <a:pPr marL="457200" indent="-457200">
              <a:buFont typeface="Wingdings" panose="05000000000000000000" pitchFamily="2" charset="2"/>
              <a:buChar char="Ø"/>
              <a:defRPr/>
            </a:pPr>
            <a:endParaRPr lang="en-US" altLang="en-US" sz="2800" dirty="0">
              <a:latin typeface="+mn-lt"/>
            </a:endParaRPr>
          </a:p>
          <a:p>
            <a:pPr marL="457200" indent="-457200">
              <a:buFont typeface="Wingdings" panose="05000000000000000000" pitchFamily="2" charset="2"/>
              <a:buChar char="Ø"/>
              <a:defRPr/>
            </a:pPr>
            <a:endParaRPr lang="en-US" altLang="en-US" sz="1400" dirty="0">
              <a:latin typeface="+mn-lt"/>
            </a:endParaRPr>
          </a:p>
          <a:p>
            <a:pPr marL="457200" indent="-457200">
              <a:buFont typeface="Wingdings" panose="05000000000000000000" pitchFamily="2" charset="2"/>
              <a:buChar char="Ø"/>
              <a:defRPr/>
            </a:pPr>
            <a:r>
              <a:rPr lang="en-US" altLang="en-US" sz="2800" dirty="0">
                <a:latin typeface="+mn-lt"/>
              </a:rPr>
              <a:t>The inputs to the algorithm are the message and Bob's private key</a:t>
            </a:r>
          </a:p>
          <a:p>
            <a:pPr marL="457200" indent="-457200">
              <a:buFont typeface="Wingdings" panose="05000000000000000000" pitchFamily="2" charset="2"/>
              <a:buChar char="Ø"/>
              <a:defRPr/>
            </a:pPr>
            <a:endParaRPr lang="en-US" altLang="en-US" sz="2000" dirty="0">
              <a:latin typeface="+mn-lt"/>
            </a:endParaRPr>
          </a:p>
        </p:txBody>
      </p:sp>
    </p:spTree>
    <p:extLst>
      <p:ext uri="{BB962C8B-B14F-4D97-AF65-F5344CB8AC3E}">
        <p14:creationId xmlns:p14="http://schemas.microsoft.com/office/powerpoint/2010/main" val="8266726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533400" y="128588"/>
            <a:ext cx="8229600" cy="1139825"/>
          </a:xfrm>
        </p:spPr>
        <p:txBody>
          <a:bodyPr/>
          <a:lstStyle/>
          <a:p>
            <a:pPr eaLnBrk="1" hangingPunct="1"/>
            <a:r>
              <a:rPr lang="en-US" altLang="en-US" smtClean="0"/>
              <a:t>Digital Signature Model</a:t>
            </a:r>
          </a:p>
        </p:txBody>
      </p:sp>
      <p:sp>
        <p:nvSpPr>
          <p:cNvPr id="2" name="Slide Number Placeholder 1"/>
          <p:cNvSpPr>
            <a:spLocks noGrp="1"/>
          </p:cNvSpPr>
          <p:nvPr>
            <p:ph type="sldNum" sz="quarter" idx="12"/>
          </p:nvPr>
        </p:nvSpPr>
        <p:spPr/>
        <p:txBody>
          <a:bodyPr/>
          <a:lstStyle/>
          <a:p>
            <a:pPr>
              <a:defRPr/>
            </a:pPr>
            <a:fld id="{FF0FC078-1670-4B45-8B8D-C4ACB9FCB7E9}" type="slidenum">
              <a:rPr lang="en-US" altLang="en-US" smtClean="0"/>
              <a:pPr>
                <a:defRPr/>
              </a:pPr>
              <a:t>41</a:t>
            </a:fld>
            <a:endParaRPr lang="en-US" altLang="en-US"/>
          </a:p>
        </p:txBody>
      </p:sp>
      <p:sp>
        <p:nvSpPr>
          <p:cNvPr id="3" name="Rectangle 2"/>
          <p:cNvSpPr/>
          <p:nvPr/>
        </p:nvSpPr>
        <p:spPr>
          <a:xfrm>
            <a:off x="684213" y="1212850"/>
            <a:ext cx="7775575" cy="2216150"/>
          </a:xfrm>
          <a:prstGeom prst="rect">
            <a:avLst/>
          </a:prstGeom>
        </p:spPr>
        <p:txBody>
          <a:bodyPr>
            <a:spAutoFit/>
          </a:bodyPr>
          <a:lstStyle/>
          <a:p>
            <a:pPr marL="457200" indent="-457200">
              <a:buFont typeface="Wingdings" panose="05000000000000000000" pitchFamily="2" charset="2"/>
              <a:buChar char="Ø"/>
              <a:defRPr/>
            </a:pPr>
            <a:r>
              <a:rPr lang="en-US" altLang="en-US" sz="2800" dirty="0">
                <a:latin typeface="+mn-lt"/>
              </a:rPr>
              <a:t>Any other user, say Alice, can verify the signature using a verification algorithm</a:t>
            </a:r>
          </a:p>
          <a:p>
            <a:pPr marL="457200" indent="-457200">
              <a:buFont typeface="Wingdings" panose="05000000000000000000" pitchFamily="2" charset="2"/>
              <a:buChar char="Ø"/>
              <a:defRPr/>
            </a:pPr>
            <a:endParaRPr lang="en-US" altLang="en-US" sz="1050" dirty="0">
              <a:latin typeface="+mn-lt"/>
            </a:endParaRPr>
          </a:p>
          <a:p>
            <a:pPr marL="457200" indent="-457200">
              <a:buFont typeface="Wingdings" panose="05000000000000000000" pitchFamily="2" charset="2"/>
              <a:buChar char="Ø"/>
              <a:defRPr/>
            </a:pPr>
            <a:endParaRPr lang="en-US" altLang="en-US" sz="1400" dirty="0">
              <a:latin typeface="+mn-lt"/>
            </a:endParaRPr>
          </a:p>
          <a:p>
            <a:pPr marL="457200" indent="-457200">
              <a:buFont typeface="Wingdings" panose="05000000000000000000" pitchFamily="2" charset="2"/>
              <a:buChar char="Ø"/>
              <a:defRPr/>
            </a:pPr>
            <a:r>
              <a:rPr lang="en-US" altLang="en-US" sz="2800" dirty="0">
                <a:latin typeface="+mn-lt"/>
              </a:rPr>
              <a:t>Whose inputs are the message, the signature, and Bob's public key</a:t>
            </a:r>
          </a:p>
        </p:txBody>
      </p:sp>
    </p:spTree>
    <p:extLst>
      <p:ext uri="{BB962C8B-B14F-4D97-AF65-F5344CB8AC3E}">
        <p14:creationId xmlns:p14="http://schemas.microsoft.com/office/powerpoint/2010/main" val="22530720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smtClean="0"/>
              <a:t>Attacks and Forgeries</a:t>
            </a:r>
          </a:p>
        </p:txBody>
      </p:sp>
      <p:sp>
        <p:nvSpPr>
          <p:cNvPr id="3" name="Content Placeholder 2"/>
          <p:cNvSpPr>
            <a:spLocks noGrp="1"/>
          </p:cNvSpPr>
          <p:nvPr>
            <p:ph idx="1"/>
          </p:nvPr>
        </p:nvSpPr>
        <p:spPr>
          <a:xfrm>
            <a:off x="457200" y="1371600"/>
            <a:ext cx="8229600" cy="5181600"/>
          </a:xfrm>
        </p:spPr>
        <p:txBody>
          <a:bodyPr rtlCol="0">
            <a:normAutofit lnSpcReduction="10000"/>
          </a:bodyPr>
          <a:lstStyle/>
          <a:p>
            <a:pPr eaLnBrk="1" fontAlgn="auto" hangingPunct="1">
              <a:spcAft>
                <a:spcPts val="0"/>
              </a:spcAft>
              <a:defRPr/>
            </a:pPr>
            <a:r>
              <a:rPr lang="en-US" altLang="en-US" dirty="0">
                <a:ea typeface="ＭＳ Ｐゴシック" pitchFamily="34" charset="-128"/>
              </a:rPr>
              <a:t>A</a:t>
            </a:r>
            <a:r>
              <a:rPr lang="en-US" altLang="en-US" dirty="0" smtClean="0">
                <a:ea typeface="ＭＳ Ｐゴシック" pitchFamily="34" charset="-128"/>
              </a:rPr>
              <a:t>ttacks</a:t>
            </a:r>
          </a:p>
          <a:p>
            <a:pPr lvl="1" eaLnBrk="1" fontAlgn="auto" hangingPunct="1">
              <a:spcAft>
                <a:spcPts val="0"/>
              </a:spcAft>
              <a:defRPr/>
            </a:pPr>
            <a:r>
              <a:rPr lang="en-US" altLang="en-US" dirty="0" smtClean="0">
                <a:ea typeface="ＭＳ Ｐゴシック" pitchFamily="34" charset="-128"/>
              </a:rPr>
              <a:t>key-only attack</a:t>
            </a:r>
          </a:p>
          <a:p>
            <a:pPr lvl="1" eaLnBrk="1" fontAlgn="auto" hangingPunct="1">
              <a:spcAft>
                <a:spcPts val="0"/>
              </a:spcAft>
              <a:defRPr/>
            </a:pPr>
            <a:r>
              <a:rPr lang="en-US" altLang="en-US" dirty="0" smtClean="0">
                <a:ea typeface="ＭＳ Ｐゴシック" pitchFamily="34" charset="-128"/>
              </a:rPr>
              <a:t>known message attack</a:t>
            </a:r>
          </a:p>
          <a:p>
            <a:pPr lvl="1" eaLnBrk="1" fontAlgn="auto" hangingPunct="1">
              <a:spcAft>
                <a:spcPts val="0"/>
              </a:spcAft>
              <a:defRPr/>
            </a:pPr>
            <a:r>
              <a:rPr lang="en-US" altLang="en-US" dirty="0" smtClean="0">
                <a:ea typeface="ＭＳ Ｐゴシック" pitchFamily="34" charset="-128"/>
              </a:rPr>
              <a:t>generic chosen message attack</a:t>
            </a:r>
          </a:p>
          <a:p>
            <a:pPr lvl="1" eaLnBrk="1" fontAlgn="auto" hangingPunct="1">
              <a:spcAft>
                <a:spcPts val="0"/>
              </a:spcAft>
              <a:defRPr/>
            </a:pPr>
            <a:r>
              <a:rPr lang="en-US" altLang="en-US" dirty="0" smtClean="0">
                <a:ea typeface="ＭＳ Ｐゴシック" pitchFamily="34" charset="-128"/>
              </a:rPr>
              <a:t>directed chosen message attack</a:t>
            </a:r>
          </a:p>
          <a:p>
            <a:pPr lvl="1" eaLnBrk="1" fontAlgn="auto" hangingPunct="1">
              <a:spcAft>
                <a:spcPts val="0"/>
              </a:spcAft>
              <a:defRPr/>
            </a:pPr>
            <a:r>
              <a:rPr lang="en-US" altLang="en-US" dirty="0" smtClean="0">
                <a:ea typeface="ＭＳ Ｐゴシック" pitchFamily="34" charset="-128"/>
              </a:rPr>
              <a:t>adaptive chosen message attack</a:t>
            </a:r>
          </a:p>
          <a:p>
            <a:pPr eaLnBrk="1" fontAlgn="auto" hangingPunct="1">
              <a:spcAft>
                <a:spcPts val="0"/>
              </a:spcAft>
              <a:defRPr/>
            </a:pPr>
            <a:r>
              <a:rPr lang="en-US" altLang="en-US" dirty="0">
                <a:ea typeface="ＭＳ Ｐゴシック" pitchFamily="34" charset="-128"/>
              </a:rPr>
              <a:t>B</a:t>
            </a:r>
            <a:r>
              <a:rPr lang="en-US" altLang="en-US" dirty="0" smtClean="0">
                <a:ea typeface="ＭＳ Ｐゴシック" pitchFamily="34" charset="-128"/>
              </a:rPr>
              <a:t>reak success levels</a:t>
            </a:r>
          </a:p>
          <a:p>
            <a:pPr lvl="1" eaLnBrk="1" fontAlgn="auto" hangingPunct="1">
              <a:spcAft>
                <a:spcPts val="0"/>
              </a:spcAft>
              <a:defRPr/>
            </a:pPr>
            <a:r>
              <a:rPr lang="en-US" altLang="en-US" dirty="0" smtClean="0">
                <a:ea typeface="ＭＳ Ｐゴシック" pitchFamily="34" charset="-128"/>
              </a:rPr>
              <a:t>total break</a:t>
            </a:r>
          </a:p>
          <a:p>
            <a:pPr lvl="1" eaLnBrk="1" fontAlgn="auto" hangingPunct="1">
              <a:spcAft>
                <a:spcPts val="0"/>
              </a:spcAft>
              <a:defRPr/>
            </a:pPr>
            <a:r>
              <a:rPr lang="en-US" altLang="en-US" dirty="0" smtClean="0">
                <a:ea typeface="ＭＳ Ｐゴシック" pitchFamily="34" charset="-128"/>
              </a:rPr>
              <a:t>selective forgery</a:t>
            </a:r>
          </a:p>
          <a:p>
            <a:pPr lvl="1" eaLnBrk="1" fontAlgn="auto" hangingPunct="1">
              <a:spcAft>
                <a:spcPts val="0"/>
              </a:spcAft>
              <a:defRPr/>
            </a:pPr>
            <a:r>
              <a:rPr lang="en-US" altLang="en-US" dirty="0" smtClean="0">
                <a:ea typeface="ＭＳ Ｐゴシック" pitchFamily="34" charset="-128"/>
              </a:rPr>
              <a:t>existential forgery</a:t>
            </a:r>
          </a:p>
          <a:p>
            <a:pPr lvl="1" eaLnBrk="1" fontAlgn="auto" hangingPunct="1">
              <a:spcAft>
                <a:spcPts val="0"/>
              </a:spcAft>
              <a:defRPr/>
            </a:pPr>
            <a:endParaRPr lang="en-US" altLang="en-US"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3CF47484-9565-493F-90FF-4403252749D3}" type="slidenum">
              <a:rPr lang="en-US" altLang="en-US" smtClean="0"/>
              <a:pPr>
                <a:defRPr/>
              </a:pPr>
              <a:t>42</a:t>
            </a:fld>
            <a:endParaRPr lang="en-US" altLang="en-US"/>
          </a:p>
        </p:txBody>
      </p:sp>
    </p:spTree>
    <p:extLst>
      <p:ext uri="{BB962C8B-B14F-4D97-AF65-F5344CB8AC3E}">
        <p14:creationId xmlns:p14="http://schemas.microsoft.com/office/powerpoint/2010/main" val="24427125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04800" y="277813"/>
            <a:ext cx="8610600" cy="1139825"/>
          </a:xfrm>
        </p:spPr>
        <p:txBody>
          <a:bodyPr/>
          <a:lstStyle/>
          <a:p>
            <a:pPr eaLnBrk="1" hangingPunct="1"/>
            <a:r>
              <a:rPr lang="en-US" altLang="en-US" smtClean="0">
                <a:ea typeface="ＭＳ Ｐゴシック" pitchFamily="34" charset="-128"/>
              </a:rPr>
              <a:t>Digital Signature Requirements</a:t>
            </a:r>
            <a:endParaRPr lang="en-AU" altLang="en-US" smtClean="0">
              <a:ea typeface="ＭＳ Ｐゴシック" pitchFamily="34" charset="-128"/>
            </a:endParaRPr>
          </a:p>
        </p:txBody>
      </p:sp>
      <p:sp>
        <p:nvSpPr>
          <p:cNvPr id="26627" name="Rectangle 3"/>
          <p:cNvSpPr>
            <a:spLocks noGrp="1" noChangeArrowheads="1"/>
          </p:cNvSpPr>
          <p:nvPr>
            <p:ph idx="1"/>
          </p:nvPr>
        </p:nvSpPr>
        <p:spPr>
          <a:xfrm>
            <a:off x="457200" y="1628775"/>
            <a:ext cx="8229600" cy="5000625"/>
          </a:xfrm>
        </p:spPr>
        <p:txBody>
          <a:bodyPr/>
          <a:lstStyle/>
          <a:p>
            <a:pPr eaLnBrk="1" hangingPunct="1">
              <a:buFont typeface="Wingdings" pitchFamily="2" charset="2"/>
              <a:buChar char="Ø"/>
            </a:pPr>
            <a:r>
              <a:rPr lang="en-AU" altLang="en-US" sz="2800" smtClean="0"/>
              <a:t> Must depend on the message signed</a:t>
            </a:r>
          </a:p>
          <a:p>
            <a:pPr eaLnBrk="1" hangingPunct="1">
              <a:buFont typeface="Wingdings" pitchFamily="2" charset="2"/>
              <a:buChar char="Ø"/>
            </a:pPr>
            <a:r>
              <a:rPr lang="en-AU" altLang="en-US" sz="2800" smtClean="0"/>
              <a:t> Must use information unique to sender</a:t>
            </a:r>
          </a:p>
          <a:p>
            <a:pPr lvl="1" eaLnBrk="1" hangingPunct="1">
              <a:buFont typeface="Wingdings" pitchFamily="2" charset="2"/>
              <a:buChar char="l"/>
            </a:pPr>
            <a:r>
              <a:rPr lang="en-AU" altLang="en-US" sz="2400" smtClean="0">
                <a:ea typeface="ＭＳ Ｐゴシック" pitchFamily="34" charset="-128"/>
              </a:rPr>
              <a:t>to prevent both forgery and denial</a:t>
            </a:r>
          </a:p>
          <a:p>
            <a:pPr eaLnBrk="1" hangingPunct="1">
              <a:buFont typeface="Wingdings" pitchFamily="2" charset="2"/>
              <a:buChar char="Ø"/>
            </a:pPr>
            <a:r>
              <a:rPr lang="en-AU" altLang="en-US" sz="2800" smtClean="0"/>
              <a:t> Must be relatively easy to produce</a:t>
            </a:r>
          </a:p>
          <a:p>
            <a:pPr eaLnBrk="1" hangingPunct="1">
              <a:buFont typeface="Wingdings" pitchFamily="2" charset="2"/>
              <a:buChar char="Ø"/>
            </a:pPr>
            <a:r>
              <a:rPr lang="en-AU" altLang="en-US" sz="2800" smtClean="0"/>
              <a:t> Must be relatively easy to recognize &amp; verify</a:t>
            </a:r>
          </a:p>
          <a:p>
            <a:pPr eaLnBrk="1" hangingPunct="1">
              <a:buFont typeface="Wingdings" pitchFamily="2" charset="2"/>
              <a:buChar char="Ø"/>
            </a:pPr>
            <a:r>
              <a:rPr lang="en-AU" altLang="en-US" sz="2800" smtClean="0"/>
              <a:t> Be computationally infeasible to forge </a:t>
            </a:r>
          </a:p>
          <a:p>
            <a:pPr lvl="1" eaLnBrk="1" hangingPunct="1">
              <a:buFont typeface="Wingdings" pitchFamily="2" charset="2"/>
              <a:buChar char="l"/>
            </a:pPr>
            <a:r>
              <a:rPr lang="en-AU" altLang="en-US" sz="2400" smtClean="0">
                <a:ea typeface="ＭＳ Ｐゴシック" pitchFamily="34" charset="-128"/>
              </a:rPr>
              <a:t>with new message for existing digital signature</a:t>
            </a:r>
          </a:p>
          <a:p>
            <a:pPr lvl="1" eaLnBrk="1" hangingPunct="1">
              <a:buFont typeface="Wingdings" pitchFamily="2" charset="2"/>
              <a:buChar char="l"/>
            </a:pPr>
            <a:r>
              <a:rPr lang="en-AU" altLang="en-US" sz="2400" smtClean="0">
                <a:ea typeface="ＭＳ Ｐゴシック" pitchFamily="34" charset="-128"/>
              </a:rPr>
              <a:t>with fraudulent digital signature for given message</a:t>
            </a:r>
          </a:p>
          <a:p>
            <a:pPr eaLnBrk="1" hangingPunct="1">
              <a:buFont typeface="Wingdings" pitchFamily="2" charset="2"/>
              <a:buChar char="Ø"/>
            </a:pPr>
            <a:r>
              <a:rPr lang="en-AU" altLang="en-US" sz="2800" smtClean="0"/>
              <a:t> Be practical save digital signature in storage</a:t>
            </a:r>
          </a:p>
        </p:txBody>
      </p:sp>
      <p:sp>
        <p:nvSpPr>
          <p:cNvPr id="2" name="Slide Number Placeholder 1"/>
          <p:cNvSpPr>
            <a:spLocks noGrp="1"/>
          </p:cNvSpPr>
          <p:nvPr>
            <p:ph type="sldNum" sz="quarter" idx="12"/>
          </p:nvPr>
        </p:nvSpPr>
        <p:spPr/>
        <p:txBody>
          <a:bodyPr/>
          <a:lstStyle/>
          <a:p>
            <a:pPr>
              <a:defRPr/>
            </a:pPr>
            <a:fld id="{F689A89B-42FD-4AD9-BD7D-8C0B049C4045}" type="slidenum">
              <a:rPr lang="en-US" altLang="en-US" smtClean="0"/>
              <a:pPr>
                <a:defRPr/>
              </a:pPr>
              <a:t>43</a:t>
            </a:fld>
            <a:endParaRPr lang="en-US" altLang="en-US"/>
          </a:p>
        </p:txBody>
      </p:sp>
    </p:spTree>
    <p:extLst>
      <p:ext uri="{BB962C8B-B14F-4D97-AF65-F5344CB8AC3E}">
        <p14:creationId xmlns:p14="http://schemas.microsoft.com/office/powerpoint/2010/main" val="14194485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AU" altLang="en-US" dirty="0">
                <a:ea typeface="ＭＳ Ｐゴシック" pitchFamily="34" charset="-128"/>
              </a:rPr>
              <a:t>Digital Signatures</a:t>
            </a:r>
            <a:endParaRPr lang="en-AU" altLang="en-US" dirty="0" smtClean="0">
              <a:ea typeface="ＭＳ Ｐゴシック" pitchFamily="34" charset="-128"/>
            </a:endParaRPr>
          </a:p>
        </p:txBody>
      </p:sp>
      <p:sp>
        <p:nvSpPr>
          <p:cNvPr id="70659" name="Rectangle 3"/>
          <p:cNvSpPr>
            <a:spLocks noGrp="1" noChangeArrowheads="1"/>
          </p:cNvSpPr>
          <p:nvPr>
            <p:ph idx="1"/>
          </p:nvPr>
        </p:nvSpPr>
        <p:spPr/>
        <p:txBody>
          <a:bodyPr/>
          <a:lstStyle/>
          <a:p>
            <a:pPr eaLnBrk="1" hangingPunct="1"/>
            <a:r>
              <a:rPr lang="en-US" altLang="en-US" dirty="0" smtClean="0">
                <a:ea typeface="ＭＳ Ｐゴシック" pitchFamily="34" charset="-128"/>
              </a:rPr>
              <a:t>have discussed:</a:t>
            </a:r>
          </a:p>
          <a:p>
            <a:pPr lvl="1" eaLnBrk="1" hangingPunct="1"/>
            <a:r>
              <a:rPr lang="en-US" altLang="en-US" dirty="0" smtClean="0">
                <a:ea typeface="ＭＳ Ｐゴシック" pitchFamily="34" charset="-128"/>
              </a:rPr>
              <a:t>digital signatures</a:t>
            </a:r>
          </a:p>
          <a:p>
            <a:pPr lvl="1" eaLnBrk="1" hangingPunct="1"/>
            <a:r>
              <a:rPr lang="en-US" altLang="en-US" dirty="0" err="1" smtClean="0">
                <a:ea typeface="ＭＳ Ｐゴシック" pitchFamily="34" charset="-128"/>
              </a:rPr>
              <a:t>ElGamal</a:t>
            </a:r>
            <a:r>
              <a:rPr lang="en-US" altLang="en-US" dirty="0" smtClean="0">
                <a:ea typeface="ＭＳ Ｐゴシック" pitchFamily="34" charset="-128"/>
              </a:rPr>
              <a:t> &amp; </a:t>
            </a:r>
            <a:r>
              <a:rPr lang="en-US" altLang="en-US" dirty="0" err="1" smtClean="0">
                <a:ea typeface="ＭＳ Ｐゴシック" pitchFamily="34" charset="-128"/>
              </a:rPr>
              <a:t>Schnorr</a:t>
            </a:r>
            <a:r>
              <a:rPr lang="en-US" altLang="en-US" dirty="0" smtClean="0">
                <a:ea typeface="ＭＳ Ｐゴシック" pitchFamily="34" charset="-128"/>
              </a:rPr>
              <a:t> signature schemes</a:t>
            </a:r>
          </a:p>
          <a:p>
            <a:pPr lvl="1" eaLnBrk="1" hangingPunct="1"/>
            <a:r>
              <a:rPr lang="en-US" altLang="en-US" dirty="0" smtClean="0">
                <a:ea typeface="ＭＳ Ｐゴシック" pitchFamily="34" charset="-128"/>
              </a:rPr>
              <a:t>digital signature algorithm and standard</a:t>
            </a:r>
          </a:p>
          <a:p>
            <a:pPr lvl="1" eaLnBrk="1" hangingPunct="1"/>
            <a:endParaRPr lang="en-US" altLang="en-US" dirty="0" smtClean="0">
              <a:ea typeface="ＭＳ Ｐゴシック" pitchFamily="34" charset="-128"/>
            </a:endParaRPr>
          </a:p>
          <a:p>
            <a:pPr lvl="1" eaLnBrk="1" hangingPunct="1"/>
            <a:endParaRPr lang="en-AU" altLang="en-US"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97C75C54-0E6C-4C19-AE94-A9154D8F3895}" type="slidenum">
              <a:rPr lang="en-US" altLang="en-US" smtClean="0"/>
              <a:pPr>
                <a:defRPr/>
              </a:pPr>
              <a:t>44</a:t>
            </a:fld>
            <a:endParaRPr lang="en-US" altLang="en-US"/>
          </a:p>
        </p:txBody>
      </p:sp>
    </p:spTree>
    <p:extLst>
      <p:ext uri="{BB962C8B-B14F-4D97-AF65-F5344CB8AC3E}">
        <p14:creationId xmlns:p14="http://schemas.microsoft.com/office/powerpoint/2010/main" val="29318803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7813"/>
            <a:ext cx="8229600" cy="1474787"/>
          </a:xfrm>
        </p:spPr>
        <p:txBody>
          <a:bodyPr/>
          <a:lstStyle/>
          <a:p>
            <a:pPr eaLnBrk="1" hangingPunct="1"/>
            <a:r>
              <a:rPr lang="en-US" altLang="en-US" smtClean="0">
                <a:ea typeface="ＭＳ Ｐゴシック" pitchFamily="34" charset="-128"/>
              </a:rPr>
              <a:t>Key Management and Distribution</a:t>
            </a:r>
            <a:endParaRPr lang="en-AU" altLang="en-US" smtClean="0">
              <a:ea typeface="ＭＳ Ｐゴシック" pitchFamily="34" charset="-128"/>
            </a:endParaRPr>
          </a:p>
        </p:txBody>
      </p:sp>
      <p:sp>
        <p:nvSpPr>
          <p:cNvPr id="7171" name="Rectangle 3"/>
          <p:cNvSpPr>
            <a:spLocks noGrp="1" noChangeArrowheads="1"/>
          </p:cNvSpPr>
          <p:nvPr>
            <p:ph idx="1"/>
          </p:nvPr>
        </p:nvSpPr>
        <p:spPr>
          <a:xfrm>
            <a:off x="381000" y="1700213"/>
            <a:ext cx="8382000" cy="4419600"/>
          </a:xfrm>
        </p:spPr>
        <p:txBody>
          <a:bodyPr>
            <a:normAutofit lnSpcReduction="10000"/>
          </a:bodyPr>
          <a:lstStyle/>
          <a:p>
            <a:pPr eaLnBrk="1" hangingPunct="1"/>
            <a:r>
              <a:rPr lang="en-US" altLang="en-US" sz="2800" smtClean="0">
                <a:ea typeface="ＭＳ Ｐゴシック" pitchFamily="34" charset="-128"/>
              </a:rPr>
              <a:t>Topics of cryptographic key management / key distribution are complex </a:t>
            </a:r>
          </a:p>
          <a:p>
            <a:pPr lvl="1" eaLnBrk="1" hangingPunct="1"/>
            <a:r>
              <a:rPr lang="en-US" altLang="en-US" smtClean="0">
                <a:ea typeface="ＭＳ Ｐゴシック" pitchFamily="34" charset="-128"/>
              </a:rPr>
              <a:t>cryptographic, protocol, &amp; management issues</a:t>
            </a:r>
          </a:p>
          <a:p>
            <a:pPr eaLnBrk="1" hangingPunct="1"/>
            <a:endParaRPr lang="en-US" altLang="en-US" sz="1200" smtClean="0">
              <a:ea typeface="ＭＳ Ｐゴシック" pitchFamily="34" charset="-128"/>
            </a:endParaRPr>
          </a:p>
          <a:p>
            <a:pPr eaLnBrk="1" hangingPunct="1"/>
            <a:r>
              <a:rPr lang="en-US" altLang="en-US" sz="2800" smtClean="0">
                <a:ea typeface="ＭＳ Ｐゴシック" pitchFamily="34" charset="-128"/>
              </a:rPr>
              <a:t>Symmetric schemes require both parties to share a common secret key</a:t>
            </a:r>
          </a:p>
          <a:p>
            <a:pPr eaLnBrk="1" hangingPunct="1"/>
            <a:endParaRPr lang="en-US" altLang="en-US" sz="1600" smtClean="0">
              <a:ea typeface="ＭＳ Ｐゴシック" pitchFamily="34" charset="-128"/>
            </a:endParaRPr>
          </a:p>
          <a:p>
            <a:pPr eaLnBrk="1" hangingPunct="1"/>
            <a:r>
              <a:rPr lang="en-US" altLang="en-US" sz="2800" smtClean="0">
                <a:ea typeface="ＭＳ Ｐゴシック" pitchFamily="34" charset="-128"/>
              </a:rPr>
              <a:t>Public key schemes require parties to acquire valid public keys</a:t>
            </a:r>
          </a:p>
          <a:p>
            <a:pPr eaLnBrk="1" hangingPunct="1"/>
            <a:endParaRPr lang="en-US" altLang="en-US" sz="1400" smtClean="0">
              <a:ea typeface="ＭＳ Ｐゴシック" pitchFamily="34" charset="-128"/>
            </a:endParaRPr>
          </a:p>
          <a:p>
            <a:pPr eaLnBrk="1" hangingPunct="1"/>
            <a:r>
              <a:rPr lang="en-US" altLang="en-US" sz="2800" smtClean="0">
                <a:ea typeface="ＭＳ Ｐゴシック" pitchFamily="34" charset="-128"/>
              </a:rPr>
              <a:t>Have concerns with doing both</a:t>
            </a:r>
            <a:endParaRPr lang="en-AU" altLang="en-US" sz="2800" smtClean="0">
              <a:ea typeface="ＭＳ Ｐゴシック" pitchFamily="34" charset="-128"/>
            </a:endParaRPr>
          </a:p>
          <a:p>
            <a:pPr eaLnBrk="1" hangingPunct="1"/>
            <a:endParaRPr lang="en-AU" altLang="en-US" sz="2800" smtClean="0">
              <a:ea typeface="ＭＳ Ｐゴシック" pitchFamily="34" charset="-128"/>
            </a:endParaRPr>
          </a:p>
          <a:p>
            <a:pPr eaLnBrk="1" hangingPunct="1"/>
            <a:endParaRPr lang="en-US" altLang="en-US" sz="2800" smtClean="0">
              <a:ea typeface="ＭＳ Ｐゴシック" pitchFamily="34" charset="-128"/>
            </a:endParaRPr>
          </a:p>
          <a:p>
            <a:pPr eaLnBrk="1" hangingPunct="1"/>
            <a:endParaRPr lang="en-AU" altLang="en-US" sz="280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B1318E57-11CE-4218-8DEF-477225C76E7F}" type="slidenum">
              <a:rPr lang="en-US" altLang="en-US" smtClean="0"/>
              <a:pPr>
                <a:defRPr/>
              </a:pPr>
              <a:t>45</a:t>
            </a:fld>
            <a:endParaRPr lang="en-US" altLang="en-US"/>
          </a:p>
        </p:txBody>
      </p:sp>
    </p:spTree>
    <p:extLst>
      <p:ext uri="{BB962C8B-B14F-4D97-AF65-F5344CB8AC3E}">
        <p14:creationId xmlns:p14="http://schemas.microsoft.com/office/powerpoint/2010/main" val="10724895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mtClean="0">
                <a:ea typeface="ＭＳ Ｐゴシック" pitchFamily="34" charset="-128"/>
              </a:rPr>
              <a:t>Key Distribution</a:t>
            </a:r>
            <a:endParaRPr lang="en-AU" altLang="en-US" smtClean="0">
              <a:ea typeface="ＭＳ Ｐゴシック" pitchFamily="34" charset="-128"/>
            </a:endParaRPr>
          </a:p>
        </p:txBody>
      </p:sp>
      <p:sp>
        <p:nvSpPr>
          <p:cNvPr id="5123" name="Rectangle 3"/>
          <p:cNvSpPr>
            <a:spLocks noGrp="1" noChangeArrowheads="1"/>
          </p:cNvSpPr>
          <p:nvPr>
            <p:ph idx="1"/>
          </p:nvPr>
        </p:nvSpPr>
        <p:spPr/>
        <p:txBody>
          <a:bodyPr/>
          <a:lstStyle/>
          <a:p>
            <a:pPr eaLnBrk="1" hangingPunct="1">
              <a:buFont typeface="Wingdings" pitchFamily="2" charset="2"/>
              <a:buChar char="Ø"/>
              <a:defRPr/>
            </a:pPr>
            <a:r>
              <a:rPr lang="en-US" altLang="en-US" sz="2800" dirty="0" smtClean="0"/>
              <a:t>For symmetric encryption to work</a:t>
            </a:r>
          </a:p>
          <a:p>
            <a:pPr eaLnBrk="1" hangingPunct="1">
              <a:buFont typeface="Wingdings" pitchFamily="2" charset="2"/>
              <a:buChar char="Ø"/>
              <a:defRPr/>
            </a:pPr>
            <a:endParaRPr lang="en-US" altLang="en-US" sz="2800" dirty="0"/>
          </a:p>
          <a:p>
            <a:pPr eaLnBrk="1" hangingPunct="1">
              <a:buFont typeface="Wingdings" pitchFamily="2" charset="2"/>
              <a:buChar char="Ø"/>
              <a:defRPr/>
            </a:pPr>
            <a:r>
              <a:rPr lang="en-US" altLang="en-US" sz="2800" dirty="0" smtClean="0"/>
              <a:t> Two parties to an exchange must share the same key</a:t>
            </a:r>
          </a:p>
          <a:p>
            <a:pPr marL="0" indent="0" eaLnBrk="1" hangingPunct="1">
              <a:buFont typeface="Arial" pitchFamily="34" charset="0"/>
              <a:buNone/>
              <a:defRPr/>
            </a:pPr>
            <a:endParaRPr lang="en-US" altLang="en-US" sz="2800" dirty="0" smtClean="0"/>
          </a:p>
          <a:p>
            <a:pPr eaLnBrk="1" hangingPunct="1">
              <a:buFont typeface="Wingdings" pitchFamily="2" charset="2"/>
              <a:buChar char="Ø"/>
              <a:defRPr/>
            </a:pPr>
            <a:r>
              <a:rPr lang="en-US" altLang="en-US" sz="2800" dirty="0" smtClean="0"/>
              <a:t> That key must be protected from access by others</a:t>
            </a:r>
          </a:p>
          <a:p>
            <a:pPr eaLnBrk="1" hangingPunct="1">
              <a:buFont typeface="Wingdings" pitchFamily="2" charset="2"/>
              <a:buChar char="Ø"/>
              <a:defRPr/>
            </a:pPr>
            <a:endParaRPr lang="en-US" altLang="en-US" sz="2800" dirty="0"/>
          </a:p>
          <a:p>
            <a:pPr eaLnBrk="1" hangingPunct="1">
              <a:buFont typeface="Wingdings" pitchFamily="2" charset="2"/>
              <a:buChar char="Ø"/>
              <a:defRPr/>
            </a:pPr>
            <a:r>
              <a:rPr lang="en-US" altLang="en-US" sz="2800" dirty="0" smtClean="0"/>
              <a:t> Furthermore, frequent key changes are usually desirable to limit the amount of data compromised if an attacker learns the key</a:t>
            </a:r>
          </a:p>
        </p:txBody>
      </p:sp>
      <p:sp>
        <p:nvSpPr>
          <p:cNvPr id="2" name="Slide Number Placeholder 1"/>
          <p:cNvSpPr>
            <a:spLocks noGrp="1"/>
          </p:cNvSpPr>
          <p:nvPr>
            <p:ph type="sldNum" sz="quarter" idx="12"/>
          </p:nvPr>
        </p:nvSpPr>
        <p:spPr/>
        <p:txBody>
          <a:bodyPr/>
          <a:lstStyle/>
          <a:p>
            <a:pPr>
              <a:defRPr/>
            </a:pPr>
            <a:fld id="{6841BA24-F96F-4F0F-BA57-7FACBC7667F9}" type="slidenum">
              <a:rPr lang="en-US" altLang="en-US" smtClean="0"/>
              <a:pPr>
                <a:defRPr/>
              </a:pPr>
              <a:t>46</a:t>
            </a:fld>
            <a:endParaRPr lang="en-US" altLang="en-US"/>
          </a:p>
        </p:txBody>
      </p:sp>
    </p:spTree>
    <p:extLst>
      <p:ext uri="{BB962C8B-B14F-4D97-AF65-F5344CB8AC3E}">
        <p14:creationId xmlns:p14="http://schemas.microsoft.com/office/powerpoint/2010/main" val="15116182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ea typeface="ＭＳ Ｐゴシック" pitchFamily="34" charset="-128"/>
              </a:rPr>
              <a:t>Key Distribution</a:t>
            </a:r>
            <a:endParaRPr lang="en-AU" altLang="en-US" smtClean="0">
              <a:ea typeface="ＭＳ Ｐゴシック" pitchFamily="34" charset="-128"/>
            </a:endParaRPr>
          </a:p>
        </p:txBody>
      </p:sp>
      <p:sp>
        <p:nvSpPr>
          <p:cNvPr id="9219" name="Rectangle 3"/>
          <p:cNvSpPr>
            <a:spLocks noGrp="1" noChangeArrowheads="1"/>
          </p:cNvSpPr>
          <p:nvPr>
            <p:ph idx="1"/>
          </p:nvPr>
        </p:nvSpPr>
        <p:spPr/>
        <p:txBody>
          <a:bodyPr/>
          <a:lstStyle/>
          <a:p>
            <a:pPr eaLnBrk="1" hangingPunct="1">
              <a:buFont typeface="Wingdings" pitchFamily="2" charset="2"/>
              <a:buChar char="Ø"/>
            </a:pPr>
            <a:r>
              <a:rPr lang="en-US" altLang="en-US" sz="2800" smtClean="0"/>
              <a:t>This is one of the most critical areas in security systems</a:t>
            </a:r>
          </a:p>
          <a:p>
            <a:pPr eaLnBrk="1" hangingPunct="1">
              <a:buFont typeface="Wingdings" pitchFamily="2" charset="2"/>
              <a:buChar char="Ø"/>
            </a:pPr>
            <a:endParaRPr lang="en-US" altLang="en-US" sz="2000" smtClean="0"/>
          </a:p>
          <a:p>
            <a:pPr eaLnBrk="1" hangingPunct="1">
              <a:buFont typeface="Wingdings" pitchFamily="2" charset="2"/>
              <a:buChar char="Ø"/>
            </a:pPr>
            <a:r>
              <a:rPr lang="en-US" altLang="en-US" sz="2800" smtClean="0"/>
              <a:t> On many occasions systems have been broken</a:t>
            </a:r>
          </a:p>
          <a:p>
            <a:pPr eaLnBrk="1" hangingPunct="1">
              <a:buFont typeface="Wingdings" pitchFamily="2" charset="2"/>
              <a:buChar char="Ø"/>
            </a:pPr>
            <a:endParaRPr lang="en-US" altLang="en-US" sz="2000" smtClean="0"/>
          </a:p>
          <a:p>
            <a:pPr eaLnBrk="1" hangingPunct="1">
              <a:buFont typeface="Wingdings" pitchFamily="2" charset="2"/>
              <a:buChar char="Ø"/>
            </a:pPr>
            <a:r>
              <a:rPr lang="en-US" altLang="en-US" sz="2800" smtClean="0"/>
              <a:t> Not because of a poor encryption algorithm</a:t>
            </a:r>
          </a:p>
          <a:p>
            <a:pPr eaLnBrk="1" hangingPunct="1">
              <a:buFont typeface="Wingdings" pitchFamily="2" charset="2"/>
              <a:buChar char="Ø"/>
            </a:pPr>
            <a:endParaRPr lang="en-US" altLang="en-US" sz="2000" smtClean="0"/>
          </a:p>
          <a:p>
            <a:pPr eaLnBrk="1" hangingPunct="1">
              <a:buFont typeface="Wingdings" pitchFamily="2" charset="2"/>
              <a:buChar char="Ø"/>
            </a:pPr>
            <a:r>
              <a:rPr lang="en-US" altLang="en-US" sz="2800" smtClean="0"/>
              <a:t> But because of poor key selection or management</a:t>
            </a:r>
          </a:p>
          <a:p>
            <a:pPr eaLnBrk="1" hangingPunct="1">
              <a:buFont typeface="Wingdings" pitchFamily="2" charset="2"/>
              <a:buChar char="Ø"/>
            </a:pPr>
            <a:endParaRPr lang="en-US" altLang="en-US" sz="2000" smtClean="0"/>
          </a:p>
          <a:p>
            <a:pPr eaLnBrk="1" hangingPunct="1">
              <a:buFont typeface="Wingdings" pitchFamily="2" charset="2"/>
              <a:buChar char="Ø"/>
            </a:pPr>
            <a:r>
              <a:rPr lang="en-US" altLang="en-US" sz="2800" smtClean="0"/>
              <a:t> It is absolutely critical to get this right! </a:t>
            </a:r>
          </a:p>
        </p:txBody>
      </p:sp>
      <p:sp>
        <p:nvSpPr>
          <p:cNvPr id="2" name="Slide Number Placeholder 1"/>
          <p:cNvSpPr>
            <a:spLocks noGrp="1"/>
          </p:cNvSpPr>
          <p:nvPr>
            <p:ph type="sldNum" sz="quarter" idx="12"/>
          </p:nvPr>
        </p:nvSpPr>
        <p:spPr/>
        <p:txBody>
          <a:bodyPr/>
          <a:lstStyle/>
          <a:p>
            <a:pPr>
              <a:defRPr/>
            </a:pPr>
            <a:fld id="{26A52FEC-6E47-42EC-9589-270596183C76}" type="slidenum">
              <a:rPr lang="en-US" altLang="en-US" smtClean="0"/>
              <a:pPr>
                <a:defRPr/>
              </a:pPr>
              <a:t>47</a:t>
            </a:fld>
            <a:endParaRPr lang="en-US" altLang="en-US"/>
          </a:p>
        </p:txBody>
      </p:sp>
    </p:spTree>
    <p:extLst>
      <p:ext uri="{BB962C8B-B14F-4D97-AF65-F5344CB8AC3E}">
        <p14:creationId xmlns:p14="http://schemas.microsoft.com/office/powerpoint/2010/main" val="6626104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mtClean="0">
                <a:ea typeface="ＭＳ Ｐゴシック" pitchFamily="34" charset="-128"/>
              </a:rPr>
              <a:t>Key Distribution</a:t>
            </a:r>
            <a:endParaRPr lang="en-AU" altLang="en-US" smtClean="0">
              <a:ea typeface="ＭＳ Ｐゴシック" pitchFamily="34" charset="-128"/>
            </a:endParaRPr>
          </a:p>
        </p:txBody>
      </p:sp>
      <p:sp>
        <p:nvSpPr>
          <p:cNvPr id="10243" name="Rectangle 3"/>
          <p:cNvSpPr>
            <a:spLocks noGrp="1" noChangeArrowheads="1"/>
          </p:cNvSpPr>
          <p:nvPr>
            <p:ph idx="1"/>
          </p:nvPr>
        </p:nvSpPr>
        <p:spPr/>
        <p:txBody>
          <a:bodyPr/>
          <a:lstStyle/>
          <a:p>
            <a:pPr eaLnBrk="1" hangingPunct="1">
              <a:buFont typeface="Wingdings" pitchFamily="2" charset="2"/>
              <a:buChar char="Ø"/>
            </a:pPr>
            <a:r>
              <a:rPr lang="en-US" altLang="en-US" sz="2800" smtClean="0"/>
              <a:t>Symmetric schemes require both parties to share a common secret key</a:t>
            </a:r>
            <a:endParaRPr lang="en-AU" altLang="en-US" sz="2800" smtClean="0"/>
          </a:p>
          <a:p>
            <a:pPr eaLnBrk="1" hangingPunct="1">
              <a:buFont typeface="Wingdings" pitchFamily="2" charset="2"/>
              <a:buChar char="Ø"/>
            </a:pPr>
            <a:endParaRPr lang="en-AU" altLang="en-US" sz="1100" smtClean="0"/>
          </a:p>
          <a:p>
            <a:pPr eaLnBrk="1" hangingPunct="1">
              <a:buFont typeface="Wingdings" pitchFamily="2" charset="2"/>
              <a:buChar char="Ø"/>
            </a:pPr>
            <a:r>
              <a:rPr lang="en-AU" altLang="en-US" sz="2800" smtClean="0"/>
              <a:t>Issue is how to securely distribute this key</a:t>
            </a:r>
          </a:p>
          <a:p>
            <a:pPr eaLnBrk="1" hangingPunct="1">
              <a:buFont typeface="Wingdings" pitchFamily="2" charset="2"/>
              <a:buChar char="Ø"/>
            </a:pPr>
            <a:endParaRPr lang="en-AU" altLang="en-US" sz="1600" smtClean="0"/>
          </a:p>
          <a:p>
            <a:pPr eaLnBrk="1" hangingPunct="1">
              <a:buFont typeface="Wingdings" pitchFamily="2" charset="2"/>
              <a:buChar char="Ø"/>
            </a:pPr>
            <a:r>
              <a:rPr lang="en-AU" altLang="en-US" sz="2800" smtClean="0"/>
              <a:t>Whilst protecting it from others</a:t>
            </a:r>
          </a:p>
          <a:p>
            <a:pPr eaLnBrk="1" hangingPunct="1">
              <a:buFont typeface="Wingdings" pitchFamily="2" charset="2"/>
              <a:buChar char="Ø"/>
            </a:pPr>
            <a:endParaRPr lang="en-AU" altLang="en-US" sz="1600" smtClean="0"/>
          </a:p>
          <a:p>
            <a:pPr eaLnBrk="1" hangingPunct="1">
              <a:buFont typeface="Wingdings" pitchFamily="2" charset="2"/>
              <a:buChar char="Ø"/>
            </a:pPr>
            <a:r>
              <a:rPr lang="en-AU" altLang="en-US" sz="2800" smtClean="0"/>
              <a:t>Frequent key changes can be desirable</a:t>
            </a:r>
          </a:p>
          <a:p>
            <a:pPr eaLnBrk="1" hangingPunct="1">
              <a:buFont typeface="Wingdings" pitchFamily="2" charset="2"/>
              <a:buChar char="Ø"/>
            </a:pPr>
            <a:endParaRPr lang="en-AU" altLang="en-US" sz="1400" smtClean="0"/>
          </a:p>
          <a:p>
            <a:pPr eaLnBrk="1" hangingPunct="1">
              <a:buFont typeface="Wingdings" pitchFamily="2" charset="2"/>
              <a:buChar char="Ø"/>
            </a:pPr>
            <a:r>
              <a:rPr lang="en-AU" altLang="en-US" sz="2800" smtClean="0"/>
              <a:t>Often secure system failure due to a break in the key distribution scheme </a:t>
            </a:r>
          </a:p>
        </p:txBody>
      </p:sp>
      <p:sp>
        <p:nvSpPr>
          <p:cNvPr id="2" name="Slide Number Placeholder 1"/>
          <p:cNvSpPr>
            <a:spLocks noGrp="1"/>
          </p:cNvSpPr>
          <p:nvPr>
            <p:ph type="sldNum" sz="quarter" idx="12"/>
          </p:nvPr>
        </p:nvSpPr>
        <p:spPr/>
        <p:txBody>
          <a:bodyPr/>
          <a:lstStyle/>
          <a:p>
            <a:pPr>
              <a:defRPr/>
            </a:pPr>
            <a:fld id="{D6337B46-4492-48ED-BDC0-02C872BC5059}" type="slidenum">
              <a:rPr lang="en-US" altLang="en-US" smtClean="0"/>
              <a:pPr>
                <a:defRPr/>
              </a:pPr>
              <a:t>48</a:t>
            </a:fld>
            <a:endParaRPr lang="en-US" altLang="en-US"/>
          </a:p>
        </p:txBody>
      </p:sp>
    </p:spTree>
    <p:extLst>
      <p:ext uri="{BB962C8B-B14F-4D97-AF65-F5344CB8AC3E}">
        <p14:creationId xmlns:p14="http://schemas.microsoft.com/office/powerpoint/2010/main" val="34023248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ea typeface="ＭＳ Ｐゴシック" pitchFamily="34" charset="-128"/>
              </a:rPr>
              <a:t>Key Distribution</a:t>
            </a:r>
            <a:endParaRPr lang="en-AU" altLang="en-US" smtClean="0">
              <a:ea typeface="ＭＳ Ｐゴシック" pitchFamily="34" charset="-128"/>
            </a:endParaRPr>
          </a:p>
        </p:txBody>
      </p:sp>
      <p:sp>
        <p:nvSpPr>
          <p:cNvPr id="11267" name="Rectangle 3"/>
          <p:cNvSpPr>
            <a:spLocks noGrp="1" noChangeArrowheads="1"/>
          </p:cNvSpPr>
          <p:nvPr>
            <p:ph idx="1"/>
          </p:nvPr>
        </p:nvSpPr>
        <p:spPr/>
        <p:txBody>
          <a:bodyPr/>
          <a:lstStyle/>
          <a:p>
            <a:pPr marL="0" indent="0" eaLnBrk="1" hangingPunct="1">
              <a:buFont typeface="Arial" pitchFamily="34" charset="0"/>
              <a:buNone/>
            </a:pPr>
            <a:r>
              <a:rPr lang="en-US" altLang="en-US" sz="2800" smtClean="0">
                <a:ea typeface="ＭＳ Ｐゴシック" pitchFamily="34" charset="-128"/>
              </a:rPr>
              <a:t> Given parties A and B have various </a:t>
            </a:r>
            <a:r>
              <a:rPr lang="en-US" altLang="en-US" sz="2800" b="1" smtClean="0">
                <a:ea typeface="ＭＳ Ｐゴシック" pitchFamily="34" charset="-128"/>
              </a:rPr>
              <a:t>key distribution</a:t>
            </a:r>
            <a:r>
              <a:rPr lang="en-US" altLang="en-US" sz="2800" smtClean="0">
                <a:ea typeface="ＭＳ Ｐゴシック" pitchFamily="34" charset="-128"/>
              </a:rPr>
              <a:t> alternatives:</a:t>
            </a:r>
          </a:p>
          <a:p>
            <a:pPr marL="990600" lvl="1" indent="-533400" eaLnBrk="1" hangingPunct="1">
              <a:buFontTx/>
              <a:buAutoNum type="arabicPeriod"/>
            </a:pPr>
            <a:r>
              <a:rPr lang="en-US" altLang="en-US" smtClean="0">
                <a:ea typeface="ＭＳ Ｐゴシック" pitchFamily="34" charset="-128"/>
              </a:rPr>
              <a:t>A can select key and physically deliver to B</a:t>
            </a:r>
          </a:p>
          <a:p>
            <a:pPr marL="990600" lvl="1" indent="-533400" eaLnBrk="1" hangingPunct="1">
              <a:buFontTx/>
              <a:buAutoNum type="arabicPeriod"/>
            </a:pPr>
            <a:r>
              <a:rPr lang="en-US" altLang="en-US" smtClean="0">
                <a:ea typeface="ＭＳ Ｐゴシック" pitchFamily="34" charset="-128"/>
              </a:rPr>
              <a:t>third party can select &amp; deliver key to A &amp; B</a:t>
            </a:r>
          </a:p>
          <a:p>
            <a:pPr marL="990600" lvl="1" indent="-533400" eaLnBrk="1" hangingPunct="1">
              <a:buFontTx/>
              <a:buAutoNum type="arabicPeriod"/>
            </a:pPr>
            <a:r>
              <a:rPr lang="en-US" altLang="en-US" smtClean="0">
                <a:ea typeface="ＭＳ Ｐゴシック" pitchFamily="34" charset="-128"/>
              </a:rPr>
              <a:t>if A &amp; B have communicated previously can use previous key to encrypt a new key</a:t>
            </a:r>
          </a:p>
          <a:p>
            <a:pPr marL="990600" lvl="1" indent="-533400" eaLnBrk="1" hangingPunct="1">
              <a:buFontTx/>
              <a:buAutoNum type="arabicPeriod"/>
            </a:pPr>
            <a:r>
              <a:rPr lang="en-US" altLang="en-US" smtClean="0">
                <a:ea typeface="ＭＳ Ｐゴシック" pitchFamily="34" charset="-128"/>
              </a:rPr>
              <a:t>if A &amp; B have secure communications with a third party C, C can relay key between A &amp; B</a:t>
            </a:r>
            <a:endParaRPr lang="en-AU" altLang="en-US"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9B70FE94-9577-4BAE-91AB-1FE69D0DEB4F}" type="slidenum">
              <a:rPr lang="en-US" altLang="en-US" smtClean="0"/>
              <a:pPr>
                <a:defRPr/>
              </a:pPr>
              <a:t>49</a:t>
            </a:fld>
            <a:endParaRPr lang="en-US" altLang="en-US"/>
          </a:p>
        </p:txBody>
      </p:sp>
    </p:spTree>
    <p:extLst>
      <p:ext uri="{BB962C8B-B14F-4D97-AF65-F5344CB8AC3E}">
        <p14:creationId xmlns:p14="http://schemas.microsoft.com/office/powerpoint/2010/main" val="11652497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mtClean="0">
                <a:ea typeface="ＭＳ Ｐゴシック" pitchFamily="34" charset="-128"/>
              </a:rPr>
              <a:t>Key Distribution</a:t>
            </a:r>
            <a:endParaRPr lang="en-AU" altLang="en-US" smtClean="0">
              <a:ea typeface="ＭＳ Ｐゴシック" pitchFamily="34" charset="-128"/>
            </a:endParaRPr>
          </a:p>
        </p:txBody>
      </p:sp>
      <p:sp>
        <p:nvSpPr>
          <p:cNvPr id="6147" name="Rectangle 3"/>
          <p:cNvSpPr>
            <a:spLocks noGrp="1" noChangeArrowheads="1"/>
          </p:cNvSpPr>
          <p:nvPr>
            <p:ph idx="1"/>
          </p:nvPr>
        </p:nvSpPr>
        <p:spPr>
          <a:xfrm>
            <a:off x="457200" y="1484313"/>
            <a:ext cx="8229600" cy="4525962"/>
          </a:xfrm>
        </p:spPr>
        <p:txBody>
          <a:bodyPr>
            <a:normAutofit lnSpcReduction="10000"/>
          </a:bodyPr>
          <a:lstStyle/>
          <a:p>
            <a:pPr eaLnBrk="1" hangingPunct="1">
              <a:buFont typeface="Wingdings" panose="05000000000000000000" pitchFamily="2" charset="2"/>
              <a:buChar char="Ø"/>
              <a:defRPr/>
            </a:pPr>
            <a:r>
              <a:rPr lang="en-US" altLang="en-US" sz="2800" dirty="0" smtClean="0">
                <a:ea typeface="ＭＳ Ｐゴシック" pitchFamily="34" charset="-128"/>
                <a:cs typeface="Arial" pitchFamily="34" charset="0"/>
              </a:rPr>
              <a:t>The strength of any cryptographic system thus depends on the key distribution technique</a:t>
            </a:r>
          </a:p>
          <a:p>
            <a:pPr eaLnBrk="1" hangingPunct="1">
              <a:buFont typeface="Wingdings" panose="05000000000000000000" pitchFamily="2" charset="2"/>
              <a:buChar char="Ø"/>
              <a:defRPr/>
            </a:pPr>
            <a:endParaRPr lang="en-US" altLang="en-US" sz="2800" dirty="0" smtClean="0">
              <a:ea typeface="ＭＳ Ｐゴシック" pitchFamily="34" charset="-128"/>
              <a:cs typeface="Arial" pitchFamily="34" charset="0"/>
            </a:endParaRPr>
          </a:p>
          <a:p>
            <a:pPr eaLnBrk="1" hangingPunct="1">
              <a:buFont typeface="Wingdings" panose="05000000000000000000" pitchFamily="2" charset="2"/>
              <a:buChar char="Ø"/>
              <a:defRPr/>
            </a:pPr>
            <a:r>
              <a:rPr lang="en-US" altLang="en-US" sz="2800" dirty="0" smtClean="0">
                <a:ea typeface="ＭＳ Ｐゴシック" pitchFamily="34" charset="-128"/>
                <a:cs typeface="Arial" pitchFamily="34" charset="0"/>
              </a:rPr>
              <a:t>For two parties A and B, key distribution can be achieved in a number of ways:</a:t>
            </a:r>
          </a:p>
          <a:p>
            <a:pPr marL="0" indent="0" eaLnBrk="1" hangingPunct="1">
              <a:buFont typeface="Arial" pitchFamily="34" charset="0"/>
              <a:buNone/>
              <a:defRPr/>
            </a:pPr>
            <a:r>
              <a:rPr lang="en-US" altLang="en-US" sz="2800" dirty="0">
                <a:ea typeface="ＭＳ Ｐゴシック" pitchFamily="34" charset="-128"/>
                <a:cs typeface="Arial" pitchFamily="34" charset="0"/>
              </a:rPr>
              <a:t> </a:t>
            </a:r>
            <a:endParaRPr lang="en-US" altLang="en-US" sz="2800" dirty="0" smtClean="0">
              <a:ea typeface="ＭＳ Ｐゴシック" pitchFamily="34" charset="-128"/>
              <a:cs typeface="Arial" pitchFamily="34" charset="0"/>
            </a:endParaRPr>
          </a:p>
          <a:p>
            <a:pPr eaLnBrk="1" hangingPunct="1">
              <a:buFont typeface="Wingdings" panose="05000000000000000000" pitchFamily="2" charset="2"/>
              <a:buChar char="Ø"/>
              <a:defRPr/>
            </a:pPr>
            <a:r>
              <a:rPr lang="en-US" altLang="en-US" sz="2800" dirty="0" smtClean="0">
                <a:ea typeface="ＭＳ Ｐゴシック" pitchFamily="34" charset="-128"/>
                <a:cs typeface="Arial" pitchFamily="34" charset="0"/>
              </a:rPr>
              <a:t>Physical delivery (1 &amp; 2) is </a:t>
            </a:r>
            <a:r>
              <a:rPr lang="en-AU" altLang="en-US" sz="2800" dirty="0" smtClean="0">
                <a:ea typeface="ＭＳ Ｐゴシック" pitchFamily="34" charset="-128"/>
                <a:cs typeface="Arial" pitchFamily="34" charset="0"/>
              </a:rPr>
              <a:t>simplest</a:t>
            </a:r>
          </a:p>
          <a:p>
            <a:pPr eaLnBrk="1" hangingPunct="1">
              <a:buFont typeface="Wingdings" panose="05000000000000000000" pitchFamily="2" charset="2"/>
              <a:buChar char="Ø"/>
              <a:defRPr/>
            </a:pPr>
            <a:endParaRPr lang="en-AU" altLang="en-US" sz="2800" dirty="0" smtClean="0">
              <a:ea typeface="ＭＳ Ｐゴシック" pitchFamily="34" charset="-128"/>
              <a:cs typeface="Arial" pitchFamily="34" charset="0"/>
            </a:endParaRPr>
          </a:p>
          <a:p>
            <a:pPr eaLnBrk="1" hangingPunct="1">
              <a:buFont typeface="Wingdings" panose="05000000000000000000" pitchFamily="2" charset="2"/>
              <a:buChar char="Ø"/>
              <a:defRPr/>
            </a:pPr>
            <a:r>
              <a:rPr lang="en-AU" altLang="en-US" sz="2800" dirty="0" smtClean="0">
                <a:ea typeface="ＭＳ Ｐゴシック" pitchFamily="34" charset="-128"/>
                <a:cs typeface="Arial" pitchFamily="34" charset="0"/>
              </a:rPr>
              <a:t>But only applicable when there is personal contact between recipient and key issuer</a:t>
            </a:r>
          </a:p>
        </p:txBody>
      </p:sp>
      <p:sp>
        <p:nvSpPr>
          <p:cNvPr id="2" name="Slide Number Placeholder 1"/>
          <p:cNvSpPr>
            <a:spLocks noGrp="1"/>
          </p:cNvSpPr>
          <p:nvPr>
            <p:ph type="sldNum" sz="quarter" idx="12"/>
          </p:nvPr>
        </p:nvSpPr>
        <p:spPr/>
        <p:txBody>
          <a:bodyPr/>
          <a:lstStyle/>
          <a:p>
            <a:pPr>
              <a:defRPr/>
            </a:pPr>
            <a:fld id="{FB80DC93-8948-4DA0-B667-066F78B73EAB}" type="slidenum">
              <a:rPr lang="en-US" altLang="en-US" smtClean="0"/>
              <a:pPr>
                <a:defRPr/>
              </a:pPr>
              <a:t>50</a:t>
            </a:fld>
            <a:endParaRPr lang="en-US" altLang="en-US"/>
          </a:p>
        </p:txBody>
      </p:sp>
    </p:spTree>
    <p:extLst>
      <p:ext uri="{BB962C8B-B14F-4D97-AF65-F5344CB8AC3E}">
        <p14:creationId xmlns:p14="http://schemas.microsoft.com/office/powerpoint/2010/main" val="42622921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ea typeface="ＭＳ Ｐゴシック" pitchFamily="34" charset="-128"/>
              </a:rPr>
              <a:t>Key Distribution</a:t>
            </a:r>
            <a:endParaRPr lang="en-AU" altLang="en-US" smtClean="0">
              <a:ea typeface="ＭＳ Ｐゴシック" pitchFamily="34" charset="-128"/>
            </a:endParaRPr>
          </a:p>
        </p:txBody>
      </p:sp>
      <p:sp>
        <p:nvSpPr>
          <p:cNvPr id="13315" name="Rectangle 3"/>
          <p:cNvSpPr>
            <a:spLocks noGrp="1" noChangeArrowheads="1"/>
          </p:cNvSpPr>
          <p:nvPr>
            <p:ph idx="1"/>
          </p:nvPr>
        </p:nvSpPr>
        <p:spPr>
          <a:xfrm>
            <a:off x="457200" y="1484313"/>
            <a:ext cx="8229600" cy="4525962"/>
          </a:xfrm>
        </p:spPr>
        <p:txBody>
          <a:bodyPr/>
          <a:lstStyle/>
          <a:p>
            <a:pPr eaLnBrk="1" hangingPunct="1">
              <a:buFont typeface="Wingdings" pitchFamily="2" charset="2"/>
              <a:buChar char="Ø"/>
            </a:pPr>
            <a:r>
              <a:rPr lang="en-AU" altLang="en-US" sz="2800" smtClean="0">
                <a:ea typeface="ＭＳ Ｐゴシック" pitchFamily="34" charset="-128"/>
                <a:cs typeface="Arial" pitchFamily="34" charset="0"/>
              </a:rPr>
              <a:t>This is fine for link encryption where devices &amp; keys occur in pairs</a:t>
            </a:r>
          </a:p>
          <a:p>
            <a:pPr eaLnBrk="1" hangingPunct="1">
              <a:buFont typeface="Wingdings" pitchFamily="2" charset="2"/>
              <a:buChar char="Ø"/>
            </a:pPr>
            <a:endParaRPr lang="en-AU" altLang="en-US" sz="2000" smtClean="0">
              <a:ea typeface="ＭＳ Ｐゴシック" pitchFamily="34" charset="-128"/>
              <a:cs typeface="Arial" pitchFamily="34" charset="0"/>
            </a:endParaRPr>
          </a:p>
          <a:p>
            <a:pPr eaLnBrk="1" hangingPunct="1">
              <a:buFont typeface="Wingdings" pitchFamily="2" charset="2"/>
              <a:buChar char="Ø"/>
            </a:pPr>
            <a:r>
              <a:rPr lang="en-AU" altLang="en-US" sz="2800" smtClean="0">
                <a:ea typeface="ＭＳ Ｐゴシック" pitchFamily="34" charset="-128"/>
                <a:cs typeface="Arial" pitchFamily="34" charset="0"/>
              </a:rPr>
              <a:t>But does not scale as number of parties who wish to communicate grows</a:t>
            </a:r>
          </a:p>
          <a:p>
            <a:pPr eaLnBrk="1" hangingPunct="1">
              <a:buFont typeface="Wingdings" pitchFamily="2" charset="2"/>
              <a:buChar char="Ø"/>
            </a:pPr>
            <a:endParaRPr lang="en-AU" altLang="en-US" sz="2000" smtClean="0">
              <a:ea typeface="ＭＳ Ｐゴシック" pitchFamily="34" charset="-128"/>
              <a:cs typeface="Arial" pitchFamily="34" charset="0"/>
            </a:endParaRPr>
          </a:p>
          <a:p>
            <a:pPr eaLnBrk="1" hangingPunct="1">
              <a:buFont typeface="Wingdings" pitchFamily="2" charset="2"/>
              <a:buChar char="Ø"/>
            </a:pPr>
            <a:r>
              <a:rPr lang="en-AU" altLang="en-US" sz="2800" smtClean="0">
                <a:ea typeface="ＭＳ Ｐゴシック" pitchFamily="34" charset="-128"/>
                <a:cs typeface="Arial" pitchFamily="34" charset="0"/>
              </a:rPr>
              <a:t>3 is mostly based on 1 or 2 occurring first, and also suffers that if </a:t>
            </a:r>
            <a:r>
              <a:rPr lang="en-US" altLang="en-US" sz="2800" smtClean="0">
                <a:ea typeface="ＭＳ Ｐゴシック" pitchFamily="34" charset="-128"/>
                <a:cs typeface="Arial" pitchFamily="34" charset="0"/>
              </a:rPr>
              <a:t>an attacker ever succeeds in gaining access to one key</a:t>
            </a:r>
          </a:p>
          <a:p>
            <a:pPr eaLnBrk="1" hangingPunct="1">
              <a:buFont typeface="Wingdings" pitchFamily="2" charset="2"/>
              <a:buChar char="Ø"/>
            </a:pPr>
            <a:endParaRPr lang="en-US" altLang="en-US" sz="2800" smtClean="0">
              <a:ea typeface="ＭＳ Ｐゴシック" pitchFamily="34" charset="-128"/>
              <a:cs typeface="Arial" pitchFamily="34" charset="0"/>
            </a:endParaRPr>
          </a:p>
        </p:txBody>
      </p:sp>
      <p:sp>
        <p:nvSpPr>
          <p:cNvPr id="2" name="Slide Number Placeholder 1"/>
          <p:cNvSpPr>
            <a:spLocks noGrp="1"/>
          </p:cNvSpPr>
          <p:nvPr>
            <p:ph type="sldNum" sz="quarter" idx="12"/>
          </p:nvPr>
        </p:nvSpPr>
        <p:spPr/>
        <p:txBody>
          <a:bodyPr/>
          <a:lstStyle/>
          <a:p>
            <a:pPr>
              <a:defRPr/>
            </a:pPr>
            <a:fld id="{1F78AB3E-82FB-4AAA-8C36-F56EB0BD181A}" type="slidenum">
              <a:rPr lang="en-US" altLang="en-US" smtClean="0"/>
              <a:pPr>
                <a:defRPr/>
              </a:pPr>
              <a:t>51</a:t>
            </a:fld>
            <a:endParaRPr lang="en-US" altLang="en-US"/>
          </a:p>
        </p:txBody>
      </p:sp>
    </p:spTree>
    <p:extLst>
      <p:ext uri="{BB962C8B-B14F-4D97-AF65-F5344CB8AC3E}">
        <p14:creationId xmlns:p14="http://schemas.microsoft.com/office/powerpoint/2010/main" val="36576601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ea typeface="ＭＳ Ｐゴシック" pitchFamily="34" charset="-128"/>
              </a:rPr>
              <a:t>Key Distribution</a:t>
            </a:r>
            <a:endParaRPr lang="en-AU" altLang="en-US" smtClean="0">
              <a:ea typeface="ＭＳ Ｐゴシック" pitchFamily="34" charset="-128"/>
            </a:endParaRPr>
          </a:p>
        </p:txBody>
      </p:sp>
      <p:sp>
        <p:nvSpPr>
          <p:cNvPr id="14339" name="Rectangle 3"/>
          <p:cNvSpPr>
            <a:spLocks noGrp="1" noChangeArrowheads="1"/>
          </p:cNvSpPr>
          <p:nvPr>
            <p:ph idx="1"/>
          </p:nvPr>
        </p:nvSpPr>
        <p:spPr>
          <a:xfrm>
            <a:off x="457200" y="1484313"/>
            <a:ext cx="8229600" cy="4525962"/>
          </a:xfrm>
        </p:spPr>
        <p:txBody>
          <a:bodyPr/>
          <a:lstStyle/>
          <a:p>
            <a:pPr eaLnBrk="1" hangingPunct="1">
              <a:buFont typeface="Wingdings" pitchFamily="2" charset="2"/>
              <a:buChar char="Ø"/>
            </a:pPr>
            <a:r>
              <a:rPr lang="en-US" altLang="en-US" sz="2800" smtClean="0">
                <a:ea typeface="ＭＳ Ｐゴシック" pitchFamily="34" charset="-128"/>
                <a:cs typeface="Arial" pitchFamily="34" charset="0"/>
              </a:rPr>
              <a:t>Then all subsequent keys will be revealed</a:t>
            </a:r>
          </a:p>
          <a:p>
            <a:pPr eaLnBrk="1" hangingPunct="1">
              <a:buFont typeface="Wingdings" pitchFamily="2" charset="2"/>
              <a:buChar char="Ø"/>
            </a:pPr>
            <a:endParaRPr lang="en-US" altLang="en-US" sz="1600" smtClean="0">
              <a:ea typeface="ＭＳ Ｐゴシック" pitchFamily="34" charset="-128"/>
              <a:cs typeface="Arial" pitchFamily="34" charset="0"/>
            </a:endParaRPr>
          </a:p>
          <a:p>
            <a:pPr eaLnBrk="1" hangingPunct="1">
              <a:buFont typeface="Wingdings" pitchFamily="2" charset="2"/>
              <a:buChar char="Ø"/>
            </a:pPr>
            <a:r>
              <a:rPr lang="en-US" altLang="en-US" sz="2800" smtClean="0">
                <a:ea typeface="ＭＳ Ｐゴシック" pitchFamily="34" charset="-128"/>
                <a:cs typeface="Arial" pitchFamily="34" charset="0"/>
              </a:rPr>
              <a:t>A third party</a:t>
            </a:r>
            <a:r>
              <a:rPr lang="en-AU" altLang="en-US" sz="2800" smtClean="0">
                <a:ea typeface="ＭＳ Ｐゴシック" pitchFamily="34" charset="-128"/>
                <a:cs typeface="Arial" pitchFamily="34" charset="0"/>
              </a:rPr>
              <a:t>, whom all parties trust, can be used </a:t>
            </a:r>
            <a:r>
              <a:rPr lang="en-US" altLang="en-US" sz="2800" smtClean="0">
                <a:ea typeface="ＭＳ Ｐゴシック" pitchFamily="34" charset="-128"/>
                <a:cs typeface="Arial" pitchFamily="34" charset="0"/>
              </a:rPr>
              <a:t>as </a:t>
            </a:r>
            <a:r>
              <a:rPr lang="en-AU" altLang="en-US" sz="2800" smtClean="0">
                <a:ea typeface="ＭＳ Ｐゴシック" pitchFamily="34" charset="-128"/>
                <a:cs typeface="Arial" pitchFamily="34" charset="0"/>
              </a:rPr>
              <a:t>a </a:t>
            </a:r>
            <a:r>
              <a:rPr lang="en-AU" altLang="en-US" sz="2800" b="1" smtClean="0">
                <a:ea typeface="ＭＳ Ｐゴシック" pitchFamily="34" charset="-128"/>
                <a:cs typeface="Arial" pitchFamily="34" charset="0"/>
              </a:rPr>
              <a:t>trusted intermediary</a:t>
            </a:r>
            <a:r>
              <a:rPr lang="en-AU" altLang="en-US" sz="2800" smtClean="0">
                <a:ea typeface="ＭＳ Ｐゴシック" pitchFamily="34" charset="-128"/>
                <a:cs typeface="Arial" pitchFamily="34" charset="0"/>
              </a:rPr>
              <a:t> </a:t>
            </a:r>
          </a:p>
          <a:p>
            <a:pPr eaLnBrk="1" hangingPunct="1">
              <a:buFont typeface="Wingdings" pitchFamily="2" charset="2"/>
              <a:buChar char="Ø"/>
            </a:pPr>
            <a:endParaRPr lang="en-AU" altLang="en-US" sz="2800" smtClean="0">
              <a:ea typeface="ＭＳ Ｐゴシック" pitchFamily="34" charset="-128"/>
              <a:cs typeface="Arial" pitchFamily="34" charset="0"/>
            </a:endParaRPr>
          </a:p>
          <a:p>
            <a:pPr eaLnBrk="1" hangingPunct="1">
              <a:buFont typeface="Wingdings" pitchFamily="2" charset="2"/>
              <a:buChar char="Ø"/>
            </a:pPr>
            <a:r>
              <a:rPr lang="en-AU" altLang="en-US" sz="2800" smtClean="0">
                <a:ea typeface="ＭＳ Ｐゴシック" pitchFamily="34" charset="-128"/>
                <a:cs typeface="Arial" pitchFamily="34" charset="0"/>
              </a:rPr>
              <a:t>To mediate the establishment of secure communications between them (4)</a:t>
            </a:r>
          </a:p>
          <a:p>
            <a:pPr eaLnBrk="1" hangingPunct="1">
              <a:buFont typeface="Wingdings" pitchFamily="2" charset="2"/>
              <a:buChar char="Ø"/>
            </a:pPr>
            <a:endParaRPr lang="en-AU" altLang="en-US" sz="1400" smtClean="0">
              <a:ea typeface="ＭＳ Ｐゴシック" pitchFamily="34" charset="-128"/>
              <a:cs typeface="Arial" pitchFamily="34" charset="0"/>
            </a:endParaRPr>
          </a:p>
          <a:p>
            <a:pPr eaLnBrk="1" hangingPunct="1">
              <a:buFont typeface="Wingdings" pitchFamily="2" charset="2"/>
              <a:buChar char="Ø"/>
            </a:pPr>
            <a:r>
              <a:rPr lang="en-AU" altLang="en-US" sz="2800" smtClean="0">
                <a:ea typeface="ＭＳ Ｐゴシック" pitchFamily="34" charset="-128"/>
                <a:cs typeface="Arial" pitchFamily="34" charset="0"/>
              </a:rPr>
              <a:t>Must trust intermediary not to abuse the knowledge of all session keys</a:t>
            </a:r>
          </a:p>
          <a:p>
            <a:pPr eaLnBrk="1" hangingPunct="1">
              <a:buFont typeface="Wingdings" pitchFamily="2" charset="2"/>
              <a:buChar char="Ø"/>
            </a:pPr>
            <a:endParaRPr lang="en-US" altLang="en-US" sz="1800" smtClean="0">
              <a:ea typeface="ＭＳ Ｐゴシック" pitchFamily="34" charset="-128"/>
              <a:cs typeface="Arial" pitchFamily="34" charset="0"/>
            </a:endParaRPr>
          </a:p>
          <a:p>
            <a:pPr eaLnBrk="1" hangingPunct="1"/>
            <a:endParaRPr lang="en-AU" altLang="en-US" sz="2800" smtClean="0">
              <a:ea typeface="ＭＳ Ｐゴシック" pitchFamily="34" charset="-128"/>
              <a:cs typeface="Arial" pitchFamily="34" charset="0"/>
            </a:endParaRPr>
          </a:p>
        </p:txBody>
      </p:sp>
      <p:sp>
        <p:nvSpPr>
          <p:cNvPr id="2" name="Slide Number Placeholder 1"/>
          <p:cNvSpPr>
            <a:spLocks noGrp="1"/>
          </p:cNvSpPr>
          <p:nvPr>
            <p:ph type="sldNum" sz="quarter" idx="12"/>
          </p:nvPr>
        </p:nvSpPr>
        <p:spPr/>
        <p:txBody>
          <a:bodyPr/>
          <a:lstStyle/>
          <a:p>
            <a:pPr>
              <a:defRPr/>
            </a:pPr>
            <a:fld id="{B86362EE-B150-47F5-8F29-A8D5F72299BA}" type="slidenum">
              <a:rPr lang="en-US" altLang="en-US" smtClean="0"/>
              <a:pPr>
                <a:defRPr/>
              </a:pPr>
              <a:t>52</a:t>
            </a:fld>
            <a:endParaRPr lang="en-US" altLang="en-US"/>
          </a:p>
        </p:txBody>
      </p:sp>
    </p:spTree>
    <p:extLst>
      <p:ext uri="{BB962C8B-B14F-4D97-AF65-F5344CB8AC3E}">
        <p14:creationId xmlns:p14="http://schemas.microsoft.com/office/powerpoint/2010/main" val="27510310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ea typeface="ＭＳ Ｐゴシック" pitchFamily="34" charset="-128"/>
              </a:rPr>
              <a:t>Key Distribution</a:t>
            </a:r>
            <a:endParaRPr lang="en-AU" altLang="en-US" smtClean="0">
              <a:ea typeface="ＭＳ Ｐゴシック" pitchFamily="34" charset="-128"/>
            </a:endParaRPr>
          </a:p>
        </p:txBody>
      </p:sp>
      <p:sp>
        <p:nvSpPr>
          <p:cNvPr id="15363" name="Rectangle 3"/>
          <p:cNvSpPr>
            <a:spLocks noGrp="1" noChangeArrowheads="1"/>
          </p:cNvSpPr>
          <p:nvPr>
            <p:ph idx="1"/>
          </p:nvPr>
        </p:nvSpPr>
        <p:spPr/>
        <p:txBody>
          <a:bodyPr/>
          <a:lstStyle/>
          <a:p>
            <a:pPr eaLnBrk="1" hangingPunct="1">
              <a:buFont typeface="Wingdings" pitchFamily="2" charset="2"/>
              <a:buChar char="Ø"/>
            </a:pPr>
            <a:r>
              <a:rPr lang="en-US" altLang="en-US" sz="2800" smtClean="0">
                <a:ea typeface="ＭＳ Ｐゴシック" pitchFamily="34" charset="-128"/>
                <a:cs typeface="Arial" pitchFamily="34" charset="0"/>
              </a:rPr>
              <a:t>As number of parties grow</a:t>
            </a:r>
          </a:p>
          <a:p>
            <a:pPr eaLnBrk="1" hangingPunct="1">
              <a:buFont typeface="Wingdings" pitchFamily="2" charset="2"/>
              <a:buChar char="Ø"/>
            </a:pPr>
            <a:endParaRPr lang="en-US" altLang="en-US" sz="2800" smtClean="0">
              <a:ea typeface="ＭＳ Ｐゴシック" pitchFamily="34" charset="-128"/>
              <a:cs typeface="Arial" pitchFamily="34" charset="0"/>
            </a:endParaRPr>
          </a:p>
          <a:p>
            <a:pPr eaLnBrk="1" hangingPunct="1">
              <a:buFont typeface="Wingdings" pitchFamily="2" charset="2"/>
              <a:buChar char="Ø"/>
            </a:pPr>
            <a:r>
              <a:rPr lang="en-US" altLang="en-US" sz="2800" smtClean="0">
                <a:ea typeface="ＭＳ Ｐゴシック" pitchFamily="34" charset="-128"/>
                <a:cs typeface="Arial" pitchFamily="34" charset="0"/>
              </a:rPr>
              <a:t>Some variant of 4 is only practical solution to the huge growth in number of keys potentially needed</a:t>
            </a:r>
          </a:p>
        </p:txBody>
      </p:sp>
      <p:sp>
        <p:nvSpPr>
          <p:cNvPr id="2" name="Slide Number Placeholder 1"/>
          <p:cNvSpPr>
            <a:spLocks noGrp="1"/>
          </p:cNvSpPr>
          <p:nvPr>
            <p:ph type="sldNum" sz="quarter" idx="12"/>
          </p:nvPr>
        </p:nvSpPr>
        <p:spPr/>
        <p:txBody>
          <a:bodyPr/>
          <a:lstStyle/>
          <a:p>
            <a:pPr>
              <a:defRPr/>
            </a:pPr>
            <a:fld id="{AF266F99-06A9-4622-A4DC-6ADF74D20410}" type="slidenum">
              <a:rPr lang="en-US" altLang="en-US" smtClean="0"/>
              <a:pPr>
                <a:defRPr/>
              </a:pPr>
              <a:t>53</a:t>
            </a:fld>
            <a:endParaRPr lang="en-US" altLang="en-US"/>
          </a:p>
        </p:txBody>
      </p:sp>
    </p:spTree>
    <p:extLst>
      <p:ext uri="{BB962C8B-B14F-4D97-AF65-F5344CB8AC3E}">
        <p14:creationId xmlns:p14="http://schemas.microsoft.com/office/powerpoint/2010/main" val="17188338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dirty="0">
                <a:ea typeface="ＭＳ Ｐゴシック" pitchFamily="34" charset="-128"/>
              </a:rPr>
              <a:t>Key Management and Distribution</a:t>
            </a:r>
            <a:endParaRPr lang="en-AU" altLang="en-US" dirty="0" smtClean="0">
              <a:ea typeface="ＭＳ Ｐゴシック" pitchFamily="34" charset="-128"/>
            </a:endParaRPr>
          </a:p>
        </p:txBody>
      </p:sp>
      <p:sp>
        <p:nvSpPr>
          <p:cNvPr id="67587" name="Rectangle 3"/>
          <p:cNvSpPr>
            <a:spLocks noGrp="1" noChangeArrowheads="1"/>
          </p:cNvSpPr>
          <p:nvPr>
            <p:ph idx="1"/>
          </p:nvPr>
        </p:nvSpPr>
        <p:spPr/>
        <p:txBody>
          <a:bodyPr/>
          <a:lstStyle/>
          <a:p>
            <a:pPr eaLnBrk="1" hangingPunct="1">
              <a:defRPr/>
            </a:pPr>
            <a:r>
              <a:rPr lang="en-US" altLang="en-US" sz="2800" dirty="0" smtClean="0">
                <a:ea typeface="ＭＳ Ｐゴシック" pitchFamily="34" charset="-128"/>
              </a:rPr>
              <a:t>have considered:</a:t>
            </a:r>
          </a:p>
          <a:p>
            <a:pPr lvl="1" eaLnBrk="1" hangingPunct="1">
              <a:defRPr/>
            </a:pPr>
            <a:r>
              <a:rPr lang="en-AU" altLang="en-US" dirty="0" smtClean="0">
                <a:ea typeface="ＭＳ Ｐゴシック" pitchFamily="34" charset="-128"/>
              </a:rPr>
              <a:t>symmetric key distribution using symmetric encryption</a:t>
            </a:r>
          </a:p>
          <a:p>
            <a:pPr lvl="1" eaLnBrk="1" hangingPunct="1">
              <a:defRPr/>
            </a:pPr>
            <a:r>
              <a:rPr lang="en-AU" altLang="en-US" dirty="0" smtClean="0">
                <a:ea typeface="ＭＳ Ｐゴシック" pitchFamily="34" charset="-128"/>
              </a:rPr>
              <a:t>symmetric key distribution using public-key encryption</a:t>
            </a:r>
          </a:p>
          <a:p>
            <a:pPr lvl="1" eaLnBrk="1" hangingPunct="1">
              <a:defRPr/>
            </a:pPr>
            <a:r>
              <a:rPr lang="en-AU" altLang="en-US" dirty="0" smtClean="0">
                <a:ea typeface="ＭＳ Ｐゴシック" pitchFamily="34" charset="-128"/>
              </a:rPr>
              <a:t>distribution of public keys</a:t>
            </a:r>
          </a:p>
          <a:p>
            <a:pPr lvl="2" eaLnBrk="1" hangingPunct="1">
              <a:defRPr/>
            </a:pPr>
            <a:r>
              <a:rPr lang="en-AU" altLang="en-US" dirty="0" smtClean="0">
                <a:ea typeface="ＭＳ Ｐゴシック" pitchFamily="34" charset="-128"/>
              </a:rPr>
              <a:t>announcement, directory, authority, CA</a:t>
            </a:r>
          </a:p>
          <a:p>
            <a:pPr lvl="1" eaLnBrk="1" hangingPunct="1">
              <a:defRPr/>
            </a:pPr>
            <a:r>
              <a:rPr lang="en-US" altLang="en-US" dirty="0" smtClean="0">
                <a:ea typeface="ＭＳ Ｐゴシック" pitchFamily="34" charset="-128"/>
              </a:rPr>
              <a:t>X.509 authentication and certificates</a:t>
            </a:r>
          </a:p>
          <a:p>
            <a:pPr marL="457200" lvl="1" indent="0" eaLnBrk="1" hangingPunct="1">
              <a:buFont typeface="Arial" pitchFamily="34" charset="0"/>
              <a:buNone/>
              <a:defRPr/>
            </a:pPr>
            <a:endParaRPr lang="en-US" altLang="en-US" dirty="0" smtClean="0">
              <a:ea typeface="ＭＳ Ｐゴシック" pitchFamily="34" charset="-128"/>
            </a:endParaRPr>
          </a:p>
          <a:p>
            <a:pPr lvl="1" eaLnBrk="1" hangingPunct="1">
              <a:defRPr/>
            </a:pPr>
            <a:endParaRPr lang="en-US" altLang="en-US" dirty="0" smtClean="0">
              <a:ea typeface="ＭＳ Ｐゴシック" pitchFamily="34" charset="-128"/>
            </a:endParaRPr>
          </a:p>
          <a:p>
            <a:pPr lvl="1" eaLnBrk="1" hangingPunct="1">
              <a:defRPr/>
            </a:pPr>
            <a:endParaRPr lang="en-AU" altLang="en-US"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5960FA1B-A888-474C-A24E-B573982B96C6}" type="slidenum">
              <a:rPr lang="en-US" altLang="en-US" smtClean="0"/>
              <a:pPr>
                <a:defRPr/>
              </a:pPr>
              <a:t>54</a:t>
            </a:fld>
            <a:endParaRPr lang="en-US" altLang="en-US"/>
          </a:p>
        </p:txBody>
      </p:sp>
    </p:spTree>
    <p:extLst>
      <p:ext uri="{BB962C8B-B14F-4D97-AF65-F5344CB8AC3E}">
        <p14:creationId xmlns:p14="http://schemas.microsoft.com/office/powerpoint/2010/main" val="36717648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kumimoji="1" lang="en-GB" altLang="en-US" smtClean="0">
                <a:ea typeface="ＭＳ Ｐゴシック" pitchFamily="34" charset="-128"/>
              </a:rPr>
              <a:t>User Authentication</a:t>
            </a:r>
            <a:endParaRPr kumimoji="1" lang="en-AU" altLang="en-US" smtClean="0">
              <a:ea typeface="ＭＳ Ｐゴシック" pitchFamily="34" charset="-128"/>
            </a:endParaRPr>
          </a:p>
        </p:txBody>
      </p:sp>
      <p:sp>
        <p:nvSpPr>
          <p:cNvPr id="7171" name="Rectangle 3"/>
          <p:cNvSpPr>
            <a:spLocks noGrp="1" noChangeArrowheads="1"/>
          </p:cNvSpPr>
          <p:nvPr>
            <p:ph idx="1"/>
          </p:nvPr>
        </p:nvSpPr>
        <p:spPr/>
        <p:txBody>
          <a:bodyPr/>
          <a:lstStyle/>
          <a:p>
            <a:pPr eaLnBrk="1" hangingPunct="1"/>
            <a:r>
              <a:rPr lang="en-US" altLang="en-US" sz="2800" smtClean="0">
                <a:ea typeface="ＭＳ Ｐゴシック" pitchFamily="34" charset="-128"/>
                <a:cs typeface="Arial" pitchFamily="34" charset="0"/>
              </a:rPr>
              <a:t>This chapter examines some of the authentication functions that have been developed to support network-based use authentication</a:t>
            </a:r>
          </a:p>
          <a:p>
            <a:pPr eaLnBrk="1" hangingPunct="1"/>
            <a:endParaRPr lang="en-US" altLang="en-US" sz="28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User authentication is the fundamental building block and the primary line of defense</a:t>
            </a:r>
          </a:p>
          <a:p>
            <a:pPr eaLnBrk="1" hangingPunct="1"/>
            <a:endParaRPr lang="en-US" altLang="en-US" sz="28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User authentication is the basis for most types of access control and for user accountability</a:t>
            </a:r>
          </a:p>
          <a:p>
            <a:pPr eaLnBrk="1" hangingPunct="1"/>
            <a:endParaRPr lang="en-US" altLang="en-US" sz="2800" smtClean="0">
              <a:ea typeface="ＭＳ Ｐゴシック" pitchFamily="34" charset="-128"/>
              <a:cs typeface="Arial" pitchFamily="34" charset="0"/>
            </a:endParaRPr>
          </a:p>
        </p:txBody>
      </p:sp>
      <p:sp>
        <p:nvSpPr>
          <p:cNvPr id="2" name="Slide Number Placeholder 1"/>
          <p:cNvSpPr>
            <a:spLocks noGrp="1"/>
          </p:cNvSpPr>
          <p:nvPr>
            <p:ph type="sldNum" sz="quarter" idx="12"/>
          </p:nvPr>
        </p:nvSpPr>
        <p:spPr/>
        <p:txBody>
          <a:bodyPr/>
          <a:lstStyle/>
          <a:p>
            <a:pPr>
              <a:defRPr/>
            </a:pPr>
            <a:fld id="{D5BF3623-4388-4993-8D64-52846E4103A9}" type="slidenum">
              <a:rPr lang="en-US" altLang="en-US" smtClean="0"/>
              <a:pPr>
                <a:defRPr/>
              </a:pPr>
              <a:t>55</a:t>
            </a:fld>
            <a:endParaRPr lang="en-US" altLang="en-US"/>
          </a:p>
        </p:txBody>
      </p:sp>
    </p:spTree>
    <p:extLst>
      <p:ext uri="{BB962C8B-B14F-4D97-AF65-F5344CB8AC3E}">
        <p14:creationId xmlns:p14="http://schemas.microsoft.com/office/powerpoint/2010/main" val="383594108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kumimoji="1" lang="en-GB" altLang="en-US" smtClean="0">
                <a:ea typeface="ＭＳ Ｐゴシック" pitchFamily="34" charset="-128"/>
              </a:rPr>
              <a:t>User Authentication</a:t>
            </a:r>
            <a:endParaRPr kumimoji="1" lang="en-AU" altLang="en-US" smtClean="0">
              <a:ea typeface="ＭＳ Ｐゴシック" pitchFamily="34" charset="-128"/>
            </a:endParaRPr>
          </a:p>
        </p:txBody>
      </p:sp>
      <p:sp>
        <p:nvSpPr>
          <p:cNvPr id="8195" name="Rectangle 3"/>
          <p:cNvSpPr>
            <a:spLocks noGrp="1" noChangeArrowheads="1"/>
          </p:cNvSpPr>
          <p:nvPr>
            <p:ph idx="1"/>
          </p:nvPr>
        </p:nvSpPr>
        <p:spPr/>
        <p:txBody>
          <a:bodyPr/>
          <a:lstStyle/>
          <a:p>
            <a:pPr eaLnBrk="1" hangingPunct="1"/>
            <a:r>
              <a:rPr lang="en-US" altLang="en-US" sz="2800" smtClean="0">
                <a:ea typeface="ＭＳ Ｐゴシック" pitchFamily="34" charset="-128"/>
                <a:cs typeface="Arial" pitchFamily="34" charset="0"/>
              </a:rPr>
              <a:t>RFC 2828 defines user authentication as the process of verifying an identity claimed by or for a system entity</a:t>
            </a:r>
          </a:p>
          <a:p>
            <a:pPr eaLnBrk="1" hangingPunct="1"/>
            <a:endParaRPr lang="en-US" altLang="en-US" sz="28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An authentication process consists of two steps:</a:t>
            </a:r>
          </a:p>
          <a:p>
            <a:pPr lvl="1" eaLnBrk="1" hangingPunct="1">
              <a:buFontTx/>
              <a:buChar char="•"/>
            </a:pPr>
            <a:r>
              <a:rPr lang="en-US" altLang="en-US" sz="2400" smtClean="0">
                <a:ea typeface="ＭＳ Ｐゴシック" pitchFamily="34" charset="-128"/>
                <a:cs typeface="Arial" pitchFamily="34" charset="0"/>
              </a:rPr>
              <a:t>Identification step</a:t>
            </a:r>
          </a:p>
          <a:p>
            <a:pPr lvl="1" eaLnBrk="1" hangingPunct="1">
              <a:buFontTx/>
              <a:buChar char="•"/>
            </a:pPr>
            <a:r>
              <a:rPr lang="en-US" altLang="en-US" sz="2400" smtClean="0">
                <a:ea typeface="ＭＳ Ｐゴシック" pitchFamily="34" charset="-128"/>
                <a:cs typeface="Arial" pitchFamily="34" charset="0"/>
              </a:rPr>
              <a:t>Verification step</a:t>
            </a:r>
          </a:p>
        </p:txBody>
      </p:sp>
      <p:sp>
        <p:nvSpPr>
          <p:cNvPr id="2" name="Slide Number Placeholder 1"/>
          <p:cNvSpPr>
            <a:spLocks noGrp="1"/>
          </p:cNvSpPr>
          <p:nvPr>
            <p:ph type="sldNum" sz="quarter" idx="12"/>
          </p:nvPr>
        </p:nvSpPr>
        <p:spPr/>
        <p:txBody>
          <a:bodyPr/>
          <a:lstStyle/>
          <a:p>
            <a:pPr>
              <a:defRPr/>
            </a:pPr>
            <a:fld id="{9DA33474-A801-4236-BB04-8340E44BD262}" type="slidenum">
              <a:rPr lang="en-US" altLang="en-US" smtClean="0"/>
              <a:pPr>
                <a:defRPr/>
              </a:pPr>
              <a:t>56</a:t>
            </a:fld>
            <a:endParaRPr lang="en-US" altLang="en-US"/>
          </a:p>
        </p:txBody>
      </p:sp>
    </p:spTree>
    <p:extLst>
      <p:ext uri="{BB962C8B-B14F-4D97-AF65-F5344CB8AC3E}">
        <p14:creationId xmlns:p14="http://schemas.microsoft.com/office/powerpoint/2010/main" val="195269767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kumimoji="1" lang="en-GB" altLang="en-US" smtClean="0">
                <a:ea typeface="ＭＳ Ｐゴシック" pitchFamily="34" charset="-128"/>
              </a:rPr>
              <a:t>User Authentication</a:t>
            </a:r>
            <a:endParaRPr kumimoji="1" lang="en-AU" altLang="en-US" smtClean="0">
              <a:ea typeface="ＭＳ Ｐゴシック" pitchFamily="34" charset="-128"/>
            </a:endParaRPr>
          </a:p>
        </p:txBody>
      </p:sp>
      <p:sp>
        <p:nvSpPr>
          <p:cNvPr id="9219" name="Rectangle 3"/>
          <p:cNvSpPr>
            <a:spLocks noGrp="1" noChangeArrowheads="1"/>
          </p:cNvSpPr>
          <p:nvPr>
            <p:ph idx="1"/>
          </p:nvPr>
        </p:nvSpPr>
        <p:spPr/>
        <p:txBody>
          <a:bodyPr/>
          <a:lstStyle/>
          <a:p>
            <a:pPr eaLnBrk="1" hangingPunct="1">
              <a:buFontTx/>
              <a:buChar char="•"/>
            </a:pPr>
            <a:r>
              <a:rPr lang="en-US" altLang="en-US" sz="2800" b="1" smtClean="0">
                <a:ea typeface="ＭＳ Ｐゴシック" pitchFamily="34" charset="-128"/>
                <a:cs typeface="Arial" pitchFamily="34" charset="0"/>
              </a:rPr>
              <a:t>Identification step:</a:t>
            </a:r>
            <a:r>
              <a:rPr lang="en-US" altLang="en-US" sz="2800" smtClean="0">
                <a:ea typeface="ＭＳ Ｐゴシック" pitchFamily="34" charset="-128"/>
                <a:cs typeface="Arial" pitchFamily="34" charset="0"/>
              </a:rPr>
              <a:t> Presenting an identifier to the security system</a:t>
            </a:r>
          </a:p>
          <a:p>
            <a:pPr eaLnBrk="1" hangingPunct="1">
              <a:buFontTx/>
              <a:buChar char="•"/>
            </a:pPr>
            <a:endParaRPr lang="en-US" altLang="en-US" sz="2800" smtClean="0">
              <a:ea typeface="ＭＳ Ｐゴシック" pitchFamily="34" charset="-128"/>
              <a:cs typeface="Arial" pitchFamily="34" charset="0"/>
            </a:endParaRPr>
          </a:p>
          <a:p>
            <a:pPr eaLnBrk="1" hangingPunct="1">
              <a:buFontTx/>
              <a:buChar char="•"/>
            </a:pPr>
            <a:r>
              <a:rPr lang="en-US" altLang="en-US" sz="2800" smtClean="0">
                <a:ea typeface="ＭＳ Ｐゴシック" pitchFamily="34" charset="-128"/>
                <a:cs typeface="Arial" pitchFamily="34" charset="0"/>
              </a:rPr>
              <a:t>Identifiers should be assigned carefully</a:t>
            </a:r>
          </a:p>
          <a:p>
            <a:pPr eaLnBrk="1" hangingPunct="1">
              <a:buFontTx/>
              <a:buChar char="•"/>
            </a:pPr>
            <a:endParaRPr lang="en-US" altLang="en-US" sz="2800" smtClean="0">
              <a:ea typeface="ＭＳ Ｐゴシック" pitchFamily="34" charset="-128"/>
              <a:cs typeface="Arial" pitchFamily="34" charset="0"/>
            </a:endParaRPr>
          </a:p>
          <a:p>
            <a:pPr eaLnBrk="1" hangingPunct="1">
              <a:buFontTx/>
              <a:buChar char="•"/>
            </a:pPr>
            <a:r>
              <a:rPr lang="en-US" altLang="en-US" sz="2800" smtClean="0">
                <a:ea typeface="ＭＳ Ｐゴシック" pitchFamily="34" charset="-128"/>
                <a:cs typeface="Arial" pitchFamily="34" charset="0"/>
              </a:rPr>
              <a:t>Because authenticated identities are the basis for other security services</a:t>
            </a:r>
          </a:p>
          <a:p>
            <a:pPr eaLnBrk="1" hangingPunct="1">
              <a:buFontTx/>
              <a:buChar char="•"/>
            </a:pPr>
            <a:endParaRPr lang="en-US" altLang="en-US" sz="2800" smtClean="0">
              <a:ea typeface="ＭＳ Ｐゴシック" pitchFamily="34" charset="-128"/>
              <a:cs typeface="Arial" pitchFamily="34" charset="0"/>
            </a:endParaRPr>
          </a:p>
          <a:p>
            <a:pPr eaLnBrk="1" hangingPunct="1">
              <a:buFontTx/>
              <a:buChar char="•"/>
            </a:pPr>
            <a:r>
              <a:rPr lang="en-US" altLang="en-US" sz="2800" smtClean="0">
                <a:ea typeface="ＭＳ Ｐゴシック" pitchFamily="34" charset="-128"/>
                <a:cs typeface="Arial" pitchFamily="34" charset="0"/>
              </a:rPr>
              <a:t>Such as access control service</a:t>
            </a:r>
          </a:p>
        </p:txBody>
      </p:sp>
      <p:sp>
        <p:nvSpPr>
          <p:cNvPr id="2" name="Slide Number Placeholder 1"/>
          <p:cNvSpPr>
            <a:spLocks noGrp="1"/>
          </p:cNvSpPr>
          <p:nvPr>
            <p:ph type="sldNum" sz="quarter" idx="12"/>
          </p:nvPr>
        </p:nvSpPr>
        <p:spPr/>
        <p:txBody>
          <a:bodyPr/>
          <a:lstStyle/>
          <a:p>
            <a:pPr>
              <a:defRPr/>
            </a:pPr>
            <a:fld id="{41667AF8-3ADB-4369-B525-56C589CAE21B}" type="slidenum">
              <a:rPr lang="en-US" altLang="en-US" smtClean="0"/>
              <a:pPr>
                <a:defRPr/>
              </a:pPr>
              <a:t>57</a:t>
            </a:fld>
            <a:endParaRPr lang="en-US" altLang="en-US"/>
          </a:p>
        </p:txBody>
      </p:sp>
    </p:spTree>
    <p:extLst>
      <p:ext uri="{BB962C8B-B14F-4D97-AF65-F5344CB8AC3E}">
        <p14:creationId xmlns:p14="http://schemas.microsoft.com/office/powerpoint/2010/main" val="419826793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kumimoji="1" lang="en-GB" altLang="en-US" smtClean="0">
                <a:ea typeface="ＭＳ Ｐゴシック" pitchFamily="34" charset="-128"/>
              </a:rPr>
              <a:t>User Authentication</a:t>
            </a:r>
            <a:endParaRPr kumimoji="1" lang="en-AU" altLang="en-US" smtClean="0">
              <a:ea typeface="ＭＳ Ｐゴシック" pitchFamily="34" charset="-128"/>
            </a:endParaRPr>
          </a:p>
        </p:txBody>
      </p:sp>
      <p:sp>
        <p:nvSpPr>
          <p:cNvPr id="10243" name="Rectangle 3"/>
          <p:cNvSpPr>
            <a:spLocks noGrp="1" noChangeArrowheads="1"/>
          </p:cNvSpPr>
          <p:nvPr>
            <p:ph idx="1"/>
          </p:nvPr>
        </p:nvSpPr>
        <p:spPr/>
        <p:txBody>
          <a:bodyPr/>
          <a:lstStyle/>
          <a:p>
            <a:pPr eaLnBrk="1" hangingPunct="1">
              <a:buFontTx/>
              <a:buChar char="•"/>
            </a:pPr>
            <a:r>
              <a:rPr lang="en-US" altLang="en-US" sz="2800" b="1" smtClean="0">
                <a:ea typeface="ＭＳ Ｐゴシック" pitchFamily="34" charset="-128"/>
                <a:cs typeface="Arial" pitchFamily="34" charset="0"/>
              </a:rPr>
              <a:t>Verification step:</a:t>
            </a:r>
            <a:r>
              <a:rPr lang="en-US" altLang="en-US" sz="2800" smtClean="0">
                <a:ea typeface="ＭＳ Ｐゴシック" pitchFamily="34" charset="-128"/>
                <a:cs typeface="Arial" pitchFamily="34" charset="0"/>
              </a:rPr>
              <a:t> Presenting or generating authentication information </a:t>
            </a:r>
          </a:p>
          <a:p>
            <a:pPr eaLnBrk="1" hangingPunct="1">
              <a:buFontTx/>
              <a:buChar char="•"/>
            </a:pPr>
            <a:endParaRPr lang="en-US" altLang="en-US" sz="2800" smtClean="0">
              <a:ea typeface="ＭＳ Ｐゴシック" pitchFamily="34" charset="-128"/>
              <a:cs typeface="Arial" pitchFamily="34" charset="0"/>
            </a:endParaRPr>
          </a:p>
          <a:p>
            <a:pPr eaLnBrk="1" hangingPunct="1">
              <a:buFontTx/>
              <a:buChar char="•"/>
            </a:pPr>
            <a:r>
              <a:rPr lang="en-US" altLang="en-US" sz="2800" smtClean="0">
                <a:ea typeface="ＭＳ Ｐゴシック" pitchFamily="34" charset="-128"/>
                <a:cs typeface="Arial" pitchFamily="34" charset="0"/>
              </a:rPr>
              <a:t>That corroborates the binding between the entity and the identifier</a:t>
            </a:r>
          </a:p>
          <a:p>
            <a:pPr eaLnBrk="1" hangingPunct="1"/>
            <a:endParaRPr lang="en-US" altLang="en-US" sz="1400" smtClean="0">
              <a:ea typeface="ＭＳ Ｐゴシック" pitchFamily="34" charset="-128"/>
              <a:cs typeface="Arial" pitchFamily="34" charset="0"/>
            </a:endParaRPr>
          </a:p>
        </p:txBody>
      </p:sp>
      <p:sp>
        <p:nvSpPr>
          <p:cNvPr id="2" name="Slide Number Placeholder 1"/>
          <p:cNvSpPr>
            <a:spLocks noGrp="1"/>
          </p:cNvSpPr>
          <p:nvPr>
            <p:ph type="sldNum" sz="quarter" idx="12"/>
          </p:nvPr>
        </p:nvSpPr>
        <p:spPr/>
        <p:txBody>
          <a:bodyPr/>
          <a:lstStyle/>
          <a:p>
            <a:pPr>
              <a:defRPr/>
            </a:pPr>
            <a:fld id="{8BF4A48B-F4DF-4CEA-B385-D4D966A30FF9}" type="slidenum">
              <a:rPr lang="en-US" altLang="en-US" smtClean="0"/>
              <a:pPr>
                <a:defRPr/>
              </a:pPr>
              <a:t>58</a:t>
            </a:fld>
            <a:endParaRPr lang="en-US" altLang="en-US"/>
          </a:p>
        </p:txBody>
      </p:sp>
    </p:spTree>
    <p:extLst>
      <p:ext uri="{BB962C8B-B14F-4D97-AF65-F5344CB8AC3E}">
        <p14:creationId xmlns:p14="http://schemas.microsoft.com/office/powerpoint/2010/main" val="7384653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kumimoji="1" lang="en-GB" altLang="en-US" smtClean="0">
                <a:ea typeface="ＭＳ Ｐゴシック" pitchFamily="34" charset="-128"/>
              </a:rPr>
              <a:t>User Authentication</a:t>
            </a:r>
            <a:endParaRPr kumimoji="1" lang="en-AU" altLang="en-US" smtClean="0">
              <a:ea typeface="ＭＳ Ｐゴシック" pitchFamily="34" charset="-128"/>
            </a:endParaRPr>
          </a:p>
        </p:txBody>
      </p:sp>
      <p:sp>
        <p:nvSpPr>
          <p:cNvPr id="11267" name="Rectangle 3"/>
          <p:cNvSpPr>
            <a:spLocks noGrp="1" noChangeArrowheads="1"/>
          </p:cNvSpPr>
          <p:nvPr>
            <p:ph idx="1"/>
          </p:nvPr>
        </p:nvSpPr>
        <p:spPr/>
        <p:txBody>
          <a:bodyPr/>
          <a:lstStyle/>
          <a:p>
            <a:pPr eaLnBrk="1" hangingPunct="1"/>
            <a:r>
              <a:rPr lang="en-US" altLang="en-US" sz="2800" smtClean="0">
                <a:ea typeface="ＭＳ Ｐゴシック" pitchFamily="34" charset="-128"/>
                <a:cs typeface="Arial" pitchFamily="34" charset="0"/>
              </a:rPr>
              <a:t>In essence, identification is the means by which a user provides a claimed identity to the system</a:t>
            </a:r>
          </a:p>
          <a:p>
            <a:pPr eaLnBrk="1" hangingPunct="1"/>
            <a:endParaRPr lang="en-US" altLang="en-US" sz="20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User authentication is the means of establishing the validity of the claim</a:t>
            </a:r>
          </a:p>
          <a:p>
            <a:pPr eaLnBrk="1" hangingPunct="1"/>
            <a:endParaRPr lang="en-US" altLang="en-US" sz="18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User authentication is distinct from message authentication</a:t>
            </a:r>
          </a:p>
        </p:txBody>
      </p:sp>
      <p:sp>
        <p:nvSpPr>
          <p:cNvPr id="2" name="Slide Number Placeholder 1"/>
          <p:cNvSpPr>
            <a:spLocks noGrp="1"/>
          </p:cNvSpPr>
          <p:nvPr>
            <p:ph type="sldNum" sz="quarter" idx="12"/>
          </p:nvPr>
        </p:nvSpPr>
        <p:spPr/>
        <p:txBody>
          <a:bodyPr/>
          <a:lstStyle/>
          <a:p>
            <a:pPr>
              <a:defRPr/>
            </a:pPr>
            <a:fld id="{C4A6E3E1-8FDA-4640-839A-DBA422652964}" type="slidenum">
              <a:rPr lang="en-US" altLang="en-US" smtClean="0"/>
              <a:pPr>
                <a:defRPr/>
              </a:pPr>
              <a:t>59</a:t>
            </a:fld>
            <a:endParaRPr lang="en-US" altLang="en-US"/>
          </a:p>
        </p:txBody>
      </p:sp>
    </p:spTree>
    <p:extLst>
      <p:ext uri="{BB962C8B-B14F-4D97-AF65-F5344CB8AC3E}">
        <p14:creationId xmlns:p14="http://schemas.microsoft.com/office/powerpoint/2010/main" val="14499132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kumimoji="1" lang="en-GB" altLang="en-US" smtClean="0">
                <a:ea typeface="ＭＳ Ｐゴシック" pitchFamily="34" charset="-128"/>
              </a:rPr>
              <a:t>User Authentication</a:t>
            </a:r>
            <a:endParaRPr kumimoji="1" lang="en-AU" altLang="en-US" smtClean="0">
              <a:ea typeface="ＭＳ Ｐゴシック" pitchFamily="34" charset="-128"/>
            </a:endParaRPr>
          </a:p>
        </p:txBody>
      </p:sp>
      <p:sp>
        <p:nvSpPr>
          <p:cNvPr id="12291" name="Rectangle 3"/>
          <p:cNvSpPr>
            <a:spLocks noGrp="1" noChangeArrowheads="1"/>
          </p:cNvSpPr>
          <p:nvPr>
            <p:ph idx="1"/>
          </p:nvPr>
        </p:nvSpPr>
        <p:spPr/>
        <p:txBody>
          <a:bodyPr/>
          <a:lstStyle/>
          <a:p>
            <a:pPr eaLnBrk="1" hangingPunct="1">
              <a:buFont typeface="Wingdings" pitchFamily="2" charset="2"/>
              <a:buChar char="Ø"/>
            </a:pPr>
            <a:r>
              <a:rPr lang="en-US" altLang="en-US" sz="2800" smtClean="0"/>
              <a:t> Fundamental security building block</a:t>
            </a:r>
          </a:p>
          <a:p>
            <a:pPr lvl="1" eaLnBrk="1" hangingPunct="1">
              <a:buFont typeface="Wingdings" pitchFamily="2" charset="2"/>
              <a:buChar char="l"/>
            </a:pPr>
            <a:r>
              <a:rPr lang="en-US" altLang="en-US" smtClean="0"/>
              <a:t>basis of access control &amp; user accountability</a:t>
            </a:r>
          </a:p>
          <a:p>
            <a:pPr eaLnBrk="1" hangingPunct="1">
              <a:buFont typeface="Wingdings" pitchFamily="2" charset="2"/>
              <a:buChar char="Ø"/>
            </a:pPr>
            <a:r>
              <a:rPr lang="en-US" altLang="en-US" sz="2800" smtClean="0"/>
              <a:t> Process of verifying an identity claimed by or for a system entity</a:t>
            </a:r>
          </a:p>
          <a:p>
            <a:pPr eaLnBrk="1" hangingPunct="1">
              <a:buFont typeface="Wingdings" pitchFamily="2" charset="2"/>
              <a:buChar char="Ø"/>
            </a:pPr>
            <a:r>
              <a:rPr lang="en-US" altLang="en-US" sz="2800" smtClean="0"/>
              <a:t> Has two steps:</a:t>
            </a:r>
          </a:p>
          <a:p>
            <a:pPr lvl="1" eaLnBrk="1" hangingPunct="1">
              <a:buFont typeface="Wingdings" pitchFamily="2" charset="2"/>
              <a:buChar char="l"/>
            </a:pPr>
            <a:r>
              <a:rPr lang="en-US" altLang="en-US" smtClean="0"/>
              <a:t>identification - specify identifier</a:t>
            </a:r>
            <a:endParaRPr lang="en-US" altLang="en-US" b="1" smtClean="0"/>
          </a:p>
          <a:p>
            <a:pPr lvl="1" eaLnBrk="1" hangingPunct="1">
              <a:buFont typeface="Wingdings" pitchFamily="2" charset="2"/>
              <a:buChar char="l"/>
            </a:pPr>
            <a:r>
              <a:rPr lang="en-US" altLang="en-US" smtClean="0"/>
              <a:t>verification - bind entity (person) and identifier</a:t>
            </a:r>
            <a:endParaRPr lang="en-US" altLang="en-US" b="1" smtClean="0"/>
          </a:p>
          <a:p>
            <a:pPr eaLnBrk="1" hangingPunct="1">
              <a:buFont typeface="Wingdings" pitchFamily="2" charset="2"/>
              <a:buChar char="Ø"/>
            </a:pPr>
            <a:r>
              <a:rPr lang="en-US" altLang="en-US" sz="2800" smtClean="0"/>
              <a:t> Distinct from message authentication</a:t>
            </a:r>
          </a:p>
        </p:txBody>
      </p:sp>
      <p:sp>
        <p:nvSpPr>
          <p:cNvPr id="2" name="Slide Number Placeholder 1"/>
          <p:cNvSpPr>
            <a:spLocks noGrp="1"/>
          </p:cNvSpPr>
          <p:nvPr>
            <p:ph type="sldNum" sz="quarter" idx="12"/>
          </p:nvPr>
        </p:nvSpPr>
        <p:spPr/>
        <p:txBody>
          <a:bodyPr/>
          <a:lstStyle/>
          <a:p>
            <a:pPr>
              <a:defRPr/>
            </a:pPr>
            <a:fld id="{3051F1EF-DD3B-4DCB-8D20-5BE4D55F230B}" type="slidenum">
              <a:rPr lang="en-US" altLang="en-US" smtClean="0"/>
              <a:pPr>
                <a:defRPr/>
              </a:pPr>
              <a:t>60</a:t>
            </a:fld>
            <a:endParaRPr lang="en-US" altLang="en-US"/>
          </a:p>
        </p:txBody>
      </p:sp>
    </p:spTree>
    <p:extLst>
      <p:ext uri="{BB962C8B-B14F-4D97-AF65-F5344CB8AC3E}">
        <p14:creationId xmlns:p14="http://schemas.microsoft.com/office/powerpoint/2010/main" val="32148998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Means of </a:t>
            </a:r>
            <a:r>
              <a:rPr kumimoji="1" lang="en-GB" altLang="en-US" smtClean="0"/>
              <a:t>User Authentication</a:t>
            </a:r>
            <a:r>
              <a:rPr lang="en-US" altLang="en-US" smtClean="0"/>
              <a:t> </a:t>
            </a:r>
          </a:p>
        </p:txBody>
      </p:sp>
      <p:sp>
        <p:nvSpPr>
          <p:cNvPr id="13315" name="Rectangle 3"/>
          <p:cNvSpPr>
            <a:spLocks noGrp="1" noChangeArrowheads="1"/>
          </p:cNvSpPr>
          <p:nvPr>
            <p:ph idx="1"/>
          </p:nvPr>
        </p:nvSpPr>
        <p:spPr>
          <a:xfrm>
            <a:off x="457200" y="1484313"/>
            <a:ext cx="8229600" cy="4800600"/>
          </a:xfrm>
        </p:spPr>
        <p:txBody>
          <a:bodyPr/>
          <a:lstStyle/>
          <a:p>
            <a:pPr eaLnBrk="1" hangingPunct="1">
              <a:lnSpc>
                <a:spcPct val="90000"/>
              </a:lnSpc>
              <a:buFont typeface="Wingdings" pitchFamily="2" charset="2"/>
              <a:buChar char="Ø"/>
            </a:pPr>
            <a:r>
              <a:rPr lang="en-US" altLang="en-US" sz="2800" smtClean="0"/>
              <a:t> Four means of authenticating user's identity</a:t>
            </a:r>
          </a:p>
          <a:p>
            <a:pPr eaLnBrk="1" hangingPunct="1">
              <a:lnSpc>
                <a:spcPct val="90000"/>
              </a:lnSpc>
              <a:buFont typeface="Wingdings" pitchFamily="2" charset="2"/>
              <a:buChar char="Ø"/>
            </a:pPr>
            <a:r>
              <a:rPr lang="en-US" altLang="en-US" sz="2800" smtClean="0"/>
              <a:t> Based one something the individual </a:t>
            </a:r>
          </a:p>
          <a:p>
            <a:pPr lvl="1" eaLnBrk="1" hangingPunct="1">
              <a:lnSpc>
                <a:spcPct val="90000"/>
              </a:lnSpc>
              <a:buFont typeface="Wingdings" pitchFamily="2" charset="2"/>
              <a:buChar char="l"/>
            </a:pPr>
            <a:r>
              <a:rPr lang="en-US" altLang="en-US" smtClean="0"/>
              <a:t> knows - e.g. password, PIN</a:t>
            </a:r>
          </a:p>
          <a:p>
            <a:pPr lvl="1" eaLnBrk="1" hangingPunct="1">
              <a:lnSpc>
                <a:spcPct val="90000"/>
              </a:lnSpc>
              <a:buFont typeface="Wingdings" pitchFamily="2" charset="2"/>
              <a:buChar char="l"/>
            </a:pPr>
            <a:r>
              <a:rPr lang="en-US" altLang="en-US" smtClean="0"/>
              <a:t> possesses - e.g. key, token, smartcard</a:t>
            </a:r>
          </a:p>
          <a:p>
            <a:pPr lvl="1" eaLnBrk="1" hangingPunct="1">
              <a:lnSpc>
                <a:spcPct val="90000"/>
              </a:lnSpc>
              <a:buFont typeface="Wingdings" pitchFamily="2" charset="2"/>
              <a:buChar char="l"/>
            </a:pPr>
            <a:r>
              <a:rPr lang="en-US" altLang="en-US" smtClean="0"/>
              <a:t> is (static biometrics) - e.g. fingerprint, retina</a:t>
            </a:r>
          </a:p>
          <a:p>
            <a:pPr lvl="1" eaLnBrk="1" hangingPunct="1">
              <a:lnSpc>
                <a:spcPct val="90000"/>
              </a:lnSpc>
              <a:buFont typeface="Wingdings" pitchFamily="2" charset="2"/>
              <a:buChar char="l"/>
            </a:pPr>
            <a:r>
              <a:rPr lang="en-US" altLang="en-US" smtClean="0"/>
              <a:t> does (dynamic biometrics) - e.g. voice, sign </a:t>
            </a:r>
          </a:p>
          <a:p>
            <a:pPr eaLnBrk="1" hangingPunct="1">
              <a:lnSpc>
                <a:spcPct val="90000"/>
              </a:lnSpc>
              <a:buFont typeface="Wingdings" pitchFamily="2" charset="2"/>
              <a:buChar char="Ø"/>
            </a:pPr>
            <a:r>
              <a:rPr lang="en-US" altLang="en-US" sz="2800" smtClean="0"/>
              <a:t> Can use alone or combined</a:t>
            </a:r>
          </a:p>
          <a:p>
            <a:pPr eaLnBrk="1" hangingPunct="1">
              <a:lnSpc>
                <a:spcPct val="90000"/>
              </a:lnSpc>
              <a:buFont typeface="Wingdings" pitchFamily="2" charset="2"/>
              <a:buChar char="Ø"/>
            </a:pPr>
            <a:r>
              <a:rPr lang="en-US" altLang="en-US" sz="2800" smtClean="0"/>
              <a:t> All can provide user authentication</a:t>
            </a:r>
          </a:p>
          <a:p>
            <a:pPr eaLnBrk="1" hangingPunct="1">
              <a:lnSpc>
                <a:spcPct val="90000"/>
              </a:lnSpc>
              <a:buFont typeface="Wingdings" pitchFamily="2" charset="2"/>
              <a:buChar char="Ø"/>
            </a:pPr>
            <a:r>
              <a:rPr lang="en-US" altLang="en-US" sz="2800" smtClean="0"/>
              <a:t> All have issues</a:t>
            </a:r>
          </a:p>
        </p:txBody>
      </p:sp>
      <p:sp>
        <p:nvSpPr>
          <p:cNvPr id="2" name="Slide Number Placeholder 1"/>
          <p:cNvSpPr>
            <a:spLocks noGrp="1"/>
          </p:cNvSpPr>
          <p:nvPr>
            <p:ph type="sldNum" sz="quarter" idx="12"/>
          </p:nvPr>
        </p:nvSpPr>
        <p:spPr/>
        <p:txBody>
          <a:bodyPr/>
          <a:lstStyle/>
          <a:p>
            <a:pPr>
              <a:defRPr/>
            </a:pPr>
            <a:fld id="{DBA4078A-DBB9-4266-8727-EE2588F1F337}" type="slidenum">
              <a:rPr lang="en-US" altLang="en-US" smtClean="0"/>
              <a:pPr>
                <a:defRPr/>
              </a:pPr>
              <a:t>61</a:t>
            </a:fld>
            <a:endParaRPr lang="en-US" altLang="en-US"/>
          </a:p>
        </p:txBody>
      </p:sp>
    </p:spTree>
    <p:extLst>
      <p:ext uri="{BB962C8B-B14F-4D97-AF65-F5344CB8AC3E}">
        <p14:creationId xmlns:p14="http://schemas.microsoft.com/office/powerpoint/2010/main" val="1240668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AU" altLang="en-US" smtClean="0"/>
              <a:t>Kerberos</a:t>
            </a:r>
          </a:p>
        </p:txBody>
      </p:sp>
      <p:sp>
        <p:nvSpPr>
          <p:cNvPr id="40963" name="Rectangle 3"/>
          <p:cNvSpPr>
            <a:spLocks noGrp="1" noChangeArrowheads="1"/>
          </p:cNvSpPr>
          <p:nvPr>
            <p:ph idx="1"/>
          </p:nvPr>
        </p:nvSpPr>
        <p:spPr/>
        <p:txBody>
          <a:bodyPr/>
          <a:lstStyle/>
          <a:p>
            <a:pPr eaLnBrk="1" hangingPunct="1">
              <a:buFont typeface="Wingdings" pitchFamily="2" charset="2"/>
              <a:buChar char="Ø"/>
            </a:pPr>
            <a:r>
              <a:rPr lang="en-AU" altLang="en-US" sz="2800" smtClean="0"/>
              <a:t> Trusted key server system from MIT </a:t>
            </a:r>
          </a:p>
          <a:p>
            <a:pPr eaLnBrk="1" hangingPunct="1">
              <a:buFont typeface="Wingdings" pitchFamily="2" charset="2"/>
              <a:buChar char="Ø"/>
            </a:pPr>
            <a:r>
              <a:rPr lang="en-AU" altLang="en-US" sz="2800" smtClean="0"/>
              <a:t> Provides centralised private-key third-party authentication in a distributed network</a:t>
            </a:r>
          </a:p>
          <a:p>
            <a:pPr lvl="1" eaLnBrk="1" hangingPunct="1">
              <a:buFont typeface="Wingdings" pitchFamily="2" charset="2"/>
              <a:buChar char="l"/>
            </a:pPr>
            <a:r>
              <a:rPr lang="en-AU" altLang="en-US" smtClean="0"/>
              <a:t> allows users access to services distributed through network</a:t>
            </a:r>
          </a:p>
          <a:p>
            <a:pPr lvl="1" eaLnBrk="1" hangingPunct="1">
              <a:buFont typeface="Wingdings" pitchFamily="2" charset="2"/>
              <a:buChar char="l"/>
            </a:pPr>
            <a:r>
              <a:rPr lang="en-AU" altLang="en-US" smtClean="0"/>
              <a:t> without needing to trust all workstations</a:t>
            </a:r>
          </a:p>
          <a:p>
            <a:pPr lvl="1" eaLnBrk="1" hangingPunct="1">
              <a:buFont typeface="Wingdings" pitchFamily="2" charset="2"/>
              <a:buChar char="l"/>
            </a:pPr>
            <a:r>
              <a:rPr lang="en-AU" altLang="en-US" smtClean="0"/>
              <a:t> rather all trust a central authentication server</a:t>
            </a:r>
          </a:p>
          <a:p>
            <a:pPr eaLnBrk="1" hangingPunct="1">
              <a:buFont typeface="Wingdings" pitchFamily="2" charset="2"/>
              <a:buChar char="Ø"/>
            </a:pPr>
            <a:r>
              <a:rPr lang="en-AU" altLang="en-US" sz="2800" smtClean="0"/>
              <a:t> Two versions in use: 4 &amp; 5</a:t>
            </a:r>
          </a:p>
        </p:txBody>
      </p:sp>
      <p:sp>
        <p:nvSpPr>
          <p:cNvPr id="2" name="Slide Number Placeholder 1"/>
          <p:cNvSpPr>
            <a:spLocks noGrp="1"/>
          </p:cNvSpPr>
          <p:nvPr>
            <p:ph type="sldNum" sz="quarter" idx="12"/>
          </p:nvPr>
        </p:nvSpPr>
        <p:spPr/>
        <p:txBody>
          <a:bodyPr/>
          <a:lstStyle/>
          <a:p>
            <a:pPr>
              <a:defRPr/>
            </a:pPr>
            <a:fld id="{BFE30E78-DBD7-4BDA-9930-0D6EBCB24992}" type="slidenum">
              <a:rPr lang="en-US" altLang="en-US" smtClean="0"/>
              <a:pPr>
                <a:defRPr/>
              </a:pPr>
              <a:t>62</a:t>
            </a:fld>
            <a:endParaRPr lang="en-US" altLang="en-US"/>
          </a:p>
        </p:txBody>
      </p:sp>
    </p:spTree>
    <p:extLst>
      <p:ext uri="{BB962C8B-B14F-4D97-AF65-F5344CB8AC3E}">
        <p14:creationId xmlns:p14="http://schemas.microsoft.com/office/powerpoint/2010/main" val="6108843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AU" altLang="en-US" smtClean="0"/>
              <a:t>Kerberos Requirements</a:t>
            </a:r>
          </a:p>
        </p:txBody>
      </p:sp>
      <p:sp>
        <p:nvSpPr>
          <p:cNvPr id="41987" name="Rectangle 3"/>
          <p:cNvSpPr>
            <a:spLocks noGrp="1" noChangeArrowheads="1"/>
          </p:cNvSpPr>
          <p:nvPr>
            <p:ph idx="1"/>
          </p:nvPr>
        </p:nvSpPr>
        <p:spPr/>
        <p:txBody>
          <a:bodyPr/>
          <a:lstStyle/>
          <a:p>
            <a:pPr eaLnBrk="1" hangingPunct="1"/>
            <a:r>
              <a:rPr lang="en-US" altLang="en-US" sz="2800" smtClean="0">
                <a:ea typeface="ＭＳ Ｐゴシック" pitchFamily="34" charset="-128"/>
              </a:rPr>
              <a:t>Its first report identified requirements as:</a:t>
            </a:r>
          </a:p>
          <a:p>
            <a:pPr lvl="1" eaLnBrk="1" hangingPunct="1"/>
            <a:r>
              <a:rPr lang="en-US" altLang="en-US" smtClean="0">
                <a:ea typeface="ＭＳ Ｐゴシック" pitchFamily="34" charset="-128"/>
              </a:rPr>
              <a:t>secure</a:t>
            </a:r>
          </a:p>
          <a:p>
            <a:pPr lvl="1" eaLnBrk="1" hangingPunct="1"/>
            <a:r>
              <a:rPr lang="en-US" altLang="en-US" smtClean="0">
                <a:ea typeface="ＭＳ Ｐゴシック" pitchFamily="34" charset="-128"/>
              </a:rPr>
              <a:t>reliable</a:t>
            </a:r>
          </a:p>
          <a:p>
            <a:pPr lvl="1" eaLnBrk="1" hangingPunct="1"/>
            <a:r>
              <a:rPr lang="en-US" altLang="en-US" smtClean="0">
                <a:ea typeface="ＭＳ Ｐゴシック" pitchFamily="34" charset="-128"/>
              </a:rPr>
              <a:t>transparent</a:t>
            </a:r>
          </a:p>
          <a:p>
            <a:pPr lvl="1" eaLnBrk="1" hangingPunct="1"/>
            <a:r>
              <a:rPr lang="en-US" altLang="en-US" smtClean="0">
                <a:ea typeface="ＭＳ Ｐゴシック" pitchFamily="34" charset="-128"/>
              </a:rPr>
              <a:t>scalable</a:t>
            </a:r>
          </a:p>
          <a:p>
            <a:pPr eaLnBrk="1" hangingPunct="1"/>
            <a:r>
              <a:rPr lang="en-US" altLang="en-US" sz="2800" smtClean="0">
                <a:ea typeface="ＭＳ Ｐゴシック" pitchFamily="34" charset="-128"/>
              </a:rPr>
              <a:t>implemented using an authentication protocol based on Needham-Schroeder</a:t>
            </a:r>
            <a:endParaRPr lang="en-AU" altLang="en-US" sz="280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D7CFE7C2-DB95-4ECF-86A5-14264690BF83}" type="slidenum">
              <a:rPr lang="en-US" altLang="en-US" smtClean="0"/>
              <a:pPr>
                <a:defRPr/>
              </a:pPr>
              <a:t>63</a:t>
            </a:fld>
            <a:endParaRPr lang="en-US" altLang="en-US"/>
          </a:p>
        </p:txBody>
      </p:sp>
    </p:spTree>
    <p:extLst>
      <p:ext uri="{BB962C8B-B14F-4D97-AF65-F5344CB8AC3E}">
        <p14:creationId xmlns:p14="http://schemas.microsoft.com/office/powerpoint/2010/main" val="34252549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AU" altLang="en-US" smtClean="0"/>
              <a:t>Kerberos Requirements</a:t>
            </a:r>
          </a:p>
        </p:txBody>
      </p:sp>
      <p:sp>
        <p:nvSpPr>
          <p:cNvPr id="43011" name="Rectangle 3"/>
          <p:cNvSpPr>
            <a:spLocks noGrp="1" noChangeArrowheads="1"/>
          </p:cNvSpPr>
          <p:nvPr>
            <p:ph idx="1"/>
          </p:nvPr>
        </p:nvSpPr>
        <p:spPr/>
        <p:txBody>
          <a:bodyPr/>
          <a:lstStyle/>
          <a:p>
            <a:pPr eaLnBrk="1" hangingPunct="1"/>
            <a:r>
              <a:rPr lang="en-US" altLang="en-US" sz="2800" smtClean="0">
                <a:ea typeface="ＭＳ Ｐゴシック" pitchFamily="34" charset="-128"/>
                <a:cs typeface="Arial" pitchFamily="34" charset="0"/>
              </a:rPr>
              <a:t>In a more open environment, in which network connections to other machines are supported</a:t>
            </a:r>
          </a:p>
          <a:p>
            <a:pPr eaLnBrk="1" hangingPunct="1"/>
            <a:endParaRPr lang="en-US" altLang="en-US" sz="28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An approach that requires the user to prove his or her identity for each service invoked</a:t>
            </a:r>
          </a:p>
          <a:p>
            <a:pPr eaLnBrk="1" hangingPunct="1"/>
            <a:endParaRPr lang="en-US" altLang="en-US" sz="28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And also require that servers prove their identity to clients, is needed to protect user information and resources housed at the server</a:t>
            </a:r>
          </a:p>
          <a:p>
            <a:pPr eaLnBrk="1" hangingPunct="1"/>
            <a:endParaRPr lang="en-US" altLang="en-US" sz="2800" smtClean="0">
              <a:ea typeface="ＭＳ Ｐゴシック" pitchFamily="34" charset="-128"/>
              <a:cs typeface="Arial" pitchFamily="34" charset="0"/>
            </a:endParaRPr>
          </a:p>
        </p:txBody>
      </p:sp>
      <p:sp>
        <p:nvSpPr>
          <p:cNvPr id="2" name="Slide Number Placeholder 1"/>
          <p:cNvSpPr>
            <a:spLocks noGrp="1"/>
          </p:cNvSpPr>
          <p:nvPr>
            <p:ph type="sldNum" sz="quarter" idx="12"/>
          </p:nvPr>
        </p:nvSpPr>
        <p:spPr/>
        <p:txBody>
          <a:bodyPr/>
          <a:lstStyle/>
          <a:p>
            <a:pPr>
              <a:defRPr/>
            </a:pPr>
            <a:fld id="{77A88E85-79AE-4FB1-BF51-05ECB5457A5F}" type="slidenum">
              <a:rPr lang="en-US" altLang="en-US" smtClean="0"/>
              <a:pPr>
                <a:defRPr/>
              </a:pPr>
              <a:t>64</a:t>
            </a:fld>
            <a:endParaRPr lang="en-US" altLang="en-US"/>
          </a:p>
        </p:txBody>
      </p:sp>
    </p:spTree>
    <p:extLst>
      <p:ext uri="{BB962C8B-B14F-4D97-AF65-F5344CB8AC3E}">
        <p14:creationId xmlns:p14="http://schemas.microsoft.com/office/powerpoint/2010/main" val="60214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dirty="0">
                <a:ea typeface="ＭＳ Ｐゴシック" pitchFamily="34" charset="-128"/>
              </a:rPr>
              <a:t>User Authentication</a:t>
            </a:r>
            <a:endParaRPr lang="en-AU" altLang="en-US" dirty="0" smtClean="0">
              <a:ea typeface="ＭＳ Ｐゴシック" pitchFamily="34" charset="-128"/>
            </a:endParaRPr>
          </a:p>
        </p:txBody>
      </p:sp>
      <p:sp>
        <p:nvSpPr>
          <p:cNvPr id="61443" name="Rectangle 3"/>
          <p:cNvSpPr>
            <a:spLocks noGrp="1" noChangeArrowheads="1"/>
          </p:cNvSpPr>
          <p:nvPr>
            <p:ph idx="1"/>
          </p:nvPr>
        </p:nvSpPr>
        <p:spPr/>
        <p:txBody>
          <a:bodyPr/>
          <a:lstStyle/>
          <a:p>
            <a:pPr eaLnBrk="1" hangingPunct="1">
              <a:buFont typeface="Wingdings" pitchFamily="2" charset="2"/>
              <a:buChar char="Ø"/>
            </a:pPr>
            <a:r>
              <a:rPr lang="en-US" altLang="en-US" smtClean="0"/>
              <a:t>have considered:</a:t>
            </a:r>
          </a:p>
          <a:p>
            <a:pPr lvl="1" eaLnBrk="1" hangingPunct="1">
              <a:buFont typeface="Wingdings" pitchFamily="2" charset="2"/>
              <a:buChar char="l"/>
            </a:pPr>
            <a:r>
              <a:rPr lang="en-US" altLang="en-US" smtClean="0"/>
              <a:t> remote user authentication issues</a:t>
            </a:r>
          </a:p>
          <a:p>
            <a:pPr lvl="1" eaLnBrk="1" hangingPunct="1">
              <a:buFont typeface="Wingdings" pitchFamily="2" charset="2"/>
              <a:buChar char="l"/>
            </a:pPr>
            <a:r>
              <a:rPr lang="en-US" altLang="en-US" smtClean="0"/>
              <a:t> authentication using symmetric encryption</a:t>
            </a:r>
          </a:p>
          <a:p>
            <a:pPr lvl="1" eaLnBrk="1" hangingPunct="1">
              <a:buFont typeface="Wingdings" pitchFamily="2" charset="2"/>
              <a:buChar char="l"/>
            </a:pPr>
            <a:r>
              <a:rPr lang="en-US" altLang="en-US" smtClean="0"/>
              <a:t> the Kerberos </a:t>
            </a:r>
            <a:r>
              <a:rPr lang="en-AU" altLang="en-US" smtClean="0"/>
              <a:t>trusted key server system</a:t>
            </a:r>
            <a:endParaRPr lang="en-US" altLang="en-US" smtClean="0"/>
          </a:p>
          <a:p>
            <a:pPr lvl="1" eaLnBrk="1" hangingPunct="1">
              <a:buFont typeface="Wingdings" pitchFamily="2" charset="2"/>
              <a:buChar char="l"/>
            </a:pPr>
            <a:r>
              <a:rPr lang="en-US" altLang="en-US" smtClean="0"/>
              <a:t> authentication using asymmetric encryption</a:t>
            </a:r>
          </a:p>
          <a:p>
            <a:pPr lvl="1" eaLnBrk="1" hangingPunct="1">
              <a:buFont typeface="Wingdings" pitchFamily="2" charset="2"/>
              <a:buChar char="l"/>
            </a:pPr>
            <a:r>
              <a:rPr lang="en-US" altLang="en-US" smtClean="0"/>
              <a:t> federated identity management</a:t>
            </a:r>
          </a:p>
        </p:txBody>
      </p:sp>
      <p:sp>
        <p:nvSpPr>
          <p:cNvPr id="2" name="Slide Number Placeholder 1"/>
          <p:cNvSpPr>
            <a:spLocks noGrp="1"/>
          </p:cNvSpPr>
          <p:nvPr>
            <p:ph type="sldNum" sz="quarter" idx="12"/>
          </p:nvPr>
        </p:nvSpPr>
        <p:spPr/>
        <p:txBody>
          <a:bodyPr/>
          <a:lstStyle/>
          <a:p>
            <a:pPr>
              <a:defRPr/>
            </a:pPr>
            <a:fld id="{88AEC796-D5D8-49E8-8A6C-78CAA24B77B4}" type="slidenum">
              <a:rPr lang="en-US" altLang="en-US" smtClean="0"/>
              <a:pPr>
                <a:defRPr/>
              </a:pPr>
              <a:t>65</a:t>
            </a:fld>
            <a:endParaRPr lang="en-US" altLang="en-US"/>
          </a:p>
        </p:txBody>
      </p:sp>
    </p:spTree>
    <p:extLst>
      <p:ext uri="{BB962C8B-B14F-4D97-AF65-F5344CB8AC3E}">
        <p14:creationId xmlns:p14="http://schemas.microsoft.com/office/powerpoint/2010/main" val="16486763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dirty="0"/>
              <a:t>Wireless Network Security</a:t>
            </a:r>
            <a:endParaRPr lang="en-AU" altLang="en-US" dirty="0" smtClean="0"/>
          </a:p>
        </p:txBody>
      </p:sp>
      <p:sp>
        <p:nvSpPr>
          <p:cNvPr id="68611" name="Rectangle 3"/>
          <p:cNvSpPr>
            <a:spLocks noGrp="1" noChangeArrowheads="1"/>
          </p:cNvSpPr>
          <p:nvPr>
            <p:ph idx="1"/>
          </p:nvPr>
        </p:nvSpPr>
        <p:spPr/>
        <p:txBody>
          <a:bodyPr/>
          <a:lstStyle/>
          <a:p>
            <a:pPr eaLnBrk="1" hangingPunct="1"/>
            <a:r>
              <a:rPr lang="en-US" altLang="en-US" dirty="0" smtClean="0"/>
              <a:t>have considered:</a:t>
            </a:r>
          </a:p>
          <a:p>
            <a:pPr lvl="1" eaLnBrk="1" hangingPunct="1"/>
            <a:r>
              <a:rPr lang="en-US" altLang="en-US" dirty="0" smtClean="0">
                <a:ea typeface="ＭＳ Ｐゴシック" pitchFamily="34" charset="-128"/>
              </a:rPr>
              <a:t>IEEE 802.11 Wireless LANs</a:t>
            </a:r>
          </a:p>
          <a:p>
            <a:pPr lvl="2" eaLnBrk="1" hangingPunct="1"/>
            <a:r>
              <a:rPr lang="en-US" altLang="en-US" dirty="0" smtClean="0">
                <a:ea typeface="ＭＳ Ｐゴシック" pitchFamily="34" charset="-128"/>
              </a:rPr>
              <a:t>protocol overview and security</a:t>
            </a:r>
          </a:p>
          <a:p>
            <a:pPr lvl="1" eaLnBrk="1" hangingPunct="1"/>
            <a:r>
              <a:rPr lang="en-US" altLang="en-US" dirty="0" smtClean="0">
                <a:ea typeface="ＭＳ Ｐゴシック" pitchFamily="34" charset="-128"/>
              </a:rPr>
              <a:t>Wireless Application Protocol (WAP)</a:t>
            </a:r>
          </a:p>
          <a:p>
            <a:pPr lvl="2" eaLnBrk="1" hangingPunct="1"/>
            <a:r>
              <a:rPr lang="en-US" altLang="en-US" dirty="0" smtClean="0">
                <a:ea typeface="ＭＳ Ｐゴシック" pitchFamily="34" charset="-128"/>
              </a:rPr>
              <a:t>protocol overview</a:t>
            </a:r>
          </a:p>
          <a:p>
            <a:pPr lvl="1" eaLnBrk="1" hangingPunct="1"/>
            <a:r>
              <a:rPr lang="en-US" altLang="en-US" dirty="0" smtClean="0">
                <a:ea typeface="ＭＳ Ｐゴシック" pitchFamily="34" charset="-128"/>
              </a:rPr>
              <a:t>Wireless Transport Layer Security (WTLS)</a:t>
            </a:r>
          </a:p>
          <a:p>
            <a:pPr lvl="1" eaLnBrk="1" hangingPunct="1"/>
            <a:endParaRPr lang="en-US" altLang="en-US" dirty="0" smtClean="0">
              <a:ea typeface="ＭＳ Ｐゴシック" pitchFamily="34" charset="-128"/>
            </a:endParaRPr>
          </a:p>
          <a:p>
            <a:pPr lvl="1" eaLnBrk="1" hangingPunct="1"/>
            <a:endParaRPr lang="en-US" altLang="en-US" dirty="0" smtClean="0">
              <a:ea typeface="ＭＳ Ｐゴシック" pitchFamily="34" charset="-128"/>
            </a:endParaRPr>
          </a:p>
          <a:p>
            <a:pPr lvl="1" eaLnBrk="1" hangingPunct="1"/>
            <a:endParaRPr lang="en-AU" altLang="en-US" dirty="0" smtClean="0">
              <a:ea typeface="ＭＳ Ｐゴシック" pitchFamily="34" charset="-128"/>
            </a:endParaRPr>
          </a:p>
        </p:txBody>
      </p:sp>
      <p:sp>
        <p:nvSpPr>
          <p:cNvPr id="2" name="Slide Number Placeholder 1"/>
          <p:cNvSpPr>
            <a:spLocks noGrp="1"/>
          </p:cNvSpPr>
          <p:nvPr>
            <p:ph type="sldNum" sz="quarter" idx="12"/>
          </p:nvPr>
        </p:nvSpPr>
        <p:spPr/>
        <p:txBody>
          <a:bodyPr/>
          <a:lstStyle/>
          <a:p>
            <a:pPr>
              <a:defRPr/>
            </a:pPr>
            <a:fld id="{141DA202-AFB6-49FC-9D20-5B95F307DFDE}" type="slidenum">
              <a:rPr lang="en-US" altLang="en-US" smtClean="0"/>
              <a:pPr>
                <a:defRPr/>
              </a:pPr>
              <a:t>66</a:t>
            </a:fld>
            <a:endParaRPr lang="en-US" altLang="en-US"/>
          </a:p>
        </p:txBody>
      </p:sp>
    </p:spTree>
    <p:extLst>
      <p:ext uri="{BB962C8B-B14F-4D97-AF65-F5344CB8AC3E}">
        <p14:creationId xmlns:p14="http://schemas.microsoft.com/office/powerpoint/2010/main" val="407337001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altLang="en-US" smtClean="0"/>
              <a:t>IEEE 802.11</a:t>
            </a:r>
          </a:p>
        </p:txBody>
      </p:sp>
      <p:sp>
        <p:nvSpPr>
          <p:cNvPr id="6147" name="Content Placeholder 2"/>
          <p:cNvSpPr>
            <a:spLocks noGrp="1"/>
          </p:cNvSpPr>
          <p:nvPr>
            <p:ph idx="1"/>
          </p:nvPr>
        </p:nvSpPr>
        <p:spPr/>
        <p:txBody>
          <a:bodyPr/>
          <a:lstStyle/>
          <a:p>
            <a:pPr eaLnBrk="1" hangingPunct="1"/>
            <a:r>
              <a:rPr lang="en-US" altLang="en-US" smtClean="0"/>
              <a:t>IEEE 802 committee for LAN standards</a:t>
            </a:r>
          </a:p>
          <a:p>
            <a:pPr eaLnBrk="1" hangingPunct="1"/>
            <a:r>
              <a:rPr lang="en-US" altLang="en-US" smtClean="0"/>
              <a:t>IEEE 802.11 formed in 1990’s</a:t>
            </a:r>
          </a:p>
          <a:p>
            <a:pPr lvl="1" eaLnBrk="1" hangingPunct="1"/>
            <a:r>
              <a:rPr lang="en-US" altLang="en-US" smtClean="0">
                <a:ea typeface="ＭＳ Ｐゴシック" pitchFamily="34" charset="-128"/>
              </a:rPr>
              <a:t>charter to develop a protocol &amp; transmission specifications for wireless LANs (WLANs)</a:t>
            </a:r>
          </a:p>
          <a:p>
            <a:pPr eaLnBrk="1" hangingPunct="1"/>
            <a:r>
              <a:rPr lang="en-US" altLang="en-US" smtClean="0"/>
              <a:t>since then demand for WLANs, at different frequencies and data rates, has exploded</a:t>
            </a:r>
          </a:p>
          <a:p>
            <a:pPr eaLnBrk="1" hangingPunct="1"/>
            <a:r>
              <a:rPr lang="en-US" altLang="en-US" smtClean="0"/>
              <a:t>hence seen ever-expanding list of standards issued  </a:t>
            </a:r>
          </a:p>
          <a:p>
            <a:pPr eaLnBrk="1" hangingPunct="1"/>
            <a:endParaRPr lang="en-US" altLang="en-US" smtClean="0"/>
          </a:p>
        </p:txBody>
      </p:sp>
      <p:sp>
        <p:nvSpPr>
          <p:cNvPr id="2" name="Slide Number Placeholder 1"/>
          <p:cNvSpPr>
            <a:spLocks noGrp="1"/>
          </p:cNvSpPr>
          <p:nvPr>
            <p:ph type="sldNum" sz="quarter" idx="12"/>
          </p:nvPr>
        </p:nvSpPr>
        <p:spPr/>
        <p:txBody>
          <a:bodyPr/>
          <a:lstStyle/>
          <a:p>
            <a:pPr>
              <a:defRPr/>
            </a:pPr>
            <a:fld id="{009E2CE9-F212-41EC-8F26-F4DADE6C4576}" type="slidenum">
              <a:rPr lang="en-US" altLang="en-US" smtClean="0"/>
              <a:pPr>
                <a:defRPr/>
              </a:pPr>
              <a:t>67</a:t>
            </a:fld>
            <a:endParaRPr lang="en-US" altLang="en-US"/>
          </a:p>
        </p:txBody>
      </p:sp>
    </p:spTree>
    <p:extLst>
      <p:ext uri="{BB962C8B-B14F-4D97-AF65-F5344CB8AC3E}">
        <p14:creationId xmlns:p14="http://schemas.microsoft.com/office/powerpoint/2010/main" val="85389010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AU" altLang="en-US" smtClean="0"/>
              <a:t>Email Security</a:t>
            </a:r>
          </a:p>
        </p:txBody>
      </p:sp>
      <p:sp>
        <p:nvSpPr>
          <p:cNvPr id="6147" name="Rectangle 3"/>
          <p:cNvSpPr>
            <a:spLocks noGrp="1" noChangeArrowheads="1"/>
          </p:cNvSpPr>
          <p:nvPr>
            <p:ph idx="1"/>
          </p:nvPr>
        </p:nvSpPr>
        <p:spPr/>
        <p:txBody>
          <a:bodyPr/>
          <a:lstStyle/>
          <a:p>
            <a:pPr eaLnBrk="1" hangingPunct="1"/>
            <a:r>
              <a:rPr lang="en-AU" altLang="en-US" sz="2800" smtClean="0"/>
              <a:t>Email is one of the most widely used and regarded network services </a:t>
            </a:r>
          </a:p>
          <a:p>
            <a:pPr eaLnBrk="1" hangingPunct="1"/>
            <a:r>
              <a:rPr lang="en-AU" altLang="en-US" sz="2800" smtClean="0"/>
              <a:t>Currently message contents are not secure </a:t>
            </a:r>
          </a:p>
          <a:p>
            <a:pPr lvl="1" eaLnBrk="1" hangingPunct="1"/>
            <a:r>
              <a:rPr lang="en-AU" altLang="en-US" smtClean="0"/>
              <a:t>may be inspected either in transit </a:t>
            </a:r>
          </a:p>
          <a:p>
            <a:pPr lvl="1" eaLnBrk="1" hangingPunct="1"/>
            <a:r>
              <a:rPr lang="en-AU" altLang="en-US" smtClean="0"/>
              <a:t>or by suitably privileged users on destination system</a:t>
            </a:r>
          </a:p>
        </p:txBody>
      </p:sp>
      <p:sp>
        <p:nvSpPr>
          <p:cNvPr id="2" name="Slide Number Placeholder 1"/>
          <p:cNvSpPr>
            <a:spLocks noGrp="1"/>
          </p:cNvSpPr>
          <p:nvPr>
            <p:ph type="sldNum" sz="quarter" idx="12"/>
          </p:nvPr>
        </p:nvSpPr>
        <p:spPr/>
        <p:txBody>
          <a:bodyPr/>
          <a:lstStyle/>
          <a:p>
            <a:pPr>
              <a:defRPr/>
            </a:pPr>
            <a:fld id="{1F2D3F9D-503B-48AD-A77D-53D1A68A794B}" type="slidenum">
              <a:rPr lang="en-US" altLang="en-US" smtClean="0"/>
              <a:pPr>
                <a:defRPr/>
              </a:pPr>
              <a:t>68</a:t>
            </a:fld>
            <a:endParaRPr lang="en-US" altLang="en-US"/>
          </a:p>
        </p:txBody>
      </p:sp>
    </p:spTree>
    <p:extLst>
      <p:ext uri="{BB962C8B-B14F-4D97-AF65-F5344CB8AC3E}">
        <p14:creationId xmlns:p14="http://schemas.microsoft.com/office/powerpoint/2010/main" val="412239438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AU" altLang="en-US" smtClean="0"/>
              <a:t>Email Security Enhancements</a:t>
            </a:r>
          </a:p>
        </p:txBody>
      </p:sp>
      <p:sp>
        <p:nvSpPr>
          <p:cNvPr id="7171" name="Rectangle 3"/>
          <p:cNvSpPr>
            <a:spLocks noGrp="1" noChangeArrowheads="1"/>
          </p:cNvSpPr>
          <p:nvPr>
            <p:ph idx="1"/>
          </p:nvPr>
        </p:nvSpPr>
        <p:spPr/>
        <p:txBody>
          <a:bodyPr/>
          <a:lstStyle/>
          <a:p>
            <a:pPr eaLnBrk="1" hangingPunct="1"/>
            <a:r>
              <a:rPr lang="en-AU" altLang="en-US" smtClean="0"/>
              <a:t>Confidentiality</a:t>
            </a:r>
          </a:p>
          <a:p>
            <a:pPr lvl="1" eaLnBrk="1" hangingPunct="1"/>
            <a:r>
              <a:rPr lang="en-AU" altLang="en-US" smtClean="0"/>
              <a:t>protection from disclosure</a:t>
            </a:r>
          </a:p>
          <a:p>
            <a:pPr eaLnBrk="1" hangingPunct="1"/>
            <a:r>
              <a:rPr lang="en-AU" altLang="en-US" smtClean="0"/>
              <a:t>Authentication</a:t>
            </a:r>
          </a:p>
          <a:p>
            <a:pPr lvl="1" eaLnBrk="1" hangingPunct="1"/>
            <a:r>
              <a:rPr lang="en-AU" altLang="en-US" smtClean="0"/>
              <a:t>of sender of message</a:t>
            </a:r>
          </a:p>
          <a:p>
            <a:pPr eaLnBrk="1" hangingPunct="1"/>
            <a:r>
              <a:rPr lang="en-AU" altLang="en-US" smtClean="0"/>
              <a:t>Message integrity</a:t>
            </a:r>
          </a:p>
          <a:p>
            <a:pPr lvl="1" eaLnBrk="1" hangingPunct="1"/>
            <a:r>
              <a:rPr lang="en-AU" altLang="en-US" smtClean="0"/>
              <a:t>protection from modification </a:t>
            </a:r>
          </a:p>
          <a:p>
            <a:pPr eaLnBrk="1" hangingPunct="1"/>
            <a:r>
              <a:rPr lang="en-AU" altLang="en-US" smtClean="0"/>
              <a:t>Non-repudiation of origin</a:t>
            </a:r>
          </a:p>
          <a:p>
            <a:pPr lvl="1" eaLnBrk="1" hangingPunct="1"/>
            <a:r>
              <a:rPr lang="en-AU" altLang="en-US" smtClean="0"/>
              <a:t>protection from denial by sender</a:t>
            </a:r>
          </a:p>
        </p:txBody>
      </p:sp>
      <p:sp>
        <p:nvSpPr>
          <p:cNvPr id="2" name="Slide Number Placeholder 1"/>
          <p:cNvSpPr>
            <a:spLocks noGrp="1"/>
          </p:cNvSpPr>
          <p:nvPr>
            <p:ph type="sldNum" sz="quarter" idx="12"/>
          </p:nvPr>
        </p:nvSpPr>
        <p:spPr/>
        <p:txBody>
          <a:bodyPr/>
          <a:lstStyle/>
          <a:p>
            <a:pPr>
              <a:defRPr/>
            </a:pPr>
            <a:fld id="{90A209B8-4354-4970-A880-A761C33603A2}" type="slidenum">
              <a:rPr lang="en-US" altLang="en-US" smtClean="0"/>
              <a:pPr>
                <a:defRPr/>
              </a:pPr>
              <a:t>69</a:t>
            </a:fld>
            <a:endParaRPr lang="en-US" altLang="en-US"/>
          </a:p>
        </p:txBody>
      </p:sp>
    </p:spTree>
    <p:extLst>
      <p:ext uri="{BB962C8B-B14F-4D97-AF65-F5344CB8AC3E}">
        <p14:creationId xmlns:p14="http://schemas.microsoft.com/office/powerpoint/2010/main" val="126304110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AU" altLang="en-US" smtClean="0"/>
              <a:t>Pretty Good Privacy (PGP)</a:t>
            </a:r>
          </a:p>
        </p:txBody>
      </p:sp>
      <p:sp>
        <p:nvSpPr>
          <p:cNvPr id="8195" name="Rectangle 3"/>
          <p:cNvSpPr>
            <a:spLocks noGrp="1" noChangeArrowheads="1"/>
          </p:cNvSpPr>
          <p:nvPr>
            <p:ph idx="1"/>
          </p:nvPr>
        </p:nvSpPr>
        <p:spPr/>
        <p:txBody>
          <a:bodyPr/>
          <a:lstStyle/>
          <a:p>
            <a:pPr eaLnBrk="1" hangingPunct="1"/>
            <a:r>
              <a:rPr lang="en-US" altLang="en-US" sz="2800" smtClean="0">
                <a:cs typeface="Arial" pitchFamily="34" charset="0"/>
              </a:rPr>
              <a:t>The </a:t>
            </a:r>
            <a:r>
              <a:rPr lang="en-AU" altLang="en-US" sz="2800" smtClean="0">
                <a:cs typeface="Arial" pitchFamily="34" charset="0"/>
              </a:rPr>
              <a:t>Pretty Good Privacy (PGP) secure email program,</a:t>
            </a:r>
            <a:r>
              <a:rPr lang="en-US" altLang="en-US" sz="2800" smtClean="0">
                <a:cs typeface="Arial" pitchFamily="34" charset="0"/>
              </a:rPr>
              <a:t> is a remarkable phenomenon</a:t>
            </a:r>
          </a:p>
          <a:p>
            <a:pPr eaLnBrk="1" hangingPunct="1"/>
            <a:endParaRPr lang="en-US" altLang="en-US" sz="2000" smtClean="0">
              <a:cs typeface="Arial" pitchFamily="34" charset="0"/>
            </a:endParaRPr>
          </a:p>
          <a:p>
            <a:pPr eaLnBrk="1" hangingPunct="1"/>
            <a:r>
              <a:rPr lang="en-US" altLang="en-US" sz="2800" smtClean="0">
                <a:cs typeface="Arial" pitchFamily="34" charset="0"/>
              </a:rPr>
              <a:t>Has grown explosively and is now widely used</a:t>
            </a:r>
          </a:p>
          <a:p>
            <a:pPr eaLnBrk="1" hangingPunct="1"/>
            <a:endParaRPr lang="en-US" altLang="en-US" sz="2000" smtClean="0">
              <a:cs typeface="Arial" pitchFamily="34" charset="0"/>
            </a:endParaRPr>
          </a:p>
          <a:p>
            <a:pPr eaLnBrk="1" hangingPunct="1"/>
            <a:r>
              <a:rPr lang="en-US" altLang="en-US" sz="2800" smtClean="0">
                <a:cs typeface="Arial" pitchFamily="34" charset="0"/>
              </a:rPr>
              <a:t>Largely the effort of a single person, Phil Zimmermann</a:t>
            </a:r>
          </a:p>
          <a:p>
            <a:pPr eaLnBrk="1" hangingPunct="1"/>
            <a:endParaRPr lang="en-US" altLang="en-US" sz="2000" smtClean="0">
              <a:cs typeface="Arial" pitchFamily="34" charset="0"/>
            </a:endParaRPr>
          </a:p>
          <a:p>
            <a:pPr eaLnBrk="1" hangingPunct="1"/>
            <a:r>
              <a:rPr lang="en-US" altLang="en-US" sz="2800" smtClean="0">
                <a:cs typeface="Arial" pitchFamily="34" charset="0"/>
              </a:rPr>
              <a:t>Who selected the best available crypto algorithms to use &amp; integrated them into a single program</a:t>
            </a:r>
          </a:p>
          <a:p>
            <a:pPr eaLnBrk="1" hangingPunct="1"/>
            <a:endParaRPr lang="en-US" altLang="en-US" sz="2800" smtClean="0">
              <a:cs typeface="Arial" pitchFamily="34" charset="0"/>
            </a:endParaRPr>
          </a:p>
        </p:txBody>
      </p:sp>
      <p:sp>
        <p:nvSpPr>
          <p:cNvPr id="2" name="Slide Number Placeholder 1"/>
          <p:cNvSpPr>
            <a:spLocks noGrp="1"/>
          </p:cNvSpPr>
          <p:nvPr>
            <p:ph type="sldNum" sz="quarter" idx="12"/>
          </p:nvPr>
        </p:nvSpPr>
        <p:spPr/>
        <p:txBody>
          <a:bodyPr/>
          <a:lstStyle/>
          <a:p>
            <a:pPr>
              <a:defRPr/>
            </a:pPr>
            <a:fld id="{0F03ABDE-17AE-49DD-9D36-BD844EAC5626}" type="slidenum">
              <a:rPr lang="en-US" altLang="en-US" smtClean="0"/>
              <a:pPr>
                <a:defRPr/>
              </a:pPr>
              <a:t>70</a:t>
            </a:fld>
            <a:endParaRPr lang="en-US" altLang="en-US"/>
          </a:p>
        </p:txBody>
      </p:sp>
    </p:spTree>
    <p:extLst>
      <p:ext uri="{BB962C8B-B14F-4D97-AF65-F5344CB8AC3E}">
        <p14:creationId xmlns:p14="http://schemas.microsoft.com/office/powerpoint/2010/main" val="109272808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AU" altLang="en-US" smtClean="0"/>
              <a:t>Pretty Good Privacy (PGP)</a:t>
            </a:r>
          </a:p>
        </p:txBody>
      </p:sp>
      <p:sp>
        <p:nvSpPr>
          <p:cNvPr id="9219" name="Rectangle 3"/>
          <p:cNvSpPr>
            <a:spLocks noGrp="1" noChangeArrowheads="1"/>
          </p:cNvSpPr>
          <p:nvPr>
            <p:ph idx="1"/>
          </p:nvPr>
        </p:nvSpPr>
        <p:spPr/>
        <p:txBody>
          <a:bodyPr/>
          <a:lstStyle/>
          <a:p>
            <a:pPr eaLnBrk="1" hangingPunct="1"/>
            <a:r>
              <a:rPr lang="en-US" altLang="en-US" sz="2800" smtClean="0">
                <a:cs typeface="Arial" pitchFamily="34" charset="0"/>
              </a:rPr>
              <a:t>PGP provides a confidentiality and authentication service that can be used for electronic mail and file storage applications</a:t>
            </a:r>
          </a:p>
          <a:p>
            <a:pPr eaLnBrk="1" hangingPunct="1"/>
            <a:endParaRPr lang="en-US" altLang="en-US" sz="2800" smtClean="0">
              <a:cs typeface="Arial" pitchFamily="34" charset="0"/>
            </a:endParaRPr>
          </a:p>
          <a:p>
            <a:pPr eaLnBrk="1" hangingPunct="1"/>
            <a:r>
              <a:rPr lang="en-US" altLang="en-US" sz="2800" smtClean="0">
                <a:cs typeface="Arial" pitchFamily="34" charset="0"/>
              </a:rPr>
              <a:t>It runs on a wide range of systems, in both free &amp; commercial versions</a:t>
            </a:r>
          </a:p>
          <a:p>
            <a:pPr eaLnBrk="1" hangingPunct="1">
              <a:lnSpc>
                <a:spcPct val="90000"/>
              </a:lnSpc>
            </a:pPr>
            <a:endParaRPr lang="en-AU" altLang="en-US" sz="2800" smtClean="0">
              <a:cs typeface="Arial" pitchFamily="34" charset="0"/>
            </a:endParaRPr>
          </a:p>
        </p:txBody>
      </p:sp>
      <p:sp>
        <p:nvSpPr>
          <p:cNvPr id="2" name="Slide Number Placeholder 1"/>
          <p:cNvSpPr>
            <a:spLocks noGrp="1"/>
          </p:cNvSpPr>
          <p:nvPr>
            <p:ph type="sldNum" sz="quarter" idx="12"/>
          </p:nvPr>
        </p:nvSpPr>
        <p:spPr/>
        <p:txBody>
          <a:bodyPr/>
          <a:lstStyle/>
          <a:p>
            <a:pPr>
              <a:defRPr/>
            </a:pPr>
            <a:fld id="{19E228A4-5A96-4A9B-B814-868CF9149DAE}" type="slidenum">
              <a:rPr lang="en-US" altLang="en-US" smtClean="0"/>
              <a:pPr>
                <a:defRPr/>
              </a:pPr>
              <a:t>71</a:t>
            </a:fld>
            <a:endParaRPr lang="en-US" altLang="en-US"/>
          </a:p>
        </p:txBody>
      </p:sp>
    </p:spTree>
    <p:extLst>
      <p:ext uri="{BB962C8B-B14F-4D97-AF65-F5344CB8AC3E}">
        <p14:creationId xmlns:p14="http://schemas.microsoft.com/office/powerpoint/2010/main" val="279963566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AU" altLang="en-US" smtClean="0"/>
              <a:t>Pretty Good Privacy (PGP)</a:t>
            </a:r>
          </a:p>
        </p:txBody>
      </p:sp>
      <p:sp>
        <p:nvSpPr>
          <p:cNvPr id="10243" name="Rectangle 3"/>
          <p:cNvSpPr>
            <a:spLocks noGrp="1" noChangeArrowheads="1"/>
          </p:cNvSpPr>
          <p:nvPr>
            <p:ph idx="1"/>
          </p:nvPr>
        </p:nvSpPr>
        <p:spPr/>
        <p:txBody>
          <a:bodyPr>
            <a:normAutofit lnSpcReduction="10000"/>
          </a:bodyPr>
          <a:lstStyle/>
          <a:p>
            <a:pPr eaLnBrk="1" hangingPunct="1">
              <a:lnSpc>
                <a:spcPct val="90000"/>
              </a:lnSpc>
            </a:pPr>
            <a:r>
              <a:rPr lang="en-AU" altLang="en-US" sz="2800" smtClean="0"/>
              <a:t>Widely used de facto secure email</a:t>
            </a:r>
          </a:p>
          <a:p>
            <a:pPr eaLnBrk="1" hangingPunct="1">
              <a:lnSpc>
                <a:spcPct val="90000"/>
              </a:lnSpc>
            </a:pPr>
            <a:endParaRPr lang="en-AU" altLang="en-US" sz="1600" smtClean="0"/>
          </a:p>
          <a:p>
            <a:pPr eaLnBrk="1" hangingPunct="1">
              <a:lnSpc>
                <a:spcPct val="90000"/>
              </a:lnSpc>
            </a:pPr>
            <a:r>
              <a:rPr lang="en-AU" altLang="en-US" sz="2800" smtClean="0"/>
              <a:t>Developed by Phil Zimmermann</a:t>
            </a:r>
          </a:p>
          <a:p>
            <a:pPr eaLnBrk="1" hangingPunct="1">
              <a:lnSpc>
                <a:spcPct val="90000"/>
              </a:lnSpc>
            </a:pPr>
            <a:endParaRPr lang="en-US" altLang="en-US" sz="1800" smtClean="0"/>
          </a:p>
          <a:p>
            <a:pPr eaLnBrk="1" hangingPunct="1">
              <a:lnSpc>
                <a:spcPct val="90000"/>
              </a:lnSpc>
            </a:pPr>
            <a:r>
              <a:rPr lang="en-US" altLang="en-US" sz="2800" smtClean="0"/>
              <a:t>Selected best available crypto algos to use</a:t>
            </a:r>
          </a:p>
          <a:p>
            <a:pPr eaLnBrk="1" hangingPunct="1">
              <a:lnSpc>
                <a:spcPct val="90000"/>
              </a:lnSpc>
            </a:pPr>
            <a:endParaRPr lang="en-US" altLang="en-US" sz="1800" smtClean="0"/>
          </a:p>
          <a:p>
            <a:pPr eaLnBrk="1" hangingPunct="1">
              <a:lnSpc>
                <a:spcPct val="90000"/>
              </a:lnSpc>
            </a:pPr>
            <a:r>
              <a:rPr lang="en-US" altLang="en-US" sz="2800" smtClean="0"/>
              <a:t>Integrated into a single program</a:t>
            </a:r>
            <a:endParaRPr lang="en-AU" altLang="en-US" sz="2800" smtClean="0"/>
          </a:p>
          <a:p>
            <a:pPr eaLnBrk="1" hangingPunct="1">
              <a:lnSpc>
                <a:spcPct val="90000"/>
              </a:lnSpc>
            </a:pPr>
            <a:endParaRPr lang="en-AU" altLang="en-US" sz="1800" smtClean="0"/>
          </a:p>
          <a:p>
            <a:pPr eaLnBrk="1" hangingPunct="1">
              <a:lnSpc>
                <a:spcPct val="90000"/>
              </a:lnSpc>
            </a:pPr>
            <a:r>
              <a:rPr lang="en-AU" altLang="en-US" sz="2800" smtClean="0"/>
              <a:t>On Unix, PC, Macintosh and other systems </a:t>
            </a:r>
          </a:p>
          <a:p>
            <a:pPr eaLnBrk="1" hangingPunct="1">
              <a:lnSpc>
                <a:spcPct val="90000"/>
              </a:lnSpc>
            </a:pPr>
            <a:endParaRPr lang="en-AU" altLang="en-US" sz="1800" smtClean="0"/>
          </a:p>
          <a:p>
            <a:pPr eaLnBrk="1" hangingPunct="1">
              <a:lnSpc>
                <a:spcPct val="90000"/>
              </a:lnSpc>
            </a:pPr>
            <a:r>
              <a:rPr lang="en-AU" altLang="en-US" sz="2800" smtClean="0"/>
              <a:t>Originally free, now also have commercial versions available</a:t>
            </a:r>
          </a:p>
          <a:p>
            <a:pPr eaLnBrk="1" hangingPunct="1">
              <a:lnSpc>
                <a:spcPct val="90000"/>
              </a:lnSpc>
            </a:pPr>
            <a:endParaRPr lang="en-AU" altLang="en-US" sz="2800" smtClean="0"/>
          </a:p>
        </p:txBody>
      </p:sp>
      <p:sp>
        <p:nvSpPr>
          <p:cNvPr id="2" name="Slide Number Placeholder 1"/>
          <p:cNvSpPr>
            <a:spLocks noGrp="1"/>
          </p:cNvSpPr>
          <p:nvPr>
            <p:ph type="sldNum" sz="quarter" idx="12"/>
          </p:nvPr>
        </p:nvSpPr>
        <p:spPr/>
        <p:txBody>
          <a:bodyPr/>
          <a:lstStyle/>
          <a:p>
            <a:pPr>
              <a:defRPr/>
            </a:pPr>
            <a:fld id="{07DE74D8-2D4B-4328-B9A1-4CC60099CFA3}" type="slidenum">
              <a:rPr lang="en-US" altLang="en-US" smtClean="0"/>
              <a:pPr>
                <a:defRPr/>
              </a:pPr>
              <a:t>72</a:t>
            </a:fld>
            <a:endParaRPr lang="en-US" altLang="en-US"/>
          </a:p>
        </p:txBody>
      </p:sp>
    </p:spTree>
    <p:extLst>
      <p:ext uri="{BB962C8B-B14F-4D97-AF65-F5344CB8AC3E}">
        <p14:creationId xmlns:p14="http://schemas.microsoft.com/office/powerpoint/2010/main" val="190469675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AU" altLang="en-US" smtClean="0"/>
              <a:t>S/MIME Messages</a:t>
            </a:r>
          </a:p>
        </p:txBody>
      </p:sp>
      <p:sp>
        <p:nvSpPr>
          <p:cNvPr id="44035" name="Rectangle 3"/>
          <p:cNvSpPr>
            <a:spLocks noGrp="1" noChangeArrowheads="1"/>
          </p:cNvSpPr>
          <p:nvPr>
            <p:ph idx="1"/>
          </p:nvPr>
        </p:nvSpPr>
        <p:spPr>
          <a:xfrm>
            <a:off x="457200" y="1676400"/>
            <a:ext cx="8229600" cy="4876800"/>
          </a:xfrm>
        </p:spPr>
        <p:txBody>
          <a:bodyPr/>
          <a:lstStyle/>
          <a:p>
            <a:pPr eaLnBrk="1" hangingPunct="1"/>
            <a:r>
              <a:rPr lang="en-AU" altLang="en-US" smtClean="0"/>
              <a:t>S/MIME secures </a:t>
            </a:r>
            <a:r>
              <a:rPr lang="en-US" altLang="en-US" smtClean="0"/>
              <a:t>a MIME entity with a signature, encryption, or both</a:t>
            </a:r>
          </a:p>
          <a:p>
            <a:pPr eaLnBrk="1" hangingPunct="1"/>
            <a:r>
              <a:rPr lang="en-US" altLang="en-US" smtClean="0"/>
              <a:t>forming a MIME wrapped PKCS object</a:t>
            </a:r>
          </a:p>
          <a:p>
            <a:pPr eaLnBrk="1" hangingPunct="1"/>
            <a:r>
              <a:rPr lang="en-US" altLang="en-US" smtClean="0"/>
              <a:t>have a range of content-types:</a:t>
            </a:r>
          </a:p>
          <a:p>
            <a:pPr lvl="1" eaLnBrk="1" hangingPunct="1"/>
            <a:r>
              <a:rPr lang="en-AU" altLang="en-US" smtClean="0"/>
              <a:t>enveloped data</a:t>
            </a:r>
          </a:p>
          <a:p>
            <a:pPr lvl="1" eaLnBrk="1" hangingPunct="1"/>
            <a:r>
              <a:rPr lang="en-AU" altLang="en-US" smtClean="0"/>
              <a:t>signed data</a:t>
            </a:r>
          </a:p>
          <a:p>
            <a:pPr lvl="1" eaLnBrk="1" hangingPunct="1"/>
            <a:r>
              <a:rPr lang="en-AU" altLang="en-US" smtClean="0"/>
              <a:t>clear-signed data</a:t>
            </a:r>
          </a:p>
          <a:p>
            <a:pPr lvl="1" eaLnBrk="1" hangingPunct="1"/>
            <a:r>
              <a:rPr lang="en-AU" altLang="en-US" smtClean="0"/>
              <a:t>registration request</a:t>
            </a:r>
          </a:p>
          <a:p>
            <a:pPr lvl="1" eaLnBrk="1" hangingPunct="1"/>
            <a:r>
              <a:rPr lang="en-AU" altLang="en-US" smtClean="0"/>
              <a:t>certificate only message</a:t>
            </a:r>
          </a:p>
        </p:txBody>
      </p:sp>
      <p:sp>
        <p:nvSpPr>
          <p:cNvPr id="2" name="Slide Number Placeholder 1"/>
          <p:cNvSpPr>
            <a:spLocks noGrp="1"/>
          </p:cNvSpPr>
          <p:nvPr>
            <p:ph type="sldNum" sz="quarter" idx="12"/>
          </p:nvPr>
        </p:nvSpPr>
        <p:spPr/>
        <p:txBody>
          <a:bodyPr/>
          <a:lstStyle/>
          <a:p>
            <a:pPr>
              <a:defRPr/>
            </a:pPr>
            <a:fld id="{5B2209A9-0111-44F8-A994-25E9D6725267}" type="slidenum">
              <a:rPr lang="en-US" altLang="en-US" smtClean="0"/>
              <a:pPr>
                <a:defRPr/>
              </a:pPr>
              <a:t>73</a:t>
            </a:fld>
            <a:endParaRPr lang="en-US" altLang="en-US"/>
          </a:p>
        </p:txBody>
      </p:sp>
    </p:spTree>
    <p:extLst>
      <p:ext uri="{BB962C8B-B14F-4D97-AF65-F5344CB8AC3E}">
        <p14:creationId xmlns:p14="http://schemas.microsoft.com/office/powerpoint/2010/main" val="187037963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ltLang="en-US" dirty="0"/>
              <a:t>Electronic Mail Security</a:t>
            </a:r>
            <a:endParaRPr lang="en-AU" altLang="en-US" dirty="0" smtClean="0"/>
          </a:p>
        </p:txBody>
      </p:sp>
      <p:sp>
        <p:nvSpPr>
          <p:cNvPr id="70659" name="Rectangle 3"/>
          <p:cNvSpPr>
            <a:spLocks noGrp="1" noChangeArrowheads="1"/>
          </p:cNvSpPr>
          <p:nvPr>
            <p:ph idx="1"/>
          </p:nvPr>
        </p:nvSpPr>
        <p:spPr/>
        <p:txBody>
          <a:bodyPr/>
          <a:lstStyle/>
          <a:p>
            <a:pPr eaLnBrk="1" hangingPunct="1"/>
            <a:r>
              <a:rPr lang="en-US" altLang="en-US" smtClean="0"/>
              <a:t>have considered:</a:t>
            </a:r>
          </a:p>
          <a:p>
            <a:pPr lvl="1" eaLnBrk="1" hangingPunct="1"/>
            <a:r>
              <a:rPr lang="en-US" altLang="en-US" smtClean="0"/>
              <a:t>secure email</a:t>
            </a:r>
          </a:p>
          <a:p>
            <a:pPr lvl="1" eaLnBrk="1" hangingPunct="1"/>
            <a:r>
              <a:rPr lang="en-US" altLang="en-US" smtClean="0"/>
              <a:t>PGP</a:t>
            </a:r>
          </a:p>
          <a:p>
            <a:pPr lvl="1" eaLnBrk="1" hangingPunct="1"/>
            <a:r>
              <a:rPr lang="en-US" altLang="en-US" smtClean="0"/>
              <a:t>S/MIME</a:t>
            </a:r>
          </a:p>
          <a:p>
            <a:pPr lvl="1" eaLnBrk="1" hangingPunct="1"/>
            <a:r>
              <a:rPr lang="en-US" altLang="en-US" smtClean="0"/>
              <a:t>domain-keys identified email</a:t>
            </a:r>
          </a:p>
          <a:p>
            <a:pPr lvl="1" eaLnBrk="1" hangingPunct="1"/>
            <a:endParaRPr lang="en-US" altLang="en-US" smtClean="0"/>
          </a:p>
          <a:p>
            <a:pPr lvl="1" eaLnBrk="1" hangingPunct="1"/>
            <a:endParaRPr lang="en-AU" altLang="en-US" smtClean="0"/>
          </a:p>
        </p:txBody>
      </p:sp>
      <p:sp>
        <p:nvSpPr>
          <p:cNvPr id="2" name="Slide Number Placeholder 1"/>
          <p:cNvSpPr>
            <a:spLocks noGrp="1"/>
          </p:cNvSpPr>
          <p:nvPr>
            <p:ph type="sldNum" sz="quarter" idx="12"/>
          </p:nvPr>
        </p:nvSpPr>
        <p:spPr/>
        <p:txBody>
          <a:bodyPr/>
          <a:lstStyle/>
          <a:p>
            <a:pPr>
              <a:defRPr/>
            </a:pPr>
            <a:fld id="{9CE8676F-5CB3-441C-82DB-AEEA06293A0F}" type="slidenum">
              <a:rPr lang="en-US" altLang="en-US" smtClean="0"/>
              <a:pPr>
                <a:defRPr/>
              </a:pPr>
              <a:t>74</a:t>
            </a:fld>
            <a:endParaRPr lang="en-US" altLang="en-US"/>
          </a:p>
        </p:txBody>
      </p:sp>
    </p:spTree>
    <p:extLst>
      <p:ext uri="{BB962C8B-B14F-4D97-AF65-F5344CB8AC3E}">
        <p14:creationId xmlns:p14="http://schemas.microsoft.com/office/powerpoint/2010/main" val="122592544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IP Security</a:t>
            </a:r>
            <a:endParaRPr lang="en-AU" altLang="en-US" smtClean="0"/>
          </a:p>
        </p:txBody>
      </p:sp>
      <p:sp>
        <p:nvSpPr>
          <p:cNvPr id="7171" name="Rectangle 3"/>
          <p:cNvSpPr>
            <a:spLocks noGrp="1" noChangeArrowheads="1"/>
          </p:cNvSpPr>
          <p:nvPr>
            <p:ph idx="1"/>
          </p:nvPr>
        </p:nvSpPr>
        <p:spPr>
          <a:xfrm>
            <a:off x="457200" y="1484313"/>
            <a:ext cx="8229600" cy="4525962"/>
          </a:xfrm>
        </p:spPr>
        <p:txBody>
          <a:bodyPr/>
          <a:lstStyle/>
          <a:p>
            <a:pPr eaLnBrk="1" hangingPunct="1"/>
            <a:r>
              <a:rPr lang="en-US" altLang="en-US" sz="2800" smtClean="0">
                <a:cs typeface="Arial" pitchFamily="34" charset="0"/>
              </a:rPr>
              <a:t>The Internet community has developed application-specific security mechanisms in a number of application areas</a:t>
            </a:r>
          </a:p>
          <a:p>
            <a:pPr eaLnBrk="1" hangingPunct="1"/>
            <a:endParaRPr lang="en-US" altLang="en-US" sz="2800" smtClean="0">
              <a:cs typeface="Arial" pitchFamily="34" charset="0"/>
            </a:endParaRPr>
          </a:p>
          <a:p>
            <a:pPr eaLnBrk="1" hangingPunct="1"/>
            <a:r>
              <a:rPr lang="en-US" altLang="en-US" sz="2800" smtClean="0">
                <a:cs typeface="Arial" pitchFamily="34" charset="0"/>
              </a:rPr>
              <a:t>That includes electronic mail (S/MIME, PGP), client/server (Kerberos)</a:t>
            </a:r>
          </a:p>
          <a:p>
            <a:pPr eaLnBrk="1" hangingPunct="1"/>
            <a:endParaRPr lang="en-US" altLang="en-US" sz="2800" smtClean="0">
              <a:cs typeface="Arial" pitchFamily="34" charset="0"/>
            </a:endParaRPr>
          </a:p>
          <a:p>
            <a:pPr eaLnBrk="1" hangingPunct="1"/>
            <a:r>
              <a:rPr lang="en-US" altLang="en-US" sz="2800" smtClean="0">
                <a:cs typeface="Arial" pitchFamily="34" charset="0"/>
              </a:rPr>
              <a:t>Web access (Secure Sockets Layer), and others</a:t>
            </a:r>
          </a:p>
          <a:p>
            <a:pPr eaLnBrk="1" hangingPunct="1"/>
            <a:endParaRPr lang="en-US" altLang="en-US" sz="2800" smtClean="0">
              <a:cs typeface="Arial" pitchFamily="34" charset="0"/>
            </a:endParaRPr>
          </a:p>
        </p:txBody>
      </p:sp>
      <p:sp>
        <p:nvSpPr>
          <p:cNvPr id="2" name="Slide Number Placeholder 1"/>
          <p:cNvSpPr>
            <a:spLocks noGrp="1"/>
          </p:cNvSpPr>
          <p:nvPr>
            <p:ph type="sldNum" sz="quarter" idx="12"/>
          </p:nvPr>
        </p:nvSpPr>
        <p:spPr/>
        <p:txBody>
          <a:bodyPr/>
          <a:lstStyle/>
          <a:p>
            <a:pPr>
              <a:defRPr/>
            </a:pPr>
            <a:fld id="{1F11AEC4-3D2F-4A76-8485-44763554A6EA}" type="slidenum">
              <a:rPr lang="en-US" altLang="en-US" smtClean="0"/>
              <a:pPr>
                <a:defRPr/>
              </a:pPr>
              <a:t>75</a:t>
            </a:fld>
            <a:endParaRPr lang="en-US" altLang="en-US"/>
          </a:p>
        </p:txBody>
      </p:sp>
    </p:spTree>
    <p:extLst>
      <p:ext uri="{BB962C8B-B14F-4D97-AF65-F5344CB8AC3E}">
        <p14:creationId xmlns:p14="http://schemas.microsoft.com/office/powerpoint/2010/main" val="144534322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mtClean="0"/>
              <a:t>IP Security</a:t>
            </a:r>
            <a:endParaRPr lang="en-AU" altLang="en-US" smtClean="0"/>
          </a:p>
        </p:txBody>
      </p:sp>
      <p:sp>
        <p:nvSpPr>
          <p:cNvPr id="8195" name="Rectangle 3"/>
          <p:cNvSpPr>
            <a:spLocks noGrp="1" noChangeArrowheads="1"/>
          </p:cNvSpPr>
          <p:nvPr>
            <p:ph idx="1"/>
          </p:nvPr>
        </p:nvSpPr>
        <p:spPr>
          <a:xfrm>
            <a:off x="457200" y="1484313"/>
            <a:ext cx="8229600" cy="4525962"/>
          </a:xfrm>
        </p:spPr>
        <p:txBody>
          <a:bodyPr/>
          <a:lstStyle/>
          <a:p>
            <a:pPr eaLnBrk="1" hangingPunct="1"/>
            <a:r>
              <a:rPr lang="en-US" altLang="en-US" sz="2800" smtClean="0">
                <a:cs typeface="Arial" pitchFamily="34" charset="0"/>
              </a:rPr>
              <a:t>However users have some security concerns that cut across protocol layers</a:t>
            </a:r>
          </a:p>
          <a:p>
            <a:pPr eaLnBrk="1" hangingPunct="1"/>
            <a:endParaRPr lang="en-US" altLang="en-US" sz="2800" smtClean="0">
              <a:cs typeface="Arial" pitchFamily="34" charset="0"/>
            </a:endParaRPr>
          </a:p>
          <a:p>
            <a:pPr eaLnBrk="1" hangingPunct="1"/>
            <a:r>
              <a:rPr lang="en-US" altLang="en-US" sz="2800" smtClean="0">
                <a:cs typeface="Arial" pitchFamily="34" charset="0"/>
              </a:rPr>
              <a:t>By implementing security at the IP level, an organization can ensure secure networking, not only for applications </a:t>
            </a:r>
          </a:p>
          <a:p>
            <a:pPr eaLnBrk="1" hangingPunct="1"/>
            <a:endParaRPr lang="en-US" altLang="en-US" sz="2800" smtClean="0">
              <a:cs typeface="Arial" pitchFamily="34" charset="0"/>
            </a:endParaRPr>
          </a:p>
          <a:p>
            <a:pPr eaLnBrk="1" hangingPunct="1"/>
            <a:r>
              <a:rPr lang="en-US" altLang="en-US" sz="2800" smtClean="0">
                <a:cs typeface="Arial" pitchFamily="34" charset="0"/>
              </a:rPr>
              <a:t>That have security mechanisms but also for the many security-ignorant applications</a:t>
            </a:r>
          </a:p>
        </p:txBody>
      </p:sp>
      <p:sp>
        <p:nvSpPr>
          <p:cNvPr id="2" name="Slide Number Placeholder 1"/>
          <p:cNvSpPr>
            <a:spLocks noGrp="1"/>
          </p:cNvSpPr>
          <p:nvPr>
            <p:ph type="sldNum" sz="quarter" idx="12"/>
          </p:nvPr>
        </p:nvSpPr>
        <p:spPr/>
        <p:txBody>
          <a:bodyPr/>
          <a:lstStyle/>
          <a:p>
            <a:pPr>
              <a:defRPr/>
            </a:pPr>
            <a:fld id="{9439C88C-168A-4499-AB0B-FA8D61F1C138}" type="slidenum">
              <a:rPr lang="en-US" altLang="en-US" smtClean="0"/>
              <a:pPr>
                <a:defRPr/>
              </a:pPr>
              <a:t>76</a:t>
            </a:fld>
            <a:endParaRPr lang="en-US" altLang="en-US"/>
          </a:p>
        </p:txBody>
      </p:sp>
    </p:spTree>
    <p:extLst>
      <p:ext uri="{BB962C8B-B14F-4D97-AF65-F5344CB8AC3E}">
        <p14:creationId xmlns:p14="http://schemas.microsoft.com/office/powerpoint/2010/main" val="158923919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IP Security</a:t>
            </a:r>
            <a:endParaRPr lang="en-AU" altLang="en-US" smtClean="0"/>
          </a:p>
        </p:txBody>
      </p:sp>
      <p:sp>
        <p:nvSpPr>
          <p:cNvPr id="9219" name="Rectangle 3"/>
          <p:cNvSpPr>
            <a:spLocks noGrp="1" noChangeArrowheads="1"/>
          </p:cNvSpPr>
          <p:nvPr>
            <p:ph idx="1"/>
          </p:nvPr>
        </p:nvSpPr>
        <p:spPr/>
        <p:txBody>
          <a:bodyPr/>
          <a:lstStyle/>
          <a:p>
            <a:pPr eaLnBrk="1" hangingPunct="1"/>
            <a:r>
              <a:rPr lang="en-US" altLang="en-US" sz="2800" smtClean="0"/>
              <a:t>Have a range of application specific security mechanisms</a:t>
            </a:r>
          </a:p>
          <a:p>
            <a:pPr lvl="1" eaLnBrk="1" hangingPunct="1"/>
            <a:r>
              <a:rPr lang="en-US" altLang="en-US" smtClean="0"/>
              <a:t>eg. S/MIME, PGP, Kerberos, SSL/HTTPS</a:t>
            </a:r>
          </a:p>
          <a:p>
            <a:pPr eaLnBrk="1" hangingPunct="1"/>
            <a:endParaRPr lang="en-US" altLang="en-US" sz="2800" smtClean="0"/>
          </a:p>
          <a:p>
            <a:pPr eaLnBrk="1" hangingPunct="1"/>
            <a:r>
              <a:rPr lang="en-US" altLang="en-US" sz="2800" smtClean="0"/>
              <a:t>However there are security concerns that cut across protocol layers</a:t>
            </a:r>
          </a:p>
          <a:p>
            <a:pPr eaLnBrk="1" hangingPunct="1"/>
            <a:endParaRPr lang="en-US" altLang="en-US" sz="2800" smtClean="0"/>
          </a:p>
          <a:p>
            <a:pPr eaLnBrk="1" hangingPunct="1"/>
            <a:r>
              <a:rPr lang="en-US" altLang="en-US" sz="2800" smtClean="0"/>
              <a:t>Would like security implemented by the network for all applications</a:t>
            </a:r>
            <a:endParaRPr lang="en-AU" altLang="en-US" sz="2800" smtClean="0"/>
          </a:p>
        </p:txBody>
      </p:sp>
      <p:sp>
        <p:nvSpPr>
          <p:cNvPr id="2" name="Slide Number Placeholder 1"/>
          <p:cNvSpPr>
            <a:spLocks noGrp="1"/>
          </p:cNvSpPr>
          <p:nvPr>
            <p:ph type="sldNum" sz="quarter" idx="12"/>
          </p:nvPr>
        </p:nvSpPr>
        <p:spPr/>
        <p:txBody>
          <a:bodyPr/>
          <a:lstStyle/>
          <a:p>
            <a:pPr>
              <a:defRPr/>
            </a:pPr>
            <a:fld id="{CA6C8487-C3F5-4BFB-827F-9ABBAAD796DA}" type="slidenum">
              <a:rPr lang="en-US" altLang="en-US" smtClean="0"/>
              <a:pPr>
                <a:defRPr/>
              </a:pPr>
              <a:t>77</a:t>
            </a:fld>
            <a:endParaRPr lang="en-US" altLang="en-US"/>
          </a:p>
        </p:txBody>
      </p:sp>
    </p:spTree>
    <p:extLst>
      <p:ext uri="{BB962C8B-B14F-4D97-AF65-F5344CB8AC3E}">
        <p14:creationId xmlns:p14="http://schemas.microsoft.com/office/powerpoint/2010/main" val="351663895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28600"/>
            <a:ext cx="8229600" cy="1139825"/>
          </a:xfrm>
        </p:spPr>
        <p:txBody>
          <a:bodyPr/>
          <a:lstStyle/>
          <a:p>
            <a:pPr eaLnBrk="1" hangingPunct="1"/>
            <a:r>
              <a:rPr lang="en-US" altLang="en-US" smtClean="0"/>
              <a:t>IP Security</a:t>
            </a:r>
            <a:endParaRPr lang="en-AU" altLang="en-US" smtClean="0"/>
          </a:p>
        </p:txBody>
      </p:sp>
      <p:sp>
        <p:nvSpPr>
          <p:cNvPr id="10243" name="Rectangle 3"/>
          <p:cNvSpPr>
            <a:spLocks noGrp="1" noChangeArrowheads="1"/>
          </p:cNvSpPr>
          <p:nvPr>
            <p:ph idx="1"/>
          </p:nvPr>
        </p:nvSpPr>
        <p:spPr>
          <a:xfrm>
            <a:off x="457200" y="1371600"/>
            <a:ext cx="8229600" cy="5029200"/>
          </a:xfrm>
        </p:spPr>
        <p:txBody>
          <a:bodyPr/>
          <a:lstStyle/>
          <a:p>
            <a:pPr eaLnBrk="1" hangingPunct="1">
              <a:buFont typeface="Arial" charset="0"/>
              <a:buChar char="•"/>
              <a:defRPr/>
            </a:pPr>
            <a:r>
              <a:rPr lang="en-US" altLang="en-US" sz="2800" dirty="0" smtClean="0">
                <a:cs typeface="Arial" charset="0"/>
              </a:rPr>
              <a:t>IP-level security encompasses three functional areas:</a:t>
            </a:r>
          </a:p>
          <a:p>
            <a:pPr eaLnBrk="1" hangingPunct="1">
              <a:buFont typeface="Arial" charset="0"/>
              <a:buChar char="•"/>
              <a:defRPr/>
            </a:pPr>
            <a:endParaRPr lang="en-US" altLang="en-US" sz="2800" dirty="0" smtClean="0">
              <a:cs typeface="Arial" charset="0"/>
            </a:endParaRPr>
          </a:p>
          <a:p>
            <a:pPr eaLnBrk="1" hangingPunct="1">
              <a:buFont typeface="Arial" charset="0"/>
              <a:buChar char="•"/>
              <a:defRPr/>
            </a:pPr>
            <a:r>
              <a:rPr lang="en-US" altLang="en-US" sz="2800" dirty="0" smtClean="0">
                <a:cs typeface="Arial" charset="0"/>
              </a:rPr>
              <a:t>Authentication, confidentiality, and key management</a:t>
            </a:r>
          </a:p>
          <a:p>
            <a:pPr eaLnBrk="1" hangingPunct="1">
              <a:buFont typeface="Arial" charset="0"/>
              <a:buChar char="•"/>
              <a:defRPr/>
            </a:pPr>
            <a:endParaRPr lang="en-US" altLang="en-US" sz="2800" dirty="0" smtClean="0">
              <a:cs typeface="Arial" charset="0"/>
            </a:endParaRPr>
          </a:p>
          <a:p>
            <a:pPr eaLnBrk="1" hangingPunct="1">
              <a:buFont typeface="Arial" charset="0"/>
              <a:buChar char="•"/>
              <a:defRPr/>
            </a:pPr>
            <a:r>
              <a:rPr lang="en-US" altLang="en-US" sz="2800" dirty="0" smtClean="0">
                <a:cs typeface="Arial" charset="0"/>
              </a:rPr>
              <a:t>The </a:t>
            </a:r>
            <a:r>
              <a:rPr lang="en-US" altLang="en-US" sz="2800" b="1" dirty="0" smtClean="0">
                <a:cs typeface="Arial" charset="0"/>
              </a:rPr>
              <a:t>authentication</a:t>
            </a:r>
            <a:r>
              <a:rPr lang="en-US" altLang="en-US" sz="2800" dirty="0" smtClean="0">
                <a:cs typeface="Arial" charset="0"/>
              </a:rPr>
              <a:t> mechanism assures that a received packet was transmitted by the party identified as the source in the packet header</a:t>
            </a:r>
          </a:p>
          <a:p>
            <a:pPr eaLnBrk="1" hangingPunct="1">
              <a:buFont typeface="Arial" charset="0"/>
              <a:buChar char="•"/>
              <a:defRPr/>
            </a:pPr>
            <a:endParaRPr lang="en-US" altLang="en-US" sz="2800" dirty="0" smtClean="0">
              <a:cs typeface="Arial" charset="0"/>
            </a:endParaRPr>
          </a:p>
          <a:p>
            <a:pPr eaLnBrk="1" hangingPunct="1">
              <a:buFont typeface="Arial" charset="0"/>
              <a:buChar char="•"/>
              <a:defRPr/>
            </a:pPr>
            <a:r>
              <a:rPr lang="en-US" altLang="en-US" sz="2800" dirty="0">
                <a:cs typeface="Arial" charset="0"/>
              </a:rPr>
              <a:t>A</a:t>
            </a:r>
            <a:r>
              <a:rPr lang="en-US" altLang="en-US" sz="2800" dirty="0" smtClean="0">
                <a:cs typeface="Arial" charset="0"/>
              </a:rPr>
              <a:t>nd that the packet has not been altered in transit</a:t>
            </a:r>
          </a:p>
          <a:p>
            <a:pPr eaLnBrk="1" hangingPunct="1">
              <a:buFont typeface="Arial" charset="0"/>
              <a:buChar char="•"/>
              <a:defRPr/>
            </a:pPr>
            <a:endParaRPr lang="en-US" altLang="en-US" sz="2800" dirty="0" smtClean="0">
              <a:cs typeface="Arial" charset="0"/>
            </a:endParaRPr>
          </a:p>
          <a:p>
            <a:pPr marL="0" indent="0" eaLnBrk="1" hangingPunct="1">
              <a:buFont typeface="Arial" charset="0"/>
              <a:buNone/>
              <a:defRPr/>
            </a:pPr>
            <a:endParaRPr lang="en-US" altLang="en-US" sz="2800" dirty="0" smtClean="0">
              <a:cs typeface="Arial" charset="0"/>
            </a:endParaRPr>
          </a:p>
        </p:txBody>
      </p:sp>
      <p:sp>
        <p:nvSpPr>
          <p:cNvPr id="2" name="Slide Number Placeholder 1"/>
          <p:cNvSpPr>
            <a:spLocks noGrp="1"/>
          </p:cNvSpPr>
          <p:nvPr>
            <p:ph type="sldNum" sz="quarter" idx="12"/>
          </p:nvPr>
        </p:nvSpPr>
        <p:spPr/>
        <p:txBody>
          <a:bodyPr/>
          <a:lstStyle/>
          <a:p>
            <a:pPr>
              <a:defRPr/>
            </a:pPr>
            <a:fld id="{19C45F5F-DD21-4529-B8DD-DC664F32BE48}" type="slidenum">
              <a:rPr lang="en-US" altLang="en-US" smtClean="0"/>
              <a:pPr>
                <a:defRPr/>
              </a:pPr>
              <a:t>78</a:t>
            </a:fld>
            <a:endParaRPr lang="en-US" altLang="en-US"/>
          </a:p>
        </p:txBody>
      </p:sp>
    </p:spTree>
    <p:extLst>
      <p:ext uri="{BB962C8B-B14F-4D97-AF65-F5344CB8AC3E}">
        <p14:creationId xmlns:p14="http://schemas.microsoft.com/office/powerpoint/2010/main" val="210875322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28600"/>
            <a:ext cx="8229600" cy="1139825"/>
          </a:xfrm>
        </p:spPr>
        <p:txBody>
          <a:bodyPr/>
          <a:lstStyle/>
          <a:p>
            <a:pPr eaLnBrk="1" hangingPunct="1"/>
            <a:r>
              <a:rPr lang="en-US" altLang="en-US" smtClean="0"/>
              <a:t>IP Security</a:t>
            </a:r>
            <a:endParaRPr lang="en-AU" altLang="en-US" smtClean="0"/>
          </a:p>
        </p:txBody>
      </p:sp>
      <p:sp>
        <p:nvSpPr>
          <p:cNvPr id="11267" name="Rectangle 3"/>
          <p:cNvSpPr>
            <a:spLocks noGrp="1" noChangeArrowheads="1"/>
          </p:cNvSpPr>
          <p:nvPr>
            <p:ph idx="1"/>
          </p:nvPr>
        </p:nvSpPr>
        <p:spPr>
          <a:xfrm>
            <a:off x="457200" y="1371600"/>
            <a:ext cx="8229600" cy="5029200"/>
          </a:xfrm>
        </p:spPr>
        <p:txBody>
          <a:bodyPr/>
          <a:lstStyle/>
          <a:p>
            <a:pPr eaLnBrk="1" hangingPunct="1"/>
            <a:r>
              <a:rPr lang="en-US" altLang="en-US" sz="2800" smtClean="0">
                <a:cs typeface="Arial" pitchFamily="34" charset="0"/>
              </a:rPr>
              <a:t>The </a:t>
            </a:r>
            <a:r>
              <a:rPr lang="en-US" altLang="en-US" sz="2800" b="1" smtClean="0">
                <a:cs typeface="Arial" pitchFamily="34" charset="0"/>
              </a:rPr>
              <a:t>confidentiality</a:t>
            </a:r>
            <a:r>
              <a:rPr lang="en-US" altLang="en-US" sz="2800" smtClean="0">
                <a:cs typeface="Arial" pitchFamily="34" charset="0"/>
              </a:rPr>
              <a:t> facility enables communicating nodes to encrypt messages to prevent eavesdropping by third parties</a:t>
            </a:r>
          </a:p>
          <a:p>
            <a:pPr eaLnBrk="1" hangingPunct="1"/>
            <a:endParaRPr lang="en-US" altLang="en-US" sz="2800" smtClean="0">
              <a:cs typeface="Arial" pitchFamily="34" charset="0"/>
            </a:endParaRPr>
          </a:p>
          <a:p>
            <a:pPr eaLnBrk="1" hangingPunct="1"/>
            <a:r>
              <a:rPr lang="en-US" altLang="en-US" sz="2800" smtClean="0">
                <a:cs typeface="Arial" pitchFamily="34" charset="0"/>
              </a:rPr>
              <a:t>The </a:t>
            </a:r>
            <a:r>
              <a:rPr lang="en-US" altLang="en-US" sz="2800" b="1" smtClean="0">
                <a:cs typeface="Arial" pitchFamily="34" charset="0"/>
              </a:rPr>
              <a:t>key management </a:t>
            </a:r>
            <a:r>
              <a:rPr lang="en-US" altLang="en-US" sz="2800" smtClean="0">
                <a:cs typeface="Arial" pitchFamily="34" charset="0"/>
              </a:rPr>
              <a:t>facility is concerned with the secure exchange of keys</a:t>
            </a:r>
          </a:p>
          <a:p>
            <a:pPr eaLnBrk="1" hangingPunct="1"/>
            <a:endParaRPr lang="en-US" altLang="en-US" sz="2800" smtClean="0">
              <a:cs typeface="Arial" pitchFamily="34" charset="0"/>
            </a:endParaRPr>
          </a:p>
          <a:p>
            <a:pPr eaLnBrk="1" hangingPunct="1"/>
            <a:r>
              <a:rPr lang="en-US" altLang="en-US" sz="2800" smtClean="0">
                <a:cs typeface="Arial" pitchFamily="34" charset="0"/>
              </a:rPr>
              <a:t>IPSec provides the capability to secure communications across a LAN, across private and public WANs, and across the Internet</a:t>
            </a:r>
          </a:p>
          <a:p>
            <a:pPr eaLnBrk="1" hangingPunct="1"/>
            <a:endParaRPr lang="en-US" altLang="en-US" sz="2800" smtClean="0">
              <a:cs typeface="Arial" pitchFamily="34" charset="0"/>
            </a:endParaRPr>
          </a:p>
        </p:txBody>
      </p:sp>
      <p:sp>
        <p:nvSpPr>
          <p:cNvPr id="2" name="Slide Number Placeholder 1"/>
          <p:cNvSpPr>
            <a:spLocks noGrp="1"/>
          </p:cNvSpPr>
          <p:nvPr>
            <p:ph type="sldNum" sz="quarter" idx="12"/>
          </p:nvPr>
        </p:nvSpPr>
        <p:spPr/>
        <p:txBody>
          <a:bodyPr/>
          <a:lstStyle/>
          <a:p>
            <a:pPr>
              <a:defRPr/>
            </a:pPr>
            <a:fld id="{42918C5A-022A-4CD5-86C9-AED02B4DF5DD}" type="slidenum">
              <a:rPr lang="en-US" altLang="en-US" smtClean="0"/>
              <a:pPr>
                <a:defRPr/>
              </a:pPr>
              <a:t>79</a:t>
            </a:fld>
            <a:endParaRPr lang="en-US" altLang="en-US"/>
          </a:p>
        </p:txBody>
      </p:sp>
    </p:spTree>
    <p:extLst>
      <p:ext uri="{BB962C8B-B14F-4D97-AF65-F5344CB8AC3E}">
        <p14:creationId xmlns:p14="http://schemas.microsoft.com/office/powerpoint/2010/main" val="27612773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28600"/>
            <a:ext cx="8229600" cy="1139825"/>
          </a:xfrm>
        </p:spPr>
        <p:txBody>
          <a:bodyPr/>
          <a:lstStyle/>
          <a:p>
            <a:pPr eaLnBrk="1" hangingPunct="1"/>
            <a:r>
              <a:rPr lang="en-US" altLang="en-US" smtClean="0"/>
              <a:t>IP Security</a:t>
            </a:r>
            <a:endParaRPr lang="en-AU" altLang="en-US" smtClean="0"/>
          </a:p>
        </p:txBody>
      </p:sp>
      <p:sp>
        <p:nvSpPr>
          <p:cNvPr id="12291" name="Rectangle 3"/>
          <p:cNvSpPr>
            <a:spLocks noGrp="1" noChangeArrowheads="1"/>
          </p:cNvSpPr>
          <p:nvPr>
            <p:ph idx="1"/>
          </p:nvPr>
        </p:nvSpPr>
        <p:spPr>
          <a:xfrm>
            <a:off x="457200" y="1423988"/>
            <a:ext cx="8229600" cy="5029200"/>
          </a:xfrm>
        </p:spPr>
        <p:txBody>
          <a:bodyPr/>
          <a:lstStyle/>
          <a:p>
            <a:pPr eaLnBrk="1" hangingPunct="1"/>
            <a:r>
              <a:rPr lang="en-US" altLang="en-US" sz="2800" smtClean="0">
                <a:cs typeface="Arial" pitchFamily="34" charset="0"/>
              </a:rPr>
              <a:t>In 1994, the Internet Architecture Board (IAB) issued a report titled "Security in the Internet Architecture" (RFC 1636)</a:t>
            </a:r>
          </a:p>
          <a:p>
            <a:pPr eaLnBrk="1" hangingPunct="1"/>
            <a:endParaRPr lang="en-US" altLang="en-US" sz="2800" smtClean="0">
              <a:cs typeface="Arial" pitchFamily="34" charset="0"/>
            </a:endParaRPr>
          </a:p>
          <a:p>
            <a:pPr eaLnBrk="1" hangingPunct="1"/>
            <a:r>
              <a:rPr lang="en-US" altLang="en-US" sz="2800" smtClean="0">
                <a:cs typeface="Arial" pitchFamily="34" charset="0"/>
              </a:rPr>
              <a:t>The report stated the general consensus that the Internet needs more and better security </a:t>
            </a:r>
          </a:p>
          <a:p>
            <a:pPr eaLnBrk="1" hangingPunct="1"/>
            <a:endParaRPr lang="en-US" altLang="en-US" sz="2800" smtClean="0">
              <a:cs typeface="Arial" pitchFamily="34" charset="0"/>
            </a:endParaRPr>
          </a:p>
          <a:p>
            <a:pPr eaLnBrk="1" hangingPunct="1"/>
            <a:r>
              <a:rPr lang="en-US" altLang="en-US" sz="2800" smtClean="0">
                <a:cs typeface="Arial" pitchFamily="34" charset="0"/>
              </a:rPr>
              <a:t>They identified key areas for security mechanisms</a:t>
            </a:r>
          </a:p>
          <a:p>
            <a:pPr eaLnBrk="1" hangingPunct="1"/>
            <a:endParaRPr lang="en-US" altLang="en-US" sz="2800" smtClean="0">
              <a:cs typeface="Arial" pitchFamily="34" charset="0"/>
            </a:endParaRPr>
          </a:p>
        </p:txBody>
      </p:sp>
      <p:sp>
        <p:nvSpPr>
          <p:cNvPr id="2" name="Slide Number Placeholder 1"/>
          <p:cNvSpPr>
            <a:spLocks noGrp="1"/>
          </p:cNvSpPr>
          <p:nvPr>
            <p:ph type="sldNum" sz="quarter" idx="12"/>
          </p:nvPr>
        </p:nvSpPr>
        <p:spPr/>
        <p:txBody>
          <a:bodyPr/>
          <a:lstStyle/>
          <a:p>
            <a:pPr>
              <a:defRPr/>
            </a:pPr>
            <a:fld id="{EDD9AC7B-24B8-4EFD-B936-E3C1B7445887}" type="slidenum">
              <a:rPr lang="en-US" altLang="en-US" smtClean="0"/>
              <a:pPr>
                <a:defRPr/>
              </a:pPr>
              <a:t>80</a:t>
            </a:fld>
            <a:endParaRPr lang="en-US" altLang="en-US"/>
          </a:p>
        </p:txBody>
      </p:sp>
    </p:spTree>
    <p:extLst>
      <p:ext uri="{BB962C8B-B14F-4D97-AF65-F5344CB8AC3E}">
        <p14:creationId xmlns:p14="http://schemas.microsoft.com/office/powerpoint/2010/main" val="33379732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28600"/>
            <a:ext cx="8229600" cy="1139825"/>
          </a:xfrm>
        </p:spPr>
        <p:txBody>
          <a:bodyPr/>
          <a:lstStyle/>
          <a:p>
            <a:pPr eaLnBrk="1" hangingPunct="1"/>
            <a:r>
              <a:rPr lang="en-US" altLang="en-US" smtClean="0"/>
              <a:t>IP Security</a:t>
            </a:r>
            <a:endParaRPr lang="en-AU" altLang="en-US" smtClean="0"/>
          </a:p>
        </p:txBody>
      </p:sp>
      <p:sp>
        <p:nvSpPr>
          <p:cNvPr id="13315" name="Rectangle 3"/>
          <p:cNvSpPr>
            <a:spLocks noGrp="1" noChangeArrowheads="1"/>
          </p:cNvSpPr>
          <p:nvPr>
            <p:ph idx="1"/>
          </p:nvPr>
        </p:nvSpPr>
        <p:spPr>
          <a:xfrm>
            <a:off x="457200" y="1371600"/>
            <a:ext cx="8229600" cy="5029200"/>
          </a:xfrm>
        </p:spPr>
        <p:txBody>
          <a:bodyPr/>
          <a:lstStyle/>
          <a:p>
            <a:pPr eaLnBrk="1" hangingPunct="1"/>
            <a:r>
              <a:rPr lang="en-US" altLang="en-US" sz="2800" smtClean="0">
                <a:cs typeface="Arial" pitchFamily="34" charset="0"/>
              </a:rPr>
              <a:t>To provide security, the IAB included authentication and encryption as necessary security features in the next-generation IP</a:t>
            </a:r>
          </a:p>
          <a:p>
            <a:pPr eaLnBrk="1" hangingPunct="1"/>
            <a:endParaRPr lang="en-US" altLang="en-US" sz="2800" smtClean="0">
              <a:cs typeface="Arial" pitchFamily="34" charset="0"/>
            </a:endParaRPr>
          </a:p>
          <a:p>
            <a:pPr eaLnBrk="1" hangingPunct="1"/>
            <a:r>
              <a:rPr lang="en-US" altLang="en-US" sz="2800" smtClean="0">
                <a:cs typeface="Arial" pitchFamily="34" charset="0"/>
              </a:rPr>
              <a:t>Which has been issued as IPv6</a:t>
            </a:r>
          </a:p>
          <a:p>
            <a:pPr eaLnBrk="1" hangingPunct="1"/>
            <a:endParaRPr lang="en-US" altLang="en-US" sz="2800" smtClean="0">
              <a:cs typeface="Arial" pitchFamily="34" charset="0"/>
            </a:endParaRPr>
          </a:p>
          <a:p>
            <a:pPr eaLnBrk="1" hangingPunct="1"/>
            <a:r>
              <a:rPr lang="en-US" altLang="en-US" sz="2800" smtClean="0">
                <a:cs typeface="Arial" pitchFamily="34" charset="0"/>
              </a:rPr>
              <a:t>Fortunately, these security capabilities were designed to be usable both with the current IPv4 and the future IPv6 </a:t>
            </a:r>
          </a:p>
        </p:txBody>
      </p:sp>
      <p:sp>
        <p:nvSpPr>
          <p:cNvPr id="2" name="Slide Number Placeholder 1"/>
          <p:cNvSpPr>
            <a:spLocks noGrp="1"/>
          </p:cNvSpPr>
          <p:nvPr>
            <p:ph type="sldNum" sz="quarter" idx="12"/>
          </p:nvPr>
        </p:nvSpPr>
        <p:spPr/>
        <p:txBody>
          <a:bodyPr/>
          <a:lstStyle/>
          <a:p>
            <a:pPr>
              <a:defRPr/>
            </a:pPr>
            <a:fld id="{7C219CF8-6E27-48C6-BA39-8AD3445CB96A}" type="slidenum">
              <a:rPr lang="en-US" altLang="en-US" smtClean="0"/>
              <a:pPr>
                <a:defRPr/>
              </a:pPr>
              <a:t>81</a:t>
            </a:fld>
            <a:endParaRPr lang="en-US" altLang="en-US"/>
          </a:p>
        </p:txBody>
      </p:sp>
    </p:spTree>
    <p:extLst>
      <p:ext uri="{BB962C8B-B14F-4D97-AF65-F5344CB8AC3E}">
        <p14:creationId xmlns:p14="http://schemas.microsoft.com/office/powerpoint/2010/main" val="258781313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28600"/>
            <a:ext cx="8229600" cy="1139825"/>
          </a:xfrm>
        </p:spPr>
        <p:txBody>
          <a:bodyPr/>
          <a:lstStyle/>
          <a:p>
            <a:pPr eaLnBrk="1" hangingPunct="1"/>
            <a:r>
              <a:rPr lang="en-US" altLang="en-US" smtClean="0"/>
              <a:t>IP Security</a:t>
            </a:r>
            <a:endParaRPr lang="en-AU" altLang="en-US" smtClean="0"/>
          </a:p>
        </p:txBody>
      </p:sp>
      <p:sp>
        <p:nvSpPr>
          <p:cNvPr id="14339" name="Rectangle 3"/>
          <p:cNvSpPr>
            <a:spLocks noGrp="1" noChangeArrowheads="1"/>
          </p:cNvSpPr>
          <p:nvPr>
            <p:ph idx="1"/>
          </p:nvPr>
        </p:nvSpPr>
        <p:spPr>
          <a:xfrm>
            <a:off x="457200" y="1371600"/>
            <a:ext cx="8229600" cy="5029200"/>
          </a:xfrm>
        </p:spPr>
        <p:txBody>
          <a:bodyPr/>
          <a:lstStyle/>
          <a:p>
            <a:pPr eaLnBrk="1" hangingPunct="1"/>
            <a:r>
              <a:rPr lang="en-US" altLang="en-US" sz="2800" smtClean="0"/>
              <a:t>general IP Security mechanisms</a:t>
            </a:r>
          </a:p>
          <a:p>
            <a:pPr eaLnBrk="1" hangingPunct="1"/>
            <a:r>
              <a:rPr lang="en-US" altLang="en-US" sz="2800" smtClean="0"/>
              <a:t>provides</a:t>
            </a:r>
          </a:p>
          <a:p>
            <a:pPr lvl="1" eaLnBrk="1" hangingPunct="1"/>
            <a:r>
              <a:rPr lang="en-US" altLang="en-US" smtClean="0"/>
              <a:t>authentication</a:t>
            </a:r>
          </a:p>
          <a:p>
            <a:pPr lvl="1" eaLnBrk="1" hangingPunct="1"/>
            <a:r>
              <a:rPr lang="en-US" altLang="en-US" smtClean="0"/>
              <a:t>confidentiality</a:t>
            </a:r>
          </a:p>
          <a:p>
            <a:pPr lvl="1" eaLnBrk="1" hangingPunct="1"/>
            <a:r>
              <a:rPr lang="en-US" altLang="en-US" smtClean="0"/>
              <a:t>key management</a:t>
            </a:r>
          </a:p>
          <a:p>
            <a:pPr eaLnBrk="1" hangingPunct="1"/>
            <a:r>
              <a:rPr lang="en-US" altLang="en-US" sz="2800" smtClean="0"/>
              <a:t>applicable to use over LANs, across public &amp; private WANs, &amp; for the Internet</a:t>
            </a:r>
          </a:p>
          <a:p>
            <a:pPr eaLnBrk="1" hangingPunct="1"/>
            <a:r>
              <a:rPr lang="en-US" altLang="en-US" sz="2800" smtClean="0"/>
              <a:t>need identified in 1994 report</a:t>
            </a:r>
          </a:p>
          <a:p>
            <a:pPr lvl="1" eaLnBrk="1" hangingPunct="1"/>
            <a:r>
              <a:rPr lang="en-US" altLang="en-US" smtClean="0"/>
              <a:t>need authentication, encryption in IPv4 &amp; IPv6</a:t>
            </a:r>
            <a:endParaRPr lang="en-AU" altLang="en-US" smtClean="0"/>
          </a:p>
        </p:txBody>
      </p:sp>
      <p:sp>
        <p:nvSpPr>
          <p:cNvPr id="2" name="Slide Number Placeholder 1"/>
          <p:cNvSpPr>
            <a:spLocks noGrp="1"/>
          </p:cNvSpPr>
          <p:nvPr>
            <p:ph type="sldNum" sz="quarter" idx="12"/>
          </p:nvPr>
        </p:nvSpPr>
        <p:spPr/>
        <p:txBody>
          <a:bodyPr/>
          <a:lstStyle/>
          <a:p>
            <a:pPr>
              <a:defRPr/>
            </a:pPr>
            <a:fld id="{FE908EBE-C410-433A-9C52-CDFF3D51A6C8}" type="slidenum">
              <a:rPr lang="en-US" altLang="en-US" smtClean="0"/>
              <a:pPr>
                <a:defRPr/>
              </a:pPr>
              <a:t>82</a:t>
            </a:fld>
            <a:endParaRPr lang="en-US" altLang="en-US"/>
          </a:p>
        </p:txBody>
      </p:sp>
    </p:spTree>
    <p:extLst>
      <p:ext uri="{BB962C8B-B14F-4D97-AF65-F5344CB8AC3E}">
        <p14:creationId xmlns:p14="http://schemas.microsoft.com/office/powerpoint/2010/main" val="257889013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en-US" dirty="0"/>
              <a:t>IP Security</a:t>
            </a:r>
            <a:endParaRPr lang="en-AU" altLang="en-US" dirty="0" smtClean="0"/>
          </a:p>
        </p:txBody>
      </p:sp>
      <p:sp>
        <p:nvSpPr>
          <p:cNvPr id="62467" name="Rectangle 3"/>
          <p:cNvSpPr>
            <a:spLocks noGrp="1" noChangeArrowheads="1"/>
          </p:cNvSpPr>
          <p:nvPr>
            <p:ph idx="1"/>
          </p:nvPr>
        </p:nvSpPr>
        <p:spPr/>
        <p:txBody>
          <a:bodyPr/>
          <a:lstStyle/>
          <a:p>
            <a:pPr eaLnBrk="1" hangingPunct="1"/>
            <a:r>
              <a:rPr lang="en-US" altLang="en-US" smtClean="0"/>
              <a:t>have considered:</a:t>
            </a:r>
          </a:p>
          <a:p>
            <a:pPr lvl="1" eaLnBrk="1" hangingPunct="1"/>
            <a:r>
              <a:rPr lang="en-US" altLang="en-US" smtClean="0"/>
              <a:t>IPSec security framework</a:t>
            </a:r>
          </a:p>
          <a:p>
            <a:pPr lvl="1" eaLnBrk="1" hangingPunct="1"/>
            <a:r>
              <a:rPr lang="en-US" altLang="en-US" smtClean="0"/>
              <a:t>IPSec security policy</a:t>
            </a:r>
          </a:p>
          <a:p>
            <a:pPr lvl="1" eaLnBrk="1" hangingPunct="1"/>
            <a:r>
              <a:rPr lang="en-US" altLang="en-US" smtClean="0"/>
              <a:t>ESP</a:t>
            </a:r>
          </a:p>
          <a:p>
            <a:pPr lvl="1" eaLnBrk="1" hangingPunct="1"/>
            <a:r>
              <a:rPr lang="en-US" altLang="en-US" smtClean="0"/>
              <a:t>combining security associations</a:t>
            </a:r>
          </a:p>
          <a:p>
            <a:pPr lvl="1" eaLnBrk="1" hangingPunct="1"/>
            <a:r>
              <a:rPr lang="en-US" altLang="en-US" smtClean="0"/>
              <a:t>internet key exchange</a:t>
            </a:r>
          </a:p>
          <a:p>
            <a:pPr lvl="1" eaLnBrk="1" hangingPunct="1"/>
            <a:r>
              <a:rPr lang="en-US" altLang="en-US" smtClean="0"/>
              <a:t>cryptographic suites used</a:t>
            </a:r>
          </a:p>
          <a:p>
            <a:pPr lvl="1" eaLnBrk="1" hangingPunct="1"/>
            <a:endParaRPr lang="en-US" altLang="en-US" smtClean="0"/>
          </a:p>
          <a:p>
            <a:pPr lvl="1" eaLnBrk="1" hangingPunct="1"/>
            <a:endParaRPr lang="en-AU" altLang="en-US" smtClean="0"/>
          </a:p>
        </p:txBody>
      </p:sp>
      <p:sp>
        <p:nvSpPr>
          <p:cNvPr id="2" name="Slide Number Placeholder 1"/>
          <p:cNvSpPr>
            <a:spLocks noGrp="1"/>
          </p:cNvSpPr>
          <p:nvPr>
            <p:ph type="sldNum" sz="quarter" idx="12"/>
          </p:nvPr>
        </p:nvSpPr>
        <p:spPr/>
        <p:txBody>
          <a:bodyPr/>
          <a:lstStyle/>
          <a:p>
            <a:pPr>
              <a:defRPr/>
            </a:pPr>
            <a:fld id="{99317D72-AD24-443E-B2DF-F8BF34DEB79D}" type="slidenum">
              <a:rPr lang="en-US" altLang="en-US" smtClean="0"/>
              <a:pPr>
                <a:defRPr/>
              </a:pPr>
              <a:t>83</a:t>
            </a:fld>
            <a:endParaRPr lang="en-US" altLang="en-US"/>
          </a:p>
        </p:txBody>
      </p:sp>
    </p:spTree>
    <p:extLst>
      <p:ext uri="{BB962C8B-B14F-4D97-AF65-F5344CB8AC3E}">
        <p14:creationId xmlns:p14="http://schemas.microsoft.com/office/powerpoint/2010/main" val="111743129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mtClean="0"/>
              <a:t>Intruders</a:t>
            </a:r>
            <a:endParaRPr lang="en-AU" altLang="en-US" smtClean="0"/>
          </a:p>
        </p:txBody>
      </p:sp>
      <p:sp>
        <p:nvSpPr>
          <p:cNvPr id="6147" name="Rectangle 3"/>
          <p:cNvSpPr>
            <a:spLocks noGrp="1" noChangeArrowheads="1"/>
          </p:cNvSpPr>
          <p:nvPr>
            <p:ph idx="1"/>
          </p:nvPr>
        </p:nvSpPr>
        <p:spPr>
          <a:xfrm>
            <a:off x="457200" y="1412875"/>
            <a:ext cx="8229600" cy="4525963"/>
          </a:xfrm>
        </p:spPr>
        <p:txBody>
          <a:bodyPr/>
          <a:lstStyle/>
          <a:p>
            <a:pPr eaLnBrk="1" hangingPunct="1"/>
            <a:r>
              <a:rPr lang="en-US" altLang="en-US" sz="2800" smtClean="0">
                <a:cs typeface="Arial" pitchFamily="34" charset="0"/>
              </a:rPr>
              <a:t>A significant security problem for networked systems is hostile</a:t>
            </a:r>
          </a:p>
          <a:p>
            <a:pPr eaLnBrk="1" hangingPunct="1"/>
            <a:endParaRPr lang="en-US" altLang="en-US" sz="2000" smtClean="0">
              <a:cs typeface="Arial" pitchFamily="34" charset="0"/>
            </a:endParaRPr>
          </a:p>
          <a:p>
            <a:pPr eaLnBrk="1" hangingPunct="1"/>
            <a:r>
              <a:rPr lang="en-US" altLang="en-US" sz="2800" smtClean="0">
                <a:cs typeface="Arial" pitchFamily="34" charset="0"/>
              </a:rPr>
              <a:t>Or at least unwanted, trespass being unauthorized login or use of a system, by local or remote users; or by software such as a virus, worm, or Trojan horse </a:t>
            </a:r>
          </a:p>
          <a:p>
            <a:pPr eaLnBrk="1" hangingPunct="1"/>
            <a:endParaRPr lang="en-US" altLang="en-US" sz="2400" smtClean="0">
              <a:cs typeface="Arial" pitchFamily="34" charset="0"/>
            </a:endParaRPr>
          </a:p>
          <a:p>
            <a:pPr eaLnBrk="1" hangingPunct="1"/>
            <a:r>
              <a:rPr lang="en-US" altLang="en-US" sz="2800" smtClean="0">
                <a:cs typeface="Arial" pitchFamily="34" charset="0"/>
              </a:rPr>
              <a:t>One of the two most publicized threats to security is the intruder (or hacker or cracker)</a:t>
            </a:r>
          </a:p>
        </p:txBody>
      </p:sp>
      <p:sp>
        <p:nvSpPr>
          <p:cNvPr id="2" name="Slide Number Placeholder 1"/>
          <p:cNvSpPr>
            <a:spLocks noGrp="1"/>
          </p:cNvSpPr>
          <p:nvPr>
            <p:ph type="sldNum" sz="quarter" idx="12"/>
          </p:nvPr>
        </p:nvSpPr>
        <p:spPr/>
        <p:txBody>
          <a:bodyPr/>
          <a:lstStyle/>
          <a:p>
            <a:pPr>
              <a:defRPr/>
            </a:pPr>
            <a:fld id="{8EC0E2F6-4471-4409-8E41-414A93FD8AE3}" type="slidenum">
              <a:rPr lang="en-US" altLang="en-US" smtClean="0"/>
              <a:pPr>
                <a:defRPr/>
              </a:pPr>
              <a:t>84</a:t>
            </a:fld>
            <a:endParaRPr lang="en-US" altLang="en-US"/>
          </a:p>
        </p:txBody>
      </p:sp>
    </p:spTree>
    <p:extLst>
      <p:ext uri="{BB962C8B-B14F-4D97-AF65-F5344CB8AC3E}">
        <p14:creationId xmlns:p14="http://schemas.microsoft.com/office/powerpoint/2010/main" val="213939015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Intruders</a:t>
            </a:r>
            <a:endParaRPr lang="en-AU" altLang="en-US" smtClean="0"/>
          </a:p>
        </p:txBody>
      </p:sp>
      <p:sp>
        <p:nvSpPr>
          <p:cNvPr id="7171" name="Rectangle 3"/>
          <p:cNvSpPr>
            <a:spLocks noGrp="1" noChangeArrowheads="1"/>
          </p:cNvSpPr>
          <p:nvPr>
            <p:ph idx="1"/>
          </p:nvPr>
        </p:nvSpPr>
        <p:spPr>
          <a:xfrm>
            <a:off x="457200" y="1495425"/>
            <a:ext cx="8229600" cy="4525963"/>
          </a:xfrm>
        </p:spPr>
        <p:txBody>
          <a:bodyPr/>
          <a:lstStyle/>
          <a:p>
            <a:pPr eaLnBrk="1" hangingPunct="1"/>
            <a:r>
              <a:rPr lang="en-US" altLang="en-US" sz="2800" smtClean="0">
                <a:cs typeface="Arial" pitchFamily="34" charset="0"/>
              </a:rPr>
              <a:t>Which Anderson identified three classes of:</a:t>
            </a:r>
          </a:p>
          <a:p>
            <a:pPr eaLnBrk="1" hangingPunct="1"/>
            <a:endParaRPr lang="en-US" altLang="en-US" sz="1600" smtClean="0">
              <a:cs typeface="Arial" pitchFamily="34" charset="0"/>
            </a:endParaRPr>
          </a:p>
          <a:p>
            <a:pPr eaLnBrk="1" hangingPunct="1"/>
            <a:r>
              <a:rPr lang="en-US" altLang="en-US" sz="2800" smtClean="0">
                <a:cs typeface="Arial" pitchFamily="34" charset="0"/>
              </a:rPr>
              <a:t>Masquerader: An individual who is not authorized to use the computer (outsider)</a:t>
            </a:r>
          </a:p>
          <a:p>
            <a:pPr eaLnBrk="1" hangingPunct="1"/>
            <a:endParaRPr lang="en-US" altLang="en-US" sz="2000" smtClean="0">
              <a:cs typeface="Arial" pitchFamily="34" charset="0"/>
            </a:endParaRPr>
          </a:p>
          <a:p>
            <a:pPr eaLnBrk="1" hangingPunct="1"/>
            <a:r>
              <a:rPr lang="en-US" altLang="en-US" sz="2800" smtClean="0">
                <a:cs typeface="Arial" pitchFamily="34" charset="0"/>
              </a:rPr>
              <a:t>Misfeasor: A legitimate user who accesses unauthorized data, programs, or resources (insider)</a:t>
            </a:r>
          </a:p>
          <a:p>
            <a:pPr eaLnBrk="1" hangingPunct="1"/>
            <a:endParaRPr lang="en-US" altLang="en-US" sz="1800" smtClean="0">
              <a:cs typeface="Arial" pitchFamily="34" charset="0"/>
            </a:endParaRPr>
          </a:p>
        </p:txBody>
      </p:sp>
      <p:sp>
        <p:nvSpPr>
          <p:cNvPr id="2" name="Slide Number Placeholder 1"/>
          <p:cNvSpPr>
            <a:spLocks noGrp="1"/>
          </p:cNvSpPr>
          <p:nvPr>
            <p:ph type="sldNum" sz="quarter" idx="12"/>
          </p:nvPr>
        </p:nvSpPr>
        <p:spPr/>
        <p:txBody>
          <a:bodyPr/>
          <a:lstStyle/>
          <a:p>
            <a:pPr>
              <a:defRPr/>
            </a:pPr>
            <a:fld id="{3E27028B-CCA2-417D-8E7D-726D51AFFBA2}" type="slidenum">
              <a:rPr lang="en-US" altLang="en-US" smtClean="0"/>
              <a:pPr>
                <a:defRPr/>
              </a:pPr>
              <a:t>85</a:t>
            </a:fld>
            <a:endParaRPr lang="en-US" altLang="en-US"/>
          </a:p>
        </p:txBody>
      </p:sp>
    </p:spTree>
    <p:extLst>
      <p:ext uri="{BB962C8B-B14F-4D97-AF65-F5344CB8AC3E}">
        <p14:creationId xmlns:p14="http://schemas.microsoft.com/office/powerpoint/2010/main" val="127126774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mtClean="0"/>
              <a:t>Intruders</a:t>
            </a:r>
            <a:endParaRPr lang="en-AU" altLang="en-US" smtClean="0"/>
          </a:p>
        </p:txBody>
      </p:sp>
      <p:sp>
        <p:nvSpPr>
          <p:cNvPr id="8195" name="Rectangle 3"/>
          <p:cNvSpPr>
            <a:spLocks noGrp="1" noChangeArrowheads="1"/>
          </p:cNvSpPr>
          <p:nvPr>
            <p:ph idx="1"/>
          </p:nvPr>
        </p:nvSpPr>
        <p:spPr>
          <a:xfrm>
            <a:off x="519113" y="1423988"/>
            <a:ext cx="8229600" cy="4525962"/>
          </a:xfrm>
        </p:spPr>
        <p:txBody>
          <a:bodyPr/>
          <a:lstStyle/>
          <a:p>
            <a:pPr eaLnBrk="1" hangingPunct="1"/>
            <a:r>
              <a:rPr lang="en-US" altLang="en-US" sz="2800" smtClean="0">
                <a:cs typeface="Arial" pitchFamily="34" charset="0"/>
              </a:rPr>
              <a:t>Clandestine user: An individual who seizes supervisory control of the system and uses this control to avoid auditing and access controls or to suppress audit collection (either)</a:t>
            </a:r>
          </a:p>
          <a:p>
            <a:pPr eaLnBrk="1" hangingPunct="1"/>
            <a:endParaRPr lang="en-US" altLang="en-US" sz="2800" smtClean="0">
              <a:cs typeface="Arial" pitchFamily="34" charset="0"/>
            </a:endParaRPr>
          </a:p>
        </p:txBody>
      </p:sp>
      <p:sp>
        <p:nvSpPr>
          <p:cNvPr id="2" name="Slide Number Placeholder 1"/>
          <p:cNvSpPr>
            <a:spLocks noGrp="1"/>
          </p:cNvSpPr>
          <p:nvPr>
            <p:ph type="sldNum" sz="quarter" idx="12"/>
          </p:nvPr>
        </p:nvSpPr>
        <p:spPr/>
        <p:txBody>
          <a:bodyPr/>
          <a:lstStyle/>
          <a:p>
            <a:pPr>
              <a:defRPr/>
            </a:pPr>
            <a:fld id="{C8ACCD61-A5C1-4B06-A80B-8987BB7CB09F}" type="slidenum">
              <a:rPr lang="en-US" altLang="en-US" smtClean="0"/>
              <a:pPr>
                <a:defRPr/>
              </a:pPr>
              <a:t>86</a:t>
            </a:fld>
            <a:endParaRPr lang="en-US" altLang="en-US"/>
          </a:p>
        </p:txBody>
      </p:sp>
    </p:spTree>
    <p:extLst>
      <p:ext uri="{BB962C8B-B14F-4D97-AF65-F5344CB8AC3E}">
        <p14:creationId xmlns:p14="http://schemas.microsoft.com/office/powerpoint/2010/main" val="437719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Intruders</a:t>
            </a:r>
            <a:endParaRPr lang="en-AU" altLang="en-US" smtClean="0"/>
          </a:p>
        </p:txBody>
      </p:sp>
      <p:sp>
        <p:nvSpPr>
          <p:cNvPr id="9219" name="Rectangle 3"/>
          <p:cNvSpPr>
            <a:spLocks noGrp="1" noChangeArrowheads="1"/>
          </p:cNvSpPr>
          <p:nvPr>
            <p:ph idx="1"/>
          </p:nvPr>
        </p:nvSpPr>
        <p:spPr/>
        <p:txBody>
          <a:bodyPr/>
          <a:lstStyle/>
          <a:p>
            <a:pPr eaLnBrk="1" hangingPunct="1"/>
            <a:r>
              <a:rPr lang="en-US" altLang="en-US" sz="2800" smtClean="0">
                <a:cs typeface="Arial" pitchFamily="34" charset="0"/>
              </a:rPr>
              <a:t>Intruder attacks range from the benign (</a:t>
            </a:r>
            <a:r>
              <a:rPr lang="en-US" altLang="en-US" sz="2800" i="1" smtClean="0">
                <a:cs typeface="Arial" pitchFamily="34" charset="0"/>
              </a:rPr>
              <a:t>nonthreatening</a:t>
            </a:r>
            <a:r>
              <a:rPr lang="en-US" altLang="en-US" sz="2800" smtClean="0">
                <a:cs typeface="Arial" pitchFamily="34" charset="0"/>
              </a:rPr>
              <a:t>) </a:t>
            </a:r>
          </a:p>
          <a:p>
            <a:pPr eaLnBrk="1" hangingPunct="1"/>
            <a:endParaRPr lang="en-US" altLang="en-US" sz="2800" smtClean="0">
              <a:cs typeface="Arial" pitchFamily="34" charset="0"/>
            </a:endParaRPr>
          </a:p>
          <a:p>
            <a:pPr eaLnBrk="1" hangingPunct="1"/>
            <a:r>
              <a:rPr lang="en-US" altLang="en-US" sz="2800" smtClean="0">
                <a:cs typeface="Arial" pitchFamily="34" charset="0"/>
              </a:rPr>
              <a:t>Simply exploring net to see what is there</a:t>
            </a:r>
          </a:p>
          <a:p>
            <a:pPr eaLnBrk="1" hangingPunct="1"/>
            <a:endParaRPr lang="en-US" altLang="en-US" sz="2800" smtClean="0">
              <a:cs typeface="Arial" pitchFamily="34" charset="0"/>
            </a:endParaRPr>
          </a:p>
          <a:p>
            <a:pPr eaLnBrk="1" hangingPunct="1"/>
            <a:r>
              <a:rPr lang="en-US" altLang="en-US" sz="2800" smtClean="0">
                <a:cs typeface="Arial" pitchFamily="34" charset="0"/>
              </a:rPr>
              <a:t>To the serious (who attempt to read privileged data, perform unauthorized modifications, or disrupt system)</a:t>
            </a:r>
          </a:p>
        </p:txBody>
      </p:sp>
      <p:sp>
        <p:nvSpPr>
          <p:cNvPr id="2" name="Slide Number Placeholder 1"/>
          <p:cNvSpPr>
            <a:spLocks noGrp="1"/>
          </p:cNvSpPr>
          <p:nvPr>
            <p:ph type="sldNum" sz="quarter" idx="12"/>
          </p:nvPr>
        </p:nvSpPr>
        <p:spPr/>
        <p:txBody>
          <a:bodyPr/>
          <a:lstStyle/>
          <a:p>
            <a:pPr>
              <a:defRPr/>
            </a:pPr>
            <a:fld id="{972EA91E-AF9A-4673-85F9-DB0ACB40839B}" type="slidenum">
              <a:rPr lang="en-US" altLang="en-US" smtClean="0"/>
              <a:pPr>
                <a:defRPr/>
              </a:pPr>
              <a:t>87</a:t>
            </a:fld>
            <a:endParaRPr lang="en-US" altLang="en-US"/>
          </a:p>
        </p:txBody>
      </p:sp>
    </p:spTree>
    <p:extLst>
      <p:ext uri="{BB962C8B-B14F-4D97-AF65-F5344CB8AC3E}">
        <p14:creationId xmlns:p14="http://schemas.microsoft.com/office/powerpoint/2010/main" val="4779934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115888"/>
            <a:ext cx="8229600" cy="1143000"/>
          </a:xfrm>
        </p:spPr>
        <p:txBody>
          <a:bodyPr/>
          <a:lstStyle/>
          <a:p>
            <a:pPr eaLnBrk="1" hangingPunct="1"/>
            <a:r>
              <a:rPr lang="en-US" altLang="en-US" smtClean="0"/>
              <a:t>Intruders</a:t>
            </a:r>
            <a:endParaRPr lang="en-AU" altLang="en-US" smtClean="0"/>
          </a:p>
        </p:txBody>
      </p:sp>
      <p:sp>
        <p:nvSpPr>
          <p:cNvPr id="10243" name="Rectangle 3"/>
          <p:cNvSpPr>
            <a:spLocks noGrp="1" noChangeArrowheads="1"/>
          </p:cNvSpPr>
          <p:nvPr>
            <p:ph idx="1"/>
          </p:nvPr>
        </p:nvSpPr>
        <p:spPr>
          <a:xfrm>
            <a:off x="457200" y="1350963"/>
            <a:ext cx="8229600" cy="4525962"/>
          </a:xfrm>
        </p:spPr>
        <p:txBody>
          <a:bodyPr/>
          <a:lstStyle/>
          <a:p>
            <a:pPr eaLnBrk="1" hangingPunct="1"/>
            <a:r>
              <a:rPr lang="en-US" altLang="en-US" sz="2800" smtClean="0"/>
              <a:t>Significant issue for networked systems is hostile or unwanted access</a:t>
            </a:r>
          </a:p>
          <a:p>
            <a:pPr eaLnBrk="1" hangingPunct="1"/>
            <a:r>
              <a:rPr lang="en-US" altLang="en-US" sz="2800" smtClean="0"/>
              <a:t>Either via network or local</a:t>
            </a:r>
          </a:p>
          <a:p>
            <a:pPr eaLnBrk="1" hangingPunct="1"/>
            <a:r>
              <a:rPr lang="en-US" altLang="en-US" sz="2800" smtClean="0"/>
              <a:t>Can identify classes of intruders:</a:t>
            </a:r>
          </a:p>
          <a:p>
            <a:pPr lvl="1" eaLnBrk="1" hangingPunct="1"/>
            <a:r>
              <a:rPr lang="en-US" altLang="en-US" smtClean="0"/>
              <a:t>masquerader</a:t>
            </a:r>
          </a:p>
          <a:p>
            <a:pPr lvl="1" eaLnBrk="1" hangingPunct="1"/>
            <a:r>
              <a:rPr lang="en-US" altLang="en-US" smtClean="0"/>
              <a:t>misfeasor</a:t>
            </a:r>
          </a:p>
          <a:p>
            <a:pPr lvl="1" eaLnBrk="1" hangingPunct="1"/>
            <a:r>
              <a:rPr lang="en-US" altLang="en-US" smtClean="0"/>
              <a:t>clandestine user</a:t>
            </a:r>
          </a:p>
          <a:p>
            <a:pPr eaLnBrk="1" hangingPunct="1"/>
            <a:r>
              <a:rPr lang="en-US" altLang="en-US" sz="2800" smtClean="0"/>
              <a:t>Varying levels of competence</a:t>
            </a:r>
            <a:endParaRPr lang="en-AU" altLang="en-US" sz="2800" smtClean="0"/>
          </a:p>
        </p:txBody>
      </p:sp>
      <p:sp>
        <p:nvSpPr>
          <p:cNvPr id="2" name="Slide Number Placeholder 1"/>
          <p:cNvSpPr>
            <a:spLocks noGrp="1"/>
          </p:cNvSpPr>
          <p:nvPr>
            <p:ph type="sldNum" sz="quarter" idx="12"/>
          </p:nvPr>
        </p:nvSpPr>
        <p:spPr/>
        <p:txBody>
          <a:bodyPr/>
          <a:lstStyle/>
          <a:p>
            <a:pPr>
              <a:defRPr/>
            </a:pPr>
            <a:fld id="{A5A87FDF-8CAB-4CDE-85BF-94556537D56A}" type="slidenum">
              <a:rPr lang="en-US" altLang="en-US" smtClean="0"/>
              <a:pPr>
                <a:defRPr/>
              </a:pPr>
              <a:t>88</a:t>
            </a:fld>
            <a:endParaRPr lang="en-US" altLang="en-US"/>
          </a:p>
        </p:txBody>
      </p:sp>
    </p:spTree>
    <p:extLst>
      <p:ext uri="{BB962C8B-B14F-4D97-AF65-F5344CB8AC3E}">
        <p14:creationId xmlns:p14="http://schemas.microsoft.com/office/powerpoint/2010/main" val="13812754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t>Intruders</a:t>
            </a:r>
            <a:endParaRPr lang="en-AU" altLang="en-US" smtClean="0"/>
          </a:p>
        </p:txBody>
      </p:sp>
      <p:sp>
        <p:nvSpPr>
          <p:cNvPr id="11267" name="Rectangle 3"/>
          <p:cNvSpPr>
            <a:spLocks noGrp="1" noChangeArrowheads="1"/>
          </p:cNvSpPr>
          <p:nvPr>
            <p:ph idx="1"/>
          </p:nvPr>
        </p:nvSpPr>
        <p:spPr>
          <a:xfrm>
            <a:off x="457200" y="1411288"/>
            <a:ext cx="8229600" cy="5257800"/>
          </a:xfrm>
        </p:spPr>
        <p:txBody>
          <a:bodyPr/>
          <a:lstStyle/>
          <a:p>
            <a:pPr eaLnBrk="1" hangingPunct="1"/>
            <a:r>
              <a:rPr lang="en-US" altLang="en-US" sz="2800" smtClean="0">
                <a:cs typeface="Arial" pitchFamily="34" charset="0"/>
              </a:rPr>
              <a:t>The intruder threat has been well publicized, particularly because of the famous “Wily Hacker” incident of 1986–1987, documented by Cliff Stoll</a:t>
            </a:r>
          </a:p>
          <a:p>
            <a:pPr eaLnBrk="1" hangingPunct="1"/>
            <a:endParaRPr lang="en-US" altLang="en-US" sz="2800" smtClean="0">
              <a:cs typeface="Arial" pitchFamily="34" charset="0"/>
            </a:endParaRPr>
          </a:p>
          <a:p>
            <a:pPr eaLnBrk="1" hangingPunct="1"/>
            <a:r>
              <a:rPr lang="en-US" altLang="en-US" sz="2800" smtClean="0">
                <a:cs typeface="Arial" pitchFamily="34" charset="0"/>
              </a:rPr>
              <a:t>Intruder attacks range from the benign to the serious</a:t>
            </a:r>
          </a:p>
          <a:p>
            <a:pPr eaLnBrk="1" hangingPunct="1"/>
            <a:endParaRPr lang="en-US" altLang="en-US" sz="2800" smtClean="0">
              <a:cs typeface="Arial" pitchFamily="34" charset="0"/>
            </a:endParaRPr>
          </a:p>
          <a:p>
            <a:pPr eaLnBrk="1" hangingPunct="1"/>
            <a:r>
              <a:rPr lang="en-US" altLang="en-US" sz="2800" smtClean="0">
                <a:cs typeface="Arial" pitchFamily="34" charset="0"/>
              </a:rPr>
              <a:t>At the benign end of the scale, there are many people who simply wish to explore internets and see what is out there</a:t>
            </a:r>
          </a:p>
          <a:p>
            <a:pPr eaLnBrk="1" hangingPunct="1"/>
            <a:endParaRPr lang="en-US" altLang="en-US" sz="2800" smtClean="0">
              <a:cs typeface="Arial" pitchFamily="34" charset="0"/>
            </a:endParaRPr>
          </a:p>
        </p:txBody>
      </p:sp>
      <p:sp>
        <p:nvSpPr>
          <p:cNvPr id="2" name="Slide Number Placeholder 1"/>
          <p:cNvSpPr>
            <a:spLocks noGrp="1"/>
          </p:cNvSpPr>
          <p:nvPr>
            <p:ph type="sldNum" sz="quarter" idx="12"/>
          </p:nvPr>
        </p:nvSpPr>
        <p:spPr/>
        <p:txBody>
          <a:bodyPr/>
          <a:lstStyle/>
          <a:p>
            <a:pPr>
              <a:defRPr/>
            </a:pPr>
            <a:fld id="{9412C1D8-144B-4E9E-B90F-3BF2117AE9DE}" type="slidenum">
              <a:rPr lang="en-US" altLang="en-US" smtClean="0"/>
              <a:pPr>
                <a:defRPr/>
              </a:pPr>
              <a:t>89</a:t>
            </a:fld>
            <a:endParaRPr lang="en-US" altLang="en-US"/>
          </a:p>
        </p:txBody>
      </p:sp>
    </p:spTree>
    <p:extLst>
      <p:ext uri="{BB962C8B-B14F-4D97-AF65-F5344CB8AC3E}">
        <p14:creationId xmlns:p14="http://schemas.microsoft.com/office/powerpoint/2010/main" val="30410309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mtClean="0"/>
              <a:t>Intruders</a:t>
            </a:r>
            <a:endParaRPr lang="en-AU" altLang="en-US" smtClean="0"/>
          </a:p>
        </p:txBody>
      </p:sp>
      <p:sp>
        <p:nvSpPr>
          <p:cNvPr id="12291" name="Rectangle 3"/>
          <p:cNvSpPr>
            <a:spLocks noGrp="1" noChangeArrowheads="1"/>
          </p:cNvSpPr>
          <p:nvPr>
            <p:ph idx="1"/>
          </p:nvPr>
        </p:nvSpPr>
        <p:spPr>
          <a:xfrm>
            <a:off x="457200" y="1295400"/>
            <a:ext cx="8229600" cy="5257800"/>
          </a:xfrm>
        </p:spPr>
        <p:txBody>
          <a:bodyPr/>
          <a:lstStyle/>
          <a:p>
            <a:pPr eaLnBrk="1" hangingPunct="1"/>
            <a:r>
              <a:rPr lang="en-US" altLang="en-US" sz="2800" smtClean="0">
                <a:cs typeface="Arial" pitchFamily="34" charset="0"/>
              </a:rPr>
              <a:t>At the serious end are individuals who are attempting to read privileged data</a:t>
            </a:r>
          </a:p>
          <a:p>
            <a:pPr eaLnBrk="1" hangingPunct="1"/>
            <a:endParaRPr lang="en-US" altLang="en-US" sz="2800" smtClean="0">
              <a:cs typeface="Arial" pitchFamily="34" charset="0"/>
            </a:endParaRPr>
          </a:p>
          <a:p>
            <a:pPr eaLnBrk="1" hangingPunct="1"/>
            <a:r>
              <a:rPr lang="en-US" altLang="en-US" sz="2800" smtClean="0">
                <a:cs typeface="Arial" pitchFamily="34" charset="0"/>
              </a:rPr>
              <a:t>Perform unauthorized modifications to data, or disrupt the system</a:t>
            </a:r>
          </a:p>
          <a:p>
            <a:pPr eaLnBrk="1" hangingPunct="1"/>
            <a:endParaRPr lang="en-US" altLang="en-US" sz="2800" smtClean="0">
              <a:cs typeface="Arial" pitchFamily="34" charset="0"/>
            </a:endParaRPr>
          </a:p>
          <a:p>
            <a:pPr eaLnBrk="1" hangingPunct="1"/>
            <a:r>
              <a:rPr lang="en-US" altLang="en-US" sz="2800" smtClean="0">
                <a:cs typeface="Arial" pitchFamily="34" charset="0"/>
              </a:rPr>
              <a:t>One of the results of the growing awareness of the intruder problem has been the establishment of a number of computer emergency response teams (CERTs)</a:t>
            </a:r>
          </a:p>
          <a:p>
            <a:pPr eaLnBrk="1" hangingPunct="1"/>
            <a:endParaRPr lang="en-US" altLang="en-US" sz="2800" smtClean="0">
              <a:cs typeface="Arial" pitchFamily="34" charset="0"/>
            </a:endParaRPr>
          </a:p>
        </p:txBody>
      </p:sp>
      <p:sp>
        <p:nvSpPr>
          <p:cNvPr id="2" name="Slide Number Placeholder 1"/>
          <p:cNvSpPr>
            <a:spLocks noGrp="1"/>
          </p:cNvSpPr>
          <p:nvPr>
            <p:ph type="sldNum" sz="quarter" idx="12"/>
          </p:nvPr>
        </p:nvSpPr>
        <p:spPr/>
        <p:txBody>
          <a:bodyPr/>
          <a:lstStyle/>
          <a:p>
            <a:pPr>
              <a:defRPr/>
            </a:pPr>
            <a:fld id="{BB1FADE2-1232-4A65-814A-67326F02135E}" type="slidenum">
              <a:rPr lang="en-US" altLang="en-US" smtClean="0"/>
              <a:pPr>
                <a:defRPr/>
              </a:pPr>
              <a:t>90</a:t>
            </a:fld>
            <a:endParaRPr lang="en-US" altLang="en-US"/>
          </a:p>
        </p:txBody>
      </p:sp>
    </p:spTree>
    <p:extLst>
      <p:ext uri="{BB962C8B-B14F-4D97-AF65-F5344CB8AC3E}">
        <p14:creationId xmlns:p14="http://schemas.microsoft.com/office/powerpoint/2010/main" val="20853868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Intruders</a:t>
            </a:r>
            <a:endParaRPr lang="en-AU" altLang="en-US" smtClean="0"/>
          </a:p>
        </p:txBody>
      </p:sp>
      <p:sp>
        <p:nvSpPr>
          <p:cNvPr id="13315" name="Rectangle 3"/>
          <p:cNvSpPr>
            <a:spLocks noGrp="1" noChangeArrowheads="1"/>
          </p:cNvSpPr>
          <p:nvPr>
            <p:ph idx="1"/>
          </p:nvPr>
        </p:nvSpPr>
        <p:spPr>
          <a:xfrm>
            <a:off x="457200" y="1295400"/>
            <a:ext cx="8229600" cy="5257800"/>
          </a:xfrm>
        </p:spPr>
        <p:txBody>
          <a:bodyPr/>
          <a:lstStyle/>
          <a:p>
            <a:pPr eaLnBrk="1" hangingPunct="1"/>
            <a:r>
              <a:rPr lang="en-US" altLang="en-US" sz="2800" smtClean="0">
                <a:cs typeface="Arial" pitchFamily="34" charset="0"/>
              </a:rPr>
              <a:t>These cooperative ventures collect information about system vulnerabilities </a:t>
            </a:r>
          </a:p>
          <a:p>
            <a:pPr eaLnBrk="1" hangingPunct="1"/>
            <a:endParaRPr lang="en-US" altLang="en-US" sz="2800" smtClean="0">
              <a:cs typeface="Arial" pitchFamily="34" charset="0"/>
            </a:endParaRPr>
          </a:p>
          <a:p>
            <a:pPr eaLnBrk="1" hangingPunct="1"/>
            <a:r>
              <a:rPr lang="en-US" altLang="en-US" sz="2800" smtClean="0">
                <a:cs typeface="Arial" pitchFamily="34" charset="0"/>
              </a:rPr>
              <a:t>And disseminate it to systems managers</a:t>
            </a:r>
          </a:p>
          <a:p>
            <a:pPr eaLnBrk="1" hangingPunct="1"/>
            <a:endParaRPr lang="en-US" altLang="en-US" sz="2800" smtClean="0">
              <a:cs typeface="Arial" pitchFamily="34" charset="0"/>
            </a:endParaRPr>
          </a:p>
          <a:p>
            <a:pPr eaLnBrk="1" hangingPunct="1"/>
            <a:r>
              <a:rPr lang="en-US" altLang="en-US" sz="2800" smtClean="0">
                <a:cs typeface="Arial" pitchFamily="34" charset="0"/>
              </a:rPr>
              <a:t>The techniques and behavior patterns of intruders are constantly shifting</a:t>
            </a:r>
          </a:p>
          <a:p>
            <a:pPr eaLnBrk="1" hangingPunct="1"/>
            <a:endParaRPr lang="en-US" altLang="en-US" sz="2800" smtClean="0">
              <a:cs typeface="Arial" pitchFamily="34" charset="0"/>
            </a:endParaRPr>
          </a:p>
        </p:txBody>
      </p:sp>
      <p:sp>
        <p:nvSpPr>
          <p:cNvPr id="2" name="Slide Number Placeholder 1"/>
          <p:cNvSpPr>
            <a:spLocks noGrp="1"/>
          </p:cNvSpPr>
          <p:nvPr>
            <p:ph type="sldNum" sz="quarter" idx="12"/>
          </p:nvPr>
        </p:nvSpPr>
        <p:spPr/>
        <p:txBody>
          <a:bodyPr/>
          <a:lstStyle/>
          <a:p>
            <a:pPr>
              <a:defRPr/>
            </a:pPr>
            <a:fld id="{F2480821-929B-4903-8514-A0B37DD1A8D7}" type="slidenum">
              <a:rPr lang="en-US" altLang="en-US" smtClean="0"/>
              <a:pPr>
                <a:defRPr/>
              </a:pPr>
              <a:t>91</a:t>
            </a:fld>
            <a:endParaRPr lang="en-US" altLang="en-US"/>
          </a:p>
        </p:txBody>
      </p:sp>
    </p:spTree>
    <p:extLst>
      <p:ext uri="{BB962C8B-B14F-4D97-AF65-F5344CB8AC3E}">
        <p14:creationId xmlns:p14="http://schemas.microsoft.com/office/powerpoint/2010/main" val="19114916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t>Intruders</a:t>
            </a:r>
            <a:endParaRPr lang="en-AU" altLang="en-US" smtClean="0"/>
          </a:p>
        </p:txBody>
      </p:sp>
      <p:sp>
        <p:nvSpPr>
          <p:cNvPr id="14339" name="Rectangle 3"/>
          <p:cNvSpPr>
            <a:spLocks noGrp="1" noChangeArrowheads="1"/>
          </p:cNvSpPr>
          <p:nvPr>
            <p:ph idx="1"/>
          </p:nvPr>
        </p:nvSpPr>
        <p:spPr>
          <a:xfrm>
            <a:off x="457200" y="1339850"/>
            <a:ext cx="8229600" cy="5257800"/>
          </a:xfrm>
        </p:spPr>
        <p:txBody>
          <a:bodyPr/>
          <a:lstStyle/>
          <a:p>
            <a:pPr eaLnBrk="1" hangingPunct="1"/>
            <a:r>
              <a:rPr lang="en-US" altLang="en-US" sz="2800" smtClean="0">
                <a:cs typeface="Arial" pitchFamily="34" charset="0"/>
              </a:rPr>
              <a:t>To exploit newly discovered weaknesses and to evade detection and countermeasures</a:t>
            </a:r>
          </a:p>
          <a:p>
            <a:pPr eaLnBrk="1" hangingPunct="1"/>
            <a:endParaRPr lang="en-US" altLang="en-US" sz="2800" smtClean="0">
              <a:cs typeface="Arial" pitchFamily="34" charset="0"/>
            </a:endParaRPr>
          </a:p>
          <a:p>
            <a:pPr eaLnBrk="1" hangingPunct="1"/>
            <a:r>
              <a:rPr lang="en-US" altLang="en-US" sz="2800" smtClean="0">
                <a:cs typeface="Arial" pitchFamily="34" charset="0"/>
              </a:rPr>
              <a:t>Even so, intruders typically follow one of a number of recognizable behavior patterns</a:t>
            </a:r>
          </a:p>
          <a:p>
            <a:pPr eaLnBrk="1" hangingPunct="1"/>
            <a:endParaRPr lang="en-US" altLang="en-US" sz="2800" smtClean="0">
              <a:cs typeface="Arial" pitchFamily="34" charset="0"/>
            </a:endParaRPr>
          </a:p>
          <a:p>
            <a:pPr eaLnBrk="1" hangingPunct="1"/>
            <a:r>
              <a:rPr lang="en-US" altLang="en-US" sz="2800" smtClean="0">
                <a:cs typeface="Arial" pitchFamily="34" charset="0"/>
              </a:rPr>
              <a:t>And these patterns typically differ from those of ordinary users</a:t>
            </a:r>
          </a:p>
          <a:p>
            <a:pPr eaLnBrk="1" hangingPunct="1"/>
            <a:endParaRPr lang="en-US" altLang="en-US" sz="2800" smtClean="0">
              <a:cs typeface="Arial" pitchFamily="34" charset="0"/>
            </a:endParaRPr>
          </a:p>
        </p:txBody>
      </p:sp>
      <p:sp>
        <p:nvSpPr>
          <p:cNvPr id="2" name="Slide Number Placeholder 1"/>
          <p:cNvSpPr>
            <a:spLocks noGrp="1"/>
          </p:cNvSpPr>
          <p:nvPr>
            <p:ph type="sldNum" sz="quarter" idx="12"/>
          </p:nvPr>
        </p:nvSpPr>
        <p:spPr/>
        <p:txBody>
          <a:bodyPr/>
          <a:lstStyle/>
          <a:p>
            <a:pPr>
              <a:defRPr/>
            </a:pPr>
            <a:fld id="{FABDD9BA-D2E8-48B5-84BD-FD0A02351AEA}" type="slidenum">
              <a:rPr lang="en-US" altLang="en-US" smtClean="0"/>
              <a:pPr>
                <a:defRPr/>
              </a:pPr>
              <a:t>92</a:t>
            </a:fld>
            <a:endParaRPr lang="en-US" altLang="en-US"/>
          </a:p>
        </p:txBody>
      </p:sp>
    </p:spTree>
    <p:extLst>
      <p:ext uri="{BB962C8B-B14F-4D97-AF65-F5344CB8AC3E}">
        <p14:creationId xmlns:p14="http://schemas.microsoft.com/office/powerpoint/2010/main" val="1066758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Intruders</a:t>
            </a:r>
            <a:endParaRPr lang="en-AU" altLang="en-US" smtClean="0"/>
          </a:p>
        </p:txBody>
      </p:sp>
      <p:sp>
        <p:nvSpPr>
          <p:cNvPr id="15363" name="Rectangle 3"/>
          <p:cNvSpPr>
            <a:spLocks noGrp="1" noChangeArrowheads="1"/>
          </p:cNvSpPr>
          <p:nvPr>
            <p:ph idx="1"/>
          </p:nvPr>
        </p:nvSpPr>
        <p:spPr>
          <a:xfrm>
            <a:off x="457200" y="1295400"/>
            <a:ext cx="8229600" cy="5257800"/>
          </a:xfrm>
        </p:spPr>
        <p:txBody>
          <a:bodyPr/>
          <a:lstStyle/>
          <a:p>
            <a:pPr eaLnBrk="1" hangingPunct="1"/>
            <a:r>
              <a:rPr lang="en-US" altLang="en-US" sz="2800" smtClean="0"/>
              <a:t>Clearly a growing publicized problem</a:t>
            </a:r>
          </a:p>
          <a:p>
            <a:pPr lvl="1" eaLnBrk="1" hangingPunct="1"/>
            <a:r>
              <a:rPr lang="en-US" altLang="en-US" sz="2400" smtClean="0"/>
              <a:t>from “Wily Hacker” in 1986/87</a:t>
            </a:r>
          </a:p>
          <a:p>
            <a:pPr lvl="1" eaLnBrk="1" hangingPunct="1"/>
            <a:r>
              <a:rPr lang="en-US" altLang="en-US" sz="2400" smtClean="0"/>
              <a:t>to clearly escalating CERT stats</a:t>
            </a:r>
          </a:p>
          <a:p>
            <a:pPr eaLnBrk="1" hangingPunct="1"/>
            <a:r>
              <a:rPr lang="en-US" altLang="en-US" sz="2800" smtClean="0"/>
              <a:t>Range </a:t>
            </a:r>
          </a:p>
          <a:p>
            <a:pPr lvl="1" eaLnBrk="1" hangingPunct="1"/>
            <a:r>
              <a:rPr lang="en-US" altLang="en-US" sz="2400" smtClean="0"/>
              <a:t>benign: explore, still costs resources</a:t>
            </a:r>
          </a:p>
          <a:p>
            <a:pPr lvl="1" eaLnBrk="1" hangingPunct="1"/>
            <a:r>
              <a:rPr lang="en-US" altLang="en-US" sz="2400" smtClean="0"/>
              <a:t>serious: access/modify data, disrupt system</a:t>
            </a:r>
          </a:p>
          <a:p>
            <a:pPr eaLnBrk="1" hangingPunct="1"/>
            <a:r>
              <a:rPr lang="en-US" altLang="en-US" sz="2800" smtClean="0"/>
              <a:t>Led to the development of CERTs</a:t>
            </a:r>
          </a:p>
          <a:p>
            <a:pPr eaLnBrk="1" hangingPunct="1"/>
            <a:r>
              <a:rPr lang="en-US" altLang="en-US" sz="2800" smtClean="0"/>
              <a:t>Intruder techniques &amp; behavior patterns constantly shifting, have common features</a:t>
            </a:r>
            <a:endParaRPr lang="en-AU" altLang="en-US" sz="2800" smtClean="0"/>
          </a:p>
        </p:txBody>
      </p:sp>
      <p:sp>
        <p:nvSpPr>
          <p:cNvPr id="2" name="Slide Number Placeholder 1"/>
          <p:cNvSpPr>
            <a:spLocks noGrp="1"/>
          </p:cNvSpPr>
          <p:nvPr>
            <p:ph type="sldNum" sz="quarter" idx="12"/>
          </p:nvPr>
        </p:nvSpPr>
        <p:spPr/>
        <p:txBody>
          <a:bodyPr/>
          <a:lstStyle/>
          <a:p>
            <a:pPr>
              <a:defRPr/>
            </a:pPr>
            <a:fld id="{E395895C-4F04-4399-AB59-D92E3F06D1BC}" type="slidenum">
              <a:rPr lang="en-US" altLang="en-US" smtClean="0"/>
              <a:pPr>
                <a:defRPr/>
              </a:pPr>
              <a:t>93</a:t>
            </a:fld>
            <a:endParaRPr lang="en-US" altLang="en-US"/>
          </a:p>
        </p:txBody>
      </p:sp>
    </p:spTree>
    <p:extLst>
      <p:ext uri="{BB962C8B-B14F-4D97-AF65-F5344CB8AC3E}">
        <p14:creationId xmlns:p14="http://schemas.microsoft.com/office/powerpoint/2010/main" val="26463794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Examples of Intrusion</a:t>
            </a:r>
          </a:p>
        </p:txBody>
      </p:sp>
      <p:sp>
        <p:nvSpPr>
          <p:cNvPr id="16387" name="Rectangle 3"/>
          <p:cNvSpPr>
            <a:spLocks noGrp="1" noChangeArrowheads="1"/>
          </p:cNvSpPr>
          <p:nvPr>
            <p:ph idx="1"/>
          </p:nvPr>
        </p:nvSpPr>
        <p:spPr/>
        <p:txBody>
          <a:bodyPr>
            <a:normAutofit lnSpcReduction="10000"/>
          </a:bodyPr>
          <a:lstStyle/>
          <a:p>
            <a:pPr eaLnBrk="1" hangingPunct="1"/>
            <a:r>
              <a:rPr lang="en-US" altLang="en-US" sz="2800" smtClean="0">
                <a:cs typeface="Arial" pitchFamily="34" charset="0"/>
              </a:rPr>
              <a:t>Performing a remote root compromise of an e-mail server</a:t>
            </a:r>
          </a:p>
          <a:p>
            <a:pPr eaLnBrk="1" hangingPunct="1"/>
            <a:endParaRPr lang="en-US" altLang="en-US" sz="1800" smtClean="0">
              <a:cs typeface="Arial" pitchFamily="34" charset="0"/>
            </a:endParaRPr>
          </a:p>
          <a:p>
            <a:pPr eaLnBrk="1" hangingPunct="1"/>
            <a:r>
              <a:rPr lang="en-US" altLang="en-US" sz="2800" smtClean="0">
                <a:cs typeface="Arial" pitchFamily="34" charset="0"/>
              </a:rPr>
              <a:t>Defacing a Web server</a:t>
            </a:r>
          </a:p>
          <a:p>
            <a:pPr eaLnBrk="1" hangingPunct="1"/>
            <a:endParaRPr lang="en-US" altLang="en-US" sz="1800" smtClean="0">
              <a:cs typeface="Arial" pitchFamily="34" charset="0"/>
            </a:endParaRPr>
          </a:p>
          <a:p>
            <a:pPr eaLnBrk="1" hangingPunct="1"/>
            <a:r>
              <a:rPr lang="en-US" altLang="en-US" sz="2800" smtClean="0">
                <a:cs typeface="Arial" pitchFamily="34" charset="0"/>
              </a:rPr>
              <a:t>Guessing and cracking passwords</a:t>
            </a:r>
          </a:p>
          <a:p>
            <a:pPr eaLnBrk="1" hangingPunct="1"/>
            <a:endParaRPr lang="en-US" altLang="en-US" sz="1800" smtClean="0">
              <a:cs typeface="Arial" pitchFamily="34" charset="0"/>
            </a:endParaRPr>
          </a:p>
          <a:p>
            <a:pPr eaLnBrk="1" hangingPunct="1"/>
            <a:r>
              <a:rPr lang="en-US" altLang="en-US" sz="2800" smtClean="0">
                <a:cs typeface="Arial" pitchFamily="34" charset="0"/>
              </a:rPr>
              <a:t>Copying a database containing credit card numbers</a:t>
            </a:r>
          </a:p>
          <a:p>
            <a:pPr eaLnBrk="1" hangingPunct="1"/>
            <a:endParaRPr lang="en-US" altLang="en-US" sz="2000" smtClean="0">
              <a:cs typeface="Arial" pitchFamily="34" charset="0"/>
            </a:endParaRPr>
          </a:p>
          <a:p>
            <a:pPr eaLnBrk="1" hangingPunct="1"/>
            <a:r>
              <a:rPr lang="en-US" altLang="en-US" sz="2800" smtClean="0">
                <a:cs typeface="Arial" pitchFamily="34" charset="0"/>
              </a:rPr>
              <a:t>Viewing sensitive data, including payroll records and medical information, without authorization</a:t>
            </a:r>
          </a:p>
        </p:txBody>
      </p:sp>
      <p:sp>
        <p:nvSpPr>
          <p:cNvPr id="2" name="Slide Number Placeholder 1"/>
          <p:cNvSpPr>
            <a:spLocks noGrp="1"/>
          </p:cNvSpPr>
          <p:nvPr>
            <p:ph type="sldNum" sz="quarter" idx="12"/>
          </p:nvPr>
        </p:nvSpPr>
        <p:spPr/>
        <p:txBody>
          <a:bodyPr/>
          <a:lstStyle/>
          <a:p>
            <a:pPr>
              <a:defRPr/>
            </a:pPr>
            <a:fld id="{B6A7F44A-BE5D-49CA-BCB8-B54A9FE190EB}" type="slidenum">
              <a:rPr lang="en-US" altLang="en-US" smtClean="0"/>
              <a:pPr>
                <a:defRPr/>
              </a:pPr>
              <a:t>94</a:t>
            </a:fld>
            <a:endParaRPr lang="en-US" altLang="en-US"/>
          </a:p>
        </p:txBody>
      </p:sp>
    </p:spTree>
    <p:extLst>
      <p:ext uri="{BB962C8B-B14F-4D97-AF65-F5344CB8AC3E}">
        <p14:creationId xmlns:p14="http://schemas.microsoft.com/office/powerpoint/2010/main" val="19394906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Examples of Intrusion</a:t>
            </a:r>
          </a:p>
        </p:txBody>
      </p:sp>
      <p:sp>
        <p:nvSpPr>
          <p:cNvPr id="17411" name="Rectangle 3"/>
          <p:cNvSpPr>
            <a:spLocks noGrp="1" noChangeArrowheads="1"/>
          </p:cNvSpPr>
          <p:nvPr>
            <p:ph idx="1"/>
          </p:nvPr>
        </p:nvSpPr>
        <p:spPr/>
        <p:txBody>
          <a:bodyPr/>
          <a:lstStyle/>
          <a:p>
            <a:pPr eaLnBrk="1" hangingPunct="1"/>
            <a:r>
              <a:rPr lang="en-US" altLang="en-US" sz="2800" smtClean="0">
                <a:cs typeface="Arial" pitchFamily="34" charset="0"/>
              </a:rPr>
              <a:t>Running a packet sniffer on a workstation to capture usernames and passwords</a:t>
            </a:r>
          </a:p>
          <a:p>
            <a:pPr eaLnBrk="1" hangingPunct="1"/>
            <a:endParaRPr lang="en-US" altLang="en-US" sz="2800" smtClean="0">
              <a:cs typeface="Arial" pitchFamily="34" charset="0"/>
            </a:endParaRPr>
          </a:p>
          <a:p>
            <a:pPr eaLnBrk="1" hangingPunct="1"/>
            <a:r>
              <a:rPr lang="en-US" altLang="en-US" sz="2800" smtClean="0">
                <a:cs typeface="Arial" pitchFamily="34" charset="0"/>
              </a:rPr>
              <a:t>Using a permission error on an anonymous FTP server to distribute pirated software and music files</a:t>
            </a:r>
          </a:p>
          <a:p>
            <a:pPr eaLnBrk="1" hangingPunct="1"/>
            <a:endParaRPr lang="en-US" altLang="en-US" sz="2800" smtClean="0">
              <a:cs typeface="Arial" pitchFamily="34" charset="0"/>
            </a:endParaRPr>
          </a:p>
          <a:p>
            <a:pPr eaLnBrk="1" hangingPunct="1"/>
            <a:r>
              <a:rPr lang="en-US" altLang="en-US" sz="2800" smtClean="0">
                <a:cs typeface="Arial" pitchFamily="34" charset="0"/>
              </a:rPr>
              <a:t>Dialing into an unsecured modem and gaining internal network access</a:t>
            </a:r>
          </a:p>
          <a:p>
            <a:pPr eaLnBrk="1" hangingPunct="1"/>
            <a:endParaRPr lang="en-US" altLang="en-US" sz="2800" smtClean="0">
              <a:cs typeface="Arial" pitchFamily="34" charset="0"/>
            </a:endParaRPr>
          </a:p>
        </p:txBody>
      </p:sp>
      <p:sp>
        <p:nvSpPr>
          <p:cNvPr id="2" name="Slide Number Placeholder 1"/>
          <p:cNvSpPr>
            <a:spLocks noGrp="1"/>
          </p:cNvSpPr>
          <p:nvPr>
            <p:ph type="sldNum" sz="quarter" idx="12"/>
          </p:nvPr>
        </p:nvSpPr>
        <p:spPr/>
        <p:txBody>
          <a:bodyPr/>
          <a:lstStyle/>
          <a:p>
            <a:pPr>
              <a:defRPr/>
            </a:pPr>
            <a:fld id="{0D3C30EC-5667-42A9-826A-3EAAAA791950}" type="slidenum">
              <a:rPr lang="en-US" altLang="en-US" smtClean="0"/>
              <a:pPr>
                <a:defRPr/>
              </a:pPr>
              <a:t>95</a:t>
            </a:fld>
            <a:endParaRPr lang="en-US" altLang="en-US"/>
          </a:p>
        </p:txBody>
      </p:sp>
    </p:spTree>
    <p:extLst>
      <p:ext uri="{BB962C8B-B14F-4D97-AF65-F5344CB8AC3E}">
        <p14:creationId xmlns:p14="http://schemas.microsoft.com/office/powerpoint/2010/main" val="36404994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mtClean="0"/>
              <a:t>Examples of Intrusion</a:t>
            </a:r>
          </a:p>
        </p:txBody>
      </p:sp>
      <p:sp>
        <p:nvSpPr>
          <p:cNvPr id="18435" name="Rectangle 3"/>
          <p:cNvSpPr>
            <a:spLocks noGrp="1" noChangeArrowheads="1"/>
          </p:cNvSpPr>
          <p:nvPr>
            <p:ph idx="1"/>
          </p:nvPr>
        </p:nvSpPr>
        <p:spPr/>
        <p:txBody>
          <a:bodyPr/>
          <a:lstStyle/>
          <a:p>
            <a:pPr eaLnBrk="1" hangingPunct="1"/>
            <a:r>
              <a:rPr lang="en-US" altLang="en-US" sz="2800" smtClean="0">
                <a:cs typeface="Arial" pitchFamily="34" charset="0"/>
              </a:rPr>
              <a:t>Posing as an executive, calling the help desk, resetting the executive’s e-mail password, and learning the new password</a:t>
            </a:r>
          </a:p>
          <a:p>
            <a:pPr eaLnBrk="1" hangingPunct="1"/>
            <a:endParaRPr lang="en-US" altLang="en-US" sz="2800" smtClean="0">
              <a:cs typeface="Arial" pitchFamily="34" charset="0"/>
            </a:endParaRPr>
          </a:p>
          <a:p>
            <a:pPr eaLnBrk="1" hangingPunct="1"/>
            <a:r>
              <a:rPr lang="en-US" altLang="en-US" sz="2800" smtClean="0">
                <a:cs typeface="Arial" pitchFamily="34" charset="0"/>
              </a:rPr>
              <a:t>Using an unattended, logged-in workstation without permission</a:t>
            </a:r>
          </a:p>
        </p:txBody>
      </p:sp>
      <p:sp>
        <p:nvSpPr>
          <p:cNvPr id="2" name="Slide Number Placeholder 1"/>
          <p:cNvSpPr>
            <a:spLocks noGrp="1"/>
          </p:cNvSpPr>
          <p:nvPr>
            <p:ph type="sldNum" sz="quarter" idx="12"/>
          </p:nvPr>
        </p:nvSpPr>
        <p:spPr/>
        <p:txBody>
          <a:bodyPr/>
          <a:lstStyle/>
          <a:p>
            <a:pPr>
              <a:defRPr/>
            </a:pPr>
            <a:fld id="{BA7722CC-31B6-4FF9-A912-D8F2777B1AB0}" type="slidenum">
              <a:rPr lang="en-US" altLang="en-US" smtClean="0"/>
              <a:pPr>
                <a:defRPr/>
              </a:pPr>
              <a:t>96</a:t>
            </a:fld>
            <a:endParaRPr lang="en-US" altLang="en-US"/>
          </a:p>
        </p:txBody>
      </p:sp>
    </p:spTree>
    <p:extLst>
      <p:ext uri="{BB962C8B-B14F-4D97-AF65-F5344CB8AC3E}">
        <p14:creationId xmlns:p14="http://schemas.microsoft.com/office/powerpoint/2010/main" val="3911283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AU" altLang="en-US" dirty="0"/>
              <a:t>Intruders</a:t>
            </a:r>
            <a:endParaRPr lang="en-AU" altLang="en-US" dirty="0" smtClean="0"/>
          </a:p>
        </p:txBody>
      </p:sp>
      <p:sp>
        <p:nvSpPr>
          <p:cNvPr id="62467" name="Rectangle 3"/>
          <p:cNvSpPr>
            <a:spLocks noGrp="1" noChangeArrowheads="1"/>
          </p:cNvSpPr>
          <p:nvPr>
            <p:ph idx="1"/>
          </p:nvPr>
        </p:nvSpPr>
        <p:spPr/>
        <p:txBody>
          <a:bodyPr/>
          <a:lstStyle/>
          <a:p>
            <a:pPr eaLnBrk="1" hangingPunct="1"/>
            <a:r>
              <a:rPr lang="en-US" altLang="en-US" sz="2800" smtClean="0"/>
              <a:t>have considered:</a:t>
            </a:r>
          </a:p>
          <a:p>
            <a:pPr lvl="1" eaLnBrk="1" hangingPunct="1"/>
            <a:r>
              <a:rPr lang="en-US" altLang="en-US" smtClean="0"/>
              <a:t>problem of intrusion, behavior and techniques</a:t>
            </a:r>
          </a:p>
          <a:p>
            <a:pPr lvl="1" eaLnBrk="1" hangingPunct="1"/>
            <a:r>
              <a:rPr lang="en-US" altLang="en-US" smtClean="0"/>
              <a:t>intrusion detection (statistical &amp; rule-based)</a:t>
            </a:r>
          </a:p>
          <a:p>
            <a:pPr lvl="1" eaLnBrk="1" hangingPunct="1"/>
            <a:r>
              <a:rPr lang="en-US" altLang="en-US" smtClean="0"/>
              <a:t>password management</a:t>
            </a:r>
          </a:p>
          <a:p>
            <a:pPr lvl="1" eaLnBrk="1" hangingPunct="1"/>
            <a:endParaRPr lang="en-US" altLang="en-US" smtClean="0"/>
          </a:p>
          <a:p>
            <a:pPr lvl="1" eaLnBrk="1" hangingPunct="1"/>
            <a:endParaRPr lang="en-AU" altLang="en-US" smtClean="0"/>
          </a:p>
        </p:txBody>
      </p:sp>
      <p:sp>
        <p:nvSpPr>
          <p:cNvPr id="2" name="Slide Number Placeholder 1"/>
          <p:cNvSpPr>
            <a:spLocks noGrp="1"/>
          </p:cNvSpPr>
          <p:nvPr>
            <p:ph type="sldNum" sz="quarter" idx="12"/>
          </p:nvPr>
        </p:nvSpPr>
        <p:spPr/>
        <p:txBody>
          <a:bodyPr/>
          <a:lstStyle/>
          <a:p>
            <a:pPr>
              <a:defRPr/>
            </a:pPr>
            <a:fld id="{BFBED423-DF55-471E-B838-FECE2135BA28}" type="slidenum">
              <a:rPr lang="en-US" altLang="en-US" smtClean="0"/>
              <a:pPr>
                <a:defRPr/>
              </a:pPr>
              <a:t>97</a:t>
            </a:fld>
            <a:endParaRPr lang="en-US" altLang="en-US"/>
          </a:p>
        </p:txBody>
      </p:sp>
    </p:spTree>
    <p:extLst>
      <p:ext uri="{BB962C8B-B14F-4D97-AF65-F5344CB8AC3E}">
        <p14:creationId xmlns:p14="http://schemas.microsoft.com/office/powerpoint/2010/main" val="10915728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AU" altLang="en-US" sz="4000" smtClean="0"/>
              <a:t>Viruses and Other Malicious Content</a:t>
            </a:r>
          </a:p>
        </p:txBody>
      </p:sp>
      <p:sp>
        <p:nvSpPr>
          <p:cNvPr id="6147" name="Rectangle 3"/>
          <p:cNvSpPr>
            <a:spLocks noGrp="1" noChangeArrowheads="1"/>
          </p:cNvSpPr>
          <p:nvPr>
            <p:ph idx="1"/>
          </p:nvPr>
        </p:nvSpPr>
        <p:spPr>
          <a:xfrm>
            <a:off x="590550" y="1557338"/>
            <a:ext cx="8229600" cy="4525962"/>
          </a:xfrm>
        </p:spPr>
        <p:txBody>
          <a:bodyPr/>
          <a:lstStyle/>
          <a:p>
            <a:pPr eaLnBrk="1" hangingPunct="1"/>
            <a:r>
              <a:rPr lang="en-AU" altLang="en-US" sz="2800" smtClean="0"/>
              <a:t>Computer viruses have got a lot of publicity </a:t>
            </a:r>
          </a:p>
          <a:p>
            <a:pPr eaLnBrk="1" hangingPunct="1"/>
            <a:r>
              <a:rPr lang="en-AU" altLang="en-US" sz="2800" smtClean="0"/>
              <a:t>One of a family of </a:t>
            </a:r>
            <a:r>
              <a:rPr lang="en-AU" altLang="en-US" sz="2800" b="1" smtClean="0"/>
              <a:t>malicious software</a:t>
            </a:r>
            <a:r>
              <a:rPr lang="en-AU" altLang="en-US" sz="2800" smtClean="0"/>
              <a:t> </a:t>
            </a:r>
          </a:p>
          <a:p>
            <a:pPr eaLnBrk="1" hangingPunct="1"/>
            <a:r>
              <a:rPr lang="en-AU" altLang="en-US" sz="2800" smtClean="0"/>
              <a:t>Effects usually obvious </a:t>
            </a:r>
          </a:p>
          <a:p>
            <a:pPr eaLnBrk="1" hangingPunct="1"/>
            <a:r>
              <a:rPr lang="en-AU" altLang="en-US" sz="2800" smtClean="0"/>
              <a:t>Have figured in news reports, fiction, movies</a:t>
            </a:r>
          </a:p>
          <a:p>
            <a:pPr eaLnBrk="1" hangingPunct="1"/>
            <a:r>
              <a:rPr lang="en-AU" altLang="en-US" sz="2800" smtClean="0"/>
              <a:t>Getting more attention than deserve </a:t>
            </a:r>
          </a:p>
          <a:p>
            <a:pPr eaLnBrk="1" hangingPunct="1"/>
            <a:r>
              <a:rPr lang="en-AU" altLang="en-US" sz="2800" smtClean="0"/>
              <a:t>Are a concern though </a:t>
            </a:r>
          </a:p>
        </p:txBody>
      </p:sp>
      <p:sp>
        <p:nvSpPr>
          <p:cNvPr id="2" name="Slide Number Placeholder 1"/>
          <p:cNvSpPr>
            <a:spLocks noGrp="1"/>
          </p:cNvSpPr>
          <p:nvPr>
            <p:ph type="sldNum" sz="quarter" idx="12"/>
          </p:nvPr>
        </p:nvSpPr>
        <p:spPr/>
        <p:txBody>
          <a:bodyPr/>
          <a:lstStyle/>
          <a:p>
            <a:pPr>
              <a:defRPr/>
            </a:pPr>
            <a:fld id="{84DB53F1-BBEC-429A-950F-BA52B39FF4B4}" type="slidenum">
              <a:rPr lang="en-US" altLang="en-US" smtClean="0"/>
              <a:pPr>
                <a:defRPr/>
              </a:pPr>
              <a:t>98</a:t>
            </a:fld>
            <a:endParaRPr lang="en-US" altLang="en-US"/>
          </a:p>
        </p:txBody>
      </p:sp>
    </p:spTree>
    <p:extLst>
      <p:ext uri="{BB962C8B-B14F-4D97-AF65-F5344CB8AC3E}">
        <p14:creationId xmlns:p14="http://schemas.microsoft.com/office/powerpoint/2010/main" val="165619496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Malicious Software</a:t>
            </a:r>
            <a:endParaRPr lang="en-AU" altLang="en-US" smtClean="0"/>
          </a:p>
        </p:txBody>
      </p:sp>
      <p:pic>
        <p:nvPicPr>
          <p:cNvPr id="7171" name="Picture 5" descr="Ch19. Taxonomy.pdf                                             002F6F4DMacintosh HD                   B83AE914:"/>
          <p:cNvPicPr>
            <a:picLocks noChangeAspect="1" noChangeArrowheads="1"/>
          </p:cNvPicPr>
          <p:nvPr/>
        </p:nvPicPr>
        <p:blipFill>
          <a:blip r:embed="rId3">
            <a:extLst>
              <a:ext uri="{28A0092B-C50C-407E-A947-70E740481C1C}">
                <a14:useLocalDpi xmlns:a14="http://schemas.microsoft.com/office/drawing/2010/main" val="0"/>
              </a:ext>
            </a:extLst>
          </a:blip>
          <a:srcRect l="3580" t="4633" r="3580" b="18529"/>
          <a:stretch>
            <a:fillRect/>
          </a:stretch>
        </p:blipFill>
        <p:spPr bwMode="auto">
          <a:xfrm>
            <a:off x="838200" y="1600200"/>
            <a:ext cx="7469188" cy="4776788"/>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CDEEE56A-8B76-47E5-8D86-4654584741E4}" type="slidenum">
              <a:rPr lang="en-US" altLang="en-US" smtClean="0"/>
              <a:pPr>
                <a:defRPr/>
              </a:pPr>
              <a:t>99</a:t>
            </a:fld>
            <a:endParaRPr lang="en-US" altLang="en-US"/>
          </a:p>
        </p:txBody>
      </p:sp>
    </p:spTree>
    <p:extLst>
      <p:ext uri="{BB962C8B-B14F-4D97-AF65-F5344CB8AC3E}">
        <p14:creationId xmlns:p14="http://schemas.microsoft.com/office/powerpoint/2010/main" val="423780384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mtClean="0"/>
              <a:t>Malicious Software</a:t>
            </a:r>
            <a:endParaRPr lang="en-AU" altLang="en-US" smtClean="0"/>
          </a:p>
        </p:txBody>
      </p:sp>
      <p:sp>
        <p:nvSpPr>
          <p:cNvPr id="2" name="Rectangle 1"/>
          <p:cNvSpPr/>
          <p:nvPr/>
        </p:nvSpPr>
        <p:spPr>
          <a:xfrm>
            <a:off x="684213" y="1403350"/>
            <a:ext cx="7704137" cy="3970338"/>
          </a:xfrm>
          <a:prstGeom prst="rect">
            <a:avLst/>
          </a:prstGeom>
        </p:spPr>
        <p:txBody>
          <a:bodyPr>
            <a:spAutoFit/>
          </a:bodyPr>
          <a:lstStyle/>
          <a:p>
            <a:pPr marL="457200" indent="-457200">
              <a:buFont typeface="Arial" panose="020B0604020202020204" pitchFamily="34" charset="0"/>
              <a:buChar char="•"/>
              <a:defRPr/>
            </a:pPr>
            <a:r>
              <a:rPr lang="en-US" altLang="en-US" sz="2800" dirty="0">
                <a:latin typeface="+mn-lt"/>
                <a:ea typeface="ＭＳ Ｐゴシック" pitchFamily="-107" charset="-128"/>
                <a:cs typeface="Arial" panose="020B0604020202020204" pitchFamily="34" charset="0"/>
              </a:rPr>
              <a:t>The terminology used for malicious software presents problems </a:t>
            </a:r>
          </a:p>
          <a:p>
            <a:pPr marL="457200" indent="-457200">
              <a:buFont typeface="Arial" panose="020B0604020202020204" pitchFamily="34" charset="0"/>
              <a:buChar char="•"/>
              <a:defRPr/>
            </a:pPr>
            <a:endParaRPr lang="en-US" altLang="en-US" sz="2800" dirty="0">
              <a:latin typeface="+mn-lt"/>
              <a:ea typeface="ＭＳ Ｐゴシック" pitchFamily="-107" charset="-128"/>
              <a:cs typeface="Arial" panose="020B0604020202020204" pitchFamily="34" charset="0"/>
            </a:endParaRPr>
          </a:p>
          <a:p>
            <a:pPr marL="457200" indent="-457200">
              <a:buFont typeface="Arial" panose="020B0604020202020204" pitchFamily="34" charset="0"/>
              <a:buChar char="•"/>
              <a:defRPr/>
            </a:pPr>
            <a:r>
              <a:rPr lang="en-US" altLang="en-US" sz="2800" dirty="0">
                <a:latin typeface="+mn-lt"/>
                <a:ea typeface="ＭＳ Ｐゴシック" pitchFamily="-107" charset="-128"/>
                <a:cs typeface="Arial" panose="020B0604020202020204" pitchFamily="34" charset="0"/>
              </a:rPr>
              <a:t>Because of a lack of universal agreement on all terms and because of overlap</a:t>
            </a:r>
          </a:p>
          <a:p>
            <a:pPr marL="457200" indent="-457200">
              <a:buFont typeface="Arial" panose="020B0604020202020204" pitchFamily="34" charset="0"/>
              <a:buChar char="•"/>
              <a:defRPr/>
            </a:pPr>
            <a:endParaRPr lang="en-US" altLang="en-US" sz="2800" dirty="0">
              <a:latin typeface="+mn-lt"/>
              <a:ea typeface="ＭＳ Ｐゴシック" pitchFamily="-107" charset="-128"/>
              <a:cs typeface="Arial" panose="020B0604020202020204" pitchFamily="34" charset="0"/>
            </a:endParaRPr>
          </a:p>
          <a:p>
            <a:pPr marL="457200" indent="-457200">
              <a:buFont typeface="Arial" panose="020B0604020202020204" pitchFamily="34" charset="0"/>
              <a:buChar char="•"/>
              <a:defRPr/>
            </a:pPr>
            <a:r>
              <a:rPr lang="en-US" altLang="en-US" sz="2800" dirty="0">
                <a:latin typeface="+mn-lt"/>
                <a:ea typeface="ＭＳ Ｐゴシック" pitchFamily="-107" charset="-128"/>
                <a:cs typeface="Arial" panose="020B0604020202020204" pitchFamily="34" charset="0"/>
              </a:rPr>
              <a:t>Stallings Table 21.1, and this diagram from 3/e, provide a useful taxonomy</a:t>
            </a:r>
          </a:p>
          <a:p>
            <a:pPr marL="457200" indent="-457200">
              <a:buFont typeface="Arial" panose="020B0604020202020204" pitchFamily="34" charset="0"/>
              <a:buChar char="•"/>
              <a:defRPr/>
            </a:pPr>
            <a:endParaRPr lang="en-US" altLang="en-US" sz="2800" dirty="0">
              <a:latin typeface="+mn-lt"/>
              <a:ea typeface="ＭＳ Ｐゴシック" pitchFamily="-107" charset="-128"/>
              <a:cs typeface="Arial" panose="020B0604020202020204" pitchFamily="34" charset="0"/>
            </a:endParaRPr>
          </a:p>
        </p:txBody>
      </p:sp>
      <p:sp>
        <p:nvSpPr>
          <p:cNvPr id="3" name="Slide Number Placeholder 2"/>
          <p:cNvSpPr>
            <a:spLocks noGrp="1"/>
          </p:cNvSpPr>
          <p:nvPr>
            <p:ph type="sldNum" sz="quarter" idx="12"/>
          </p:nvPr>
        </p:nvSpPr>
        <p:spPr/>
        <p:txBody>
          <a:bodyPr/>
          <a:lstStyle/>
          <a:p>
            <a:pPr>
              <a:defRPr/>
            </a:pPr>
            <a:fld id="{79F3CEF5-CCF2-4D4C-BC91-A8B80F033F07}" type="slidenum">
              <a:rPr lang="en-US" altLang="en-US" smtClean="0"/>
              <a:pPr>
                <a:defRPr/>
              </a:pPr>
              <a:t>100</a:t>
            </a:fld>
            <a:endParaRPr lang="en-US" altLang="en-US"/>
          </a:p>
        </p:txBody>
      </p:sp>
    </p:spTree>
    <p:extLst>
      <p:ext uri="{BB962C8B-B14F-4D97-AF65-F5344CB8AC3E}">
        <p14:creationId xmlns:p14="http://schemas.microsoft.com/office/powerpoint/2010/main" val="409198334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Malicious Software</a:t>
            </a:r>
            <a:endParaRPr lang="en-AU" altLang="en-US" smtClean="0"/>
          </a:p>
        </p:txBody>
      </p:sp>
      <p:sp>
        <p:nvSpPr>
          <p:cNvPr id="2" name="Rectangle 1"/>
          <p:cNvSpPr/>
          <p:nvPr/>
        </p:nvSpPr>
        <p:spPr>
          <a:xfrm>
            <a:off x="611188" y="1304925"/>
            <a:ext cx="8281987" cy="4832350"/>
          </a:xfrm>
          <a:prstGeom prst="rect">
            <a:avLst/>
          </a:prstGeom>
        </p:spPr>
        <p:txBody>
          <a:bodyPr>
            <a:spAutoFit/>
          </a:bodyPr>
          <a:lstStyle/>
          <a:p>
            <a:pPr marL="457200" indent="-457200">
              <a:buFont typeface="Arial" panose="020B0604020202020204" pitchFamily="34" charset="0"/>
              <a:buChar char="•"/>
              <a:defRPr/>
            </a:pPr>
            <a:r>
              <a:rPr lang="en-AU" altLang="en-US" sz="2800" dirty="0">
                <a:latin typeface="+mn-lt"/>
                <a:ea typeface="ＭＳ Ｐゴシック" pitchFamily="-107" charset="-128"/>
                <a:cs typeface="Arial" panose="020B0604020202020204" pitchFamily="34" charset="0"/>
              </a:rPr>
              <a:t>It can be divided into two categories: those that need a host program (being a program fragment </a:t>
            </a:r>
            <a:r>
              <a:rPr lang="en-AU" altLang="en-US" sz="2800" dirty="0" err="1">
                <a:latin typeface="+mn-lt"/>
                <a:ea typeface="ＭＳ Ｐゴシック" pitchFamily="-107" charset="-128"/>
                <a:cs typeface="Arial" panose="020B0604020202020204" pitchFamily="34" charset="0"/>
              </a:rPr>
              <a:t>eg</a:t>
            </a:r>
            <a:r>
              <a:rPr lang="en-AU" altLang="en-US" sz="2800" dirty="0">
                <a:latin typeface="+mn-lt"/>
                <a:ea typeface="ＭＳ Ｐゴシック" pitchFamily="-107" charset="-128"/>
                <a:cs typeface="Arial" panose="020B0604020202020204" pitchFamily="34" charset="0"/>
              </a:rPr>
              <a:t> virus)</a:t>
            </a:r>
          </a:p>
          <a:p>
            <a:pPr marL="457200" indent="-457200">
              <a:buFont typeface="Arial" panose="020B0604020202020204" pitchFamily="34" charset="0"/>
              <a:buChar char="•"/>
              <a:defRPr/>
            </a:pPr>
            <a:endParaRPr lang="en-AU" altLang="en-US" sz="2800" dirty="0">
              <a:latin typeface="+mn-lt"/>
              <a:ea typeface="ＭＳ Ｐゴシック" pitchFamily="-107" charset="-128"/>
              <a:cs typeface="Arial" panose="020B0604020202020204" pitchFamily="34" charset="0"/>
            </a:endParaRPr>
          </a:p>
          <a:p>
            <a:pPr marL="457200" indent="-457200">
              <a:buFont typeface="Arial" panose="020B0604020202020204" pitchFamily="34" charset="0"/>
              <a:buChar char="•"/>
              <a:defRPr/>
            </a:pPr>
            <a:r>
              <a:rPr lang="en-AU" altLang="en-US" sz="2800" dirty="0">
                <a:latin typeface="+mn-lt"/>
                <a:ea typeface="ＭＳ Ｐゴシック" pitchFamily="-107" charset="-128"/>
                <a:cs typeface="Arial" panose="020B0604020202020204" pitchFamily="34" charset="0"/>
              </a:rPr>
              <a:t>Those that are independent programs (</a:t>
            </a:r>
            <a:r>
              <a:rPr lang="en-AU" altLang="en-US" sz="2800" dirty="0" err="1">
                <a:latin typeface="+mn-lt"/>
                <a:ea typeface="ＭＳ Ｐゴシック" pitchFamily="-107" charset="-128"/>
                <a:cs typeface="Arial" panose="020B0604020202020204" pitchFamily="34" charset="0"/>
              </a:rPr>
              <a:t>eg</a:t>
            </a:r>
            <a:r>
              <a:rPr lang="en-AU" altLang="en-US" sz="2800" dirty="0">
                <a:latin typeface="+mn-lt"/>
                <a:ea typeface="ＭＳ Ｐゴシック" pitchFamily="-107" charset="-128"/>
                <a:cs typeface="Arial" panose="020B0604020202020204" pitchFamily="34" charset="0"/>
              </a:rPr>
              <a:t> worm)</a:t>
            </a:r>
          </a:p>
          <a:p>
            <a:pPr marL="457200" indent="-457200">
              <a:buFont typeface="Arial" panose="020B0604020202020204" pitchFamily="34" charset="0"/>
              <a:buChar char="•"/>
              <a:defRPr/>
            </a:pPr>
            <a:endParaRPr lang="en-AU" altLang="en-US" sz="2800" dirty="0">
              <a:latin typeface="+mn-lt"/>
              <a:ea typeface="ＭＳ Ｐゴシック" pitchFamily="-107" charset="-128"/>
              <a:cs typeface="Arial" panose="020B0604020202020204" pitchFamily="34" charset="0"/>
            </a:endParaRPr>
          </a:p>
          <a:p>
            <a:pPr marL="457200" indent="-457200">
              <a:buFont typeface="Arial" panose="020B0604020202020204" pitchFamily="34" charset="0"/>
              <a:buChar char="•"/>
              <a:defRPr/>
            </a:pPr>
            <a:r>
              <a:rPr lang="en-AU" altLang="en-US" sz="2800" dirty="0">
                <a:latin typeface="+mn-lt"/>
                <a:ea typeface="ＭＳ Ｐゴシック" pitchFamily="-107" charset="-128"/>
                <a:cs typeface="Arial" panose="020B0604020202020204" pitchFamily="34" charset="0"/>
              </a:rPr>
              <a:t>Alternatively one can also differentiate between those software threats that do not replicate (are activated by a trigger)</a:t>
            </a:r>
          </a:p>
          <a:p>
            <a:pPr marL="457200" indent="-457200">
              <a:buFont typeface="Arial" panose="020B0604020202020204" pitchFamily="34" charset="0"/>
              <a:buChar char="•"/>
              <a:defRPr/>
            </a:pPr>
            <a:endParaRPr lang="en-AU" altLang="en-US" sz="2800" dirty="0">
              <a:latin typeface="+mn-lt"/>
              <a:ea typeface="ＭＳ Ｐゴシック" pitchFamily="-107" charset="-128"/>
              <a:cs typeface="Arial" panose="020B0604020202020204" pitchFamily="34" charset="0"/>
            </a:endParaRPr>
          </a:p>
          <a:p>
            <a:pPr marL="457200" indent="-457200">
              <a:buFont typeface="Arial" panose="020B0604020202020204" pitchFamily="34" charset="0"/>
              <a:buChar char="•"/>
              <a:defRPr/>
            </a:pPr>
            <a:r>
              <a:rPr lang="en-AU" altLang="en-US" sz="2800" dirty="0">
                <a:latin typeface="+mn-lt"/>
                <a:ea typeface="ＭＳ Ｐゴシック" pitchFamily="-107" charset="-128"/>
                <a:cs typeface="Arial" panose="020B0604020202020204" pitchFamily="34" charset="0"/>
              </a:rPr>
              <a:t>Those that do (producing copies of themselves)</a:t>
            </a:r>
          </a:p>
        </p:txBody>
      </p:sp>
      <p:sp>
        <p:nvSpPr>
          <p:cNvPr id="3" name="Slide Number Placeholder 2"/>
          <p:cNvSpPr>
            <a:spLocks noGrp="1"/>
          </p:cNvSpPr>
          <p:nvPr>
            <p:ph type="sldNum" sz="quarter" idx="12"/>
          </p:nvPr>
        </p:nvSpPr>
        <p:spPr/>
        <p:txBody>
          <a:bodyPr/>
          <a:lstStyle/>
          <a:p>
            <a:pPr>
              <a:defRPr/>
            </a:pPr>
            <a:fld id="{C7E8CECE-3ED5-4461-B4FF-784A6C9A958B}" type="slidenum">
              <a:rPr lang="en-US" altLang="en-US" smtClean="0"/>
              <a:pPr>
                <a:defRPr/>
              </a:pPr>
              <a:t>101</a:t>
            </a:fld>
            <a:endParaRPr lang="en-US" altLang="en-US"/>
          </a:p>
        </p:txBody>
      </p:sp>
    </p:spTree>
    <p:extLst>
      <p:ext uri="{BB962C8B-B14F-4D97-AF65-F5344CB8AC3E}">
        <p14:creationId xmlns:p14="http://schemas.microsoft.com/office/powerpoint/2010/main" val="227590978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en-US" dirty="0"/>
              <a:t>Malicious Software</a:t>
            </a:r>
            <a:endParaRPr lang="en-AU" altLang="en-US" dirty="0" smtClean="0"/>
          </a:p>
        </p:txBody>
      </p:sp>
      <p:sp>
        <p:nvSpPr>
          <p:cNvPr id="62467" name="Rectangle 3"/>
          <p:cNvSpPr>
            <a:spLocks noGrp="1" noChangeArrowheads="1"/>
          </p:cNvSpPr>
          <p:nvPr>
            <p:ph idx="1"/>
          </p:nvPr>
        </p:nvSpPr>
        <p:spPr/>
        <p:txBody>
          <a:bodyPr/>
          <a:lstStyle/>
          <a:p>
            <a:pPr eaLnBrk="1" hangingPunct="1"/>
            <a:r>
              <a:rPr lang="en-US" altLang="en-US" smtClean="0"/>
              <a:t>have considered:</a:t>
            </a:r>
          </a:p>
          <a:p>
            <a:pPr lvl="1" eaLnBrk="1" hangingPunct="1"/>
            <a:r>
              <a:rPr lang="en-US" altLang="en-US" smtClean="0"/>
              <a:t>various malicious programs</a:t>
            </a:r>
          </a:p>
          <a:p>
            <a:pPr lvl="1" eaLnBrk="1" hangingPunct="1"/>
            <a:r>
              <a:rPr lang="en-US" altLang="en-US" smtClean="0"/>
              <a:t>trapdoor, logic bomb, trojan horse, zombie</a:t>
            </a:r>
          </a:p>
          <a:p>
            <a:pPr lvl="1" eaLnBrk="1" hangingPunct="1"/>
            <a:r>
              <a:rPr lang="en-US" altLang="en-US" smtClean="0"/>
              <a:t>viruses</a:t>
            </a:r>
          </a:p>
          <a:p>
            <a:pPr lvl="1" eaLnBrk="1" hangingPunct="1"/>
            <a:r>
              <a:rPr lang="en-US" altLang="en-US" smtClean="0"/>
              <a:t>worms</a:t>
            </a:r>
          </a:p>
          <a:p>
            <a:pPr lvl="1" eaLnBrk="1" hangingPunct="1"/>
            <a:r>
              <a:rPr lang="en-US" altLang="en-US" smtClean="0"/>
              <a:t>distributed denial of service attacks</a:t>
            </a:r>
          </a:p>
          <a:p>
            <a:pPr lvl="1" eaLnBrk="1" hangingPunct="1"/>
            <a:endParaRPr lang="en-AU" altLang="en-US" smtClean="0"/>
          </a:p>
        </p:txBody>
      </p:sp>
      <p:sp>
        <p:nvSpPr>
          <p:cNvPr id="2" name="Slide Number Placeholder 1"/>
          <p:cNvSpPr>
            <a:spLocks noGrp="1"/>
          </p:cNvSpPr>
          <p:nvPr>
            <p:ph type="sldNum" sz="quarter" idx="12"/>
          </p:nvPr>
        </p:nvSpPr>
        <p:spPr/>
        <p:txBody>
          <a:bodyPr/>
          <a:lstStyle/>
          <a:p>
            <a:pPr>
              <a:defRPr/>
            </a:pPr>
            <a:fld id="{9AD51CEC-BF9B-43C7-9291-DF107C5B3EBC}" type="slidenum">
              <a:rPr lang="en-US" altLang="en-US" smtClean="0"/>
              <a:pPr>
                <a:defRPr/>
              </a:pPr>
              <a:t>102</a:t>
            </a:fld>
            <a:endParaRPr lang="en-US" altLang="en-US"/>
          </a:p>
        </p:txBody>
      </p:sp>
    </p:spTree>
    <p:extLst>
      <p:ext uri="{BB962C8B-B14F-4D97-AF65-F5344CB8AC3E}">
        <p14:creationId xmlns:p14="http://schemas.microsoft.com/office/powerpoint/2010/main" val="23985705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AU" altLang="en-US" smtClean="0"/>
              <a:t>What is a Firewall?</a:t>
            </a:r>
          </a:p>
        </p:txBody>
      </p:sp>
      <p:sp>
        <p:nvSpPr>
          <p:cNvPr id="5123" name="Rectangle 3"/>
          <p:cNvSpPr>
            <a:spLocks noGrp="1" noChangeArrowheads="1"/>
          </p:cNvSpPr>
          <p:nvPr>
            <p:ph idx="1"/>
          </p:nvPr>
        </p:nvSpPr>
        <p:spPr>
          <a:xfrm>
            <a:off x="457200" y="1676400"/>
            <a:ext cx="8229600" cy="4876800"/>
          </a:xfrm>
        </p:spPr>
        <p:txBody>
          <a:bodyPr/>
          <a:lstStyle/>
          <a:p>
            <a:pPr marL="228600" indent="-228600" eaLnBrk="1" hangingPunct="1">
              <a:buFont typeface="Arial" charset="0"/>
              <a:buChar char="•"/>
              <a:defRPr/>
            </a:pPr>
            <a:r>
              <a:rPr lang="en-US" altLang="en-US" sz="2800" dirty="0" smtClean="0">
                <a:cs typeface="Arial" panose="020B0604020202020204" pitchFamily="34" charset="0"/>
              </a:rPr>
              <a:t>A firewall is inserted between the premises network </a:t>
            </a:r>
            <a:r>
              <a:rPr lang="en-US" altLang="en-US" sz="2800" dirty="0">
                <a:cs typeface="Arial" panose="020B0604020202020204" pitchFamily="34" charset="0"/>
              </a:rPr>
              <a:t>and the Internet </a:t>
            </a:r>
            <a:endParaRPr lang="en-US" altLang="en-US" sz="2800" dirty="0" smtClean="0">
              <a:cs typeface="Arial" panose="020B0604020202020204" pitchFamily="34" charset="0"/>
            </a:endParaRPr>
          </a:p>
          <a:p>
            <a:pPr marL="228600" indent="-228600" eaLnBrk="1" hangingPunct="1">
              <a:buFont typeface="Arial" charset="0"/>
              <a:buChar char="•"/>
              <a:defRPr/>
            </a:pPr>
            <a:endParaRPr lang="en-US" altLang="en-US" sz="2800" dirty="0">
              <a:cs typeface="Arial" panose="020B0604020202020204" pitchFamily="34" charset="0"/>
            </a:endParaRPr>
          </a:p>
          <a:p>
            <a:pPr marL="228600" indent="-228600" eaLnBrk="1" hangingPunct="1">
              <a:buFont typeface="Arial" charset="0"/>
              <a:buChar char="•"/>
              <a:defRPr/>
            </a:pPr>
            <a:r>
              <a:rPr lang="en-US" altLang="en-US" sz="2800" dirty="0">
                <a:cs typeface="Arial" panose="020B0604020202020204" pitchFamily="34" charset="0"/>
              </a:rPr>
              <a:t>T</a:t>
            </a:r>
            <a:r>
              <a:rPr lang="en-US" altLang="en-US" sz="2800" dirty="0" smtClean="0">
                <a:cs typeface="Arial" panose="020B0604020202020204" pitchFamily="34" charset="0"/>
              </a:rPr>
              <a:t>o establish a controlled link and to erect an outer security wall or perimeter</a:t>
            </a:r>
          </a:p>
          <a:p>
            <a:pPr marL="228600" indent="-228600" eaLnBrk="1" hangingPunct="1">
              <a:buFont typeface="Arial" charset="0"/>
              <a:buChar char="•"/>
              <a:defRPr/>
            </a:pPr>
            <a:endParaRPr lang="en-US" altLang="en-US" sz="2800" dirty="0">
              <a:cs typeface="Arial" panose="020B0604020202020204" pitchFamily="34" charset="0"/>
            </a:endParaRPr>
          </a:p>
          <a:p>
            <a:pPr marL="228600" indent="-228600" eaLnBrk="1" hangingPunct="1">
              <a:buFont typeface="Arial" charset="0"/>
              <a:buChar char="•"/>
              <a:defRPr/>
            </a:pPr>
            <a:r>
              <a:rPr lang="en-US" altLang="en-US" sz="2800" dirty="0">
                <a:cs typeface="Arial" panose="020B0604020202020204" pitchFamily="34" charset="0"/>
              </a:rPr>
              <a:t>F</a:t>
            </a:r>
            <a:r>
              <a:rPr lang="en-US" altLang="en-US" sz="2800" dirty="0" smtClean="0">
                <a:cs typeface="Arial" panose="020B0604020202020204" pitchFamily="34" charset="0"/>
              </a:rPr>
              <a:t>orming a single choke point where security and audit can be imposed</a:t>
            </a:r>
          </a:p>
          <a:p>
            <a:pPr marL="0" indent="0" eaLnBrk="1" hangingPunct="1">
              <a:buFont typeface="Arial" charset="0"/>
              <a:buNone/>
              <a:defRPr/>
            </a:pPr>
            <a:endParaRPr lang="en-US" altLang="en-US" sz="2800" dirty="0" smtClean="0">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5BB32DF3-4B89-4BD5-BAD1-7BD60FF972BA}" type="slidenum">
              <a:rPr lang="en-US" altLang="en-US" smtClean="0"/>
              <a:pPr>
                <a:defRPr/>
              </a:pPr>
              <a:t>103</a:t>
            </a:fld>
            <a:endParaRPr lang="en-US" altLang="en-US"/>
          </a:p>
        </p:txBody>
      </p:sp>
    </p:spTree>
    <p:extLst>
      <p:ext uri="{BB962C8B-B14F-4D97-AF65-F5344CB8AC3E}">
        <p14:creationId xmlns:p14="http://schemas.microsoft.com/office/powerpoint/2010/main" val="319262420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AU" altLang="en-US" smtClean="0"/>
              <a:t>What is a Firewall?</a:t>
            </a:r>
          </a:p>
        </p:txBody>
      </p:sp>
      <p:sp>
        <p:nvSpPr>
          <p:cNvPr id="12291" name="Rectangle 3"/>
          <p:cNvSpPr>
            <a:spLocks noGrp="1" noChangeArrowheads="1"/>
          </p:cNvSpPr>
          <p:nvPr>
            <p:ph idx="1"/>
          </p:nvPr>
        </p:nvSpPr>
        <p:spPr>
          <a:xfrm>
            <a:off x="457200" y="1676400"/>
            <a:ext cx="8229600" cy="4876800"/>
          </a:xfrm>
        </p:spPr>
        <p:txBody>
          <a:bodyPr/>
          <a:lstStyle/>
          <a:p>
            <a:pPr marL="0" indent="0" eaLnBrk="1" hangingPunct="1">
              <a:buFont typeface="Arial" charset="0"/>
              <a:buNone/>
              <a:defRPr/>
            </a:pPr>
            <a:r>
              <a:rPr lang="en-US" altLang="en-US" sz="2800" dirty="0" smtClean="0">
                <a:cs typeface="Arial" panose="020B0604020202020204" pitchFamily="34" charset="0"/>
              </a:rPr>
              <a:t>A firewall:</a:t>
            </a:r>
            <a:endParaRPr lang="en-US" altLang="en-US" sz="2800" dirty="0" smtClean="0">
              <a:cs typeface="Arial" charset="0"/>
            </a:endParaRPr>
          </a:p>
          <a:p>
            <a:pPr marL="228600" indent="-228600" eaLnBrk="1" hangingPunct="1">
              <a:buFont typeface="Times" pitchFamily="-107" charset="0"/>
              <a:buAutoNum type="arabicPeriod"/>
              <a:defRPr/>
            </a:pPr>
            <a:r>
              <a:rPr lang="en-US" altLang="en-US" sz="2800" dirty="0" smtClean="0">
                <a:cs typeface="Arial" charset="0"/>
              </a:rPr>
              <a:t>defines a single choke point that keeps unauthorized users out of the protected network</a:t>
            </a:r>
          </a:p>
          <a:p>
            <a:pPr eaLnBrk="1" hangingPunct="1">
              <a:defRPr/>
            </a:pPr>
            <a:endParaRPr lang="en-US" altLang="en-US" sz="2800" dirty="0" smtClean="0">
              <a:cs typeface="Arial" charset="0"/>
            </a:endParaRPr>
          </a:p>
          <a:p>
            <a:pPr eaLnBrk="1" hangingPunct="1">
              <a:defRPr/>
            </a:pPr>
            <a:r>
              <a:rPr lang="en-US" altLang="en-US" sz="2800" dirty="0" smtClean="0">
                <a:cs typeface="Arial" charset="0"/>
              </a:rPr>
              <a:t>Prohibits potentially vulnerable services from entering or leaving the network</a:t>
            </a:r>
          </a:p>
          <a:p>
            <a:pPr eaLnBrk="1" hangingPunct="1">
              <a:defRPr/>
            </a:pPr>
            <a:endParaRPr lang="en-US" altLang="en-US" sz="2800" dirty="0" smtClean="0">
              <a:cs typeface="Arial" charset="0"/>
            </a:endParaRPr>
          </a:p>
          <a:p>
            <a:pPr eaLnBrk="1" hangingPunct="1">
              <a:defRPr/>
            </a:pPr>
            <a:r>
              <a:rPr lang="en-US" altLang="en-US" sz="2800" dirty="0" smtClean="0">
                <a:cs typeface="Arial" charset="0"/>
              </a:rPr>
              <a:t>and provides protection from various kinds of IP spoofing and routing attacks</a:t>
            </a:r>
          </a:p>
          <a:p>
            <a:pPr marL="228600" indent="-228600" eaLnBrk="1" hangingPunct="1">
              <a:buFont typeface="Times" pitchFamily="-107" charset="0"/>
              <a:buNone/>
              <a:defRPr/>
            </a:pPr>
            <a:endParaRPr lang="en-US" altLang="en-US" sz="2800" dirty="0" smtClean="0">
              <a:cs typeface="Arial" charset="0"/>
            </a:endParaRPr>
          </a:p>
        </p:txBody>
      </p:sp>
      <p:sp>
        <p:nvSpPr>
          <p:cNvPr id="2" name="Slide Number Placeholder 1"/>
          <p:cNvSpPr>
            <a:spLocks noGrp="1"/>
          </p:cNvSpPr>
          <p:nvPr>
            <p:ph type="sldNum" sz="quarter" idx="12"/>
          </p:nvPr>
        </p:nvSpPr>
        <p:spPr/>
        <p:txBody>
          <a:bodyPr/>
          <a:lstStyle/>
          <a:p>
            <a:pPr>
              <a:defRPr/>
            </a:pPr>
            <a:fld id="{78994779-441E-4682-AA35-8AF15AF27245}" type="slidenum">
              <a:rPr lang="en-US" altLang="en-US" smtClean="0"/>
              <a:pPr>
                <a:defRPr/>
              </a:pPr>
              <a:t>104</a:t>
            </a:fld>
            <a:endParaRPr lang="en-US" altLang="en-US"/>
          </a:p>
        </p:txBody>
      </p:sp>
    </p:spTree>
    <p:extLst>
      <p:ext uri="{BB962C8B-B14F-4D97-AF65-F5344CB8AC3E}">
        <p14:creationId xmlns:p14="http://schemas.microsoft.com/office/powerpoint/2010/main" val="21081569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AU" altLang="en-US" smtClean="0"/>
              <a:t>What is a Firewall?</a:t>
            </a:r>
          </a:p>
        </p:txBody>
      </p:sp>
      <p:sp>
        <p:nvSpPr>
          <p:cNvPr id="13315" name="Rectangle 3"/>
          <p:cNvSpPr>
            <a:spLocks noGrp="1" noChangeArrowheads="1"/>
          </p:cNvSpPr>
          <p:nvPr>
            <p:ph idx="1"/>
          </p:nvPr>
        </p:nvSpPr>
        <p:spPr>
          <a:xfrm>
            <a:off x="457200" y="1676400"/>
            <a:ext cx="8229600" cy="4876800"/>
          </a:xfrm>
        </p:spPr>
        <p:txBody>
          <a:bodyPr/>
          <a:lstStyle/>
          <a:p>
            <a:pPr marL="228600" indent="-228600" eaLnBrk="1" hangingPunct="1">
              <a:buFont typeface="Times" pitchFamily="-107" charset="0"/>
              <a:buNone/>
              <a:defRPr/>
            </a:pPr>
            <a:r>
              <a:rPr lang="en-US" altLang="en-US" sz="2800" dirty="0" smtClean="0">
                <a:cs typeface="Arial" charset="0"/>
              </a:rPr>
              <a:t>2. </a:t>
            </a:r>
            <a:r>
              <a:rPr lang="en-US" altLang="en-US" sz="2800" dirty="0">
                <a:cs typeface="Arial" charset="0"/>
              </a:rPr>
              <a:t>P</a:t>
            </a:r>
            <a:r>
              <a:rPr lang="en-US" altLang="en-US" sz="2800" dirty="0" smtClean="0">
                <a:cs typeface="Arial" charset="0"/>
              </a:rPr>
              <a:t>rovides a location for monitoring security-related events</a:t>
            </a:r>
          </a:p>
          <a:p>
            <a:pPr marL="228600" indent="-228600" eaLnBrk="1" hangingPunct="1">
              <a:buFont typeface="Times" pitchFamily="-107" charset="0"/>
              <a:buNone/>
              <a:defRPr/>
            </a:pPr>
            <a:endParaRPr lang="en-US" altLang="en-US" sz="2800" dirty="0" smtClean="0">
              <a:cs typeface="Arial" charset="0"/>
            </a:endParaRPr>
          </a:p>
          <a:p>
            <a:pPr marL="228600" indent="-228600" eaLnBrk="1" hangingPunct="1">
              <a:buFont typeface="Times" pitchFamily="-107" charset="0"/>
              <a:buNone/>
              <a:defRPr/>
            </a:pPr>
            <a:r>
              <a:rPr lang="en-US" altLang="en-US" sz="2800" dirty="0" smtClean="0">
                <a:cs typeface="Arial" charset="0"/>
              </a:rPr>
              <a:t>3. A convenient platform for several Internet functions that are not security related</a:t>
            </a:r>
          </a:p>
          <a:p>
            <a:pPr marL="228600" indent="-228600" eaLnBrk="1" hangingPunct="1">
              <a:buFont typeface="Times" pitchFamily="-107" charset="0"/>
              <a:buNone/>
              <a:defRPr/>
            </a:pPr>
            <a:endParaRPr lang="en-US" altLang="en-US" sz="2800" dirty="0">
              <a:cs typeface="Arial" charset="0"/>
            </a:endParaRPr>
          </a:p>
          <a:p>
            <a:pPr eaLnBrk="1" hangingPunct="1">
              <a:buFont typeface="Arial" charset="0"/>
              <a:buChar char="•"/>
              <a:defRPr/>
            </a:pPr>
            <a:r>
              <a:rPr lang="en-US" altLang="en-US" sz="2800" dirty="0" smtClean="0">
                <a:cs typeface="Arial" charset="0"/>
              </a:rPr>
              <a:t>such as NAT and Internet usage audits or logs </a:t>
            </a:r>
          </a:p>
          <a:p>
            <a:pPr marL="228600" indent="-228600" eaLnBrk="1" hangingPunct="1">
              <a:buFont typeface="Times" pitchFamily="-107" charset="0"/>
              <a:buNone/>
              <a:defRPr/>
            </a:pPr>
            <a:endParaRPr lang="en-US" altLang="en-US" sz="2800" dirty="0" smtClean="0">
              <a:cs typeface="Arial" charset="0"/>
            </a:endParaRPr>
          </a:p>
        </p:txBody>
      </p:sp>
      <p:sp>
        <p:nvSpPr>
          <p:cNvPr id="2" name="Slide Number Placeholder 1"/>
          <p:cNvSpPr>
            <a:spLocks noGrp="1"/>
          </p:cNvSpPr>
          <p:nvPr>
            <p:ph type="sldNum" sz="quarter" idx="12"/>
          </p:nvPr>
        </p:nvSpPr>
        <p:spPr/>
        <p:txBody>
          <a:bodyPr/>
          <a:lstStyle/>
          <a:p>
            <a:pPr>
              <a:defRPr/>
            </a:pPr>
            <a:fld id="{9AA603B1-86D6-4454-83EA-1605E8742F33}" type="slidenum">
              <a:rPr lang="en-US" altLang="en-US" smtClean="0"/>
              <a:pPr>
                <a:defRPr/>
              </a:pPr>
              <a:t>105</a:t>
            </a:fld>
            <a:endParaRPr lang="en-US" altLang="en-US"/>
          </a:p>
        </p:txBody>
      </p:sp>
    </p:spTree>
    <p:extLst>
      <p:ext uri="{BB962C8B-B14F-4D97-AF65-F5344CB8AC3E}">
        <p14:creationId xmlns:p14="http://schemas.microsoft.com/office/powerpoint/2010/main" val="18667701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AU" altLang="en-US" smtClean="0"/>
              <a:t>What is a Firewall?</a:t>
            </a:r>
          </a:p>
        </p:txBody>
      </p:sp>
      <p:sp>
        <p:nvSpPr>
          <p:cNvPr id="14339" name="Rectangle 3"/>
          <p:cNvSpPr>
            <a:spLocks noGrp="1" noChangeArrowheads="1"/>
          </p:cNvSpPr>
          <p:nvPr>
            <p:ph idx="1"/>
          </p:nvPr>
        </p:nvSpPr>
        <p:spPr>
          <a:xfrm>
            <a:off x="457200" y="1676400"/>
            <a:ext cx="8229600" cy="4876800"/>
          </a:xfrm>
        </p:spPr>
        <p:txBody>
          <a:bodyPr/>
          <a:lstStyle/>
          <a:p>
            <a:pPr marL="228600" indent="-228600" eaLnBrk="1" hangingPunct="1">
              <a:buFont typeface="Times" pitchFamily="-107" charset="0"/>
              <a:buNone/>
              <a:defRPr/>
            </a:pPr>
            <a:r>
              <a:rPr lang="en-US" altLang="en-US" sz="2800" dirty="0" smtClean="0">
                <a:cs typeface="Arial" charset="0"/>
              </a:rPr>
              <a:t>4. A firewall can serve as the platform for </a:t>
            </a:r>
            <a:r>
              <a:rPr lang="en-US" altLang="en-US" sz="2800" dirty="0" err="1" smtClean="0">
                <a:cs typeface="Arial" charset="0"/>
              </a:rPr>
              <a:t>IPSec</a:t>
            </a:r>
            <a:r>
              <a:rPr lang="en-US" altLang="en-US" sz="2800" dirty="0" smtClean="0">
                <a:cs typeface="Arial" charset="0"/>
              </a:rPr>
              <a:t> to implement virtual private networks</a:t>
            </a:r>
          </a:p>
          <a:p>
            <a:pPr marL="228600" indent="-228600" eaLnBrk="1" hangingPunct="1">
              <a:buFont typeface="Times" pitchFamily="-107" charset="0"/>
              <a:buNone/>
              <a:defRPr/>
            </a:pPr>
            <a:endParaRPr lang="en-US" altLang="en-US" sz="2800" dirty="0" smtClean="0">
              <a:cs typeface="Arial" charset="0"/>
            </a:endParaRPr>
          </a:p>
          <a:p>
            <a:pPr eaLnBrk="1" hangingPunct="1">
              <a:buFont typeface="Arial" charset="0"/>
              <a:buChar char="•"/>
              <a:defRPr/>
            </a:pPr>
            <a:r>
              <a:rPr lang="en-US" altLang="en-US" sz="2800" dirty="0" smtClean="0">
                <a:cs typeface="Arial" charset="0"/>
              </a:rPr>
              <a:t>The firewall itself must be immune to penetration</a:t>
            </a:r>
          </a:p>
          <a:p>
            <a:pPr eaLnBrk="1" hangingPunct="1">
              <a:buFont typeface="Arial" charset="0"/>
              <a:buChar char="•"/>
              <a:defRPr/>
            </a:pPr>
            <a:endParaRPr lang="en-US" altLang="en-US" sz="2800" dirty="0">
              <a:cs typeface="Arial" charset="0"/>
            </a:endParaRPr>
          </a:p>
          <a:p>
            <a:pPr eaLnBrk="1" hangingPunct="1">
              <a:buFont typeface="Arial" charset="0"/>
              <a:buChar char="•"/>
              <a:defRPr/>
            </a:pPr>
            <a:r>
              <a:rPr lang="en-US" altLang="en-US" sz="2800" dirty="0" smtClean="0">
                <a:cs typeface="Arial" charset="0"/>
              </a:rPr>
              <a:t>since it will be a target of attack</a:t>
            </a:r>
          </a:p>
        </p:txBody>
      </p:sp>
      <p:sp>
        <p:nvSpPr>
          <p:cNvPr id="2" name="Slide Number Placeholder 1"/>
          <p:cNvSpPr>
            <a:spLocks noGrp="1"/>
          </p:cNvSpPr>
          <p:nvPr>
            <p:ph type="sldNum" sz="quarter" idx="12"/>
          </p:nvPr>
        </p:nvSpPr>
        <p:spPr/>
        <p:txBody>
          <a:bodyPr/>
          <a:lstStyle/>
          <a:p>
            <a:pPr>
              <a:defRPr/>
            </a:pPr>
            <a:fld id="{6565FC61-9813-4759-99DE-24C1E4F2B73F}" type="slidenum">
              <a:rPr lang="en-US" altLang="en-US" smtClean="0"/>
              <a:pPr>
                <a:defRPr/>
              </a:pPr>
              <a:t>106</a:t>
            </a:fld>
            <a:endParaRPr lang="en-US" altLang="en-US"/>
          </a:p>
        </p:txBody>
      </p:sp>
    </p:spTree>
    <p:extLst>
      <p:ext uri="{BB962C8B-B14F-4D97-AF65-F5344CB8AC3E}">
        <p14:creationId xmlns:p14="http://schemas.microsoft.com/office/powerpoint/2010/main" val="353770788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AU" altLang="en-US" smtClean="0"/>
              <a:t>What is a Firewall?</a:t>
            </a:r>
          </a:p>
        </p:txBody>
      </p:sp>
      <p:sp>
        <p:nvSpPr>
          <p:cNvPr id="14339" name="Rectangle 3"/>
          <p:cNvSpPr>
            <a:spLocks noGrp="1" noChangeArrowheads="1"/>
          </p:cNvSpPr>
          <p:nvPr>
            <p:ph idx="1"/>
          </p:nvPr>
        </p:nvSpPr>
        <p:spPr>
          <a:xfrm>
            <a:off x="457200" y="1484313"/>
            <a:ext cx="8229600" cy="4876800"/>
          </a:xfrm>
        </p:spPr>
        <p:txBody>
          <a:bodyPr/>
          <a:lstStyle/>
          <a:p>
            <a:pPr eaLnBrk="1" hangingPunct="1">
              <a:lnSpc>
                <a:spcPct val="90000"/>
              </a:lnSpc>
            </a:pPr>
            <a:r>
              <a:rPr lang="en-AU" altLang="en-US" sz="2800" smtClean="0"/>
              <a:t>A </a:t>
            </a:r>
            <a:r>
              <a:rPr lang="en-AU" altLang="en-US" sz="2800" b="1" smtClean="0"/>
              <a:t>choke point</a:t>
            </a:r>
            <a:r>
              <a:rPr lang="en-AU" altLang="en-US" sz="2800" smtClean="0"/>
              <a:t> of control and monitoring </a:t>
            </a:r>
          </a:p>
          <a:p>
            <a:pPr eaLnBrk="1" hangingPunct="1">
              <a:lnSpc>
                <a:spcPct val="90000"/>
              </a:lnSpc>
            </a:pPr>
            <a:r>
              <a:rPr lang="en-AU" altLang="en-US" sz="2800" smtClean="0"/>
              <a:t>Interconnects networks with differing trust</a:t>
            </a:r>
          </a:p>
          <a:p>
            <a:pPr eaLnBrk="1" hangingPunct="1">
              <a:lnSpc>
                <a:spcPct val="90000"/>
              </a:lnSpc>
            </a:pPr>
            <a:r>
              <a:rPr lang="en-AU" altLang="en-US" sz="2800" smtClean="0"/>
              <a:t>Imposes restrictions on network services</a:t>
            </a:r>
          </a:p>
          <a:p>
            <a:pPr lvl="1" eaLnBrk="1" hangingPunct="1">
              <a:lnSpc>
                <a:spcPct val="90000"/>
              </a:lnSpc>
            </a:pPr>
            <a:r>
              <a:rPr lang="en-AU" altLang="en-US" smtClean="0"/>
              <a:t>only authorized traffic is allowed </a:t>
            </a:r>
          </a:p>
          <a:p>
            <a:pPr eaLnBrk="1" hangingPunct="1">
              <a:lnSpc>
                <a:spcPct val="90000"/>
              </a:lnSpc>
            </a:pPr>
            <a:r>
              <a:rPr lang="en-AU" altLang="en-US" sz="2800" smtClean="0"/>
              <a:t>Auditing and controlling access</a:t>
            </a:r>
          </a:p>
          <a:p>
            <a:pPr lvl="1" eaLnBrk="1" hangingPunct="1">
              <a:lnSpc>
                <a:spcPct val="90000"/>
              </a:lnSpc>
            </a:pPr>
            <a:r>
              <a:rPr lang="en-US" altLang="en-US" smtClean="0"/>
              <a:t>can implement alarms for abnormal behavior</a:t>
            </a:r>
          </a:p>
          <a:p>
            <a:pPr eaLnBrk="1" hangingPunct="1">
              <a:lnSpc>
                <a:spcPct val="90000"/>
              </a:lnSpc>
            </a:pPr>
            <a:r>
              <a:rPr lang="en-AU" altLang="en-US" sz="2800" smtClean="0"/>
              <a:t>Provide NAT &amp; usage monitoring</a:t>
            </a:r>
          </a:p>
          <a:p>
            <a:pPr eaLnBrk="1" hangingPunct="1">
              <a:lnSpc>
                <a:spcPct val="90000"/>
              </a:lnSpc>
            </a:pPr>
            <a:r>
              <a:rPr lang="en-AU" altLang="en-US" sz="2800" smtClean="0"/>
              <a:t>Implement VPNs using IPSec</a:t>
            </a:r>
          </a:p>
          <a:p>
            <a:pPr eaLnBrk="1" hangingPunct="1">
              <a:lnSpc>
                <a:spcPct val="90000"/>
              </a:lnSpc>
            </a:pPr>
            <a:r>
              <a:rPr lang="en-US" altLang="en-US" sz="2800" smtClean="0"/>
              <a:t>Must be immune to penetration</a:t>
            </a:r>
            <a:endParaRPr lang="en-AU" altLang="en-US" sz="2800" smtClean="0"/>
          </a:p>
        </p:txBody>
      </p:sp>
      <p:sp>
        <p:nvSpPr>
          <p:cNvPr id="2" name="Slide Number Placeholder 1"/>
          <p:cNvSpPr>
            <a:spLocks noGrp="1"/>
          </p:cNvSpPr>
          <p:nvPr>
            <p:ph type="sldNum" sz="quarter" idx="12"/>
          </p:nvPr>
        </p:nvSpPr>
        <p:spPr/>
        <p:txBody>
          <a:bodyPr/>
          <a:lstStyle/>
          <a:p>
            <a:pPr>
              <a:defRPr/>
            </a:pPr>
            <a:fld id="{BA25BE6D-9818-40A0-9A46-7DF5FA2C314C}" type="slidenum">
              <a:rPr lang="en-US" altLang="en-US" smtClean="0"/>
              <a:pPr>
                <a:defRPr/>
              </a:pPr>
              <a:t>107</a:t>
            </a:fld>
            <a:endParaRPr lang="en-US" altLang="en-US"/>
          </a:p>
        </p:txBody>
      </p:sp>
    </p:spTree>
    <p:extLst>
      <p:ext uri="{BB962C8B-B14F-4D97-AF65-F5344CB8AC3E}">
        <p14:creationId xmlns:p14="http://schemas.microsoft.com/office/powerpoint/2010/main" val="2819886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AU" altLang="en-US" smtClean="0"/>
              <a:t>What is a Firewall?</a:t>
            </a:r>
          </a:p>
        </p:txBody>
      </p:sp>
      <p:sp>
        <p:nvSpPr>
          <p:cNvPr id="15363" name="TextBox 3"/>
          <p:cNvSpPr txBox="1">
            <a:spLocks noChangeArrowheads="1"/>
          </p:cNvSpPr>
          <p:nvPr/>
        </p:nvSpPr>
        <p:spPr bwMode="auto">
          <a:xfrm>
            <a:off x="2932113" y="3463925"/>
            <a:ext cx="185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37931725" indent="-37474525"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latin typeface="Arial" pitchFamily="34" charset="0"/>
            </a:endParaRPr>
          </a:p>
        </p:txBody>
      </p:sp>
      <p:pic>
        <p:nvPicPr>
          <p:cNvPr id="1536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4100" y="2432050"/>
            <a:ext cx="7035800" cy="1993900"/>
          </a:xfrm>
          <a:prstGeom prst="rect">
            <a:avLst/>
          </a:prstGeom>
          <a:noFill/>
          <a:ln>
            <a:noFill/>
          </a:ln>
          <a:extLst>
            <a:ext uri="{909E8E84-426E-40DD-AFC4-6F175D3DCCD1}">
              <a14:hiddenFill xmlns:a14="http://schemas.microsoft.com/office/drawing/2010/main">
                <a:solidFill>
                  <a:srgbClr val="FFFFFF">
                    <a:alpha val="7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B6C3CD02-43C0-4D1A-BB10-3291079FEECC}" type="slidenum">
              <a:rPr lang="en-US" altLang="en-US" smtClean="0"/>
              <a:pPr>
                <a:defRPr/>
              </a:pPr>
              <a:t>108</a:t>
            </a:fld>
            <a:endParaRPr lang="en-US" altLang="en-US"/>
          </a:p>
        </p:txBody>
      </p:sp>
    </p:spTree>
    <p:extLst>
      <p:ext uri="{BB962C8B-B14F-4D97-AF65-F5344CB8AC3E}">
        <p14:creationId xmlns:p14="http://schemas.microsoft.com/office/powerpoint/2010/main" val="7889201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AU" altLang="en-US" smtClean="0"/>
              <a:t>What is a Firewall?</a:t>
            </a:r>
          </a:p>
        </p:txBody>
      </p:sp>
      <p:sp>
        <p:nvSpPr>
          <p:cNvPr id="16387" name="TextBox 3"/>
          <p:cNvSpPr txBox="1">
            <a:spLocks noChangeArrowheads="1"/>
          </p:cNvSpPr>
          <p:nvPr/>
        </p:nvSpPr>
        <p:spPr bwMode="auto">
          <a:xfrm>
            <a:off x="2932113" y="3463925"/>
            <a:ext cx="185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37931725" indent="-37474525"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latin typeface="Arial" pitchFamily="34" charset="0"/>
            </a:endParaRPr>
          </a:p>
        </p:txBody>
      </p:sp>
      <p:sp>
        <p:nvSpPr>
          <p:cNvPr id="2" name="Slide Number Placeholder 1"/>
          <p:cNvSpPr>
            <a:spLocks noGrp="1"/>
          </p:cNvSpPr>
          <p:nvPr>
            <p:ph type="sldNum" sz="quarter" idx="12"/>
          </p:nvPr>
        </p:nvSpPr>
        <p:spPr/>
        <p:txBody>
          <a:bodyPr/>
          <a:lstStyle/>
          <a:p>
            <a:pPr>
              <a:defRPr/>
            </a:pPr>
            <a:fld id="{06321E9C-92E3-4910-AE64-A0E985AABB2B}" type="slidenum">
              <a:rPr lang="en-US" altLang="en-US" smtClean="0"/>
              <a:pPr>
                <a:defRPr/>
              </a:pPr>
              <a:t>109</a:t>
            </a:fld>
            <a:endParaRPr lang="en-US" altLang="en-US"/>
          </a:p>
        </p:txBody>
      </p:sp>
      <p:sp>
        <p:nvSpPr>
          <p:cNvPr id="3" name="Rectangle 2"/>
          <p:cNvSpPr/>
          <p:nvPr/>
        </p:nvSpPr>
        <p:spPr>
          <a:xfrm>
            <a:off x="827088" y="1484313"/>
            <a:ext cx="7848600" cy="2678112"/>
          </a:xfrm>
          <a:prstGeom prst="rect">
            <a:avLst/>
          </a:prstGeom>
        </p:spPr>
        <p:txBody>
          <a:bodyPr>
            <a:spAutoFit/>
          </a:bodyPr>
          <a:lstStyle/>
          <a:p>
            <a:pPr marL="457200" indent="-457200">
              <a:buFont typeface="Arial" panose="020B0604020202020204" pitchFamily="34" charset="0"/>
              <a:buChar char="•"/>
              <a:defRPr/>
            </a:pPr>
            <a:r>
              <a:rPr lang="en-US" altLang="en-US" sz="2800" dirty="0">
                <a:latin typeface="+mn-lt"/>
                <a:ea typeface="ＭＳ Ｐゴシック" pitchFamily="-107" charset="-128"/>
                <a:cs typeface="Arial" panose="020B0604020202020204" pitchFamily="34" charset="0"/>
              </a:rPr>
              <a:t>Stallings Figure 22.1a illustrates the general model of firewall use on the security perimeter</a:t>
            </a:r>
          </a:p>
          <a:p>
            <a:pPr marL="457200" indent="-457200">
              <a:buFont typeface="Arial" panose="020B0604020202020204" pitchFamily="34" charset="0"/>
              <a:buChar char="•"/>
              <a:defRPr/>
            </a:pPr>
            <a:endParaRPr lang="en-US" altLang="en-US" sz="2800" dirty="0">
              <a:latin typeface="+mn-lt"/>
              <a:ea typeface="ＭＳ Ｐゴシック" pitchFamily="-107" charset="-128"/>
              <a:cs typeface="Arial" panose="020B0604020202020204" pitchFamily="34" charset="0"/>
            </a:endParaRPr>
          </a:p>
          <a:p>
            <a:pPr marL="457200" indent="-457200">
              <a:buFont typeface="Arial" panose="020B0604020202020204" pitchFamily="34" charset="0"/>
              <a:buChar char="•"/>
              <a:defRPr/>
            </a:pPr>
            <a:r>
              <a:rPr lang="en-US" altLang="en-US" sz="2800" dirty="0">
                <a:latin typeface="+mn-lt"/>
                <a:ea typeface="ＭＳ Ｐゴシック" pitchFamily="-107" charset="-128"/>
                <a:cs typeface="Arial" panose="020B0604020202020204" pitchFamily="34" charset="0"/>
              </a:rPr>
              <a:t>As a choke point for traffic between the external less-trusted Internet and the internal more trusted private network</a:t>
            </a:r>
          </a:p>
        </p:txBody>
      </p:sp>
    </p:spTree>
    <p:extLst>
      <p:ext uri="{BB962C8B-B14F-4D97-AF65-F5344CB8AC3E}">
        <p14:creationId xmlns:p14="http://schemas.microsoft.com/office/powerpoint/2010/main" val="2356569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Firewall Limitations</a:t>
            </a:r>
            <a:endParaRPr lang="en-AU" altLang="en-US" smtClean="0"/>
          </a:p>
        </p:txBody>
      </p:sp>
      <p:sp>
        <p:nvSpPr>
          <p:cNvPr id="17411" name="Rectangle 3"/>
          <p:cNvSpPr>
            <a:spLocks noGrp="1" noChangeArrowheads="1"/>
          </p:cNvSpPr>
          <p:nvPr>
            <p:ph idx="1"/>
          </p:nvPr>
        </p:nvSpPr>
        <p:spPr>
          <a:xfrm>
            <a:off x="457200" y="1371600"/>
            <a:ext cx="8229600" cy="5181600"/>
          </a:xfrm>
        </p:spPr>
        <p:txBody>
          <a:bodyPr/>
          <a:lstStyle/>
          <a:p>
            <a:pPr eaLnBrk="1" hangingPunct="1"/>
            <a:r>
              <a:rPr lang="en-US" altLang="en-US" sz="2800" smtClean="0"/>
              <a:t>Cannot protect from attacks bypassing it</a:t>
            </a:r>
          </a:p>
          <a:p>
            <a:pPr lvl="1" eaLnBrk="1" hangingPunct="1"/>
            <a:r>
              <a:rPr lang="en-AU" altLang="en-US" smtClean="0"/>
              <a:t>eg sneaker net, utility modems, trusted organisations, trusted services (eg SSL/SSH)</a:t>
            </a:r>
          </a:p>
          <a:p>
            <a:pPr eaLnBrk="1" hangingPunct="1"/>
            <a:r>
              <a:rPr lang="en-US" altLang="en-US" sz="2800" smtClean="0"/>
              <a:t>Cannot protect against internal threats</a:t>
            </a:r>
          </a:p>
          <a:p>
            <a:pPr lvl="1" eaLnBrk="1" hangingPunct="1"/>
            <a:r>
              <a:rPr lang="en-US" altLang="en-US" smtClean="0"/>
              <a:t>eg dissatisfied or colluding employees</a:t>
            </a:r>
          </a:p>
          <a:p>
            <a:pPr eaLnBrk="1" hangingPunct="1"/>
            <a:r>
              <a:rPr lang="en-US" altLang="en-US" sz="2800" smtClean="0"/>
              <a:t>Cannot protect against access via WLAN</a:t>
            </a:r>
          </a:p>
          <a:p>
            <a:pPr lvl="1" eaLnBrk="1" hangingPunct="1"/>
            <a:r>
              <a:rPr lang="en-US" altLang="en-US" smtClean="0"/>
              <a:t>if improperly secured against external use</a:t>
            </a:r>
          </a:p>
          <a:p>
            <a:pPr eaLnBrk="1" hangingPunct="1"/>
            <a:r>
              <a:rPr lang="en-US" altLang="en-US" sz="2800" smtClean="0"/>
              <a:t>Cannot protect against malware imported via laptop, PDA, storage infected outside</a:t>
            </a:r>
            <a:endParaRPr lang="en-AU" altLang="en-US" sz="2800" smtClean="0"/>
          </a:p>
        </p:txBody>
      </p:sp>
      <p:sp>
        <p:nvSpPr>
          <p:cNvPr id="2" name="Slide Number Placeholder 1"/>
          <p:cNvSpPr>
            <a:spLocks noGrp="1"/>
          </p:cNvSpPr>
          <p:nvPr>
            <p:ph type="sldNum" sz="quarter" idx="12"/>
          </p:nvPr>
        </p:nvSpPr>
        <p:spPr/>
        <p:txBody>
          <a:bodyPr/>
          <a:lstStyle/>
          <a:p>
            <a:pPr>
              <a:defRPr/>
            </a:pPr>
            <a:fld id="{8EB4B317-B66E-422D-AFC0-FBF61DCB3D1E}" type="slidenum">
              <a:rPr lang="en-US" altLang="en-US" smtClean="0"/>
              <a:pPr>
                <a:defRPr/>
              </a:pPr>
              <a:t>110</a:t>
            </a:fld>
            <a:endParaRPr lang="en-US" altLang="en-US"/>
          </a:p>
        </p:txBody>
      </p:sp>
    </p:spTree>
    <p:extLst>
      <p:ext uri="{BB962C8B-B14F-4D97-AF65-F5344CB8AC3E}">
        <p14:creationId xmlns:p14="http://schemas.microsoft.com/office/powerpoint/2010/main" val="259064757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altLang="en-US" dirty="0"/>
              <a:t>Firewalls</a:t>
            </a:r>
            <a:endParaRPr lang="en-AU" altLang="en-US" dirty="0" smtClean="0"/>
          </a:p>
        </p:txBody>
      </p:sp>
      <p:sp>
        <p:nvSpPr>
          <p:cNvPr id="72707" name="Rectangle 3"/>
          <p:cNvSpPr>
            <a:spLocks noGrp="1" noChangeArrowheads="1"/>
          </p:cNvSpPr>
          <p:nvPr>
            <p:ph idx="1"/>
          </p:nvPr>
        </p:nvSpPr>
        <p:spPr/>
        <p:txBody>
          <a:bodyPr/>
          <a:lstStyle/>
          <a:p>
            <a:pPr eaLnBrk="1" hangingPunct="1">
              <a:lnSpc>
                <a:spcPct val="90000"/>
              </a:lnSpc>
            </a:pPr>
            <a:r>
              <a:rPr lang="en-US" altLang="en-US" smtClean="0"/>
              <a:t>have considered:</a:t>
            </a:r>
          </a:p>
          <a:p>
            <a:pPr lvl="1" eaLnBrk="1" hangingPunct="1">
              <a:lnSpc>
                <a:spcPct val="90000"/>
              </a:lnSpc>
            </a:pPr>
            <a:r>
              <a:rPr lang="en-US" altLang="en-US" smtClean="0"/>
              <a:t>firewalls</a:t>
            </a:r>
          </a:p>
          <a:p>
            <a:pPr lvl="1" eaLnBrk="1" hangingPunct="1">
              <a:lnSpc>
                <a:spcPct val="90000"/>
              </a:lnSpc>
            </a:pPr>
            <a:r>
              <a:rPr lang="en-US" altLang="en-US" smtClean="0"/>
              <a:t>types of firewalls</a:t>
            </a:r>
          </a:p>
          <a:p>
            <a:pPr lvl="2" eaLnBrk="1" hangingPunct="1">
              <a:lnSpc>
                <a:spcPct val="90000"/>
              </a:lnSpc>
            </a:pPr>
            <a:r>
              <a:rPr lang="en-US" altLang="en-US" smtClean="0"/>
              <a:t>packet-filter, stateful inspection, application proxy, circuit-level</a:t>
            </a:r>
          </a:p>
          <a:p>
            <a:pPr lvl="1" eaLnBrk="1" hangingPunct="1">
              <a:lnSpc>
                <a:spcPct val="90000"/>
              </a:lnSpc>
            </a:pPr>
            <a:r>
              <a:rPr lang="en-US" altLang="en-US" smtClean="0"/>
              <a:t>basing</a:t>
            </a:r>
          </a:p>
          <a:p>
            <a:pPr lvl="2" eaLnBrk="1" hangingPunct="1">
              <a:lnSpc>
                <a:spcPct val="90000"/>
              </a:lnSpc>
            </a:pPr>
            <a:r>
              <a:rPr lang="en-US" altLang="en-US" smtClean="0"/>
              <a:t>bastion, host, personal</a:t>
            </a:r>
          </a:p>
          <a:p>
            <a:pPr lvl="1" eaLnBrk="1" hangingPunct="1">
              <a:lnSpc>
                <a:spcPct val="90000"/>
              </a:lnSpc>
            </a:pPr>
            <a:r>
              <a:rPr lang="en-US" altLang="en-US" smtClean="0"/>
              <a:t>location and configurations</a:t>
            </a:r>
          </a:p>
          <a:p>
            <a:pPr lvl="2" eaLnBrk="1" hangingPunct="1">
              <a:lnSpc>
                <a:spcPct val="90000"/>
              </a:lnSpc>
            </a:pPr>
            <a:r>
              <a:rPr lang="en-US" altLang="en-US" smtClean="0"/>
              <a:t>DMZ, VPN, distributed, topologies</a:t>
            </a:r>
          </a:p>
          <a:p>
            <a:pPr lvl="1" eaLnBrk="1" hangingPunct="1">
              <a:lnSpc>
                <a:spcPct val="90000"/>
              </a:lnSpc>
            </a:pPr>
            <a:endParaRPr lang="en-US" altLang="en-US" smtClean="0"/>
          </a:p>
          <a:p>
            <a:pPr lvl="1" eaLnBrk="1" hangingPunct="1">
              <a:lnSpc>
                <a:spcPct val="90000"/>
              </a:lnSpc>
            </a:pPr>
            <a:endParaRPr lang="en-AU" altLang="en-US" smtClean="0"/>
          </a:p>
        </p:txBody>
      </p:sp>
      <p:sp>
        <p:nvSpPr>
          <p:cNvPr id="2" name="Slide Number Placeholder 1"/>
          <p:cNvSpPr>
            <a:spLocks noGrp="1"/>
          </p:cNvSpPr>
          <p:nvPr>
            <p:ph type="sldNum" sz="quarter" idx="12"/>
          </p:nvPr>
        </p:nvSpPr>
        <p:spPr/>
        <p:txBody>
          <a:bodyPr/>
          <a:lstStyle/>
          <a:p>
            <a:pPr>
              <a:defRPr/>
            </a:pPr>
            <a:fld id="{57CA35A2-1035-4CF1-87C2-1E85ACC5CA69}" type="slidenum">
              <a:rPr lang="en-US" altLang="en-US" smtClean="0"/>
              <a:pPr>
                <a:defRPr/>
              </a:pPr>
              <a:t>111</a:t>
            </a:fld>
            <a:endParaRPr lang="en-US" altLang="en-US"/>
          </a:p>
        </p:txBody>
      </p:sp>
    </p:spTree>
    <p:extLst>
      <p:ext uri="{BB962C8B-B14F-4D97-AF65-F5344CB8AC3E}">
        <p14:creationId xmlns:p14="http://schemas.microsoft.com/office/powerpoint/2010/main" val="311831991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mtClean="0"/>
              <a:t>Cybercrime / Computer Crime</a:t>
            </a:r>
          </a:p>
        </p:txBody>
      </p:sp>
      <p:sp>
        <p:nvSpPr>
          <p:cNvPr id="6147" name="Rectangle 3"/>
          <p:cNvSpPr>
            <a:spLocks noGrp="1" noChangeArrowheads="1"/>
          </p:cNvSpPr>
          <p:nvPr>
            <p:ph idx="1"/>
          </p:nvPr>
        </p:nvSpPr>
        <p:spPr>
          <a:xfrm>
            <a:off x="228600" y="1676400"/>
            <a:ext cx="8686800" cy="4648200"/>
          </a:xfrm>
        </p:spPr>
        <p:txBody>
          <a:bodyPr/>
          <a:lstStyle/>
          <a:p>
            <a:pPr eaLnBrk="1" hangingPunct="1"/>
            <a:r>
              <a:rPr lang="en-US" altLang="en-US" sz="2800" smtClean="0">
                <a:ea typeface="ＭＳ Ｐゴシック" pitchFamily="34" charset="-128"/>
                <a:cs typeface="Arial" pitchFamily="34" charset="0"/>
              </a:rPr>
              <a:t>Computer crime, or cybercrime, is a term used broadly to describe criminal activity </a:t>
            </a:r>
          </a:p>
          <a:p>
            <a:pPr eaLnBrk="1" hangingPunct="1"/>
            <a:endParaRPr lang="en-US" altLang="en-US" sz="28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In which computers or computer networks are a tool, a target, or a place of criminal activity</a:t>
            </a:r>
          </a:p>
          <a:p>
            <a:pPr eaLnBrk="1" hangingPunct="1"/>
            <a:endParaRPr lang="en-US" altLang="en-US" sz="28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These categories are not exclusive and many activities can be characterized as falling in one or more categories</a:t>
            </a:r>
          </a:p>
          <a:p>
            <a:pPr eaLnBrk="1" hangingPunct="1"/>
            <a:endParaRPr lang="en-US" altLang="en-US" sz="2800" smtClean="0">
              <a:ea typeface="ＭＳ Ｐゴシック" pitchFamily="34" charset="-128"/>
              <a:cs typeface="Arial" pitchFamily="34" charset="0"/>
            </a:endParaRPr>
          </a:p>
        </p:txBody>
      </p:sp>
      <p:sp>
        <p:nvSpPr>
          <p:cNvPr id="2" name="Slide Number Placeholder 1"/>
          <p:cNvSpPr>
            <a:spLocks noGrp="1"/>
          </p:cNvSpPr>
          <p:nvPr>
            <p:ph type="sldNum" sz="quarter" idx="12"/>
          </p:nvPr>
        </p:nvSpPr>
        <p:spPr/>
        <p:txBody>
          <a:bodyPr/>
          <a:lstStyle/>
          <a:p>
            <a:pPr>
              <a:defRPr/>
            </a:pPr>
            <a:fld id="{8AA5C2CC-FE4E-48C1-8130-B6D16742CBD6}" type="slidenum">
              <a:rPr lang="en-US" altLang="en-US" smtClean="0"/>
              <a:pPr>
                <a:defRPr/>
              </a:pPr>
              <a:t>112</a:t>
            </a:fld>
            <a:endParaRPr lang="en-US" altLang="en-US"/>
          </a:p>
        </p:txBody>
      </p:sp>
    </p:spTree>
    <p:extLst>
      <p:ext uri="{BB962C8B-B14F-4D97-AF65-F5344CB8AC3E}">
        <p14:creationId xmlns:p14="http://schemas.microsoft.com/office/powerpoint/2010/main" val="381106217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Cybercrime / Computer Crime</a:t>
            </a:r>
          </a:p>
        </p:txBody>
      </p:sp>
      <p:sp>
        <p:nvSpPr>
          <p:cNvPr id="7171" name="Rectangle 3"/>
          <p:cNvSpPr>
            <a:spLocks noGrp="1" noChangeArrowheads="1"/>
          </p:cNvSpPr>
          <p:nvPr>
            <p:ph idx="1"/>
          </p:nvPr>
        </p:nvSpPr>
        <p:spPr>
          <a:xfrm>
            <a:off x="228600" y="1676400"/>
            <a:ext cx="8686800" cy="4648200"/>
          </a:xfrm>
        </p:spPr>
        <p:txBody>
          <a:bodyPr/>
          <a:lstStyle/>
          <a:p>
            <a:pPr eaLnBrk="1" hangingPunct="1"/>
            <a:r>
              <a:rPr lang="en-US" altLang="en-US" sz="2800" smtClean="0">
                <a:ea typeface="ＭＳ Ｐゴシック" pitchFamily="34" charset="-128"/>
                <a:cs typeface="Arial" pitchFamily="34" charset="0"/>
              </a:rPr>
              <a:t>The term </a:t>
            </a:r>
            <a:r>
              <a:rPr lang="en-US" altLang="en-US" sz="2800" i="1" smtClean="0">
                <a:ea typeface="ＭＳ Ｐゴシック" pitchFamily="34" charset="-128"/>
                <a:cs typeface="Arial" pitchFamily="34" charset="0"/>
              </a:rPr>
              <a:t>cybercrime</a:t>
            </a:r>
            <a:r>
              <a:rPr lang="en-US" altLang="en-US" sz="2800" smtClean="0">
                <a:ea typeface="ＭＳ Ｐゴシック" pitchFamily="34" charset="-128"/>
                <a:cs typeface="Arial" pitchFamily="34" charset="0"/>
              </a:rPr>
              <a:t> has a connotation of the use of networks specifically, whereas </a:t>
            </a:r>
            <a:r>
              <a:rPr lang="en-US" altLang="en-US" sz="2800" i="1" smtClean="0">
                <a:ea typeface="ＭＳ Ｐゴシック" pitchFamily="34" charset="-128"/>
                <a:cs typeface="Arial" pitchFamily="34" charset="0"/>
              </a:rPr>
              <a:t>computer crime</a:t>
            </a:r>
            <a:r>
              <a:rPr lang="en-US" altLang="en-US" sz="2800" smtClean="0">
                <a:ea typeface="ＭＳ Ｐゴシック" pitchFamily="34" charset="-128"/>
                <a:cs typeface="Arial" pitchFamily="34" charset="0"/>
              </a:rPr>
              <a:t> may or may not involve networks</a:t>
            </a:r>
          </a:p>
          <a:p>
            <a:pPr eaLnBrk="1" hangingPunct="1"/>
            <a:endParaRPr lang="en-US" altLang="en-US" sz="28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The U.S. Department of Justice categorizes computer crime based on the role that the computer plays in the criminal activity, as follows:</a:t>
            </a:r>
          </a:p>
          <a:p>
            <a:pPr eaLnBrk="1" hangingPunct="1"/>
            <a:endParaRPr lang="en-US" altLang="en-US" sz="2800" b="1" smtClean="0">
              <a:ea typeface="ＭＳ Ｐゴシック" pitchFamily="34" charset="-128"/>
              <a:cs typeface="Arial" pitchFamily="34" charset="0"/>
            </a:endParaRPr>
          </a:p>
        </p:txBody>
      </p:sp>
      <p:sp>
        <p:nvSpPr>
          <p:cNvPr id="2" name="Slide Number Placeholder 1"/>
          <p:cNvSpPr>
            <a:spLocks noGrp="1"/>
          </p:cNvSpPr>
          <p:nvPr>
            <p:ph type="sldNum" sz="quarter" idx="12"/>
          </p:nvPr>
        </p:nvSpPr>
        <p:spPr/>
        <p:txBody>
          <a:bodyPr/>
          <a:lstStyle/>
          <a:p>
            <a:pPr>
              <a:defRPr/>
            </a:pPr>
            <a:fld id="{9F2144FC-AED6-414A-B44C-84D8A4F4D43C}" type="slidenum">
              <a:rPr lang="en-US" altLang="en-US" smtClean="0"/>
              <a:pPr>
                <a:defRPr/>
              </a:pPr>
              <a:t>113</a:t>
            </a:fld>
            <a:endParaRPr lang="en-US" altLang="en-US"/>
          </a:p>
        </p:txBody>
      </p:sp>
    </p:spTree>
    <p:extLst>
      <p:ext uri="{BB962C8B-B14F-4D97-AF65-F5344CB8AC3E}">
        <p14:creationId xmlns:p14="http://schemas.microsoft.com/office/powerpoint/2010/main" val="18966660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mtClean="0"/>
              <a:t>Cybercrime / Computer Crime</a:t>
            </a:r>
          </a:p>
        </p:txBody>
      </p:sp>
      <p:sp>
        <p:nvSpPr>
          <p:cNvPr id="8195" name="Rectangle 3"/>
          <p:cNvSpPr>
            <a:spLocks noGrp="1" noChangeArrowheads="1"/>
          </p:cNvSpPr>
          <p:nvPr>
            <p:ph idx="1"/>
          </p:nvPr>
        </p:nvSpPr>
        <p:spPr>
          <a:xfrm>
            <a:off x="228600" y="1676400"/>
            <a:ext cx="8686800" cy="4648200"/>
          </a:xfrm>
        </p:spPr>
        <p:txBody>
          <a:bodyPr/>
          <a:lstStyle/>
          <a:p>
            <a:pPr eaLnBrk="1" hangingPunct="1"/>
            <a:r>
              <a:rPr lang="en-US" altLang="en-US" sz="2800" b="1" smtClean="0">
                <a:ea typeface="ＭＳ Ｐゴシック" pitchFamily="34" charset="-128"/>
                <a:cs typeface="Arial" pitchFamily="34" charset="0"/>
              </a:rPr>
              <a:t>Computers as targets:</a:t>
            </a:r>
            <a:r>
              <a:rPr lang="en-US" altLang="en-US" sz="2800" smtClean="0">
                <a:ea typeface="ＭＳ Ｐゴシック" pitchFamily="34" charset="-128"/>
                <a:cs typeface="Arial" pitchFamily="34" charset="0"/>
              </a:rPr>
              <a:t> to acquire information stored on that computer system</a:t>
            </a:r>
          </a:p>
          <a:p>
            <a:pPr eaLnBrk="1" hangingPunct="1"/>
            <a:endParaRPr lang="en-US" altLang="en-US" sz="28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To control the target system without authorization or payment (theft of service)</a:t>
            </a:r>
          </a:p>
          <a:p>
            <a:pPr eaLnBrk="1" hangingPunct="1"/>
            <a:endParaRPr lang="en-US" altLang="en-US" sz="28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Or to alter the integrity of data or interfere with the availability of the computer or server</a:t>
            </a:r>
          </a:p>
        </p:txBody>
      </p:sp>
      <p:sp>
        <p:nvSpPr>
          <p:cNvPr id="2" name="Slide Number Placeholder 1"/>
          <p:cNvSpPr>
            <a:spLocks noGrp="1"/>
          </p:cNvSpPr>
          <p:nvPr>
            <p:ph type="sldNum" sz="quarter" idx="12"/>
          </p:nvPr>
        </p:nvSpPr>
        <p:spPr/>
        <p:txBody>
          <a:bodyPr/>
          <a:lstStyle/>
          <a:p>
            <a:pPr>
              <a:defRPr/>
            </a:pPr>
            <a:fld id="{17899F9E-D369-4922-A900-2435253B1C51}" type="slidenum">
              <a:rPr lang="en-US" altLang="en-US" smtClean="0"/>
              <a:pPr>
                <a:defRPr/>
              </a:pPr>
              <a:t>114</a:t>
            </a:fld>
            <a:endParaRPr lang="en-US" altLang="en-US"/>
          </a:p>
        </p:txBody>
      </p:sp>
    </p:spTree>
    <p:extLst>
      <p:ext uri="{BB962C8B-B14F-4D97-AF65-F5344CB8AC3E}">
        <p14:creationId xmlns:p14="http://schemas.microsoft.com/office/powerpoint/2010/main" val="234339398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Cybercrime / Computer Crime</a:t>
            </a:r>
          </a:p>
        </p:txBody>
      </p:sp>
      <p:sp>
        <p:nvSpPr>
          <p:cNvPr id="9219" name="Rectangle 3"/>
          <p:cNvSpPr>
            <a:spLocks noGrp="1" noChangeArrowheads="1"/>
          </p:cNvSpPr>
          <p:nvPr>
            <p:ph idx="1"/>
          </p:nvPr>
        </p:nvSpPr>
        <p:spPr>
          <a:xfrm>
            <a:off x="228600" y="1676400"/>
            <a:ext cx="8686800" cy="4648200"/>
          </a:xfrm>
        </p:spPr>
        <p:txBody>
          <a:bodyPr/>
          <a:lstStyle/>
          <a:p>
            <a:pPr eaLnBrk="1" hangingPunct="1"/>
            <a:r>
              <a:rPr lang="en-US" altLang="en-US" sz="2800" b="1" smtClean="0">
                <a:ea typeface="ＭＳ Ｐゴシック" pitchFamily="34" charset="-128"/>
                <a:cs typeface="Arial" pitchFamily="34" charset="0"/>
              </a:rPr>
              <a:t>Computers as storage devices:</a:t>
            </a:r>
            <a:r>
              <a:rPr lang="en-US" altLang="en-US" sz="2800" smtClean="0">
                <a:ea typeface="ＭＳ Ｐゴシック" pitchFamily="34" charset="-128"/>
                <a:cs typeface="Arial" pitchFamily="34" charset="0"/>
              </a:rPr>
              <a:t> as a passive storage medium</a:t>
            </a:r>
          </a:p>
          <a:p>
            <a:pPr eaLnBrk="1" hangingPunct="1"/>
            <a:endParaRPr lang="en-US" altLang="en-US" sz="28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e.g. for stolen password lists, credit card, calling card numbers, proprietary corporate information, pornographic image files, or "warez" (pirated commercial software)</a:t>
            </a:r>
          </a:p>
        </p:txBody>
      </p:sp>
      <p:sp>
        <p:nvSpPr>
          <p:cNvPr id="2" name="Slide Number Placeholder 1"/>
          <p:cNvSpPr>
            <a:spLocks noGrp="1"/>
          </p:cNvSpPr>
          <p:nvPr>
            <p:ph type="sldNum" sz="quarter" idx="12"/>
          </p:nvPr>
        </p:nvSpPr>
        <p:spPr/>
        <p:txBody>
          <a:bodyPr/>
          <a:lstStyle/>
          <a:p>
            <a:pPr>
              <a:defRPr/>
            </a:pPr>
            <a:fld id="{7F7C8301-735E-4EFA-BF2D-50DB106A901D}" type="slidenum">
              <a:rPr lang="en-US" altLang="en-US" smtClean="0"/>
              <a:pPr>
                <a:defRPr/>
              </a:pPr>
              <a:t>115</a:t>
            </a:fld>
            <a:endParaRPr lang="en-US" altLang="en-US"/>
          </a:p>
        </p:txBody>
      </p:sp>
    </p:spTree>
    <p:extLst>
      <p:ext uri="{BB962C8B-B14F-4D97-AF65-F5344CB8AC3E}">
        <p14:creationId xmlns:p14="http://schemas.microsoft.com/office/powerpoint/2010/main" val="34482447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smtClean="0"/>
              <a:t>Cybercrime / Computer Crime</a:t>
            </a:r>
          </a:p>
        </p:txBody>
      </p:sp>
      <p:sp>
        <p:nvSpPr>
          <p:cNvPr id="10243" name="Rectangle 3"/>
          <p:cNvSpPr>
            <a:spLocks noGrp="1" noChangeArrowheads="1"/>
          </p:cNvSpPr>
          <p:nvPr>
            <p:ph idx="1"/>
          </p:nvPr>
        </p:nvSpPr>
        <p:spPr>
          <a:xfrm>
            <a:off x="228600" y="1676400"/>
            <a:ext cx="8686800" cy="4648200"/>
          </a:xfrm>
        </p:spPr>
        <p:txBody>
          <a:bodyPr/>
          <a:lstStyle/>
          <a:p>
            <a:pPr eaLnBrk="1" hangingPunct="1"/>
            <a:r>
              <a:rPr lang="en-US" altLang="en-US" sz="2800" b="1" smtClean="0">
                <a:ea typeface="ＭＳ Ｐゴシック" pitchFamily="34" charset="-128"/>
                <a:cs typeface="Arial" pitchFamily="34" charset="0"/>
              </a:rPr>
              <a:t>Computers as communications tools:</a:t>
            </a:r>
            <a:r>
              <a:rPr lang="en-US" altLang="en-US" sz="2800" smtClean="0">
                <a:ea typeface="ＭＳ Ｐゴシック" pitchFamily="34" charset="-128"/>
                <a:cs typeface="Arial" pitchFamily="34" charset="0"/>
              </a:rPr>
              <a:t> often traditional crimes committed online</a:t>
            </a:r>
          </a:p>
          <a:p>
            <a:pPr eaLnBrk="1" hangingPunct="1"/>
            <a:endParaRPr lang="en-US" altLang="en-US" sz="28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Examples include the illegal sale of prescription drugs, controlled substances, alcohol, and guns; fraud; and gambling</a:t>
            </a:r>
          </a:p>
        </p:txBody>
      </p:sp>
      <p:sp>
        <p:nvSpPr>
          <p:cNvPr id="2" name="Slide Number Placeholder 1"/>
          <p:cNvSpPr>
            <a:spLocks noGrp="1"/>
          </p:cNvSpPr>
          <p:nvPr>
            <p:ph type="sldNum" sz="quarter" idx="12"/>
          </p:nvPr>
        </p:nvSpPr>
        <p:spPr/>
        <p:txBody>
          <a:bodyPr/>
          <a:lstStyle/>
          <a:p>
            <a:pPr>
              <a:defRPr/>
            </a:pPr>
            <a:fld id="{2D584135-1E7E-4812-90C7-BFF0416668DD}" type="slidenum">
              <a:rPr lang="en-US" altLang="en-US" smtClean="0"/>
              <a:pPr>
                <a:defRPr/>
              </a:pPr>
              <a:t>116</a:t>
            </a:fld>
            <a:endParaRPr lang="en-US" altLang="en-US"/>
          </a:p>
        </p:txBody>
      </p:sp>
    </p:spTree>
    <p:extLst>
      <p:ext uri="{BB962C8B-B14F-4D97-AF65-F5344CB8AC3E}">
        <p14:creationId xmlns:p14="http://schemas.microsoft.com/office/powerpoint/2010/main" val="1871294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t>Cybercrime / Computer Crime</a:t>
            </a:r>
          </a:p>
        </p:txBody>
      </p:sp>
      <p:sp>
        <p:nvSpPr>
          <p:cNvPr id="11267" name="Rectangle 3"/>
          <p:cNvSpPr>
            <a:spLocks noGrp="1" noChangeArrowheads="1"/>
          </p:cNvSpPr>
          <p:nvPr>
            <p:ph idx="1"/>
          </p:nvPr>
        </p:nvSpPr>
        <p:spPr>
          <a:xfrm>
            <a:off x="228600" y="1676400"/>
            <a:ext cx="8686800" cy="4648200"/>
          </a:xfrm>
        </p:spPr>
        <p:txBody>
          <a:bodyPr/>
          <a:lstStyle/>
          <a:p>
            <a:pPr eaLnBrk="1" hangingPunct="1"/>
            <a:r>
              <a:rPr lang="en-US" altLang="en-US" sz="2800" smtClean="0">
                <a:ea typeface="ＭＳ Ｐゴシック" pitchFamily="34" charset="-128"/>
                <a:cs typeface="Arial" pitchFamily="34" charset="0"/>
              </a:rPr>
              <a:t>A more specific list of crimes is defined in the international Convention on Cybercrime and shown in Table 18.1, in the text</a:t>
            </a:r>
          </a:p>
          <a:p>
            <a:pPr eaLnBrk="1" hangingPunct="1"/>
            <a:endParaRPr lang="en-US" altLang="en-US" sz="2800" smtClean="0">
              <a:ea typeface="ＭＳ Ｐゴシック" pitchFamily="34" charset="-128"/>
              <a:cs typeface="Arial" pitchFamily="34" charset="0"/>
            </a:endParaRPr>
          </a:p>
          <a:p>
            <a:pPr eaLnBrk="1" hangingPunct="1"/>
            <a:r>
              <a:rPr lang="en-US" altLang="en-US" sz="2800" smtClean="0">
                <a:ea typeface="ＭＳ Ｐゴシック" pitchFamily="34" charset="-128"/>
                <a:cs typeface="Arial" pitchFamily="34" charset="0"/>
              </a:rPr>
              <a:t>Yet another categorization is used in the CERT 2006 annual E-crime Survey, the results of which are shown in Table 23.2</a:t>
            </a:r>
          </a:p>
        </p:txBody>
      </p:sp>
      <p:sp>
        <p:nvSpPr>
          <p:cNvPr id="2" name="Slide Number Placeholder 1"/>
          <p:cNvSpPr>
            <a:spLocks noGrp="1"/>
          </p:cNvSpPr>
          <p:nvPr>
            <p:ph type="sldNum" sz="quarter" idx="12"/>
          </p:nvPr>
        </p:nvSpPr>
        <p:spPr/>
        <p:txBody>
          <a:bodyPr/>
          <a:lstStyle/>
          <a:p>
            <a:pPr>
              <a:defRPr/>
            </a:pPr>
            <a:fld id="{63797D38-027D-4430-BA25-4B9157B8203B}" type="slidenum">
              <a:rPr lang="en-US" altLang="en-US" smtClean="0"/>
              <a:pPr>
                <a:defRPr/>
              </a:pPr>
              <a:t>117</a:t>
            </a:fld>
            <a:endParaRPr lang="en-US" altLang="en-US"/>
          </a:p>
        </p:txBody>
      </p:sp>
    </p:spTree>
    <p:extLst>
      <p:ext uri="{BB962C8B-B14F-4D97-AF65-F5344CB8AC3E}">
        <p14:creationId xmlns:p14="http://schemas.microsoft.com/office/powerpoint/2010/main" val="226318242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mtClean="0"/>
              <a:t>Cybercrime / Computer Crime</a:t>
            </a:r>
          </a:p>
        </p:txBody>
      </p:sp>
      <p:sp>
        <p:nvSpPr>
          <p:cNvPr id="12291" name="Rectangle 3"/>
          <p:cNvSpPr>
            <a:spLocks noGrp="1" noChangeArrowheads="1"/>
          </p:cNvSpPr>
          <p:nvPr>
            <p:ph idx="1"/>
          </p:nvPr>
        </p:nvSpPr>
        <p:spPr>
          <a:xfrm>
            <a:off x="228600" y="1676400"/>
            <a:ext cx="8686800" cy="4648200"/>
          </a:xfrm>
        </p:spPr>
        <p:txBody>
          <a:bodyPr/>
          <a:lstStyle/>
          <a:p>
            <a:pPr eaLnBrk="1" hangingPunct="1"/>
            <a:r>
              <a:rPr lang="en-US" altLang="en-US" sz="2800" smtClean="0"/>
              <a:t>“Criminal activity in which computers or computer networks are a tool, a target, or a place of criminal activity”</a:t>
            </a:r>
          </a:p>
          <a:p>
            <a:pPr eaLnBrk="1" hangingPunct="1"/>
            <a:r>
              <a:rPr lang="en-US" altLang="en-US" sz="2800" smtClean="0"/>
              <a:t>Categorize based on computer’s role:</a:t>
            </a:r>
          </a:p>
          <a:p>
            <a:pPr lvl="1" eaLnBrk="1" hangingPunct="1"/>
            <a:r>
              <a:rPr lang="en-US" altLang="en-US" sz="2400" smtClean="0"/>
              <a:t>as target</a:t>
            </a:r>
          </a:p>
          <a:p>
            <a:pPr lvl="1" eaLnBrk="1" hangingPunct="1"/>
            <a:r>
              <a:rPr lang="en-US" altLang="en-US" sz="2400" smtClean="0"/>
              <a:t>as storage device</a:t>
            </a:r>
          </a:p>
          <a:p>
            <a:pPr lvl="1" eaLnBrk="1" hangingPunct="1"/>
            <a:r>
              <a:rPr lang="en-US" altLang="en-US" sz="2400" smtClean="0"/>
              <a:t>as communications tool</a:t>
            </a:r>
          </a:p>
          <a:p>
            <a:pPr eaLnBrk="1" hangingPunct="1"/>
            <a:r>
              <a:rPr lang="en-US" altLang="en-US" sz="2800" smtClean="0"/>
              <a:t>More comprehensive categorization seen in Cybercrime Convention, Computer Crime Surveys</a:t>
            </a:r>
          </a:p>
        </p:txBody>
      </p:sp>
      <p:sp>
        <p:nvSpPr>
          <p:cNvPr id="2" name="Slide Number Placeholder 1"/>
          <p:cNvSpPr>
            <a:spLocks noGrp="1"/>
          </p:cNvSpPr>
          <p:nvPr>
            <p:ph type="sldNum" sz="quarter" idx="12"/>
          </p:nvPr>
        </p:nvSpPr>
        <p:spPr/>
        <p:txBody>
          <a:bodyPr/>
          <a:lstStyle/>
          <a:p>
            <a:pPr>
              <a:defRPr/>
            </a:pPr>
            <a:fld id="{000D5548-E22F-4E20-A6CB-108F678EE762}" type="slidenum">
              <a:rPr lang="en-US" altLang="en-US" smtClean="0"/>
              <a:pPr>
                <a:defRPr/>
              </a:pPr>
              <a:t>118</a:t>
            </a:fld>
            <a:endParaRPr lang="en-US" altLang="en-US"/>
          </a:p>
        </p:txBody>
      </p:sp>
    </p:spTree>
    <p:extLst>
      <p:ext uri="{BB962C8B-B14F-4D97-AF65-F5344CB8AC3E}">
        <p14:creationId xmlns:p14="http://schemas.microsoft.com/office/powerpoint/2010/main" val="320031545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ltLang="en-US" dirty="0"/>
              <a:t>Cybercrime and Computer Crime</a:t>
            </a:r>
            <a:endParaRPr lang="en-AU" altLang="en-US" dirty="0" smtClean="0"/>
          </a:p>
        </p:txBody>
      </p:sp>
      <p:sp>
        <p:nvSpPr>
          <p:cNvPr id="79875" name="Rectangle 3"/>
          <p:cNvSpPr>
            <a:spLocks noGrp="1" noChangeArrowheads="1"/>
          </p:cNvSpPr>
          <p:nvPr>
            <p:ph idx="1"/>
          </p:nvPr>
        </p:nvSpPr>
        <p:spPr/>
        <p:txBody>
          <a:bodyPr/>
          <a:lstStyle/>
          <a:p>
            <a:pPr eaLnBrk="1" hangingPunct="1"/>
            <a:r>
              <a:rPr lang="en-US" altLang="en-US" smtClean="0"/>
              <a:t>reviewed a range of </a:t>
            </a:r>
            <a:r>
              <a:rPr lang="en-AU" altLang="en-US" smtClean="0"/>
              <a:t>topics:</a:t>
            </a:r>
          </a:p>
          <a:p>
            <a:pPr lvl="1" eaLnBrk="1" hangingPunct="1"/>
            <a:r>
              <a:rPr lang="en-US" altLang="en-US" smtClean="0"/>
              <a:t>cybercrime and computer crime</a:t>
            </a:r>
          </a:p>
          <a:p>
            <a:pPr lvl="1" eaLnBrk="1" hangingPunct="1"/>
            <a:r>
              <a:rPr lang="en-US" altLang="en-US" smtClean="0"/>
              <a:t>intellectual property issues</a:t>
            </a:r>
          </a:p>
          <a:p>
            <a:pPr lvl="1" eaLnBrk="1" hangingPunct="1"/>
            <a:endParaRPr lang="en-AU" altLang="en-US" smtClean="0"/>
          </a:p>
        </p:txBody>
      </p:sp>
      <p:sp>
        <p:nvSpPr>
          <p:cNvPr id="2" name="Slide Number Placeholder 1"/>
          <p:cNvSpPr>
            <a:spLocks noGrp="1"/>
          </p:cNvSpPr>
          <p:nvPr>
            <p:ph type="sldNum" sz="quarter" idx="12"/>
          </p:nvPr>
        </p:nvSpPr>
        <p:spPr/>
        <p:txBody>
          <a:bodyPr/>
          <a:lstStyle/>
          <a:p>
            <a:pPr>
              <a:defRPr/>
            </a:pPr>
            <a:fld id="{9E16CAAE-AE31-45C1-8E9D-070B92D74003}" type="slidenum">
              <a:rPr lang="en-US" altLang="en-US" smtClean="0"/>
              <a:pPr>
                <a:defRPr/>
              </a:pPr>
              <a:t>119</a:t>
            </a:fld>
            <a:endParaRPr lang="en-US" altLang="en-US"/>
          </a:p>
        </p:txBody>
      </p:sp>
    </p:spTree>
    <p:extLst>
      <p:ext uri="{BB962C8B-B14F-4D97-AF65-F5344CB8AC3E}">
        <p14:creationId xmlns:p14="http://schemas.microsoft.com/office/powerpoint/2010/main" val="357266179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115888"/>
            <a:ext cx="8229600" cy="1143000"/>
          </a:xfrm>
        </p:spPr>
        <p:txBody>
          <a:bodyPr/>
          <a:lstStyle/>
          <a:p>
            <a:pPr eaLnBrk="1" hangingPunct="1"/>
            <a:r>
              <a:rPr lang="en-US" altLang="en-US" smtClean="0"/>
              <a:t>Privacy</a:t>
            </a:r>
          </a:p>
        </p:txBody>
      </p:sp>
      <p:sp>
        <p:nvSpPr>
          <p:cNvPr id="8195" name="Rectangle 3"/>
          <p:cNvSpPr>
            <a:spLocks noGrp="1" noChangeArrowheads="1"/>
          </p:cNvSpPr>
          <p:nvPr>
            <p:ph idx="1"/>
          </p:nvPr>
        </p:nvSpPr>
        <p:spPr>
          <a:xfrm>
            <a:off x="457200" y="1368425"/>
            <a:ext cx="8229600" cy="4724400"/>
          </a:xfrm>
        </p:spPr>
        <p:txBody>
          <a:bodyPr/>
          <a:lstStyle/>
          <a:p>
            <a:pPr eaLnBrk="1" hangingPunct="1">
              <a:lnSpc>
                <a:spcPct val="90000"/>
              </a:lnSpc>
            </a:pPr>
            <a:r>
              <a:rPr lang="en-US" altLang="en-US" smtClean="0"/>
              <a:t>Overlaps with computer security</a:t>
            </a:r>
          </a:p>
          <a:p>
            <a:pPr eaLnBrk="1" hangingPunct="1">
              <a:lnSpc>
                <a:spcPct val="90000"/>
              </a:lnSpc>
            </a:pPr>
            <a:r>
              <a:rPr lang="en-US" altLang="en-US" smtClean="0"/>
              <a:t>Have dramatic increase in scale of info collected and stored</a:t>
            </a:r>
          </a:p>
          <a:p>
            <a:pPr lvl="1" eaLnBrk="1" hangingPunct="1">
              <a:lnSpc>
                <a:spcPct val="90000"/>
              </a:lnSpc>
            </a:pPr>
            <a:r>
              <a:rPr lang="en-US" altLang="en-US" smtClean="0"/>
              <a:t>motivated by law enforcement, national security, economic incentives</a:t>
            </a:r>
          </a:p>
          <a:p>
            <a:pPr eaLnBrk="1" hangingPunct="1">
              <a:lnSpc>
                <a:spcPct val="90000"/>
              </a:lnSpc>
            </a:pPr>
            <a:r>
              <a:rPr lang="en-US" altLang="en-US" smtClean="0"/>
              <a:t>But individuals increasingly aware of access and use of personal / private info</a:t>
            </a:r>
          </a:p>
          <a:p>
            <a:pPr eaLnBrk="1" hangingPunct="1">
              <a:lnSpc>
                <a:spcPct val="90000"/>
              </a:lnSpc>
            </a:pPr>
            <a:r>
              <a:rPr lang="en-US" altLang="en-US" smtClean="0"/>
              <a:t>Concerns on extent of privacy compromise have seen a range of responses</a:t>
            </a:r>
          </a:p>
        </p:txBody>
      </p:sp>
      <p:sp>
        <p:nvSpPr>
          <p:cNvPr id="2" name="Slide Number Placeholder 1"/>
          <p:cNvSpPr>
            <a:spLocks noGrp="1"/>
          </p:cNvSpPr>
          <p:nvPr>
            <p:ph type="sldNum" sz="quarter" idx="12"/>
          </p:nvPr>
        </p:nvSpPr>
        <p:spPr/>
        <p:txBody>
          <a:bodyPr/>
          <a:lstStyle/>
          <a:p>
            <a:pPr>
              <a:defRPr/>
            </a:pPr>
            <a:fld id="{11DC0AE7-668B-4F50-A555-7EF693EBA148}" type="slidenum">
              <a:rPr lang="en-US" altLang="en-US" smtClean="0"/>
              <a:pPr>
                <a:defRPr/>
              </a:pPr>
              <a:t>120</a:t>
            </a:fld>
            <a:endParaRPr lang="en-US" altLang="en-US"/>
          </a:p>
        </p:txBody>
      </p:sp>
    </p:spTree>
    <p:extLst>
      <p:ext uri="{BB962C8B-B14F-4D97-AF65-F5344CB8AC3E}">
        <p14:creationId xmlns:p14="http://schemas.microsoft.com/office/powerpoint/2010/main" val="355776445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dirty="0"/>
              <a:t>Privacy and Ethical Aspects</a:t>
            </a:r>
            <a:endParaRPr lang="en-AU" altLang="en-US" dirty="0" smtClean="0"/>
          </a:p>
        </p:txBody>
      </p:sp>
      <p:sp>
        <p:nvSpPr>
          <p:cNvPr id="69635" name="Rectangle 3"/>
          <p:cNvSpPr>
            <a:spLocks noGrp="1" noChangeArrowheads="1"/>
          </p:cNvSpPr>
          <p:nvPr>
            <p:ph idx="1"/>
          </p:nvPr>
        </p:nvSpPr>
        <p:spPr/>
        <p:txBody>
          <a:bodyPr/>
          <a:lstStyle/>
          <a:p>
            <a:pPr eaLnBrk="1" hangingPunct="1"/>
            <a:r>
              <a:rPr lang="en-US" altLang="en-US" dirty="0" smtClean="0"/>
              <a:t>reviewed a range of </a:t>
            </a:r>
            <a:r>
              <a:rPr lang="en-AU" altLang="en-US" dirty="0" smtClean="0"/>
              <a:t>topics:</a:t>
            </a:r>
          </a:p>
          <a:p>
            <a:pPr lvl="1" eaLnBrk="1" hangingPunct="1"/>
            <a:r>
              <a:rPr lang="en-US" altLang="en-US" dirty="0" smtClean="0"/>
              <a:t>privacy </a:t>
            </a:r>
          </a:p>
          <a:p>
            <a:pPr lvl="1" eaLnBrk="1" hangingPunct="1"/>
            <a:r>
              <a:rPr lang="en-US" altLang="en-US" dirty="0" smtClean="0"/>
              <a:t>ethical issues</a:t>
            </a:r>
            <a:r>
              <a:rPr lang="en-AU" altLang="en-US" dirty="0" smtClean="0"/>
              <a:t> </a:t>
            </a:r>
          </a:p>
          <a:p>
            <a:pPr lvl="1" eaLnBrk="1" hangingPunct="1"/>
            <a:endParaRPr lang="en-AU" altLang="en-US" dirty="0" smtClean="0"/>
          </a:p>
        </p:txBody>
      </p:sp>
      <p:sp>
        <p:nvSpPr>
          <p:cNvPr id="2" name="Slide Number Placeholder 1"/>
          <p:cNvSpPr>
            <a:spLocks noGrp="1"/>
          </p:cNvSpPr>
          <p:nvPr>
            <p:ph type="sldNum" sz="quarter" idx="12"/>
          </p:nvPr>
        </p:nvSpPr>
        <p:spPr/>
        <p:txBody>
          <a:bodyPr/>
          <a:lstStyle/>
          <a:p>
            <a:pPr>
              <a:defRPr/>
            </a:pPr>
            <a:fld id="{4E1BF056-CB0C-4BBC-8C5A-10E752E54BBF}" type="slidenum">
              <a:rPr lang="en-US" altLang="en-US" smtClean="0"/>
              <a:pPr>
                <a:defRPr/>
              </a:pPr>
              <a:t>121</a:t>
            </a:fld>
            <a:endParaRPr lang="en-US" altLang="en-US"/>
          </a:p>
        </p:txBody>
      </p:sp>
    </p:spTree>
    <p:extLst>
      <p:ext uri="{BB962C8B-B14F-4D97-AF65-F5344CB8AC3E}">
        <p14:creationId xmlns:p14="http://schemas.microsoft.com/office/powerpoint/2010/main" val="332508352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1676400"/>
            <a:ext cx="7772400" cy="1470025"/>
          </a:xfrm>
        </p:spPr>
        <p:txBody>
          <a:bodyPr>
            <a:normAutofit fontScale="90000"/>
          </a:bodyPr>
          <a:lstStyle/>
          <a:p>
            <a:pPr eaLnBrk="1" hangingPunct="1"/>
            <a:r>
              <a:rPr lang="en-US" altLang="en-US" dirty="0" smtClean="0"/>
              <a:t>Revision</a:t>
            </a:r>
            <a:br>
              <a:rPr lang="en-US" altLang="en-US" dirty="0" smtClean="0"/>
            </a:br>
            <a:r>
              <a:rPr lang="en-US" altLang="en-US" dirty="0" smtClean="0"/>
              <a:t/>
            </a:r>
            <a:br>
              <a:rPr lang="en-US" altLang="en-US" dirty="0" smtClean="0"/>
            </a:br>
            <a:r>
              <a:rPr lang="en-US" altLang="en-US" dirty="0" smtClean="0"/>
              <a:t>Lectures 16-30</a:t>
            </a:r>
          </a:p>
        </p:txBody>
      </p:sp>
      <p:sp>
        <p:nvSpPr>
          <p:cNvPr id="2" name="Slide Number Placeholder 1"/>
          <p:cNvSpPr>
            <a:spLocks noGrp="1"/>
          </p:cNvSpPr>
          <p:nvPr>
            <p:ph type="sldNum" sz="quarter" idx="12"/>
          </p:nvPr>
        </p:nvSpPr>
        <p:spPr/>
        <p:txBody>
          <a:bodyPr/>
          <a:lstStyle/>
          <a:p>
            <a:pPr>
              <a:defRPr/>
            </a:pPr>
            <a:fld id="{BF07E0D7-DE7B-4BBD-9C02-6D8D2DEF625F}" type="slidenum">
              <a:rPr lang="en-US" altLang="en-US" smtClean="0"/>
              <a:pPr>
                <a:defRPr/>
              </a:pPr>
              <a:t>122</a:t>
            </a:fld>
            <a:endParaRPr lang="en-US" altLang="en-US"/>
          </a:p>
        </p:txBody>
      </p:sp>
    </p:spTree>
    <p:extLst>
      <p:ext uri="{BB962C8B-B14F-4D97-AF65-F5344CB8AC3E}">
        <p14:creationId xmlns:p14="http://schemas.microsoft.com/office/powerpoint/2010/main" val="211339443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229600" cy="1143000"/>
          </a:xfrm>
        </p:spPr>
        <p:txBody>
          <a:bodyPr>
            <a:normAutofit/>
          </a:bodyPr>
          <a:lstStyle/>
          <a:p>
            <a:r>
              <a:rPr lang="en-US" sz="6600" b="1" dirty="0" smtClean="0">
                <a:latin typeface="Bradley Hand ITC" panose="03070402050302030203" pitchFamily="66" charset="0"/>
              </a:rPr>
              <a:t>Best of Luck</a:t>
            </a:r>
            <a:endParaRPr lang="en-US" sz="6600" b="1" dirty="0">
              <a:latin typeface="Bradley Hand ITC" panose="03070402050302030203" pitchFamily="66" charset="0"/>
            </a:endParaRPr>
          </a:p>
        </p:txBody>
      </p:sp>
    </p:spTree>
    <p:extLst>
      <p:ext uri="{BB962C8B-B14F-4D97-AF65-F5344CB8AC3E}">
        <p14:creationId xmlns:p14="http://schemas.microsoft.com/office/powerpoint/2010/main" val="27473956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21667</Words>
  <Application>Microsoft Office PowerPoint</Application>
  <PresentationFormat>On-screen Show (4:3)</PresentationFormat>
  <Paragraphs>1434</Paragraphs>
  <Slides>123</Slides>
  <Notes>122</Notes>
  <HiddenSlides>0</HiddenSlides>
  <MMClips>0</MMClips>
  <ScaleCrop>false</ScaleCrop>
  <HeadingPairs>
    <vt:vector size="4" baseType="variant">
      <vt:variant>
        <vt:lpstr>Theme</vt:lpstr>
      </vt:variant>
      <vt:variant>
        <vt:i4>1</vt:i4>
      </vt:variant>
      <vt:variant>
        <vt:lpstr>Slide Titles</vt:lpstr>
      </vt:variant>
      <vt:variant>
        <vt:i4>123</vt:i4>
      </vt:variant>
    </vt:vector>
  </HeadingPairs>
  <TitlesOfParts>
    <vt:vector size="124" baseType="lpstr">
      <vt:lpstr>Office Theme</vt:lpstr>
      <vt:lpstr>Data Security and Encryption  (CSE348)</vt:lpstr>
      <vt:lpstr>Revision  Lectures 16-30</vt:lpstr>
      <vt:lpstr>RSA</vt:lpstr>
      <vt:lpstr>RSA</vt:lpstr>
      <vt:lpstr>RSA</vt:lpstr>
      <vt:lpstr>RSA En/decryption</vt:lpstr>
      <vt:lpstr>RSA En/decryption</vt:lpstr>
      <vt:lpstr>RSA En/decryption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Hash Function</vt:lpstr>
      <vt:lpstr>Hash Functions</vt:lpstr>
      <vt:lpstr>Cryptographic Hash Function</vt:lpstr>
      <vt:lpstr>Secure Hash Algorithm</vt:lpstr>
      <vt:lpstr>SHA Versions</vt:lpstr>
      <vt:lpstr>SHA-3</vt:lpstr>
      <vt:lpstr>SHA-3 Requirements</vt:lpstr>
      <vt:lpstr>Message Authentication</vt:lpstr>
      <vt:lpstr>Message Security Requirements</vt:lpstr>
      <vt:lpstr>Message Authentication</vt:lpstr>
      <vt:lpstr>Digital Signatures</vt:lpstr>
      <vt:lpstr>Digital Signature Model</vt:lpstr>
      <vt:lpstr>Digital Signature Model</vt:lpstr>
      <vt:lpstr>Digital Signature Model</vt:lpstr>
      <vt:lpstr>Attacks and Forgeries</vt:lpstr>
      <vt:lpstr>Digital Signature Requirements</vt:lpstr>
      <vt:lpstr>Digital Signatures</vt:lpstr>
      <vt:lpstr>Key Management and Distribution</vt:lpstr>
      <vt:lpstr>Key Distribution</vt:lpstr>
      <vt:lpstr>Key Distribution</vt:lpstr>
      <vt:lpstr>Key Distribution</vt:lpstr>
      <vt:lpstr>Key Distribution</vt:lpstr>
      <vt:lpstr>Key Distribution</vt:lpstr>
      <vt:lpstr>Key Distribution</vt:lpstr>
      <vt:lpstr>Key Distribution</vt:lpstr>
      <vt:lpstr>Key Distribution</vt:lpstr>
      <vt:lpstr>Key Management and Distribution</vt:lpstr>
      <vt:lpstr>User Authentication</vt:lpstr>
      <vt:lpstr>User Authentication</vt:lpstr>
      <vt:lpstr>User Authentication</vt:lpstr>
      <vt:lpstr>User Authentication</vt:lpstr>
      <vt:lpstr>User Authentication</vt:lpstr>
      <vt:lpstr>User Authentication</vt:lpstr>
      <vt:lpstr>Means of User Authentication </vt:lpstr>
      <vt:lpstr>Kerberos</vt:lpstr>
      <vt:lpstr>Kerberos Requirements</vt:lpstr>
      <vt:lpstr>Kerberos Requirements</vt:lpstr>
      <vt:lpstr>User Authentication</vt:lpstr>
      <vt:lpstr>Wireless Network Security</vt:lpstr>
      <vt:lpstr>IEEE 802.11</vt:lpstr>
      <vt:lpstr>Email Security</vt:lpstr>
      <vt:lpstr>Email Security Enhancements</vt:lpstr>
      <vt:lpstr>Pretty Good Privacy (PGP)</vt:lpstr>
      <vt:lpstr>Pretty Good Privacy (PGP)</vt:lpstr>
      <vt:lpstr>Pretty Good Privacy (PGP)</vt:lpstr>
      <vt:lpstr>S/MIME Messages</vt:lpstr>
      <vt:lpstr>Electronic Mail Security</vt:lpstr>
      <vt:lpstr>IP Security</vt:lpstr>
      <vt:lpstr>IP Security</vt:lpstr>
      <vt:lpstr>IP Security</vt:lpstr>
      <vt:lpstr>IP Security</vt:lpstr>
      <vt:lpstr>IP Security</vt:lpstr>
      <vt:lpstr>IP Security</vt:lpstr>
      <vt:lpstr>IP Security</vt:lpstr>
      <vt:lpstr>IP Security</vt:lpstr>
      <vt:lpstr>IP Security</vt:lpstr>
      <vt:lpstr>Intruders</vt:lpstr>
      <vt:lpstr>Intruders</vt:lpstr>
      <vt:lpstr>Intruders</vt:lpstr>
      <vt:lpstr>Intruders</vt:lpstr>
      <vt:lpstr>Intruders</vt:lpstr>
      <vt:lpstr>Intruders</vt:lpstr>
      <vt:lpstr>Intruders</vt:lpstr>
      <vt:lpstr>Intruders</vt:lpstr>
      <vt:lpstr>Intruders</vt:lpstr>
      <vt:lpstr>Intruders</vt:lpstr>
      <vt:lpstr>Examples of Intrusion</vt:lpstr>
      <vt:lpstr>Examples of Intrusion</vt:lpstr>
      <vt:lpstr>Examples of Intrusion</vt:lpstr>
      <vt:lpstr>Intruders</vt:lpstr>
      <vt:lpstr>Viruses and Other Malicious Content</vt:lpstr>
      <vt:lpstr>Malicious Software</vt:lpstr>
      <vt:lpstr>Malicious Software</vt:lpstr>
      <vt:lpstr>Malicious Software</vt:lpstr>
      <vt:lpstr>Malicious Software</vt:lpstr>
      <vt:lpstr>What is a Firewall?</vt:lpstr>
      <vt:lpstr>What is a Firewall?</vt:lpstr>
      <vt:lpstr>What is a Firewall?</vt:lpstr>
      <vt:lpstr>What is a Firewall?</vt:lpstr>
      <vt:lpstr>What is a Firewall?</vt:lpstr>
      <vt:lpstr>What is a Firewall?</vt:lpstr>
      <vt:lpstr>What is a Firewall?</vt:lpstr>
      <vt:lpstr>Firewall Limitations</vt:lpstr>
      <vt:lpstr>Firewalls</vt:lpstr>
      <vt:lpstr>Cybercrime / Computer Crime</vt:lpstr>
      <vt:lpstr>Cybercrime / Computer Crime</vt:lpstr>
      <vt:lpstr>Cybercrime / Computer Crime</vt:lpstr>
      <vt:lpstr>Cybercrime / Computer Crime</vt:lpstr>
      <vt:lpstr>Cybercrime / Computer Crime</vt:lpstr>
      <vt:lpstr>Cybercrime / Computer Crime</vt:lpstr>
      <vt:lpstr>Cybercrime / Computer Crime</vt:lpstr>
      <vt:lpstr>Cybercrime and Computer Crime</vt:lpstr>
      <vt:lpstr>Privacy</vt:lpstr>
      <vt:lpstr>Privacy and Ethical Aspects</vt:lpstr>
      <vt:lpstr>Revision  Lectures 16-30</vt:lpstr>
      <vt:lpstr>Best of Luck</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Security and Encryption  (CSE348)</dc:title>
  <dc:creator>Basit</dc:creator>
  <cp:lastModifiedBy>Basit</cp:lastModifiedBy>
  <cp:revision>44</cp:revision>
  <dcterms:created xsi:type="dcterms:W3CDTF">2006-08-16T00:00:00Z</dcterms:created>
  <dcterms:modified xsi:type="dcterms:W3CDTF">2015-06-27T13:23:42Z</dcterms:modified>
</cp:coreProperties>
</file>