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5"/>
  </p:notesMasterIdLst>
  <p:sldIdLst>
    <p:sldId id="256" r:id="rId2"/>
    <p:sldId id="40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6" r:id="rId24"/>
    <p:sldId id="278" r:id="rId25"/>
    <p:sldId id="279" r:id="rId26"/>
    <p:sldId id="280" r:id="rId27"/>
    <p:sldId id="281" r:id="rId28"/>
    <p:sldId id="282" r:id="rId29"/>
    <p:sldId id="285" r:id="rId30"/>
    <p:sldId id="286" r:id="rId31"/>
    <p:sldId id="283" r:id="rId32"/>
    <p:sldId id="284" r:id="rId33"/>
    <p:sldId id="287" r:id="rId34"/>
    <p:sldId id="291" r:id="rId35"/>
    <p:sldId id="290" r:id="rId36"/>
    <p:sldId id="289" r:id="rId37"/>
    <p:sldId id="288" r:id="rId38"/>
    <p:sldId id="292" r:id="rId39"/>
    <p:sldId id="294" r:id="rId40"/>
    <p:sldId id="295" r:id="rId41"/>
    <p:sldId id="293" r:id="rId42"/>
    <p:sldId id="296" r:id="rId43"/>
    <p:sldId id="297" r:id="rId44"/>
    <p:sldId id="298" r:id="rId45"/>
    <p:sldId id="299" r:id="rId46"/>
    <p:sldId id="300" r:id="rId47"/>
    <p:sldId id="302" r:id="rId48"/>
    <p:sldId id="303" r:id="rId49"/>
    <p:sldId id="305" r:id="rId50"/>
    <p:sldId id="304" r:id="rId51"/>
    <p:sldId id="307" r:id="rId52"/>
    <p:sldId id="306" r:id="rId53"/>
    <p:sldId id="308" r:id="rId54"/>
    <p:sldId id="402" r:id="rId55"/>
    <p:sldId id="309" r:id="rId56"/>
    <p:sldId id="310" r:id="rId57"/>
    <p:sldId id="311" r:id="rId58"/>
    <p:sldId id="403" r:id="rId59"/>
    <p:sldId id="340" r:id="rId60"/>
    <p:sldId id="329" r:id="rId61"/>
    <p:sldId id="330" r:id="rId62"/>
    <p:sldId id="331" r:id="rId63"/>
    <p:sldId id="332" r:id="rId64"/>
    <p:sldId id="333" r:id="rId65"/>
    <p:sldId id="334" r:id="rId66"/>
    <p:sldId id="335" r:id="rId67"/>
    <p:sldId id="336" r:id="rId68"/>
    <p:sldId id="337" r:id="rId69"/>
    <p:sldId id="338" r:id="rId70"/>
    <p:sldId id="339" r:id="rId71"/>
    <p:sldId id="341" r:id="rId72"/>
    <p:sldId id="342" r:id="rId73"/>
    <p:sldId id="344" r:id="rId74"/>
    <p:sldId id="345" r:id="rId75"/>
    <p:sldId id="346" r:id="rId76"/>
    <p:sldId id="347" r:id="rId77"/>
    <p:sldId id="348" r:id="rId78"/>
    <p:sldId id="349" r:id="rId79"/>
    <p:sldId id="350" r:id="rId80"/>
    <p:sldId id="351" r:id="rId81"/>
    <p:sldId id="352" r:id="rId82"/>
    <p:sldId id="353" r:id="rId83"/>
    <p:sldId id="354" r:id="rId84"/>
    <p:sldId id="355" r:id="rId85"/>
    <p:sldId id="356" r:id="rId86"/>
    <p:sldId id="357" r:id="rId87"/>
    <p:sldId id="358" r:id="rId88"/>
    <p:sldId id="359" r:id="rId89"/>
    <p:sldId id="360" r:id="rId90"/>
    <p:sldId id="362" r:id="rId91"/>
    <p:sldId id="363" r:id="rId92"/>
    <p:sldId id="364" r:id="rId93"/>
    <p:sldId id="365" r:id="rId94"/>
    <p:sldId id="366" r:id="rId95"/>
    <p:sldId id="367" r:id="rId96"/>
    <p:sldId id="368" r:id="rId97"/>
    <p:sldId id="369" r:id="rId98"/>
    <p:sldId id="370" r:id="rId99"/>
    <p:sldId id="371" r:id="rId100"/>
    <p:sldId id="361" r:id="rId101"/>
    <p:sldId id="372" r:id="rId102"/>
    <p:sldId id="373" r:id="rId103"/>
    <p:sldId id="374" r:id="rId104"/>
    <p:sldId id="375" r:id="rId105"/>
    <p:sldId id="376" r:id="rId106"/>
    <p:sldId id="377" r:id="rId107"/>
    <p:sldId id="378" r:id="rId108"/>
    <p:sldId id="379" r:id="rId109"/>
    <p:sldId id="386" r:id="rId110"/>
    <p:sldId id="387" r:id="rId111"/>
    <p:sldId id="388" r:id="rId112"/>
    <p:sldId id="389" r:id="rId113"/>
    <p:sldId id="390" r:id="rId114"/>
    <p:sldId id="391" r:id="rId115"/>
    <p:sldId id="392" r:id="rId116"/>
    <p:sldId id="393" r:id="rId117"/>
    <p:sldId id="394" r:id="rId118"/>
    <p:sldId id="395" r:id="rId119"/>
    <p:sldId id="396" r:id="rId120"/>
    <p:sldId id="397" r:id="rId121"/>
    <p:sldId id="398" r:id="rId122"/>
    <p:sldId id="399" r:id="rId123"/>
    <p:sldId id="404"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67" d="100"/>
          <a:sy n="67" d="100"/>
        </p:scale>
        <p:origin x="-139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9FE561-E361-444A-80AA-A1643C12FD3B}" type="datetimeFigureOut">
              <a:rPr lang="en-US" smtClean="0"/>
              <a:pPr/>
              <a:t>27/06/2015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5BC508-31A2-4BF8-9E2E-FA9AB669F34C}" type="slidenum">
              <a:rPr lang="en-US" smtClean="0"/>
              <a:pPr/>
              <a:t>‹#›</a:t>
            </a:fld>
            <a:endParaRPr lang="en-US"/>
          </a:p>
        </p:txBody>
      </p:sp>
    </p:spTree>
    <p:extLst>
      <p:ext uri="{BB962C8B-B14F-4D97-AF65-F5344CB8AC3E}">
        <p14:creationId xmlns:p14="http://schemas.microsoft.com/office/powerpoint/2010/main" xmlns="" val="3587377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2C53E547-E734-4E32-B27B-CFEEF3E836CF}" type="slidenum">
              <a:rPr lang="en-AU" altLang="en-US" smtClean="0"/>
              <a:pPr eaLnBrk="1" hangingPunct="1">
                <a:spcBef>
                  <a:spcPct val="0"/>
                </a:spcBef>
              </a:pPr>
              <a:t>1</a:t>
            </a:fld>
            <a:endParaRPr lang="en-AU"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ea typeface="ＭＳ Ｐゴシック" pitchFamily="34" charset="-128"/>
              </a:rPr>
              <a:t>Lecture slides by Lawrie Brown for “Cryptography and Network Security”, 5/e, by William Stallings, briefly reviewing the text outline from Ch 0, and then presenting the content from Chapter 1 – “Introduction”.</a:t>
            </a:r>
            <a:endParaRPr lang="en-AU" altLang="en-US" smtClean="0">
              <a:ea typeface="ＭＳ Ｐゴシック" pitchFamily="34" charset="-128"/>
            </a:endParaRPr>
          </a:p>
          <a:p>
            <a:pPr eaLnBrk="1" hangingPunct="1"/>
            <a:endParaRPr lang="en-US" altLang="en-US"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A837A0BC-9EBA-449C-A3B5-C45256CAA464}" type="slidenum">
              <a:rPr lang="en-AU" altLang="en-US" smtClean="0"/>
              <a:pPr eaLnBrk="1" hangingPunct="1">
                <a:spcBef>
                  <a:spcPct val="0"/>
                </a:spcBef>
              </a:pPr>
              <a:t>2</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A837A0BC-9EBA-449C-A3B5-C45256CAA464}" type="slidenum">
              <a:rPr lang="en-AU" altLang="en-US" smtClean="0"/>
              <a:pPr eaLnBrk="1" hangingPunct="1">
                <a:spcBef>
                  <a:spcPct val="0"/>
                </a:spcBef>
              </a:pPr>
              <a:t>3</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24657C91-A8DC-4246-B318-D09F4158658D}" type="slidenum">
              <a:rPr lang="en-AU" altLang="en-US" smtClean="0"/>
              <a:pPr eaLnBrk="1" hangingPunct="1">
                <a:spcBef>
                  <a:spcPct val="0"/>
                </a:spcBef>
              </a:pPr>
              <a:t>4</a:t>
            </a:fld>
            <a:endParaRPr lang="en-AU"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B3BF97D5-D0BD-403C-818B-399861AF34AF}" type="slidenum">
              <a:rPr lang="en-AU" altLang="en-US" smtClean="0"/>
              <a:pPr eaLnBrk="1" hangingPunct="1">
                <a:spcBef>
                  <a:spcPct val="0"/>
                </a:spcBef>
              </a:pPr>
              <a:t>5</a:t>
            </a:fld>
            <a:endParaRPr lang="en-AU"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934478E4-4F6C-44F1-927C-B72A56E602A6}" type="slidenum">
              <a:rPr lang="en-AU" altLang="en-US" smtClean="0"/>
              <a:pPr eaLnBrk="1" hangingPunct="1">
                <a:spcBef>
                  <a:spcPct val="0"/>
                </a:spcBef>
              </a:pPr>
              <a:t>6</a:t>
            </a:fld>
            <a:endParaRPr lang="en-AU"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C77FD805-E2C2-4317-A1A7-FF984712AD22}" type="slidenum">
              <a:rPr lang="en-AU" altLang="en-US" smtClean="0"/>
              <a:pPr eaLnBrk="1" hangingPunct="1">
                <a:spcBef>
                  <a:spcPct val="0"/>
                </a:spcBef>
              </a:pPr>
              <a:t>7</a:t>
            </a:fld>
            <a:endParaRPr lang="en-AU" alt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A16F40F4-970B-496F-92BC-6200ACEFF9A0}" type="slidenum">
              <a:rPr lang="en-AU" altLang="en-US" smtClean="0"/>
              <a:pPr eaLnBrk="1" hangingPunct="1">
                <a:spcBef>
                  <a:spcPct val="0"/>
                </a:spcBef>
              </a:pPr>
              <a:t>8</a:t>
            </a:fld>
            <a:endParaRPr lang="en-AU" alt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B89E6992-352E-44FD-B41C-2AF811F5E927}" type="slidenum">
              <a:rPr lang="en-AU" altLang="en-US" smtClean="0"/>
              <a:pPr eaLnBrk="1" hangingPunct="1">
                <a:spcBef>
                  <a:spcPct val="0"/>
                </a:spcBef>
              </a:pPr>
              <a:t>9</a:t>
            </a:fld>
            <a:endParaRPr lang="en-AU" alt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966ECC0-F023-4727-BDA2-4EE243A03F79}" type="slidenum">
              <a:rPr lang="en-AU" altLang="en-US" smtClean="0"/>
              <a:pPr eaLnBrk="1" hangingPunct="1">
                <a:spcBef>
                  <a:spcPct val="0"/>
                </a:spcBef>
              </a:pPr>
              <a:t>10</a:t>
            </a:fld>
            <a:endParaRPr lang="en-AU" alt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NIST Computer Security Handbook [NIST95] defines the term </a:t>
            </a:r>
            <a:r>
              <a:rPr lang="en-US" altLang="en-US" i="1" smtClean="0">
                <a:latin typeface="Arial" pitchFamily="34" charset="0"/>
                <a:ea typeface="ＭＳ Ｐゴシック" pitchFamily="34" charset="-128"/>
                <a:cs typeface="Arial" pitchFamily="34" charset="0"/>
              </a:rPr>
              <a:t>computer security </a:t>
            </a:r>
            <a:r>
              <a:rPr lang="en-US" altLang="en-US" smtClean="0">
                <a:latin typeface="Arial" pitchFamily="34" charset="0"/>
                <a:ea typeface="ＭＳ Ｐゴシック" pitchFamily="34" charset="-128"/>
                <a:cs typeface="Arial" pitchFamily="34" charset="0"/>
              </a:rPr>
              <a:t>as shown on this slide. This definition introduces three key objectives that are at the heart of computer security as we see on the next slide.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US" altLang="en-US" smtClean="0">
                <a:latin typeface="Arial" pitchFamily="34" charset="0"/>
                <a:ea typeface="ＭＳ Ｐゴシック" pitchFamily="34" charset="-128"/>
                <a:cs typeface="Arial" pitchFamily="34" charset="0"/>
              </a:rPr>
              <a:t>These three concepts form what is often referred to as the </a:t>
            </a:r>
            <a:r>
              <a:rPr lang="en-US" altLang="en-US" b="1" smtClean="0">
                <a:latin typeface="Arial" pitchFamily="34" charset="0"/>
                <a:ea typeface="ＭＳ Ｐゴシック" pitchFamily="34" charset="-128"/>
                <a:cs typeface="Arial" pitchFamily="34" charset="0"/>
              </a:rPr>
              <a:t>CIA triad</a:t>
            </a:r>
            <a:r>
              <a:rPr lang="en-US" altLang="en-US" smtClean="0">
                <a:latin typeface="Arial" pitchFamily="34" charset="0"/>
                <a:ea typeface="ＭＳ Ｐゴシック" pitchFamily="34" charset="-128"/>
                <a:cs typeface="Arial" pitchFamily="34" charset="0"/>
              </a:rPr>
              <a:t> (Figure 1.1). The three concepts embody the fundamental security objectives for both data and for information and computing services. FIPS PUB 199 provides a useful characterization of these three objectives in terms of requirements and the definition of a loss of security in each category:</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Confidentiality</a:t>
            </a:r>
            <a:r>
              <a:rPr lang="en-US" altLang="en-US" smtClean="0">
                <a:latin typeface="Arial" pitchFamily="34" charset="0"/>
                <a:ea typeface="ＭＳ Ｐゴシック" pitchFamily="34" charset="-128"/>
                <a:cs typeface="Arial" pitchFamily="34" charset="0"/>
              </a:rPr>
              <a:t> (covers both data confidentiality and privacy): preserving authorized restrictions on information access and disclosure, including means for protecting personal privacy and proprietary information. A loss of confidentiality is the unauthorized disclosure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Integrity</a:t>
            </a:r>
            <a:r>
              <a:rPr lang="en-US" altLang="en-US" smtClean="0">
                <a:latin typeface="Arial" pitchFamily="34" charset="0"/>
                <a:ea typeface="ＭＳ Ｐゴシック" pitchFamily="34" charset="-128"/>
                <a:cs typeface="Arial" pitchFamily="34" charset="0"/>
              </a:rPr>
              <a:t> (covers both data and system integrity)</a:t>
            </a:r>
            <a:r>
              <a:rPr lang="en-US" altLang="en-US" b="1" smtClean="0">
                <a:latin typeface="Arial" pitchFamily="34" charset="0"/>
                <a:ea typeface="ＭＳ Ｐゴシック" pitchFamily="34" charset="-128"/>
                <a:cs typeface="Arial" pitchFamily="34" charset="0"/>
              </a:rPr>
              <a:t>:</a:t>
            </a:r>
            <a:r>
              <a:rPr lang="en-US" altLang="en-US" smtClean="0">
                <a:latin typeface="Arial" pitchFamily="34" charset="0"/>
                <a:ea typeface="ＭＳ Ｐゴシック" pitchFamily="34" charset="-128"/>
                <a:cs typeface="Arial" pitchFamily="34" charset="0"/>
              </a:rPr>
              <a:t> Guarding against improper information modification or destruction, and includes ensuring information non-repudiation and authenticity. A loss of integrity is the unauthorized modification or destruction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Availability:</a:t>
            </a:r>
            <a:r>
              <a:rPr lang="en-US" altLang="en-US" smtClean="0">
                <a:latin typeface="Arial" pitchFamily="34" charset="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r>
              <a:rPr lang="en-US" altLang="en-US" smtClean="0">
                <a:latin typeface="Arial" pitchFamily="34" charset="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 Two of the most commonly mentioned are:</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Authenticity:</a:t>
            </a:r>
            <a:r>
              <a:rPr lang="en-US" altLang="en-US" smtClean="0">
                <a:latin typeface="Arial" pitchFamily="34" charset="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Accountability:</a:t>
            </a:r>
            <a:r>
              <a:rPr lang="en-US" altLang="en-US" smtClean="0">
                <a:latin typeface="Arial" pitchFamily="34" charset="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mtClean="0">
              <a:latin typeface="Arial" pitchFamily="34" charset="0"/>
              <a:ea typeface="ＭＳ Ｐゴシック" pitchFamily="34" charset="-128"/>
              <a:cs typeface="Arial"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D0AFFDB-812F-4AD6-83E4-A07B11738580}" type="slidenum">
              <a:rPr lang="en-AU" altLang="en-US" smtClean="0"/>
              <a:pPr eaLnBrk="1" hangingPunct="1">
                <a:spcBef>
                  <a:spcPct val="0"/>
                </a:spcBef>
              </a:pPr>
              <a:t>11</a:t>
            </a:fld>
            <a:endParaRPr lang="en-AU"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US" altLang="en-US" smtClean="0">
                <a:latin typeface="Arial" pitchFamily="34" charset="0"/>
                <a:ea typeface="ＭＳ Ｐゴシック" pitchFamily="34" charset="-128"/>
                <a:cs typeface="Arial" pitchFamily="34" charset="0"/>
              </a:rPr>
              <a:t>These three concepts form what is often referred to as the </a:t>
            </a:r>
            <a:r>
              <a:rPr lang="en-US" altLang="en-US" b="1" smtClean="0">
                <a:latin typeface="Arial" pitchFamily="34" charset="0"/>
                <a:ea typeface="ＭＳ Ｐゴシック" pitchFamily="34" charset="-128"/>
                <a:cs typeface="Arial" pitchFamily="34" charset="0"/>
              </a:rPr>
              <a:t>CIA triad</a:t>
            </a:r>
            <a:r>
              <a:rPr lang="en-US" altLang="en-US" smtClean="0">
                <a:latin typeface="Arial" pitchFamily="34" charset="0"/>
                <a:ea typeface="ＭＳ Ｐゴシック" pitchFamily="34" charset="-128"/>
                <a:cs typeface="Arial" pitchFamily="34" charset="0"/>
              </a:rPr>
              <a:t> (Figure 1.1). The three concepts embody the fundamental security objectives for both data and for information and computing services. FIPS PUB 199 provides a useful characterization of these three objectives in terms of requirements and the definition of a loss of security in each category:</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Confidentiality</a:t>
            </a:r>
            <a:r>
              <a:rPr lang="en-US" altLang="en-US" smtClean="0">
                <a:latin typeface="Arial" pitchFamily="34" charset="0"/>
                <a:ea typeface="ＭＳ Ｐゴシック" pitchFamily="34" charset="-128"/>
                <a:cs typeface="Arial" pitchFamily="34" charset="0"/>
              </a:rPr>
              <a:t> (covers both data confidentiality and privacy): preserving authorized restrictions on information access and disclosure, including means for protecting personal privacy and proprietary information. A loss of confidentiality is the unauthorized disclosure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Integrity</a:t>
            </a:r>
            <a:r>
              <a:rPr lang="en-US" altLang="en-US" smtClean="0">
                <a:latin typeface="Arial" pitchFamily="34" charset="0"/>
                <a:ea typeface="ＭＳ Ｐゴシック" pitchFamily="34" charset="-128"/>
                <a:cs typeface="Arial" pitchFamily="34" charset="0"/>
              </a:rPr>
              <a:t> (covers both data and system integrity)</a:t>
            </a:r>
            <a:r>
              <a:rPr lang="en-US" altLang="en-US" b="1" smtClean="0">
                <a:latin typeface="Arial" pitchFamily="34" charset="0"/>
                <a:ea typeface="ＭＳ Ｐゴシック" pitchFamily="34" charset="-128"/>
                <a:cs typeface="Arial" pitchFamily="34" charset="0"/>
              </a:rPr>
              <a:t>:</a:t>
            </a:r>
            <a:r>
              <a:rPr lang="en-US" altLang="en-US" smtClean="0">
                <a:latin typeface="Arial" pitchFamily="34" charset="0"/>
                <a:ea typeface="ＭＳ Ｐゴシック" pitchFamily="34" charset="-128"/>
                <a:cs typeface="Arial" pitchFamily="34" charset="0"/>
              </a:rPr>
              <a:t> Guarding against improper information modification or destruction, and includes ensuring information non-repudiation and authenticity. A loss of integrity is the unauthorized modification or destruction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Availability:</a:t>
            </a:r>
            <a:r>
              <a:rPr lang="en-US" altLang="en-US" smtClean="0">
                <a:latin typeface="Arial" pitchFamily="34" charset="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r>
              <a:rPr lang="en-US" altLang="en-US" smtClean="0">
                <a:latin typeface="Arial" pitchFamily="34" charset="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 Two of the most commonly mentioned are:</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Authenticity:</a:t>
            </a:r>
            <a:r>
              <a:rPr lang="en-US" altLang="en-US" smtClean="0">
                <a:latin typeface="Arial" pitchFamily="34" charset="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Accountability:</a:t>
            </a:r>
            <a:r>
              <a:rPr lang="en-US" altLang="en-US" smtClean="0">
                <a:latin typeface="Arial" pitchFamily="34" charset="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mtClean="0">
              <a:latin typeface="Arial" pitchFamily="34" charset="0"/>
              <a:ea typeface="ＭＳ Ｐゴシック" pitchFamily="34" charset="-128"/>
              <a:cs typeface="Arial"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5DE34F9-934D-4457-87A7-F970CF667FBB}" type="slidenum">
              <a:rPr lang="en-AU" altLang="en-US" smtClean="0"/>
              <a:pPr eaLnBrk="1" hangingPunct="1">
                <a:spcBef>
                  <a:spcPct val="0"/>
                </a:spcBef>
              </a:pPr>
              <a:t>12</a:t>
            </a:fld>
            <a:endParaRPr lang="en-AU"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US" altLang="en-US" smtClean="0">
                <a:latin typeface="Arial" pitchFamily="34" charset="0"/>
                <a:ea typeface="ＭＳ Ｐゴシック" pitchFamily="34" charset="-128"/>
                <a:cs typeface="Arial" pitchFamily="34" charset="0"/>
              </a:rPr>
              <a:t>These three concepts form what is often referred to as the </a:t>
            </a:r>
            <a:r>
              <a:rPr lang="en-US" altLang="en-US" b="1" smtClean="0">
                <a:latin typeface="Arial" pitchFamily="34" charset="0"/>
                <a:ea typeface="ＭＳ Ｐゴシック" pitchFamily="34" charset="-128"/>
                <a:cs typeface="Arial" pitchFamily="34" charset="0"/>
              </a:rPr>
              <a:t>CIA triad</a:t>
            </a:r>
            <a:r>
              <a:rPr lang="en-US" altLang="en-US" smtClean="0">
                <a:latin typeface="Arial" pitchFamily="34" charset="0"/>
                <a:ea typeface="ＭＳ Ｐゴシック" pitchFamily="34" charset="-128"/>
                <a:cs typeface="Arial" pitchFamily="34" charset="0"/>
              </a:rPr>
              <a:t> (Figure 1.1). The three concepts embody the fundamental security objectives for both data and for information and computing services. FIPS PUB 199 provides a useful characterization of these three objectives in terms of requirements and the definition of a loss of security in each category:</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Confidentiality</a:t>
            </a:r>
            <a:r>
              <a:rPr lang="en-US" altLang="en-US" smtClean="0">
                <a:latin typeface="Arial" pitchFamily="34" charset="0"/>
                <a:ea typeface="ＭＳ Ｐゴシック" pitchFamily="34" charset="-128"/>
                <a:cs typeface="Arial" pitchFamily="34" charset="0"/>
              </a:rPr>
              <a:t> (covers both data confidentiality and privacy): preserving authorized restrictions on information access and disclosure, including means for protecting personal privacy and proprietary information. A loss of confidentiality is the unauthorized disclosure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Integrity</a:t>
            </a:r>
            <a:r>
              <a:rPr lang="en-US" altLang="en-US" smtClean="0">
                <a:latin typeface="Arial" pitchFamily="34" charset="0"/>
                <a:ea typeface="ＭＳ Ｐゴシック" pitchFamily="34" charset="-128"/>
                <a:cs typeface="Arial" pitchFamily="34" charset="0"/>
              </a:rPr>
              <a:t> (covers both data and system integrity)</a:t>
            </a:r>
            <a:r>
              <a:rPr lang="en-US" altLang="en-US" b="1" smtClean="0">
                <a:latin typeface="Arial" pitchFamily="34" charset="0"/>
                <a:ea typeface="ＭＳ Ｐゴシック" pitchFamily="34" charset="-128"/>
                <a:cs typeface="Arial" pitchFamily="34" charset="0"/>
              </a:rPr>
              <a:t>:</a:t>
            </a:r>
            <a:r>
              <a:rPr lang="en-US" altLang="en-US" smtClean="0">
                <a:latin typeface="Arial" pitchFamily="34" charset="0"/>
                <a:ea typeface="ＭＳ Ｐゴシック" pitchFamily="34" charset="-128"/>
                <a:cs typeface="Arial" pitchFamily="34" charset="0"/>
              </a:rPr>
              <a:t> Guarding against improper information modification or destruction, and includes ensuring information non-repudiation and authenticity. A loss of integrity is the unauthorized modification or destruction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Availability:</a:t>
            </a:r>
            <a:r>
              <a:rPr lang="en-US" altLang="en-US" smtClean="0">
                <a:latin typeface="Arial" pitchFamily="34" charset="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r>
              <a:rPr lang="en-US" altLang="en-US" smtClean="0">
                <a:latin typeface="Arial" pitchFamily="34" charset="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 Two of the most commonly mentioned are:</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Authenticity:</a:t>
            </a:r>
            <a:r>
              <a:rPr lang="en-US" altLang="en-US" smtClean="0">
                <a:latin typeface="Arial" pitchFamily="34" charset="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Accountability:</a:t>
            </a:r>
            <a:r>
              <a:rPr lang="en-US" altLang="en-US" smtClean="0">
                <a:latin typeface="Arial" pitchFamily="34" charset="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mtClean="0">
              <a:latin typeface="Arial" pitchFamily="34" charset="0"/>
              <a:ea typeface="ＭＳ Ｐゴシック" pitchFamily="34" charset="-128"/>
              <a:cs typeface="Arial" pitchFamily="34"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8ABCA37-D201-460F-AFD6-598ACFA6B771}" type="slidenum">
              <a:rPr lang="en-AU" altLang="en-US" smtClean="0"/>
              <a:pPr eaLnBrk="1" hangingPunct="1">
                <a:spcBef>
                  <a:spcPct val="0"/>
                </a:spcBef>
              </a:pPr>
              <a:t>13</a:t>
            </a:fld>
            <a:endParaRPr lang="en-AU"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US" altLang="en-US" smtClean="0">
                <a:latin typeface="Arial" pitchFamily="34" charset="0"/>
                <a:ea typeface="ＭＳ Ｐゴシック" pitchFamily="34" charset="-128"/>
                <a:cs typeface="Arial" pitchFamily="34" charset="0"/>
              </a:rPr>
              <a:t>These three concepts form what is often referred to as the </a:t>
            </a:r>
            <a:r>
              <a:rPr lang="en-US" altLang="en-US" b="1" smtClean="0">
                <a:latin typeface="Arial" pitchFamily="34" charset="0"/>
                <a:ea typeface="ＭＳ Ｐゴシック" pitchFamily="34" charset="-128"/>
                <a:cs typeface="Arial" pitchFamily="34" charset="0"/>
              </a:rPr>
              <a:t>CIA triad</a:t>
            </a:r>
            <a:r>
              <a:rPr lang="en-US" altLang="en-US" smtClean="0">
                <a:latin typeface="Arial" pitchFamily="34" charset="0"/>
                <a:ea typeface="ＭＳ Ｐゴシック" pitchFamily="34" charset="-128"/>
                <a:cs typeface="Arial" pitchFamily="34" charset="0"/>
              </a:rPr>
              <a:t> (Figure 1.1). The three concepts embody the fundamental security objectives for both data and for information and computing services. FIPS PUB 199 provides a useful characterization of these three objectives in terms of requirements and the definition of a loss of security in each category:</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Confidentiality</a:t>
            </a:r>
            <a:r>
              <a:rPr lang="en-US" altLang="en-US" smtClean="0">
                <a:latin typeface="Arial" pitchFamily="34" charset="0"/>
                <a:ea typeface="ＭＳ Ｐゴシック" pitchFamily="34" charset="-128"/>
                <a:cs typeface="Arial" pitchFamily="34" charset="0"/>
              </a:rPr>
              <a:t> (covers both data confidentiality and privacy): preserving authorized restrictions on information access and disclosure, including means for protecting personal privacy and proprietary information. A loss of confidentiality is the unauthorized disclosure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Integrity</a:t>
            </a:r>
            <a:r>
              <a:rPr lang="en-US" altLang="en-US" smtClean="0">
                <a:latin typeface="Arial" pitchFamily="34" charset="0"/>
                <a:ea typeface="ＭＳ Ｐゴシック" pitchFamily="34" charset="-128"/>
                <a:cs typeface="Arial" pitchFamily="34" charset="0"/>
              </a:rPr>
              <a:t> (covers both data and system integrity)</a:t>
            </a:r>
            <a:r>
              <a:rPr lang="en-US" altLang="en-US" b="1" smtClean="0">
                <a:latin typeface="Arial" pitchFamily="34" charset="0"/>
                <a:ea typeface="ＭＳ Ｐゴシック" pitchFamily="34" charset="-128"/>
                <a:cs typeface="Arial" pitchFamily="34" charset="0"/>
              </a:rPr>
              <a:t>:</a:t>
            </a:r>
            <a:r>
              <a:rPr lang="en-US" altLang="en-US" smtClean="0">
                <a:latin typeface="Arial" pitchFamily="34" charset="0"/>
                <a:ea typeface="ＭＳ Ｐゴシック" pitchFamily="34" charset="-128"/>
                <a:cs typeface="Arial" pitchFamily="34" charset="0"/>
              </a:rPr>
              <a:t> Guarding against improper information modification or destruction, and includes ensuring information non-repudiation and authenticity. A loss of integrity is the unauthorized modification or destruction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Availability:</a:t>
            </a:r>
            <a:r>
              <a:rPr lang="en-US" altLang="en-US" smtClean="0">
                <a:latin typeface="Arial" pitchFamily="34" charset="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r>
              <a:rPr lang="en-US" altLang="en-US" smtClean="0">
                <a:latin typeface="Arial" pitchFamily="34" charset="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 Two of the most commonly mentioned are:</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Authenticity:</a:t>
            </a:r>
            <a:r>
              <a:rPr lang="en-US" altLang="en-US" smtClean="0">
                <a:latin typeface="Arial" pitchFamily="34" charset="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Accountability:</a:t>
            </a:r>
            <a:r>
              <a:rPr lang="en-US" altLang="en-US" smtClean="0">
                <a:latin typeface="Arial" pitchFamily="34" charset="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mtClean="0">
              <a:latin typeface="Arial" pitchFamily="34" charset="0"/>
              <a:ea typeface="ＭＳ Ｐゴシック" pitchFamily="34" charset="-128"/>
              <a:cs typeface="Arial"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A9CC028-7609-426F-9704-0B65C1F028E7}" type="slidenum">
              <a:rPr lang="en-AU" altLang="en-US" smtClean="0"/>
              <a:pPr eaLnBrk="1" hangingPunct="1">
                <a:spcBef>
                  <a:spcPct val="0"/>
                </a:spcBef>
              </a:pPr>
              <a:t>14</a:t>
            </a:fld>
            <a:endParaRPr lang="en-AU"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US" altLang="en-US" smtClean="0">
                <a:latin typeface="Arial" pitchFamily="34" charset="0"/>
                <a:ea typeface="ＭＳ Ｐゴシック" pitchFamily="34" charset="-128"/>
                <a:cs typeface="Arial" pitchFamily="34" charset="0"/>
              </a:rPr>
              <a:t>These three concepts form what is often referred to as the </a:t>
            </a:r>
            <a:r>
              <a:rPr lang="en-US" altLang="en-US" b="1" smtClean="0">
                <a:latin typeface="Arial" pitchFamily="34" charset="0"/>
                <a:ea typeface="ＭＳ Ｐゴシック" pitchFamily="34" charset="-128"/>
                <a:cs typeface="Arial" pitchFamily="34" charset="0"/>
              </a:rPr>
              <a:t>CIA triad</a:t>
            </a:r>
            <a:r>
              <a:rPr lang="en-US" altLang="en-US" smtClean="0">
                <a:latin typeface="Arial" pitchFamily="34" charset="0"/>
                <a:ea typeface="ＭＳ Ｐゴシック" pitchFamily="34" charset="-128"/>
                <a:cs typeface="Arial" pitchFamily="34" charset="0"/>
              </a:rPr>
              <a:t> (Figure 1.1). The three concepts embody the fundamental security objectives for both data and for information and computing services. FIPS PUB 199 provides a useful characterization of these three objectives in terms of requirements and the definition of a loss of security in each category:</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Confidentiality</a:t>
            </a:r>
            <a:r>
              <a:rPr lang="en-US" altLang="en-US" smtClean="0">
                <a:latin typeface="Arial" pitchFamily="34" charset="0"/>
                <a:ea typeface="ＭＳ Ｐゴシック" pitchFamily="34" charset="-128"/>
                <a:cs typeface="Arial" pitchFamily="34" charset="0"/>
              </a:rPr>
              <a:t> (covers both data confidentiality and privacy): preserving authorized restrictions on information access and disclosure, including means for protecting personal privacy and proprietary information. A loss of confidentiality is the unauthorized disclosure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Integrity</a:t>
            </a:r>
            <a:r>
              <a:rPr lang="en-US" altLang="en-US" smtClean="0">
                <a:latin typeface="Arial" pitchFamily="34" charset="0"/>
                <a:ea typeface="ＭＳ Ｐゴシック" pitchFamily="34" charset="-128"/>
                <a:cs typeface="Arial" pitchFamily="34" charset="0"/>
              </a:rPr>
              <a:t> (covers both data and system integrity)</a:t>
            </a:r>
            <a:r>
              <a:rPr lang="en-US" altLang="en-US" b="1" smtClean="0">
                <a:latin typeface="Arial" pitchFamily="34" charset="0"/>
                <a:ea typeface="ＭＳ Ｐゴシック" pitchFamily="34" charset="-128"/>
                <a:cs typeface="Arial" pitchFamily="34" charset="0"/>
              </a:rPr>
              <a:t>:</a:t>
            </a:r>
            <a:r>
              <a:rPr lang="en-US" altLang="en-US" smtClean="0">
                <a:latin typeface="Arial" pitchFamily="34" charset="0"/>
                <a:ea typeface="ＭＳ Ｐゴシック" pitchFamily="34" charset="-128"/>
                <a:cs typeface="Arial" pitchFamily="34" charset="0"/>
              </a:rPr>
              <a:t> Guarding against improper information modification or destruction, and includes ensuring information non-repudiation and authenticity. A loss of integrity is the unauthorized modification or destruction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Availability:</a:t>
            </a:r>
            <a:r>
              <a:rPr lang="en-US" altLang="en-US" smtClean="0">
                <a:latin typeface="Arial" pitchFamily="34" charset="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r>
              <a:rPr lang="en-US" altLang="en-US" smtClean="0">
                <a:latin typeface="Arial" pitchFamily="34" charset="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 Two of the most commonly mentioned are:</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Authenticity:</a:t>
            </a:r>
            <a:r>
              <a:rPr lang="en-US" altLang="en-US" smtClean="0">
                <a:latin typeface="Arial" pitchFamily="34" charset="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Accountability:</a:t>
            </a:r>
            <a:r>
              <a:rPr lang="en-US" altLang="en-US" smtClean="0">
                <a:latin typeface="Arial" pitchFamily="34" charset="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mtClean="0">
              <a:latin typeface="Arial" pitchFamily="34" charset="0"/>
              <a:ea typeface="ＭＳ Ｐゴシック" pitchFamily="34" charset="-128"/>
              <a:cs typeface="Arial"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97ACDF2-061E-4C35-9663-2870BB2688F7}" type="slidenum">
              <a:rPr lang="en-AU" altLang="en-US" smtClean="0"/>
              <a:pPr eaLnBrk="1" hangingPunct="1">
                <a:spcBef>
                  <a:spcPct val="0"/>
                </a:spcBef>
              </a:pPr>
              <a:t>15</a:t>
            </a:fld>
            <a:endParaRPr lang="en-AU"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US" altLang="en-US" smtClean="0">
                <a:latin typeface="Arial" pitchFamily="34" charset="0"/>
                <a:ea typeface="ＭＳ Ｐゴシック" pitchFamily="34" charset="-128"/>
                <a:cs typeface="Arial" pitchFamily="34" charset="0"/>
              </a:rPr>
              <a:t>These three concepts form what is often referred to as the </a:t>
            </a:r>
            <a:r>
              <a:rPr lang="en-US" altLang="en-US" b="1" smtClean="0">
                <a:latin typeface="Arial" pitchFamily="34" charset="0"/>
                <a:ea typeface="ＭＳ Ｐゴシック" pitchFamily="34" charset="-128"/>
                <a:cs typeface="Arial" pitchFamily="34" charset="0"/>
              </a:rPr>
              <a:t>CIA triad</a:t>
            </a:r>
            <a:r>
              <a:rPr lang="en-US" altLang="en-US" smtClean="0">
                <a:latin typeface="Arial" pitchFamily="34" charset="0"/>
                <a:ea typeface="ＭＳ Ｐゴシック" pitchFamily="34" charset="-128"/>
                <a:cs typeface="Arial" pitchFamily="34" charset="0"/>
              </a:rPr>
              <a:t> (Figure 1.1). The three concepts embody the fundamental security objectives for both data and for information and computing services. FIPS PUB 199 provides a useful characterization of these three objectives in terms of requirements and the definition of a loss of security in each category:</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Confidentiality</a:t>
            </a:r>
            <a:r>
              <a:rPr lang="en-US" altLang="en-US" smtClean="0">
                <a:latin typeface="Arial" pitchFamily="34" charset="0"/>
                <a:ea typeface="ＭＳ Ｐゴシック" pitchFamily="34" charset="-128"/>
                <a:cs typeface="Arial" pitchFamily="34" charset="0"/>
              </a:rPr>
              <a:t> (covers both data confidentiality and privacy): preserving authorized restrictions on information access and disclosure, including means for protecting personal privacy and proprietary information. A loss of confidentiality is the unauthorized disclosure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Integrity</a:t>
            </a:r>
            <a:r>
              <a:rPr lang="en-US" altLang="en-US" smtClean="0">
                <a:latin typeface="Arial" pitchFamily="34" charset="0"/>
                <a:ea typeface="ＭＳ Ｐゴシック" pitchFamily="34" charset="-128"/>
                <a:cs typeface="Arial" pitchFamily="34" charset="0"/>
              </a:rPr>
              <a:t> (covers both data and system integrity)</a:t>
            </a:r>
            <a:r>
              <a:rPr lang="en-US" altLang="en-US" b="1" smtClean="0">
                <a:latin typeface="Arial" pitchFamily="34" charset="0"/>
                <a:ea typeface="ＭＳ Ｐゴシック" pitchFamily="34" charset="-128"/>
                <a:cs typeface="Arial" pitchFamily="34" charset="0"/>
              </a:rPr>
              <a:t>:</a:t>
            </a:r>
            <a:r>
              <a:rPr lang="en-US" altLang="en-US" smtClean="0">
                <a:latin typeface="Arial" pitchFamily="34" charset="0"/>
                <a:ea typeface="ＭＳ Ｐゴシック" pitchFamily="34" charset="-128"/>
                <a:cs typeface="Arial" pitchFamily="34" charset="0"/>
              </a:rPr>
              <a:t> Guarding against improper information modification or destruction, and includes ensuring information non-repudiation and authenticity. A loss of integrity is the unauthorized modification or destruction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Availability:</a:t>
            </a:r>
            <a:r>
              <a:rPr lang="en-US" altLang="en-US" smtClean="0">
                <a:latin typeface="Arial" pitchFamily="34" charset="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r>
              <a:rPr lang="en-US" altLang="en-US" smtClean="0">
                <a:latin typeface="Arial" pitchFamily="34" charset="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 Two of the most commonly mentioned are:</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Authenticity:</a:t>
            </a:r>
            <a:r>
              <a:rPr lang="en-US" altLang="en-US" smtClean="0">
                <a:latin typeface="Arial" pitchFamily="34" charset="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Accountability:</a:t>
            </a:r>
            <a:r>
              <a:rPr lang="en-US" altLang="en-US" smtClean="0">
                <a:latin typeface="Arial" pitchFamily="34" charset="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mtClean="0">
              <a:latin typeface="Arial" pitchFamily="34" charset="0"/>
              <a:ea typeface="ＭＳ Ｐゴシック" pitchFamily="34" charset="-128"/>
              <a:cs typeface="Arial"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2AB2707-EE20-4760-A8F2-E7A080DDADF8}" type="slidenum">
              <a:rPr lang="en-AU" altLang="en-US" smtClean="0"/>
              <a:pPr eaLnBrk="1" hangingPunct="1">
                <a:spcBef>
                  <a:spcPct val="0"/>
                </a:spcBef>
              </a:pPr>
              <a:t>16</a:t>
            </a:fld>
            <a:endParaRPr lang="en-AU"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r>
              <a:rPr lang="en-US" altLang="en-US" smtClean="0">
                <a:latin typeface="Arial" pitchFamily="34" charset="0"/>
                <a:ea typeface="ＭＳ Ｐゴシック" pitchFamily="34" charset="-128"/>
                <a:cs typeface="Arial" pitchFamily="34" charset="0"/>
              </a:rPr>
              <a:t>These three concepts form what is often referred to as the </a:t>
            </a:r>
            <a:r>
              <a:rPr lang="en-US" altLang="en-US" b="1" smtClean="0">
                <a:latin typeface="Arial" pitchFamily="34" charset="0"/>
                <a:ea typeface="ＭＳ Ｐゴシック" pitchFamily="34" charset="-128"/>
                <a:cs typeface="Arial" pitchFamily="34" charset="0"/>
              </a:rPr>
              <a:t>CIA triad</a:t>
            </a:r>
            <a:r>
              <a:rPr lang="en-US" altLang="en-US" smtClean="0">
                <a:latin typeface="Arial" pitchFamily="34" charset="0"/>
                <a:ea typeface="ＭＳ Ｐゴシック" pitchFamily="34" charset="-128"/>
                <a:cs typeface="Arial" pitchFamily="34" charset="0"/>
              </a:rPr>
              <a:t> (Figure 1.1). The three concepts embody the fundamental security objectives for both data and for information and computing services. FIPS PUB 199 provides a useful characterization of these three objectives in terms of requirements and the definition of a loss of security in each category:</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Confidentiality</a:t>
            </a:r>
            <a:r>
              <a:rPr lang="en-US" altLang="en-US" smtClean="0">
                <a:latin typeface="Arial" pitchFamily="34" charset="0"/>
                <a:ea typeface="ＭＳ Ｐゴシック" pitchFamily="34" charset="-128"/>
                <a:cs typeface="Arial" pitchFamily="34" charset="0"/>
              </a:rPr>
              <a:t> (covers both data confidentiality and privacy): preserving authorized restrictions on information access and disclosure, including means for protecting personal privacy and proprietary information. A loss of confidentiality is the unauthorized disclosure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Integrity</a:t>
            </a:r>
            <a:r>
              <a:rPr lang="en-US" altLang="en-US" smtClean="0">
                <a:latin typeface="Arial" pitchFamily="34" charset="0"/>
                <a:ea typeface="ＭＳ Ｐゴシック" pitchFamily="34" charset="-128"/>
                <a:cs typeface="Arial" pitchFamily="34" charset="0"/>
              </a:rPr>
              <a:t> (covers both data and system integrity)</a:t>
            </a:r>
            <a:r>
              <a:rPr lang="en-US" altLang="en-US" b="1" smtClean="0">
                <a:latin typeface="Arial" pitchFamily="34" charset="0"/>
                <a:ea typeface="ＭＳ Ｐゴシック" pitchFamily="34" charset="-128"/>
                <a:cs typeface="Arial" pitchFamily="34" charset="0"/>
              </a:rPr>
              <a:t>:</a:t>
            </a:r>
            <a:r>
              <a:rPr lang="en-US" altLang="en-US" smtClean="0">
                <a:latin typeface="Arial" pitchFamily="34" charset="0"/>
                <a:ea typeface="ＭＳ Ｐゴシック" pitchFamily="34" charset="-128"/>
                <a:cs typeface="Arial" pitchFamily="34" charset="0"/>
              </a:rPr>
              <a:t> Guarding against improper information modification or destruction, and includes ensuring information non-repudiation and authenticity. A loss of integrity is the unauthorized modification or destruction of information.</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Availability:</a:t>
            </a:r>
            <a:r>
              <a:rPr lang="en-US" altLang="en-US" smtClean="0">
                <a:latin typeface="Arial" pitchFamily="34" charset="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r>
              <a:rPr lang="en-US" altLang="en-US" smtClean="0">
                <a:latin typeface="Arial" pitchFamily="34" charset="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 Two of the most commonly mentioned are:</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Authenticity:</a:t>
            </a:r>
            <a:r>
              <a:rPr lang="en-US" altLang="en-US" smtClean="0">
                <a:latin typeface="Arial" pitchFamily="34" charset="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Accountability:</a:t>
            </a:r>
            <a:r>
              <a:rPr lang="en-US" altLang="en-US" smtClean="0">
                <a:latin typeface="Arial" pitchFamily="34" charset="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mtClean="0">
              <a:latin typeface="Arial" pitchFamily="34" charset="0"/>
              <a:ea typeface="ＭＳ Ｐゴシック" pitchFamily="34" charset="-128"/>
              <a:cs typeface="Arial"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9186D45-1779-44F0-9214-6CF1925F01D5}" type="slidenum">
              <a:rPr lang="en-AU" altLang="en-US" smtClean="0"/>
              <a:pPr eaLnBrk="1" hangingPunct="1">
                <a:spcBef>
                  <a:spcPct val="0"/>
                </a:spcBef>
              </a:pPr>
              <a:t>17</a:t>
            </a:fld>
            <a:endParaRPr lang="en-AU"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z="1100" smtClean="0">
                <a:latin typeface="Arial" pitchFamily="34" charset="0"/>
                <a:ea typeface="ＭＳ Ｐゴシック" pitchFamily="34" charset="-128"/>
                <a:cs typeface="Arial" pitchFamily="34" charset="0"/>
              </a:rPr>
              <a:t>Computer security is both fascinating and complex. Some of the reasons follow:</a:t>
            </a:r>
          </a:p>
          <a:p>
            <a:pPr eaLnBrk="1" hangingPunct="1"/>
            <a:r>
              <a:rPr lang="en-US" altLang="en-US" sz="1100" b="1" smtClean="0">
                <a:latin typeface="Arial" pitchFamily="34" charset="0"/>
                <a:ea typeface="ＭＳ Ｐゴシック" pitchFamily="34" charset="-128"/>
                <a:cs typeface="Arial" pitchFamily="34" charset="0"/>
              </a:rPr>
              <a:t>1.</a:t>
            </a:r>
            <a:r>
              <a:rPr lang="en-US" altLang="en-US" sz="1100" smtClean="0">
                <a:latin typeface="Arial" pitchFamily="34" charset="0"/>
                <a:ea typeface="ＭＳ Ｐゴシック" pitchFamily="34" charset="-128"/>
                <a:cs typeface="Arial" pitchFamily="34" charset="0"/>
              </a:rPr>
              <a:t> Computer security is not as simple as it might first appear to the novice. The requirements seem to be straightforward, but the mechanisms used to meet those requirements can be quite complex and subtle.</a:t>
            </a:r>
          </a:p>
          <a:p>
            <a:pPr eaLnBrk="1" hangingPunct="1"/>
            <a:r>
              <a:rPr lang="en-US" altLang="en-US" sz="1100" b="1" smtClean="0">
                <a:latin typeface="Arial" pitchFamily="34" charset="0"/>
                <a:ea typeface="ＭＳ Ｐゴシック" pitchFamily="34" charset="-128"/>
                <a:cs typeface="Arial" pitchFamily="34" charset="0"/>
              </a:rPr>
              <a:t>2.</a:t>
            </a:r>
            <a:r>
              <a:rPr lang="en-US" altLang="en-US" sz="1100" smtClean="0">
                <a:latin typeface="Arial" pitchFamily="34" charset="0"/>
                <a:ea typeface="ＭＳ Ｐゴシック" pitchFamily="34" charset="-128"/>
                <a:cs typeface="Arial" pitchFamily="34" charset="0"/>
              </a:rPr>
              <a:t> In developing a particular security mechanism or algorithm, one must always consider potential attacks (often unexpected) on those security features. </a:t>
            </a:r>
          </a:p>
          <a:p>
            <a:pPr eaLnBrk="1" hangingPunct="1"/>
            <a:r>
              <a:rPr lang="en-US" altLang="en-US" sz="1100" b="1" smtClean="0">
                <a:latin typeface="Arial" pitchFamily="34" charset="0"/>
                <a:ea typeface="ＭＳ Ｐゴシック" pitchFamily="34" charset="-128"/>
                <a:cs typeface="Arial" pitchFamily="34" charset="0"/>
              </a:rPr>
              <a:t>3.</a:t>
            </a:r>
            <a:r>
              <a:rPr lang="en-US" altLang="en-US" sz="1100" smtClean="0">
                <a:latin typeface="Arial" pitchFamily="34" charset="0"/>
                <a:ea typeface="ＭＳ Ｐゴシック" pitchFamily="34" charset="-128"/>
                <a:cs typeface="Arial" pitchFamily="34" charset="0"/>
              </a:rPr>
              <a:t> Hence procedures used to provide particular services are often counterintuitive. </a:t>
            </a:r>
          </a:p>
          <a:p>
            <a:pPr eaLnBrk="1" hangingPunct="1"/>
            <a:r>
              <a:rPr lang="en-US" altLang="en-US" sz="1100" b="1" smtClean="0">
                <a:latin typeface="Arial" pitchFamily="34" charset="0"/>
                <a:ea typeface="ＭＳ Ｐゴシック" pitchFamily="34" charset="-128"/>
                <a:cs typeface="Arial" pitchFamily="34" charset="0"/>
              </a:rPr>
              <a:t>4. </a:t>
            </a:r>
            <a:r>
              <a:rPr lang="en-US" altLang="en-US" sz="1100" smtClean="0">
                <a:latin typeface="Arial" pitchFamily="34" charset="0"/>
                <a:ea typeface="ＭＳ Ｐゴシック" pitchFamily="34" charset="-128"/>
                <a:cs typeface="Arial" pitchFamily="34" charset="0"/>
              </a:rPr>
              <a:t>Having designed various security mechanisms, it is necessary to decide where to use them.</a:t>
            </a:r>
          </a:p>
          <a:p>
            <a:pPr eaLnBrk="1" hangingPunct="1"/>
            <a:r>
              <a:rPr lang="en-US" altLang="en-US" sz="1100" b="1" smtClean="0">
                <a:latin typeface="Arial" pitchFamily="34" charset="0"/>
                <a:ea typeface="ＭＳ Ｐゴシック" pitchFamily="34" charset="-128"/>
                <a:cs typeface="Arial" pitchFamily="34" charset="0"/>
              </a:rPr>
              <a:t>5.</a:t>
            </a:r>
            <a:r>
              <a:rPr lang="en-US" altLang="en-US" sz="1100" smtClean="0">
                <a:latin typeface="Arial" pitchFamily="34" charset="0"/>
                <a:ea typeface="ＭＳ Ｐゴシック" pitchFamily="34" charset="-128"/>
                <a:cs typeface="Arial" pitchFamily="34" charset="0"/>
              </a:rPr>
              <a:t> Security mechanisms typically involve more than a particular algorithm or protocol, but also require participants to have secret information, leading to issues of creation, distribution, and protection of that secret information. </a:t>
            </a:r>
          </a:p>
          <a:p>
            <a:pPr eaLnBrk="1" hangingPunct="1"/>
            <a:r>
              <a:rPr lang="en-US" altLang="en-US" sz="1100" b="1" smtClean="0">
                <a:latin typeface="Arial" pitchFamily="34" charset="0"/>
                <a:ea typeface="ＭＳ Ｐゴシック" pitchFamily="34" charset="-128"/>
                <a:cs typeface="Arial" pitchFamily="34" charset="0"/>
              </a:rPr>
              <a:t>6. </a:t>
            </a:r>
            <a:r>
              <a:rPr lang="en-US" altLang="en-US" sz="1100" smtClean="0">
                <a:latin typeface="Arial" pitchFamily="34" charset="0"/>
                <a:ea typeface="ＭＳ Ｐゴシック" pitchFamily="34" charset="-128"/>
                <a:cs typeface="Arial" pitchFamily="34" charset="0"/>
              </a:rPr>
              <a:t>Computer security is essentially a battle of wits between a perpetrator who tries to find holes and the designer or administrator who tries to close them. </a:t>
            </a:r>
          </a:p>
          <a:p>
            <a:pPr eaLnBrk="1" hangingPunct="1"/>
            <a:r>
              <a:rPr lang="en-US" altLang="en-US" sz="1100" b="1" smtClean="0">
                <a:latin typeface="Arial" pitchFamily="34" charset="0"/>
                <a:ea typeface="ＭＳ Ｐゴシック" pitchFamily="34" charset="-128"/>
                <a:cs typeface="Arial" pitchFamily="34" charset="0"/>
              </a:rPr>
              <a:t>7. </a:t>
            </a:r>
            <a:r>
              <a:rPr lang="en-US" altLang="en-US" sz="1100" smtClean="0">
                <a:latin typeface="Arial" pitchFamily="34" charset="0"/>
                <a:ea typeface="ＭＳ Ｐゴシック" pitchFamily="34" charset="-128"/>
                <a:cs typeface="Arial" pitchFamily="34" charset="0"/>
              </a:rPr>
              <a:t>There is a natural tendency on the part of users and system managers to perceive little benefit from security investment until a security failure occurs.</a:t>
            </a:r>
          </a:p>
          <a:p>
            <a:pPr eaLnBrk="1" hangingPunct="1"/>
            <a:r>
              <a:rPr lang="en-US" altLang="en-US" sz="1100" b="1" smtClean="0">
                <a:latin typeface="Arial" pitchFamily="34" charset="0"/>
                <a:ea typeface="ＭＳ Ｐゴシック" pitchFamily="34" charset="-128"/>
                <a:cs typeface="Arial" pitchFamily="34" charset="0"/>
              </a:rPr>
              <a:t>8. </a:t>
            </a:r>
            <a:r>
              <a:rPr lang="en-US" altLang="en-US" sz="1100" smtClean="0">
                <a:latin typeface="Arial" pitchFamily="34" charset="0"/>
                <a:ea typeface="ＭＳ Ｐゴシック" pitchFamily="34" charset="-128"/>
                <a:cs typeface="Arial" pitchFamily="34" charset="0"/>
              </a:rPr>
              <a:t>Security requires regular monitoring, difficult in today's short-term environment.</a:t>
            </a:r>
          </a:p>
          <a:p>
            <a:pPr eaLnBrk="1" hangingPunct="1"/>
            <a:r>
              <a:rPr lang="en-US" altLang="en-US" sz="1100" b="1" smtClean="0">
                <a:latin typeface="Arial" pitchFamily="34" charset="0"/>
                <a:ea typeface="ＭＳ Ｐゴシック" pitchFamily="34" charset="-128"/>
                <a:cs typeface="Arial" pitchFamily="34" charset="0"/>
              </a:rPr>
              <a:t>9. </a:t>
            </a:r>
            <a:r>
              <a:rPr lang="en-US" altLang="en-US" sz="1100" smtClean="0">
                <a:latin typeface="Arial" pitchFamily="34" charset="0"/>
                <a:ea typeface="ＭＳ Ｐゴシック" pitchFamily="34" charset="-128"/>
                <a:cs typeface="Arial" pitchFamily="34" charset="0"/>
              </a:rPr>
              <a:t>Security is still too often an afterthought - incorporated after the design is complete.</a:t>
            </a:r>
          </a:p>
          <a:p>
            <a:pPr eaLnBrk="1" hangingPunct="1"/>
            <a:r>
              <a:rPr lang="en-US" altLang="en-US" sz="1100" b="1" smtClean="0">
                <a:latin typeface="Arial" pitchFamily="34" charset="0"/>
                <a:ea typeface="ＭＳ Ｐゴシック" pitchFamily="34" charset="-128"/>
                <a:cs typeface="Arial" pitchFamily="34" charset="0"/>
              </a:rPr>
              <a:t>10. </a:t>
            </a:r>
            <a:r>
              <a:rPr lang="en-US" altLang="en-US" sz="1100" smtClean="0">
                <a:latin typeface="Arial" pitchFamily="34" charset="0"/>
                <a:ea typeface="ＭＳ Ｐゴシック" pitchFamily="34" charset="-128"/>
                <a:cs typeface="Arial" pitchFamily="34" charset="0"/>
              </a:rPr>
              <a:t>Many users / security administrators view strong security as an impediment to efficient and user-friendly operation of an information system or use of information.</a:t>
            </a:r>
          </a:p>
          <a:p>
            <a:pPr eaLnBrk="1" hangingPunct="1"/>
            <a:endParaRPr lang="en-US" altLang="en-US" sz="1100" smtClean="0">
              <a:latin typeface="Arial" pitchFamily="34" charset="0"/>
              <a:ea typeface="ＭＳ Ｐゴシック" pitchFamily="34" charset="-128"/>
              <a:cs typeface="Arial"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64C915E-C4DD-4EC9-95DD-BD5FF96AF5F9}" type="slidenum">
              <a:rPr lang="en-AU" altLang="en-US" smtClean="0"/>
              <a:pPr eaLnBrk="1" hangingPunct="1">
                <a:spcBef>
                  <a:spcPct val="0"/>
                </a:spcBef>
              </a:pPr>
              <a:t>18</a:t>
            </a:fld>
            <a:endParaRPr lang="en-AU"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B78589E-D1D0-4A1E-93AA-570414807AC2}" type="slidenum">
              <a:rPr lang="en-AU" altLang="en-US" smtClean="0"/>
              <a:pPr eaLnBrk="1" hangingPunct="1">
                <a:spcBef>
                  <a:spcPct val="0"/>
                </a:spcBef>
              </a:pPr>
              <a:t>19</a:t>
            </a:fld>
            <a:endParaRPr lang="en-AU"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OSI security architecture focuses on security attacks, mechanisms, and services. These can be defined briefly as follows:</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Security attack</a:t>
            </a:r>
            <a:r>
              <a:rPr lang="en-US" altLang="en-US" smtClean="0">
                <a:latin typeface="Arial" pitchFamily="34" charset="0"/>
                <a:ea typeface="ＭＳ Ｐゴシック" pitchFamily="34" charset="-128"/>
                <a:cs typeface="Arial" pitchFamily="34" charset="0"/>
              </a:rPr>
              <a:t>: Any action that compromises the security of information owned by an organization.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Security mechanism</a:t>
            </a:r>
            <a:r>
              <a:rPr lang="en-US" altLang="en-US" smtClean="0">
                <a:latin typeface="Arial" pitchFamily="34" charset="0"/>
                <a:ea typeface="ＭＳ Ｐゴシック" pitchFamily="34" charset="-128"/>
                <a:cs typeface="Arial" pitchFamily="34" charset="0"/>
              </a:rPr>
              <a:t>: A process (or a device incorporating such a process) that is designed to detect, prevent, or recover from a security attack.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Security service</a:t>
            </a:r>
            <a:r>
              <a:rPr lang="en-US" altLang="en-US" smtClean="0">
                <a:latin typeface="Arial" pitchFamily="34" charset="0"/>
                <a:ea typeface="ＭＳ Ｐゴシック" pitchFamily="34" charset="-128"/>
                <a:cs typeface="Arial" pitchFamily="34" charset="0"/>
              </a:rPr>
              <a:t>: A processing or communication service that enhances the security of the data processing systems and the information transfers of an organization. The services are intended to counter security attacks, and they make use of one or more security mechanisms to provide the service. </a:t>
            </a:r>
          </a:p>
          <a:p>
            <a:pPr eaLnBrk="1" hangingPunct="1"/>
            <a:r>
              <a:rPr lang="en-US" altLang="en-US" smtClean="0">
                <a:latin typeface="Arial" pitchFamily="34" charset="0"/>
                <a:ea typeface="ＭＳ Ｐゴシック" pitchFamily="34" charset="-128"/>
                <a:cs typeface="Arial" pitchFamily="34" charset="0"/>
              </a:rPr>
              <a:t>In the literature, the terms </a:t>
            </a:r>
            <a:r>
              <a:rPr lang="en-US" altLang="en-US" i="1" smtClean="0">
                <a:latin typeface="Arial" pitchFamily="34" charset="0"/>
                <a:ea typeface="ＭＳ Ｐゴシック" pitchFamily="34" charset="-128"/>
                <a:cs typeface="Arial" pitchFamily="34" charset="0"/>
              </a:rPr>
              <a:t>threat and attack </a:t>
            </a:r>
            <a:r>
              <a:rPr lang="en-US" altLang="en-US" smtClean="0">
                <a:latin typeface="Arial" pitchFamily="34" charset="0"/>
                <a:ea typeface="ＭＳ Ｐゴシック" pitchFamily="34" charset="-128"/>
                <a:cs typeface="Arial" pitchFamily="34" charset="0"/>
              </a:rPr>
              <a:t>are commonly used to mean more or less the same thing. Table 1.1 provides definitions taken from RFC 2828, </a:t>
            </a:r>
            <a:r>
              <a:rPr lang="en-US" altLang="en-US" i="1" smtClean="0">
                <a:latin typeface="Arial" pitchFamily="34" charset="0"/>
                <a:ea typeface="ＭＳ Ｐゴシック" pitchFamily="34" charset="-128"/>
                <a:cs typeface="Arial" pitchFamily="34" charset="0"/>
              </a:rPr>
              <a:t>Internet Security Glossary.</a:t>
            </a:r>
          </a:p>
          <a:p>
            <a:pPr eaLnBrk="1" hangingPunct="1"/>
            <a:r>
              <a:rPr lang="en-US" altLang="en-US" b="1" smtClean="0">
                <a:latin typeface="Arial" pitchFamily="34" charset="0"/>
                <a:ea typeface="ＭＳ Ｐゴシック" pitchFamily="34" charset="-128"/>
                <a:cs typeface="Arial" pitchFamily="34" charset="0"/>
              </a:rPr>
              <a:t>Threat - </a:t>
            </a:r>
            <a:r>
              <a:rPr lang="en-US" altLang="en-US" smtClean="0">
                <a:latin typeface="Arial" pitchFamily="34" charset="0"/>
                <a:ea typeface="ＭＳ Ｐゴシック" pitchFamily="34" charset="-128"/>
                <a:cs typeface="Arial" pitchFamily="34" charset="0"/>
              </a:rPr>
              <a:t>A potential for violation of security, which exists when there is a circumstance, capability, action, or event that could breach security and cause harm. That is, a threat is a possible danger that might exploit a vulnerability.</a:t>
            </a:r>
          </a:p>
          <a:p>
            <a:pPr eaLnBrk="1" hangingPunct="1"/>
            <a:r>
              <a:rPr lang="en-US" altLang="en-US" b="1" smtClean="0">
                <a:latin typeface="Arial" pitchFamily="34" charset="0"/>
                <a:ea typeface="ＭＳ Ｐゴシック" pitchFamily="34" charset="-128"/>
                <a:cs typeface="Arial" pitchFamily="34" charset="0"/>
              </a:rPr>
              <a:t>Attack - </a:t>
            </a:r>
            <a:r>
              <a:rPr lang="en-US" altLang="en-US" smtClean="0">
                <a:latin typeface="Arial" pitchFamily="34" charset="0"/>
                <a:ea typeface="ＭＳ Ｐゴシック" pitchFamily="34" charset="-128"/>
                <a:cs typeface="Arial" pitchFamily="34" charset="0"/>
              </a:rPr>
              <a:t>An assault on system security that derives from an intelligent threat; that is, an intelligent act that is a deliberate attempt (especially in the sense of a method or technique) to evade security services and violate the security policy of a system.</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C133604-9B5F-40E9-828D-940725BB73D2}" type="slidenum">
              <a:rPr lang="en-AU" altLang="en-US" smtClean="0"/>
              <a:pPr eaLnBrk="1" hangingPunct="1">
                <a:spcBef>
                  <a:spcPct val="0"/>
                </a:spcBef>
              </a:pPr>
              <a:t>20</a:t>
            </a:fld>
            <a:endParaRPr lang="en-AU"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 useful means of classifying security attacks, used both in X.800 and RFC 2828, is in terms of </a:t>
            </a:r>
            <a:r>
              <a:rPr lang="en-US" altLang="en-US" i="1" smtClean="0">
                <a:latin typeface="Arial" pitchFamily="34" charset="0"/>
                <a:ea typeface="ＭＳ Ｐゴシック" pitchFamily="34" charset="-128"/>
                <a:cs typeface="Arial" pitchFamily="34" charset="0"/>
              </a:rPr>
              <a:t>passive attacks </a:t>
            </a:r>
            <a:r>
              <a:rPr lang="en-US" altLang="en-US" smtClean="0">
                <a:latin typeface="Arial" pitchFamily="34" charset="0"/>
                <a:ea typeface="ＭＳ Ｐゴシック" pitchFamily="34" charset="-128"/>
                <a:cs typeface="Arial" pitchFamily="34" charset="0"/>
              </a:rPr>
              <a:t>and </a:t>
            </a:r>
            <a:r>
              <a:rPr lang="en-US" altLang="en-US" i="1" smtClean="0">
                <a:latin typeface="Arial" pitchFamily="34" charset="0"/>
                <a:ea typeface="ＭＳ Ｐゴシック" pitchFamily="34" charset="-128"/>
                <a:cs typeface="Arial" pitchFamily="34" charset="0"/>
              </a:rPr>
              <a:t>active attacks. </a:t>
            </a:r>
            <a:r>
              <a:rPr lang="en-US" altLang="en-US" smtClean="0">
                <a:latin typeface="Arial" pitchFamily="34" charset="0"/>
                <a:ea typeface="ＭＳ Ｐゴシック" pitchFamily="34" charset="-128"/>
                <a:cs typeface="Arial" pitchFamily="34" charset="0"/>
              </a:rPr>
              <a:t>A passive attack attempts to learn or make use of information from the system but does not affect system resources.</a:t>
            </a:r>
            <a:endParaRPr lang="en-US" altLang="en-US" b="1" smtClean="0">
              <a:latin typeface="Arial" pitchFamily="34" charset="0"/>
              <a:ea typeface="ＭＳ Ｐゴシック" pitchFamily="34" charset="-128"/>
              <a:cs typeface="Arial" pitchFamily="34" charset="0"/>
            </a:endParaRPr>
          </a:p>
          <a:p>
            <a:pPr eaLnBrk="1" hangingPunct="1"/>
            <a:r>
              <a:rPr lang="en-US" altLang="en-US" i="1" smtClean="0">
                <a:latin typeface="Arial" pitchFamily="34" charset="0"/>
                <a:ea typeface="ＭＳ Ｐゴシック" pitchFamily="34" charset="-128"/>
                <a:cs typeface="Arial" pitchFamily="34" charset="0"/>
              </a:rPr>
              <a:t>Passive attacks </a:t>
            </a:r>
            <a:r>
              <a:rPr lang="en-US" altLang="en-US" smtClean="0">
                <a:latin typeface="Arial" pitchFamily="34" charset="0"/>
                <a:ea typeface="ＭＳ Ｐゴシック" pitchFamily="34" charset="-128"/>
                <a:cs typeface="Arial" pitchFamily="34" charset="0"/>
              </a:rPr>
              <a:t>are in the nature of eavesdropping on, or monitoring of, transmissions. The goal of the opponent is to obtain information that is being transmitted. Two types of passive attacks are</a:t>
            </a:r>
            <a:r>
              <a:rPr lang="en-AU" altLang="en-US" smtClean="0">
                <a:latin typeface="Arial" pitchFamily="34" charset="0"/>
                <a:ea typeface="ＭＳ Ｐゴシック" pitchFamily="34" charset="-128"/>
                <a:cs typeface="Arial" pitchFamily="34" charset="0"/>
              </a:rPr>
              <a:t>:</a:t>
            </a:r>
          </a:p>
          <a:p>
            <a:pPr eaLnBrk="1" hangingPunct="1"/>
            <a:r>
              <a:rPr lang="en-US" altLang="en-US" smtClean="0">
                <a:latin typeface="Arial" pitchFamily="34" charset="0"/>
                <a:ea typeface="ＭＳ Ｐゴシック" pitchFamily="34" charset="-128"/>
                <a:cs typeface="Arial" pitchFamily="34" charset="0"/>
              </a:rPr>
              <a:t>+ release of message contents - as shown above in Stallings Figure 1.2a here</a:t>
            </a:r>
          </a:p>
          <a:p>
            <a:pPr eaLnBrk="1" hangingPunct="1"/>
            <a:r>
              <a:rPr lang="en-US" altLang="en-US" smtClean="0">
                <a:latin typeface="Arial" pitchFamily="34" charset="0"/>
                <a:ea typeface="ＭＳ Ｐゴシック" pitchFamily="34" charset="-128"/>
                <a:cs typeface="Arial" pitchFamily="34" charset="0"/>
              </a:rPr>
              <a:t>+ traffic analysis - monitor traffic flow to determine location and identity of communicating hosts and could observe the frequency and length of messages being exchanged</a:t>
            </a:r>
          </a:p>
          <a:p>
            <a:pPr eaLnBrk="1" hangingPunct="1"/>
            <a:r>
              <a:rPr lang="en-US" altLang="en-US" smtClean="0">
                <a:latin typeface="Arial" pitchFamily="34" charset="0"/>
                <a:ea typeface="ＭＳ Ｐゴシック" pitchFamily="34" charset="-128"/>
                <a:cs typeface="Arial" pitchFamily="34" charset="0"/>
              </a:rPr>
              <a:t>These attacks are difficult to detect because they do not involve any alteration of the data.</a:t>
            </a:r>
          </a:p>
          <a:p>
            <a:pPr eaLnBrk="1" hangingPunct="1"/>
            <a:endParaRPr lang="en-US"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3B509DA-EB1A-42F7-AC6E-BDCB1229A3D6}" type="slidenum">
              <a:rPr lang="en-AU" altLang="en-US" smtClean="0"/>
              <a:pPr eaLnBrk="1" hangingPunct="1">
                <a:spcBef>
                  <a:spcPct val="0"/>
                </a:spcBef>
              </a:pPr>
              <a:t>21</a:t>
            </a:fld>
            <a:endParaRPr lang="en-AU" alt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Active attacks involve some modification of the data stream or the creation of a false stream and can be subdivided into four categories: masquerade, replay, modification of messages, and denial of service</a:t>
            </a:r>
            <a:r>
              <a:rPr lang="en-AU" altLang="en-US" smtClean="0">
                <a:latin typeface="Arial" pitchFamily="34" charset="0"/>
                <a:ea typeface="ＭＳ Ｐゴシック" pitchFamily="34" charset="-128"/>
                <a:cs typeface="Arial" pitchFamily="34" charset="0"/>
              </a:rPr>
              <a:t>:</a:t>
            </a:r>
          </a:p>
          <a:p>
            <a:pPr eaLnBrk="1" hangingPunct="1">
              <a:lnSpc>
                <a:spcPct val="90000"/>
              </a:lnSpc>
              <a:buFontTx/>
              <a:buChar char="•"/>
            </a:pPr>
            <a:r>
              <a:rPr lang="en-US" altLang="en-US" smtClean="0">
                <a:latin typeface="Arial" pitchFamily="34" charset="0"/>
                <a:ea typeface="ＭＳ Ｐゴシック" pitchFamily="34" charset="-128"/>
                <a:cs typeface="Arial" pitchFamily="34" charset="0"/>
              </a:rPr>
              <a:t> masquerade of one entity as some other</a:t>
            </a:r>
            <a:endParaRPr lang="en-AU" altLang="en-US" smtClean="0">
              <a:latin typeface="Arial" pitchFamily="34" charset="0"/>
              <a:ea typeface="ＭＳ Ｐゴシック" pitchFamily="34" charset="-128"/>
              <a:cs typeface="Arial" pitchFamily="34" charset="0"/>
            </a:endParaRPr>
          </a:p>
          <a:p>
            <a:pPr eaLnBrk="1" hangingPunct="1">
              <a:lnSpc>
                <a:spcPct val="90000"/>
              </a:lnSpc>
              <a:buFontTx/>
              <a:buChar char="•"/>
            </a:pPr>
            <a:r>
              <a:rPr lang="en-US" altLang="en-US" smtClean="0">
                <a:latin typeface="Arial" pitchFamily="34" charset="0"/>
                <a:ea typeface="ＭＳ Ｐゴシック" pitchFamily="34" charset="-128"/>
                <a:cs typeface="Arial" pitchFamily="34" charset="0"/>
              </a:rPr>
              <a:t> replay previous messages (as shown above in Stallings Figure 1.3b)</a:t>
            </a:r>
          </a:p>
          <a:p>
            <a:pPr eaLnBrk="1" hangingPunct="1">
              <a:lnSpc>
                <a:spcPct val="90000"/>
              </a:lnSpc>
              <a:buFontTx/>
              <a:buChar char="•"/>
            </a:pPr>
            <a:r>
              <a:rPr lang="en-US" altLang="en-US" smtClean="0">
                <a:latin typeface="Arial" pitchFamily="34" charset="0"/>
                <a:ea typeface="ＭＳ Ｐゴシック" pitchFamily="34" charset="-128"/>
                <a:cs typeface="Arial" pitchFamily="34" charset="0"/>
              </a:rPr>
              <a:t> modify/alter (part of) messages in transit to produce an unauthorized effect</a:t>
            </a:r>
          </a:p>
          <a:p>
            <a:pPr eaLnBrk="1" hangingPunct="1">
              <a:buFontTx/>
              <a:buChar char="•"/>
            </a:pPr>
            <a:r>
              <a:rPr lang="en-US" altLang="en-US" smtClean="0">
                <a:latin typeface="Arial" pitchFamily="34" charset="0"/>
                <a:ea typeface="ＭＳ Ｐゴシック" pitchFamily="34" charset="-128"/>
                <a:cs typeface="Arial" pitchFamily="34" charset="0"/>
              </a:rPr>
              <a:t> denial of service - prevents or inhibits the normal use or management of communications facilities</a:t>
            </a:r>
          </a:p>
          <a:p>
            <a:pPr eaLnBrk="1" hangingPunct="1">
              <a:lnSpc>
                <a:spcPct val="90000"/>
              </a:lnSpc>
            </a:pPr>
            <a:r>
              <a:rPr lang="en-US" altLang="en-US" smtClean="0">
                <a:latin typeface="Arial" pitchFamily="34" charset="0"/>
                <a:ea typeface="ＭＳ Ｐゴシック" pitchFamily="34" charset="-128"/>
                <a:cs typeface="Arial" pitchFamily="34" charset="0"/>
              </a:rPr>
              <a:t>Active attacks present the opposite characteristics of passive attacks. Whereas passive attacks are difficult to detect, measures are available to prevent their success. On the other hand, it is quite difficult to prevent active attacks absolutely, because of the wide variety of potential physical, software, and network vulnerabilities. Instead, the goal is to detect active attacks and to recover from any disruption or delays caused by them.</a:t>
            </a:r>
          </a:p>
          <a:p>
            <a:pPr lvl="1" eaLnBrk="1" hangingPunct="1">
              <a:lnSpc>
                <a:spcPct val="90000"/>
              </a:lnSpc>
            </a:pPr>
            <a:endParaRPr lang="en-US"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5FB487D-C122-42C7-A861-AE1E701D5BCD}" type="slidenum">
              <a:rPr lang="en-AU" altLang="en-US" smtClean="0"/>
              <a:pPr eaLnBrk="1" hangingPunct="1">
                <a:spcBef>
                  <a:spcPct val="0"/>
                </a:spcBef>
              </a:pPr>
              <a:t>22</a:t>
            </a:fld>
            <a:endParaRPr lang="en-AU" alt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Symmetric encryption, also referred to as conventional encryption or single-key encryption, was the only type of encryption in use prior to the development of public-key encryption in the 1970s. It remains by far the most widely used of the two types of encryption. </a:t>
            </a:r>
            <a:r>
              <a:rPr lang="en-AU" altLang="en-US" smtClean="0">
                <a:latin typeface="Arial" pitchFamily="34" charset="0"/>
                <a:ea typeface="ＭＳ Ｐゴシック" pitchFamily="34" charset="-128"/>
                <a:cs typeface="Arial" pitchFamily="34" charset="0"/>
              </a:rPr>
              <a:t>All traditional schemes are </a:t>
            </a:r>
            <a:r>
              <a:rPr lang="en-AU" altLang="en-US" b="1" smtClean="0">
                <a:latin typeface="Arial" pitchFamily="34" charset="0"/>
                <a:ea typeface="ＭＳ Ｐゴシック" pitchFamily="34" charset="-128"/>
                <a:cs typeface="Arial" pitchFamily="34" charset="0"/>
              </a:rPr>
              <a:t>symmetric</a:t>
            </a:r>
            <a:r>
              <a:rPr lang="en-AU" altLang="en-US" smtClean="0">
                <a:latin typeface="Arial" pitchFamily="34" charset="0"/>
                <a:ea typeface="ＭＳ Ｐゴシック" pitchFamily="34" charset="-128"/>
                <a:cs typeface="Arial" pitchFamily="34" charset="0"/>
              </a:rPr>
              <a:t> / </a:t>
            </a:r>
            <a:r>
              <a:rPr lang="en-AU" altLang="en-US" b="1" smtClean="0">
                <a:latin typeface="Arial" pitchFamily="34" charset="0"/>
                <a:ea typeface="ＭＳ Ｐゴシック" pitchFamily="34" charset="-128"/>
                <a:cs typeface="Arial" pitchFamily="34" charset="0"/>
              </a:rPr>
              <a:t>single key</a:t>
            </a:r>
            <a:r>
              <a:rPr lang="en-AU" altLang="en-US" smtClean="0">
                <a:latin typeface="Arial" pitchFamily="34" charset="0"/>
                <a:ea typeface="ＭＳ Ｐゴシック" pitchFamily="34" charset="-128"/>
                <a:cs typeface="Arial" pitchFamily="34" charset="0"/>
              </a:rPr>
              <a:t> / </a:t>
            </a:r>
            <a:r>
              <a:rPr lang="en-AU" altLang="en-US" b="1" smtClean="0">
                <a:latin typeface="Arial" pitchFamily="34" charset="0"/>
                <a:ea typeface="ＭＳ Ｐゴシック" pitchFamily="34" charset="-128"/>
                <a:cs typeface="Arial" pitchFamily="34" charset="0"/>
              </a:rPr>
              <a:t>private-key</a:t>
            </a:r>
            <a:r>
              <a:rPr lang="en-AU" altLang="en-US" smtClean="0">
                <a:latin typeface="Arial" pitchFamily="34" charset="0"/>
                <a:ea typeface="ＭＳ Ｐゴシック" pitchFamily="34" charset="-128"/>
                <a:cs typeface="Arial" pitchFamily="34" charset="0"/>
              </a:rPr>
              <a:t> encryption algorithms, with a </a:t>
            </a:r>
            <a:r>
              <a:rPr lang="en-AU" altLang="en-US" b="1" smtClean="0">
                <a:latin typeface="Arial" pitchFamily="34" charset="0"/>
                <a:ea typeface="ＭＳ Ｐゴシック" pitchFamily="34" charset="-128"/>
                <a:cs typeface="Arial" pitchFamily="34" charset="0"/>
              </a:rPr>
              <a:t>single key</a:t>
            </a:r>
            <a:r>
              <a:rPr lang="en-AU" altLang="en-US" smtClean="0">
                <a:latin typeface="Arial" pitchFamily="34" charset="0"/>
                <a:ea typeface="ＭＳ Ｐゴシック" pitchFamily="34" charset="-128"/>
                <a:cs typeface="Arial" pitchFamily="34" charset="0"/>
              </a:rPr>
              <a:t>, used for both encryption and decryption. Since both sender and receiver are equivalent, either can encrypt or decrypt messages using that common key.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B547934-0C62-4EE2-A5AD-169CF6EADD0D}" type="slidenum">
              <a:rPr lang="en-AU" altLang="en-US" smtClean="0"/>
              <a:pPr eaLnBrk="1" hangingPunct="1">
                <a:spcBef>
                  <a:spcPct val="0"/>
                </a:spcBef>
              </a:pPr>
              <a:t>23</a:t>
            </a:fld>
            <a:endParaRPr lang="en-AU" alt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Briefly review some terminology used throughout the course.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5AC5A29-8AA5-4233-A090-7DDADCA56AE0}" type="slidenum">
              <a:rPr lang="en-AU" altLang="en-US" smtClean="0"/>
              <a:pPr eaLnBrk="1" hangingPunct="1">
                <a:spcBef>
                  <a:spcPct val="0"/>
                </a:spcBef>
              </a:pPr>
              <a:t>24</a:t>
            </a:fld>
            <a:endParaRPr lang="en-AU" alt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Detail the five ingredients of the symmetric cipher model, shown in Stallings Figure 2.1:</a:t>
            </a:r>
          </a:p>
          <a:p>
            <a:pPr eaLnBrk="1" hangingPunct="1">
              <a:buFontTx/>
              <a:buChar char="•"/>
            </a:pPr>
            <a:r>
              <a:rPr lang="en-US" altLang="en-US" smtClean="0">
                <a:latin typeface="Arial" pitchFamily="34" charset="0"/>
                <a:ea typeface="ＭＳ Ｐゴシック" pitchFamily="34" charset="-128"/>
              </a:rPr>
              <a:t> plaintext - original message</a:t>
            </a:r>
          </a:p>
          <a:p>
            <a:pPr eaLnBrk="1" hangingPunct="1">
              <a:buFontTx/>
              <a:buChar char="•"/>
            </a:pPr>
            <a:r>
              <a:rPr lang="en-US" altLang="en-US" smtClean="0">
                <a:latin typeface="Arial" pitchFamily="34" charset="0"/>
                <a:ea typeface="ＭＳ Ｐゴシック" pitchFamily="34" charset="-128"/>
              </a:rPr>
              <a:t> encryption algorithm – performs substitutions/transformations on plaintext</a:t>
            </a:r>
          </a:p>
          <a:p>
            <a:pPr eaLnBrk="1" hangingPunct="1">
              <a:buFontTx/>
              <a:buChar char="•"/>
            </a:pPr>
            <a:r>
              <a:rPr lang="en-US" altLang="en-US" smtClean="0">
                <a:latin typeface="Arial" pitchFamily="34" charset="0"/>
                <a:ea typeface="ＭＳ Ｐゴシック" pitchFamily="34" charset="-128"/>
              </a:rPr>
              <a:t> secret key – control exact substitutions/transformations used in encryption algorithm</a:t>
            </a:r>
          </a:p>
          <a:p>
            <a:pPr eaLnBrk="1" hangingPunct="1">
              <a:buFontTx/>
              <a:buChar char="•"/>
            </a:pPr>
            <a:r>
              <a:rPr lang="en-US" altLang="en-US" smtClean="0">
                <a:latin typeface="Arial" pitchFamily="34" charset="0"/>
                <a:ea typeface="ＭＳ Ｐゴシック" pitchFamily="34" charset="-128"/>
              </a:rPr>
              <a:t> ciphertext - scrambled message</a:t>
            </a:r>
          </a:p>
          <a:p>
            <a:pPr eaLnBrk="1" hangingPunct="1">
              <a:buFontTx/>
              <a:buChar char="•"/>
            </a:pPr>
            <a:r>
              <a:rPr lang="en-US" altLang="en-US" smtClean="0">
                <a:latin typeface="Arial" pitchFamily="34" charset="0"/>
                <a:ea typeface="ＭＳ Ｐゴシック" pitchFamily="34" charset="-128"/>
              </a:rPr>
              <a:t> decryption algorithm – inverse of encryption algorithm</a:t>
            </a:r>
            <a:endParaRPr lang="en-AU" altLang="en-US" smtClean="0">
              <a:latin typeface="Arial" pitchFamily="34" charset="0"/>
              <a:ea typeface="ＭＳ Ｐゴシック"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E0B43C5-C1C4-422A-94E2-390B6079C25C}" type="slidenum">
              <a:rPr lang="en-AU" altLang="en-US" smtClean="0"/>
              <a:pPr eaLnBrk="1" hangingPunct="1">
                <a:spcBef>
                  <a:spcPct val="0"/>
                </a:spcBef>
              </a:pPr>
              <a:t>25</a:t>
            </a:fld>
            <a:endParaRPr lang="en-AU" alt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There are two requirements for secure use of conventional encryption that mean we assume that it is impractical to decrypt a message on the basis of the cipher- text plus knowledge of the encryption/decryption algorithm, and hence do not need to keep the algorithm secret; rather we only need to keep the key secret. This feature of symmetric encryption is what makes it feasible for widespread use. It allows easy distribution of s/w and h/w implementations.</a:t>
            </a:r>
          </a:p>
          <a:p>
            <a:pPr eaLnBrk="1" hangingPunct="1"/>
            <a:r>
              <a:rPr lang="en-US" altLang="en-US" smtClean="0">
                <a:latin typeface="Arial" pitchFamily="34" charset="0"/>
                <a:ea typeface="ＭＳ Ｐゴシック" pitchFamily="34" charset="-128"/>
                <a:cs typeface="Arial" pitchFamily="34" charset="0"/>
              </a:rPr>
              <a:t>Can take a closer look at the essential elements of a symmetric encryption scheme: mathematically it can be considered a pair of functions with: plaintext X, ciphertext Y, key K, encryption algorithm E, decryption algorithm D. The intended receiver, in possession of the key, is able to invert the transformation. An opponent, observing Y but not having access to K or X, may attempt to recover X or K.</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026F9A2-A2D2-4F8F-9C0F-FE3A691EB9A1}" type="slidenum">
              <a:rPr lang="en-AU" altLang="en-US" smtClean="0"/>
              <a:pPr eaLnBrk="1" hangingPunct="1">
                <a:spcBef>
                  <a:spcPct val="0"/>
                </a:spcBef>
              </a:pPr>
              <a:t>26</a:t>
            </a:fld>
            <a:endParaRPr lang="en-AU" altLang="en-US" smtClean="0"/>
          </a:p>
        </p:txBody>
      </p:sp>
      <p:sp>
        <p:nvSpPr>
          <p:cNvPr id="113667" name="Rectangle 1026"/>
          <p:cNvSpPr>
            <a:spLocks noGrp="1" noRot="1" noChangeAspect="1" noChangeArrowheads="1" noTextEdit="1"/>
          </p:cNvSpPr>
          <p:nvPr>
            <p:ph type="sldImg"/>
          </p:nvPr>
        </p:nvSpPr>
        <p:spPr>
          <a:ln/>
        </p:spPr>
      </p:sp>
      <p:sp>
        <p:nvSpPr>
          <p:cNvPr id="113668"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Typically objective is to recover the key in use rather then simply to recover the plaintext of a single ciphertext. There are two general approaches:</a:t>
            </a:r>
          </a:p>
          <a:p>
            <a:pPr eaLnBrk="1" hangingPunct="1">
              <a:buFontTx/>
              <a:buChar char="•"/>
            </a:pPr>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Cryptanalysis: </a:t>
            </a:r>
            <a:r>
              <a:rPr lang="en-US" altLang="en-US" smtClean="0">
                <a:latin typeface="Arial" pitchFamily="34" charset="0"/>
                <a:ea typeface="ＭＳ Ｐゴシック" pitchFamily="34" charset="-128"/>
                <a:cs typeface="Arial" pitchFamily="34" charset="0"/>
              </a:rPr>
              <a:t>relies on the nature of the algorithm plus perhaps some knowledge of the general characteristics of the plaintext or even some sample plaintext- ciphertext pairs. This type of attack exploits the characteristics of the algorithm to attempt to deduce a specific plaintext or to deduce the key being used.</a:t>
            </a:r>
          </a:p>
          <a:p>
            <a:pPr eaLnBrk="1" hangingPunct="1">
              <a:buFontTx/>
              <a:buChar char="•"/>
            </a:pPr>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Brute-force attacks </a:t>
            </a:r>
            <a:r>
              <a:rPr lang="en-US" altLang="en-US" smtClean="0">
                <a:latin typeface="Arial" pitchFamily="34" charset="0"/>
                <a:ea typeface="ＭＳ Ｐゴシック" pitchFamily="34" charset="-128"/>
                <a:cs typeface="Arial" pitchFamily="34" charset="0"/>
              </a:rPr>
              <a:t>try every possible key on a piece of ciphertext until an intelligible translation into plaintext is obtained. On average,half of all possible keys must be tried to achieve success. </a:t>
            </a:r>
          </a:p>
          <a:p>
            <a:pPr eaLnBrk="1" hangingPunct="1"/>
            <a:r>
              <a:rPr lang="en-US" altLang="en-US" smtClean="0">
                <a:latin typeface="Arial" pitchFamily="34" charset="0"/>
                <a:ea typeface="ＭＳ Ｐゴシック" pitchFamily="34" charset="-128"/>
                <a:cs typeface="Arial" pitchFamily="34" charset="0"/>
              </a:rPr>
              <a:t>If either type of attack succeeds in deducing the key, the effect is catastrophic: All future and past messages encrypted with that key are compromised.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F77AFCB-353A-418F-B9F7-A776A27BB122}" type="slidenum">
              <a:rPr lang="en-AU" altLang="en-US" smtClean="0"/>
              <a:pPr eaLnBrk="1" hangingPunct="1">
                <a:spcBef>
                  <a:spcPct val="0"/>
                </a:spcBef>
              </a:pPr>
              <a:t>27</a:t>
            </a:fld>
            <a:endParaRPr lang="en-AU" altLang="en-US" smtClean="0"/>
          </a:p>
        </p:txBody>
      </p:sp>
      <p:sp>
        <p:nvSpPr>
          <p:cNvPr id="114691" name="Rectangle 1026"/>
          <p:cNvSpPr>
            <a:spLocks noGrp="1" noRot="1" noChangeAspect="1" noChangeArrowheads="1" noTextEdit="1"/>
          </p:cNvSpPr>
          <p:nvPr>
            <p:ph type="sldImg"/>
          </p:nvPr>
        </p:nvSpPr>
        <p:spPr>
          <a:ln/>
        </p:spPr>
      </p:sp>
      <p:sp>
        <p:nvSpPr>
          <p:cNvPr id="114692"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Table 2.1 summarizes the various types of cryptanalytic attacks, based on the amount of information known to the cryptanalyst, from least to most. The most difficult problem is presented when all that is available is the ciphertext only. In some cases, not even the encryption algorithm is known, but in general we can assume that the opponent does know the algorithm used for encryption. Then with increasing information have the other attacks. Generally, an encryption algorithm is designed to withstand a known-plaintext attack.</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9E6EDE3-FDD8-4D95-9B9C-3A78E609F222}" type="slidenum">
              <a:rPr lang="en-AU" altLang="en-US" smtClean="0"/>
              <a:pPr eaLnBrk="1" hangingPunct="1">
                <a:spcBef>
                  <a:spcPct val="0"/>
                </a:spcBef>
              </a:pPr>
              <a:t>28</a:t>
            </a:fld>
            <a:endParaRPr lang="en-AU" altLang="en-US" smtClean="0"/>
          </a:p>
        </p:txBody>
      </p:sp>
      <p:sp>
        <p:nvSpPr>
          <p:cNvPr id="44035" name="Rectangle 1026"/>
          <p:cNvSpPr>
            <a:spLocks noGrp="1" noRot="1" noChangeAspect="1" noChangeArrowheads="1" noTextEdit="1"/>
          </p:cNvSpPr>
          <p:nvPr>
            <p:ph type="sldImg"/>
          </p:nvPr>
        </p:nvSpPr>
        <p:spPr>
          <a:ln/>
        </p:spPr>
      </p:sp>
      <p:sp>
        <p:nvSpPr>
          <p:cNvPr id="44036"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6F1D6556-95ED-4D0E-8F90-079BFF309F55}" type="slidenum">
              <a:rPr lang="en-AU" altLang="en-US" smtClean="0"/>
              <a:pPr eaLnBrk="1" hangingPunct="1">
                <a:spcBef>
                  <a:spcPct val="0"/>
                </a:spcBef>
              </a:pPr>
              <a:t>29</a:t>
            </a:fld>
            <a:endParaRPr lang="en-AU" altLang="en-US" smtClean="0"/>
          </a:p>
        </p:txBody>
      </p:sp>
      <p:sp>
        <p:nvSpPr>
          <p:cNvPr id="45059" name="Rectangle 1026"/>
          <p:cNvSpPr>
            <a:spLocks noGrp="1" noRot="1" noChangeAspect="1" noChangeArrowheads="1" noTextEdit="1"/>
          </p:cNvSpPr>
          <p:nvPr>
            <p:ph type="sldImg"/>
          </p:nvPr>
        </p:nvSpPr>
        <p:spPr>
          <a:ln/>
        </p:spPr>
      </p:sp>
      <p:sp>
        <p:nvSpPr>
          <p:cNvPr id="45060"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B2236C7-F840-4137-9E11-62830D07B349}" type="slidenum">
              <a:rPr lang="en-AU" altLang="en-US" smtClean="0"/>
              <a:pPr eaLnBrk="1" hangingPunct="1">
                <a:spcBef>
                  <a:spcPct val="0"/>
                </a:spcBef>
              </a:pPr>
              <a:t>30</a:t>
            </a:fld>
            <a:endParaRPr lang="en-AU" altLang="en-US" smtClean="0"/>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 brute-force attack involves trying every possible key until an intelligible translation of the ciphertext into plaintext is obtained. On average, half of all possible keys must be tried to achieve success. Stallings Table 2.2 shows how much time is required to conduct a brute-force attack, for various common key sizes (DES is 56, AES is 128, Triple-DES is 168, plus general mono-alphabetic cipher), where either a single system or a million parallel systems, are used.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F2457B5-60A1-4C09-8F4C-873EC44F92A8}" type="slidenum">
              <a:rPr lang="en-AU" altLang="en-US" smtClean="0"/>
              <a:pPr eaLnBrk="1" hangingPunct="1">
                <a:spcBef>
                  <a:spcPct val="0"/>
                </a:spcBef>
              </a:pPr>
              <a:t>31</a:t>
            </a:fld>
            <a:endParaRPr lang="en-AU"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In this section and the next, we examine a sampling of what might be called classical encryption techniques. A study of these techniques enables us to illustrate the basic approaches to symmetric encryption used today and the types of cryptanalytic attacks that must be anticipated. The two basic building blocks of all encryption technique are substitution and transposition. We examine these in the next two sections. Finally, we discuss a system that combine both substitution and transposition.</a:t>
            </a:r>
          </a:p>
          <a:p>
            <a:pPr eaLnBrk="1" hangingPunct="1"/>
            <a:r>
              <a:rPr lang="en-US" altLang="en-US" smtClean="0">
                <a:latin typeface="Arial" pitchFamily="34" charset="0"/>
                <a:ea typeface="ＭＳ Ｐゴシック" pitchFamily="34" charset="-128"/>
              </a:rPr>
              <a:t>A substitution technique is one in which the letters of plaintext are replaced by other letters or by numbers or symbols. If the plaintext is viewed as a sequence of bits, then substitution involves replacing plaintext bit patterns with ciphertext bit patterns. </a:t>
            </a:r>
            <a:endParaRPr lang="en-AU" altLang="en-US" smtClean="0">
              <a:latin typeface="Arial" pitchFamily="34" charset="0"/>
              <a:ea typeface="ＭＳ Ｐゴシック"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615104DC-54E1-4BD3-8182-35FA5F74BC47}" type="slidenum">
              <a:rPr lang="en-AU" altLang="en-US" smtClean="0"/>
              <a:pPr eaLnBrk="1" hangingPunct="1">
                <a:spcBef>
                  <a:spcPct val="0"/>
                </a:spcBef>
              </a:pPr>
              <a:t>32</a:t>
            </a:fld>
            <a:endParaRPr lang="en-AU"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Substitution ciphers form the first of the fundamental building blocks. The core idea is to replace one basic unit (letter/byte) with another. Whilst the early Greeks described several substitution ciphers, the first attested use in military affairs of one was by Julius Caesar, described by him in </a:t>
            </a:r>
            <a:r>
              <a:rPr lang="en-AU" altLang="en-US" i="1" smtClean="0">
                <a:latin typeface="Arial" pitchFamily="34" charset="0"/>
                <a:ea typeface="ＭＳ Ｐゴシック" pitchFamily="34" charset="-128"/>
              </a:rPr>
              <a:t>Gallic Wars</a:t>
            </a:r>
            <a:r>
              <a:rPr lang="en-AU" altLang="en-US" smtClean="0">
                <a:latin typeface="Arial" pitchFamily="34" charset="0"/>
                <a:ea typeface="ＭＳ Ｐゴシック" pitchFamily="34" charset="-128"/>
              </a:rPr>
              <a:t> (cf. Kahn pp83-84). Still call any cipher using a simple letter shift a </a:t>
            </a:r>
            <a:r>
              <a:rPr lang="en-AU" altLang="en-US" b="1" smtClean="0">
                <a:latin typeface="Arial" pitchFamily="34" charset="0"/>
                <a:ea typeface="ＭＳ Ｐゴシック" pitchFamily="34" charset="-128"/>
              </a:rPr>
              <a:t>caesar cipher</a:t>
            </a:r>
            <a:r>
              <a:rPr lang="en-AU" altLang="en-US" smtClean="0">
                <a:latin typeface="Arial" pitchFamily="34" charset="0"/>
                <a:ea typeface="ＭＳ Ｐゴシック" pitchFamily="34" charset="-128"/>
              </a:rPr>
              <a:t>, not just those with shift 3. </a:t>
            </a:r>
          </a:p>
          <a:p>
            <a:pPr eaLnBrk="1" hangingPunct="1"/>
            <a:endParaRPr lang="en-AU" altLang="en-US" smtClean="0">
              <a:latin typeface="Arial" pitchFamily="34" charset="0"/>
              <a:ea typeface="ＭＳ Ｐゴシック"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EC60852-3956-466C-AB34-DB5A5F47B308}" type="slidenum">
              <a:rPr lang="en-AU" altLang="en-US" smtClean="0"/>
              <a:pPr eaLnBrk="1" hangingPunct="1">
                <a:spcBef>
                  <a:spcPct val="0"/>
                </a:spcBef>
              </a:pPr>
              <a:t>33</a:t>
            </a:fld>
            <a:endParaRPr lang="en-AU" alt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2 summary.</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3C611F4-33D3-4AB3-8710-F38BA34F6602}" type="slidenum">
              <a:rPr lang="en-AU" altLang="en-US" smtClean="0"/>
              <a:pPr eaLnBrk="1" hangingPunct="1">
                <a:spcBef>
                  <a:spcPct val="0"/>
                </a:spcBef>
              </a:pPr>
              <a:t>34</a:t>
            </a:fld>
            <a:endParaRPr lang="en-AU" alt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With only 25 possible keys, the Caesar cipher is far from secure. A dramatic increase in the key space can be achieved by allowing an arbitrary substitution, where the translation alphabet can be any permutation of the 26 alphabetic characters. A permutation of a finite set of elements S is an ordered sequence of all the elements of S, with each element appearing exactly once. In general, there are </a:t>
            </a:r>
            <a:r>
              <a:rPr lang="en-US" altLang="en-US" i="1" smtClean="0">
                <a:latin typeface="Arial" pitchFamily="34" charset="0"/>
                <a:ea typeface="ＭＳ Ｐゴシック" pitchFamily="34" charset="-128"/>
                <a:cs typeface="Arial" pitchFamily="34" charset="0"/>
              </a:rPr>
              <a:t>n</a:t>
            </a:r>
            <a:r>
              <a:rPr lang="en-US" altLang="en-US" smtClean="0">
                <a:latin typeface="Arial" pitchFamily="34" charset="0"/>
                <a:ea typeface="ＭＳ Ｐゴシック" pitchFamily="34" charset="-128"/>
                <a:cs typeface="Arial" pitchFamily="34" charset="0"/>
              </a:rPr>
              <a:t>! permutations of a set of </a:t>
            </a:r>
            <a:r>
              <a:rPr lang="en-US" altLang="en-US" i="1" smtClean="0">
                <a:latin typeface="Arial" pitchFamily="34" charset="0"/>
                <a:ea typeface="ＭＳ Ｐゴシック" pitchFamily="34" charset="-128"/>
                <a:cs typeface="Arial" pitchFamily="34" charset="0"/>
              </a:rPr>
              <a:t>n</a:t>
            </a:r>
            <a:r>
              <a:rPr lang="en-US" altLang="en-US" smtClean="0">
                <a:latin typeface="Arial" pitchFamily="34" charset="0"/>
                <a:ea typeface="ＭＳ Ｐゴシック" pitchFamily="34" charset="-128"/>
                <a:cs typeface="Arial" pitchFamily="34" charset="0"/>
              </a:rPr>
              <a:t> elements.</a:t>
            </a:r>
          </a:p>
          <a:p>
            <a:pPr eaLnBrk="1" hangingPunct="1"/>
            <a:r>
              <a:rPr lang="en-US" altLang="en-US" smtClean="0">
                <a:latin typeface="Arial" pitchFamily="34" charset="0"/>
                <a:ea typeface="ＭＳ Ｐゴシック" pitchFamily="34" charset="-128"/>
                <a:cs typeface="Arial" pitchFamily="34" charset="0"/>
              </a:rPr>
              <a:t>See text example of a translation alphabet, and an encrypted message using it.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66DAF5C-2345-420A-91A2-7E57E148FCD7}" type="slidenum">
              <a:rPr lang="en-AU" altLang="en-US" smtClean="0"/>
              <a:pPr eaLnBrk="1" hangingPunct="1">
                <a:spcBef>
                  <a:spcPct val="0"/>
                </a:spcBef>
              </a:pPr>
              <a:t>35</a:t>
            </a:fld>
            <a:endParaRPr lang="en-AU" alt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Consider ways to reduce the "spikyness" of natural language text, since if just map one letter always to another, the frequency distribution is just shuffled. One approach is to encrypt more than one letter at once. The Playfair cipher is an example of doing this, </a:t>
            </a:r>
            <a:r>
              <a:rPr lang="en-US" altLang="en-US" smtClean="0">
                <a:latin typeface="Arial" pitchFamily="34" charset="0"/>
                <a:ea typeface="ＭＳ Ｐゴシック" pitchFamily="34" charset="-128"/>
              </a:rPr>
              <a:t>treats digrams in the plaintext as single units and translates these units into ciphertext digrams.</a:t>
            </a:r>
            <a:endParaRPr lang="en-AU" altLang="en-US" smtClean="0">
              <a:latin typeface="Arial" pitchFamily="34" charset="0"/>
              <a:ea typeface="ＭＳ Ｐゴシック"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575E00B-A85A-44E9-8331-F275AA106729}" type="slidenum">
              <a:rPr lang="en-AU" altLang="en-US" smtClean="0"/>
              <a:pPr eaLnBrk="1" hangingPunct="1">
                <a:spcBef>
                  <a:spcPct val="0"/>
                </a:spcBef>
              </a:pPr>
              <a:t>36</a:t>
            </a:fld>
            <a:endParaRPr lang="en-AU" alt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One approach to reducing the "spikyness" of natural language text is used the Playfair cipher which encrypts more than one letter at once. We now consider the other alternative, using multiple cipher alphabets in turn. This gives the attacker more work, since many alphabets need to be guessed and because the frequency distribution is more complex, since the same plaintext letter could be replaced by several ciphertext letters, depending on which alphabet is used. </a:t>
            </a:r>
            <a:r>
              <a:rPr lang="en-US" altLang="en-US" smtClean="0">
                <a:latin typeface="Arial" pitchFamily="34" charset="0"/>
                <a:ea typeface="ＭＳ Ｐゴシック" pitchFamily="34" charset="-128"/>
                <a:cs typeface="Arial" pitchFamily="34" charset="0"/>
              </a:rPr>
              <a:t>The general name for this approach is a polyalphabetic substitution cipher. All these techniques have the following features in common: </a:t>
            </a:r>
          </a:p>
          <a:p>
            <a:pPr eaLnBrk="1" hangingPunct="1">
              <a:buFont typeface="Calibri" pitchFamily="34" charset="0"/>
              <a:buAutoNum type="arabicPeriod"/>
            </a:pPr>
            <a:r>
              <a:rPr lang="en-US" altLang="en-US" smtClean="0">
                <a:latin typeface="Arial" pitchFamily="34" charset="0"/>
                <a:ea typeface="ＭＳ Ｐゴシック" pitchFamily="34" charset="-128"/>
                <a:cs typeface="Arial" pitchFamily="34" charset="0"/>
              </a:rPr>
              <a:t> A set of related monoalphabetic substitution rules is used. </a:t>
            </a:r>
          </a:p>
          <a:p>
            <a:pPr eaLnBrk="1" hangingPunct="1">
              <a:buFont typeface="Calibri" pitchFamily="34" charset="0"/>
              <a:buAutoNum type="arabicPeriod"/>
            </a:pPr>
            <a:r>
              <a:rPr lang="en-US" altLang="en-US" smtClean="0">
                <a:latin typeface="Arial" pitchFamily="34" charset="0"/>
                <a:ea typeface="ＭＳ Ｐゴシック" pitchFamily="34" charset="-128"/>
                <a:cs typeface="Arial" pitchFamily="34" charset="0"/>
              </a:rPr>
              <a:t> A key determines which particular rule is chosen for a given transformation. </a:t>
            </a:r>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7BECC0D-AC9E-44D3-8338-05CAD0DEFC72}" type="slidenum">
              <a:rPr lang="en-AU" altLang="en-US" smtClean="0"/>
              <a:pPr eaLnBrk="1" hangingPunct="1">
                <a:spcBef>
                  <a:spcPct val="0"/>
                </a:spcBef>
              </a:pPr>
              <a:t>37</a:t>
            </a:fld>
            <a:endParaRPr lang="en-AU" alt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best known, and one of the simplest, such algorithms is referred to as the Vigenère cipher, where the set of related monoalphabetic substitution rules consists of the 26 Caesar ciphers, with shifts of 0 through 25. Each cipher is denoted by a key letter, which is the ciphertext letter that substitutes for the plaintext letter ‘a’, and which are </a:t>
            </a:r>
            <a:r>
              <a:rPr lang="en-AU" altLang="en-US" smtClean="0">
                <a:latin typeface="Arial" pitchFamily="34" charset="0"/>
                <a:ea typeface="ＭＳ Ｐゴシック" pitchFamily="34" charset="-128"/>
                <a:cs typeface="Arial" pitchFamily="34" charset="0"/>
              </a:rPr>
              <a:t>each used in turn, as shown next.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E5C0C50-5EF7-4C4E-AF7A-CB041E4F07C9}" type="slidenum">
              <a:rPr lang="en-AU" altLang="en-US" smtClean="0"/>
              <a:pPr eaLnBrk="1" hangingPunct="1">
                <a:spcBef>
                  <a:spcPct val="0"/>
                </a:spcBef>
              </a:pPr>
              <a:t>38</a:t>
            </a:fld>
            <a:endParaRPr lang="en-AU" alt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5606B91-8966-46E2-8282-F8D2FD909861}" type="slidenum">
              <a:rPr lang="en-AU" altLang="en-US" smtClean="0"/>
              <a:pPr eaLnBrk="1" hangingPunct="1">
                <a:spcBef>
                  <a:spcPct val="0"/>
                </a:spcBef>
              </a:pPr>
              <a:t>39</a:t>
            </a:fld>
            <a:endParaRPr lang="en-AU"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For some centuries the Vigenère cipher was </a:t>
            </a:r>
            <a:r>
              <a:rPr lang="en-AU" altLang="en-US" i="1" smtClean="0">
                <a:latin typeface="Arial" pitchFamily="34" charset="0"/>
                <a:ea typeface="ＭＳ Ｐゴシック" pitchFamily="34" charset="-128"/>
              </a:rPr>
              <a:t>le chiffre indéchiffrable</a:t>
            </a:r>
            <a:r>
              <a:rPr lang="en-AU" altLang="en-US" smtClean="0">
                <a:latin typeface="Arial" pitchFamily="34" charset="0"/>
                <a:ea typeface="ＭＳ Ｐゴシック" pitchFamily="34" charset="-128"/>
              </a:rPr>
              <a:t> (the unbreakable cipher). As a result of a challenge, it was broken by Charles Babbage (the inventor of the computer) in 1854 but kept secret (possibly because of the Crimean War - not the first time governments have kept advances to themselves!). The method was independently reinvented by a Prussian, Friedrich Kasiski, who published the attack now named after him in 1863. However lack of major advances meant that various polyalphabetic substitution ciphers were used into the 20C. One very famous incident was the breaking of the Zimmermann telegram in WW1 which resulted in the USA entering the war. </a:t>
            </a:r>
            <a:r>
              <a:rPr lang="en-US" altLang="en-US" smtClean="0">
                <a:latin typeface="Arial" pitchFamily="34" charset="0"/>
                <a:ea typeface="ＭＳ Ｐゴシック" pitchFamily="34" charset="-128"/>
              </a:rPr>
              <a:t>The important is that if two identical sequences of plaintext letters occur at a distance that is an integer multiple of the keyword length, they will generate identical ciphertext sequences. </a:t>
            </a:r>
            <a:endParaRPr lang="en-AU"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In general the approach is to find a number of duplicated sequences, collect all their distances apart, look for common factors, remembering that some will be random flukes and need to be discarded. Now have a series of monoalphabetic ciphers, each with original language letter frequency characteristics. Can attack these in turn to break the cipher.</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36F5214-E4BF-4822-92ED-F8FF5EF932B3}" type="slidenum">
              <a:rPr lang="en-AU" altLang="en-US" smtClean="0"/>
              <a:pPr eaLnBrk="1" hangingPunct="1">
                <a:spcBef>
                  <a:spcPct val="0"/>
                </a:spcBef>
              </a:pPr>
              <a:t>40</a:t>
            </a:fld>
            <a:endParaRPr lang="en-AU"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For some centuries the Vigenère cipher was </a:t>
            </a:r>
            <a:r>
              <a:rPr lang="en-AU" altLang="en-US" i="1" smtClean="0">
                <a:latin typeface="Arial" pitchFamily="34" charset="0"/>
                <a:ea typeface="ＭＳ Ｐゴシック" pitchFamily="34" charset="-128"/>
              </a:rPr>
              <a:t>le chiffre indéchiffrable</a:t>
            </a:r>
            <a:r>
              <a:rPr lang="en-AU" altLang="en-US" smtClean="0">
                <a:latin typeface="Arial" pitchFamily="34" charset="0"/>
                <a:ea typeface="ＭＳ Ｐゴシック" pitchFamily="34" charset="-128"/>
              </a:rPr>
              <a:t> (the unbreakable cipher). As a result of a challenge, it was broken by Charles Babbage (the inventor of the computer) in 1854 but kept secret (possibly because of the Crimean War - not the first time governments have kept advances to themselves!). The method was independently reinvented by a Prussian, Friedrich Kasiski, who published the attack now named after him in 1863. However lack of major advances meant that various polyalphabetic substitution ciphers were used into the 20C. One very famous incident was the breaking of the Zimmermann telegram in WW1 which resulted in the USA entering the war. </a:t>
            </a:r>
            <a:r>
              <a:rPr lang="en-US" altLang="en-US" smtClean="0">
                <a:latin typeface="Arial" pitchFamily="34" charset="0"/>
                <a:ea typeface="ＭＳ Ｐゴシック" pitchFamily="34" charset="-128"/>
              </a:rPr>
              <a:t>The important is that if two identical sequences of plaintext letters occur at a distance that is an integer multiple of the keyword length, they will generate identical ciphertext sequences. </a:t>
            </a:r>
            <a:endParaRPr lang="en-AU"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In general the approach is to find a number of duplicated sequences, collect all their distances apart, look for common factors, remembering that some will be random flukes and need to be discarded. Now have a series of monoalphabetic ciphers, each with original language letter frequency characteristics. Can attack these in turn to break the cipher.</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7F26510-7E47-4411-8D4A-614A6DA55B4C}" type="slidenum">
              <a:rPr lang="en-AU" altLang="en-US" smtClean="0"/>
              <a:pPr eaLnBrk="1" hangingPunct="1">
                <a:spcBef>
                  <a:spcPct val="0"/>
                </a:spcBef>
              </a:pPr>
              <a:t>41</a:t>
            </a:fld>
            <a:endParaRPr lang="en-AU"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All the techniques examined so far involve the substitution of a ciphertext symbol for a plaintext symbol. A very different kind of mapping is achieved by performing some sort of permutation on the plaintext letters. This technique is referred to as a transposition cipher, and </a:t>
            </a:r>
            <a:r>
              <a:rPr lang="en-AU" altLang="en-US" smtClean="0">
                <a:latin typeface="Arial" pitchFamily="34" charset="0"/>
                <a:ea typeface="ＭＳ Ｐゴシック" pitchFamily="34" charset="-128"/>
                <a:cs typeface="Arial" pitchFamily="34" charset="0"/>
              </a:rPr>
              <a:t>form the second basic building block of ciphers. The core idea is to rearrange the order of basic units (letters/bytes/bits) without altering their actual values.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A49AEB9-91D7-4E01-B4B6-8C5C82152580}" type="slidenum">
              <a:rPr lang="en-AU" altLang="en-US" smtClean="0"/>
              <a:pPr eaLnBrk="1" hangingPunct="1">
                <a:spcBef>
                  <a:spcPct val="0"/>
                </a:spcBef>
              </a:pPr>
              <a:t>42</a:t>
            </a:fld>
            <a:endParaRPr lang="en-AU" alt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solidFill>
                  <a:srgbClr val="000000"/>
                </a:solidFill>
                <a:latin typeface="Arial" pitchFamily="34" charset="0"/>
                <a:ea typeface="ＭＳ Ｐゴシック" pitchFamily="34" charset="-128"/>
                <a:cs typeface="Arial" pitchFamily="34" charset="0"/>
              </a:rPr>
              <a:t>The next major advance in ciphers required use of mechanical cipher machines which enabled to use of complex varying substitutions.</a:t>
            </a:r>
          </a:p>
          <a:p>
            <a:pPr eaLnBrk="1" hangingPunct="1"/>
            <a:r>
              <a:rPr lang="en-US" altLang="en-US" smtClean="0">
                <a:solidFill>
                  <a:srgbClr val="000000"/>
                </a:solidFill>
                <a:latin typeface="Arial" pitchFamily="34" charset="0"/>
                <a:ea typeface="ＭＳ Ｐゴシック" pitchFamily="34" charset="-128"/>
                <a:cs typeface="Arial" pitchFamily="34" charset="0"/>
              </a:rPr>
              <a:t>A rotor machine consists of a set of independently rotating cylinders through which electrical pulses can flow. Each cylinder has 26 input pins and 26 output pins, with internal wiring that connects each input pin to a unique output pin. If we associate each input and output pin with a letter of the alphabet, then a single cylinder defines a monoalphabetic substitution. After each input key is depressed, the cylinder rotates one position, so that the internal connections are shifted accordingly. The power of the rotor machine is in the use of multiple cylinders, in which the output pins of one cylinder are connected to the input pins of the next, and with the cylinders rotating like an “odometer”, leading to a very large number of substitution alphabets being used, eg with 3 cylinders have 26</a:t>
            </a:r>
            <a:r>
              <a:rPr lang="en-US" altLang="en-US" baseline="30000" smtClean="0">
                <a:solidFill>
                  <a:srgbClr val="000000"/>
                </a:solidFill>
                <a:latin typeface="Arial" pitchFamily="34" charset="0"/>
                <a:ea typeface="ＭＳ Ｐゴシック" pitchFamily="34" charset="-128"/>
                <a:cs typeface="Arial" pitchFamily="34" charset="0"/>
              </a:rPr>
              <a:t>3</a:t>
            </a:r>
            <a:r>
              <a:rPr lang="en-US" altLang="en-US" smtClean="0">
                <a:solidFill>
                  <a:srgbClr val="000000"/>
                </a:solidFill>
                <a:latin typeface="Arial" pitchFamily="34" charset="0"/>
                <a:ea typeface="ＭＳ Ｐゴシック" pitchFamily="34" charset="-128"/>
                <a:cs typeface="Arial" pitchFamily="34" charset="0"/>
              </a:rPr>
              <a:t>=17576 alphabets used.</a:t>
            </a:r>
          </a:p>
          <a:p>
            <a:pPr eaLnBrk="1" hangingPunct="1"/>
            <a:r>
              <a:rPr lang="en-US" altLang="en-US" smtClean="0">
                <a:solidFill>
                  <a:srgbClr val="000000"/>
                </a:solidFill>
                <a:latin typeface="Arial" pitchFamily="34" charset="0"/>
                <a:ea typeface="ＭＳ Ｐゴシック" pitchFamily="34" charset="-128"/>
                <a:cs typeface="Arial" pitchFamily="34" charset="0"/>
              </a:rPr>
              <a:t>They were extensively used in world war 2, and the history of their use and analysis is one of the great stories from WW2.</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3144D6C-5CC7-42B7-9054-C09F5CC8098A}" type="slidenum">
              <a:rPr lang="en-AU" altLang="en-US" smtClean="0"/>
              <a:pPr eaLnBrk="1" hangingPunct="1">
                <a:spcBef>
                  <a:spcPct val="0"/>
                </a:spcBef>
              </a:pPr>
              <a:t>43</a:t>
            </a:fld>
            <a:endParaRPr lang="en-AU" alt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Steganography is </a:t>
            </a:r>
            <a:r>
              <a:rPr lang="en-US" altLang="en-US" smtClean="0">
                <a:latin typeface="Arial" pitchFamily="34" charset="0"/>
                <a:ea typeface="ＭＳ Ｐゴシック" pitchFamily="34" charset="-128"/>
                <a:cs typeface="Arial" pitchFamily="34" charset="0"/>
              </a:rPr>
              <a:t>an alternative to encryption which hides the very existence of a message by some means. There are a large range of techniques for doing this.</a:t>
            </a:r>
          </a:p>
          <a:p>
            <a:pPr eaLnBrk="1" hangingPunct="1"/>
            <a:r>
              <a:rPr lang="en-US" altLang="en-US" smtClean="0">
                <a:latin typeface="Arial" pitchFamily="34" charset="0"/>
                <a:ea typeface="ＭＳ Ｐゴシック" pitchFamily="34" charset="-128"/>
                <a:cs typeface="Arial" pitchFamily="34" charset="0"/>
              </a:rPr>
              <a:t>Steganography has a number of drawbacks when compared to encryption. It requires a lot of overhead to hide a relatively few bits of information.</a:t>
            </a:r>
          </a:p>
          <a:p>
            <a:pPr eaLnBrk="1" hangingPunct="1"/>
            <a:r>
              <a:rPr lang="en-US" altLang="en-US" smtClean="0">
                <a:latin typeface="Arial" pitchFamily="34" charset="0"/>
                <a:ea typeface="ＭＳ Ｐゴシック" pitchFamily="34" charset="-128"/>
                <a:cs typeface="Arial" pitchFamily="34" charset="0"/>
              </a:rPr>
              <a:t>Also, once the system is discovered, it becomes virtually worthless, although a message can be first encrypted and then hidden using steganography. The advantage of steganography is that it can be employed by parties who have something to lose should the fact of their secret communication (not necessarily the content) be discovered. </a:t>
            </a:r>
          </a:p>
          <a:p>
            <a:pPr eaLnBrk="1" hangingPunct="1"/>
            <a:endParaRPr lang="en-US"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2C37DDE-D612-44D5-9B36-E2540AAFB212}" type="slidenum">
              <a:rPr lang="en-AU" altLang="en-US" smtClean="0"/>
              <a:pPr eaLnBrk="1" hangingPunct="1">
                <a:spcBef>
                  <a:spcPct val="0"/>
                </a:spcBef>
              </a:pPr>
              <a:t>44</a:t>
            </a:fld>
            <a:endParaRPr lang="en-AU" alt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Steganography is </a:t>
            </a:r>
            <a:r>
              <a:rPr lang="en-US" altLang="en-US" smtClean="0">
                <a:latin typeface="Arial" pitchFamily="34" charset="0"/>
                <a:ea typeface="ＭＳ Ｐゴシック" pitchFamily="34" charset="-128"/>
                <a:cs typeface="Arial" pitchFamily="34" charset="0"/>
              </a:rPr>
              <a:t>an alternative to encryption which hides the very existence of a message by some means. There are a large range of techniques for doing this.</a:t>
            </a:r>
          </a:p>
          <a:p>
            <a:pPr eaLnBrk="1" hangingPunct="1"/>
            <a:r>
              <a:rPr lang="en-US" altLang="en-US" smtClean="0">
                <a:latin typeface="Arial" pitchFamily="34" charset="0"/>
                <a:ea typeface="ＭＳ Ｐゴシック" pitchFamily="34" charset="-128"/>
                <a:cs typeface="Arial" pitchFamily="34" charset="0"/>
              </a:rPr>
              <a:t>Steganography has a number of drawbacks when compared to encryption. It requires a lot of overhead to hide a relatively few bits of information.</a:t>
            </a:r>
          </a:p>
          <a:p>
            <a:pPr eaLnBrk="1" hangingPunct="1"/>
            <a:r>
              <a:rPr lang="en-US" altLang="en-US" smtClean="0">
                <a:latin typeface="Arial" pitchFamily="34" charset="0"/>
                <a:ea typeface="ＭＳ Ｐゴシック" pitchFamily="34" charset="-128"/>
                <a:cs typeface="Arial" pitchFamily="34" charset="0"/>
              </a:rPr>
              <a:t>Also, once the system is discovered, it becomes virtually worthless, although a message can be first encrypted and then hidden using steganography. The advantage of steganography is that it can be employed by parties who have something to lose should the fact of their secret communication (not necessarily the content) be discovered. </a:t>
            </a:r>
          </a:p>
          <a:p>
            <a:pPr eaLnBrk="1" hangingPunct="1"/>
            <a:endParaRPr lang="en-US"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90BAC1C-6579-461D-9472-9ED697BE986B}" type="slidenum">
              <a:rPr lang="en-AU" altLang="en-US" smtClean="0"/>
              <a:pPr eaLnBrk="1" hangingPunct="1">
                <a:spcBef>
                  <a:spcPct val="0"/>
                </a:spcBef>
              </a:pPr>
              <a:t>45</a:t>
            </a:fld>
            <a:endParaRPr lang="en-AU"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objective of this chapter is to illustrate the principles of modern symmetric ciphers. For this purpose, we focus on the most widely used symmetric cipher: the Data Encryption Standard (DES). Although numerous symmetric ciphers have been developed since the introduction of DES, and although it is destined to be replaced by the Advanced Encryption Standard (AES), DES remains the most important such algorithm. Further, a detailed study of DES provides an understanding of the principles used in other symmetric ciphers. This chapter begins with a discussion of the general principles of symmetric block ciphers. Next, we cover full DES. Following this look at a specific algorithm, we return to a more general discussion of block cipher design.</a:t>
            </a:r>
            <a:endParaRPr lang="en-AU" altLang="en-US" smtClean="0">
              <a:latin typeface="Arial" pitchFamily="34" charset="0"/>
              <a:ea typeface="ＭＳ Ｐゴシック"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7E6347A-A5FC-4001-BC16-DE155B7EBD6D}" type="slidenum">
              <a:rPr lang="en-AU" altLang="en-US" smtClean="0"/>
              <a:pPr eaLnBrk="1" hangingPunct="1">
                <a:spcBef>
                  <a:spcPct val="0"/>
                </a:spcBef>
              </a:pPr>
              <a:t>46</a:t>
            </a:fld>
            <a:endParaRPr lang="en-AU"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Block ciphers work a on block / word at a time, which is some number of bits. All of these bits have to be available before the block can be processed. Stream ciphers work on a bit or byte of the message at a time, hence process it as a “stream”. Block ciphers are currently better analysed, and seem to have a broader range of applications, hence focus on them.</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A block cipher is one in which a block of plaintext is treated as a whole and used to produce a ciphertext block of equal length. Typically, a block size of 64 or 128 bits is used. As with a stream cipher, the two users share a symmetric encryption key (Figure 3.1b). A stream cipher is one that encrypts a digital data stream one bit or one byte at a time. In the ideal case, a one-time pad version of the Vernam cipher would be used (Figure 2.7), in which the keystream (k ) is as long as the plaintext bit stream (p). </a:t>
            </a: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5F37FE3-3C5D-45FB-9D66-971172CA29C5}" type="slidenum">
              <a:rPr lang="en-AU" altLang="en-US" smtClean="0"/>
              <a:pPr eaLnBrk="1" hangingPunct="1">
                <a:spcBef>
                  <a:spcPct val="0"/>
                </a:spcBef>
              </a:pPr>
              <a:t>47</a:t>
            </a:fld>
            <a:endParaRPr lang="en-AU"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D063E62-AACD-46D5-97AE-613CEA2BF701}" type="slidenum">
              <a:rPr lang="en-AU" altLang="en-US" smtClean="0"/>
              <a:pPr eaLnBrk="1" hangingPunct="1">
                <a:spcBef>
                  <a:spcPct val="0"/>
                </a:spcBef>
              </a:pPr>
              <a:t>48</a:t>
            </a:fld>
            <a:endParaRPr lang="en-AU" alt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Most symmetric block encryption algorithms in current use are based on a structure referred to as a Feistel block cipher. A block cipher operates on a plaintext block of n bits to produce a ciphertext block of n bits. </a:t>
            </a:r>
            <a:r>
              <a:rPr lang="en-AU" altLang="en-US" smtClean="0">
                <a:latin typeface="Arial" pitchFamily="34" charset="0"/>
                <a:ea typeface="ＭＳ Ｐゴシック" pitchFamily="34" charset="-128"/>
                <a:cs typeface="Arial" pitchFamily="34" charset="0"/>
              </a:rPr>
              <a:t>An arbitrary reversible substitution cipher for a large block size is not practical, however, from an implementation and performance point of view. In general, for an </a:t>
            </a:r>
            <a:r>
              <a:rPr lang="en-AU" altLang="en-US" i="1" smtClean="0">
                <a:latin typeface="Arial" pitchFamily="34" charset="0"/>
                <a:ea typeface="ＭＳ Ｐゴシック" pitchFamily="34" charset="-128"/>
                <a:cs typeface="Arial" pitchFamily="34" charset="0"/>
              </a:rPr>
              <a:t>n</a:t>
            </a:r>
            <a:r>
              <a:rPr lang="en-AU" altLang="en-US" smtClean="0">
                <a:latin typeface="Arial" pitchFamily="34" charset="0"/>
                <a:ea typeface="ＭＳ Ｐゴシック" pitchFamily="34" charset="-128"/>
                <a:cs typeface="Arial" pitchFamily="34" charset="0"/>
              </a:rPr>
              <a:t>-bit general substitution block cipher, the size of the key is </a:t>
            </a:r>
            <a:r>
              <a:rPr lang="en-AU" altLang="en-US" i="1" smtClean="0">
                <a:latin typeface="Arial" pitchFamily="34" charset="0"/>
                <a:ea typeface="ＭＳ Ｐゴシック" pitchFamily="34" charset="-128"/>
                <a:cs typeface="Arial" pitchFamily="34" charset="0"/>
              </a:rPr>
              <a:t>n x</a:t>
            </a:r>
            <a:r>
              <a:rPr lang="en-AU" altLang="en-US" smtClean="0">
                <a:latin typeface="Arial" pitchFamily="34" charset="0"/>
                <a:ea typeface="ＭＳ Ｐゴシック" pitchFamily="34" charset="-128"/>
                <a:cs typeface="Arial" pitchFamily="34" charset="0"/>
              </a:rPr>
              <a:t> 2</a:t>
            </a:r>
            <a:r>
              <a:rPr lang="en-AU" altLang="en-US" i="1" baseline="30000" smtClean="0">
                <a:latin typeface="Arial" pitchFamily="34" charset="0"/>
                <a:ea typeface="ＭＳ Ｐゴシック" pitchFamily="34" charset="-128"/>
                <a:cs typeface="Arial" pitchFamily="34" charset="0"/>
              </a:rPr>
              <a:t>n</a:t>
            </a:r>
            <a:r>
              <a:rPr lang="en-AU" altLang="en-US" smtClean="0">
                <a:latin typeface="Arial" pitchFamily="34" charset="0"/>
                <a:ea typeface="ＭＳ Ｐゴシック" pitchFamily="34" charset="-128"/>
                <a:cs typeface="Arial" pitchFamily="34" charset="0"/>
              </a:rPr>
              <a:t>. For a 64-bit block, which is a desirable length to thwart statistical attacks, the key size is 64x 2</a:t>
            </a:r>
            <a:r>
              <a:rPr lang="en-AU" altLang="en-US" baseline="30000" smtClean="0">
                <a:latin typeface="Arial" pitchFamily="34" charset="0"/>
                <a:ea typeface="ＭＳ Ｐゴシック" pitchFamily="34" charset="-128"/>
                <a:cs typeface="Arial" pitchFamily="34" charset="0"/>
              </a:rPr>
              <a:t>64</a:t>
            </a:r>
            <a:r>
              <a:rPr lang="en-AU" altLang="en-US" smtClean="0">
                <a:latin typeface="Arial" pitchFamily="34" charset="0"/>
                <a:ea typeface="ＭＳ Ｐゴシック" pitchFamily="34" charset="-128"/>
                <a:cs typeface="Arial" pitchFamily="34" charset="0"/>
              </a:rPr>
              <a:t> = 2</a:t>
            </a:r>
            <a:r>
              <a:rPr lang="en-AU" altLang="en-US" baseline="30000" smtClean="0">
                <a:latin typeface="Arial" pitchFamily="34" charset="0"/>
                <a:ea typeface="ＭＳ Ｐゴシック" pitchFamily="34" charset="-128"/>
                <a:cs typeface="Arial" pitchFamily="34" charset="0"/>
              </a:rPr>
              <a:t>70</a:t>
            </a:r>
            <a:r>
              <a:rPr lang="en-AU" altLang="en-US" smtClean="0">
                <a:latin typeface="Arial" pitchFamily="34" charset="0"/>
                <a:ea typeface="ＭＳ Ｐゴシック" pitchFamily="34" charset="-128"/>
                <a:cs typeface="Arial" pitchFamily="34" charset="0"/>
              </a:rPr>
              <a:t> = 10</a:t>
            </a:r>
            <a:r>
              <a:rPr lang="en-AU" altLang="en-US" baseline="30000" smtClean="0">
                <a:latin typeface="Arial" pitchFamily="34" charset="0"/>
                <a:ea typeface="ＭＳ Ｐゴシック" pitchFamily="34" charset="-128"/>
                <a:cs typeface="Arial" pitchFamily="34" charset="0"/>
              </a:rPr>
              <a:t>21</a:t>
            </a:r>
            <a:r>
              <a:rPr lang="en-AU" altLang="en-US" smtClean="0">
                <a:latin typeface="Arial" pitchFamily="34" charset="0"/>
                <a:ea typeface="ＭＳ Ｐゴシック" pitchFamily="34" charset="-128"/>
                <a:cs typeface="Arial" pitchFamily="34" charset="0"/>
              </a:rPr>
              <a:t> bits. </a:t>
            </a:r>
            <a:r>
              <a:rPr lang="en-US" altLang="en-US" smtClean="0">
                <a:latin typeface="Arial" pitchFamily="34" charset="0"/>
                <a:ea typeface="ＭＳ Ｐゴシック" pitchFamily="34" charset="-128"/>
                <a:cs typeface="Arial" pitchFamily="34" charset="0"/>
              </a:rPr>
              <a:t>In considering these difficulties, Feistel points out that what is needed is an approximation to the ideal block cipher system for large n, built up out of components that are easily realizable.</a:t>
            </a:r>
            <a:endParaRPr lang="en-AU" altLang="en-US" smtClean="0">
              <a:latin typeface="Arial" pitchFamily="34" charset="0"/>
              <a:ea typeface="ＭＳ Ｐゴシック" pitchFamily="34" charset="-128"/>
              <a:cs typeface="Arial" pitchFamily="34" charset="0"/>
            </a:endParaRPr>
          </a:p>
          <a:p>
            <a:pPr eaLnBrk="1" hangingPunct="1"/>
            <a:endParaRPr lang="en-AU" altLang="en-US" smtClean="0">
              <a:latin typeface="Arial" pitchFamily="34" charset="0"/>
              <a:ea typeface="ＭＳ Ｐゴシック" pitchFamily="34" charset="-128"/>
              <a:cs typeface="Arial" pitchFamily="34" charset="0"/>
            </a:endParaRP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EAB735A-D563-42DA-B0E2-22243BEED6AF}" type="slidenum">
              <a:rPr lang="en-AU" altLang="en-US" smtClean="0"/>
              <a:pPr eaLnBrk="1" hangingPunct="1">
                <a:spcBef>
                  <a:spcPct val="0"/>
                </a:spcBef>
              </a:pPr>
              <a:t>49</a:t>
            </a:fld>
            <a:endParaRPr lang="en-AU"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Times-Roman" charset="0"/>
                <a:ea typeface="ＭＳ Ｐゴシック" pitchFamily="34" charset="-128"/>
              </a:rPr>
              <a:t>The terms diffusion and confusion were introduced by Claude Shannon to capture the two basic building blocks for any cryptographic system. </a:t>
            </a:r>
            <a:r>
              <a:rPr lang="en-US" altLang="en-US" smtClean="0">
                <a:latin typeface="Arial" pitchFamily="34" charset="0"/>
                <a:ea typeface="ＭＳ Ｐゴシック" pitchFamily="34" charset="-128"/>
              </a:rPr>
              <a:t>Shannon's concern was to thwart cryptanalysis based on statistical analysis. </a:t>
            </a:r>
            <a:r>
              <a:rPr lang="en-AU" altLang="en-US" smtClean="0">
                <a:latin typeface="Arial" pitchFamily="34" charset="0"/>
                <a:ea typeface="ＭＳ Ｐゴシック" pitchFamily="34" charset="-128"/>
              </a:rPr>
              <a:t>Every block cipher involves a transformation of a block of plaintext into a block of ciphertext, where the transformation depends on the key. The mechanism of diffusion seeks to make the statistical relationship between the plaintext and ciphertext as complex as possible in order to thwart attempts to deduce the key. Confusion</a:t>
            </a:r>
            <a:r>
              <a:rPr lang="en-AU" altLang="en-US" b="1" smtClean="0">
                <a:latin typeface="Arial" pitchFamily="34" charset="0"/>
                <a:ea typeface="ＭＳ Ｐゴシック" pitchFamily="34" charset="-128"/>
              </a:rPr>
              <a:t> </a:t>
            </a:r>
            <a:r>
              <a:rPr lang="en-AU" altLang="en-US" smtClean="0">
                <a:latin typeface="Arial" pitchFamily="34" charset="0"/>
                <a:ea typeface="ＭＳ Ｐゴシック" pitchFamily="34" charset="-128"/>
              </a:rPr>
              <a:t>seeks to make the relationship between the statistics of the ciphertext and the value of the encryption key as complex as possible, again to thwart attempts to discover the key.</a:t>
            </a:r>
            <a:endParaRPr lang="en-US"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So successful are diffusion and confusion in capturing the essence of the desired attributes of a block cipher that they have become the cornerstone of modern block cipher design.</a:t>
            </a:r>
          </a:p>
          <a:p>
            <a:pPr eaLnBrk="1" hangingPunct="1"/>
            <a:endParaRPr lang="en-AU" altLang="en-US" smtClean="0">
              <a:latin typeface="Arial" pitchFamily="34" charset="0"/>
              <a:ea typeface="ＭＳ Ｐゴシック" pitchFamily="34" charset="-128"/>
            </a:endParaRPr>
          </a:p>
          <a:p>
            <a:pPr eaLnBrk="1" hangingPunct="1"/>
            <a:endParaRPr lang="en-AU" altLang="en-US" smtClean="0">
              <a:latin typeface="Arial" pitchFamily="34" charset="0"/>
              <a:ea typeface="ＭＳ Ｐゴシック" pitchFamily="34" charset="-128"/>
            </a:endParaRPr>
          </a:p>
          <a:p>
            <a:pPr eaLnBrk="1" hangingPunct="1"/>
            <a:endParaRPr lang="en-AU" altLang="en-US" smtClean="0">
              <a:latin typeface="Arial" pitchFamily="34" charset="0"/>
              <a:ea typeface="ＭＳ Ｐゴシック" pitchFamily="3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FB33BCD-CFB7-4B96-AC3D-D02C016941F7}" type="slidenum">
              <a:rPr lang="en-AU" altLang="en-US" smtClean="0"/>
              <a:pPr eaLnBrk="1" hangingPunct="1">
                <a:spcBef>
                  <a:spcPct val="0"/>
                </a:spcBef>
              </a:pPr>
              <a:t>50</a:t>
            </a:fld>
            <a:endParaRPr lang="en-AU" alt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Times-Roman" charset="0"/>
                <a:ea typeface="ＭＳ Ｐゴシック" pitchFamily="34" charset="-128"/>
              </a:rPr>
              <a:t>The terms diffusion and confusion were introduced by Claude Shannon to capture the two basic building blocks for any cryptographic system. </a:t>
            </a:r>
            <a:r>
              <a:rPr lang="en-US" altLang="en-US" smtClean="0">
                <a:latin typeface="Arial" pitchFamily="34" charset="0"/>
                <a:ea typeface="ＭＳ Ｐゴシック" pitchFamily="34" charset="-128"/>
              </a:rPr>
              <a:t>Shannon's concern was to thwart cryptanalysis based on statistical analysis. </a:t>
            </a:r>
            <a:r>
              <a:rPr lang="en-AU" altLang="en-US" smtClean="0">
                <a:latin typeface="Arial" pitchFamily="34" charset="0"/>
                <a:ea typeface="ＭＳ Ｐゴシック" pitchFamily="34" charset="-128"/>
              </a:rPr>
              <a:t>Every block cipher involves a transformation of a block of plaintext into a block of ciphertext, where the transformation depends on the key. The mechanism of diffusion seeks to make the statistical relationship between the plaintext and ciphertext as complex as possible in order to thwart attempts to deduce the key. Confusion</a:t>
            </a:r>
            <a:r>
              <a:rPr lang="en-AU" altLang="en-US" b="1" smtClean="0">
                <a:latin typeface="Arial" pitchFamily="34" charset="0"/>
                <a:ea typeface="ＭＳ Ｐゴシック" pitchFamily="34" charset="-128"/>
              </a:rPr>
              <a:t> </a:t>
            </a:r>
            <a:r>
              <a:rPr lang="en-AU" altLang="en-US" smtClean="0">
                <a:latin typeface="Arial" pitchFamily="34" charset="0"/>
                <a:ea typeface="ＭＳ Ｐゴシック" pitchFamily="34" charset="-128"/>
              </a:rPr>
              <a:t>seeks to make the relationship between the statistics of the ciphertext and the value of the encryption key as complex as possible, again to thwart attempts to discover the key.</a:t>
            </a:r>
            <a:endParaRPr lang="en-US"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So successful are diffusion and confusion in capturing the essence of the desired attributes of a block cipher that they have become the cornerstone of modern block cipher design.</a:t>
            </a:r>
          </a:p>
          <a:p>
            <a:pPr eaLnBrk="1" hangingPunct="1"/>
            <a:endParaRPr lang="en-AU" altLang="en-US" smtClean="0">
              <a:latin typeface="Arial" pitchFamily="34" charset="0"/>
              <a:ea typeface="ＭＳ Ｐゴシック" pitchFamily="34" charset="-128"/>
            </a:endParaRPr>
          </a:p>
          <a:p>
            <a:pPr eaLnBrk="1" hangingPunct="1"/>
            <a:endParaRPr lang="en-AU" altLang="en-US" smtClean="0">
              <a:latin typeface="Arial" pitchFamily="34" charset="0"/>
              <a:ea typeface="ＭＳ Ｐゴシック" pitchFamily="34" charset="-128"/>
            </a:endParaRPr>
          </a:p>
          <a:p>
            <a:pPr eaLnBrk="1" hangingPunct="1"/>
            <a:endParaRPr lang="en-AU" altLang="en-US" smtClean="0">
              <a:latin typeface="Arial" pitchFamily="34" charset="0"/>
              <a:ea typeface="ＭＳ Ｐゴシック" pitchFamily="3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5DEF523-A946-4B76-AC0B-5A3F5146CC9C}" type="slidenum">
              <a:rPr lang="en-AU" altLang="en-US" smtClean="0"/>
              <a:pPr eaLnBrk="1" hangingPunct="1">
                <a:spcBef>
                  <a:spcPct val="0"/>
                </a:spcBef>
              </a:pPr>
              <a:t>51</a:t>
            </a:fld>
            <a:endParaRPr lang="en-AU" altLang="en-US" smtClean="0"/>
          </a:p>
        </p:txBody>
      </p:sp>
      <p:sp>
        <p:nvSpPr>
          <p:cNvPr id="75779" name="Rectangle 1026"/>
          <p:cNvSpPr>
            <a:spLocks noGrp="1" noRot="1" noChangeAspect="1" noChangeArrowheads="1" noTextEdit="1"/>
          </p:cNvSpPr>
          <p:nvPr>
            <p:ph type="sldImg"/>
          </p:nvPr>
        </p:nvSpPr>
        <p:spPr>
          <a:ln/>
        </p:spPr>
      </p:sp>
      <p:sp>
        <p:nvSpPr>
          <p:cNvPr id="75780"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Stallings Figure 3.3 illustrates the classical feistel cipher structure, with data split in 2 halves, processed through a number of rounds which perform a substitution on left half using output of round function on right half &amp; key, and a permutation which swaps halves, as listed previously. The LHS side of this figure shows the flow during encryption, the RHS in decryption. </a:t>
            </a:r>
          </a:p>
          <a:p>
            <a:pPr eaLnBrk="1" hangingPunct="1"/>
            <a:r>
              <a:rPr lang="en-US" altLang="en-US" smtClean="0">
                <a:latin typeface="Arial" pitchFamily="34" charset="0"/>
                <a:ea typeface="ＭＳ Ｐゴシック" pitchFamily="34" charset="-128"/>
              </a:rPr>
              <a:t>The inputs to the encryption algorithm are a plaintext block of length 2w bits and a key K. The plaintext block is divided into two halves, L</a:t>
            </a:r>
            <a:r>
              <a:rPr lang="en-US" altLang="en-US" baseline="-25000" smtClean="0">
                <a:latin typeface="Arial" pitchFamily="34" charset="0"/>
                <a:ea typeface="ＭＳ Ｐゴシック" pitchFamily="34" charset="-128"/>
              </a:rPr>
              <a:t>0</a:t>
            </a:r>
            <a:r>
              <a:rPr lang="en-US" altLang="en-US" smtClean="0">
                <a:latin typeface="Arial" pitchFamily="34" charset="0"/>
                <a:ea typeface="ＭＳ Ｐゴシック" pitchFamily="34" charset="-128"/>
              </a:rPr>
              <a:t> and R</a:t>
            </a:r>
            <a:r>
              <a:rPr lang="en-US" altLang="en-US" baseline="-25000" smtClean="0">
                <a:latin typeface="Arial" pitchFamily="34" charset="0"/>
                <a:ea typeface="ＭＳ Ｐゴシック" pitchFamily="34" charset="-128"/>
              </a:rPr>
              <a:t>0</a:t>
            </a:r>
            <a:r>
              <a:rPr lang="en-US" altLang="en-US" smtClean="0">
                <a:latin typeface="Arial" pitchFamily="34" charset="0"/>
                <a:ea typeface="ＭＳ Ｐゴシック" pitchFamily="34" charset="-128"/>
              </a:rPr>
              <a:t>. The two halves of the data pass through n rounds of processing and then combine to produce the ciphertext block. Each round i has as inputs L</a:t>
            </a:r>
            <a:r>
              <a:rPr lang="en-US" altLang="en-US" baseline="-25000" smtClean="0">
                <a:latin typeface="Arial" pitchFamily="34" charset="0"/>
                <a:ea typeface="ＭＳ Ｐゴシック" pitchFamily="34" charset="-128"/>
              </a:rPr>
              <a:t>i–1 </a:t>
            </a:r>
            <a:r>
              <a:rPr lang="en-US" altLang="en-US" smtClean="0">
                <a:latin typeface="Arial" pitchFamily="34" charset="0"/>
                <a:ea typeface="ＭＳ Ｐゴシック" pitchFamily="34" charset="-128"/>
              </a:rPr>
              <a:t>and R</a:t>
            </a:r>
            <a:r>
              <a:rPr lang="en-US" altLang="en-US" baseline="-25000" smtClean="0">
                <a:latin typeface="Arial" pitchFamily="34" charset="0"/>
                <a:ea typeface="ＭＳ Ｐゴシック" pitchFamily="34" charset="-128"/>
              </a:rPr>
              <a:t>i–1</a:t>
            </a:r>
            <a:r>
              <a:rPr lang="en-US" altLang="en-US" smtClean="0">
                <a:latin typeface="Arial" pitchFamily="34" charset="0"/>
                <a:ea typeface="ＭＳ Ｐゴシック" pitchFamily="34" charset="-128"/>
              </a:rPr>
              <a:t>, derived from the previous round, as well as a subkey K</a:t>
            </a:r>
            <a:r>
              <a:rPr lang="en-US" altLang="en-US" baseline="-25000" smtClean="0">
                <a:latin typeface="Arial" pitchFamily="34" charset="0"/>
                <a:ea typeface="ＭＳ Ｐゴシック" pitchFamily="34" charset="-128"/>
              </a:rPr>
              <a:t>i</a:t>
            </a:r>
            <a:r>
              <a:rPr lang="en-US" altLang="en-US" smtClean="0">
                <a:latin typeface="Arial" pitchFamily="34" charset="0"/>
                <a:ea typeface="ＭＳ Ｐゴシック" pitchFamily="34" charset="-128"/>
              </a:rPr>
              <a:t>, derived from the overall K. In general, the subkeys K  are different from K and from each other.</a:t>
            </a:r>
          </a:p>
          <a:p>
            <a:pPr eaLnBrk="1" hangingPunct="1"/>
            <a:r>
              <a:rPr lang="en-AU" altLang="en-US" smtClean="0">
                <a:latin typeface="Arial" pitchFamily="34" charset="0"/>
                <a:ea typeface="ＭＳ Ｐゴシック" pitchFamily="34" charset="-128"/>
              </a:rPr>
              <a:t>The process of decryption with a Feistel cipher is essentially the same as the encryption process. The rule is as follows: Use the ciphertext as input to the algorithm, but use the subkeys </a:t>
            </a:r>
            <a:r>
              <a:rPr lang="en-AU" altLang="en-US" i="1" smtClean="0">
                <a:latin typeface="Arial" pitchFamily="34" charset="0"/>
                <a:ea typeface="ＭＳ Ｐゴシック" pitchFamily="34" charset="-128"/>
              </a:rPr>
              <a:t>K</a:t>
            </a:r>
            <a:r>
              <a:rPr lang="en-AU" altLang="en-US" baseline="-25000" smtClean="0">
                <a:latin typeface="Arial" pitchFamily="34" charset="0"/>
                <a:ea typeface="ＭＳ Ｐゴシック" pitchFamily="34" charset="-128"/>
              </a:rPr>
              <a:t>i </a:t>
            </a:r>
            <a:r>
              <a:rPr lang="en-AU" altLang="en-US" smtClean="0">
                <a:latin typeface="Arial" pitchFamily="34" charset="0"/>
                <a:ea typeface="ＭＳ Ｐゴシック" pitchFamily="34" charset="-128"/>
              </a:rPr>
              <a:t>in reverse order. That is, use </a:t>
            </a:r>
            <a:r>
              <a:rPr lang="en-AU" altLang="en-US" i="1" smtClean="0">
                <a:latin typeface="Arial" pitchFamily="34" charset="0"/>
                <a:ea typeface="ＭＳ Ｐゴシック" pitchFamily="34" charset="-128"/>
              </a:rPr>
              <a:t>K</a:t>
            </a:r>
            <a:r>
              <a:rPr lang="en-AU" altLang="en-US" i="1" baseline="-25000" smtClean="0">
                <a:latin typeface="Arial" pitchFamily="34" charset="0"/>
                <a:ea typeface="ＭＳ Ｐゴシック" pitchFamily="34" charset="-128"/>
              </a:rPr>
              <a:t>n</a:t>
            </a:r>
            <a:r>
              <a:rPr lang="en-AU" altLang="en-US" baseline="-25000" smtClean="0">
                <a:latin typeface="Arial" pitchFamily="34" charset="0"/>
                <a:ea typeface="ＭＳ Ｐゴシック" pitchFamily="34" charset="-128"/>
              </a:rPr>
              <a:t> </a:t>
            </a:r>
            <a:r>
              <a:rPr lang="en-AU" altLang="en-US" smtClean="0">
                <a:latin typeface="Arial" pitchFamily="34" charset="0"/>
                <a:ea typeface="ＭＳ Ｐゴシック" pitchFamily="34" charset="-128"/>
              </a:rPr>
              <a:t>in the first round, </a:t>
            </a:r>
            <a:r>
              <a:rPr lang="en-AU" altLang="en-US" i="1" smtClean="0">
                <a:latin typeface="Arial" pitchFamily="34" charset="0"/>
                <a:ea typeface="ＭＳ Ｐゴシック" pitchFamily="34" charset="-128"/>
              </a:rPr>
              <a:t>K</a:t>
            </a:r>
            <a:r>
              <a:rPr lang="en-AU" altLang="en-US" i="1" baseline="-25000" smtClean="0">
                <a:latin typeface="Arial" pitchFamily="34" charset="0"/>
                <a:ea typeface="ＭＳ Ｐゴシック" pitchFamily="34" charset="-128"/>
              </a:rPr>
              <a:t>n</a:t>
            </a:r>
            <a:r>
              <a:rPr lang="en-AU" altLang="en-US" baseline="-25000" smtClean="0">
                <a:latin typeface="Arial" pitchFamily="34" charset="0"/>
                <a:ea typeface="ＭＳ Ｐゴシック" pitchFamily="34" charset="-128"/>
              </a:rPr>
              <a:t>–1 </a:t>
            </a:r>
            <a:r>
              <a:rPr lang="en-AU" altLang="en-US" smtClean="0">
                <a:latin typeface="Arial" pitchFamily="34" charset="0"/>
                <a:ea typeface="ＭＳ Ｐゴシック" pitchFamily="34" charset="-128"/>
              </a:rPr>
              <a:t>in the second round, and so on until </a:t>
            </a:r>
            <a:r>
              <a:rPr lang="en-AU" altLang="en-US" i="1" smtClean="0">
                <a:latin typeface="Arial" pitchFamily="34" charset="0"/>
                <a:ea typeface="ＭＳ Ｐゴシック" pitchFamily="34" charset="-128"/>
              </a:rPr>
              <a:t>K</a:t>
            </a:r>
            <a:r>
              <a:rPr lang="en-AU" altLang="en-US" baseline="-25000" smtClean="0">
                <a:latin typeface="Arial" pitchFamily="34" charset="0"/>
                <a:ea typeface="ＭＳ Ｐゴシック" pitchFamily="34" charset="-128"/>
              </a:rPr>
              <a:t>1</a:t>
            </a:r>
            <a:r>
              <a:rPr lang="en-AU" altLang="en-US" smtClean="0">
                <a:latin typeface="Arial" pitchFamily="34" charset="0"/>
                <a:ea typeface="ＭＳ Ｐゴシック" pitchFamily="34" charset="-128"/>
              </a:rPr>
              <a:t> is used in the last round. This is a nice feature because it means we need not implement two different algorithms, one for encryption and one for decryption.</a:t>
            </a:r>
            <a:r>
              <a:rPr lang="en-US" altLang="en-US" smtClean="0">
                <a:latin typeface="Arial" pitchFamily="34" charset="0"/>
                <a:ea typeface="ＭＳ Ｐゴシック" pitchFamily="34" charset="-128"/>
              </a:rPr>
              <a:t> See discussion in text for why using the same algorithm with a reversed key order produces the correct result, noting that at every round, the intermediate value of the decryption process is equal to the corresponding value of the encryption process with the two halves of the value swapped.</a:t>
            </a:r>
            <a:endParaRPr lang="en-AU" altLang="en-US" smtClean="0">
              <a:latin typeface="Arial" pitchFamily="34" charset="0"/>
              <a:ea typeface="ＭＳ Ｐゴシック"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8B3FBE2-BA71-4E3A-A352-4E1493973976}" type="slidenum">
              <a:rPr lang="en-AU" altLang="en-US" smtClean="0"/>
              <a:pPr eaLnBrk="1" hangingPunct="1">
                <a:spcBef>
                  <a:spcPct val="0"/>
                </a:spcBef>
              </a:pPr>
              <a:t>52</a:t>
            </a:fld>
            <a:endParaRPr lang="en-AU"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Horst Feistel, working at IBM Thomas J Watson Research Labs devised a suitable invertible cipher structure in early 70's.</a:t>
            </a:r>
          </a:p>
          <a:p>
            <a:pPr eaLnBrk="1" hangingPunct="1"/>
            <a:r>
              <a:rPr lang="en-AU" altLang="en-US" smtClean="0">
                <a:latin typeface="Arial" pitchFamily="34" charset="0"/>
                <a:ea typeface="ＭＳ Ｐゴシック" pitchFamily="34" charset="-128"/>
              </a:rPr>
              <a:t>One of Feistel's main contributions was the invention of a suitable structure which adapted Shannon's S-P network in an easily inverted structure. It partitions input block into two halves which are </a:t>
            </a:r>
            <a:r>
              <a:rPr lang="en-US" altLang="en-US" smtClean="0">
                <a:latin typeface="Arial" pitchFamily="34" charset="0"/>
                <a:ea typeface="ＭＳ Ｐゴシック" pitchFamily="34" charset="-128"/>
              </a:rPr>
              <a:t>processed through multiple rounds which perform a substitution on left data half</a:t>
            </a:r>
            <a:r>
              <a:rPr lang="en-AU" altLang="en-US" smtClean="0">
                <a:latin typeface="Arial" pitchFamily="34" charset="0"/>
                <a:ea typeface="ＭＳ Ｐゴシック" pitchFamily="34" charset="-128"/>
              </a:rPr>
              <a:t>, based on round function of right half &amp; subkey, and then have permutation swapping halves. Essentially the same h/w or s/w is used for both encryption and decryption, with just a slight change in how the keys are used. One layer of S-boxes and the following P-box are used to form the round function.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5D344F4-2B04-471B-92B6-3AD2A3F6BC8E}" type="slidenum">
              <a:rPr lang="en-AU" altLang="en-US" smtClean="0"/>
              <a:pPr eaLnBrk="1" hangingPunct="1">
                <a:spcBef>
                  <a:spcPct val="0"/>
                </a:spcBef>
              </a:pPr>
              <a:t>53</a:t>
            </a:fld>
            <a:endParaRPr lang="en-AU" altLang="en-US" smtClean="0"/>
          </a:p>
        </p:txBody>
      </p:sp>
      <p:sp>
        <p:nvSpPr>
          <p:cNvPr id="88067" name="Rectangle 1026"/>
          <p:cNvSpPr>
            <a:spLocks noGrp="1" noRot="1" noChangeAspect="1" noChangeArrowheads="1" noTextEdit="1"/>
          </p:cNvSpPr>
          <p:nvPr>
            <p:ph type="sldImg"/>
          </p:nvPr>
        </p:nvSpPr>
        <p:spPr>
          <a:ln/>
        </p:spPr>
      </p:sp>
      <p:sp>
        <p:nvSpPr>
          <p:cNvPr id="88068"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80000"/>
              </a:lnSpc>
            </a:pPr>
            <a:r>
              <a:rPr lang="en-US" altLang="en-US" smtClean="0">
                <a:latin typeface="Arial" pitchFamily="34" charset="0"/>
                <a:ea typeface="ＭＳ Ｐゴシック" pitchFamily="34" charset="-128"/>
                <a:cs typeface="Arial" pitchFamily="34" charset="0"/>
              </a:rPr>
              <a:t>The exact realization of a Feistel network depends on the choice of the following parameters and design features:</a:t>
            </a:r>
            <a:endParaRPr lang="en-AU" altLang="en-US" smtClean="0">
              <a:latin typeface="Arial" pitchFamily="34" charset="0"/>
              <a:ea typeface="ＭＳ Ｐゴシック" pitchFamily="34" charset="-128"/>
              <a:cs typeface="Arial" pitchFamily="34" charset="0"/>
            </a:endParaRPr>
          </a:p>
          <a:p>
            <a:pPr eaLnBrk="1" hangingPunct="1">
              <a:lnSpc>
                <a:spcPct val="80000"/>
              </a:lnSpc>
              <a:buFontTx/>
              <a:buChar char="•"/>
            </a:pPr>
            <a:r>
              <a:rPr lang="en-AU" altLang="en-US" smtClean="0">
                <a:latin typeface="Arial" pitchFamily="34" charset="0"/>
                <a:ea typeface="ＭＳ Ｐゴシック" pitchFamily="34" charset="-128"/>
                <a:cs typeface="Arial" pitchFamily="34" charset="0"/>
              </a:rPr>
              <a:t> block size  - increasing size improves security, but slows cipher </a:t>
            </a:r>
          </a:p>
          <a:p>
            <a:pPr eaLnBrk="1" hangingPunct="1">
              <a:lnSpc>
                <a:spcPct val="80000"/>
              </a:lnSpc>
              <a:buFontTx/>
              <a:buChar char="•"/>
            </a:pPr>
            <a:r>
              <a:rPr lang="en-AU" altLang="en-US" smtClean="0">
                <a:latin typeface="Arial" pitchFamily="34" charset="0"/>
                <a:ea typeface="ＭＳ Ｐゴシック" pitchFamily="34" charset="-128"/>
                <a:cs typeface="Arial" pitchFamily="34" charset="0"/>
              </a:rPr>
              <a:t> key size - increasing size improves security, makes exhaustive key searching harder, but may slow cipher </a:t>
            </a:r>
          </a:p>
          <a:p>
            <a:pPr eaLnBrk="1" hangingPunct="1">
              <a:lnSpc>
                <a:spcPct val="80000"/>
              </a:lnSpc>
              <a:buFontTx/>
              <a:buChar char="•"/>
            </a:pPr>
            <a:r>
              <a:rPr lang="en-AU" altLang="en-US" smtClean="0">
                <a:latin typeface="Arial" pitchFamily="34" charset="0"/>
                <a:ea typeface="ＭＳ Ｐゴシック" pitchFamily="34" charset="-128"/>
                <a:cs typeface="Arial" pitchFamily="34" charset="0"/>
              </a:rPr>
              <a:t> number of rounds - increasing number improves security, but slows cipher </a:t>
            </a:r>
          </a:p>
          <a:p>
            <a:pPr eaLnBrk="1" hangingPunct="1">
              <a:lnSpc>
                <a:spcPct val="80000"/>
              </a:lnSpc>
              <a:buFontTx/>
              <a:buChar char="•"/>
            </a:pPr>
            <a:r>
              <a:rPr lang="en-AU" altLang="en-US" smtClean="0">
                <a:latin typeface="Arial" pitchFamily="34" charset="0"/>
                <a:ea typeface="ＭＳ Ｐゴシック" pitchFamily="34" charset="-128"/>
                <a:cs typeface="Arial" pitchFamily="34" charset="0"/>
              </a:rPr>
              <a:t> subkey generation algorithm - greater complexity can make analysis harder, but slows cipher </a:t>
            </a:r>
          </a:p>
          <a:p>
            <a:pPr eaLnBrk="1" hangingPunct="1">
              <a:lnSpc>
                <a:spcPct val="80000"/>
              </a:lnSpc>
              <a:buFontTx/>
              <a:buChar char="•"/>
            </a:pPr>
            <a:r>
              <a:rPr lang="en-AU" altLang="en-US" smtClean="0">
                <a:latin typeface="Arial" pitchFamily="34" charset="0"/>
                <a:ea typeface="ＭＳ Ｐゴシック" pitchFamily="34" charset="-128"/>
                <a:cs typeface="Arial" pitchFamily="34" charset="0"/>
              </a:rPr>
              <a:t> round function - greater complexity can make analysis harder, but slows cipher </a:t>
            </a:r>
          </a:p>
          <a:p>
            <a:pPr eaLnBrk="1" hangingPunct="1">
              <a:lnSpc>
                <a:spcPct val="80000"/>
              </a:lnSpc>
              <a:buFontTx/>
              <a:buChar char="•"/>
            </a:pPr>
            <a:r>
              <a:rPr lang="en-US" altLang="en-US" smtClean="0">
                <a:latin typeface="Arial" pitchFamily="34" charset="0"/>
                <a:ea typeface="ＭＳ Ｐゴシック" pitchFamily="34" charset="-128"/>
                <a:cs typeface="Arial" pitchFamily="34" charset="0"/>
              </a:rPr>
              <a:t> fast software en/decryption - more recent concern for practical use </a:t>
            </a:r>
          </a:p>
          <a:p>
            <a:pPr eaLnBrk="1" hangingPunct="1">
              <a:lnSpc>
                <a:spcPct val="80000"/>
              </a:lnSpc>
              <a:buFontTx/>
              <a:buChar char="•"/>
            </a:pPr>
            <a:r>
              <a:rPr lang="en-US" altLang="en-US" smtClean="0">
                <a:latin typeface="Arial" pitchFamily="34" charset="0"/>
                <a:ea typeface="ＭＳ Ｐゴシック" pitchFamily="34" charset="-128"/>
                <a:cs typeface="Arial" pitchFamily="34" charset="0"/>
              </a:rPr>
              <a:t> ease of analysis - for easier validation &amp; testing of strength</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6E7C8CF-58A5-475D-B01B-C4BA27940ABF}" type="slidenum">
              <a:rPr lang="en-AU" altLang="en-US" smtClean="0"/>
              <a:pPr eaLnBrk="1" hangingPunct="1">
                <a:spcBef>
                  <a:spcPct val="0"/>
                </a:spcBef>
              </a:pPr>
              <a:t>54</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3 summary.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BA6AE22-6866-4C44-8168-888BCA6E6C73}" type="slidenum">
              <a:rPr lang="en-AU" altLang="en-US" smtClean="0"/>
              <a:pPr eaLnBrk="1" hangingPunct="1">
                <a:spcBef>
                  <a:spcPct val="0"/>
                </a:spcBef>
              </a:pPr>
              <a:t>55</a:t>
            </a:fld>
            <a:endParaRPr lang="en-AU" alt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overall scheme for DES encryption is illustrated in Stallings Figure 3.4, which takes as input 64-bits of data and of key.</a:t>
            </a:r>
            <a:endParaRPr lang="en-AU" altLang="en-US" smtClean="0">
              <a:latin typeface="Arial" pitchFamily="34" charset="0"/>
              <a:ea typeface="ＭＳ Ｐゴシック" pitchFamily="34" charset="-128"/>
              <a:cs typeface="Arial" pitchFamily="34" charset="0"/>
            </a:endParaRPr>
          </a:p>
          <a:p>
            <a:pPr eaLnBrk="1" hangingPunct="1"/>
            <a:r>
              <a:rPr lang="en-AU" altLang="en-US" smtClean="0">
                <a:latin typeface="Arial" pitchFamily="34" charset="0"/>
                <a:ea typeface="ＭＳ Ｐゴシック" pitchFamily="34" charset="-128"/>
                <a:cs typeface="Arial" pitchFamily="34" charset="0"/>
              </a:rPr>
              <a:t>The left side shows the basic process for enciphering a 64-bit data block which consists of: </a:t>
            </a:r>
          </a:p>
          <a:p>
            <a:pPr eaLnBrk="1" hangingPunct="1"/>
            <a:r>
              <a:rPr lang="en-AU" altLang="en-US" smtClean="0">
                <a:latin typeface="Arial" pitchFamily="34" charset="0"/>
                <a:ea typeface="ＭＳ Ｐゴシック" pitchFamily="34" charset="-128"/>
                <a:cs typeface="Arial" pitchFamily="34" charset="0"/>
              </a:rPr>
              <a:t>- an initial permutation (IP) which shuffles the 64-bit input block</a:t>
            </a:r>
          </a:p>
          <a:p>
            <a:pPr eaLnBrk="1" hangingPunct="1"/>
            <a:r>
              <a:rPr lang="en-AU" altLang="en-US" smtClean="0">
                <a:latin typeface="Arial" pitchFamily="34" charset="0"/>
                <a:ea typeface="ＭＳ Ｐゴシック" pitchFamily="34" charset="-128"/>
                <a:cs typeface="Arial" pitchFamily="34" charset="0"/>
              </a:rPr>
              <a:t>- 16 rounds of a complex key dependent round function involving substitutions &amp; permutations</a:t>
            </a:r>
          </a:p>
          <a:p>
            <a:pPr eaLnBrk="1" hangingPunct="1"/>
            <a:r>
              <a:rPr lang="en-AU" altLang="en-US" smtClean="0">
                <a:latin typeface="Arial" pitchFamily="34" charset="0"/>
                <a:ea typeface="ＭＳ Ｐゴシック" pitchFamily="34" charset="-128"/>
                <a:cs typeface="Arial" pitchFamily="34" charset="0"/>
              </a:rPr>
              <a:t>- a final permutation, being the inverse of IP </a:t>
            </a:r>
            <a:endParaRPr lang="en-US"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The right side shows the handling of the 56-bit key and consists of:</a:t>
            </a:r>
          </a:p>
          <a:p>
            <a:pPr eaLnBrk="1" hangingPunct="1"/>
            <a:r>
              <a:rPr lang="en-AU" altLang="en-US" smtClean="0">
                <a:latin typeface="Arial" pitchFamily="34" charset="0"/>
                <a:ea typeface="ＭＳ Ｐゴシック" pitchFamily="34" charset="-128"/>
                <a:cs typeface="Arial" pitchFamily="34" charset="0"/>
              </a:rPr>
              <a:t>- an initial permutation of the key (PC1) which selects 56-bits out of the 64-bits input, in two 28-bit halves </a:t>
            </a:r>
          </a:p>
          <a:p>
            <a:pPr eaLnBrk="1" hangingPunct="1"/>
            <a:r>
              <a:rPr lang="en-AU" altLang="en-US" smtClean="0">
                <a:latin typeface="Arial" pitchFamily="34" charset="0"/>
                <a:ea typeface="ＭＳ Ｐゴシック" pitchFamily="34" charset="-128"/>
                <a:cs typeface="Arial" pitchFamily="34" charset="0"/>
              </a:rPr>
              <a:t>- 16 stages to generate the 48-bit subkeys using a left circular shift and a permutation of the two 28-bit halves </a:t>
            </a:r>
          </a:p>
          <a:p>
            <a:pPr eaLnBrk="1" hangingPunct="1"/>
            <a:endParaRPr lang="en-US" altLang="en-US" smtClean="0">
              <a:latin typeface="Arial" pitchFamily="34" charset="0"/>
              <a:ea typeface="ＭＳ Ｐゴシック" pitchFamily="34" charset="-128"/>
              <a:cs typeface="Arial" pitchFamily="34" charset="0"/>
            </a:endParaRP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6E748B6-79DA-49B3-875D-DD9453B5B2E1}" type="slidenum">
              <a:rPr lang="en-AU" altLang="en-US" smtClean="0"/>
              <a:pPr eaLnBrk="1" hangingPunct="1">
                <a:spcBef>
                  <a:spcPct val="0"/>
                </a:spcBef>
              </a:pPr>
              <a:t>56</a:t>
            </a:fld>
            <a:endParaRPr lang="en-AU"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overall scheme for DES encryption is illustrated in Stallings Figure 3.4, which takes as input 64-bits of data and of key.</a:t>
            </a:r>
            <a:endParaRPr lang="en-AU" altLang="en-US" smtClean="0">
              <a:latin typeface="Arial" pitchFamily="34" charset="0"/>
              <a:ea typeface="ＭＳ Ｐゴシック" pitchFamily="34" charset="-128"/>
              <a:cs typeface="Arial" pitchFamily="34" charset="0"/>
            </a:endParaRPr>
          </a:p>
          <a:p>
            <a:pPr eaLnBrk="1" hangingPunct="1"/>
            <a:r>
              <a:rPr lang="en-AU" altLang="en-US" smtClean="0">
                <a:latin typeface="Arial" pitchFamily="34" charset="0"/>
                <a:ea typeface="ＭＳ Ｐゴシック" pitchFamily="34" charset="-128"/>
                <a:cs typeface="Arial" pitchFamily="34" charset="0"/>
              </a:rPr>
              <a:t>The left side shows the basic process for enciphering a 64-bit data block which consists of: </a:t>
            </a:r>
          </a:p>
          <a:p>
            <a:pPr eaLnBrk="1" hangingPunct="1"/>
            <a:r>
              <a:rPr lang="en-AU" altLang="en-US" smtClean="0">
                <a:latin typeface="Arial" pitchFamily="34" charset="0"/>
                <a:ea typeface="ＭＳ Ｐゴシック" pitchFamily="34" charset="-128"/>
                <a:cs typeface="Arial" pitchFamily="34" charset="0"/>
              </a:rPr>
              <a:t>- an initial permutation (IP) which shuffles the 64-bit input block</a:t>
            </a:r>
          </a:p>
          <a:p>
            <a:pPr eaLnBrk="1" hangingPunct="1"/>
            <a:r>
              <a:rPr lang="en-AU" altLang="en-US" smtClean="0">
                <a:latin typeface="Arial" pitchFamily="34" charset="0"/>
                <a:ea typeface="ＭＳ Ｐゴシック" pitchFamily="34" charset="-128"/>
                <a:cs typeface="Arial" pitchFamily="34" charset="0"/>
              </a:rPr>
              <a:t>- 16 rounds of a complex key dependent round function involving substitutions &amp; permutations</a:t>
            </a:r>
          </a:p>
          <a:p>
            <a:pPr eaLnBrk="1" hangingPunct="1"/>
            <a:r>
              <a:rPr lang="en-AU" altLang="en-US" smtClean="0">
                <a:latin typeface="Arial" pitchFamily="34" charset="0"/>
                <a:ea typeface="ＭＳ Ｐゴシック" pitchFamily="34" charset="-128"/>
                <a:cs typeface="Arial" pitchFamily="34" charset="0"/>
              </a:rPr>
              <a:t>- a final permutation, being the inverse of IP </a:t>
            </a:r>
            <a:endParaRPr lang="en-US"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The right side shows the handling of the 56-bit key and consists of:</a:t>
            </a:r>
          </a:p>
          <a:p>
            <a:pPr eaLnBrk="1" hangingPunct="1"/>
            <a:r>
              <a:rPr lang="en-AU" altLang="en-US" smtClean="0">
                <a:latin typeface="Arial" pitchFamily="34" charset="0"/>
                <a:ea typeface="ＭＳ Ｐゴシック" pitchFamily="34" charset="-128"/>
                <a:cs typeface="Arial" pitchFamily="34" charset="0"/>
              </a:rPr>
              <a:t>- an initial permutation of the key (PC1) which selects 56-bits out of the 64-bits input, in two 28-bit halves </a:t>
            </a:r>
          </a:p>
          <a:p>
            <a:pPr eaLnBrk="1" hangingPunct="1"/>
            <a:r>
              <a:rPr lang="en-AU" altLang="en-US" smtClean="0">
                <a:latin typeface="Arial" pitchFamily="34" charset="0"/>
                <a:ea typeface="ＭＳ Ｐゴシック" pitchFamily="34" charset="-128"/>
                <a:cs typeface="Arial" pitchFamily="34" charset="0"/>
              </a:rPr>
              <a:t>- 16 stages to generate the 48-bit subkeys using a left circular shift and a permutation of the two 28-bit halves </a:t>
            </a:r>
          </a:p>
          <a:p>
            <a:pPr eaLnBrk="1" hangingPunct="1"/>
            <a:endParaRPr lang="en-US" altLang="en-US" smtClean="0">
              <a:latin typeface="Arial" pitchFamily="34" charset="0"/>
              <a:ea typeface="ＭＳ Ｐゴシック" pitchFamily="34" charset="-128"/>
              <a:cs typeface="Arial" pitchFamily="34" charset="0"/>
            </a:endParaRP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3E63943-6E66-424E-BD7B-1DE1353847FC}" type="slidenum">
              <a:rPr lang="en-AU" altLang="en-US" smtClean="0"/>
              <a:pPr eaLnBrk="1" hangingPunct="1">
                <a:spcBef>
                  <a:spcPct val="0"/>
                </a:spcBef>
              </a:pPr>
              <a:t>57</a:t>
            </a:fld>
            <a:endParaRPr lang="en-AU"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overall scheme for DES encryption is illustrated in Stallings Figure 3.4, which takes as input 64-bits of data and of key.</a:t>
            </a:r>
            <a:endParaRPr lang="en-AU" altLang="en-US" smtClean="0">
              <a:latin typeface="Arial" pitchFamily="34" charset="0"/>
              <a:ea typeface="ＭＳ Ｐゴシック" pitchFamily="34" charset="-128"/>
              <a:cs typeface="Arial" pitchFamily="34" charset="0"/>
            </a:endParaRPr>
          </a:p>
          <a:p>
            <a:pPr eaLnBrk="1" hangingPunct="1"/>
            <a:r>
              <a:rPr lang="en-AU" altLang="en-US" smtClean="0">
                <a:latin typeface="Arial" pitchFamily="34" charset="0"/>
                <a:ea typeface="ＭＳ Ｐゴシック" pitchFamily="34" charset="-128"/>
                <a:cs typeface="Arial" pitchFamily="34" charset="0"/>
              </a:rPr>
              <a:t>The left side shows the basic process for enciphering a 64-bit data block which consists of: </a:t>
            </a:r>
          </a:p>
          <a:p>
            <a:pPr eaLnBrk="1" hangingPunct="1"/>
            <a:r>
              <a:rPr lang="en-AU" altLang="en-US" smtClean="0">
                <a:latin typeface="Arial" pitchFamily="34" charset="0"/>
                <a:ea typeface="ＭＳ Ｐゴシック" pitchFamily="34" charset="-128"/>
                <a:cs typeface="Arial" pitchFamily="34" charset="0"/>
              </a:rPr>
              <a:t>- an initial permutation (IP) which shuffles the 64-bit input block</a:t>
            </a:r>
          </a:p>
          <a:p>
            <a:pPr eaLnBrk="1" hangingPunct="1"/>
            <a:r>
              <a:rPr lang="en-AU" altLang="en-US" smtClean="0">
                <a:latin typeface="Arial" pitchFamily="34" charset="0"/>
                <a:ea typeface="ＭＳ Ｐゴシック" pitchFamily="34" charset="-128"/>
                <a:cs typeface="Arial" pitchFamily="34" charset="0"/>
              </a:rPr>
              <a:t>- 16 rounds of a complex key dependent round function involving substitutions &amp; permutations</a:t>
            </a:r>
          </a:p>
          <a:p>
            <a:pPr eaLnBrk="1" hangingPunct="1"/>
            <a:r>
              <a:rPr lang="en-AU" altLang="en-US" smtClean="0">
                <a:latin typeface="Arial" pitchFamily="34" charset="0"/>
                <a:ea typeface="ＭＳ Ｐゴシック" pitchFamily="34" charset="-128"/>
                <a:cs typeface="Arial" pitchFamily="34" charset="0"/>
              </a:rPr>
              <a:t>- a final permutation, being the inverse of IP </a:t>
            </a:r>
            <a:endParaRPr lang="en-US"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The right side shows the handling of the 56-bit key and consists of:</a:t>
            </a:r>
          </a:p>
          <a:p>
            <a:pPr eaLnBrk="1" hangingPunct="1"/>
            <a:r>
              <a:rPr lang="en-AU" altLang="en-US" smtClean="0">
                <a:latin typeface="Arial" pitchFamily="34" charset="0"/>
                <a:ea typeface="ＭＳ Ｐゴシック" pitchFamily="34" charset="-128"/>
                <a:cs typeface="Arial" pitchFamily="34" charset="0"/>
              </a:rPr>
              <a:t>- an initial permutation of the key (PC1) which selects 56-bits out of the 64-bits input, in two 28-bit halves </a:t>
            </a:r>
          </a:p>
          <a:p>
            <a:pPr eaLnBrk="1" hangingPunct="1"/>
            <a:r>
              <a:rPr lang="en-AU" altLang="en-US" smtClean="0">
                <a:latin typeface="Arial" pitchFamily="34" charset="0"/>
                <a:ea typeface="ＭＳ Ｐゴシック" pitchFamily="34" charset="-128"/>
                <a:cs typeface="Arial" pitchFamily="34" charset="0"/>
              </a:rPr>
              <a:t>- 16 stages to generate the 48-bit subkeys using a left circular shift and a permutation of the two 28-bit halves </a:t>
            </a:r>
          </a:p>
          <a:p>
            <a:pPr eaLnBrk="1" hangingPunct="1"/>
            <a:endParaRPr lang="en-US" altLang="en-US" smtClean="0">
              <a:latin typeface="Arial" pitchFamily="34" charset="0"/>
              <a:ea typeface="ＭＳ Ｐゴシック" pitchFamily="34" charset="-128"/>
              <a:cs typeface="Arial" pitchFamily="34" charset="0"/>
            </a:endParaRP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45ED35E-043D-42D8-87CF-2055E114F9DB}" type="slidenum">
              <a:rPr lang="en-AU" altLang="en-US" smtClean="0"/>
              <a:pPr eaLnBrk="1" hangingPunct="1">
                <a:spcBef>
                  <a:spcPct val="0"/>
                </a:spcBef>
              </a:pPr>
              <a:t>58</a:t>
            </a:fld>
            <a:endParaRPr lang="en-AU"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5 summary.</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63A99DFA-9DD5-4B0B-849F-07BD2D723BF9}" type="slidenum">
              <a:rPr lang="en-AU" altLang="en-US" smtClean="0"/>
              <a:pPr eaLnBrk="1" hangingPunct="1">
                <a:spcBef>
                  <a:spcPct val="0"/>
                </a:spcBef>
              </a:pPr>
              <a:t>59</a:t>
            </a:fld>
            <a:endParaRPr lang="en-AU" alt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Rijndael proposal for AES defined a cipher in which the block length and the key length can be independently specified to be 128,192,or 256 bits. The AES specification uses the same three key size alternatives but limits the block length to 128 bits. Rijndael is an academic submission, based on the earlier Square cipher, from Belgium academics Dr Joan Daemen and Dr Vincent Rijmen. It is an iterative cipher (operates on entire data block in every round) rather than feistel (operate on halves at a time), and was designed to have characteristics of: Resistance against all known attacks, Speed and code compactness on a wide range of platforms, &amp; Design simplicity.</a:t>
            </a:r>
          </a:p>
          <a:p>
            <a:pPr eaLnBrk="1" hangingPunct="1"/>
            <a:endParaRPr lang="en-US" altLang="en-US" smtClean="0">
              <a:latin typeface="Arial" pitchFamily="34" charset="0"/>
              <a:ea typeface="ＭＳ Ｐゴシック" pitchFamily="34" charset="-128"/>
              <a:cs typeface="Arial" pitchFamily="34" charset="0"/>
            </a:endParaRP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51E96F4-5190-4B45-BBB7-5E6A429569F8}" type="slidenum">
              <a:rPr lang="en-AU" altLang="en-US" smtClean="0"/>
              <a:pPr eaLnBrk="1" hangingPunct="1">
                <a:spcBef>
                  <a:spcPct val="0"/>
                </a:spcBef>
              </a:pPr>
              <a:t>60</a:t>
            </a:fld>
            <a:endParaRPr lang="en-AU" alt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5.1 shows the overall encryption process in AES.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C59E3E9-1635-40E5-9B29-E7B7E91F7222}" type="slidenum">
              <a:rPr lang="en-AU" altLang="en-US" smtClean="0"/>
              <a:pPr eaLnBrk="1" hangingPunct="1">
                <a:spcBef>
                  <a:spcPct val="0"/>
                </a:spcBef>
              </a:pPr>
              <a:t>61</a:t>
            </a:fld>
            <a:endParaRPr lang="en-AU"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input to the AES encryption and decryption algorithms is a single 128-bit block, depicted in FIPS PUB 197, as a square matrix of bytes .This block is copied into the State array, which is modified at each stage of encryption or decryption. After the final stage, State is copied to an output.</a:t>
            </a:r>
          </a:p>
          <a:p>
            <a:pPr eaLnBrk="1" hangingPunct="1"/>
            <a:r>
              <a:rPr lang="en-US" altLang="en-US" smtClean="0">
                <a:latin typeface="Arial" pitchFamily="34" charset="0"/>
                <a:ea typeface="ＭＳ Ｐゴシック" pitchFamily="34" charset="-128"/>
                <a:cs typeface="Arial" pitchFamily="34" charset="0"/>
              </a:rPr>
              <a:t>The key is expanded into 44/52/60 lots of 32-bit words (see later), with 4 used in each round. Note that the ordering of bytes within a matrix is by column. So, for example, the first four bytes of a 128-bit plaintext input to the encryption cipher occupy the first column of the in matrix, the second four bytes occupy the second column, and so on. Similarly, the first four bytes of the expanded key, which form a word, occupy the first column of the w matrix. </a:t>
            </a:r>
          </a:p>
          <a:p>
            <a:pPr eaLnBrk="1" hangingPunct="1"/>
            <a:r>
              <a:rPr lang="en-US" altLang="en-US" smtClean="0">
                <a:latin typeface="Arial" pitchFamily="34" charset="0"/>
                <a:ea typeface="ＭＳ Ｐゴシック" pitchFamily="34" charset="-128"/>
                <a:cs typeface="Arial" pitchFamily="34" charset="0"/>
              </a:rPr>
              <a:t>The data computation then consists of an “add round key” step, then 9/11/13 rounds with all 4 steps, and a final 10</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/12</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/14</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 step of byte subs + mix cols + add round key. This can be viewed as alternating XOR key &amp; scramble data bytes operations. All of the steps are easily reversed, and can be efficiently implemented using XOR’s &amp; table lookups.</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CBEC511-134E-4792-A636-C3B89C103469}" type="slidenum">
              <a:rPr lang="en-AU" altLang="en-US" smtClean="0"/>
              <a:pPr eaLnBrk="1" hangingPunct="1">
                <a:spcBef>
                  <a:spcPct val="0"/>
                </a:spcBef>
              </a:pPr>
              <a:t>62</a:t>
            </a:fld>
            <a:endParaRPr lang="en-AU"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input to the AES encryption and decryption algorithms is a single 128-bit block, depicted in FIPS PUB 197, as a square matrix of bytes .This block is copied into the State array, which is modified at each stage of encryption or decryption. After the final stage, State is copied to an output.</a:t>
            </a:r>
          </a:p>
          <a:p>
            <a:pPr eaLnBrk="1" hangingPunct="1"/>
            <a:r>
              <a:rPr lang="en-US" altLang="en-US" smtClean="0">
                <a:latin typeface="Arial" pitchFamily="34" charset="0"/>
                <a:ea typeface="ＭＳ Ｐゴシック" pitchFamily="34" charset="-128"/>
                <a:cs typeface="Arial" pitchFamily="34" charset="0"/>
              </a:rPr>
              <a:t>The key is expanded into 44/52/60 lots of 32-bit words (see later), with 4 used in each round. Note that the ordering of bytes within a matrix is by column. So, for example, the first four bytes of a 128-bit plaintext input to the encryption cipher occupy the first column of the in matrix, the second four bytes occupy the second column, and so on. Similarly, the first four bytes of the expanded key, which form a word, occupy the first column of the w matrix. </a:t>
            </a:r>
          </a:p>
          <a:p>
            <a:pPr eaLnBrk="1" hangingPunct="1"/>
            <a:r>
              <a:rPr lang="en-US" altLang="en-US" smtClean="0">
                <a:latin typeface="Arial" pitchFamily="34" charset="0"/>
                <a:ea typeface="ＭＳ Ｐゴシック" pitchFamily="34" charset="-128"/>
                <a:cs typeface="Arial" pitchFamily="34" charset="0"/>
              </a:rPr>
              <a:t>The data computation then consists of an “add round key” step, then 9/11/13 rounds with all 4 steps, and a final 10</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/12</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/14</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 step of byte subs + mix cols + add round key. This can be viewed as alternating XOR key &amp; scramble data bytes operations. All of the steps are easily reversed, and can be efficiently implemented using XOR’s &amp; table lookups.</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4853934-8E34-4345-8AA6-EB9D6A384E95}" type="slidenum">
              <a:rPr lang="en-AU" altLang="en-US" smtClean="0"/>
              <a:pPr eaLnBrk="1" hangingPunct="1">
                <a:spcBef>
                  <a:spcPct val="0"/>
                </a:spcBef>
              </a:pPr>
              <a:t>63</a:t>
            </a:fld>
            <a:endParaRPr lang="en-AU"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input to the AES encryption and decryption algorithms is a single 128-bit block, depicted in FIPS PUB 197, as a square matrix of bytes .This block is copied into the State array, which is modified at each stage of encryption or decryption. After the final stage, State is copied to an output.</a:t>
            </a:r>
          </a:p>
          <a:p>
            <a:pPr eaLnBrk="1" hangingPunct="1"/>
            <a:r>
              <a:rPr lang="en-US" altLang="en-US" smtClean="0">
                <a:latin typeface="Arial" pitchFamily="34" charset="0"/>
                <a:ea typeface="ＭＳ Ｐゴシック" pitchFamily="34" charset="-128"/>
                <a:cs typeface="Arial" pitchFamily="34" charset="0"/>
              </a:rPr>
              <a:t>The key is expanded into 44/52/60 lots of 32-bit words (see later), with 4 used in each round. Note that the ordering of bytes within a matrix is by column. So, for example, the first four bytes of a 128-bit plaintext input to the encryption cipher occupy the first column of the in matrix, the second four bytes occupy the second column, and so on. Similarly, the first four bytes of the expanded key, which form a word, occupy the first column of the w matrix. </a:t>
            </a:r>
          </a:p>
          <a:p>
            <a:pPr eaLnBrk="1" hangingPunct="1"/>
            <a:r>
              <a:rPr lang="en-US" altLang="en-US" smtClean="0">
                <a:latin typeface="Arial" pitchFamily="34" charset="0"/>
                <a:ea typeface="ＭＳ Ｐゴシック" pitchFamily="34" charset="-128"/>
                <a:cs typeface="Arial" pitchFamily="34" charset="0"/>
              </a:rPr>
              <a:t>The data computation then consists of an “add round key” step, then 9/11/13 rounds with all 4 steps, and a final 10</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/12</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/14</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 step of byte subs + mix cols + add round key. This can be viewed as alternating XOR key &amp; scramble data bytes operations. All of the steps are easily reversed, and can be efficiently implemented using XOR’s &amp; table lookups.</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48C9C4B-974A-4DB1-910D-EDC8C04870C8}" type="slidenum">
              <a:rPr lang="en-AU" altLang="en-US" smtClean="0"/>
              <a:pPr eaLnBrk="1" hangingPunct="1">
                <a:spcBef>
                  <a:spcPct val="0"/>
                </a:spcBef>
              </a:pPr>
              <a:t>64</a:t>
            </a:fld>
            <a:endParaRPr lang="en-AU" alt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input to the AES encryption and decryption algorithms is a single 128-bit block, depicted in FIPS PUB 197, as a square matrix of bytes .This block is copied into the State array, which is modified at each stage of encryption or decryption. After the final stage, State is copied to an output.</a:t>
            </a:r>
          </a:p>
          <a:p>
            <a:pPr eaLnBrk="1" hangingPunct="1"/>
            <a:r>
              <a:rPr lang="en-US" altLang="en-US" smtClean="0">
                <a:latin typeface="Arial" pitchFamily="34" charset="0"/>
                <a:ea typeface="ＭＳ Ｐゴシック" pitchFamily="34" charset="-128"/>
                <a:cs typeface="Arial" pitchFamily="34" charset="0"/>
              </a:rPr>
              <a:t>The key is expanded into 44/52/60 lots of 32-bit words (see later), with 4 used in each round. Note that the ordering of bytes within a matrix is by column. So, for example, the first four bytes of a 128-bit plaintext input to the encryption cipher occupy the first column of the in matrix, the second four bytes occupy the second column, and so on. Similarly, the first four bytes of the expanded key, which form a word, occupy the first column of the w matrix. </a:t>
            </a:r>
          </a:p>
          <a:p>
            <a:pPr eaLnBrk="1" hangingPunct="1"/>
            <a:r>
              <a:rPr lang="en-US" altLang="en-US" smtClean="0">
                <a:latin typeface="Arial" pitchFamily="34" charset="0"/>
                <a:ea typeface="ＭＳ Ｐゴシック" pitchFamily="34" charset="-128"/>
                <a:cs typeface="Arial" pitchFamily="34" charset="0"/>
              </a:rPr>
              <a:t>The data computation then consists of an “add round key” step, then 9/11/13 rounds with all 4 steps, and a final 10</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/12</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/14</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 step of byte subs + mix cols + add round key. This can be viewed as alternating XOR key &amp; scramble data bytes operations. All of the steps are easily reversed, and can be efficiently implemented using XOR’s &amp; table lookups.</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6CDFEB0-0FCD-4271-BF8E-6A2A9D90780A}" type="slidenum">
              <a:rPr lang="en-AU" altLang="en-US" smtClean="0"/>
              <a:pPr eaLnBrk="1" hangingPunct="1">
                <a:spcBef>
                  <a:spcPct val="0"/>
                </a:spcBef>
              </a:pPr>
              <a:t>65</a:t>
            </a:fld>
            <a:endParaRPr lang="en-AU" alt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input to the AES encryption and decryption algorithms is a single 128-bit block, depicted in FIPS PUB 197, as a square matrix of bytes .This block is copied into the State array, which is modified at each stage of encryption or decryption. After the final stage, State is copied to an output.</a:t>
            </a:r>
          </a:p>
          <a:p>
            <a:pPr eaLnBrk="1" hangingPunct="1"/>
            <a:r>
              <a:rPr lang="en-US" altLang="en-US" smtClean="0">
                <a:latin typeface="Arial" pitchFamily="34" charset="0"/>
                <a:ea typeface="ＭＳ Ｐゴシック" pitchFamily="34" charset="-128"/>
                <a:cs typeface="Arial" pitchFamily="34" charset="0"/>
              </a:rPr>
              <a:t>The key is expanded into 44/52/60 lots of 32-bit words (see later), with 4 used in each round. Note that the ordering of bytes within a matrix is by column. So, for example, the first four bytes of a 128-bit plaintext input to the encryption cipher occupy the first column of the in matrix, the second four bytes occupy the second column, and so on. Similarly, the first four bytes of the expanded key, which form a word, occupy the first column of the w matrix. </a:t>
            </a:r>
          </a:p>
          <a:p>
            <a:pPr eaLnBrk="1" hangingPunct="1"/>
            <a:r>
              <a:rPr lang="en-US" altLang="en-US" smtClean="0">
                <a:latin typeface="Arial" pitchFamily="34" charset="0"/>
                <a:ea typeface="ＭＳ Ｐゴシック" pitchFamily="34" charset="-128"/>
                <a:cs typeface="Arial" pitchFamily="34" charset="0"/>
              </a:rPr>
              <a:t>The data computation then consists of an “add round key” step, then 9/11/13 rounds with all 4 steps, and a final 10</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/12</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/14</a:t>
            </a:r>
            <a:r>
              <a:rPr lang="en-US" altLang="en-US" baseline="30000" smtClean="0">
                <a:latin typeface="Arial" pitchFamily="34" charset="0"/>
                <a:ea typeface="ＭＳ Ｐゴシック" pitchFamily="34" charset="-128"/>
                <a:cs typeface="Arial" pitchFamily="34" charset="0"/>
              </a:rPr>
              <a:t>th</a:t>
            </a:r>
            <a:r>
              <a:rPr lang="en-US" altLang="en-US" smtClean="0">
                <a:latin typeface="Arial" pitchFamily="34" charset="0"/>
                <a:ea typeface="ＭＳ Ｐゴシック" pitchFamily="34" charset="-128"/>
                <a:cs typeface="Arial" pitchFamily="34" charset="0"/>
              </a:rPr>
              <a:t> step of byte subs + mix cols + add round key. This can be viewed as alternating XOR key &amp; scramble data bytes operations. All of the steps are easily reversed, and can be efficiently implemented using XOR’s &amp; table lookups.</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AB0796F-EAD6-4E50-A2C4-47BDFC86CDF7}" type="slidenum">
              <a:rPr lang="en-AU" altLang="en-US" smtClean="0"/>
              <a:pPr eaLnBrk="1" hangingPunct="1">
                <a:spcBef>
                  <a:spcPct val="0"/>
                </a:spcBef>
              </a:pPr>
              <a:t>66</a:t>
            </a:fld>
            <a:endParaRPr lang="en-AU" alt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5.3 shows the structure of AES in more detail. The cipher consists of N rounds, where the number of rounds depends on the key length: 10 rounds for a 16-byte key; 12 rounds for a 24-byte key; and 14 rounds for a 32-byte key. The first N – 1 rounds consist of four distinct transformation functions: SubBytes, ShiftRows, MixColumns, and AddRoundKey, which are described subsequently. The final round contains only 3 transformation, and there is a initial single transformation (AddRoundKey) before the first round, which can be considered Round 0. Each transformation takes one or more 4 x 4 matrices as input and produces a 4 x 4 matrix as output. Figure 5.1 shows that the output of each round is a 4 x 4 matrix, with the output of the final round being the ciphertext. Also, the key expansion function generates N + 1 round keys, each of which is a distinct 4 x 4 matrix. Each round key serve as one of the inputs to the AddRoundKey transformation in each round.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E9072AC-18E0-458E-A90F-B567F102861D}" type="slidenum">
              <a:rPr lang="en-AU" altLang="en-US" smtClean="0"/>
              <a:pPr eaLnBrk="1" hangingPunct="1">
                <a:spcBef>
                  <a:spcPct val="0"/>
                </a:spcBef>
              </a:pPr>
              <a:t>67</a:t>
            </a:fld>
            <a:endParaRPr lang="en-AU" alt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5.3 shows the structure of AES in more detail. The cipher consists of N rounds, where the number of rounds depends on the key length: 10 rounds for a 16-byte key; 12 rounds for a 24-byte key; and 14 rounds for a 32-byte key. The first N – 1 rounds consist of four distinct transformation functions: SubBytes, ShiftRows, MixColumns, and AddRoundKey, which are described subsequently. The final round contains only 3 transformation, and there is a initial single transformation (AddRoundKey) before the first round, which can be considered Round 0. Each transformation takes one or more 4 x 4 matrices as input and produces a 4 x 4 matrix as output. Figure 5.1 shows that the output of each round is a 4 x 4 matrix, with the output of the final round being the ciphertext. Also, the key expansion function generates N + 1 round keys, each of which is a distinct 4 x 4 matrix. Each round key serve as one of the inputs to the AddRoundKey transformation in each round.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5E6D8FA-07BE-4A50-89B8-2BD18E51E916}" type="slidenum">
              <a:rPr lang="en-AU" altLang="en-US" smtClean="0"/>
              <a:pPr eaLnBrk="1" hangingPunct="1">
                <a:spcBef>
                  <a:spcPct val="0"/>
                </a:spcBef>
              </a:pPr>
              <a:t>68</a:t>
            </a:fld>
            <a:endParaRPr lang="en-AU" alt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5.3 shows the structure of AES in more detail. The cipher consists of N rounds, where the number of rounds depends on the key length: 10 rounds for a 16-byte key; 12 rounds for a 24-byte key; and 14 rounds for a 32-byte key. The first N – 1 rounds consist of four distinct transformation functions: SubBytes, ShiftRows, MixColumns, and AddRoundKey, which are described subsequently. The final round contains only 3 transformation, and there is a initial single transformation (AddRoundKey) before the first round, which can be considered Round 0. Each transformation takes one or more 4 x 4 matrices as input and produces a 4 x 4 matrix as output. Figure 5.1 shows that the output of each round is a 4 x 4 matrix, with the output of the final round being the ciphertext. Also, the key expansion function generates N + 1 round keys, each of which is a distinct 4 x 4 matrix. Each round key serve as one of the inputs to the AddRoundKey transformation in each round.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4AF3209-085C-4E32-9020-810CE1F59DDC}" type="slidenum">
              <a:rPr lang="en-AU" altLang="en-US" smtClean="0"/>
              <a:pPr eaLnBrk="1" hangingPunct="1">
                <a:spcBef>
                  <a:spcPct val="0"/>
                </a:spcBef>
              </a:pPr>
              <a:t>69</a:t>
            </a:fld>
            <a:endParaRPr lang="en-AU" alt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5.3 shows the structure of AES in more detail. The cipher consists of N rounds, where the number of rounds depends on the key length: 10 rounds for a 16-byte key; 12 rounds for a 24-byte key; and 14 rounds for a 32-byte key. The first N – 1 rounds consist of four distinct transformation functions: SubBytes, ShiftRows, MixColumns, and AddRoundKey, which are described subsequently. The final round contains only 3 transformation, and there is a initial single transformation (AddRoundKey) before the first round, which can be considered Round 0. Each transformation takes one or more 4 x 4 matrices as input and produces a 4 x 4 matrix as output. Figure 5.1 shows that the output of each round is a 4 x 4 matrix, with the output of the final round being the ciphertext. Also, the key expansion function generates N + 1 round keys, each of which is a distinct 4 x 4 matrix. Each round key serve as one of the inputs to the AddRoundKey transformation in each round. </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7399E98-1F3A-47D2-8640-C127FCD7A18B}" type="slidenum">
              <a:rPr lang="en-AU" altLang="en-US" smtClean="0"/>
              <a:pPr eaLnBrk="1" hangingPunct="1">
                <a:spcBef>
                  <a:spcPct val="0"/>
                </a:spcBef>
              </a:pPr>
              <a:t>70</a:t>
            </a:fld>
            <a:endParaRPr lang="en-AU" alt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5.3 shows the structure of AES in more detail. The cipher consists of N rounds, where the number of rounds depends on the key length: 10 rounds for a 16-byte key; 12 rounds for a 24-byte key; and 14 rounds for a 32-byte key. The first N – 1 rounds consist of four distinct transformation functions: SubBytes, ShiftRows, MixColumns, and AddRoundKey, which are described subsequently. The final round contains only 3 transformation, and there is a initial single transformation (AddRoundKey) before the first round, which can be considered Round 0. Each transformation takes one or more 4 x 4 matrices as input and produces a 4 x 4 matrix as output. Figure 5.1 shows that the output of each round is a 4 x 4 matrix, with the output of the final round being the ciphertext. Also, the key expansion function generates N + 1 round keys, each of which is a distinct 4 x 4 matrix. Each round key serve as one of the inputs to the AddRoundKey transformation in each round. </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Before delving into details, can make several comments about the overall AES structure. See text for details.</a:t>
            </a:r>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B171D91-F996-4C54-8B37-F4D54DB30E6F}" type="slidenum">
              <a:rPr lang="en-AU" altLang="en-US" smtClean="0"/>
              <a:pPr eaLnBrk="1" hangingPunct="1">
                <a:spcBef>
                  <a:spcPct val="0"/>
                </a:spcBef>
              </a:pPr>
              <a:t>71</a:t>
            </a:fld>
            <a:endParaRPr lang="en-AU"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Before delving into details, can make several comments about the overall AES structure. See text for details.</a:t>
            </a: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EF3A25DC-46BE-4EB9-A40E-9972A7CD894D}" type="slidenum">
              <a:rPr lang="en-AU" altLang="en-US" smtClean="0"/>
              <a:pPr eaLnBrk="1" hangingPunct="1">
                <a:spcBef>
                  <a:spcPct val="0"/>
                </a:spcBef>
              </a:pPr>
              <a:t>72</a:t>
            </a:fld>
            <a:endParaRPr lang="en-AU"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98256EA-FB0E-49C4-BA24-02C6AABEC46A}" type="slidenum">
              <a:rPr lang="en-AU" altLang="en-US" smtClean="0"/>
              <a:pPr eaLnBrk="1" hangingPunct="1">
                <a:spcBef>
                  <a:spcPct val="0"/>
                </a:spcBef>
              </a:pPr>
              <a:t>73</a:t>
            </a:fld>
            <a:endParaRPr lang="en-AU" alt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4 summary.</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4F0B319D-38B5-4317-BC7D-1B1224E7141E}" type="slidenum">
              <a:rPr lang="en-AU" altLang="en-US" smtClean="0">
                <a:solidFill>
                  <a:srgbClr val="000000"/>
                </a:solidFill>
                <a:latin typeface="Times New Roman" pitchFamily="18" charset="0"/>
              </a:rPr>
              <a:pPr eaLnBrk="1" hangingPunct="1">
                <a:spcBef>
                  <a:spcPct val="0"/>
                </a:spcBef>
              </a:pPr>
              <a:t>74</a:t>
            </a:fld>
            <a:endParaRPr lang="en-AU" altLang="en-US" smtClean="0">
              <a:solidFill>
                <a:srgbClr val="000000"/>
              </a:solidFill>
              <a:latin typeface="Times New Roman" pitchFamily="18" charset="0"/>
            </a:endParaRPr>
          </a:p>
        </p:txBody>
      </p:sp>
      <p:sp>
        <p:nvSpPr>
          <p:cNvPr id="7270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E2F49F96-49D2-4FB6-A273-67D180D8562C}" type="slidenum">
              <a:rPr lang="en-AU" altLang="en-US">
                <a:solidFill>
                  <a:srgbClr val="FFFFFF"/>
                </a:solidFill>
              </a:rPr>
              <a:pPr algn="r" eaLnBrk="1" hangingPunct="1">
                <a:spcBef>
                  <a:spcPct val="0"/>
                </a:spcBef>
              </a:pPr>
              <a:t>74</a:t>
            </a:fld>
            <a:endParaRPr lang="en-AU" altLang="en-US">
              <a:solidFill>
                <a:srgbClr val="FFFFFF"/>
              </a:solidFill>
            </a:endParaRPr>
          </a:p>
        </p:txBody>
      </p:sp>
      <p:sp>
        <p:nvSpPr>
          <p:cNvPr id="7270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2709"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Given the potential vulnerability of DES to a brute-force attack,there has been considerable interest in finding an alternative. One approach is to design a completely new algorithm, of which AES is a prime example. Another alternative, which would preserve the existing investment in software and equipment, is to use multiple encryption with DES and multiple keys. We examine the widely accepted triple DES (3DES) approach. </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2C8A20FF-A2DE-4067-A423-A48D383DC4A0}" type="slidenum">
              <a:rPr lang="en-AU" altLang="en-US" smtClean="0">
                <a:solidFill>
                  <a:srgbClr val="000000"/>
                </a:solidFill>
                <a:latin typeface="Times New Roman" pitchFamily="18" charset="0"/>
              </a:rPr>
              <a:pPr eaLnBrk="1" hangingPunct="1">
                <a:spcBef>
                  <a:spcPct val="0"/>
                </a:spcBef>
              </a:pPr>
              <a:t>75</a:t>
            </a:fld>
            <a:endParaRPr lang="en-AU" altLang="en-US" smtClean="0">
              <a:solidFill>
                <a:srgbClr val="000000"/>
              </a:solidFill>
              <a:latin typeface="Times New Roman" pitchFamily="18" charset="0"/>
            </a:endParaRPr>
          </a:p>
        </p:txBody>
      </p:sp>
      <p:sp>
        <p:nvSpPr>
          <p:cNvPr id="7373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3B8A9A0B-87DC-4C1A-8810-855D0B9EBA6A}" type="slidenum">
              <a:rPr lang="en-AU" altLang="en-US">
                <a:solidFill>
                  <a:srgbClr val="FFFFFF"/>
                </a:solidFill>
              </a:rPr>
              <a:pPr algn="r" eaLnBrk="1" hangingPunct="1">
                <a:spcBef>
                  <a:spcPct val="0"/>
                </a:spcBef>
              </a:pPr>
              <a:t>75</a:t>
            </a:fld>
            <a:endParaRPr lang="en-AU" altLang="en-US">
              <a:solidFill>
                <a:srgbClr val="FFFFFF"/>
              </a:solidFill>
            </a:endParaRPr>
          </a:p>
        </p:txBody>
      </p:sp>
      <p:sp>
        <p:nvSpPr>
          <p:cNvPr id="7373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3733"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Given the potential vulnerability of DES to a brute-force attack,there has been considerable interest in finding an alternative. One approach is to design a completely new algorithm, of which AES is a prime example. Another alternative, which would preserve the existing investment in software and equipment, is to use multiple encryption with DES and multiple keys. We examine the widely accepted triple DES (3DES) approach. </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73876D98-CA0D-4EA5-A510-458FC727333C}" type="slidenum">
              <a:rPr lang="en-AU" altLang="en-US" smtClean="0">
                <a:solidFill>
                  <a:srgbClr val="000000"/>
                </a:solidFill>
                <a:latin typeface="Times New Roman" pitchFamily="18" charset="0"/>
              </a:rPr>
              <a:pPr eaLnBrk="1" hangingPunct="1">
                <a:spcBef>
                  <a:spcPct val="0"/>
                </a:spcBef>
              </a:pPr>
              <a:t>76</a:t>
            </a:fld>
            <a:endParaRPr lang="en-AU" altLang="en-US" smtClean="0">
              <a:solidFill>
                <a:srgbClr val="000000"/>
              </a:solidFill>
              <a:latin typeface="Times New Roman" pitchFamily="18" charset="0"/>
            </a:endParaRPr>
          </a:p>
        </p:txBody>
      </p:sp>
      <p:sp>
        <p:nvSpPr>
          <p:cNvPr id="7475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D2813EFD-E16F-4475-AE85-810036896701}" type="slidenum">
              <a:rPr lang="en-AU" altLang="en-US">
                <a:solidFill>
                  <a:srgbClr val="FFFFFF"/>
                </a:solidFill>
              </a:rPr>
              <a:pPr algn="r" eaLnBrk="1" hangingPunct="1">
                <a:spcBef>
                  <a:spcPct val="0"/>
                </a:spcBef>
              </a:pPr>
              <a:t>76</a:t>
            </a:fld>
            <a:endParaRPr lang="en-AU" altLang="en-US">
              <a:solidFill>
                <a:srgbClr val="FFFFFF"/>
              </a:solidFill>
            </a:endParaRPr>
          </a:p>
        </p:txBody>
      </p:sp>
      <p:sp>
        <p:nvSpPr>
          <p:cNvPr id="7475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4757"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Given the potential vulnerability of DES to a brute-force attack,there has been considerable interest in finding an alternative. One approach is to design a completely new algorithm, of which AES is a prime example. Another alternative, which would preserve the existing investment in software and equipment, is to use multiple encryption with DES and multiple keys. We examine the widely accepted triple DES (3DES) approach. </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0704A99C-3DF3-4D58-A8F9-AE4215DDDD59}" type="slidenum">
              <a:rPr lang="en-AU" altLang="en-US" smtClean="0">
                <a:solidFill>
                  <a:srgbClr val="000000"/>
                </a:solidFill>
                <a:latin typeface="Times New Roman" pitchFamily="18" charset="0"/>
              </a:rPr>
              <a:pPr eaLnBrk="1" hangingPunct="1">
                <a:spcBef>
                  <a:spcPct val="0"/>
                </a:spcBef>
              </a:pPr>
              <a:t>77</a:t>
            </a:fld>
            <a:endParaRPr lang="en-AU" altLang="en-US" smtClean="0">
              <a:solidFill>
                <a:srgbClr val="000000"/>
              </a:solidFill>
              <a:latin typeface="Times New Roman" pitchFamily="18" charset="0"/>
            </a:endParaRPr>
          </a:p>
        </p:txBody>
      </p:sp>
      <p:sp>
        <p:nvSpPr>
          <p:cNvPr id="7577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5DE210B2-74D4-4199-90C3-60269D062628}" type="slidenum">
              <a:rPr lang="en-AU" altLang="en-US">
                <a:solidFill>
                  <a:srgbClr val="FFFFFF"/>
                </a:solidFill>
              </a:rPr>
              <a:pPr algn="r" eaLnBrk="1" hangingPunct="1">
                <a:spcBef>
                  <a:spcPct val="0"/>
                </a:spcBef>
              </a:pPr>
              <a:t>77</a:t>
            </a:fld>
            <a:endParaRPr lang="en-AU" altLang="en-US">
              <a:solidFill>
                <a:srgbClr val="FFFFFF"/>
              </a:solidFill>
            </a:endParaRPr>
          </a:p>
        </p:txBody>
      </p:sp>
      <p:sp>
        <p:nvSpPr>
          <p:cNvPr id="7578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5781"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simplest form of multiple encryption has two encryption stages and two keys - Double-DES.</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Have concern that there might be a single key that is equivalent to using 2 keys as above, not likely but only finally proved as impossible in 1992.</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More seriously have the “meet-in-the-middle” attack, first described by Diffie in 1977. It is a known plaintext attack (ie have know pair (P,C), and attempts to find by trial-and-error a value X in the “middle” of the double-DES encryption of this pair, and chances of this are much better at O(2^56)  than exhaustive search at O(2^112).</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14D47CBA-7ECC-43E0-947F-7A14D80C68CE}" type="slidenum">
              <a:rPr lang="en-AU" altLang="en-US" smtClean="0">
                <a:solidFill>
                  <a:srgbClr val="000000"/>
                </a:solidFill>
                <a:latin typeface="Times New Roman" pitchFamily="18" charset="0"/>
              </a:rPr>
              <a:pPr eaLnBrk="1" hangingPunct="1">
                <a:spcBef>
                  <a:spcPct val="0"/>
                </a:spcBef>
              </a:pPr>
              <a:t>78</a:t>
            </a:fld>
            <a:endParaRPr lang="en-AU" altLang="en-US" smtClean="0">
              <a:solidFill>
                <a:srgbClr val="000000"/>
              </a:solidFill>
              <a:latin typeface="Times New Roman" pitchFamily="18" charset="0"/>
            </a:endParaRPr>
          </a:p>
        </p:txBody>
      </p:sp>
      <p:sp>
        <p:nvSpPr>
          <p:cNvPr id="7680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58219175-A1B2-424F-B82A-39B35C7A312A}" type="slidenum">
              <a:rPr lang="en-AU" altLang="en-US">
                <a:solidFill>
                  <a:srgbClr val="FFFFFF"/>
                </a:solidFill>
              </a:rPr>
              <a:pPr algn="r" eaLnBrk="1" hangingPunct="1">
                <a:spcBef>
                  <a:spcPct val="0"/>
                </a:spcBef>
              </a:pPr>
              <a:t>78</a:t>
            </a:fld>
            <a:endParaRPr lang="en-AU" altLang="en-US">
              <a:solidFill>
                <a:srgbClr val="FFFFFF"/>
              </a:solidFill>
            </a:endParaRPr>
          </a:p>
        </p:txBody>
      </p:sp>
      <p:sp>
        <p:nvSpPr>
          <p:cNvPr id="76804"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6805"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simplest form of multiple encryption has two encryption stages and two keys - Double-DES.</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Have concern that there might be a single key that is equivalent to using 2 keys as above, not likely but only finally proved as impossible in 1992.</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More seriously have the “meet-in-the-middle” attack, first described by Diffie in 1977. It is a known plaintext attack (ie have know pair (P,C), and attempts to find by trial-and-error a value X in the “middle” of the double-DES encryption of this pair, and chances of this are much better at O(2^56)  than exhaustive search at O(2^112).</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10376BF7-FE39-4D16-8ACF-279A7EB2A4A9}" type="slidenum">
              <a:rPr lang="en-AU" altLang="en-US" smtClean="0">
                <a:solidFill>
                  <a:srgbClr val="000000"/>
                </a:solidFill>
                <a:latin typeface="Times New Roman" pitchFamily="18" charset="0"/>
              </a:rPr>
              <a:pPr eaLnBrk="1" hangingPunct="1">
                <a:spcBef>
                  <a:spcPct val="0"/>
                </a:spcBef>
              </a:pPr>
              <a:t>79</a:t>
            </a:fld>
            <a:endParaRPr lang="en-AU" altLang="en-US" smtClean="0">
              <a:solidFill>
                <a:srgbClr val="000000"/>
              </a:solidFill>
              <a:latin typeface="Times New Roman" pitchFamily="18" charset="0"/>
            </a:endParaRPr>
          </a:p>
        </p:txBody>
      </p:sp>
      <p:sp>
        <p:nvSpPr>
          <p:cNvPr id="7782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B93B52E3-551E-4CE9-945B-33AD6F0D2FB1}" type="slidenum">
              <a:rPr lang="en-AU" altLang="en-US">
                <a:solidFill>
                  <a:srgbClr val="FFFFFF"/>
                </a:solidFill>
              </a:rPr>
              <a:pPr algn="r" eaLnBrk="1" hangingPunct="1">
                <a:spcBef>
                  <a:spcPct val="0"/>
                </a:spcBef>
              </a:pPr>
              <a:t>79</a:t>
            </a:fld>
            <a:endParaRPr lang="en-AU" altLang="en-US">
              <a:solidFill>
                <a:srgbClr val="FFFFFF"/>
              </a:solidFill>
            </a:endParaRPr>
          </a:p>
        </p:txBody>
      </p:sp>
      <p:sp>
        <p:nvSpPr>
          <p:cNvPr id="7782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7829"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simplest form of multiple encryption has two encryption stages and two keys - Double-DES.</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Have concern that there might be a single key that is equivalent to using 2 keys as above, not likely but only finally proved as impossible in 1992.</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More seriously have the “meet-in-the-middle” attack, first described by Diffie in 1977. It is a known plaintext attack (ie have know pair (P,C), and attempts to find by trial-and-error a value X in the “middle” of the double-DES encryption of this pair, and chances of this are much better at O(2^56)  than exhaustive search at O(2^112).</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C68B3F27-D38C-44DE-BAE5-67495124D780}" type="slidenum">
              <a:rPr lang="en-AU" altLang="en-US" smtClean="0">
                <a:solidFill>
                  <a:srgbClr val="000000"/>
                </a:solidFill>
                <a:latin typeface="Times New Roman" pitchFamily="18" charset="0"/>
              </a:rPr>
              <a:pPr eaLnBrk="1" hangingPunct="1">
                <a:spcBef>
                  <a:spcPct val="0"/>
                </a:spcBef>
              </a:pPr>
              <a:t>80</a:t>
            </a:fld>
            <a:endParaRPr lang="en-AU" altLang="en-US" smtClean="0">
              <a:solidFill>
                <a:srgbClr val="000000"/>
              </a:solidFill>
              <a:latin typeface="Times New Roman" pitchFamily="18" charset="0"/>
            </a:endParaRPr>
          </a:p>
        </p:txBody>
      </p:sp>
      <p:sp>
        <p:nvSpPr>
          <p:cNvPr id="7885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7AA7C13C-036A-492D-BFBF-41AC6F491DE7}" type="slidenum">
              <a:rPr lang="en-AU" altLang="en-US">
                <a:solidFill>
                  <a:srgbClr val="FFFFFF"/>
                </a:solidFill>
              </a:rPr>
              <a:pPr algn="r" eaLnBrk="1" hangingPunct="1">
                <a:spcBef>
                  <a:spcPct val="0"/>
                </a:spcBef>
              </a:pPr>
              <a:t>80</a:t>
            </a:fld>
            <a:endParaRPr lang="en-AU" altLang="en-US">
              <a:solidFill>
                <a:srgbClr val="FFFFFF"/>
              </a:solidFill>
            </a:endParaRPr>
          </a:p>
        </p:txBody>
      </p:sp>
      <p:sp>
        <p:nvSpPr>
          <p:cNvPr id="7885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8853"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Triple-DES with two keys is a popular alternative to single-DES, but suffers from being 3 times slower to run. The use of encryption &amp; decryption stages are equivalent, but the chosen structure allows for compatibility with single-DES implementations. 3DES with two keys is a relatively popular alternative to DES and has been adopted for use in the key management standards ANS X9.17 and ISO 8732. Currently, there are no practical cryptanalytic attacks on 3DES. Coppersmith notes that the cost of a brute-force key search on 3DES is on the order of 2^112 (=5*10^33) and estimates that the cost of differential cryptanalysis suffers an exponential growth, compared to single DES, exceeding 10^52. </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cs typeface="Arial" pitchFamily="34" charset="0"/>
              </a:rPr>
              <a:t>There are </a:t>
            </a:r>
            <a:r>
              <a:rPr lang="en-US" altLang="en-US" smtClean="0">
                <a:latin typeface="Arial" pitchFamily="34" charset="0"/>
                <a:ea typeface="ＭＳ Ｐゴシック" pitchFamily="34" charset="-128"/>
                <a:cs typeface="Arial" pitchFamily="34" charset="0"/>
              </a:rPr>
              <a:t>several proposed attacks on 3DES that, although not currently practical, give a flavor for the types of attacks that have been considered and that could form the basis for more successful future attacks. See text for details.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6B64CEC6-D316-4ED2-B2F5-DDC4AF821A99}" type="slidenum">
              <a:rPr lang="en-AU" altLang="en-US" smtClean="0">
                <a:solidFill>
                  <a:srgbClr val="000000"/>
                </a:solidFill>
                <a:latin typeface="Times New Roman" pitchFamily="18" charset="0"/>
              </a:rPr>
              <a:pPr eaLnBrk="1" hangingPunct="1">
                <a:spcBef>
                  <a:spcPct val="0"/>
                </a:spcBef>
              </a:pPr>
              <a:t>81</a:t>
            </a:fld>
            <a:endParaRPr lang="en-AU" altLang="en-US" smtClean="0">
              <a:solidFill>
                <a:srgbClr val="000000"/>
              </a:solidFill>
              <a:latin typeface="Times New Roman" pitchFamily="18" charset="0"/>
            </a:endParaRPr>
          </a:p>
        </p:txBody>
      </p:sp>
      <p:sp>
        <p:nvSpPr>
          <p:cNvPr id="7987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E7182407-AE7B-481C-9F5E-33106572D01B}" type="slidenum">
              <a:rPr lang="en-AU" altLang="en-US">
                <a:solidFill>
                  <a:srgbClr val="FFFFFF"/>
                </a:solidFill>
              </a:rPr>
              <a:pPr algn="r" eaLnBrk="1" hangingPunct="1">
                <a:spcBef>
                  <a:spcPct val="0"/>
                </a:spcBef>
              </a:pPr>
              <a:t>81</a:t>
            </a:fld>
            <a:endParaRPr lang="en-AU" altLang="en-US">
              <a:solidFill>
                <a:srgbClr val="FFFFFF"/>
              </a:solidFill>
            </a:endParaRPr>
          </a:p>
        </p:txBody>
      </p:sp>
      <p:sp>
        <p:nvSpPr>
          <p:cNvPr id="7987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9877"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Triple-DES with two keys is a popular alternative to single-DES, but suffers from being 3 times slower to run. The use of encryption &amp; decryption stages are equivalent, but the chosen structure allows for compatibility with single-DES implementations. 3DES with two keys is a relatively popular alternative to DES and has been adopted for use in the key management standards ANS X9.17 and ISO 8732. Currently, there are no practical cryptanalytic attacks on 3DES. Coppersmith notes that the cost of a brute-force key search on 3DES is on the order of 2^112 (=5*10^33) and estimates that the cost of differential cryptanalysis suffers an exponential growth, compared to single DES, exceeding 10^52. </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cs typeface="Arial" pitchFamily="34" charset="0"/>
              </a:rPr>
              <a:t>There are </a:t>
            </a:r>
            <a:r>
              <a:rPr lang="en-US" altLang="en-US" smtClean="0">
                <a:latin typeface="Arial" pitchFamily="34" charset="0"/>
                <a:ea typeface="ＭＳ Ｐゴシック" pitchFamily="34" charset="-128"/>
                <a:cs typeface="Arial" pitchFamily="34" charset="0"/>
              </a:rPr>
              <a:t>several proposed attacks on 3DES that, although not currently practical, give a flavor for the types of attacks that have been considered and that could form the basis for more successful future attacks. See text for details. </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E3A55533-EE32-43FF-9B91-EB7F99B6EB8D}" type="slidenum">
              <a:rPr lang="en-AU" altLang="en-US" smtClean="0">
                <a:solidFill>
                  <a:srgbClr val="000000"/>
                </a:solidFill>
                <a:latin typeface="Times New Roman" pitchFamily="18" charset="0"/>
              </a:rPr>
              <a:pPr eaLnBrk="1" hangingPunct="1">
                <a:spcBef>
                  <a:spcPct val="0"/>
                </a:spcBef>
              </a:pPr>
              <a:t>82</a:t>
            </a:fld>
            <a:endParaRPr lang="en-AU" altLang="en-US" smtClean="0">
              <a:solidFill>
                <a:srgbClr val="000000"/>
              </a:solidFill>
              <a:latin typeface="Times New Roman" pitchFamily="18" charset="0"/>
            </a:endParaRPr>
          </a:p>
        </p:txBody>
      </p:sp>
      <p:sp>
        <p:nvSpPr>
          <p:cNvPr id="8089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7907E028-A998-401C-A867-6223A3C4714C}" type="slidenum">
              <a:rPr lang="en-AU" altLang="en-US">
                <a:solidFill>
                  <a:srgbClr val="FFFFFF"/>
                </a:solidFill>
              </a:rPr>
              <a:pPr algn="r" eaLnBrk="1" hangingPunct="1">
                <a:spcBef>
                  <a:spcPct val="0"/>
                </a:spcBef>
              </a:pPr>
              <a:t>82</a:t>
            </a:fld>
            <a:endParaRPr lang="en-AU" altLang="en-US">
              <a:solidFill>
                <a:srgbClr val="FFFFFF"/>
              </a:solidFill>
            </a:endParaRPr>
          </a:p>
        </p:txBody>
      </p:sp>
      <p:sp>
        <p:nvSpPr>
          <p:cNvPr id="8090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0901"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Triple-DES with two keys is a popular alternative to single-DES, but suffers from being 3 times slower to run. The use of encryption &amp; decryption stages are equivalent, but the chosen structure allows for compatibility with single-DES implementations. 3DES with two keys is a relatively popular alternative to DES and has been adopted for use in the key management standards ANS X9.17 and ISO 8732. Currently, there are no practical cryptanalytic attacks on 3DES. Coppersmith notes that the cost of a brute-force key search on 3DES is on the order of 2^112 (=5*10^33) and estimates that the cost of differential cryptanalysis suffers an exponential growth, compared to single DES, exceeding 10^52. </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cs typeface="Arial" pitchFamily="34" charset="0"/>
              </a:rPr>
              <a:t>There are </a:t>
            </a:r>
            <a:r>
              <a:rPr lang="en-US" altLang="en-US" smtClean="0">
                <a:latin typeface="Arial" pitchFamily="34" charset="0"/>
                <a:ea typeface="ＭＳ Ｐゴシック" pitchFamily="34" charset="-128"/>
                <a:cs typeface="Arial" pitchFamily="34" charset="0"/>
              </a:rPr>
              <a:t>several proposed attacks on 3DES that, although not currently practical, give a flavor for the types of attacks that have been considered and that could form the basis for more successful future attacks. See text for details. </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6E820CCD-1B42-47FB-B4D9-BD48FF783ADA}" type="slidenum">
              <a:rPr lang="en-AU" altLang="en-US" smtClean="0">
                <a:solidFill>
                  <a:srgbClr val="000000"/>
                </a:solidFill>
                <a:latin typeface="Times New Roman" pitchFamily="18" charset="0"/>
              </a:rPr>
              <a:pPr eaLnBrk="1" hangingPunct="1">
                <a:spcBef>
                  <a:spcPct val="0"/>
                </a:spcBef>
              </a:pPr>
              <a:t>83</a:t>
            </a:fld>
            <a:endParaRPr lang="en-AU" altLang="en-US" smtClean="0">
              <a:solidFill>
                <a:srgbClr val="000000"/>
              </a:solidFill>
              <a:latin typeface="Times New Roman" pitchFamily="18" charset="0"/>
            </a:endParaRPr>
          </a:p>
        </p:txBody>
      </p:sp>
      <p:sp>
        <p:nvSpPr>
          <p:cNvPr id="8192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C0D0D93E-F5DC-4CEB-8C74-9D1808795B83}" type="slidenum">
              <a:rPr lang="en-AU" altLang="en-US">
                <a:solidFill>
                  <a:srgbClr val="FFFFFF"/>
                </a:solidFill>
              </a:rPr>
              <a:pPr algn="r" eaLnBrk="1" hangingPunct="1">
                <a:spcBef>
                  <a:spcPct val="0"/>
                </a:spcBef>
              </a:pPr>
              <a:t>83</a:t>
            </a:fld>
            <a:endParaRPr lang="en-AU" altLang="en-US">
              <a:solidFill>
                <a:srgbClr val="FFFFFF"/>
              </a:solidFill>
            </a:endParaRPr>
          </a:p>
        </p:txBody>
      </p:sp>
      <p:sp>
        <p:nvSpPr>
          <p:cNvPr id="81924"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1925"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Triple-DES with two keys is a popular alternative to single-DES, but suffers from being 3 times slower to run. The use of encryption &amp; decryption stages are equivalent, but the chosen structure allows for compatibility with single-DES implementations. 3DES with two keys is a relatively popular alternative to DES and has been adopted for use in the key management standards ANS X9.17 and ISO 8732. Currently, there are no practical cryptanalytic attacks on 3DES. Coppersmith notes that the cost of a brute-force key search on 3DES is on the order of 2^112 (=5*10^33) and estimates that the cost of differential cryptanalysis suffers an exponential growth, compared to single DES, exceeding 10^52. </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cs typeface="Arial" pitchFamily="34" charset="0"/>
              </a:rPr>
              <a:t>There are </a:t>
            </a:r>
            <a:r>
              <a:rPr lang="en-US" altLang="en-US" smtClean="0">
                <a:latin typeface="Arial" pitchFamily="34" charset="0"/>
                <a:ea typeface="ＭＳ Ｐゴシック" pitchFamily="34" charset="-128"/>
                <a:cs typeface="Arial" pitchFamily="34" charset="0"/>
              </a:rPr>
              <a:t>several proposed attacks on 3DES that, although not currently practical, give a flavor for the types of attacks that have been considered and that could form the basis for more successful future attacks. See text for details.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DEEE6D2F-476B-45A8-BE69-128F88D0B886}" type="slidenum">
              <a:rPr lang="en-AU" altLang="en-US" smtClean="0">
                <a:solidFill>
                  <a:srgbClr val="000000"/>
                </a:solidFill>
                <a:latin typeface="Times New Roman" pitchFamily="18" charset="0"/>
              </a:rPr>
              <a:pPr eaLnBrk="1" hangingPunct="1">
                <a:spcBef>
                  <a:spcPct val="0"/>
                </a:spcBef>
              </a:pPr>
              <a:t>84</a:t>
            </a:fld>
            <a:endParaRPr lang="en-AU" altLang="en-US" smtClean="0">
              <a:solidFill>
                <a:srgbClr val="000000"/>
              </a:solidFill>
              <a:latin typeface="Times New Roman" pitchFamily="18" charset="0"/>
            </a:endParaRPr>
          </a:p>
        </p:txBody>
      </p:sp>
      <p:sp>
        <p:nvSpPr>
          <p:cNvPr id="8294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2D4E711E-D290-4D23-98AD-8AFEFE4A7D49}" type="slidenum">
              <a:rPr lang="en-AU" altLang="en-US">
                <a:solidFill>
                  <a:srgbClr val="FFFFFF"/>
                </a:solidFill>
              </a:rPr>
              <a:pPr algn="r" eaLnBrk="1" hangingPunct="1">
                <a:spcBef>
                  <a:spcPct val="0"/>
                </a:spcBef>
              </a:pPr>
              <a:t>84</a:t>
            </a:fld>
            <a:endParaRPr lang="en-AU" altLang="en-US">
              <a:solidFill>
                <a:srgbClr val="FFFFFF"/>
              </a:solidFill>
            </a:endParaRPr>
          </a:p>
        </p:txBody>
      </p:sp>
      <p:sp>
        <p:nvSpPr>
          <p:cNvPr id="8294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2949"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Although the attacks currently known appear impractical, anyone using two-key 3DES may feel some concern. Thus, many researchers now feel that three-key 3DES is the preferred alternative. Three-key 3DES has an effective key length of 168 bits and is defined as shown. A number of Internet-based applications have adopted three-key 3DES, including PGP and S/MIME.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75441805-8F45-4EF0-9D56-B61484CE2F5B}" type="slidenum">
              <a:rPr lang="en-AU" altLang="en-US" smtClean="0">
                <a:solidFill>
                  <a:srgbClr val="000000"/>
                </a:solidFill>
                <a:latin typeface="Times New Roman" pitchFamily="18" charset="0"/>
              </a:rPr>
              <a:pPr eaLnBrk="1" hangingPunct="1">
                <a:spcBef>
                  <a:spcPct val="0"/>
                </a:spcBef>
              </a:pPr>
              <a:t>85</a:t>
            </a:fld>
            <a:endParaRPr lang="en-AU" altLang="en-US" smtClean="0">
              <a:solidFill>
                <a:srgbClr val="000000"/>
              </a:solidFill>
              <a:latin typeface="Times New Roman" pitchFamily="18" charset="0"/>
            </a:endParaRPr>
          </a:p>
        </p:txBody>
      </p:sp>
      <p:sp>
        <p:nvSpPr>
          <p:cNvPr id="8397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98E9D4D2-C4EE-4691-BC22-84E4CC32FA54}" type="slidenum">
              <a:rPr lang="en-AU" altLang="en-US">
                <a:solidFill>
                  <a:srgbClr val="FFFFFF"/>
                </a:solidFill>
              </a:rPr>
              <a:pPr algn="r" eaLnBrk="1" hangingPunct="1">
                <a:spcBef>
                  <a:spcPct val="0"/>
                </a:spcBef>
              </a:pPr>
              <a:t>85</a:t>
            </a:fld>
            <a:endParaRPr lang="en-AU" altLang="en-US">
              <a:solidFill>
                <a:srgbClr val="FFFFFF"/>
              </a:solidFill>
            </a:endParaRPr>
          </a:p>
        </p:txBody>
      </p:sp>
      <p:sp>
        <p:nvSpPr>
          <p:cNvPr id="8397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3973"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rPr>
              <a:t>DES (or any block cipher) forms a basic building block, which en/decrypts a fixed sized block of data. However to use these in practise, we usually need to handle arbitrary amounts of data, which may be available in advance (in which case a block mode is appropriate), and may only be available a bit/byte at a time (in which case a stream mode is used). </a:t>
            </a:r>
            <a:r>
              <a:rPr lang="en-US" altLang="en-US" smtClean="0">
                <a:latin typeface="Arial" pitchFamily="34" charset="0"/>
                <a:ea typeface="ＭＳ Ｐゴシック" pitchFamily="34" charset="-128"/>
              </a:rPr>
              <a:t>To apply a block cipher in a variety of applications, five "modes of operation" have been defined by NIST (SP 800-38A). In essence, a mode of operation is a technique for enhancing the effect of a cryptographic algorithm or adapting the algorithm for an application, such as applying a block cipher to a sequence of data blocks or a data stream. The five modes are intended to cover a wide variety of applications of encryption for which a block cipher could be used. These modes are intended for use with any symmetric block cipher, including triple DES and AES. .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4B14B962-52B4-422E-9564-33F13774C1E3}" type="slidenum">
              <a:rPr lang="en-AU" altLang="en-US" smtClean="0">
                <a:solidFill>
                  <a:srgbClr val="000000"/>
                </a:solidFill>
                <a:latin typeface="Times New Roman" pitchFamily="18" charset="0"/>
              </a:rPr>
              <a:pPr eaLnBrk="1" hangingPunct="1">
                <a:spcBef>
                  <a:spcPct val="0"/>
                </a:spcBef>
              </a:pPr>
              <a:t>86</a:t>
            </a:fld>
            <a:endParaRPr lang="en-AU" altLang="en-US" smtClean="0">
              <a:solidFill>
                <a:srgbClr val="000000"/>
              </a:solidFill>
              <a:latin typeface="Times New Roman" pitchFamily="18" charset="0"/>
            </a:endParaRPr>
          </a:p>
        </p:txBody>
      </p:sp>
      <p:sp>
        <p:nvSpPr>
          <p:cNvPr id="8499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59348E73-65A3-4EEC-B185-E8246B6F5588}" type="slidenum">
              <a:rPr lang="en-AU" altLang="en-US">
                <a:solidFill>
                  <a:srgbClr val="FFFFFF"/>
                </a:solidFill>
              </a:rPr>
              <a:pPr algn="r" eaLnBrk="1" hangingPunct="1">
                <a:spcBef>
                  <a:spcPct val="0"/>
                </a:spcBef>
              </a:pPr>
              <a:t>86</a:t>
            </a:fld>
            <a:endParaRPr lang="en-AU" altLang="en-US">
              <a:solidFill>
                <a:srgbClr val="FFFFFF"/>
              </a:solidFill>
            </a:endParaRPr>
          </a:p>
        </p:txBody>
      </p:sp>
      <p:sp>
        <p:nvSpPr>
          <p:cNvPr id="8499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4997"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rPr>
              <a:t>DES (or any block cipher) forms a basic building block, which en/decrypts a fixed sized block of data. However to use these in practise, we usually need to handle arbitrary amounts of data, which may be available in advance (in which case a block mode is appropriate), and may only be available a bit/byte at a time (in which case a stream mode is used). </a:t>
            </a:r>
            <a:r>
              <a:rPr lang="en-US" altLang="en-US" smtClean="0">
                <a:latin typeface="Arial" pitchFamily="34" charset="0"/>
                <a:ea typeface="ＭＳ Ｐゴシック" pitchFamily="34" charset="-128"/>
              </a:rPr>
              <a:t>To apply a block cipher in a variety of applications, five "modes of operation" have been defined by NIST (SP 800-38A). In essence, a mode of operation is a technique for enhancing the effect of a cryptographic algorithm or adapting the algorithm for an application, such as applying a block cipher to a sequence of data blocks or a data stream. The five modes are intended to cover a wide variety of applications of encryption for which a block cipher could be used. These modes are intended for use with any symmetric block cipher, including triple DES and AES. . </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99316B2F-84E9-4AE6-92D7-25AC3EE01A6E}" type="slidenum">
              <a:rPr lang="en-AU" altLang="en-US" smtClean="0">
                <a:solidFill>
                  <a:srgbClr val="000000"/>
                </a:solidFill>
                <a:latin typeface="Times New Roman" pitchFamily="18" charset="0"/>
              </a:rPr>
              <a:pPr eaLnBrk="1" hangingPunct="1">
                <a:spcBef>
                  <a:spcPct val="0"/>
                </a:spcBef>
              </a:pPr>
              <a:t>87</a:t>
            </a:fld>
            <a:endParaRPr lang="en-AU" altLang="en-US" smtClean="0">
              <a:solidFill>
                <a:srgbClr val="000000"/>
              </a:solidFill>
              <a:latin typeface="Times New Roman" pitchFamily="18" charset="0"/>
            </a:endParaRPr>
          </a:p>
        </p:txBody>
      </p:sp>
      <p:sp>
        <p:nvSpPr>
          <p:cNvPr id="8601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66DC6A29-3AF5-40F2-9BC8-BB107C06C5F4}" type="slidenum">
              <a:rPr lang="en-AU" altLang="en-US">
                <a:solidFill>
                  <a:srgbClr val="FFFFFF"/>
                </a:solidFill>
              </a:rPr>
              <a:pPr algn="r" eaLnBrk="1" hangingPunct="1">
                <a:spcBef>
                  <a:spcPct val="0"/>
                </a:spcBef>
              </a:pPr>
              <a:t>87</a:t>
            </a:fld>
            <a:endParaRPr lang="en-AU" altLang="en-US">
              <a:solidFill>
                <a:srgbClr val="FFFFFF"/>
              </a:solidFill>
            </a:endParaRPr>
          </a:p>
        </p:txBody>
      </p:sp>
      <p:sp>
        <p:nvSpPr>
          <p:cNvPr id="8602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6021"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rPr>
              <a:t>DES (or any block cipher) forms a basic building block, which en/decrypts a fixed sized block of data. However to use these in practise, we usually need to handle arbitrary amounts of data, which may be available in advance (in which case a block mode is appropriate), and may only be available a bit/byte at a time (in which case a stream mode is used). </a:t>
            </a:r>
            <a:r>
              <a:rPr lang="en-US" altLang="en-US" smtClean="0">
                <a:latin typeface="Arial" pitchFamily="34" charset="0"/>
                <a:ea typeface="ＭＳ Ｐゴシック" pitchFamily="34" charset="-128"/>
              </a:rPr>
              <a:t>To apply a block cipher in a variety of applications, five "modes of operation" have been defined by NIST (SP 800-38A). In essence, a mode of operation is a technique for enhancing the effect of a cryptographic algorithm or adapting the algorithm for an application, such as applying a block cipher to a sequence of data blocks or a data stream. The five modes are intended to cover a wide variety of applications of encryption for which a block cipher could be used. These modes are intended for use with any symmetric block cipher, including triple DES and AES. . </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410E553B-5A4F-4B9D-A99B-FFE221D891A7}" type="slidenum">
              <a:rPr lang="en-AU" altLang="en-US" smtClean="0">
                <a:solidFill>
                  <a:srgbClr val="000000"/>
                </a:solidFill>
                <a:latin typeface="Times New Roman" pitchFamily="18" charset="0"/>
              </a:rPr>
              <a:pPr eaLnBrk="1" hangingPunct="1">
                <a:spcBef>
                  <a:spcPct val="0"/>
                </a:spcBef>
              </a:pPr>
              <a:t>88</a:t>
            </a:fld>
            <a:endParaRPr lang="en-AU" altLang="en-US" smtClean="0">
              <a:solidFill>
                <a:srgbClr val="000000"/>
              </a:solidFill>
              <a:latin typeface="Times New Roman" pitchFamily="18" charset="0"/>
            </a:endParaRPr>
          </a:p>
        </p:txBody>
      </p:sp>
      <p:sp>
        <p:nvSpPr>
          <p:cNvPr id="8704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1620E158-A554-46AF-B3E9-17747AE59A91}" type="slidenum">
              <a:rPr lang="en-AU" altLang="en-US">
                <a:solidFill>
                  <a:srgbClr val="FFFFFF"/>
                </a:solidFill>
              </a:rPr>
              <a:pPr algn="r" eaLnBrk="1" hangingPunct="1">
                <a:spcBef>
                  <a:spcPct val="0"/>
                </a:spcBef>
              </a:pPr>
              <a:t>88</a:t>
            </a:fld>
            <a:endParaRPr lang="en-AU" altLang="en-US">
              <a:solidFill>
                <a:srgbClr val="FFFFFF"/>
              </a:solidFill>
            </a:endParaRPr>
          </a:p>
        </p:txBody>
      </p:sp>
      <p:sp>
        <p:nvSpPr>
          <p:cNvPr id="87044"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87045"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AU" altLang="en-US" smtClean="0">
                <a:latin typeface="Arial" pitchFamily="34" charset="0"/>
                <a:ea typeface="ＭＳ Ｐゴシック" pitchFamily="34" charset="-128"/>
              </a:rPr>
              <a:t>DES (or any block cipher) forms a basic building block, which en/decrypts a fixed sized block of data. However to use these in practise, we usually need to handle arbitrary amounts of data, which may be available in advance (in which case a block mode is appropriate), and may only be available a bit/byte at a time (in which case a stream mode is used). </a:t>
            </a:r>
            <a:r>
              <a:rPr lang="en-US" altLang="en-US" smtClean="0">
                <a:latin typeface="Arial" pitchFamily="34" charset="0"/>
                <a:ea typeface="ＭＳ Ｐゴシック" pitchFamily="34" charset="-128"/>
              </a:rPr>
              <a:t>To apply a block cipher in a variety of applications, five "modes of operation" have been defined by NIST (SP 800-38A). In essence, a mode of operation is a technique for enhancing the effect of a cryptographic algorithm or adapting the algorithm for an application, such as applying a block cipher to a sequence of data blocks or a data stream. The five modes are intended to cover a wide variety of applications of encryption for which a block cipher could be used. These modes are intended for use with any symmetric block cipher, including triple DES and AES. . </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8"/>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EEADE17C-042A-4459-8C20-1827C67F03B8}" type="slidenum">
              <a:rPr lang="en-AU" altLang="en-US" smtClean="0">
                <a:solidFill>
                  <a:srgbClr val="000000"/>
                </a:solidFill>
                <a:latin typeface="Times New Roman" pitchFamily="18" charset="0"/>
              </a:rPr>
              <a:pPr eaLnBrk="1" hangingPunct="1">
                <a:spcBef>
                  <a:spcPct val="0"/>
                </a:spcBef>
              </a:pPr>
              <a:t>89</a:t>
            </a:fld>
            <a:endParaRPr lang="en-AU" altLang="en-US" smtClean="0">
              <a:solidFill>
                <a:srgbClr val="000000"/>
              </a:solidFill>
              <a:latin typeface="Times New Roman" pitchFamily="18" charset="0"/>
            </a:endParaRPr>
          </a:p>
        </p:txBody>
      </p:sp>
      <p:sp>
        <p:nvSpPr>
          <p:cNvPr id="13107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defTabSz="4572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defTabSz="4572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281265D3-7C09-49BD-A1D3-483CAE334232}" type="slidenum">
              <a:rPr lang="en-AU" altLang="en-US">
                <a:solidFill>
                  <a:srgbClr val="FFFFFF"/>
                </a:solidFill>
              </a:rPr>
              <a:pPr algn="r" eaLnBrk="1" hangingPunct="1">
                <a:spcBef>
                  <a:spcPct val="0"/>
                </a:spcBef>
              </a:pPr>
              <a:t>89</a:t>
            </a:fld>
            <a:endParaRPr lang="en-AU" altLang="en-US">
              <a:solidFill>
                <a:srgbClr val="FFFFFF"/>
              </a:solidFill>
            </a:endParaRPr>
          </a:p>
        </p:txBody>
      </p:sp>
      <p:sp>
        <p:nvSpPr>
          <p:cNvPr id="13107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31077"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Chapter 6 summary.</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BC23D48D-D6CB-45C4-BC0A-806633EBE8D1}" type="slidenum">
              <a:rPr lang="en-AU" altLang="en-US" smtClean="0">
                <a:solidFill>
                  <a:srgbClr val="000000"/>
                </a:solidFill>
                <a:latin typeface="Times New Roman" pitchFamily="18" charset="0"/>
              </a:rPr>
              <a:pPr eaLnBrk="1" hangingPunct="1">
                <a:spcBef>
                  <a:spcPct val="0"/>
                </a:spcBef>
              </a:pPr>
              <a:t>90</a:t>
            </a:fld>
            <a:endParaRPr lang="en-AU" altLang="en-US" smtClean="0">
              <a:solidFill>
                <a:srgbClr val="000000"/>
              </a:solidFill>
              <a:latin typeface="Times New Roman" pitchFamily="18" charset="0"/>
            </a:endParaRPr>
          </a:p>
        </p:txBody>
      </p:sp>
      <p:sp>
        <p:nvSpPr>
          <p:cNvPr id="5939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37FF4348-5AD7-4BD3-9BCD-1F698C9E3F4E}" type="slidenum">
              <a:rPr lang="en-AU" altLang="en-US">
                <a:solidFill>
                  <a:srgbClr val="FFFFFF"/>
                </a:solidFill>
              </a:rPr>
              <a:pPr algn="r" eaLnBrk="1" hangingPunct="1">
                <a:spcBef>
                  <a:spcPct val="0"/>
                </a:spcBef>
              </a:pPr>
              <a:t>90</a:t>
            </a:fld>
            <a:endParaRPr lang="en-AU" altLang="en-US">
              <a:solidFill>
                <a:srgbClr val="FFFFFF"/>
              </a:solidFill>
            </a:endParaRPr>
          </a:p>
        </p:txBody>
      </p:sp>
      <p:sp>
        <p:nvSpPr>
          <p:cNvPr id="5939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9397"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Random numbers play an important role in the use of encryption for various network security applications. In this section, we provide a brief overview of the use of random numbers in cryptography and network security and then focus on the principles of pseudorandom number generation. </a:t>
            </a:r>
            <a:r>
              <a:rPr lang="en-AU" altLang="en-US" smtClean="0">
                <a:latin typeface="Arial" pitchFamily="34" charset="0"/>
                <a:ea typeface="ＭＳ Ｐゴシック" pitchFamily="34" charset="-128"/>
              </a:rPr>
              <a:t>Getting good random numbers is important, but difficult. You don't want someone guessing the key you're using to protect your communications because your "random numbers" weren't (as happened in an early release of Netscape SSL). </a:t>
            </a:r>
            <a:r>
              <a:rPr lang="en-US" altLang="en-US" smtClean="0">
                <a:latin typeface="Arial" pitchFamily="34" charset="0"/>
                <a:ea typeface="ＭＳ Ｐゴシック" pitchFamily="34" charset="-128"/>
              </a:rPr>
              <a:t>Traditionally, the concern in the generation of a sequence of allegedly random numbers has been that the sequence of numbers be random in some well-defined statistical sense </a:t>
            </a:r>
            <a:r>
              <a:rPr lang="en-AU" altLang="en-US" smtClean="0">
                <a:latin typeface="Arial" pitchFamily="34" charset="0"/>
                <a:ea typeface="ＭＳ Ｐゴシック" pitchFamily="34" charset="-128"/>
              </a:rPr>
              <a:t>(with uniform distribution &amp; independent). </a:t>
            </a:r>
            <a:r>
              <a:rPr lang="en-US" altLang="en-US" smtClean="0">
                <a:latin typeface="Arial" pitchFamily="34" charset="0"/>
                <a:ea typeface="ＭＳ Ｐゴシック" pitchFamily="34" charset="-128"/>
              </a:rPr>
              <a:t>In applications such as reciprocal authentication, session key generation, and stream ciphers, the requirement is not just that the sequence of numbers be statistically random but that the successive members of the sequence are unpredictable </a:t>
            </a:r>
            <a:r>
              <a:rPr lang="en-AU" altLang="en-US" smtClean="0">
                <a:latin typeface="Arial" pitchFamily="34" charset="0"/>
                <a:ea typeface="ＭＳ Ｐゴシック" pitchFamily="34" charset="-128"/>
              </a:rPr>
              <a:t>(so that it is not possible to predict future values having observed previous values). </a:t>
            </a:r>
            <a:r>
              <a:rPr lang="en-US" altLang="en-US" smtClean="0">
                <a:latin typeface="Arial" pitchFamily="34" charset="0"/>
                <a:ea typeface="ＭＳ Ｐゴシック" pitchFamily="34" charset="-128"/>
              </a:rPr>
              <a:t>With "true" random sequences, each number is statistically independent of other numbers in the sequence and therefore unpredictable. However, as is discussed shortly, true random numbers are seldom used; rather, sequences of numbers that appear to be random are generated by some algorithm. </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F7CD87E1-E5A7-4701-8B2B-8EF2DA997A4C}" type="slidenum">
              <a:rPr lang="en-AU" altLang="en-US" smtClean="0">
                <a:solidFill>
                  <a:srgbClr val="000000"/>
                </a:solidFill>
                <a:latin typeface="Times New Roman" pitchFamily="18" charset="0"/>
              </a:rPr>
              <a:pPr eaLnBrk="1" hangingPunct="1">
                <a:spcBef>
                  <a:spcPct val="0"/>
                </a:spcBef>
              </a:pPr>
              <a:t>91</a:t>
            </a:fld>
            <a:endParaRPr lang="en-AU" altLang="en-US" smtClean="0">
              <a:solidFill>
                <a:srgbClr val="000000"/>
              </a:solidFill>
              <a:latin typeface="Times New Roman" pitchFamily="18" charset="0"/>
            </a:endParaRPr>
          </a:p>
        </p:txBody>
      </p:sp>
      <p:sp>
        <p:nvSpPr>
          <p:cNvPr id="6041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BCBBDB82-4A94-4BAA-8C36-1A7869014FEF}" type="slidenum">
              <a:rPr lang="en-AU" altLang="en-US">
                <a:solidFill>
                  <a:srgbClr val="FFFFFF"/>
                </a:solidFill>
              </a:rPr>
              <a:pPr algn="r" eaLnBrk="1" hangingPunct="1">
                <a:spcBef>
                  <a:spcPct val="0"/>
                </a:spcBef>
              </a:pPr>
              <a:t>91</a:t>
            </a:fld>
            <a:endParaRPr lang="en-AU" altLang="en-US">
              <a:solidFill>
                <a:srgbClr val="FFFFFF"/>
              </a:solidFill>
            </a:endParaRPr>
          </a:p>
        </p:txBody>
      </p:sp>
      <p:sp>
        <p:nvSpPr>
          <p:cNvPr id="6042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0421"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Random numbers play an important role in the use of encryption for various network security applications. In this section, we provide a brief overview of the use of random numbers in cryptography and network security and then focus on the principles of pseudorandom number generation. </a:t>
            </a:r>
            <a:r>
              <a:rPr lang="en-AU" altLang="en-US" smtClean="0">
                <a:latin typeface="Arial" pitchFamily="34" charset="0"/>
                <a:ea typeface="ＭＳ Ｐゴシック" pitchFamily="34" charset="-128"/>
              </a:rPr>
              <a:t>Getting good random numbers is important, but difficult. You don't want someone guessing the key you're using to protect your communications because your "random numbers" weren't (as happened in an early release of Netscape SSL). </a:t>
            </a:r>
            <a:r>
              <a:rPr lang="en-US" altLang="en-US" smtClean="0">
                <a:latin typeface="Arial" pitchFamily="34" charset="0"/>
                <a:ea typeface="ＭＳ Ｐゴシック" pitchFamily="34" charset="-128"/>
              </a:rPr>
              <a:t>Traditionally, the concern in the generation of a sequence of allegedly random numbers has been that the sequence of numbers be random in some well-defined statistical sense </a:t>
            </a:r>
            <a:r>
              <a:rPr lang="en-AU" altLang="en-US" smtClean="0">
                <a:latin typeface="Arial" pitchFamily="34" charset="0"/>
                <a:ea typeface="ＭＳ Ｐゴシック" pitchFamily="34" charset="-128"/>
              </a:rPr>
              <a:t>(with uniform distribution &amp; independent). </a:t>
            </a:r>
            <a:r>
              <a:rPr lang="en-US" altLang="en-US" smtClean="0">
                <a:latin typeface="Arial" pitchFamily="34" charset="0"/>
                <a:ea typeface="ＭＳ Ｐゴシック" pitchFamily="34" charset="-128"/>
              </a:rPr>
              <a:t>In applications such as reciprocal authentication, session key generation, and stream ciphers, the requirement is not just that the sequence of numbers be statistically random but that the successive members of the sequence are unpredictable </a:t>
            </a:r>
            <a:r>
              <a:rPr lang="en-AU" altLang="en-US" smtClean="0">
                <a:latin typeface="Arial" pitchFamily="34" charset="0"/>
                <a:ea typeface="ＭＳ Ｐゴシック" pitchFamily="34" charset="-128"/>
              </a:rPr>
              <a:t>(so that it is not possible to predict future values having observed previous values). </a:t>
            </a:r>
            <a:r>
              <a:rPr lang="en-US" altLang="en-US" smtClean="0">
                <a:latin typeface="Arial" pitchFamily="34" charset="0"/>
                <a:ea typeface="ＭＳ Ｐゴシック" pitchFamily="34" charset="-128"/>
              </a:rPr>
              <a:t>With "true" random sequences, each number is statistically independent of other numbers in the sequence and therefore unpredictable. However, as is discussed shortly, true random numbers are seldom used; rather, sequences of numbers that appear to be random are generated by some algorithm. </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32DBFA8B-0D07-46D8-8DC9-8E7219591DE3}" type="slidenum">
              <a:rPr lang="en-AU" altLang="en-US" smtClean="0">
                <a:solidFill>
                  <a:srgbClr val="000000"/>
                </a:solidFill>
                <a:latin typeface="Times New Roman" pitchFamily="18" charset="0"/>
              </a:rPr>
              <a:pPr eaLnBrk="1" hangingPunct="1">
                <a:spcBef>
                  <a:spcPct val="0"/>
                </a:spcBef>
              </a:pPr>
              <a:t>92</a:t>
            </a:fld>
            <a:endParaRPr lang="en-AU" altLang="en-US" smtClean="0">
              <a:solidFill>
                <a:srgbClr val="000000"/>
              </a:solidFill>
              <a:latin typeface="Times New Roman" pitchFamily="18" charset="0"/>
            </a:endParaRPr>
          </a:p>
        </p:txBody>
      </p:sp>
      <p:sp>
        <p:nvSpPr>
          <p:cNvPr id="6144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B19EB5EF-2BF9-40DF-84FE-C9314BF4A17C}" type="slidenum">
              <a:rPr lang="en-AU" altLang="en-US">
                <a:solidFill>
                  <a:srgbClr val="FFFFFF"/>
                </a:solidFill>
              </a:rPr>
              <a:pPr algn="r" eaLnBrk="1" hangingPunct="1">
                <a:spcBef>
                  <a:spcPct val="0"/>
                </a:spcBef>
              </a:pPr>
              <a:t>92</a:t>
            </a:fld>
            <a:endParaRPr lang="en-AU" altLang="en-US">
              <a:solidFill>
                <a:srgbClr val="FFFFFF"/>
              </a:solidFill>
            </a:endParaRPr>
          </a:p>
        </p:txBody>
      </p:sp>
      <p:sp>
        <p:nvSpPr>
          <p:cNvPr id="61444"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1445"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Random numbers play an important role in the use of encryption for various network security applications. In this section, we provide a brief overview of the use of random numbers in cryptography and network security and then focus on the principles of pseudorandom number generation. </a:t>
            </a:r>
            <a:r>
              <a:rPr lang="en-AU" altLang="en-US" smtClean="0">
                <a:latin typeface="Arial" pitchFamily="34" charset="0"/>
                <a:ea typeface="ＭＳ Ｐゴシック" pitchFamily="34" charset="-128"/>
              </a:rPr>
              <a:t>Getting good random numbers is important, but difficult. You don't want someone guessing the key you're using to protect your communications because your "random numbers" weren't (as happened in an early release of Netscape SSL). </a:t>
            </a:r>
            <a:r>
              <a:rPr lang="en-US" altLang="en-US" smtClean="0">
                <a:latin typeface="Arial" pitchFamily="34" charset="0"/>
                <a:ea typeface="ＭＳ Ｐゴシック" pitchFamily="34" charset="-128"/>
              </a:rPr>
              <a:t>Traditionally, the concern in the generation of a sequence of allegedly random numbers has been that the sequence of numbers be random in some well-defined statistical sense </a:t>
            </a:r>
            <a:r>
              <a:rPr lang="en-AU" altLang="en-US" smtClean="0">
                <a:latin typeface="Arial" pitchFamily="34" charset="0"/>
                <a:ea typeface="ＭＳ Ｐゴシック" pitchFamily="34" charset="-128"/>
              </a:rPr>
              <a:t>(with uniform distribution &amp; independent). </a:t>
            </a:r>
            <a:r>
              <a:rPr lang="en-US" altLang="en-US" smtClean="0">
                <a:latin typeface="Arial" pitchFamily="34" charset="0"/>
                <a:ea typeface="ＭＳ Ｐゴシック" pitchFamily="34" charset="-128"/>
              </a:rPr>
              <a:t>In applications such as reciprocal authentication, session key generation, and stream ciphers, the requirement is not just that the sequence of numbers be statistically random but that the successive members of the sequence are unpredictable </a:t>
            </a:r>
            <a:r>
              <a:rPr lang="en-AU" altLang="en-US" smtClean="0">
                <a:latin typeface="Arial" pitchFamily="34" charset="0"/>
                <a:ea typeface="ＭＳ Ｐゴシック" pitchFamily="34" charset="-128"/>
              </a:rPr>
              <a:t>(so that it is not possible to predict future values having observed previous values). </a:t>
            </a:r>
            <a:r>
              <a:rPr lang="en-US" altLang="en-US" smtClean="0">
                <a:latin typeface="Arial" pitchFamily="34" charset="0"/>
                <a:ea typeface="ＭＳ Ｐゴシック" pitchFamily="34" charset="-128"/>
              </a:rPr>
              <a:t>With "true" random sequences, each number is statistically independent of other numbers in the sequence and therefore unpredictable. However, as is discussed shortly, true random numbers are seldom used; rather, sequences of numbers that appear to be random are generated by some algorithm. </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42001F0F-30DC-4230-AC43-4609C2F3FF55}" type="slidenum">
              <a:rPr lang="en-AU" altLang="en-US" smtClean="0">
                <a:solidFill>
                  <a:srgbClr val="000000"/>
                </a:solidFill>
                <a:latin typeface="Times New Roman" pitchFamily="18" charset="0"/>
              </a:rPr>
              <a:pPr eaLnBrk="1" hangingPunct="1">
                <a:spcBef>
                  <a:spcPct val="0"/>
                </a:spcBef>
              </a:pPr>
              <a:t>93</a:t>
            </a:fld>
            <a:endParaRPr lang="en-AU" altLang="en-US" smtClean="0">
              <a:solidFill>
                <a:srgbClr val="000000"/>
              </a:solidFill>
              <a:latin typeface="Times New Roman" pitchFamily="18" charset="0"/>
            </a:endParaRPr>
          </a:p>
        </p:txBody>
      </p:sp>
      <p:sp>
        <p:nvSpPr>
          <p:cNvPr id="6246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BF450ED0-9223-486C-8DB4-9BF3BFDE7422}" type="slidenum">
              <a:rPr lang="en-AU" altLang="en-US">
                <a:solidFill>
                  <a:srgbClr val="FFFFFF"/>
                </a:solidFill>
              </a:rPr>
              <a:pPr algn="r" eaLnBrk="1" hangingPunct="1">
                <a:spcBef>
                  <a:spcPct val="0"/>
                </a:spcBef>
              </a:pPr>
              <a:t>93</a:t>
            </a:fld>
            <a:endParaRPr lang="en-AU" altLang="en-US">
              <a:solidFill>
                <a:srgbClr val="FFFFFF"/>
              </a:solidFill>
            </a:endParaRPr>
          </a:p>
        </p:txBody>
      </p:sp>
      <p:sp>
        <p:nvSpPr>
          <p:cNvPr id="6246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2469"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Random numbers play an important role in the use of encryption for various network security applications. In this section, we provide a brief overview of the use of random numbers in cryptography and network security and then focus on the principles of pseudorandom number generation. </a:t>
            </a:r>
            <a:r>
              <a:rPr lang="en-AU" altLang="en-US" smtClean="0">
                <a:latin typeface="Arial" pitchFamily="34" charset="0"/>
                <a:ea typeface="ＭＳ Ｐゴシック" pitchFamily="34" charset="-128"/>
              </a:rPr>
              <a:t>Getting good random numbers is important, but difficult. You don't want someone guessing the key you're using to protect your communications because your "random numbers" weren't (as happened in an early release of Netscape SSL). </a:t>
            </a:r>
            <a:r>
              <a:rPr lang="en-US" altLang="en-US" smtClean="0">
                <a:latin typeface="Arial" pitchFamily="34" charset="0"/>
                <a:ea typeface="ＭＳ Ｐゴシック" pitchFamily="34" charset="-128"/>
              </a:rPr>
              <a:t>Traditionally, the concern in the generation of a sequence of allegedly random numbers has been that the sequence of numbers be random in some well-defined statistical sense </a:t>
            </a:r>
            <a:r>
              <a:rPr lang="en-AU" altLang="en-US" smtClean="0">
                <a:latin typeface="Arial" pitchFamily="34" charset="0"/>
                <a:ea typeface="ＭＳ Ｐゴシック" pitchFamily="34" charset="-128"/>
              </a:rPr>
              <a:t>(with uniform distribution &amp; independent). </a:t>
            </a:r>
            <a:r>
              <a:rPr lang="en-US" altLang="en-US" smtClean="0">
                <a:latin typeface="Arial" pitchFamily="34" charset="0"/>
                <a:ea typeface="ＭＳ Ｐゴシック" pitchFamily="34" charset="-128"/>
              </a:rPr>
              <a:t>In applications such as reciprocal authentication, session key generation, and stream ciphers, the requirement is not just that the sequence of numbers be statistically random but that the successive members of the sequence are unpredictable </a:t>
            </a:r>
            <a:r>
              <a:rPr lang="en-AU" altLang="en-US" smtClean="0">
                <a:latin typeface="Arial" pitchFamily="34" charset="0"/>
                <a:ea typeface="ＭＳ Ｐゴシック" pitchFamily="34" charset="-128"/>
              </a:rPr>
              <a:t>(so that it is not possible to predict future values having observed previous values). </a:t>
            </a:r>
            <a:r>
              <a:rPr lang="en-US" altLang="en-US" smtClean="0">
                <a:latin typeface="Arial" pitchFamily="34" charset="0"/>
                <a:ea typeface="ＭＳ Ｐゴシック" pitchFamily="34" charset="-128"/>
              </a:rPr>
              <a:t>With "true" random sequences, each number is statistically independent of other numbers in the sequence and therefore unpredictable. However, as is discussed shortly, true random numbers are seldom used; rather, sequences of numbers that appear to be random are generated by some algorithm. </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A8A79C89-7190-4A1C-89E8-8AFFCF5334A1}" type="slidenum">
              <a:rPr lang="en-AU" altLang="en-US" smtClean="0">
                <a:solidFill>
                  <a:srgbClr val="000000"/>
                </a:solidFill>
                <a:latin typeface="Times New Roman" pitchFamily="18" charset="0"/>
              </a:rPr>
              <a:pPr eaLnBrk="1" hangingPunct="1">
                <a:spcBef>
                  <a:spcPct val="0"/>
                </a:spcBef>
              </a:pPr>
              <a:t>94</a:t>
            </a:fld>
            <a:endParaRPr lang="en-AU" altLang="en-US" smtClean="0">
              <a:solidFill>
                <a:srgbClr val="000000"/>
              </a:solidFill>
              <a:latin typeface="Times New Roman" pitchFamily="18" charset="0"/>
            </a:endParaRPr>
          </a:p>
        </p:txBody>
      </p:sp>
      <p:sp>
        <p:nvSpPr>
          <p:cNvPr id="6349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7EE65262-2539-4ABE-9F3D-FF46F2C91503}" type="slidenum">
              <a:rPr lang="en-AU" altLang="en-US">
                <a:solidFill>
                  <a:srgbClr val="FFFFFF"/>
                </a:solidFill>
              </a:rPr>
              <a:pPr algn="r" eaLnBrk="1" hangingPunct="1">
                <a:spcBef>
                  <a:spcPct val="0"/>
                </a:spcBef>
              </a:pPr>
              <a:t>94</a:t>
            </a:fld>
            <a:endParaRPr lang="en-AU" altLang="en-US">
              <a:solidFill>
                <a:srgbClr val="FFFFFF"/>
              </a:solidFill>
            </a:endParaRPr>
          </a:p>
        </p:txBody>
      </p:sp>
      <p:sp>
        <p:nvSpPr>
          <p:cNvPr id="6349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3493"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Random numbers play an important role in the use of encryption for various network security applications. In this section, we provide a brief overview of the use of random numbers in cryptography and network security and then focus on the principles of pseudorandom number generation. </a:t>
            </a:r>
            <a:r>
              <a:rPr lang="en-AU" altLang="en-US" smtClean="0">
                <a:latin typeface="Arial" pitchFamily="34" charset="0"/>
                <a:ea typeface="ＭＳ Ｐゴシック" pitchFamily="34" charset="-128"/>
              </a:rPr>
              <a:t>Getting good random numbers is important, but difficult. You don't want someone guessing the key you're using to protect your communications because your "random numbers" weren't (as happened in an early release of Netscape SSL). </a:t>
            </a:r>
            <a:r>
              <a:rPr lang="en-US" altLang="en-US" smtClean="0">
                <a:latin typeface="Arial" pitchFamily="34" charset="0"/>
                <a:ea typeface="ＭＳ Ｐゴシック" pitchFamily="34" charset="-128"/>
              </a:rPr>
              <a:t>Traditionally, the concern in the generation of a sequence of allegedly random numbers has been that the sequence of numbers be random in some well-defined statistical sense </a:t>
            </a:r>
            <a:r>
              <a:rPr lang="en-AU" altLang="en-US" smtClean="0">
                <a:latin typeface="Arial" pitchFamily="34" charset="0"/>
                <a:ea typeface="ＭＳ Ｐゴシック" pitchFamily="34" charset="-128"/>
              </a:rPr>
              <a:t>(with uniform distribution &amp; independent). </a:t>
            </a:r>
            <a:r>
              <a:rPr lang="en-US" altLang="en-US" smtClean="0">
                <a:latin typeface="Arial" pitchFamily="34" charset="0"/>
                <a:ea typeface="ＭＳ Ｐゴシック" pitchFamily="34" charset="-128"/>
              </a:rPr>
              <a:t>In applications such as reciprocal authentication, session key generation, and stream ciphers, the requirement is not just that the sequence of numbers be statistically random but that the successive members of the sequence are unpredictable </a:t>
            </a:r>
            <a:r>
              <a:rPr lang="en-AU" altLang="en-US" smtClean="0">
                <a:latin typeface="Arial" pitchFamily="34" charset="0"/>
                <a:ea typeface="ＭＳ Ｐゴシック" pitchFamily="34" charset="-128"/>
              </a:rPr>
              <a:t>(so that it is not possible to predict future values having observed previous values). </a:t>
            </a:r>
            <a:r>
              <a:rPr lang="en-US" altLang="en-US" smtClean="0">
                <a:latin typeface="Arial" pitchFamily="34" charset="0"/>
                <a:ea typeface="ＭＳ Ｐゴシック" pitchFamily="34" charset="-128"/>
              </a:rPr>
              <a:t>With "true" random sequences, each number is statistically independent of other numbers in the sequence and therefore unpredictable. However, as is discussed shortly, true random numbers are seldom used; rather, sequences of numbers that appear to be random are generated by some algorithm. </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6DBAC161-4BD5-4C39-A37B-70972E2D8029}" type="slidenum">
              <a:rPr lang="en-AU" altLang="en-US" smtClean="0">
                <a:solidFill>
                  <a:srgbClr val="000000"/>
                </a:solidFill>
                <a:latin typeface="Times New Roman" pitchFamily="18" charset="0"/>
              </a:rPr>
              <a:pPr eaLnBrk="1" hangingPunct="1">
                <a:spcBef>
                  <a:spcPct val="0"/>
                </a:spcBef>
              </a:pPr>
              <a:t>95</a:t>
            </a:fld>
            <a:endParaRPr lang="en-AU" altLang="en-US" smtClean="0">
              <a:solidFill>
                <a:srgbClr val="000000"/>
              </a:solidFill>
              <a:latin typeface="Times New Roman" pitchFamily="18" charset="0"/>
            </a:endParaRPr>
          </a:p>
        </p:txBody>
      </p:sp>
      <p:sp>
        <p:nvSpPr>
          <p:cNvPr id="6451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DEA53BA8-5822-420F-820B-43B41E599553}" type="slidenum">
              <a:rPr lang="en-AU" altLang="en-US">
                <a:solidFill>
                  <a:srgbClr val="FFFFFF"/>
                </a:solidFill>
              </a:rPr>
              <a:pPr algn="r" eaLnBrk="1" hangingPunct="1">
                <a:spcBef>
                  <a:spcPct val="0"/>
                </a:spcBef>
              </a:pPr>
              <a:t>95</a:t>
            </a:fld>
            <a:endParaRPr lang="en-AU" altLang="en-US">
              <a:solidFill>
                <a:srgbClr val="FFFFFF"/>
              </a:solidFill>
            </a:endParaRPr>
          </a:p>
        </p:txBody>
      </p:sp>
      <p:sp>
        <p:nvSpPr>
          <p:cNvPr id="6451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4517"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Cryptographic applications typically make use of deterministic algorithmic techniques for random number generation, producing sequences of numbers that are not statistically random, but if the algorithm is good, the resulting sequences will pass many reasonable tests of randomness. Such numbers are referred to as pseudorandom numbers, created by “</a:t>
            </a:r>
            <a:r>
              <a:rPr lang="en-AU" altLang="en-US" smtClean="0">
                <a:latin typeface="Arial" pitchFamily="34" charset="0"/>
                <a:ea typeface="ＭＳ Ｐゴシック" pitchFamily="34" charset="-128"/>
              </a:rPr>
              <a:t>Pseudorandom Number Generators (PRNGs)”.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2431D0E6-799C-4B24-BCC7-5D787E30AD90}" type="slidenum">
              <a:rPr lang="en-AU" altLang="en-US" smtClean="0">
                <a:solidFill>
                  <a:srgbClr val="000000"/>
                </a:solidFill>
                <a:latin typeface="Times New Roman" pitchFamily="18" charset="0"/>
              </a:rPr>
              <a:pPr eaLnBrk="1" hangingPunct="1">
                <a:spcBef>
                  <a:spcPct val="0"/>
                </a:spcBef>
              </a:pPr>
              <a:t>96</a:t>
            </a:fld>
            <a:endParaRPr lang="en-AU" altLang="en-US" smtClean="0">
              <a:solidFill>
                <a:srgbClr val="000000"/>
              </a:solidFill>
              <a:latin typeface="Times New Roman" pitchFamily="18" charset="0"/>
            </a:endParaRPr>
          </a:p>
        </p:txBody>
      </p:sp>
      <p:sp>
        <p:nvSpPr>
          <p:cNvPr id="6553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7A302166-59BE-43C1-A2C4-406FBFB86701}" type="slidenum">
              <a:rPr lang="en-AU" altLang="en-US">
                <a:solidFill>
                  <a:srgbClr val="FFFFFF"/>
                </a:solidFill>
              </a:rPr>
              <a:pPr algn="r" eaLnBrk="1" hangingPunct="1">
                <a:spcBef>
                  <a:spcPct val="0"/>
                </a:spcBef>
              </a:pPr>
              <a:t>96</a:t>
            </a:fld>
            <a:endParaRPr lang="en-AU" altLang="en-US">
              <a:solidFill>
                <a:srgbClr val="FFFFFF"/>
              </a:solidFill>
            </a:endParaRPr>
          </a:p>
        </p:txBody>
      </p:sp>
      <p:sp>
        <p:nvSpPr>
          <p:cNvPr id="6554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5541"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Cryptographic applications typically make use of deterministic algorithmic techniques for random number generation, producing sequences of numbers that are not statistically random, but if the algorithm is good, the resulting sequences will pass many reasonable tests of randomness. Such numbers are referred to as pseudorandom numbers, created by “</a:t>
            </a:r>
            <a:r>
              <a:rPr lang="en-AU" altLang="en-US" smtClean="0">
                <a:latin typeface="Arial" pitchFamily="34" charset="0"/>
                <a:ea typeface="ＭＳ Ｐゴシック" pitchFamily="34" charset="-128"/>
              </a:rPr>
              <a:t>Pseudorandom Number Generators (PRNGs)”.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95741118-88CA-4666-8443-DE04BFF527D1}" type="slidenum">
              <a:rPr lang="en-AU" altLang="en-US" smtClean="0">
                <a:solidFill>
                  <a:srgbClr val="000000"/>
                </a:solidFill>
                <a:latin typeface="Times New Roman" pitchFamily="18" charset="0"/>
              </a:rPr>
              <a:pPr eaLnBrk="1" hangingPunct="1">
                <a:spcBef>
                  <a:spcPct val="0"/>
                </a:spcBef>
              </a:pPr>
              <a:t>97</a:t>
            </a:fld>
            <a:endParaRPr lang="en-AU" altLang="en-US" smtClean="0">
              <a:solidFill>
                <a:srgbClr val="000000"/>
              </a:solidFill>
              <a:latin typeface="Times New Roman" pitchFamily="18" charset="0"/>
            </a:endParaRPr>
          </a:p>
        </p:txBody>
      </p:sp>
      <p:sp>
        <p:nvSpPr>
          <p:cNvPr id="6656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308B3D90-DC52-44F7-982A-2A4FC2BCB6A7}" type="slidenum">
              <a:rPr lang="en-AU" altLang="en-US">
                <a:solidFill>
                  <a:srgbClr val="FFFFFF"/>
                </a:solidFill>
              </a:rPr>
              <a:pPr algn="r" eaLnBrk="1" hangingPunct="1">
                <a:spcBef>
                  <a:spcPct val="0"/>
                </a:spcBef>
              </a:pPr>
              <a:t>97</a:t>
            </a:fld>
            <a:endParaRPr lang="en-AU" altLang="en-US">
              <a:solidFill>
                <a:srgbClr val="FFFFFF"/>
              </a:solidFill>
            </a:endParaRPr>
          </a:p>
        </p:txBody>
      </p:sp>
      <p:sp>
        <p:nvSpPr>
          <p:cNvPr id="66564"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6565"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Cryptographic applications typically make use of deterministic algorithmic techniques for random number generation, producing sequences of numbers that are not statistically random, but if the algorithm is good, the resulting sequences will pass many reasonable tests of randomness. Such numbers are referred to as pseudorandom numbers, created by “</a:t>
            </a:r>
            <a:r>
              <a:rPr lang="en-AU" altLang="en-US" smtClean="0">
                <a:latin typeface="Arial" pitchFamily="34" charset="0"/>
                <a:ea typeface="ＭＳ Ｐゴシック" pitchFamily="34" charset="-128"/>
              </a:rPr>
              <a:t>Pseudorandom Number Generators (PRNGs)”.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13D86C88-D79B-49CE-8E21-69757D5D5713}" type="slidenum">
              <a:rPr lang="en-AU" altLang="en-US" smtClean="0">
                <a:solidFill>
                  <a:srgbClr val="000000"/>
                </a:solidFill>
                <a:latin typeface="Times New Roman" pitchFamily="18" charset="0"/>
              </a:rPr>
              <a:pPr eaLnBrk="1" hangingPunct="1">
                <a:spcBef>
                  <a:spcPct val="0"/>
                </a:spcBef>
              </a:pPr>
              <a:t>98</a:t>
            </a:fld>
            <a:endParaRPr lang="en-AU" altLang="en-US" smtClean="0">
              <a:solidFill>
                <a:srgbClr val="000000"/>
              </a:solidFill>
              <a:latin typeface="Times New Roman" pitchFamily="18" charset="0"/>
            </a:endParaRPr>
          </a:p>
        </p:txBody>
      </p:sp>
      <p:sp>
        <p:nvSpPr>
          <p:cNvPr id="6758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EF6BAE94-BB3B-44B2-9745-DC1D9D96204F}" type="slidenum">
              <a:rPr lang="en-AU" altLang="en-US">
                <a:solidFill>
                  <a:srgbClr val="FFFFFF"/>
                </a:solidFill>
              </a:rPr>
              <a:pPr algn="r" eaLnBrk="1" hangingPunct="1">
                <a:spcBef>
                  <a:spcPct val="0"/>
                </a:spcBef>
              </a:pPr>
              <a:t>98</a:t>
            </a:fld>
            <a:endParaRPr lang="en-AU" altLang="en-US">
              <a:solidFill>
                <a:srgbClr val="FFFFFF"/>
              </a:solidFill>
            </a:endParaRPr>
          </a:p>
        </p:txBody>
      </p:sp>
      <p:sp>
        <p:nvSpPr>
          <p:cNvPr id="6758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7589"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Cryptographic applications typically make use of deterministic algorithmic techniques for random number generation, producing sequences of numbers that are not statistically random, but if the algorithm is good, the resulting sequences will pass many reasonable tests of randomness. Such numbers are referred to as pseudorandom numbers, created by “</a:t>
            </a:r>
            <a:r>
              <a:rPr lang="en-AU" altLang="en-US" smtClean="0">
                <a:latin typeface="Arial" pitchFamily="34" charset="0"/>
                <a:ea typeface="ＭＳ Ｐゴシック" pitchFamily="34" charset="-128"/>
              </a:rPr>
              <a:t>Pseudorandom Number Generators (PRNGs)”.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9106D9DC-EEAB-4B0A-BBA6-E4A7DBDB774E}" type="slidenum">
              <a:rPr lang="en-AU" altLang="en-US" smtClean="0">
                <a:solidFill>
                  <a:srgbClr val="000000"/>
                </a:solidFill>
                <a:latin typeface="Times New Roman" pitchFamily="18" charset="0"/>
              </a:rPr>
              <a:pPr eaLnBrk="1" hangingPunct="1">
                <a:spcBef>
                  <a:spcPct val="0"/>
                </a:spcBef>
              </a:pPr>
              <a:t>99</a:t>
            </a:fld>
            <a:endParaRPr lang="en-AU" altLang="en-US" smtClean="0">
              <a:solidFill>
                <a:srgbClr val="000000"/>
              </a:solidFill>
              <a:latin typeface="Times New Roman" pitchFamily="18" charset="0"/>
            </a:endParaRPr>
          </a:p>
        </p:txBody>
      </p:sp>
      <p:sp>
        <p:nvSpPr>
          <p:cNvPr id="6861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2B23B10C-126E-4DC7-AF24-19651520BACB}" type="slidenum">
              <a:rPr lang="en-AU" altLang="en-US">
                <a:solidFill>
                  <a:srgbClr val="FFFFFF"/>
                </a:solidFill>
              </a:rPr>
              <a:pPr algn="r" eaLnBrk="1" hangingPunct="1">
                <a:spcBef>
                  <a:spcPct val="0"/>
                </a:spcBef>
              </a:pPr>
              <a:t>99</a:t>
            </a:fld>
            <a:endParaRPr lang="en-AU" altLang="en-US">
              <a:solidFill>
                <a:srgbClr val="FFFFFF"/>
              </a:solidFill>
            </a:endParaRPr>
          </a:p>
        </p:txBody>
      </p:sp>
      <p:sp>
        <p:nvSpPr>
          <p:cNvPr id="6861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8613"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Cryptographic applications typically make use of deterministic algorithmic techniques for random number generation, producing sequences of numbers that are not statistically random, but if the algorithm is good, the resulting sequences will pass many reasonable tests of randomness. Such numbers are referred to as pseudorandom numbers, created by “</a:t>
            </a:r>
            <a:r>
              <a:rPr lang="en-AU" altLang="en-US" smtClean="0">
                <a:latin typeface="Arial" pitchFamily="34" charset="0"/>
                <a:ea typeface="ＭＳ Ｐゴシック" pitchFamily="34" charset="-128"/>
              </a:rPr>
              <a:t>Pseudorandom Number Generators (PRNGs)”.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723900" algn="l"/>
                <a:tab pos="1447800" algn="l"/>
                <a:tab pos="2171700" algn="l"/>
                <a:tab pos="28956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723900" algn="l"/>
                <a:tab pos="1447800" algn="l"/>
                <a:tab pos="2171700" algn="l"/>
                <a:tab pos="2895600" algn="l"/>
              </a:tabLst>
              <a:defRPr sz="1200">
                <a:solidFill>
                  <a:schemeClr val="tx1"/>
                </a:solidFill>
                <a:latin typeface="Arial" pitchFamily="34" charset="0"/>
                <a:ea typeface="ＭＳ Ｐゴシック" pitchFamily="34" charset="-128"/>
              </a:defRPr>
            </a:lvl9pPr>
          </a:lstStyle>
          <a:p>
            <a:pPr eaLnBrk="1" hangingPunct="1">
              <a:spcBef>
                <a:spcPct val="0"/>
              </a:spcBef>
            </a:pPr>
            <a:fld id="{26779805-58A7-4F73-877D-5CA32C808685}" type="slidenum">
              <a:rPr lang="en-AU" altLang="en-US" smtClean="0">
                <a:solidFill>
                  <a:srgbClr val="000000"/>
                </a:solidFill>
                <a:latin typeface="Times New Roman" pitchFamily="18" charset="0"/>
              </a:rPr>
              <a:pPr eaLnBrk="1" hangingPunct="1">
                <a:spcBef>
                  <a:spcPct val="0"/>
                </a:spcBef>
              </a:pPr>
              <a:t>100</a:t>
            </a:fld>
            <a:endParaRPr lang="en-AU" altLang="en-US" smtClean="0">
              <a:solidFill>
                <a:srgbClr val="000000"/>
              </a:solidFill>
              <a:latin typeface="Times New Roman" pitchFamily="18" charset="0"/>
            </a:endParaRPr>
          </a:p>
        </p:txBody>
      </p:sp>
      <p:sp>
        <p:nvSpPr>
          <p:cNvPr id="10445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92B108E9-BE11-4B7C-93B8-20EB28A34C60}" type="slidenum">
              <a:rPr lang="en-AU" altLang="en-US">
                <a:solidFill>
                  <a:srgbClr val="FFFFFF"/>
                </a:solidFill>
              </a:rPr>
              <a:pPr algn="r" eaLnBrk="1" hangingPunct="1">
                <a:spcBef>
                  <a:spcPct val="0"/>
                </a:spcBef>
              </a:pPr>
              <a:t>100</a:t>
            </a:fld>
            <a:endParaRPr lang="en-AU" altLang="en-US">
              <a:solidFill>
                <a:srgbClr val="FFFFFF"/>
              </a:solidFill>
            </a:endParaRPr>
          </a:p>
        </p:txBody>
      </p:sp>
      <p:sp>
        <p:nvSpPr>
          <p:cNvPr id="10445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04453" name="Text Box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latin typeface="Arial" pitchFamily="34" charset="0"/>
                <a:ea typeface="ＭＳ Ｐゴシック" pitchFamily="34" charset="-128"/>
              </a:rPr>
              <a:t>Chapter 7 summary.</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68666733-A1B1-402E-BB28-0D44619A7E8A}" type="slidenum">
              <a:rPr lang="en-AU" altLang="en-US" smtClean="0"/>
              <a:pPr eaLnBrk="1" hangingPunct="1">
                <a:spcBef>
                  <a:spcPct val="0"/>
                </a:spcBef>
              </a:pPr>
              <a:t>101</a:t>
            </a:fld>
            <a:endParaRPr lang="en-AU" alt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development of public-key cryptography is the greatest and perhaps the only true revolution in the entire history of cryptography. From its earliest beginnings to modern times, virtually all cryptographic systems have been based on the elementary tools of substitution and permutation</a:t>
            </a:r>
            <a:r>
              <a:rPr lang="en-AU" altLang="en-US" smtClean="0">
                <a:latin typeface="Arial" pitchFamily="34" charset="0"/>
                <a:ea typeface="ＭＳ Ｐゴシック" pitchFamily="34" charset="-128"/>
              </a:rPr>
              <a:t>, and can be classed as private/secret/single key (symmetric) systems. All classical, and modern block and stream ciphers are of this form.</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B0DAE74-9115-4D46-9025-B8657B7A08E3}" type="slidenum">
              <a:rPr lang="en-AU" altLang="en-US" smtClean="0"/>
              <a:pPr eaLnBrk="1" hangingPunct="1">
                <a:spcBef>
                  <a:spcPct val="0"/>
                </a:spcBef>
              </a:pPr>
              <a:t>102</a:t>
            </a:fld>
            <a:endParaRPr lang="en-AU"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development of public-key cryptography is the greatest and perhaps the only true revolution in the entire history of cryptography. From its earliest beginnings to modern times, virtually all cryptographic systems have been based on the elementary tools of substitution and permutation</a:t>
            </a:r>
            <a:r>
              <a:rPr lang="en-AU" altLang="en-US" smtClean="0">
                <a:latin typeface="Arial" pitchFamily="34" charset="0"/>
                <a:ea typeface="ＭＳ Ｐゴシック" pitchFamily="34" charset="-128"/>
              </a:rPr>
              <a:t>, and can be classed as private/secret/single key (symmetric) systems. All classical, and modern block and stream ciphers are of this form.</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92F4D0E-5FF3-4517-BE85-7469EE6D7836}" type="slidenum">
              <a:rPr lang="en-AU" altLang="en-US" smtClean="0"/>
              <a:pPr eaLnBrk="1" hangingPunct="1">
                <a:spcBef>
                  <a:spcPct val="0"/>
                </a:spcBef>
              </a:pPr>
              <a:t>103</a:t>
            </a:fld>
            <a:endParaRPr lang="en-AU" alt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development of public-key cryptography is the greatest and perhaps the only true revolution in the entire history of cryptography. From its earliest beginnings to modern times, virtually all cryptographic systems have been based on the elementary tools of substitution and permutation</a:t>
            </a:r>
            <a:r>
              <a:rPr lang="en-AU" altLang="en-US" smtClean="0">
                <a:latin typeface="Arial" pitchFamily="34" charset="0"/>
                <a:ea typeface="ＭＳ Ｐゴシック" pitchFamily="34" charset="-128"/>
              </a:rPr>
              <a:t>, and can be classed as private/secret/single key (symmetric) systems. All classical, and modern block and stream ciphers are of this form.</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C4430F1-1ACA-4902-880D-9804494F9042}" type="slidenum">
              <a:rPr lang="en-AU" altLang="en-US" smtClean="0"/>
              <a:pPr eaLnBrk="1" hangingPunct="1">
                <a:spcBef>
                  <a:spcPct val="0"/>
                </a:spcBef>
              </a:pPr>
              <a:t>104</a:t>
            </a:fld>
            <a:endParaRPr lang="en-AU"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Will now discuss the radically different </a:t>
            </a:r>
            <a:r>
              <a:rPr lang="en-AU" altLang="en-US" b="1" smtClean="0">
                <a:latin typeface="Arial" pitchFamily="34" charset="0"/>
                <a:ea typeface="ＭＳ Ｐゴシック" pitchFamily="34" charset="-128"/>
                <a:cs typeface="Arial" pitchFamily="34" charset="0"/>
              </a:rPr>
              <a:t>public key</a:t>
            </a:r>
            <a:r>
              <a:rPr lang="en-AU" altLang="en-US" smtClean="0">
                <a:latin typeface="Arial" pitchFamily="34" charset="0"/>
                <a:ea typeface="ＭＳ Ｐゴシック" pitchFamily="34" charset="-128"/>
                <a:cs typeface="Arial" pitchFamily="34" charset="0"/>
              </a:rPr>
              <a:t> systems, in which </a:t>
            </a:r>
            <a:r>
              <a:rPr lang="en-AU" altLang="en-US" b="1" smtClean="0">
                <a:latin typeface="Arial" pitchFamily="34" charset="0"/>
                <a:ea typeface="ＭＳ Ｐゴシック" pitchFamily="34" charset="-128"/>
                <a:cs typeface="Arial" pitchFamily="34" charset="0"/>
              </a:rPr>
              <a:t>two keys</a:t>
            </a:r>
            <a:r>
              <a:rPr lang="en-AU" altLang="en-US" smtClean="0">
                <a:latin typeface="Arial" pitchFamily="34" charset="0"/>
                <a:ea typeface="ＭＳ Ｐゴシック" pitchFamily="34" charset="-128"/>
                <a:cs typeface="Arial" pitchFamily="34" charset="0"/>
              </a:rPr>
              <a:t> are used. </a:t>
            </a:r>
            <a:r>
              <a:rPr lang="en-US" altLang="en-US" smtClean="0">
                <a:latin typeface="Arial" pitchFamily="34" charset="0"/>
                <a:ea typeface="ＭＳ Ｐゴシック" pitchFamily="34" charset="-128"/>
                <a:cs typeface="Arial" pitchFamily="34" charset="0"/>
              </a:rPr>
              <a:t>Public-key cryptography provides a radical departure from all that has gone before. The development of public-key cryptography is the greatest and perhaps the only true revolution in the entire history of cryptography. It is asymmetric, involving the use of two separate keys, in contrast to symmetric encryption, that uses only one key. </a:t>
            </a:r>
            <a:r>
              <a:rPr lang="en-AU" altLang="en-US" smtClean="0">
                <a:latin typeface="Arial" pitchFamily="34" charset="0"/>
                <a:ea typeface="ＭＳ Ｐゴシック" pitchFamily="34" charset="-128"/>
                <a:cs typeface="Arial" pitchFamily="34" charset="0"/>
              </a:rPr>
              <a:t>Anyone knowing the public key can encrypt messages or verify signatures, but </a:t>
            </a:r>
            <a:r>
              <a:rPr lang="en-AU" altLang="en-US" b="1" smtClean="0">
                <a:latin typeface="Arial" pitchFamily="34" charset="0"/>
                <a:ea typeface="ＭＳ Ｐゴシック" pitchFamily="34" charset="-128"/>
                <a:cs typeface="Arial" pitchFamily="34" charset="0"/>
              </a:rPr>
              <a:t>cannot</a:t>
            </a:r>
            <a:r>
              <a:rPr lang="en-AU" altLang="en-US" smtClean="0">
                <a:latin typeface="Arial" pitchFamily="34" charset="0"/>
                <a:ea typeface="ＭＳ Ｐゴシック" pitchFamily="34" charset="-128"/>
                <a:cs typeface="Arial" pitchFamily="34" charset="0"/>
              </a:rPr>
              <a:t> decrypt messages or create signatures, counter-intuitive though this may seem. </a:t>
            </a:r>
            <a:r>
              <a:rPr lang="en-US" altLang="en-US" smtClean="0">
                <a:latin typeface="Arial" pitchFamily="34" charset="0"/>
                <a:ea typeface="ＭＳ Ｐゴシック" pitchFamily="34" charset="-128"/>
                <a:cs typeface="Arial" pitchFamily="34" charset="0"/>
              </a:rPr>
              <a:t>The use of two keys has profound consequences in the areas of confidentiality, key distribution, and authentication. </a:t>
            </a:r>
            <a:r>
              <a:rPr lang="en-AU" altLang="en-US" smtClean="0">
                <a:latin typeface="Arial" pitchFamily="34" charset="0"/>
                <a:ea typeface="ＭＳ Ｐゴシック" pitchFamily="34" charset="-128"/>
                <a:cs typeface="Arial" pitchFamily="34" charset="0"/>
              </a:rPr>
              <a:t>It works by the clever use of number theory problems that are easy one way but hard the other. Note that public key schemes are neither more nor less secure than private key (security depends on the key size for both), nor do they replace private key schemes (they are too slow to do so), rather they complement them. Both also have issues with key distribution, requiring the use of some suitable protocol.</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D3634CA-946A-4E28-886F-B4E960B0DA95}" type="slidenum">
              <a:rPr lang="en-AU" altLang="en-US" smtClean="0"/>
              <a:pPr eaLnBrk="1" hangingPunct="1">
                <a:spcBef>
                  <a:spcPct val="0"/>
                </a:spcBef>
              </a:pPr>
              <a:t>105</a:t>
            </a:fld>
            <a:endParaRPr lang="en-AU" alt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Will now discuss the radically different </a:t>
            </a:r>
            <a:r>
              <a:rPr lang="en-AU" altLang="en-US" b="1" smtClean="0">
                <a:latin typeface="Arial" pitchFamily="34" charset="0"/>
                <a:ea typeface="ＭＳ Ｐゴシック" pitchFamily="34" charset="-128"/>
                <a:cs typeface="Arial" pitchFamily="34" charset="0"/>
              </a:rPr>
              <a:t>public key</a:t>
            </a:r>
            <a:r>
              <a:rPr lang="en-AU" altLang="en-US" smtClean="0">
                <a:latin typeface="Arial" pitchFamily="34" charset="0"/>
                <a:ea typeface="ＭＳ Ｐゴシック" pitchFamily="34" charset="-128"/>
                <a:cs typeface="Arial" pitchFamily="34" charset="0"/>
              </a:rPr>
              <a:t> systems, in which </a:t>
            </a:r>
            <a:r>
              <a:rPr lang="en-AU" altLang="en-US" b="1" smtClean="0">
                <a:latin typeface="Arial" pitchFamily="34" charset="0"/>
                <a:ea typeface="ＭＳ Ｐゴシック" pitchFamily="34" charset="-128"/>
                <a:cs typeface="Arial" pitchFamily="34" charset="0"/>
              </a:rPr>
              <a:t>two keys</a:t>
            </a:r>
            <a:r>
              <a:rPr lang="en-AU" altLang="en-US" smtClean="0">
                <a:latin typeface="Arial" pitchFamily="34" charset="0"/>
                <a:ea typeface="ＭＳ Ｐゴシック" pitchFamily="34" charset="-128"/>
                <a:cs typeface="Arial" pitchFamily="34" charset="0"/>
              </a:rPr>
              <a:t> are used. </a:t>
            </a:r>
            <a:r>
              <a:rPr lang="en-US" altLang="en-US" smtClean="0">
                <a:latin typeface="Arial" pitchFamily="34" charset="0"/>
                <a:ea typeface="ＭＳ Ｐゴシック" pitchFamily="34" charset="-128"/>
                <a:cs typeface="Arial" pitchFamily="34" charset="0"/>
              </a:rPr>
              <a:t>Public-key cryptography provides a radical departure from all that has gone before. The development of public-key cryptography is the greatest and perhaps the only true revolution in the entire history of cryptography. It is asymmetric, involving the use of two separate keys, in contrast to symmetric encryption, that uses only one key. </a:t>
            </a:r>
            <a:r>
              <a:rPr lang="en-AU" altLang="en-US" smtClean="0">
                <a:latin typeface="Arial" pitchFamily="34" charset="0"/>
                <a:ea typeface="ＭＳ Ｐゴシック" pitchFamily="34" charset="-128"/>
                <a:cs typeface="Arial" pitchFamily="34" charset="0"/>
              </a:rPr>
              <a:t>Anyone knowing the public key can encrypt messages or verify signatures, but </a:t>
            </a:r>
            <a:r>
              <a:rPr lang="en-AU" altLang="en-US" b="1" smtClean="0">
                <a:latin typeface="Arial" pitchFamily="34" charset="0"/>
                <a:ea typeface="ＭＳ Ｐゴシック" pitchFamily="34" charset="-128"/>
                <a:cs typeface="Arial" pitchFamily="34" charset="0"/>
              </a:rPr>
              <a:t>cannot</a:t>
            </a:r>
            <a:r>
              <a:rPr lang="en-AU" altLang="en-US" smtClean="0">
                <a:latin typeface="Arial" pitchFamily="34" charset="0"/>
                <a:ea typeface="ＭＳ Ｐゴシック" pitchFamily="34" charset="-128"/>
                <a:cs typeface="Arial" pitchFamily="34" charset="0"/>
              </a:rPr>
              <a:t> decrypt messages or create signatures, counter-intuitive though this may seem. </a:t>
            </a:r>
            <a:r>
              <a:rPr lang="en-US" altLang="en-US" smtClean="0">
                <a:latin typeface="Arial" pitchFamily="34" charset="0"/>
                <a:ea typeface="ＭＳ Ｐゴシック" pitchFamily="34" charset="-128"/>
                <a:cs typeface="Arial" pitchFamily="34" charset="0"/>
              </a:rPr>
              <a:t>The use of two keys has profound consequences in the areas of confidentiality, key distribution, and authentication. </a:t>
            </a:r>
            <a:r>
              <a:rPr lang="en-AU" altLang="en-US" smtClean="0">
                <a:latin typeface="Arial" pitchFamily="34" charset="0"/>
                <a:ea typeface="ＭＳ Ｐゴシック" pitchFamily="34" charset="-128"/>
                <a:cs typeface="Arial" pitchFamily="34" charset="0"/>
              </a:rPr>
              <a:t>It works by the clever use of number theory problems that are easy one way but hard the other. Note that public key schemes are neither more nor less secure than private key (security depends on the key size for both), nor do they replace private key schemes (they are too slow to do so), rather they complement them. Both also have issues with key distribution, requiring the use of some suitable protocol.</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ADCD295-2B31-499B-B599-9BC4C658094A}" type="slidenum">
              <a:rPr lang="en-AU" altLang="en-US" smtClean="0"/>
              <a:pPr eaLnBrk="1" hangingPunct="1">
                <a:spcBef>
                  <a:spcPct val="0"/>
                </a:spcBef>
              </a:pPr>
              <a:t>106</a:t>
            </a:fld>
            <a:endParaRPr lang="en-AU"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Will now discuss the radically different </a:t>
            </a:r>
            <a:r>
              <a:rPr lang="en-AU" altLang="en-US" b="1" smtClean="0">
                <a:latin typeface="Arial" pitchFamily="34" charset="0"/>
                <a:ea typeface="ＭＳ Ｐゴシック" pitchFamily="34" charset="-128"/>
                <a:cs typeface="Arial" pitchFamily="34" charset="0"/>
              </a:rPr>
              <a:t>public key</a:t>
            </a:r>
            <a:r>
              <a:rPr lang="en-AU" altLang="en-US" smtClean="0">
                <a:latin typeface="Arial" pitchFamily="34" charset="0"/>
                <a:ea typeface="ＭＳ Ｐゴシック" pitchFamily="34" charset="-128"/>
                <a:cs typeface="Arial" pitchFamily="34" charset="0"/>
              </a:rPr>
              <a:t> systems, in which </a:t>
            </a:r>
            <a:r>
              <a:rPr lang="en-AU" altLang="en-US" b="1" smtClean="0">
                <a:latin typeface="Arial" pitchFamily="34" charset="0"/>
                <a:ea typeface="ＭＳ Ｐゴシック" pitchFamily="34" charset="-128"/>
                <a:cs typeface="Arial" pitchFamily="34" charset="0"/>
              </a:rPr>
              <a:t>two keys</a:t>
            </a:r>
            <a:r>
              <a:rPr lang="en-AU" altLang="en-US" smtClean="0">
                <a:latin typeface="Arial" pitchFamily="34" charset="0"/>
                <a:ea typeface="ＭＳ Ｐゴシック" pitchFamily="34" charset="-128"/>
                <a:cs typeface="Arial" pitchFamily="34" charset="0"/>
              </a:rPr>
              <a:t> are used. </a:t>
            </a:r>
            <a:r>
              <a:rPr lang="en-US" altLang="en-US" smtClean="0">
                <a:latin typeface="Arial" pitchFamily="34" charset="0"/>
                <a:ea typeface="ＭＳ Ｐゴシック" pitchFamily="34" charset="-128"/>
                <a:cs typeface="Arial" pitchFamily="34" charset="0"/>
              </a:rPr>
              <a:t>Public-key cryptography provides a radical departure from all that has gone before. The development of public-key cryptography is the greatest and perhaps the only true revolution in the entire history of cryptography. It is asymmetric, involving the use of two separate keys, in contrast to symmetric encryption, that uses only one key. </a:t>
            </a:r>
            <a:r>
              <a:rPr lang="en-AU" altLang="en-US" smtClean="0">
                <a:latin typeface="Arial" pitchFamily="34" charset="0"/>
                <a:ea typeface="ＭＳ Ｐゴシック" pitchFamily="34" charset="-128"/>
                <a:cs typeface="Arial" pitchFamily="34" charset="0"/>
              </a:rPr>
              <a:t>Anyone knowing the public key can encrypt messages or verify signatures, but </a:t>
            </a:r>
            <a:r>
              <a:rPr lang="en-AU" altLang="en-US" b="1" smtClean="0">
                <a:latin typeface="Arial" pitchFamily="34" charset="0"/>
                <a:ea typeface="ＭＳ Ｐゴシック" pitchFamily="34" charset="-128"/>
                <a:cs typeface="Arial" pitchFamily="34" charset="0"/>
              </a:rPr>
              <a:t>cannot</a:t>
            </a:r>
            <a:r>
              <a:rPr lang="en-AU" altLang="en-US" smtClean="0">
                <a:latin typeface="Arial" pitchFamily="34" charset="0"/>
                <a:ea typeface="ＭＳ Ｐゴシック" pitchFamily="34" charset="-128"/>
                <a:cs typeface="Arial" pitchFamily="34" charset="0"/>
              </a:rPr>
              <a:t> decrypt messages or create signatures, counter-intuitive though this may seem. </a:t>
            </a:r>
            <a:r>
              <a:rPr lang="en-US" altLang="en-US" smtClean="0">
                <a:latin typeface="Arial" pitchFamily="34" charset="0"/>
                <a:ea typeface="ＭＳ Ｐゴシック" pitchFamily="34" charset="-128"/>
                <a:cs typeface="Arial" pitchFamily="34" charset="0"/>
              </a:rPr>
              <a:t>The use of two keys has profound consequences in the areas of confidentiality, key distribution, and authentication. </a:t>
            </a:r>
            <a:r>
              <a:rPr lang="en-AU" altLang="en-US" smtClean="0">
                <a:latin typeface="Arial" pitchFamily="34" charset="0"/>
                <a:ea typeface="ＭＳ Ｐゴシック" pitchFamily="34" charset="-128"/>
                <a:cs typeface="Arial" pitchFamily="34" charset="0"/>
              </a:rPr>
              <a:t>It works by the clever use of number theory problems that are easy one way but hard the other. Note that public key schemes are neither more nor less secure than private key (security depends on the key size for both), nor do they replace private key schemes (they are too slow to do so), rather they complement them. Both also have issues with key distribution, requiring the use of some suitable protocol.</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6E25EF2B-0ABB-4CF2-8BCC-009FF8AEB902}" type="slidenum">
              <a:rPr lang="en-AU" altLang="en-US" smtClean="0"/>
              <a:pPr eaLnBrk="1" hangingPunct="1">
                <a:spcBef>
                  <a:spcPct val="0"/>
                </a:spcBef>
              </a:pPr>
              <a:t>107</a:t>
            </a:fld>
            <a:endParaRPr lang="en-AU" alt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Will now discuss the radically different </a:t>
            </a:r>
            <a:r>
              <a:rPr lang="en-AU" altLang="en-US" b="1" smtClean="0">
                <a:latin typeface="Arial" pitchFamily="34" charset="0"/>
                <a:ea typeface="ＭＳ Ｐゴシック" pitchFamily="34" charset="-128"/>
                <a:cs typeface="Arial" pitchFamily="34" charset="0"/>
              </a:rPr>
              <a:t>public key</a:t>
            </a:r>
            <a:r>
              <a:rPr lang="en-AU" altLang="en-US" smtClean="0">
                <a:latin typeface="Arial" pitchFamily="34" charset="0"/>
                <a:ea typeface="ＭＳ Ｐゴシック" pitchFamily="34" charset="-128"/>
                <a:cs typeface="Arial" pitchFamily="34" charset="0"/>
              </a:rPr>
              <a:t> systems, in which </a:t>
            </a:r>
            <a:r>
              <a:rPr lang="en-AU" altLang="en-US" b="1" smtClean="0">
                <a:latin typeface="Arial" pitchFamily="34" charset="0"/>
                <a:ea typeface="ＭＳ Ｐゴシック" pitchFamily="34" charset="-128"/>
                <a:cs typeface="Arial" pitchFamily="34" charset="0"/>
              </a:rPr>
              <a:t>two keys</a:t>
            </a:r>
            <a:r>
              <a:rPr lang="en-AU" altLang="en-US" smtClean="0">
                <a:latin typeface="Arial" pitchFamily="34" charset="0"/>
                <a:ea typeface="ＭＳ Ｐゴシック" pitchFamily="34" charset="-128"/>
                <a:cs typeface="Arial" pitchFamily="34" charset="0"/>
              </a:rPr>
              <a:t> are used. </a:t>
            </a:r>
            <a:r>
              <a:rPr lang="en-US" altLang="en-US" smtClean="0">
                <a:latin typeface="Arial" pitchFamily="34" charset="0"/>
                <a:ea typeface="ＭＳ Ｐゴシック" pitchFamily="34" charset="-128"/>
                <a:cs typeface="Arial" pitchFamily="34" charset="0"/>
              </a:rPr>
              <a:t>Public-key cryptography provides a radical departure from all that has gone before. The development of public-key cryptography is the greatest and perhaps the only true revolution in the entire history of cryptography. It is asymmetric, involving the use of two separate keys, in contrast to symmetric encryption, that uses only one key. </a:t>
            </a:r>
            <a:r>
              <a:rPr lang="en-AU" altLang="en-US" smtClean="0">
                <a:latin typeface="Arial" pitchFamily="34" charset="0"/>
                <a:ea typeface="ＭＳ Ｐゴシック" pitchFamily="34" charset="-128"/>
                <a:cs typeface="Arial" pitchFamily="34" charset="0"/>
              </a:rPr>
              <a:t>Anyone knowing the public key can encrypt messages or verify signatures, but </a:t>
            </a:r>
            <a:r>
              <a:rPr lang="en-AU" altLang="en-US" b="1" smtClean="0">
                <a:latin typeface="Arial" pitchFamily="34" charset="0"/>
                <a:ea typeface="ＭＳ Ｐゴシック" pitchFamily="34" charset="-128"/>
                <a:cs typeface="Arial" pitchFamily="34" charset="0"/>
              </a:rPr>
              <a:t>cannot</a:t>
            </a:r>
            <a:r>
              <a:rPr lang="en-AU" altLang="en-US" smtClean="0">
                <a:latin typeface="Arial" pitchFamily="34" charset="0"/>
                <a:ea typeface="ＭＳ Ｐゴシック" pitchFamily="34" charset="-128"/>
                <a:cs typeface="Arial" pitchFamily="34" charset="0"/>
              </a:rPr>
              <a:t> decrypt messages or create signatures, counter-intuitive though this may seem. </a:t>
            </a:r>
            <a:r>
              <a:rPr lang="en-US" altLang="en-US" smtClean="0">
                <a:latin typeface="Arial" pitchFamily="34" charset="0"/>
                <a:ea typeface="ＭＳ Ｐゴシック" pitchFamily="34" charset="-128"/>
                <a:cs typeface="Arial" pitchFamily="34" charset="0"/>
              </a:rPr>
              <a:t>The use of two keys has profound consequences in the areas of confidentiality, key distribution, and authentication. </a:t>
            </a:r>
            <a:r>
              <a:rPr lang="en-AU" altLang="en-US" smtClean="0">
                <a:latin typeface="Arial" pitchFamily="34" charset="0"/>
                <a:ea typeface="ＭＳ Ｐゴシック" pitchFamily="34" charset="-128"/>
                <a:cs typeface="Arial" pitchFamily="34" charset="0"/>
              </a:rPr>
              <a:t>It works by the clever use of number theory problems that are easy one way but hard the other. Note that public key schemes are neither more nor less secure than private key (security depends on the key size for both), nor do they replace private key schemes (they are too slow to do so), rather they complement them. Both also have issues with key distribution, requiring the use of some suitable protocol.</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06A9095-CBEF-4BF1-8D90-613C9740EB51}" type="slidenum">
              <a:rPr lang="en-AU" altLang="en-US" smtClean="0"/>
              <a:pPr eaLnBrk="1" hangingPunct="1">
                <a:spcBef>
                  <a:spcPct val="0"/>
                </a:spcBef>
              </a:pPr>
              <a:t>108</a:t>
            </a:fld>
            <a:endParaRPr lang="en-AU" alt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cs typeface="Arial" pitchFamily="34" charset="0"/>
              </a:rPr>
              <a:t>Will now discuss the radically different </a:t>
            </a:r>
            <a:r>
              <a:rPr lang="en-AU" altLang="en-US" b="1" smtClean="0">
                <a:latin typeface="Arial" pitchFamily="34" charset="0"/>
                <a:ea typeface="ＭＳ Ｐゴシック" pitchFamily="34" charset="-128"/>
                <a:cs typeface="Arial" pitchFamily="34" charset="0"/>
              </a:rPr>
              <a:t>public key</a:t>
            </a:r>
            <a:r>
              <a:rPr lang="en-AU" altLang="en-US" smtClean="0">
                <a:latin typeface="Arial" pitchFamily="34" charset="0"/>
                <a:ea typeface="ＭＳ Ｐゴシック" pitchFamily="34" charset="-128"/>
                <a:cs typeface="Arial" pitchFamily="34" charset="0"/>
              </a:rPr>
              <a:t> systems, in which </a:t>
            </a:r>
            <a:r>
              <a:rPr lang="en-AU" altLang="en-US" b="1" smtClean="0">
                <a:latin typeface="Arial" pitchFamily="34" charset="0"/>
                <a:ea typeface="ＭＳ Ｐゴシック" pitchFamily="34" charset="-128"/>
                <a:cs typeface="Arial" pitchFamily="34" charset="0"/>
              </a:rPr>
              <a:t>two keys</a:t>
            </a:r>
            <a:r>
              <a:rPr lang="en-AU" altLang="en-US" smtClean="0">
                <a:latin typeface="Arial" pitchFamily="34" charset="0"/>
                <a:ea typeface="ＭＳ Ｐゴシック" pitchFamily="34" charset="-128"/>
                <a:cs typeface="Arial" pitchFamily="34" charset="0"/>
              </a:rPr>
              <a:t> are used. </a:t>
            </a:r>
            <a:r>
              <a:rPr lang="en-US" altLang="en-US" smtClean="0">
                <a:latin typeface="Arial" pitchFamily="34" charset="0"/>
                <a:ea typeface="ＭＳ Ｐゴシック" pitchFamily="34" charset="-128"/>
                <a:cs typeface="Arial" pitchFamily="34" charset="0"/>
              </a:rPr>
              <a:t>Public-key cryptography provides a radical departure from all that has gone before. The development of public-key cryptography is the greatest and perhaps the only true revolution in the entire history of cryptography. It is asymmetric, involving the use of two separate keys, in contrast to symmetric encryption, that uses only one key. </a:t>
            </a:r>
            <a:r>
              <a:rPr lang="en-AU" altLang="en-US" smtClean="0">
                <a:latin typeface="Arial" pitchFamily="34" charset="0"/>
                <a:ea typeface="ＭＳ Ｐゴシック" pitchFamily="34" charset="-128"/>
                <a:cs typeface="Arial" pitchFamily="34" charset="0"/>
              </a:rPr>
              <a:t>Anyone knowing the public key can encrypt messages or verify signatures, but </a:t>
            </a:r>
            <a:r>
              <a:rPr lang="en-AU" altLang="en-US" b="1" smtClean="0">
                <a:latin typeface="Arial" pitchFamily="34" charset="0"/>
                <a:ea typeface="ＭＳ Ｐゴシック" pitchFamily="34" charset="-128"/>
                <a:cs typeface="Arial" pitchFamily="34" charset="0"/>
              </a:rPr>
              <a:t>cannot</a:t>
            </a:r>
            <a:r>
              <a:rPr lang="en-AU" altLang="en-US" smtClean="0">
                <a:latin typeface="Arial" pitchFamily="34" charset="0"/>
                <a:ea typeface="ＭＳ Ｐゴシック" pitchFamily="34" charset="-128"/>
                <a:cs typeface="Arial" pitchFamily="34" charset="0"/>
              </a:rPr>
              <a:t> decrypt messages or create signatures, counter-intuitive though this may seem. </a:t>
            </a:r>
            <a:r>
              <a:rPr lang="en-US" altLang="en-US" smtClean="0">
                <a:latin typeface="Arial" pitchFamily="34" charset="0"/>
                <a:ea typeface="ＭＳ Ｐゴシック" pitchFamily="34" charset="-128"/>
                <a:cs typeface="Arial" pitchFamily="34" charset="0"/>
              </a:rPr>
              <a:t>The use of two keys has profound consequences in the areas of confidentiality, key distribution, and authentication. </a:t>
            </a:r>
            <a:r>
              <a:rPr lang="en-AU" altLang="en-US" smtClean="0">
                <a:latin typeface="Arial" pitchFamily="34" charset="0"/>
                <a:ea typeface="ＭＳ Ｐゴシック" pitchFamily="34" charset="-128"/>
                <a:cs typeface="Arial" pitchFamily="34" charset="0"/>
              </a:rPr>
              <a:t>It works by the clever use of number theory problems that are easy one way but hard the other. Note that public key schemes are neither more nor less secure than private key (security depends on the key size for both), nor do they replace private key schemes (they are too slow to do so), rather they complement them. Both also have issues with key distribution, requiring the use of some suitable protocol.</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B72C19E-25F5-4E7E-AB48-1F01DE428C7B}" type="slidenum">
              <a:rPr lang="en-AU" altLang="en-US" smtClean="0"/>
              <a:pPr eaLnBrk="1" hangingPunct="1">
                <a:spcBef>
                  <a:spcPct val="0"/>
                </a:spcBef>
              </a:pPr>
              <a:t>109</a:t>
            </a:fld>
            <a:endParaRPr lang="en-AU"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concept of public-key cryptography evolved from an attempt to attack two of the most difficult problems associated with symmetric encryption: key distribution and digital signatures. The first problem is that of key distribution, which under  symmetric encryption requires either (1) that two communicants already share a key, which somehow has been distributed to them; or (2) the use of a key distribution center. This seemed to negated the very essence of cryptography: the ability to maintain total secrecy over your own communication. The second was that of "digital signatures." If the use of cryptography was to become widespread, not just in military situations but for commercial and private purposes, then electronic messages and documents would need the equivalent of signatures used in paper documents. </a:t>
            </a:r>
          </a:p>
          <a:p>
            <a:pPr eaLnBrk="1" hangingPunct="1"/>
            <a:r>
              <a:rPr lang="en-AU" altLang="en-US" smtClean="0">
                <a:latin typeface="Arial" pitchFamily="34" charset="0"/>
                <a:ea typeface="ＭＳ Ｐゴシック" pitchFamily="34" charset="-128"/>
                <a:cs typeface="Arial" pitchFamily="34" charset="0"/>
              </a:rPr>
              <a:t>The idea of public key schemes, and the first practical scheme, which was for key distribution only, was published in 1976 by Diffie &amp; Hellman. The concept had been previously described in a classified report in 1970 by James Ellis (UK CESG) - and subsequently declassified </a:t>
            </a:r>
            <a:r>
              <a:rPr lang="en-US" altLang="en-US" smtClean="0">
                <a:latin typeface="Arial" pitchFamily="34" charset="0"/>
                <a:ea typeface="ＭＳ Ｐゴシック" pitchFamily="34" charset="-128"/>
                <a:cs typeface="Arial" pitchFamily="34" charset="0"/>
              </a:rPr>
              <a:t>[ELLI99]. </a:t>
            </a:r>
            <a:r>
              <a:rPr lang="en-AU" altLang="en-US" smtClean="0">
                <a:latin typeface="Arial" pitchFamily="34" charset="0"/>
                <a:ea typeface="ＭＳ Ｐゴシック" pitchFamily="34" charset="-128"/>
                <a:cs typeface="Arial" pitchFamily="34" charset="0"/>
              </a:rPr>
              <a:t>Its interesting to note that they discovered RSA first, then Diffie-Hellman, opposite to the order of public discovery! There is also a claim that the NSA knew of the concept in the mid-60’s [SIMM93].</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61676C9-A982-4D3B-B8EA-43EF6453035C}" type="slidenum">
              <a:rPr lang="en-AU" altLang="en-US" smtClean="0"/>
              <a:pPr eaLnBrk="1" hangingPunct="1">
                <a:spcBef>
                  <a:spcPct val="0"/>
                </a:spcBef>
              </a:pPr>
              <a:t>110</a:t>
            </a:fld>
            <a:endParaRPr lang="en-AU"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Asymmetric algorithms rely on one key for encryption and a different but related key for decryption. These algorithms have the following important characteristic:   </a:t>
            </a:r>
          </a:p>
          <a:p>
            <a:pPr eaLnBrk="1" hangingPunct="1"/>
            <a:r>
              <a:rPr lang="en-US" altLang="en-US" smtClean="0">
                <a:latin typeface="Arial" pitchFamily="34" charset="0"/>
                <a:ea typeface="ＭＳ Ｐゴシック" pitchFamily="34" charset="-128"/>
              </a:rPr>
              <a:t>• It is computationally infeasible to determine the decryption key given only knowledge of the cryptographic algorithm and the encryption key. </a:t>
            </a:r>
          </a:p>
          <a:p>
            <a:pPr eaLnBrk="1" hangingPunct="1"/>
            <a:r>
              <a:rPr lang="en-US" altLang="en-US" smtClean="0">
                <a:latin typeface="Arial" pitchFamily="34" charset="0"/>
                <a:ea typeface="ＭＳ Ｐゴシック" pitchFamily="34" charset="-128"/>
              </a:rPr>
              <a:t>In addition, some algorithms, such as RSA, also exhibit the following characteristic:</a:t>
            </a:r>
          </a:p>
          <a:p>
            <a:pPr eaLnBrk="1" hangingPunct="1"/>
            <a:r>
              <a:rPr lang="en-US" altLang="en-US" smtClean="0">
                <a:latin typeface="Arial" pitchFamily="34" charset="0"/>
                <a:ea typeface="ＭＳ Ｐゴシック" pitchFamily="34" charset="-128"/>
              </a:rPr>
              <a:t>• Either of the two related keys can be used for encryption, with the other used for decryption. </a:t>
            </a:r>
            <a:endParaRPr lang="en-AU"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Anyone knowing the public key can encrypt messages or verify signatures, but </a:t>
            </a:r>
            <a:r>
              <a:rPr lang="en-AU" altLang="en-US" b="1" smtClean="0">
                <a:latin typeface="Arial" pitchFamily="34" charset="0"/>
                <a:ea typeface="ＭＳ Ｐゴシック" pitchFamily="34" charset="-128"/>
              </a:rPr>
              <a:t>cannot</a:t>
            </a:r>
            <a:r>
              <a:rPr lang="en-AU" altLang="en-US" smtClean="0">
                <a:latin typeface="Arial" pitchFamily="34" charset="0"/>
                <a:ea typeface="ＭＳ Ｐゴシック" pitchFamily="34" charset="-128"/>
              </a:rPr>
              <a:t> decrypt messages or create signatures, thanks to some clever use of number theory.</a:t>
            </a:r>
            <a:endParaRPr lang="en-US" altLang="en-US" smtClean="0">
              <a:latin typeface="Arial" pitchFamily="34" charset="0"/>
              <a:ea typeface="ＭＳ Ｐゴシック" pitchFamily="34" charset="-128"/>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FDE1F03-F42A-4F18-9358-8243250BB64B}" type="slidenum">
              <a:rPr lang="en-AU" altLang="en-US" smtClean="0"/>
              <a:pPr eaLnBrk="1" hangingPunct="1">
                <a:spcBef>
                  <a:spcPct val="0"/>
                </a:spcBef>
              </a:pPr>
              <a:t>111</a:t>
            </a:fld>
            <a:endParaRPr lang="en-AU" alt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Asymmetric algorithms rely on one key for encryption and a different but related key for decryption. These algorithms have the following important characteristic:   </a:t>
            </a:r>
          </a:p>
          <a:p>
            <a:pPr eaLnBrk="1" hangingPunct="1"/>
            <a:r>
              <a:rPr lang="en-US" altLang="en-US" smtClean="0">
                <a:latin typeface="Arial" pitchFamily="34" charset="0"/>
                <a:ea typeface="ＭＳ Ｐゴシック" pitchFamily="34" charset="-128"/>
              </a:rPr>
              <a:t>• It is computationally infeasible to determine the decryption key given only knowledge of the cryptographic algorithm and the encryption key. </a:t>
            </a:r>
          </a:p>
          <a:p>
            <a:pPr eaLnBrk="1" hangingPunct="1"/>
            <a:r>
              <a:rPr lang="en-US" altLang="en-US" smtClean="0">
                <a:latin typeface="Arial" pitchFamily="34" charset="0"/>
                <a:ea typeface="ＭＳ Ｐゴシック" pitchFamily="34" charset="-128"/>
              </a:rPr>
              <a:t>In addition, some algorithms, such as RSA, also exhibit the following characteristic:</a:t>
            </a:r>
          </a:p>
          <a:p>
            <a:pPr eaLnBrk="1" hangingPunct="1"/>
            <a:r>
              <a:rPr lang="en-US" altLang="en-US" smtClean="0">
                <a:latin typeface="Arial" pitchFamily="34" charset="0"/>
                <a:ea typeface="ＭＳ Ｐゴシック" pitchFamily="34" charset="-128"/>
              </a:rPr>
              <a:t>• Either of the two related keys can be used for encryption, with the other used for decryption. </a:t>
            </a:r>
            <a:endParaRPr lang="en-AU"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Anyone knowing the public key can encrypt messages or verify signatures, but </a:t>
            </a:r>
            <a:r>
              <a:rPr lang="en-AU" altLang="en-US" b="1" smtClean="0">
                <a:latin typeface="Arial" pitchFamily="34" charset="0"/>
                <a:ea typeface="ＭＳ Ｐゴシック" pitchFamily="34" charset="-128"/>
              </a:rPr>
              <a:t>cannot</a:t>
            </a:r>
            <a:r>
              <a:rPr lang="en-AU" altLang="en-US" smtClean="0">
                <a:latin typeface="Arial" pitchFamily="34" charset="0"/>
                <a:ea typeface="ＭＳ Ｐゴシック" pitchFamily="34" charset="-128"/>
              </a:rPr>
              <a:t> decrypt messages or create signatures, thanks to some clever use of number theory.</a:t>
            </a:r>
            <a:endParaRPr lang="en-US" altLang="en-US" smtClean="0">
              <a:latin typeface="Arial" pitchFamily="34" charset="0"/>
              <a:ea typeface="ＭＳ Ｐゴシック" pitchFamily="34" charset="-128"/>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C691CAF-6488-4012-990F-6DFC621920BD}" type="slidenum">
              <a:rPr lang="en-AU" altLang="en-US" smtClean="0"/>
              <a:pPr eaLnBrk="1" hangingPunct="1">
                <a:spcBef>
                  <a:spcPct val="0"/>
                </a:spcBef>
              </a:pPr>
              <a:t>112</a:t>
            </a:fld>
            <a:endParaRPr lang="en-AU" alt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Asymmetric algorithms rely on one key for encryption and a different but related key for decryption. These algorithms have the following important characteristic:   </a:t>
            </a:r>
          </a:p>
          <a:p>
            <a:pPr eaLnBrk="1" hangingPunct="1"/>
            <a:r>
              <a:rPr lang="en-US" altLang="en-US" smtClean="0">
                <a:latin typeface="Arial" pitchFamily="34" charset="0"/>
                <a:ea typeface="ＭＳ Ｐゴシック" pitchFamily="34" charset="-128"/>
              </a:rPr>
              <a:t>• It is computationally infeasible to determine the decryption key given only knowledge of the cryptographic algorithm and the encryption key. </a:t>
            </a:r>
          </a:p>
          <a:p>
            <a:pPr eaLnBrk="1" hangingPunct="1"/>
            <a:r>
              <a:rPr lang="en-US" altLang="en-US" smtClean="0">
                <a:latin typeface="Arial" pitchFamily="34" charset="0"/>
                <a:ea typeface="ＭＳ Ｐゴシック" pitchFamily="34" charset="-128"/>
              </a:rPr>
              <a:t>In addition, some algorithms, such as RSA, also exhibit the following characteristic:</a:t>
            </a:r>
          </a:p>
          <a:p>
            <a:pPr eaLnBrk="1" hangingPunct="1"/>
            <a:r>
              <a:rPr lang="en-US" altLang="en-US" smtClean="0">
                <a:latin typeface="Arial" pitchFamily="34" charset="0"/>
                <a:ea typeface="ＭＳ Ｐゴシック" pitchFamily="34" charset="-128"/>
              </a:rPr>
              <a:t>• Either of the two related keys can be used for encryption, with the other used for decryption. </a:t>
            </a:r>
            <a:endParaRPr lang="en-AU"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Anyone knowing the public key can encrypt messages or verify signatures, but </a:t>
            </a:r>
            <a:r>
              <a:rPr lang="en-AU" altLang="en-US" b="1" smtClean="0">
                <a:latin typeface="Arial" pitchFamily="34" charset="0"/>
                <a:ea typeface="ＭＳ Ｐゴシック" pitchFamily="34" charset="-128"/>
              </a:rPr>
              <a:t>cannot</a:t>
            </a:r>
            <a:r>
              <a:rPr lang="en-AU" altLang="en-US" smtClean="0">
                <a:latin typeface="Arial" pitchFamily="34" charset="0"/>
                <a:ea typeface="ＭＳ Ｐゴシック" pitchFamily="34" charset="-128"/>
              </a:rPr>
              <a:t> decrypt messages or create signatures, thanks to some clever use of number theory.</a:t>
            </a:r>
            <a:endParaRPr lang="en-US" altLang="en-US" smtClean="0">
              <a:latin typeface="Arial" pitchFamily="34" charset="0"/>
              <a:ea typeface="ＭＳ Ｐゴシック" pitchFamily="34" charset="-128"/>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8C5FB7E-3196-42E8-854A-C6BD2A1305ED}" type="slidenum">
              <a:rPr lang="en-AU" altLang="en-US" smtClean="0"/>
              <a:pPr eaLnBrk="1" hangingPunct="1">
                <a:spcBef>
                  <a:spcPct val="0"/>
                </a:spcBef>
              </a:pPr>
              <a:t>113</a:t>
            </a:fld>
            <a:endParaRPr lang="en-AU" alt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Asymmetric algorithms rely on one key for encryption and a different but related key for decryption. These algorithms have the following important characteristic:   </a:t>
            </a:r>
          </a:p>
          <a:p>
            <a:pPr eaLnBrk="1" hangingPunct="1"/>
            <a:r>
              <a:rPr lang="en-US" altLang="en-US" smtClean="0">
                <a:latin typeface="Arial" pitchFamily="34" charset="0"/>
                <a:ea typeface="ＭＳ Ｐゴシック" pitchFamily="34" charset="-128"/>
              </a:rPr>
              <a:t>• It is computationally infeasible to determine the decryption key given only knowledge of the cryptographic algorithm and the encryption key. </a:t>
            </a:r>
          </a:p>
          <a:p>
            <a:pPr eaLnBrk="1" hangingPunct="1"/>
            <a:r>
              <a:rPr lang="en-US" altLang="en-US" smtClean="0">
                <a:latin typeface="Arial" pitchFamily="34" charset="0"/>
                <a:ea typeface="ＭＳ Ｐゴシック" pitchFamily="34" charset="-128"/>
              </a:rPr>
              <a:t>In addition, some algorithms, such as RSA, also exhibit the following characteristic:</a:t>
            </a:r>
          </a:p>
          <a:p>
            <a:pPr eaLnBrk="1" hangingPunct="1"/>
            <a:r>
              <a:rPr lang="en-US" altLang="en-US" smtClean="0">
                <a:latin typeface="Arial" pitchFamily="34" charset="0"/>
                <a:ea typeface="ＭＳ Ｐゴシック" pitchFamily="34" charset="-128"/>
              </a:rPr>
              <a:t>• Either of the two related keys can be used for encryption, with the other used for decryption. </a:t>
            </a:r>
            <a:endParaRPr lang="en-AU" altLang="en-US" smtClean="0">
              <a:latin typeface="Arial" pitchFamily="34" charset="0"/>
              <a:ea typeface="ＭＳ Ｐゴシック" pitchFamily="34" charset="-128"/>
            </a:endParaRPr>
          </a:p>
          <a:p>
            <a:pPr eaLnBrk="1" hangingPunct="1"/>
            <a:r>
              <a:rPr lang="en-AU" altLang="en-US" smtClean="0">
                <a:latin typeface="Arial" pitchFamily="34" charset="0"/>
                <a:ea typeface="ＭＳ Ｐゴシック" pitchFamily="34" charset="-128"/>
              </a:rPr>
              <a:t>Anyone knowing the public key can encrypt messages or verify signatures, but </a:t>
            </a:r>
            <a:r>
              <a:rPr lang="en-AU" altLang="en-US" b="1" smtClean="0">
                <a:latin typeface="Arial" pitchFamily="34" charset="0"/>
                <a:ea typeface="ＭＳ Ｐゴシック" pitchFamily="34" charset="-128"/>
              </a:rPr>
              <a:t>cannot</a:t>
            </a:r>
            <a:r>
              <a:rPr lang="en-AU" altLang="en-US" smtClean="0">
                <a:latin typeface="Arial" pitchFamily="34" charset="0"/>
                <a:ea typeface="ＭＳ Ｐゴシック" pitchFamily="34" charset="-128"/>
              </a:rPr>
              <a:t> decrypt messages or create signatures, thanks to some clever use of number theory.</a:t>
            </a:r>
            <a:endParaRPr lang="en-US" altLang="en-US" smtClean="0">
              <a:latin typeface="Arial" pitchFamily="34" charset="0"/>
              <a:ea typeface="ＭＳ Ｐゴシック" pitchFamily="34" charset="-128"/>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079BE47-2257-488D-8C7F-424AD2DE997F}" type="slidenum">
              <a:rPr lang="en-AU" altLang="en-US" smtClean="0"/>
              <a:pPr eaLnBrk="1" hangingPunct="1">
                <a:spcBef>
                  <a:spcPct val="0"/>
                </a:spcBef>
              </a:pPr>
              <a:t>114</a:t>
            </a:fld>
            <a:endParaRPr lang="en-AU" alt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C46B102-67E2-463C-8884-19439A569F7A}" type="slidenum">
              <a:rPr lang="en-AU" altLang="en-US" smtClean="0"/>
              <a:pPr eaLnBrk="1" hangingPunct="1">
                <a:spcBef>
                  <a:spcPct val="0"/>
                </a:spcBef>
              </a:pPr>
              <a:t>115</a:t>
            </a:fld>
            <a:endParaRPr lang="en-AU" alt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DDA2E3B-B46E-4A1E-B409-2D502D65ABB3}" type="slidenum">
              <a:rPr lang="en-AU" altLang="en-US" smtClean="0"/>
              <a:pPr eaLnBrk="1" hangingPunct="1">
                <a:spcBef>
                  <a:spcPct val="0"/>
                </a:spcBef>
              </a:pPr>
              <a:t>116</a:t>
            </a:fld>
            <a:endParaRPr lang="en-AU" alt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EC9713CE-9F68-4E6C-B056-566BF83CD714}" type="slidenum">
              <a:rPr lang="en-AU" altLang="en-US" smtClean="0"/>
              <a:pPr eaLnBrk="1" hangingPunct="1">
                <a:spcBef>
                  <a:spcPct val="0"/>
                </a:spcBef>
              </a:pPr>
              <a:t>117</a:t>
            </a:fld>
            <a:endParaRPr lang="en-AU" alt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23AA462-3865-40A9-974B-6CE8CFAA87A8}" type="slidenum">
              <a:rPr lang="en-AU" altLang="en-US" smtClean="0"/>
              <a:pPr eaLnBrk="1" hangingPunct="1">
                <a:spcBef>
                  <a:spcPct val="0"/>
                </a:spcBef>
              </a:pPr>
              <a:t>118</a:t>
            </a:fld>
            <a:endParaRPr lang="en-AU" alt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585D438-9390-46B2-8BBB-1D8822267949}" type="slidenum">
              <a:rPr lang="en-AU" altLang="en-US" smtClean="0"/>
              <a:pPr eaLnBrk="1" hangingPunct="1">
                <a:spcBef>
                  <a:spcPct val="0"/>
                </a:spcBef>
              </a:pPr>
              <a:t>119</a:t>
            </a:fld>
            <a:endParaRPr lang="en-AU" alt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C7AAB19-774C-4540-950C-84255700FD6A}" type="slidenum">
              <a:rPr lang="en-AU" altLang="en-US" smtClean="0"/>
              <a:pPr eaLnBrk="1" hangingPunct="1">
                <a:spcBef>
                  <a:spcPct val="0"/>
                </a:spcBef>
              </a:pPr>
              <a:t>120</a:t>
            </a:fld>
            <a:endParaRPr lang="en-AU" alt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F00726F-2AA3-454C-A5AF-CFED66D92C58}" type="slidenum">
              <a:rPr lang="en-AU" altLang="en-US" smtClean="0"/>
              <a:pPr eaLnBrk="1" hangingPunct="1">
                <a:spcBef>
                  <a:spcPct val="0"/>
                </a:spcBef>
              </a:pPr>
              <a:t>121</a:t>
            </a:fld>
            <a:endParaRPr lang="en-AU" alt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Figure 9.1a “</a:t>
            </a:r>
            <a:r>
              <a:rPr lang="en-AU" altLang="en-US" smtClean="0">
                <a:latin typeface="Arial" pitchFamily="34" charset="0"/>
                <a:ea typeface="ＭＳ Ｐゴシック" pitchFamily="34" charset="-128"/>
                <a:cs typeface="Arial" pitchFamily="34" charset="0"/>
              </a:rPr>
              <a:t>Public-Key Cryptography”, shows tha</a:t>
            </a:r>
            <a:r>
              <a:rPr lang="en-US" altLang="en-US" smtClean="0">
                <a:latin typeface="Arial" pitchFamily="34" charset="0"/>
                <a:ea typeface="ＭＳ Ｐゴシック" pitchFamily="34" charset="-128"/>
                <a:cs typeface="Arial" pitchFamily="34" charset="0"/>
              </a:rPr>
              <a:t>t a public-key encryption scheme has six ingredients: </a:t>
            </a:r>
          </a:p>
          <a:p>
            <a:pPr eaLnBrk="1" hangingPunct="1"/>
            <a:r>
              <a:rPr lang="en-US" altLang="en-US" smtClean="0">
                <a:latin typeface="Arial" pitchFamily="34" charset="0"/>
                <a:ea typeface="ＭＳ Ｐゴシック" pitchFamily="34" charset="-128"/>
                <a:cs typeface="Arial" pitchFamily="34" charset="0"/>
              </a:rPr>
              <a:t>• Plaintext: the readable message /data fed into the algorithm as input. </a:t>
            </a:r>
          </a:p>
          <a:p>
            <a:pPr eaLnBrk="1" hangingPunct="1"/>
            <a:r>
              <a:rPr lang="en-US" altLang="en-US" smtClean="0">
                <a:latin typeface="Arial" pitchFamily="34" charset="0"/>
                <a:ea typeface="ＭＳ Ｐゴシック" pitchFamily="34" charset="-128"/>
                <a:cs typeface="Arial" pitchFamily="34" charset="0"/>
              </a:rPr>
              <a:t>• Encryption algorithm: performs various transformations on the plaintext. </a:t>
            </a:r>
          </a:p>
          <a:p>
            <a:pPr eaLnBrk="1" hangingPunct="1"/>
            <a:r>
              <a:rPr lang="en-US" altLang="en-US" smtClean="0">
                <a:latin typeface="Arial" pitchFamily="34" charset="0"/>
                <a:ea typeface="ＭＳ Ｐゴシック" pitchFamily="34" charset="-128"/>
                <a:cs typeface="Arial" pitchFamily="34" charset="0"/>
              </a:rPr>
              <a:t>• Public and private keys: a pair of keys selected so that if one is used for encryption, the other is used for decryption. The exact transformations performed by the algorithm depend on the public or private key that is provided as input. </a:t>
            </a:r>
          </a:p>
          <a:p>
            <a:pPr eaLnBrk="1" hangingPunct="1"/>
            <a:r>
              <a:rPr lang="en-US" altLang="en-US" smtClean="0">
                <a:latin typeface="Arial" pitchFamily="34" charset="0"/>
                <a:ea typeface="ＭＳ Ｐゴシック" pitchFamily="34" charset="-128"/>
                <a:cs typeface="Arial" pitchFamily="34" charset="0"/>
              </a:rPr>
              <a:t>• Ciphertext: the scrambled message produced as output. It depends on the plaintext and the key. For a given message, two different keys will produce two different ciphertexts. </a:t>
            </a:r>
          </a:p>
          <a:p>
            <a:pPr eaLnBrk="1" hangingPunct="1"/>
            <a:r>
              <a:rPr lang="en-US" altLang="en-US" smtClean="0">
                <a:latin typeface="Arial" pitchFamily="34" charset="0"/>
                <a:ea typeface="ＭＳ Ｐゴシック" pitchFamily="34" charset="-128"/>
                <a:cs typeface="Arial" pitchFamily="34" charset="0"/>
              </a:rPr>
              <a:t>• Decryption algorithm: accepts the ciphertext and matching key and produces the original plaintext. </a:t>
            </a:r>
          </a:p>
          <a:p>
            <a:pPr eaLnBrk="1" hangingPunct="1"/>
            <a:r>
              <a:rPr lang="en-AU" altLang="en-US" smtClean="0">
                <a:latin typeface="Arial" pitchFamily="34" charset="0"/>
                <a:ea typeface="ＭＳ Ｐゴシック" pitchFamily="34" charset="-128"/>
                <a:cs typeface="Arial" pitchFamily="34" charset="0"/>
              </a:rPr>
              <a:t>Consider the following analogy using padlocked boxes: traditional schemes involve the sender putting a message in a box and locking it, sending that to the receiver, and somehow securely also sending them the key to unlock the box. The radical advance in public key schemes was to turn this around, the receiver sends an </a:t>
            </a:r>
            <a:r>
              <a:rPr lang="en-AU" altLang="en-US" b="1" smtClean="0">
                <a:latin typeface="Arial" pitchFamily="34" charset="0"/>
                <a:ea typeface="ＭＳ Ｐゴシック" pitchFamily="34" charset="-128"/>
                <a:cs typeface="Arial" pitchFamily="34" charset="0"/>
              </a:rPr>
              <a:t>unlocked box</a:t>
            </a:r>
            <a:r>
              <a:rPr lang="en-AU" altLang="en-US" smtClean="0">
                <a:latin typeface="Arial" pitchFamily="34" charset="0"/>
                <a:ea typeface="ＭＳ Ｐゴシック" pitchFamily="34" charset="-128"/>
                <a:cs typeface="Arial" pitchFamily="34" charset="0"/>
              </a:rPr>
              <a:t> (their public key) to the sender, who puts the message in the box and locks it (easy - and having locked it cannot get at the message), and sends the locked box to the receiver who can unlock it (also easy), having the (private) key. An attacker would have to pick the lock on the box (hard).</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F8E3F96-EEB8-4D5C-8FCF-C2184E435849}" type="slidenum">
              <a:rPr lang="en-AU" altLang="en-US" smtClean="0"/>
              <a:pPr eaLnBrk="1" hangingPunct="1">
                <a:spcBef>
                  <a:spcPct val="0"/>
                </a:spcBef>
              </a:pPr>
              <a:t>122</a:t>
            </a:fld>
            <a:endParaRPr lang="en-AU" alt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Stallings </a:t>
            </a:r>
            <a:r>
              <a:rPr lang="en-US" altLang="en-US" smtClean="0">
                <a:latin typeface="Arial" pitchFamily="34" charset="0"/>
                <a:ea typeface="ＭＳ Ｐゴシック" pitchFamily="34" charset="-128"/>
              </a:rPr>
              <a:t>Table 9.2 summarizes some of the important aspects of symmetric and public-key encryption. To discriminate between the two, we refer to the key used in symmetric encryption as a </a:t>
            </a:r>
            <a:r>
              <a:rPr lang="en-US" altLang="en-US" b="1" smtClean="0">
                <a:latin typeface="Arial" pitchFamily="34" charset="0"/>
                <a:ea typeface="ＭＳ Ｐゴシック" pitchFamily="34" charset="-128"/>
              </a:rPr>
              <a:t>secret key</a:t>
            </a:r>
            <a:r>
              <a:rPr lang="en-US" altLang="en-US" smtClean="0">
                <a:latin typeface="Arial" pitchFamily="34" charset="0"/>
                <a:ea typeface="ＭＳ Ｐゴシック" pitchFamily="34" charset="-128"/>
              </a:rPr>
              <a:t>. The two keys used for asymmetric encryption are referred to as the </a:t>
            </a:r>
            <a:r>
              <a:rPr lang="en-US" altLang="en-US" b="1" smtClean="0">
                <a:latin typeface="Arial" pitchFamily="34" charset="0"/>
                <a:ea typeface="ＭＳ Ｐゴシック" pitchFamily="34" charset="-128"/>
              </a:rPr>
              <a:t>public key </a:t>
            </a:r>
            <a:r>
              <a:rPr lang="en-US" altLang="en-US" smtClean="0">
                <a:latin typeface="Arial" pitchFamily="34" charset="0"/>
                <a:ea typeface="ＭＳ Ｐゴシック" pitchFamily="34" charset="-128"/>
              </a:rPr>
              <a:t>and the </a:t>
            </a:r>
            <a:r>
              <a:rPr lang="en-US" altLang="en-US" b="1" smtClean="0">
                <a:latin typeface="Arial" pitchFamily="34" charset="0"/>
                <a:ea typeface="ＭＳ Ｐゴシック" pitchFamily="34" charset="-128"/>
              </a:rPr>
              <a:t>private key. </a:t>
            </a:r>
            <a:r>
              <a:rPr lang="en-US" altLang="en-US" smtClean="0">
                <a:latin typeface="Arial" pitchFamily="34" charset="0"/>
                <a:ea typeface="ＭＳ Ｐゴシック" pitchFamily="34" charset="-128"/>
              </a:rPr>
              <a:t>Invariably, the private key is kept secret, but it is referred to as a private key rather than a secret key to avoid confusion with symmetric encryption.</a:t>
            </a:r>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A837A0BC-9EBA-449C-A3B5-C45256CAA464}" type="slidenum">
              <a:rPr lang="en-AU" altLang="en-US" smtClean="0"/>
              <a:pPr eaLnBrk="1" hangingPunct="1">
                <a:spcBef>
                  <a:spcPct val="0"/>
                </a:spcBef>
              </a:pPr>
              <a:t>123</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314A54-8E64-419B-AE41-68FDB5C9FBA7}" type="datetime1">
              <a:rPr lang="en-US" smtClean="0"/>
              <a:t>27/06/2015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890A53-DC28-4DAD-86BF-520F7DF23D59}" type="datetime1">
              <a:rPr lang="en-US" smtClean="0"/>
              <a:t>27/06/2015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F9FD2F-D979-4186-AB9C-2BE267BD920A}" type="datetime1">
              <a:rPr lang="en-US" smtClean="0"/>
              <a:t>27/06/2015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DC8401-A3D1-4F88-85F8-786F01AD1306}" type="datetime1">
              <a:rPr lang="en-US" smtClean="0"/>
              <a:t>27/06/2015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64F926-E917-4A58-A68E-39C7B93BAB60}" type="datetime1">
              <a:rPr lang="en-US" smtClean="0"/>
              <a:t>27/06/2015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730D10-2052-4AFE-85EF-04AF78C55830}" type="datetime1">
              <a:rPr lang="en-US" smtClean="0"/>
              <a:t>27/06/2015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3836FA-2D47-4E11-B579-7CBD736ECAE9}" type="datetime1">
              <a:rPr lang="en-US" smtClean="0"/>
              <a:t>27/06/2015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8B8F89-FD96-4F42-AEC3-73BAECF83135}" type="datetime1">
              <a:rPr lang="en-US" smtClean="0"/>
              <a:t>27/06/2015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4EE834-F307-4687-88D6-28B088F30909}" type="datetime1">
              <a:rPr lang="en-US" smtClean="0"/>
              <a:t>27/06/2015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D0F257-5FD3-4930-AADA-D1ADB3F96E39}" type="datetime1">
              <a:rPr lang="en-US" smtClean="0"/>
              <a:t>27/06/2015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8A4298-2903-4720-A226-9C95B16711C9}" type="datetime1">
              <a:rPr lang="en-US" smtClean="0"/>
              <a:t>27/06/2015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058CCE-BCED-4F45-9D8F-F07E17878B50}" type="datetime1">
              <a:rPr lang="en-US" smtClean="0"/>
              <a:t>27/06/2015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1816100"/>
            <a:ext cx="7848600" cy="2765425"/>
          </a:xfrm>
        </p:spPr>
        <p:txBody>
          <a:bodyPr/>
          <a:lstStyle/>
          <a:p>
            <a:pPr eaLnBrk="1" hangingPunct="1"/>
            <a:r>
              <a:rPr lang="en-US" altLang="en-US" smtClean="0">
                <a:latin typeface="Times New Roman" pitchFamily="-107" charset="0"/>
                <a:ea typeface="ＭＳ Ｐゴシック" pitchFamily="34" charset="-128"/>
                <a:cs typeface="Times New Roman" pitchFamily="-107" charset="0"/>
              </a:rPr>
              <a:t>Data Security and Encryption</a:t>
            </a:r>
            <a:br>
              <a:rPr lang="en-US" altLang="en-US" smtClean="0">
                <a:latin typeface="Times New Roman" pitchFamily="-107" charset="0"/>
                <a:ea typeface="ＭＳ Ｐゴシック" pitchFamily="34" charset="-128"/>
                <a:cs typeface="Times New Roman" pitchFamily="-107" charset="0"/>
              </a:rPr>
            </a:br>
            <a:r>
              <a:rPr lang="en-US" altLang="en-US" smtClean="0">
                <a:latin typeface="Times New Roman" pitchFamily="-107" charset="0"/>
                <a:ea typeface="ＭＳ Ｐゴシック" pitchFamily="34" charset="-128"/>
                <a:cs typeface="Times New Roman" pitchFamily="-107" charset="0"/>
              </a:rPr>
              <a:t/>
            </a:r>
            <a:br>
              <a:rPr lang="en-US" altLang="en-US" smtClean="0">
                <a:latin typeface="Times New Roman" pitchFamily="-107" charset="0"/>
                <a:ea typeface="ＭＳ Ｐゴシック" pitchFamily="34" charset="-128"/>
                <a:cs typeface="Times New Roman" pitchFamily="-107" charset="0"/>
              </a:rPr>
            </a:br>
            <a:r>
              <a:rPr lang="en-US" altLang="en-US" smtClean="0">
                <a:latin typeface="Times New Roman" pitchFamily="-107" charset="0"/>
                <a:ea typeface="ＭＳ Ｐゴシック" pitchFamily="34" charset="-128"/>
                <a:cs typeface="Times New Roman" pitchFamily="-107" charset="0"/>
              </a:rPr>
              <a:t>(CSE348)</a:t>
            </a:r>
            <a:endParaRPr lang="en-AU" altLang="en-US" smtClean="0">
              <a:latin typeface="Times New Roman" pitchFamily="-107" charset="0"/>
              <a:ea typeface="ＭＳ Ｐゴシック" pitchFamily="34" charset="-128"/>
              <a:cs typeface="Times New Roman" pitchFamily="-107" charset="0"/>
            </a:endParaRPr>
          </a:p>
        </p:txBody>
      </p:sp>
      <p:sp>
        <p:nvSpPr>
          <p:cNvPr id="2" name="Slide Number Placeholder 1"/>
          <p:cNvSpPr>
            <a:spLocks noGrp="1"/>
          </p:cNvSpPr>
          <p:nvPr>
            <p:ph type="sldNum" sz="quarter" idx="12"/>
          </p:nvPr>
        </p:nvSpPr>
        <p:spPr/>
        <p:txBody>
          <a:bodyPr/>
          <a:lstStyle/>
          <a:p>
            <a:pPr>
              <a:defRPr/>
            </a:pPr>
            <a:fld id="{7D3EFF24-0F62-4F89-9B94-A3BE11AD45B2}" type="slidenum">
              <a:rPr lang="en-US" altLang="en-US" smtClean="0"/>
              <a:pPr>
                <a:defRPr/>
              </a:pPr>
              <a:t>1</a:t>
            </a:fld>
            <a:endParaRPr lang="en-US" altLang="en-US"/>
          </a:p>
        </p:txBody>
      </p:sp>
    </p:spTree>
    <p:extLst>
      <p:ext uri="{BB962C8B-B14F-4D97-AF65-F5344CB8AC3E}">
        <p14:creationId xmlns:p14="http://schemas.microsoft.com/office/powerpoint/2010/main" xmlns="" val="97225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1676400"/>
            <a:ext cx="7772400" cy="1470025"/>
          </a:xfrm>
        </p:spPr>
        <p:txBody>
          <a:bodyPr>
            <a:normAutofit fontScale="90000"/>
          </a:bodyPr>
          <a:lstStyle/>
          <a:p>
            <a:pPr eaLnBrk="1" hangingPunct="1"/>
            <a:r>
              <a:rPr lang="en-US" altLang="en-US" dirty="0" smtClean="0"/>
              <a:t>Revision</a:t>
            </a:r>
            <a:br>
              <a:rPr lang="en-US" altLang="en-US" dirty="0" smtClean="0"/>
            </a:br>
            <a:r>
              <a:rPr lang="en-US" altLang="en-US" dirty="0" smtClean="0"/>
              <a:t/>
            </a:r>
            <a:br>
              <a:rPr lang="en-US" altLang="en-US" dirty="0" smtClean="0"/>
            </a:br>
            <a:r>
              <a:rPr lang="en-US" altLang="en-US" dirty="0" smtClean="0"/>
              <a:t>Lectures 1-15</a:t>
            </a:r>
          </a:p>
        </p:txBody>
      </p:sp>
      <p:sp>
        <p:nvSpPr>
          <p:cNvPr id="2" name="Slide Number Placeholder 1"/>
          <p:cNvSpPr>
            <a:spLocks noGrp="1"/>
          </p:cNvSpPr>
          <p:nvPr>
            <p:ph type="sldNum" sz="quarter" idx="12"/>
          </p:nvPr>
        </p:nvSpPr>
        <p:spPr/>
        <p:txBody>
          <a:bodyPr/>
          <a:lstStyle/>
          <a:p>
            <a:pPr>
              <a:defRPr/>
            </a:pPr>
            <a:fld id="{BF07E0D7-DE7B-4BBD-9C02-6D8D2DEF625F}" type="slidenum">
              <a:rPr lang="en-US" altLang="en-US" smtClean="0"/>
              <a:pPr>
                <a:defRPr/>
              </a:pPr>
              <a:t>2</a:t>
            </a:fld>
            <a:endParaRPr lang="en-US" altLang="en-US"/>
          </a:p>
        </p:txBody>
      </p:sp>
    </p:spTree>
    <p:extLst>
      <p:ext uri="{BB962C8B-B14F-4D97-AF65-F5344CB8AC3E}">
        <p14:creationId xmlns:p14="http://schemas.microsoft.com/office/powerpoint/2010/main" xmlns="" val="1222320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87313"/>
            <a:ext cx="7772400" cy="1470025"/>
          </a:xfrm>
        </p:spPr>
        <p:txBody>
          <a:bodyPr/>
          <a:lstStyle/>
          <a:p>
            <a:pPr eaLnBrk="1" hangingPunct="1"/>
            <a:r>
              <a:rPr lang="en-US" altLang="en-US" smtClean="0"/>
              <a:t>Course Outline</a:t>
            </a:r>
          </a:p>
        </p:txBody>
      </p:sp>
      <p:sp>
        <p:nvSpPr>
          <p:cNvPr id="5123" name="Subtitle 2"/>
          <p:cNvSpPr>
            <a:spLocks noGrp="1"/>
          </p:cNvSpPr>
          <p:nvPr>
            <p:ph type="subTitle" idx="1"/>
          </p:nvPr>
        </p:nvSpPr>
        <p:spPr>
          <a:xfrm>
            <a:off x="1371600" y="1196975"/>
            <a:ext cx="6400800" cy="5208588"/>
          </a:xfrm>
        </p:spPr>
        <p:txBody>
          <a:bodyPr/>
          <a:lstStyle/>
          <a:p>
            <a:pPr algn="l"/>
            <a:endParaRPr lang="en-US" altLang="en-US" sz="2400" b="1" smtClean="0">
              <a:solidFill>
                <a:schemeClr val="tx1"/>
              </a:solidFill>
              <a:cs typeface="Times New Roman" pitchFamily="-107" charset="0"/>
            </a:endParaRPr>
          </a:p>
          <a:p>
            <a:pPr algn="l"/>
            <a:r>
              <a:rPr lang="en-US" altLang="en-US" sz="2400" b="1" smtClean="0">
                <a:solidFill>
                  <a:schemeClr val="tx1"/>
                </a:solidFill>
                <a:cs typeface="Times New Roman" pitchFamily="-107" charset="0"/>
              </a:rPr>
              <a:t>Part One: Symmetric Ciphers: </a:t>
            </a:r>
          </a:p>
          <a:p>
            <a:pPr algn="l"/>
            <a:r>
              <a:rPr lang="en-US" altLang="en-US" sz="2400" smtClean="0">
                <a:solidFill>
                  <a:schemeClr val="tx1"/>
                </a:solidFill>
                <a:cs typeface="Times New Roman" pitchFamily="-107" charset="0"/>
              </a:rPr>
              <a:t>Provides a survey of symmetric encryption, including classical and modern algorithms. The emphasis is on the two most important algorithms,</a:t>
            </a:r>
          </a:p>
          <a:p>
            <a:pPr algn="l"/>
            <a:r>
              <a:rPr lang="en-US" altLang="en-US" sz="2400" smtClean="0">
                <a:solidFill>
                  <a:schemeClr val="tx1"/>
                </a:solidFill>
                <a:cs typeface="Times New Roman" pitchFamily="-107" charset="0"/>
              </a:rPr>
              <a:t>the Data Encryption Standard (DES) and the Advanced Encryption Standard (AES).This part also covers the most important stream encryption</a:t>
            </a:r>
          </a:p>
          <a:p>
            <a:pPr algn="l"/>
            <a:r>
              <a:rPr lang="en-US" altLang="en-US" sz="2400" smtClean="0">
                <a:solidFill>
                  <a:schemeClr val="tx1"/>
                </a:solidFill>
                <a:cs typeface="Times New Roman" pitchFamily="-107" charset="0"/>
              </a:rPr>
              <a:t>algorithm,RC4,and the important topic of pseudorandom number generation.</a:t>
            </a:r>
          </a:p>
        </p:txBody>
      </p:sp>
      <p:sp>
        <p:nvSpPr>
          <p:cNvPr id="2" name="Slide Number Placeholder 1"/>
          <p:cNvSpPr>
            <a:spLocks noGrp="1"/>
          </p:cNvSpPr>
          <p:nvPr>
            <p:ph type="sldNum" sz="quarter" idx="12"/>
          </p:nvPr>
        </p:nvSpPr>
        <p:spPr/>
        <p:txBody>
          <a:bodyPr/>
          <a:lstStyle/>
          <a:p>
            <a:pPr>
              <a:defRPr/>
            </a:pPr>
            <a:fld id="{BF07E0D7-DE7B-4BBD-9C02-6D8D2DEF625F}" type="slidenum">
              <a:rPr lang="en-US" altLang="en-US" smtClean="0"/>
              <a:pPr>
                <a:defRPr/>
              </a:pPr>
              <a:t>3</a:t>
            </a:fld>
            <a:endParaRPr lang="en-US" altLang="en-US"/>
          </a:p>
        </p:txBody>
      </p:sp>
    </p:spTree>
    <p:extLst>
      <p:ext uri="{BB962C8B-B14F-4D97-AF65-F5344CB8AC3E}">
        <p14:creationId xmlns:p14="http://schemas.microsoft.com/office/powerpoint/2010/main" xmlns="" val="3818046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685800" y="87313"/>
            <a:ext cx="7772400" cy="1470025"/>
          </a:xfrm>
        </p:spPr>
        <p:txBody>
          <a:bodyPr/>
          <a:lstStyle/>
          <a:p>
            <a:pPr eaLnBrk="1" hangingPunct="1"/>
            <a:r>
              <a:rPr lang="en-US" altLang="en-US" smtClean="0"/>
              <a:t>Course Outline</a:t>
            </a:r>
          </a:p>
        </p:txBody>
      </p:sp>
      <p:sp>
        <p:nvSpPr>
          <p:cNvPr id="6147" name="Subtitle 2"/>
          <p:cNvSpPr>
            <a:spLocks noGrp="1"/>
          </p:cNvSpPr>
          <p:nvPr>
            <p:ph type="subTitle" idx="1"/>
          </p:nvPr>
        </p:nvSpPr>
        <p:spPr>
          <a:xfrm>
            <a:off x="1371600" y="1171575"/>
            <a:ext cx="6400800" cy="5210175"/>
          </a:xfrm>
        </p:spPr>
        <p:txBody>
          <a:bodyPr/>
          <a:lstStyle/>
          <a:p>
            <a:pPr algn="l"/>
            <a:endParaRPr lang="en-US" altLang="en-US" sz="2400" b="1" smtClean="0">
              <a:solidFill>
                <a:schemeClr val="tx1"/>
              </a:solidFill>
              <a:cs typeface="Times New Roman" pitchFamily="-107" charset="0"/>
            </a:endParaRPr>
          </a:p>
          <a:p>
            <a:pPr algn="l"/>
            <a:r>
              <a:rPr lang="en-US" altLang="en-US" sz="2400" b="1" smtClean="0">
                <a:solidFill>
                  <a:schemeClr val="tx1"/>
                </a:solidFill>
                <a:cs typeface="Times New Roman" pitchFamily="-107" charset="0"/>
              </a:rPr>
              <a:t>Part Two: Asymmetric Ciphers: </a:t>
            </a:r>
          </a:p>
          <a:p>
            <a:pPr algn="l"/>
            <a:r>
              <a:rPr lang="en-US" altLang="en-US" sz="2400" smtClean="0">
                <a:solidFill>
                  <a:schemeClr val="tx1"/>
                </a:solidFill>
                <a:cs typeface="Times New Roman" pitchFamily="-107" charset="0"/>
              </a:rPr>
              <a:t>Provides a survey of public-key algorithms,</a:t>
            </a:r>
          </a:p>
          <a:p>
            <a:pPr algn="l"/>
            <a:r>
              <a:rPr lang="en-US" altLang="en-US" sz="2400" smtClean="0">
                <a:solidFill>
                  <a:schemeClr val="tx1"/>
                </a:solidFill>
                <a:cs typeface="Times New Roman" pitchFamily="-107" charset="0"/>
              </a:rPr>
              <a:t>including RSA (Rivest-Shamir-Adelman) and elliptic curve.</a:t>
            </a:r>
          </a:p>
        </p:txBody>
      </p:sp>
      <p:sp>
        <p:nvSpPr>
          <p:cNvPr id="2" name="Slide Number Placeholder 1"/>
          <p:cNvSpPr>
            <a:spLocks noGrp="1"/>
          </p:cNvSpPr>
          <p:nvPr>
            <p:ph type="sldNum" sz="quarter" idx="12"/>
          </p:nvPr>
        </p:nvSpPr>
        <p:spPr/>
        <p:txBody>
          <a:bodyPr/>
          <a:lstStyle/>
          <a:p>
            <a:pPr>
              <a:defRPr/>
            </a:pPr>
            <a:fld id="{91778F3D-32AB-4FB9-A26F-1CBD47976D8B}" type="slidenum">
              <a:rPr lang="en-US" altLang="en-US" smtClean="0"/>
              <a:pPr>
                <a:defRPr/>
              </a:pPr>
              <a:t>4</a:t>
            </a:fld>
            <a:endParaRPr lang="en-US" altLang="en-US"/>
          </a:p>
        </p:txBody>
      </p:sp>
    </p:spTree>
    <p:extLst>
      <p:ext uri="{BB962C8B-B14F-4D97-AF65-F5344CB8AC3E}">
        <p14:creationId xmlns:p14="http://schemas.microsoft.com/office/powerpoint/2010/main" xmlns="" val="2974852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685800" y="87313"/>
            <a:ext cx="7772400" cy="1470025"/>
          </a:xfrm>
        </p:spPr>
        <p:txBody>
          <a:bodyPr/>
          <a:lstStyle/>
          <a:p>
            <a:pPr eaLnBrk="1" hangingPunct="1"/>
            <a:r>
              <a:rPr lang="en-US" altLang="en-US" smtClean="0"/>
              <a:t>Course Outline</a:t>
            </a:r>
          </a:p>
        </p:txBody>
      </p:sp>
      <p:sp>
        <p:nvSpPr>
          <p:cNvPr id="7171" name="Subtitle 2"/>
          <p:cNvSpPr>
            <a:spLocks noGrp="1"/>
          </p:cNvSpPr>
          <p:nvPr>
            <p:ph type="subTitle" idx="1"/>
          </p:nvPr>
        </p:nvSpPr>
        <p:spPr>
          <a:xfrm>
            <a:off x="1371600" y="1171575"/>
            <a:ext cx="6400800" cy="5210175"/>
          </a:xfrm>
        </p:spPr>
        <p:txBody>
          <a:bodyPr/>
          <a:lstStyle/>
          <a:p>
            <a:pPr algn="l"/>
            <a:endParaRPr lang="en-US" altLang="en-US" sz="2400" b="1" smtClean="0">
              <a:solidFill>
                <a:schemeClr val="tx1"/>
              </a:solidFill>
              <a:cs typeface="Times New Roman" pitchFamily="-107" charset="0"/>
            </a:endParaRPr>
          </a:p>
          <a:p>
            <a:pPr algn="l"/>
            <a:r>
              <a:rPr lang="en-US" altLang="en-US" sz="2400" b="1" smtClean="0">
                <a:solidFill>
                  <a:schemeClr val="tx1"/>
                </a:solidFill>
                <a:cs typeface="Times New Roman" pitchFamily="-107" charset="0"/>
              </a:rPr>
              <a:t>Part Three: Cryptographic Data Integrity Algorithms:</a:t>
            </a:r>
          </a:p>
          <a:p>
            <a:pPr algn="l"/>
            <a:r>
              <a:rPr lang="en-US" altLang="en-US" sz="2400" smtClean="0">
                <a:solidFill>
                  <a:schemeClr val="tx1"/>
                </a:solidFill>
                <a:cs typeface="Times New Roman" pitchFamily="-107" charset="0"/>
              </a:rPr>
              <a:t>Begins with a survey of cryptographic</a:t>
            </a:r>
          </a:p>
          <a:p>
            <a:pPr algn="l"/>
            <a:r>
              <a:rPr lang="en-US" altLang="en-US" sz="2400" smtClean="0">
                <a:solidFill>
                  <a:schemeClr val="tx1"/>
                </a:solidFill>
                <a:cs typeface="Times New Roman" pitchFamily="-107" charset="0"/>
              </a:rPr>
              <a:t>hash functions. This part then covers two approaches to data integrity that rely on cryptographic hash functions: message authentication codes and digital signatures.</a:t>
            </a:r>
          </a:p>
        </p:txBody>
      </p:sp>
      <p:sp>
        <p:nvSpPr>
          <p:cNvPr id="2" name="Slide Number Placeholder 1"/>
          <p:cNvSpPr>
            <a:spLocks noGrp="1"/>
          </p:cNvSpPr>
          <p:nvPr>
            <p:ph type="sldNum" sz="quarter" idx="12"/>
          </p:nvPr>
        </p:nvSpPr>
        <p:spPr/>
        <p:txBody>
          <a:bodyPr/>
          <a:lstStyle/>
          <a:p>
            <a:pPr>
              <a:defRPr/>
            </a:pPr>
            <a:fld id="{256845B6-4FB0-43C5-82E5-5B835AD50852}" type="slidenum">
              <a:rPr lang="en-US" altLang="en-US" smtClean="0"/>
              <a:pPr>
                <a:defRPr/>
              </a:pPr>
              <a:t>5</a:t>
            </a:fld>
            <a:endParaRPr lang="en-US" altLang="en-US"/>
          </a:p>
        </p:txBody>
      </p:sp>
    </p:spTree>
    <p:extLst>
      <p:ext uri="{BB962C8B-B14F-4D97-AF65-F5344CB8AC3E}">
        <p14:creationId xmlns:p14="http://schemas.microsoft.com/office/powerpoint/2010/main" xmlns="" val="3509226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685800" y="87313"/>
            <a:ext cx="7772400" cy="1470025"/>
          </a:xfrm>
        </p:spPr>
        <p:txBody>
          <a:bodyPr/>
          <a:lstStyle/>
          <a:p>
            <a:pPr eaLnBrk="1" hangingPunct="1"/>
            <a:r>
              <a:rPr lang="en-US" altLang="en-US" smtClean="0"/>
              <a:t>Course Outline</a:t>
            </a:r>
          </a:p>
        </p:txBody>
      </p:sp>
      <p:sp>
        <p:nvSpPr>
          <p:cNvPr id="3075" name="Subtitle 2"/>
          <p:cNvSpPr>
            <a:spLocks noGrp="1"/>
          </p:cNvSpPr>
          <p:nvPr>
            <p:ph type="subTitle" idx="1"/>
          </p:nvPr>
        </p:nvSpPr>
        <p:spPr>
          <a:xfrm>
            <a:off x="1371600" y="1171575"/>
            <a:ext cx="6400800" cy="5210175"/>
          </a:xfrm>
        </p:spPr>
        <p:txBody>
          <a:bodyPr/>
          <a:lstStyle/>
          <a:p>
            <a:pPr algn="l">
              <a:defRPr/>
            </a:pPr>
            <a:endParaRPr lang="en-US" sz="2400" b="1" dirty="0" smtClean="0">
              <a:cs typeface="Times New Roman" panose="02020603050405020304" pitchFamily="18" charset="0"/>
            </a:endParaRPr>
          </a:p>
          <a:p>
            <a:pPr algn="l">
              <a:defRPr/>
            </a:pPr>
            <a:r>
              <a:rPr lang="en-US" sz="2400" b="1" dirty="0" smtClean="0">
                <a:solidFill>
                  <a:schemeClr val="tx1"/>
                </a:solidFill>
                <a:cs typeface="Times New Roman" panose="02020603050405020304" pitchFamily="18" charset="0"/>
              </a:rPr>
              <a:t>Part </a:t>
            </a:r>
            <a:r>
              <a:rPr lang="en-US" sz="2400" b="1" dirty="0">
                <a:solidFill>
                  <a:schemeClr val="tx1"/>
                </a:solidFill>
                <a:cs typeface="Times New Roman" panose="02020603050405020304" pitchFamily="18" charset="0"/>
              </a:rPr>
              <a:t>Four: Mutual Trust: </a:t>
            </a:r>
            <a:endParaRPr lang="en-US" sz="2400" b="1" dirty="0" smtClean="0">
              <a:solidFill>
                <a:schemeClr val="tx1"/>
              </a:solidFill>
              <a:cs typeface="Times New Roman" panose="02020603050405020304" pitchFamily="18" charset="0"/>
            </a:endParaRPr>
          </a:p>
          <a:p>
            <a:pPr algn="l">
              <a:defRPr/>
            </a:pPr>
            <a:r>
              <a:rPr lang="en-US" sz="2400" dirty="0" smtClean="0">
                <a:solidFill>
                  <a:schemeClr val="tx1"/>
                </a:solidFill>
                <a:cs typeface="Times New Roman" panose="02020603050405020304" pitchFamily="18" charset="0"/>
              </a:rPr>
              <a:t>Covers </a:t>
            </a:r>
            <a:r>
              <a:rPr lang="en-US" sz="2400" dirty="0">
                <a:solidFill>
                  <a:schemeClr val="tx1"/>
                </a:solidFill>
                <a:cs typeface="Times New Roman" panose="02020603050405020304" pitchFamily="18" charset="0"/>
              </a:rPr>
              <a:t>key management and key distribution topics </a:t>
            </a:r>
            <a:r>
              <a:rPr lang="en-US" sz="2400" dirty="0" smtClean="0">
                <a:solidFill>
                  <a:schemeClr val="tx1"/>
                </a:solidFill>
                <a:cs typeface="Times New Roman" panose="02020603050405020304" pitchFamily="18" charset="0"/>
              </a:rPr>
              <a:t>and then </a:t>
            </a:r>
            <a:r>
              <a:rPr lang="en-US" sz="2400" dirty="0">
                <a:solidFill>
                  <a:schemeClr val="tx1"/>
                </a:solidFill>
                <a:cs typeface="Times New Roman" panose="02020603050405020304" pitchFamily="18" charset="0"/>
              </a:rPr>
              <a:t>covers user authentication techniques</a:t>
            </a:r>
            <a:r>
              <a:rPr lang="en-US" sz="2400" dirty="0" smtClean="0">
                <a:solidFill>
                  <a:schemeClr val="tx1"/>
                </a:solidFill>
                <a:cs typeface="Times New Roman" panose="02020603050405020304" pitchFamily="18" charset="0"/>
              </a:rPr>
              <a:t>.</a:t>
            </a:r>
            <a:endParaRPr lang="en-US" sz="2400" dirty="0">
              <a:solidFill>
                <a:schemeClr val="tx1"/>
              </a:solidFill>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a:defRPr/>
            </a:pPr>
            <a:fld id="{9748F132-9919-47C9-9E4E-E5CDA4EDF5DB}" type="slidenum">
              <a:rPr lang="en-US" altLang="en-US" smtClean="0"/>
              <a:pPr>
                <a:defRPr/>
              </a:pPr>
              <a:t>6</a:t>
            </a:fld>
            <a:endParaRPr lang="en-US" altLang="en-US"/>
          </a:p>
        </p:txBody>
      </p:sp>
    </p:spTree>
    <p:extLst>
      <p:ext uri="{BB962C8B-B14F-4D97-AF65-F5344CB8AC3E}">
        <p14:creationId xmlns:p14="http://schemas.microsoft.com/office/powerpoint/2010/main" xmlns="" val="326849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a:xfrm>
            <a:off x="685800" y="87313"/>
            <a:ext cx="7772400" cy="1470025"/>
          </a:xfrm>
        </p:spPr>
        <p:txBody>
          <a:bodyPr/>
          <a:lstStyle/>
          <a:p>
            <a:pPr eaLnBrk="1" hangingPunct="1"/>
            <a:r>
              <a:rPr lang="en-US" altLang="en-US" smtClean="0"/>
              <a:t>Course Outline</a:t>
            </a:r>
          </a:p>
        </p:txBody>
      </p:sp>
      <p:sp>
        <p:nvSpPr>
          <p:cNvPr id="9219" name="Subtitle 2"/>
          <p:cNvSpPr>
            <a:spLocks noGrp="1"/>
          </p:cNvSpPr>
          <p:nvPr>
            <p:ph type="subTitle" idx="1"/>
          </p:nvPr>
        </p:nvSpPr>
        <p:spPr>
          <a:xfrm>
            <a:off x="1371600" y="1171575"/>
            <a:ext cx="6400800" cy="5210175"/>
          </a:xfrm>
        </p:spPr>
        <p:txBody>
          <a:bodyPr/>
          <a:lstStyle/>
          <a:p>
            <a:pPr algn="l"/>
            <a:endParaRPr lang="en-US" altLang="en-US" sz="2400" b="1" smtClean="0">
              <a:solidFill>
                <a:schemeClr val="tx1"/>
              </a:solidFill>
              <a:cs typeface="Times New Roman" pitchFamily="-107" charset="0"/>
            </a:endParaRPr>
          </a:p>
          <a:p>
            <a:pPr algn="l"/>
            <a:r>
              <a:rPr lang="en-US" altLang="en-US" sz="2400" b="1" smtClean="0">
                <a:solidFill>
                  <a:schemeClr val="tx1"/>
                </a:solidFill>
                <a:cs typeface="Times New Roman" pitchFamily="-107" charset="0"/>
              </a:rPr>
              <a:t>Part Five: Network Security and Internet Security: </a:t>
            </a:r>
          </a:p>
          <a:p>
            <a:pPr algn="l"/>
            <a:r>
              <a:rPr lang="en-US" altLang="en-US" sz="2400" smtClean="0">
                <a:solidFill>
                  <a:schemeClr val="tx1"/>
                </a:solidFill>
                <a:cs typeface="Times New Roman" pitchFamily="-107" charset="0"/>
              </a:rPr>
              <a:t>Examines the use of cryptographic</a:t>
            </a:r>
          </a:p>
          <a:p>
            <a:pPr algn="l"/>
            <a:r>
              <a:rPr lang="en-US" altLang="en-US" sz="2400" smtClean="0">
                <a:solidFill>
                  <a:schemeClr val="tx1"/>
                </a:solidFill>
                <a:cs typeface="Times New Roman" pitchFamily="-107" charset="0"/>
              </a:rPr>
              <a:t>algorithms and security protocols to provide security over networks and the Internet. Topics covered include transport-level security, wireless network security, e-mail security, and IP security.</a:t>
            </a:r>
          </a:p>
        </p:txBody>
      </p:sp>
      <p:sp>
        <p:nvSpPr>
          <p:cNvPr id="2" name="Slide Number Placeholder 1"/>
          <p:cNvSpPr>
            <a:spLocks noGrp="1"/>
          </p:cNvSpPr>
          <p:nvPr>
            <p:ph type="sldNum" sz="quarter" idx="12"/>
          </p:nvPr>
        </p:nvSpPr>
        <p:spPr/>
        <p:txBody>
          <a:bodyPr/>
          <a:lstStyle/>
          <a:p>
            <a:pPr>
              <a:defRPr/>
            </a:pPr>
            <a:fld id="{C46B9AA0-81B8-4BEE-A881-8E6240CBE059}" type="slidenum">
              <a:rPr lang="en-US" altLang="en-US" smtClean="0"/>
              <a:pPr>
                <a:defRPr/>
              </a:pPr>
              <a:t>7</a:t>
            </a:fld>
            <a:endParaRPr lang="en-US" altLang="en-US"/>
          </a:p>
        </p:txBody>
      </p:sp>
    </p:spTree>
    <p:extLst>
      <p:ext uri="{BB962C8B-B14F-4D97-AF65-F5344CB8AC3E}">
        <p14:creationId xmlns:p14="http://schemas.microsoft.com/office/powerpoint/2010/main" xmlns="" val="2480389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685800" y="87313"/>
            <a:ext cx="7772400" cy="1470025"/>
          </a:xfrm>
        </p:spPr>
        <p:txBody>
          <a:bodyPr/>
          <a:lstStyle/>
          <a:p>
            <a:pPr eaLnBrk="1" hangingPunct="1"/>
            <a:r>
              <a:rPr lang="en-US" altLang="en-US" smtClean="0"/>
              <a:t>Course Outline</a:t>
            </a:r>
          </a:p>
        </p:txBody>
      </p:sp>
      <p:sp>
        <p:nvSpPr>
          <p:cNvPr id="3075" name="Subtitle 2"/>
          <p:cNvSpPr>
            <a:spLocks noGrp="1"/>
          </p:cNvSpPr>
          <p:nvPr>
            <p:ph type="subTitle" idx="1"/>
          </p:nvPr>
        </p:nvSpPr>
        <p:spPr>
          <a:xfrm>
            <a:off x="1371600" y="1171575"/>
            <a:ext cx="6400800" cy="5210175"/>
          </a:xfrm>
        </p:spPr>
        <p:txBody>
          <a:bodyPr/>
          <a:lstStyle/>
          <a:p>
            <a:pPr algn="l">
              <a:defRPr/>
            </a:pPr>
            <a:endParaRPr lang="en-US" sz="2400" b="1" dirty="0" smtClean="0">
              <a:cs typeface="Times New Roman" panose="02020603050405020304" pitchFamily="18" charset="0"/>
            </a:endParaRPr>
          </a:p>
          <a:p>
            <a:pPr algn="l">
              <a:defRPr/>
            </a:pPr>
            <a:r>
              <a:rPr lang="en-US" sz="2400" b="1" dirty="0" smtClean="0">
                <a:solidFill>
                  <a:schemeClr val="tx1"/>
                </a:solidFill>
                <a:cs typeface="Times New Roman" panose="02020603050405020304" pitchFamily="18" charset="0"/>
              </a:rPr>
              <a:t>Part </a:t>
            </a:r>
            <a:r>
              <a:rPr lang="en-US" sz="2400" b="1" dirty="0">
                <a:solidFill>
                  <a:schemeClr val="tx1"/>
                </a:solidFill>
                <a:cs typeface="Times New Roman" panose="02020603050405020304" pitchFamily="18" charset="0"/>
              </a:rPr>
              <a:t>Six: System Security: </a:t>
            </a:r>
            <a:endParaRPr lang="en-US" sz="2400" b="1" dirty="0" smtClean="0">
              <a:solidFill>
                <a:schemeClr val="tx1"/>
              </a:solidFill>
              <a:cs typeface="Times New Roman" panose="02020603050405020304" pitchFamily="18" charset="0"/>
            </a:endParaRPr>
          </a:p>
          <a:p>
            <a:pPr algn="l">
              <a:defRPr/>
            </a:pPr>
            <a:r>
              <a:rPr lang="en-US" sz="2400" dirty="0" smtClean="0">
                <a:solidFill>
                  <a:schemeClr val="tx1"/>
                </a:solidFill>
                <a:cs typeface="Times New Roman" panose="02020603050405020304" pitchFamily="18" charset="0"/>
              </a:rPr>
              <a:t>Deals </a:t>
            </a:r>
            <a:r>
              <a:rPr lang="en-US" sz="2400" dirty="0">
                <a:solidFill>
                  <a:schemeClr val="tx1"/>
                </a:solidFill>
                <a:cs typeface="Times New Roman" panose="02020603050405020304" pitchFamily="18" charset="0"/>
              </a:rPr>
              <a:t>with security facilities designed to protect a</a:t>
            </a:r>
          </a:p>
          <a:p>
            <a:pPr algn="l">
              <a:defRPr/>
            </a:pPr>
            <a:r>
              <a:rPr lang="en-US" sz="2400" dirty="0">
                <a:solidFill>
                  <a:schemeClr val="tx1"/>
                </a:solidFill>
                <a:cs typeface="Times New Roman" panose="02020603050405020304" pitchFamily="18" charset="0"/>
              </a:rPr>
              <a:t>computer system from security threats, including intruders, viruses, </a:t>
            </a:r>
            <a:r>
              <a:rPr lang="en-US" sz="2400" dirty="0" smtClean="0">
                <a:solidFill>
                  <a:schemeClr val="tx1"/>
                </a:solidFill>
                <a:cs typeface="Times New Roman" panose="02020603050405020304" pitchFamily="18" charset="0"/>
              </a:rPr>
              <a:t>and worms. This </a:t>
            </a:r>
            <a:r>
              <a:rPr lang="en-US" sz="2400" dirty="0">
                <a:solidFill>
                  <a:schemeClr val="tx1"/>
                </a:solidFill>
                <a:cs typeface="Times New Roman" panose="02020603050405020304" pitchFamily="18" charset="0"/>
              </a:rPr>
              <a:t>part also looks at firewall technology</a:t>
            </a:r>
            <a:r>
              <a:rPr lang="en-US" sz="2400" dirty="0" smtClean="0">
                <a:solidFill>
                  <a:schemeClr val="tx1"/>
                </a:solidFill>
                <a:cs typeface="Times New Roman" panose="02020603050405020304" pitchFamily="18" charset="0"/>
              </a:rPr>
              <a:t>.</a:t>
            </a:r>
          </a:p>
        </p:txBody>
      </p:sp>
      <p:sp>
        <p:nvSpPr>
          <p:cNvPr id="2" name="Slide Number Placeholder 1"/>
          <p:cNvSpPr>
            <a:spLocks noGrp="1"/>
          </p:cNvSpPr>
          <p:nvPr>
            <p:ph type="sldNum" sz="quarter" idx="12"/>
          </p:nvPr>
        </p:nvSpPr>
        <p:spPr/>
        <p:txBody>
          <a:bodyPr/>
          <a:lstStyle/>
          <a:p>
            <a:pPr>
              <a:defRPr/>
            </a:pPr>
            <a:fld id="{456FA2BC-A377-4DBC-BB42-162DC6D6854F}" type="slidenum">
              <a:rPr lang="en-US" altLang="en-US" smtClean="0"/>
              <a:pPr>
                <a:defRPr/>
              </a:pPr>
              <a:t>8</a:t>
            </a:fld>
            <a:endParaRPr lang="en-US" altLang="en-US"/>
          </a:p>
        </p:txBody>
      </p:sp>
    </p:spTree>
    <p:extLst>
      <p:ext uri="{BB962C8B-B14F-4D97-AF65-F5344CB8AC3E}">
        <p14:creationId xmlns:p14="http://schemas.microsoft.com/office/powerpoint/2010/main" xmlns="" val="1402339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85800" y="87313"/>
            <a:ext cx="7772400" cy="1470025"/>
          </a:xfrm>
        </p:spPr>
        <p:txBody>
          <a:bodyPr/>
          <a:lstStyle/>
          <a:p>
            <a:pPr eaLnBrk="1" hangingPunct="1"/>
            <a:r>
              <a:rPr lang="en-US" altLang="en-US" smtClean="0"/>
              <a:t>Course Outline</a:t>
            </a:r>
          </a:p>
        </p:txBody>
      </p:sp>
      <p:sp>
        <p:nvSpPr>
          <p:cNvPr id="11267" name="Subtitle 2"/>
          <p:cNvSpPr>
            <a:spLocks noGrp="1"/>
          </p:cNvSpPr>
          <p:nvPr>
            <p:ph type="subTitle" idx="1"/>
          </p:nvPr>
        </p:nvSpPr>
        <p:spPr>
          <a:xfrm>
            <a:off x="1371600" y="1171575"/>
            <a:ext cx="6400800" cy="5210175"/>
          </a:xfrm>
        </p:spPr>
        <p:txBody>
          <a:bodyPr/>
          <a:lstStyle/>
          <a:p>
            <a:pPr algn="l"/>
            <a:endParaRPr lang="en-US" altLang="en-US" sz="2400" b="1" dirty="0" smtClean="0">
              <a:solidFill>
                <a:schemeClr val="tx1"/>
              </a:solidFill>
              <a:cs typeface="Times New Roman" pitchFamily="-107" charset="0"/>
            </a:endParaRPr>
          </a:p>
          <a:p>
            <a:pPr algn="l"/>
            <a:r>
              <a:rPr lang="en-US" altLang="en-US" sz="2400" b="1" dirty="0" smtClean="0">
                <a:solidFill>
                  <a:schemeClr val="tx1"/>
                </a:solidFill>
                <a:cs typeface="Times New Roman" pitchFamily="-107" charset="0"/>
              </a:rPr>
              <a:t>Part Seven: Legal and Ethical Issues: </a:t>
            </a:r>
          </a:p>
          <a:p>
            <a:pPr algn="l"/>
            <a:r>
              <a:rPr lang="en-US" altLang="en-US" sz="2400" dirty="0" smtClean="0">
                <a:solidFill>
                  <a:schemeClr val="tx1"/>
                </a:solidFill>
                <a:cs typeface="Times New Roman" pitchFamily="-107" charset="0"/>
              </a:rPr>
              <a:t>Deals with the legal and ethical issues related</a:t>
            </a:r>
          </a:p>
          <a:p>
            <a:pPr algn="l"/>
            <a:r>
              <a:rPr lang="en-US" altLang="en-US" sz="2400" dirty="0" smtClean="0">
                <a:solidFill>
                  <a:schemeClr val="tx1"/>
                </a:solidFill>
                <a:cs typeface="Times New Roman" pitchFamily="-107" charset="0"/>
              </a:rPr>
              <a:t>to computer and network security.</a:t>
            </a:r>
            <a:endParaRPr lang="en-US" altLang="en-US" sz="2200" dirty="0" smtClean="0">
              <a:solidFill>
                <a:schemeClr val="tx1"/>
              </a:solidFill>
              <a:cs typeface="Times New Roman" pitchFamily="-107" charset="0"/>
            </a:endParaRPr>
          </a:p>
        </p:txBody>
      </p:sp>
      <p:sp>
        <p:nvSpPr>
          <p:cNvPr id="2" name="Slide Number Placeholder 1"/>
          <p:cNvSpPr>
            <a:spLocks noGrp="1"/>
          </p:cNvSpPr>
          <p:nvPr>
            <p:ph type="sldNum" sz="quarter" idx="12"/>
          </p:nvPr>
        </p:nvSpPr>
        <p:spPr/>
        <p:txBody>
          <a:bodyPr/>
          <a:lstStyle/>
          <a:p>
            <a:pPr>
              <a:defRPr/>
            </a:pPr>
            <a:fld id="{8B515519-72F6-4E59-AE35-F48257DFEF26}" type="slidenum">
              <a:rPr lang="en-US" altLang="en-US" smtClean="0"/>
              <a:pPr>
                <a:defRPr/>
              </a:pPr>
              <a:t>9</a:t>
            </a:fld>
            <a:endParaRPr lang="en-US" altLang="en-US"/>
          </a:p>
        </p:txBody>
      </p:sp>
    </p:spTree>
    <p:extLst>
      <p:ext uri="{BB962C8B-B14F-4D97-AF65-F5344CB8AC3E}">
        <p14:creationId xmlns:p14="http://schemas.microsoft.com/office/powerpoint/2010/main" xmlns="" val="17409799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ea typeface="ＭＳ Ｐゴシック" pitchFamily="34" charset="-128"/>
              </a:rPr>
              <a:t>Computer Security</a:t>
            </a:r>
            <a:endParaRPr lang="en-AU" altLang="en-US" smtClean="0">
              <a:ea typeface="ＭＳ Ｐゴシック" pitchFamily="34" charset="-128"/>
            </a:endParaRPr>
          </a:p>
        </p:txBody>
      </p:sp>
      <p:sp>
        <p:nvSpPr>
          <p:cNvPr id="5123" name="Rectangle 3"/>
          <p:cNvSpPr>
            <a:spLocks noGrp="1" noChangeArrowheads="1"/>
          </p:cNvSpPr>
          <p:nvPr>
            <p:ph idx="1"/>
          </p:nvPr>
        </p:nvSpPr>
        <p:spPr>
          <a:xfrm>
            <a:off x="457200" y="1676400"/>
            <a:ext cx="8229600" cy="4953000"/>
          </a:xfrm>
        </p:spPr>
        <p:txBody>
          <a:bodyPr>
            <a:normAutofit/>
          </a:bodyPr>
          <a:lstStyle/>
          <a:p>
            <a:pPr eaLnBrk="1" hangingPunct="1"/>
            <a:r>
              <a:rPr lang="en-US" altLang="en-US" sz="2800" dirty="0" smtClean="0">
                <a:ea typeface="ＭＳ Ｐゴシック" pitchFamily="34" charset="-128"/>
              </a:rPr>
              <a:t>Protection afforded to an automated information system in order to attain the applicable objectives of preserving the integrity, availability and confidentiality of information system resources (includes hardware, software, firmware, information/data, and telecommunications)</a:t>
            </a:r>
            <a:endParaRPr lang="en-AU" altLang="en-US" sz="2800" dirty="0"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909948CA-6C89-430C-AEC9-CDDDCA8B404A}" type="slidenum">
              <a:rPr lang="en-US" altLang="en-US" smtClean="0"/>
              <a:pPr>
                <a:defRPr/>
              </a:pPr>
              <a:t>10</a:t>
            </a:fld>
            <a:endParaRPr lang="en-US" altLang="en-US"/>
          </a:p>
        </p:txBody>
      </p:sp>
    </p:spTree>
    <p:extLst>
      <p:ext uri="{BB962C8B-B14F-4D97-AF65-F5344CB8AC3E}">
        <p14:creationId xmlns:p14="http://schemas.microsoft.com/office/powerpoint/2010/main" xmlns="" val="556743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ltLang="en-US" smtClean="0">
                <a:ea typeface="ＭＳ Ｐゴシック" pitchFamily="34" charset="-128"/>
              </a:rPr>
              <a:t>Key Security Concepts</a:t>
            </a:r>
          </a:p>
        </p:txBody>
      </p:sp>
      <p:pic>
        <p:nvPicPr>
          <p:cNvPr id="6147" name="Picture 4" descr="&#10;Fig1.1.pdf                                                     00ABB570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l="4633" t="10739" r="4633" b="21477"/>
          <a:stretch>
            <a:fillRect/>
          </a:stretch>
        </p:blipFill>
        <p:spPr bwMode="auto">
          <a:xfrm>
            <a:off x="1828800" y="1371600"/>
            <a:ext cx="5286375" cy="5110163"/>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E393AFA8-D849-4784-A01F-939A144E8ACF}" type="slidenum">
              <a:rPr lang="en-US" altLang="en-US" smtClean="0"/>
              <a:pPr>
                <a:defRPr/>
              </a:pPr>
              <a:t>11</a:t>
            </a:fld>
            <a:endParaRPr lang="en-US" altLang="en-US"/>
          </a:p>
        </p:txBody>
      </p:sp>
    </p:spTree>
    <p:extLst>
      <p:ext uri="{BB962C8B-B14F-4D97-AF65-F5344CB8AC3E}">
        <p14:creationId xmlns:p14="http://schemas.microsoft.com/office/powerpoint/2010/main" xmlns="" val="19718471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mtClean="0">
                <a:ea typeface="ＭＳ Ｐゴシック" pitchFamily="34" charset="-128"/>
                <a:cs typeface="Arial" pitchFamily="34" charset="0"/>
              </a:rPr>
              <a:t>CIA Triad</a:t>
            </a:r>
          </a:p>
        </p:txBody>
      </p:sp>
      <p:sp>
        <p:nvSpPr>
          <p:cNvPr id="3" name="Slide Number Placeholder 2"/>
          <p:cNvSpPr>
            <a:spLocks noGrp="1"/>
          </p:cNvSpPr>
          <p:nvPr>
            <p:ph type="sldNum" sz="quarter" idx="12"/>
          </p:nvPr>
        </p:nvSpPr>
        <p:spPr/>
        <p:txBody>
          <a:bodyPr/>
          <a:lstStyle/>
          <a:p>
            <a:pPr>
              <a:defRPr/>
            </a:pPr>
            <a:fld id="{B0E70808-E6AD-4CD1-AE78-ECC0FFCA170D}" type="slidenum">
              <a:rPr lang="en-US" altLang="en-US" smtClean="0"/>
              <a:pPr>
                <a:defRPr/>
              </a:pPr>
              <a:t>12</a:t>
            </a:fld>
            <a:endParaRPr lang="en-US" altLang="en-US"/>
          </a:p>
        </p:txBody>
      </p:sp>
      <p:sp>
        <p:nvSpPr>
          <p:cNvPr id="7172" name="Content Placeholder 2"/>
          <p:cNvSpPr>
            <a:spLocks noGrp="1"/>
          </p:cNvSpPr>
          <p:nvPr>
            <p:ph idx="1"/>
          </p:nvPr>
        </p:nvSpPr>
        <p:spPr/>
        <p:txBody>
          <a:bodyPr>
            <a:normAutofit/>
          </a:bodyPr>
          <a:lstStyle/>
          <a:p>
            <a:pPr eaLnBrk="1" hangingPunct="1">
              <a:lnSpc>
                <a:spcPct val="90000"/>
              </a:lnSpc>
            </a:pPr>
            <a:r>
              <a:rPr lang="en-US" altLang="en-US" sz="2800" dirty="0" smtClean="0">
                <a:ea typeface="ＭＳ Ｐゴシック" pitchFamily="34" charset="-128"/>
                <a:cs typeface="Arial" pitchFamily="34" charset="0"/>
              </a:rPr>
              <a:t>These three concepts form what is often referred to as the </a:t>
            </a:r>
            <a:r>
              <a:rPr lang="en-US" altLang="en-US" sz="2800" b="1" dirty="0" smtClean="0">
                <a:ea typeface="ＭＳ Ｐゴシック" pitchFamily="34" charset="-128"/>
                <a:cs typeface="Arial" pitchFamily="34" charset="0"/>
              </a:rPr>
              <a:t>CIA triad</a:t>
            </a:r>
            <a:r>
              <a:rPr lang="en-US" altLang="en-US" sz="2800" dirty="0" smtClean="0">
                <a:ea typeface="ＭＳ Ｐゴシック" pitchFamily="34" charset="-128"/>
                <a:cs typeface="Arial" pitchFamily="34" charset="0"/>
              </a:rPr>
              <a:t> Figure above. </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The three concepts embody the fundamental security objectives for both data and for information and computing services. </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FIPS PUB 199 provides a useful characterization of these three objectives in terms of requirements and the definition of a loss of security in each category.</a:t>
            </a:r>
          </a:p>
          <a:p>
            <a:pPr eaLnBrk="1" hangingPunct="1">
              <a:lnSpc>
                <a:spcPct val="90000"/>
              </a:lnSpc>
            </a:pPr>
            <a:endParaRPr lang="en-US" altLang="en-US" sz="2800" dirty="0" smtClean="0">
              <a:ea typeface="ＭＳ Ｐゴシック" pitchFamily="34" charset="-128"/>
              <a:cs typeface="Arial" pitchFamily="34" charset="0"/>
            </a:endParaRPr>
          </a:p>
        </p:txBody>
      </p:sp>
    </p:spTree>
    <p:extLst>
      <p:ext uri="{BB962C8B-B14F-4D97-AF65-F5344CB8AC3E}">
        <p14:creationId xmlns:p14="http://schemas.microsoft.com/office/powerpoint/2010/main" xmlns="" val="916466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smtClean="0">
                <a:ea typeface="ＭＳ Ｐゴシック" pitchFamily="34" charset="-128"/>
              </a:rPr>
              <a:t>CIA Triad</a:t>
            </a:r>
          </a:p>
        </p:txBody>
      </p:sp>
      <p:sp>
        <p:nvSpPr>
          <p:cNvPr id="3" name="Slide Number Placeholder 2"/>
          <p:cNvSpPr>
            <a:spLocks noGrp="1"/>
          </p:cNvSpPr>
          <p:nvPr>
            <p:ph type="sldNum" sz="quarter" idx="12"/>
          </p:nvPr>
        </p:nvSpPr>
        <p:spPr/>
        <p:txBody>
          <a:bodyPr/>
          <a:lstStyle/>
          <a:p>
            <a:pPr>
              <a:defRPr/>
            </a:pPr>
            <a:fld id="{57A23372-C874-4295-A691-A2080287DCF1}" type="slidenum">
              <a:rPr lang="en-US" altLang="en-US" smtClean="0"/>
              <a:pPr>
                <a:defRPr/>
              </a:pPr>
              <a:t>13</a:t>
            </a:fld>
            <a:endParaRPr lang="en-US" altLang="en-US"/>
          </a:p>
        </p:txBody>
      </p:sp>
      <p:sp>
        <p:nvSpPr>
          <p:cNvPr id="8196" name="Content Placeholder 2"/>
          <p:cNvSpPr>
            <a:spLocks noGrp="1"/>
          </p:cNvSpPr>
          <p:nvPr>
            <p:ph idx="1"/>
          </p:nvPr>
        </p:nvSpPr>
        <p:spPr/>
        <p:txBody>
          <a:bodyPr>
            <a:normAutofit/>
          </a:bodyPr>
          <a:lstStyle/>
          <a:p>
            <a:pPr eaLnBrk="1" hangingPunct="1">
              <a:lnSpc>
                <a:spcPct val="90000"/>
              </a:lnSpc>
            </a:pPr>
            <a:r>
              <a:rPr lang="en-US" altLang="en-US" sz="2800" b="1" dirty="0" smtClean="0">
                <a:ea typeface="ＭＳ Ｐゴシック" pitchFamily="34" charset="-128"/>
                <a:cs typeface="Arial" pitchFamily="34" charset="0"/>
              </a:rPr>
              <a:t>Confidentiality</a:t>
            </a:r>
            <a:r>
              <a:rPr lang="en-US" altLang="en-US" sz="2800" dirty="0" smtClean="0">
                <a:ea typeface="ＭＳ Ｐゴシック" pitchFamily="34" charset="-128"/>
                <a:cs typeface="Arial" pitchFamily="34" charset="0"/>
              </a:rPr>
              <a:t> (covers both data confidentiality and privacy): </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Preserving authorized restrictions on information access and disclosure, including means for protecting personal privacy and proprietary information. </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A loss of confidentiality is the unauthorized disclosure of information.</a:t>
            </a:r>
          </a:p>
          <a:p>
            <a:pPr eaLnBrk="1" hangingPunct="1">
              <a:lnSpc>
                <a:spcPct val="90000"/>
              </a:lnSpc>
            </a:pPr>
            <a:endParaRPr lang="en-US" altLang="en-US" sz="2800" dirty="0" smtClean="0">
              <a:ea typeface="ＭＳ Ｐゴシック" pitchFamily="34" charset="-128"/>
              <a:cs typeface="Arial" pitchFamily="34" charset="0"/>
            </a:endParaRPr>
          </a:p>
        </p:txBody>
      </p:sp>
    </p:spTree>
    <p:extLst>
      <p:ext uri="{BB962C8B-B14F-4D97-AF65-F5344CB8AC3E}">
        <p14:creationId xmlns:p14="http://schemas.microsoft.com/office/powerpoint/2010/main" xmlns="" val="1085580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smtClean="0">
                <a:ea typeface="ＭＳ Ｐゴシック" pitchFamily="34" charset="-128"/>
              </a:rPr>
              <a:t>CIA Triad</a:t>
            </a:r>
          </a:p>
        </p:txBody>
      </p:sp>
      <p:sp>
        <p:nvSpPr>
          <p:cNvPr id="3" name="Slide Number Placeholder 2"/>
          <p:cNvSpPr>
            <a:spLocks noGrp="1"/>
          </p:cNvSpPr>
          <p:nvPr>
            <p:ph type="sldNum" sz="quarter" idx="12"/>
          </p:nvPr>
        </p:nvSpPr>
        <p:spPr/>
        <p:txBody>
          <a:bodyPr/>
          <a:lstStyle/>
          <a:p>
            <a:pPr>
              <a:defRPr/>
            </a:pPr>
            <a:fld id="{5194EC26-1603-42F4-B5AB-29B04944D518}" type="slidenum">
              <a:rPr lang="en-US" altLang="en-US" smtClean="0"/>
              <a:pPr>
                <a:defRPr/>
              </a:pPr>
              <a:t>14</a:t>
            </a:fld>
            <a:endParaRPr lang="en-US" altLang="en-US"/>
          </a:p>
        </p:txBody>
      </p:sp>
      <p:sp>
        <p:nvSpPr>
          <p:cNvPr id="9220" name="Content Placeholder 2"/>
          <p:cNvSpPr>
            <a:spLocks noGrp="1"/>
          </p:cNvSpPr>
          <p:nvPr>
            <p:ph idx="1"/>
          </p:nvPr>
        </p:nvSpPr>
        <p:spPr/>
        <p:txBody>
          <a:bodyPr>
            <a:normAutofit/>
          </a:bodyPr>
          <a:lstStyle/>
          <a:p>
            <a:pPr eaLnBrk="1" hangingPunct="1">
              <a:lnSpc>
                <a:spcPct val="90000"/>
              </a:lnSpc>
            </a:pPr>
            <a:r>
              <a:rPr lang="en-US" altLang="en-US" sz="2800" b="1" dirty="0" smtClean="0">
                <a:ea typeface="ＭＳ Ｐゴシック" pitchFamily="34" charset="-128"/>
                <a:cs typeface="Arial" pitchFamily="34" charset="0"/>
              </a:rPr>
              <a:t>Integrity</a:t>
            </a:r>
            <a:r>
              <a:rPr lang="en-US" altLang="en-US" sz="2800" dirty="0" smtClean="0">
                <a:ea typeface="ＭＳ Ｐゴシック" pitchFamily="34" charset="-128"/>
                <a:cs typeface="Arial" pitchFamily="34" charset="0"/>
              </a:rPr>
              <a:t> (covers both data and system integrity)</a:t>
            </a:r>
            <a:r>
              <a:rPr lang="en-US" altLang="en-US" sz="2800" b="1" dirty="0" smtClean="0">
                <a:ea typeface="ＭＳ Ｐゴシック" pitchFamily="34" charset="-128"/>
                <a:cs typeface="Arial" pitchFamily="34" charset="0"/>
              </a:rPr>
              <a:t>:</a:t>
            </a:r>
            <a:r>
              <a:rPr lang="en-US" altLang="en-US" sz="2800" dirty="0" smtClean="0">
                <a:ea typeface="ＭＳ Ｐゴシック" pitchFamily="34" charset="-128"/>
                <a:cs typeface="Arial" pitchFamily="34" charset="0"/>
              </a:rPr>
              <a:t> </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Guarding against improper information modification or destruction, and includes ensuring information non-repudiation and authenticity</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A loss of integrity is the unauthorized modification or destruction of information.</a:t>
            </a:r>
          </a:p>
          <a:p>
            <a:pPr eaLnBrk="1" hangingPunct="1">
              <a:lnSpc>
                <a:spcPct val="90000"/>
              </a:lnSpc>
            </a:pPr>
            <a:endParaRPr lang="en-US" altLang="en-US" sz="2800" dirty="0" smtClean="0">
              <a:ea typeface="ＭＳ Ｐゴシック" pitchFamily="34" charset="-128"/>
              <a:cs typeface="Arial" pitchFamily="34" charset="0"/>
            </a:endParaRPr>
          </a:p>
        </p:txBody>
      </p:sp>
    </p:spTree>
    <p:extLst>
      <p:ext uri="{BB962C8B-B14F-4D97-AF65-F5344CB8AC3E}">
        <p14:creationId xmlns:p14="http://schemas.microsoft.com/office/powerpoint/2010/main" xmlns="" val="17549908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altLang="en-US" smtClean="0">
                <a:ea typeface="ＭＳ Ｐゴシック" pitchFamily="34" charset="-128"/>
              </a:rPr>
              <a:t>CIA Triad</a:t>
            </a:r>
          </a:p>
        </p:txBody>
      </p:sp>
      <p:sp>
        <p:nvSpPr>
          <p:cNvPr id="3" name="Slide Number Placeholder 2"/>
          <p:cNvSpPr>
            <a:spLocks noGrp="1"/>
          </p:cNvSpPr>
          <p:nvPr>
            <p:ph type="sldNum" sz="quarter" idx="12"/>
          </p:nvPr>
        </p:nvSpPr>
        <p:spPr/>
        <p:txBody>
          <a:bodyPr/>
          <a:lstStyle/>
          <a:p>
            <a:pPr>
              <a:defRPr/>
            </a:pPr>
            <a:fld id="{5211B8B2-67F1-4124-8085-30B75D3B043B}" type="slidenum">
              <a:rPr lang="en-US" altLang="en-US" smtClean="0"/>
              <a:pPr>
                <a:defRPr/>
              </a:pPr>
              <a:t>15</a:t>
            </a:fld>
            <a:endParaRPr lang="en-US" altLang="en-US"/>
          </a:p>
        </p:txBody>
      </p:sp>
      <p:sp>
        <p:nvSpPr>
          <p:cNvPr id="10244" name="Content Placeholder 2"/>
          <p:cNvSpPr>
            <a:spLocks noGrp="1"/>
          </p:cNvSpPr>
          <p:nvPr>
            <p:ph idx="1"/>
          </p:nvPr>
        </p:nvSpPr>
        <p:spPr/>
        <p:txBody>
          <a:bodyPr>
            <a:normAutofit lnSpcReduction="10000"/>
          </a:bodyPr>
          <a:lstStyle/>
          <a:p>
            <a:pPr eaLnBrk="1" hangingPunct="1">
              <a:lnSpc>
                <a:spcPct val="90000"/>
              </a:lnSpc>
            </a:pPr>
            <a:r>
              <a:rPr lang="en-US" altLang="en-US" sz="2800" b="1" dirty="0" smtClean="0">
                <a:ea typeface="ＭＳ Ｐゴシック" pitchFamily="34" charset="-128"/>
                <a:cs typeface="Arial" pitchFamily="34" charset="0"/>
              </a:rPr>
              <a:t>Availability:</a:t>
            </a:r>
            <a:r>
              <a:rPr lang="en-US" altLang="en-US" sz="2800" dirty="0" smtClean="0">
                <a:ea typeface="ＭＳ Ｐゴシック" pitchFamily="34" charset="-128"/>
                <a:cs typeface="Arial" pitchFamily="34" charset="0"/>
              </a:rPr>
              <a:t> Ensuring timely and reliable access to and use of information. A loss of availability is the disruption of access to or use of information or an information system</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Although the use of the CIA triad to define security objectives is well established, some in the security field feel that additional concepts are needed to present a complete picture.</a:t>
            </a:r>
          </a:p>
          <a:p>
            <a:pPr eaLnBrk="1" hangingPunct="1">
              <a:lnSpc>
                <a:spcPct val="90000"/>
              </a:lnSpc>
            </a:pPr>
            <a:endParaRPr lang="en-US" altLang="en-US" sz="2800" dirty="0" smtClean="0">
              <a:ea typeface="ＭＳ Ｐゴシック" pitchFamily="34" charset="-128"/>
              <a:cs typeface="Arial" pitchFamily="34" charset="0"/>
            </a:endParaRPr>
          </a:p>
          <a:p>
            <a:pPr eaLnBrk="1" hangingPunct="1">
              <a:lnSpc>
                <a:spcPct val="90000"/>
              </a:lnSpc>
            </a:pPr>
            <a:r>
              <a:rPr lang="en-US" altLang="en-US" sz="2800" dirty="0" smtClean="0">
                <a:ea typeface="ＭＳ Ｐゴシック" pitchFamily="34" charset="-128"/>
                <a:cs typeface="Arial" pitchFamily="34" charset="0"/>
              </a:rPr>
              <a:t>Two of the most commonly mentioned are:</a:t>
            </a:r>
          </a:p>
        </p:txBody>
      </p:sp>
    </p:spTree>
    <p:extLst>
      <p:ext uri="{BB962C8B-B14F-4D97-AF65-F5344CB8AC3E}">
        <p14:creationId xmlns:p14="http://schemas.microsoft.com/office/powerpoint/2010/main" xmlns="" val="1254527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smtClean="0">
                <a:ea typeface="ＭＳ Ｐゴシック" pitchFamily="34" charset="-128"/>
              </a:rPr>
              <a:t>CIA Triad</a:t>
            </a:r>
          </a:p>
        </p:txBody>
      </p:sp>
      <p:sp>
        <p:nvSpPr>
          <p:cNvPr id="3" name="Slide Number Placeholder 2"/>
          <p:cNvSpPr>
            <a:spLocks noGrp="1"/>
          </p:cNvSpPr>
          <p:nvPr>
            <p:ph type="sldNum" sz="quarter" idx="12"/>
          </p:nvPr>
        </p:nvSpPr>
        <p:spPr/>
        <p:txBody>
          <a:bodyPr/>
          <a:lstStyle/>
          <a:p>
            <a:pPr>
              <a:defRPr/>
            </a:pPr>
            <a:fld id="{B28C7945-4618-443E-80B0-CB27669F9EEE}" type="slidenum">
              <a:rPr lang="en-US" altLang="en-US" smtClean="0"/>
              <a:pPr>
                <a:defRPr/>
              </a:pPr>
              <a:t>16</a:t>
            </a:fld>
            <a:endParaRPr lang="en-US" altLang="en-US"/>
          </a:p>
        </p:txBody>
      </p:sp>
      <p:sp>
        <p:nvSpPr>
          <p:cNvPr id="11268" name="Content Placeholder 2"/>
          <p:cNvSpPr>
            <a:spLocks noGrp="1"/>
          </p:cNvSpPr>
          <p:nvPr>
            <p:ph idx="1"/>
          </p:nvPr>
        </p:nvSpPr>
        <p:spPr/>
        <p:txBody>
          <a:bodyPr>
            <a:normAutofit/>
          </a:bodyPr>
          <a:lstStyle/>
          <a:p>
            <a:pPr eaLnBrk="1" hangingPunct="1">
              <a:lnSpc>
                <a:spcPct val="90000"/>
              </a:lnSpc>
            </a:pPr>
            <a:r>
              <a:rPr lang="en-US" altLang="en-US" sz="2800" b="1" dirty="0" smtClean="0">
                <a:ea typeface="ＭＳ Ｐゴシック" pitchFamily="34" charset="-128"/>
                <a:cs typeface="Arial" pitchFamily="34" charset="0"/>
              </a:rPr>
              <a:t>Authenticity:</a:t>
            </a:r>
            <a:r>
              <a:rPr lang="en-US" altLang="en-US" sz="2800" dirty="0" smtClean="0">
                <a:ea typeface="ＭＳ Ｐゴシック" pitchFamily="34" charset="-128"/>
                <a:cs typeface="Arial" pitchFamily="34" charset="0"/>
              </a:rPr>
              <a:t> The property of being genuine and being able to be verified and trusted; confidence in the validity of a transmission, a message, or message originator</a:t>
            </a:r>
          </a:p>
          <a:p>
            <a:pPr eaLnBrk="1" hangingPunct="1">
              <a:lnSpc>
                <a:spcPct val="90000"/>
              </a:lnSpc>
            </a:pPr>
            <a:endParaRPr lang="en-US" altLang="en-US" sz="2800" dirty="0" smtClean="0">
              <a:ea typeface="ＭＳ Ｐゴシック" pitchFamily="34" charset="-128"/>
              <a:cs typeface="Arial" pitchFamily="34" charset="0"/>
            </a:endParaRPr>
          </a:p>
        </p:txBody>
      </p:sp>
    </p:spTree>
    <p:extLst>
      <p:ext uri="{BB962C8B-B14F-4D97-AF65-F5344CB8AC3E}">
        <p14:creationId xmlns:p14="http://schemas.microsoft.com/office/powerpoint/2010/main" xmlns="" val="24905062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en-US" smtClean="0">
                <a:ea typeface="ＭＳ Ｐゴシック" pitchFamily="34" charset="-128"/>
              </a:rPr>
              <a:t>CIA Triad</a:t>
            </a:r>
          </a:p>
        </p:txBody>
      </p:sp>
      <p:sp>
        <p:nvSpPr>
          <p:cNvPr id="3" name="Slide Number Placeholder 2"/>
          <p:cNvSpPr>
            <a:spLocks noGrp="1"/>
          </p:cNvSpPr>
          <p:nvPr>
            <p:ph type="sldNum" sz="quarter" idx="12"/>
          </p:nvPr>
        </p:nvSpPr>
        <p:spPr/>
        <p:txBody>
          <a:bodyPr/>
          <a:lstStyle/>
          <a:p>
            <a:pPr>
              <a:defRPr/>
            </a:pPr>
            <a:fld id="{68CE9394-7F5A-438C-A95F-67B867D9DA6E}" type="slidenum">
              <a:rPr lang="en-US" altLang="en-US" smtClean="0"/>
              <a:pPr>
                <a:defRPr/>
              </a:pPr>
              <a:t>17</a:t>
            </a:fld>
            <a:endParaRPr lang="en-US" altLang="en-US"/>
          </a:p>
        </p:txBody>
      </p:sp>
      <p:sp>
        <p:nvSpPr>
          <p:cNvPr id="12292" name="Content Placeholder 2"/>
          <p:cNvSpPr>
            <a:spLocks noGrp="1"/>
          </p:cNvSpPr>
          <p:nvPr>
            <p:ph idx="1"/>
          </p:nvPr>
        </p:nvSpPr>
        <p:spPr/>
        <p:txBody>
          <a:bodyPr>
            <a:normAutofit/>
          </a:bodyPr>
          <a:lstStyle/>
          <a:p>
            <a:pPr eaLnBrk="1" hangingPunct="1">
              <a:lnSpc>
                <a:spcPct val="90000"/>
              </a:lnSpc>
            </a:pPr>
            <a:r>
              <a:rPr lang="en-US" altLang="en-US" sz="2800" b="1" dirty="0" smtClean="0">
                <a:ea typeface="ＭＳ Ｐゴシック" pitchFamily="34" charset="-128"/>
                <a:cs typeface="Arial" pitchFamily="34" charset="0"/>
              </a:rPr>
              <a:t>Accountability:</a:t>
            </a:r>
            <a:r>
              <a:rPr lang="en-US" altLang="en-US" sz="2800" dirty="0" smtClean="0">
                <a:ea typeface="ＭＳ Ｐゴシック" pitchFamily="34" charset="-128"/>
                <a:cs typeface="Arial" pitchFamily="34" charset="0"/>
              </a:rPr>
              <a:t> The security goal that generates the requirement for actions of an entity to be traced uniquely to that entity</a:t>
            </a:r>
          </a:p>
          <a:p>
            <a:pPr eaLnBrk="1" hangingPunct="1">
              <a:lnSpc>
                <a:spcPct val="90000"/>
              </a:lnSpc>
            </a:pPr>
            <a:endParaRPr lang="en-US" altLang="en-US" sz="2800" dirty="0" smtClean="0">
              <a:ea typeface="ＭＳ Ｐゴシック" pitchFamily="34" charset="-128"/>
              <a:cs typeface="Arial" pitchFamily="34" charset="0"/>
            </a:endParaRPr>
          </a:p>
        </p:txBody>
      </p:sp>
    </p:spTree>
    <p:extLst>
      <p:ext uri="{BB962C8B-B14F-4D97-AF65-F5344CB8AC3E}">
        <p14:creationId xmlns:p14="http://schemas.microsoft.com/office/powerpoint/2010/main" xmlns="" val="611015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304800" y="277813"/>
            <a:ext cx="8534400" cy="1139825"/>
          </a:xfrm>
        </p:spPr>
        <p:txBody>
          <a:bodyPr/>
          <a:lstStyle/>
          <a:p>
            <a:pPr eaLnBrk="1" hangingPunct="1"/>
            <a:r>
              <a:rPr lang="en-US" altLang="en-US" smtClean="0">
                <a:ea typeface="ＭＳ Ｐゴシック" pitchFamily="34" charset="-128"/>
              </a:rPr>
              <a:t>Computer Security Challenges</a:t>
            </a:r>
          </a:p>
        </p:txBody>
      </p:sp>
      <p:sp>
        <p:nvSpPr>
          <p:cNvPr id="4" name="Rectangle 3"/>
          <p:cNvSpPr txBox="1">
            <a:spLocks noChangeArrowheads="1"/>
          </p:cNvSpPr>
          <p:nvPr/>
        </p:nvSpPr>
        <p:spPr bwMode="black">
          <a:xfrm>
            <a:off x="611188" y="1536700"/>
            <a:ext cx="8382000" cy="4800600"/>
          </a:xfrm>
          <a:prstGeom prst="rect">
            <a:avLst/>
          </a:prstGeom>
          <a:noFill/>
          <a:ln w="9525">
            <a:noFill/>
            <a:miter lim="800000"/>
            <a:headEnd/>
            <a:tailEnd/>
          </a:ln>
          <a:effectLst/>
        </p:spPr>
        <p:txBody>
          <a:bodyPr/>
          <a:lstStyle/>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not simple</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must consider potential attacks</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procedures used counter-intuitive</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involve algorithms and secret info</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must decide where to deploy mechanisms</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battle of wits between attacker / admin</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not perceived on benefit until fails</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requires regular monitoring</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too often an after-thought</a:t>
            </a:r>
          </a:p>
          <a:p>
            <a:pPr marL="609600" indent="-609600">
              <a:lnSpc>
                <a:spcPct val="90000"/>
              </a:lnSpc>
              <a:spcBef>
                <a:spcPct val="20000"/>
              </a:spcBef>
              <a:buSzPct val="80000"/>
              <a:buFont typeface="Times" pitchFamily="-107" charset="0"/>
              <a:buAutoNum type="arabicPeriod"/>
              <a:defRPr/>
            </a:pPr>
            <a:r>
              <a:rPr lang="en-US" sz="2800" dirty="0">
                <a:latin typeface="+mj-lt"/>
                <a:ea typeface="ＭＳ Ｐゴシック" pitchFamily="-107" charset="-128"/>
                <a:cs typeface="+mj-cs"/>
              </a:rPr>
              <a:t>regarded as impediment to using system</a:t>
            </a:r>
          </a:p>
        </p:txBody>
      </p:sp>
      <p:sp>
        <p:nvSpPr>
          <p:cNvPr id="3" name="Slide Number Placeholder 2"/>
          <p:cNvSpPr>
            <a:spLocks noGrp="1"/>
          </p:cNvSpPr>
          <p:nvPr>
            <p:ph type="sldNum" sz="quarter" idx="12"/>
          </p:nvPr>
        </p:nvSpPr>
        <p:spPr/>
        <p:txBody>
          <a:bodyPr/>
          <a:lstStyle/>
          <a:p>
            <a:pPr>
              <a:defRPr/>
            </a:pPr>
            <a:fld id="{951E027D-6BE6-4B3A-9D24-CCBA2E8B540A}" type="slidenum">
              <a:rPr lang="en-US" altLang="en-US" smtClean="0"/>
              <a:pPr>
                <a:defRPr/>
              </a:pPr>
              <a:t>18</a:t>
            </a:fld>
            <a:endParaRPr lang="en-US" altLang="en-US"/>
          </a:p>
        </p:txBody>
      </p:sp>
    </p:spTree>
    <p:extLst>
      <p:ext uri="{BB962C8B-B14F-4D97-AF65-F5344CB8AC3E}">
        <p14:creationId xmlns:p14="http://schemas.microsoft.com/office/powerpoint/2010/main" xmlns="" val="34861770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AU" altLang="en-US" smtClean="0">
                <a:ea typeface="ＭＳ Ｐゴシック" pitchFamily="34" charset="-128"/>
              </a:rPr>
              <a:t>Aspects of Security</a:t>
            </a:r>
          </a:p>
        </p:txBody>
      </p:sp>
      <p:sp>
        <p:nvSpPr>
          <p:cNvPr id="28675" name="Rectangle 3"/>
          <p:cNvSpPr>
            <a:spLocks noGrp="1" noChangeArrowheads="1"/>
          </p:cNvSpPr>
          <p:nvPr>
            <p:ph idx="1"/>
          </p:nvPr>
        </p:nvSpPr>
        <p:spPr/>
        <p:txBody>
          <a:bodyPr/>
          <a:lstStyle/>
          <a:p>
            <a:pPr eaLnBrk="1" hangingPunct="1"/>
            <a:r>
              <a:rPr lang="en-US" altLang="en-US" smtClean="0">
                <a:ea typeface="ＭＳ Ｐゴシック" pitchFamily="34" charset="-128"/>
              </a:rPr>
              <a:t>consider 3 aspects of information security:</a:t>
            </a:r>
          </a:p>
          <a:p>
            <a:pPr lvl="1" eaLnBrk="1" hangingPunct="1"/>
            <a:r>
              <a:rPr lang="en-US" altLang="en-US" b="1" smtClean="0">
                <a:ea typeface="ＭＳ Ｐゴシック" pitchFamily="34" charset="-128"/>
              </a:rPr>
              <a:t>security attack</a:t>
            </a:r>
          </a:p>
          <a:p>
            <a:pPr lvl="1" eaLnBrk="1" hangingPunct="1"/>
            <a:r>
              <a:rPr lang="en-US" altLang="en-US" b="1" smtClean="0">
                <a:ea typeface="ＭＳ Ｐゴシック" pitchFamily="34" charset="-128"/>
              </a:rPr>
              <a:t>security mechanism</a:t>
            </a:r>
          </a:p>
          <a:p>
            <a:pPr lvl="1" eaLnBrk="1" hangingPunct="1"/>
            <a:r>
              <a:rPr lang="en-US" altLang="en-US" b="1" smtClean="0">
                <a:ea typeface="ＭＳ Ｐゴシック" pitchFamily="34" charset="-128"/>
              </a:rPr>
              <a:t>security service</a:t>
            </a:r>
          </a:p>
          <a:p>
            <a:pPr eaLnBrk="1" hangingPunct="1"/>
            <a:r>
              <a:rPr lang="en-AU" altLang="en-US" smtClean="0">
                <a:ea typeface="ＭＳ Ｐゴシック" pitchFamily="34" charset="-128"/>
              </a:rPr>
              <a:t>note terms</a:t>
            </a:r>
          </a:p>
          <a:p>
            <a:pPr lvl="1" eaLnBrk="1" hangingPunct="1"/>
            <a:r>
              <a:rPr lang="en-AU" altLang="en-US" i="1" smtClean="0">
                <a:ea typeface="ＭＳ Ｐゴシック" pitchFamily="34" charset="-128"/>
              </a:rPr>
              <a:t>threat </a:t>
            </a:r>
            <a:r>
              <a:rPr lang="en-US" altLang="en-US" smtClean="0">
                <a:ea typeface="ＭＳ Ｐゴシック" pitchFamily="34" charset="-128"/>
              </a:rPr>
              <a:t>–</a:t>
            </a:r>
            <a:r>
              <a:rPr lang="en-AU" altLang="en-US" smtClean="0">
                <a:ea typeface="ＭＳ Ｐゴシック" pitchFamily="34" charset="-128"/>
              </a:rPr>
              <a:t> a </a:t>
            </a:r>
            <a:r>
              <a:rPr lang="en-US" altLang="en-US" smtClean="0">
                <a:ea typeface="ＭＳ Ｐゴシック" pitchFamily="34" charset="-128"/>
              </a:rPr>
              <a:t>potential for violation of security</a:t>
            </a:r>
            <a:endParaRPr lang="en-AU" altLang="en-US" smtClean="0">
              <a:ea typeface="ＭＳ Ｐゴシック" pitchFamily="34" charset="-128"/>
            </a:endParaRPr>
          </a:p>
          <a:p>
            <a:pPr lvl="1" eaLnBrk="1" hangingPunct="1"/>
            <a:r>
              <a:rPr lang="en-AU" altLang="en-US" i="1" smtClean="0">
                <a:ea typeface="ＭＳ Ｐゴシック" pitchFamily="34" charset="-128"/>
              </a:rPr>
              <a:t>attack </a:t>
            </a:r>
            <a:r>
              <a:rPr lang="en-US" altLang="en-US" smtClean="0">
                <a:ea typeface="ＭＳ Ｐゴシック" pitchFamily="34" charset="-128"/>
              </a:rPr>
              <a:t>–</a:t>
            </a:r>
            <a:r>
              <a:rPr lang="en-AU" altLang="en-US" smtClean="0">
                <a:ea typeface="ＭＳ Ｐゴシック" pitchFamily="34" charset="-128"/>
              </a:rPr>
              <a:t> an </a:t>
            </a:r>
            <a:r>
              <a:rPr lang="en-US" altLang="en-US" smtClean="0">
                <a:ea typeface="ＭＳ Ｐゴシック" pitchFamily="34" charset="-128"/>
              </a:rPr>
              <a:t>assault on system security, a deliberate attempt to evade security services</a:t>
            </a:r>
            <a:endParaRPr lang="en-AU" altLang="en-US" smtClean="0">
              <a:ea typeface="ＭＳ Ｐゴシック" pitchFamily="34" charset="-128"/>
            </a:endParaRPr>
          </a:p>
          <a:p>
            <a:pPr lvl="1" eaLnBrk="1" hangingPunct="1"/>
            <a:endParaRPr lang="en-AU" altLang="en-US" smtClean="0">
              <a:ea typeface="ＭＳ Ｐゴシック" pitchFamily="34" charset="-128"/>
            </a:endParaRPr>
          </a:p>
        </p:txBody>
      </p:sp>
      <p:sp>
        <p:nvSpPr>
          <p:cNvPr id="3" name="Slide Number Placeholder 2"/>
          <p:cNvSpPr>
            <a:spLocks noGrp="1"/>
          </p:cNvSpPr>
          <p:nvPr>
            <p:ph type="sldNum" sz="quarter" idx="12"/>
          </p:nvPr>
        </p:nvSpPr>
        <p:spPr/>
        <p:txBody>
          <a:bodyPr/>
          <a:lstStyle/>
          <a:p>
            <a:pPr>
              <a:defRPr/>
            </a:pPr>
            <a:fld id="{EB341711-AAE4-4495-9049-CC02A918A4B6}" type="slidenum">
              <a:rPr lang="en-US" altLang="en-US" smtClean="0"/>
              <a:pPr>
                <a:defRPr/>
              </a:pPr>
              <a:t>19</a:t>
            </a:fld>
            <a:endParaRPr lang="en-US" altLang="en-US"/>
          </a:p>
        </p:txBody>
      </p:sp>
    </p:spTree>
    <p:extLst>
      <p:ext uri="{BB962C8B-B14F-4D97-AF65-F5344CB8AC3E}">
        <p14:creationId xmlns:p14="http://schemas.microsoft.com/office/powerpoint/2010/main" xmlns="" val="13986121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p:txBody>
          <a:bodyPr/>
          <a:lstStyle/>
          <a:p>
            <a:pPr eaLnBrk="1" hangingPunct="1"/>
            <a:r>
              <a:rPr lang="en-AU" altLang="en-US" smtClean="0">
                <a:ea typeface="ＭＳ Ｐゴシック" pitchFamily="34" charset="-128"/>
              </a:rPr>
              <a:t>Passive Attacks</a:t>
            </a:r>
          </a:p>
        </p:txBody>
      </p:sp>
      <p:pic>
        <p:nvPicPr>
          <p:cNvPr id="32771" name="Picture 102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828800"/>
            <a:ext cx="8177213" cy="4321175"/>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2B62393D-6033-4680-9F1B-2B062D3A2F07}" type="slidenum">
              <a:rPr lang="en-US" altLang="en-US" smtClean="0"/>
              <a:pPr>
                <a:defRPr/>
              </a:pPr>
              <a:t>20</a:t>
            </a:fld>
            <a:endParaRPr lang="en-US" altLang="en-US"/>
          </a:p>
        </p:txBody>
      </p:sp>
    </p:spTree>
    <p:extLst>
      <p:ext uri="{BB962C8B-B14F-4D97-AF65-F5344CB8AC3E}">
        <p14:creationId xmlns:p14="http://schemas.microsoft.com/office/powerpoint/2010/main" xmlns="" val="28557819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p:txBody>
          <a:bodyPr/>
          <a:lstStyle/>
          <a:p>
            <a:pPr eaLnBrk="1" hangingPunct="1"/>
            <a:r>
              <a:rPr lang="en-AU" altLang="en-US" smtClean="0">
                <a:ea typeface="ＭＳ Ｐゴシック" pitchFamily="34" charset="-128"/>
              </a:rPr>
              <a:t>Active Attacks</a:t>
            </a:r>
          </a:p>
        </p:txBody>
      </p:sp>
      <p:pic>
        <p:nvPicPr>
          <p:cNvPr id="35843" name="Picture 103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828800"/>
            <a:ext cx="8205788" cy="4227513"/>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EC030669-E8D6-420F-9BDA-B81AE732C625}" type="slidenum">
              <a:rPr lang="en-US" altLang="en-US" smtClean="0"/>
              <a:pPr>
                <a:defRPr/>
              </a:pPr>
              <a:t>21</a:t>
            </a:fld>
            <a:endParaRPr lang="en-US" altLang="en-US"/>
          </a:p>
        </p:txBody>
      </p:sp>
    </p:spTree>
    <p:extLst>
      <p:ext uri="{BB962C8B-B14F-4D97-AF65-F5344CB8AC3E}">
        <p14:creationId xmlns:p14="http://schemas.microsoft.com/office/powerpoint/2010/main" xmlns="" val="34718587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smtClean="0">
                <a:ea typeface="ＭＳ Ｐゴシック" pitchFamily="34" charset="-128"/>
              </a:rPr>
              <a:t>Symmetric Encryption</a:t>
            </a:r>
            <a:endParaRPr lang="en-AU" altLang="en-US" smtClean="0">
              <a:ea typeface="ＭＳ Ｐゴシック" pitchFamily="34" charset="-128"/>
            </a:endParaRPr>
          </a:p>
        </p:txBody>
      </p:sp>
      <p:sp>
        <p:nvSpPr>
          <p:cNvPr id="49155" name="Rectangle 3"/>
          <p:cNvSpPr>
            <a:spLocks noGrp="1" noChangeArrowheads="1"/>
          </p:cNvSpPr>
          <p:nvPr>
            <p:ph type="body" idx="1"/>
          </p:nvPr>
        </p:nvSpPr>
        <p:spPr/>
        <p:txBody>
          <a:bodyPr/>
          <a:lstStyle/>
          <a:p>
            <a:pPr eaLnBrk="1" hangingPunct="1"/>
            <a:r>
              <a:rPr lang="en-US" altLang="en-US" dirty="0" smtClean="0">
                <a:ea typeface="ＭＳ Ｐゴシック" pitchFamily="34" charset="-128"/>
              </a:rPr>
              <a:t>Conventional / </a:t>
            </a:r>
            <a:r>
              <a:rPr lang="en-AU" altLang="en-US" dirty="0" smtClean="0">
                <a:ea typeface="ＭＳ Ｐゴシック" pitchFamily="34" charset="-128"/>
              </a:rPr>
              <a:t>private-key</a:t>
            </a:r>
            <a:r>
              <a:rPr lang="en-US" altLang="en-US" dirty="0" smtClean="0">
                <a:ea typeface="ＭＳ Ｐゴシック" pitchFamily="34" charset="-128"/>
              </a:rPr>
              <a:t>  / single-key</a:t>
            </a:r>
          </a:p>
          <a:p>
            <a:pPr eaLnBrk="1" hangingPunct="1"/>
            <a:r>
              <a:rPr lang="en-AU" altLang="en-US" dirty="0" smtClean="0">
                <a:ea typeface="ＭＳ Ｐゴシック" pitchFamily="34" charset="-128"/>
              </a:rPr>
              <a:t>sender and recipient share a common key</a:t>
            </a:r>
          </a:p>
          <a:p>
            <a:pPr eaLnBrk="1" hangingPunct="1"/>
            <a:r>
              <a:rPr lang="en-AU" altLang="en-US" dirty="0" smtClean="0">
                <a:ea typeface="ＭＳ Ｐゴシック" pitchFamily="34" charset="-128"/>
              </a:rPr>
              <a:t>all classical encryption algorithms are private-key</a:t>
            </a:r>
          </a:p>
          <a:p>
            <a:pPr eaLnBrk="1" hangingPunct="1"/>
            <a:r>
              <a:rPr lang="en-US" altLang="en-US" dirty="0" smtClean="0">
                <a:ea typeface="ＭＳ Ｐゴシック" pitchFamily="34" charset="-128"/>
              </a:rPr>
              <a:t>was only type prior to invention of public-key in 1970’s</a:t>
            </a:r>
          </a:p>
          <a:p>
            <a:pPr eaLnBrk="1" hangingPunct="1"/>
            <a:r>
              <a:rPr lang="en-US" altLang="en-US" dirty="0" smtClean="0">
                <a:ea typeface="ＭＳ Ｐゴシック" pitchFamily="34" charset="-128"/>
              </a:rPr>
              <a:t>and by far most widely used</a:t>
            </a:r>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8D709B0D-309C-45B0-BFED-23A713A2AD66}" type="slidenum">
              <a:rPr lang="en-US" altLang="en-US" smtClean="0"/>
              <a:pPr>
                <a:defRPr/>
              </a:pPr>
              <a:t>22</a:t>
            </a:fld>
            <a:endParaRPr lang="en-US" altLang="en-US"/>
          </a:p>
        </p:txBody>
      </p:sp>
    </p:spTree>
    <p:extLst>
      <p:ext uri="{BB962C8B-B14F-4D97-AF65-F5344CB8AC3E}">
        <p14:creationId xmlns:p14="http://schemas.microsoft.com/office/powerpoint/2010/main" xmlns="" val="40045203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AU" altLang="en-US" smtClean="0"/>
              <a:t>Some Basic Terminology</a:t>
            </a:r>
          </a:p>
        </p:txBody>
      </p:sp>
      <p:sp>
        <p:nvSpPr>
          <p:cNvPr id="50179" name="Rectangle 3"/>
          <p:cNvSpPr>
            <a:spLocks noGrp="1" noChangeArrowheads="1"/>
          </p:cNvSpPr>
          <p:nvPr>
            <p:ph type="body" idx="1"/>
          </p:nvPr>
        </p:nvSpPr>
        <p:spPr>
          <a:xfrm>
            <a:off x="457200" y="1447800"/>
            <a:ext cx="8229600" cy="4779962"/>
          </a:xfrm>
        </p:spPr>
        <p:txBody>
          <a:bodyPr>
            <a:normAutofit/>
          </a:bodyPr>
          <a:lstStyle/>
          <a:p>
            <a:pPr eaLnBrk="1" hangingPunct="1">
              <a:lnSpc>
                <a:spcPct val="110000"/>
              </a:lnSpc>
              <a:spcBef>
                <a:spcPts val="0"/>
              </a:spcBef>
            </a:pPr>
            <a:r>
              <a:rPr lang="en-AU" altLang="en-US" sz="2400" b="1" dirty="0" smtClean="0">
                <a:ea typeface="ＭＳ Ｐゴシック" pitchFamily="34" charset="-128"/>
              </a:rPr>
              <a:t>plaintext</a:t>
            </a:r>
            <a:r>
              <a:rPr lang="en-AU" altLang="en-US" sz="2400" dirty="0" smtClean="0">
                <a:ea typeface="ＭＳ Ｐゴシック" pitchFamily="34" charset="-128"/>
              </a:rPr>
              <a:t> - original message </a:t>
            </a:r>
          </a:p>
          <a:p>
            <a:pPr eaLnBrk="1" hangingPunct="1">
              <a:lnSpc>
                <a:spcPct val="110000"/>
              </a:lnSpc>
              <a:spcBef>
                <a:spcPts val="0"/>
              </a:spcBef>
            </a:pPr>
            <a:r>
              <a:rPr lang="en-AU" altLang="en-US" sz="2400" b="1" dirty="0" smtClean="0">
                <a:ea typeface="ＭＳ Ｐゴシック" pitchFamily="34" charset="-128"/>
              </a:rPr>
              <a:t>ciphertext</a:t>
            </a:r>
            <a:r>
              <a:rPr lang="en-AU" altLang="en-US" sz="2400" dirty="0" smtClean="0">
                <a:ea typeface="ＭＳ Ｐゴシック" pitchFamily="34" charset="-128"/>
              </a:rPr>
              <a:t> - coded message </a:t>
            </a:r>
          </a:p>
          <a:p>
            <a:pPr eaLnBrk="1" hangingPunct="1">
              <a:lnSpc>
                <a:spcPct val="110000"/>
              </a:lnSpc>
              <a:spcBef>
                <a:spcPts val="0"/>
              </a:spcBef>
            </a:pPr>
            <a:r>
              <a:rPr lang="en-AU" altLang="en-US" sz="2400" b="1" dirty="0" smtClean="0">
                <a:ea typeface="ＭＳ Ｐゴシック" pitchFamily="34" charset="-128"/>
              </a:rPr>
              <a:t>cipher</a:t>
            </a:r>
            <a:r>
              <a:rPr lang="en-AU" altLang="en-US" sz="2400" dirty="0" smtClean="0">
                <a:ea typeface="ＭＳ Ｐゴシック" pitchFamily="34" charset="-128"/>
              </a:rPr>
              <a:t> - algorithm for transforming plaintext to ciphertext </a:t>
            </a:r>
          </a:p>
          <a:p>
            <a:pPr eaLnBrk="1" hangingPunct="1">
              <a:lnSpc>
                <a:spcPct val="110000"/>
              </a:lnSpc>
              <a:spcBef>
                <a:spcPts val="0"/>
              </a:spcBef>
            </a:pPr>
            <a:r>
              <a:rPr lang="en-AU" altLang="en-US" sz="2400" b="1" dirty="0" smtClean="0">
                <a:ea typeface="ＭＳ Ｐゴシック" pitchFamily="34" charset="-128"/>
              </a:rPr>
              <a:t>key</a:t>
            </a:r>
            <a:r>
              <a:rPr lang="en-AU" altLang="en-US" sz="2400" dirty="0" smtClean="0">
                <a:ea typeface="ＭＳ Ｐゴシック" pitchFamily="34" charset="-128"/>
              </a:rPr>
              <a:t> - info used in cipher known only to sender/receiver </a:t>
            </a:r>
          </a:p>
          <a:p>
            <a:pPr eaLnBrk="1" hangingPunct="1">
              <a:lnSpc>
                <a:spcPct val="110000"/>
              </a:lnSpc>
              <a:spcBef>
                <a:spcPts val="0"/>
              </a:spcBef>
            </a:pPr>
            <a:r>
              <a:rPr lang="en-AU" altLang="en-US" sz="2400" b="1" dirty="0" smtClean="0">
                <a:ea typeface="ＭＳ Ｐゴシック" pitchFamily="34" charset="-128"/>
              </a:rPr>
              <a:t>encipher (encrypt)</a:t>
            </a:r>
            <a:r>
              <a:rPr lang="en-AU" altLang="en-US" sz="2400" dirty="0" smtClean="0">
                <a:ea typeface="ＭＳ Ｐゴシック" pitchFamily="34" charset="-128"/>
              </a:rPr>
              <a:t> - converting plaintext to ciphertext </a:t>
            </a:r>
          </a:p>
          <a:p>
            <a:pPr eaLnBrk="1" hangingPunct="1">
              <a:lnSpc>
                <a:spcPct val="110000"/>
              </a:lnSpc>
              <a:spcBef>
                <a:spcPts val="0"/>
              </a:spcBef>
            </a:pPr>
            <a:r>
              <a:rPr lang="en-AU" altLang="en-US" sz="2400" b="1" dirty="0" smtClean="0">
                <a:ea typeface="ＭＳ Ｐゴシック" pitchFamily="34" charset="-128"/>
              </a:rPr>
              <a:t>decipher (decrypt)</a:t>
            </a:r>
            <a:r>
              <a:rPr lang="en-AU" altLang="en-US" sz="2400" dirty="0" smtClean="0">
                <a:ea typeface="ＭＳ Ｐゴシック" pitchFamily="34" charset="-128"/>
              </a:rPr>
              <a:t> - recovering ciphertext from plaintext</a:t>
            </a:r>
          </a:p>
          <a:p>
            <a:pPr eaLnBrk="1" hangingPunct="1">
              <a:lnSpc>
                <a:spcPct val="110000"/>
              </a:lnSpc>
              <a:spcBef>
                <a:spcPts val="0"/>
              </a:spcBef>
            </a:pPr>
            <a:r>
              <a:rPr lang="en-AU" altLang="en-US" sz="2400" b="1" dirty="0" smtClean="0">
                <a:ea typeface="ＭＳ Ｐゴシック" pitchFamily="34" charset="-128"/>
              </a:rPr>
              <a:t>cryptography</a:t>
            </a:r>
            <a:r>
              <a:rPr lang="en-AU" altLang="en-US" sz="2400" dirty="0" smtClean="0">
                <a:ea typeface="ＭＳ Ｐゴシック" pitchFamily="34" charset="-128"/>
              </a:rPr>
              <a:t> - study of encryption principles/methods</a:t>
            </a:r>
          </a:p>
          <a:p>
            <a:pPr eaLnBrk="1" hangingPunct="1">
              <a:lnSpc>
                <a:spcPct val="110000"/>
              </a:lnSpc>
              <a:spcBef>
                <a:spcPts val="0"/>
              </a:spcBef>
            </a:pPr>
            <a:r>
              <a:rPr lang="en-AU" altLang="en-US" sz="2400" b="1" dirty="0" smtClean="0">
                <a:ea typeface="ＭＳ Ｐゴシック" pitchFamily="34" charset="-128"/>
              </a:rPr>
              <a:t>cryptanalysis (codebreaking)</a:t>
            </a:r>
            <a:r>
              <a:rPr lang="en-AU" altLang="en-US" sz="2400" dirty="0" smtClean="0">
                <a:ea typeface="ＭＳ Ｐゴシック" pitchFamily="34" charset="-128"/>
              </a:rPr>
              <a:t> - study of principles/ methods of deciphering ciphertext </a:t>
            </a:r>
            <a:r>
              <a:rPr lang="en-AU" altLang="en-US" sz="2400" i="1" dirty="0" smtClean="0">
                <a:ea typeface="ＭＳ Ｐゴシック" pitchFamily="34" charset="-128"/>
              </a:rPr>
              <a:t>without</a:t>
            </a:r>
            <a:r>
              <a:rPr lang="en-AU" altLang="en-US" sz="2400" dirty="0" smtClean="0">
                <a:ea typeface="ＭＳ Ｐゴシック" pitchFamily="34" charset="-128"/>
              </a:rPr>
              <a:t> knowing key</a:t>
            </a:r>
          </a:p>
          <a:p>
            <a:pPr eaLnBrk="1" hangingPunct="1">
              <a:lnSpc>
                <a:spcPct val="110000"/>
              </a:lnSpc>
              <a:spcBef>
                <a:spcPts val="0"/>
              </a:spcBef>
            </a:pPr>
            <a:r>
              <a:rPr lang="en-AU" altLang="en-US" sz="2400" b="1" dirty="0" smtClean="0">
                <a:ea typeface="ＭＳ Ｐゴシック" pitchFamily="34" charset="-128"/>
              </a:rPr>
              <a:t>cryptology</a:t>
            </a:r>
            <a:r>
              <a:rPr lang="en-AU" altLang="en-US" sz="2400" dirty="0" smtClean="0">
                <a:ea typeface="ＭＳ Ｐゴシック" pitchFamily="34" charset="-128"/>
              </a:rPr>
              <a:t> - field of both cryptography and cryptanalysis</a:t>
            </a:r>
            <a:endParaRPr lang="en-AU" altLang="en-US" sz="2000"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CEB82968-8270-4748-8AAE-965331F5B3D9}" type="slidenum">
              <a:rPr lang="en-US" altLang="en-US" smtClean="0"/>
              <a:pPr>
                <a:defRPr/>
              </a:pPr>
              <a:t>23</a:t>
            </a:fld>
            <a:endParaRPr lang="en-US" altLang="en-US"/>
          </a:p>
        </p:txBody>
      </p:sp>
    </p:spTree>
    <p:extLst>
      <p:ext uri="{BB962C8B-B14F-4D97-AF65-F5344CB8AC3E}">
        <p14:creationId xmlns:p14="http://schemas.microsoft.com/office/powerpoint/2010/main" xmlns="" val="19852133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smtClean="0">
                <a:ea typeface="ＭＳ Ｐゴシック" pitchFamily="34" charset="-128"/>
              </a:rPr>
              <a:t>Symmetric Cipher Model</a:t>
            </a:r>
            <a:endParaRPr lang="en-AU" altLang="en-US" smtClean="0">
              <a:ea typeface="ＭＳ Ｐゴシック" pitchFamily="34" charset="-128"/>
            </a:endParaRPr>
          </a:p>
        </p:txBody>
      </p:sp>
      <p:pic>
        <p:nvPicPr>
          <p:cNvPr id="51203" name="Picture 6"/>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981200"/>
            <a:ext cx="8572500" cy="3276600"/>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74FC440E-E7F3-4465-AAD2-CEF7900D06D0}" type="slidenum">
              <a:rPr lang="en-US" altLang="en-US" smtClean="0"/>
              <a:pPr>
                <a:defRPr/>
              </a:pPr>
              <a:t>24</a:t>
            </a:fld>
            <a:endParaRPr lang="en-US" altLang="en-US"/>
          </a:p>
        </p:txBody>
      </p:sp>
    </p:spTree>
    <p:extLst>
      <p:ext uri="{BB962C8B-B14F-4D97-AF65-F5344CB8AC3E}">
        <p14:creationId xmlns:p14="http://schemas.microsoft.com/office/powerpoint/2010/main" xmlns="" val="19528283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ea typeface="ＭＳ Ｐゴシック" pitchFamily="34" charset="-128"/>
              </a:rPr>
              <a:t>Symmetric Cipher Model</a:t>
            </a:r>
            <a:endParaRPr lang="en-AU" altLang="en-US" smtClean="0">
              <a:ea typeface="ＭＳ Ｐゴシック" pitchFamily="34" charset="-128"/>
            </a:endParaRPr>
          </a:p>
        </p:txBody>
      </p:sp>
      <p:sp>
        <p:nvSpPr>
          <p:cNvPr id="53251" name="Rectangle 3"/>
          <p:cNvSpPr>
            <a:spLocks noGrp="1" noChangeArrowheads="1"/>
          </p:cNvSpPr>
          <p:nvPr>
            <p:ph type="body" idx="1"/>
          </p:nvPr>
        </p:nvSpPr>
        <p:spPr>
          <a:xfrm>
            <a:off x="609600" y="1447800"/>
            <a:ext cx="8229600" cy="4525963"/>
          </a:xfrm>
        </p:spPr>
        <p:txBody>
          <a:bodyPr>
            <a:normAutofit lnSpcReduction="10000"/>
          </a:bodyPr>
          <a:lstStyle/>
          <a:p>
            <a:pPr marL="0" indent="0" eaLnBrk="1" hangingPunct="1">
              <a:buFont typeface="Arial" pitchFamily="34" charset="0"/>
              <a:buNone/>
              <a:defRPr/>
            </a:pPr>
            <a:r>
              <a:rPr lang="en-US" altLang="en-US" sz="2800" dirty="0">
                <a:ea typeface="ＭＳ Ｐゴシック" pitchFamily="34" charset="-128"/>
              </a:rPr>
              <a:t>I</a:t>
            </a:r>
            <a:r>
              <a:rPr lang="en-US" altLang="en-US" sz="2800" dirty="0" smtClean="0">
                <a:ea typeface="ＭＳ Ｐゴシック" pitchFamily="34" charset="-128"/>
              </a:rPr>
              <a:t>ngredients of the symmetric cipher model</a:t>
            </a:r>
          </a:p>
          <a:p>
            <a:pPr eaLnBrk="1" hangingPunct="1">
              <a:buFontTx/>
              <a:buChar char="•"/>
              <a:defRPr/>
            </a:pPr>
            <a:r>
              <a:rPr lang="en-US" altLang="en-US" sz="2800" dirty="0" smtClean="0">
                <a:ea typeface="ＭＳ Ｐゴシック" pitchFamily="34" charset="-128"/>
              </a:rPr>
              <a:t> plaintext - original message</a:t>
            </a:r>
          </a:p>
          <a:p>
            <a:pPr eaLnBrk="1" hangingPunct="1">
              <a:buFontTx/>
              <a:buChar char="•"/>
              <a:defRPr/>
            </a:pPr>
            <a:r>
              <a:rPr lang="en-US" altLang="en-US" sz="2800" dirty="0" smtClean="0">
                <a:ea typeface="ＭＳ Ｐゴシック" pitchFamily="34" charset="-128"/>
              </a:rPr>
              <a:t> encryption algorithm – performs substitutions/transformations on plaintext</a:t>
            </a:r>
          </a:p>
          <a:p>
            <a:pPr eaLnBrk="1" hangingPunct="1">
              <a:buFontTx/>
              <a:buChar char="•"/>
              <a:defRPr/>
            </a:pPr>
            <a:r>
              <a:rPr lang="en-US" altLang="en-US" sz="2800" dirty="0" smtClean="0">
                <a:ea typeface="ＭＳ Ｐゴシック" pitchFamily="34" charset="-128"/>
              </a:rPr>
              <a:t> secret key – control exact substitutions/transformations used in encryption algorithm</a:t>
            </a:r>
          </a:p>
          <a:p>
            <a:pPr eaLnBrk="1" hangingPunct="1">
              <a:buFontTx/>
              <a:buChar char="•"/>
              <a:defRPr/>
            </a:pPr>
            <a:r>
              <a:rPr lang="en-US" altLang="en-US" sz="2800" dirty="0" smtClean="0">
                <a:ea typeface="ＭＳ Ｐゴシック" pitchFamily="34" charset="-128"/>
              </a:rPr>
              <a:t> ciphertext - scrambled message</a:t>
            </a:r>
          </a:p>
          <a:p>
            <a:pPr eaLnBrk="1" hangingPunct="1">
              <a:buFontTx/>
              <a:buChar char="•"/>
              <a:defRPr/>
            </a:pPr>
            <a:r>
              <a:rPr lang="en-US" altLang="en-US" sz="2800" dirty="0" smtClean="0">
                <a:ea typeface="ＭＳ Ｐゴシック" pitchFamily="34" charset="-128"/>
              </a:rPr>
              <a:t> decryption algorithm – inverse of encryption algorithm</a:t>
            </a:r>
            <a:endParaRPr lang="en-AU" altLang="en-US" sz="2800"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1FD124C8-C309-493E-9A97-31271F6AB701}" type="slidenum">
              <a:rPr lang="en-US" altLang="en-US" smtClean="0"/>
              <a:pPr>
                <a:defRPr/>
              </a:pPr>
              <a:t>25</a:t>
            </a:fld>
            <a:endParaRPr lang="en-US" altLang="en-US"/>
          </a:p>
        </p:txBody>
      </p:sp>
    </p:spTree>
    <p:extLst>
      <p:ext uri="{BB962C8B-B14F-4D97-AF65-F5344CB8AC3E}">
        <p14:creationId xmlns:p14="http://schemas.microsoft.com/office/powerpoint/2010/main" xmlns="" val="2795305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smtClean="0">
                <a:ea typeface="ＭＳ Ｐゴシック" pitchFamily="34" charset="-128"/>
              </a:rPr>
              <a:t>Cryptanalysis</a:t>
            </a:r>
            <a:endParaRPr lang="en-AU" altLang="en-US" smtClean="0">
              <a:ea typeface="ＭＳ Ｐゴシック" pitchFamily="34" charset="-128"/>
            </a:endParaRPr>
          </a:p>
        </p:txBody>
      </p:sp>
      <p:sp>
        <p:nvSpPr>
          <p:cNvPr id="55299" name="Rectangle 3"/>
          <p:cNvSpPr>
            <a:spLocks noGrp="1" noChangeArrowheads="1"/>
          </p:cNvSpPr>
          <p:nvPr>
            <p:ph type="body" idx="1"/>
          </p:nvPr>
        </p:nvSpPr>
        <p:spPr/>
        <p:txBody>
          <a:bodyPr/>
          <a:lstStyle/>
          <a:p>
            <a:pPr eaLnBrk="1" hangingPunct="1"/>
            <a:r>
              <a:rPr lang="en-US" altLang="en-US" smtClean="0">
                <a:ea typeface="ＭＳ Ｐゴシック" pitchFamily="34" charset="-128"/>
              </a:rPr>
              <a:t>objective to recover key not just message</a:t>
            </a:r>
          </a:p>
          <a:p>
            <a:pPr eaLnBrk="1" hangingPunct="1"/>
            <a:r>
              <a:rPr lang="en-US" altLang="en-US" smtClean="0">
                <a:ea typeface="ＭＳ Ｐゴシック" pitchFamily="34" charset="-128"/>
              </a:rPr>
              <a:t>general approaches:</a:t>
            </a:r>
          </a:p>
          <a:p>
            <a:pPr lvl="1" eaLnBrk="1" hangingPunct="1"/>
            <a:r>
              <a:rPr lang="en-US" altLang="en-US" smtClean="0">
                <a:ea typeface="ＭＳ Ｐゴシック" pitchFamily="34" charset="-128"/>
              </a:rPr>
              <a:t>cryptanalytic attack</a:t>
            </a:r>
          </a:p>
          <a:p>
            <a:pPr lvl="1" eaLnBrk="1" hangingPunct="1"/>
            <a:r>
              <a:rPr lang="en-US" altLang="en-US" smtClean="0">
                <a:ea typeface="ＭＳ Ｐゴシック" pitchFamily="34" charset="-128"/>
              </a:rPr>
              <a:t>brute-force attack</a:t>
            </a:r>
          </a:p>
          <a:p>
            <a:pPr eaLnBrk="1" hangingPunct="1"/>
            <a:r>
              <a:rPr lang="en-US" altLang="en-US" smtClean="0">
                <a:ea typeface="ＭＳ Ｐゴシック" pitchFamily="34" charset="-128"/>
              </a:rPr>
              <a:t>if either succeed all key use compromised</a:t>
            </a:r>
            <a:endParaRPr lang="en-AU" altLang="en-US"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40ED8F33-625F-4E8B-8156-090D695D9DA3}" type="slidenum">
              <a:rPr lang="en-US" altLang="en-US" smtClean="0"/>
              <a:pPr>
                <a:defRPr/>
              </a:pPr>
              <a:t>26</a:t>
            </a:fld>
            <a:endParaRPr lang="en-US" altLang="en-US"/>
          </a:p>
        </p:txBody>
      </p:sp>
    </p:spTree>
    <p:extLst>
      <p:ext uri="{BB962C8B-B14F-4D97-AF65-F5344CB8AC3E}">
        <p14:creationId xmlns:p14="http://schemas.microsoft.com/office/powerpoint/2010/main" xmlns="" val="5065594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28600"/>
            <a:ext cx="8229600" cy="1143000"/>
          </a:xfrm>
        </p:spPr>
        <p:txBody>
          <a:bodyPr/>
          <a:lstStyle/>
          <a:p>
            <a:pPr eaLnBrk="1" hangingPunct="1"/>
            <a:r>
              <a:rPr lang="en-US" altLang="en-US" dirty="0" smtClean="0">
                <a:ea typeface="ＭＳ Ｐゴシック" pitchFamily="34" charset="-128"/>
              </a:rPr>
              <a:t>Cryptanalytic Attacks</a:t>
            </a:r>
            <a:endParaRPr lang="en-AU" altLang="en-US" dirty="0" smtClean="0">
              <a:ea typeface="ＭＳ Ｐゴシック" pitchFamily="34" charset="-128"/>
            </a:endParaRPr>
          </a:p>
        </p:txBody>
      </p:sp>
      <p:sp>
        <p:nvSpPr>
          <p:cNvPr id="56323" name="Rectangle 3"/>
          <p:cNvSpPr>
            <a:spLocks noGrp="1" noChangeArrowheads="1"/>
          </p:cNvSpPr>
          <p:nvPr>
            <p:ph type="body" idx="1"/>
          </p:nvPr>
        </p:nvSpPr>
        <p:spPr>
          <a:xfrm>
            <a:off x="468313" y="1268413"/>
            <a:ext cx="8229600" cy="5589587"/>
          </a:xfrm>
        </p:spPr>
        <p:txBody>
          <a:bodyPr>
            <a:normAutofit/>
          </a:bodyPr>
          <a:lstStyle/>
          <a:p>
            <a:pPr eaLnBrk="1" hangingPunct="1">
              <a:lnSpc>
                <a:spcPct val="90000"/>
              </a:lnSpc>
              <a:buFont typeface="Wingdings" pitchFamily="2" charset="2"/>
              <a:buChar char="Ø"/>
            </a:pPr>
            <a:r>
              <a:rPr lang="en-AU" altLang="en-US" sz="2800" b="1" dirty="0" smtClean="0"/>
              <a:t>ciphertext only</a:t>
            </a:r>
            <a:r>
              <a:rPr lang="en-AU" altLang="en-US" sz="2800" dirty="0" smtClean="0"/>
              <a:t> </a:t>
            </a:r>
          </a:p>
          <a:p>
            <a:pPr lvl="1" eaLnBrk="1" hangingPunct="1">
              <a:lnSpc>
                <a:spcPct val="90000"/>
              </a:lnSpc>
              <a:buFont typeface="Wingdings" pitchFamily="2" charset="2"/>
              <a:buChar char="l"/>
            </a:pPr>
            <a:r>
              <a:rPr lang="en-AU" altLang="en-US" dirty="0" smtClean="0">
                <a:ea typeface="ＭＳ Ｐゴシック" pitchFamily="34" charset="-128"/>
              </a:rPr>
              <a:t>only know algorithm &amp; ciphertext, is statistical, know or can identify plaintext </a:t>
            </a:r>
          </a:p>
          <a:p>
            <a:pPr eaLnBrk="1" hangingPunct="1">
              <a:lnSpc>
                <a:spcPct val="90000"/>
              </a:lnSpc>
              <a:buFont typeface="Wingdings" pitchFamily="2" charset="2"/>
              <a:buChar char="Ø"/>
            </a:pPr>
            <a:r>
              <a:rPr lang="en-AU" altLang="en-US" sz="2800" b="1" dirty="0" smtClean="0"/>
              <a:t>known plaintext</a:t>
            </a:r>
            <a:r>
              <a:rPr lang="en-AU" altLang="en-US" sz="2800" dirty="0" smtClean="0"/>
              <a:t> </a:t>
            </a:r>
          </a:p>
          <a:p>
            <a:pPr lvl="1" eaLnBrk="1" hangingPunct="1">
              <a:lnSpc>
                <a:spcPct val="90000"/>
              </a:lnSpc>
              <a:buFont typeface="Wingdings" pitchFamily="2" charset="2"/>
              <a:buChar char="l"/>
            </a:pPr>
            <a:r>
              <a:rPr lang="en-AU" altLang="en-US" dirty="0" smtClean="0">
                <a:ea typeface="ＭＳ Ｐゴシック" pitchFamily="34" charset="-128"/>
              </a:rPr>
              <a:t>know/suspect plaintext &amp; ciphertext</a:t>
            </a:r>
          </a:p>
          <a:p>
            <a:pPr eaLnBrk="1" hangingPunct="1">
              <a:lnSpc>
                <a:spcPct val="90000"/>
              </a:lnSpc>
              <a:buFont typeface="Wingdings" pitchFamily="2" charset="2"/>
              <a:buChar char="Ø"/>
            </a:pPr>
            <a:r>
              <a:rPr lang="en-AU" altLang="en-US" sz="2800" b="1" dirty="0" smtClean="0"/>
              <a:t>chosen plaintext</a:t>
            </a:r>
            <a:r>
              <a:rPr lang="en-AU" altLang="en-US" sz="2800" dirty="0" smtClean="0"/>
              <a:t> </a:t>
            </a:r>
          </a:p>
          <a:p>
            <a:pPr lvl="1" eaLnBrk="1" hangingPunct="1">
              <a:lnSpc>
                <a:spcPct val="90000"/>
              </a:lnSpc>
              <a:buFont typeface="Wingdings" pitchFamily="2" charset="2"/>
              <a:buChar char="l"/>
            </a:pPr>
            <a:r>
              <a:rPr lang="en-AU" altLang="en-US" dirty="0" smtClean="0">
                <a:ea typeface="ＭＳ Ｐゴシック" pitchFamily="34" charset="-128"/>
              </a:rPr>
              <a:t>select plaintext and obtain ciphertext</a:t>
            </a:r>
          </a:p>
          <a:p>
            <a:pPr eaLnBrk="1" hangingPunct="1">
              <a:lnSpc>
                <a:spcPct val="90000"/>
              </a:lnSpc>
              <a:buFont typeface="Wingdings" pitchFamily="2" charset="2"/>
              <a:buChar char="Ø"/>
            </a:pPr>
            <a:r>
              <a:rPr lang="en-AU" altLang="en-US" sz="2800" b="1" dirty="0" smtClean="0"/>
              <a:t>chosen ciphertext</a:t>
            </a:r>
            <a:r>
              <a:rPr lang="en-AU" altLang="en-US" sz="2800" dirty="0" smtClean="0"/>
              <a:t> </a:t>
            </a:r>
          </a:p>
          <a:p>
            <a:pPr lvl="1" eaLnBrk="1" hangingPunct="1">
              <a:lnSpc>
                <a:spcPct val="90000"/>
              </a:lnSpc>
              <a:buFont typeface="Wingdings" pitchFamily="2" charset="2"/>
              <a:buChar char="l"/>
            </a:pPr>
            <a:r>
              <a:rPr lang="en-AU" altLang="en-US" dirty="0" smtClean="0">
                <a:ea typeface="ＭＳ Ｐゴシック" pitchFamily="34" charset="-128"/>
              </a:rPr>
              <a:t>select ciphertext and obtain plaintext</a:t>
            </a:r>
          </a:p>
          <a:p>
            <a:pPr eaLnBrk="1" hangingPunct="1">
              <a:lnSpc>
                <a:spcPct val="90000"/>
              </a:lnSpc>
              <a:buFont typeface="Wingdings" pitchFamily="2" charset="2"/>
              <a:buChar char="Ø"/>
            </a:pPr>
            <a:r>
              <a:rPr lang="en-AU" altLang="en-US" sz="2800" b="1" dirty="0" smtClean="0"/>
              <a:t>chosen text</a:t>
            </a:r>
            <a:r>
              <a:rPr lang="en-AU" altLang="en-US" sz="2800" dirty="0" smtClean="0"/>
              <a:t> </a:t>
            </a:r>
          </a:p>
          <a:p>
            <a:pPr lvl="1" eaLnBrk="1" hangingPunct="1">
              <a:lnSpc>
                <a:spcPct val="90000"/>
              </a:lnSpc>
              <a:buFont typeface="Wingdings" pitchFamily="2" charset="2"/>
              <a:buChar char="l"/>
            </a:pPr>
            <a:r>
              <a:rPr lang="en-AU" altLang="en-US" dirty="0" smtClean="0">
                <a:ea typeface="ＭＳ Ｐゴシック" pitchFamily="34" charset="-128"/>
              </a:rPr>
              <a:t>select plaintext or ciphertext to </a:t>
            </a:r>
            <a:r>
              <a:rPr lang="en-AU" altLang="en-US" dirty="0" err="1" smtClean="0">
                <a:ea typeface="ＭＳ Ｐゴシック" pitchFamily="34" charset="-128"/>
              </a:rPr>
              <a:t>en</a:t>
            </a:r>
            <a:r>
              <a:rPr lang="en-AU" altLang="en-US" dirty="0" smtClean="0">
                <a:ea typeface="ＭＳ Ｐゴシック" pitchFamily="34" charset="-128"/>
              </a:rPr>
              <a:t>/decrypt</a:t>
            </a:r>
          </a:p>
        </p:txBody>
      </p:sp>
      <p:sp>
        <p:nvSpPr>
          <p:cNvPr id="2" name="Slide Number Placeholder 1"/>
          <p:cNvSpPr>
            <a:spLocks noGrp="1"/>
          </p:cNvSpPr>
          <p:nvPr>
            <p:ph type="sldNum" sz="quarter" idx="12"/>
          </p:nvPr>
        </p:nvSpPr>
        <p:spPr/>
        <p:txBody>
          <a:bodyPr/>
          <a:lstStyle/>
          <a:p>
            <a:pPr>
              <a:defRPr/>
            </a:pPr>
            <a:fld id="{704B688E-625F-41A1-A591-662A0F0BBA90}" type="slidenum">
              <a:rPr lang="en-US" altLang="en-US" smtClean="0"/>
              <a:pPr>
                <a:defRPr/>
              </a:pPr>
              <a:t>27</a:t>
            </a:fld>
            <a:endParaRPr lang="en-US" altLang="en-US"/>
          </a:p>
        </p:txBody>
      </p:sp>
    </p:spTree>
    <p:extLst>
      <p:ext uri="{BB962C8B-B14F-4D97-AF65-F5344CB8AC3E}">
        <p14:creationId xmlns:p14="http://schemas.microsoft.com/office/powerpoint/2010/main" xmlns="" val="3200780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ea typeface="ＭＳ Ｐゴシック" pitchFamily="34" charset="-128"/>
              </a:rPr>
              <a:t>Brute Force Search</a:t>
            </a:r>
            <a:endParaRPr lang="en-AU" altLang="en-US" smtClean="0">
              <a:ea typeface="ＭＳ Ｐゴシック" pitchFamily="34" charset="-128"/>
            </a:endParaRPr>
          </a:p>
        </p:txBody>
      </p:sp>
      <p:sp>
        <p:nvSpPr>
          <p:cNvPr id="8195" name="Rectangle 3"/>
          <p:cNvSpPr>
            <a:spLocks noGrp="1" noChangeArrowheads="1"/>
          </p:cNvSpPr>
          <p:nvPr>
            <p:ph idx="1"/>
          </p:nvPr>
        </p:nvSpPr>
        <p:spPr>
          <a:xfrm>
            <a:off x="457200" y="1341438"/>
            <a:ext cx="8229600" cy="4703762"/>
          </a:xfrm>
        </p:spPr>
        <p:txBody>
          <a:bodyPr/>
          <a:lstStyle/>
          <a:p>
            <a:pPr eaLnBrk="1" hangingPunct="1"/>
            <a:r>
              <a:rPr lang="en-US" altLang="en-US" sz="3000" dirty="0" smtClean="0">
                <a:ea typeface="ＭＳ Ｐゴシック" pitchFamily="34" charset="-128"/>
              </a:rPr>
              <a:t>Brute-force attack involves trying every possible key until an intelligible translation of the ciphertext into plaintext is obtained</a:t>
            </a:r>
          </a:p>
          <a:p>
            <a:pPr eaLnBrk="1" hangingPunct="1"/>
            <a:endParaRPr lang="en-US" altLang="en-US" sz="3000" dirty="0" smtClean="0">
              <a:ea typeface="ＭＳ Ｐゴシック" pitchFamily="34" charset="-128"/>
            </a:endParaRPr>
          </a:p>
          <a:p>
            <a:pPr eaLnBrk="1" hangingPunct="1"/>
            <a:r>
              <a:rPr lang="en-US" altLang="en-US" sz="3000" dirty="0" smtClean="0">
                <a:ea typeface="ＭＳ Ｐゴシック" pitchFamily="34" charset="-128"/>
              </a:rPr>
              <a:t>On average, half of all possible keys must be tried to achieve success</a:t>
            </a:r>
          </a:p>
          <a:p>
            <a:pPr eaLnBrk="1" hangingPunct="1"/>
            <a:endParaRPr lang="en-US" altLang="en-US" sz="3000" dirty="0" smtClean="0">
              <a:ea typeface="ＭＳ Ｐゴシック" pitchFamily="34" charset="-128"/>
            </a:endParaRPr>
          </a:p>
          <a:p>
            <a:pPr eaLnBrk="1" hangingPunct="1"/>
            <a:r>
              <a:rPr lang="en-US" altLang="en-US" sz="3000" dirty="0" smtClean="0">
                <a:ea typeface="ＭＳ Ｐゴシック" pitchFamily="34" charset="-128"/>
              </a:rPr>
              <a:t>Different time is required to conduct a brute-force attack, for various common key sizes</a:t>
            </a:r>
          </a:p>
        </p:txBody>
      </p:sp>
      <p:sp>
        <p:nvSpPr>
          <p:cNvPr id="2" name="Slide Number Placeholder 1"/>
          <p:cNvSpPr>
            <a:spLocks noGrp="1"/>
          </p:cNvSpPr>
          <p:nvPr>
            <p:ph type="sldNum" sz="quarter" idx="12"/>
          </p:nvPr>
        </p:nvSpPr>
        <p:spPr/>
        <p:txBody>
          <a:bodyPr/>
          <a:lstStyle/>
          <a:p>
            <a:pPr>
              <a:defRPr/>
            </a:pPr>
            <a:fld id="{E918FB41-47E7-434D-95F7-6F319F690416}" type="slidenum">
              <a:rPr lang="en-US" altLang="en-US" smtClean="0"/>
              <a:pPr>
                <a:defRPr/>
              </a:pPr>
              <a:t>28</a:t>
            </a:fld>
            <a:endParaRPr lang="en-US" altLang="en-US"/>
          </a:p>
        </p:txBody>
      </p:sp>
    </p:spTree>
    <p:extLst>
      <p:ext uri="{BB962C8B-B14F-4D97-AF65-F5344CB8AC3E}">
        <p14:creationId xmlns:p14="http://schemas.microsoft.com/office/powerpoint/2010/main" xmlns="" val="27653009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ea typeface="ＭＳ Ｐゴシック" pitchFamily="34" charset="-128"/>
              </a:rPr>
              <a:t>Brute Force Search</a:t>
            </a:r>
            <a:endParaRPr lang="en-AU" altLang="en-US" smtClean="0">
              <a:ea typeface="ＭＳ Ｐゴシック" pitchFamily="34" charset="-128"/>
            </a:endParaRPr>
          </a:p>
        </p:txBody>
      </p:sp>
      <p:sp>
        <p:nvSpPr>
          <p:cNvPr id="9219" name="Rectangle 3"/>
          <p:cNvSpPr>
            <a:spLocks noGrp="1" noChangeArrowheads="1"/>
          </p:cNvSpPr>
          <p:nvPr>
            <p:ph idx="1"/>
          </p:nvPr>
        </p:nvSpPr>
        <p:spPr>
          <a:xfrm>
            <a:off x="457200" y="1341438"/>
            <a:ext cx="8229600" cy="4703762"/>
          </a:xfrm>
        </p:spPr>
        <p:txBody>
          <a:bodyPr/>
          <a:lstStyle/>
          <a:p>
            <a:pPr eaLnBrk="1" hangingPunct="1"/>
            <a:endParaRPr lang="en-US" altLang="en-US" sz="900" dirty="0" smtClean="0">
              <a:ea typeface="ＭＳ Ｐゴシック" pitchFamily="34" charset="-128"/>
            </a:endParaRPr>
          </a:p>
          <a:p>
            <a:pPr eaLnBrk="1" hangingPunct="1"/>
            <a:r>
              <a:rPr lang="en-US" altLang="en-US" sz="3000" dirty="0" smtClean="0">
                <a:ea typeface="ＭＳ Ｐゴシック" pitchFamily="34" charset="-128"/>
              </a:rPr>
              <a:t>Data Encryption Standard(DES) is 56</a:t>
            </a:r>
          </a:p>
          <a:p>
            <a:pPr eaLnBrk="1" hangingPunct="1"/>
            <a:r>
              <a:rPr lang="en-US" altLang="en-US" sz="3000" dirty="0" smtClean="0">
                <a:ea typeface="ＭＳ Ｐゴシック" pitchFamily="34" charset="-128"/>
              </a:rPr>
              <a:t>Advanced Encryption Standard (AES) is 128</a:t>
            </a:r>
          </a:p>
          <a:p>
            <a:pPr eaLnBrk="1" hangingPunct="1"/>
            <a:r>
              <a:rPr lang="en-US" altLang="en-US" sz="3000" dirty="0" smtClean="0">
                <a:ea typeface="ＭＳ Ｐゴシック" pitchFamily="34" charset="-128"/>
              </a:rPr>
              <a:t>Triple-DES is 168  </a:t>
            </a:r>
          </a:p>
        </p:txBody>
      </p:sp>
      <p:sp>
        <p:nvSpPr>
          <p:cNvPr id="2" name="Slide Number Placeholder 1"/>
          <p:cNvSpPr>
            <a:spLocks noGrp="1"/>
          </p:cNvSpPr>
          <p:nvPr>
            <p:ph type="sldNum" sz="quarter" idx="12"/>
          </p:nvPr>
        </p:nvSpPr>
        <p:spPr/>
        <p:txBody>
          <a:bodyPr/>
          <a:lstStyle/>
          <a:p>
            <a:pPr>
              <a:defRPr/>
            </a:pPr>
            <a:fld id="{33E09652-FEDA-4E53-84EF-159A00BD7C3C}" type="slidenum">
              <a:rPr lang="en-US" altLang="en-US" smtClean="0"/>
              <a:pPr>
                <a:defRPr/>
              </a:pPr>
              <a:t>29</a:t>
            </a:fld>
            <a:endParaRPr lang="en-US" altLang="en-US"/>
          </a:p>
        </p:txBody>
      </p:sp>
    </p:spTree>
    <p:extLst>
      <p:ext uri="{BB962C8B-B14F-4D97-AF65-F5344CB8AC3E}">
        <p14:creationId xmlns:p14="http://schemas.microsoft.com/office/powerpoint/2010/main" xmlns="" val="6098655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ea typeface="ＭＳ Ｐゴシック" pitchFamily="34" charset="-128"/>
              </a:rPr>
              <a:t>Brute Force Search</a:t>
            </a:r>
            <a:endParaRPr lang="en-AU" altLang="en-US" smtClean="0">
              <a:ea typeface="ＭＳ Ｐゴシック" pitchFamily="34" charset="-128"/>
            </a:endParaRPr>
          </a:p>
        </p:txBody>
      </p:sp>
      <p:sp>
        <p:nvSpPr>
          <p:cNvPr id="10243" name="Rectangle 3"/>
          <p:cNvSpPr>
            <a:spLocks noGrp="1" noChangeArrowheads="1"/>
          </p:cNvSpPr>
          <p:nvPr>
            <p:ph idx="1"/>
          </p:nvPr>
        </p:nvSpPr>
        <p:spPr>
          <a:xfrm>
            <a:off x="457200" y="1676400"/>
            <a:ext cx="8229600" cy="1828800"/>
          </a:xfrm>
        </p:spPr>
        <p:txBody>
          <a:bodyPr/>
          <a:lstStyle/>
          <a:p>
            <a:pPr eaLnBrk="1" hangingPunct="1">
              <a:lnSpc>
                <a:spcPct val="90000"/>
              </a:lnSpc>
            </a:pPr>
            <a:r>
              <a:rPr lang="en-AU" altLang="en-US" sz="2800" dirty="0" smtClean="0">
                <a:ea typeface="ＭＳ Ｐゴシック" pitchFamily="34" charset="-128"/>
              </a:rPr>
              <a:t>always possible to simply try every key </a:t>
            </a:r>
          </a:p>
          <a:p>
            <a:pPr eaLnBrk="1" hangingPunct="1">
              <a:lnSpc>
                <a:spcPct val="90000"/>
              </a:lnSpc>
            </a:pPr>
            <a:r>
              <a:rPr lang="en-AU" altLang="en-US" sz="2800" dirty="0" smtClean="0">
                <a:ea typeface="ＭＳ Ｐゴシック" pitchFamily="34" charset="-128"/>
              </a:rPr>
              <a:t>most basic attack, proportional to key size </a:t>
            </a:r>
          </a:p>
          <a:p>
            <a:pPr eaLnBrk="1" hangingPunct="1">
              <a:lnSpc>
                <a:spcPct val="90000"/>
              </a:lnSpc>
            </a:pPr>
            <a:r>
              <a:rPr lang="en-AU" altLang="en-US" sz="2800" dirty="0" smtClean="0">
                <a:ea typeface="ＭＳ Ｐゴシック" pitchFamily="34" charset="-128"/>
              </a:rPr>
              <a:t>assume either know / recognise plaintext</a:t>
            </a:r>
          </a:p>
          <a:p>
            <a:pPr algn="ctr" eaLnBrk="1" hangingPunct="1">
              <a:lnSpc>
                <a:spcPct val="90000"/>
              </a:lnSpc>
            </a:pPr>
            <a:endParaRPr lang="en-US" altLang="en-US" sz="2800" b="1" dirty="0" smtClean="0">
              <a:latin typeface="Times" pitchFamily="-107" charset="0"/>
              <a:ea typeface="ＭＳ Ｐゴシック" pitchFamily="34" charset="-128"/>
            </a:endParaRPr>
          </a:p>
          <a:p>
            <a:pPr eaLnBrk="1" hangingPunct="1">
              <a:lnSpc>
                <a:spcPct val="90000"/>
              </a:lnSpc>
            </a:pPr>
            <a:endParaRPr lang="en-US" altLang="en-US" sz="2800" dirty="0" smtClean="0">
              <a:latin typeface="Times" pitchFamily="-107" charset="0"/>
              <a:ea typeface="ＭＳ Ｐゴシック" pitchFamily="34" charset="-128"/>
            </a:endParaRPr>
          </a:p>
          <a:p>
            <a:pPr eaLnBrk="1" hangingPunct="1">
              <a:lnSpc>
                <a:spcPct val="90000"/>
              </a:lnSpc>
            </a:pPr>
            <a:endParaRPr lang="en-AU" altLang="en-US" sz="2800" dirty="0" smtClean="0">
              <a:ea typeface="ＭＳ Ｐゴシック" pitchFamily="34" charset="-128"/>
            </a:endParaRPr>
          </a:p>
          <a:p>
            <a:pPr eaLnBrk="1" hangingPunct="1">
              <a:lnSpc>
                <a:spcPct val="90000"/>
              </a:lnSpc>
              <a:buFont typeface="Wingdings" pitchFamily="2" charset="2"/>
              <a:buNone/>
            </a:pPr>
            <a:endParaRPr lang="en-AU" altLang="en-US" sz="2800" dirty="0" smtClean="0">
              <a:ea typeface="ＭＳ Ｐゴシック" pitchFamily="34" charset="-128"/>
            </a:endParaRPr>
          </a:p>
          <a:p>
            <a:pPr eaLnBrk="1" hangingPunct="1">
              <a:lnSpc>
                <a:spcPct val="90000"/>
              </a:lnSpc>
            </a:pPr>
            <a:endParaRPr lang="en-AU" altLang="en-US" sz="2800" dirty="0" smtClean="0">
              <a:ea typeface="ＭＳ Ｐゴシック" pitchFamily="34" charset="-128"/>
            </a:endParaRPr>
          </a:p>
          <a:p>
            <a:pPr eaLnBrk="1" hangingPunct="1">
              <a:lnSpc>
                <a:spcPct val="90000"/>
              </a:lnSpc>
            </a:pPr>
            <a:endParaRPr lang="en-AU" altLang="en-US" sz="2800" dirty="0" smtClean="0">
              <a:ea typeface="ＭＳ Ｐゴシック" pitchFamily="34" charset="-128"/>
            </a:endParaRPr>
          </a:p>
        </p:txBody>
      </p:sp>
      <p:graphicFrame>
        <p:nvGraphicFramePr>
          <p:cNvPr id="58505" name="Group 137"/>
          <p:cNvGraphicFramePr>
            <a:graphicFrameLocks noGrp="1"/>
          </p:cNvGraphicFramePr>
          <p:nvPr/>
        </p:nvGraphicFramePr>
        <p:xfrm>
          <a:off x="533400" y="3581400"/>
          <a:ext cx="8077200" cy="2790739"/>
        </p:xfrm>
        <a:graphic>
          <a:graphicData uri="http://schemas.openxmlformats.org/drawingml/2006/table">
            <a:tbl>
              <a:tblPr/>
              <a:tblGrid>
                <a:gridCol w="1504950"/>
                <a:gridCol w="1936750"/>
                <a:gridCol w="2419350"/>
                <a:gridCol w="2216150"/>
              </a:tblGrid>
              <a:tr h="518136">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1" i="0" u="none" strike="noStrike" cap="none" normalizeH="0" baseline="0" smtClean="0">
                          <a:ln>
                            <a:noFill/>
                          </a:ln>
                          <a:solidFill>
                            <a:schemeClr val="tx1"/>
                          </a:solidFill>
                          <a:effectLst/>
                          <a:latin typeface="Times" pitchFamily="-107" charset="0"/>
                          <a:ea typeface="ＭＳ Ｐゴシック" pitchFamily="34" charset="-128"/>
                        </a:rPr>
                        <a:t>Key Size (bits)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1" i="0" u="none" strike="noStrike" cap="none" normalizeH="0" baseline="0" smtClean="0">
                          <a:ln>
                            <a:noFill/>
                          </a:ln>
                          <a:solidFill>
                            <a:schemeClr val="tx1"/>
                          </a:solidFill>
                          <a:effectLst/>
                          <a:latin typeface="Times" pitchFamily="-107" charset="0"/>
                          <a:ea typeface="ＭＳ Ｐゴシック" pitchFamily="34" charset="-128"/>
                        </a:rPr>
                        <a:t>Number of Alternative Keys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1" i="0" u="none" strike="noStrike" cap="none" normalizeH="0" baseline="0" smtClean="0">
                          <a:ln>
                            <a:noFill/>
                          </a:ln>
                          <a:solidFill>
                            <a:schemeClr val="tx1"/>
                          </a:solidFill>
                          <a:effectLst/>
                          <a:latin typeface="Times" pitchFamily="-107" charset="0"/>
                          <a:ea typeface="ＭＳ Ｐゴシック" pitchFamily="34" charset="-128"/>
                        </a:rPr>
                        <a:t>Time required at 1 decryption/µs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1" i="0" u="none" strike="noStrike" cap="none" normalizeH="0" baseline="0" smtClean="0">
                          <a:ln>
                            <a:noFill/>
                          </a:ln>
                          <a:solidFill>
                            <a:schemeClr val="tx1"/>
                          </a:solidFill>
                          <a:effectLst/>
                          <a:latin typeface="Times" pitchFamily="-107" charset="0"/>
                          <a:ea typeface="ＭＳ Ｐゴシック" pitchFamily="34" charset="-128"/>
                        </a:rPr>
                        <a:t>Time required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6</a:t>
                      </a:r>
                      <a:r>
                        <a:rPr kumimoji="0" lang="en-US" altLang="en-US" sz="1400" b="1" i="0" u="none" strike="noStrike" cap="none" normalizeH="0" baseline="0" smtClean="0">
                          <a:ln>
                            <a:noFill/>
                          </a:ln>
                          <a:solidFill>
                            <a:schemeClr val="tx1"/>
                          </a:solidFill>
                          <a:effectLst/>
                          <a:latin typeface="Times" pitchFamily="-107" charset="0"/>
                          <a:ea typeface="ＭＳ Ｐゴシック" pitchFamily="34" charset="-128"/>
                        </a:rPr>
                        <a:t> decryptions/µs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221">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32</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32</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 4.3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9</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31</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µs	= 35.8 minutes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2.15 milliseconds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221">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56</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56</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 7.2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16</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55</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µs	= 1142 years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10.01 hours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5799">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128</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128</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 3.4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38</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127</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µs	= 5.4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24</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years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5.4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18</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years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5799">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168</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168</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 3.7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50</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167</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µs	= 5.9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36</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years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5.9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30</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years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3889">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26 characters (permutation)</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26! = 4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26</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2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26</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µs	= 6.4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12</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years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hlink"/>
                        </a:buClr>
                        <a:buSzPct val="80000"/>
                        <a:buFont typeface="Wingdings" pitchFamily="2" charset="2"/>
                        <a:defRPr sz="2800">
                          <a:solidFill>
                            <a:schemeClr val="tx1"/>
                          </a:solidFill>
                          <a:latin typeface="Arial" pitchFamily="34" charset="0"/>
                          <a:ea typeface="ＭＳ Ｐゴシック" pitchFamily="34" charset="-128"/>
                        </a:defRPr>
                      </a:lvl1pPr>
                      <a:lvl2pPr marL="37931725" indent="-37474525" eaLnBrk="0" hangingPunct="0">
                        <a:spcBef>
                          <a:spcPct val="20000"/>
                        </a:spcBef>
                        <a:buClr>
                          <a:schemeClr val="tx2"/>
                        </a:buClr>
                        <a:buSzPct val="50000"/>
                        <a:buFont typeface="Wingdings" pitchFamily="2" charset="2"/>
                        <a:defRPr sz="2400">
                          <a:solidFill>
                            <a:schemeClr val="tx1"/>
                          </a:solidFill>
                          <a:latin typeface="Arial" pitchFamily="34" charset="0"/>
                          <a:ea typeface="ＭＳ Ｐゴシック" pitchFamily="34" charset="-128"/>
                        </a:defRPr>
                      </a:lvl2pPr>
                      <a:lvl3pPr eaLnBrk="0" hangingPunct="0">
                        <a:spcBef>
                          <a:spcPct val="20000"/>
                        </a:spcBef>
                        <a:defRPr sz="2000">
                          <a:solidFill>
                            <a:schemeClr val="tx1"/>
                          </a:solidFill>
                          <a:latin typeface="Arial" pitchFamily="34" charset="0"/>
                          <a:ea typeface="ＭＳ Ｐゴシック" pitchFamily="34" charset="-128"/>
                        </a:defRPr>
                      </a:lvl3pPr>
                      <a:lvl4pPr eaLnBrk="0" hangingPunct="0">
                        <a:spcBef>
                          <a:spcPct val="20000"/>
                        </a:spcBef>
                        <a:defRPr>
                          <a:solidFill>
                            <a:schemeClr val="tx1"/>
                          </a:solidFill>
                          <a:latin typeface="Arial" pitchFamily="34" charset="0"/>
                          <a:ea typeface="ＭＳ Ｐゴシック" pitchFamily="34" charset="-128"/>
                        </a:defRPr>
                      </a:lvl4pPr>
                      <a:lvl5pPr eaLnBrk="0" hangingPunct="0">
                        <a:spcBef>
                          <a:spcPct val="20000"/>
                        </a:spcBef>
                        <a:defRPr>
                          <a:solidFill>
                            <a:schemeClr val="tx1"/>
                          </a:solidFill>
                          <a:latin typeface="Arial" pitchFamily="34" charset="0"/>
                          <a:ea typeface="ＭＳ Ｐゴシック" pitchFamily="34" charset="-128"/>
                        </a:defRPr>
                      </a:lvl5pPr>
                      <a:lvl6pPr marL="4572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9144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1371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18288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ts val="300"/>
                        </a:spcBef>
                        <a:spcAft>
                          <a:spcPts val="300"/>
                        </a:spcAft>
                        <a:buClr>
                          <a:schemeClr val="hlink"/>
                        </a:buClr>
                        <a:buSzPct val="80000"/>
                        <a:buFont typeface="Wingdings" pitchFamily="2" charset="2"/>
                        <a:buNone/>
                        <a:tabLst/>
                      </a:pP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6.4 </a:t>
                      </a:r>
                      <a:r>
                        <a:rPr kumimoji="0" lang="en-US" altLang="en-US" sz="1400" b="0" i="0" u="none" strike="noStrike" cap="none" normalizeH="0" baseline="0" smtClean="0">
                          <a:ln>
                            <a:noFill/>
                          </a:ln>
                          <a:solidFill>
                            <a:schemeClr val="tx1"/>
                          </a:solidFill>
                          <a:effectLst/>
                          <a:latin typeface="Symbol" pitchFamily="18" charset="2"/>
                          <a:ea typeface="ＭＳ Ｐゴシック" pitchFamily="34" charset="-128"/>
                          <a:sym typeface="Symbol" pitchFamily="18" charset="2"/>
                        </a:rPr>
                        <a:t></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10</a:t>
                      </a:r>
                      <a:r>
                        <a:rPr kumimoji="0" lang="en-US" altLang="en-US" sz="1400" b="0" i="0" u="none" strike="noStrike" cap="none" normalizeH="0" baseline="30000" smtClean="0">
                          <a:ln>
                            <a:noFill/>
                          </a:ln>
                          <a:solidFill>
                            <a:schemeClr val="tx1"/>
                          </a:solidFill>
                          <a:effectLst/>
                          <a:latin typeface="Times" pitchFamily="-107" charset="0"/>
                          <a:ea typeface="ＭＳ Ｐゴシック" pitchFamily="34" charset="-128"/>
                        </a:rPr>
                        <a:t>6</a:t>
                      </a:r>
                      <a:r>
                        <a:rPr kumimoji="0" lang="en-US" altLang="en-US" sz="1400" b="0" i="0" u="none" strike="noStrike" cap="none" normalizeH="0" baseline="0" smtClean="0">
                          <a:ln>
                            <a:noFill/>
                          </a:ln>
                          <a:solidFill>
                            <a:schemeClr val="tx1"/>
                          </a:solidFill>
                          <a:effectLst/>
                          <a:latin typeface="Times" pitchFamily="-107" charset="0"/>
                          <a:ea typeface="ＭＳ Ｐゴシック" pitchFamily="34" charset="-128"/>
                        </a:rPr>
                        <a:t> years</a:t>
                      </a:r>
                      <a:endParaRPr kumimoji="0" lang="en-US" altLang="en-US" sz="1400" b="0" i="0" u="none" strike="noStrike" cap="none" normalizeH="0" baseline="0" smtClean="0">
                        <a:ln>
                          <a:noFill/>
                        </a:ln>
                        <a:solidFill>
                          <a:schemeClr val="tx1"/>
                        </a:solidFill>
                        <a:effectLst>
                          <a:outerShdw blurRad="38100" dist="38100" dir="2700000" algn="tl">
                            <a:srgbClr val="000000"/>
                          </a:outerShdw>
                        </a:effectLst>
                        <a:latin typeface="Arial" pitchFamily="34" charset="0"/>
                        <a:ea typeface="ＭＳ Ｐゴシック" pitchFamily="34" charset="-128"/>
                      </a:endParaRPr>
                    </a:p>
                  </a:txBody>
                  <a:tcPr marT="45708" marB="4570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pPr>
              <a:defRPr/>
            </a:pPr>
            <a:fld id="{C5D6954B-138F-43B9-A442-D4B193AD9F03}" type="slidenum">
              <a:rPr lang="en-US" altLang="en-US" smtClean="0"/>
              <a:pPr>
                <a:defRPr/>
              </a:pPr>
              <a:t>30</a:t>
            </a:fld>
            <a:endParaRPr lang="en-US" altLang="en-US"/>
          </a:p>
        </p:txBody>
      </p:sp>
    </p:spTree>
    <p:extLst>
      <p:ext uri="{BB962C8B-B14F-4D97-AF65-F5344CB8AC3E}">
        <p14:creationId xmlns:p14="http://schemas.microsoft.com/office/powerpoint/2010/main" xmlns="" val="26782472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ea typeface="ＭＳ Ｐゴシック" pitchFamily="34" charset="-128"/>
              </a:rPr>
              <a:t>Classical Substitution Ciphers</a:t>
            </a:r>
            <a:endParaRPr lang="en-AU" altLang="en-US" smtClean="0">
              <a:ea typeface="ＭＳ Ｐゴシック" pitchFamily="34" charset="-128"/>
            </a:endParaRPr>
          </a:p>
        </p:txBody>
      </p:sp>
      <p:sp>
        <p:nvSpPr>
          <p:cNvPr id="17411" name="Rectangle 3"/>
          <p:cNvSpPr>
            <a:spLocks noGrp="1" noChangeArrowheads="1"/>
          </p:cNvSpPr>
          <p:nvPr>
            <p:ph idx="1"/>
          </p:nvPr>
        </p:nvSpPr>
        <p:spPr/>
        <p:txBody>
          <a:bodyPr/>
          <a:lstStyle/>
          <a:p>
            <a:pPr eaLnBrk="1" hangingPunct="1"/>
            <a:r>
              <a:rPr lang="en-US" altLang="en-US" smtClean="0">
                <a:ea typeface="ＭＳ Ｐゴシック" pitchFamily="34" charset="-128"/>
              </a:rPr>
              <a:t>where </a:t>
            </a:r>
            <a:r>
              <a:rPr lang="en-AU" altLang="en-US" smtClean="0">
                <a:ea typeface="ＭＳ Ｐゴシック" pitchFamily="34" charset="-128"/>
              </a:rPr>
              <a:t>letters of plaintext are replaced by other letters or by numbers or symbols</a:t>
            </a:r>
          </a:p>
          <a:p>
            <a:pPr eaLnBrk="1" hangingPunct="1"/>
            <a:endParaRPr lang="en-AU" altLang="en-US" smtClean="0">
              <a:ea typeface="ＭＳ Ｐゴシック" pitchFamily="34" charset="-128"/>
            </a:endParaRPr>
          </a:p>
          <a:p>
            <a:pPr eaLnBrk="1" hangingPunct="1"/>
            <a:r>
              <a:rPr lang="en-US" altLang="en-US" smtClean="0">
                <a:ea typeface="ＭＳ Ｐゴシック" pitchFamily="34" charset="-128"/>
              </a:rPr>
              <a:t>or if plaintext is </a:t>
            </a:r>
            <a:r>
              <a:rPr lang="en-AU" altLang="en-US" smtClean="0">
                <a:ea typeface="ＭＳ Ｐゴシック" pitchFamily="34" charset="-128"/>
              </a:rPr>
              <a:t>viewed as a sequence of bits, then substitution involves replacing plaintext bit patterns with ciphertext bit patterns</a:t>
            </a:r>
          </a:p>
          <a:p>
            <a:pPr eaLnBrk="1" hangingPunct="1"/>
            <a:endParaRPr lang="en-AU" altLang="en-US" smtClean="0">
              <a:ea typeface="ＭＳ Ｐゴシック" pitchFamily="34" charset="-128"/>
            </a:endParaRPr>
          </a:p>
          <a:p>
            <a:pPr eaLnBrk="1" hangingPunct="1"/>
            <a:endParaRPr lang="en-AU" altLang="en-US"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102FA225-C5FE-411E-A346-B8FE5D63E444}" type="slidenum">
              <a:rPr lang="en-US" altLang="en-US" smtClean="0"/>
              <a:pPr>
                <a:defRPr/>
              </a:pPr>
              <a:t>31</a:t>
            </a:fld>
            <a:endParaRPr lang="en-US" altLang="en-US"/>
          </a:p>
        </p:txBody>
      </p:sp>
    </p:spTree>
    <p:extLst>
      <p:ext uri="{BB962C8B-B14F-4D97-AF65-F5344CB8AC3E}">
        <p14:creationId xmlns:p14="http://schemas.microsoft.com/office/powerpoint/2010/main" xmlns="" val="30911900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AU" altLang="en-US" smtClean="0"/>
              <a:t>Caesar Cipher</a:t>
            </a:r>
          </a:p>
        </p:txBody>
      </p:sp>
      <p:sp>
        <p:nvSpPr>
          <p:cNvPr id="12291" name="Rectangle 3"/>
          <p:cNvSpPr>
            <a:spLocks noGrp="1" noChangeArrowheads="1"/>
          </p:cNvSpPr>
          <p:nvPr>
            <p:ph idx="1"/>
          </p:nvPr>
        </p:nvSpPr>
        <p:spPr/>
        <p:txBody>
          <a:bodyPr/>
          <a:lstStyle/>
          <a:p>
            <a:pPr eaLnBrk="1" hangingPunct="1">
              <a:defRPr/>
            </a:pPr>
            <a:r>
              <a:rPr lang="en-AU" altLang="en-US" dirty="0" smtClean="0">
                <a:latin typeface="+mj-lt"/>
                <a:ea typeface="ＭＳ Ｐゴシック" pitchFamily="34" charset="-128"/>
              </a:rPr>
              <a:t>Substitution ciphers form the first of the fundamental building blocks</a:t>
            </a:r>
            <a:endParaRPr lang="en-AU" altLang="en-US" dirty="0">
              <a:latin typeface="+mj-lt"/>
              <a:ea typeface="ＭＳ Ｐゴシック" pitchFamily="34" charset="-128"/>
            </a:endParaRPr>
          </a:p>
          <a:p>
            <a:pPr eaLnBrk="1" hangingPunct="1">
              <a:defRPr/>
            </a:pPr>
            <a:endParaRPr lang="en-AU" altLang="en-US" dirty="0" smtClean="0">
              <a:latin typeface="+mj-lt"/>
              <a:ea typeface="ＭＳ Ｐゴシック" pitchFamily="34" charset="-128"/>
            </a:endParaRPr>
          </a:p>
          <a:p>
            <a:pPr eaLnBrk="1" hangingPunct="1">
              <a:defRPr/>
            </a:pPr>
            <a:r>
              <a:rPr lang="en-AU" altLang="en-US" dirty="0" smtClean="0">
                <a:latin typeface="+mj-lt"/>
                <a:ea typeface="ＭＳ Ｐゴシック" pitchFamily="34" charset="-128"/>
              </a:rPr>
              <a:t>Core idea is to replace one basic unit (letter/byte) with another</a:t>
            </a:r>
            <a:endParaRPr lang="en-AU" altLang="en-US" dirty="0">
              <a:latin typeface="+mj-lt"/>
              <a:ea typeface="ＭＳ Ｐゴシック" pitchFamily="34" charset="-128"/>
            </a:endParaRPr>
          </a:p>
          <a:p>
            <a:pPr eaLnBrk="1" hangingPunct="1">
              <a:defRPr/>
            </a:pPr>
            <a:endParaRPr lang="en-AU" altLang="en-US" dirty="0" smtClean="0">
              <a:latin typeface="+mj-lt"/>
              <a:ea typeface="ＭＳ Ｐゴシック" pitchFamily="34" charset="-128"/>
            </a:endParaRPr>
          </a:p>
          <a:p>
            <a:pPr eaLnBrk="1" hangingPunct="1">
              <a:defRPr/>
            </a:pPr>
            <a:r>
              <a:rPr lang="en-AU" altLang="en-US" dirty="0" smtClean="0">
                <a:latin typeface="+mj-lt"/>
                <a:ea typeface="ＭＳ Ｐゴシック" pitchFamily="34" charset="-128"/>
              </a:rPr>
              <a:t>Whilst the early Greeks described several substitution ciphers</a:t>
            </a:r>
          </a:p>
          <a:p>
            <a:pPr eaLnBrk="1" hangingPunct="1">
              <a:lnSpc>
                <a:spcPct val="90000"/>
              </a:lnSpc>
              <a:defRPr/>
            </a:pPr>
            <a:endParaRPr lang="en-AU" altLang="en-US" dirty="0" smtClean="0">
              <a:latin typeface="+mj-lt"/>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DFCB5DE2-7ADF-4D18-AFC0-C767C2E2A049}" type="slidenum">
              <a:rPr lang="en-US" altLang="en-US" smtClean="0"/>
              <a:pPr>
                <a:defRPr/>
              </a:pPr>
              <a:t>32</a:t>
            </a:fld>
            <a:endParaRPr lang="en-US" altLang="en-US"/>
          </a:p>
        </p:txBody>
      </p:sp>
    </p:spTree>
    <p:extLst>
      <p:ext uri="{BB962C8B-B14F-4D97-AF65-F5344CB8AC3E}">
        <p14:creationId xmlns:p14="http://schemas.microsoft.com/office/powerpoint/2010/main" xmlns="" val="2038257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dirty="0" smtClean="0">
                <a:ea typeface="ＭＳ Ｐゴシック" pitchFamily="34" charset="-128"/>
              </a:rPr>
              <a:t>Classical Cipher Techniques</a:t>
            </a:r>
            <a:endParaRPr lang="en-AU" altLang="en-US" dirty="0" smtClean="0">
              <a:ea typeface="ＭＳ Ｐゴシック" pitchFamily="34" charset="-128"/>
            </a:endParaRPr>
          </a:p>
        </p:txBody>
      </p:sp>
      <p:sp>
        <p:nvSpPr>
          <p:cNvPr id="27651" name="Rectangle 3"/>
          <p:cNvSpPr>
            <a:spLocks noGrp="1" noChangeArrowheads="1"/>
          </p:cNvSpPr>
          <p:nvPr>
            <p:ph idx="1"/>
          </p:nvPr>
        </p:nvSpPr>
        <p:spPr>
          <a:xfrm>
            <a:off x="457200" y="1676400"/>
            <a:ext cx="8229600" cy="4953000"/>
          </a:xfrm>
        </p:spPr>
        <p:txBody>
          <a:bodyPr/>
          <a:lstStyle/>
          <a:p>
            <a:pPr eaLnBrk="1" hangingPunct="1"/>
            <a:r>
              <a:rPr lang="en-US" altLang="en-US" smtClean="0">
                <a:ea typeface="ＭＳ Ｐゴシック" pitchFamily="34" charset="-128"/>
              </a:rPr>
              <a:t>have considered:</a:t>
            </a:r>
          </a:p>
          <a:p>
            <a:pPr lvl="1" eaLnBrk="1" hangingPunct="1"/>
            <a:r>
              <a:rPr lang="en-US" altLang="en-US" smtClean="0">
                <a:ea typeface="ＭＳ Ｐゴシック" pitchFamily="34" charset="-128"/>
              </a:rPr>
              <a:t>monoalphabetic substitution ciphers</a:t>
            </a:r>
          </a:p>
          <a:p>
            <a:pPr lvl="2" eaLnBrk="1" hangingPunct="1"/>
            <a:r>
              <a:rPr lang="en-US" altLang="en-US" smtClean="0">
                <a:ea typeface="ＭＳ Ｐゴシック" pitchFamily="34" charset="-128"/>
              </a:rPr>
              <a:t>cryptanalysis using letter frequencies</a:t>
            </a:r>
          </a:p>
          <a:p>
            <a:pPr lvl="1" eaLnBrk="1" hangingPunct="1"/>
            <a:r>
              <a:rPr lang="en-AU" altLang="en-US" smtClean="0"/>
              <a:t>Playfair cipher</a:t>
            </a:r>
          </a:p>
          <a:p>
            <a:pPr lvl="2" eaLnBrk="1" hangingPunct="1"/>
            <a:r>
              <a:rPr lang="en-AU" altLang="en-US" smtClean="0"/>
              <a:t>Cryptanalysis of Playfair Cipher </a:t>
            </a:r>
          </a:p>
          <a:p>
            <a:pPr lvl="1" eaLnBrk="1" hangingPunct="1"/>
            <a:r>
              <a:rPr lang="en-AU" altLang="en-US" smtClean="0"/>
              <a:t>Polyalphabetic Ciphers</a:t>
            </a:r>
          </a:p>
          <a:p>
            <a:pPr lvl="1" eaLnBrk="1" hangingPunct="1"/>
            <a:r>
              <a:rPr lang="en-AU" altLang="en-US" smtClean="0">
                <a:ea typeface="ＭＳ Ｐゴシック" pitchFamily="34" charset="-128"/>
              </a:rPr>
              <a:t>Vigenère Cipher</a:t>
            </a:r>
            <a:endParaRPr lang="en-US" altLang="en-US"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1ADD275E-F30E-43EB-89A8-5C0999F02248}" type="slidenum">
              <a:rPr lang="en-US" altLang="en-US" smtClean="0"/>
              <a:pPr>
                <a:defRPr/>
              </a:pPr>
              <a:t>33</a:t>
            </a:fld>
            <a:endParaRPr lang="en-US" altLang="en-US"/>
          </a:p>
        </p:txBody>
      </p:sp>
    </p:spTree>
    <p:extLst>
      <p:ext uri="{BB962C8B-B14F-4D97-AF65-F5344CB8AC3E}">
        <p14:creationId xmlns:p14="http://schemas.microsoft.com/office/powerpoint/2010/main" xmlns="" val="6586675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AU" altLang="en-US" smtClean="0"/>
              <a:t>Monoalphabetic Cipher</a:t>
            </a:r>
          </a:p>
        </p:txBody>
      </p:sp>
      <p:sp>
        <p:nvSpPr>
          <p:cNvPr id="70659" name="Rectangle 3"/>
          <p:cNvSpPr>
            <a:spLocks noGrp="1" noChangeArrowheads="1"/>
          </p:cNvSpPr>
          <p:nvPr>
            <p:ph idx="1"/>
          </p:nvPr>
        </p:nvSpPr>
        <p:spPr/>
        <p:txBody>
          <a:bodyPr rtlCol="0">
            <a:normAutofit lnSpcReduction="10000"/>
          </a:bodyPr>
          <a:lstStyle/>
          <a:p>
            <a:pPr eaLnBrk="1" fontAlgn="auto" hangingPunct="1">
              <a:lnSpc>
                <a:spcPct val="90000"/>
              </a:lnSpc>
              <a:spcAft>
                <a:spcPts val="0"/>
              </a:spcAft>
              <a:defRPr/>
            </a:pPr>
            <a:r>
              <a:rPr lang="en-AU" altLang="en-US" sz="2800" smtClean="0">
                <a:ea typeface="ＭＳ Ｐゴシック" pitchFamily="34" charset="-128"/>
              </a:rPr>
              <a:t>rather than just shifting the alphabet </a:t>
            </a:r>
          </a:p>
          <a:p>
            <a:pPr eaLnBrk="1" fontAlgn="auto" hangingPunct="1">
              <a:lnSpc>
                <a:spcPct val="90000"/>
              </a:lnSpc>
              <a:spcAft>
                <a:spcPts val="0"/>
              </a:spcAft>
              <a:defRPr/>
            </a:pPr>
            <a:r>
              <a:rPr lang="en-AU" altLang="en-US" sz="2800" smtClean="0">
                <a:ea typeface="ＭＳ Ｐゴシック" pitchFamily="34" charset="-128"/>
              </a:rPr>
              <a:t>could shuffle (jumble) the letters arbitrarily </a:t>
            </a:r>
          </a:p>
          <a:p>
            <a:pPr eaLnBrk="1" fontAlgn="auto" hangingPunct="1">
              <a:lnSpc>
                <a:spcPct val="90000"/>
              </a:lnSpc>
              <a:spcAft>
                <a:spcPts val="0"/>
              </a:spcAft>
              <a:defRPr/>
            </a:pPr>
            <a:r>
              <a:rPr lang="en-AU" altLang="en-US" sz="2800" smtClean="0">
                <a:ea typeface="ＭＳ Ｐゴシック" pitchFamily="34" charset="-128"/>
              </a:rPr>
              <a:t>each plaintext letter maps to a different random ciphertext letter </a:t>
            </a:r>
          </a:p>
          <a:p>
            <a:pPr eaLnBrk="1" fontAlgn="auto" hangingPunct="1">
              <a:lnSpc>
                <a:spcPct val="90000"/>
              </a:lnSpc>
              <a:spcAft>
                <a:spcPts val="0"/>
              </a:spcAft>
              <a:defRPr/>
            </a:pPr>
            <a:r>
              <a:rPr lang="en-AU" altLang="en-US" sz="2800" smtClean="0">
                <a:ea typeface="ＭＳ Ｐゴシック" pitchFamily="34" charset="-128"/>
              </a:rPr>
              <a:t>hence key is 26 letters long </a:t>
            </a:r>
            <a:endParaRPr lang="en-AU" altLang="en-US" sz="2800" smtClean="0">
              <a:latin typeface="Courier New" pitchFamily="49" charset="0"/>
              <a:ea typeface="ＭＳ Ｐゴシック" pitchFamily="34" charset="-128"/>
            </a:endParaRPr>
          </a:p>
          <a:p>
            <a:pPr lvl="1" eaLnBrk="1" fontAlgn="auto" hangingPunct="1">
              <a:lnSpc>
                <a:spcPct val="90000"/>
              </a:lnSpc>
              <a:spcAft>
                <a:spcPts val="0"/>
              </a:spcAft>
              <a:buFont typeface="Wingdings" pitchFamily="2" charset="2"/>
              <a:buNone/>
              <a:defRPr/>
            </a:pPr>
            <a:endParaRPr lang="en-AU" altLang="en-US" sz="2400" smtClean="0">
              <a:latin typeface="Courier" pitchFamily="-107" charset="0"/>
              <a:ea typeface="ＭＳ Ｐゴシック" pitchFamily="34" charset="-128"/>
            </a:endParaRPr>
          </a:p>
          <a:p>
            <a:pPr lvl="1" eaLnBrk="1" fontAlgn="auto" hangingPunct="1">
              <a:lnSpc>
                <a:spcPct val="90000"/>
              </a:lnSpc>
              <a:spcAft>
                <a:spcPts val="0"/>
              </a:spcAft>
              <a:buFont typeface="Wingdings" pitchFamily="2" charset="2"/>
              <a:buNone/>
              <a:defRPr/>
            </a:pPr>
            <a:r>
              <a:rPr lang="en-AU" altLang="en-US" sz="2400" smtClean="0">
                <a:latin typeface="Courier" pitchFamily="-107" charset="0"/>
                <a:ea typeface="ＭＳ Ｐゴシック" pitchFamily="34" charset="-128"/>
              </a:rPr>
              <a:t>Plain:  abcdefghijklmnopqrstuvwxyz</a:t>
            </a:r>
          </a:p>
          <a:p>
            <a:pPr lvl="1" eaLnBrk="1" fontAlgn="auto" hangingPunct="1">
              <a:lnSpc>
                <a:spcPct val="90000"/>
              </a:lnSpc>
              <a:spcAft>
                <a:spcPts val="0"/>
              </a:spcAft>
              <a:buFont typeface="Wingdings" pitchFamily="2" charset="2"/>
              <a:buNone/>
              <a:defRPr/>
            </a:pPr>
            <a:r>
              <a:rPr lang="en-AU" altLang="en-US" sz="2400" smtClean="0">
                <a:latin typeface="Courier" pitchFamily="-107" charset="0"/>
                <a:ea typeface="ＭＳ Ｐゴシック" pitchFamily="34" charset="-128"/>
              </a:rPr>
              <a:t>Cipher: DKVQFIBJWPESCXHTMYAUOLRGZN</a:t>
            </a:r>
          </a:p>
          <a:p>
            <a:pPr lvl="1" eaLnBrk="1" fontAlgn="auto" hangingPunct="1">
              <a:lnSpc>
                <a:spcPct val="90000"/>
              </a:lnSpc>
              <a:spcAft>
                <a:spcPts val="0"/>
              </a:spcAft>
              <a:buFont typeface="Wingdings" pitchFamily="2" charset="2"/>
              <a:buNone/>
              <a:defRPr/>
            </a:pPr>
            <a:endParaRPr lang="en-AU" altLang="en-US" sz="2400" smtClean="0">
              <a:latin typeface="Courier" pitchFamily="-107" charset="0"/>
              <a:ea typeface="ＭＳ Ｐゴシック" pitchFamily="34" charset="-128"/>
            </a:endParaRPr>
          </a:p>
          <a:p>
            <a:pPr lvl="1" eaLnBrk="1" fontAlgn="auto" hangingPunct="1">
              <a:lnSpc>
                <a:spcPct val="90000"/>
              </a:lnSpc>
              <a:spcAft>
                <a:spcPts val="0"/>
              </a:spcAft>
              <a:buFont typeface="Wingdings" pitchFamily="2" charset="2"/>
              <a:buNone/>
              <a:defRPr/>
            </a:pPr>
            <a:r>
              <a:rPr lang="en-AU" altLang="en-US" sz="2400" smtClean="0">
                <a:latin typeface="Courier" pitchFamily="-107" charset="0"/>
                <a:ea typeface="ＭＳ Ｐゴシック" pitchFamily="34" charset="-128"/>
              </a:rPr>
              <a:t>Plaintext:  ifwewishtoreplaceletters</a:t>
            </a:r>
          </a:p>
          <a:p>
            <a:pPr lvl="1" eaLnBrk="1" fontAlgn="auto" hangingPunct="1">
              <a:lnSpc>
                <a:spcPct val="90000"/>
              </a:lnSpc>
              <a:spcAft>
                <a:spcPts val="0"/>
              </a:spcAft>
              <a:buFont typeface="Wingdings" pitchFamily="2" charset="2"/>
              <a:buNone/>
              <a:defRPr/>
            </a:pPr>
            <a:r>
              <a:rPr lang="en-AU" altLang="en-US" sz="2400" smtClean="0">
                <a:latin typeface="Courier" pitchFamily="-107" charset="0"/>
                <a:ea typeface="ＭＳ Ｐゴシック" pitchFamily="34" charset="-128"/>
              </a:rPr>
              <a:t>Ciphertext: WIRFRWAJUHYFTSDVFSFUUFYA </a:t>
            </a:r>
          </a:p>
          <a:p>
            <a:pPr eaLnBrk="1" fontAlgn="auto" hangingPunct="1">
              <a:lnSpc>
                <a:spcPct val="90000"/>
              </a:lnSpc>
              <a:spcAft>
                <a:spcPts val="0"/>
              </a:spcAft>
              <a:defRPr/>
            </a:pP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E3EC8266-1FEF-4A53-A6E0-A064256F8046}" type="slidenum">
              <a:rPr lang="en-US" altLang="en-US" smtClean="0"/>
              <a:pPr>
                <a:defRPr/>
              </a:pPr>
              <a:t>34</a:t>
            </a:fld>
            <a:endParaRPr lang="en-US" altLang="en-US"/>
          </a:p>
        </p:txBody>
      </p:sp>
    </p:spTree>
    <p:extLst>
      <p:ext uri="{BB962C8B-B14F-4D97-AF65-F5344CB8AC3E}">
        <p14:creationId xmlns:p14="http://schemas.microsoft.com/office/powerpoint/2010/main" xmlns="" val="31174310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AU" altLang="en-US" smtClean="0"/>
              <a:t>Playfair Cipher</a:t>
            </a:r>
          </a:p>
        </p:txBody>
      </p:sp>
      <p:sp>
        <p:nvSpPr>
          <p:cNvPr id="16387" name="Rectangle 3"/>
          <p:cNvSpPr>
            <a:spLocks noGrp="1" noChangeArrowheads="1"/>
          </p:cNvSpPr>
          <p:nvPr>
            <p:ph idx="1"/>
          </p:nvPr>
        </p:nvSpPr>
        <p:spPr/>
        <p:txBody>
          <a:bodyPr/>
          <a:lstStyle/>
          <a:p>
            <a:pPr eaLnBrk="1" hangingPunct="1">
              <a:buFont typeface="Wingdings" pitchFamily="2" charset="2"/>
              <a:buChar char="Ø"/>
            </a:pPr>
            <a:r>
              <a:rPr lang="en-AU" altLang="en-US" smtClean="0"/>
              <a:t>not even the large number of keys in a monoalphabetic cipher provides security </a:t>
            </a:r>
          </a:p>
          <a:p>
            <a:pPr eaLnBrk="1" hangingPunct="1">
              <a:buFont typeface="Wingdings" pitchFamily="2" charset="2"/>
              <a:buChar char="Ø"/>
            </a:pPr>
            <a:r>
              <a:rPr lang="en-AU" altLang="en-US" smtClean="0"/>
              <a:t>one approach to improving security was to encrypt multiple letters </a:t>
            </a:r>
          </a:p>
          <a:p>
            <a:pPr eaLnBrk="1" hangingPunct="1">
              <a:buFont typeface="Wingdings" pitchFamily="2" charset="2"/>
              <a:buChar char="Ø"/>
            </a:pPr>
            <a:r>
              <a:rPr lang="en-AU" altLang="en-US" smtClean="0"/>
              <a:t>the</a:t>
            </a:r>
            <a:r>
              <a:rPr lang="en-AU" altLang="en-US" b="1" smtClean="0"/>
              <a:t> Playfair Cipher</a:t>
            </a:r>
            <a:r>
              <a:rPr lang="en-AU" altLang="en-US" smtClean="0"/>
              <a:t> is an example </a:t>
            </a:r>
          </a:p>
          <a:p>
            <a:pPr eaLnBrk="1" hangingPunct="1">
              <a:buFont typeface="Wingdings" pitchFamily="2" charset="2"/>
              <a:buChar char="Ø"/>
            </a:pPr>
            <a:r>
              <a:rPr lang="en-AU" altLang="en-US" smtClean="0"/>
              <a:t>invented by Charles Wheatstone in 1854, but named after his friend Baron Playfair </a:t>
            </a:r>
          </a:p>
        </p:txBody>
      </p:sp>
      <p:sp>
        <p:nvSpPr>
          <p:cNvPr id="2" name="Slide Number Placeholder 1"/>
          <p:cNvSpPr>
            <a:spLocks noGrp="1"/>
          </p:cNvSpPr>
          <p:nvPr>
            <p:ph type="sldNum" sz="quarter" idx="12"/>
          </p:nvPr>
        </p:nvSpPr>
        <p:spPr/>
        <p:txBody>
          <a:bodyPr/>
          <a:lstStyle/>
          <a:p>
            <a:pPr>
              <a:defRPr/>
            </a:pPr>
            <a:fld id="{B662DB11-3BA6-4482-A13A-DA6C3D0937BF}" type="slidenum">
              <a:rPr lang="en-US" altLang="en-US" smtClean="0"/>
              <a:pPr>
                <a:defRPr/>
              </a:pPr>
              <a:t>35</a:t>
            </a:fld>
            <a:endParaRPr lang="en-US" altLang="en-US"/>
          </a:p>
        </p:txBody>
      </p:sp>
    </p:spTree>
    <p:extLst>
      <p:ext uri="{BB962C8B-B14F-4D97-AF65-F5344CB8AC3E}">
        <p14:creationId xmlns:p14="http://schemas.microsoft.com/office/powerpoint/2010/main" xmlns="" val="1955502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AU" altLang="en-US" smtClean="0"/>
              <a:t>Polyalphabetic Ciphers</a:t>
            </a:r>
          </a:p>
        </p:txBody>
      </p:sp>
      <p:sp>
        <p:nvSpPr>
          <p:cNvPr id="20483" name="Rectangle 3"/>
          <p:cNvSpPr>
            <a:spLocks noGrp="1" noChangeArrowheads="1"/>
          </p:cNvSpPr>
          <p:nvPr>
            <p:ph idx="1"/>
          </p:nvPr>
        </p:nvSpPr>
        <p:spPr/>
        <p:txBody>
          <a:bodyPr/>
          <a:lstStyle/>
          <a:p>
            <a:pPr eaLnBrk="1" hangingPunct="1">
              <a:buFont typeface="Wingdings" pitchFamily="2" charset="2"/>
              <a:buChar char="Ø"/>
            </a:pPr>
            <a:r>
              <a:rPr lang="en-AU" altLang="en-US" sz="2800" b="1" smtClean="0"/>
              <a:t>polyalphabetic substitution ciphers</a:t>
            </a:r>
            <a:r>
              <a:rPr lang="en-AU" altLang="en-US" sz="2800" smtClean="0"/>
              <a:t> </a:t>
            </a:r>
          </a:p>
          <a:p>
            <a:pPr eaLnBrk="1" hangingPunct="1">
              <a:buFont typeface="Wingdings" pitchFamily="2" charset="2"/>
              <a:buChar char="Ø"/>
            </a:pPr>
            <a:r>
              <a:rPr lang="en-AU" altLang="en-US" sz="2800" smtClean="0"/>
              <a:t>improve security using multiple cipher alphabets </a:t>
            </a:r>
          </a:p>
          <a:p>
            <a:pPr eaLnBrk="1" hangingPunct="1">
              <a:buFont typeface="Wingdings" pitchFamily="2" charset="2"/>
              <a:buChar char="Ø"/>
            </a:pPr>
            <a:r>
              <a:rPr lang="en-AU" altLang="en-US" sz="2800" smtClean="0"/>
              <a:t>make cryptanalysis harder with more alphabets to guess and flatter frequency distribution </a:t>
            </a:r>
          </a:p>
          <a:p>
            <a:pPr eaLnBrk="1" hangingPunct="1">
              <a:buFont typeface="Wingdings" pitchFamily="2" charset="2"/>
              <a:buChar char="Ø"/>
            </a:pPr>
            <a:r>
              <a:rPr lang="en-AU" altLang="en-US" sz="2800" smtClean="0"/>
              <a:t>use a key to select which alphabet is used for each letter of the message </a:t>
            </a:r>
          </a:p>
          <a:p>
            <a:pPr eaLnBrk="1" hangingPunct="1">
              <a:buFont typeface="Wingdings" pitchFamily="2" charset="2"/>
              <a:buChar char="Ø"/>
            </a:pPr>
            <a:r>
              <a:rPr lang="en-AU" altLang="en-US" sz="2800" smtClean="0"/>
              <a:t>use each alphabet in turn </a:t>
            </a:r>
          </a:p>
          <a:p>
            <a:pPr eaLnBrk="1" hangingPunct="1">
              <a:buFont typeface="Wingdings" pitchFamily="2" charset="2"/>
              <a:buChar char="Ø"/>
            </a:pPr>
            <a:r>
              <a:rPr lang="en-AU" altLang="en-US" sz="2800" smtClean="0"/>
              <a:t>repeat from start after end of key is reached </a:t>
            </a:r>
          </a:p>
        </p:txBody>
      </p:sp>
      <p:sp>
        <p:nvSpPr>
          <p:cNvPr id="2" name="Slide Number Placeholder 1"/>
          <p:cNvSpPr>
            <a:spLocks noGrp="1"/>
          </p:cNvSpPr>
          <p:nvPr>
            <p:ph type="sldNum" sz="quarter" idx="12"/>
          </p:nvPr>
        </p:nvSpPr>
        <p:spPr/>
        <p:txBody>
          <a:bodyPr/>
          <a:lstStyle/>
          <a:p>
            <a:pPr>
              <a:defRPr/>
            </a:pPr>
            <a:fld id="{C7955452-9005-475D-A752-52D69E8E6FF5}" type="slidenum">
              <a:rPr lang="en-US" altLang="en-US" smtClean="0"/>
              <a:pPr>
                <a:defRPr/>
              </a:pPr>
              <a:t>36</a:t>
            </a:fld>
            <a:endParaRPr lang="en-US" altLang="en-US"/>
          </a:p>
        </p:txBody>
      </p:sp>
    </p:spTree>
    <p:extLst>
      <p:ext uri="{BB962C8B-B14F-4D97-AF65-F5344CB8AC3E}">
        <p14:creationId xmlns:p14="http://schemas.microsoft.com/office/powerpoint/2010/main" xmlns="" val="34914816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AU" altLang="en-US" smtClean="0">
                <a:ea typeface="ＭＳ Ｐゴシック" pitchFamily="34" charset="-128"/>
              </a:rPr>
              <a:t>Vigenère Cipher</a:t>
            </a:r>
          </a:p>
        </p:txBody>
      </p:sp>
      <p:sp>
        <p:nvSpPr>
          <p:cNvPr id="21507" name="Rectangle 3"/>
          <p:cNvSpPr>
            <a:spLocks noGrp="1" noChangeArrowheads="1"/>
          </p:cNvSpPr>
          <p:nvPr>
            <p:ph idx="1"/>
          </p:nvPr>
        </p:nvSpPr>
        <p:spPr/>
        <p:txBody>
          <a:bodyPr/>
          <a:lstStyle/>
          <a:p>
            <a:pPr eaLnBrk="1" hangingPunct="1"/>
            <a:r>
              <a:rPr lang="en-AU" altLang="en-US" smtClean="0">
                <a:ea typeface="ＭＳ Ｐゴシック" pitchFamily="34" charset="-128"/>
              </a:rPr>
              <a:t>simplest polyalphabetic substitution cipher</a:t>
            </a:r>
          </a:p>
          <a:p>
            <a:pPr eaLnBrk="1" hangingPunct="1"/>
            <a:r>
              <a:rPr lang="en-AU" altLang="en-US" smtClean="0">
                <a:ea typeface="ＭＳ Ｐゴシック" pitchFamily="34" charset="-128"/>
              </a:rPr>
              <a:t>effectively multiple caesar ciphers </a:t>
            </a:r>
          </a:p>
          <a:p>
            <a:pPr eaLnBrk="1" hangingPunct="1"/>
            <a:r>
              <a:rPr lang="en-AU" altLang="en-US" smtClean="0">
                <a:ea typeface="ＭＳ Ｐゴシック" pitchFamily="34" charset="-128"/>
              </a:rPr>
              <a:t>key is multiple letters long K = k</a:t>
            </a:r>
            <a:r>
              <a:rPr lang="en-AU" altLang="en-US" baseline="-25000" smtClean="0">
                <a:ea typeface="ＭＳ Ｐゴシック" pitchFamily="34" charset="-128"/>
              </a:rPr>
              <a:t>1</a:t>
            </a:r>
            <a:r>
              <a:rPr lang="en-AU" altLang="en-US" smtClean="0">
                <a:ea typeface="ＭＳ Ｐゴシック" pitchFamily="34" charset="-128"/>
              </a:rPr>
              <a:t> k</a:t>
            </a:r>
            <a:r>
              <a:rPr lang="en-AU" altLang="en-US" baseline="-25000" smtClean="0">
                <a:ea typeface="ＭＳ Ｐゴシック" pitchFamily="34" charset="-128"/>
              </a:rPr>
              <a:t>2</a:t>
            </a:r>
            <a:r>
              <a:rPr lang="en-AU" altLang="en-US" smtClean="0">
                <a:ea typeface="ＭＳ Ｐゴシック" pitchFamily="34" charset="-128"/>
              </a:rPr>
              <a:t> ... k</a:t>
            </a:r>
            <a:r>
              <a:rPr lang="en-AU" altLang="en-US" baseline="-25000" smtClean="0">
                <a:ea typeface="ＭＳ Ｐゴシック" pitchFamily="34" charset="-128"/>
              </a:rPr>
              <a:t>d</a:t>
            </a:r>
            <a:r>
              <a:rPr lang="en-AU" altLang="en-US" smtClean="0">
                <a:ea typeface="ＭＳ Ｐゴシック" pitchFamily="34" charset="-128"/>
              </a:rPr>
              <a:t> </a:t>
            </a:r>
          </a:p>
          <a:p>
            <a:pPr eaLnBrk="1" hangingPunct="1"/>
            <a:r>
              <a:rPr lang="en-AU" altLang="en-US" smtClean="0">
                <a:ea typeface="ＭＳ Ｐゴシック" pitchFamily="34" charset="-128"/>
              </a:rPr>
              <a:t>i</a:t>
            </a:r>
            <a:r>
              <a:rPr lang="en-AU" altLang="en-US" baseline="30000" smtClean="0">
                <a:ea typeface="ＭＳ Ｐゴシック" pitchFamily="34" charset="-128"/>
              </a:rPr>
              <a:t>th</a:t>
            </a:r>
            <a:r>
              <a:rPr lang="en-AU" altLang="en-US" smtClean="0">
                <a:ea typeface="ＭＳ Ｐゴシック" pitchFamily="34" charset="-128"/>
              </a:rPr>
              <a:t> letter specifies i</a:t>
            </a:r>
            <a:r>
              <a:rPr lang="en-AU" altLang="en-US" baseline="30000" smtClean="0">
                <a:ea typeface="ＭＳ Ｐゴシック" pitchFamily="34" charset="-128"/>
              </a:rPr>
              <a:t>th</a:t>
            </a:r>
            <a:r>
              <a:rPr lang="en-AU" altLang="en-US" smtClean="0">
                <a:ea typeface="ＭＳ Ｐゴシック" pitchFamily="34" charset="-128"/>
              </a:rPr>
              <a:t> alphabet to use </a:t>
            </a:r>
          </a:p>
          <a:p>
            <a:pPr eaLnBrk="1" hangingPunct="1"/>
            <a:r>
              <a:rPr lang="en-AU" altLang="en-US" smtClean="0">
                <a:ea typeface="ＭＳ Ｐゴシック" pitchFamily="34" charset="-128"/>
              </a:rPr>
              <a:t>use each alphabet in turn </a:t>
            </a:r>
          </a:p>
          <a:p>
            <a:pPr eaLnBrk="1" hangingPunct="1"/>
            <a:r>
              <a:rPr lang="en-AU" altLang="en-US" smtClean="0">
                <a:ea typeface="ＭＳ Ｐゴシック" pitchFamily="34" charset="-128"/>
              </a:rPr>
              <a:t>repeat from start after d letters in message</a:t>
            </a:r>
          </a:p>
          <a:p>
            <a:pPr eaLnBrk="1" hangingPunct="1"/>
            <a:r>
              <a:rPr lang="en-AU" altLang="en-US" smtClean="0">
                <a:ea typeface="ＭＳ Ｐゴシック" pitchFamily="34" charset="-128"/>
              </a:rPr>
              <a:t>decryption simply works in reverse </a:t>
            </a:r>
          </a:p>
        </p:txBody>
      </p:sp>
      <p:sp>
        <p:nvSpPr>
          <p:cNvPr id="2" name="Slide Number Placeholder 1"/>
          <p:cNvSpPr>
            <a:spLocks noGrp="1"/>
          </p:cNvSpPr>
          <p:nvPr>
            <p:ph type="sldNum" sz="quarter" idx="12"/>
          </p:nvPr>
        </p:nvSpPr>
        <p:spPr/>
        <p:txBody>
          <a:bodyPr/>
          <a:lstStyle/>
          <a:p>
            <a:pPr>
              <a:defRPr/>
            </a:pPr>
            <a:fld id="{C3832D71-947C-43CC-A058-E6E5647AD4C2}" type="slidenum">
              <a:rPr lang="en-US" altLang="en-US" smtClean="0"/>
              <a:pPr>
                <a:defRPr/>
              </a:pPr>
              <a:t>37</a:t>
            </a:fld>
            <a:endParaRPr lang="en-US" altLang="en-US"/>
          </a:p>
        </p:txBody>
      </p:sp>
    </p:spTree>
    <p:extLst>
      <p:ext uri="{BB962C8B-B14F-4D97-AF65-F5344CB8AC3E}">
        <p14:creationId xmlns:p14="http://schemas.microsoft.com/office/powerpoint/2010/main" xmlns="" val="28002436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AU" altLang="en-US" dirty="0" smtClean="0">
                <a:ea typeface="ＭＳ Ｐゴシック" pitchFamily="34" charset="-128"/>
              </a:rPr>
              <a:t>Other Classical Cipher Techniques</a:t>
            </a:r>
          </a:p>
        </p:txBody>
      </p:sp>
      <p:sp>
        <p:nvSpPr>
          <p:cNvPr id="54275" name="Rectangle 3"/>
          <p:cNvSpPr>
            <a:spLocks noGrp="1" noChangeArrowheads="1"/>
          </p:cNvSpPr>
          <p:nvPr>
            <p:ph type="body" idx="1"/>
          </p:nvPr>
        </p:nvSpPr>
        <p:spPr>
          <a:xfrm>
            <a:off x="457200" y="1676400"/>
            <a:ext cx="8229600" cy="4953000"/>
          </a:xfrm>
        </p:spPr>
        <p:txBody>
          <a:bodyPr/>
          <a:lstStyle/>
          <a:p>
            <a:pPr eaLnBrk="1" hangingPunct="1"/>
            <a:r>
              <a:rPr lang="en-US" altLang="en-US" dirty="0" smtClean="0">
                <a:ea typeface="ＭＳ Ｐゴシック" pitchFamily="34" charset="-128"/>
              </a:rPr>
              <a:t>have considered:</a:t>
            </a:r>
          </a:p>
          <a:p>
            <a:pPr lvl="1" eaLnBrk="1" hangingPunct="1"/>
            <a:r>
              <a:rPr lang="en-US" altLang="en-US" dirty="0" smtClean="0">
                <a:ea typeface="ＭＳ Ｐゴシック" pitchFamily="34" charset="-128"/>
              </a:rPr>
              <a:t>polyalphabetic ciphers</a:t>
            </a:r>
          </a:p>
          <a:p>
            <a:pPr lvl="1" eaLnBrk="1" hangingPunct="1"/>
            <a:r>
              <a:rPr lang="en-US" altLang="en-US" dirty="0" smtClean="0">
                <a:ea typeface="ＭＳ Ｐゴシック" pitchFamily="34" charset="-128"/>
              </a:rPr>
              <a:t>transposition ciphers</a:t>
            </a:r>
          </a:p>
          <a:p>
            <a:pPr lvl="1" eaLnBrk="1" hangingPunct="1"/>
            <a:r>
              <a:rPr lang="en-US" altLang="en-US" dirty="0" smtClean="0">
                <a:ea typeface="ＭＳ Ｐゴシック" pitchFamily="34" charset="-128"/>
              </a:rPr>
              <a:t>product ciphers and rotor machines</a:t>
            </a:r>
          </a:p>
          <a:p>
            <a:pPr lvl="1" eaLnBrk="1" hangingPunct="1"/>
            <a:r>
              <a:rPr lang="en-US" altLang="en-US" dirty="0" smtClean="0">
                <a:ea typeface="ＭＳ Ｐゴシック" pitchFamily="34" charset="-128"/>
              </a:rPr>
              <a:t>stenography</a:t>
            </a:r>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57213C33-0D6C-43A0-98F1-D4DC95D1B4AD}" type="slidenum">
              <a:rPr lang="en-US" altLang="en-US" smtClean="0"/>
              <a:pPr>
                <a:defRPr/>
              </a:pPr>
              <a:t>38</a:t>
            </a:fld>
            <a:endParaRPr lang="en-US" altLang="en-US"/>
          </a:p>
        </p:txBody>
      </p:sp>
    </p:spTree>
    <p:extLst>
      <p:ext uri="{BB962C8B-B14F-4D97-AF65-F5344CB8AC3E}">
        <p14:creationId xmlns:p14="http://schemas.microsoft.com/office/powerpoint/2010/main" xmlns="" val="28526688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AU" altLang="en-US" smtClean="0"/>
              <a:t>Kasiski Method</a:t>
            </a:r>
          </a:p>
        </p:txBody>
      </p:sp>
      <p:sp>
        <p:nvSpPr>
          <p:cNvPr id="12291" name="Rectangle 3"/>
          <p:cNvSpPr>
            <a:spLocks noGrp="1" noChangeArrowheads="1"/>
          </p:cNvSpPr>
          <p:nvPr>
            <p:ph type="body" idx="1"/>
          </p:nvPr>
        </p:nvSpPr>
        <p:spPr/>
        <p:txBody>
          <a:bodyPr>
            <a:normAutofit lnSpcReduction="10000"/>
          </a:bodyPr>
          <a:lstStyle/>
          <a:p>
            <a:pPr eaLnBrk="1" hangingPunct="1">
              <a:lnSpc>
                <a:spcPct val="90000"/>
              </a:lnSpc>
            </a:pPr>
            <a:r>
              <a:rPr lang="en-US" altLang="en-US" sz="2800" dirty="0" smtClean="0">
                <a:ea typeface="ＭＳ Ｐゴシック" pitchFamily="34" charset="-128"/>
              </a:rPr>
              <a:t>For some centuries the </a:t>
            </a:r>
            <a:r>
              <a:rPr lang="en-US" altLang="en-US" sz="2800" dirty="0" err="1" smtClean="0">
                <a:ea typeface="ＭＳ Ｐゴシック" pitchFamily="34" charset="-128"/>
              </a:rPr>
              <a:t>Vigenère</a:t>
            </a:r>
            <a:r>
              <a:rPr lang="en-US" altLang="en-US" sz="2800" dirty="0" smtClean="0">
                <a:ea typeface="ＭＳ Ｐゴシック" pitchFamily="34" charset="-128"/>
              </a:rPr>
              <a:t> cipher was le </a:t>
            </a:r>
            <a:r>
              <a:rPr lang="en-US" altLang="en-US" sz="2800" dirty="0" err="1" smtClean="0">
                <a:ea typeface="ＭＳ Ｐゴシック" pitchFamily="34" charset="-128"/>
              </a:rPr>
              <a:t>chiffre</a:t>
            </a:r>
            <a:r>
              <a:rPr lang="en-US" altLang="en-US" sz="2800" dirty="0" smtClean="0">
                <a:ea typeface="ＭＳ Ｐゴシック" pitchFamily="34" charset="-128"/>
              </a:rPr>
              <a:t> </a:t>
            </a:r>
            <a:r>
              <a:rPr lang="en-US" altLang="en-US" sz="2800" dirty="0" err="1" smtClean="0">
                <a:ea typeface="ＭＳ Ｐゴシック" pitchFamily="34" charset="-128"/>
              </a:rPr>
              <a:t>indéchiffrable</a:t>
            </a:r>
            <a:r>
              <a:rPr lang="en-US" altLang="en-US" sz="2800" dirty="0" smtClean="0">
                <a:ea typeface="ＭＳ Ｐゴシック" pitchFamily="34" charset="-128"/>
              </a:rPr>
              <a:t> (the unbreakable cipher)</a:t>
            </a:r>
          </a:p>
          <a:p>
            <a:pPr eaLnBrk="1" hangingPunct="1">
              <a:lnSpc>
                <a:spcPct val="90000"/>
              </a:lnSpc>
            </a:pPr>
            <a:endParaRPr lang="en-US" altLang="en-US" sz="1400" dirty="0" smtClean="0">
              <a:ea typeface="ＭＳ Ｐゴシック" pitchFamily="34" charset="-128"/>
            </a:endParaRPr>
          </a:p>
          <a:p>
            <a:pPr eaLnBrk="1" hangingPunct="1">
              <a:lnSpc>
                <a:spcPct val="90000"/>
              </a:lnSpc>
            </a:pPr>
            <a:r>
              <a:rPr lang="en-US" altLang="en-US" sz="2800" dirty="0" smtClean="0">
                <a:ea typeface="ＭＳ Ｐゴシック" pitchFamily="34" charset="-128"/>
              </a:rPr>
              <a:t>As a result of a challenge, it was broken by Charles Babbage (the inventor of the computer) in 1854</a:t>
            </a:r>
          </a:p>
          <a:p>
            <a:pPr eaLnBrk="1" hangingPunct="1">
              <a:lnSpc>
                <a:spcPct val="90000"/>
              </a:lnSpc>
            </a:pPr>
            <a:endParaRPr lang="en-US" altLang="en-US" sz="1100" dirty="0" smtClean="0">
              <a:ea typeface="ＭＳ Ｐゴシック" pitchFamily="34" charset="-128"/>
            </a:endParaRPr>
          </a:p>
          <a:p>
            <a:pPr eaLnBrk="1" hangingPunct="1">
              <a:lnSpc>
                <a:spcPct val="90000"/>
              </a:lnSpc>
            </a:pPr>
            <a:r>
              <a:rPr lang="en-US" altLang="en-US" sz="2800" dirty="0" smtClean="0">
                <a:ea typeface="ＭＳ Ｐゴシック" pitchFamily="34" charset="-128"/>
              </a:rPr>
              <a:t>but kept secret (possibly because of the Crimean War - not the first time governments have kept advances to themselves!)</a:t>
            </a:r>
          </a:p>
          <a:p>
            <a:pPr eaLnBrk="1" hangingPunct="1">
              <a:lnSpc>
                <a:spcPct val="90000"/>
              </a:lnSpc>
            </a:pPr>
            <a:endParaRPr lang="en-US" altLang="en-US" sz="1600" dirty="0" smtClean="0">
              <a:ea typeface="ＭＳ Ｐゴシック" pitchFamily="34" charset="-128"/>
            </a:endParaRPr>
          </a:p>
          <a:p>
            <a:pPr eaLnBrk="1" hangingPunct="1">
              <a:lnSpc>
                <a:spcPct val="90000"/>
              </a:lnSpc>
            </a:pPr>
            <a:r>
              <a:rPr lang="en-US" altLang="en-US" sz="2800" dirty="0" smtClean="0">
                <a:ea typeface="ＭＳ Ｐゴシック" pitchFamily="34" charset="-128"/>
              </a:rPr>
              <a:t>The method was independently reinvented by a Prussian, Friedrich </a:t>
            </a:r>
            <a:r>
              <a:rPr lang="en-US" altLang="en-US" sz="2800" dirty="0" err="1" smtClean="0">
                <a:ea typeface="ＭＳ Ｐゴシック" pitchFamily="34" charset="-128"/>
              </a:rPr>
              <a:t>Kasiski</a:t>
            </a:r>
            <a:r>
              <a:rPr lang="en-US" altLang="en-US" sz="2800" dirty="0" smtClean="0">
                <a:ea typeface="ＭＳ Ｐゴシック" pitchFamily="34" charset="-128"/>
              </a:rPr>
              <a:t>, who published the attack now named after him in 1863. </a:t>
            </a:r>
          </a:p>
        </p:txBody>
      </p:sp>
      <p:sp>
        <p:nvSpPr>
          <p:cNvPr id="2" name="Slide Number Placeholder 1"/>
          <p:cNvSpPr>
            <a:spLocks noGrp="1"/>
          </p:cNvSpPr>
          <p:nvPr>
            <p:ph type="sldNum" sz="quarter" idx="12"/>
          </p:nvPr>
        </p:nvSpPr>
        <p:spPr/>
        <p:txBody>
          <a:bodyPr/>
          <a:lstStyle/>
          <a:p>
            <a:pPr>
              <a:defRPr/>
            </a:pPr>
            <a:fld id="{3733B571-B628-4168-A9DE-C708B5129BD3}" type="slidenum">
              <a:rPr lang="en-US" altLang="en-US" smtClean="0"/>
              <a:pPr>
                <a:defRPr/>
              </a:pPr>
              <a:t>39</a:t>
            </a:fld>
            <a:endParaRPr lang="en-US" altLang="en-US"/>
          </a:p>
        </p:txBody>
      </p:sp>
    </p:spTree>
    <p:extLst>
      <p:ext uri="{BB962C8B-B14F-4D97-AF65-F5344CB8AC3E}">
        <p14:creationId xmlns:p14="http://schemas.microsoft.com/office/powerpoint/2010/main" xmlns="" val="40023671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AU" altLang="en-US" smtClean="0"/>
              <a:t>Kasiski Method</a:t>
            </a:r>
          </a:p>
        </p:txBody>
      </p:sp>
      <p:sp>
        <p:nvSpPr>
          <p:cNvPr id="13315" name="Rectangle 3"/>
          <p:cNvSpPr>
            <a:spLocks noGrp="1" noChangeArrowheads="1"/>
          </p:cNvSpPr>
          <p:nvPr>
            <p:ph type="body" idx="1"/>
          </p:nvPr>
        </p:nvSpPr>
        <p:spPr/>
        <p:txBody>
          <a:bodyPr>
            <a:normAutofit lnSpcReduction="10000"/>
          </a:bodyPr>
          <a:lstStyle/>
          <a:p>
            <a:pPr eaLnBrk="1" hangingPunct="1">
              <a:lnSpc>
                <a:spcPct val="90000"/>
              </a:lnSpc>
            </a:pPr>
            <a:r>
              <a:rPr lang="en-US" altLang="en-US" sz="2800" dirty="0" smtClean="0">
                <a:ea typeface="ＭＳ Ｐゴシック" pitchFamily="34" charset="-128"/>
              </a:rPr>
              <a:t>However lack of major advances meant that various polyalphabetic substitution ciphers were used into the 20C</a:t>
            </a:r>
          </a:p>
          <a:p>
            <a:pPr eaLnBrk="1" hangingPunct="1">
              <a:lnSpc>
                <a:spcPct val="90000"/>
              </a:lnSpc>
            </a:pPr>
            <a:endParaRPr lang="en-US" altLang="en-US" sz="1200" dirty="0" smtClean="0">
              <a:ea typeface="ＭＳ Ｐゴシック" pitchFamily="34" charset="-128"/>
            </a:endParaRPr>
          </a:p>
          <a:p>
            <a:pPr eaLnBrk="1" hangingPunct="1">
              <a:lnSpc>
                <a:spcPct val="90000"/>
              </a:lnSpc>
            </a:pPr>
            <a:r>
              <a:rPr lang="en-US" altLang="en-US" sz="2800" dirty="0" smtClean="0">
                <a:ea typeface="ＭＳ Ｐゴシック" pitchFamily="34" charset="-128"/>
              </a:rPr>
              <a:t>One very famous incident was the breaking of the Zimmermann telegram in WW1 which resulted in the USA entering the war</a:t>
            </a:r>
          </a:p>
          <a:p>
            <a:pPr eaLnBrk="1" hangingPunct="1">
              <a:lnSpc>
                <a:spcPct val="90000"/>
              </a:lnSpc>
            </a:pPr>
            <a:endParaRPr lang="en-US" altLang="en-US" sz="1600" dirty="0" smtClean="0">
              <a:ea typeface="ＭＳ Ｐゴシック" pitchFamily="34" charset="-128"/>
            </a:endParaRPr>
          </a:p>
          <a:p>
            <a:pPr eaLnBrk="1" hangingPunct="1">
              <a:lnSpc>
                <a:spcPct val="90000"/>
              </a:lnSpc>
            </a:pPr>
            <a:r>
              <a:rPr lang="en-US" altLang="en-US" sz="2800" dirty="0" smtClean="0">
                <a:ea typeface="ＭＳ Ｐゴシック" pitchFamily="34" charset="-128"/>
              </a:rPr>
              <a:t>If two identical sequences of plaintext letters occur at a distance that is an integer multiple of the keyword length</a:t>
            </a:r>
          </a:p>
          <a:p>
            <a:pPr eaLnBrk="1" hangingPunct="1">
              <a:lnSpc>
                <a:spcPct val="90000"/>
              </a:lnSpc>
            </a:pPr>
            <a:endParaRPr lang="en-US" altLang="en-US" sz="1200" dirty="0" smtClean="0">
              <a:ea typeface="ＭＳ Ｐゴシック" pitchFamily="34" charset="-128"/>
            </a:endParaRPr>
          </a:p>
          <a:p>
            <a:pPr eaLnBrk="1" hangingPunct="1">
              <a:lnSpc>
                <a:spcPct val="90000"/>
              </a:lnSpc>
            </a:pPr>
            <a:r>
              <a:rPr lang="en-US" altLang="en-US" sz="2800" dirty="0" smtClean="0">
                <a:ea typeface="ＭＳ Ｐゴシック" pitchFamily="34" charset="-128"/>
              </a:rPr>
              <a:t>They will generate identical ciphertext sequences </a:t>
            </a:r>
          </a:p>
          <a:p>
            <a:pPr eaLnBrk="1" hangingPunct="1">
              <a:lnSpc>
                <a:spcPct val="90000"/>
              </a:lnSpc>
            </a:pPr>
            <a:endParaRPr lang="en-US" altLang="en-US" sz="2800"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905FE56E-21E7-47C8-AE12-CD433100CF46}" type="slidenum">
              <a:rPr lang="en-US" altLang="en-US" smtClean="0"/>
              <a:pPr>
                <a:defRPr/>
              </a:pPr>
              <a:t>40</a:t>
            </a:fld>
            <a:endParaRPr lang="en-US" altLang="en-US"/>
          </a:p>
        </p:txBody>
      </p:sp>
    </p:spTree>
    <p:extLst>
      <p:ext uri="{BB962C8B-B14F-4D97-AF65-F5344CB8AC3E}">
        <p14:creationId xmlns:p14="http://schemas.microsoft.com/office/powerpoint/2010/main" xmlns="" val="8589306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AU" altLang="en-US" smtClean="0"/>
              <a:t>Transposition Ciphers</a:t>
            </a:r>
          </a:p>
        </p:txBody>
      </p:sp>
      <p:sp>
        <p:nvSpPr>
          <p:cNvPr id="30723" name="Rectangle 3"/>
          <p:cNvSpPr>
            <a:spLocks noGrp="1" noChangeArrowheads="1"/>
          </p:cNvSpPr>
          <p:nvPr>
            <p:ph type="body" idx="1"/>
          </p:nvPr>
        </p:nvSpPr>
        <p:spPr/>
        <p:txBody>
          <a:bodyPr/>
          <a:lstStyle/>
          <a:p>
            <a:pPr eaLnBrk="1" hangingPunct="1">
              <a:buFont typeface="Wingdings" pitchFamily="2" charset="2"/>
              <a:buChar char="Ø"/>
            </a:pPr>
            <a:r>
              <a:rPr lang="en-AU" altLang="en-US" sz="2800" smtClean="0"/>
              <a:t>consider classical </a:t>
            </a:r>
            <a:r>
              <a:rPr lang="en-AU" altLang="en-US" sz="2800" b="1" smtClean="0"/>
              <a:t>transposition</a:t>
            </a:r>
            <a:r>
              <a:rPr lang="en-AU" altLang="en-US" sz="2800" smtClean="0"/>
              <a:t> or </a:t>
            </a:r>
            <a:r>
              <a:rPr lang="en-AU" altLang="en-US" sz="2800" b="1" smtClean="0"/>
              <a:t>permutation</a:t>
            </a:r>
            <a:r>
              <a:rPr lang="en-AU" altLang="en-US" sz="2800" smtClean="0"/>
              <a:t> ciphers </a:t>
            </a:r>
          </a:p>
          <a:p>
            <a:pPr eaLnBrk="1" hangingPunct="1">
              <a:buFont typeface="Wingdings" pitchFamily="2" charset="2"/>
              <a:buChar char="Ø"/>
            </a:pPr>
            <a:endParaRPr lang="en-AU" altLang="en-US" sz="1600" smtClean="0"/>
          </a:p>
          <a:p>
            <a:pPr eaLnBrk="1" hangingPunct="1">
              <a:buFont typeface="Wingdings" pitchFamily="2" charset="2"/>
              <a:buChar char="Ø"/>
            </a:pPr>
            <a:r>
              <a:rPr lang="en-AU" altLang="en-US" sz="2800" smtClean="0"/>
              <a:t>these hide the message by rearranging the letter order </a:t>
            </a:r>
          </a:p>
          <a:p>
            <a:pPr eaLnBrk="1" hangingPunct="1">
              <a:buFont typeface="Wingdings" pitchFamily="2" charset="2"/>
              <a:buChar char="Ø"/>
            </a:pPr>
            <a:endParaRPr lang="en-AU" altLang="en-US" sz="1600" smtClean="0"/>
          </a:p>
          <a:p>
            <a:pPr eaLnBrk="1" hangingPunct="1">
              <a:buFont typeface="Wingdings" pitchFamily="2" charset="2"/>
              <a:buChar char="Ø"/>
            </a:pPr>
            <a:r>
              <a:rPr lang="en-AU" altLang="en-US" sz="2800" smtClean="0"/>
              <a:t>without altering the actual letters used</a:t>
            </a:r>
          </a:p>
          <a:p>
            <a:pPr eaLnBrk="1" hangingPunct="1">
              <a:buFont typeface="Wingdings" pitchFamily="2" charset="2"/>
              <a:buChar char="Ø"/>
            </a:pPr>
            <a:endParaRPr lang="en-AU" altLang="en-US" sz="1800" smtClean="0"/>
          </a:p>
          <a:p>
            <a:pPr eaLnBrk="1" hangingPunct="1">
              <a:buFont typeface="Wingdings" pitchFamily="2" charset="2"/>
              <a:buChar char="Ø"/>
            </a:pPr>
            <a:r>
              <a:rPr lang="en-AU" altLang="en-US" sz="2800" smtClean="0"/>
              <a:t>can recognise these since have the same frequency distribution as the original text </a:t>
            </a:r>
          </a:p>
        </p:txBody>
      </p:sp>
      <p:sp>
        <p:nvSpPr>
          <p:cNvPr id="2" name="Slide Number Placeholder 1"/>
          <p:cNvSpPr>
            <a:spLocks noGrp="1"/>
          </p:cNvSpPr>
          <p:nvPr>
            <p:ph type="sldNum" sz="quarter" idx="12"/>
          </p:nvPr>
        </p:nvSpPr>
        <p:spPr/>
        <p:txBody>
          <a:bodyPr/>
          <a:lstStyle/>
          <a:p>
            <a:pPr>
              <a:defRPr/>
            </a:pPr>
            <a:fld id="{9266FF84-9C82-4FD8-9664-A125156281BF}" type="slidenum">
              <a:rPr lang="en-US" altLang="en-US" smtClean="0"/>
              <a:pPr>
                <a:defRPr/>
              </a:pPr>
              <a:t>41</a:t>
            </a:fld>
            <a:endParaRPr lang="en-US" altLang="en-US"/>
          </a:p>
        </p:txBody>
      </p:sp>
    </p:spTree>
    <p:extLst>
      <p:ext uri="{BB962C8B-B14F-4D97-AF65-F5344CB8AC3E}">
        <p14:creationId xmlns:p14="http://schemas.microsoft.com/office/powerpoint/2010/main" xmlns="" val="26926106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smtClean="0">
                <a:ea typeface="ＭＳ Ｐゴシック" pitchFamily="34" charset="-128"/>
              </a:rPr>
              <a:t>Rotor Machines</a:t>
            </a:r>
            <a:endParaRPr lang="en-AU" altLang="en-US" smtClean="0">
              <a:ea typeface="ＭＳ Ｐゴシック" pitchFamily="34" charset="-128"/>
            </a:endParaRPr>
          </a:p>
        </p:txBody>
      </p:sp>
      <p:sp>
        <p:nvSpPr>
          <p:cNvPr id="41987" name="Rectangle 3"/>
          <p:cNvSpPr>
            <a:spLocks noGrp="1" noChangeArrowheads="1"/>
          </p:cNvSpPr>
          <p:nvPr>
            <p:ph type="body" idx="1"/>
          </p:nvPr>
        </p:nvSpPr>
        <p:spPr/>
        <p:txBody>
          <a:bodyPr/>
          <a:lstStyle/>
          <a:p>
            <a:pPr eaLnBrk="1" hangingPunct="1">
              <a:lnSpc>
                <a:spcPct val="90000"/>
              </a:lnSpc>
            </a:pPr>
            <a:r>
              <a:rPr lang="en-US" altLang="en-US" sz="2800" smtClean="0">
                <a:ea typeface="ＭＳ Ｐゴシック" pitchFamily="34" charset="-128"/>
              </a:rPr>
              <a:t>Before modern ciphers, rotor machines were most common complex ciphers in use</a:t>
            </a:r>
          </a:p>
          <a:p>
            <a:pPr eaLnBrk="1" hangingPunct="1">
              <a:lnSpc>
                <a:spcPct val="90000"/>
              </a:lnSpc>
            </a:pPr>
            <a:r>
              <a:rPr lang="en-US" altLang="en-US" sz="2800" smtClean="0">
                <a:ea typeface="ＭＳ Ｐゴシック" pitchFamily="34" charset="-128"/>
              </a:rPr>
              <a:t>widely used in WW2</a:t>
            </a:r>
          </a:p>
          <a:p>
            <a:pPr lvl="1" eaLnBrk="1" hangingPunct="1">
              <a:lnSpc>
                <a:spcPct val="90000"/>
              </a:lnSpc>
            </a:pPr>
            <a:r>
              <a:rPr lang="en-US" altLang="en-US" sz="2400" smtClean="0">
                <a:ea typeface="ＭＳ Ｐゴシック" pitchFamily="34" charset="-128"/>
              </a:rPr>
              <a:t>German Enigma, Allied Hagelin, Japanese Purple</a:t>
            </a:r>
          </a:p>
          <a:p>
            <a:pPr eaLnBrk="1" hangingPunct="1">
              <a:lnSpc>
                <a:spcPct val="90000"/>
              </a:lnSpc>
            </a:pPr>
            <a:r>
              <a:rPr lang="en-US" altLang="en-US" sz="2800" smtClean="0">
                <a:ea typeface="ＭＳ Ｐゴシック" pitchFamily="34" charset="-128"/>
              </a:rPr>
              <a:t>implemented a very complex, varying substitution cipher</a:t>
            </a:r>
          </a:p>
          <a:p>
            <a:pPr eaLnBrk="1" hangingPunct="1">
              <a:lnSpc>
                <a:spcPct val="90000"/>
              </a:lnSpc>
            </a:pPr>
            <a:r>
              <a:rPr lang="en-US" altLang="en-US" sz="2800" smtClean="0">
                <a:ea typeface="ＭＳ Ｐゴシック" pitchFamily="34" charset="-128"/>
              </a:rPr>
              <a:t>used a series of cylinders, each giving one substitution, which rotated and changed after each letter was encrypted</a:t>
            </a:r>
          </a:p>
          <a:p>
            <a:pPr eaLnBrk="1" hangingPunct="1">
              <a:lnSpc>
                <a:spcPct val="90000"/>
              </a:lnSpc>
            </a:pPr>
            <a:r>
              <a:rPr lang="en-US" altLang="en-US" sz="2800" smtClean="0">
                <a:ea typeface="ＭＳ Ｐゴシック" pitchFamily="34" charset="-128"/>
              </a:rPr>
              <a:t>with 3 cylinders have 26</a:t>
            </a:r>
            <a:r>
              <a:rPr lang="en-US" altLang="en-US" sz="2800" baseline="30000" smtClean="0">
                <a:ea typeface="ＭＳ Ｐゴシック" pitchFamily="34" charset="-128"/>
              </a:rPr>
              <a:t>3</a:t>
            </a:r>
            <a:r>
              <a:rPr lang="en-US" altLang="en-US" sz="2800" smtClean="0">
                <a:ea typeface="ＭＳ Ｐゴシック" pitchFamily="34" charset="-128"/>
              </a:rPr>
              <a:t>=17576 alphabets</a:t>
            </a: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AC6109F0-EDD3-401D-BE8C-D197E6B99D20}" type="slidenum">
              <a:rPr lang="en-US" altLang="en-US" smtClean="0"/>
              <a:pPr>
                <a:defRPr/>
              </a:pPr>
              <a:t>42</a:t>
            </a:fld>
            <a:endParaRPr lang="en-US" altLang="en-US"/>
          </a:p>
        </p:txBody>
      </p:sp>
    </p:spTree>
    <p:extLst>
      <p:ext uri="{BB962C8B-B14F-4D97-AF65-F5344CB8AC3E}">
        <p14:creationId xmlns:p14="http://schemas.microsoft.com/office/powerpoint/2010/main" xmlns="" val="27990583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AU" altLang="en-US" smtClean="0"/>
              <a:t>Steganography</a:t>
            </a:r>
          </a:p>
        </p:txBody>
      </p:sp>
      <p:sp>
        <p:nvSpPr>
          <p:cNvPr id="52227" name="Rectangle 3"/>
          <p:cNvSpPr>
            <a:spLocks noGrp="1" noChangeArrowheads="1"/>
          </p:cNvSpPr>
          <p:nvPr>
            <p:ph type="body" idx="1"/>
          </p:nvPr>
        </p:nvSpPr>
        <p:spPr/>
        <p:txBody>
          <a:bodyPr/>
          <a:lstStyle/>
          <a:p>
            <a:pPr eaLnBrk="1" hangingPunct="1">
              <a:lnSpc>
                <a:spcPct val="90000"/>
              </a:lnSpc>
            </a:pPr>
            <a:r>
              <a:rPr lang="en-US" altLang="en-US" sz="2800" smtClean="0">
                <a:ea typeface="ＭＳ Ｐゴシック" pitchFamily="34" charset="-128"/>
              </a:rPr>
              <a:t>Steganography is an alternative to encryption which hides the very existence of a message by some means</a:t>
            </a:r>
          </a:p>
          <a:p>
            <a:pPr eaLnBrk="1" hangingPunct="1">
              <a:lnSpc>
                <a:spcPct val="90000"/>
              </a:lnSpc>
            </a:pPr>
            <a:endParaRPr lang="en-US" altLang="en-US" sz="1400" smtClean="0">
              <a:ea typeface="ＭＳ Ｐゴシック" pitchFamily="34" charset="-128"/>
            </a:endParaRPr>
          </a:p>
          <a:p>
            <a:pPr eaLnBrk="1" hangingPunct="1">
              <a:lnSpc>
                <a:spcPct val="90000"/>
              </a:lnSpc>
            </a:pPr>
            <a:r>
              <a:rPr lang="en-US" altLang="en-US" sz="2800" smtClean="0">
                <a:ea typeface="ＭＳ Ｐゴシック" pitchFamily="34" charset="-128"/>
              </a:rPr>
              <a:t>There are a large range of techniques for doing this</a:t>
            </a:r>
          </a:p>
          <a:p>
            <a:pPr eaLnBrk="1" hangingPunct="1">
              <a:lnSpc>
                <a:spcPct val="90000"/>
              </a:lnSpc>
            </a:pPr>
            <a:endParaRPr lang="en-US" altLang="en-US" sz="900" smtClean="0">
              <a:ea typeface="ＭＳ Ｐゴシック" pitchFamily="34" charset="-128"/>
            </a:endParaRPr>
          </a:p>
          <a:p>
            <a:pPr eaLnBrk="1" hangingPunct="1">
              <a:lnSpc>
                <a:spcPct val="90000"/>
              </a:lnSpc>
            </a:pPr>
            <a:r>
              <a:rPr lang="en-US" altLang="en-US" sz="2800" smtClean="0">
                <a:ea typeface="ＭＳ Ｐゴシック" pitchFamily="34" charset="-128"/>
              </a:rPr>
              <a:t>Steganography has a number of drawbacks when compared to encryption</a:t>
            </a:r>
          </a:p>
          <a:p>
            <a:pPr eaLnBrk="1" hangingPunct="1">
              <a:lnSpc>
                <a:spcPct val="90000"/>
              </a:lnSpc>
            </a:pPr>
            <a:endParaRPr lang="en-US" altLang="en-US" sz="1400" smtClean="0">
              <a:ea typeface="ＭＳ Ｐゴシック" pitchFamily="34" charset="-128"/>
            </a:endParaRPr>
          </a:p>
          <a:p>
            <a:pPr eaLnBrk="1" hangingPunct="1">
              <a:lnSpc>
                <a:spcPct val="90000"/>
              </a:lnSpc>
            </a:pPr>
            <a:r>
              <a:rPr lang="en-US" altLang="en-US" sz="2800" smtClean="0">
                <a:ea typeface="ＭＳ Ｐゴシック" pitchFamily="34" charset="-128"/>
              </a:rPr>
              <a:t>It requires a lot of overhead to hide a relatively few bits of information</a:t>
            </a:r>
          </a:p>
          <a:p>
            <a:pPr lvl="1" eaLnBrk="1" hangingPunct="1">
              <a:lnSpc>
                <a:spcPct val="90000"/>
              </a:lnSpc>
            </a:pPr>
            <a:endParaRPr lang="en-AU" altLang="en-US" sz="24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E29C50A4-03EC-4E50-8898-F10520F20F57}" type="slidenum">
              <a:rPr lang="en-US" altLang="en-US" smtClean="0"/>
              <a:pPr>
                <a:defRPr/>
              </a:pPr>
              <a:t>43</a:t>
            </a:fld>
            <a:endParaRPr lang="en-US" altLang="en-US"/>
          </a:p>
        </p:txBody>
      </p:sp>
    </p:spTree>
    <p:extLst>
      <p:ext uri="{BB962C8B-B14F-4D97-AF65-F5344CB8AC3E}">
        <p14:creationId xmlns:p14="http://schemas.microsoft.com/office/powerpoint/2010/main" xmlns="" val="431104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AU" altLang="en-US" smtClean="0"/>
              <a:t>Steganography</a:t>
            </a:r>
          </a:p>
        </p:txBody>
      </p:sp>
      <p:sp>
        <p:nvSpPr>
          <p:cNvPr id="53251" name="Rectangle 3"/>
          <p:cNvSpPr>
            <a:spLocks noGrp="1" noChangeArrowheads="1"/>
          </p:cNvSpPr>
          <p:nvPr>
            <p:ph type="body" idx="1"/>
          </p:nvPr>
        </p:nvSpPr>
        <p:spPr/>
        <p:txBody>
          <a:bodyPr/>
          <a:lstStyle/>
          <a:p>
            <a:pPr eaLnBrk="1" hangingPunct="1">
              <a:lnSpc>
                <a:spcPct val="90000"/>
              </a:lnSpc>
              <a:buFont typeface="Arial" charset="0"/>
              <a:buChar char="•"/>
              <a:defRPr/>
            </a:pPr>
            <a:r>
              <a:rPr lang="en-US" altLang="en-US" sz="2800" dirty="0" smtClean="0">
                <a:ea typeface="ＭＳ Ｐゴシック" pitchFamily="34" charset="-128"/>
              </a:rPr>
              <a:t>Also, once the system is discovered, it becomes virtually worthless</a:t>
            </a:r>
          </a:p>
          <a:p>
            <a:pPr eaLnBrk="1" hangingPunct="1">
              <a:lnSpc>
                <a:spcPct val="90000"/>
              </a:lnSpc>
              <a:buFont typeface="Arial" charset="0"/>
              <a:buChar char="•"/>
              <a:defRPr/>
            </a:pPr>
            <a:endParaRPr lang="en-US" altLang="en-US" sz="1600" dirty="0" smtClean="0">
              <a:ea typeface="ＭＳ Ｐゴシック" pitchFamily="34" charset="-128"/>
            </a:endParaRPr>
          </a:p>
          <a:p>
            <a:pPr eaLnBrk="1" hangingPunct="1">
              <a:lnSpc>
                <a:spcPct val="90000"/>
              </a:lnSpc>
              <a:buFont typeface="Arial" charset="0"/>
              <a:buChar char="•"/>
              <a:defRPr/>
            </a:pPr>
            <a:r>
              <a:rPr lang="en-US" altLang="en-US" sz="2800" dirty="0" smtClean="0">
                <a:ea typeface="ＭＳ Ｐゴシック" pitchFamily="34" charset="-128"/>
              </a:rPr>
              <a:t>although a message can be first encrypted and then hidden using steganography</a:t>
            </a:r>
          </a:p>
          <a:p>
            <a:pPr eaLnBrk="1" hangingPunct="1">
              <a:lnSpc>
                <a:spcPct val="90000"/>
              </a:lnSpc>
              <a:buFont typeface="Arial" charset="0"/>
              <a:buChar char="•"/>
              <a:defRPr/>
            </a:pPr>
            <a:endParaRPr lang="en-US" altLang="en-US" sz="1400" dirty="0" smtClean="0">
              <a:ea typeface="ＭＳ Ｐゴシック" pitchFamily="34" charset="-128"/>
            </a:endParaRPr>
          </a:p>
          <a:p>
            <a:pPr eaLnBrk="1" hangingPunct="1">
              <a:lnSpc>
                <a:spcPct val="90000"/>
              </a:lnSpc>
              <a:buFont typeface="Arial" charset="0"/>
              <a:buChar char="•"/>
              <a:defRPr/>
            </a:pPr>
            <a:r>
              <a:rPr lang="en-US" altLang="en-US" sz="2800" dirty="0" smtClean="0">
                <a:ea typeface="ＭＳ Ｐゴシック" pitchFamily="34" charset="-128"/>
              </a:rPr>
              <a:t>The advantage of steganography is that it can be employed by parties who have something to lose </a:t>
            </a:r>
          </a:p>
          <a:p>
            <a:pPr eaLnBrk="1" hangingPunct="1">
              <a:lnSpc>
                <a:spcPct val="90000"/>
              </a:lnSpc>
              <a:buFont typeface="Arial" charset="0"/>
              <a:buChar char="•"/>
              <a:defRPr/>
            </a:pPr>
            <a:endParaRPr lang="en-US" altLang="en-US" sz="1050" dirty="0" smtClean="0">
              <a:ea typeface="ＭＳ Ｐゴシック" pitchFamily="34" charset="-128"/>
            </a:endParaRPr>
          </a:p>
          <a:p>
            <a:pPr eaLnBrk="1" hangingPunct="1">
              <a:lnSpc>
                <a:spcPct val="90000"/>
              </a:lnSpc>
              <a:buFont typeface="Arial" charset="0"/>
              <a:buChar char="•"/>
              <a:defRPr/>
            </a:pPr>
            <a:r>
              <a:rPr lang="en-US" altLang="en-US" sz="2800" dirty="0" smtClean="0">
                <a:ea typeface="ＭＳ Ｐゴシック" pitchFamily="34" charset="-128"/>
              </a:rPr>
              <a:t>should the fact of their secret communication (not necessarily the content) be discovered</a:t>
            </a:r>
          </a:p>
          <a:p>
            <a:pPr lvl="1" eaLnBrk="1" hangingPunct="1">
              <a:lnSpc>
                <a:spcPct val="90000"/>
              </a:lnSpc>
              <a:buFont typeface="Arial" charset="0"/>
              <a:buChar char="–"/>
              <a:defRPr/>
            </a:pPr>
            <a:endParaRPr lang="en-AU" altLang="en-US" sz="2400"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6B2BB23D-C822-4D73-9776-2F7F0A7C4E97}" type="slidenum">
              <a:rPr lang="en-US" altLang="en-US" smtClean="0"/>
              <a:pPr>
                <a:defRPr/>
              </a:pPr>
              <a:t>44</a:t>
            </a:fld>
            <a:endParaRPr lang="en-US" altLang="en-US"/>
          </a:p>
        </p:txBody>
      </p:sp>
    </p:spTree>
    <p:extLst>
      <p:ext uri="{BB962C8B-B14F-4D97-AF65-F5344CB8AC3E}">
        <p14:creationId xmlns:p14="http://schemas.microsoft.com/office/powerpoint/2010/main" xmlns="" val="1025815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AU" altLang="en-US" smtClean="0"/>
              <a:t>Modern Block Ciphers</a:t>
            </a:r>
          </a:p>
        </p:txBody>
      </p:sp>
      <p:sp>
        <p:nvSpPr>
          <p:cNvPr id="7171" name="Rectangle 3"/>
          <p:cNvSpPr>
            <a:spLocks noGrp="1" noChangeArrowheads="1"/>
          </p:cNvSpPr>
          <p:nvPr>
            <p:ph idx="1"/>
          </p:nvPr>
        </p:nvSpPr>
        <p:spPr/>
        <p:txBody>
          <a:bodyPr/>
          <a:lstStyle/>
          <a:p>
            <a:pPr eaLnBrk="1" hangingPunct="1">
              <a:buFont typeface="Wingdings" pitchFamily="2" charset="2"/>
              <a:buChar char="Ø"/>
            </a:pPr>
            <a:r>
              <a:rPr lang="en-AU" altLang="en-US" sz="2800" smtClean="0"/>
              <a:t>now look at modern block ciphers</a:t>
            </a:r>
          </a:p>
          <a:p>
            <a:pPr eaLnBrk="1" hangingPunct="1">
              <a:buFont typeface="Wingdings" pitchFamily="2" charset="2"/>
              <a:buChar char="Ø"/>
            </a:pPr>
            <a:r>
              <a:rPr lang="en-AU" altLang="en-US" sz="2800" smtClean="0"/>
              <a:t>one of the most widely used types of cryptographic algorithms </a:t>
            </a:r>
          </a:p>
          <a:p>
            <a:pPr eaLnBrk="1" hangingPunct="1">
              <a:buFont typeface="Wingdings" pitchFamily="2" charset="2"/>
              <a:buChar char="Ø"/>
            </a:pPr>
            <a:r>
              <a:rPr lang="en-AU" altLang="en-US" sz="2800" smtClean="0"/>
              <a:t>provide secrecy /authentication services</a:t>
            </a:r>
          </a:p>
          <a:p>
            <a:pPr eaLnBrk="1" hangingPunct="1">
              <a:buFont typeface="Wingdings" pitchFamily="2" charset="2"/>
              <a:buChar char="Ø"/>
            </a:pPr>
            <a:r>
              <a:rPr lang="en-AU" altLang="en-US" sz="2800" smtClean="0"/>
              <a:t>focus on DES (Data Encryption Standard)</a:t>
            </a:r>
          </a:p>
          <a:p>
            <a:pPr eaLnBrk="1" hangingPunct="1">
              <a:buFont typeface="Wingdings" pitchFamily="2" charset="2"/>
              <a:buChar char="Ø"/>
            </a:pPr>
            <a:r>
              <a:rPr lang="en-AU" altLang="en-US" sz="2800" smtClean="0"/>
              <a:t>We will see block cipher design principles</a:t>
            </a:r>
          </a:p>
        </p:txBody>
      </p:sp>
      <p:sp>
        <p:nvSpPr>
          <p:cNvPr id="2" name="Slide Number Placeholder 1"/>
          <p:cNvSpPr>
            <a:spLocks noGrp="1"/>
          </p:cNvSpPr>
          <p:nvPr>
            <p:ph type="sldNum" sz="quarter" idx="12"/>
          </p:nvPr>
        </p:nvSpPr>
        <p:spPr/>
        <p:txBody>
          <a:bodyPr/>
          <a:lstStyle/>
          <a:p>
            <a:pPr>
              <a:defRPr/>
            </a:pPr>
            <a:fld id="{2BD34BD2-3B63-4F9C-917E-A0DFB745EF25}" type="slidenum">
              <a:rPr lang="en-US" altLang="en-US" smtClean="0"/>
              <a:pPr>
                <a:defRPr/>
              </a:pPr>
              <a:t>45</a:t>
            </a:fld>
            <a:endParaRPr lang="en-US" altLang="en-US"/>
          </a:p>
        </p:txBody>
      </p:sp>
    </p:spTree>
    <p:extLst>
      <p:ext uri="{BB962C8B-B14F-4D97-AF65-F5344CB8AC3E}">
        <p14:creationId xmlns:p14="http://schemas.microsoft.com/office/powerpoint/2010/main" xmlns="" val="5246587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ea typeface="ＭＳ Ｐゴシック" pitchFamily="34" charset="-128"/>
              </a:rPr>
              <a:t>Block vs Stream Ciphers</a:t>
            </a:r>
            <a:endParaRPr lang="en-AU" altLang="en-US" smtClean="0">
              <a:ea typeface="ＭＳ Ｐゴシック" pitchFamily="34" charset="-128"/>
            </a:endParaRPr>
          </a:p>
        </p:txBody>
      </p:sp>
      <p:sp>
        <p:nvSpPr>
          <p:cNvPr id="8195" name="Rectangle 3"/>
          <p:cNvSpPr>
            <a:spLocks noGrp="1" noChangeArrowheads="1"/>
          </p:cNvSpPr>
          <p:nvPr>
            <p:ph idx="1"/>
          </p:nvPr>
        </p:nvSpPr>
        <p:spPr>
          <a:xfrm>
            <a:off x="457200" y="1524000"/>
            <a:ext cx="8229600" cy="5029200"/>
          </a:xfrm>
        </p:spPr>
        <p:txBody>
          <a:bodyPr/>
          <a:lstStyle/>
          <a:p>
            <a:pPr eaLnBrk="1" hangingPunct="1"/>
            <a:r>
              <a:rPr lang="en-AU" altLang="en-US" sz="2800" smtClean="0">
                <a:ea typeface="ＭＳ Ｐゴシック" pitchFamily="34" charset="-128"/>
              </a:rPr>
              <a:t>block ciphers process messages in blocks, each of which is then en/decrypted </a:t>
            </a:r>
          </a:p>
          <a:p>
            <a:pPr eaLnBrk="1" hangingPunct="1"/>
            <a:r>
              <a:rPr lang="en-AU" altLang="en-US" sz="2800" smtClean="0">
                <a:ea typeface="ＭＳ Ｐゴシック" pitchFamily="34" charset="-128"/>
              </a:rPr>
              <a:t>like a substitution on very big characters</a:t>
            </a:r>
          </a:p>
          <a:p>
            <a:pPr lvl="1" eaLnBrk="1" hangingPunct="1"/>
            <a:r>
              <a:rPr lang="en-AU" altLang="en-US" sz="2400" smtClean="0">
                <a:ea typeface="ＭＳ Ｐゴシック" pitchFamily="34" charset="-128"/>
              </a:rPr>
              <a:t>64-bits or more </a:t>
            </a:r>
          </a:p>
          <a:p>
            <a:pPr eaLnBrk="1" hangingPunct="1"/>
            <a:r>
              <a:rPr lang="en-US" altLang="en-US" sz="2800" smtClean="0">
                <a:ea typeface="ＭＳ Ｐゴシック" pitchFamily="34" charset="-128"/>
              </a:rPr>
              <a:t>stream ciphers </a:t>
            </a:r>
            <a:r>
              <a:rPr lang="en-AU" altLang="en-US" sz="2800" smtClean="0">
                <a:ea typeface="ＭＳ Ｐゴシック" pitchFamily="34" charset="-128"/>
              </a:rPr>
              <a:t>process messages a bit or byte at a time when en/decrypting</a:t>
            </a:r>
          </a:p>
          <a:p>
            <a:pPr eaLnBrk="1" hangingPunct="1"/>
            <a:r>
              <a:rPr lang="en-US" altLang="en-US" sz="2800" smtClean="0">
                <a:ea typeface="ＭＳ Ｐゴシック" pitchFamily="34" charset="-128"/>
              </a:rPr>
              <a:t>many current ciphers are block ciphers</a:t>
            </a:r>
          </a:p>
          <a:p>
            <a:pPr lvl="1" eaLnBrk="1" hangingPunct="1"/>
            <a:r>
              <a:rPr lang="en-US" altLang="en-US" sz="2400" smtClean="0">
                <a:ea typeface="ＭＳ Ｐゴシック" pitchFamily="34" charset="-128"/>
              </a:rPr>
              <a:t>better analysed</a:t>
            </a:r>
          </a:p>
          <a:p>
            <a:pPr lvl="1" eaLnBrk="1" hangingPunct="1"/>
            <a:r>
              <a:rPr lang="en-US" altLang="en-US" sz="2400" smtClean="0">
                <a:ea typeface="ＭＳ Ｐゴシック" pitchFamily="34" charset="-128"/>
              </a:rPr>
              <a:t>broader range of applications</a:t>
            </a:r>
            <a:endParaRPr lang="en-AU" altLang="en-US" sz="24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AC50E53A-9D28-4D02-805F-AD76DBF46C88}" type="slidenum">
              <a:rPr lang="en-US" altLang="en-US" smtClean="0"/>
              <a:pPr>
                <a:defRPr/>
              </a:pPr>
              <a:t>46</a:t>
            </a:fld>
            <a:endParaRPr lang="en-US" altLang="en-US"/>
          </a:p>
        </p:txBody>
      </p:sp>
    </p:spTree>
    <p:extLst>
      <p:ext uri="{BB962C8B-B14F-4D97-AF65-F5344CB8AC3E}">
        <p14:creationId xmlns:p14="http://schemas.microsoft.com/office/powerpoint/2010/main" xmlns="" val="33993719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128935"/>
            <a:ext cx="8229600" cy="1139825"/>
          </a:xfrm>
        </p:spPr>
        <p:txBody>
          <a:bodyPr/>
          <a:lstStyle/>
          <a:p>
            <a:pPr eaLnBrk="1" hangingPunct="1"/>
            <a:r>
              <a:rPr lang="en-US" altLang="en-US" dirty="0" smtClean="0"/>
              <a:t>Block vs Stream Ciphers</a:t>
            </a:r>
          </a:p>
        </p:txBody>
      </p:sp>
      <p:sp>
        <p:nvSpPr>
          <p:cNvPr id="2" name="Rectangle 1"/>
          <p:cNvSpPr/>
          <p:nvPr/>
        </p:nvSpPr>
        <p:spPr>
          <a:xfrm>
            <a:off x="539750" y="1582738"/>
            <a:ext cx="8208963" cy="3538537"/>
          </a:xfrm>
          <a:prstGeom prst="rect">
            <a:avLst/>
          </a:prstGeom>
        </p:spPr>
        <p:txBody>
          <a:bodyPr>
            <a:spAutoFit/>
          </a:bodyPr>
          <a:lstStyle/>
          <a:p>
            <a:pPr marL="457200" indent="-457200">
              <a:buFont typeface="Wingdings" panose="05000000000000000000" pitchFamily="2" charset="2"/>
              <a:buChar char="Ø"/>
              <a:defRPr/>
            </a:pPr>
            <a:r>
              <a:rPr lang="en-US" altLang="en-US" sz="2800" dirty="0">
                <a:latin typeface="+mn-lt"/>
                <a:cs typeface="Times New Roman" panose="02020603050405020304" pitchFamily="18" charset="0"/>
              </a:rPr>
              <a:t>A block cipher is one in which a block of plaintext is treated as a whole and used to produce a ciphertext block of equal length</a:t>
            </a:r>
          </a:p>
          <a:p>
            <a:pPr marL="457200" indent="-457200">
              <a:buFont typeface="Wingdings" panose="05000000000000000000" pitchFamily="2" charset="2"/>
              <a:buChar char="Ø"/>
              <a:defRPr/>
            </a:pPr>
            <a:endParaRPr lang="en-US" altLang="en-US" sz="2800" dirty="0">
              <a:latin typeface="+mn-lt"/>
              <a:cs typeface="Times New Roman" panose="02020603050405020304" pitchFamily="18" charset="0"/>
            </a:endParaRPr>
          </a:p>
          <a:p>
            <a:pPr marL="457200" indent="-457200">
              <a:buFont typeface="Wingdings" panose="05000000000000000000" pitchFamily="2" charset="2"/>
              <a:buChar char="Ø"/>
              <a:defRPr/>
            </a:pPr>
            <a:r>
              <a:rPr lang="en-US" altLang="en-US" sz="2800" dirty="0">
                <a:latin typeface="+mn-lt"/>
                <a:cs typeface="Times New Roman" panose="02020603050405020304" pitchFamily="18" charset="0"/>
              </a:rPr>
              <a:t>Typically, a block size of 64 or 128 bits is used</a:t>
            </a:r>
          </a:p>
          <a:p>
            <a:pPr marL="457200" indent="-457200">
              <a:buFont typeface="Wingdings" panose="05000000000000000000" pitchFamily="2" charset="2"/>
              <a:buChar char="Ø"/>
              <a:defRPr/>
            </a:pPr>
            <a:endParaRPr lang="en-US" altLang="en-US" sz="2800" dirty="0">
              <a:latin typeface="+mn-lt"/>
              <a:cs typeface="Times New Roman" panose="02020603050405020304" pitchFamily="18" charset="0"/>
            </a:endParaRPr>
          </a:p>
          <a:p>
            <a:pPr marL="457200" indent="-457200">
              <a:buFont typeface="Wingdings" panose="05000000000000000000" pitchFamily="2" charset="2"/>
              <a:buChar char="Ø"/>
              <a:defRPr/>
            </a:pPr>
            <a:r>
              <a:rPr lang="en-US" altLang="en-US" sz="2800" dirty="0">
                <a:latin typeface="+mn-lt"/>
                <a:cs typeface="Times New Roman" panose="02020603050405020304" pitchFamily="18" charset="0"/>
              </a:rPr>
              <a:t>As with a stream cipher, the two users share a symmetric encryption key</a:t>
            </a:r>
          </a:p>
        </p:txBody>
      </p:sp>
      <p:sp>
        <p:nvSpPr>
          <p:cNvPr id="3" name="Slide Number Placeholder 2"/>
          <p:cNvSpPr>
            <a:spLocks noGrp="1"/>
          </p:cNvSpPr>
          <p:nvPr>
            <p:ph type="sldNum" sz="quarter" idx="12"/>
          </p:nvPr>
        </p:nvSpPr>
        <p:spPr/>
        <p:txBody>
          <a:bodyPr/>
          <a:lstStyle/>
          <a:p>
            <a:pPr>
              <a:defRPr/>
            </a:pPr>
            <a:fld id="{EDB8FBEC-4E9B-4713-BED5-5D43A6F64C2C}" type="slidenum">
              <a:rPr lang="en-US" altLang="en-US" smtClean="0"/>
              <a:pPr>
                <a:defRPr/>
              </a:pPr>
              <a:t>47</a:t>
            </a:fld>
            <a:endParaRPr lang="en-US" altLang="en-US"/>
          </a:p>
        </p:txBody>
      </p:sp>
    </p:spTree>
    <p:extLst>
      <p:ext uri="{BB962C8B-B14F-4D97-AF65-F5344CB8AC3E}">
        <p14:creationId xmlns:p14="http://schemas.microsoft.com/office/powerpoint/2010/main" xmlns="" val="9158589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ea typeface="ＭＳ Ｐゴシック" pitchFamily="34" charset="-128"/>
              </a:rPr>
              <a:t>Block Cipher Principles</a:t>
            </a:r>
            <a:endParaRPr lang="en-AU" altLang="en-US" smtClean="0">
              <a:ea typeface="ＭＳ Ｐゴシック" pitchFamily="34" charset="-128"/>
            </a:endParaRPr>
          </a:p>
        </p:txBody>
      </p:sp>
      <p:sp>
        <p:nvSpPr>
          <p:cNvPr id="12291" name="Rectangle 3"/>
          <p:cNvSpPr>
            <a:spLocks noGrp="1" noChangeArrowheads="1"/>
          </p:cNvSpPr>
          <p:nvPr>
            <p:ph idx="1"/>
          </p:nvPr>
        </p:nvSpPr>
        <p:spPr/>
        <p:txBody>
          <a:bodyPr/>
          <a:lstStyle/>
          <a:p>
            <a:pPr eaLnBrk="1" hangingPunct="1">
              <a:lnSpc>
                <a:spcPct val="90000"/>
              </a:lnSpc>
              <a:buFont typeface="Wingdings" pitchFamily="2" charset="2"/>
              <a:buChar char="Ø"/>
            </a:pPr>
            <a:r>
              <a:rPr lang="en-US" altLang="en-US" sz="2800" smtClean="0">
                <a:ea typeface="ＭＳ Ｐゴシック" pitchFamily="34" charset="-128"/>
              </a:rPr>
              <a:t>Most symmetric block ciphers are based on a </a:t>
            </a:r>
            <a:r>
              <a:rPr lang="en-US" altLang="en-US" sz="2800" b="1" smtClean="0">
                <a:ea typeface="ＭＳ Ｐゴシック" pitchFamily="34" charset="-128"/>
              </a:rPr>
              <a:t>Feistel Cipher Structure</a:t>
            </a:r>
          </a:p>
          <a:p>
            <a:pPr eaLnBrk="1" hangingPunct="1">
              <a:lnSpc>
                <a:spcPct val="90000"/>
              </a:lnSpc>
              <a:buFont typeface="Wingdings" pitchFamily="2" charset="2"/>
              <a:buChar char="Ø"/>
            </a:pPr>
            <a:r>
              <a:rPr lang="en-US" altLang="en-US" sz="2800" smtClean="0">
                <a:ea typeface="ＭＳ Ｐゴシック" pitchFamily="34" charset="-128"/>
              </a:rPr>
              <a:t>needed since must be able to </a:t>
            </a:r>
            <a:r>
              <a:rPr lang="en-US" altLang="en-US" sz="2800" b="1" smtClean="0">
                <a:ea typeface="ＭＳ Ｐゴシック" pitchFamily="34" charset="-128"/>
              </a:rPr>
              <a:t>decrypt</a:t>
            </a:r>
            <a:r>
              <a:rPr lang="en-US" altLang="en-US" sz="2800" smtClean="0">
                <a:ea typeface="ＭＳ Ｐゴシック" pitchFamily="34" charset="-128"/>
              </a:rPr>
              <a:t> ciphertext to   recover messages efficiently</a:t>
            </a:r>
          </a:p>
          <a:p>
            <a:pPr eaLnBrk="1" hangingPunct="1">
              <a:lnSpc>
                <a:spcPct val="90000"/>
              </a:lnSpc>
              <a:buFont typeface="Wingdings" pitchFamily="2" charset="2"/>
              <a:buChar char="Ø"/>
            </a:pPr>
            <a:r>
              <a:rPr lang="en-AU" altLang="en-US" sz="2800" smtClean="0">
                <a:ea typeface="ＭＳ Ｐゴシック" pitchFamily="34" charset="-128"/>
              </a:rPr>
              <a:t>block ciphers look like an extremely large substitution </a:t>
            </a:r>
          </a:p>
          <a:p>
            <a:pPr eaLnBrk="1" hangingPunct="1">
              <a:lnSpc>
                <a:spcPct val="90000"/>
              </a:lnSpc>
              <a:buFont typeface="Wingdings" pitchFamily="2" charset="2"/>
              <a:buChar char="Ø"/>
            </a:pPr>
            <a:r>
              <a:rPr lang="en-AU" altLang="en-US" sz="2800" smtClean="0">
                <a:ea typeface="ＭＳ Ｐゴシック" pitchFamily="34" charset="-128"/>
              </a:rPr>
              <a:t>would need table of 2</a:t>
            </a:r>
            <a:r>
              <a:rPr lang="en-AU" altLang="en-US" sz="2800" baseline="30000" smtClean="0">
                <a:ea typeface="ＭＳ Ｐゴシック" pitchFamily="34" charset="-128"/>
              </a:rPr>
              <a:t>64</a:t>
            </a:r>
            <a:r>
              <a:rPr lang="en-AU" altLang="en-US" sz="2800" smtClean="0">
                <a:ea typeface="ＭＳ Ｐゴシック" pitchFamily="34" charset="-128"/>
              </a:rPr>
              <a:t> entries for a 64-bit block </a:t>
            </a:r>
          </a:p>
          <a:p>
            <a:pPr eaLnBrk="1" hangingPunct="1">
              <a:lnSpc>
                <a:spcPct val="90000"/>
              </a:lnSpc>
              <a:buFont typeface="Wingdings" pitchFamily="2" charset="2"/>
              <a:buChar char="Ø"/>
            </a:pPr>
            <a:r>
              <a:rPr lang="en-AU" altLang="en-US" sz="2800" smtClean="0">
                <a:ea typeface="ＭＳ Ｐゴシック" pitchFamily="34" charset="-128"/>
              </a:rPr>
              <a:t>instead create from smaller building blocks </a:t>
            </a:r>
          </a:p>
          <a:p>
            <a:pPr eaLnBrk="1" hangingPunct="1">
              <a:lnSpc>
                <a:spcPct val="90000"/>
              </a:lnSpc>
              <a:buFont typeface="Wingdings" pitchFamily="2" charset="2"/>
              <a:buChar char="Ø"/>
            </a:pPr>
            <a:r>
              <a:rPr lang="en-AU" altLang="en-US" sz="2800" smtClean="0">
                <a:ea typeface="ＭＳ Ｐゴシック" pitchFamily="34" charset="-128"/>
              </a:rPr>
              <a:t>using idea of a product cipher </a:t>
            </a:r>
          </a:p>
          <a:p>
            <a:pPr eaLnBrk="1" hangingPunct="1">
              <a:lnSpc>
                <a:spcPct val="90000"/>
              </a:lnSpc>
            </a:pPr>
            <a:endParaRPr lang="en-US" altLang="en-US" sz="2800" smtClean="0">
              <a:ea typeface="ＭＳ Ｐゴシック" pitchFamily="34" charset="-128"/>
            </a:endParaRPr>
          </a:p>
          <a:p>
            <a:pPr eaLnBrk="1" hangingPunct="1">
              <a:lnSpc>
                <a:spcPct val="90000"/>
              </a:lnSpc>
            </a:pP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ACC7757C-930B-4095-ADDE-D5F16278ED2E}" type="slidenum">
              <a:rPr lang="en-US" altLang="en-US" smtClean="0"/>
              <a:pPr>
                <a:defRPr/>
              </a:pPr>
              <a:t>48</a:t>
            </a:fld>
            <a:endParaRPr lang="en-US" altLang="en-US"/>
          </a:p>
        </p:txBody>
      </p:sp>
    </p:spTree>
    <p:extLst>
      <p:ext uri="{BB962C8B-B14F-4D97-AF65-F5344CB8AC3E}">
        <p14:creationId xmlns:p14="http://schemas.microsoft.com/office/powerpoint/2010/main" xmlns="" val="8401615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ea typeface="ＭＳ Ｐゴシック" pitchFamily="34" charset="-128"/>
              </a:rPr>
              <a:t>Confusion and Diffusion</a:t>
            </a:r>
            <a:endParaRPr lang="en-AU" altLang="en-US" smtClean="0">
              <a:ea typeface="ＭＳ Ｐゴシック" pitchFamily="34" charset="-128"/>
            </a:endParaRPr>
          </a:p>
        </p:txBody>
      </p:sp>
      <p:sp>
        <p:nvSpPr>
          <p:cNvPr id="22531" name="Rectangle 3"/>
          <p:cNvSpPr>
            <a:spLocks noGrp="1" noChangeArrowheads="1"/>
          </p:cNvSpPr>
          <p:nvPr>
            <p:ph idx="1"/>
          </p:nvPr>
        </p:nvSpPr>
        <p:spPr>
          <a:xfrm>
            <a:off x="457200" y="1495425"/>
            <a:ext cx="8229600" cy="4525963"/>
          </a:xfrm>
        </p:spPr>
        <p:txBody>
          <a:bodyPr/>
          <a:lstStyle/>
          <a:p>
            <a:pPr eaLnBrk="1" hangingPunct="1">
              <a:lnSpc>
                <a:spcPct val="90000"/>
              </a:lnSpc>
            </a:pPr>
            <a:r>
              <a:rPr lang="en-US" altLang="en-US" sz="2800" smtClean="0">
                <a:ea typeface="ＭＳ Ｐゴシック" pitchFamily="34" charset="-128"/>
              </a:rPr>
              <a:t>The terms diffusion and confusion were introduced by Claude Shannon</a:t>
            </a:r>
          </a:p>
          <a:p>
            <a:pPr eaLnBrk="1" hangingPunct="1">
              <a:lnSpc>
                <a:spcPct val="90000"/>
              </a:lnSpc>
            </a:pPr>
            <a:endParaRPr lang="en-US" altLang="en-US" sz="1400" smtClean="0">
              <a:ea typeface="ＭＳ Ｐゴシック" pitchFamily="34" charset="-128"/>
            </a:endParaRPr>
          </a:p>
          <a:p>
            <a:pPr eaLnBrk="1" hangingPunct="1">
              <a:lnSpc>
                <a:spcPct val="90000"/>
              </a:lnSpc>
            </a:pPr>
            <a:r>
              <a:rPr lang="en-US" altLang="en-US" sz="2800" smtClean="0">
                <a:ea typeface="ＭＳ Ｐゴシック" pitchFamily="34" charset="-128"/>
              </a:rPr>
              <a:t>To capture the two basic building blocks for any cryptographic system</a:t>
            </a:r>
          </a:p>
          <a:p>
            <a:pPr eaLnBrk="1" hangingPunct="1">
              <a:lnSpc>
                <a:spcPct val="90000"/>
              </a:lnSpc>
            </a:pPr>
            <a:endParaRPr lang="en-US" altLang="en-US" sz="1600" smtClean="0">
              <a:ea typeface="ＭＳ Ｐゴシック" pitchFamily="34" charset="-128"/>
            </a:endParaRPr>
          </a:p>
          <a:p>
            <a:pPr eaLnBrk="1" hangingPunct="1">
              <a:lnSpc>
                <a:spcPct val="90000"/>
              </a:lnSpc>
            </a:pPr>
            <a:r>
              <a:rPr lang="en-US" altLang="en-US" sz="2800" smtClean="0">
                <a:ea typeface="ＭＳ Ｐゴシック" pitchFamily="34" charset="-128"/>
              </a:rPr>
              <a:t>Shannon's concern was to thwart cryptanalysis based on statistical analysis</a:t>
            </a:r>
          </a:p>
          <a:p>
            <a:pPr eaLnBrk="1" hangingPunct="1">
              <a:lnSpc>
                <a:spcPct val="90000"/>
              </a:lnSpc>
            </a:pPr>
            <a:endParaRPr lang="en-US" altLang="en-US" sz="1600" smtClean="0">
              <a:ea typeface="ＭＳ Ｐゴシック" pitchFamily="34" charset="-128"/>
            </a:endParaRPr>
          </a:p>
          <a:p>
            <a:pPr eaLnBrk="1" hangingPunct="1">
              <a:lnSpc>
                <a:spcPct val="90000"/>
              </a:lnSpc>
            </a:pPr>
            <a:r>
              <a:rPr lang="en-US" altLang="en-US" sz="2800" smtClean="0">
                <a:ea typeface="ＭＳ Ｐゴシック" pitchFamily="34" charset="-128"/>
              </a:rPr>
              <a:t>Every block cipher involves a transformation of a block of plaintext into a block of ciphertext</a:t>
            </a:r>
          </a:p>
        </p:txBody>
      </p:sp>
      <p:sp>
        <p:nvSpPr>
          <p:cNvPr id="2" name="Slide Number Placeholder 1"/>
          <p:cNvSpPr>
            <a:spLocks noGrp="1"/>
          </p:cNvSpPr>
          <p:nvPr>
            <p:ph type="sldNum" sz="quarter" idx="12"/>
          </p:nvPr>
        </p:nvSpPr>
        <p:spPr/>
        <p:txBody>
          <a:bodyPr/>
          <a:lstStyle/>
          <a:p>
            <a:pPr>
              <a:defRPr/>
            </a:pPr>
            <a:fld id="{4ABF8B0B-FC3F-4452-BAE7-9E4C893F729A}" type="slidenum">
              <a:rPr lang="en-US" altLang="en-US" smtClean="0"/>
              <a:pPr>
                <a:defRPr/>
              </a:pPr>
              <a:t>49</a:t>
            </a:fld>
            <a:endParaRPr lang="en-US" altLang="en-US"/>
          </a:p>
        </p:txBody>
      </p:sp>
    </p:spTree>
    <p:extLst>
      <p:ext uri="{BB962C8B-B14F-4D97-AF65-F5344CB8AC3E}">
        <p14:creationId xmlns:p14="http://schemas.microsoft.com/office/powerpoint/2010/main" xmlns="" val="9793229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ea typeface="ＭＳ Ｐゴシック" pitchFamily="34" charset="-128"/>
              </a:rPr>
              <a:t>Confusion and Diffusion</a:t>
            </a:r>
            <a:endParaRPr lang="en-AU" altLang="en-US" smtClean="0">
              <a:ea typeface="ＭＳ Ｐゴシック" pitchFamily="34" charset="-128"/>
            </a:endParaRPr>
          </a:p>
        </p:txBody>
      </p:sp>
      <p:sp>
        <p:nvSpPr>
          <p:cNvPr id="27651" name="Rectangle 3"/>
          <p:cNvSpPr>
            <a:spLocks noGrp="1" noChangeArrowheads="1"/>
          </p:cNvSpPr>
          <p:nvPr>
            <p:ph idx="1"/>
          </p:nvPr>
        </p:nvSpPr>
        <p:spPr/>
        <p:txBody>
          <a:bodyPr/>
          <a:lstStyle/>
          <a:p>
            <a:pPr eaLnBrk="1" hangingPunct="1">
              <a:lnSpc>
                <a:spcPct val="90000"/>
              </a:lnSpc>
            </a:pPr>
            <a:r>
              <a:rPr lang="en-AU" altLang="en-US" b="1" dirty="0" smtClean="0">
                <a:ea typeface="ＭＳ Ｐゴシック" pitchFamily="34" charset="-128"/>
              </a:rPr>
              <a:t>diffusion</a:t>
            </a:r>
            <a:r>
              <a:rPr lang="en-AU" altLang="en-US" dirty="0" smtClean="0">
                <a:ea typeface="ＭＳ Ｐゴシック" pitchFamily="34" charset="-128"/>
              </a:rPr>
              <a:t> – dissipates statistical structure of plaintext over bulk of ciphertext</a:t>
            </a:r>
          </a:p>
          <a:p>
            <a:pPr eaLnBrk="1" hangingPunct="1">
              <a:lnSpc>
                <a:spcPct val="90000"/>
              </a:lnSpc>
            </a:pPr>
            <a:endParaRPr lang="en-AU" altLang="en-US" b="1" dirty="0" smtClean="0">
              <a:ea typeface="ＭＳ Ｐゴシック" pitchFamily="34" charset="-128"/>
            </a:endParaRPr>
          </a:p>
          <a:p>
            <a:pPr eaLnBrk="1" hangingPunct="1">
              <a:lnSpc>
                <a:spcPct val="90000"/>
              </a:lnSpc>
            </a:pPr>
            <a:r>
              <a:rPr lang="en-AU" altLang="en-US" b="1" dirty="0" smtClean="0">
                <a:ea typeface="ＭＳ Ｐゴシック" pitchFamily="34" charset="-128"/>
              </a:rPr>
              <a:t>confusion</a:t>
            </a:r>
            <a:r>
              <a:rPr lang="en-AU" altLang="en-US" dirty="0" smtClean="0">
                <a:ea typeface="ＭＳ Ｐゴシック" pitchFamily="34" charset="-128"/>
              </a:rPr>
              <a:t> – makes relationship between ciphertext and key as complex as possible</a:t>
            </a:r>
            <a:endParaRPr lang="en-AU" altLang="en-US" i="1"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E491F94F-E654-46B4-8821-E44F9546523D}" type="slidenum">
              <a:rPr lang="en-US" altLang="en-US" smtClean="0"/>
              <a:pPr>
                <a:defRPr/>
              </a:pPr>
              <a:t>50</a:t>
            </a:fld>
            <a:endParaRPr lang="en-US" altLang="en-US"/>
          </a:p>
        </p:txBody>
      </p:sp>
    </p:spTree>
    <p:extLst>
      <p:ext uri="{BB962C8B-B14F-4D97-AF65-F5344CB8AC3E}">
        <p14:creationId xmlns:p14="http://schemas.microsoft.com/office/powerpoint/2010/main" xmlns="" val="24254540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33400" y="-315913"/>
            <a:ext cx="8229600" cy="1292226"/>
          </a:xfrm>
        </p:spPr>
        <p:txBody>
          <a:bodyPr/>
          <a:lstStyle/>
          <a:p>
            <a:pPr eaLnBrk="1" hangingPunct="1"/>
            <a:r>
              <a:rPr lang="en-AU" altLang="en-US" smtClean="0"/>
              <a:t>Feistel Cipher Structure</a:t>
            </a:r>
          </a:p>
        </p:txBody>
      </p:sp>
      <p:pic>
        <p:nvPicPr>
          <p:cNvPr id="29699"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187450" y="549275"/>
            <a:ext cx="7416800" cy="6308725"/>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C872A7C8-7474-40CB-A275-9BE93BE13825}" type="slidenum">
              <a:rPr lang="en-US" altLang="en-US" smtClean="0"/>
              <a:pPr>
                <a:defRPr/>
              </a:pPr>
              <a:t>51</a:t>
            </a:fld>
            <a:endParaRPr lang="en-US" altLang="en-US"/>
          </a:p>
        </p:txBody>
      </p:sp>
    </p:spTree>
    <p:extLst>
      <p:ext uri="{BB962C8B-B14F-4D97-AF65-F5344CB8AC3E}">
        <p14:creationId xmlns:p14="http://schemas.microsoft.com/office/powerpoint/2010/main" xmlns="" val="42184596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AU" altLang="en-US" smtClean="0"/>
              <a:t>Feistel Cipher Structure</a:t>
            </a:r>
          </a:p>
        </p:txBody>
      </p:sp>
      <p:sp>
        <p:nvSpPr>
          <p:cNvPr id="32771" name="Rectangle 3"/>
          <p:cNvSpPr>
            <a:spLocks noGrp="1" noChangeArrowheads="1"/>
          </p:cNvSpPr>
          <p:nvPr>
            <p:ph idx="1"/>
          </p:nvPr>
        </p:nvSpPr>
        <p:spPr/>
        <p:txBody>
          <a:bodyPr/>
          <a:lstStyle/>
          <a:p>
            <a:pPr eaLnBrk="1" hangingPunct="1"/>
            <a:r>
              <a:rPr lang="en-AU" altLang="en-US" smtClean="0">
                <a:ea typeface="ＭＳ Ｐゴシック" pitchFamily="34" charset="-128"/>
              </a:rPr>
              <a:t>Horst Feistel devised the </a:t>
            </a:r>
            <a:r>
              <a:rPr lang="en-AU" altLang="en-US" b="1" smtClean="0">
                <a:ea typeface="ＭＳ Ｐゴシック" pitchFamily="34" charset="-128"/>
              </a:rPr>
              <a:t>feistel cipher</a:t>
            </a:r>
            <a:endParaRPr lang="en-AU" altLang="en-US" smtClean="0">
              <a:ea typeface="ＭＳ Ｐゴシック" pitchFamily="34" charset="-128"/>
            </a:endParaRPr>
          </a:p>
          <a:p>
            <a:pPr lvl="1" eaLnBrk="1" hangingPunct="1"/>
            <a:r>
              <a:rPr lang="en-US" altLang="en-US" smtClean="0">
                <a:ea typeface="ＭＳ Ｐゴシック" pitchFamily="34" charset="-128"/>
              </a:rPr>
              <a:t>based on concept of invertible product cipher</a:t>
            </a:r>
            <a:endParaRPr lang="en-AU" altLang="en-US" smtClean="0">
              <a:ea typeface="ＭＳ Ｐゴシック" pitchFamily="34" charset="-128"/>
            </a:endParaRPr>
          </a:p>
          <a:p>
            <a:pPr eaLnBrk="1" hangingPunct="1"/>
            <a:r>
              <a:rPr lang="en-AU" altLang="en-US" smtClean="0">
                <a:ea typeface="ＭＳ Ｐゴシック" pitchFamily="34" charset="-128"/>
              </a:rPr>
              <a:t>partitions input block into two halves</a:t>
            </a:r>
          </a:p>
          <a:p>
            <a:pPr lvl="1" eaLnBrk="1" hangingPunct="1"/>
            <a:r>
              <a:rPr lang="en-US" altLang="en-US" smtClean="0">
                <a:ea typeface="ＭＳ Ｐゴシック" pitchFamily="34" charset="-128"/>
              </a:rPr>
              <a:t>process through multiple rounds which</a:t>
            </a:r>
          </a:p>
          <a:p>
            <a:pPr lvl="1" eaLnBrk="1" hangingPunct="1"/>
            <a:r>
              <a:rPr lang="en-US" altLang="en-US" smtClean="0">
                <a:ea typeface="ＭＳ Ｐゴシック" pitchFamily="34" charset="-128"/>
              </a:rPr>
              <a:t>perform a substitution on left data half</a:t>
            </a:r>
            <a:endParaRPr lang="en-AU" altLang="en-US" smtClean="0">
              <a:ea typeface="ＭＳ Ｐゴシック" pitchFamily="34" charset="-128"/>
            </a:endParaRPr>
          </a:p>
          <a:p>
            <a:pPr lvl="1" eaLnBrk="1" hangingPunct="1"/>
            <a:r>
              <a:rPr lang="en-AU" altLang="en-US" smtClean="0">
                <a:ea typeface="ＭＳ Ｐゴシック" pitchFamily="34" charset="-128"/>
              </a:rPr>
              <a:t>based on round function of right half &amp; subkey</a:t>
            </a:r>
          </a:p>
          <a:p>
            <a:pPr lvl="1" eaLnBrk="1" hangingPunct="1"/>
            <a:r>
              <a:rPr lang="en-AU" altLang="en-US" smtClean="0">
                <a:ea typeface="ＭＳ Ｐゴシック" pitchFamily="34" charset="-128"/>
              </a:rPr>
              <a:t>then have permutation swapping halves</a:t>
            </a:r>
          </a:p>
          <a:p>
            <a:pPr eaLnBrk="1" hangingPunct="1"/>
            <a:r>
              <a:rPr lang="en-AU" altLang="en-US" smtClean="0">
                <a:ea typeface="ＭＳ Ｐゴシック" pitchFamily="34" charset="-128"/>
              </a:rPr>
              <a:t>implements Shannon’s S-P net concept</a:t>
            </a:r>
          </a:p>
        </p:txBody>
      </p:sp>
      <p:sp>
        <p:nvSpPr>
          <p:cNvPr id="2" name="Slide Number Placeholder 1"/>
          <p:cNvSpPr>
            <a:spLocks noGrp="1"/>
          </p:cNvSpPr>
          <p:nvPr>
            <p:ph type="sldNum" sz="quarter" idx="12"/>
          </p:nvPr>
        </p:nvSpPr>
        <p:spPr/>
        <p:txBody>
          <a:bodyPr/>
          <a:lstStyle/>
          <a:p>
            <a:pPr>
              <a:defRPr/>
            </a:pPr>
            <a:fld id="{A4770FC5-6FC7-410D-B75B-2832AD0F4499}" type="slidenum">
              <a:rPr lang="en-US" altLang="en-US" smtClean="0"/>
              <a:pPr>
                <a:defRPr/>
              </a:pPr>
              <a:t>52</a:t>
            </a:fld>
            <a:endParaRPr lang="en-US" altLang="en-US"/>
          </a:p>
        </p:txBody>
      </p:sp>
    </p:spTree>
    <p:extLst>
      <p:ext uri="{BB962C8B-B14F-4D97-AF65-F5344CB8AC3E}">
        <p14:creationId xmlns:p14="http://schemas.microsoft.com/office/powerpoint/2010/main" xmlns="" val="779817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28600" y="277813"/>
            <a:ext cx="8686800" cy="1139825"/>
          </a:xfrm>
        </p:spPr>
        <p:txBody>
          <a:bodyPr/>
          <a:lstStyle/>
          <a:p>
            <a:pPr eaLnBrk="1" hangingPunct="1"/>
            <a:r>
              <a:rPr lang="en-AU" altLang="en-US" smtClean="0"/>
              <a:t>Feistel Cipher Design Elements</a:t>
            </a:r>
          </a:p>
        </p:txBody>
      </p:sp>
      <p:sp>
        <p:nvSpPr>
          <p:cNvPr id="41987" name="Rectangle 3"/>
          <p:cNvSpPr>
            <a:spLocks noGrp="1" noChangeArrowheads="1"/>
          </p:cNvSpPr>
          <p:nvPr>
            <p:ph idx="1"/>
          </p:nvPr>
        </p:nvSpPr>
        <p:spPr>
          <a:xfrm>
            <a:off x="609600" y="1600200"/>
            <a:ext cx="8229600" cy="4525963"/>
          </a:xfrm>
        </p:spPr>
        <p:txBody>
          <a:bodyPr/>
          <a:lstStyle/>
          <a:p>
            <a:pPr eaLnBrk="1" hangingPunct="1">
              <a:lnSpc>
                <a:spcPct val="80000"/>
              </a:lnSpc>
              <a:buFont typeface="Wingdings" pitchFamily="2" charset="2"/>
              <a:buChar char="Ø"/>
            </a:pPr>
            <a:r>
              <a:rPr lang="en-AU" altLang="en-US" sz="2800" dirty="0" smtClean="0"/>
              <a:t>block size </a:t>
            </a:r>
          </a:p>
          <a:p>
            <a:pPr eaLnBrk="1" hangingPunct="1">
              <a:lnSpc>
                <a:spcPct val="80000"/>
              </a:lnSpc>
              <a:buFont typeface="Wingdings" pitchFamily="2" charset="2"/>
              <a:buChar char="Ø"/>
            </a:pPr>
            <a:r>
              <a:rPr lang="en-AU" altLang="en-US" sz="2800" dirty="0" smtClean="0"/>
              <a:t>key size </a:t>
            </a:r>
          </a:p>
          <a:p>
            <a:pPr eaLnBrk="1" hangingPunct="1">
              <a:lnSpc>
                <a:spcPct val="80000"/>
              </a:lnSpc>
              <a:buFont typeface="Wingdings" pitchFamily="2" charset="2"/>
              <a:buChar char="Ø"/>
            </a:pPr>
            <a:r>
              <a:rPr lang="en-AU" altLang="en-US" sz="2800" dirty="0" smtClean="0"/>
              <a:t>number of rounds </a:t>
            </a:r>
          </a:p>
          <a:p>
            <a:pPr eaLnBrk="1" hangingPunct="1">
              <a:lnSpc>
                <a:spcPct val="80000"/>
              </a:lnSpc>
              <a:buFont typeface="Wingdings" pitchFamily="2" charset="2"/>
              <a:buChar char="Ø"/>
            </a:pPr>
            <a:r>
              <a:rPr lang="en-AU" altLang="en-US" sz="2800" dirty="0" err="1" smtClean="0"/>
              <a:t>subkey</a:t>
            </a:r>
            <a:r>
              <a:rPr lang="en-AU" altLang="en-US" sz="2800" dirty="0" smtClean="0"/>
              <a:t> generation algorithm</a:t>
            </a:r>
          </a:p>
          <a:p>
            <a:pPr eaLnBrk="1" hangingPunct="1">
              <a:lnSpc>
                <a:spcPct val="80000"/>
              </a:lnSpc>
              <a:buFont typeface="Wingdings" pitchFamily="2" charset="2"/>
              <a:buChar char="Ø"/>
            </a:pPr>
            <a:r>
              <a:rPr lang="en-AU" altLang="en-US" sz="2800" dirty="0" smtClean="0"/>
              <a:t>round function </a:t>
            </a:r>
          </a:p>
          <a:p>
            <a:pPr eaLnBrk="1" hangingPunct="1">
              <a:lnSpc>
                <a:spcPct val="80000"/>
              </a:lnSpc>
              <a:buFont typeface="Wingdings" pitchFamily="2" charset="2"/>
              <a:buChar char="Ø"/>
            </a:pPr>
            <a:r>
              <a:rPr lang="en-US" altLang="en-US" sz="2800" dirty="0" smtClean="0"/>
              <a:t>fast software </a:t>
            </a:r>
            <a:r>
              <a:rPr lang="en-US" altLang="en-US" sz="2800" dirty="0" err="1" smtClean="0"/>
              <a:t>en</a:t>
            </a:r>
            <a:r>
              <a:rPr lang="en-US" altLang="en-US" sz="2800" dirty="0" smtClean="0"/>
              <a:t>/decryption</a:t>
            </a:r>
          </a:p>
          <a:p>
            <a:pPr eaLnBrk="1" hangingPunct="1">
              <a:lnSpc>
                <a:spcPct val="80000"/>
              </a:lnSpc>
              <a:buFont typeface="Wingdings" pitchFamily="2" charset="2"/>
              <a:buChar char="Ø"/>
            </a:pPr>
            <a:r>
              <a:rPr lang="en-US" altLang="en-US" sz="2800" dirty="0" smtClean="0"/>
              <a:t>ease of analysis</a:t>
            </a:r>
          </a:p>
        </p:txBody>
      </p:sp>
      <p:sp>
        <p:nvSpPr>
          <p:cNvPr id="2" name="Slide Number Placeholder 1"/>
          <p:cNvSpPr>
            <a:spLocks noGrp="1"/>
          </p:cNvSpPr>
          <p:nvPr>
            <p:ph type="sldNum" sz="quarter" idx="12"/>
          </p:nvPr>
        </p:nvSpPr>
        <p:spPr/>
        <p:txBody>
          <a:bodyPr/>
          <a:lstStyle/>
          <a:p>
            <a:pPr>
              <a:defRPr/>
            </a:pPr>
            <a:fld id="{0612A5F5-2213-4328-946F-2CD640F50628}" type="slidenum">
              <a:rPr lang="en-US" altLang="en-US" smtClean="0"/>
              <a:pPr>
                <a:defRPr/>
              </a:pPr>
              <a:t>53</a:t>
            </a:fld>
            <a:endParaRPr lang="en-US" altLang="en-US"/>
          </a:p>
        </p:txBody>
      </p:sp>
    </p:spTree>
    <p:extLst>
      <p:ext uri="{BB962C8B-B14F-4D97-AF65-F5344CB8AC3E}">
        <p14:creationId xmlns:p14="http://schemas.microsoft.com/office/powerpoint/2010/main" xmlns="" val="41033346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a:ea typeface="ＭＳ Ｐゴシック" pitchFamily="34" charset="-128"/>
              </a:rPr>
              <a:t>Data Encryption Standard (DES)</a:t>
            </a:r>
          </a:p>
        </p:txBody>
      </p:sp>
      <p:sp>
        <p:nvSpPr>
          <p:cNvPr id="44035" name="Rectangle 3"/>
          <p:cNvSpPr>
            <a:spLocks noGrp="1" noChangeArrowheads="1"/>
          </p:cNvSpPr>
          <p:nvPr>
            <p:ph idx="1"/>
          </p:nvPr>
        </p:nvSpPr>
        <p:spPr>
          <a:xfrm>
            <a:off x="457200" y="1524000"/>
            <a:ext cx="8229600" cy="4876800"/>
          </a:xfrm>
        </p:spPr>
        <p:txBody>
          <a:bodyPr/>
          <a:lstStyle/>
          <a:p>
            <a:pPr lvl="1" eaLnBrk="1" hangingPunct="1"/>
            <a:r>
              <a:rPr lang="en-US" altLang="en-US" dirty="0" smtClean="0">
                <a:ea typeface="ＭＳ Ｐゴシック" pitchFamily="34" charset="-128"/>
              </a:rPr>
              <a:t>Data Encryption Standard (DES)</a:t>
            </a:r>
          </a:p>
          <a:p>
            <a:pPr lvl="1" eaLnBrk="1" hangingPunct="1"/>
            <a:r>
              <a:rPr lang="en-US" altLang="en-US" dirty="0" smtClean="0">
                <a:ea typeface="ＭＳ Ｐゴシック" pitchFamily="34" charset="-128"/>
              </a:rPr>
              <a:t>DES Encryption</a:t>
            </a:r>
          </a:p>
          <a:p>
            <a:pPr lvl="1" eaLnBrk="1" hangingPunct="1"/>
            <a:r>
              <a:rPr lang="en-AU" altLang="en-US" dirty="0" smtClean="0"/>
              <a:t>Initial Permutation IP</a:t>
            </a:r>
            <a:endParaRPr lang="en-US" altLang="en-US" dirty="0" smtClean="0">
              <a:ea typeface="ＭＳ Ｐゴシック" pitchFamily="34" charset="-128"/>
            </a:endParaRPr>
          </a:p>
          <a:p>
            <a:pPr lvl="1" eaLnBrk="1" hangingPunct="1"/>
            <a:r>
              <a:rPr lang="en-US" altLang="en-US" dirty="0" smtClean="0">
                <a:ea typeface="ＭＳ Ｐゴシック" pitchFamily="34" charset="-128"/>
              </a:rPr>
              <a:t>DES Round Structure</a:t>
            </a:r>
          </a:p>
          <a:p>
            <a:pPr lvl="1" eaLnBrk="1" hangingPunct="1"/>
            <a:r>
              <a:rPr lang="en-AU" altLang="en-US" dirty="0" smtClean="0"/>
              <a:t>Substitution Boxes S</a:t>
            </a:r>
          </a:p>
          <a:p>
            <a:pPr lvl="1" eaLnBrk="1" hangingPunct="1"/>
            <a:r>
              <a:rPr lang="en-AU" altLang="en-US" dirty="0" smtClean="0"/>
              <a:t>DES Key Schedule</a:t>
            </a:r>
          </a:p>
          <a:p>
            <a:pPr lvl="1" eaLnBrk="1" hangingPunct="1"/>
            <a:r>
              <a:rPr lang="en-AU" altLang="en-US" dirty="0" smtClean="0">
                <a:ea typeface="ＭＳ Ｐゴシック" pitchFamily="34" charset="-128"/>
              </a:rPr>
              <a:t>DES Example</a:t>
            </a:r>
          </a:p>
          <a:p>
            <a:pPr lvl="1" eaLnBrk="1" hangingPunct="1"/>
            <a:r>
              <a:rPr lang="en-US" altLang="en-US" dirty="0" smtClean="0"/>
              <a:t>Avalanche in DES</a:t>
            </a:r>
            <a:endParaRPr lang="en-US" altLang="en-US" dirty="0" smtClean="0">
              <a:ea typeface="ＭＳ Ｐゴシック" pitchFamily="34" charset="-128"/>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xmlns="" val="39225846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0"/>
            <a:ext cx="8229600" cy="1139825"/>
          </a:xfrm>
        </p:spPr>
        <p:txBody>
          <a:bodyPr/>
          <a:lstStyle/>
          <a:p>
            <a:pPr eaLnBrk="1" hangingPunct="1"/>
            <a:r>
              <a:rPr lang="en-US" altLang="en-US" smtClean="0">
                <a:ea typeface="ＭＳ Ｐゴシック" pitchFamily="34" charset="-128"/>
              </a:rPr>
              <a:t>DES Encryption Overview</a:t>
            </a:r>
            <a:endParaRPr lang="en-AU" altLang="en-US" smtClean="0">
              <a:ea typeface="ＭＳ Ｐゴシック" pitchFamily="34" charset="-128"/>
            </a:endParaRPr>
          </a:p>
        </p:txBody>
      </p:sp>
      <p:pic>
        <p:nvPicPr>
          <p:cNvPr id="8195"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03350" y="1050925"/>
            <a:ext cx="6769100" cy="5807075"/>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a:p>
        </p:txBody>
      </p:sp>
    </p:spTree>
    <p:extLst>
      <p:ext uri="{BB962C8B-B14F-4D97-AF65-F5344CB8AC3E}">
        <p14:creationId xmlns:p14="http://schemas.microsoft.com/office/powerpoint/2010/main" xmlns="" val="35241892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8229600" cy="1139825"/>
          </a:xfrm>
        </p:spPr>
        <p:txBody>
          <a:bodyPr/>
          <a:lstStyle/>
          <a:p>
            <a:pPr eaLnBrk="1" hangingPunct="1"/>
            <a:r>
              <a:rPr lang="en-US" altLang="en-US" smtClean="0">
                <a:ea typeface="ＭＳ Ｐゴシック" pitchFamily="34" charset="-128"/>
              </a:rPr>
              <a:t>DES Encryption Overview</a:t>
            </a:r>
            <a:endParaRPr lang="en-AU" altLang="en-US" smtClean="0">
              <a:ea typeface="ＭＳ Ｐゴシック" pitchFamily="34" charset="-128"/>
            </a:endParaRPr>
          </a:p>
        </p:txBody>
      </p:sp>
      <p:sp>
        <p:nvSpPr>
          <p:cNvPr id="2" name="Rectangle 1"/>
          <p:cNvSpPr/>
          <p:nvPr/>
        </p:nvSpPr>
        <p:spPr>
          <a:xfrm>
            <a:off x="611188" y="1189038"/>
            <a:ext cx="7921625" cy="4832350"/>
          </a:xfrm>
          <a:prstGeom prst="rect">
            <a:avLst/>
          </a:prstGeom>
        </p:spPr>
        <p:txBody>
          <a:bodyPr>
            <a:spAutoFit/>
          </a:bodyPr>
          <a:lstStyle/>
          <a:p>
            <a:pPr marL="457200" indent="-457200">
              <a:buFont typeface="Arial" panose="020B0604020202020204" pitchFamily="34" charset="0"/>
              <a:buChar char="•"/>
              <a:defRPr/>
            </a:pPr>
            <a:r>
              <a:rPr lang="en-US" altLang="en-US" sz="2800" dirty="0">
                <a:latin typeface="+mn-lt"/>
                <a:cs typeface="Arial" panose="020B0604020202020204" pitchFamily="34" charset="0"/>
              </a:rPr>
              <a:t>The overall scheme for DES encryption is illustrated in Stallings Figure</a:t>
            </a:r>
          </a:p>
          <a:p>
            <a:pPr marL="457200" indent="-457200">
              <a:buFont typeface="Arial" panose="020B0604020202020204" pitchFamily="34" charset="0"/>
              <a:buChar char="•"/>
              <a:defRPr/>
            </a:pPr>
            <a:r>
              <a:rPr lang="en-US" altLang="en-US" sz="2800" dirty="0">
                <a:latin typeface="+mn-lt"/>
                <a:cs typeface="Arial" panose="020B0604020202020204" pitchFamily="34" charset="0"/>
              </a:rPr>
              <a:t>which takes as input 64-bits of data and of key</a:t>
            </a:r>
          </a:p>
          <a:p>
            <a:pPr marL="457200" indent="-457200">
              <a:buFont typeface="Arial" panose="020B0604020202020204" pitchFamily="34" charset="0"/>
              <a:buChar char="•"/>
              <a:defRPr/>
            </a:pPr>
            <a:r>
              <a:rPr lang="en-AU" altLang="en-US" sz="2800" dirty="0">
                <a:latin typeface="+mn-lt"/>
                <a:cs typeface="Arial" panose="020B0604020202020204" pitchFamily="34" charset="0"/>
              </a:rPr>
              <a:t>The left side shows the basic process for enciphering a 64-bit data block which consists of: </a:t>
            </a:r>
          </a:p>
          <a:p>
            <a:pPr marL="914400" lvl="1" indent="-457200">
              <a:buFont typeface="Arial" panose="020B0604020202020204" pitchFamily="34" charset="0"/>
              <a:buChar char="•"/>
              <a:defRPr/>
            </a:pPr>
            <a:r>
              <a:rPr lang="en-AU" altLang="en-US" sz="2800" dirty="0">
                <a:latin typeface="+mn-lt"/>
                <a:cs typeface="Arial" panose="020B0604020202020204" pitchFamily="34" charset="0"/>
              </a:rPr>
              <a:t>an initial permutation (IP) which shuffles the 64-bit input block</a:t>
            </a:r>
          </a:p>
          <a:p>
            <a:pPr marL="914400" lvl="1" indent="-457200">
              <a:buFont typeface="Arial" panose="020B0604020202020204" pitchFamily="34" charset="0"/>
              <a:buChar char="•"/>
              <a:defRPr/>
            </a:pPr>
            <a:r>
              <a:rPr lang="en-AU" altLang="en-US" sz="2800" dirty="0">
                <a:latin typeface="+mn-lt"/>
                <a:cs typeface="Arial" panose="020B0604020202020204" pitchFamily="34" charset="0"/>
              </a:rPr>
              <a:t>16 rounds of a complex key dependent round function involving substitutions &amp; permutations</a:t>
            </a:r>
          </a:p>
          <a:p>
            <a:pPr marL="914400" lvl="1" indent="-457200">
              <a:buFont typeface="Arial" panose="020B0604020202020204" pitchFamily="34" charset="0"/>
              <a:buChar char="•"/>
              <a:defRPr/>
            </a:pPr>
            <a:r>
              <a:rPr lang="en-AU" altLang="en-US" sz="2800" dirty="0">
                <a:latin typeface="+mn-lt"/>
                <a:cs typeface="Arial" panose="020B0604020202020204" pitchFamily="34" charset="0"/>
              </a:rPr>
              <a:t>a final permutation, being the inverse of IP </a:t>
            </a:r>
            <a:endParaRPr lang="en-US" altLang="en-US" sz="2800" dirty="0">
              <a:latin typeface="+mn-lt"/>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56</a:t>
            </a:fld>
            <a:endParaRPr lang="en-US"/>
          </a:p>
        </p:txBody>
      </p:sp>
    </p:spTree>
    <p:extLst>
      <p:ext uri="{BB962C8B-B14F-4D97-AF65-F5344CB8AC3E}">
        <p14:creationId xmlns:p14="http://schemas.microsoft.com/office/powerpoint/2010/main" xmlns="" val="10340085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31775"/>
            <a:ext cx="8229600" cy="1139825"/>
          </a:xfrm>
        </p:spPr>
        <p:txBody>
          <a:bodyPr/>
          <a:lstStyle/>
          <a:p>
            <a:pPr eaLnBrk="1" hangingPunct="1"/>
            <a:r>
              <a:rPr lang="en-US" altLang="en-US" dirty="0" smtClean="0">
                <a:ea typeface="ＭＳ Ｐゴシック" pitchFamily="34" charset="-128"/>
              </a:rPr>
              <a:t>DES Encryption Overview</a:t>
            </a:r>
            <a:endParaRPr lang="en-AU" altLang="en-US" dirty="0" smtClean="0">
              <a:ea typeface="ＭＳ Ｐゴシック" pitchFamily="34" charset="-128"/>
            </a:endParaRPr>
          </a:p>
        </p:txBody>
      </p:sp>
      <p:sp>
        <p:nvSpPr>
          <p:cNvPr id="2" name="Rectangle 1"/>
          <p:cNvSpPr/>
          <p:nvPr/>
        </p:nvSpPr>
        <p:spPr>
          <a:xfrm>
            <a:off x="827088" y="1295400"/>
            <a:ext cx="7489825" cy="5016500"/>
          </a:xfrm>
          <a:prstGeom prst="rect">
            <a:avLst/>
          </a:prstGeom>
        </p:spPr>
        <p:txBody>
          <a:bodyPr>
            <a:spAutoFit/>
          </a:bodyPr>
          <a:lstStyle/>
          <a:p>
            <a:pPr marL="457200" indent="-457200">
              <a:buFont typeface="Arial" panose="020B0604020202020204" pitchFamily="34" charset="0"/>
              <a:buChar char="•"/>
              <a:defRPr/>
            </a:pPr>
            <a:r>
              <a:rPr lang="en-US" altLang="en-US" sz="2800" dirty="0">
                <a:latin typeface="+mn-lt"/>
                <a:cs typeface="Arial" panose="020B0604020202020204" pitchFamily="34" charset="0"/>
              </a:rPr>
              <a:t>The right side shows the handling of the 56-bit key and consists of:</a:t>
            </a:r>
          </a:p>
          <a:p>
            <a:pPr marL="457200" indent="-457200">
              <a:buFont typeface="Arial" panose="020B0604020202020204" pitchFamily="34" charset="0"/>
              <a:buChar char="•"/>
              <a:defRPr/>
            </a:pPr>
            <a:endParaRPr lang="en-US" altLang="en-US" dirty="0">
              <a:latin typeface="+mn-lt"/>
              <a:cs typeface="Arial" panose="020B0604020202020204" pitchFamily="34" charset="0"/>
            </a:endParaRPr>
          </a:p>
          <a:p>
            <a:pPr marL="457200" indent="-457200">
              <a:buFont typeface="Arial" panose="020B0604020202020204" pitchFamily="34" charset="0"/>
              <a:buChar char="•"/>
              <a:defRPr/>
            </a:pPr>
            <a:r>
              <a:rPr lang="en-US" altLang="en-US" sz="2800" dirty="0">
                <a:latin typeface="+mn-lt"/>
                <a:cs typeface="Arial" panose="020B0604020202020204" pitchFamily="34" charset="0"/>
              </a:rPr>
              <a:t>a</a:t>
            </a:r>
            <a:r>
              <a:rPr lang="en-AU" altLang="en-US" sz="2800" dirty="0">
                <a:latin typeface="+mn-lt"/>
                <a:cs typeface="Arial" panose="020B0604020202020204" pitchFamily="34" charset="0"/>
              </a:rPr>
              <a:t>n initial permutation of the key (PC1) which selects 56-bits out of the 64-bits input, in two 28-bit halves</a:t>
            </a:r>
          </a:p>
          <a:p>
            <a:pPr marL="457200" indent="-457200">
              <a:buFont typeface="Arial" panose="020B0604020202020204" pitchFamily="34" charset="0"/>
              <a:buChar char="•"/>
              <a:defRPr/>
            </a:pPr>
            <a:endParaRPr lang="en-AU" altLang="en-US" sz="2000" dirty="0">
              <a:latin typeface="+mn-lt"/>
              <a:cs typeface="Arial" panose="020B0604020202020204" pitchFamily="34" charset="0"/>
            </a:endParaRPr>
          </a:p>
          <a:p>
            <a:pPr marL="457200" indent="-457200">
              <a:buFont typeface="Arial" panose="020B0604020202020204" pitchFamily="34" charset="0"/>
              <a:buChar char="•"/>
              <a:defRPr/>
            </a:pPr>
            <a:r>
              <a:rPr lang="en-AU" altLang="en-US" sz="2800" dirty="0">
                <a:latin typeface="+mn-lt"/>
                <a:cs typeface="Arial" panose="020B0604020202020204" pitchFamily="34" charset="0"/>
              </a:rPr>
              <a:t>16 stages to generate the 48-bit </a:t>
            </a:r>
            <a:r>
              <a:rPr lang="en-AU" altLang="en-US" sz="2800" dirty="0" err="1">
                <a:latin typeface="+mn-lt"/>
                <a:cs typeface="Arial" panose="020B0604020202020204" pitchFamily="34" charset="0"/>
              </a:rPr>
              <a:t>subkeys</a:t>
            </a:r>
            <a:r>
              <a:rPr lang="en-AU" altLang="en-US" sz="2800" dirty="0">
                <a:latin typeface="+mn-lt"/>
                <a:cs typeface="Arial" panose="020B0604020202020204" pitchFamily="34" charset="0"/>
              </a:rPr>
              <a:t> using a left circular shift and a permutation of the two 28-bit halves </a:t>
            </a:r>
          </a:p>
          <a:p>
            <a:pPr>
              <a:defRPr/>
            </a:pPr>
            <a:endParaRPr lang="en-US" altLang="en-US" sz="2800" dirty="0">
              <a:latin typeface="+mn-lt"/>
              <a:cs typeface="Arial" panose="020B0604020202020204" pitchFamily="34" charset="0"/>
            </a:endParaRPr>
          </a:p>
          <a:p>
            <a:pPr>
              <a:defRPr/>
            </a:pPr>
            <a:endParaRPr lang="en-AU" altLang="en-US" sz="2800" dirty="0">
              <a:latin typeface="+mn-lt"/>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a:p>
        </p:txBody>
      </p:sp>
    </p:spTree>
    <p:extLst>
      <p:ext uri="{BB962C8B-B14F-4D97-AF65-F5344CB8AC3E}">
        <p14:creationId xmlns:p14="http://schemas.microsoft.com/office/powerpoint/2010/main" xmlns="" val="8750539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pPr eaLnBrk="1" hangingPunct="1"/>
            <a:r>
              <a:rPr lang="en-US" altLang="en-US" dirty="0" smtClean="0">
                <a:ea typeface="ＭＳ Ｐゴシック" pitchFamily="34" charset="-128"/>
              </a:rPr>
              <a:t>Advanced Encryption Standard (AES)</a:t>
            </a:r>
            <a:endParaRPr lang="en-AU" altLang="en-US" dirty="0" smtClean="0">
              <a:ea typeface="ＭＳ Ｐゴシック" pitchFamily="34" charset="-128"/>
            </a:endParaRPr>
          </a:p>
        </p:txBody>
      </p:sp>
      <p:sp>
        <p:nvSpPr>
          <p:cNvPr id="57347" name="Rectangle 3"/>
          <p:cNvSpPr>
            <a:spLocks noGrp="1" noChangeArrowheads="1"/>
          </p:cNvSpPr>
          <p:nvPr>
            <p:ph idx="1"/>
          </p:nvPr>
        </p:nvSpPr>
        <p:spPr/>
        <p:txBody>
          <a:bodyPr>
            <a:normAutofit fontScale="92500" lnSpcReduction="10000"/>
          </a:bodyPr>
          <a:lstStyle/>
          <a:p>
            <a:pPr lvl="1" eaLnBrk="1" hangingPunct="1"/>
            <a:r>
              <a:rPr lang="en-US" altLang="en-US" dirty="0" smtClean="0">
                <a:ea typeface="ＭＳ Ｐゴシック" pitchFamily="34" charset="-128"/>
              </a:rPr>
              <a:t>the AES selection process</a:t>
            </a:r>
          </a:p>
          <a:p>
            <a:pPr lvl="1" eaLnBrk="1" hangingPunct="1"/>
            <a:r>
              <a:rPr lang="en-US" altLang="en-US" dirty="0" smtClean="0">
                <a:ea typeface="ＭＳ Ｐゴシック" pitchFamily="34" charset="-128"/>
              </a:rPr>
              <a:t>the details of </a:t>
            </a:r>
            <a:r>
              <a:rPr lang="en-US" altLang="en-US" dirty="0" err="1" smtClean="0">
                <a:ea typeface="ＭＳ Ｐゴシック" pitchFamily="34" charset="-128"/>
              </a:rPr>
              <a:t>Rijndael</a:t>
            </a:r>
            <a:r>
              <a:rPr lang="en-US" altLang="en-US" dirty="0" smtClean="0">
                <a:ea typeface="ＭＳ Ｐゴシック" pitchFamily="34" charset="-128"/>
              </a:rPr>
              <a:t> – the AES cipher</a:t>
            </a:r>
          </a:p>
          <a:p>
            <a:pPr lvl="1" eaLnBrk="1" hangingPunct="1"/>
            <a:r>
              <a:rPr lang="en-US" altLang="en-US" dirty="0" smtClean="0">
                <a:ea typeface="ＭＳ Ｐゴシック" pitchFamily="34" charset="-128"/>
              </a:rPr>
              <a:t>looked at the steps in each round</a:t>
            </a:r>
          </a:p>
          <a:p>
            <a:pPr lvl="1"/>
            <a:r>
              <a:rPr lang="en-US" altLang="en-US" dirty="0"/>
              <a:t>F</a:t>
            </a:r>
            <a:r>
              <a:rPr lang="en-US" altLang="en-US" dirty="0" smtClean="0"/>
              <a:t>our AES stages are discussed</a:t>
            </a:r>
          </a:p>
          <a:p>
            <a:pPr lvl="2">
              <a:buFont typeface="Arial" charset="0"/>
              <a:buChar char="•"/>
              <a:defRPr/>
            </a:pPr>
            <a:r>
              <a:rPr lang="en-US" sz="2800" dirty="0"/>
              <a:t>Substitute bytes</a:t>
            </a:r>
          </a:p>
          <a:p>
            <a:pPr lvl="2">
              <a:buFont typeface="Arial" charset="0"/>
              <a:buChar char="•"/>
              <a:defRPr/>
            </a:pPr>
            <a:r>
              <a:rPr lang="en-US" sz="2800" dirty="0"/>
              <a:t>Shift Rows</a:t>
            </a:r>
          </a:p>
          <a:p>
            <a:pPr lvl="2"/>
            <a:r>
              <a:rPr lang="en-US" altLang="en-US" sz="2800" dirty="0" err="1" smtClean="0"/>
              <a:t>MixColumns</a:t>
            </a:r>
            <a:endParaRPr lang="en-US" altLang="en-US" sz="2800" dirty="0" smtClean="0"/>
          </a:p>
          <a:p>
            <a:pPr lvl="2"/>
            <a:r>
              <a:rPr lang="en-US" altLang="en-US" sz="2800" dirty="0" err="1" smtClean="0"/>
              <a:t>AddRoundKey</a:t>
            </a:r>
            <a:endParaRPr lang="en-AU" altLang="en-US" sz="2800" dirty="0" smtClean="0"/>
          </a:p>
          <a:p>
            <a:pPr lvl="1" eaLnBrk="1" hangingPunct="1"/>
            <a:r>
              <a:rPr lang="en-US" altLang="en-US" dirty="0" smtClean="0">
                <a:ea typeface="ＭＳ Ｐゴシック" pitchFamily="34" charset="-128"/>
              </a:rPr>
              <a:t>the key expansion</a:t>
            </a:r>
          </a:p>
          <a:p>
            <a:pPr lvl="1" eaLnBrk="1" hangingPunct="1"/>
            <a:r>
              <a:rPr lang="en-US" altLang="en-US" dirty="0" smtClean="0">
                <a:ea typeface="ＭＳ Ｐゴシック" pitchFamily="34" charset="-128"/>
              </a:rPr>
              <a:t>implementation aspects</a:t>
            </a:r>
          </a:p>
          <a:p>
            <a:pPr lvl="1" eaLnBrk="1" hangingPunct="1"/>
            <a:endParaRPr lang="en-US" altLang="en-US" dirty="0" smtClean="0">
              <a:ea typeface="ＭＳ Ｐゴシック" pitchFamily="34" charset="-128"/>
            </a:endParaRPr>
          </a:p>
          <a:p>
            <a:pPr lvl="1" eaLnBrk="1" hangingPunct="1"/>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F08EFFAE-351D-49CC-A637-11F95DA137AB}" type="slidenum">
              <a:rPr lang="en-US" altLang="en-US" smtClean="0"/>
              <a:pPr>
                <a:defRPr/>
              </a:pPr>
              <a:t>58</a:t>
            </a:fld>
            <a:endParaRPr lang="en-US" altLang="en-US"/>
          </a:p>
        </p:txBody>
      </p:sp>
    </p:spTree>
    <p:extLst>
      <p:ext uri="{BB962C8B-B14F-4D97-AF65-F5344CB8AC3E}">
        <p14:creationId xmlns:p14="http://schemas.microsoft.com/office/powerpoint/2010/main" xmlns="" val="102063974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AU" altLang="en-US" smtClean="0"/>
              <a:t>The AES Cipher - Rijndael </a:t>
            </a:r>
          </a:p>
        </p:txBody>
      </p:sp>
      <p:sp>
        <p:nvSpPr>
          <p:cNvPr id="40963" name="Rectangle 3"/>
          <p:cNvSpPr>
            <a:spLocks noGrp="1" noChangeArrowheads="1"/>
          </p:cNvSpPr>
          <p:nvPr>
            <p:ph idx="1"/>
          </p:nvPr>
        </p:nvSpPr>
        <p:spPr/>
        <p:txBody>
          <a:bodyPr/>
          <a:lstStyle/>
          <a:p>
            <a:pPr eaLnBrk="1" hangingPunct="1">
              <a:lnSpc>
                <a:spcPct val="90000"/>
              </a:lnSpc>
            </a:pPr>
            <a:r>
              <a:rPr lang="en-AU" altLang="en-US" sz="2800" smtClean="0">
                <a:ea typeface="ＭＳ Ｐゴシック" pitchFamily="34" charset="-128"/>
              </a:rPr>
              <a:t>designed by Rijmen-Daemen in Belgium </a:t>
            </a:r>
          </a:p>
          <a:p>
            <a:pPr eaLnBrk="1" hangingPunct="1">
              <a:lnSpc>
                <a:spcPct val="90000"/>
              </a:lnSpc>
            </a:pPr>
            <a:r>
              <a:rPr lang="en-AU" altLang="en-US" sz="2800" smtClean="0">
                <a:ea typeface="ＭＳ Ｐゴシック" pitchFamily="34" charset="-128"/>
              </a:rPr>
              <a:t>has 128/192/256 bit keys, 128 bit data </a:t>
            </a:r>
          </a:p>
          <a:p>
            <a:pPr eaLnBrk="1" hangingPunct="1">
              <a:lnSpc>
                <a:spcPct val="90000"/>
              </a:lnSpc>
            </a:pPr>
            <a:r>
              <a:rPr lang="en-AU" altLang="en-US" sz="2800" smtClean="0">
                <a:ea typeface="ＭＳ Ｐゴシック" pitchFamily="34" charset="-128"/>
              </a:rPr>
              <a:t>an </a:t>
            </a:r>
            <a:r>
              <a:rPr lang="en-AU" altLang="en-US" sz="2800" b="1" smtClean="0">
                <a:ea typeface="ＭＳ Ｐゴシック" pitchFamily="34" charset="-128"/>
              </a:rPr>
              <a:t>iterative</a:t>
            </a:r>
            <a:r>
              <a:rPr lang="en-AU" altLang="en-US" sz="2800" smtClean="0">
                <a:ea typeface="ＭＳ Ｐゴシック" pitchFamily="34" charset="-128"/>
              </a:rPr>
              <a:t> rather than </a:t>
            </a:r>
            <a:r>
              <a:rPr lang="en-AU" altLang="en-US" sz="2800" b="1" smtClean="0">
                <a:ea typeface="ＭＳ Ｐゴシック" pitchFamily="34" charset="-128"/>
              </a:rPr>
              <a:t>feistel</a:t>
            </a:r>
            <a:r>
              <a:rPr lang="en-AU" altLang="en-US" sz="2800" smtClean="0">
                <a:ea typeface="ＭＳ Ｐゴシック" pitchFamily="34" charset="-128"/>
              </a:rPr>
              <a:t> cipher</a:t>
            </a:r>
          </a:p>
          <a:p>
            <a:pPr lvl="1" eaLnBrk="1" hangingPunct="1">
              <a:lnSpc>
                <a:spcPct val="90000"/>
              </a:lnSpc>
            </a:pPr>
            <a:r>
              <a:rPr lang="en-US" altLang="en-US" sz="2400" smtClean="0">
                <a:ea typeface="ＭＳ Ｐゴシック" pitchFamily="34" charset="-128"/>
              </a:rPr>
              <a:t>processes </a:t>
            </a:r>
            <a:r>
              <a:rPr lang="en-AU" altLang="en-US" sz="2400" smtClean="0">
                <a:ea typeface="ＭＳ Ｐゴシック" pitchFamily="34" charset="-128"/>
              </a:rPr>
              <a:t>data as block of 4 columns of 4 bytes</a:t>
            </a:r>
          </a:p>
          <a:p>
            <a:pPr lvl="1" eaLnBrk="1" hangingPunct="1">
              <a:lnSpc>
                <a:spcPct val="90000"/>
              </a:lnSpc>
            </a:pPr>
            <a:r>
              <a:rPr lang="en-US" altLang="en-US" sz="2400" smtClean="0">
                <a:ea typeface="ＭＳ Ｐゴシック" pitchFamily="34" charset="-128"/>
              </a:rPr>
              <a:t>operates on entire data block in every round</a:t>
            </a:r>
            <a:endParaRPr lang="en-AU" altLang="en-US" sz="2400" smtClean="0">
              <a:ea typeface="ＭＳ Ｐゴシック" pitchFamily="34" charset="-128"/>
            </a:endParaRPr>
          </a:p>
          <a:p>
            <a:pPr eaLnBrk="1" hangingPunct="1">
              <a:lnSpc>
                <a:spcPct val="90000"/>
              </a:lnSpc>
            </a:pPr>
            <a:r>
              <a:rPr lang="en-US" altLang="en-US" sz="2800" smtClean="0">
                <a:ea typeface="ＭＳ Ｐゴシック" pitchFamily="34" charset="-128"/>
              </a:rPr>
              <a:t>designed to be:</a:t>
            </a:r>
          </a:p>
          <a:p>
            <a:pPr lvl="1" eaLnBrk="1" hangingPunct="1">
              <a:lnSpc>
                <a:spcPct val="90000"/>
              </a:lnSpc>
            </a:pPr>
            <a:r>
              <a:rPr lang="en-US" altLang="en-US" sz="2400" smtClean="0">
                <a:ea typeface="ＭＳ Ｐゴシック" pitchFamily="34" charset="-128"/>
              </a:rPr>
              <a:t>resistant against known attacks</a:t>
            </a:r>
          </a:p>
          <a:p>
            <a:pPr lvl="1" eaLnBrk="1" hangingPunct="1">
              <a:lnSpc>
                <a:spcPct val="90000"/>
              </a:lnSpc>
            </a:pPr>
            <a:r>
              <a:rPr lang="en-US" altLang="en-US" sz="2400" smtClean="0">
                <a:ea typeface="ＭＳ Ｐゴシック" pitchFamily="34" charset="-128"/>
              </a:rPr>
              <a:t>speed and code compactness on many CPUs</a:t>
            </a:r>
          </a:p>
          <a:p>
            <a:pPr lvl="1" eaLnBrk="1" hangingPunct="1">
              <a:lnSpc>
                <a:spcPct val="90000"/>
              </a:lnSpc>
            </a:pPr>
            <a:r>
              <a:rPr lang="en-US" altLang="en-US" sz="2400" smtClean="0">
                <a:ea typeface="ＭＳ Ｐゴシック" pitchFamily="34" charset="-128"/>
              </a:rPr>
              <a:t>design simplicity</a:t>
            </a:r>
            <a:endParaRPr lang="en-AU" altLang="en-US" sz="2400" smtClean="0">
              <a:ea typeface="ＭＳ Ｐゴシック" pitchFamily="34" charset="-128"/>
            </a:endParaRPr>
          </a:p>
          <a:p>
            <a:pPr eaLnBrk="1" hangingPunct="1">
              <a:lnSpc>
                <a:spcPct val="90000"/>
              </a:lnSpc>
            </a:pP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AEFCCC34-3008-49A8-8D21-7CB09DD554DB}" type="slidenum">
              <a:rPr lang="en-US" altLang="en-US" smtClean="0"/>
              <a:pPr>
                <a:defRPr/>
              </a:pPr>
              <a:t>59</a:t>
            </a:fld>
            <a:endParaRPr lang="en-US" altLang="en-US"/>
          </a:p>
        </p:txBody>
      </p:sp>
    </p:spTree>
    <p:extLst>
      <p:ext uri="{BB962C8B-B14F-4D97-AF65-F5344CB8AC3E}">
        <p14:creationId xmlns:p14="http://schemas.microsoft.com/office/powerpoint/2010/main" xmlns="" val="38924130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28600" y="990600"/>
            <a:ext cx="3505200" cy="4522788"/>
          </a:xfrm>
        </p:spPr>
        <p:txBody>
          <a:bodyPr/>
          <a:lstStyle/>
          <a:p>
            <a:pPr eaLnBrk="1" hangingPunct="1"/>
            <a:r>
              <a:rPr lang="en-AU" altLang="en-US" smtClean="0"/>
              <a:t>AES Encryption Process</a:t>
            </a:r>
          </a:p>
        </p:txBody>
      </p:sp>
      <p:pic>
        <p:nvPicPr>
          <p:cNvPr id="41987"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0" y="228600"/>
            <a:ext cx="4662488" cy="6356350"/>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C2BB3A73-07F7-4B3F-95C5-AF337DA14D0B}" type="slidenum">
              <a:rPr lang="en-US" altLang="en-US" smtClean="0"/>
              <a:pPr>
                <a:defRPr/>
              </a:pPr>
              <a:t>60</a:t>
            </a:fld>
            <a:endParaRPr lang="en-US" altLang="en-US"/>
          </a:p>
        </p:txBody>
      </p:sp>
    </p:spTree>
    <p:extLst>
      <p:ext uri="{BB962C8B-B14F-4D97-AF65-F5344CB8AC3E}">
        <p14:creationId xmlns:p14="http://schemas.microsoft.com/office/powerpoint/2010/main" xmlns="" val="32803840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AU" altLang="en-US" smtClean="0"/>
              <a:t>AES Structure</a:t>
            </a:r>
          </a:p>
        </p:txBody>
      </p:sp>
      <p:sp>
        <p:nvSpPr>
          <p:cNvPr id="43011" name="Rectangle 3"/>
          <p:cNvSpPr>
            <a:spLocks noGrp="1" noChangeArrowheads="1"/>
          </p:cNvSpPr>
          <p:nvPr>
            <p:ph idx="1"/>
          </p:nvPr>
        </p:nvSpPr>
        <p:spPr>
          <a:xfrm>
            <a:off x="457200" y="1371600"/>
            <a:ext cx="8229600" cy="5257800"/>
          </a:xfrm>
        </p:spPr>
        <p:txBody>
          <a:bodyPr/>
          <a:lstStyle/>
          <a:p>
            <a:pPr eaLnBrk="1" hangingPunct="1">
              <a:buFont typeface="Wingdings" pitchFamily="2" charset="2"/>
              <a:buChar char="Ø"/>
            </a:pPr>
            <a:r>
              <a:rPr lang="en-US" altLang="en-US" sz="2800" smtClean="0"/>
              <a:t>The input to the AES encryption and decryption algorithms is a single 128-bit block</a:t>
            </a:r>
          </a:p>
          <a:p>
            <a:pPr eaLnBrk="1" hangingPunct="1">
              <a:buFont typeface="Wingdings" pitchFamily="2" charset="2"/>
              <a:buChar char="Ø"/>
            </a:pPr>
            <a:endParaRPr lang="en-US" altLang="en-US" sz="2800" smtClean="0"/>
          </a:p>
          <a:p>
            <a:pPr eaLnBrk="1" hangingPunct="1">
              <a:buFont typeface="Wingdings" pitchFamily="2" charset="2"/>
              <a:buChar char="Ø"/>
            </a:pPr>
            <a:r>
              <a:rPr lang="en-US" altLang="en-US" sz="2800" smtClean="0"/>
              <a:t>depicted in FIPS PUB 197, as a square matrix of bytes </a:t>
            </a:r>
          </a:p>
          <a:p>
            <a:pPr eaLnBrk="1" hangingPunct="1">
              <a:buFont typeface="Wingdings" pitchFamily="2" charset="2"/>
              <a:buChar char="Ø"/>
            </a:pPr>
            <a:endParaRPr lang="en-US" altLang="en-US" sz="2800" smtClean="0"/>
          </a:p>
          <a:p>
            <a:pPr eaLnBrk="1" hangingPunct="1">
              <a:buFont typeface="Wingdings" pitchFamily="2" charset="2"/>
              <a:buChar char="Ø"/>
            </a:pPr>
            <a:r>
              <a:rPr lang="en-US" altLang="en-US" sz="2800" smtClean="0"/>
              <a:t>This block is copied into the State array</a:t>
            </a:r>
          </a:p>
          <a:p>
            <a:pPr eaLnBrk="1" hangingPunct="1">
              <a:buFont typeface="Wingdings" pitchFamily="2" charset="2"/>
              <a:buChar char="Ø"/>
            </a:pPr>
            <a:endParaRPr lang="en-US" altLang="en-US" sz="2800" smtClean="0"/>
          </a:p>
          <a:p>
            <a:pPr eaLnBrk="1" hangingPunct="1">
              <a:buFont typeface="Wingdings" pitchFamily="2" charset="2"/>
              <a:buChar char="Ø"/>
            </a:pPr>
            <a:r>
              <a:rPr lang="en-US" altLang="en-US" sz="2800" smtClean="0"/>
              <a:t>which is modified at each stage of encryption or decryption</a:t>
            </a:r>
          </a:p>
        </p:txBody>
      </p:sp>
      <p:sp>
        <p:nvSpPr>
          <p:cNvPr id="2" name="Slide Number Placeholder 1"/>
          <p:cNvSpPr>
            <a:spLocks noGrp="1"/>
          </p:cNvSpPr>
          <p:nvPr>
            <p:ph type="sldNum" sz="quarter" idx="12"/>
          </p:nvPr>
        </p:nvSpPr>
        <p:spPr/>
        <p:txBody>
          <a:bodyPr/>
          <a:lstStyle/>
          <a:p>
            <a:pPr>
              <a:defRPr/>
            </a:pPr>
            <a:fld id="{C41C0411-FA02-46F6-B9DA-844C2786A5B4}" type="slidenum">
              <a:rPr lang="en-US" altLang="en-US" smtClean="0"/>
              <a:pPr>
                <a:defRPr/>
              </a:pPr>
              <a:t>61</a:t>
            </a:fld>
            <a:endParaRPr lang="en-US" altLang="en-US"/>
          </a:p>
        </p:txBody>
      </p:sp>
    </p:spTree>
    <p:extLst>
      <p:ext uri="{BB962C8B-B14F-4D97-AF65-F5344CB8AC3E}">
        <p14:creationId xmlns:p14="http://schemas.microsoft.com/office/powerpoint/2010/main" xmlns="" val="34805538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AU" altLang="en-US" smtClean="0"/>
              <a:t>AES Structure</a:t>
            </a:r>
          </a:p>
        </p:txBody>
      </p:sp>
      <p:sp>
        <p:nvSpPr>
          <p:cNvPr id="7171" name="Rectangle 3"/>
          <p:cNvSpPr>
            <a:spLocks noGrp="1" noChangeArrowheads="1"/>
          </p:cNvSpPr>
          <p:nvPr>
            <p:ph idx="1"/>
          </p:nvPr>
        </p:nvSpPr>
        <p:spPr>
          <a:xfrm>
            <a:off x="457200" y="1371600"/>
            <a:ext cx="8229600" cy="5257800"/>
          </a:xfrm>
        </p:spPr>
        <p:txBody>
          <a:bodyPr/>
          <a:lstStyle/>
          <a:p>
            <a:pPr eaLnBrk="1" hangingPunct="1">
              <a:buFont typeface="Wingdings" pitchFamily="2" charset="2"/>
              <a:buChar char="Ø"/>
              <a:defRPr/>
            </a:pPr>
            <a:r>
              <a:rPr lang="en-US" altLang="en-US" sz="2800" dirty="0" smtClean="0"/>
              <a:t>After the final stage, State is copied to an output</a:t>
            </a:r>
          </a:p>
          <a:p>
            <a:pPr eaLnBrk="1" hangingPunct="1">
              <a:buFont typeface="Wingdings" pitchFamily="2" charset="2"/>
              <a:buChar char="Ø"/>
              <a:defRPr/>
            </a:pPr>
            <a:endParaRPr lang="en-US" altLang="en-US" sz="2800" dirty="0" smtClean="0"/>
          </a:p>
          <a:p>
            <a:pPr eaLnBrk="1" hangingPunct="1">
              <a:buFont typeface="Wingdings" pitchFamily="2" charset="2"/>
              <a:buChar char="Ø"/>
              <a:defRPr/>
            </a:pPr>
            <a:r>
              <a:rPr lang="en-US" altLang="en-US" sz="2800" dirty="0" smtClean="0"/>
              <a:t>The key is expanded into 44/52/60 lots of 32-bit words</a:t>
            </a:r>
          </a:p>
          <a:p>
            <a:pPr eaLnBrk="1" hangingPunct="1">
              <a:buFont typeface="Wingdings" pitchFamily="2" charset="2"/>
              <a:buChar char="Ø"/>
              <a:defRPr/>
            </a:pPr>
            <a:endParaRPr lang="en-US" altLang="en-US" sz="2800" dirty="0" smtClean="0"/>
          </a:p>
          <a:p>
            <a:pPr eaLnBrk="1" hangingPunct="1">
              <a:buFont typeface="Wingdings" pitchFamily="2" charset="2"/>
              <a:buChar char="Ø"/>
              <a:defRPr/>
            </a:pPr>
            <a:r>
              <a:rPr lang="en-US" altLang="en-US" sz="2800" dirty="0" smtClean="0"/>
              <a:t>with 4 used in each round</a:t>
            </a:r>
          </a:p>
          <a:p>
            <a:pPr eaLnBrk="1" hangingPunct="1">
              <a:buFont typeface="Wingdings" pitchFamily="2" charset="2"/>
              <a:buChar char="Ø"/>
              <a:defRPr/>
            </a:pPr>
            <a:endParaRPr lang="en-US" altLang="en-US" sz="2800" dirty="0" smtClean="0"/>
          </a:p>
          <a:p>
            <a:pPr eaLnBrk="1" hangingPunct="1">
              <a:buFont typeface="Wingdings" pitchFamily="2" charset="2"/>
              <a:buChar char="Ø"/>
              <a:defRPr/>
            </a:pPr>
            <a:r>
              <a:rPr lang="en-US" altLang="en-US" sz="2800" dirty="0" smtClean="0"/>
              <a:t>The ordering of bytes within a matrix is by column</a:t>
            </a:r>
          </a:p>
          <a:p>
            <a:pPr marL="0" indent="0" eaLnBrk="1" hangingPunct="1">
              <a:buFont typeface="Arial" pitchFamily="34" charset="0"/>
              <a:buNone/>
              <a:defRPr/>
            </a:pPr>
            <a:r>
              <a:rPr lang="en-US" altLang="en-US" sz="2800" dirty="0" smtClean="0"/>
              <a:t> </a:t>
            </a:r>
          </a:p>
        </p:txBody>
      </p:sp>
      <p:sp>
        <p:nvSpPr>
          <p:cNvPr id="2" name="Slide Number Placeholder 1"/>
          <p:cNvSpPr>
            <a:spLocks noGrp="1"/>
          </p:cNvSpPr>
          <p:nvPr>
            <p:ph type="sldNum" sz="quarter" idx="12"/>
          </p:nvPr>
        </p:nvSpPr>
        <p:spPr/>
        <p:txBody>
          <a:bodyPr/>
          <a:lstStyle/>
          <a:p>
            <a:pPr>
              <a:defRPr/>
            </a:pPr>
            <a:fld id="{BF1D20AE-5D71-4217-84BC-1BA5056F248D}" type="slidenum">
              <a:rPr lang="en-US" altLang="en-US" smtClean="0"/>
              <a:pPr>
                <a:defRPr/>
              </a:pPr>
              <a:t>62</a:t>
            </a:fld>
            <a:endParaRPr lang="en-US" altLang="en-US"/>
          </a:p>
        </p:txBody>
      </p:sp>
    </p:spTree>
    <p:extLst>
      <p:ext uri="{BB962C8B-B14F-4D97-AF65-F5344CB8AC3E}">
        <p14:creationId xmlns:p14="http://schemas.microsoft.com/office/powerpoint/2010/main" xmlns="" val="186762089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AU" altLang="en-US" smtClean="0"/>
              <a:t>AES Structure</a:t>
            </a:r>
          </a:p>
        </p:txBody>
      </p:sp>
      <p:sp>
        <p:nvSpPr>
          <p:cNvPr id="45059" name="Rectangle 3"/>
          <p:cNvSpPr>
            <a:spLocks noGrp="1" noChangeArrowheads="1"/>
          </p:cNvSpPr>
          <p:nvPr>
            <p:ph idx="1"/>
          </p:nvPr>
        </p:nvSpPr>
        <p:spPr>
          <a:xfrm>
            <a:off x="457200" y="1371600"/>
            <a:ext cx="8229600" cy="5257800"/>
          </a:xfrm>
        </p:spPr>
        <p:txBody>
          <a:bodyPr/>
          <a:lstStyle/>
          <a:p>
            <a:pPr eaLnBrk="1" hangingPunct="1">
              <a:buFont typeface="Wingdings" pitchFamily="2" charset="2"/>
              <a:buChar char="Ø"/>
            </a:pPr>
            <a:r>
              <a:rPr lang="en-US" altLang="en-US" sz="2800" smtClean="0"/>
              <a:t>So, for example, the first four bytes of a 128-bit plaintext input to the encryption cipher occupy the first column of the in matrix</a:t>
            </a:r>
          </a:p>
          <a:p>
            <a:pPr eaLnBrk="1" hangingPunct="1">
              <a:buFont typeface="Wingdings" pitchFamily="2" charset="2"/>
              <a:buChar char="Ø"/>
            </a:pPr>
            <a:endParaRPr lang="en-US" altLang="en-US" sz="2800" smtClean="0"/>
          </a:p>
          <a:p>
            <a:pPr eaLnBrk="1" hangingPunct="1">
              <a:buFont typeface="Wingdings" pitchFamily="2" charset="2"/>
              <a:buChar char="Ø"/>
            </a:pPr>
            <a:r>
              <a:rPr lang="en-US" altLang="en-US" sz="2800" smtClean="0"/>
              <a:t>the second four bytes occupy the second column, and so on</a:t>
            </a:r>
          </a:p>
          <a:p>
            <a:pPr eaLnBrk="1" hangingPunct="1">
              <a:buFont typeface="Wingdings" pitchFamily="2" charset="2"/>
              <a:buChar char="Ø"/>
            </a:pPr>
            <a:endParaRPr lang="en-US" altLang="en-US" sz="2800" smtClean="0"/>
          </a:p>
          <a:p>
            <a:pPr eaLnBrk="1" hangingPunct="1">
              <a:buFont typeface="Wingdings" pitchFamily="2" charset="2"/>
              <a:buChar char="Ø"/>
            </a:pPr>
            <a:r>
              <a:rPr lang="en-US" altLang="en-US" sz="2800" smtClean="0"/>
              <a:t>Similarly, the first four bytes of the expanded key, which form a word, occupy the first column of the w matrix</a:t>
            </a:r>
          </a:p>
        </p:txBody>
      </p:sp>
      <p:sp>
        <p:nvSpPr>
          <p:cNvPr id="2" name="Slide Number Placeholder 1"/>
          <p:cNvSpPr>
            <a:spLocks noGrp="1"/>
          </p:cNvSpPr>
          <p:nvPr>
            <p:ph type="sldNum" sz="quarter" idx="12"/>
          </p:nvPr>
        </p:nvSpPr>
        <p:spPr/>
        <p:txBody>
          <a:bodyPr/>
          <a:lstStyle/>
          <a:p>
            <a:pPr>
              <a:defRPr/>
            </a:pPr>
            <a:fld id="{1BF12A76-0701-488C-A153-4640B81914A7}" type="slidenum">
              <a:rPr lang="en-US" altLang="en-US" smtClean="0"/>
              <a:pPr>
                <a:defRPr/>
              </a:pPr>
              <a:t>63</a:t>
            </a:fld>
            <a:endParaRPr lang="en-US" altLang="en-US"/>
          </a:p>
        </p:txBody>
      </p:sp>
    </p:spTree>
    <p:extLst>
      <p:ext uri="{BB962C8B-B14F-4D97-AF65-F5344CB8AC3E}">
        <p14:creationId xmlns:p14="http://schemas.microsoft.com/office/powerpoint/2010/main" xmlns="" val="150733343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AU" altLang="en-US" smtClean="0"/>
              <a:t>AES Structure</a:t>
            </a:r>
          </a:p>
        </p:txBody>
      </p:sp>
      <p:sp>
        <p:nvSpPr>
          <p:cNvPr id="46083" name="Rectangle 3"/>
          <p:cNvSpPr>
            <a:spLocks noGrp="1" noChangeArrowheads="1"/>
          </p:cNvSpPr>
          <p:nvPr>
            <p:ph idx="1"/>
          </p:nvPr>
        </p:nvSpPr>
        <p:spPr>
          <a:xfrm>
            <a:off x="457200" y="1371600"/>
            <a:ext cx="8229600" cy="5257800"/>
          </a:xfrm>
        </p:spPr>
        <p:txBody>
          <a:bodyPr/>
          <a:lstStyle/>
          <a:p>
            <a:pPr eaLnBrk="1" hangingPunct="1">
              <a:buFont typeface="Wingdings" pitchFamily="2" charset="2"/>
              <a:buChar char="Ø"/>
            </a:pPr>
            <a:r>
              <a:rPr lang="en-US" altLang="en-US" sz="2800" smtClean="0"/>
              <a:t>The data computation then consists of an “add round key” step, then 9/11/13 rounds with all 4 steps</a:t>
            </a:r>
          </a:p>
          <a:p>
            <a:pPr eaLnBrk="1" hangingPunct="1">
              <a:buFont typeface="Wingdings" pitchFamily="2" charset="2"/>
              <a:buChar char="Ø"/>
            </a:pPr>
            <a:endParaRPr lang="en-US" altLang="en-US" sz="2000" smtClean="0"/>
          </a:p>
          <a:p>
            <a:pPr eaLnBrk="1" hangingPunct="1">
              <a:buFont typeface="Wingdings" pitchFamily="2" charset="2"/>
              <a:buChar char="Ø"/>
            </a:pPr>
            <a:r>
              <a:rPr lang="en-US" altLang="en-US" sz="2800" smtClean="0"/>
              <a:t>and a final 10</a:t>
            </a:r>
            <a:r>
              <a:rPr lang="en-US" altLang="en-US" sz="2800" baseline="30000" smtClean="0"/>
              <a:t>th</a:t>
            </a:r>
            <a:r>
              <a:rPr lang="en-US" altLang="en-US" sz="2800" smtClean="0"/>
              <a:t> /12</a:t>
            </a:r>
            <a:r>
              <a:rPr lang="en-US" altLang="en-US" sz="2800" baseline="30000" smtClean="0"/>
              <a:t>th</a:t>
            </a:r>
            <a:r>
              <a:rPr lang="en-US" altLang="en-US" sz="2800" smtClean="0"/>
              <a:t> /14</a:t>
            </a:r>
            <a:r>
              <a:rPr lang="en-US" altLang="en-US" sz="2800" baseline="30000" smtClean="0"/>
              <a:t>th</a:t>
            </a:r>
            <a:r>
              <a:rPr lang="en-US" altLang="en-US" sz="2800" smtClean="0"/>
              <a:t>  step of byte subs + mix cols + add round key</a:t>
            </a:r>
          </a:p>
          <a:p>
            <a:pPr eaLnBrk="1" hangingPunct="1">
              <a:buFont typeface="Wingdings" pitchFamily="2" charset="2"/>
              <a:buChar char="Ø"/>
            </a:pPr>
            <a:endParaRPr lang="en-US" altLang="en-US" sz="1600" smtClean="0"/>
          </a:p>
          <a:p>
            <a:pPr eaLnBrk="1" hangingPunct="1">
              <a:buFont typeface="Wingdings" pitchFamily="2" charset="2"/>
              <a:buChar char="Ø"/>
            </a:pPr>
            <a:r>
              <a:rPr lang="en-US" altLang="en-US" sz="2800" smtClean="0"/>
              <a:t>This can be viewed as alternating XOR key &amp; scramble data bytes operations</a:t>
            </a:r>
          </a:p>
          <a:p>
            <a:pPr eaLnBrk="1" hangingPunct="1">
              <a:buFont typeface="Wingdings" pitchFamily="2" charset="2"/>
              <a:buChar char="Ø"/>
            </a:pPr>
            <a:endParaRPr lang="en-US" altLang="en-US" sz="1600" smtClean="0"/>
          </a:p>
          <a:p>
            <a:pPr eaLnBrk="1" hangingPunct="1">
              <a:buFont typeface="Wingdings" pitchFamily="2" charset="2"/>
              <a:buChar char="Ø"/>
            </a:pPr>
            <a:r>
              <a:rPr lang="en-US" altLang="en-US" sz="2800" smtClean="0"/>
              <a:t>All of the steps are easily reversed, and can be efficiently implemented using XOR’s &amp; table lookups</a:t>
            </a:r>
          </a:p>
          <a:p>
            <a:pPr eaLnBrk="1" hangingPunct="1">
              <a:buFont typeface="Wingdings" pitchFamily="2" charset="2"/>
              <a:buChar char="Ø"/>
            </a:pPr>
            <a:endParaRPr lang="en-US" altLang="en-US" sz="2800" smtClean="0"/>
          </a:p>
        </p:txBody>
      </p:sp>
      <p:sp>
        <p:nvSpPr>
          <p:cNvPr id="2" name="Slide Number Placeholder 1"/>
          <p:cNvSpPr>
            <a:spLocks noGrp="1"/>
          </p:cNvSpPr>
          <p:nvPr>
            <p:ph type="sldNum" sz="quarter" idx="12"/>
          </p:nvPr>
        </p:nvSpPr>
        <p:spPr/>
        <p:txBody>
          <a:bodyPr/>
          <a:lstStyle/>
          <a:p>
            <a:pPr>
              <a:defRPr/>
            </a:pPr>
            <a:fld id="{8028A723-FE88-4C78-8EB8-5FA295CFBE4C}" type="slidenum">
              <a:rPr lang="en-US" altLang="en-US" smtClean="0"/>
              <a:pPr>
                <a:defRPr/>
              </a:pPr>
              <a:t>64</a:t>
            </a:fld>
            <a:endParaRPr lang="en-US" altLang="en-US"/>
          </a:p>
        </p:txBody>
      </p:sp>
    </p:spTree>
    <p:extLst>
      <p:ext uri="{BB962C8B-B14F-4D97-AF65-F5344CB8AC3E}">
        <p14:creationId xmlns:p14="http://schemas.microsoft.com/office/powerpoint/2010/main" xmlns="" val="41086842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AU" altLang="en-US" smtClean="0"/>
              <a:t>AES Structure</a:t>
            </a:r>
          </a:p>
        </p:txBody>
      </p:sp>
      <p:sp>
        <p:nvSpPr>
          <p:cNvPr id="47107" name="Rectangle 3"/>
          <p:cNvSpPr>
            <a:spLocks noGrp="1" noChangeArrowheads="1"/>
          </p:cNvSpPr>
          <p:nvPr>
            <p:ph idx="1"/>
          </p:nvPr>
        </p:nvSpPr>
        <p:spPr>
          <a:xfrm>
            <a:off x="457200" y="1371600"/>
            <a:ext cx="8229600" cy="5257800"/>
          </a:xfrm>
        </p:spPr>
        <p:txBody>
          <a:bodyPr/>
          <a:lstStyle/>
          <a:p>
            <a:pPr eaLnBrk="1" hangingPunct="1">
              <a:buFont typeface="Wingdings" pitchFamily="2" charset="2"/>
              <a:buChar char="Ø"/>
            </a:pPr>
            <a:r>
              <a:rPr lang="en-US" altLang="en-US" sz="2800" smtClean="0"/>
              <a:t>data block of </a:t>
            </a:r>
            <a:r>
              <a:rPr lang="en-AU" altLang="en-US" sz="2800" smtClean="0"/>
              <a:t>4 columns of 4 bytes is state</a:t>
            </a:r>
          </a:p>
          <a:p>
            <a:pPr eaLnBrk="1" hangingPunct="1">
              <a:buFont typeface="Wingdings" pitchFamily="2" charset="2"/>
              <a:buChar char="Ø"/>
            </a:pPr>
            <a:r>
              <a:rPr lang="en-AU" altLang="en-US" sz="2800" smtClean="0"/>
              <a:t>key is expanded to array of words</a:t>
            </a:r>
          </a:p>
          <a:p>
            <a:pPr eaLnBrk="1" hangingPunct="1">
              <a:buFont typeface="Wingdings" pitchFamily="2" charset="2"/>
              <a:buChar char="Ø"/>
            </a:pPr>
            <a:r>
              <a:rPr lang="en-AU" altLang="en-US" sz="2800" smtClean="0"/>
              <a:t>has 9/11/13 rounds in which state undergoes: </a:t>
            </a:r>
          </a:p>
          <a:p>
            <a:pPr lvl="1" eaLnBrk="1" hangingPunct="1">
              <a:buFont typeface="Wingdings" pitchFamily="2" charset="2"/>
              <a:buChar char="l"/>
            </a:pPr>
            <a:r>
              <a:rPr lang="en-AU" altLang="en-US" sz="2400" smtClean="0">
                <a:ea typeface="ＭＳ Ｐゴシック" pitchFamily="34" charset="-128"/>
              </a:rPr>
              <a:t>byte substitution (1 S-box used on every byte) </a:t>
            </a:r>
          </a:p>
          <a:p>
            <a:pPr lvl="1" eaLnBrk="1" hangingPunct="1">
              <a:buFont typeface="Wingdings" pitchFamily="2" charset="2"/>
              <a:buChar char="l"/>
            </a:pPr>
            <a:r>
              <a:rPr lang="en-AU" altLang="en-US" sz="2400" smtClean="0">
                <a:ea typeface="ＭＳ Ｐゴシック" pitchFamily="34" charset="-128"/>
              </a:rPr>
              <a:t>shift rows (permute bytes between groups/columns) </a:t>
            </a:r>
          </a:p>
          <a:p>
            <a:pPr lvl="1" eaLnBrk="1" hangingPunct="1">
              <a:buFont typeface="Wingdings" pitchFamily="2" charset="2"/>
              <a:buChar char="l"/>
            </a:pPr>
            <a:r>
              <a:rPr lang="en-AU" altLang="en-US" sz="2400" smtClean="0">
                <a:ea typeface="ＭＳ Ｐゴシック" pitchFamily="34" charset="-128"/>
              </a:rPr>
              <a:t>mix columns (subs using matrix multiply of groups) </a:t>
            </a:r>
          </a:p>
          <a:p>
            <a:pPr lvl="1" eaLnBrk="1" hangingPunct="1">
              <a:buFont typeface="Wingdings" pitchFamily="2" charset="2"/>
              <a:buChar char="l"/>
            </a:pPr>
            <a:r>
              <a:rPr lang="en-AU" altLang="en-US" sz="2400" smtClean="0">
                <a:ea typeface="ＭＳ Ｐゴシック" pitchFamily="34" charset="-128"/>
              </a:rPr>
              <a:t>add round key (XOR state with key material)</a:t>
            </a:r>
          </a:p>
          <a:p>
            <a:pPr lvl="1" eaLnBrk="1" hangingPunct="1">
              <a:buFont typeface="Wingdings" pitchFamily="2" charset="2"/>
              <a:buChar char="l"/>
            </a:pPr>
            <a:r>
              <a:rPr lang="en-AU" altLang="en-US" sz="2400" smtClean="0">
                <a:ea typeface="ＭＳ Ｐゴシック" pitchFamily="34" charset="-128"/>
              </a:rPr>
              <a:t>view as alternating XOR key &amp; scramble data bytes</a:t>
            </a:r>
          </a:p>
          <a:p>
            <a:pPr eaLnBrk="1" hangingPunct="1">
              <a:buFont typeface="Wingdings" pitchFamily="2" charset="2"/>
              <a:buChar char="Ø"/>
            </a:pPr>
            <a:r>
              <a:rPr lang="en-AU" altLang="en-US" sz="2800" smtClean="0"/>
              <a:t>initial XOR key material &amp; incomplete last round</a:t>
            </a:r>
          </a:p>
          <a:p>
            <a:pPr eaLnBrk="1" hangingPunct="1">
              <a:buFont typeface="Wingdings" pitchFamily="2" charset="2"/>
              <a:buChar char="Ø"/>
            </a:pPr>
            <a:r>
              <a:rPr lang="en-AU" altLang="en-US" sz="2800" smtClean="0"/>
              <a:t>with fast XOR &amp; table lookup implementation</a:t>
            </a:r>
          </a:p>
        </p:txBody>
      </p:sp>
      <p:sp>
        <p:nvSpPr>
          <p:cNvPr id="2" name="Slide Number Placeholder 1"/>
          <p:cNvSpPr>
            <a:spLocks noGrp="1"/>
          </p:cNvSpPr>
          <p:nvPr>
            <p:ph type="sldNum" sz="quarter" idx="12"/>
          </p:nvPr>
        </p:nvSpPr>
        <p:spPr/>
        <p:txBody>
          <a:bodyPr/>
          <a:lstStyle/>
          <a:p>
            <a:pPr>
              <a:defRPr/>
            </a:pPr>
            <a:fld id="{7694D71C-DAA4-45BA-AB04-73A0F6132A6E}" type="slidenum">
              <a:rPr lang="en-US" altLang="en-US" smtClean="0"/>
              <a:pPr>
                <a:defRPr/>
              </a:pPr>
              <a:t>65</a:t>
            </a:fld>
            <a:endParaRPr lang="en-US" altLang="en-US"/>
          </a:p>
        </p:txBody>
      </p:sp>
    </p:spTree>
    <p:extLst>
      <p:ext uri="{BB962C8B-B14F-4D97-AF65-F5344CB8AC3E}">
        <p14:creationId xmlns:p14="http://schemas.microsoft.com/office/powerpoint/2010/main" xmlns="" val="129129081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rot="16200000">
            <a:off x="-3219450" y="2940050"/>
            <a:ext cx="8229600" cy="1143000"/>
          </a:xfrm>
        </p:spPr>
        <p:txBody>
          <a:bodyPr/>
          <a:lstStyle/>
          <a:p>
            <a:pPr eaLnBrk="1" hangingPunct="1"/>
            <a:r>
              <a:rPr lang="en-AU" altLang="en-US" smtClean="0"/>
              <a:t>AES Structure</a:t>
            </a:r>
          </a:p>
        </p:txBody>
      </p:sp>
      <p:pic>
        <p:nvPicPr>
          <p:cNvPr id="48131"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79613" y="188913"/>
            <a:ext cx="5075237" cy="6249987"/>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6B3587D0-22EB-4433-B8F3-6607D32A8075}" type="slidenum">
              <a:rPr lang="en-US" altLang="en-US" smtClean="0"/>
              <a:pPr>
                <a:defRPr/>
              </a:pPr>
              <a:t>66</a:t>
            </a:fld>
            <a:endParaRPr lang="en-US" altLang="en-US"/>
          </a:p>
        </p:txBody>
      </p:sp>
      <p:sp>
        <p:nvSpPr>
          <p:cNvPr id="48133" name="Rectangle 2"/>
          <p:cNvSpPr>
            <a:spLocks noChangeArrowheads="1"/>
          </p:cNvSpPr>
          <p:nvPr/>
        </p:nvSpPr>
        <p:spPr bwMode="auto">
          <a:xfrm>
            <a:off x="2484438" y="6488113"/>
            <a:ext cx="408305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en-US" sz="1600" b="1"/>
              <a:t>Figure 5.3 </a:t>
            </a:r>
            <a:r>
              <a:rPr lang="en-US" altLang="en-US" sz="1600"/>
              <a:t>AES Encryption and Decryption</a:t>
            </a:r>
          </a:p>
        </p:txBody>
      </p:sp>
    </p:spTree>
    <p:extLst>
      <p:ext uri="{BB962C8B-B14F-4D97-AF65-F5344CB8AC3E}">
        <p14:creationId xmlns:p14="http://schemas.microsoft.com/office/powerpoint/2010/main" xmlns="" val="32627159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AU" altLang="en-US" smtClean="0"/>
              <a:t>AES Structure</a:t>
            </a:r>
          </a:p>
        </p:txBody>
      </p:sp>
      <p:sp>
        <p:nvSpPr>
          <p:cNvPr id="2" name="Rectangle 1"/>
          <p:cNvSpPr/>
          <p:nvPr/>
        </p:nvSpPr>
        <p:spPr>
          <a:xfrm>
            <a:off x="611188" y="1341438"/>
            <a:ext cx="7777162" cy="3108325"/>
          </a:xfrm>
          <a:prstGeom prst="rect">
            <a:avLst/>
          </a:prstGeom>
        </p:spPr>
        <p:txBody>
          <a:bodyPr>
            <a:spAutoFit/>
          </a:bodyPr>
          <a:lstStyle/>
          <a:p>
            <a:pPr marL="457200" indent="-457200">
              <a:buFont typeface="Wingdings" panose="05000000000000000000" pitchFamily="2" charset="2"/>
              <a:buChar char="Ø"/>
              <a:defRPr/>
            </a:pPr>
            <a:r>
              <a:rPr lang="en-US" altLang="en-US" sz="2800" dirty="0">
                <a:latin typeface="+mn-lt"/>
                <a:cs typeface="Arial" pitchFamily="34" charset="0"/>
              </a:rPr>
              <a:t>Stallings Figure 5.3 shows the structure of AES in more detail</a:t>
            </a:r>
          </a:p>
          <a:p>
            <a:pPr marL="457200" indent="-457200">
              <a:buFont typeface="Wingdings" panose="05000000000000000000" pitchFamily="2" charset="2"/>
              <a:buChar char="Ø"/>
              <a:defRPr/>
            </a:pPr>
            <a:r>
              <a:rPr lang="en-US" altLang="en-US" sz="2800" dirty="0">
                <a:latin typeface="+mn-lt"/>
                <a:cs typeface="Arial" pitchFamily="34" charset="0"/>
              </a:rPr>
              <a:t>The cipher consists of N rounds, where the number of rounds depends on the key length: </a:t>
            </a:r>
          </a:p>
          <a:p>
            <a:pPr marL="914400" lvl="1" indent="-457200">
              <a:buFont typeface="Wingdings" panose="05000000000000000000" pitchFamily="2" charset="2"/>
              <a:buChar char="Ø"/>
              <a:defRPr/>
            </a:pPr>
            <a:r>
              <a:rPr lang="en-US" altLang="en-US" sz="2800" dirty="0">
                <a:latin typeface="+mn-lt"/>
                <a:cs typeface="Arial" pitchFamily="34" charset="0"/>
              </a:rPr>
              <a:t>10 rounds for a 16-byte key; </a:t>
            </a:r>
          </a:p>
          <a:p>
            <a:pPr marL="914400" lvl="1" indent="-457200">
              <a:buFont typeface="Wingdings" panose="05000000000000000000" pitchFamily="2" charset="2"/>
              <a:buChar char="Ø"/>
              <a:defRPr/>
            </a:pPr>
            <a:r>
              <a:rPr lang="en-US" altLang="en-US" sz="2800" dirty="0">
                <a:latin typeface="+mn-lt"/>
                <a:cs typeface="Arial" pitchFamily="34" charset="0"/>
              </a:rPr>
              <a:t>12 rounds for a 24-byte key;</a:t>
            </a:r>
          </a:p>
          <a:p>
            <a:pPr marL="914400" lvl="1" indent="-457200">
              <a:buFont typeface="Wingdings" panose="05000000000000000000" pitchFamily="2" charset="2"/>
              <a:buChar char="Ø"/>
              <a:defRPr/>
            </a:pPr>
            <a:r>
              <a:rPr lang="en-US" altLang="en-US" sz="2800" dirty="0">
                <a:latin typeface="+mn-lt"/>
                <a:cs typeface="Arial" pitchFamily="34" charset="0"/>
              </a:rPr>
              <a:t>and 14 rounds for a 32-byte key</a:t>
            </a:r>
          </a:p>
        </p:txBody>
      </p:sp>
      <p:sp>
        <p:nvSpPr>
          <p:cNvPr id="3" name="Slide Number Placeholder 2"/>
          <p:cNvSpPr>
            <a:spLocks noGrp="1"/>
          </p:cNvSpPr>
          <p:nvPr>
            <p:ph type="sldNum" sz="quarter" idx="12"/>
          </p:nvPr>
        </p:nvSpPr>
        <p:spPr/>
        <p:txBody>
          <a:bodyPr/>
          <a:lstStyle/>
          <a:p>
            <a:pPr>
              <a:defRPr/>
            </a:pPr>
            <a:fld id="{B4BB114A-F773-4F78-84DA-298CD7A18649}" type="slidenum">
              <a:rPr lang="en-US" altLang="en-US" smtClean="0"/>
              <a:pPr>
                <a:defRPr/>
              </a:pPr>
              <a:t>67</a:t>
            </a:fld>
            <a:endParaRPr lang="en-US" altLang="en-US"/>
          </a:p>
        </p:txBody>
      </p:sp>
    </p:spTree>
    <p:extLst>
      <p:ext uri="{BB962C8B-B14F-4D97-AF65-F5344CB8AC3E}">
        <p14:creationId xmlns:p14="http://schemas.microsoft.com/office/powerpoint/2010/main" xmlns="" val="76415670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AU" altLang="en-US" smtClean="0"/>
              <a:t>AES Structure</a:t>
            </a:r>
          </a:p>
        </p:txBody>
      </p:sp>
      <p:sp>
        <p:nvSpPr>
          <p:cNvPr id="2" name="Rectangle 1"/>
          <p:cNvSpPr/>
          <p:nvPr/>
        </p:nvSpPr>
        <p:spPr>
          <a:xfrm>
            <a:off x="611188" y="1341438"/>
            <a:ext cx="7777162" cy="3108325"/>
          </a:xfrm>
          <a:prstGeom prst="rect">
            <a:avLst/>
          </a:prstGeom>
        </p:spPr>
        <p:txBody>
          <a:bodyPr>
            <a:spAutoFit/>
          </a:bodyPr>
          <a:lstStyle/>
          <a:p>
            <a:pPr marL="457200" indent="-457200">
              <a:buFont typeface="Wingdings" panose="05000000000000000000" pitchFamily="2" charset="2"/>
              <a:buChar char="Ø"/>
              <a:defRPr/>
            </a:pPr>
            <a:r>
              <a:rPr lang="en-US" altLang="en-US" sz="2800" dirty="0">
                <a:latin typeface="+mn-lt"/>
                <a:cs typeface="Arial" pitchFamily="34" charset="0"/>
              </a:rPr>
              <a:t>The first N – 1 rounds consist of four distinct transformation functions: </a:t>
            </a:r>
          </a:p>
          <a:p>
            <a:pPr marL="914400" lvl="1" indent="-457200">
              <a:buFont typeface="Wingdings" panose="05000000000000000000" pitchFamily="2" charset="2"/>
              <a:buChar char="Ø"/>
              <a:defRPr/>
            </a:pPr>
            <a:r>
              <a:rPr lang="en-US" altLang="en-US" sz="2800" dirty="0" err="1">
                <a:latin typeface="+mn-lt"/>
                <a:cs typeface="Arial" pitchFamily="34" charset="0"/>
              </a:rPr>
              <a:t>SubBytes</a:t>
            </a:r>
            <a:r>
              <a:rPr lang="en-US" altLang="en-US" sz="2800" dirty="0">
                <a:latin typeface="+mn-lt"/>
                <a:cs typeface="Arial" pitchFamily="34" charset="0"/>
              </a:rPr>
              <a:t>, </a:t>
            </a:r>
          </a:p>
          <a:p>
            <a:pPr marL="914400" lvl="1" indent="-457200">
              <a:buFont typeface="Wingdings" panose="05000000000000000000" pitchFamily="2" charset="2"/>
              <a:buChar char="Ø"/>
              <a:defRPr/>
            </a:pPr>
            <a:r>
              <a:rPr lang="en-US" altLang="en-US" sz="2800" dirty="0" err="1">
                <a:latin typeface="+mn-lt"/>
                <a:cs typeface="Arial" pitchFamily="34" charset="0"/>
              </a:rPr>
              <a:t>ShiftRows</a:t>
            </a:r>
            <a:r>
              <a:rPr lang="en-US" altLang="en-US" sz="2800" dirty="0">
                <a:latin typeface="+mn-lt"/>
                <a:cs typeface="Arial" pitchFamily="34" charset="0"/>
              </a:rPr>
              <a:t>, </a:t>
            </a:r>
          </a:p>
          <a:p>
            <a:pPr marL="914400" lvl="1" indent="-457200">
              <a:buFont typeface="Wingdings" panose="05000000000000000000" pitchFamily="2" charset="2"/>
              <a:buChar char="Ø"/>
              <a:defRPr/>
            </a:pPr>
            <a:r>
              <a:rPr lang="en-US" altLang="en-US" sz="2800" dirty="0" err="1">
                <a:latin typeface="+mn-lt"/>
                <a:cs typeface="Arial" pitchFamily="34" charset="0"/>
              </a:rPr>
              <a:t>MixColumns</a:t>
            </a:r>
            <a:r>
              <a:rPr lang="en-US" altLang="en-US" sz="2800" dirty="0">
                <a:latin typeface="+mn-lt"/>
                <a:cs typeface="Arial" pitchFamily="34" charset="0"/>
              </a:rPr>
              <a:t>, </a:t>
            </a:r>
          </a:p>
          <a:p>
            <a:pPr marL="914400" lvl="1" indent="-457200">
              <a:buFont typeface="Wingdings" panose="05000000000000000000" pitchFamily="2" charset="2"/>
              <a:buChar char="Ø"/>
              <a:defRPr/>
            </a:pPr>
            <a:r>
              <a:rPr lang="en-US" altLang="en-US" sz="2800" dirty="0" err="1">
                <a:latin typeface="+mn-lt"/>
                <a:cs typeface="Arial" pitchFamily="34" charset="0"/>
              </a:rPr>
              <a:t>AddRoundKey</a:t>
            </a:r>
            <a:r>
              <a:rPr lang="en-US" altLang="en-US" sz="2800" dirty="0">
                <a:latin typeface="+mn-lt"/>
                <a:cs typeface="Arial" pitchFamily="34" charset="0"/>
              </a:rPr>
              <a:t>, </a:t>
            </a:r>
          </a:p>
          <a:p>
            <a:pPr marL="457200" indent="-457200">
              <a:buFont typeface="Wingdings" panose="05000000000000000000" pitchFamily="2" charset="2"/>
              <a:buChar char="Ø"/>
              <a:defRPr/>
            </a:pPr>
            <a:r>
              <a:rPr lang="en-US" altLang="en-US" sz="2800" dirty="0">
                <a:latin typeface="+mn-lt"/>
                <a:cs typeface="Arial" pitchFamily="34" charset="0"/>
              </a:rPr>
              <a:t>which are described subsequently</a:t>
            </a:r>
          </a:p>
        </p:txBody>
      </p:sp>
      <p:sp>
        <p:nvSpPr>
          <p:cNvPr id="3" name="Slide Number Placeholder 2"/>
          <p:cNvSpPr>
            <a:spLocks noGrp="1"/>
          </p:cNvSpPr>
          <p:nvPr>
            <p:ph type="sldNum" sz="quarter" idx="12"/>
          </p:nvPr>
        </p:nvSpPr>
        <p:spPr/>
        <p:txBody>
          <a:bodyPr/>
          <a:lstStyle/>
          <a:p>
            <a:pPr>
              <a:defRPr/>
            </a:pPr>
            <a:fld id="{99830C0A-BD58-477E-B8C9-BD1404B52A69}" type="slidenum">
              <a:rPr lang="en-US" altLang="en-US" smtClean="0"/>
              <a:pPr>
                <a:defRPr/>
              </a:pPr>
              <a:t>68</a:t>
            </a:fld>
            <a:endParaRPr lang="en-US" altLang="en-US"/>
          </a:p>
        </p:txBody>
      </p:sp>
    </p:spTree>
    <p:extLst>
      <p:ext uri="{BB962C8B-B14F-4D97-AF65-F5344CB8AC3E}">
        <p14:creationId xmlns:p14="http://schemas.microsoft.com/office/powerpoint/2010/main" xmlns="" val="257100571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AU" altLang="en-US" smtClean="0"/>
              <a:t>AES Structure</a:t>
            </a:r>
          </a:p>
        </p:txBody>
      </p:sp>
      <p:sp>
        <p:nvSpPr>
          <p:cNvPr id="2" name="Rectangle 1"/>
          <p:cNvSpPr/>
          <p:nvPr/>
        </p:nvSpPr>
        <p:spPr>
          <a:xfrm>
            <a:off x="611188" y="1341438"/>
            <a:ext cx="7777162" cy="4400550"/>
          </a:xfrm>
          <a:prstGeom prst="rect">
            <a:avLst/>
          </a:prstGeom>
        </p:spPr>
        <p:txBody>
          <a:bodyPr>
            <a:spAutoFit/>
          </a:bodyPr>
          <a:lstStyle/>
          <a:p>
            <a:pPr marL="457200" indent="-457200">
              <a:buFont typeface="Wingdings" panose="05000000000000000000" pitchFamily="2" charset="2"/>
              <a:buChar char="Ø"/>
              <a:defRPr/>
            </a:pPr>
            <a:r>
              <a:rPr lang="en-US" altLang="en-US" sz="2800" dirty="0">
                <a:latin typeface="+mn-lt"/>
                <a:cs typeface="Arial" pitchFamily="34" charset="0"/>
              </a:rPr>
              <a:t>The final round contains only 3 transformation</a:t>
            </a:r>
          </a:p>
          <a:p>
            <a:pPr marL="457200" indent="-457200">
              <a:buFont typeface="Wingdings" panose="05000000000000000000" pitchFamily="2" charset="2"/>
              <a:buChar char="Ø"/>
              <a:defRPr/>
            </a:pPr>
            <a:endParaRPr lang="en-US" altLang="en-US" sz="2800" dirty="0">
              <a:latin typeface="+mn-lt"/>
              <a:cs typeface="Arial" pitchFamily="34" charset="0"/>
            </a:endParaRPr>
          </a:p>
          <a:p>
            <a:pPr marL="457200" indent="-457200">
              <a:buFont typeface="Wingdings" panose="05000000000000000000" pitchFamily="2" charset="2"/>
              <a:buChar char="Ø"/>
              <a:defRPr/>
            </a:pPr>
            <a:r>
              <a:rPr lang="en-US" altLang="en-US" sz="2800" dirty="0">
                <a:latin typeface="+mn-lt"/>
                <a:cs typeface="Arial" pitchFamily="34" charset="0"/>
              </a:rPr>
              <a:t>There is a initial single transformation (</a:t>
            </a:r>
            <a:r>
              <a:rPr lang="en-US" altLang="en-US" sz="2800" dirty="0" err="1">
                <a:latin typeface="+mn-lt"/>
                <a:cs typeface="Arial" pitchFamily="34" charset="0"/>
              </a:rPr>
              <a:t>AddRoundKey</a:t>
            </a:r>
            <a:r>
              <a:rPr lang="en-US" altLang="en-US" sz="2800" dirty="0">
                <a:latin typeface="+mn-lt"/>
                <a:cs typeface="Arial" pitchFamily="34" charset="0"/>
              </a:rPr>
              <a:t>) before the first round</a:t>
            </a:r>
          </a:p>
          <a:p>
            <a:pPr marL="457200" indent="-457200">
              <a:buFont typeface="Wingdings" panose="05000000000000000000" pitchFamily="2" charset="2"/>
              <a:buChar char="Ø"/>
              <a:defRPr/>
            </a:pPr>
            <a:endParaRPr lang="en-US" altLang="en-US" sz="2800" dirty="0">
              <a:latin typeface="+mn-lt"/>
              <a:cs typeface="Arial" pitchFamily="34" charset="0"/>
            </a:endParaRPr>
          </a:p>
          <a:p>
            <a:pPr marL="457200" indent="-457200">
              <a:buFont typeface="Wingdings" panose="05000000000000000000" pitchFamily="2" charset="2"/>
              <a:buChar char="Ø"/>
              <a:defRPr/>
            </a:pPr>
            <a:r>
              <a:rPr lang="en-US" altLang="en-US" sz="2800" dirty="0">
                <a:latin typeface="+mn-lt"/>
                <a:cs typeface="Arial" pitchFamily="34" charset="0"/>
              </a:rPr>
              <a:t>Which can be considered Round 0</a:t>
            </a:r>
          </a:p>
          <a:p>
            <a:pPr marL="457200" indent="-457200">
              <a:buFont typeface="Wingdings" panose="05000000000000000000" pitchFamily="2" charset="2"/>
              <a:buChar char="Ø"/>
              <a:defRPr/>
            </a:pPr>
            <a:endParaRPr lang="en-US" altLang="en-US" sz="2800" dirty="0">
              <a:latin typeface="+mn-lt"/>
              <a:cs typeface="Arial" pitchFamily="34" charset="0"/>
            </a:endParaRPr>
          </a:p>
          <a:p>
            <a:pPr marL="457200" indent="-457200">
              <a:buFont typeface="Wingdings" panose="05000000000000000000" pitchFamily="2" charset="2"/>
              <a:buChar char="Ø"/>
              <a:defRPr/>
            </a:pPr>
            <a:r>
              <a:rPr lang="en-US" altLang="en-US" sz="2800" dirty="0">
                <a:latin typeface="+mn-lt"/>
                <a:cs typeface="Arial" pitchFamily="34" charset="0"/>
              </a:rPr>
              <a:t>Each transformation takes one or more 4 x 4 matrices as input and produces a 4 x 4 matrix as output</a:t>
            </a:r>
          </a:p>
        </p:txBody>
      </p:sp>
      <p:sp>
        <p:nvSpPr>
          <p:cNvPr id="3" name="Slide Number Placeholder 2"/>
          <p:cNvSpPr>
            <a:spLocks noGrp="1"/>
          </p:cNvSpPr>
          <p:nvPr>
            <p:ph type="sldNum" sz="quarter" idx="12"/>
          </p:nvPr>
        </p:nvSpPr>
        <p:spPr/>
        <p:txBody>
          <a:bodyPr/>
          <a:lstStyle/>
          <a:p>
            <a:pPr>
              <a:defRPr/>
            </a:pPr>
            <a:fld id="{BE5A825C-89F5-41CE-A4D1-5645971409DA}" type="slidenum">
              <a:rPr lang="en-US" altLang="en-US" smtClean="0"/>
              <a:pPr>
                <a:defRPr/>
              </a:pPr>
              <a:t>69</a:t>
            </a:fld>
            <a:endParaRPr lang="en-US" altLang="en-US"/>
          </a:p>
        </p:txBody>
      </p:sp>
    </p:spTree>
    <p:extLst>
      <p:ext uri="{BB962C8B-B14F-4D97-AF65-F5344CB8AC3E}">
        <p14:creationId xmlns:p14="http://schemas.microsoft.com/office/powerpoint/2010/main" xmlns="" val="187147354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AU" altLang="en-US" smtClean="0"/>
              <a:t>AES Structure</a:t>
            </a:r>
          </a:p>
        </p:txBody>
      </p:sp>
      <p:sp>
        <p:nvSpPr>
          <p:cNvPr id="2" name="Rectangle 1"/>
          <p:cNvSpPr/>
          <p:nvPr/>
        </p:nvSpPr>
        <p:spPr>
          <a:xfrm>
            <a:off x="611188" y="1341438"/>
            <a:ext cx="7777162" cy="5200650"/>
          </a:xfrm>
          <a:prstGeom prst="rect">
            <a:avLst/>
          </a:prstGeom>
        </p:spPr>
        <p:txBody>
          <a:bodyPr>
            <a:spAutoFit/>
          </a:bodyPr>
          <a:lstStyle/>
          <a:p>
            <a:pPr marL="457200" indent="-457200">
              <a:buFont typeface="Wingdings" panose="05000000000000000000" pitchFamily="2" charset="2"/>
              <a:buChar char="Ø"/>
              <a:defRPr/>
            </a:pPr>
            <a:r>
              <a:rPr lang="en-US" altLang="en-US" sz="2800" dirty="0">
                <a:latin typeface="+mn-lt"/>
                <a:cs typeface="Arial" pitchFamily="34" charset="0"/>
              </a:rPr>
              <a:t>Figure 5.1 shows that the output of each round is a 4 x 4 matrix</a:t>
            </a:r>
          </a:p>
          <a:p>
            <a:pPr marL="457200" indent="-457200">
              <a:buFont typeface="Wingdings" panose="05000000000000000000" pitchFamily="2" charset="2"/>
              <a:buChar char="Ø"/>
              <a:defRPr/>
            </a:pPr>
            <a:endParaRPr lang="en-US" altLang="en-US" sz="2000" dirty="0">
              <a:latin typeface="+mn-lt"/>
              <a:cs typeface="Arial" pitchFamily="34" charset="0"/>
            </a:endParaRPr>
          </a:p>
          <a:p>
            <a:pPr marL="457200" indent="-457200">
              <a:buFont typeface="Wingdings" panose="05000000000000000000" pitchFamily="2" charset="2"/>
              <a:buChar char="Ø"/>
              <a:defRPr/>
            </a:pPr>
            <a:r>
              <a:rPr lang="en-US" altLang="en-US" sz="2800" dirty="0">
                <a:latin typeface="+mn-lt"/>
                <a:cs typeface="Arial" pitchFamily="34" charset="0"/>
              </a:rPr>
              <a:t>with the output of the final round being the ciphertext</a:t>
            </a:r>
          </a:p>
          <a:p>
            <a:pPr marL="457200" indent="-457200">
              <a:buFont typeface="Wingdings" panose="05000000000000000000" pitchFamily="2" charset="2"/>
              <a:buChar char="Ø"/>
              <a:defRPr/>
            </a:pPr>
            <a:endParaRPr lang="en-US" altLang="en-US" sz="2000" dirty="0">
              <a:latin typeface="+mn-lt"/>
              <a:cs typeface="Arial" pitchFamily="34" charset="0"/>
            </a:endParaRPr>
          </a:p>
          <a:p>
            <a:pPr marL="457200" indent="-457200">
              <a:buFont typeface="Wingdings" panose="05000000000000000000" pitchFamily="2" charset="2"/>
              <a:buChar char="Ø"/>
              <a:defRPr/>
            </a:pPr>
            <a:r>
              <a:rPr lang="en-US" altLang="en-US" sz="2800" dirty="0">
                <a:latin typeface="+mn-lt"/>
                <a:cs typeface="Arial" pitchFamily="34" charset="0"/>
              </a:rPr>
              <a:t>Also, the key expansion function generates N + 1 round keys</a:t>
            </a:r>
          </a:p>
          <a:p>
            <a:pPr marL="457200" indent="-457200">
              <a:buFont typeface="Wingdings" panose="05000000000000000000" pitchFamily="2" charset="2"/>
              <a:buChar char="Ø"/>
              <a:defRPr/>
            </a:pPr>
            <a:endParaRPr lang="en-US" altLang="en-US" sz="2000" dirty="0">
              <a:latin typeface="+mn-lt"/>
              <a:cs typeface="Arial" pitchFamily="34" charset="0"/>
            </a:endParaRPr>
          </a:p>
          <a:p>
            <a:pPr marL="457200" indent="-457200">
              <a:buFont typeface="Wingdings" panose="05000000000000000000" pitchFamily="2" charset="2"/>
              <a:buChar char="Ø"/>
              <a:defRPr/>
            </a:pPr>
            <a:r>
              <a:rPr lang="en-US" altLang="en-US" sz="2800" dirty="0">
                <a:latin typeface="+mn-lt"/>
                <a:cs typeface="Arial" pitchFamily="34" charset="0"/>
              </a:rPr>
              <a:t>each of which is a distinct 4 x 4 matrix</a:t>
            </a:r>
          </a:p>
          <a:p>
            <a:pPr marL="457200" indent="-457200">
              <a:buFont typeface="Wingdings" panose="05000000000000000000" pitchFamily="2" charset="2"/>
              <a:buChar char="Ø"/>
              <a:defRPr/>
            </a:pPr>
            <a:endParaRPr lang="en-US" altLang="en-US" sz="2000" dirty="0">
              <a:latin typeface="+mn-lt"/>
              <a:cs typeface="Arial" pitchFamily="34" charset="0"/>
            </a:endParaRPr>
          </a:p>
          <a:p>
            <a:pPr marL="457200" indent="-457200">
              <a:buFont typeface="Wingdings" panose="05000000000000000000" pitchFamily="2" charset="2"/>
              <a:buChar char="Ø"/>
              <a:defRPr/>
            </a:pPr>
            <a:r>
              <a:rPr lang="en-US" altLang="en-US" sz="2800" dirty="0">
                <a:latin typeface="+mn-lt"/>
                <a:cs typeface="Arial" pitchFamily="34" charset="0"/>
              </a:rPr>
              <a:t>Each round key serve as one of the inputs to the </a:t>
            </a:r>
            <a:r>
              <a:rPr lang="en-US" altLang="en-US" sz="2800" dirty="0" err="1">
                <a:latin typeface="+mn-lt"/>
                <a:cs typeface="Arial" pitchFamily="34" charset="0"/>
              </a:rPr>
              <a:t>AddRoundKey</a:t>
            </a:r>
            <a:r>
              <a:rPr lang="en-US" altLang="en-US" sz="2800" dirty="0">
                <a:latin typeface="+mn-lt"/>
                <a:cs typeface="Arial" pitchFamily="34" charset="0"/>
              </a:rPr>
              <a:t> transformation in each round</a:t>
            </a:r>
          </a:p>
        </p:txBody>
      </p:sp>
      <p:sp>
        <p:nvSpPr>
          <p:cNvPr id="3" name="Slide Number Placeholder 2"/>
          <p:cNvSpPr>
            <a:spLocks noGrp="1"/>
          </p:cNvSpPr>
          <p:nvPr>
            <p:ph type="sldNum" sz="quarter" idx="12"/>
          </p:nvPr>
        </p:nvSpPr>
        <p:spPr/>
        <p:txBody>
          <a:bodyPr/>
          <a:lstStyle/>
          <a:p>
            <a:pPr>
              <a:defRPr/>
            </a:pPr>
            <a:fld id="{CB1B3DD6-C080-4C13-9398-38AB7459C13C}" type="slidenum">
              <a:rPr lang="en-US" altLang="en-US" smtClean="0"/>
              <a:pPr>
                <a:defRPr/>
              </a:pPr>
              <a:t>70</a:t>
            </a:fld>
            <a:endParaRPr lang="en-US" altLang="en-US"/>
          </a:p>
        </p:txBody>
      </p:sp>
    </p:spTree>
    <p:extLst>
      <p:ext uri="{BB962C8B-B14F-4D97-AF65-F5344CB8AC3E}">
        <p14:creationId xmlns:p14="http://schemas.microsoft.com/office/powerpoint/2010/main" xmlns="" val="423834928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altLang="en-US" smtClean="0"/>
              <a:t>Some Comments on AES</a:t>
            </a:r>
          </a:p>
        </p:txBody>
      </p:sp>
      <p:sp>
        <p:nvSpPr>
          <p:cNvPr id="53251" name="Content Placeholder 2"/>
          <p:cNvSpPr>
            <a:spLocks noGrp="1"/>
          </p:cNvSpPr>
          <p:nvPr>
            <p:ph idx="1"/>
          </p:nvPr>
        </p:nvSpPr>
        <p:spPr>
          <a:xfrm>
            <a:off x="457200" y="1447800"/>
            <a:ext cx="8229600" cy="5181600"/>
          </a:xfrm>
        </p:spPr>
        <p:txBody>
          <a:bodyPr/>
          <a:lstStyle/>
          <a:p>
            <a:pPr marL="514350" indent="-514350" eaLnBrk="1" hangingPunct="1">
              <a:lnSpc>
                <a:spcPct val="90000"/>
              </a:lnSpc>
              <a:buFont typeface="Arial" pitchFamily="34" charset="0"/>
              <a:buAutoNum type="arabicPeriod"/>
            </a:pPr>
            <a:r>
              <a:rPr lang="en-AU" altLang="en-US" sz="2800" smtClean="0"/>
              <a:t>an </a:t>
            </a:r>
            <a:r>
              <a:rPr lang="en-AU" altLang="en-US" sz="2800" b="1" smtClean="0"/>
              <a:t>iterative</a:t>
            </a:r>
            <a:r>
              <a:rPr lang="en-AU" altLang="en-US" sz="2800" smtClean="0"/>
              <a:t> rather than </a:t>
            </a:r>
            <a:r>
              <a:rPr lang="en-AU" altLang="en-US" sz="2800" b="1" smtClean="0"/>
              <a:t>feistel</a:t>
            </a:r>
            <a:r>
              <a:rPr lang="en-AU" altLang="en-US" sz="2800" smtClean="0"/>
              <a:t> cipher</a:t>
            </a:r>
          </a:p>
          <a:p>
            <a:pPr marL="514350" indent="-514350" eaLnBrk="1" hangingPunct="1">
              <a:lnSpc>
                <a:spcPct val="90000"/>
              </a:lnSpc>
              <a:buFont typeface="Arial" pitchFamily="34" charset="0"/>
              <a:buAutoNum type="arabicPeriod"/>
            </a:pPr>
            <a:r>
              <a:rPr lang="en-AU" altLang="en-US" sz="2800" smtClean="0"/>
              <a:t>key expanded into array of 32-bit words</a:t>
            </a:r>
          </a:p>
          <a:p>
            <a:pPr marL="971550" lvl="1" indent="-514350" eaLnBrk="1" hangingPunct="1">
              <a:lnSpc>
                <a:spcPct val="90000"/>
              </a:lnSpc>
              <a:buFont typeface="Arial" pitchFamily="34" charset="0"/>
              <a:buAutoNum type="arabicPeriod"/>
            </a:pPr>
            <a:r>
              <a:rPr lang="en-AU" altLang="en-US" sz="2400" smtClean="0">
                <a:ea typeface="ＭＳ Ｐゴシック" pitchFamily="34" charset="-128"/>
              </a:rPr>
              <a:t>four words form round key in each round</a:t>
            </a:r>
          </a:p>
          <a:p>
            <a:pPr marL="514350" indent="-514350" eaLnBrk="1" hangingPunct="1">
              <a:lnSpc>
                <a:spcPct val="90000"/>
              </a:lnSpc>
              <a:buFont typeface="Arial" pitchFamily="34" charset="0"/>
              <a:buAutoNum type="arabicPeriod"/>
            </a:pPr>
            <a:r>
              <a:rPr lang="en-AU" altLang="en-US" sz="2800" smtClean="0"/>
              <a:t>4 different stages are used as shown</a:t>
            </a:r>
          </a:p>
          <a:p>
            <a:pPr marL="514350" indent="-514350" eaLnBrk="1" hangingPunct="1">
              <a:lnSpc>
                <a:spcPct val="90000"/>
              </a:lnSpc>
              <a:buFont typeface="Arial" pitchFamily="34" charset="0"/>
              <a:buAutoNum type="arabicPeriod"/>
            </a:pPr>
            <a:r>
              <a:rPr lang="en-AU" altLang="en-US" sz="2800" smtClean="0"/>
              <a:t>has a simple structure</a:t>
            </a:r>
          </a:p>
          <a:p>
            <a:pPr marL="514350" indent="-514350" eaLnBrk="1" hangingPunct="1">
              <a:lnSpc>
                <a:spcPct val="90000"/>
              </a:lnSpc>
              <a:buFont typeface="Arial" pitchFamily="34" charset="0"/>
              <a:buAutoNum type="arabicPeriod"/>
            </a:pPr>
            <a:r>
              <a:rPr lang="en-AU" altLang="en-US" sz="2800" smtClean="0"/>
              <a:t>only </a:t>
            </a:r>
            <a:r>
              <a:rPr lang="en-US" altLang="en-US" sz="2800" smtClean="0"/>
              <a:t>AddRoundKey uses key</a:t>
            </a:r>
          </a:p>
          <a:p>
            <a:pPr marL="514350" indent="-514350" eaLnBrk="1" hangingPunct="1">
              <a:lnSpc>
                <a:spcPct val="90000"/>
              </a:lnSpc>
              <a:buFont typeface="Arial" pitchFamily="34" charset="0"/>
              <a:buAutoNum type="arabicPeriod"/>
            </a:pPr>
            <a:r>
              <a:rPr lang="en-US" altLang="en-US" sz="2800" smtClean="0"/>
              <a:t>AddRoundKey a form of Vernam cipher</a:t>
            </a:r>
          </a:p>
          <a:p>
            <a:pPr marL="514350" indent="-514350" eaLnBrk="1" hangingPunct="1">
              <a:lnSpc>
                <a:spcPct val="90000"/>
              </a:lnSpc>
              <a:buFont typeface="Arial" pitchFamily="34" charset="0"/>
              <a:buAutoNum type="arabicPeriod"/>
            </a:pPr>
            <a:r>
              <a:rPr lang="en-US" altLang="en-US" sz="2800" smtClean="0"/>
              <a:t>each stage is easily reversible</a:t>
            </a:r>
          </a:p>
          <a:p>
            <a:pPr marL="514350" indent="-514350" eaLnBrk="1" hangingPunct="1">
              <a:lnSpc>
                <a:spcPct val="90000"/>
              </a:lnSpc>
              <a:buFont typeface="Arial" pitchFamily="34" charset="0"/>
              <a:buAutoNum type="arabicPeriod"/>
            </a:pPr>
            <a:r>
              <a:rPr lang="en-US" altLang="en-US" sz="2800" smtClean="0"/>
              <a:t>decryption uses keys in reverse order</a:t>
            </a:r>
          </a:p>
          <a:p>
            <a:pPr marL="514350" indent="-514350" eaLnBrk="1" hangingPunct="1">
              <a:lnSpc>
                <a:spcPct val="90000"/>
              </a:lnSpc>
              <a:buFont typeface="Arial" pitchFamily="34" charset="0"/>
              <a:buAutoNum type="arabicPeriod"/>
            </a:pPr>
            <a:r>
              <a:rPr lang="en-US" altLang="en-US" sz="2800" smtClean="0"/>
              <a:t>decryption does recover plaintext</a:t>
            </a:r>
          </a:p>
          <a:p>
            <a:pPr marL="514350" indent="-514350" eaLnBrk="1" hangingPunct="1">
              <a:lnSpc>
                <a:spcPct val="90000"/>
              </a:lnSpc>
              <a:buFont typeface="Arial" pitchFamily="34" charset="0"/>
              <a:buAutoNum type="arabicPeriod"/>
            </a:pPr>
            <a:r>
              <a:rPr lang="en-AU" altLang="en-US" sz="2800" smtClean="0"/>
              <a:t>final round has only 3 stages</a:t>
            </a:r>
          </a:p>
        </p:txBody>
      </p:sp>
      <p:sp>
        <p:nvSpPr>
          <p:cNvPr id="2" name="Slide Number Placeholder 1"/>
          <p:cNvSpPr>
            <a:spLocks noGrp="1"/>
          </p:cNvSpPr>
          <p:nvPr>
            <p:ph type="sldNum" sz="quarter" idx="12"/>
          </p:nvPr>
        </p:nvSpPr>
        <p:spPr/>
        <p:txBody>
          <a:bodyPr/>
          <a:lstStyle/>
          <a:p>
            <a:pPr>
              <a:defRPr/>
            </a:pPr>
            <a:fld id="{8B4A05F6-E157-4379-95A8-97622B174FC6}" type="slidenum">
              <a:rPr lang="en-US" altLang="en-US" smtClean="0"/>
              <a:pPr>
                <a:defRPr/>
              </a:pPr>
              <a:t>71</a:t>
            </a:fld>
            <a:endParaRPr lang="en-US" altLang="en-US"/>
          </a:p>
        </p:txBody>
      </p:sp>
    </p:spTree>
    <p:extLst>
      <p:ext uri="{BB962C8B-B14F-4D97-AF65-F5344CB8AC3E}">
        <p14:creationId xmlns:p14="http://schemas.microsoft.com/office/powerpoint/2010/main" xmlns="" val="383955153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n-US" altLang="en-US" smtClean="0"/>
              <a:t>Four Stages of AES</a:t>
            </a:r>
          </a:p>
        </p:txBody>
      </p:sp>
      <p:sp>
        <p:nvSpPr>
          <p:cNvPr id="26627" name="Content Placeholder 2"/>
          <p:cNvSpPr>
            <a:spLocks noGrp="1"/>
          </p:cNvSpPr>
          <p:nvPr>
            <p:ph idx="1"/>
          </p:nvPr>
        </p:nvSpPr>
        <p:spPr>
          <a:xfrm>
            <a:off x="457200" y="1447800"/>
            <a:ext cx="8229600" cy="5181600"/>
          </a:xfrm>
        </p:spPr>
        <p:txBody>
          <a:bodyPr/>
          <a:lstStyle/>
          <a:p>
            <a:pPr>
              <a:buFont typeface="Arial" charset="0"/>
              <a:buChar char="•"/>
              <a:defRPr/>
            </a:pPr>
            <a:r>
              <a:rPr lang="en-US" sz="2800" dirty="0"/>
              <a:t>Four different stages are used, one of permutation and three of substitution</a:t>
            </a:r>
            <a:r>
              <a:rPr lang="en-US" sz="2800" dirty="0" smtClean="0"/>
              <a:t>:</a:t>
            </a:r>
          </a:p>
          <a:p>
            <a:pPr marL="0" indent="0">
              <a:buFont typeface="Arial" charset="0"/>
              <a:buNone/>
              <a:defRPr/>
            </a:pPr>
            <a:endParaRPr lang="en-US" sz="1400" dirty="0"/>
          </a:p>
          <a:p>
            <a:pPr lvl="1">
              <a:buFont typeface="Arial" charset="0"/>
              <a:buChar char="–"/>
              <a:defRPr/>
            </a:pPr>
            <a:r>
              <a:rPr lang="en-US" b="1" dirty="0" smtClean="0"/>
              <a:t>Substitute </a:t>
            </a:r>
            <a:r>
              <a:rPr lang="en-US" b="1" dirty="0"/>
              <a:t>bytes: </a:t>
            </a:r>
            <a:r>
              <a:rPr lang="en-US" dirty="0"/>
              <a:t>Uses an S-box to perform a byte-by-byte substitution </a:t>
            </a:r>
            <a:r>
              <a:rPr lang="en-US" dirty="0" smtClean="0"/>
              <a:t>of the </a:t>
            </a:r>
            <a:r>
              <a:rPr lang="en-US" dirty="0"/>
              <a:t>block</a:t>
            </a:r>
          </a:p>
          <a:p>
            <a:pPr lvl="1">
              <a:buFont typeface="Arial" charset="0"/>
              <a:buChar char="–"/>
              <a:defRPr/>
            </a:pPr>
            <a:r>
              <a:rPr lang="en-US" b="1" dirty="0" err="1" smtClean="0"/>
              <a:t>ShiftRows</a:t>
            </a:r>
            <a:r>
              <a:rPr lang="en-US" b="1" dirty="0"/>
              <a:t>: </a:t>
            </a:r>
            <a:r>
              <a:rPr lang="en-US" dirty="0"/>
              <a:t>A simple permutation</a:t>
            </a:r>
          </a:p>
          <a:p>
            <a:pPr lvl="1">
              <a:buFont typeface="Arial" charset="0"/>
              <a:buChar char="–"/>
              <a:defRPr/>
            </a:pPr>
            <a:r>
              <a:rPr lang="en-US" b="1" dirty="0" err="1" smtClean="0"/>
              <a:t>MixColumns</a:t>
            </a:r>
            <a:r>
              <a:rPr lang="en-US" b="1" dirty="0"/>
              <a:t>: </a:t>
            </a:r>
            <a:r>
              <a:rPr lang="en-US" dirty="0"/>
              <a:t>A substitution that makes use of arithmetic over</a:t>
            </a:r>
          </a:p>
          <a:p>
            <a:pPr lvl="1">
              <a:buFont typeface="Arial" charset="0"/>
              <a:buChar char="–"/>
              <a:defRPr/>
            </a:pPr>
            <a:r>
              <a:rPr lang="en-US" b="1" dirty="0" err="1" smtClean="0"/>
              <a:t>AddRoundKey</a:t>
            </a:r>
            <a:r>
              <a:rPr lang="en-US" b="1" dirty="0"/>
              <a:t>: </a:t>
            </a:r>
            <a:r>
              <a:rPr lang="en-US" dirty="0"/>
              <a:t>A simple bitwise XOR of the current block with a </a:t>
            </a:r>
            <a:r>
              <a:rPr lang="en-US" dirty="0" smtClean="0"/>
              <a:t>portion of </a:t>
            </a:r>
            <a:r>
              <a:rPr lang="en-US" dirty="0"/>
              <a:t>the expanded key</a:t>
            </a:r>
            <a:endParaRPr lang="en-AU" altLang="en-US" dirty="0" smtClean="0"/>
          </a:p>
        </p:txBody>
      </p:sp>
      <p:sp>
        <p:nvSpPr>
          <p:cNvPr id="2" name="Slide Number Placeholder 1"/>
          <p:cNvSpPr>
            <a:spLocks noGrp="1"/>
          </p:cNvSpPr>
          <p:nvPr>
            <p:ph type="sldNum" sz="quarter" idx="12"/>
          </p:nvPr>
        </p:nvSpPr>
        <p:spPr/>
        <p:txBody>
          <a:bodyPr/>
          <a:lstStyle/>
          <a:p>
            <a:pPr>
              <a:defRPr/>
            </a:pPr>
            <a:fld id="{564CBAD8-9B61-48FD-8ADF-8D2F9CC6C174}" type="slidenum">
              <a:rPr lang="en-US" altLang="en-US" smtClean="0"/>
              <a:pPr>
                <a:defRPr/>
              </a:pPr>
              <a:t>72</a:t>
            </a:fld>
            <a:endParaRPr lang="en-US" altLang="en-US"/>
          </a:p>
        </p:txBody>
      </p:sp>
    </p:spTree>
    <p:extLst>
      <p:ext uri="{BB962C8B-B14F-4D97-AF65-F5344CB8AC3E}">
        <p14:creationId xmlns:p14="http://schemas.microsoft.com/office/powerpoint/2010/main" xmlns="" val="398651282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dirty="0">
                <a:ea typeface="ＭＳ Ｐゴシック" pitchFamily="34" charset="-128"/>
              </a:rPr>
              <a:t>Number Theory</a:t>
            </a:r>
            <a:endParaRPr lang="en-AU" altLang="en-US" dirty="0" smtClean="0">
              <a:ea typeface="ＭＳ Ｐゴシック" pitchFamily="34" charset="-128"/>
            </a:endParaRPr>
          </a:p>
        </p:txBody>
      </p:sp>
      <p:sp>
        <p:nvSpPr>
          <p:cNvPr id="53251" name="Rectangle 3"/>
          <p:cNvSpPr>
            <a:spLocks noGrp="1" noChangeArrowheads="1"/>
          </p:cNvSpPr>
          <p:nvPr>
            <p:ph idx="1"/>
          </p:nvPr>
        </p:nvSpPr>
        <p:spPr/>
        <p:txBody>
          <a:bodyPr>
            <a:normAutofit fontScale="92500" lnSpcReduction="10000"/>
          </a:bodyPr>
          <a:lstStyle/>
          <a:p>
            <a:pPr eaLnBrk="1" hangingPunct="1"/>
            <a:r>
              <a:rPr lang="en-US" altLang="en-US" dirty="0" smtClean="0">
                <a:ea typeface="ＭＳ Ｐゴシック" pitchFamily="34" charset="-128"/>
              </a:rPr>
              <a:t>have considered:</a:t>
            </a:r>
          </a:p>
          <a:p>
            <a:pPr lvl="1">
              <a:defRPr/>
            </a:pPr>
            <a:r>
              <a:rPr lang="en-US" altLang="en-US" dirty="0">
                <a:ea typeface="ＭＳ Ｐゴシック" pitchFamily="34" charset="-128"/>
              </a:rPr>
              <a:t>Number Theory</a:t>
            </a:r>
          </a:p>
          <a:p>
            <a:pPr lvl="1">
              <a:defRPr/>
            </a:pPr>
            <a:r>
              <a:rPr lang="en-US" altLang="en-US" dirty="0">
                <a:ea typeface="ＭＳ Ｐゴシック" pitchFamily="34" charset="-128"/>
              </a:rPr>
              <a:t>divisibility &amp; GCD</a:t>
            </a:r>
          </a:p>
          <a:p>
            <a:pPr lvl="1">
              <a:defRPr/>
            </a:pPr>
            <a:r>
              <a:rPr lang="en-US" altLang="en-US" dirty="0">
                <a:ea typeface="ＭＳ Ｐゴシック" pitchFamily="34" charset="-128"/>
              </a:rPr>
              <a:t>modular arithmetic with integers</a:t>
            </a:r>
          </a:p>
          <a:p>
            <a:pPr lvl="1">
              <a:defRPr/>
            </a:pPr>
            <a:r>
              <a:rPr lang="en-US" altLang="en-US" dirty="0">
                <a:ea typeface="ＭＳ Ｐゴシック" pitchFamily="34" charset="-128"/>
              </a:rPr>
              <a:t>Euclid’s algorithm for GCD &amp; Inverse</a:t>
            </a:r>
          </a:p>
          <a:p>
            <a:pPr lvl="1" eaLnBrk="1" hangingPunct="1"/>
            <a:r>
              <a:rPr lang="en-US" altLang="en-US" dirty="0" smtClean="0">
                <a:ea typeface="ＭＳ Ｐゴシック" pitchFamily="34" charset="-128"/>
              </a:rPr>
              <a:t>Group</a:t>
            </a:r>
          </a:p>
          <a:p>
            <a:pPr lvl="1" eaLnBrk="1" hangingPunct="1"/>
            <a:r>
              <a:rPr lang="en-US" altLang="en-US" dirty="0" smtClean="0">
                <a:ea typeface="ＭＳ Ｐゴシック" pitchFamily="34" charset="-128"/>
              </a:rPr>
              <a:t>Ring</a:t>
            </a:r>
          </a:p>
          <a:p>
            <a:pPr lvl="1" eaLnBrk="1" hangingPunct="1"/>
            <a:r>
              <a:rPr lang="en-US" altLang="en-US" dirty="0" smtClean="0">
                <a:ea typeface="ＭＳ Ｐゴシック" pitchFamily="34" charset="-128"/>
              </a:rPr>
              <a:t>Field</a:t>
            </a:r>
          </a:p>
          <a:p>
            <a:pPr lvl="1" eaLnBrk="1" hangingPunct="1"/>
            <a:r>
              <a:rPr lang="en-US" altLang="en-US" dirty="0" smtClean="0">
                <a:ea typeface="ＭＳ Ｐゴシック" pitchFamily="34" charset="-128"/>
              </a:rPr>
              <a:t>finite fields GF(p)</a:t>
            </a:r>
          </a:p>
          <a:p>
            <a:pPr lvl="1" eaLnBrk="1" hangingPunct="1"/>
            <a:r>
              <a:rPr lang="en-US" altLang="en-US" dirty="0" smtClean="0">
                <a:ea typeface="ＭＳ Ｐゴシック" pitchFamily="34" charset="-128"/>
              </a:rPr>
              <a:t>polynomial arithmetic in general and in GF(2</a:t>
            </a:r>
            <a:r>
              <a:rPr lang="en-US" altLang="en-US" baseline="30000" dirty="0" smtClean="0">
                <a:ea typeface="ＭＳ Ｐゴシック" pitchFamily="34" charset="-128"/>
              </a:rPr>
              <a:t>n</a:t>
            </a:r>
            <a:r>
              <a:rPr lang="en-US" altLang="en-US" dirty="0" smtClean="0">
                <a:ea typeface="ＭＳ Ｐゴシック" pitchFamily="34" charset="-128"/>
              </a:rPr>
              <a:t>) </a:t>
            </a:r>
          </a:p>
          <a:p>
            <a:pPr lvl="1" eaLnBrk="1" hangingPunct="1"/>
            <a:endParaRPr lang="en-US" altLang="en-US" dirty="0" smtClean="0">
              <a:ea typeface="ＭＳ Ｐゴシック" pitchFamily="34" charset="-128"/>
            </a:endParaRPr>
          </a:p>
          <a:p>
            <a:pPr lvl="1" eaLnBrk="1" hangingPunct="1"/>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381B04B8-4287-41D1-A392-C5F77EC0C6A2}" type="slidenum">
              <a:rPr lang="en-US" altLang="en-US" smtClean="0"/>
              <a:pPr>
                <a:defRPr/>
              </a:pPr>
              <a:t>73</a:t>
            </a:fld>
            <a:endParaRPr lang="en-US" altLang="en-US"/>
          </a:p>
        </p:txBody>
      </p:sp>
    </p:spTree>
    <p:extLst>
      <p:ext uri="{BB962C8B-B14F-4D97-AF65-F5344CB8AC3E}">
        <p14:creationId xmlns:p14="http://schemas.microsoft.com/office/powerpoint/2010/main" xmlns="" val="234614232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smtClean="0">
                <a:solidFill>
                  <a:prstClr val="black"/>
                </a:solidFill>
                <a:latin typeface="Calibri"/>
                <a:ea typeface="ＭＳ Ｐゴシック" pitchFamily="34" charset="-128"/>
                <a:cs typeface="+mj-cs"/>
              </a:rPr>
              <a:t>Multiple </a:t>
            </a:r>
            <a:r>
              <a:rPr lang="en-US" altLang="en-US" sz="4400" dirty="0">
                <a:solidFill>
                  <a:prstClr val="black"/>
                </a:solidFill>
                <a:latin typeface="Calibri"/>
                <a:ea typeface="ＭＳ Ｐゴシック" pitchFamily="34" charset="-128"/>
                <a:cs typeface="+mj-cs"/>
              </a:rPr>
              <a:t>Encryption &amp; DES</a:t>
            </a:r>
          </a:p>
        </p:txBody>
      </p:sp>
      <p:sp>
        <p:nvSpPr>
          <p:cNvPr id="7171"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39775" indent="-282575"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buFont typeface="Wingdings" pitchFamily="2" charset="2"/>
              <a:buChar char="Ø"/>
            </a:pPr>
            <a:r>
              <a:rPr lang="en-US" altLang="en-US" sz="2800">
                <a:cs typeface="Arial" pitchFamily="34" charset="0"/>
              </a:rPr>
              <a:t> Given the potential vulnerability of DES to a brute-force attack</a:t>
            </a:r>
          </a:p>
          <a:p>
            <a:pPr eaLnBrk="1" hangingPunct="1">
              <a:buFont typeface="Wingdings" pitchFamily="2" charset="2"/>
              <a:buChar char="Ø"/>
            </a:pPr>
            <a:endParaRPr lang="en-US" altLang="en-US" sz="2800">
              <a:cs typeface="Arial" pitchFamily="34" charset="0"/>
            </a:endParaRPr>
          </a:p>
          <a:p>
            <a:pPr eaLnBrk="1" hangingPunct="1">
              <a:buFont typeface="Wingdings" pitchFamily="2" charset="2"/>
              <a:buChar char="Ø"/>
            </a:pPr>
            <a:r>
              <a:rPr lang="en-US" altLang="en-US" sz="2800">
                <a:cs typeface="Arial" pitchFamily="34" charset="0"/>
              </a:rPr>
              <a:t> There has been considerable interest in finding an alternative</a:t>
            </a:r>
          </a:p>
          <a:p>
            <a:pPr eaLnBrk="1" hangingPunct="1">
              <a:buFont typeface="Wingdings" pitchFamily="2" charset="2"/>
              <a:buChar char="Ø"/>
            </a:pPr>
            <a:endParaRPr lang="en-US" altLang="en-US" sz="2800">
              <a:cs typeface="Arial" pitchFamily="34" charset="0"/>
            </a:endParaRPr>
          </a:p>
          <a:p>
            <a:pPr eaLnBrk="1" hangingPunct="1">
              <a:buFont typeface="Wingdings" pitchFamily="2" charset="2"/>
              <a:buChar char="Ø"/>
            </a:pPr>
            <a:r>
              <a:rPr lang="en-US" altLang="en-US" sz="2800">
                <a:cs typeface="Arial" pitchFamily="34" charset="0"/>
              </a:rPr>
              <a:t> One approach is to design a completely new algorithm, of which AES is a prime example</a:t>
            </a:r>
          </a:p>
          <a:p>
            <a:pPr eaLnBrk="1" hangingPunct="1">
              <a:buFont typeface="Wingdings" pitchFamily="2" charset="2"/>
              <a:buChar char="Ø"/>
            </a:pPr>
            <a:endParaRPr lang="en-US" altLang="en-US" sz="2800">
              <a:cs typeface="Arial" pitchFamily="34" charset="0"/>
            </a:endParaRPr>
          </a:p>
        </p:txBody>
      </p:sp>
      <p:sp>
        <p:nvSpPr>
          <p:cNvPr id="2" name="Slide Number Placeholder 1"/>
          <p:cNvSpPr>
            <a:spLocks noGrp="1"/>
          </p:cNvSpPr>
          <p:nvPr>
            <p:ph type="sldNum" sz="quarter" idx="12"/>
          </p:nvPr>
        </p:nvSpPr>
        <p:spPr/>
        <p:txBody>
          <a:bodyPr/>
          <a:lstStyle/>
          <a:p>
            <a:pPr>
              <a:defRPr/>
            </a:pPr>
            <a:fld id="{5D02FB31-0F43-48A7-83A3-9164BBF4090F}" type="slidenum">
              <a:rPr lang="en-US" altLang="en-US" smtClean="0"/>
              <a:pPr>
                <a:defRPr/>
              </a:pPr>
              <a:t>74</a:t>
            </a:fld>
            <a:endParaRPr lang="en-US" altLang="en-US"/>
          </a:p>
        </p:txBody>
      </p:sp>
    </p:spTree>
    <p:extLst>
      <p:ext uri="{BB962C8B-B14F-4D97-AF65-F5344CB8AC3E}">
        <p14:creationId xmlns:p14="http://schemas.microsoft.com/office/powerpoint/2010/main" xmlns="" val="37506906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smtClean="0">
                <a:solidFill>
                  <a:prstClr val="black"/>
                </a:solidFill>
                <a:latin typeface="Calibri"/>
                <a:ea typeface="ＭＳ Ｐゴシック" pitchFamily="34" charset="-128"/>
                <a:cs typeface="+mj-cs"/>
              </a:rPr>
              <a:t>Multiple </a:t>
            </a:r>
            <a:r>
              <a:rPr lang="en-US" altLang="en-US" sz="4400" dirty="0">
                <a:solidFill>
                  <a:prstClr val="black"/>
                </a:solidFill>
                <a:latin typeface="Calibri"/>
                <a:ea typeface="ＭＳ Ｐゴシック" pitchFamily="34" charset="-128"/>
                <a:cs typeface="+mj-cs"/>
              </a:rPr>
              <a:t>Encryption &amp; DES</a:t>
            </a:r>
          </a:p>
        </p:txBody>
      </p:sp>
      <p:sp>
        <p:nvSpPr>
          <p:cNvPr id="8195"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39775" indent="-282575"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buFont typeface="Wingdings" pitchFamily="2" charset="2"/>
              <a:buChar char="Ø"/>
            </a:pPr>
            <a:r>
              <a:rPr lang="en-US" altLang="en-US" sz="2800">
                <a:cs typeface="Arial" pitchFamily="34" charset="0"/>
              </a:rPr>
              <a:t>Another alternative, which would preserve the existing investment in software and equipment</a:t>
            </a:r>
          </a:p>
          <a:p>
            <a:pPr eaLnBrk="1" hangingPunct="1">
              <a:buFont typeface="Wingdings" pitchFamily="2" charset="2"/>
              <a:buChar char="Ø"/>
            </a:pPr>
            <a:endParaRPr lang="en-US" altLang="en-US" sz="2800">
              <a:cs typeface="Arial" pitchFamily="34" charset="0"/>
            </a:endParaRPr>
          </a:p>
          <a:p>
            <a:pPr eaLnBrk="1" hangingPunct="1">
              <a:buFont typeface="Wingdings" pitchFamily="2" charset="2"/>
              <a:buChar char="Ø"/>
            </a:pPr>
            <a:r>
              <a:rPr lang="en-US" altLang="en-US" sz="2800">
                <a:cs typeface="Arial" pitchFamily="34" charset="0"/>
              </a:rPr>
              <a:t>To use multiple encryption with DES and multiple keys</a:t>
            </a:r>
          </a:p>
          <a:p>
            <a:pPr eaLnBrk="1" hangingPunct="1">
              <a:buFont typeface="Wingdings" pitchFamily="2" charset="2"/>
              <a:buChar char="Ø"/>
            </a:pPr>
            <a:endParaRPr lang="en-US" altLang="en-US" sz="2800">
              <a:cs typeface="Arial" pitchFamily="34" charset="0"/>
            </a:endParaRPr>
          </a:p>
          <a:p>
            <a:pPr eaLnBrk="1" hangingPunct="1">
              <a:buFont typeface="Wingdings" pitchFamily="2" charset="2"/>
              <a:buChar char="Ø"/>
            </a:pPr>
            <a:r>
              <a:rPr lang="en-US" altLang="en-US" sz="2800">
                <a:cs typeface="Arial" pitchFamily="34" charset="0"/>
              </a:rPr>
              <a:t>Widely accepted triple DES (3DES) approach is examined</a:t>
            </a:r>
          </a:p>
        </p:txBody>
      </p:sp>
      <p:sp>
        <p:nvSpPr>
          <p:cNvPr id="2" name="Slide Number Placeholder 1"/>
          <p:cNvSpPr>
            <a:spLocks noGrp="1"/>
          </p:cNvSpPr>
          <p:nvPr>
            <p:ph type="sldNum" sz="quarter" idx="12"/>
          </p:nvPr>
        </p:nvSpPr>
        <p:spPr/>
        <p:txBody>
          <a:bodyPr/>
          <a:lstStyle/>
          <a:p>
            <a:pPr>
              <a:defRPr/>
            </a:pPr>
            <a:fld id="{EBD72873-05F9-4E47-AA6D-17001ADFA42B}" type="slidenum">
              <a:rPr lang="en-US" altLang="en-US" smtClean="0"/>
              <a:pPr>
                <a:defRPr/>
              </a:pPr>
              <a:t>75</a:t>
            </a:fld>
            <a:endParaRPr lang="en-US" altLang="en-US"/>
          </a:p>
        </p:txBody>
      </p:sp>
    </p:spTree>
    <p:extLst>
      <p:ext uri="{BB962C8B-B14F-4D97-AF65-F5344CB8AC3E}">
        <p14:creationId xmlns:p14="http://schemas.microsoft.com/office/powerpoint/2010/main" xmlns="" val="411886102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smtClean="0">
                <a:solidFill>
                  <a:prstClr val="black"/>
                </a:solidFill>
                <a:latin typeface="Calibri"/>
                <a:ea typeface="ＭＳ Ｐゴシック" pitchFamily="34" charset="-128"/>
                <a:cs typeface="+mj-cs"/>
              </a:rPr>
              <a:t>Multiple </a:t>
            </a:r>
            <a:r>
              <a:rPr lang="en-US" altLang="en-US" sz="4400" dirty="0">
                <a:solidFill>
                  <a:prstClr val="black"/>
                </a:solidFill>
                <a:latin typeface="Calibri"/>
                <a:ea typeface="ＭＳ Ｐゴシック" pitchFamily="34" charset="-128"/>
                <a:cs typeface="+mj-cs"/>
              </a:rPr>
              <a:t>Encryption &amp; DES</a:t>
            </a:r>
          </a:p>
        </p:txBody>
      </p:sp>
      <p:sp>
        <p:nvSpPr>
          <p:cNvPr id="9219"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39775" indent="-282575"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buFont typeface="Wingdings" pitchFamily="2" charset="2"/>
              <a:buChar char="Ø"/>
            </a:pPr>
            <a:r>
              <a:rPr lang="en-AU" altLang="en-US" sz="2800">
                <a:cs typeface="Arial" pitchFamily="34" charset="0"/>
              </a:rPr>
              <a:t>clear a replacement for DES was needed</a:t>
            </a:r>
          </a:p>
          <a:p>
            <a:pPr lvl="1" eaLnBrk="1" hangingPunct="1">
              <a:buFont typeface="Wingdings" pitchFamily="2" charset="2"/>
              <a:buChar char="Ø"/>
            </a:pPr>
            <a:r>
              <a:rPr lang="en-US" altLang="en-US" sz="2400">
                <a:cs typeface="Arial" pitchFamily="34" charset="0"/>
              </a:rPr>
              <a:t>theoretical attacks that can break it</a:t>
            </a:r>
          </a:p>
          <a:p>
            <a:pPr lvl="1" eaLnBrk="1" hangingPunct="1">
              <a:buFont typeface="Wingdings" pitchFamily="2" charset="2"/>
              <a:buChar char="Ø"/>
            </a:pPr>
            <a:r>
              <a:rPr lang="en-US" altLang="en-US" sz="2400">
                <a:cs typeface="Arial" pitchFamily="34" charset="0"/>
              </a:rPr>
              <a:t>demonstrated exhaustive key search attacks</a:t>
            </a:r>
          </a:p>
          <a:p>
            <a:pPr eaLnBrk="1" hangingPunct="1">
              <a:buFont typeface="Wingdings" pitchFamily="2" charset="2"/>
              <a:buChar char="Ø"/>
            </a:pPr>
            <a:endParaRPr lang="en-AU" altLang="en-US" sz="1400">
              <a:cs typeface="Arial" pitchFamily="34" charset="0"/>
            </a:endParaRPr>
          </a:p>
          <a:p>
            <a:pPr eaLnBrk="1" hangingPunct="1">
              <a:buFont typeface="Wingdings" pitchFamily="2" charset="2"/>
              <a:buChar char="Ø"/>
            </a:pPr>
            <a:r>
              <a:rPr lang="en-AU" altLang="en-US" sz="2800">
                <a:cs typeface="Arial" pitchFamily="34" charset="0"/>
              </a:rPr>
              <a:t>AES is a new cipher alternative</a:t>
            </a:r>
          </a:p>
          <a:p>
            <a:pPr eaLnBrk="1" hangingPunct="1">
              <a:buFont typeface="Wingdings" pitchFamily="2" charset="2"/>
              <a:buChar char="Ø"/>
            </a:pPr>
            <a:endParaRPr lang="en-US" altLang="en-US" sz="1600">
              <a:cs typeface="Arial" pitchFamily="34" charset="0"/>
            </a:endParaRPr>
          </a:p>
          <a:p>
            <a:pPr eaLnBrk="1" hangingPunct="1">
              <a:buFont typeface="Wingdings" pitchFamily="2" charset="2"/>
              <a:buChar char="Ø"/>
            </a:pPr>
            <a:r>
              <a:rPr lang="en-US" altLang="en-US" sz="2800">
                <a:cs typeface="Arial" pitchFamily="34" charset="0"/>
              </a:rPr>
              <a:t>Prior to this alternative was to use multiple encryption with DES implementations</a:t>
            </a:r>
          </a:p>
          <a:p>
            <a:pPr eaLnBrk="1" hangingPunct="1">
              <a:buFont typeface="Wingdings" pitchFamily="2" charset="2"/>
              <a:buChar char="Ø"/>
            </a:pPr>
            <a:endParaRPr lang="en-US" altLang="en-US" sz="1600">
              <a:cs typeface="Arial" pitchFamily="34" charset="0"/>
            </a:endParaRPr>
          </a:p>
          <a:p>
            <a:pPr eaLnBrk="1" hangingPunct="1">
              <a:buFont typeface="Wingdings" pitchFamily="2" charset="2"/>
              <a:buChar char="Ø"/>
            </a:pPr>
            <a:r>
              <a:rPr lang="en-US" altLang="en-US" sz="2800">
                <a:cs typeface="Arial" pitchFamily="34" charset="0"/>
              </a:rPr>
              <a:t>Triple-DES is the chosen form</a:t>
            </a:r>
          </a:p>
        </p:txBody>
      </p:sp>
      <p:sp>
        <p:nvSpPr>
          <p:cNvPr id="2" name="Slide Number Placeholder 1"/>
          <p:cNvSpPr>
            <a:spLocks noGrp="1"/>
          </p:cNvSpPr>
          <p:nvPr>
            <p:ph type="sldNum" sz="quarter" idx="12"/>
          </p:nvPr>
        </p:nvSpPr>
        <p:spPr/>
        <p:txBody>
          <a:bodyPr/>
          <a:lstStyle/>
          <a:p>
            <a:pPr>
              <a:defRPr/>
            </a:pPr>
            <a:fld id="{1174796A-BB57-4FD3-9C71-7DCD1558D928}" type="slidenum">
              <a:rPr lang="en-US" altLang="en-US" smtClean="0"/>
              <a:pPr>
                <a:defRPr/>
              </a:pPr>
              <a:t>76</a:t>
            </a:fld>
            <a:endParaRPr lang="en-US" altLang="en-US"/>
          </a:p>
        </p:txBody>
      </p:sp>
    </p:spTree>
    <p:extLst>
      <p:ext uri="{BB962C8B-B14F-4D97-AF65-F5344CB8AC3E}">
        <p14:creationId xmlns:p14="http://schemas.microsoft.com/office/powerpoint/2010/main" xmlns="" val="33989006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Why not Double-DES?</a:t>
            </a:r>
          </a:p>
        </p:txBody>
      </p:sp>
      <p:sp>
        <p:nvSpPr>
          <p:cNvPr id="10243" name="Text Box 2"/>
          <p:cNvSpPr txBox="1">
            <a:spLocks noChangeArrowheads="1"/>
          </p:cNvSpPr>
          <p:nvPr/>
        </p:nvSpPr>
        <p:spPr bwMode="auto">
          <a:xfrm>
            <a:off x="457200" y="1403350"/>
            <a:ext cx="8435975" cy="5481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457200" indent="-4572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Calibri" pitchFamily="34" charset="0"/>
              </a:defRPr>
            </a:lvl1pPr>
            <a:lvl2pPr marL="739775" indent="-282575"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Calibri" pitchFamily="34" charset="0"/>
              </a:defRPr>
            </a:lvl2pPr>
            <a:lvl3pPr marL="1143000" indent="-2286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Calibri" pitchFamily="34" charset="0"/>
              </a:defRPr>
            </a:lvl3pPr>
            <a:lvl4pPr marL="1600200" indent="-2286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4pPr>
            <a:lvl5pPr marL="2057400" indent="-2286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9pPr>
          </a:lstStyle>
          <a:p>
            <a:pPr eaLnBrk="1" hangingPunct="1">
              <a:spcBef>
                <a:spcPts val="450"/>
              </a:spcBef>
              <a:buFont typeface="Wingdings" pitchFamily="2" charset="2"/>
              <a:buChar char="Ø"/>
            </a:pPr>
            <a:r>
              <a:rPr lang="en-US" altLang="en-US" sz="2800"/>
              <a:t>The simplest form of multiple encryption has two encryption stages and two keys - Double-DES</a:t>
            </a:r>
          </a:p>
          <a:p>
            <a:pPr eaLnBrk="1" hangingPunct="1">
              <a:spcBef>
                <a:spcPts val="450"/>
              </a:spcBef>
              <a:buFont typeface="Wingdings" pitchFamily="2" charset="2"/>
              <a:buChar char="Ø"/>
            </a:pPr>
            <a:endParaRPr lang="en-US" altLang="en-US" sz="2000"/>
          </a:p>
          <a:p>
            <a:pPr eaLnBrk="1" hangingPunct="1">
              <a:spcBef>
                <a:spcPts val="450"/>
              </a:spcBef>
              <a:buFont typeface="Wingdings" pitchFamily="2" charset="2"/>
              <a:buChar char="Ø"/>
            </a:pPr>
            <a:r>
              <a:rPr lang="en-US" altLang="en-US" sz="2800"/>
              <a:t>Have concern that there might be a single key that is equivalent to using 2 keys as above</a:t>
            </a:r>
          </a:p>
          <a:p>
            <a:pPr eaLnBrk="1" hangingPunct="1">
              <a:spcBef>
                <a:spcPts val="450"/>
              </a:spcBef>
              <a:buFont typeface="Wingdings" pitchFamily="2" charset="2"/>
              <a:buChar char="Ø"/>
            </a:pPr>
            <a:endParaRPr lang="en-US" altLang="en-US" sz="2800"/>
          </a:p>
          <a:p>
            <a:pPr eaLnBrk="1" hangingPunct="1">
              <a:spcBef>
                <a:spcPts val="450"/>
              </a:spcBef>
              <a:buFont typeface="Wingdings" pitchFamily="2" charset="2"/>
              <a:buChar char="Ø"/>
            </a:pPr>
            <a:r>
              <a:rPr lang="en-US" altLang="en-US" sz="2800"/>
              <a:t>Not likely but only finally proved as impossible in 1992</a:t>
            </a:r>
          </a:p>
          <a:p>
            <a:pPr eaLnBrk="1" hangingPunct="1">
              <a:spcBef>
                <a:spcPts val="450"/>
              </a:spcBef>
              <a:buFont typeface="Wingdings" pitchFamily="2" charset="2"/>
              <a:buChar char="Ø"/>
            </a:pPr>
            <a:endParaRPr lang="en-US" altLang="en-US" sz="2000"/>
          </a:p>
          <a:p>
            <a:pPr eaLnBrk="1" hangingPunct="1">
              <a:spcBef>
                <a:spcPts val="450"/>
              </a:spcBef>
              <a:buFont typeface="Wingdings" pitchFamily="2" charset="2"/>
              <a:buChar char="Ø"/>
            </a:pPr>
            <a:r>
              <a:rPr lang="en-US" altLang="en-US" sz="2800"/>
              <a:t>More seriously have the “meet-in-the-middle” attack, first described by Diffie in 1977</a:t>
            </a:r>
          </a:p>
        </p:txBody>
      </p:sp>
      <p:sp>
        <p:nvSpPr>
          <p:cNvPr id="2" name="Slide Number Placeholder 1"/>
          <p:cNvSpPr>
            <a:spLocks noGrp="1"/>
          </p:cNvSpPr>
          <p:nvPr>
            <p:ph type="sldNum" sz="quarter" idx="12"/>
          </p:nvPr>
        </p:nvSpPr>
        <p:spPr/>
        <p:txBody>
          <a:bodyPr/>
          <a:lstStyle/>
          <a:p>
            <a:pPr>
              <a:defRPr/>
            </a:pPr>
            <a:fld id="{A6813EF2-72B7-42ED-AEB5-A160507D5BC6}" type="slidenum">
              <a:rPr lang="en-US" altLang="en-US" smtClean="0"/>
              <a:pPr>
                <a:defRPr/>
              </a:pPr>
              <a:t>77</a:t>
            </a:fld>
            <a:endParaRPr lang="en-US" altLang="en-US"/>
          </a:p>
        </p:txBody>
      </p:sp>
    </p:spTree>
    <p:extLst>
      <p:ext uri="{BB962C8B-B14F-4D97-AF65-F5344CB8AC3E}">
        <p14:creationId xmlns:p14="http://schemas.microsoft.com/office/powerpoint/2010/main" xmlns="" val="2043634298"/>
      </p:ext>
    </p:extLst>
  </p:cSld>
  <p:clrMapOvr>
    <a:masterClrMapping/>
  </p:clrMapOvr>
  <p:transition spd="med"/>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Why not Double-DES?</a:t>
            </a:r>
          </a:p>
        </p:txBody>
      </p:sp>
      <p:sp>
        <p:nvSpPr>
          <p:cNvPr id="11267" name="Text Box 2"/>
          <p:cNvSpPr txBox="1">
            <a:spLocks noChangeArrowheads="1"/>
          </p:cNvSpPr>
          <p:nvPr/>
        </p:nvSpPr>
        <p:spPr bwMode="auto">
          <a:xfrm>
            <a:off x="457200" y="1403350"/>
            <a:ext cx="8435975" cy="5481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457200" indent="-4572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Calibri" pitchFamily="34" charset="0"/>
              </a:defRPr>
            </a:lvl1pPr>
            <a:lvl2pPr marL="739775" indent="-282575"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Calibri" pitchFamily="34" charset="0"/>
              </a:defRPr>
            </a:lvl2pPr>
            <a:lvl3pPr marL="1143000" indent="-2286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Calibri" pitchFamily="34" charset="0"/>
              </a:defRPr>
            </a:lvl3pPr>
            <a:lvl4pPr marL="1600200" indent="-2286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4pPr>
            <a:lvl5pPr marL="2057400" indent="-228600" eaLnBrk="0" hangingPunct="0">
              <a:spcBef>
                <a:spcPct val="20000"/>
              </a:spcBef>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Calibri" pitchFamily="34" charset="0"/>
              </a:defRPr>
            </a:lvl9pPr>
          </a:lstStyle>
          <a:p>
            <a:pPr eaLnBrk="1" hangingPunct="1">
              <a:spcBef>
                <a:spcPts val="450"/>
              </a:spcBef>
              <a:buFont typeface="Wingdings" pitchFamily="2" charset="2"/>
              <a:buChar char="Ø"/>
            </a:pPr>
            <a:r>
              <a:rPr lang="en-US" altLang="en-US" sz="2800"/>
              <a:t>It is a known plaintext attack i.e. have known pair (P,C) </a:t>
            </a:r>
          </a:p>
          <a:p>
            <a:pPr eaLnBrk="1" hangingPunct="1">
              <a:spcBef>
                <a:spcPts val="450"/>
              </a:spcBef>
              <a:buFont typeface="Wingdings" pitchFamily="2" charset="2"/>
              <a:buChar char="Ø"/>
            </a:pPr>
            <a:endParaRPr lang="en-US" altLang="en-US" sz="2800"/>
          </a:p>
          <a:p>
            <a:pPr eaLnBrk="1" hangingPunct="1">
              <a:spcBef>
                <a:spcPts val="450"/>
              </a:spcBef>
              <a:buFont typeface="Wingdings" pitchFamily="2" charset="2"/>
              <a:buChar char="Ø"/>
            </a:pPr>
            <a:r>
              <a:rPr lang="en-US" altLang="en-US" sz="2800"/>
              <a:t>Attempts to find by trial-and-error a value X in the “middle” of the double-DES encryption of this pair</a:t>
            </a:r>
          </a:p>
          <a:p>
            <a:pPr eaLnBrk="1" hangingPunct="1">
              <a:spcBef>
                <a:spcPts val="450"/>
              </a:spcBef>
              <a:buFont typeface="Wingdings" pitchFamily="2" charset="2"/>
              <a:buChar char="Ø"/>
            </a:pPr>
            <a:endParaRPr lang="en-US" altLang="en-US" sz="2800"/>
          </a:p>
          <a:p>
            <a:pPr eaLnBrk="1" hangingPunct="1">
              <a:spcBef>
                <a:spcPts val="450"/>
              </a:spcBef>
              <a:buFont typeface="Wingdings" pitchFamily="2" charset="2"/>
              <a:buChar char="Ø"/>
            </a:pPr>
            <a:r>
              <a:rPr lang="en-US" altLang="en-US" sz="2800"/>
              <a:t>Chances of this are much better at O(2^56)  than exhaustive search at O(2^112)</a:t>
            </a:r>
          </a:p>
        </p:txBody>
      </p:sp>
      <p:sp>
        <p:nvSpPr>
          <p:cNvPr id="2" name="Slide Number Placeholder 1"/>
          <p:cNvSpPr>
            <a:spLocks noGrp="1"/>
          </p:cNvSpPr>
          <p:nvPr>
            <p:ph type="sldNum" sz="quarter" idx="12"/>
          </p:nvPr>
        </p:nvSpPr>
        <p:spPr/>
        <p:txBody>
          <a:bodyPr/>
          <a:lstStyle/>
          <a:p>
            <a:pPr>
              <a:defRPr/>
            </a:pPr>
            <a:fld id="{D906CDAC-202D-49F7-A7F1-ED5658905414}" type="slidenum">
              <a:rPr lang="en-US" altLang="en-US" smtClean="0"/>
              <a:pPr>
                <a:defRPr/>
              </a:pPr>
              <a:t>78</a:t>
            </a:fld>
            <a:endParaRPr lang="en-US" altLang="en-US"/>
          </a:p>
        </p:txBody>
      </p:sp>
    </p:spTree>
    <p:extLst>
      <p:ext uri="{BB962C8B-B14F-4D97-AF65-F5344CB8AC3E}">
        <p14:creationId xmlns:p14="http://schemas.microsoft.com/office/powerpoint/2010/main" xmlns="" val="3160045700"/>
      </p:ext>
    </p:extLst>
  </p:cSld>
  <p:clrMapOvr>
    <a:masterClrMapping/>
  </p:clrMapOvr>
  <p:transition spd="med"/>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Why not Double-DES?</a:t>
            </a:r>
          </a:p>
        </p:txBody>
      </p:sp>
      <p:sp>
        <p:nvSpPr>
          <p:cNvPr id="12291" name="Text Box 2"/>
          <p:cNvSpPr txBox="1">
            <a:spLocks noChangeArrowheads="1"/>
          </p:cNvSpPr>
          <p:nvPr/>
        </p:nvSpPr>
        <p:spPr bwMode="auto">
          <a:xfrm>
            <a:off x="457200" y="1260475"/>
            <a:ext cx="8435975" cy="5481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39775" indent="-282575"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 typeface="Wingdings" pitchFamily="2" charset="2"/>
              <a:buChar char="Ø"/>
            </a:pPr>
            <a:r>
              <a:rPr lang="en-AU" altLang="en-US" sz="2800">
                <a:cs typeface="Arial" pitchFamily="34" charset="0"/>
              </a:rPr>
              <a:t>AES is a new cipher alternative</a:t>
            </a:r>
          </a:p>
          <a:p>
            <a:pPr eaLnBrk="1" hangingPunct="1">
              <a:spcBef>
                <a:spcPts val="800"/>
              </a:spcBef>
              <a:buSzPct val="80000"/>
              <a:buFont typeface="Wingdings" pitchFamily="2" charset="2"/>
              <a:buChar char=""/>
            </a:pPr>
            <a:r>
              <a:rPr lang="en-US" altLang="en-US" sz="2800">
                <a:cs typeface="Arial" pitchFamily="34" charset="0"/>
              </a:rPr>
              <a:t>could use 2 DES encrypts on each block</a:t>
            </a:r>
          </a:p>
          <a:p>
            <a:pPr lvl="1" eaLnBrk="1" hangingPunct="1">
              <a:spcBef>
                <a:spcPts val="700"/>
              </a:spcBef>
              <a:buSzPct val="50000"/>
              <a:buFont typeface="Wingdings" pitchFamily="2" charset="2"/>
              <a:buChar char=""/>
            </a:pPr>
            <a:r>
              <a:rPr lang="en-US" altLang="en-US" sz="2400">
                <a:cs typeface="Arial" pitchFamily="34" charset="0"/>
              </a:rPr>
              <a:t>C = EK2(EK1(P))</a:t>
            </a:r>
          </a:p>
          <a:p>
            <a:pPr eaLnBrk="1" hangingPunct="1">
              <a:spcBef>
                <a:spcPts val="800"/>
              </a:spcBef>
              <a:buSzPct val="80000"/>
              <a:buFont typeface="Wingdings" pitchFamily="2" charset="2"/>
              <a:buChar char=""/>
            </a:pPr>
            <a:r>
              <a:rPr lang="en-US" altLang="en-US" sz="2800">
                <a:cs typeface="Arial" pitchFamily="34" charset="0"/>
              </a:rPr>
              <a:t>concern at time of reduction to single stage</a:t>
            </a:r>
          </a:p>
          <a:p>
            <a:pPr eaLnBrk="1" hangingPunct="1">
              <a:spcBef>
                <a:spcPts val="800"/>
              </a:spcBef>
              <a:buSzPct val="80000"/>
              <a:buFont typeface="Wingdings" pitchFamily="2" charset="2"/>
              <a:buChar char=""/>
            </a:pPr>
            <a:r>
              <a:rPr lang="en-US" altLang="en-US" sz="2800">
                <a:cs typeface="Arial" pitchFamily="34" charset="0"/>
              </a:rPr>
              <a:t>“meet-in-the-middle” attack</a:t>
            </a:r>
          </a:p>
          <a:p>
            <a:pPr lvl="1" eaLnBrk="1" hangingPunct="1">
              <a:spcBef>
                <a:spcPts val="700"/>
              </a:spcBef>
              <a:buSzPct val="50000"/>
              <a:buFont typeface="Wingdings" pitchFamily="2" charset="2"/>
              <a:buChar char=""/>
            </a:pPr>
            <a:r>
              <a:rPr lang="en-US" altLang="en-US" sz="2400">
                <a:cs typeface="Arial" pitchFamily="34" charset="0"/>
              </a:rPr>
              <a:t>works whenever use a cipher twice</a:t>
            </a:r>
          </a:p>
          <a:p>
            <a:pPr lvl="1" eaLnBrk="1" hangingPunct="1">
              <a:spcBef>
                <a:spcPts val="700"/>
              </a:spcBef>
              <a:buSzPct val="50000"/>
              <a:buFont typeface="Wingdings" pitchFamily="2" charset="2"/>
              <a:buChar char=""/>
            </a:pPr>
            <a:r>
              <a:rPr lang="en-US" altLang="en-US" sz="2400">
                <a:cs typeface="Arial" pitchFamily="34" charset="0"/>
              </a:rPr>
              <a:t>since X = EK1(P) = DK2(C)</a:t>
            </a:r>
          </a:p>
          <a:p>
            <a:pPr lvl="1" eaLnBrk="1" hangingPunct="1">
              <a:spcBef>
                <a:spcPts val="700"/>
              </a:spcBef>
              <a:buSzPct val="50000"/>
              <a:buFont typeface="Wingdings" pitchFamily="2" charset="2"/>
              <a:buChar char=""/>
            </a:pPr>
            <a:r>
              <a:rPr lang="en-US" altLang="en-US" sz="2400">
                <a:cs typeface="Arial" pitchFamily="34" charset="0"/>
              </a:rPr>
              <a:t>attack by encrypting P with all keys and store</a:t>
            </a:r>
          </a:p>
          <a:p>
            <a:pPr lvl="1" eaLnBrk="1" hangingPunct="1">
              <a:spcBef>
                <a:spcPts val="700"/>
              </a:spcBef>
              <a:buSzPct val="50000"/>
              <a:buFont typeface="Wingdings" pitchFamily="2" charset="2"/>
              <a:buChar char=""/>
            </a:pPr>
            <a:r>
              <a:rPr lang="en-US" altLang="en-US" sz="2400">
                <a:cs typeface="Arial" pitchFamily="34" charset="0"/>
              </a:rPr>
              <a:t>then decrypt C with keys and match X value</a:t>
            </a:r>
          </a:p>
          <a:p>
            <a:pPr lvl="1" eaLnBrk="1" hangingPunct="1">
              <a:spcBef>
                <a:spcPts val="700"/>
              </a:spcBef>
              <a:buSzPct val="50000"/>
              <a:buFont typeface="Wingdings" pitchFamily="2" charset="2"/>
              <a:buChar char=""/>
            </a:pPr>
            <a:r>
              <a:rPr lang="en-US" altLang="en-US" sz="2400">
                <a:cs typeface="Arial" pitchFamily="34" charset="0"/>
              </a:rPr>
              <a:t>can show takes O(</a:t>
            </a:r>
            <a:r>
              <a:rPr lang="en-US" altLang="en-US" sz="2400"/>
              <a:t>2^56) steps</a:t>
            </a:r>
          </a:p>
          <a:p>
            <a:pPr lvl="1" eaLnBrk="1" hangingPunct="1">
              <a:spcBef>
                <a:spcPts val="700"/>
              </a:spcBef>
              <a:buSzPct val="50000"/>
              <a:buFont typeface="Arial" pitchFamily="34" charset="0"/>
              <a:buNone/>
            </a:pPr>
            <a:endParaRPr lang="en-US" altLang="en-US" sz="2400"/>
          </a:p>
          <a:p>
            <a:pPr eaLnBrk="1" hangingPunct="1">
              <a:spcBef>
                <a:spcPct val="0"/>
              </a:spcBef>
              <a:buFont typeface="Wingdings" pitchFamily="2" charset="2"/>
              <a:buChar char="Ø"/>
            </a:pPr>
            <a:endParaRPr lang="en-AU" altLang="en-US" sz="2800">
              <a:solidFill>
                <a:srgbClr val="000000"/>
              </a:solidFill>
              <a:latin typeface="Arial" pitchFamily="34" charset="0"/>
            </a:endParaRPr>
          </a:p>
          <a:p>
            <a:pPr eaLnBrk="1" hangingPunct="1">
              <a:spcBef>
                <a:spcPts val="800"/>
              </a:spcBef>
              <a:buSzPct val="80000"/>
              <a:buFont typeface="Wingdings" pitchFamily="2" charset="2"/>
              <a:buChar char=""/>
            </a:pPr>
            <a:endParaRPr lang="en-US" altLang="en-US" sz="2800"/>
          </a:p>
        </p:txBody>
      </p:sp>
      <p:sp>
        <p:nvSpPr>
          <p:cNvPr id="2" name="Slide Number Placeholder 1"/>
          <p:cNvSpPr>
            <a:spLocks noGrp="1"/>
          </p:cNvSpPr>
          <p:nvPr>
            <p:ph type="sldNum" sz="quarter" idx="12"/>
          </p:nvPr>
        </p:nvSpPr>
        <p:spPr/>
        <p:txBody>
          <a:bodyPr/>
          <a:lstStyle/>
          <a:p>
            <a:pPr>
              <a:defRPr/>
            </a:pPr>
            <a:fld id="{A8999D50-F8C3-4A4F-86CC-E3A9983282A9}" type="slidenum">
              <a:rPr lang="en-US" altLang="en-US" smtClean="0"/>
              <a:pPr>
                <a:defRPr/>
              </a:pPr>
              <a:t>79</a:t>
            </a:fld>
            <a:endParaRPr lang="en-US" altLang="en-US"/>
          </a:p>
        </p:txBody>
      </p:sp>
    </p:spTree>
    <p:extLst>
      <p:ext uri="{BB962C8B-B14F-4D97-AF65-F5344CB8AC3E}">
        <p14:creationId xmlns:p14="http://schemas.microsoft.com/office/powerpoint/2010/main" xmlns="" val="1599333401"/>
      </p:ext>
    </p:extLst>
  </p:cSld>
  <p:clrMapOvr>
    <a:masterClrMapping/>
  </p:clrMapOvr>
  <p:transition spd="med"/>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Triple-DES with Two-Keys</a:t>
            </a:r>
          </a:p>
        </p:txBody>
      </p:sp>
      <p:sp>
        <p:nvSpPr>
          <p:cNvPr id="8194" name="Text Box 2"/>
          <p:cNvSpPr txBox="1">
            <a:spLocks noChangeArrowheads="1"/>
          </p:cNvSpPr>
          <p:nvPr/>
        </p:nvSpPr>
        <p:spPr bwMode="auto">
          <a:xfrm>
            <a:off x="457200" y="1676400"/>
            <a:ext cx="8229600" cy="5489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lnSpc>
                <a:spcPct val="90000"/>
              </a:lnSpc>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Triple-DES with two keys is a popular alternative to </a:t>
            </a:r>
            <a:r>
              <a:rPr lang="en-US" altLang="en-US" sz="2800" dirty="0" smtClean="0">
                <a:solidFill>
                  <a:prstClr val="black"/>
                </a:solidFill>
                <a:latin typeface="+mn-lt"/>
                <a:cs typeface="Arial" panose="020B0604020202020204" pitchFamily="34" charset="0"/>
              </a:rPr>
              <a:t>single-DES</a:t>
            </a:r>
          </a:p>
          <a:p>
            <a:pPr defTabSz="457200">
              <a:lnSpc>
                <a:spcPct val="90000"/>
              </a:lnSpc>
              <a:spcBef>
                <a:spcPts val="800"/>
              </a:spcBef>
              <a:buSzPct val="80000"/>
              <a:buFont typeface="Wingdings" charset="2"/>
              <a:buChar char=""/>
              <a:defRPr/>
            </a:pPr>
            <a:endParaRPr lang="en-US" altLang="en-US" sz="20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But </a:t>
            </a:r>
            <a:r>
              <a:rPr lang="en-US" altLang="en-US" sz="2800" dirty="0">
                <a:solidFill>
                  <a:prstClr val="black"/>
                </a:solidFill>
                <a:latin typeface="+mn-lt"/>
                <a:cs typeface="Arial" panose="020B0604020202020204" pitchFamily="34" charset="0"/>
              </a:rPr>
              <a:t>suffers from being 3 times slower to </a:t>
            </a:r>
            <a:r>
              <a:rPr lang="en-US" altLang="en-US" sz="2800" dirty="0" smtClean="0">
                <a:solidFill>
                  <a:prstClr val="black"/>
                </a:solidFill>
                <a:latin typeface="+mn-lt"/>
                <a:cs typeface="Arial" panose="020B0604020202020204" pitchFamily="34" charset="0"/>
              </a:rPr>
              <a:t>run</a:t>
            </a:r>
          </a:p>
          <a:p>
            <a:pPr defTabSz="457200">
              <a:lnSpc>
                <a:spcPct val="90000"/>
              </a:lnSpc>
              <a:spcBef>
                <a:spcPts val="800"/>
              </a:spcBef>
              <a:buSzPct val="80000"/>
              <a:buFont typeface="Wingdings" charset="2"/>
              <a:buChar char=""/>
              <a:defRPr/>
            </a:pPr>
            <a:endParaRPr lang="en-US" altLang="en-US" sz="28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The </a:t>
            </a:r>
            <a:r>
              <a:rPr lang="en-US" altLang="en-US" sz="2800" dirty="0">
                <a:solidFill>
                  <a:prstClr val="black"/>
                </a:solidFill>
                <a:latin typeface="+mn-lt"/>
                <a:cs typeface="Arial" panose="020B0604020202020204" pitchFamily="34" charset="0"/>
              </a:rPr>
              <a:t>use of encryption &amp; decryption stages are </a:t>
            </a:r>
            <a:r>
              <a:rPr lang="en-US" altLang="en-US" sz="2800" dirty="0" smtClean="0">
                <a:solidFill>
                  <a:prstClr val="black"/>
                </a:solidFill>
                <a:latin typeface="+mn-lt"/>
                <a:cs typeface="Arial" panose="020B0604020202020204" pitchFamily="34" charset="0"/>
              </a:rPr>
              <a:t>equivalent</a:t>
            </a:r>
          </a:p>
          <a:p>
            <a:pPr defTabSz="457200">
              <a:lnSpc>
                <a:spcPct val="90000"/>
              </a:lnSpc>
              <a:spcBef>
                <a:spcPts val="800"/>
              </a:spcBef>
              <a:buSzPct val="80000"/>
              <a:buFont typeface="Wingdings" charset="2"/>
              <a:buChar char=""/>
              <a:defRPr/>
            </a:pPr>
            <a:endParaRPr lang="en-US" altLang="en-US" sz="2000" dirty="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B</a:t>
            </a:r>
            <a:r>
              <a:rPr lang="en-US" altLang="en-US" sz="2800" dirty="0" smtClean="0">
                <a:solidFill>
                  <a:prstClr val="black"/>
                </a:solidFill>
                <a:latin typeface="+mn-lt"/>
                <a:cs typeface="Arial" panose="020B0604020202020204" pitchFamily="34" charset="0"/>
              </a:rPr>
              <a:t>ut </a:t>
            </a:r>
            <a:r>
              <a:rPr lang="en-US" altLang="en-US" sz="2800" dirty="0">
                <a:solidFill>
                  <a:prstClr val="black"/>
                </a:solidFill>
                <a:latin typeface="+mn-lt"/>
                <a:cs typeface="Arial" panose="020B0604020202020204" pitchFamily="34" charset="0"/>
              </a:rPr>
              <a:t>the chosen structure allows for compatibility with single-DES </a:t>
            </a:r>
            <a:r>
              <a:rPr lang="en-US" altLang="en-US" sz="2800" dirty="0" smtClean="0">
                <a:solidFill>
                  <a:prstClr val="black"/>
                </a:solidFill>
                <a:latin typeface="+mn-lt"/>
                <a:cs typeface="Arial" panose="020B0604020202020204" pitchFamily="34" charset="0"/>
              </a:rPr>
              <a:t>implementations</a:t>
            </a:r>
          </a:p>
          <a:p>
            <a:pPr defTabSz="457200">
              <a:lnSpc>
                <a:spcPct val="90000"/>
              </a:lnSpc>
              <a:spcBef>
                <a:spcPts val="800"/>
              </a:spcBef>
              <a:buSzPct val="80000"/>
              <a:buFont typeface="Wingdings" charset="2"/>
              <a:buChar char=""/>
              <a:defRPr/>
            </a:pPr>
            <a:endParaRPr lang="en-US" altLang="en-US" sz="2800" dirty="0" smtClean="0">
              <a:solidFill>
                <a:prstClr val="black"/>
              </a:solidFill>
              <a:latin typeface="+mn-lt"/>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F40C581D-3464-45F1-9C2F-F73FE8595D29}" type="slidenum">
              <a:rPr lang="en-US" altLang="en-US" smtClean="0"/>
              <a:pPr>
                <a:defRPr/>
              </a:pPr>
              <a:t>80</a:t>
            </a:fld>
            <a:endParaRPr lang="en-US" altLang="en-US"/>
          </a:p>
        </p:txBody>
      </p:sp>
    </p:spTree>
    <p:extLst>
      <p:ext uri="{BB962C8B-B14F-4D97-AF65-F5344CB8AC3E}">
        <p14:creationId xmlns:p14="http://schemas.microsoft.com/office/powerpoint/2010/main" xmlns="" val="24456248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Triple-DES with Two-Keys</a:t>
            </a:r>
          </a:p>
        </p:txBody>
      </p:sp>
      <p:sp>
        <p:nvSpPr>
          <p:cNvPr id="8194" name="Text Box 2"/>
          <p:cNvSpPr txBox="1">
            <a:spLocks noChangeArrowheads="1"/>
          </p:cNvSpPr>
          <p:nvPr/>
        </p:nvSpPr>
        <p:spPr bwMode="auto">
          <a:xfrm>
            <a:off x="457200" y="1676400"/>
            <a:ext cx="8229600" cy="5489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3DES </a:t>
            </a:r>
            <a:r>
              <a:rPr lang="en-US" altLang="en-US" sz="2800" dirty="0">
                <a:solidFill>
                  <a:prstClr val="black"/>
                </a:solidFill>
                <a:latin typeface="+mn-lt"/>
                <a:cs typeface="Arial" panose="020B0604020202020204" pitchFamily="34" charset="0"/>
              </a:rPr>
              <a:t>with two keys is a relatively popular alternative to DES </a:t>
            </a:r>
            <a:endParaRPr lang="en-US" altLang="en-US" sz="28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endParaRPr lang="en-US" altLang="en-US" sz="2000" dirty="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Has </a:t>
            </a:r>
            <a:r>
              <a:rPr lang="en-US" altLang="en-US" sz="2800" dirty="0">
                <a:solidFill>
                  <a:prstClr val="black"/>
                </a:solidFill>
                <a:latin typeface="+mn-lt"/>
                <a:cs typeface="Arial" panose="020B0604020202020204" pitchFamily="34" charset="0"/>
              </a:rPr>
              <a:t>been adopted for use in the key management standards ANS X9.17 and ISO </a:t>
            </a:r>
            <a:r>
              <a:rPr lang="en-US" altLang="en-US" sz="2800" dirty="0" smtClean="0">
                <a:solidFill>
                  <a:prstClr val="black"/>
                </a:solidFill>
                <a:latin typeface="+mn-lt"/>
                <a:cs typeface="Arial" panose="020B0604020202020204" pitchFamily="34" charset="0"/>
              </a:rPr>
              <a:t>8732</a:t>
            </a:r>
          </a:p>
          <a:p>
            <a:pPr defTabSz="457200">
              <a:lnSpc>
                <a:spcPct val="90000"/>
              </a:lnSpc>
              <a:spcBef>
                <a:spcPts val="800"/>
              </a:spcBef>
              <a:buSzPct val="80000"/>
              <a:buFont typeface="Wingdings" charset="2"/>
              <a:buChar char=""/>
              <a:defRPr/>
            </a:pPr>
            <a:endParaRPr lang="en-US" altLang="en-US" sz="28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Currently</a:t>
            </a:r>
            <a:r>
              <a:rPr lang="en-US" altLang="en-US" sz="2800" dirty="0">
                <a:solidFill>
                  <a:prstClr val="black"/>
                </a:solidFill>
                <a:latin typeface="+mn-lt"/>
                <a:cs typeface="Arial" panose="020B0604020202020204" pitchFamily="34" charset="0"/>
              </a:rPr>
              <a:t>, there are no practical cryptanalytic attacks on </a:t>
            </a:r>
            <a:r>
              <a:rPr lang="en-US" altLang="en-US" sz="2800" dirty="0" smtClean="0">
                <a:solidFill>
                  <a:prstClr val="black"/>
                </a:solidFill>
                <a:latin typeface="+mn-lt"/>
                <a:cs typeface="Arial" panose="020B0604020202020204" pitchFamily="34" charset="0"/>
              </a:rPr>
              <a:t>3DES</a:t>
            </a:r>
          </a:p>
          <a:p>
            <a:pPr defTabSz="457200">
              <a:lnSpc>
                <a:spcPct val="90000"/>
              </a:lnSpc>
              <a:spcBef>
                <a:spcPts val="800"/>
              </a:spcBef>
              <a:buSzPct val="80000"/>
              <a:buFont typeface="Wingdings" charset="2"/>
              <a:buChar char=""/>
              <a:defRPr/>
            </a:pPr>
            <a:endParaRPr lang="en-US" altLang="en-US"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Coppersmith </a:t>
            </a:r>
            <a:r>
              <a:rPr lang="en-US" altLang="en-US" sz="2800" dirty="0">
                <a:solidFill>
                  <a:prstClr val="black"/>
                </a:solidFill>
                <a:latin typeface="+mn-lt"/>
                <a:cs typeface="Arial" panose="020B0604020202020204" pitchFamily="34" charset="0"/>
              </a:rPr>
              <a:t>notes that the cost of a brute-force key search on 3DES is on the order of 2^112 (=5*10^33) </a:t>
            </a:r>
            <a:endParaRPr lang="en-US" altLang="en-US" sz="28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endParaRPr lang="en-US" altLang="en-US" sz="2800" dirty="0" smtClean="0">
              <a:solidFill>
                <a:prstClr val="black"/>
              </a:solidFill>
              <a:latin typeface="+mn-lt"/>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0D322428-6128-4EB7-B210-0FAEEA1247FA}" type="slidenum">
              <a:rPr lang="en-US" altLang="en-US" smtClean="0"/>
              <a:pPr>
                <a:defRPr/>
              </a:pPr>
              <a:t>81</a:t>
            </a:fld>
            <a:endParaRPr lang="en-US" altLang="en-US"/>
          </a:p>
        </p:txBody>
      </p:sp>
    </p:spTree>
    <p:extLst>
      <p:ext uri="{BB962C8B-B14F-4D97-AF65-F5344CB8AC3E}">
        <p14:creationId xmlns:p14="http://schemas.microsoft.com/office/powerpoint/2010/main" xmlns="" val="18731883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Triple-DES with Two-Keys</a:t>
            </a:r>
          </a:p>
        </p:txBody>
      </p:sp>
      <p:sp>
        <p:nvSpPr>
          <p:cNvPr id="8194" name="Text Box 2"/>
          <p:cNvSpPr txBox="1">
            <a:spLocks noChangeArrowheads="1"/>
          </p:cNvSpPr>
          <p:nvPr/>
        </p:nvSpPr>
        <p:spPr bwMode="auto">
          <a:xfrm>
            <a:off x="457200" y="1676400"/>
            <a:ext cx="8229600" cy="5489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lnSpc>
                <a:spcPct val="90000"/>
              </a:lnSpc>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E</a:t>
            </a:r>
            <a:r>
              <a:rPr lang="en-US" altLang="en-US" sz="2800" dirty="0" smtClean="0">
                <a:solidFill>
                  <a:prstClr val="black"/>
                </a:solidFill>
                <a:latin typeface="+mn-lt"/>
                <a:cs typeface="Arial" panose="020B0604020202020204" pitchFamily="34" charset="0"/>
              </a:rPr>
              <a:t>stimates </a:t>
            </a:r>
            <a:r>
              <a:rPr lang="en-US" altLang="en-US" sz="2800" dirty="0">
                <a:solidFill>
                  <a:prstClr val="black"/>
                </a:solidFill>
                <a:latin typeface="+mn-lt"/>
                <a:cs typeface="Arial" panose="020B0604020202020204" pitchFamily="34" charset="0"/>
              </a:rPr>
              <a:t>that the cost of differential cryptanalysis suffers an exponential growth</a:t>
            </a:r>
          </a:p>
          <a:p>
            <a:pPr defTabSz="457200">
              <a:lnSpc>
                <a:spcPct val="90000"/>
              </a:lnSpc>
              <a:spcBef>
                <a:spcPts val="800"/>
              </a:spcBef>
              <a:buSzPct val="80000"/>
              <a:buFont typeface="Wingdings" charset="2"/>
              <a:buChar char=""/>
              <a:defRPr/>
            </a:pPr>
            <a:endParaRPr lang="en-US" altLang="en-US" sz="20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compared </a:t>
            </a:r>
            <a:r>
              <a:rPr lang="en-US" altLang="en-US" sz="2800" dirty="0">
                <a:solidFill>
                  <a:prstClr val="black"/>
                </a:solidFill>
                <a:latin typeface="+mn-lt"/>
                <a:cs typeface="Arial" panose="020B0604020202020204" pitchFamily="34" charset="0"/>
              </a:rPr>
              <a:t>to single DES, exceeding </a:t>
            </a:r>
            <a:r>
              <a:rPr lang="en-US" altLang="en-US" sz="2800" dirty="0" smtClean="0">
                <a:solidFill>
                  <a:prstClr val="black"/>
                </a:solidFill>
                <a:latin typeface="+mn-lt"/>
                <a:cs typeface="Arial" panose="020B0604020202020204" pitchFamily="34" charset="0"/>
              </a:rPr>
              <a:t>10^52 </a:t>
            </a:r>
            <a:endParaRPr lang="en-US" altLang="en-US" sz="2800" dirty="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endParaRPr lang="en-US" altLang="en-US" sz="28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S</a:t>
            </a:r>
            <a:r>
              <a:rPr lang="en-US" altLang="en-US" sz="2800" dirty="0" smtClean="0">
                <a:solidFill>
                  <a:prstClr val="black"/>
                </a:solidFill>
                <a:latin typeface="+mn-lt"/>
                <a:cs typeface="Arial" panose="020B0604020202020204" pitchFamily="34" charset="0"/>
              </a:rPr>
              <a:t>everal </a:t>
            </a:r>
            <a:r>
              <a:rPr lang="en-US" altLang="en-US" sz="2800" dirty="0">
                <a:solidFill>
                  <a:prstClr val="black"/>
                </a:solidFill>
                <a:latin typeface="+mn-lt"/>
                <a:cs typeface="Arial" panose="020B0604020202020204" pitchFamily="34" charset="0"/>
              </a:rPr>
              <a:t>proposed attacks on 3DES that, although not currently </a:t>
            </a:r>
            <a:r>
              <a:rPr lang="en-US" altLang="en-US" sz="2800" dirty="0" smtClean="0">
                <a:solidFill>
                  <a:prstClr val="black"/>
                </a:solidFill>
                <a:latin typeface="+mn-lt"/>
                <a:cs typeface="Arial" panose="020B0604020202020204" pitchFamily="34" charset="0"/>
              </a:rPr>
              <a:t>practical</a:t>
            </a:r>
          </a:p>
          <a:p>
            <a:pPr defTabSz="457200">
              <a:lnSpc>
                <a:spcPct val="90000"/>
              </a:lnSpc>
              <a:spcBef>
                <a:spcPts val="800"/>
              </a:spcBef>
              <a:buSzPct val="80000"/>
              <a:buFont typeface="Wingdings" charset="2"/>
              <a:buChar char=""/>
              <a:defRPr/>
            </a:pPr>
            <a:endParaRPr lang="en-US" altLang="en-US" sz="2000" dirty="0" smtClean="0">
              <a:solidFill>
                <a:prstClr val="black"/>
              </a:solidFill>
              <a:latin typeface="+mn-lt"/>
              <a:cs typeface="Arial" panose="020B0604020202020204" pitchFamily="34" charset="0"/>
            </a:endParaRPr>
          </a:p>
          <a:p>
            <a:pPr defTabSz="457200">
              <a:lnSpc>
                <a:spcPct val="90000"/>
              </a:lnSpc>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G</a:t>
            </a:r>
            <a:r>
              <a:rPr lang="en-US" altLang="en-US" sz="2800" dirty="0" smtClean="0">
                <a:solidFill>
                  <a:prstClr val="black"/>
                </a:solidFill>
                <a:latin typeface="+mn-lt"/>
                <a:cs typeface="Arial" panose="020B0604020202020204" pitchFamily="34" charset="0"/>
              </a:rPr>
              <a:t>ive </a:t>
            </a:r>
            <a:r>
              <a:rPr lang="en-US" altLang="en-US" sz="2800" dirty="0">
                <a:solidFill>
                  <a:prstClr val="black"/>
                </a:solidFill>
                <a:latin typeface="+mn-lt"/>
                <a:cs typeface="Arial" panose="020B0604020202020204" pitchFamily="34" charset="0"/>
              </a:rPr>
              <a:t>a flavor for the types of attacks that have been considered and that could form the basis for more successful future </a:t>
            </a:r>
            <a:r>
              <a:rPr lang="en-US" altLang="en-US" sz="2800" dirty="0" smtClean="0">
                <a:solidFill>
                  <a:prstClr val="black"/>
                </a:solidFill>
                <a:latin typeface="+mn-lt"/>
                <a:cs typeface="Arial" panose="020B0604020202020204" pitchFamily="34" charset="0"/>
              </a:rPr>
              <a:t>attacks </a:t>
            </a:r>
            <a:endParaRPr lang="en-US" altLang="en-US" sz="2800" dirty="0">
              <a:solidFill>
                <a:prstClr val="black"/>
              </a:solidFill>
              <a:latin typeface="+mn-lt"/>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1BB05E12-E7AA-4385-BB99-2069921908DD}" type="slidenum">
              <a:rPr lang="en-US" altLang="en-US" smtClean="0"/>
              <a:pPr>
                <a:defRPr/>
              </a:pPr>
              <a:t>82</a:t>
            </a:fld>
            <a:endParaRPr lang="en-US" altLang="en-US"/>
          </a:p>
        </p:txBody>
      </p:sp>
    </p:spTree>
    <p:extLst>
      <p:ext uri="{BB962C8B-B14F-4D97-AF65-F5344CB8AC3E}">
        <p14:creationId xmlns:p14="http://schemas.microsoft.com/office/powerpoint/2010/main" xmlns="" val="15530759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Triple-DES with Two-Keys</a:t>
            </a:r>
          </a:p>
        </p:txBody>
      </p:sp>
      <p:sp>
        <p:nvSpPr>
          <p:cNvPr id="8194" name="Text Box 2"/>
          <p:cNvSpPr txBox="1">
            <a:spLocks noChangeArrowheads="1"/>
          </p:cNvSpPr>
          <p:nvPr/>
        </p:nvSpPr>
        <p:spPr bwMode="auto">
          <a:xfrm>
            <a:off x="457200" y="1412875"/>
            <a:ext cx="8229600" cy="5489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Hence must use 3 encryptions</a:t>
            </a:r>
          </a:p>
          <a:p>
            <a:pPr lvl="1" defTabSz="457200">
              <a:lnSpc>
                <a:spcPct val="90000"/>
              </a:lnSpc>
              <a:spcBef>
                <a:spcPts val="700"/>
              </a:spcBef>
              <a:buSzPct val="50000"/>
              <a:buFont typeface="Wingdings" charset="2"/>
              <a:buChar char=""/>
              <a:defRPr/>
            </a:pPr>
            <a:r>
              <a:rPr lang="en-US" altLang="en-US" sz="2800" dirty="0" smtClean="0">
                <a:solidFill>
                  <a:prstClr val="black"/>
                </a:solidFill>
                <a:latin typeface="+mn-lt"/>
                <a:cs typeface="Arial" panose="020B0604020202020204" pitchFamily="34" charset="0"/>
              </a:rPr>
              <a:t>would seem to need 3 distinct keys</a:t>
            </a:r>
          </a:p>
          <a:p>
            <a:pPr defTabSz="457200">
              <a:lnSpc>
                <a:spcPct val="90000"/>
              </a:lnSpc>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But can use 2 keys with E-D-E sequence</a:t>
            </a:r>
          </a:p>
          <a:p>
            <a:pPr lvl="1" defTabSz="457200">
              <a:lnSpc>
                <a:spcPct val="90000"/>
              </a:lnSpc>
              <a:spcBef>
                <a:spcPts val="700"/>
              </a:spcBef>
              <a:buSzPct val="50000"/>
              <a:buFont typeface="Wingdings" charset="2"/>
              <a:buChar char=""/>
              <a:defRPr/>
            </a:pPr>
            <a:r>
              <a:rPr lang="en-US" altLang="en-US" sz="2800" dirty="0" smtClean="0">
                <a:solidFill>
                  <a:prstClr val="black"/>
                </a:solidFill>
                <a:latin typeface="+mn-lt"/>
                <a:cs typeface="Arial" panose="020B0604020202020204" pitchFamily="34" charset="0"/>
              </a:rPr>
              <a:t>C = EK1(DK2(EK1(P)))</a:t>
            </a:r>
          </a:p>
          <a:p>
            <a:pPr lvl="1" defTabSz="457200">
              <a:lnSpc>
                <a:spcPct val="90000"/>
              </a:lnSpc>
              <a:spcBef>
                <a:spcPts val="700"/>
              </a:spcBef>
              <a:buSzPct val="50000"/>
              <a:buFont typeface="Wingdings" charset="2"/>
              <a:buChar char=""/>
              <a:defRPr/>
            </a:pPr>
            <a:r>
              <a:rPr lang="en-US" altLang="en-US" sz="2800" dirty="0" err="1" smtClean="0">
                <a:solidFill>
                  <a:prstClr val="black"/>
                </a:solidFill>
                <a:latin typeface="+mn-lt"/>
                <a:cs typeface="Arial" panose="020B0604020202020204" pitchFamily="34" charset="0"/>
              </a:rPr>
              <a:t>n.b.</a:t>
            </a:r>
            <a:r>
              <a:rPr lang="en-US" altLang="en-US" sz="2800" dirty="0" smtClean="0">
                <a:solidFill>
                  <a:prstClr val="black"/>
                </a:solidFill>
                <a:latin typeface="+mn-lt"/>
                <a:cs typeface="Arial" panose="020B0604020202020204" pitchFamily="34" charset="0"/>
              </a:rPr>
              <a:t> encrypt &amp; decrypt equivalent in security</a:t>
            </a:r>
          </a:p>
          <a:p>
            <a:pPr lvl="1" defTabSz="457200">
              <a:lnSpc>
                <a:spcPct val="90000"/>
              </a:lnSpc>
              <a:spcBef>
                <a:spcPts val="700"/>
              </a:spcBef>
              <a:buSzPct val="50000"/>
              <a:buFont typeface="Wingdings" charset="2"/>
              <a:buChar char=""/>
              <a:defRPr/>
            </a:pPr>
            <a:r>
              <a:rPr lang="en-US" altLang="en-US" sz="2800" dirty="0" smtClean="0">
                <a:solidFill>
                  <a:prstClr val="black"/>
                </a:solidFill>
                <a:latin typeface="+mn-lt"/>
                <a:cs typeface="Arial" panose="020B0604020202020204" pitchFamily="34" charset="0"/>
              </a:rPr>
              <a:t>if K1=K2 then can work with single DES</a:t>
            </a:r>
          </a:p>
          <a:p>
            <a:pPr defTabSz="457200">
              <a:lnSpc>
                <a:spcPct val="90000"/>
              </a:lnSpc>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S</a:t>
            </a:r>
            <a:r>
              <a:rPr lang="en-US" altLang="en-US" sz="2800" dirty="0" smtClean="0">
                <a:solidFill>
                  <a:prstClr val="black"/>
                </a:solidFill>
                <a:latin typeface="+mn-lt"/>
                <a:cs typeface="Arial" panose="020B0604020202020204" pitchFamily="34" charset="0"/>
              </a:rPr>
              <a:t>tandardized in ANSI X9.17 &amp; ISO8732</a:t>
            </a:r>
          </a:p>
          <a:p>
            <a:pPr defTabSz="457200">
              <a:lnSpc>
                <a:spcPct val="90000"/>
              </a:lnSpc>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N</a:t>
            </a:r>
            <a:r>
              <a:rPr lang="en-US" altLang="en-US" sz="2800" dirty="0" smtClean="0">
                <a:solidFill>
                  <a:prstClr val="black"/>
                </a:solidFill>
                <a:latin typeface="+mn-lt"/>
                <a:cs typeface="Arial" panose="020B0604020202020204" pitchFamily="34" charset="0"/>
              </a:rPr>
              <a:t>o current known practical attacks</a:t>
            </a:r>
          </a:p>
          <a:p>
            <a:pPr lvl="1" defTabSz="457200">
              <a:lnSpc>
                <a:spcPct val="90000"/>
              </a:lnSpc>
              <a:spcBef>
                <a:spcPts val="700"/>
              </a:spcBef>
              <a:buSzPct val="50000"/>
              <a:buFont typeface="Wingdings" charset="2"/>
              <a:buChar char=""/>
              <a:defRPr/>
            </a:pPr>
            <a:r>
              <a:rPr lang="en-US" altLang="en-US" sz="2800" dirty="0" smtClean="0">
                <a:solidFill>
                  <a:prstClr val="black"/>
                </a:solidFill>
                <a:latin typeface="+mn-lt"/>
                <a:cs typeface="Arial" panose="020B0604020202020204" pitchFamily="34" charset="0"/>
              </a:rPr>
              <a:t>several proposed impractical attacks might become basis of future attacks</a:t>
            </a:r>
          </a:p>
          <a:p>
            <a:pPr defTabSz="457200">
              <a:lnSpc>
                <a:spcPct val="90000"/>
              </a:lnSpc>
              <a:spcBef>
                <a:spcPts val="800"/>
              </a:spcBef>
              <a:buSzPct val="80000"/>
              <a:defRPr/>
            </a:pPr>
            <a:endParaRPr lang="en-US" altLang="en-US" sz="2800" dirty="0" smtClean="0">
              <a:effectLst>
                <a:outerShdw blurRad="38100" dist="38100" dir="2700000" algn="tl">
                  <a:srgbClr val="000000"/>
                </a:outerShdw>
              </a:effectLst>
              <a:latin typeface="+mn-lt"/>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F7D174F1-4EAA-4097-8BCE-FC381979D54C}" type="slidenum">
              <a:rPr lang="en-US" altLang="en-US" smtClean="0"/>
              <a:pPr>
                <a:defRPr/>
              </a:pPr>
              <a:t>83</a:t>
            </a:fld>
            <a:endParaRPr lang="en-US" altLang="en-US"/>
          </a:p>
        </p:txBody>
      </p:sp>
    </p:spTree>
    <p:extLst>
      <p:ext uri="{BB962C8B-B14F-4D97-AF65-F5344CB8AC3E}">
        <p14:creationId xmlns:p14="http://schemas.microsoft.com/office/powerpoint/2010/main" xmlns="" val="126447815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Triple-DES with Three-Keys</a:t>
            </a:r>
          </a:p>
        </p:txBody>
      </p:sp>
      <p:sp>
        <p:nvSpPr>
          <p:cNvPr id="9218"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Attacks </a:t>
            </a:r>
            <a:r>
              <a:rPr lang="en-US" altLang="en-US" sz="2800" dirty="0">
                <a:solidFill>
                  <a:prstClr val="black"/>
                </a:solidFill>
                <a:latin typeface="+mn-lt"/>
                <a:cs typeface="Arial" panose="020B0604020202020204" pitchFamily="34" charset="0"/>
              </a:rPr>
              <a:t>currently known appear </a:t>
            </a:r>
            <a:r>
              <a:rPr lang="en-US" altLang="en-US" sz="2800" dirty="0" smtClean="0">
                <a:solidFill>
                  <a:prstClr val="black"/>
                </a:solidFill>
                <a:latin typeface="+mn-lt"/>
                <a:cs typeface="Arial" panose="020B0604020202020204" pitchFamily="34" charset="0"/>
              </a:rPr>
              <a:t>impractical</a:t>
            </a:r>
          </a:p>
          <a:p>
            <a:pPr defTabSz="457200">
              <a:spcBef>
                <a:spcPts val="800"/>
              </a:spcBef>
              <a:buSzPct val="80000"/>
              <a:buFont typeface="Wingdings" charset="2"/>
              <a:buChar char=""/>
              <a:defRPr/>
            </a:pPr>
            <a:endParaRPr lang="en-US" altLang="en-US" sz="105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Anyone </a:t>
            </a:r>
            <a:r>
              <a:rPr lang="en-US" altLang="en-US" sz="2800" dirty="0">
                <a:solidFill>
                  <a:prstClr val="black"/>
                </a:solidFill>
                <a:latin typeface="+mn-lt"/>
                <a:cs typeface="Arial" panose="020B0604020202020204" pitchFamily="34" charset="0"/>
              </a:rPr>
              <a:t>using two-key 3DES may feel some </a:t>
            </a:r>
            <a:r>
              <a:rPr lang="en-US" altLang="en-US" sz="2800" dirty="0" smtClean="0">
                <a:solidFill>
                  <a:prstClr val="black"/>
                </a:solidFill>
                <a:latin typeface="+mn-lt"/>
                <a:cs typeface="Arial" panose="020B0604020202020204" pitchFamily="34" charset="0"/>
              </a:rPr>
              <a:t>concern</a:t>
            </a:r>
          </a:p>
          <a:p>
            <a:pPr defTabSz="457200">
              <a:spcBef>
                <a:spcPts val="800"/>
              </a:spcBef>
              <a:buSzPct val="80000"/>
              <a:buFont typeface="Wingdings" charset="2"/>
              <a:buChar char=""/>
              <a:defRPr/>
            </a:pPr>
            <a:endParaRPr lang="en-US" altLang="en-US" sz="11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Thus</a:t>
            </a:r>
            <a:r>
              <a:rPr lang="en-US" altLang="en-US" sz="2800" dirty="0">
                <a:solidFill>
                  <a:prstClr val="black"/>
                </a:solidFill>
                <a:latin typeface="+mn-lt"/>
                <a:cs typeface="Arial" panose="020B0604020202020204" pitchFamily="34" charset="0"/>
              </a:rPr>
              <a:t>, many researchers now feel that three-key 3DES is the preferred </a:t>
            </a:r>
            <a:r>
              <a:rPr lang="en-US" altLang="en-US" sz="2800" dirty="0" smtClean="0">
                <a:solidFill>
                  <a:prstClr val="black"/>
                </a:solidFill>
                <a:latin typeface="+mn-lt"/>
                <a:cs typeface="Arial" panose="020B0604020202020204" pitchFamily="34" charset="0"/>
              </a:rPr>
              <a:t>alternative</a:t>
            </a:r>
          </a:p>
          <a:p>
            <a:pPr defTabSz="457200">
              <a:spcBef>
                <a:spcPts val="800"/>
              </a:spcBef>
              <a:buSzPct val="80000"/>
              <a:buFont typeface="Wingdings" charset="2"/>
              <a:buChar char=""/>
              <a:defRPr/>
            </a:pPr>
            <a:endParaRPr lang="en-US" altLang="en-US" sz="105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Three-key </a:t>
            </a:r>
            <a:r>
              <a:rPr lang="en-US" altLang="en-US" sz="2800" dirty="0">
                <a:solidFill>
                  <a:prstClr val="black"/>
                </a:solidFill>
                <a:latin typeface="+mn-lt"/>
                <a:cs typeface="Arial" panose="020B0604020202020204" pitchFamily="34" charset="0"/>
              </a:rPr>
              <a:t>3DES has </a:t>
            </a:r>
            <a:r>
              <a:rPr lang="en-US" altLang="en-US" sz="2800" dirty="0" smtClean="0">
                <a:solidFill>
                  <a:prstClr val="black"/>
                </a:solidFill>
                <a:latin typeface="+mn-lt"/>
                <a:cs typeface="Arial" panose="020B0604020202020204" pitchFamily="34" charset="0"/>
              </a:rPr>
              <a:t>effective </a:t>
            </a:r>
            <a:r>
              <a:rPr lang="en-US" altLang="en-US" sz="2800" dirty="0">
                <a:solidFill>
                  <a:prstClr val="black"/>
                </a:solidFill>
                <a:latin typeface="+mn-lt"/>
                <a:cs typeface="Arial" panose="020B0604020202020204" pitchFamily="34" charset="0"/>
              </a:rPr>
              <a:t>key length of 168 </a:t>
            </a:r>
            <a:r>
              <a:rPr lang="en-US" altLang="en-US" sz="2800" dirty="0" smtClean="0">
                <a:solidFill>
                  <a:prstClr val="black"/>
                </a:solidFill>
                <a:latin typeface="+mn-lt"/>
                <a:cs typeface="Arial" panose="020B0604020202020204" pitchFamily="34" charset="0"/>
              </a:rPr>
              <a:t>bits</a:t>
            </a:r>
          </a:p>
          <a:p>
            <a:pPr defTabSz="457200">
              <a:spcBef>
                <a:spcPts val="800"/>
              </a:spcBef>
              <a:buSzPct val="80000"/>
              <a:buFont typeface="Wingdings" charset="2"/>
              <a:buChar char=""/>
              <a:defRPr/>
            </a:pPr>
            <a:endParaRPr lang="en-US" altLang="en-US" sz="12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A </a:t>
            </a:r>
            <a:r>
              <a:rPr lang="en-US" altLang="en-US" sz="2800" dirty="0">
                <a:solidFill>
                  <a:prstClr val="black"/>
                </a:solidFill>
                <a:latin typeface="+mn-lt"/>
                <a:cs typeface="Arial" panose="020B0604020202020204" pitchFamily="34" charset="0"/>
              </a:rPr>
              <a:t>number of Internet-based applications have adopted three-key 3DES, including PGP and </a:t>
            </a:r>
            <a:r>
              <a:rPr lang="en-US" altLang="en-US" sz="2800" dirty="0" smtClean="0">
                <a:solidFill>
                  <a:prstClr val="black"/>
                </a:solidFill>
                <a:latin typeface="+mn-lt"/>
                <a:cs typeface="Arial" panose="020B0604020202020204" pitchFamily="34" charset="0"/>
              </a:rPr>
              <a:t>S/MIME</a:t>
            </a:r>
            <a:endParaRPr lang="en-US" altLang="en-US" sz="2800" dirty="0">
              <a:solidFill>
                <a:prstClr val="black"/>
              </a:solidFill>
              <a:latin typeface="+mn-lt"/>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F7E5682C-7661-43F9-9184-63BE00855653}" type="slidenum">
              <a:rPr lang="en-US" altLang="en-US" smtClean="0"/>
              <a:pPr>
                <a:defRPr/>
              </a:pPr>
              <a:t>84</a:t>
            </a:fld>
            <a:endParaRPr lang="en-US" altLang="en-US"/>
          </a:p>
        </p:txBody>
      </p:sp>
    </p:spTree>
    <p:extLst>
      <p:ext uri="{BB962C8B-B14F-4D97-AF65-F5344CB8AC3E}">
        <p14:creationId xmlns:p14="http://schemas.microsoft.com/office/powerpoint/2010/main" xmlns="" val="31549882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Modes of Operation</a:t>
            </a:r>
          </a:p>
        </p:txBody>
      </p:sp>
      <p:sp>
        <p:nvSpPr>
          <p:cNvPr id="10242" name="Text Box 2"/>
          <p:cNvSpPr txBox="1">
            <a:spLocks noChangeArrowheads="1"/>
          </p:cNvSpPr>
          <p:nvPr/>
        </p:nvSpPr>
        <p:spPr bwMode="auto">
          <a:xfrm>
            <a:off x="457200" y="1524000"/>
            <a:ext cx="868680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DES (or any block cipher) forms a basic building </a:t>
            </a:r>
            <a:r>
              <a:rPr lang="en-US" altLang="en-US" sz="2800" dirty="0" smtClean="0">
                <a:solidFill>
                  <a:prstClr val="black"/>
                </a:solidFill>
                <a:latin typeface="+mn-lt"/>
                <a:cs typeface="Arial" panose="020B0604020202020204" pitchFamily="34" charset="0"/>
              </a:rPr>
              <a:t>block</a:t>
            </a:r>
          </a:p>
          <a:p>
            <a:pPr defTabSz="457200">
              <a:spcBef>
                <a:spcPts val="800"/>
              </a:spcBef>
              <a:buSzPct val="80000"/>
              <a:buFont typeface="Wingdings" charset="2"/>
              <a:buChar char=""/>
              <a:defRPr/>
            </a:pPr>
            <a:endParaRPr lang="en-US" altLang="en-US" sz="20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which </a:t>
            </a:r>
            <a:r>
              <a:rPr lang="en-US" altLang="en-US" sz="2800" dirty="0" err="1">
                <a:solidFill>
                  <a:prstClr val="black"/>
                </a:solidFill>
                <a:latin typeface="+mn-lt"/>
                <a:cs typeface="Arial" panose="020B0604020202020204" pitchFamily="34" charset="0"/>
              </a:rPr>
              <a:t>en</a:t>
            </a:r>
            <a:r>
              <a:rPr lang="en-US" altLang="en-US" sz="2800" dirty="0">
                <a:solidFill>
                  <a:prstClr val="black"/>
                </a:solidFill>
                <a:latin typeface="+mn-lt"/>
                <a:cs typeface="Arial" panose="020B0604020202020204" pitchFamily="34" charset="0"/>
              </a:rPr>
              <a:t>/decrypts a fixed sized block of </a:t>
            </a:r>
            <a:r>
              <a:rPr lang="en-US" altLang="en-US" sz="2800" dirty="0" smtClean="0">
                <a:solidFill>
                  <a:prstClr val="black"/>
                </a:solidFill>
                <a:latin typeface="+mn-lt"/>
                <a:cs typeface="Arial" panose="020B0604020202020204" pitchFamily="34" charset="0"/>
              </a:rPr>
              <a:t>data</a:t>
            </a:r>
          </a:p>
          <a:p>
            <a:pPr defTabSz="457200">
              <a:spcBef>
                <a:spcPts val="800"/>
              </a:spcBef>
              <a:buSzPct val="80000"/>
              <a:buFont typeface="Wingdings" charset="2"/>
              <a:buChar char=""/>
              <a:defRPr/>
            </a:pPr>
            <a:endParaRPr lang="en-US" altLang="en-US" sz="20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However </a:t>
            </a:r>
            <a:r>
              <a:rPr lang="en-US" altLang="en-US" sz="2800" dirty="0">
                <a:solidFill>
                  <a:prstClr val="black"/>
                </a:solidFill>
                <a:latin typeface="+mn-lt"/>
                <a:cs typeface="Arial" panose="020B0604020202020204" pitchFamily="34" charset="0"/>
              </a:rPr>
              <a:t>to use these in </a:t>
            </a:r>
            <a:r>
              <a:rPr lang="en-US" altLang="en-US" sz="2800" dirty="0" smtClean="0">
                <a:solidFill>
                  <a:prstClr val="black"/>
                </a:solidFill>
                <a:latin typeface="+mn-lt"/>
                <a:cs typeface="Arial" panose="020B0604020202020204" pitchFamily="34" charset="0"/>
              </a:rPr>
              <a:t>practice</a:t>
            </a:r>
            <a:r>
              <a:rPr lang="en-US" altLang="en-US" sz="2800" dirty="0">
                <a:solidFill>
                  <a:prstClr val="black"/>
                </a:solidFill>
                <a:latin typeface="+mn-lt"/>
                <a:cs typeface="Arial" panose="020B0604020202020204" pitchFamily="34" charset="0"/>
              </a:rPr>
              <a:t>, we usually need to handle arbitrary amounts of </a:t>
            </a:r>
            <a:r>
              <a:rPr lang="en-US" altLang="en-US" sz="2800" dirty="0" smtClean="0">
                <a:solidFill>
                  <a:prstClr val="black"/>
                </a:solidFill>
                <a:latin typeface="+mn-lt"/>
                <a:cs typeface="Arial" panose="020B0604020202020204" pitchFamily="34" charset="0"/>
              </a:rPr>
              <a:t>data</a:t>
            </a:r>
          </a:p>
          <a:p>
            <a:pPr defTabSz="457200">
              <a:spcBef>
                <a:spcPts val="800"/>
              </a:spcBef>
              <a:buSzPct val="80000"/>
              <a:buFont typeface="Wingdings" charset="2"/>
              <a:buChar char=""/>
              <a:defRPr/>
            </a:pPr>
            <a:endParaRPr lang="en-US" altLang="en-US"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which </a:t>
            </a:r>
            <a:r>
              <a:rPr lang="en-US" altLang="en-US" sz="2800" dirty="0">
                <a:solidFill>
                  <a:prstClr val="black"/>
                </a:solidFill>
                <a:latin typeface="+mn-lt"/>
                <a:cs typeface="Arial" panose="020B0604020202020204" pitchFamily="34" charset="0"/>
              </a:rPr>
              <a:t>may be available in advance (in which case a block mode is appropriate</a:t>
            </a:r>
            <a:r>
              <a:rPr lang="en-US" altLang="en-US" sz="2800" dirty="0" smtClean="0">
                <a:solidFill>
                  <a:prstClr val="black"/>
                </a:solidFill>
                <a:latin typeface="+mn-lt"/>
                <a:cs typeface="Arial" panose="020B0604020202020204" pitchFamily="34" charset="0"/>
              </a:rPr>
              <a:t>)</a:t>
            </a:r>
          </a:p>
        </p:txBody>
      </p:sp>
      <p:sp>
        <p:nvSpPr>
          <p:cNvPr id="2" name="Slide Number Placeholder 1"/>
          <p:cNvSpPr>
            <a:spLocks noGrp="1"/>
          </p:cNvSpPr>
          <p:nvPr>
            <p:ph type="sldNum" sz="quarter" idx="12"/>
          </p:nvPr>
        </p:nvSpPr>
        <p:spPr/>
        <p:txBody>
          <a:bodyPr/>
          <a:lstStyle/>
          <a:p>
            <a:pPr>
              <a:defRPr/>
            </a:pPr>
            <a:fld id="{414F7E0E-4D8F-42AF-B64F-A0228B379A3E}" type="slidenum">
              <a:rPr lang="en-US" altLang="en-US" smtClean="0"/>
              <a:pPr>
                <a:defRPr/>
              </a:pPr>
              <a:t>85</a:t>
            </a:fld>
            <a:endParaRPr lang="en-US" altLang="en-US"/>
          </a:p>
        </p:txBody>
      </p:sp>
    </p:spTree>
    <p:extLst>
      <p:ext uri="{BB962C8B-B14F-4D97-AF65-F5344CB8AC3E}">
        <p14:creationId xmlns:p14="http://schemas.microsoft.com/office/powerpoint/2010/main" xmlns="" val="363719037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Modes of Operation</a:t>
            </a:r>
          </a:p>
        </p:txBody>
      </p:sp>
      <p:sp>
        <p:nvSpPr>
          <p:cNvPr id="10242" name="Text Box 2"/>
          <p:cNvSpPr txBox="1">
            <a:spLocks noChangeArrowheads="1"/>
          </p:cNvSpPr>
          <p:nvPr/>
        </p:nvSpPr>
        <p:spPr bwMode="auto">
          <a:xfrm>
            <a:off x="457200" y="1524000"/>
            <a:ext cx="868680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M</a:t>
            </a:r>
            <a:r>
              <a:rPr lang="en-US" altLang="en-US" sz="2800" dirty="0" smtClean="0">
                <a:solidFill>
                  <a:prstClr val="black"/>
                </a:solidFill>
                <a:latin typeface="+mn-lt"/>
                <a:cs typeface="Arial" panose="020B0604020202020204" pitchFamily="34" charset="0"/>
              </a:rPr>
              <a:t>ay </a:t>
            </a:r>
            <a:r>
              <a:rPr lang="en-US" altLang="en-US" sz="2800" dirty="0">
                <a:solidFill>
                  <a:prstClr val="black"/>
                </a:solidFill>
                <a:latin typeface="+mn-lt"/>
                <a:cs typeface="Arial" panose="020B0604020202020204" pitchFamily="34" charset="0"/>
              </a:rPr>
              <a:t>only be available a bit/byte at a time (in which case a stream mode is used</a:t>
            </a:r>
            <a:r>
              <a:rPr lang="en-US" altLang="en-US" sz="2800" dirty="0" smtClean="0">
                <a:solidFill>
                  <a:prstClr val="black"/>
                </a:solidFill>
                <a:latin typeface="+mn-lt"/>
                <a:cs typeface="Arial" panose="020B0604020202020204" pitchFamily="34" charset="0"/>
              </a:rPr>
              <a:t>)</a:t>
            </a:r>
          </a:p>
          <a:p>
            <a:pPr defTabSz="457200">
              <a:spcBef>
                <a:spcPts val="800"/>
              </a:spcBef>
              <a:buSzPct val="80000"/>
              <a:buFont typeface="Wingdings" charset="2"/>
              <a:buChar char=""/>
              <a:defRPr/>
            </a:pPr>
            <a:endParaRPr lang="en-US" altLang="en-US" sz="12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To </a:t>
            </a:r>
            <a:r>
              <a:rPr lang="en-US" altLang="en-US" sz="2800" dirty="0">
                <a:solidFill>
                  <a:prstClr val="black"/>
                </a:solidFill>
                <a:latin typeface="+mn-lt"/>
                <a:cs typeface="Arial" panose="020B0604020202020204" pitchFamily="34" charset="0"/>
              </a:rPr>
              <a:t>apply a block cipher in a variety of applications, five "modes of operation" have been defined by NIST (SP 800-38A</a:t>
            </a:r>
            <a:r>
              <a:rPr lang="en-US" altLang="en-US" sz="2800" dirty="0" smtClean="0">
                <a:solidFill>
                  <a:prstClr val="black"/>
                </a:solidFill>
                <a:latin typeface="+mn-lt"/>
                <a:cs typeface="Arial" panose="020B0604020202020204" pitchFamily="34" charset="0"/>
              </a:rPr>
              <a:t>)</a:t>
            </a:r>
          </a:p>
          <a:p>
            <a:pPr defTabSz="457200">
              <a:spcBef>
                <a:spcPts val="800"/>
              </a:spcBef>
              <a:buSzPct val="80000"/>
              <a:buFont typeface="Wingdings" charset="2"/>
              <a:buChar char=""/>
              <a:defRPr/>
            </a:pPr>
            <a:endParaRPr lang="en-US" altLang="en-US" sz="16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In </a:t>
            </a:r>
            <a:r>
              <a:rPr lang="en-US" altLang="en-US" sz="2800" dirty="0">
                <a:solidFill>
                  <a:prstClr val="black"/>
                </a:solidFill>
                <a:latin typeface="+mn-lt"/>
                <a:cs typeface="Arial" panose="020B0604020202020204" pitchFamily="34" charset="0"/>
              </a:rPr>
              <a:t>essence, a mode of operation is a technique for enhancing the effect of a cryptographic </a:t>
            </a:r>
            <a:r>
              <a:rPr lang="en-US" altLang="en-US" sz="2800" dirty="0" smtClean="0">
                <a:solidFill>
                  <a:prstClr val="black"/>
                </a:solidFill>
                <a:latin typeface="+mn-lt"/>
                <a:cs typeface="Arial" panose="020B0604020202020204" pitchFamily="34" charset="0"/>
              </a:rPr>
              <a:t>algorithm</a:t>
            </a:r>
          </a:p>
          <a:p>
            <a:pPr defTabSz="457200">
              <a:spcBef>
                <a:spcPts val="800"/>
              </a:spcBef>
              <a:buSzPct val="80000"/>
              <a:buFont typeface="Wingdings" charset="2"/>
              <a:buChar char=""/>
              <a:defRPr/>
            </a:pPr>
            <a:endParaRPr lang="en-US" altLang="en-US" sz="1200" dirty="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 </a:t>
            </a:r>
            <a:r>
              <a:rPr lang="en-US" altLang="en-US" sz="2800" dirty="0">
                <a:solidFill>
                  <a:prstClr val="black"/>
                </a:solidFill>
                <a:latin typeface="+mn-lt"/>
                <a:cs typeface="Arial" panose="020B0604020202020204" pitchFamily="34" charset="0"/>
              </a:rPr>
              <a:t>or adapting the algorithm for an </a:t>
            </a:r>
            <a:r>
              <a:rPr lang="en-US" altLang="en-US" sz="2800" dirty="0" smtClean="0">
                <a:solidFill>
                  <a:prstClr val="black"/>
                </a:solidFill>
                <a:latin typeface="+mn-lt"/>
                <a:cs typeface="Arial" panose="020B0604020202020204" pitchFamily="34" charset="0"/>
              </a:rPr>
              <a:t>application</a:t>
            </a:r>
          </a:p>
        </p:txBody>
      </p:sp>
      <p:sp>
        <p:nvSpPr>
          <p:cNvPr id="2" name="Slide Number Placeholder 1"/>
          <p:cNvSpPr>
            <a:spLocks noGrp="1"/>
          </p:cNvSpPr>
          <p:nvPr>
            <p:ph type="sldNum" sz="quarter" idx="12"/>
          </p:nvPr>
        </p:nvSpPr>
        <p:spPr/>
        <p:txBody>
          <a:bodyPr/>
          <a:lstStyle/>
          <a:p>
            <a:pPr>
              <a:defRPr/>
            </a:pPr>
            <a:fld id="{A4BF6B15-7427-418C-92B4-60BCA9390E83}" type="slidenum">
              <a:rPr lang="en-US" altLang="en-US" smtClean="0"/>
              <a:pPr>
                <a:defRPr/>
              </a:pPr>
              <a:t>86</a:t>
            </a:fld>
            <a:endParaRPr lang="en-US" altLang="en-US"/>
          </a:p>
        </p:txBody>
      </p:sp>
    </p:spTree>
    <p:extLst>
      <p:ext uri="{BB962C8B-B14F-4D97-AF65-F5344CB8AC3E}">
        <p14:creationId xmlns:p14="http://schemas.microsoft.com/office/powerpoint/2010/main" xmlns="" val="88815259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Modes of Operation</a:t>
            </a:r>
          </a:p>
        </p:txBody>
      </p:sp>
      <p:sp>
        <p:nvSpPr>
          <p:cNvPr id="10242" name="Text Box 2"/>
          <p:cNvSpPr txBox="1">
            <a:spLocks noChangeArrowheads="1"/>
          </p:cNvSpPr>
          <p:nvPr/>
        </p:nvSpPr>
        <p:spPr bwMode="auto">
          <a:xfrm>
            <a:off x="457200" y="1524000"/>
            <a:ext cx="868680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S</a:t>
            </a:r>
            <a:r>
              <a:rPr lang="en-US" altLang="en-US" sz="2800" dirty="0" smtClean="0">
                <a:solidFill>
                  <a:prstClr val="black"/>
                </a:solidFill>
                <a:latin typeface="+mn-lt"/>
                <a:cs typeface="Arial" panose="020B0604020202020204" pitchFamily="34" charset="0"/>
              </a:rPr>
              <a:t>uch </a:t>
            </a:r>
            <a:r>
              <a:rPr lang="en-US" altLang="en-US" sz="2800" dirty="0">
                <a:solidFill>
                  <a:prstClr val="black"/>
                </a:solidFill>
                <a:latin typeface="+mn-lt"/>
                <a:cs typeface="Arial" panose="020B0604020202020204" pitchFamily="34" charset="0"/>
              </a:rPr>
              <a:t>as applying a block cipher to a sequence of data blocks or a data </a:t>
            </a:r>
            <a:r>
              <a:rPr lang="en-US" altLang="en-US" sz="2800" dirty="0" smtClean="0">
                <a:solidFill>
                  <a:prstClr val="black"/>
                </a:solidFill>
                <a:latin typeface="+mn-lt"/>
                <a:cs typeface="Arial" panose="020B0604020202020204" pitchFamily="34" charset="0"/>
              </a:rPr>
              <a:t>stream</a:t>
            </a:r>
          </a:p>
          <a:p>
            <a:pPr defTabSz="457200">
              <a:spcBef>
                <a:spcPts val="800"/>
              </a:spcBef>
              <a:buSzPct val="80000"/>
              <a:buFont typeface="Wingdings" charset="2"/>
              <a:buChar char=""/>
              <a:defRPr/>
            </a:pPr>
            <a:endParaRPr lang="en-US" altLang="en-US" sz="16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F</a:t>
            </a:r>
            <a:r>
              <a:rPr lang="en-US" altLang="en-US" sz="2800" dirty="0" smtClean="0">
                <a:solidFill>
                  <a:prstClr val="black"/>
                </a:solidFill>
                <a:latin typeface="+mn-lt"/>
                <a:cs typeface="Arial" panose="020B0604020202020204" pitchFamily="34" charset="0"/>
              </a:rPr>
              <a:t>ive </a:t>
            </a:r>
            <a:r>
              <a:rPr lang="en-US" altLang="en-US" sz="2800" dirty="0">
                <a:solidFill>
                  <a:prstClr val="black"/>
                </a:solidFill>
                <a:latin typeface="+mn-lt"/>
                <a:cs typeface="Arial" panose="020B0604020202020204" pitchFamily="34" charset="0"/>
              </a:rPr>
              <a:t>modes are intended to cover a wide variety of applications of encryption for which a block cipher could be </a:t>
            </a:r>
            <a:r>
              <a:rPr lang="en-US" altLang="en-US" sz="2800" dirty="0" smtClean="0">
                <a:solidFill>
                  <a:prstClr val="black"/>
                </a:solidFill>
                <a:latin typeface="+mn-lt"/>
                <a:cs typeface="Arial" panose="020B0604020202020204" pitchFamily="34" charset="0"/>
              </a:rPr>
              <a:t>used</a:t>
            </a:r>
          </a:p>
          <a:p>
            <a:pPr defTabSz="457200">
              <a:spcBef>
                <a:spcPts val="800"/>
              </a:spcBef>
              <a:buSzPct val="80000"/>
              <a:buFont typeface="Wingdings" charset="2"/>
              <a:buChar char=""/>
              <a:defRPr/>
            </a:pPr>
            <a:endParaRPr lang="en-US" altLang="en-US" sz="2000" dirty="0" smtClean="0">
              <a:solidFill>
                <a:prstClr val="black"/>
              </a:solidFill>
              <a:latin typeface="+mn-lt"/>
              <a:cs typeface="Arial" panose="020B0604020202020204" pitchFamily="34" charset="0"/>
            </a:endParaRPr>
          </a:p>
          <a:p>
            <a:pPr defTabSz="457200">
              <a:spcBef>
                <a:spcPts val="800"/>
              </a:spcBef>
              <a:buSzPct val="80000"/>
              <a:buFont typeface="Wingdings" charset="2"/>
              <a:buChar char=""/>
              <a:defRPr/>
            </a:pPr>
            <a:r>
              <a:rPr lang="en-US" altLang="en-US" sz="2800" dirty="0" smtClean="0">
                <a:solidFill>
                  <a:prstClr val="black"/>
                </a:solidFill>
                <a:latin typeface="+mn-lt"/>
                <a:cs typeface="Arial" panose="020B0604020202020204" pitchFamily="34" charset="0"/>
              </a:rPr>
              <a:t>These </a:t>
            </a:r>
            <a:r>
              <a:rPr lang="en-US" altLang="en-US" sz="2800" dirty="0">
                <a:solidFill>
                  <a:prstClr val="black"/>
                </a:solidFill>
                <a:latin typeface="+mn-lt"/>
                <a:cs typeface="Arial" panose="020B0604020202020204" pitchFamily="34" charset="0"/>
              </a:rPr>
              <a:t>modes are intended for use with any symmetric block cipher, including triple DES and </a:t>
            </a:r>
            <a:r>
              <a:rPr lang="en-US" altLang="en-US" sz="2800" dirty="0" smtClean="0">
                <a:solidFill>
                  <a:prstClr val="black"/>
                </a:solidFill>
                <a:latin typeface="+mn-lt"/>
                <a:cs typeface="Arial" panose="020B0604020202020204" pitchFamily="34" charset="0"/>
              </a:rPr>
              <a:t>AES</a:t>
            </a:r>
            <a:endParaRPr lang="en-US" altLang="en-US" sz="2800" dirty="0">
              <a:solidFill>
                <a:prstClr val="black"/>
              </a:solidFill>
              <a:latin typeface="+mn-lt"/>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08694E0D-26E2-4776-8A36-C7ACA366E63F}" type="slidenum">
              <a:rPr lang="en-US" altLang="en-US" smtClean="0"/>
              <a:pPr>
                <a:defRPr/>
              </a:pPr>
              <a:t>87</a:t>
            </a:fld>
            <a:endParaRPr lang="en-US" altLang="en-US"/>
          </a:p>
        </p:txBody>
      </p:sp>
    </p:spTree>
    <p:extLst>
      <p:ext uri="{BB962C8B-B14F-4D97-AF65-F5344CB8AC3E}">
        <p14:creationId xmlns:p14="http://schemas.microsoft.com/office/powerpoint/2010/main" xmlns="" val="209124910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US" altLang="en-US" sz="4400" dirty="0">
                <a:solidFill>
                  <a:prstClr val="black"/>
                </a:solidFill>
                <a:latin typeface="Calibri"/>
                <a:ea typeface="ＭＳ Ｐゴシック" pitchFamily="34" charset="-128"/>
                <a:cs typeface="+mj-cs"/>
              </a:rPr>
              <a:t>Modes of Operation</a:t>
            </a:r>
          </a:p>
        </p:txBody>
      </p:sp>
      <p:sp>
        <p:nvSpPr>
          <p:cNvPr id="10242" name="Text Box 2"/>
          <p:cNvSpPr txBox="1">
            <a:spLocks noChangeArrowheads="1"/>
          </p:cNvSpPr>
          <p:nvPr/>
        </p:nvSpPr>
        <p:spPr bwMode="auto">
          <a:xfrm>
            <a:off x="457200" y="1524000"/>
            <a:ext cx="868680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spcBef>
                <a:spcPts val="800"/>
              </a:spcBef>
              <a:buSzPct val="80000"/>
              <a:buFont typeface="Wingdings" charset="2"/>
              <a:buChar char=""/>
              <a:defRPr/>
            </a:pPr>
            <a:r>
              <a:rPr lang="en-AU" altLang="en-US" sz="2800" dirty="0">
                <a:solidFill>
                  <a:prstClr val="black"/>
                </a:solidFill>
                <a:latin typeface="+mn-lt"/>
                <a:cs typeface="Arial" panose="020B0604020202020204" pitchFamily="34" charset="0"/>
              </a:rPr>
              <a:t>block ciphers encrypt fixed size blocks</a:t>
            </a:r>
          </a:p>
          <a:p>
            <a:pPr lvl="1" defTabSz="457200">
              <a:spcBef>
                <a:spcPts val="700"/>
              </a:spcBef>
              <a:buSzPct val="50000"/>
              <a:buFont typeface="Wingdings" charset="2"/>
              <a:buChar char=""/>
              <a:defRPr/>
            </a:pPr>
            <a:r>
              <a:rPr lang="en-AU" altLang="en-US" sz="2800" dirty="0">
                <a:solidFill>
                  <a:prstClr val="black"/>
                </a:solidFill>
                <a:latin typeface="+mn-lt"/>
                <a:cs typeface="Arial" panose="020B0604020202020204" pitchFamily="34" charset="0"/>
              </a:rPr>
              <a:t>e.g., DES encrypts 64-bit blocks</a:t>
            </a:r>
          </a:p>
          <a:p>
            <a:pPr defTabSz="457200">
              <a:spcBef>
                <a:spcPts val="800"/>
              </a:spcBef>
              <a:buSzPct val="80000"/>
              <a:buFont typeface="Wingdings" charset="2"/>
              <a:buChar char=""/>
              <a:defRPr/>
            </a:pPr>
            <a:r>
              <a:rPr lang="en-AU" altLang="en-US" sz="2800" dirty="0">
                <a:solidFill>
                  <a:prstClr val="black"/>
                </a:solidFill>
                <a:latin typeface="+mn-lt"/>
                <a:cs typeface="Arial" panose="020B0604020202020204" pitchFamily="34" charset="0"/>
              </a:rPr>
              <a:t>need some way to </a:t>
            </a:r>
            <a:r>
              <a:rPr lang="en-AU" altLang="en-US" sz="2800" dirty="0" err="1">
                <a:solidFill>
                  <a:prstClr val="black"/>
                </a:solidFill>
                <a:latin typeface="+mn-lt"/>
                <a:cs typeface="Arial" panose="020B0604020202020204" pitchFamily="34" charset="0"/>
              </a:rPr>
              <a:t>en</a:t>
            </a:r>
            <a:r>
              <a:rPr lang="en-AU" altLang="en-US" sz="2800" dirty="0">
                <a:solidFill>
                  <a:prstClr val="black"/>
                </a:solidFill>
                <a:latin typeface="+mn-lt"/>
                <a:cs typeface="Arial" panose="020B0604020202020204" pitchFamily="34" charset="0"/>
              </a:rPr>
              <a:t>/decrypt arbitrary amounts of data in practice</a:t>
            </a:r>
          </a:p>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NIST SP 800-38A</a:t>
            </a:r>
            <a:r>
              <a:rPr lang="en-AU" altLang="en-US" sz="2800" dirty="0">
                <a:solidFill>
                  <a:prstClr val="black"/>
                </a:solidFill>
                <a:latin typeface="+mn-lt"/>
                <a:cs typeface="Arial" panose="020B0604020202020204" pitchFamily="34" charset="0"/>
              </a:rPr>
              <a:t> defines 5 modes</a:t>
            </a:r>
          </a:p>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have block and stream modes</a:t>
            </a:r>
          </a:p>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to cover a wide variety of applications</a:t>
            </a:r>
          </a:p>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can be used with any block cipher</a:t>
            </a:r>
          </a:p>
        </p:txBody>
      </p:sp>
      <p:sp>
        <p:nvSpPr>
          <p:cNvPr id="2" name="Slide Number Placeholder 1"/>
          <p:cNvSpPr>
            <a:spLocks noGrp="1"/>
          </p:cNvSpPr>
          <p:nvPr>
            <p:ph type="sldNum" sz="quarter" idx="12"/>
          </p:nvPr>
        </p:nvSpPr>
        <p:spPr/>
        <p:txBody>
          <a:bodyPr/>
          <a:lstStyle/>
          <a:p>
            <a:pPr>
              <a:defRPr/>
            </a:pPr>
            <a:fld id="{7FCB6E4D-3CDD-4B3F-8587-668D7662E0CD}" type="slidenum">
              <a:rPr lang="en-US" altLang="en-US" smtClean="0"/>
              <a:pPr>
                <a:defRPr/>
              </a:pPr>
              <a:t>88</a:t>
            </a:fld>
            <a:endParaRPr lang="en-US" altLang="en-US"/>
          </a:p>
        </p:txBody>
      </p:sp>
    </p:spTree>
    <p:extLst>
      <p:ext uri="{BB962C8B-B14F-4D97-AF65-F5344CB8AC3E}">
        <p14:creationId xmlns:p14="http://schemas.microsoft.com/office/powerpoint/2010/main" xmlns="" val="38193266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1"/>
          <p:cNvSpPr txBox="1">
            <a:spLocks noChangeArrowheads="1"/>
          </p:cNvSpPr>
          <p:nvPr/>
        </p:nvSpPr>
        <p:spPr bwMode="auto">
          <a:xfrm>
            <a:off x="457200" y="533400"/>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charset="0"/>
                <a:ea typeface="ＭＳ Ｐゴシック" pitchFamily="32" charset="-128"/>
              </a:defRPr>
            </a:lvl9pPr>
          </a:lstStyle>
          <a:p>
            <a:pPr algn="ctr" defTabSz="457200">
              <a:buSzPct val="100000"/>
              <a:defRPr/>
            </a:pPr>
            <a:r>
              <a:rPr lang="en-AU" altLang="en-US" sz="4400" dirty="0">
                <a:solidFill>
                  <a:prstClr val="black"/>
                </a:solidFill>
                <a:latin typeface="Calibri"/>
                <a:ea typeface="ＭＳ Ｐゴシック" pitchFamily="34" charset="-128"/>
              </a:rPr>
              <a:t>Block Cipher Operation</a:t>
            </a:r>
          </a:p>
          <a:p>
            <a:pPr algn="ctr" defTabSz="457200">
              <a:buSzPct val="100000"/>
              <a:defRPr/>
            </a:pPr>
            <a:endParaRPr lang="en-US" altLang="en-US" sz="4400" dirty="0">
              <a:solidFill>
                <a:prstClr val="black"/>
              </a:solidFill>
              <a:latin typeface="Calibri"/>
              <a:ea typeface="ＭＳ Ｐゴシック" pitchFamily="34" charset="-128"/>
              <a:cs typeface="+mj-cs"/>
            </a:endParaRPr>
          </a:p>
        </p:txBody>
      </p:sp>
      <p:sp>
        <p:nvSpPr>
          <p:cNvPr id="35842"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5pPr>
            <a:lvl6pPr marL="25146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6pPr>
            <a:lvl7pPr marL="29718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7pPr>
            <a:lvl8pPr marL="34290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8pPr>
            <a:lvl9pPr marL="3886200" indent="-228600" defTabSz="457200" fontAlgn="base">
              <a:spcBef>
                <a:spcPct val="0"/>
              </a:spcBef>
              <a:spcAft>
                <a:spcPct val="0"/>
              </a:spcAft>
              <a:buClr>
                <a:srgbClr val="000000"/>
              </a:buClr>
              <a:buSzPct val="100000"/>
              <a:buFont typeface="Times New Roman" pitchFamily="16"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FFFFFF"/>
                </a:solidFill>
                <a:latin typeface="Arial" charset="0"/>
                <a:ea typeface="ＭＳ Ｐゴシック" pitchFamily="32" charset="-128"/>
              </a:defRPr>
            </a:lvl9pPr>
          </a:lstStyle>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Multiple Encryption &amp; Triple-DES</a:t>
            </a:r>
          </a:p>
          <a:p>
            <a:pPr defTabSz="457200">
              <a:spcBef>
                <a:spcPts val="800"/>
              </a:spcBef>
              <a:buSzPct val="80000"/>
              <a:buFont typeface="Wingdings" charset="2"/>
              <a:buChar char=""/>
              <a:defRPr/>
            </a:pPr>
            <a:r>
              <a:rPr lang="en-US" altLang="en-US" sz="2800" dirty="0">
                <a:solidFill>
                  <a:prstClr val="black"/>
                </a:solidFill>
                <a:latin typeface="+mn-lt"/>
                <a:cs typeface="Arial" panose="020B0604020202020204" pitchFamily="34" charset="0"/>
              </a:rPr>
              <a:t>Modes of Operation </a:t>
            </a:r>
          </a:p>
          <a:p>
            <a:pPr lvl="1" defTabSz="457200">
              <a:spcBef>
                <a:spcPts val="700"/>
              </a:spcBef>
              <a:buSzPct val="50000"/>
              <a:buFont typeface="Wingdings" charset="2"/>
              <a:buChar char=""/>
              <a:defRPr/>
            </a:pPr>
            <a:r>
              <a:rPr lang="en-US" altLang="en-US" sz="2800" dirty="0">
                <a:solidFill>
                  <a:prstClr val="black"/>
                </a:solidFill>
                <a:latin typeface="+mn-lt"/>
                <a:cs typeface="Arial" panose="020B0604020202020204" pitchFamily="34" charset="0"/>
              </a:rPr>
              <a:t>ECB, CBC, CFB, OFB, CTR, </a:t>
            </a:r>
            <a:r>
              <a:rPr lang="en-US" altLang="en-US" sz="2800" dirty="0" smtClean="0">
                <a:solidFill>
                  <a:prstClr val="black"/>
                </a:solidFill>
                <a:latin typeface="+mn-lt"/>
                <a:cs typeface="Arial" panose="020B0604020202020204" pitchFamily="34" charset="0"/>
              </a:rPr>
              <a:t>XTS-AES</a:t>
            </a:r>
            <a:endParaRPr lang="en-US" altLang="en-US" sz="2800" dirty="0">
              <a:solidFill>
                <a:prstClr val="black"/>
              </a:solidFill>
              <a:latin typeface="+mn-lt"/>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C2A79E6A-6A88-4EC0-9562-8168A9610727}" type="slidenum">
              <a:rPr lang="en-US" altLang="en-US" smtClean="0"/>
              <a:pPr>
                <a:defRPr/>
              </a:pPr>
              <a:t>89</a:t>
            </a:fld>
            <a:endParaRPr lang="en-US" altLang="en-US"/>
          </a:p>
        </p:txBody>
      </p:sp>
    </p:spTree>
    <p:extLst>
      <p:ext uri="{BB962C8B-B14F-4D97-AF65-F5344CB8AC3E}">
        <p14:creationId xmlns:p14="http://schemas.microsoft.com/office/powerpoint/2010/main" xmlns="" val="2722546288"/>
      </p:ext>
    </p:extLst>
  </p:cSld>
  <p:clrMapOvr>
    <a:masterClrMapping/>
  </p:clrMapOvr>
  <p:transition spd="med"/>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9pPr>
          </a:lstStyle>
          <a:p>
            <a:pPr algn="ctr">
              <a:defRPr/>
            </a:pPr>
            <a:r>
              <a:rPr lang="en-AU" altLang="en-US" sz="4400" dirty="0">
                <a:solidFill>
                  <a:prstClr val="black"/>
                </a:solidFill>
                <a:latin typeface="Calibri"/>
                <a:cs typeface="+mj-cs"/>
              </a:rPr>
              <a:t>Random Numbers</a:t>
            </a:r>
          </a:p>
        </p:txBody>
      </p:sp>
      <p:sp>
        <p:nvSpPr>
          <p:cNvPr id="6146" name="Text Box 2"/>
          <p:cNvSpPr txBox="1">
            <a:spLocks noChangeArrowheads="1"/>
          </p:cNvSpPr>
          <p:nvPr/>
        </p:nvSpPr>
        <p:spPr bwMode="auto">
          <a:xfrm>
            <a:off x="457200" y="1412875"/>
            <a:ext cx="8229600" cy="495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700"/>
              </a:spcBef>
              <a:buSzPct val="80000"/>
              <a:buFont typeface="Wingdings" pitchFamily="2" charset="2"/>
              <a:buChar char=""/>
              <a:defRPr/>
            </a:pPr>
            <a:r>
              <a:rPr lang="en-US" altLang="en-US" sz="2800" dirty="0">
                <a:solidFill>
                  <a:schemeClr val="tx1"/>
                </a:solidFill>
                <a:latin typeface="+mn-lt"/>
              </a:rPr>
              <a:t>Random numbers play an important role in the use of encryption for various network security </a:t>
            </a:r>
            <a:r>
              <a:rPr lang="en-US" altLang="en-US" sz="2800" dirty="0" smtClean="0">
                <a:solidFill>
                  <a:schemeClr val="tx1"/>
                </a:solidFill>
                <a:latin typeface="+mn-lt"/>
              </a:rPr>
              <a:t>applications</a:t>
            </a:r>
          </a:p>
          <a:p>
            <a:pPr>
              <a:spcBef>
                <a:spcPts val="700"/>
              </a:spcBef>
              <a:buSzPct val="80000"/>
              <a:buFont typeface="Wingdings" pitchFamily="2" charset="2"/>
              <a:buChar char=""/>
              <a:defRPr/>
            </a:pPr>
            <a:endParaRPr lang="en-US" altLang="en-US" sz="1400" dirty="0" smtClean="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Brief </a:t>
            </a:r>
            <a:r>
              <a:rPr lang="en-US" altLang="en-US" sz="2800" dirty="0">
                <a:solidFill>
                  <a:schemeClr val="tx1"/>
                </a:solidFill>
                <a:latin typeface="+mn-lt"/>
              </a:rPr>
              <a:t>overview of the use of random numbers in cryptography and network security </a:t>
            </a:r>
            <a:r>
              <a:rPr lang="en-US" altLang="en-US" sz="2800" dirty="0" smtClean="0">
                <a:solidFill>
                  <a:schemeClr val="tx1"/>
                </a:solidFill>
                <a:latin typeface="+mn-lt"/>
              </a:rPr>
              <a:t>is provided</a:t>
            </a:r>
          </a:p>
          <a:p>
            <a:pPr>
              <a:spcBef>
                <a:spcPts val="700"/>
              </a:spcBef>
              <a:buSzPct val="80000"/>
              <a:buFont typeface="Wingdings" pitchFamily="2" charset="2"/>
              <a:buChar char=""/>
              <a:defRPr/>
            </a:pPr>
            <a:endParaRPr lang="en-US" altLang="en-US" sz="1600" dirty="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Focus </a:t>
            </a:r>
            <a:r>
              <a:rPr lang="en-US" altLang="en-US" sz="2800" dirty="0">
                <a:solidFill>
                  <a:schemeClr val="tx1"/>
                </a:solidFill>
                <a:latin typeface="+mn-lt"/>
              </a:rPr>
              <a:t>on the principles of pseudorandom number </a:t>
            </a:r>
            <a:r>
              <a:rPr lang="en-US" altLang="en-US" sz="2800" dirty="0" smtClean="0">
                <a:solidFill>
                  <a:schemeClr val="tx1"/>
                </a:solidFill>
                <a:latin typeface="+mn-lt"/>
              </a:rPr>
              <a:t>generation</a:t>
            </a:r>
          </a:p>
          <a:p>
            <a:pPr>
              <a:spcBef>
                <a:spcPts val="700"/>
              </a:spcBef>
              <a:buSzPct val="80000"/>
              <a:buFont typeface="Wingdings" pitchFamily="2" charset="2"/>
              <a:buChar char=""/>
              <a:defRPr/>
            </a:pPr>
            <a:endParaRPr lang="en-US" altLang="en-US" sz="1200" dirty="0" smtClean="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Getting </a:t>
            </a:r>
            <a:r>
              <a:rPr lang="en-US" altLang="en-US" sz="2800" dirty="0">
                <a:solidFill>
                  <a:schemeClr val="tx1"/>
                </a:solidFill>
                <a:latin typeface="+mn-lt"/>
              </a:rPr>
              <a:t>good random numbers is important, but </a:t>
            </a:r>
            <a:r>
              <a:rPr lang="en-US" altLang="en-US" sz="2800" dirty="0" smtClean="0">
                <a:solidFill>
                  <a:schemeClr val="tx1"/>
                </a:solidFill>
                <a:latin typeface="+mn-lt"/>
              </a:rPr>
              <a:t>difficult</a:t>
            </a:r>
          </a:p>
        </p:txBody>
      </p:sp>
      <p:sp>
        <p:nvSpPr>
          <p:cNvPr id="2" name="Slide Number Placeholder 1"/>
          <p:cNvSpPr>
            <a:spLocks noGrp="1"/>
          </p:cNvSpPr>
          <p:nvPr>
            <p:ph type="sldNum" sz="quarter" idx="12"/>
          </p:nvPr>
        </p:nvSpPr>
        <p:spPr/>
        <p:txBody>
          <a:bodyPr/>
          <a:lstStyle/>
          <a:p>
            <a:pPr>
              <a:defRPr/>
            </a:pPr>
            <a:fld id="{BF5F04CF-849F-427C-81B5-0E68BFBC4DD4}" type="slidenum">
              <a:rPr lang="en-US" altLang="en-US" smtClean="0"/>
              <a:pPr>
                <a:defRPr/>
              </a:pPr>
              <a:t>90</a:t>
            </a:fld>
            <a:endParaRPr lang="en-US" altLang="en-US"/>
          </a:p>
        </p:txBody>
      </p:sp>
    </p:spTree>
    <p:extLst>
      <p:ext uri="{BB962C8B-B14F-4D97-AF65-F5344CB8AC3E}">
        <p14:creationId xmlns:p14="http://schemas.microsoft.com/office/powerpoint/2010/main" xmlns="" val="32240470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9pPr>
          </a:lstStyle>
          <a:p>
            <a:pPr algn="ctr">
              <a:defRPr/>
            </a:pPr>
            <a:r>
              <a:rPr lang="en-AU" altLang="en-US" sz="4400" dirty="0">
                <a:solidFill>
                  <a:prstClr val="black"/>
                </a:solidFill>
                <a:latin typeface="Calibri"/>
                <a:cs typeface="+mj-cs"/>
              </a:rPr>
              <a:t>Random Numbers</a:t>
            </a:r>
          </a:p>
        </p:txBody>
      </p:sp>
      <p:sp>
        <p:nvSpPr>
          <p:cNvPr id="6146" name="Text Box 2"/>
          <p:cNvSpPr txBox="1">
            <a:spLocks noChangeArrowheads="1"/>
          </p:cNvSpPr>
          <p:nvPr/>
        </p:nvSpPr>
        <p:spPr bwMode="auto">
          <a:xfrm>
            <a:off x="457200" y="1412875"/>
            <a:ext cx="8229600" cy="495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700"/>
              </a:spcBef>
              <a:buSzPct val="80000"/>
              <a:buFont typeface="Wingdings" pitchFamily="2" charset="2"/>
              <a:buChar char=""/>
              <a:defRPr/>
            </a:pPr>
            <a:r>
              <a:rPr lang="en-US" altLang="en-US" sz="2800" dirty="0" smtClean="0">
                <a:solidFill>
                  <a:schemeClr val="tx1"/>
                </a:solidFill>
                <a:latin typeface="+mn-lt"/>
              </a:rPr>
              <a:t>You </a:t>
            </a:r>
            <a:r>
              <a:rPr lang="en-US" altLang="en-US" sz="2800" dirty="0">
                <a:solidFill>
                  <a:schemeClr val="tx1"/>
                </a:solidFill>
                <a:latin typeface="+mn-lt"/>
              </a:rPr>
              <a:t>don't want someone guessing the key you're using to protect your communications </a:t>
            </a:r>
            <a:endParaRPr lang="en-US" altLang="en-US" sz="2800" dirty="0" smtClean="0">
              <a:solidFill>
                <a:schemeClr val="tx1"/>
              </a:solidFill>
              <a:latin typeface="+mn-lt"/>
            </a:endParaRPr>
          </a:p>
          <a:p>
            <a:pPr>
              <a:spcBef>
                <a:spcPts val="700"/>
              </a:spcBef>
              <a:buSzPct val="80000"/>
              <a:buFont typeface="Wingdings" pitchFamily="2" charset="2"/>
              <a:buChar char=""/>
              <a:defRPr/>
            </a:pPr>
            <a:endParaRPr lang="en-US" altLang="en-US" sz="2800" dirty="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Because </a:t>
            </a:r>
            <a:r>
              <a:rPr lang="en-US" altLang="en-US" sz="2800" dirty="0">
                <a:solidFill>
                  <a:schemeClr val="tx1"/>
                </a:solidFill>
                <a:latin typeface="+mn-lt"/>
              </a:rPr>
              <a:t>your "random numbers" weren't (as happened in an early release of Netscape SSL</a:t>
            </a:r>
            <a:r>
              <a:rPr lang="en-US" altLang="en-US" sz="2800" dirty="0" smtClean="0">
                <a:solidFill>
                  <a:schemeClr val="tx1"/>
                </a:solidFill>
                <a:latin typeface="+mn-lt"/>
              </a:rPr>
              <a:t>)</a:t>
            </a:r>
            <a:endParaRPr lang="en-US" altLang="en-US" sz="2800" dirty="0">
              <a:solidFill>
                <a:schemeClr val="tx1"/>
              </a:solidFill>
              <a:latin typeface="+mn-lt"/>
            </a:endParaRPr>
          </a:p>
          <a:p>
            <a:pPr>
              <a:spcBef>
                <a:spcPts val="700"/>
              </a:spcBef>
              <a:buSzPct val="80000"/>
              <a:buFont typeface="Wingdings" pitchFamily="2" charset="2"/>
              <a:buChar char=""/>
              <a:defRPr/>
            </a:pPr>
            <a:endParaRPr lang="en-US" altLang="en-US" sz="2800" dirty="0">
              <a:solidFill>
                <a:schemeClr val="tx1"/>
              </a:solidFill>
              <a:latin typeface="+mn-lt"/>
            </a:endParaRPr>
          </a:p>
          <a:p>
            <a:pPr>
              <a:spcBef>
                <a:spcPts val="700"/>
              </a:spcBef>
              <a:buSzPct val="80000"/>
              <a:buFont typeface="Wingdings" pitchFamily="2" charset="2"/>
              <a:buChar char=""/>
              <a:defRPr/>
            </a:pPr>
            <a:r>
              <a:rPr lang="en-US" altLang="en-US" sz="2800" dirty="0">
                <a:solidFill>
                  <a:schemeClr val="tx1"/>
                </a:solidFill>
                <a:latin typeface="+mn-lt"/>
              </a:rPr>
              <a:t>Traditionally, the concern in the generation of a sequence of allegedly random numbers has been </a:t>
            </a:r>
          </a:p>
          <a:p>
            <a:pPr>
              <a:spcBef>
                <a:spcPts val="700"/>
              </a:spcBef>
              <a:buSzPct val="80000"/>
              <a:buFont typeface="Wingdings" pitchFamily="2" charset="2"/>
              <a:buChar char=""/>
              <a:defRPr/>
            </a:pPr>
            <a:endParaRPr lang="en-US" altLang="en-US" sz="2800" dirty="0" smtClean="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21CF5BC1-9BCB-460F-BB28-978DE4F6AA3F}" type="slidenum">
              <a:rPr lang="en-US" altLang="en-US" smtClean="0"/>
              <a:pPr>
                <a:defRPr/>
              </a:pPr>
              <a:t>91</a:t>
            </a:fld>
            <a:endParaRPr lang="en-US" altLang="en-US"/>
          </a:p>
        </p:txBody>
      </p:sp>
    </p:spTree>
    <p:extLst>
      <p:ext uri="{BB962C8B-B14F-4D97-AF65-F5344CB8AC3E}">
        <p14:creationId xmlns:p14="http://schemas.microsoft.com/office/powerpoint/2010/main" xmlns="" val="30924218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9pPr>
          </a:lstStyle>
          <a:p>
            <a:pPr algn="ctr">
              <a:defRPr/>
            </a:pPr>
            <a:r>
              <a:rPr lang="en-AU" altLang="en-US" sz="4400" dirty="0">
                <a:solidFill>
                  <a:prstClr val="black"/>
                </a:solidFill>
                <a:latin typeface="Calibri"/>
                <a:cs typeface="+mj-cs"/>
              </a:rPr>
              <a:t>Random Numbers</a:t>
            </a:r>
          </a:p>
        </p:txBody>
      </p:sp>
      <p:sp>
        <p:nvSpPr>
          <p:cNvPr id="6146" name="Text Box 2"/>
          <p:cNvSpPr txBox="1">
            <a:spLocks noChangeArrowheads="1"/>
          </p:cNvSpPr>
          <p:nvPr/>
        </p:nvSpPr>
        <p:spPr bwMode="auto">
          <a:xfrm>
            <a:off x="457200" y="1412875"/>
            <a:ext cx="8229600" cy="495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700"/>
              </a:spcBef>
              <a:buSzPct val="80000"/>
              <a:buFont typeface="Wingdings" pitchFamily="2" charset="2"/>
              <a:buChar char=""/>
              <a:defRPr/>
            </a:pPr>
            <a:r>
              <a:rPr lang="en-US" altLang="en-US" sz="2800" dirty="0" smtClean="0">
                <a:solidFill>
                  <a:schemeClr val="tx1"/>
                </a:solidFill>
                <a:latin typeface="+mn-lt"/>
              </a:rPr>
              <a:t>That </a:t>
            </a:r>
            <a:r>
              <a:rPr lang="en-US" altLang="en-US" sz="2800" dirty="0">
                <a:solidFill>
                  <a:schemeClr val="tx1"/>
                </a:solidFill>
                <a:latin typeface="+mn-lt"/>
              </a:rPr>
              <a:t>the sequence of numbers be random in some well-defined statistical sense </a:t>
            </a:r>
            <a:endParaRPr lang="en-US" altLang="en-US" sz="2800" dirty="0" smtClean="0">
              <a:solidFill>
                <a:schemeClr val="tx1"/>
              </a:solidFill>
              <a:latin typeface="+mn-lt"/>
            </a:endParaRPr>
          </a:p>
          <a:p>
            <a:pPr lvl="1">
              <a:spcBef>
                <a:spcPts val="700"/>
              </a:spcBef>
              <a:buSzPct val="80000"/>
              <a:buFont typeface="Wingdings" pitchFamily="2" charset="2"/>
              <a:buChar char=""/>
              <a:defRPr/>
            </a:pPr>
            <a:r>
              <a:rPr lang="en-US" altLang="en-US" sz="2800" dirty="0" smtClean="0">
                <a:solidFill>
                  <a:schemeClr val="tx1"/>
                </a:solidFill>
                <a:latin typeface="+mn-lt"/>
              </a:rPr>
              <a:t>with </a:t>
            </a:r>
            <a:r>
              <a:rPr lang="en-US" altLang="en-US" sz="2800" dirty="0">
                <a:solidFill>
                  <a:schemeClr val="tx1"/>
                </a:solidFill>
                <a:latin typeface="+mn-lt"/>
              </a:rPr>
              <a:t>uniform distribution &amp; </a:t>
            </a:r>
            <a:r>
              <a:rPr lang="en-US" altLang="en-US" sz="2800" dirty="0" smtClean="0">
                <a:solidFill>
                  <a:schemeClr val="tx1"/>
                </a:solidFill>
                <a:latin typeface="+mn-lt"/>
              </a:rPr>
              <a:t>independent</a:t>
            </a:r>
          </a:p>
          <a:p>
            <a:pPr>
              <a:spcBef>
                <a:spcPts val="700"/>
              </a:spcBef>
              <a:buSzPct val="80000"/>
              <a:buFont typeface="Wingdings" pitchFamily="2" charset="2"/>
              <a:buChar char=""/>
              <a:defRPr/>
            </a:pPr>
            <a:endParaRPr lang="en-US" altLang="en-US" sz="1600" dirty="0" smtClean="0">
              <a:solidFill>
                <a:schemeClr val="tx1"/>
              </a:solidFill>
              <a:latin typeface="+mn-lt"/>
            </a:endParaRPr>
          </a:p>
          <a:p>
            <a:pPr>
              <a:spcBef>
                <a:spcPts val="700"/>
              </a:spcBef>
              <a:buSzPct val="80000"/>
              <a:buFont typeface="Wingdings" pitchFamily="2" charset="2"/>
              <a:buChar char=""/>
              <a:defRPr/>
            </a:pPr>
            <a:r>
              <a:rPr lang="en-US" altLang="en-US" sz="2800" dirty="0">
                <a:solidFill>
                  <a:schemeClr val="tx1"/>
                </a:solidFill>
                <a:latin typeface="+mn-lt"/>
              </a:rPr>
              <a:t>A</a:t>
            </a:r>
            <a:r>
              <a:rPr lang="en-US" altLang="en-US" sz="2800" dirty="0" smtClean="0">
                <a:solidFill>
                  <a:schemeClr val="tx1"/>
                </a:solidFill>
                <a:latin typeface="+mn-lt"/>
              </a:rPr>
              <a:t>pplications </a:t>
            </a:r>
            <a:r>
              <a:rPr lang="en-US" altLang="en-US" sz="2800" dirty="0">
                <a:solidFill>
                  <a:schemeClr val="tx1"/>
                </a:solidFill>
                <a:latin typeface="+mn-lt"/>
              </a:rPr>
              <a:t>such as reciprocal authentication, session key generation, and stream ciphers</a:t>
            </a:r>
          </a:p>
          <a:p>
            <a:pPr>
              <a:spcBef>
                <a:spcPts val="700"/>
              </a:spcBef>
              <a:buSzPct val="80000"/>
              <a:buFont typeface="Wingdings" pitchFamily="2" charset="2"/>
              <a:buChar char=""/>
              <a:defRPr/>
            </a:pPr>
            <a:endParaRPr lang="en-US" altLang="en-US" sz="2000" dirty="0" smtClean="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requirement is not just that the sequence of numbers be statistically random </a:t>
            </a:r>
          </a:p>
          <a:p>
            <a:pPr>
              <a:spcBef>
                <a:spcPts val="700"/>
              </a:spcBef>
              <a:buSzPct val="80000"/>
              <a:buFont typeface="Wingdings" pitchFamily="2" charset="2"/>
              <a:buChar char=""/>
              <a:defRPr/>
            </a:pPr>
            <a:endParaRPr lang="en-US" altLang="en-US" sz="800" dirty="0">
              <a:solidFill>
                <a:schemeClr val="tx1"/>
              </a:solidFill>
              <a:latin typeface="+mn-lt"/>
            </a:endParaRPr>
          </a:p>
          <a:p>
            <a:pPr>
              <a:spcBef>
                <a:spcPts val="700"/>
              </a:spcBef>
              <a:buSzPct val="80000"/>
              <a:buFont typeface="Wingdings" pitchFamily="2" charset="2"/>
              <a:buChar char=""/>
              <a:defRPr/>
            </a:pPr>
            <a:r>
              <a:rPr lang="en-US" altLang="en-US" sz="2800" dirty="0">
                <a:solidFill>
                  <a:schemeClr val="tx1"/>
                </a:solidFill>
                <a:latin typeface="+mn-lt"/>
              </a:rPr>
              <a:t>But that the successive members of the sequence are unpredictable </a:t>
            </a:r>
          </a:p>
          <a:p>
            <a:pPr>
              <a:spcBef>
                <a:spcPts val="700"/>
              </a:spcBef>
              <a:buSzPct val="80000"/>
              <a:buFont typeface="Wingdings" pitchFamily="2" charset="2"/>
              <a:buChar char=""/>
              <a:defRPr/>
            </a:pPr>
            <a:endParaRPr lang="en-US" altLang="en-US" sz="2800" dirty="0" smtClean="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689C9043-19B9-47F7-A405-49F663069D72}" type="slidenum">
              <a:rPr lang="en-US" altLang="en-US" smtClean="0"/>
              <a:pPr>
                <a:defRPr/>
              </a:pPr>
              <a:t>92</a:t>
            </a:fld>
            <a:endParaRPr lang="en-US" altLang="en-US"/>
          </a:p>
        </p:txBody>
      </p:sp>
    </p:spTree>
    <p:extLst>
      <p:ext uri="{BB962C8B-B14F-4D97-AF65-F5344CB8AC3E}">
        <p14:creationId xmlns:p14="http://schemas.microsoft.com/office/powerpoint/2010/main" xmlns="" val="13634119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9pPr>
          </a:lstStyle>
          <a:p>
            <a:pPr algn="ctr">
              <a:defRPr/>
            </a:pPr>
            <a:r>
              <a:rPr lang="en-AU" altLang="en-US" sz="4400" dirty="0">
                <a:solidFill>
                  <a:prstClr val="black"/>
                </a:solidFill>
                <a:latin typeface="Calibri"/>
                <a:cs typeface="+mj-cs"/>
              </a:rPr>
              <a:t>Random Numbers</a:t>
            </a:r>
          </a:p>
        </p:txBody>
      </p:sp>
      <p:sp>
        <p:nvSpPr>
          <p:cNvPr id="6146" name="Text Box 2"/>
          <p:cNvSpPr txBox="1">
            <a:spLocks noChangeArrowheads="1"/>
          </p:cNvSpPr>
          <p:nvPr/>
        </p:nvSpPr>
        <p:spPr bwMode="auto">
          <a:xfrm>
            <a:off x="457200" y="1412875"/>
            <a:ext cx="8229600" cy="495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700"/>
              </a:spcBef>
              <a:buSzPct val="80000"/>
              <a:buFont typeface="Wingdings" pitchFamily="2" charset="2"/>
              <a:buChar char=""/>
              <a:defRPr/>
            </a:pPr>
            <a:r>
              <a:rPr lang="en-US" altLang="en-US" sz="2800" dirty="0" smtClean="0">
                <a:solidFill>
                  <a:schemeClr val="tx1"/>
                </a:solidFill>
                <a:latin typeface="+mn-lt"/>
              </a:rPr>
              <a:t>With </a:t>
            </a:r>
            <a:r>
              <a:rPr lang="en-US" altLang="en-US" sz="2800" dirty="0">
                <a:solidFill>
                  <a:schemeClr val="tx1"/>
                </a:solidFill>
                <a:latin typeface="+mn-lt"/>
              </a:rPr>
              <a:t>"true" random </a:t>
            </a:r>
            <a:r>
              <a:rPr lang="en-US" altLang="en-US" sz="2800" dirty="0" smtClean="0">
                <a:solidFill>
                  <a:schemeClr val="tx1"/>
                </a:solidFill>
                <a:latin typeface="+mn-lt"/>
              </a:rPr>
              <a:t>sequences</a:t>
            </a:r>
          </a:p>
          <a:p>
            <a:pPr>
              <a:spcBef>
                <a:spcPts val="700"/>
              </a:spcBef>
              <a:buSzPct val="80000"/>
              <a:buFont typeface="Wingdings" pitchFamily="2" charset="2"/>
              <a:buChar char=""/>
              <a:defRPr/>
            </a:pPr>
            <a:endParaRPr lang="en-US" altLang="en-US" sz="1800" dirty="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Each </a:t>
            </a:r>
            <a:r>
              <a:rPr lang="en-US" altLang="en-US" sz="2800" dirty="0">
                <a:solidFill>
                  <a:schemeClr val="tx1"/>
                </a:solidFill>
                <a:latin typeface="+mn-lt"/>
              </a:rPr>
              <a:t>number is statistically independent of other numbers in the sequence and </a:t>
            </a:r>
            <a:r>
              <a:rPr lang="en-US" altLang="en-US" sz="2800" dirty="0" smtClean="0">
                <a:solidFill>
                  <a:schemeClr val="tx1"/>
                </a:solidFill>
                <a:latin typeface="+mn-lt"/>
              </a:rPr>
              <a:t>unpredictable</a:t>
            </a:r>
          </a:p>
          <a:p>
            <a:pPr>
              <a:spcBef>
                <a:spcPts val="700"/>
              </a:spcBef>
              <a:buSzPct val="80000"/>
              <a:buFont typeface="Wingdings" pitchFamily="2" charset="2"/>
              <a:buChar char=""/>
              <a:defRPr/>
            </a:pPr>
            <a:endParaRPr lang="en-US" altLang="en-US" sz="2000" dirty="0" smtClean="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True </a:t>
            </a:r>
            <a:r>
              <a:rPr lang="en-US" altLang="en-US" sz="2800" dirty="0">
                <a:solidFill>
                  <a:schemeClr val="tx1"/>
                </a:solidFill>
                <a:latin typeface="+mn-lt"/>
              </a:rPr>
              <a:t>random numbers are seldom </a:t>
            </a:r>
            <a:r>
              <a:rPr lang="en-US" altLang="en-US" sz="2800" dirty="0" smtClean="0">
                <a:solidFill>
                  <a:schemeClr val="tx1"/>
                </a:solidFill>
                <a:latin typeface="+mn-lt"/>
              </a:rPr>
              <a:t>used</a:t>
            </a:r>
          </a:p>
          <a:p>
            <a:pPr>
              <a:spcBef>
                <a:spcPts val="700"/>
              </a:spcBef>
              <a:buSzPct val="80000"/>
              <a:buFont typeface="Wingdings" pitchFamily="2" charset="2"/>
              <a:buChar char=""/>
              <a:defRPr/>
            </a:pPr>
            <a:endParaRPr lang="en-US" altLang="en-US" sz="2000" dirty="0" smtClean="0">
              <a:solidFill>
                <a:schemeClr val="tx1"/>
              </a:solidFill>
              <a:latin typeface="+mn-lt"/>
            </a:endParaRPr>
          </a:p>
          <a:p>
            <a:pPr>
              <a:spcBef>
                <a:spcPts val="700"/>
              </a:spcBef>
              <a:buSzPct val="80000"/>
              <a:buFont typeface="Wingdings" pitchFamily="2" charset="2"/>
              <a:buChar char=""/>
              <a:defRPr/>
            </a:pPr>
            <a:r>
              <a:rPr lang="en-US" altLang="en-US" sz="2800" dirty="0" smtClean="0">
                <a:solidFill>
                  <a:schemeClr val="tx1"/>
                </a:solidFill>
                <a:latin typeface="+mn-lt"/>
              </a:rPr>
              <a:t>Rather</a:t>
            </a:r>
            <a:r>
              <a:rPr lang="en-US" altLang="en-US" sz="2800" dirty="0">
                <a:solidFill>
                  <a:schemeClr val="tx1"/>
                </a:solidFill>
                <a:latin typeface="+mn-lt"/>
              </a:rPr>
              <a:t>, sequences of numbers that appear to be random are generated by some </a:t>
            </a:r>
            <a:r>
              <a:rPr lang="en-US" altLang="en-US" sz="2800" dirty="0" smtClean="0">
                <a:solidFill>
                  <a:schemeClr val="tx1"/>
                </a:solidFill>
                <a:latin typeface="+mn-lt"/>
              </a:rPr>
              <a:t>algorithm</a:t>
            </a: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ED0705C9-EAE1-472C-9765-668B49EC2B10}" type="slidenum">
              <a:rPr lang="en-US" altLang="en-US" smtClean="0"/>
              <a:pPr>
                <a:defRPr/>
              </a:pPr>
              <a:t>93</a:t>
            </a:fld>
            <a:endParaRPr lang="en-US" altLang="en-US"/>
          </a:p>
        </p:txBody>
      </p:sp>
    </p:spTree>
    <p:extLst>
      <p:ext uri="{BB962C8B-B14F-4D97-AF65-F5344CB8AC3E}">
        <p14:creationId xmlns:p14="http://schemas.microsoft.com/office/powerpoint/2010/main" xmlns="" val="19463307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9pPr>
          </a:lstStyle>
          <a:p>
            <a:pPr algn="ctr">
              <a:defRPr/>
            </a:pPr>
            <a:r>
              <a:rPr lang="en-AU" altLang="en-US" sz="4400" dirty="0">
                <a:solidFill>
                  <a:prstClr val="black"/>
                </a:solidFill>
                <a:latin typeface="Calibri"/>
                <a:cs typeface="+mj-cs"/>
              </a:rPr>
              <a:t>Random Numbers</a:t>
            </a:r>
          </a:p>
        </p:txBody>
      </p:sp>
      <p:sp>
        <p:nvSpPr>
          <p:cNvPr id="6146" name="Text Box 2"/>
          <p:cNvSpPr txBox="1">
            <a:spLocks noChangeArrowheads="1"/>
          </p:cNvSpPr>
          <p:nvPr/>
        </p:nvSpPr>
        <p:spPr bwMode="auto">
          <a:xfrm>
            <a:off x="457200" y="1412875"/>
            <a:ext cx="8229600" cy="495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700"/>
              </a:spcBef>
              <a:buSzPct val="80000"/>
              <a:buFont typeface="Wingdings" pitchFamily="2" charset="2"/>
              <a:buChar char=""/>
              <a:defRPr/>
            </a:pPr>
            <a:r>
              <a:rPr lang="en-AU" altLang="en-US" sz="2600" dirty="0" smtClean="0">
                <a:solidFill>
                  <a:schemeClr val="tx1"/>
                </a:solidFill>
                <a:latin typeface="+mn-lt"/>
              </a:rPr>
              <a:t>Many </a:t>
            </a:r>
            <a:r>
              <a:rPr lang="en-AU" altLang="en-US" sz="2600" dirty="0">
                <a:solidFill>
                  <a:schemeClr val="tx1"/>
                </a:solidFill>
                <a:latin typeface="+mn-lt"/>
              </a:rPr>
              <a:t>uses of random numbers in cryptography </a:t>
            </a:r>
          </a:p>
          <a:p>
            <a:pPr lvl="1">
              <a:spcBef>
                <a:spcPts val="600"/>
              </a:spcBef>
              <a:buSzPct val="50000"/>
              <a:buFont typeface="Wingdings" pitchFamily="2" charset="2"/>
              <a:buChar char=""/>
              <a:defRPr/>
            </a:pPr>
            <a:r>
              <a:rPr lang="en-AU" altLang="en-US" sz="2600" dirty="0" err="1">
                <a:solidFill>
                  <a:schemeClr val="tx1"/>
                </a:solidFill>
                <a:latin typeface="+mn-lt"/>
              </a:rPr>
              <a:t>nonces</a:t>
            </a:r>
            <a:r>
              <a:rPr lang="en-AU" altLang="en-US" sz="2600" dirty="0">
                <a:solidFill>
                  <a:schemeClr val="tx1"/>
                </a:solidFill>
                <a:latin typeface="+mn-lt"/>
              </a:rPr>
              <a:t> in authentication protocols to prevent replay</a:t>
            </a:r>
          </a:p>
          <a:p>
            <a:pPr lvl="1">
              <a:spcBef>
                <a:spcPts val="600"/>
              </a:spcBef>
              <a:buSzPct val="50000"/>
              <a:buFont typeface="Wingdings" pitchFamily="2" charset="2"/>
              <a:buChar char=""/>
              <a:defRPr/>
            </a:pPr>
            <a:r>
              <a:rPr lang="en-AU" altLang="en-US" sz="2600" dirty="0">
                <a:solidFill>
                  <a:schemeClr val="tx1"/>
                </a:solidFill>
                <a:latin typeface="+mn-lt"/>
              </a:rPr>
              <a:t>session keys</a:t>
            </a:r>
          </a:p>
          <a:p>
            <a:pPr lvl="1">
              <a:spcBef>
                <a:spcPts val="600"/>
              </a:spcBef>
              <a:buSzPct val="50000"/>
              <a:buFont typeface="Wingdings" pitchFamily="2" charset="2"/>
              <a:buChar char=""/>
              <a:defRPr/>
            </a:pPr>
            <a:r>
              <a:rPr lang="en-AU" altLang="en-US" sz="2600" dirty="0">
                <a:solidFill>
                  <a:schemeClr val="tx1"/>
                </a:solidFill>
                <a:latin typeface="+mn-lt"/>
              </a:rPr>
              <a:t>public key generation</a:t>
            </a:r>
          </a:p>
          <a:p>
            <a:pPr lvl="1">
              <a:spcBef>
                <a:spcPts val="600"/>
              </a:spcBef>
              <a:buSzPct val="50000"/>
              <a:buFont typeface="Wingdings" pitchFamily="2" charset="2"/>
              <a:buChar char=""/>
              <a:defRPr/>
            </a:pPr>
            <a:r>
              <a:rPr lang="en-AU" altLang="en-US" sz="2600" dirty="0" err="1">
                <a:solidFill>
                  <a:schemeClr val="tx1"/>
                </a:solidFill>
                <a:latin typeface="+mn-lt"/>
              </a:rPr>
              <a:t>keystream</a:t>
            </a:r>
            <a:r>
              <a:rPr lang="en-AU" altLang="en-US" sz="2600" dirty="0">
                <a:solidFill>
                  <a:schemeClr val="tx1"/>
                </a:solidFill>
                <a:latin typeface="+mn-lt"/>
              </a:rPr>
              <a:t> for a one-time pad</a:t>
            </a:r>
          </a:p>
          <a:p>
            <a:pPr>
              <a:spcBef>
                <a:spcPts val="700"/>
              </a:spcBef>
              <a:buSzPct val="80000"/>
              <a:buFont typeface="Wingdings" pitchFamily="2" charset="2"/>
              <a:buChar char=""/>
              <a:defRPr/>
            </a:pPr>
            <a:r>
              <a:rPr lang="en-AU" altLang="en-US" sz="2600" dirty="0" smtClean="0">
                <a:solidFill>
                  <a:schemeClr val="tx1"/>
                </a:solidFill>
                <a:latin typeface="+mn-lt"/>
              </a:rPr>
              <a:t>In </a:t>
            </a:r>
            <a:r>
              <a:rPr lang="en-AU" altLang="en-US" sz="2600" dirty="0">
                <a:solidFill>
                  <a:schemeClr val="tx1"/>
                </a:solidFill>
                <a:latin typeface="+mn-lt"/>
              </a:rPr>
              <a:t>all cases its critical that these values be </a:t>
            </a:r>
          </a:p>
          <a:p>
            <a:pPr lvl="1">
              <a:spcBef>
                <a:spcPts val="600"/>
              </a:spcBef>
              <a:buSzPct val="50000"/>
              <a:buFont typeface="Wingdings" pitchFamily="2" charset="2"/>
              <a:buChar char=""/>
              <a:defRPr/>
            </a:pPr>
            <a:r>
              <a:rPr lang="en-AU" altLang="en-US" sz="2600" dirty="0">
                <a:solidFill>
                  <a:schemeClr val="tx1"/>
                </a:solidFill>
                <a:latin typeface="+mn-lt"/>
              </a:rPr>
              <a:t>statistically random, uniform distribution, independent</a:t>
            </a:r>
          </a:p>
          <a:p>
            <a:pPr lvl="1">
              <a:spcBef>
                <a:spcPts val="600"/>
              </a:spcBef>
              <a:buSzPct val="50000"/>
              <a:buFont typeface="Wingdings" pitchFamily="2" charset="2"/>
              <a:buChar char=""/>
              <a:defRPr/>
            </a:pPr>
            <a:r>
              <a:rPr lang="en-AU" altLang="en-US" sz="2600" dirty="0">
                <a:solidFill>
                  <a:schemeClr val="tx1"/>
                </a:solidFill>
                <a:latin typeface="+mn-lt"/>
              </a:rPr>
              <a:t>unpredictability of future values from </a:t>
            </a:r>
            <a:r>
              <a:rPr lang="en-US" altLang="en-US" sz="2600" dirty="0">
                <a:solidFill>
                  <a:schemeClr val="tx1"/>
                </a:solidFill>
                <a:latin typeface="+mn-lt"/>
              </a:rPr>
              <a:t>previous values</a:t>
            </a:r>
          </a:p>
          <a:p>
            <a:pPr>
              <a:spcBef>
                <a:spcPts val="700"/>
              </a:spcBef>
              <a:buSzPct val="80000"/>
              <a:buFont typeface="Wingdings" pitchFamily="2" charset="2"/>
              <a:buChar char=""/>
              <a:defRPr/>
            </a:pPr>
            <a:r>
              <a:rPr lang="en-US" altLang="en-US" sz="2600" dirty="0" smtClean="0">
                <a:solidFill>
                  <a:schemeClr val="tx1"/>
                </a:solidFill>
                <a:latin typeface="+mn-lt"/>
              </a:rPr>
              <a:t>True </a:t>
            </a:r>
            <a:r>
              <a:rPr lang="en-US" altLang="en-US" sz="2600" dirty="0">
                <a:solidFill>
                  <a:schemeClr val="tx1"/>
                </a:solidFill>
                <a:latin typeface="+mn-lt"/>
              </a:rPr>
              <a:t>random numbers provide this</a:t>
            </a:r>
          </a:p>
          <a:p>
            <a:pPr>
              <a:spcBef>
                <a:spcPts val="700"/>
              </a:spcBef>
              <a:buSzPct val="80000"/>
              <a:buFont typeface="Wingdings" pitchFamily="2" charset="2"/>
              <a:buChar char=""/>
              <a:defRPr/>
            </a:pPr>
            <a:r>
              <a:rPr lang="en-US" altLang="en-US" sz="2600" dirty="0" smtClean="0">
                <a:solidFill>
                  <a:schemeClr val="tx1"/>
                </a:solidFill>
                <a:latin typeface="+mn-lt"/>
              </a:rPr>
              <a:t>Care </a:t>
            </a:r>
            <a:r>
              <a:rPr lang="en-US" altLang="en-US" sz="2600" dirty="0">
                <a:solidFill>
                  <a:schemeClr val="tx1"/>
                </a:solidFill>
                <a:latin typeface="+mn-lt"/>
              </a:rPr>
              <a:t>needed with generated random numbers</a:t>
            </a:r>
          </a:p>
        </p:txBody>
      </p:sp>
      <p:sp>
        <p:nvSpPr>
          <p:cNvPr id="2" name="Slide Number Placeholder 1"/>
          <p:cNvSpPr>
            <a:spLocks noGrp="1"/>
          </p:cNvSpPr>
          <p:nvPr>
            <p:ph type="sldNum" sz="quarter" idx="12"/>
          </p:nvPr>
        </p:nvSpPr>
        <p:spPr/>
        <p:txBody>
          <a:bodyPr/>
          <a:lstStyle/>
          <a:p>
            <a:pPr>
              <a:defRPr/>
            </a:pPr>
            <a:fld id="{735C11BF-E9E8-440E-AADB-8D11F29D8435}" type="slidenum">
              <a:rPr lang="en-US" altLang="en-US" smtClean="0"/>
              <a:pPr>
                <a:defRPr/>
              </a:pPr>
              <a:t>94</a:t>
            </a:fld>
            <a:endParaRPr lang="en-US" altLang="en-US"/>
          </a:p>
        </p:txBody>
      </p:sp>
    </p:spTree>
    <p:extLst>
      <p:ext uri="{BB962C8B-B14F-4D97-AF65-F5344CB8AC3E}">
        <p14:creationId xmlns:p14="http://schemas.microsoft.com/office/powerpoint/2010/main" xmlns="" val="26079649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192088"/>
            <a:ext cx="8229600" cy="1311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9pPr>
          </a:lstStyle>
          <a:p>
            <a:pPr algn="ctr">
              <a:defRPr/>
            </a:pPr>
            <a:r>
              <a:rPr lang="en-AU" altLang="en-US" sz="4400" dirty="0">
                <a:solidFill>
                  <a:prstClr val="black"/>
                </a:solidFill>
                <a:latin typeface="Calibri"/>
                <a:cs typeface="+mj-cs"/>
              </a:rPr>
              <a:t>Pseudorandom Number Generators (PRNGs)</a:t>
            </a:r>
          </a:p>
        </p:txBody>
      </p:sp>
      <p:sp>
        <p:nvSpPr>
          <p:cNvPr id="7170" name="Text Box 2"/>
          <p:cNvSpPr txBox="1">
            <a:spLocks noChangeArrowheads="1"/>
          </p:cNvSpPr>
          <p:nvPr/>
        </p:nvSpPr>
        <p:spPr bwMode="auto">
          <a:xfrm>
            <a:off x="457200" y="1782763"/>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800"/>
              </a:spcBef>
              <a:buSzPct val="80000"/>
              <a:buFont typeface="Wingdings" pitchFamily="2" charset="2"/>
              <a:buChar char=""/>
              <a:defRPr/>
            </a:pPr>
            <a:r>
              <a:rPr lang="en-US" altLang="en-US" sz="2800" dirty="0" smtClean="0">
                <a:solidFill>
                  <a:schemeClr val="tx1"/>
                </a:solidFill>
                <a:latin typeface="+mn-lt"/>
              </a:rPr>
              <a:t>Often </a:t>
            </a:r>
            <a:r>
              <a:rPr lang="en-US" altLang="en-US" sz="2800" dirty="0">
                <a:solidFill>
                  <a:schemeClr val="tx1"/>
                </a:solidFill>
                <a:latin typeface="+mn-lt"/>
              </a:rPr>
              <a:t>use deterministic algorithmic techniques to create “random numbers”</a:t>
            </a:r>
          </a:p>
          <a:p>
            <a:pPr lvl="1">
              <a:spcBef>
                <a:spcPts val="700"/>
              </a:spcBef>
              <a:buSzPct val="50000"/>
              <a:buFont typeface="Wingdings" pitchFamily="2" charset="2"/>
              <a:buChar char=""/>
              <a:defRPr/>
            </a:pPr>
            <a:r>
              <a:rPr lang="en-US" altLang="en-US" sz="2800" dirty="0">
                <a:solidFill>
                  <a:schemeClr val="tx1"/>
                </a:solidFill>
                <a:latin typeface="+mn-lt"/>
              </a:rPr>
              <a:t>although are not truly random</a:t>
            </a:r>
          </a:p>
          <a:p>
            <a:pPr lvl="1">
              <a:spcBef>
                <a:spcPts val="700"/>
              </a:spcBef>
              <a:buSzPct val="50000"/>
              <a:buFont typeface="Wingdings" pitchFamily="2" charset="2"/>
              <a:buChar char=""/>
              <a:defRPr/>
            </a:pPr>
            <a:r>
              <a:rPr lang="en-US" altLang="en-US" sz="2800" dirty="0">
                <a:solidFill>
                  <a:schemeClr val="tx1"/>
                </a:solidFill>
                <a:latin typeface="+mn-lt"/>
              </a:rPr>
              <a:t>can pass many tests of “randomness”</a:t>
            </a:r>
          </a:p>
          <a:p>
            <a:pPr>
              <a:spcBef>
                <a:spcPts val="800"/>
              </a:spcBef>
              <a:buSzPct val="80000"/>
              <a:buFont typeface="Wingdings" pitchFamily="2" charset="2"/>
              <a:buChar char=""/>
              <a:defRPr/>
            </a:pPr>
            <a:r>
              <a:rPr lang="en-US" altLang="en-US" sz="2800" dirty="0" smtClean="0">
                <a:solidFill>
                  <a:schemeClr val="tx1"/>
                </a:solidFill>
                <a:latin typeface="+mn-lt"/>
              </a:rPr>
              <a:t>Known </a:t>
            </a:r>
            <a:r>
              <a:rPr lang="en-US" altLang="en-US" sz="2800" dirty="0">
                <a:solidFill>
                  <a:schemeClr val="tx1"/>
                </a:solidFill>
                <a:latin typeface="+mn-lt"/>
              </a:rPr>
              <a:t>as “pseudorandom numbers”</a:t>
            </a:r>
          </a:p>
          <a:p>
            <a:pPr>
              <a:spcBef>
                <a:spcPts val="700"/>
              </a:spcBef>
              <a:buSzPct val="80000"/>
              <a:buFont typeface="Wingdings" pitchFamily="2" charset="2"/>
              <a:buChar char=""/>
              <a:defRPr/>
            </a:pPr>
            <a:r>
              <a:rPr lang="en-US" altLang="en-US" sz="2800" dirty="0" smtClean="0">
                <a:solidFill>
                  <a:schemeClr val="tx1"/>
                </a:solidFill>
                <a:latin typeface="+mn-lt"/>
              </a:rPr>
              <a:t>C</a:t>
            </a:r>
            <a:r>
              <a:rPr lang="en-US" altLang="en-US" sz="2800" smtClean="0">
                <a:solidFill>
                  <a:schemeClr val="tx1"/>
                </a:solidFill>
                <a:latin typeface="+mn-lt"/>
              </a:rPr>
              <a:t>reated </a:t>
            </a:r>
            <a:r>
              <a:rPr lang="en-US" altLang="en-US" sz="2800" dirty="0">
                <a:solidFill>
                  <a:schemeClr val="tx1"/>
                </a:solidFill>
                <a:latin typeface="+mn-lt"/>
              </a:rPr>
              <a:t>by “</a:t>
            </a:r>
            <a:r>
              <a:rPr lang="en-AU" altLang="en-US" sz="2800" dirty="0">
                <a:solidFill>
                  <a:schemeClr val="tx1"/>
                </a:solidFill>
                <a:latin typeface="+mn-lt"/>
              </a:rPr>
              <a:t>Pseudorandom Number Generators (PRNGs)”</a:t>
            </a:r>
          </a:p>
        </p:txBody>
      </p:sp>
      <p:sp>
        <p:nvSpPr>
          <p:cNvPr id="2" name="Slide Number Placeholder 1"/>
          <p:cNvSpPr>
            <a:spLocks noGrp="1"/>
          </p:cNvSpPr>
          <p:nvPr>
            <p:ph type="sldNum" sz="quarter" idx="12"/>
          </p:nvPr>
        </p:nvSpPr>
        <p:spPr/>
        <p:txBody>
          <a:bodyPr/>
          <a:lstStyle/>
          <a:p>
            <a:pPr>
              <a:defRPr/>
            </a:pPr>
            <a:fld id="{EF8B5C56-EA92-428A-9E0C-A7ECBCCEE0D2}" type="slidenum">
              <a:rPr lang="en-US" altLang="en-US" smtClean="0"/>
              <a:pPr>
                <a:defRPr/>
              </a:pPr>
              <a:t>95</a:t>
            </a:fld>
            <a:endParaRPr lang="en-US" altLang="en-US"/>
          </a:p>
        </p:txBody>
      </p:sp>
    </p:spTree>
    <p:extLst>
      <p:ext uri="{BB962C8B-B14F-4D97-AF65-F5344CB8AC3E}">
        <p14:creationId xmlns:p14="http://schemas.microsoft.com/office/powerpoint/2010/main" xmlns="" val="24439619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457200" y="192088"/>
            <a:ext cx="8229600" cy="1311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itchFamily="34" charset="0"/>
              </a:defRPr>
            </a:lvl1pPr>
            <a:lvl2pPr marL="742950" indent="-28575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itchFamily="34" charset="0"/>
              </a:defRPr>
            </a:lvl2pPr>
            <a:lvl3pPr marL="11430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defRPr>
            </a:lvl3pPr>
            <a:lvl4pPr marL="16002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4pPr>
            <a:lvl5pPr marL="20574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9pPr>
          </a:lstStyle>
          <a:p>
            <a:pPr algn="ctr" eaLnBrk="1" hangingPunct="1">
              <a:spcBef>
                <a:spcPct val="0"/>
              </a:spcBef>
              <a:buFontTx/>
              <a:buNone/>
            </a:pPr>
            <a:r>
              <a:rPr lang="en-AU" altLang="en-US" sz="4400">
                <a:solidFill>
                  <a:srgbClr val="000000"/>
                </a:solidFill>
              </a:rPr>
              <a:t>Random &amp; Pseudorandom Number Generators</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800"/>
              </a:spcBef>
              <a:buSzPct val="80000"/>
              <a:buFont typeface="Wingdings" pitchFamily="2" charset="2"/>
              <a:buChar char=""/>
              <a:defRPr/>
            </a:pPr>
            <a:r>
              <a:rPr lang="en-US" altLang="en-US" sz="2800" dirty="0" smtClean="0">
                <a:solidFill>
                  <a:schemeClr val="tx1"/>
                </a:solidFill>
                <a:latin typeface="+mn-lt"/>
              </a:rPr>
              <a:t>A true </a:t>
            </a:r>
            <a:r>
              <a:rPr lang="en-US" altLang="en-US" sz="2800" dirty="0">
                <a:solidFill>
                  <a:schemeClr val="tx1"/>
                </a:solidFill>
                <a:latin typeface="+mn-lt"/>
              </a:rPr>
              <a:t>random number generator (TRNG) </a:t>
            </a:r>
            <a:r>
              <a:rPr lang="en-US" altLang="en-US" sz="2800" dirty="0" smtClean="0">
                <a:solidFill>
                  <a:schemeClr val="tx1"/>
                </a:solidFill>
                <a:latin typeface="+mn-lt"/>
              </a:rPr>
              <a:t>contrasts with </a:t>
            </a:r>
            <a:r>
              <a:rPr lang="en-US" altLang="en-US" sz="2800" dirty="0">
                <a:solidFill>
                  <a:schemeClr val="tx1"/>
                </a:solidFill>
                <a:latin typeface="+mn-lt"/>
              </a:rPr>
              <a:t>two forms of pseudorandom number </a:t>
            </a:r>
            <a:r>
              <a:rPr lang="en-US" altLang="en-US" sz="2800" dirty="0" smtClean="0">
                <a:solidFill>
                  <a:schemeClr val="tx1"/>
                </a:solidFill>
                <a:latin typeface="+mn-lt"/>
              </a:rPr>
              <a:t>generators</a:t>
            </a:r>
          </a:p>
          <a:p>
            <a:pPr>
              <a:spcBef>
                <a:spcPts val="800"/>
              </a:spcBef>
              <a:buSzPct val="80000"/>
              <a:buFont typeface="Wingdings" pitchFamily="2" charset="2"/>
              <a:buChar char=""/>
              <a:defRPr/>
            </a:pPr>
            <a:endParaRPr lang="en-US" altLang="en-US" sz="16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A </a:t>
            </a:r>
            <a:r>
              <a:rPr lang="en-US" altLang="en-US" sz="2800" dirty="0">
                <a:solidFill>
                  <a:schemeClr val="tx1"/>
                </a:solidFill>
                <a:latin typeface="+mn-lt"/>
              </a:rPr>
              <a:t>TRNG takes as input a source that is effectively random; the source is often referred to as an entropy </a:t>
            </a:r>
            <a:r>
              <a:rPr lang="en-US" altLang="en-US" sz="2800" dirty="0" smtClean="0">
                <a:solidFill>
                  <a:schemeClr val="tx1"/>
                </a:solidFill>
                <a:latin typeface="+mn-lt"/>
              </a:rPr>
              <a:t>source</a:t>
            </a:r>
          </a:p>
          <a:p>
            <a:pPr>
              <a:spcBef>
                <a:spcPts val="800"/>
              </a:spcBef>
              <a:buSzPct val="80000"/>
              <a:buFont typeface="Wingdings" pitchFamily="2" charset="2"/>
              <a:buChar char=""/>
              <a:defRPr/>
            </a:pPr>
            <a:endParaRPr lang="en-US" altLang="en-US" sz="105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In </a:t>
            </a:r>
            <a:r>
              <a:rPr lang="en-US" altLang="en-US" sz="2800" dirty="0">
                <a:solidFill>
                  <a:schemeClr val="tx1"/>
                </a:solidFill>
                <a:latin typeface="+mn-lt"/>
              </a:rPr>
              <a:t>contrast, a PRNG takes as input a fixed value, called the seed, and produces a sequence of output bits using a deterministic </a:t>
            </a:r>
            <a:r>
              <a:rPr lang="en-US" altLang="en-US" sz="2800" dirty="0" smtClean="0">
                <a:solidFill>
                  <a:schemeClr val="tx1"/>
                </a:solidFill>
                <a:latin typeface="+mn-lt"/>
              </a:rPr>
              <a:t>algorithm</a:t>
            </a:r>
          </a:p>
          <a:p>
            <a:pPr marL="0" indent="0">
              <a:spcBef>
                <a:spcPts val="800"/>
              </a:spcBef>
              <a:buSzPct val="80000"/>
              <a:defRPr/>
            </a:pP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612A094F-9D7F-44DE-9262-510302E04FBA}" type="slidenum">
              <a:rPr lang="en-US" altLang="en-US" smtClean="0"/>
              <a:pPr>
                <a:defRPr/>
              </a:pPr>
              <a:t>96</a:t>
            </a:fld>
            <a:endParaRPr lang="en-US" altLang="en-US"/>
          </a:p>
        </p:txBody>
      </p:sp>
    </p:spTree>
    <p:extLst>
      <p:ext uri="{BB962C8B-B14F-4D97-AF65-F5344CB8AC3E}">
        <p14:creationId xmlns:p14="http://schemas.microsoft.com/office/powerpoint/2010/main" xmlns="" val="7538335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457200" y="192088"/>
            <a:ext cx="8229600" cy="1311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itchFamily="34" charset="0"/>
              </a:defRPr>
            </a:lvl1pPr>
            <a:lvl2pPr marL="742950" indent="-28575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itchFamily="34" charset="0"/>
              </a:defRPr>
            </a:lvl2pPr>
            <a:lvl3pPr marL="11430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defRPr>
            </a:lvl3pPr>
            <a:lvl4pPr marL="16002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4pPr>
            <a:lvl5pPr marL="20574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9pPr>
          </a:lstStyle>
          <a:p>
            <a:pPr algn="ctr" eaLnBrk="1" hangingPunct="1">
              <a:spcBef>
                <a:spcPct val="0"/>
              </a:spcBef>
              <a:buFontTx/>
              <a:buNone/>
            </a:pPr>
            <a:r>
              <a:rPr lang="en-AU" altLang="en-US" sz="4400">
                <a:solidFill>
                  <a:srgbClr val="000000"/>
                </a:solidFill>
              </a:rPr>
              <a:t>Random &amp; Pseudorandom Number Generators</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800"/>
              </a:spcBef>
              <a:buSzPct val="80000"/>
              <a:buFont typeface="Wingdings" pitchFamily="2" charset="2"/>
              <a:buChar char=""/>
              <a:defRPr/>
            </a:pPr>
            <a:r>
              <a:rPr lang="en-US" altLang="en-US" sz="2800" dirty="0" smtClean="0">
                <a:solidFill>
                  <a:schemeClr val="tx1"/>
                </a:solidFill>
                <a:latin typeface="+mn-lt"/>
              </a:rPr>
              <a:t>There </a:t>
            </a:r>
            <a:r>
              <a:rPr lang="en-US" altLang="en-US" sz="2800" dirty="0">
                <a:solidFill>
                  <a:schemeClr val="tx1"/>
                </a:solidFill>
                <a:latin typeface="+mn-lt"/>
              </a:rPr>
              <a:t>is some feedback path by which some of the results of the algorithm are fed back as input as additional output bits are </a:t>
            </a:r>
            <a:r>
              <a:rPr lang="en-US" altLang="en-US" sz="2800" dirty="0" smtClean="0">
                <a:solidFill>
                  <a:schemeClr val="tx1"/>
                </a:solidFill>
                <a:latin typeface="+mn-lt"/>
              </a:rPr>
              <a:t>produced</a:t>
            </a:r>
          </a:p>
          <a:p>
            <a:pPr>
              <a:spcBef>
                <a:spcPts val="800"/>
              </a:spcBef>
              <a:buSzPct val="80000"/>
              <a:buFont typeface="Wingdings" pitchFamily="2" charset="2"/>
              <a:buChar char=""/>
              <a:defRPr/>
            </a:pPr>
            <a:endParaRPr lang="en-US" altLang="en-US" sz="18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The output </a:t>
            </a:r>
            <a:r>
              <a:rPr lang="en-US" altLang="en-US" sz="2800" dirty="0">
                <a:solidFill>
                  <a:schemeClr val="tx1"/>
                </a:solidFill>
                <a:latin typeface="+mn-lt"/>
              </a:rPr>
              <a:t>bit stream is determined solely by the input value or </a:t>
            </a:r>
            <a:r>
              <a:rPr lang="en-US" altLang="en-US" sz="2800" dirty="0" smtClean="0">
                <a:solidFill>
                  <a:schemeClr val="tx1"/>
                </a:solidFill>
                <a:latin typeface="+mn-lt"/>
              </a:rPr>
              <a:t>values</a:t>
            </a:r>
          </a:p>
          <a:p>
            <a:pPr>
              <a:spcBef>
                <a:spcPts val="800"/>
              </a:spcBef>
              <a:buSzPct val="80000"/>
              <a:buFont typeface="Wingdings" pitchFamily="2" charset="2"/>
              <a:buChar char=""/>
              <a:defRPr/>
            </a:pPr>
            <a:endParaRPr lang="en-US" altLang="en-US" sz="1800" dirty="0" smtClean="0">
              <a:solidFill>
                <a:schemeClr val="tx1"/>
              </a:solidFill>
              <a:latin typeface="+mn-lt"/>
            </a:endParaRPr>
          </a:p>
          <a:p>
            <a:pPr>
              <a:spcBef>
                <a:spcPts val="800"/>
              </a:spcBef>
              <a:buSzPct val="80000"/>
              <a:buFont typeface="Wingdings" pitchFamily="2" charset="2"/>
              <a:buChar char=""/>
              <a:defRPr/>
            </a:pPr>
            <a:r>
              <a:rPr lang="en-US" altLang="en-US" sz="2800" dirty="0">
                <a:solidFill>
                  <a:schemeClr val="tx1"/>
                </a:solidFill>
                <a:latin typeface="+mn-lt"/>
              </a:rPr>
              <a:t>S</a:t>
            </a:r>
            <a:r>
              <a:rPr lang="en-US" altLang="en-US" sz="2800" dirty="0" smtClean="0">
                <a:solidFill>
                  <a:schemeClr val="tx1"/>
                </a:solidFill>
                <a:latin typeface="+mn-lt"/>
              </a:rPr>
              <a:t>o </a:t>
            </a:r>
            <a:r>
              <a:rPr lang="en-US" altLang="en-US" sz="2800" dirty="0">
                <a:solidFill>
                  <a:schemeClr val="tx1"/>
                </a:solidFill>
                <a:latin typeface="+mn-lt"/>
              </a:rPr>
              <a:t>that an adversary who knows the algorithm and the seed can reproduce the entire bit </a:t>
            </a:r>
            <a:r>
              <a:rPr lang="en-US" altLang="en-US" sz="2800" dirty="0" smtClean="0">
                <a:solidFill>
                  <a:schemeClr val="tx1"/>
                </a:solidFill>
                <a:latin typeface="+mn-lt"/>
              </a:rPr>
              <a:t>stream </a:t>
            </a: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0D9E8AA9-88B4-462B-AE45-B5344ED031FB}" type="slidenum">
              <a:rPr lang="en-US" altLang="en-US" smtClean="0"/>
              <a:pPr>
                <a:defRPr/>
              </a:pPr>
              <a:t>97</a:t>
            </a:fld>
            <a:endParaRPr lang="en-US" altLang="en-US"/>
          </a:p>
        </p:txBody>
      </p:sp>
    </p:spTree>
    <p:extLst>
      <p:ext uri="{BB962C8B-B14F-4D97-AF65-F5344CB8AC3E}">
        <p14:creationId xmlns:p14="http://schemas.microsoft.com/office/powerpoint/2010/main" xmlns="" val="38207566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457200" y="192088"/>
            <a:ext cx="8229600" cy="1311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itchFamily="34" charset="0"/>
              </a:defRPr>
            </a:lvl1pPr>
            <a:lvl2pPr marL="742950" indent="-28575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itchFamily="34" charset="0"/>
              </a:defRPr>
            </a:lvl2pPr>
            <a:lvl3pPr marL="11430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defRPr>
            </a:lvl3pPr>
            <a:lvl4pPr marL="16002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4pPr>
            <a:lvl5pPr marL="20574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9pPr>
          </a:lstStyle>
          <a:p>
            <a:pPr algn="ctr" eaLnBrk="1" hangingPunct="1">
              <a:spcBef>
                <a:spcPct val="0"/>
              </a:spcBef>
              <a:buFontTx/>
              <a:buNone/>
            </a:pPr>
            <a:r>
              <a:rPr lang="en-AU" altLang="en-US" sz="4400">
                <a:solidFill>
                  <a:srgbClr val="000000"/>
                </a:solidFill>
              </a:rPr>
              <a:t>Random &amp; Pseudorandom Number Generators</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800"/>
              </a:spcBef>
              <a:buSzPct val="80000"/>
              <a:buFont typeface="Wingdings" pitchFamily="2" charset="2"/>
              <a:buChar char=""/>
              <a:defRPr/>
            </a:pPr>
            <a:r>
              <a:rPr lang="en-US" altLang="en-US" sz="2800" dirty="0">
                <a:solidFill>
                  <a:schemeClr val="tx1"/>
                </a:solidFill>
                <a:latin typeface="+mn-lt"/>
              </a:rPr>
              <a:t>T</a:t>
            </a:r>
            <a:r>
              <a:rPr lang="en-US" altLang="en-US" sz="2800" dirty="0" smtClean="0">
                <a:solidFill>
                  <a:schemeClr val="tx1"/>
                </a:solidFill>
                <a:latin typeface="+mn-lt"/>
              </a:rPr>
              <a:t>wo </a:t>
            </a:r>
            <a:r>
              <a:rPr lang="en-US" altLang="en-US" sz="2800" dirty="0">
                <a:solidFill>
                  <a:schemeClr val="tx1"/>
                </a:solidFill>
                <a:latin typeface="+mn-lt"/>
              </a:rPr>
              <a:t>different forms of PRNGs, based on application; </a:t>
            </a:r>
          </a:p>
          <a:p>
            <a:pPr>
              <a:spcBef>
                <a:spcPts val="800"/>
              </a:spcBef>
              <a:buSzPct val="80000"/>
              <a:buFont typeface="Wingdings" pitchFamily="2" charset="2"/>
              <a:buChar char=""/>
              <a:defRPr/>
            </a:pPr>
            <a:endParaRPr lang="en-US" altLang="en-US" sz="20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Pseudorandom </a:t>
            </a:r>
            <a:r>
              <a:rPr lang="en-US" altLang="en-US" sz="2800" dirty="0">
                <a:solidFill>
                  <a:schemeClr val="tx1"/>
                </a:solidFill>
                <a:latin typeface="+mn-lt"/>
              </a:rPr>
              <a:t>number </a:t>
            </a:r>
            <a:r>
              <a:rPr lang="en-US" altLang="en-US" sz="2800" dirty="0" smtClean="0">
                <a:solidFill>
                  <a:schemeClr val="tx1"/>
                </a:solidFill>
                <a:latin typeface="+mn-lt"/>
              </a:rPr>
              <a:t>generator</a:t>
            </a:r>
          </a:p>
          <a:p>
            <a:pPr>
              <a:spcBef>
                <a:spcPts val="800"/>
              </a:spcBef>
              <a:buSzPct val="80000"/>
              <a:buFont typeface="Wingdings" pitchFamily="2" charset="2"/>
              <a:buChar char=""/>
              <a:defRPr/>
            </a:pPr>
            <a:endParaRPr lang="en-US" altLang="en-US" sz="2000" dirty="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An </a:t>
            </a:r>
            <a:r>
              <a:rPr lang="en-US" altLang="en-US" sz="2800" dirty="0">
                <a:solidFill>
                  <a:schemeClr val="tx1"/>
                </a:solidFill>
                <a:latin typeface="+mn-lt"/>
              </a:rPr>
              <a:t>algorithm that is used to produce an open-ended sequence of bits is referred to as a </a:t>
            </a:r>
            <a:r>
              <a:rPr lang="en-US" altLang="en-US" sz="2800" dirty="0" smtClean="0">
                <a:solidFill>
                  <a:schemeClr val="tx1"/>
                </a:solidFill>
                <a:latin typeface="+mn-lt"/>
              </a:rPr>
              <a:t>PRNG</a:t>
            </a:r>
          </a:p>
          <a:p>
            <a:pPr>
              <a:spcBef>
                <a:spcPts val="800"/>
              </a:spcBef>
              <a:buSzPct val="80000"/>
              <a:buFont typeface="Wingdings" pitchFamily="2" charset="2"/>
              <a:buChar char=""/>
              <a:defRPr/>
            </a:pPr>
            <a:endParaRPr lang="en-US" altLang="en-US" sz="20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A </a:t>
            </a:r>
            <a:r>
              <a:rPr lang="en-US" altLang="en-US" sz="2800" dirty="0">
                <a:solidFill>
                  <a:schemeClr val="tx1"/>
                </a:solidFill>
                <a:latin typeface="+mn-lt"/>
              </a:rPr>
              <a:t>common application for an open-ended sequence of bits is as input to a symmetric stream </a:t>
            </a:r>
            <a:r>
              <a:rPr lang="en-US" altLang="en-US" sz="2800" dirty="0" smtClean="0">
                <a:solidFill>
                  <a:schemeClr val="tx1"/>
                </a:solidFill>
                <a:latin typeface="+mn-lt"/>
              </a:rPr>
              <a:t>cipher</a:t>
            </a: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9CF69D68-CFA2-4BA0-9402-8E608E69C3D9}" type="slidenum">
              <a:rPr lang="en-US" altLang="en-US" smtClean="0"/>
              <a:pPr>
                <a:defRPr/>
              </a:pPr>
              <a:t>98</a:t>
            </a:fld>
            <a:endParaRPr lang="en-US" altLang="en-US"/>
          </a:p>
        </p:txBody>
      </p:sp>
    </p:spTree>
    <p:extLst>
      <p:ext uri="{BB962C8B-B14F-4D97-AF65-F5344CB8AC3E}">
        <p14:creationId xmlns:p14="http://schemas.microsoft.com/office/powerpoint/2010/main" xmlns="" val="103241160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457200" y="192088"/>
            <a:ext cx="8229600" cy="1311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itchFamily="34" charset="0"/>
              </a:defRPr>
            </a:lvl1pPr>
            <a:lvl2pPr marL="742950" indent="-28575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itchFamily="34" charset="0"/>
              </a:defRPr>
            </a:lvl2pPr>
            <a:lvl3pPr marL="11430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itchFamily="34" charset="0"/>
              </a:defRPr>
            </a:lvl3pPr>
            <a:lvl4pPr marL="16002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4pPr>
            <a:lvl5pPr marL="2057400" indent="-228600" eaLnBrk="0" hangingPunct="0">
              <a:spcBef>
                <a:spcPct val="20000"/>
              </a:spcBef>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itchFamily="34" charset="0"/>
              </a:defRPr>
            </a:lvl9pPr>
          </a:lstStyle>
          <a:p>
            <a:pPr algn="ctr" eaLnBrk="1" hangingPunct="1">
              <a:spcBef>
                <a:spcPct val="0"/>
              </a:spcBef>
              <a:buFontTx/>
              <a:buNone/>
            </a:pPr>
            <a:r>
              <a:rPr lang="en-AU" altLang="en-US" sz="4400">
                <a:solidFill>
                  <a:srgbClr val="000000"/>
                </a:solidFill>
              </a:rPr>
              <a:t>Random &amp; Pseudorandom Number Generators</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800"/>
              </a:spcBef>
              <a:buSzPct val="80000"/>
              <a:buFont typeface="Wingdings" pitchFamily="2" charset="2"/>
              <a:buChar char=""/>
              <a:defRPr/>
            </a:pPr>
            <a:r>
              <a:rPr lang="en-US" altLang="en-US" sz="2800" dirty="0" smtClean="0">
                <a:solidFill>
                  <a:schemeClr val="tx1"/>
                </a:solidFill>
                <a:latin typeface="+mn-lt"/>
              </a:rPr>
              <a:t>Pseudorandom </a:t>
            </a:r>
            <a:r>
              <a:rPr lang="en-US" altLang="en-US" sz="2800" dirty="0">
                <a:solidFill>
                  <a:schemeClr val="tx1"/>
                </a:solidFill>
                <a:latin typeface="+mn-lt"/>
              </a:rPr>
              <a:t>function (PRF</a:t>
            </a:r>
            <a:r>
              <a:rPr lang="en-US" altLang="en-US" sz="2800" dirty="0" smtClean="0">
                <a:solidFill>
                  <a:schemeClr val="tx1"/>
                </a:solidFill>
                <a:latin typeface="+mn-lt"/>
              </a:rPr>
              <a:t>)</a:t>
            </a:r>
          </a:p>
          <a:p>
            <a:pPr>
              <a:spcBef>
                <a:spcPts val="800"/>
              </a:spcBef>
              <a:buSzPct val="80000"/>
              <a:buFont typeface="Wingdings" pitchFamily="2" charset="2"/>
              <a:buChar char=""/>
              <a:defRPr/>
            </a:pPr>
            <a:endParaRPr lang="en-US" altLang="en-US" sz="12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A </a:t>
            </a:r>
            <a:r>
              <a:rPr lang="en-US" altLang="en-US" sz="2800" dirty="0">
                <a:solidFill>
                  <a:schemeClr val="tx1"/>
                </a:solidFill>
                <a:latin typeface="+mn-lt"/>
              </a:rPr>
              <a:t>PRF is used to produced a pseudorandom string of bits of some fixed </a:t>
            </a:r>
            <a:r>
              <a:rPr lang="en-US" altLang="en-US" sz="2800" dirty="0" smtClean="0">
                <a:solidFill>
                  <a:schemeClr val="tx1"/>
                </a:solidFill>
                <a:latin typeface="+mn-lt"/>
              </a:rPr>
              <a:t>length</a:t>
            </a:r>
          </a:p>
          <a:p>
            <a:pPr>
              <a:spcBef>
                <a:spcPts val="800"/>
              </a:spcBef>
              <a:buSzPct val="80000"/>
              <a:buFont typeface="Wingdings" pitchFamily="2" charset="2"/>
              <a:buChar char=""/>
              <a:defRPr/>
            </a:pPr>
            <a:endParaRPr lang="en-US" altLang="en-US" sz="16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Examples </a:t>
            </a:r>
            <a:r>
              <a:rPr lang="en-US" altLang="en-US" sz="2800" dirty="0">
                <a:solidFill>
                  <a:schemeClr val="tx1"/>
                </a:solidFill>
                <a:latin typeface="+mn-lt"/>
              </a:rPr>
              <a:t>are the symmetric encryption keys and </a:t>
            </a:r>
            <a:r>
              <a:rPr lang="en-US" altLang="en-US" sz="2800" dirty="0" err="1" smtClean="0">
                <a:solidFill>
                  <a:schemeClr val="tx1"/>
                </a:solidFill>
                <a:latin typeface="+mn-lt"/>
              </a:rPr>
              <a:t>nonces</a:t>
            </a:r>
            <a:endParaRPr lang="en-US" altLang="en-US" sz="2800" dirty="0" smtClean="0">
              <a:solidFill>
                <a:schemeClr val="tx1"/>
              </a:solidFill>
              <a:latin typeface="+mn-lt"/>
            </a:endParaRPr>
          </a:p>
          <a:p>
            <a:pPr>
              <a:spcBef>
                <a:spcPts val="800"/>
              </a:spcBef>
              <a:buSzPct val="80000"/>
              <a:buFont typeface="Wingdings" pitchFamily="2" charset="2"/>
              <a:buChar char=""/>
              <a:defRPr/>
            </a:pPr>
            <a:endParaRPr lang="en-US" altLang="en-US" sz="12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PRF takes as input a seed plus some context specific values, such as a user ID or an application </a:t>
            </a:r>
            <a:r>
              <a:rPr lang="en-US" altLang="en-US" sz="2800" dirty="0" smtClean="0">
                <a:solidFill>
                  <a:schemeClr val="tx1"/>
                </a:solidFill>
                <a:latin typeface="+mn-lt"/>
              </a:rPr>
              <a:t>ID</a:t>
            </a:r>
            <a:endParaRPr lang="en-US" altLang="en-US" sz="2800" dirty="0">
              <a:solidFill>
                <a:schemeClr val="tx1"/>
              </a:solidFill>
              <a:latin typeface="+mn-lt"/>
            </a:endParaRPr>
          </a:p>
          <a:p>
            <a:pPr>
              <a:spcBef>
                <a:spcPts val="800"/>
              </a:spcBef>
              <a:buSzPct val="80000"/>
              <a:buFont typeface="Wingdings" pitchFamily="2" charset="2"/>
              <a:buChar char=""/>
              <a:defRPr/>
            </a:pP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E2B869DD-17E3-4197-A584-D5CEE06FCEF4}" type="slidenum">
              <a:rPr lang="en-US" altLang="en-US" smtClean="0"/>
              <a:pPr>
                <a:defRPr/>
              </a:pPr>
              <a:t>99</a:t>
            </a:fld>
            <a:endParaRPr lang="en-US" altLang="en-US"/>
          </a:p>
        </p:txBody>
      </p:sp>
    </p:spTree>
    <p:extLst>
      <p:ext uri="{BB962C8B-B14F-4D97-AF65-F5344CB8AC3E}">
        <p14:creationId xmlns:p14="http://schemas.microsoft.com/office/powerpoint/2010/main" xmlns="" val="12092651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itchFamily="34" charset="0"/>
                <a:ea typeface="ＭＳ Ｐゴシック" pitchFamily="34" charset="-128"/>
              </a:defRPr>
            </a:lvl9pPr>
          </a:lstStyle>
          <a:p>
            <a:pPr algn="ctr">
              <a:defRPr/>
            </a:pPr>
            <a:r>
              <a:rPr lang="en-US" altLang="en-US" sz="4400" dirty="0">
                <a:solidFill>
                  <a:schemeClr val="tx1"/>
                </a:solidFill>
              </a:rPr>
              <a:t>Stream ciphers</a:t>
            </a:r>
          </a:p>
          <a:p>
            <a:pPr algn="ctr">
              <a:defRPr/>
            </a:pPr>
            <a:r>
              <a:rPr lang="en-US" altLang="en-US" sz="4400" dirty="0" smtClean="0">
                <a:solidFill>
                  <a:prstClr val="black"/>
                </a:solidFill>
                <a:latin typeface="Calibri"/>
                <a:cs typeface="+mj-cs"/>
              </a:rPr>
              <a:t>Random </a:t>
            </a:r>
            <a:r>
              <a:rPr lang="en-US" altLang="en-US" sz="4400" dirty="0">
                <a:solidFill>
                  <a:prstClr val="black"/>
                </a:solidFill>
                <a:latin typeface="Calibri"/>
                <a:cs typeface="+mj-cs"/>
              </a:rPr>
              <a:t>Number Generation</a:t>
            </a:r>
          </a:p>
        </p:txBody>
      </p:sp>
      <p:sp>
        <p:nvSpPr>
          <p:cNvPr id="24578" name="Text Box 2"/>
          <p:cNvSpPr txBox="1">
            <a:spLocks noChangeArrowheads="1"/>
          </p:cNvSpPr>
          <p:nvPr/>
        </p:nvSpPr>
        <p:spPr bwMode="auto">
          <a:xfrm>
            <a:off x="663575" y="1717675"/>
            <a:ext cx="8229600" cy="44545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FFFFFF"/>
                </a:solidFill>
                <a:latin typeface="Arial" pitchFamily="34" charset="0"/>
                <a:ea typeface="ＭＳ Ｐゴシック" pitchFamily="34" charset="-128"/>
              </a:defRPr>
            </a:lvl9pPr>
          </a:lstStyle>
          <a:p>
            <a:pPr>
              <a:spcBef>
                <a:spcPts val="800"/>
              </a:spcBef>
              <a:buSzPct val="80000"/>
              <a:buFont typeface="Wingdings" pitchFamily="2" charset="2"/>
              <a:buChar char=""/>
              <a:defRPr/>
            </a:pPr>
            <a:r>
              <a:rPr lang="en-US" altLang="en-US" sz="2800" dirty="0" smtClean="0">
                <a:solidFill>
                  <a:schemeClr val="tx1"/>
                </a:solidFill>
                <a:latin typeface="+mn-lt"/>
              </a:rPr>
              <a:t>Pseudorandom </a:t>
            </a:r>
            <a:r>
              <a:rPr lang="en-US" altLang="en-US" sz="2800" dirty="0">
                <a:solidFill>
                  <a:schemeClr val="tx1"/>
                </a:solidFill>
                <a:latin typeface="+mn-lt"/>
              </a:rPr>
              <a:t>number generation</a:t>
            </a:r>
          </a:p>
          <a:p>
            <a:pPr>
              <a:spcBef>
                <a:spcPts val="800"/>
              </a:spcBef>
              <a:buSzPct val="80000"/>
              <a:buFont typeface="Wingdings" pitchFamily="2" charset="2"/>
              <a:buChar char=""/>
              <a:defRPr/>
            </a:pPr>
            <a:r>
              <a:rPr lang="en-US" altLang="en-US" sz="2800" dirty="0">
                <a:solidFill>
                  <a:schemeClr val="tx1"/>
                </a:solidFill>
                <a:latin typeface="+mn-lt"/>
              </a:rPr>
              <a:t>True random numbers </a:t>
            </a:r>
          </a:p>
          <a:p>
            <a:pPr>
              <a:spcBef>
                <a:spcPts val="800"/>
              </a:spcBef>
              <a:buSzPct val="80000"/>
              <a:buFont typeface="Wingdings" pitchFamily="2" charset="2"/>
              <a:buChar char=""/>
              <a:defRPr/>
            </a:pPr>
            <a:r>
              <a:rPr lang="en-US" altLang="en-US" sz="2800" dirty="0" smtClean="0">
                <a:solidFill>
                  <a:schemeClr val="tx1"/>
                </a:solidFill>
                <a:latin typeface="+mn-lt"/>
              </a:rPr>
              <a:t>Stream </a:t>
            </a:r>
            <a:r>
              <a:rPr lang="en-US" altLang="en-US" sz="2800" dirty="0">
                <a:solidFill>
                  <a:schemeClr val="tx1"/>
                </a:solidFill>
                <a:latin typeface="+mn-lt"/>
              </a:rPr>
              <a:t>ciphers</a:t>
            </a:r>
          </a:p>
          <a:p>
            <a:pPr>
              <a:spcBef>
                <a:spcPts val="800"/>
              </a:spcBef>
              <a:buSzPct val="80000"/>
              <a:buFont typeface="Wingdings" pitchFamily="2" charset="2"/>
              <a:buChar char=""/>
              <a:defRPr/>
            </a:pPr>
            <a:r>
              <a:rPr lang="en-US" altLang="en-US" sz="2800" dirty="0">
                <a:solidFill>
                  <a:schemeClr val="tx1"/>
                </a:solidFill>
                <a:latin typeface="+mn-lt"/>
              </a:rPr>
              <a:t>RC4</a:t>
            </a:r>
          </a:p>
          <a:p>
            <a:pPr lvl="1">
              <a:spcBef>
                <a:spcPts val="700"/>
              </a:spcBef>
              <a:buClr>
                <a:srgbClr val="D9D9FF"/>
              </a:buClr>
              <a:buSzPct val="50000"/>
              <a:buFont typeface="Wingdings" pitchFamily="2" charset="2"/>
              <a:buNone/>
              <a:defRPr/>
            </a:pPr>
            <a:endParaRPr lang="en-US" altLang="en-US" sz="2800" dirty="0" smtClean="0">
              <a:effectLst>
                <a:outerShdw blurRad="38100" dist="38100" dir="2700000" algn="tl">
                  <a:srgbClr val="000000"/>
                </a:outerShdw>
              </a:effectLst>
              <a:latin typeface="+mn-lt"/>
            </a:endParaRPr>
          </a:p>
          <a:p>
            <a:pPr lvl="1">
              <a:spcBef>
                <a:spcPts val="700"/>
              </a:spcBef>
              <a:buClr>
                <a:srgbClr val="D9D9FF"/>
              </a:buClr>
              <a:buSzPct val="50000"/>
              <a:buFont typeface="Wingdings" pitchFamily="2" charset="2"/>
              <a:buNone/>
              <a:defRPr/>
            </a:pPr>
            <a:endParaRPr lang="en-US" altLang="en-US" sz="2800" dirty="0" smtClean="0">
              <a:effectLst>
                <a:outerShdw blurRad="38100" dist="38100" dir="2700000" algn="tl">
                  <a:srgbClr val="000000"/>
                </a:outerShdw>
              </a:effectLst>
              <a:latin typeface="+mn-lt"/>
            </a:endParaRPr>
          </a:p>
        </p:txBody>
      </p:sp>
      <p:sp>
        <p:nvSpPr>
          <p:cNvPr id="2" name="Slide Number Placeholder 1"/>
          <p:cNvSpPr>
            <a:spLocks noGrp="1"/>
          </p:cNvSpPr>
          <p:nvPr>
            <p:ph type="sldNum" sz="quarter" idx="12"/>
          </p:nvPr>
        </p:nvSpPr>
        <p:spPr/>
        <p:txBody>
          <a:bodyPr/>
          <a:lstStyle/>
          <a:p>
            <a:pPr>
              <a:defRPr/>
            </a:pPr>
            <a:fld id="{E72019BD-CC20-41D3-A9DB-295B7CDFEE50}" type="slidenum">
              <a:rPr lang="en-US" altLang="en-US" smtClean="0"/>
              <a:pPr>
                <a:defRPr/>
              </a:pPr>
              <a:t>100</a:t>
            </a:fld>
            <a:endParaRPr lang="en-US" altLang="en-US"/>
          </a:p>
        </p:txBody>
      </p:sp>
    </p:spTree>
    <p:extLst>
      <p:ext uri="{BB962C8B-B14F-4D97-AF65-F5344CB8AC3E}">
        <p14:creationId xmlns:p14="http://schemas.microsoft.com/office/powerpoint/2010/main" xmlns="" val="21087296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AU" altLang="en-US" smtClean="0"/>
              <a:t>Private-Key Cryptography</a:t>
            </a:r>
          </a:p>
        </p:txBody>
      </p:sp>
      <p:sp>
        <p:nvSpPr>
          <p:cNvPr id="7171" name="Rectangle 3"/>
          <p:cNvSpPr>
            <a:spLocks noGrp="1" noChangeArrowheads="1"/>
          </p:cNvSpPr>
          <p:nvPr>
            <p:ph idx="1"/>
          </p:nvPr>
        </p:nvSpPr>
        <p:spPr/>
        <p:txBody>
          <a:bodyPr>
            <a:normAutofit lnSpcReduction="10000"/>
          </a:bodyPr>
          <a:lstStyle/>
          <a:p>
            <a:pPr eaLnBrk="1" hangingPunct="1">
              <a:lnSpc>
                <a:spcPct val="90000"/>
              </a:lnSpc>
              <a:buFont typeface="Wingdings" pitchFamily="2" charset="2"/>
              <a:buChar char="Ø"/>
            </a:pPr>
            <a:r>
              <a:rPr lang="en-US" altLang="en-US" sz="2800" smtClean="0"/>
              <a:t>The development of public-key cryptography is the greatest </a:t>
            </a:r>
          </a:p>
          <a:p>
            <a:pPr eaLnBrk="1" hangingPunct="1">
              <a:lnSpc>
                <a:spcPct val="90000"/>
              </a:lnSpc>
              <a:buFont typeface="Wingdings" pitchFamily="2" charset="2"/>
              <a:buChar char="Ø"/>
            </a:pPr>
            <a:endParaRPr lang="en-US" altLang="en-US" sz="2000" smtClean="0"/>
          </a:p>
          <a:p>
            <a:pPr eaLnBrk="1" hangingPunct="1">
              <a:lnSpc>
                <a:spcPct val="90000"/>
              </a:lnSpc>
              <a:buFont typeface="Wingdings" pitchFamily="2" charset="2"/>
              <a:buChar char="Ø"/>
            </a:pPr>
            <a:r>
              <a:rPr lang="en-US" altLang="en-US" sz="2800" smtClean="0"/>
              <a:t>Perhaps the only true revolution in the entire history of cryptography</a:t>
            </a:r>
          </a:p>
          <a:p>
            <a:pPr eaLnBrk="1" hangingPunct="1">
              <a:lnSpc>
                <a:spcPct val="90000"/>
              </a:lnSpc>
              <a:buFont typeface="Wingdings" pitchFamily="2" charset="2"/>
              <a:buChar char="Ø"/>
            </a:pPr>
            <a:endParaRPr lang="en-US" altLang="en-US" sz="2800" smtClean="0"/>
          </a:p>
          <a:p>
            <a:pPr eaLnBrk="1" hangingPunct="1">
              <a:lnSpc>
                <a:spcPct val="90000"/>
              </a:lnSpc>
              <a:buFont typeface="Wingdings" pitchFamily="2" charset="2"/>
              <a:buChar char="Ø"/>
            </a:pPr>
            <a:r>
              <a:rPr lang="en-US" altLang="en-US" sz="2800" smtClean="0"/>
              <a:t>From its earliest beginnings to modern times, virtually all cryptographic systems have been based on</a:t>
            </a:r>
          </a:p>
          <a:p>
            <a:pPr eaLnBrk="1" hangingPunct="1">
              <a:lnSpc>
                <a:spcPct val="90000"/>
              </a:lnSpc>
              <a:buFont typeface="Wingdings" pitchFamily="2" charset="2"/>
              <a:buChar char="Ø"/>
            </a:pPr>
            <a:r>
              <a:rPr lang="en-US" altLang="en-US" sz="2800" smtClean="0"/>
              <a:t>the elementary tools of substitution and permutation</a:t>
            </a:r>
          </a:p>
        </p:txBody>
      </p:sp>
      <p:sp>
        <p:nvSpPr>
          <p:cNvPr id="2" name="Slide Number Placeholder 1"/>
          <p:cNvSpPr>
            <a:spLocks noGrp="1"/>
          </p:cNvSpPr>
          <p:nvPr>
            <p:ph type="sldNum" sz="quarter" idx="12"/>
          </p:nvPr>
        </p:nvSpPr>
        <p:spPr/>
        <p:txBody>
          <a:bodyPr/>
          <a:lstStyle/>
          <a:p>
            <a:pPr>
              <a:defRPr/>
            </a:pPr>
            <a:fld id="{24844725-0363-4A0A-9739-660E26ADA5F9}" type="slidenum">
              <a:rPr lang="en-US" altLang="en-US" smtClean="0"/>
              <a:pPr>
                <a:defRPr/>
              </a:pPr>
              <a:t>101</a:t>
            </a:fld>
            <a:endParaRPr lang="en-US" altLang="en-US"/>
          </a:p>
        </p:txBody>
      </p:sp>
    </p:spTree>
    <p:extLst>
      <p:ext uri="{BB962C8B-B14F-4D97-AF65-F5344CB8AC3E}">
        <p14:creationId xmlns:p14="http://schemas.microsoft.com/office/powerpoint/2010/main" xmlns="" val="90081516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AU" altLang="en-US" smtClean="0"/>
              <a:t>Private-Key Cryptography</a:t>
            </a:r>
          </a:p>
        </p:txBody>
      </p:sp>
      <p:sp>
        <p:nvSpPr>
          <p:cNvPr id="8195" name="Rectangle 3"/>
          <p:cNvSpPr>
            <a:spLocks noGrp="1" noChangeArrowheads="1"/>
          </p:cNvSpPr>
          <p:nvPr>
            <p:ph idx="1"/>
          </p:nvPr>
        </p:nvSpPr>
        <p:spPr/>
        <p:txBody>
          <a:bodyPr/>
          <a:lstStyle/>
          <a:p>
            <a:pPr eaLnBrk="1" hangingPunct="1">
              <a:lnSpc>
                <a:spcPct val="90000"/>
              </a:lnSpc>
              <a:buFont typeface="Wingdings" pitchFamily="2" charset="2"/>
              <a:buChar char="Ø"/>
            </a:pPr>
            <a:r>
              <a:rPr lang="en-US" altLang="en-US" sz="2800" smtClean="0"/>
              <a:t>Can be classed as private/secret/single key (symmetric) systems</a:t>
            </a:r>
          </a:p>
          <a:p>
            <a:pPr eaLnBrk="1" hangingPunct="1">
              <a:lnSpc>
                <a:spcPct val="90000"/>
              </a:lnSpc>
              <a:buFont typeface="Wingdings" pitchFamily="2" charset="2"/>
              <a:buChar char="Ø"/>
            </a:pPr>
            <a:endParaRPr lang="en-US" altLang="en-US" sz="2800" smtClean="0"/>
          </a:p>
          <a:p>
            <a:pPr eaLnBrk="1" hangingPunct="1">
              <a:lnSpc>
                <a:spcPct val="90000"/>
              </a:lnSpc>
              <a:buFont typeface="Wingdings" pitchFamily="2" charset="2"/>
              <a:buChar char="Ø"/>
            </a:pPr>
            <a:r>
              <a:rPr lang="en-US" altLang="en-US" sz="2800" smtClean="0"/>
              <a:t>All classical, and modern block and stream ciphers are of this form</a:t>
            </a:r>
          </a:p>
        </p:txBody>
      </p:sp>
      <p:sp>
        <p:nvSpPr>
          <p:cNvPr id="2" name="Slide Number Placeholder 1"/>
          <p:cNvSpPr>
            <a:spLocks noGrp="1"/>
          </p:cNvSpPr>
          <p:nvPr>
            <p:ph type="sldNum" sz="quarter" idx="12"/>
          </p:nvPr>
        </p:nvSpPr>
        <p:spPr/>
        <p:txBody>
          <a:bodyPr/>
          <a:lstStyle/>
          <a:p>
            <a:pPr>
              <a:defRPr/>
            </a:pPr>
            <a:fld id="{6368CB8F-EBC9-4901-8D0D-D617D19ABDF7}" type="slidenum">
              <a:rPr lang="en-US" altLang="en-US" smtClean="0"/>
              <a:pPr>
                <a:defRPr/>
              </a:pPr>
              <a:t>102</a:t>
            </a:fld>
            <a:endParaRPr lang="en-US" altLang="en-US"/>
          </a:p>
        </p:txBody>
      </p:sp>
    </p:spTree>
    <p:extLst>
      <p:ext uri="{BB962C8B-B14F-4D97-AF65-F5344CB8AC3E}">
        <p14:creationId xmlns:p14="http://schemas.microsoft.com/office/powerpoint/2010/main" xmlns="" val="418278012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AU" altLang="en-US" smtClean="0"/>
              <a:t>Private-Key Cryptography</a:t>
            </a:r>
          </a:p>
        </p:txBody>
      </p:sp>
      <p:sp>
        <p:nvSpPr>
          <p:cNvPr id="9219" name="Rectangle 3"/>
          <p:cNvSpPr>
            <a:spLocks noGrp="1" noChangeArrowheads="1"/>
          </p:cNvSpPr>
          <p:nvPr>
            <p:ph idx="1"/>
          </p:nvPr>
        </p:nvSpPr>
        <p:spPr/>
        <p:txBody>
          <a:bodyPr>
            <a:normAutofit lnSpcReduction="10000"/>
          </a:bodyPr>
          <a:lstStyle/>
          <a:p>
            <a:pPr eaLnBrk="1" hangingPunct="1">
              <a:lnSpc>
                <a:spcPct val="90000"/>
              </a:lnSpc>
              <a:buFont typeface="Wingdings" pitchFamily="2" charset="2"/>
              <a:buChar char="Ø"/>
            </a:pPr>
            <a:r>
              <a:rPr lang="en-AU" altLang="en-US" sz="2800" smtClean="0"/>
              <a:t>Traditional </a:t>
            </a:r>
            <a:r>
              <a:rPr lang="en-AU" altLang="en-US" sz="2800" b="1" smtClean="0"/>
              <a:t>private/secret/single key</a:t>
            </a:r>
            <a:r>
              <a:rPr lang="en-AU" altLang="en-US" sz="2800" smtClean="0"/>
              <a:t> cryptography uses </a:t>
            </a:r>
            <a:r>
              <a:rPr lang="en-AU" altLang="en-US" sz="2800" b="1" smtClean="0"/>
              <a:t>one</a:t>
            </a:r>
            <a:r>
              <a:rPr lang="en-AU" altLang="en-US" sz="2800" smtClean="0"/>
              <a:t> key </a:t>
            </a:r>
          </a:p>
          <a:p>
            <a:pPr eaLnBrk="1" hangingPunct="1">
              <a:lnSpc>
                <a:spcPct val="90000"/>
              </a:lnSpc>
              <a:buFont typeface="Wingdings" pitchFamily="2" charset="2"/>
              <a:buChar char="Ø"/>
            </a:pPr>
            <a:endParaRPr lang="en-AU" altLang="en-US" sz="1400" smtClean="0"/>
          </a:p>
          <a:p>
            <a:pPr eaLnBrk="1" hangingPunct="1">
              <a:lnSpc>
                <a:spcPct val="90000"/>
              </a:lnSpc>
              <a:buFont typeface="Wingdings" pitchFamily="2" charset="2"/>
              <a:buChar char="Ø"/>
            </a:pPr>
            <a:r>
              <a:rPr lang="en-AU" altLang="en-US" sz="2800" smtClean="0"/>
              <a:t>Shared by both sender and receiver </a:t>
            </a:r>
          </a:p>
          <a:p>
            <a:pPr eaLnBrk="1" hangingPunct="1">
              <a:lnSpc>
                <a:spcPct val="90000"/>
              </a:lnSpc>
              <a:buFont typeface="Wingdings" pitchFamily="2" charset="2"/>
              <a:buChar char="Ø"/>
            </a:pPr>
            <a:endParaRPr lang="en-AU" altLang="en-US" sz="1800" smtClean="0"/>
          </a:p>
          <a:p>
            <a:pPr eaLnBrk="1" hangingPunct="1">
              <a:lnSpc>
                <a:spcPct val="90000"/>
              </a:lnSpc>
              <a:buFont typeface="Wingdings" pitchFamily="2" charset="2"/>
              <a:buChar char="Ø"/>
            </a:pPr>
            <a:r>
              <a:rPr lang="en-AU" altLang="en-US" sz="2800" smtClean="0"/>
              <a:t>If this key is disclosed communications are compromised </a:t>
            </a:r>
          </a:p>
          <a:p>
            <a:pPr eaLnBrk="1" hangingPunct="1">
              <a:lnSpc>
                <a:spcPct val="90000"/>
              </a:lnSpc>
              <a:buFont typeface="Wingdings" pitchFamily="2" charset="2"/>
              <a:buChar char="Ø"/>
            </a:pPr>
            <a:endParaRPr lang="en-AU" altLang="en-US" sz="1400" smtClean="0"/>
          </a:p>
          <a:p>
            <a:pPr eaLnBrk="1" hangingPunct="1">
              <a:lnSpc>
                <a:spcPct val="90000"/>
              </a:lnSpc>
              <a:buFont typeface="Wingdings" pitchFamily="2" charset="2"/>
              <a:buChar char="Ø"/>
            </a:pPr>
            <a:r>
              <a:rPr lang="en-AU" altLang="en-US" sz="2800" smtClean="0"/>
              <a:t>Also is </a:t>
            </a:r>
            <a:r>
              <a:rPr lang="en-AU" altLang="en-US" sz="2800" b="1" smtClean="0"/>
              <a:t>symmetric</a:t>
            </a:r>
            <a:r>
              <a:rPr lang="en-AU" altLang="en-US" sz="2800" smtClean="0"/>
              <a:t>, parties are equal </a:t>
            </a:r>
          </a:p>
          <a:p>
            <a:pPr eaLnBrk="1" hangingPunct="1">
              <a:lnSpc>
                <a:spcPct val="90000"/>
              </a:lnSpc>
              <a:buFont typeface="Wingdings" pitchFamily="2" charset="2"/>
              <a:buChar char="Ø"/>
            </a:pPr>
            <a:endParaRPr lang="en-AU" altLang="en-US" sz="1800" smtClean="0"/>
          </a:p>
          <a:p>
            <a:pPr eaLnBrk="1" hangingPunct="1">
              <a:lnSpc>
                <a:spcPct val="90000"/>
              </a:lnSpc>
              <a:buFont typeface="Wingdings" pitchFamily="2" charset="2"/>
              <a:buChar char="Ø"/>
            </a:pPr>
            <a:r>
              <a:rPr lang="en-AU" altLang="en-US" sz="2800" smtClean="0"/>
              <a:t>Hence does not protect sender from receiver forging a message &amp; claiming is sent by sender </a:t>
            </a:r>
          </a:p>
        </p:txBody>
      </p:sp>
      <p:sp>
        <p:nvSpPr>
          <p:cNvPr id="2" name="Slide Number Placeholder 1"/>
          <p:cNvSpPr>
            <a:spLocks noGrp="1"/>
          </p:cNvSpPr>
          <p:nvPr>
            <p:ph type="sldNum" sz="quarter" idx="12"/>
          </p:nvPr>
        </p:nvSpPr>
        <p:spPr/>
        <p:txBody>
          <a:bodyPr/>
          <a:lstStyle/>
          <a:p>
            <a:pPr>
              <a:defRPr/>
            </a:pPr>
            <a:fld id="{3CC59741-BBE3-4F87-A81C-F15AFA3DFD75}" type="slidenum">
              <a:rPr lang="en-US" altLang="en-US" smtClean="0"/>
              <a:pPr>
                <a:defRPr/>
              </a:pPr>
              <a:t>103</a:t>
            </a:fld>
            <a:endParaRPr lang="en-US" altLang="en-US"/>
          </a:p>
        </p:txBody>
      </p:sp>
    </p:spTree>
    <p:extLst>
      <p:ext uri="{BB962C8B-B14F-4D97-AF65-F5344CB8AC3E}">
        <p14:creationId xmlns:p14="http://schemas.microsoft.com/office/powerpoint/2010/main" xmlns="" val="403707052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AU" altLang="en-US" smtClean="0"/>
              <a:t>Public-Key Cryptography</a:t>
            </a:r>
          </a:p>
        </p:txBody>
      </p:sp>
      <p:sp>
        <p:nvSpPr>
          <p:cNvPr id="10243" name="Rectangle 3"/>
          <p:cNvSpPr>
            <a:spLocks noGrp="1" noChangeArrowheads="1"/>
          </p:cNvSpPr>
          <p:nvPr>
            <p:ph idx="1"/>
          </p:nvPr>
        </p:nvSpPr>
        <p:spPr/>
        <p:txBody>
          <a:bodyPr>
            <a:normAutofit lnSpcReduction="10000"/>
          </a:bodyPr>
          <a:lstStyle/>
          <a:p>
            <a:pPr eaLnBrk="1" hangingPunct="1">
              <a:defRPr/>
            </a:pPr>
            <a:r>
              <a:rPr lang="en-AU" altLang="en-US" sz="2800" dirty="0" smtClean="0">
                <a:ea typeface="ＭＳ Ｐゴシック" pitchFamily="34" charset="-128"/>
              </a:rPr>
              <a:t>Probably most significant advance in the 3000 year history of cryptography </a:t>
            </a:r>
          </a:p>
          <a:p>
            <a:pPr eaLnBrk="1" hangingPunct="1">
              <a:defRPr/>
            </a:pPr>
            <a:endParaRPr lang="en-US" altLang="en-US" sz="1000" dirty="0" smtClean="0">
              <a:ea typeface="ＭＳ Ｐゴシック" pitchFamily="34" charset="-128"/>
            </a:endParaRPr>
          </a:p>
          <a:p>
            <a:pPr eaLnBrk="1" hangingPunct="1">
              <a:defRPr/>
            </a:pPr>
            <a:r>
              <a:rPr lang="en-US" altLang="en-US" sz="2800" dirty="0" smtClean="0">
                <a:ea typeface="ＭＳ Ｐゴシック" pitchFamily="34" charset="-128"/>
              </a:rPr>
              <a:t>Uses </a:t>
            </a:r>
            <a:r>
              <a:rPr lang="en-US" altLang="en-US" sz="2800" b="1" dirty="0" smtClean="0">
                <a:ea typeface="ＭＳ Ｐゴシック" pitchFamily="34" charset="-128"/>
              </a:rPr>
              <a:t>two</a:t>
            </a:r>
            <a:r>
              <a:rPr lang="en-US" altLang="en-US" sz="2800" dirty="0" smtClean="0">
                <a:ea typeface="ＭＳ Ｐゴシック" pitchFamily="34" charset="-128"/>
              </a:rPr>
              <a:t> keys – a public &amp; a private key</a:t>
            </a:r>
            <a:endParaRPr lang="en-AU" altLang="en-US" sz="2800" dirty="0" smtClean="0">
              <a:ea typeface="ＭＳ Ｐゴシック" pitchFamily="34" charset="-128"/>
            </a:endParaRPr>
          </a:p>
          <a:p>
            <a:pPr eaLnBrk="1" hangingPunct="1">
              <a:defRPr/>
            </a:pPr>
            <a:endParaRPr lang="en-AU" altLang="en-US" sz="1050" b="1" dirty="0" smtClean="0">
              <a:ea typeface="ＭＳ Ｐゴシック" pitchFamily="34" charset="-128"/>
            </a:endParaRPr>
          </a:p>
          <a:p>
            <a:pPr eaLnBrk="1" hangingPunct="1">
              <a:defRPr/>
            </a:pPr>
            <a:r>
              <a:rPr lang="en-AU" altLang="en-US" sz="2800" b="1" dirty="0" smtClean="0">
                <a:ea typeface="ＭＳ Ｐゴシック" pitchFamily="34" charset="-128"/>
              </a:rPr>
              <a:t>Asymmetric</a:t>
            </a:r>
            <a:r>
              <a:rPr lang="en-AU" altLang="en-US" sz="2800" dirty="0" smtClean="0">
                <a:ea typeface="ＭＳ Ｐゴシック" pitchFamily="34" charset="-128"/>
              </a:rPr>
              <a:t> since parties are </a:t>
            </a:r>
            <a:r>
              <a:rPr lang="en-AU" altLang="en-US" sz="2800" b="1" dirty="0" smtClean="0">
                <a:ea typeface="ＭＳ Ｐゴシック" pitchFamily="34" charset="-128"/>
              </a:rPr>
              <a:t>not</a:t>
            </a:r>
            <a:r>
              <a:rPr lang="en-AU" altLang="en-US" sz="2800" dirty="0" smtClean="0">
                <a:ea typeface="ＭＳ Ｐゴシック" pitchFamily="34" charset="-128"/>
              </a:rPr>
              <a:t> equal </a:t>
            </a:r>
          </a:p>
          <a:p>
            <a:pPr eaLnBrk="1" hangingPunct="1">
              <a:defRPr/>
            </a:pPr>
            <a:endParaRPr lang="en-AU" altLang="en-US" sz="900" dirty="0" smtClean="0">
              <a:ea typeface="ＭＳ Ｐゴシック" pitchFamily="34" charset="-128"/>
            </a:endParaRPr>
          </a:p>
          <a:p>
            <a:pPr eaLnBrk="1" hangingPunct="1">
              <a:defRPr/>
            </a:pPr>
            <a:r>
              <a:rPr lang="en-AU" altLang="en-US" sz="2800" dirty="0" smtClean="0">
                <a:ea typeface="ＭＳ Ｐゴシック" pitchFamily="34" charset="-128"/>
              </a:rPr>
              <a:t>Uses clever application of number theoretic concepts to function</a:t>
            </a:r>
          </a:p>
          <a:p>
            <a:pPr eaLnBrk="1" hangingPunct="1">
              <a:defRPr/>
            </a:pPr>
            <a:endParaRPr lang="en-US" altLang="en-US" sz="1100" dirty="0" smtClean="0">
              <a:ea typeface="ＭＳ Ｐゴシック" pitchFamily="34" charset="-128"/>
            </a:endParaRPr>
          </a:p>
          <a:p>
            <a:pPr eaLnBrk="1" hangingPunct="1">
              <a:defRPr/>
            </a:pPr>
            <a:r>
              <a:rPr lang="en-US" altLang="en-US" sz="2800" dirty="0" smtClean="0">
                <a:ea typeface="ＭＳ Ｐゴシック" pitchFamily="34" charset="-128"/>
              </a:rPr>
              <a:t>Complements </a:t>
            </a:r>
            <a:r>
              <a:rPr lang="en-US" altLang="en-US" sz="2800" b="1" dirty="0" smtClean="0">
                <a:ea typeface="ＭＳ Ｐゴシック" pitchFamily="34" charset="-128"/>
              </a:rPr>
              <a:t>rather than</a:t>
            </a:r>
            <a:r>
              <a:rPr lang="en-US" altLang="en-US" sz="2800" dirty="0" smtClean="0">
                <a:ea typeface="ＭＳ Ｐゴシック" pitchFamily="34" charset="-128"/>
              </a:rPr>
              <a:t> replaces private key crypto</a:t>
            </a:r>
            <a:endParaRPr lang="en-AU" altLang="en-US" sz="2800"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3E5E508C-B5A8-4CE0-8998-9DB5097804E1}" type="slidenum">
              <a:rPr lang="en-US" altLang="en-US" smtClean="0"/>
              <a:pPr>
                <a:defRPr/>
              </a:pPr>
              <a:t>104</a:t>
            </a:fld>
            <a:endParaRPr lang="en-US" altLang="en-US"/>
          </a:p>
        </p:txBody>
      </p:sp>
    </p:spTree>
    <p:extLst>
      <p:ext uri="{BB962C8B-B14F-4D97-AF65-F5344CB8AC3E}">
        <p14:creationId xmlns:p14="http://schemas.microsoft.com/office/powerpoint/2010/main" xmlns="" val="196442133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AU" altLang="en-US" smtClean="0"/>
              <a:t>Public-Key Cryptography</a:t>
            </a:r>
          </a:p>
        </p:txBody>
      </p:sp>
      <p:sp>
        <p:nvSpPr>
          <p:cNvPr id="5123" name="Rectangle 3"/>
          <p:cNvSpPr>
            <a:spLocks noGrp="1" noChangeArrowheads="1"/>
          </p:cNvSpPr>
          <p:nvPr>
            <p:ph idx="1"/>
          </p:nvPr>
        </p:nvSpPr>
        <p:spPr/>
        <p:txBody>
          <a:bodyPr>
            <a:normAutofit lnSpcReduction="10000"/>
          </a:bodyPr>
          <a:lstStyle/>
          <a:p>
            <a:pPr eaLnBrk="1" hangingPunct="1">
              <a:buFont typeface="Arial" charset="0"/>
              <a:buChar char="•"/>
              <a:defRPr/>
            </a:pPr>
            <a:r>
              <a:rPr lang="en-US" altLang="en-US" sz="2800" dirty="0" smtClean="0">
                <a:ea typeface="ＭＳ Ｐゴシック" pitchFamily="34" charset="-128"/>
              </a:rPr>
              <a:t>Radically different public key systems, in which two keys are used</a:t>
            </a:r>
          </a:p>
          <a:p>
            <a:pPr eaLnBrk="1" hangingPunct="1">
              <a:buFont typeface="Arial" charset="0"/>
              <a:buChar char="•"/>
              <a:defRPr/>
            </a:pPr>
            <a:endParaRPr lang="en-US" altLang="en-US" sz="1200" dirty="0" smtClean="0">
              <a:ea typeface="ＭＳ Ｐゴシック" pitchFamily="34" charset="-128"/>
            </a:endParaRPr>
          </a:p>
          <a:p>
            <a:pPr eaLnBrk="1" hangingPunct="1">
              <a:buFont typeface="Arial" charset="0"/>
              <a:buChar char="•"/>
              <a:defRPr/>
            </a:pPr>
            <a:r>
              <a:rPr lang="en-US" altLang="en-US" sz="2800" dirty="0" smtClean="0">
                <a:ea typeface="ＭＳ Ｐゴシック" pitchFamily="34" charset="-128"/>
              </a:rPr>
              <a:t>Public-key cryptography provides a radical departure from all that has gone before</a:t>
            </a:r>
          </a:p>
          <a:p>
            <a:pPr eaLnBrk="1" hangingPunct="1">
              <a:buFont typeface="Arial" charset="0"/>
              <a:buChar char="•"/>
              <a:defRPr/>
            </a:pPr>
            <a:endParaRPr lang="en-US" altLang="en-US" sz="1050" dirty="0" smtClean="0">
              <a:ea typeface="ＭＳ Ｐゴシック" pitchFamily="34" charset="-128"/>
            </a:endParaRPr>
          </a:p>
          <a:p>
            <a:pPr eaLnBrk="1" hangingPunct="1">
              <a:buFont typeface="Arial" charset="0"/>
              <a:buChar char="•"/>
              <a:defRPr/>
            </a:pPr>
            <a:r>
              <a:rPr lang="en-US" altLang="en-US" sz="2800" dirty="0" smtClean="0">
                <a:ea typeface="ＭＳ Ｐゴシック" pitchFamily="34" charset="-128"/>
              </a:rPr>
              <a:t>The development of public-key cryptography is the greatest and perhaps the only true revolution in the entire history of cryptography</a:t>
            </a:r>
          </a:p>
          <a:p>
            <a:pPr eaLnBrk="1" hangingPunct="1">
              <a:buFont typeface="Arial" charset="0"/>
              <a:buChar char="•"/>
              <a:defRPr/>
            </a:pPr>
            <a:endParaRPr lang="en-US" altLang="en-US" sz="1100" dirty="0">
              <a:ea typeface="ＭＳ Ｐゴシック" pitchFamily="34" charset="-128"/>
            </a:endParaRPr>
          </a:p>
          <a:p>
            <a:pPr eaLnBrk="1" hangingPunct="1">
              <a:buFont typeface="Arial" charset="0"/>
              <a:buChar char="•"/>
              <a:defRPr/>
            </a:pPr>
            <a:r>
              <a:rPr lang="en-US" altLang="en-US" sz="2800" dirty="0" smtClean="0">
                <a:ea typeface="ＭＳ Ｐゴシック" pitchFamily="34" charset="-128"/>
              </a:rPr>
              <a:t>It is asymmetric, involving the use of two separate keys, in contrast to symmetric encryption</a:t>
            </a:r>
          </a:p>
        </p:txBody>
      </p:sp>
      <p:sp>
        <p:nvSpPr>
          <p:cNvPr id="2" name="Slide Number Placeholder 1"/>
          <p:cNvSpPr>
            <a:spLocks noGrp="1"/>
          </p:cNvSpPr>
          <p:nvPr>
            <p:ph type="sldNum" sz="quarter" idx="12"/>
          </p:nvPr>
        </p:nvSpPr>
        <p:spPr/>
        <p:txBody>
          <a:bodyPr/>
          <a:lstStyle/>
          <a:p>
            <a:pPr>
              <a:defRPr/>
            </a:pPr>
            <a:fld id="{CF85096D-8AE3-487E-B861-FDBABB4D973B}" type="slidenum">
              <a:rPr lang="en-US" altLang="en-US" smtClean="0"/>
              <a:pPr>
                <a:defRPr/>
              </a:pPr>
              <a:t>105</a:t>
            </a:fld>
            <a:endParaRPr lang="en-US" altLang="en-US"/>
          </a:p>
        </p:txBody>
      </p:sp>
    </p:spTree>
    <p:extLst>
      <p:ext uri="{BB962C8B-B14F-4D97-AF65-F5344CB8AC3E}">
        <p14:creationId xmlns:p14="http://schemas.microsoft.com/office/powerpoint/2010/main" xmlns="" val="170017924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AU" altLang="en-US" smtClean="0"/>
              <a:t>Public-Key Cryptography</a:t>
            </a:r>
          </a:p>
        </p:txBody>
      </p:sp>
      <p:sp>
        <p:nvSpPr>
          <p:cNvPr id="12291" name="Rectangle 3"/>
          <p:cNvSpPr>
            <a:spLocks noGrp="1" noChangeArrowheads="1"/>
          </p:cNvSpPr>
          <p:nvPr>
            <p:ph idx="1"/>
          </p:nvPr>
        </p:nvSpPr>
        <p:spPr>
          <a:xfrm>
            <a:off x="457200" y="1371600"/>
            <a:ext cx="8229600" cy="4525963"/>
          </a:xfrm>
        </p:spPr>
        <p:txBody>
          <a:bodyPr>
            <a:noAutofit/>
          </a:bodyPr>
          <a:lstStyle/>
          <a:p>
            <a:r>
              <a:rPr lang="en-US" altLang="en-US" sz="2800" dirty="0">
                <a:ea typeface="ＭＳ Ｐゴシック" pitchFamily="34" charset="-128"/>
              </a:rPr>
              <a:t>symmetric </a:t>
            </a:r>
            <a:r>
              <a:rPr lang="en-US" altLang="en-US" sz="2800" dirty="0" smtClean="0">
                <a:ea typeface="ＭＳ Ｐゴシック" pitchFamily="34" charset="-128"/>
              </a:rPr>
              <a:t>encryption uses only one key</a:t>
            </a:r>
          </a:p>
          <a:p>
            <a:pPr eaLnBrk="1" hangingPunct="1"/>
            <a:endParaRPr lang="en-US" altLang="en-US" sz="1400" dirty="0" smtClean="0">
              <a:ea typeface="ＭＳ Ｐゴシック" pitchFamily="34" charset="-128"/>
            </a:endParaRPr>
          </a:p>
          <a:p>
            <a:pPr eaLnBrk="1" hangingPunct="1"/>
            <a:r>
              <a:rPr lang="en-US" altLang="en-US" sz="2800" dirty="0" smtClean="0">
                <a:ea typeface="ＭＳ Ｐゴシック" pitchFamily="34" charset="-128"/>
              </a:rPr>
              <a:t>Anyone knowing the public key can encrypt messages or verify signatures</a:t>
            </a:r>
          </a:p>
          <a:p>
            <a:pPr eaLnBrk="1" hangingPunct="1"/>
            <a:endParaRPr lang="en-US" altLang="en-US" sz="1400" dirty="0" smtClean="0">
              <a:ea typeface="ＭＳ Ｐゴシック" pitchFamily="34" charset="-128"/>
            </a:endParaRPr>
          </a:p>
          <a:p>
            <a:pPr eaLnBrk="1" hangingPunct="1"/>
            <a:r>
              <a:rPr lang="en-US" altLang="en-US" sz="2800" dirty="0" smtClean="0">
                <a:ea typeface="ＭＳ Ｐゴシック" pitchFamily="34" charset="-128"/>
              </a:rPr>
              <a:t>But cannot decrypt messages or create signatures, counter-intuitive though this may seem</a:t>
            </a:r>
          </a:p>
          <a:p>
            <a:pPr eaLnBrk="1" hangingPunct="1"/>
            <a:endParaRPr lang="en-US" altLang="en-US" sz="1400" dirty="0" smtClean="0">
              <a:ea typeface="ＭＳ Ｐゴシック" pitchFamily="34" charset="-128"/>
            </a:endParaRPr>
          </a:p>
          <a:p>
            <a:pPr eaLnBrk="1" hangingPunct="1"/>
            <a:r>
              <a:rPr lang="en-US" altLang="en-US" sz="2800" dirty="0" smtClean="0">
                <a:ea typeface="ＭＳ Ｐゴシック" pitchFamily="34" charset="-128"/>
              </a:rPr>
              <a:t>The use of two keys has profound consequences in the areas of confidentiality</a:t>
            </a:r>
          </a:p>
          <a:p>
            <a:pPr lvl="1" eaLnBrk="1" hangingPunct="1"/>
            <a:r>
              <a:rPr lang="en-US" altLang="en-US" sz="2400" dirty="0" smtClean="0">
                <a:ea typeface="ＭＳ Ｐゴシック" pitchFamily="34" charset="-128"/>
              </a:rPr>
              <a:t>key distribution</a:t>
            </a:r>
          </a:p>
          <a:p>
            <a:pPr lvl="1" eaLnBrk="1" hangingPunct="1"/>
            <a:r>
              <a:rPr lang="en-US" altLang="en-US" sz="2400" dirty="0" smtClean="0">
                <a:ea typeface="ＭＳ Ｐゴシック" pitchFamily="34" charset="-128"/>
              </a:rPr>
              <a:t>Authentication</a:t>
            </a:r>
          </a:p>
        </p:txBody>
      </p:sp>
      <p:sp>
        <p:nvSpPr>
          <p:cNvPr id="2" name="Slide Number Placeholder 1"/>
          <p:cNvSpPr>
            <a:spLocks noGrp="1"/>
          </p:cNvSpPr>
          <p:nvPr>
            <p:ph type="sldNum" sz="quarter" idx="12"/>
          </p:nvPr>
        </p:nvSpPr>
        <p:spPr/>
        <p:txBody>
          <a:bodyPr/>
          <a:lstStyle/>
          <a:p>
            <a:pPr>
              <a:defRPr/>
            </a:pPr>
            <a:fld id="{FE760574-1247-4338-B84F-ECB79606F2B5}" type="slidenum">
              <a:rPr lang="en-US" altLang="en-US" smtClean="0"/>
              <a:pPr>
                <a:defRPr/>
              </a:pPr>
              <a:t>106</a:t>
            </a:fld>
            <a:endParaRPr lang="en-US" altLang="en-US"/>
          </a:p>
        </p:txBody>
      </p:sp>
    </p:spTree>
    <p:extLst>
      <p:ext uri="{BB962C8B-B14F-4D97-AF65-F5344CB8AC3E}">
        <p14:creationId xmlns:p14="http://schemas.microsoft.com/office/powerpoint/2010/main" xmlns="" val="294035121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AU" altLang="en-US" smtClean="0"/>
              <a:t>Public-Key Cryptography</a:t>
            </a:r>
          </a:p>
        </p:txBody>
      </p:sp>
      <p:sp>
        <p:nvSpPr>
          <p:cNvPr id="13315" name="Rectangle 3"/>
          <p:cNvSpPr>
            <a:spLocks noGrp="1" noChangeArrowheads="1"/>
          </p:cNvSpPr>
          <p:nvPr>
            <p:ph idx="1"/>
          </p:nvPr>
        </p:nvSpPr>
        <p:spPr>
          <a:xfrm>
            <a:off x="457200" y="1484313"/>
            <a:ext cx="8229600" cy="4525962"/>
          </a:xfrm>
        </p:spPr>
        <p:txBody>
          <a:bodyPr/>
          <a:lstStyle/>
          <a:p>
            <a:pPr eaLnBrk="1" hangingPunct="1"/>
            <a:r>
              <a:rPr lang="en-US" altLang="en-US" sz="2800" smtClean="0">
                <a:ea typeface="ＭＳ Ｐゴシック" pitchFamily="34" charset="-128"/>
              </a:rPr>
              <a:t>It works by the clever use of number theory problems</a:t>
            </a:r>
          </a:p>
          <a:p>
            <a:pPr eaLnBrk="1" hangingPunct="1"/>
            <a:endParaRPr lang="en-US" altLang="en-US" sz="1800" smtClean="0">
              <a:ea typeface="ＭＳ Ｐゴシック" pitchFamily="34" charset="-128"/>
            </a:endParaRPr>
          </a:p>
          <a:p>
            <a:pPr eaLnBrk="1" hangingPunct="1"/>
            <a:r>
              <a:rPr lang="en-US" altLang="en-US" sz="2800" smtClean="0">
                <a:ea typeface="ＭＳ Ｐゴシック" pitchFamily="34" charset="-128"/>
              </a:rPr>
              <a:t>That are easy one way but hard the other</a:t>
            </a:r>
          </a:p>
          <a:p>
            <a:pPr eaLnBrk="1" hangingPunct="1"/>
            <a:endParaRPr lang="en-US" altLang="en-US" sz="1800" smtClean="0">
              <a:ea typeface="ＭＳ Ｐゴシック" pitchFamily="34" charset="-128"/>
            </a:endParaRPr>
          </a:p>
          <a:p>
            <a:pPr eaLnBrk="1" hangingPunct="1"/>
            <a:r>
              <a:rPr lang="en-US" altLang="en-US" sz="2800" smtClean="0">
                <a:ea typeface="ＭＳ Ｐゴシック" pitchFamily="34" charset="-128"/>
              </a:rPr>
              <a:t>Public key schemes are neither more nor less secure than private key </a:t>
            </a:r>
          </a:p>
          <a:p>
            <a:pPr eaLnBrk="1" hangingPunct="1"/>
            <a:endParaRPr lang="en-US" altLang="en-US" sz="1800" smtClean="0">
              <a:ea typeface="ＭＳ Ｐゴシック" pitchFamily="34" charset="-128"/>
            </a:endParaRPr>
          </a:p>
          <a:p>
            <a:pPr eaLnBrk="1" hangingPunct="1"/>
            <a:r>
              <a:rPr lang="en-US" altLang="en-US" sz="2800" smtClean="0">
                <a:ea typeface="ＭＳ Ｐゴシック" pitchFamily="34" charset="-128"/>
              </a:rPr>
              <a:t>Security depends on the key size for both</a:t>
            </a:r>
          </a:p>
          <a:p>
            <a:pPr eaLnBrk="1" hangingPunct="1"/>
            <a:endParaRPr lang="en-US" altLang="en-US" sz="11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445E600E-671C-40D8-B0B3-76C1CFBFE750}" type="slidenum">
              <a:rPr lang="en-US" altLang="en-US" smtClean="0"/>
              <a:pPr>
                <a:defRPr/>
              </a:pPr>
              <a:t>107</a:t>
            </a:fld>
            <a:endParaRPr lang="en-US" altLang="en-US"/>
          </a:p>
        </p:txBody>
      </p:sp>
    </p:spTree>
    <p:extLst>
      <p:ext uri="{BB962C8B-B14F-4D97-AF65-F5344CB8AC3E}">
        <p14:creationId xmlns:p14="http://schemas.microsoft.com/office/powerpoint/2010/main" xmlns="" val="40368412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AU" altLang="en-US" smtClean="0"/>
              <a:t>Public-Key Cryptography</a:t>
            </a:r>
          </a:p>
        </p:txBody>
      </p:sp>
      <p:sp>
        <p:nvSpPr>
          <p:cNvPr id="14339" name="Rectangle 3"/>
          <p:cNvSpPr>
            <a:spLocks noGrp="1" noChangeArrowheads="1"/>
          </p:cNvSpPr>
          <p:nvPr>
            <p:ph idx="1"/>
          </p:nvPr>
        </p:nvSpPr>
        <p:spPr>
          <a:xfrm>
            <a:off x="457200" y="1484313"/>
            <a:ext cx="8229600" cy="4525962"/>
          </a:xfrm>
        </p:spPr>
        <p:txBody>
          <a:bodyPr/>
          <a:lstStyle/>
          <a:p>
            <a:pPr eaLnBrk="1" hangingPunct="1"/>
            <a:r>
              <a:rPr lang="en-US" altLang="en-US" sz="2800" smtClean="0">
                <a:ea typeface="ＭＳ Ｐゴシック" pitchFamily="34" charset="-128"/>
              </a:rPr>
              <a:t>Nor do they replace private key schemes (they are too slow to do so), rather they complement them</a:t>
            </a:r>
          </a:p>
          <a:p>
            <a:pPr eaLnBrk="1" hangingPunct="1"/>
            <a:endParaRPr lang="en-US" altLang="en-US" sz="1000" smtClean="0">
              <a:ea typeface="ＭＳ Ｐゴシック" pitchFamily="34" charset="-128"/>
            </a:endParaRPr>
          </a:p>
          <a:p>
            <a:pPr eaLnBrk="1" hangingPunct="1"/>
            <a:r>
              <a:rPr lang="en-US" altLang="en-US" sz="2800" smtClean="0">
                <a:ea typeface="ＭＳ Ｐゴシック" pitchFamily="34" charset="-128"/>
              </a:rPr>
              <a:t>Both also have issues with key distribution, requiring the use of some suitable protocol</a:t>
            </a:r>
          </a:p>
        </p:txBody>
      </p:sp>
      <p:sp>
        <p:nvSpPr>
          <p:cNvPr id="2" name="Slide Number Placeholder 1"/>
          <p:cNvSpPr>
            <a:spLocks noGrp="1"/>
          </p:cNvSpPr>
          <p:nvPr>
            <p:ph type="sldNum" sz="quarter" idx="12"/>
          </p:nvPr>
        </p:nvSpPr>
        <p:spPr/>
        <p:txBody>
          <a:bodyPr/>
          <a:lstStyle/>
          <a:p>
            <a:pPr>
              <a:defRPr/>
            </a:pPr>
            <a:fld id="{C46115FB-2650-4FC6-93BE-9258AF53C44B}" type="slidenum">
              <a:rPr lang="en-US" altLang="en-US" smtClean="0"/>
              <a:pPr>
                <a:defRPr/>
              </a:pPr>
              <a:t>108</a:t>
            </a:fld>
            <a:endParaRPr lang="en-US" altLang="en-US"/>
          </a:p>
        </p:txBody>
      </p:sp>
    </p:spTree>
    <p:extLst>
      <p:ext uri="{BB962C8B-B14F-4D97-AF65-F5344CB8AC3E}">
        <p14:creationId xmlns:p14="http://schemas.microsoft.com/office/powerpoint/2010/main" xmlns="" val="28185421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AU" altLang="en-US" smtClean="0"/>
              <a:t>Why Public-Key Cryptography?</a:t>
            </a:r>
          </a:p>
        </p:txBody>
      </p:sp>
      <p:sp>
        <p:nvSpPr>
          <p:cNvPr id="21507" name="Rectangle 3"/>
          <p:cNvSpPr>
            <a:spLocks noGrp="1" noChangeArrowheads="1"/>
          </p:cNvSpPr>
          <p:nvPr>
            <p:ph idx="1"/>
          </p:nvPr>
        </p:nvSpPr>
        <p:spPr>
          <a:xfrm>
            <a:off x="457200" y="1600200"/>
            <a:ext cx="8229600" cy="4876800"/>
          </a:xfrm>
        </p:spPr>
        <p:txBody>
          <a:bodyPr/>
          <a:lstStyle/>
          <a:p>
            <a:pPr eaLnBrk="1" hangingPunct="1">
              <a:lnSpc>
                <a:spcPct val="90000"/>
              </a:lnSpc>
            </a:pPr>
            <a:r>
              <a:rPr lang="en-US" altLang="en-US" sz="2800" dirty="0" smtClean="0">
                <a:ea typeface="ＭＳ Ｐゴシック" pitchFamily="34" charset="-128"/>
              </a:rPr>
              <a:t>Developed to address two key issues:</a:t>
            </a:r>
          </a:p>
          <a:p>
            <a:pPr lvl="1" eaLnBrk="1" hangingPunct="1">
              <a:lnSpc>
                <a:spcPct val="90000"/>
              </a:lnSpc>
            </a:pPr>
            <a:r>
              <a:rPr lang="en-US" altLang="en-US" b="1" dirty="0" smtClean="0">
                <a:ea typeface="ＭＳ Ｐゴシック" pitchFamily="34" charset="-128"/>
              </a:rPr>
              <a:t>key distribution</a:t>
            </a:r>
            <a:r>
              <a:rPr lang="en-US" altLang="en-US" dirty="0" smtClean="0">
                <a:ea typeface="ＭＳ Ｐゴシック" pitchFamily="34" charset="-128"/>
              </a:rPr>
              <a:t> – how to have secure communications in general without having to trust a KDC with your key</a:t>
            </a:r>
          </a:p>
          <a:p>
            <a:pPr lvl="1" eaLnBrk="1" hangingPunct="1">
              <a:lnSpc>
                <a:spcPct val="90000"/>
              </a:lnSpc>
            </a:pPr>
            <a:r>
              <a:rPr lang="en-US" altLang="en-US" b="1" dirty="0" smtClean="0">
                <a:ea typeface="ＭＳ Ｐゴシック" pitchFamily="34" charset="-128"/>
              </a:rPr>
              <a:t>digital signatures</a:t>
            </a:r>
            <a:r>
              <a:rPr lang="en-US" altLang="en-US" dirty="0" smtClean="0">
                <a:ea typeface="ＭＳ Ｐゴシック" pitchFamily="34" charset="-128"/>
              </a:rPr>
              <a:t> – how to verify a message comes intact from the claimed sender</a:t>
            </a:r>
          </a:p>
          <a:p>
            <a:pPr eaLnBrk="1" hangingPunct="1">
              <a:lnSpc>
                <a:spcPct val="90000"/>
              </a:lnSpc>
            </a:pPr>
            <a:r>
              <a:rPr lang="en-US" altLang="en-US" sz="2800" dirty="0" smtClean="0">
                <a:ea typeface="ＭＳ Ｐゴシック" pitchFamily="34" charset="-128"/>
              </a:rPr>
              <a:t>Public invention due to Whitfield </a:t>
            </a:r>
            <a:r>
              <a:rPr lang="en-US" altLang="en-US" sz="2800" dirty="0" err="1" smtClean="0">
                <a:ea typeface="ＭＳ Ｐゴシック" pitchFamily="34" charset="-128"/>
              </a:rPr>
              <a:t>Diffie</a:t>
            </a:r>
            <a:r>
              <a:rPr lang="en-US" altLang="en-US" sz="2800" dirty="0" smtClean="0">
                <a:ea typeface="ＭＳ Ｐゴシック" pitchFamily="34" charset="-128"/>
              </a:rPr>
              <a:t> &amp; Martin Hellman at Stanford </a:t>
            </a:r>
            <a:r>
              <a:rPr lang="en-US" altLang="en-US" sz="2800" dirty="0" err="1" smtClean="0">
                <a:ea typeface="ＭＳ Ｐゴシック" pitchFamily="34" charset="-128"/>
              </a:rPr>
              <a:t>Uni</a:t>
            </a:r>
            <a:r>
              <a:rPr lang="en-US" altLang="en-US" sz="2800" dirty="0" smtClean="0">
                <a:ea typeface="ＭＳ Ｐゴシック" pitchFamily="34" charset="-128"/>
              </a:rPr>
              <a:t> in 1976</a:t>
            </a:r>
          </a:p>
          <a:p>
            <a:pPr lvl="1" eaLnBrk="1" hangingPunct="1">
              <a:lnSpc>
                <a:spcPct val="90000"/>
              </a:lnSpc>
            </a:pPr>
            <a:r>
              <a:rPr lang="en-US" altLang="en-US" dirty="0" smtClean="0">
                <a:ea typeface="ＭＳ Ｐゴシック" pitchFamily="34" charset="-128"/>
              </a:rPr>
              <a:t>known earlier in classified community</a:t>
            </a:r>
          </a:p>
          <a:p>
            <a:pPr lvl="1" eaLnBrk="1" hangingPunct="1">
              <a:lnSpc>
                <a:spcPct val="90000"/>
              </a:lnSpc>
            </a:pPr>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0C351B94-346D-4953-AB55-24511432C3CA}" type="slidenum">
              <a:rPr lang="en-US" altLang="en-US" smtClean="0"/>
              <a:pPr>
                <a:defRPr/>
              </a:pPr>
              <a:t>109</a:t>
            </a:fld>
            <a:endParaRPr lang="en-US" altLang="en-US"/>
          </a:p>
        </p:txBody>
      </p:sp>
    </p:spTree>
    <p:extLst>
      <p:ext uri="{BB962C8B-B14F-4D97-AF65-F5344CB8AC3E}">
        <p14:creationId xmlns:p14="http://schemas.microsoft.com/office/powerpoint/2010/main" xmlns="" val="41994192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AU" altLang="en-US" smtClean="0"/>
              <a:t>Public-Key Cryptography</a:t>
            </a:r>
          </a:p>
        </p:txBody>
      </p:sp>
      <p:sp>
        <p:nvSpPr>
          <p:cNvPr id="22531" name="Rectangle 3"/>
          <p:cNvSpPr>
            <a:spLocks noGrp="1" noChangeArrowheads="1"/>
          </p:cNvSpPr>
          <p:nvPr>
            <p:ph idx="1"/>
          </p:nvPr>
        </p:nvSpPr>
        <p:spPr>
          <a:xfrm>
            <a:off x="228600" y="1676400"/>
            <a:ext cx="8686800" cy="4876800"/>
          </a:xfrm>
        </p:spPr>
        <p:txBody>
          <a:bodyPr/>
          <a:lstStyle/>
          <a:p>
            <a:pPr eaLnBrk="1" hangingPunct="1"/>
            <a:r>
              <a:rPr lang="en-US" altLang="en-US" sz="2800" smtClean="0">
                <a:ea typeface="ＭＳ Ｐゴシック" pitchFamily="34" charset="-128"/>
              </a:rPr>
              <a:t>Asymmetric algorithms rely on one key for encryption</a:t>
            </a:r>
            <a:endParaRPr lang="en-US" altLang="en-US" sz="2000" smtClean="0">
              <a:ea typeface="ＭＳ Ｐゴシック" pitchFamily="34" charset="-128"/>
            </a:endParaRPr>
          </a:p>
          <a:p>
            <a:pPr eaLnBrk="1" hangingPunct="1"/>
            <a:endParaRPr lang="en-US" altLang="en-US" sz="2800" smtClean="0">
              <a:ea typeface="ＭＳ Ｐゴシック" pitchFamily="34" charset="-128"/>
            </a:endParaRPr>
          </a:p>
          <a:p>
            <a:pPr eaLnBrk="1" hangingPunct="1"/>
            <a:r>
              <a:rPr lang="en-US" altLang="en-US" sz="2800" smtClean="0">
                <a:ea typeface="ＭＳ Ｐゴシック" pitchFamily="34" charset="-128"/>
              </a:rPr>
              <a:t>And a different but related key for decryption</a:t>
            </a:r>
          </a:p>
          <a:p>
            <a:pPr eaLnBrk="1" hangingPunct="1"/>
            <a:endParaRPr lang="en-US" altLang="en-US" sz="2000" smtClean="0">
              <a:ea typeface="ＭＳ Ｐゴシック" pitchFamily="34" charset="-128"/>
            </a:endParaRPr>
          </a:p>
          <a:p>
            <a:pPr eaLnBrk="1" hangingPunct="1"/>
            <a:r>
              <a:rPr lang="en-US" altLang="en-US" sz="2800" smtClean="0">
                <a:ea typeface="ＭＳ Ｐゴシック" pitchFamily="34" charset="-128"/>
              </a:rPr>
              <a:t>These algorithms have the following important characteristic   </a:t>
            </a:r>
          </a:p>
          <a:p>
            <a:pPr eaLnBrk="1" hangingPunct="1"/>
            <a:endParaRPr lang="en-US" altLang="en-US" sz="2000" smtClean="0">
              <a:ea typeface="ＭＳ Ｐゴシック" pitchFamily="34" charset="-128"/>
            </a:endParaRPr>
          </a:p>
          <a:p>
            <a:pPr eaLnBrk="1" hangingPunct="1"/>
            <a:r>
              <a:rPr lang="en-US" altLang="en-US" sz="2800" smtClean="0">
                <a:ea typeface="ＭＳ Ｐゴシック" pitchFamily="34" charset="-128"/>
              </a:rPr>
              <a:t>It is computationally infeasible to determine the decryption key </a:t>
            </a:r>
          </a:p>
        </p:txBody>
      </p:sp>
      <p:sp>
        <p:nvSpPr>
          <p:cNvPr id="2" name="Slide Number Placeholder 1"/>
          <p:cNvSpPr>
            <a:spLocks noGrp="1"/>
          </p:cNvSpPr>
          <p:nvPr>
            <p:ph type="sldNum" sz="quarter" idx="12"/>
          </p:nvPr>
        </p:nvSpPr>
        <p:spPr/>
        <p:txBody>
          <a:bodyPr/>
          <a:lstStyle/>
          <a:p>
            <a:pPr>
              <a:defRPr/>
            </a:pPr>
            <a:fld id="{2225BB8E-9C23-4378-BB6B-DBFABEAD2E82}" type="slidenum">
              <a:rPr lang="en-US" altLang="en-US" smtClean="0"/>
              <a:pPr>
                <a:defRPr/>
              </a:pPr>
              <a:t>110</a:t>
            </a:fld>
            <a:endParaRPr lang="en-US" altLang="en-US"/>
          </a:p>
        </p:txBody>
      </p:sp>
    </p:spTree>
    <p:extLst>
      <p:ext uri="{BB962C8B-B14F-4D97-AF65-F5344CB8AC3E}">
        <p14:creationId xmlns:p14="http://schemas.microsoft.com/office/powerpoint/2010/main" xmlns="" val="37851095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AU" altLang="en-US" smtClean="0"/>
              <a:t>Public-Key Cryptography</a:t>
            </a:r>
          </a:p>
        </p:txBody>
      </p:sp>
      <p:sp>
        <p:nvSpPr>
          <p:cNvPr id="23555" name="Rectangle 3"/>
          <p:cNvSpPr>
            <a:spLocks noGrp="1" noChangeArrowheads="1"/>
          </p:cNvSpPr>
          <p:nvPr>
            <p:ph idx="1"/>
          </p:nvPr>
        </p:nvSpPr>
        <p:spPr>
          <a:xfrm>
            <a:off x="228600" y="1676400"/>
            <a:ext cx="8686800" cy="4876800"/>
          </a:xfrm>
        </p:spPr>
        <p:txBody>
          <a:bodyPr/>
          <a:lstStyle/>
          <a:p>
            <a:pPr eaLnBrk="1" hangingPunct="1"/>
            <a:r>
              <a:rPr lang="en-US" altLang="en-US" sz="2800" smtClean="0">
                <a:ea typeface="ＭＳ Ｐゴシック" pitchFamily="34" charset="-128"/>
              </a:rPr>
              <a:t>Given only knowledge of the cryptographic algorithm and the encryption key</a:t>
            </a:r>
          </a:p>
          <a:p>
            <a:pPr eaLnBrk="1" hangingPunct="1"/>
            <a:endParaRPr lang="en-US" altLang="en-US" sz="2800" smtClean="0">
              <a:ea typeface="ＭＳ Ｐゴシック" pitchFamily="34" charset="-128"/>
            </a:endParaRPr>
          </a:p>
          <a:p>
            <a:pPr eaLnBrk="1" hangingPunct="1"/>
            <a:r>
              <a:rPr lang="en-US" altLang="en-US" sz="2800" smtClean="0">
                <a:ea typeface="ＭＳ Ｐゴシック" pitchFamily="34" charset="-128"/>
              </a:rPr>
              <a:t>In addition, some algorithms, such as RSA, also exhibit the following characteristic</a:t>
            </a:r>
          </a:p>
          <a:p>
            <a:pPr eaLnBrk="1" hangingPunct="1"/>
            <a:endParaRPr lang="en-US" altLang="en-US" sz="2800" smtClean="0">
              <a:ea typeface="ＭＳ Ｐゴシック" pitchFamily="34" charset="-128"/>
            </a:endParaRPr>
          </a:p>
          <a:p>
            <a:pPr eaLnBrk="1" hangingPunct="1"/>
            <a:r>
              <a:rPr lang="en-US" altLang="en-US" sz="2800" smtClean="0">
                <a:ea typeface="ＭＳ Ｐゴシック" pitchFamily="34" charset="-128"/>
              </a:rPr>
              <a:t>Either of </a:t>
            </a:r>
            <a:r>
              <a:rPr lang="en-US" altLang="en-US" sz="2800" smtClean="0">
                <a:ea typeface="ＭＳ Ｐゴシック" pitchFamily="34" charset="-128"/>
                <a:cs typeface="Arial" pitchFamily="34" charset="0"/>
              </a:rPr>
              <a:t>the</a:t>
            </a:r>
            <a:r>
              <a:rPr lang="en-US" altLang="en-US" sz="2800" smtClean="0">
                <a:ea typeface="ＭＳ Ｐゴシック" pitchFamily="34" charset="-128"/>
              </a:rPr>
              <a:t> two related keys can be used for encryption, with the other used for decryption </a:t>
            </a:r>
            <a:endParaRPr lang="en-AU" altLang="en-US" sz="2800" smtClean="0">
              <a:ea typeface="ＭＳ Ｐゴシック" pitchFamily="34" charset="-128"/>
            </a:endParaRPr>
          </a:p>
          <a:p>
            <a:pPr eaLnBrk="1" hangingPunct="1"/>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943CAD46-C8B3-4909-8506-685BA64FD091}" type="slidenum">
              <a:rPr lang="en-US" altLang="en-US" smtClean="0"/>
              <a:pPr>
                <a:defRPr/>
              </a:pPr>
              <a:t>111</a:t>
            </a:fld>
            <a:endParaRPr lang="en-US" altLang="en-US"/>
          </a:p>
        </p:txBody>
      </p:sp>
    </p:spTree>
    <p:extLst>
      <p:ext uri="{BB962C8B-B14F-4D97-AF65-F5344CB8AC3E}">
        <p14:creationId xmlns:p14="http://schemas.microsoft.com/office/powerpoint/2010/main" xmlns="" val="10933329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AU" altLang="en-US" smtClean="0"/>
              <a:t>Public-Key Cryptography</a:t>
            </a:r>
          </a:p>
        </p:txBody>
      </p:sp>
      <p:sp>
        <p:nvSpPr>
          <p:cNvPr id="24579" name="Rectangle 3"/>
          <p:cNvSpPr>
            <a:spLocks noGrp="1" noChangeArrowheads="1"/>
          </p:cNvSpPr>
          <p:nvPr>
            <p:ph idx="1"/>
          </p:nvPr>
        </p:nvSpPr>
        <p:spPr>
          <a:xfrm>
            <a:off x="228600" y="1676400"/>
            <a:ext cx="8686800" cy="4876800"/>
          </a:xfrm>
        </p:spPr>
        <p:txBody>
          <a:bodyPr/>
          <a:lstStyle/>
          <a:p>
            <a:pPr eaLnBrk="1" hangingPunct="1"/>
            <a:r>
              <a:rPr lang="en-AU" altLang="en-US" sz="2800" smtClean="0">
                <a:ea typeface="ＭＳ Ｐゴシック" pitchFamily="34" charset="-128"/>
                <a:cs typeface="Arial" pitchFamily="34" charset="0"/>
              </a:rPr>
              <a:t>Anyone knowing the public key can encrypt messages or verify signatures</a:t>
            </a:r>
          </a:p>
          <a:p>
            <a:pPr eaLnBrk="1" hangingPunct="1"/>
            <a:endParaRPr lang="en-AU" altLang="en-US" sz="2800" smtClean="0">
              <a:ea typeface="ＭＳ Ｐゴシック" pitchFamily="34" charset="-128"/>
              <a:cs typeface="Arial" pitchFamily="34" charset="0"/>
            </a:endParaRPr>
          </a:p>
          <a:p>
            <a:pPr eaLnBrk="1" hangingPunct="1"/>
            <a:r>
              <a:rPr lang="en-AU" altLang="en-US" sz="2800" smtClean="0">
                <a:ea typeface="ＭＳ Ｐゴシック" pitchFamily="34" charset="-128"/>
                <a:cs typeface="Arial" pitchFamily="34" charset="0"/>
              </a:rPr>
              <a:t>But </a:t>
            </a:r>
            <a:r>
              <a:rPr lang="en-AU" altLang="en-US" sz="2800" b="1" smtClean="0">
                <a:ea typeface="ＭＳ Ｐゴシック" pitchFamily="34" charset="-128"/>
                <a:cs typeface="Arial" pitchFamily="34" charset="0"/>
              </a:rPr>
              <a:t>cannot</a:t>
            </a:r>
            <a:r>
              <a:rPr lang="en-AU" altLang="en-US" sz="2800" smtClean="0">
                <a:ea typeface="ＭＳ Ｐゴシック" pitchFamily="34" charset="-128"/>
                <a:cs typeface="Arial" pitchFamily="34" charset="0"/>
              </a:rPr>
              <a:t> decrypt messages or create signatures, thanks to some clever use of number theory</a:t>
            </a:r>
            <a:endParaRPr lang="en-US" altLang="en-US" sz="2800"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5B42AD5F-B534-407C-871F-9D14FB8D68C3}" type="slidenum">
              <a:rPr lang="en-US" altLang="en-US" smtClean="0"/>
              <a:pPr>
                <a:defRPr/>
              </a:pPr>
              <a:t>112</a:t>
            </a:fld>
            <a:endParaRPr lang="en-US" altLang="en-US"/>
          </a:p>
        </p:txBody>
      </p:sp>
    </p:spTree>
    <p:extLst>
      <p:ext uri="{BB962C8B-B14F-4D97-AF65-F5344CB8AC3E}">
        <p14:creationId xmlns:p14="http://schemas.microsoft.com/office/powerpoint/2010/main" xmlns="" val="7314336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AU" altLang="en-US" smtClean="0"/>
              <a:t>Public-Key Cryptography</a:t>
            </a:r>
          </a:p>
        </p:txBody>
      </p:sp>
      <p:sp>
        <p:nvSpPr>
          <p:cNvPr id="25603" name="Rectangle 3"/>
          <p:cNvSpPr>
            <a:spLocks noGrp="1" noChangeArrowheads="1"/>
          </p:cNvSpPr>
          <p:nvPr>
            <p:ph idx="1"/>
          </p:nvPr>
        </p:nvSpPr>
        <p:spPr>
          <a:xfrm>
            <a:off x="228600" y="1484313"/>
            <a:ext cx="8686800" cy="4876800"/>
          </a:xfrm>
        </p:spPr>
        <p:txBody>
          <a:bodyPr/>
          <a:lstStyle/>
          <a:p>
            <a:pPr eaLnBrk="1" hangingPunct="1">
              <a:lnSpc>
                <a:spcPct val="90000"/>
              </a:lnSpc>
            </a:pPr>
            <a:r>
              <a:rPr lang="en-AU" altLang="en-US" sz="2800" b="1" smtClean="0">
                <a:ea typeface="ＭＳ Ｐゴシック" pitchFamily="34" charset="-128"/>
              </a:rPr>
              <a:t>Public-key/two-key/asymmetric</a:t>
            </a:r>
            <a:r>
              <a:rPr lang="en-AU" altLang="en-US" sz="2800" smtClean="0">
                <a:ea typeface="ＭＳ Ｐゴシック" pitchFamily="34" charset="-128"/>
              </a:rPr>
              <a:t> cryptography involves the use of </a:t>
            </a:r>
            <a:r>
              <a:rPr lang="en-AU" altLang="en-US" sz="2800" b="1" smtClean="0">
                <a:ea typeface="ＭＳ Ｐゴシック" pitchFamily="34" charset="-128"/>
              </a:rPr>
              <a:t>two</a:t>
            </a:r>
            <a:r>
              <a:rPr lang="en-AU" altLang="en-US" sz="2800" smtClean="0">
                <a:ea typeface="ＭＳ Ｐゴシック" pitchFamily="34" charset="-128"/>
              </a:rPr>
              <a:t> keys: </a:t>
            </a:r>
          </a:p>
          <a:p>
            <a:pPr lvl="1" eaLnBrk="1" hangingPunct="1">
              <a:lnSpc>
                <a:spcPct val="90000"/>
              </a:lnSpc>
            </a:pPr>
            <a:r>
              <a:rPr lang="en-AU" altLang="en-US" sz="2400" smtClean="0">
                <a:ea typeface="ＭＳ Ｐゴシック" pitchFamily="34" charset="-128"/>
              </a:rPr>
              <a:t>a </a:t>
            </a:r>
            <a:r>
              <a:rPr lang="en-AU" altLang="en-US" sz="2400" b="1" smtClean="0">
                <a:ea typeface="ＭＳ Ｐゴシック" pitchFamily="34" charset="-128"/>
              </a:rPr>
              <a:t>public-key</a:t>
            </a:r>
            <a:r>
              <a:rPr lang="en-AU" altLang="en-US" sz="2400" smtClean="0">
                <a:ea typeface="ＭＳ Ｐゴシック" pitchFamily="34" charset="-128"/>
              </a:rPr>
              <a:t>, which may be known by anybody, and can be used to </a:t>
            </a:r>
            <a:r>
              <a:rPr lang="en-AU" altLang="en-US" sz="2400" b="1" smtClean="0">
                <a:ea typeface="ＭＳ Ｐゴシック" pitchFamily="34" charset="-128"/>
              </a:rPr>
              <a:t>encrypt messages</a:t>
            </a:r>
            <a:r>
              <a:rPr lang="en-AU" altLang="en-US" sz="2400" smtClean="0">
                <a:ea typeface="ＭＳ Ｐゴシック" pitchFamily="34" charset="-128"/>
              </a:rPr>
              <a:t>, and </a:t>
            </a:r>
            <a:r>
              <a:rPr lang="en-AU" altLang="en-US" sz="2400" b="1" smtClean="0">
                <a:ea typeface="ＭＳ Ｐゴシック" pitchFamily="34" charset="-128"/>
              </a:rPr>
              <a:t>verify signatures</a:t>
            </a:r>
            <a:r>
              <a:rPr lang="en-AU" altLang="en-US" sz="2400" smtClean="0">
                <a:ea typeface="ＭＳ Ｐゴシック" pitchFamily="34" charset="-128"/>
              </a:rPr>
              <a:t> </a:t>
            </a:r>
          </a:p>
          <a:p>
            <a:pPr lvl="1" eaLnBrk="1" hangingPunct="1">
              <a:lnSpc>
                <a:spcPct val="90000"/>
              </a:lnSpc>
            </a:pPr>
            <a:r>
              <a:rPr lang="en-AU" altLang="en-US" sz="2400" smtClean="0">
                <a:ea typeface="ＭＳ Ｐゴシック" pitchFamily="34" charset="-128"/>
              </a:rPr>
              <a:t>a related </a:t>
            </a:r>
            <a:r>
              <a:rPr lang="en-AU" altLang="en-US" sz="2400" b="1" smtClean="0">
                <a:ea typeface="ＭＳ Ｐゴシック" pitchFamily="34" charset="-128"/>
              </a:rPr>
              <a:t>private-key</a:t>
            </a:r>
            <a:r>
              <a:rPr lang="en-AU" altLang="en-US" sz="2400" smtClean="0">
                <a:ea typeface="ＭＳ Ｐゴシック" pitchFamily="34" charset="-128"/>
              </a:rPr>
              <a:t>, known only to the recipient, used to </a:t>
            </a:r>
            <a:r>
              <a:rPr lang="en-AU" altLang="en-US" sz="2400" b="1" smtClean="0">
                <a:ea typeface="ＭＳ Ｐゴシック" pitchFamily="34" charset="-128"/>
              </a:rPr>
              <a:t>decrypt messages</a:t>
            </a:r>
            <a:r>
              <a:rPr lang="en-AU" altLang="en-US" sz="2400" smtClean="0">
                <a:ea typeface="ＭＳ Ｐゴシック" pitchFamily="34" charset="-128"/>
              </a:rPr>
              <a:t>, and </a:t>
            </a:r>
            <a:r>
              <a:rPr lang="en-AU" altLang="en-US" sz="2400" b="1" smtClean="0">
                <a:ea typeface="ＭＳ Ｐゴシック" pitchFamily="34" charset="-128"/>
              </a:rPr>
              <a:t>sign</a:t>
            </a:r>
            <a:r>
              <a:rPr lang="en-AU" altLang="en-US" sz="2400" smtClean="0">
                <a:ea typeface="ＭＳ Ｐゴシック" pitchFamily="34" charset="-128"/>
              </a:rPr>
              <a:t> (create)</a:t>
            </a:r>
            <a:r>
              <a:rPr lang="en-AU" altLang="en-US" sz="2400" b="1" smtClean="0">
                <a:ea typeface="ＭＳ Ｐゴシック" pitchFamily="34" charset="-128"/>
              </a:rPr>
              <a:t> signatures</a:t>
            </a:r>
          </a:p>
          <a:p>
            <a:pPr eaLnBrk="1" hangingPunct="1">
              <a:lnSpc>
                <a:spcPct val="90000"/>
              </a:lnSpc>
            </a:pPr>
            <a:r>
              <a:rPr lang="en-AU" altLang="en-US" sz="2800" b="1" smtClean="0">
                <a:ea typeface="ＭＳ Ｐゴシック" pitchFamily="34" charset="-128"/>
              </a:rPr>
              <a:t>Infeasible to determine private key from public</a:t>
            </a:r>
            <a:endParaRPr lang="en-AU" altLang="en-US" sz="2800" smtClean="0">
              <a:ea typeface="ＭＳ Ｐゴシック" pitchFamily="34" charset="-128"/>
            </a:endParaRPr>
          </a:p>
          <a:p>
            <a:pPr eaLnBrk="1" hangingPunct="1">
              <a:lnSpc>
                <a:spcPct val="90000"/>
              </a:lnSpc>
            </a:pPr>
            <a:r>
              <a:rPr lang="en-AU" altLang="en-US" sz="2800" smtClean="0">
                <a:ea typeface="ＭＳ Ｐゴシック" pitchFamily="34" charset="-128"/>
              </a:rPr>
              <a:t>is </a:t>
            </a:r>
            <a:r>
              <a:rPr lang="en-AU" altLang="en-US" sz="2800" b="1" smtClean="0">
                <a:ea typeface="ＭＳ Ｐゴシック" pitchFamily="34" charset="-128"/>
              </a:rPr>
              <a:t>asymmetric</a:t>
            </a:r>
            <a:r>
              <a:rPr lang="en-AU" altLang="en-US" sz="2800" smtClean="0">
                <a:ea typeface="ＭＳ Ｐゴシック" pitchFamily="34" charset="-128"/>
              </a:rPr>
              <a:t> because</a:t>
            </a:r>
          </a:p>
          <a:p>
            <a:pPr lvl="1" eaLnBrk="1" hangingPunct="1">
              <a:lnSpc>
                <a:spcPct val="90000"/>
              </a:lnSpc>
            </a:pPr>
            <a:r>
              <a:rPr lang="en-AU" altLang="en-US" sz="2400" smtClean="0">
                <a:ea typeface="ＭＳ Ｐゴシック" pitchFamily="34" charset="-128"/>
              </a:rPr>
              <a:t>those who encrypt messages or verify signatures </a:t>
            </a:r>
            <a:r>
              <a:rPr lang="en-AU" altLang="en-US" sz="2400" b="1" smtClean="0">
                <a:ea typeface="ＭＳ Ｐゴシック" pitchFamily="34" charset="-128"/>
              </a:rPr>
              <a:t>cannot</a:t>
            </a:r>
            <a:r>
              <a:rPr lang="en-AU" altLang="en-US" sz="2400" smtClean="0">
                <a:ea typeface="ＭＳ Ｐゴシック" pitchFamily="34" charset="-128"/>
              </a:rPr>
              <a:t> decrypt messages or create signatures</a:t>
            </a:r>
          </a:p>
          <a:p>
            <a:pPr eaLnBrk="1" hangingPunct="1">
              <a:lnSpc>
                <a:spcPct val="90000"/>
              </a:lnSpc>
            </a:pP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C7A9925E-FCA8-4589-9BE8-9969D562E7ED}" type="slidenum">
              <a:rPr lang="en-US" altLang="en-US" smtClean="0"/>
              <a:pPr>
                <a:defRPr/>
              </a:pPr>
              <a:t>113</a:t>
            </a:fld>
            <a:endParaRPr lang="en-US" altLang="en-US"/>
          </a:p>
        </p:txBody>
      </p:sp>
    </p:spTree>
    <p:extLst>
      <p:ext uri="{BB962C8B-B14F-4D97-AF65-F5344CB8AC3E}">
        <p14:creationId xmlns:p14="http://schemas.microsoft.com/office/powerpoint/2010/main" xmlns="" val="30194815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AU" altLang="en-US" smtClean="0"/>
              <a:t>Public-Key Cryptography</a:t>
            </a:r>
          </a:p>
        </p:txBody>
      </p:sp>
      <p:pic>
        <p:nvPicPr>
          <p:cNvPr id="26627"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1828800"/>
            <a:ext cx="7239000" cy="4356100"/>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879C1B8E-60DC-4D5F-B764-7CC211A26B81}" type="slidenum">
              <a:rPr lang="en-US" altLang="en-US" smtClean="0"/>
              <a:pPr>
                <a:defRPr/>
              </a:pPr>
              <a:t>114</a:t>
            </a:fld>
            <a:endParaRPr lang="en-US" altLang="en-US"/>
          </a:p>
        </p:txBody>
      </p:sp>
    </p:spTree>
    <p:extLst>
      <p:ext uri="{BB962C8B-B14F-4D97-AF65-F5344CB8AC3E}">
        <p14:creationId xmlns:p14="http://schemas.microsoft.com/office/powerpoint/2010/main" xmlns="" val="42876680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AU" altLang="en-US" smtClean="0"/>
              <a:t>Public-Key Cryptography</a:t>
            </a:r>
          </a:p>
        </p:txBody>
      </p:sp>
      <p:sp>
        <p:nvSpPr>
          <p:cNvPr id="2" name="Rectangle 1"/>
          <p:cNvSpPr/>
          <p:nvPr/>
        </p:nvSpPr>
        <p:spPr>
          <a:xfrm>
            <a:off x="611188" y="1355725"/>
            <a:ext cx="7777162" cy="4832350"/>
          </a:xfrm>
          <a:prstGeom prst="rect">
            <a:avLst/>
          </a:prstGeom>
        </p:spPr>
        <p:txBody>
          <a:bodyPr>
            <a:spAutoFit/>
          </a:bodyPr>
          <a:lstStyle/>
          <a:p>
            <a:pPr marL="225425" indent="-225425">
              <a:buFont typeface="Arial" panose="020B0604020202020204" pitchFamily="34" charset="0"/>
              <a:buChar char="•"/>
              <a:defRPr/>
            </a:pPr>
            <a:r>
              <a:rPr lang="en-US" altLang="en-US" sz="2800" dirty="0">
                <a:latin typeface="+mn-lt"/>
                <a:cs typeface="Arial" panose="020B0604020202020204" pitchFamily="34" charset="0"/>
              </a:rPr>
              <a:t> Stallings Figure 9.1a “</a:t>
            </a:r>
            <a:r>
              <a:rPr lang="en-AU" altLang="en-US" sz="2800" dirty="0">
                <a:latin typeface="+mn-lt"/>
                <a:cs typeface="Arial" panose="020B0604020202020204" pitchFamily="34" charset="0"/>
              </a:rPr>
              <a:t>Public-Key Cryptography”, </a:t>
            </a:r>
          </a:p>
          <a:p>
            <a:pPr marL="457200" indent="-457200">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Shows </a:t>
            </a:r>
            <a:r>
              <a:rPr lang="en-AU" altLang="en-US" sz="2800" dirty="0" err="1">
                <a:latin typeface="+mn-lt"/>
                <a:cs typeface="Arial" panose="020B0604020202020204" pitchFamily="34" charset="0"/>
              </a:rPr>
              <a:t>tha</a:t>
            </a:r>
            <a:r>
              <a:rPr lang="en-US" altLang="en-US" sz="2800" dirty="0">
                <a:latin typeface="+mn-lt"/>
                <a:cs typeface="Arial" panose="020B0604020202020204" pitchFamily="34" charset="0"/>
              </a:rPr>
              <a:t>t a public-key encryption scheme has six ingredients: </a:t>
            </a:r>
          </a:p>
          <a:p>
            <a:pPr marL="457200" indent="-457200">
              <a:buFont typeface="Arial" panose="020B0604020202020204" pitchFamily="34" charset="0"/>
              <a:buChar char="•"/>
              <a:defRPr/>
            </a:pPr>
            <a:endParaRPr lang="en-US" altLang="en-US" sz="2800" dirty="0">
              <a:latin typeface="+mn-lt"/>
              <a:cs typeface="Arial" panose="020B0604020202020204" pitchFamily="34" charset="0"/>
            </a:endParaRPr>
          </a:p>
          <a:p>
            <a:pPr marL="457200" indent="-457200">
              <a:buFont typeface="Arial" panose="020B0604020202020204" pitchFamily="34" charset="0"/>
              <a:buChar char="•"/>
              <a:defRPr/>
            </a:pPr>
            <a:r>
              <a:rPr lang="en-US" altLang="en-US" sz="2800" dirty="0">
                <a:latin typeface="+mn-lt"/>
                <a:cs typeface="Arial" panose="020B0604020202020204" pitchFamily="34" charset="0"/>
              </a:rPr>
              <a:t>Plaintext: the readable message /data fed into the algorithm as input</a:t>
            </a:r>
          </a:p>
          <a:p>
            <a:pPr marL="457200" indent="-457200">
              <a:buFont typeface="Arial" panose="020B0604020202020204" pitchFamily="34" charset="0"/>
              <a:buChar char="•"/>
              <a:defRPr/>
            </a:pPr>
            <a:endParaRPr lang="en-US" altLang="en-US" sz="2800" dirty="0">
              <a:latin typeface="+mn-lt"/>
              <a:cs typeface="Arial" panose="020B0604020202020204" pitchFamily="34" charset="0"/>
            </a:endParaRPr>
          </a:p>
          <a:p>
            <a:pPr marL="457200" indent="-457200">
              <a:buFont typeface="Arial" panose="020B0604020202020204" pitchFamily="34" charset="0"/>
              <a:buChar char="•"/>
              <a:defRPr/>
            </a:pPr>
            <a:r>
              <a:rPr lang="en-US" altLang="en-US" sz="2800" dirty="0">
                <a:latin typeface="+mn-lt"/>
                <a:cs typeface="Arial" panose="020B0604020202020204" pitchFamily="34" charset="0"/>
              </a:rPr>
              <a:t>Encryption algorithm: performs various transformations on the plaintext</a:t>
            </a:r>
          </a:p>
          <a:p>
            <a:pPr marL="457200" indent="-457200">
              <a:buFont typeface="Arial" panose="020B0604020202020204" pitchFamily="34" charset="0"/>
              <a:buChar char="•"/>
              <a:defRPr/>
            </a:pPr>
            <a:endParaRPr lang="en-US" altLang="en-US" sz="2800" dirty="0">
              <a:latin typeface="+mn-lt"/>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ABF88A1C-18D3-4328-804F-3715914BBDDC}" type="slidenum">
              <a:rPr lang="en-US" altLang="en-US" smtClean="0"/>
              <a:pPr>
                <a:defRPr/>
              </a:pPr>
              <a:t>115</a:t>
            </a:fld>
            <a:endParaRPr lang="en-US" altLang="en-US"/>
          </a:p>
        </p:txBody>
      </p:sp>
    </p:spTree>
    <p:extLst>
      <p:ext uri="{BB962C8B-B14F-4D97-AF65-F5344CB8AC3E}">
        <p14:creationId xmlns:p14="http://schemas.microsoft.com/office/powerpoint/2010/main" xmlns="" val="10988589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AU" altLang="en-US" smtClean="0"/>
              <a:t>Public-Key Cryptography</a:t>
            </a:r>
          </a:p>
        </p:txBody>
      </p:sp>
      <p:sp>
        <p:nvSpPr>
          <p:cNvPr id="2" name="Rectangle 1"/>
          <p:cNvSpPr/>
          <p:nvPr/>
        </p:nvSpPr>
        <p:spPr>
          <a:xfrm>
            <a:off x="611188" y="1355725"/>
            <a:ext cx="7777162" cy="3540125"/>
          </a:xfrm>
          <a:prstGeom prst="rect">
            <a:avLst/>
          </a:prstGeom>
        </p:spPr>
        <p:txBody>
          <a:bodyPr>
            <a:spAutoFit/>
          </a:bodyPr>
          <a:lstStyle/>
          <a:p>
            <a:pPr marL="344488" indent="-344488">
              <a:buFont typeface="Arial" panose="020B0604020202020204" pitchFamily="34" charset="0"/>
              <a:buChar char="•"/>
              <a:defRPr/>
            </a:pPr>
            <a:r>
              <a:rPr lang="en-US" altLang="en-US" sz="2800" dirty="0">
                <a:latin typeface="+mn-lt"/>
                <a:cs typeface="Arial" panose="020B0604020202020204" pitchFamily="34" charset="0"/>
              </a:rPr>
              <a:t>Public and private keys: a pair of keys selected so that if one is used for encryption, the other is used for decryption</a:t>
            </a:r>
          </a:p>
          <a:p>
            <a:pPr marL="344488" indent="-344488">
              <a:buFont typeface="Arial" panose="020B0604020202020204" pitchFamily="34" charset="0"/>
              <a:buChar char="•"/>
              <a:defRPr/>
            </a:pPr>
            <a:endParaRPr lang="en-US" altLang="en-US" sz="2800" dirty="0">
              <a:latin typeface="+mn-lt"/>
              <a:cs typeface="Arial" panose="020B0604020202020204" pitchFamily="34" charset="0"/>
            </a:endParaRPr>
          </a:p>
          <a:p>
            <a:pPr marL="344488" indent="-344488">
              <a:buFont typeface="Arial" panose="020B0604020202020204" pitchFamily="34" charset="0"/>
              <a:buChar char="•"/>
              <a:defRPr/>
            </a:pPr>
            <a:r>
              <a:rPr lang="en-US" altLang="en-US" sz="2800" dirty="0">
                <a:latin typeface="+mn-lt"/>
                <a:cs typeface="Arial" panose="020B0604020202020204" pitchFamily="34" charset="0"/>
              </a:rPr>
              <a:t>The exact transformations performed by the algorithm depend on the public or private key that is provided as input</a:t>
            </a:r>
          </a:p>
          <a:p>
            <a:pPr marL="344488" indent="-344488">
              <a:buFont typeface="Arial" panose="020B0604020202020204" pitchFamily="34" charset="0"/>
              <a:buChar char="•"/>
              <a:defRPr/>
            </a:pPr>
            <a:endParaRPr lang="en-US" altLang="en-US" sz="2800" dirty="0">
              <a:latin typeface="+mn-lt"/>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AB3DA2CA-CC32-4634-AA4E-6D43864ECDD6}" type="slidenum">
              <a:rPr lang="en-US" altLang="en-US" smtClean="0"/>
              <a:pPr>
                <a:defRPr/>
              </a:pPr>
              <a:t>116</a:t>
            </a:fld>
            <a:endParaRPr lang="en-US" altLang="en-US"/>
          </a:p>
        </p:txBody>
      </p:sp>
    </p:spTree>
    <p:extLst>
      <p:ext uri="{BB962C8B-B14F-4D97-AF65-F5344CB8AC3E}">
        <p14:creationId xmlns:p14="http://schemas.microsoft.com/office/powerpoint/2010/main" xmlns="" val="27961696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AU" altLang="en-US" smtClean="0"/>
              <a:t>Public-Key Cryptography</a:t>
            </a:r>
          </a:p>
        </p:txBody>
      </p:sp>
      <p:sp>
        <p:nvSpPr>
          <p:cNvPr id="2" name="Rectangle 1"/>
          <p:cNvSpPr/>
          <p:nvPr/>
        </p:nvSpPr>
        <p:spPr>
          <a:xfrm>
            <a:off x="611188" y="1355725"/>
            <a:ext cx="7777162" cy="3540125"/>
          </a:xfrm>
          <a:prstGeom prst="rect">
            <a:avLst/>
          </a:prstGeom>
        </p:spPr>
        <p:txBody>
          <a:bodyPr>
            <a:spAutoFit/>
          </a:bodyPr>
          <a:lstStyle/>
          <a:p>
            <a:pPr marL="344488" indent="-344488">
              <a:buFont typeface="Arial" panose="020B0604020202020204" pitchFamily="34" charset="0"/>
              <a:buChar char="•"/>
              <a:defRPr/>
            </a:pPr>
            <a:r>
              <a:rPr lang="en-US" altLang="en-US" sz="2800" dirty="0">
                <a:latin typeface="+mn-lt"/>
                <a:cs typeface="Arial" panose="020B0604020202020204" pitchFamily="34" charset="0"/>
              </a:rPr>
              <a:t>Ciphertext: the scrambled message produced as output</a:t>
            </a:r>
          </a:p>
          <a:p>
            <a:pPr marL="344488" indent="-344488">
              <a:buFont typeface="Arial" panose="020B0604020202020204" pitchFamily="34" charset="0"/>
              <a:buChar char="•"/>
              <a:defRPr/>
            </a:pPr>
            <a:endParaRPr lang="en-US" altLang="en-US" sz="2800" dirty="0">
              <a:latin typeface="+mn-lt"/>
              <a:cs typeface="Arial" panose="020B0604020202020204" pitchFamily="34" charset="0"/>
            </a:endParaRPr>
          </a:p>
          <a:p>
            <a:pPr marL="344488" indent="-344488">
              <a:buFont typeface="Arial" panose="020B0604020202020204" pitchFamily="34" charset="0"/>
              <a:buChar char="•"/>
              <a:defRPr/>
            </a:pPr>
            <a:r>
              <a:rPr lang="en-US" altLang="en-US" sz="2800" dirty="0">
                <a:latin typeface="+mn-lt"/>
                <a:cs typeface="Arial" panose="020B0604020202020204" pitchFamily="34" charset="0"/>
              </a:rPr>
              <a:t>It depends on the plaintext and the key</a:t>
            </a:r>
          </a:p>
          <a:p>
            <a:pPr marL="344488" indent="-344488">
              <a:buFont typeface="Arial" panose="020B0604020202020204" pitchFamily="34" charset="0"/>
              <a:buChar char="•"/>
              <a:defRPr/>
            </a:pPr>
            <a:endParaRPr lang="en-US" altLang="en-US" sz="2800" dirty="0">
              <a:latin typeface="+mn-lt"/>
              <a:cs typeface="Arial" panose="020B0604020202020204" pitchFamily="34" charset="0"/>
            </a:endParaRPr>
          </a:p>
          <a:p>
            <a:pPr marL="344488" indent="-344488">
              <a:buFont typeface="Arial" panose="020B0604020202020204" pitchFamily="34" charset="0"/>
              <a:buChar char="•"/>
              <a:defRPr/>
            </a:pPr>
            <a:r>
              <a:rPr lang="en-US" altLang="en-US" sz="2800" dirty="0">
                <a:latin typeface="+mn-lt"/>
                <a:cs typeface="Arial" panose="020B0604020202020204" pitchFamily="34" charset="0"/>
              </a:rPr>
              <a:t>For a given message, two different keys will produce two different </a:t>
            </a:r>
            <a:r>
              <a:rPr lang="en-US" altLang="en-US" sz="2800" dirty="0" err="1">
                <a:latin typeface="+mn-lt"/>
                <a:cs typeface="Arial" panose="020B0604020202020204" pitchFamily="34" charset="0"/>
              </a:rPr>
              <a:t>ciphertexts</a:t>
            </a:r>
            <a:endParaRPr lang="en-US" altLang="en-US" sz="2800" dirty="0">
              <a:latin typeface="+mn-lt"/>
              <a:cs typeface="Arial" panose="020B0604020202020204" pitchFamily="34" charset="0"/>
            </a:endParaRPr>
          </a:p>
          <a:p>
            <a:pPr marL="344488" indent="-344488">
              <a:buFont typeface="Arial" panose="020B0604020202020204" pitchFamily="34" charset="0"/>
              <a:buChar char="•"/>
              <a:defRPr/>
            </a:pPr>
            <a:endParaRPr lang="en-US" altLang="en-US" sz="2800" dirty="0">
              <a:latin typeface="+mn-lt"/>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7DA04814-E5BE-439A-AF7B-CB536DBDFCF7}" type="slidenum">
              <a:rPr lang="en-US" altLang="en-US" smtClean="0"/>
              <a:pPr>
                <a:defRPr/>
              </a:pPr>
              <a:t>117</a:t>
            </a:fld>
            <a:endParaRPr lang="en-US" altLang="en-US"/>
          </a:p>
        </p:txBody>
      </p:sp>
    </p:spTree>
    <p:extLst>
      <p:ext uri="{BB962C8B-B14F-4D97-AF65-F5344CB8AC3E}">
        <p14:creationId xmlns:p14="http://schemas.microsoft.com/office/powerpoint/2010/main" xmlns="" val="30500809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AU" altLang="en-US" smtClean="0"/>
              <a:t>Public-Key Cryptography</a:t>
            </a:r>
          </a:p>
        </p:txBody>
      </p:sp>
      <p:sp>
        <p:nvSpPr>
          <p:cNvPr id="2" name="Rectangle 1"/>
          <p:cNvSpPr/>
          <p:nvPr/>
        </p:nvSpPr>
        <p:spPr>
          <a:xfrm>
            <a:off x="611188" y="1355725"/>
            <a:ext cx="7777162" cy="1816100"/>
          </a:xfrm>
          <a:prstGeom prst="rect">
            <a:avLst/>
          </a:prstGeom>
        </p:spPr>
        <p:txBody>
          <a:bodyPr>
            <a:spAutoFit/>
          </a:bodyPr>
          <a:lstStyle/>
          <a:p>
            <a:pPr marL="344488" indent="-344488">
              <a:buFont typeface="Arial" panose="020B0604020202020204" pitchFamily="34" charset="0"/>
              <a:buChar char="•"/>
              <a:defRPr/>
            </a:pPr>
            <a:r>
              <a:rPr lang="en-US" altLang="en-US" sz="2800" dirty="0">
                <a:latin typeface="+mn-lt"/>
                <a:cs typeface="Arial" panose="020B0604020202020204" pitchFamily="34" charset="0"/>
              </a:rPr>
              <a:t>Decryption algorithm: accepts the ciphertext and matching key </a:t>
            </a:r>
          </a:p>
          <a:p>
            <a:pPr marL="344488" indent="-344488">
              <a:buFont typeface="Arial" panose="020B0604020202020204" pitchFamily="34" charset="0"/>
              <a:buChar char="•"/>
              <a:defRPr/>
            </a:pPr>
            <a:endParaRPr lang="en-US" altLang="en-US" sz="2800" dirty="0">
              <a:latin typeface="+mn-lt"/>
              <a:cs typeface="Arial" panose="020B0604020202020204" pitchFamily="34" charset="0"/>
            </a:endParaRPr>
          </a:p>
          <a:p>
            <a:pPr marL="344488" indent="-344488">
              <a:buFont typeface="Arial" panose="020B0604020202020204" pitchFamily="34" charset="0"/>
              <a:buChar char="•"/>
              <a:defRPr/>
            </a:pPr>
            <a:r>
              <a:rPr lang="en-US" altLang="en-US" sz="2800" dirty="0">
                <a:latin typeface="+mn-lt"/>
                <a:cs typeface="Arial" panose="020B0604020202020204" pitchFamily="34" charset="0"/>
              </a:rPr>
              <a:t>And produces the original plaintext</a:t>
            </a:r>
          </a:p>
        </p:txBody>
      </p:sp>
      <p:sp>
        <p:nvSpPr>
          <p:cNvPr id="3" name="Slide Number Placeholder 2"/>
          <p:cNvSpPr>
            <a:spLocks noGrp="1"/>
          </p:cNvSpPr>
          <p:nvPr>
            <p:ph type="sldNum" sz="quarter" idx="12"/>
          </p:nvPr>
        </p:nvSpPr>
        <p:spPr/>
        <p:txBody>
          <a:bodyPr/>
          <a:lstStyle/>
          <a:p>
            <a:pPr>
              <a:defRPr/>
            </a:pPr>
            <a:fld id="{CFE08AEA-86F2-4CE8-BFC0-F61B76E4E2A9}" type="slidenum">
              <a:rPr lang="en-US" altLang="en-US" smtClean="0"/>
              <a:pPr>
                <a:defRPr/>
              </a:pPr>
              <a:t>118</a:t>
            </a:fld>
            <a:endParaRPr lang="en-US" altLang="en-US"/>
          </a:p>
        </p:txBody>
      </p:sp>
    </p:spTree>
    <p:extLst>
      <p:ext uri="{BB962C8B-B14F-4D97-AF65-F5344CB8AC3E}">
        <p14:creationId xmlns:p14="http://schemas.microsoft.com/office/powerpoint/2010/main" xmlns="" val="10797261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AU" altLang="en-US" smtClean="0"/>
              <a:t>Public-Key Cryptography</a:t>
            </a:r>
          </a:p>
        </p:txBody>
      </p:sp>
      <p:sp>
        <p:nvSpPr>
          <p:cNvPr id="2" name="Rectangle 1"/>
          <p:cNvSpPr/>
          <p:nvPr/>
        </p:nvSpPr>
        <p:spPr>
          <a:xfrm>
            <a:off x="611188" y="1355725"/>
            <a:ext cx="7777162" cy="4832350"/>
          </a:xfrm>
          <a:prstGeom prst="rect">
            <a:avLst/>
          </a:prstGeom>
        </p:spPr>
        <p:txBody>
          <a:bodyPr>
            <a:spAutoFit/>
          </a:bodyPr>
          <a:lstStyle/>
          <a:p>
            <a:pPr marL="344488" indent="-344488">
              <a:buFont typeface="Arial" panose="020B0604020202020204" pitchFamily="34" charset="0"/>
              <a:buChar char="•"/>
              <a:defRPr/>
            </a:pPr>
            <a:r>
              <a:rPr lang="en-AU" altLang="en-US" sz="2800" dirty="0">
                <a:latin typeface="+mn-lt"/>
                <a:cs typeface="Arial" panose="020B0604020202020204" pitchFamily="34" charset="0"/>
              </a:rPr>
              <a:t>Consider the following analogy using padlocked boxes</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Traditional schemes involve the sender putting a message in a box and locking it</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Sending that to the receiver</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And somehow securely also sending them the key to unlock the box</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A9296CDD-383A-4EAC-8AE9-01454B8D5E23}" type="slidenum">
              <a:rPr lang="en-US" altLang="en-US" smtClean="0"/>
              <a:pPr>
                <a:defRPr/>
              </a:pPr>
              <a:t>119</a:t>
            </a:fld>
            <a:endParaRPr lang="en-US" altLang="en-US"/>
          </a:p>
        </p:txBody>
      </p:sp>
    </p:spTree>
    <p:extLst>
      <p:ext uri="{BB962C8B-B14F-4D97-AF65-F5344CB8AC3E}">
        <p14:creationId xmlns:p14="http://schemas.microsoft.com/office/powerpoint/2010/main" xmlns="" val="41566735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AU" altLang="en-US" smtClean="0"/>
              <a:t>Public-Key Cryptography</a:t>
            </a:r>
          </a:p>
        </p:txBody>
      </p:sp>
      <p:sp>
        <p:nvSpPr>
          <p:cNvPr id="2" name="Rectangle 1"/>
          <p:cNvSpPr/>
          <p:nvPr/>
        </p:nvSpPr>
        <p:spPr>
          <a:xfrm>
            <a:off x="611188" y="1355725"/>
            <a:ext cx="7777162" cy="3540125"/>
          </a:xfrm>
          <a:prstGeom prst="rect">
            <a:avLst/>
          </a:prstGeom>
        </p:spPr>
        <p:txBody>
          <a:bodyPr>
            <a:spAutoFit/>
          </a:bodyPr>
          <a:lstStyle/>
          <a:p>
            <a:pPr marL="344488" indent="-344488">
              <a:buFont typeface="Arial" panose="020B0604020202020204" pitchFamily="34" charset="0"/>
              <a:buChar char="•"/>
              <a:defRPr/>
            </a:pPr>
            <a:r>
              <a:rPr lang="en-AU" altLang="en-US" sz="2800" dirty="0">
                <a:latin typeface="+mn-lt"/>
                <a:cs typeface="Arial" panose="020B0604020202020204" pitchFamily="34" charset="0"/>
              </a:rPr>
              <a:t>The radical advance in public key schemes was to turn this around</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The receiver sends an </a:t>
            </a:r>
            <a:r>
              <a:rPr lang="en-AU" altLang="en-US" sz="2800" b="1" dirty="0">
                <a:latin typeface="+mn-lt"/>
                <a:cs typeface="Arial" panose="020B0604020202020204" pitchFamily="34" charset="0"/>
              </a:rPr>
              <a:t>unlocked box</a:t>
            </a:r>
            <a:r>
              <a:rPr lang="en-AU" altLang="en-US" sz="2800" dirty="0">
                <a:latin typeface="+mn-lt"/>
                <a:cs typeface="Arial" panose="020B0604020202020204" pitchFamily="34" charset="0"/>
              </a:rPr>
              <a:t> (their public key) to the sender</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Who puts the message in the box and locks it </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D249C015-F545-4ADB-A3ED-6A0612EAABC1}" type="slidenum">
              <a:rPr lang="en-US" altLang="en-US" smtClean="0"/>
              <a:pPr>
                <a:defRPr/>
              </a:pPr>
              <a:t>120</a:t>
            </a:fld>
            <a:endParaRPr lang="en-US" altLang="en-US"/>
          </a:p>
        </p:txBody>
      </p:sp>
    </p:spTree>
    <p:extLst>
      <p:ext uri="{BB962C8B-B14F-4D97-AF65-F5344CB8AC3E}">
        <p14:creationId xmlns:p14="http://schemas.microsoft.com/office/powerpoint/2010/main" xmlns="" val="11559829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AU" altLang="en-US" smtClean="0"/>
              <a:t>Public-Key Cryptography</a:t>
            </a:r>
          </a:p>
        </p:txBody>
      </p:sp>
      <p:sp>
        <p:nvSpPr>
          <p:cNvPr id="2" name="Rectangle 1"/>
          <p:cNvSpPr/>
          <p:nvPr/>
        </p:nvSpPr>
        <p:spPr>
          <a:xfrm>
            <a:off x="611188" y="1355725"/>
            <a:ext cx="7777162" cy="3540125"/>
          </a:xfrm>
          <a:prstGeom prst="rect">
            <a:avLst/>
          </a:prstGeom>
        </p:spPr>
        <p:txBody>
          <a:bodyPr>
            <a:spAutoFit/>
          </a:bodyPr>
          <a:lstStyle/>
          <a:p>
            <a:pPr marL="344488" indent="-344488">
              <a:buFont typeface="Arial" panose="020B0604020202020204" pitchFamily="34" charset="0"/>
              <a:buChar char="•"/>
              <a:defRPr/>
            </a:pPr>
            <a:r>
              <a:rPr lang="en-AU" altLang="en-US" sz="2800" dirty="0">
                <a:latin typeface="+mn-lt"/>
                <a:cs typeface="Arial" panose="020B0604020202020204" pitchFamily="34" charset="0"/>
              </a:rPr>
              <a:t>Easy - and having locked it cannot get at the message</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And sends the locked box to the receiver who can unlock it (also easy), having the (private) key</a:t>
            </a:r>
          </a:p>
          <a:p>
            <a:pPr marL="344488" indent="-344488">
              <a:buFont typeface="Arial" panose="020B0604020202020204" pitchFamily="34" charset="0"/>
              <a:buChar char="•"/>
              <a:defRPr/>
            </a:pPr>
            <a:endParaRPr lang="en-AU" altLang="en-US" sz="2800" dirty="0">
              <a:latin typeface="+mn-lt"/>
              <a:cs typeface="Arial" panose="020B0604020202020204" pitchFamily="34" charset="0"/>
            </a:endParaRPr>
          </a:p>
          <a:p>
            <a:pPr marL="344488" indent="-344488">
              <a:buFont typeface="Arial" panose="020B0604020202020204" pitchFamily="34" charset="0"/>
              <a:buChar char="•"/>
              <a:defRPr/>
            </a:pPr>
            <a:r>
              <a:rPr lang="en-AU" altLang="en-US" sz="2800" dirty="0">
                <a:latin typeface="+mn-lt"/>
                <a:cs typeface="Arial" panose="020B0604020202020204" pitchFamily="34" charset="0"/>
              </a:rPr>
              <a:t>An attacker would have to pick the lock on the box (hard)</a:t>
            </a:r>
          </a:p>
        </p:txBody>
      </p:sp>
      <p:sp>
        <p:nvSpPr>
          <p:cNvPr id="3" name="Slide Number Placeholder 2"/>
          <p:cNvSpPr>
            <a:spLocks noGrp="1"/>
          </p:cNvSpPr>
          <p:nvPr>
            <p:ph type="sldNum" sz="quarter" idx="12"/>
          </p:nvPr>
        </p:nvSpPr>
        <p:spPr/>
        <p:txBody>
          <a:bodyPr/>
          <a:lstStyle/>
          <a:p>
            <a:pPr>
              <a:defRPr/>
            </a:pPr>
            <a:fld id="{B8060F13-54E6-4919-A42B-E0CBC8DA1C90}" type="slidenum">
              <a:rPr lang="en-US" altLang="en-US" smtClean="0"/>
              <a:pPr>
                <a:defRPr/>
              </a:pPr>
              <a:t>121</a:t>
            </a:fld>
            <a:endParaRPr lang="en-US" altLang="en-US"/>
          </a:p>
        </p:txBody>
      </p:sp>
    </p:spTree>
    <p:extLst>
      <p:ext uri="{BB962C8B-B14F-4D97-AF65-F5344CB8AC3E}">
        <p14:creationId xmlns:p14="http://schemas.microsoft.com/office/powerpoint/2010/main" xmlns="" val="261062924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AU" altLang="en-US" smtClean="0"/>
              <a:t>Symmetric vs Public-Key</a:t>
            </a:r>
          </a:p>
        </p:txBody>
      </p:sp>
      <p:pic>
        <p:nvPicPr>
          <p:cNvPr id="34819"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1371600"/>
            <a:ext cx="7375525" cy="5257800"/>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07D53093-0CEB-4977-958B-D82685ACD07C}" type="slidenum">
              <a:rPr lang="en-US" altLang="en-US" smtClean="0"/>
              <a:pPr>
                <a:defRPr/>
              </a:pPr>
              <a:t>122</a:t>
            </a:fld>
            <a:endParaRPr lang="en-US" altLang="en-US"/>
          </a:p>
        </p:txBody>
      </p:sp>
    </p:spTree>
    <p:extLst>
      <p:ext uri="{BB962C8B-B14F-4D97-AF65-F5344CB8AC3E}">
        <p14:creationId xmlns:p14="http://schemas.microsoft.com/office/powerpoint/2010/main" xmlns="" val="2805829963"/>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1676400"/>
            <a:ext cx="7772400" cy="1470025"/>
          </a:xfrm>
        </p:spPr>
        <p:txBody>
          <a:bodyPr>
            <a:normAutofit fontScale="90000"/>
          </a:bodyPr>
          <a:lstStyle/>
          <a:p>
            <a:pPr eaLnBrk="1" hangingPunct="1"/>
            <a:r>
              <a:rPr lang="en-US" altLang="en-US" dirty="0" smtClean="0"/>
              <a:t>Revision</a:t>
            </a:r>
            <a:br>
              <a:rPr lang="en-US" altLang="en-US" dirty="0" smtClean="0"/>
            </a:br>
            <a:r>
              <a:rPr lang="en-US" altLang="en-US" dirty="0" smtClean="0"/>
              <a:t/>
            </a:r>
            <a:br>
              <a:rPr lang="en-US" altLang="en-US" dirty="0" smtClean="0"/>
            </a:br>
            <a:r>
              <a:rPr lang="en-US" altLang="en-US" dirty="0" smtClean="0"/>
              <a:t>Lectures 1-15</a:t>
            </a:r>
          </a:p>
        </p:txBody>
      </p:sp>
      <p:sp>
        <p:nvSpPr>
          <p:cNvPr id="2" name="Slide Number Placeholder 1"/>
          <p:cNvSpPr>
            <a:spLocks noGrp="1"/>
          </p:cNvSpPr>
          <p:nvPr>
            <p:ph type="sldNum" sz="quarter" idx="12"/>
          </p:nvPr>
        </p:nvSpPr>
        <p:spPr/>
        <p:txBody>
          <a:bodyPr/>
          <a:lstStyle/>
          <a:p>
            <a:pPr>
              <a:defRPr/>
            </a:pPr>
            <a:fld id="{BF07E0D7-DE7B-4BBD-9C02-6D8D2DEF625F}" type="slidenum">
              <a:rPr lang="en-US" altLang="en-US" smtClean="0"/>
              <a:pPr>
                <a:defRPr/>
              </a:pPr>
              <a:t>123</a:t>
            </a:fld>
            <a:endParaRPr lang="en-US" altLang="en-US"/>
          </a:p>
        </p:txBody>
      </p:sp>
    </p:spTree>
    <p:extLst>
      <p:ext uri="{BB962C8B-B14F-4D97-AF65-F5344CB8AC3E}">
        <p14:creationId xmlns:p14="http://schemas.microsoft.com/office/powerpoint/2010/main" xmlns="" val="37380342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22233</Words>
  <Application>Microsoft Office PowerPoint</Application>
  <PresentationFormat>On-screen Show (4:3)</PresentationFormat>
  <Paragraphs>1419</Paragraphs>
  <Slides>123</Slides>
  <Notes>123</Notes>
  <HiddenSlides>0</HiddenSlides>
  <MMClips>0</MMClips>
  <ScaleCrop>false</ScaleCrop>
  <HeadingPairs>
    <vt:vector size="4" baseType="variant">
      <vt:variant>
        <vt:lpstr>Theme</vt:lpstr>
      </vt:variant>
      <vt:variant>
        <vt:i4>1</vt:i4>
      </vt:variant>
      <vt:variant>
        <vt:lpstr>Slide Titles</vt:lpstr>
      </vt:variant>
      <vt:variant>
        <vt:i4>123</vt:i4>
      </vt:variant>
    </vt:vector>
  </HeadingPairs>
  <TitlesOfParts>
    <vt:vector size="124" baseType="lpstr">
      <vt:lpstr>Office Theme</vt:lpstr>
      <vt:lpstr>Data Security and Encryption  (CSE348)</vt:lpstr>
      <vt:lpstr>Revision  Lectures 1-15</vt:lpstr>
      <vt:lpstr>Course Outline</vt:lpstr>
      <vt:lpstr>Course Outline</vt:lpstr>
      <vt:lpstr>Course Outline</vt:lpstr>
      <vt:lpstr>Course Outline</vt:lpstr>
      <vt:lpstr>Course Outline</vt:lpstr>
      <vt:lpstr>Course Outline</vt:lpstr>
      <vt:lpstr>Course Outline</vt:lpstr>
      <vt:lpstr>Computer Security</vt:lpstr>
      <vt:lpstr>Key Security Concepts</vt:lpstr>
      <vt:lpstr>CIA Triad</vt:lpstr>
      <vt:lpstr>CIA Triad</vt:lpstr>
      <vt:lpstr>CIA Triad</vt:lpstr>
      <vt:lpstr>CIA Triad</vt:lpstr>
      <vt:lpstr>CIA Triad</vt:lpstr>
      <vt:lpstr>CIA Triad</vt:lpstr>
      <vt:lpstr>Computer Security Challenges</vt:lpstr>
      <vt:lpstr>Aspects of Security</vt:lpstr>
      <vt:lpstr>Passive Attacks</vt:lpstr>
      <vt:lpstr>Active Attacks</vt:lpstr>
      <vt:lpstr>Symmetric Encryption</vt:lpstr>
      <vt:lpstr>Some Basic Terminology</vt:lpstr>
      <vt:lpstr>Symmetric Cipher Model</vt:lpstr>
      <vt:lpstr>Symmetric Cipher Model</vt:lpstr>
      <vt:lpstr>Cryptanalysis</vt:lpstr>
      <vt:lpstr>Cryptanalytic Attacks</vt:lpstr>
      <vt:lpstr>Brute Force Search</vt:lpstr>
      <vt:lpstr>Brute Force Search</vt:lpstr>
      <vt:lpstr>Brute Force Search</vt:lpstr>
      <vt:lpstr>Classical Substitution Ciphers</vt:lpstr>
      <vt:lpstr>Caesar Cipher</vt:lpstr>
      <vt:lpstr>Classical Cipher Techniques</vt:lpstr>
      <vt:lpstr>Monoalphabetic Cipher</vt:lpstr>
      <vt:lpstr>Playfair Cipher</vt:lpstr>
      <vt:lpstr>Polyalphabetic Ciphers</vt:lpstr>
      <vt:lpstr>Vigenère Cipher</vt:lpstr>
      <vt:lpstr>Other Classical Cipher Techniques</vt:lpstr>
      <vt:lpstr>Kasiski Method</vt:lpstr>
      <vt:lpstr>Kasiski Method</vt:lpstr>
      <vt:lpstr>Transposition Ciphers</vt:lpstr>
      <vt:lpstr>Rotor Machines</vt:lpstr>
      <vt:lpstr>Steganography</vt:lpstr>
      <vt:lpstr>Steganography</vt:lpstr>
      <vt:lpstr>Modern Block Ciphers</vt:lpstr>
      <vt:lpstr>Block vs Stream Ciphers</vt:lpstr>
      <vt:lpstr>Block vs Stream Ciphers</vt:lpstr>
      <vt:lpstr>Block Cipher Principles</vt:lpstr>
      <vt:lpstr>Confusion and Diffusion</vt:lpstr>
      <vt:lpstr>Confusion and Diffusion</vt:lpstr>
      <vt:lpstr>Feistel Cipher Structure</vt:lpstr>
      <vt:lpstr>Feistel Cipher Structure</vt:lpstr>
      <vt:lpstr>Feistel Cipher Design Elements</vt:lpstr>
      <vt:lpstr>Data Encryption Standard (DES)</vt:lpstr>
      <vt:lpstr>DES Encryption Overview</vt:lpstr>
      <vt:lpstr>DES Encryption Overview</vt:lpstr>
      <vt:lpstr>DES Encryption Overview</vt:lpstr>
      <vt:lpstr>Advanced Encryption Standard (AES)</vt:lpstr>
      <vt:lpstr>The AES Cipher - Rijndael </vt:lpstr>
      <vt:lpstr>AES Encryption Process</vt:lpstr>
      <vt:lpstr>AES Structure</vt:lpstr>
      <vt:lpstr>AES Structure</vt:lpstr>
      <vt:lpstr>AES Structure</vt:lpstr>
      <vt:lpstr>AES Structure</vt:lpstr>
      <vt:lpstr>AES Structure</vt:lpstr>
      <vt:lpstr>AES Structure</vt:lpstr>
      <vt:lpstr>AES Structure</vt:lpstr>
      <vt:lpstr>AES Structure</vt:lpstr>
      <vt:lpstr>AES Structure</vt:lpstr>
      <vt:lpstr>AES Structure</vt:lpstr>
      <vt:lpstr>Some Comments on AES</vt:lpstr>
      <vt:lpstr>Four Stages of AES</vt:lpstr>
      <vt:lpstr>Number Theory</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Private-Key Cryptography</vt:lpstr>
      <vt:lpstr>Private-Key Cryptography</vt:lpstr>
      <vt:lpstr>Private-Key Cryptography</vt:lpstr>
      <vt:lpstr>Public-Key Cryptography</vt:lpstr>
      <vt:lpstr>Public-Key Cryptography</vt:lpstr>
      <vt:lpstr>Public-Key Cryptography</vt:lpstr>
      <vt:lpstr>Public-Key Cryptography</vt:lpstr>
      <vt:lpstr>Public-Key Cryptography</vt:lpstr>
      <vt:lpstr>Why Public-Key Cryptography?</vt:lpstr>
      <vt:lpstr>Public-Key Cryptography</vt:lpstr>
      <vt:lpstr>Public-Key Cryptography</vt:lpstr>
      <vt:lpstr>Public-Key Cryptography</vt:lpstr>
      <vt:lpstr>Public-Key Cryptography</vt:lpstr>
      <vt:lpstr>Public-Key Cryptography</vt:lpstr>
      <vt:lpstr>Public-Key Cryptography</vt:lpstr>
      <vt:lpstr>Public-Key Cryptography</vt:lpstr>
      <vt:lpstr>Public-Key Cryptography</vt:lpstr>
      <vt:lpstr>Public-Key Cryptography</vt:lpstr>
      <vt:lpstr>Public-Key Cryptography</vt:lpstr>
      <vt:lpstr>Public-Key Cryptography</vt:lpstr>
      <vt:lpstr>Public-Key Cryptography</vt:lpstr>
      <vt:lpstr>Symmetric vs Public-Key</vt:lpstr>
      <vt:lpstr>Revision  Lectures 1-15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Security and Encryption  (CSE348)</dc:title>
  <dc:creator>Basit</dc:creator>
  <cp:lastModifiedBy>NTS</cp:lastModifiedBy>
  <cp:revision>83</cp:revision>
  <dcterms:created xsi:type="dcterms:W3CDTF">2006-08-16T00:00:00Z</dcterms:created>
  <dcterms:modified xsi:type="dcterms:W3CDTF">2015-06-27T18:20:29Z</dcterms:modified>
</cp:coreProperties>
</file>