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21"/>
  </p:notesMasterIdLst>
  <p:sldIdLst>
    <p:sldId id="257" r:id="rId4"/>
    <p:sldId id="346" r:id="rId5"/>
    <p:sldId id="378" r:id="rId6"/>
    <p:sldId id="366" r:id="rId7"/>
    <p:sldId id="367" r:id="rId8"/>
    <p:sldId id="368" r:id="rId9"/>
    <p:sldId id="369" r:id="rId10"/>
    <p:sldId id="370" r:id="rId11"/>
    <p:sldId id="371" r:id="rId12"/>
    <p:sldId id="372" r:id="rId13"/>
    <p:sldId id="373" r:id="rId14"/>
    <p:sldId id="374" r:id="rId15"/>
    <p:sldId id="375" r:id="rId16"/>
    <p:sldId id="376" r:id="rId17"/>
    <p:sldId id="377" r:id="rId18"/>
    <p:sldId id="379" r:id="rId19"/>
    <p:sldId id="3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50" d="100"/>
          <a:sy n="50" d="100"/>
        </p:scale>
        <p:origin x="-126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11/15/2014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53968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Requirements Engineering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</a:p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CSE-305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858000" cy="990600"/>
          </a:xfrm>
        </p:spPr>
        <p:txBody>
          <a:bodyPr>
            <a:normAutofit fontScale="90000"/>
          </a:bodyPr>
          <a:lstStyle/>
          <a:p>
            <a:pPr algn="ctr">
              <a:spcAft>
                <a:spcPct val="50000"/>
              </a:spcAft>
            </a:pPr>
            <a:r>
              <a:rPr lang="en-GB" dirty="0" smtClean="0"/>
              <a:t>Requirements Engineering Process Tasks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Lecture-5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5109187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600" dirty="0" smtClean="0"/>
              <a:t>Software requirements engineering tasks</a:t>
            </a:r>
          </a:p>
          <a:p>
            <a:pPr lvl="1">
              <a:lnSpc>
                <a:spcPct val="90000"/>
              </a:lnSpc>
            </a:pPr>
            <a:r>
              <a:rPr lang="en-US" sz="2300" dirty="0" smtClean="0"/>
              <a:t>Inception</a:t>
            </a:r>
            <a:endParaRPr lang="en-US" sz="2300" dirty="0"/>
          </a:p>
          <a:p>
            <a:pPr lvl="1">
              <a:lnSpc>
                <a:spcPct val="90000"/>
              </a:lnSpc>
            </a:pPr>
            <a:r>
              <a:rPr lang="en-US" sz="2300" dirty="0"/>
              <a:t>Elicitation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Elaboration</a:t>
            </a:r>
          </a:p>
          <a:p>
            <a:pPr lvl="1">
              <a:lnSpc>
                <a:spcPct val="90000"/>
              </a:lnSpc>
            </a:pPr>
            <a:r>
              <a:rPr lang="en-US" sz="2300" dirty="0"/>
              <a:t>Negotiation</a:t>
            </a:r>
          </a:p>
          <a:p>
            <a:endParaRPr lang="en-US" sz="2300" dirty="0"/>
          </a:p>
        </p:txBody>
      </p:sp>
    </p:spTree>
    <p:extLst>
      <p:ext uri="{BB962C8B-B14F-4D97-AF65-F5344CB8AC3E}">
        <p14:creationId xmlns:p14="http://schemas.microsoft.com/office/powerpoint/2010/main" xmlns="" val="74893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Todays lecture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Negotiation</a:t>
            </a:r>
          </a:p>
          <a:p>
            <a:r>
              <a:rPr lang="en-US" dirty="0" smtClean="0"/>
              <a:t>Specification</a:t>
            </a:r>
          </a:p>
          <a:p>
            <a:r>
              <a:rPr lang="en-US" dirty="0" smtClean="0"/>
              <a:t>Validation</a:t>
            </a:r>
          </a:p>
          <a:p>
            <a:r>
              <a:rPr lang="en-US" dirty="0" smtClean="0"/>
              <a:t>Requirements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97726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Negotiation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19200"/>
            <a:ext cx="8077200" cy="5032987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During negotiation, the software engineer reconciles the conflicts between what the customer wants and what can be achieved given limited business resources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Requirements are ranked (i.e., prioritized) by the customers, users, and other stakeholders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Risks associated with each requirement are identified and analyzed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Rough guesses of development effort are made and used to assess the impact of each requirement on project cost and delivery time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Using an iterative approach, requirements are eliminated, combined and/or modified so that each party achieves some measure of satisfaction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124394439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553200" y="5334000"/>
            <a:ext cx="16764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562600" y="46482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85800" y="12192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Inception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524000" y="19050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514600" y="25908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505200" y="32766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Negotiation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495800" y="3962400"/>
            <a:ext cx="1447800" cy="457200"/>
          </a:xfrm>
          <a:prstGeom prst="rect">
            <a:avLst/>
          </a:prstGeom>
          <a:solidFill>
            <a:srgbClr val="CCFF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Specification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440216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Specification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A specification is the final work product produced by the requirements engineer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It is normally in the form of a software requirements specification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It serves as the foundation for subsequent software engineering activities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It describes the function and performance of a computer-based system and the constraints that will govern its development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It formalizes the informational, functional, and behavioral requirements of the proposed software in both a graphical and textual format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396755443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Typical Contents of a Software Requirements Specification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077200" cy="5109187"/>
          </a:xfrm>
        </p:spPr>
        <p:txBody>
          <a:bodyPr>
            <a:noAutofit/>
          </a:bodyPr>
          <a:lstStyle/>
          <a:p>
            <a:pPr>
              <a:lnSpc>
                <a:spcPct val="80000"/>
              </a:lnSpc>
            </a:pPr>
            <a:r>
              <a:rPr lang="en-US" sz="2500" dirty="0"/>
              <a:t>Requirements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Required states and modes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Software requirements grouped by capabilities (i.e., functions, objects)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Software external interface requirements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Software internal interface requirements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Software internal data requirements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Other software requirements (safety, security, privacy, environment, hardware, software, communications, quality, personnel, training, logistics, etc.)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Design and implementation constraints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223096731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Typical Contents of a Software Requirements Specification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295400"/>
            <a:ext cx="8077200" cy="42973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500" dirty="0"/>
              <a:t>Qualification provisions to ensure each requirement has been met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Demonstration, test, analysis, inspection, etc.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Requirements traceability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Trace back to the system or subsystem where each requirement applies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83538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705600" y="5410200"/>
            <a:ext cx="1600200" cy="533400"/>
          </a:xfrm>
          <a:prstGeom prst="rect">
            <a:avLst/>
          </a:prstGeom>
          <a:solidFill>
            <a:srgbClr val="FFCC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715000" y="4724400"/>
            <a:ext cx="1371600" cy="457200"/>
          </a:xfrm>
          <a:prstGeom prst="rect">
            <a:avLst/>
          </a:prstGeom>
          <a:solidFill>
            <a:srgbClr val="99CCFF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838200" y="12954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Inception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676400" y="19812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667000" y="26670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657600" y="33528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Negotiation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648200" y="40386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Specification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8296238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Validation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During validation, the work products produced as a result of requirements engineering are assessed for quality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specification is examined to ensure that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all software requirements have been stated unambiguously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inconsistencies, omissions, and errors have been detected and corrected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the work products conform to the standards established for the process, the project, and the product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The formal technical review serves as the primary requirements validation mechanism</a:t>
            </a:r>
          </a:p>
          <a:p>
            <a:pPr lvl="1">
              <a:lnSpc>
                <a:spcPct val="90000"/>
              </a:lnSpc>
            </a:pPr>
            <a:r>
              <a:rPr lang="en-US" sz="2400" dirty="0"/>
              <a:t>Members include software engineers, customers, users, and other stakeholders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306918927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to ask when Validating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500" dirty="0"/>
              <a:t>Is each requirement consistent with the overall objective for the system/product?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Have all requirements been specified at the proper level of abstraction? That is, do some requirements provide a level of technical detail that is inappropriate at this stage?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Is the requirement really necessary or does it represent an add-on feature that may not be essential to the objective of the system?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Is each requirement bounded and unambiguous?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Does each requirement have attribution? That is, is a source (generally, a specific individual) noted for each requirement?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27078252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Questions to ask when Validating Requirements</a:t>
            </a:r>
            <a:r>
              <a:rPr lang="en-US" sz="4000" dirty="0"/>
              <a:t>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500" dirty="0"/>
              <a:t>Do any requirements conflict with other requirements?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Is each requirement achievable in the technical environment that will house the system or product?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Is each requirement testable, once implemented?</a:t>
            </a:r>
          </a:p>
          <a:p>
            <a:pPr lvl="1">
              <a:lnSpc>
                <a:spcPct val="80000"/>
              </a:lnSpc>
            </a:pPr>
            <a:r>
              <a:rPr lang="en-US" sz="2500" dirty="0"/>
              <a:t>Approaches: Demonstration, actual test, analysis, or inspection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Does the requirements model properly reflect the information, function, and behavior of the system to be built?</a:t>
            </a:r>
          </a:p>
          <a:p>
            <a:pPr>
              <a:lnSpc>
                <a:spcPct val="80000"/>
              </a:lnSpc>
            </a:pPr>
            <a:r>
              <a:rPr lang="en-US" sz="2500" dirty="0"/>
              <a:t>Has the requirements model been “partitioned” in a way that exposes progressively more detailed information about the system?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100720770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58000" y="5410200"/>
            <a:ext cx="1600200" cy="5334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867400" y="47244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90600" y="12954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Inception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828800" y="19812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19400" y="26670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10000" y="33528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Negotiation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800600" y="40386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Specification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6886980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Requirements Management Task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n-US" sz="2500" dirty="0"/>
              <a:t>During requirements management, the project team performs a set of activities to identify, control, and track requirements and changes to the requirements at any time as the project proceeds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Each requirement is assigned a unique identifier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The requirements are then placed into one or more traceability tables 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These tables may be stored in a database that relate features, sources, dependencies, subsystems, and interfaces to the requirements</a:t>
            </a:r>
          </a:p>
          <a:p>
            <a:pPr>
              <a:lnSpc>
                <a:spcPct val="90000"/>
              </a:lnSpc>
            </a:pPr>
            <a:r>
              <a:rPr lang="en-US" sz="2500" dirty="0"/>
              <a:t>A requirements traceability table is also placed at the end of the software requirements specification</a:t>
            </a:r>
          </a:p>
          <a:p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xmlns="" val="151862106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Requirement tractability matrix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15</a:t>
            </a:fld>
            <a:endParaRPr lang="en-US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2371" y="2057400"/>
            <a:ext cx="7998229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Negotiation</a:t>
            </a:r>
          </a:p>
          <a:p>
            <a:r>
              <a:rPr lang="en-US" dirty="0" smtClean="0"/>
              <a:t>Specification</a:t>
            </a:r>
          </a:p>
          <a:p>
            <a:r>
              <a:rPr lang="en-US" dirty="0" smtClean="0"/>
              <a:t>Validation</a:t>
            </a:r>
          </a:p>
          <a:p>
            <a:r>
              <a:rPr lang="en-US" dirty="0" smtClean="0"/>
              <a:t>Requirements management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09120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6858000" y="5410200"/>
            <a:ext cx="1600200" cy="533400"/>
          </a:xfrm>
          <a:prstGeom prst="rect">
            <a:avLst/>
          </a:prstGeom>
          <a:solidFill>
            <a:srgbClr val="FFCC00"/>
          </a:solidFill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 dirty="0"/>
              <a:t>Requirements</a:t>
            </a:r>
          </a:p>
          <a:p>
            <a:r>
              <a:rPr lang="en-US" u="none" dirty="0"/>
              <a:t>Management</a:t>
            </a: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867400" y="4724400"/>
            <a:ext cx="1371600" cy="457200"/>
          </a:xfrm>
          <a:prstGeom prst="rect">
            <a:avLst/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Validation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990600" y="1295400"/>
            <a:ext cx="1371600" cy="457200"/>
          </a:xfrm>
          <a:prstGeom prst="rect">
            <a:avLst/>
          </a:prstGeom>
          <a:solidFill>
            <a:srgbClr val="FF99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Inception</a:t>
            </a: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828800" y="1981200"/>
            <a:ext cx="1371600" cy="457200"/>
          </a:xfrm>
          <a:prstGeom prst="rect">
            <a:avLst/>
          </a:prstGeom>
          <a:solidFill>
            <a:srgbClr val="FFCC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Elicitation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2819400" y="2667000"/>
            <a:ext cx="1371600" cy="4572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Elaboration</a:t>
            </a: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3810000" y="3352800"/>
            <a:ext cx="1371600" cy="457200"/>
          </a:xfrm>
          <a:prstGeom prst="rect">
            <a:avLst/>
          </a:prstGeom>
          <a:solidFill>
            <a:srgbClr val="CCFF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Negotiation</a:t>
            </a: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4800600" y="4038600"/>
            <a:ext cx="1371600" cy="4572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u="none"/>
              <a:t>Specification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649009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3011</TotalTime>
  <Words>713</Words>
  <Application>Microsoft Office PowerPoint</Application>
  <PresentationFormat>On-screen Show (4:3)</PresentationFormat>
  <Paragraphs>107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Origin</vt:lpstr>
      <vt:lpstr>2_Origin</vt:lpstr>
      <vt:lpstr>1_Origin</vt:lpstr>
      <vt:lpstr>Requirements Engineering Process Tasks </vt:lpstr>
      <vt:lpstr>Recap</vt:lpstr>
      <vt:lpstr>Todays lecture</vt:lpstr>
      <vt:lpstr>Negotiation Task</vt:lpstr>
      <vt:lpstr>Slide 5</vt:lpstr>
      <vt:lpstr>Specification Task</vt:lpstr>
      <vt:lpstr>Typical Contents of a Software Requirements Specification</vt:lpstr>
      <vt:lpstr>Typical Contents of a Software Requirements Specification</vt:lpstr>
      <vt:lpstr>Slide 9</vt:lpstr>
      <vt:lpstr>Validation Task</vt:lpstr>
      <vt:lpstr>Questions to ask when Validating Requirements</vt:lpstr>
      <vt:lpstr>Questions to ask when Validating Requirements (continued)</vt:lpstr>
      <vt:lpstr>Slide 13</vt:lpstr>
      <vt:lpstr>Requirements Management Task</vt:lpstr>
      <vt:lpstr>Requirement tractability matrix</vt:lpstr>
      <vt:lpstr>Summary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stdc_lp</cp:lastModifiedBy>
  <cp:revision>87</cp:revision>
  <dcterms:created xsi:type="dcterms:W3CDTF">2012-09-05T05:27:50Z</dcterms:created>
  <dcterms:modified xsi:type="dcterms:W3CDTF">2014-11-15T20:54:35Z</dcterms:modified>
</cp:coreProperties>
</file>