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ink/ink1.xml" ContentType="application/inkml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4" r:id="rId2"/>
    <p:sldMasterId id="2147483672" r:id="rId3"/>
  </p:sldMasterIdLst>
  <p:notesMasterIdLst>
    <p:notesMasterId r:id="rId30"/>
  </p:notesMasterIdLst>
  <p:sldIdLst>
    <p:sldId id="411" r:id="rId4"/>
    <p:sldId id="578" r:id="rId5"/>
    <p:sldId id="579" r:id="rId6"/>
    <p:sldId id="580" r:id="rId7"/>
    <p:sldId id="581" r:id="rId8"/>
    <p:sldId id="582" r:id="rId9"/>
    <p:sldId id="583" r:id="rId10"/>
    <p:sldId id="584" r:id="rId11"/>
    <p:sldId id="585" r:id="rId12"/>
    <p:sldId id="586" r:id="rId13"/>
    <p:sldId id="605" r:id="rId14"/>
    <p:sldId id="606" r:id="rId15"/>
    <p:sldId id="587" r:id="rId16"/>
    <p:sldId id="588" r:id="rId17"/>
    <p:sldId id="589" r:id="rId18"/>
    <p:sldId id="590" r:id="rId19"/>
    <p:sldId id="591" r:id="rId20"/>
    <p:sldId id="592" r:id="rId21"/>
    <p:sldId id="593" r:id="rId22"/>
    <p:sldId id="594" r:id="rId23"/>
    <p:sldId id="595" r:id="rId24"/>
    <p:sldId id="596" r:id="rId25"/>
    <p:sldId id="597" r:id="rId26"/>
    <p:sldId id="599" r:id="rId27"/>
    <p:sldId id="602" r:id="rId28"/>
    <p:sldId id="60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00" autoAdjust="0"/>
  </p:normalViewPr>
  <p:slideViewPr>
    <p:cSldViewPr>
      <p:cViewPr varScale="1">
        <p:scale>
          <a:sx n="63" d="100"/>
          <a:sy n="63" d="100"/>
        </p:scale>
        <p:origin x="-15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in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00" units="1/in"/>
        </inkml:channelProperties>
      </inkml:inkSource>
      <inkml:timestamp xml:id="ts0" timeString="2015-01-01T08:26:37.36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 22,'0'0'5,"0"0"-2,0 0 0,0 0 0,0 0 0,0 0-1,0 0-1,0-1 0,4-1-2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4DCCB-EE02-4BA4-96F8-214A24D2B51B}" type="datetimeFigureOut">
              <a:rPr lang="en-US" smtClean="0"/>
              <a:pPr/>
              <a:t>03/01/2015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D50B0-D53F-4459-8D78-0CE7DA0980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52040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http://www.comsats.org.pk/images/images_r01_c01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 baseline="0">
                <a:solidFill>
                  <a:schemeClr val="tx1"/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Lecture-1</a:t>
            </a:r>
            <a:endParaRPr kumimoji="0"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Requirements Engineering</a:t>
            </a:r>
          </a:p>
          <a:p>
            <a:endParaRPr lang="en-US" dirty="0"/>
          </a:p>
        </p:txBody>
      </p:sp>
      <p:sp>
        <p:nvSpPr>
          <p:cNvPr id="21" name="Rectangle 20"/>
          <p:cNvSpPr/>
          <p:nvPr userDrawn="1"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 userDrawn="1"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 userDrawn="1"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pic>
        <p:nvPicPr>
          <p:cNvPr id="11265" name="Picture 1" descr="http://www.comsats.org.pk/images/images_r01_c01.jpg"/>
          <p:cNvPicPr>
            <a:picLocks noChangeAspect="1" noChangeArrowheads="1"/>
          </p:cNvPicPr>
          <p:nvPr userDrawn="1"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0" y="0"/>
            <a:ext cx="914400" cy="952500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 userDrawn="1"/>
        </p:nvSpPr>
        <p:spPr>
          <a:xfrm>
            <a:off x="990600" y="228600"/>
            <a:ext cx="768992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2400" b="1" u="sng" kern="120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+mj-ea"/>
                <a:cs typeface="+mj-cs"/>
              </a:rPr>
              <a:t>COMSATS Institute of Information Technology</a:t>
            </a:r>
            <a:endParaRPr lang="en-US" sz="2400" b="1" u="sng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914400" y="1752600"/>
            <a:ext cx="7315200" cy="17373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914400" y="1752600"/>
            <a:ext cx="228600" cy="1752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Title 7"/>
          <p:cNvSpPr txBox="1">
            <a:spLocks/>
          </p:cNvSpPr>
          <p:nvPr userDrawn="1"/>
        </p:nvSpPr>
        <p:spPr>
          <a:xfrm>
            <a:off x="1219200" y="2133600"/>
            <a:ext cx="6858000" cy="1371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Requirements Engineering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3733800"/>
            <a:ext cx="6858000" cy="990600"/>
          </a:xfrm>
        </p:spPr>
        <p:txBody>
          <a:bodyPr>
            <a:normAutofit/>
          </a:bodyPr>
          <a:lstStyle/>
          <a:p>
            <a:pPr marL="0" indent="0">
              <a:spcAft>
                <a:spcPct val="50000"/>
              </a:spcAft>
            </a:pPr>
            <a:r>
              <a:rPr lang="en-GB" dirty="0" smtClean="0"/>
              <a:t>	Course overview</a:t>
            </a:r>
            <a:endParaRPr lang="en-GB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Lecture-32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Topics covered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en-US" dirty="0" smtClean="0">
                <a:cs typeface="+mn-cs"/>
              </a:rPr>
              <a:t>Requirement engineering</a:t>
            </a:r>
          </a:p>
          <a:p>
            <a:pPr>
              <a:defRPr/>
            </a:pPr>
            <a:r>
              <a:rPr lang="en-US" dirty="0" smtClean="0"/>
              <a:t>Requirement engineering process</a:t>
            </a:r>
          </a:p>
          <a:p>
            <a:pPr lvl="1">
              <a:defRPr/>
            </a:pPr>
            <a:r>
              <a:rPr lang="en-US" dirty="0" smtClean="0">
                <a:cs typeface="+mn-cs"/>
              </a:rPr>
              <a:t>Requirement engineering process tasks</a:t>
            </a:r>
          </a:p>
          <a:p>
            <a:pPr>
              <a:defRPr/>
            </a:pPr>
            <a:r>
              <a:rPr lang="en-US" dirty="0" smtClean="0"/>
              <a:t>Requirement engineering sub processes</a:t>
            </a:r>
          </a:p>
          <a:p>
            <a:pPr>
              <a:defRPr/>
            </a:pPr>
            <a:r>
              <a:rPr lang="en-US" dirty="0" smtClean="0">
                <a:cs typeface="+mn-cs"/>
              </a:rPr>
              <a:t>Inception process</a:t>
            </a:r>
          </a:p>
          <a:p>
            <a:pPr>
              <a:defRPr/>
            </a:pPr>
            <a:r>
              <a:rPr lang="en-US" dirty="0" smtClean="0"/>
              <a:t>Elicitation process</a:t>
            </a:r>
          </a:p>
          <a:p>
            <a:pPr lvl="1">
              <a:defRPr/>
            </a:pPr>
            <a:r>
              <a:rPr lang="en-US" dirty="0" smtClean="0"/>
              <a:t>Elicitation techniques</a:t>
            </a:r>
          </a:p>
          <a:p>
            <a:pPr>
              <a:defRPr/>
            </a:pPr>
            <a:r>
              <a:rPr lang="en-US" dirty="0" smtClean="0">
                <a:cs typeface="+mn-cs"/>
              </a:rPr>
              <a:t>Elaboration process</a:t>
            </a:r>
          </a:p>
          <a:p>
            <a:pPr lvl="1">
              <a:defRPr/>
            </a:pPr>
            <a:r>
              <a:rPr lang="en-US" dirty="0" smtClean="0"/>
              <a:t>Elaboration approaches</a:t>
            </a:r>
          </a:p>
          <a:p>
            <a:pPr lvl="1">
              <a:defRPr/>
            </a:pPr>
            <a:r>
              <a:rPr lang="en-US" dirty="0" smtClean="0">
                <a:cs typeface="+mn-cs"/>
              </a:rPr>
              <a:t>Object oriented approach</a:t>
            </a:r>
          </a:p>
          <a:p>
            <a:pPr lvl="1">
              <a:defRPr/>
            </a:pPr>
            <a:r>
              <a:rPr lang="en-US" dirty="0" smtClean="0"/>
              <a:t>Structured </a:t>
            </a:r>
            <a:r>
              <a:rPr lang="en-US" dirty="0" smtClean="0"/>
              <a:t>approach</a:t>
            </a:r>
            <a:endParaRPr lang="en-US" dirty="0" smtClean="0">
              <a:cs typeface="+mn-cs"/>
            </a:endParaRPr>
          </a:p>
          <a:p>
            <a:pPr>
              <a:defRPr/>
            </a:pPr>
            <a:r>
              <a:rPr lang="en-US" dirty="0" smtClean="0"/>
              <a:t>Negotiation process</a:t>
            </a:r>
          </a:p>
          <a:p>
            <a:pPr lvl="1">
              <a:defRPr/>
            </a:pPr>
            <a:r>
              <a:rPr lang="en-US" dirty="0" smtClean="0"/>
              <a:t>Requirement prioritization</a:t>
            </a:r>
          </a:p>
          <a:p>
            <a:pPr>
              <a:defRPr/>
            </a:pPr>
            <a:r>
              <a:rPr lang="en-US" dirty="0" smtClean="0">
                <a:cs typeface="+mn-cs"/>
              </a:rPr>
              <a:t>Specification process</a:t>
            </a:r>
          </a:p>
          <a:p>
            <a:pPr lvl="1">
              <a:defRPr/>
            </a:pPr>
            <a:r>
              <a:rPr lang="en-US" dirty="0" smtClean="0"/>
              <a:t>Deriving functional requirements</a:t>
            </a:r>
          </a:p>
          <a:p>
            <a:pPr lvl="1">
              <a:defRPr/>
            </a:pPr>
            <a:r>
              <a:rPr lang="en-US" dirty="0" smtClean="0"/>
              <a:t>Specifying functional requirements</a:t>
            </a:r>
          </a:p>
          <a:p>
            <a:pPr lvl="1">
              <a:defRPr/>
            </a:pPr>
            <a:r>
              <a:rPr lang="en-US" dirty="0" smtClean="0">
                <a:cs typeface="+mn-cs"/>
              </a:rPr>
              <a:t>Deriving non functional requirements</a:t>
            </a:r>
          </a:p>
          <a:p>
            <a:pPr lvl="1">
              <a:defRPr/>
            </a:pPr>
            <a:r>
              <a:rPr lang="en-US" smtClean="0">
                <a:cs typeface="+mn-cs"/>
              </a:rPr>
              <a:t>Specifying </a:t>
            </a:r>
            <a:r>
              <a:rPr lang="en-US" smtClean="0">
                <a:cs typeface="+mn-cs"/>
              </a:rPr>
              <a:t>non </a:t>
            </a:r>
            <a:r>
              <a:rPr lang="en-US" dirty="0" smtClean="0">
                <a:cs typeface="+mn-cs"/>
              </a:rPr>
              <a:t>function requirements</a:t>
            </a:r>
          </a:p>
        </p:txBody>
      </p:sp>
      <mc:AlternateContent xmlns:mc="http://schemas.openxmlformats.org/markup-compatibility/2006">
        <mc:Choice xmlns:p14="http://schemas.microsoft.com/office/powerpoint/2010/main" xmlns="" Requires="p14">
          <p:contentPart p14:bwMode="auto" r:id="rId2">
            <p14:nvContentPartPr>
              <p14:cNvPr id="605190" name="Ink 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578725" y="5629275"/>
              <a:ext cx="1588" cy="1588"/>
            </p14:xfrm>
          </p:contentPart>
        </mc:Choice>
        <mc:Fallback>
          <p:pic>
            <p:nvPicPr>
              <p:cNvPr id="605190" name="Ink 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76184" y="5626099"/>
                <a:ext cx="6670" cy="79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172136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Validation </a:t>
            </a:r>
            <a:r>
              <a:rPr lang="en-US" dirty="0" smtClean="0"/>
              <a:t>process</a:t>
            </a:r>
          </a:p>
          <a:p>
            <a:pPr lvl="1">
              <a:defRPr/>
            </a:pPr>
            <a:r>
              <a:rPr lang="en-US" dirty="0" smtClean="0"/>
              <a:t>Validation techniques</a:t>
            </a:r>
            <a:endParaRPr lang="en-US" dirty="0"/>
          </a:p>
          <a:p>
            <a:pPr>
              <a:defRPr/>
            </a:pPr>
            <a:r>
              <a:rPr lang="en-US" dirty="0"/>
              <a:t>Requirements </a:t>
            </a:r>
            <a:r>
              <a:rPr lang="en-US" dirty="0" smtClean="0"/>
              <a:t>Management</a:t>
            </a:r>
          </a:p>
          <a:p>
            <a:pPr lvl="1">
              <a:defRPr/>
            </a:pPr>
            <a:r>
              <a:rPr lang="en-US" dirty="0" smtClean="0"/>
              <a:t>Change management stages</a:t>
            </a:r>
          </a:p>
          <a:p>
            <a:pPr lvl="1">
              <a:defRPr/>
            </a:pPr>
            <a:r>
              <a:rPr lang="en-US" dirty="0" smtClean="0"/>
              <a:t>Change analysis and costing process</a:t>
            </a:r>
          </a:p>
          <a:p>
            <a:pPr lvl="1">
              <a:defRPr/>
            </a:pPr>
            <a:r>
              <a:rPr lang="en-US" dirty="0" smtClean="0"/>
              <a:t>Traceability</a:t>
            </a:r>
            <a:endParaRPr lang="en-US" dirty="0"/>
          </a:p>
          <a:p>
            <a:r>
              <a:rPr lang="en-US" dirty="0" smtClean="0"/>
              <a:t>Requirement engineering in agile methods</a:t>
            </a:r>
          </a:p>
          <a:p>
            <a:pPr lvl="1"/>
            <a:r>
              <a:rPr lang="en-US" dirty="0" smtClean="0"/>
              <a:t>Principles of agile methods</a:t>
            </a:r>
          </a:p>
          <a:p>
            <a:pPr lvl="1"/>
            <a:r>
              <a:rPr lang="en-US" dirty="0" smtClean="0"/>
              <a:t>Basis of requirements engineering in agile</a:t>
            </a:r>
          </a:p>
          <a:p>
            <a:r>
              <a:rPr lang="en-US" dirty="0" smtClean="0"/>
              <a:t>Methods for requirement engineering</a:t>
            </a:r>
          </a:p>
          <a:p>
            <a:pPr lvl="1"/>
            <a:r>
              <a:rPr lang="en-US" dirty="0" smtClean="0"/>
              <a:t>Formal methods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690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 </a:t>
            </a:r>
            <a:r>
              <a:rPr lang="en-US" dirty="0" err="1" smtClean="0"/>
              <a:t>engieering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079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 engineering process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979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Inception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369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Elicitation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785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Elicitation techniques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388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Elaboration process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364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Object-oriented approach for analysis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207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055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623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Structured approach for analysis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423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Negotiation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477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 prioritization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786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Specification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37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Specifying non functional requirements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486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1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 techniques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478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management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083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management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609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Role of traceability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093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Requirements engineering in agile methods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910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for requirement engineering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473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methods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033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Best of luck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541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3974</TotalTime>
  <Words>162</Words>
  <Application>Microsoft Office PowerPoint</Application>
  <PresentationFormat>On-screen Show (4:3)</PresentationFormat>
  <Paragraphs>76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Origin</vt:lpstr>
      <vt:lpstr>2_Origin</vt:lpstr>
      <vt:lpstr>1_Origin</vt:lpstr>
      <vt:lpstr> Course overview</vt:lpstr>
      <vt:lpstr>Topics covered</vt:lpstr>
      <vt:lpstr>Slide 3</vt:lpstr>
      <vt:lpstr>Requirement engieering</vt:lpstr>
      <vt:lpstr>Requirement engineering process</vt:lpstr>
      <vt:lpstr>Inception</vt:lpstr>
      <vt:lpstr>Elicitation</vt:lpstr>
      <vt:lpstr>Elicitation techniques</vt:lpstr>
      <vt:lpstr>Elaboration process</vt:lpstr>
      <vt:lpstr>Object-oriented approach for analysis</vt:lpstr>
      <vt:lpstr>Slide 11</vt:lpstr>
      <vt:lpstr>Slide 12</vt:lpstr>
      <vt:lpstr>Structured approach for analysis</vt:lpstr>
      <vt:lpstr>Negotiation</vt:lpstr>
      <vt:lpstr>Requirement prioritization</vt:lpstr>
      <vt:lpstr>Specification</vt:lpstr>
      <vt:lpstr>Specifying non functional requirements</vt:lpstr>
      <vt:lpstr>Validation</vt:lpstr>
      <vt:lpstr>Validation techniques</vt:lpstr>
      <vt:lpstr>Requirements management</vt:lpstr>
      <vt:lpstr>Change management</vt:lpstr>
      <vt:lpstr>Role of traceability</vt:lpstr>
      <vt:lpstr>Requirements engineering in agile methods</vt:lpstr>
      <vt:lpstr>Methods for requirement engineering</vt:lpstr>
      <vt:lpstr>Formal methods</vt:lpstr>
      <vt:lpstr>Best of luck 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Atique</dc:creator>
  <cp:lastModifiedBy>NTS</cp:lastModifiedBy>
  <cp:revision>144</cp:revision>
  <dcterms:created xsi:type="dcterms:W3CDTF">2012-09-05T05:27:50Z</dcterms:created>
  <dcterms:modified xsi:type="dcterms:W3CDTF">2015-01-03T08:57:14Z</dcterms:modified>
</cp:coreProperties>
</file>