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30"/>
  </p:notesMasterIdLst>
  <p:sldIdLst>
    <p:sldId id="411" r:id="rId4"/>
    <p:sldId id="578" r:id="rId5"/>
    <p:sldId id="580" r:id="rId6"/>
    <p:sldId id="581" r:id="rId7"/>
    <p:sldId id="582" r:id="rId8"/>
    <p:sldId id="579" r:id="rId9"/>
    <p:sldId id="584" r:id="rId10"/>
    <p:sldId id="585" r:id="rId11"/>
    <p:sldId id="586" r:id="rId12"/>
    <p:sldId id="587" r:id="rId13"/>
    <p:sldId id="588" r:id="rId14"/>
    <p:sldId id="589" r:id="rId15"/>
    <p:sldId id="590" r:id="rId16"/>
    <p:sldId id="591" r:id="rId17"/>
    <p:sldId id="592" r:id="rId18"/>
    <p:sldId id="593" r:id="rId19"/>
    <p:sldId id="594" r:id="rId20"/>
    <p:sldId id="595" r:id="rId21"/>
    <p:sldId id="596" r:id="rId22"/>
    <p:sldId id="606" r:id="rId23"/>
    <p:sldId id="598" r:id="rId24"/>
    <p:sldId id="599" r:id="rId25"/>
    <p:sldId id="600" r:id="rId26"/>
    <p:sldId id="601" r:id="rId27"/>
    <p:sldId id="604" r:id="rId28"/>
    <p:sldId id="60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00" autoAdjust="0"/>
  </p:normalViewPr>
  <p:slideViewPr>
    <p:cSldViewPr>
      <p:cViewPr varScale="1">
        <p:scale>
          <a:sx n="64" d="100"/>
          <a:sy n="64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02/01/2015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204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Lecture-1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 userDrawn="1"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 fontScale="90000"/>
          </a:bodyPr>
          <a:lstStyle/>
          <a:p>
            <a:pPr marL="0" indent="0">
              <a:spcAft>
                <a:spcPct val="50000"/>
              </a:spcAft>
            </a:pPr>
            <a:r>
              <a:rPr lang="en-GB" dirty="0" smtClean="0"/>
              <a:t>	Methods for Requirements Engineering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Lecture-31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Recap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sz="2400" dirty="0" smtClean="0">
                <a:cs typeface="+mn-cs"/>
              </a:rPr>
              <a:t>No ideal requirements method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System models can be considerably enriched by combining different techniques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Data-flow model is based on the notion that systems can be modelled as a set of interacting functions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The object-oriented approach is based on the notion that systems can be modelled as a set of interacting objects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Formal methods are based on mathematical principles and are intended to achieve a high degree of confidence that a system will conform to its specifications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36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Library Management System Using Structured Method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Library Management System using Object Oriented Method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Library Management System using Formal Method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Formal methods for requirement engineering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we need formal methods?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Current methods of software development involves only combination of diagrams, text, tables etc.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No methods are used to test the correctness of the end result in each of stages of software development for e.g. requirement specification, design etc.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This may lead to contradictions, ambiguities,  incompleteness, vagueness etc.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This may not be a good option for safety-critical or mission critical systems, where failure may have high price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Formal methods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Formal methods are </a:t>
            </a:r>
            <a:r>
              <a:rPr lang="en-US" sz="2400" i="1" smtClean="0"/>
              <a:t>mathematically based</a:t>
            </a:r>
            <a:r>
              <a:rPr lang="en-US" sz="240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They are an attempt to deal with contradictions, ambiguities, vagueness, incomplete statements, and mixed levels of abstraction.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They are most valuable for systems which have: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safety concerns (e.g., airplane systems, medical devices)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security concerns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Formal Methods Concepts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400" b="1" smtClean="0"/>
              <a:t>Formal Specification Methods</a:t>
            </a:r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H="1">
            <a:off x="1905000" y="2895600"/>
            <a:ext cx="1219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3505200" y="2895600"/>
            <a:ext cx="457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>
            <a:off x="4800600" y="2895600"/>
            <a:ext cx="6096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7" name="Line 8"/>
          <p:cNvSpPr>
            <a:spLocks noChangeShapeType="1"/>
          </p:cNvSpPr>
          <p:nvPr/>
        </p:nvSpPr>
        <p:spPr bwMode="auto">
          <a:xfrm>
            <a:off x="6096000" y="2895600"/>
            <a:ext cx="9906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914400" y="4572000"/>
            <a:ext cx="1905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Formal 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 b="1"/>
              <a:t>specification</a:t>
            </a:r>
          </a:p>
          <a:p>
            <a:pPr eaLnBrk="0" hangingPunct="0">
              <a:spcBef>
                <a:spcPct val="50000"/>
              </a:spcBef>
            </a:pPr>
            <a:endParaRPr lang="en-US" sz="2000"/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3048000" y="4572000"/>
            <a:ext cx="1219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Formal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 b="1"/>
              <a:t>Proofs</a:t>
            </a:r>
          </a:p>
          <a:p>
            <a:pPr eaLnBrk="0" hangingPunct="0">
              <a:spcBef>
                <a:spcPct val="50000"/>
              </a:spcBef>
            </a:pPr>
            <a:endParaRPr lang="en-US" sz="2000"/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4953000" y="4572000"/>
            <a:ext cx="1447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Model checking</a:t>
            </a:r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6705600" y="4648200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/>
              <a:t>Abstraction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33400"/>
            <a:ext cx="7924800" cy="838200"/>
          </a:xfrm>
        </p:spPr>
        <p:txBody>
          <a:bodyPr/>
          <a:lstStyle/>
          <a:p>
            <a:pPr eaLnBrk="1" hangingPunct="1"/>
            <a:r>
              <a:rPr lang="en-US" sz="2800" b="1" smtClean="0"/>
              <a:t>Formal Specification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The translation of non-mathematical description (diagrams, table, natural language) into a formal specification language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It represents a concise description of high-level behavior and properties of a system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Well-defined language semantics support formal deduction about the 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Type of Formal Specifications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Model Oriented: Construct a model of the system behavior using mathematical objects like sets, sequences etc.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State charts, Z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Petri Nets, Automata theoretic models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Property Oriented: Use a set of necessary properties to describe system behavior, such as axioms, rules etc.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Algebraic semantics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Temporal logic models.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Formal Proofs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Proof is an essential part of specification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Proofs are constructed as a series of small steps, each of which is justified using a small set of rules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Proofs can be done manually, but usually constructed with some automated assistance</a:t>
            </a:r>
          </a:p>
          <a:p>
            <a:pPr eaLnBrk="1" hangingPunct="1">
              <a:buFont typeface="Wingdings" pitchFamily="2" charset="2"/>
              <a:buChar char="§"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Model Checking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09600" y="1295400"/>
            <a:ext cx="7693025" cy="4191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A technique  relies on building a finite model of a system and checking that a desired property holds in that model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Two general approaches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temporal model checking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automaton model  checking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Use model checkers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SMV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609600"/>
            <a:ext cx="7924800" cy="838200"/>
          </a:xfrm>
        </p:spPr>
        <p:txBody>
          <a:bodyPr/>
          <a:lstStyle/>
          <a:p>
            <a:pPr eaLnBrk="1" hangingPunct="1"/>
            <a:r>
              <a:rPr lang="en-US" sz="2800" b="1" smtClean="0"/>
              <a:t>Abstraction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Representation of the program using a smaller model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Allows you to focus on the most important central properties and characteristics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2000" smtClean="0"/>
              <a:t>Getting the right level of abstraction is very important in a specification.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Formal methods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Formal methods can be used to: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Mathematically PROVE correctness of a system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Reduce faults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Formal methods can provide: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program specification:  define program is supposed to do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program verification: PROVE program does what the specification says it will do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/>
              <a:t>automated theorem proving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smtClean="0"/>
              <a:t>model checking:  exhaustively check all possible “states” of the model that has been developed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/>
              <a:t>"Ten Commandments" of formal methods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600" b="1" smtClean="0"/>
              <a:t>Choose the appropriate notation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Formalize but don't over-formalize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Estimate costs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Have a formal methods "guru" on call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Do not abandon traditional development methods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Document sufficiently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Don't compromise quality standards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Do not be dogmatic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Test, test, test, ….</a:t>
            </a:r>
          </a:p>
          <a:p>
            <a:pPr eaLnBrk="1" hangingPunct="1">
              <a:lnSpc>
                <a:spcPct val="80000"/>
              </a:lnSpc>
            </a:pPr>
            <a:endParaRPr lang="en-US" sz="1600" b="1" smtClean="0"/>
          </a:p>
          <a:p>
            <a:pPr eaLnBrk="1" hangingPunct="1">
              <a:lnSpc>
                <a:spcPct val="80000"/>
              </a:lnSpc>
            </a:pPr>
            <a:r>
              <a:rPr lang="en-US" sz="1600" b="1" smtClean="0"/>
              <a:t>Reuse</a:t>
            </a:r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definitions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u="sng" smtClean="0"/>
              <a:t>State</a:t>
            </a:r>
            <a:r>
              <a:rPr lang="en-US" sz="2800" b="1" smtClean="0"/>
              <a:t>: </a:t>
            </a:r>
            <a:r>
              <a:rPr lang="en-US" sz="2400" smtClean="0"/>
              <a:t>A state is the stored data that a system accesses and alter.</a:t>
            </a:r>
          </a:p>
          <a:p>
            <a:pPr eaLnBrk="1" hangingPunct="1">
              <a:lnSpc>
                <a:spcPct val="90000"/>
              </a:lnSpc>
            </a:pPr>
            <a:endParaRPr lang="en-US" sz="2800" b="1" u="sng" smtClean="0"/>
          </a:p>
          <a:p>
            <a:pPr eaLnBrk="1" hangingPunct="1">
              <a:lnSpc>
                <a:spcPct val="90000"/>
              </a:lnSpc>
            </a:pPr>
            <a:r>
              <a:rPr lang="en-US" sz="2800" b="1" u="sng" smtClean="0"/>
              <a:t>Data Invariant</a:t>
            </a:r>
            <a:r>
              <a:rPr lang="en-US" sz="2800" b="1" smtClean="0"/>
              <a:t>: </a:t>
            </a:r>
            <a:r>
              <a:rPr lang="en-US" sz="2400" smtClean="0"/>
              <a:t>A data invariant is a condition that is true throughout the execution of the system that contains a collection of data. E.g. maximum number elements in any system, duplication not allowed in a system.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definitions (cont…)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u="sng" smtClean="0"/>
              <a:t>Operation</a:t>
            </a:r>
            <a:r>
              <a:rPr lang="en-US" sz="2800" b="1" smtClean="0"/>
              <a:t> </a:t>
            </a:r>
            <a:r>
              <a:rPr lang="en-US" sz="2400" smtClean="0"/>
              <a:t>is</a:t>
            </a:r>
            <a:r>
              <a:rPr lang="en-US" sz="2800" b="1" smtClean="0"/>
              <a:t> </a:t>
            </a:r>
            <a:r>
              <a:rPr lang="en-US" sz="2400" smtClean="0"/>
              <a:t>defined as action that takes place in a system and reads or writes data to a state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It is associated with two type of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smtClean="0"/>
              <a:t>Precondition</a:t>
            </a:r>
            <a:r>
              <a:rPr lang="en-US" sz="2000" smtClean="0"/>
              <a:t> defines whether the operation is valid or not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i="1" smtClean="0"/>
              <a:t>Postcondition </a:t>
            </a:r>
            <a:r>
              <a:rPr lang="en-US" sz="2000" smtClean="0"/>
              <a:t>defines what happens when an operation has completed its action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Example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u="sng" smtClean="0"/>
              <a:t>Block Handler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 common part of any operating system which handles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smtClean="0"/>
              <a:t>	memory blocks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Provides free blocks of memory to new created files and regains blocks when file is removed.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It keeps tracks of free blocks or the unused blocks and the used blocks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Whenever a block is freed, it is added to the queue of unused blocks and similarly whenever a block is needed first block from the queue of unused bock is given for use.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u="sng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8153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“Block Handler”</a:t>
            </a:r>
          </a:p>
          <a:p>
            <a:pPr eaLnBrk="0" hangingPunct="0"/>
            <a:endParaRPr lang="en-US" sz="2400">
              <a:latin typeface="Times New Roman" pitchFamily="18" charset="0"/>
            </a:endParaRPr>
          </a:p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52600" y="2438400"/>
            <a:ext cx="13716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1 3 4 6 9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91200" y="2514600"/>
            <a:ext cx="13716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2 5 7 8 10 </a:t>
            </a:r>
          </a:p>
          <a:p>
            <a:pPr algn="ctr" eaLnBrk="0" hangingPunct="0"/>
            <a:r>
              <a:rPr lang="en-US"/>
              <a:t>11 12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981200" y="5029200"/>
            <a:ext cx="10668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2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429000" y="5029200"/>
            <a:ext cx="10668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5 8 11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800600" y="5029200"/>
            <a:ext cx="10668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/>
              <a:t>7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2667000" y="3505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2438400" y="43434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2438400" y="4343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3886200" y="4343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V="1">
            <a:off x="5334000" y="4343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5986463" y="3629025"/>
            <a:ext cx="903287" cy="1658938"/>
          </a:xfrm>
          <a:custGeom>
            <a:avLst/>
            <a:gdLst>
              <a:gd name="T0" fmla="*/ 708025 w 569"/>
              <a:gd name="T1" fmla="*/ 0 h 1045"/>
              <a:gd name="T2" fmla="*/ 762000 w 569"/>
              <a:gd name="T3" fmla="*/ 53975 h 1045"/>
              <a:gd name="T4" fmla="*/ 844550 w 569"/>
              <a:gd name="T5" fmla="*/ 180975 h 1045"/>
              <a:gd name="T6" fmla="*/ 871537 w 569"/>
              <a:gd name="T7" fmla="*/ 261938 h 1045"/>
              <a:gd name="T8" fmla="*/ 889000 w 569"/>
              <a:gd name="T9" fmla="*/ 417513 h 1045"/>
              <a:gd name="T10" fmla="*/ 835025 w 569"/>
              <a:gd name="T11" fmla="*/ 842963 h 1045"/>
              <a:gd name="T12" fmla="*/ 698500 w 569"/>
              <a:gd name="T13" fmla="*/ 1079500 h 1045"/>
              <a:gd name="T14" fmla="*/ 517525 w 569"/>
              <a:gd name="T15" fmla="*/ 1306513 h 1045"/>
              <a:gd name="T16" fmla="*/ 317500 w 569"/>
              <a:gd name="T17" fmla="*/ 1541463 h 1045"/>
              <a:gd name="T18" fmla="*/ 146050 w 569"/>
              <a:gd name="T19" fmla="*/ 1604963 h 1045"/>
              <a:gd name="T20" fmla="*/ 28575 w 569"/>
              <a:gd name="T21" fmla="*/ 1651000 h 1045"/>
              <a:gd name="T22" fmla="*/ 0 w 569"/>
              <a:gd name="T23" fmla="*/ 1658938 h 104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69" h="1045">
                <a:moveTo>
                  <a:pt x="446" y="0"/>
                </a:moveTo>
                <a:cubicBezTo>
                  <a:pt x="457" y="11"/>
                  <a:pt x="470" y="21"/>
                  <a:pt x="480" y="34"/>
                </a:cubicBezTo>
                <a:cubicBezTo>
                  <a:pt x="499" y="59"/>
                  <a:pt x="532" y="114"/>
                  <a:pt x="532" y="114"/>
                </a:cubicBezTo>
                <a:cubicBezTo>
                  <a:pt x="538" y="131"/>
                  <a:pt x="546" y="147"/>
                  <a:pt x="549" y="165"/>
                </a:cubicBezTo>
                <a:cubicBezTo>
                  <a:pt x="555" y="197"/>
                  <a:pt x="560" y="263"/>
                  <a:pt x="560" y="263"/>
                </a:cubicBezTo>
                <a:cubicBezTo>
                  <a:pt x="557" y="359"/>
                  <a:pt x="569" y="446"/>
                  <a:pt x="526" y="531"/>
                </a:cubicBezTo>
                <a:cubicBezTo>
                  <a:pt x="511" y="603"/>
                  <a:pt x="474" y="619"/>
                  <a:pt x="440" y="680"/>
                </a:cubicBezTo>
                <a:cubicBezTo>
                  <a:pt x="409" y="736"/>
                  <a:pt x="367" y="776"/>
                  <a:pt x="326" y="823"/>
                </a:cubicBezTo>
                <a:cubicBezTo>
                  <a:pt x="289" y="865"/>
                  <a:pt x="247" y="935"/>
                  <a:pt x="200" y="971"/>
                </a:cubicBezTo>
                <a:cubicBezTo>
                  <a:pt x="164" y="999"/>
                  <a:pt x="134" y="998"/>
                  <a:pt x="92" y="1011"/>
                </a:cubicBezTo>
                <a:cubicBezTo>
                  <a:pt x="22" y="1033"/>
                  <a:pt x="70" y="1021"/>
                  <a:pt x="18" y="1040"/>
                </a:cubicBezTo>
                <a:cubicBezTo>
                  <a:pt x="12" y="1042"/>
                  <a:pt x="0" y="1045"/>
                  <a:pt x="0" y="10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33400" y="2514600"/>
            <a:ext cx="1066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/>
              <a:t>Unused</a:t>
            </a:r>
          </a:p>
          <a:p>
            <a:pPr eaLnBrk="0" hangingPunct="0"/>
            <a:r>
              <a:rPr lang="en-US"/>
              <a:t>(free)</a:t>
            </a:r>
          </a:p>
          <a:p>
            <a:pPr eaLnBrk="0" hangingPunct="0"/>
            <a:r>
              <a:rPr lang="en-US"/>
              <a:t> blocks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362200" y="5715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Queued for entry into Unused</a:t>
            </a: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7010400" y="3886200"/>
            <a:ext cx="10668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Blocks released to queue when files deleted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7086600" y="1828800"/>
            <a:ext cx="106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Used blocks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Can we identify the states?</a:t>
            </a:r>
          </a:p>
          <a:p>
            <a:pPr eaLnBrk="1" hangingPunct="1"/>
            <a:r>
              <a:rPr lang="en-US" smtClean="0"/>
              <a:t>What are the data invariants?</a:t>
            </a:r>
          </a:p>
          <a:p>
            <a:pPr eaLnBrk="1" hangingPunct="1"/>
            <a:r>
              <a:rPr lang="en-US" smtClean="0"/>
              <a:t>What are the operations?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collection of used blocks</a:t>
            </a:r>
          </a:p>
          <a:p>
            <a:pPr eaLnBrk="1" hangingPunct="1"/>
            <a:r>
              <a:rPr lang="en-US" smtClean="0"/>
              <a:t>The collection of free blocks</a:t>
            </a:r>
          </a:p>
          <a:p>
            <a:pPr eaLnBrk="1" hangingPunct="1"/>
            <a:r>
              <a:rPr lang="en-US" smtClean="0"/>
              <a:t>The queue of returned blocks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 invariants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No block will be marked as both unused and used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All the sets of blocks held in the queue will be subsets of the collection of currently used blocks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No elements of the queue will contain the same block umbers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collection of used blocks and blocks that are unused will be the total collection of blocks that make up files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collection of unused blocks will have no duplicate block numbers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collection of used blocks will have no duplication block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Operations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Adding </a:t>
            </a:r>
          </a:p>
          <a:p>
            <a:pPr eaLnBrk="1" hangingPunct="1"/>
            <a:r>
              <a:rPr lang="en-US" smtClean="0"/>
              <a:t>Removing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3400" y="1143000"/>
            <a:ext cx="815340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Z specification:</a:t>
            </a:r>
          </a:p>
          <a:p>
            <a:pPr eaLnBrk="0" hangingPunct="0"/>
            <a:endParaRPr lang="en-US" sz="2400" dirty="0">
              <a:latin typeface="Times New Roman" pitchFamily="18" charset="0"/>
            </a:endParaRPr>
          </a:p>
          <a:p>
            <a:pPr eaLnBrk="0" hangingPunct="0"/>
            <a:r>
              <a:rPr lang="en-US" sz="2400" dirty="0">
                <a:latin typeface="Times New Roman" pitchFamily="18" charset="0"/>
              </a:rPr>
              <a:t>-------</a:t>
            </a:r>
            <a:r>
              <a:rPr lang="en-US" sz="2400" dirty="0" err="1">
                <a:latin typeface="Times New Roman" pitchFamily="18" charset="0"/>
              </a:rPr>
              <a:t>BlockHandler</a:t>
            </a:r>
            <a:r>
              <a:rPr lang="en-US" sz="2400" dirty="0">
                <a:latin typeface="Times New Roman" pitchFamily="18" charset="0"/>
              </a:rPr>
              <a:t>----------------------</a:t>
            </a:r>
          </a:p>
          <a:p>
            <a:pPr eaLnBrk="0" hangingPunct="0"/>
            <a:r>
              <a:rPr lang="en-US" sz="2400" dirty="0">
                <a:latin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</a:rPr>
              <a:t>used,free</a:t>
            </a:r>
            <a:r>
              <a:rPr lang="en-US" sz="2400" dirty="0">
                <a:latin typeface="Times New Roman" pitchFamily="18" charset="0"/>
              </a:rPr>
              <a:t>: </a:t>
            </a:r>
            <a:r>
              <a:rPr lang="en-US" sz="2400" dirty="0">
                <a:latin typeface="Symbol" pitchFamily="18" charset="2"/>
                <a:sym typeface="Symbol" pitchFamily="18" charset="2"/>
              </a:rPr>
              <a:t> 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BLOCKS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: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seq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 P BLOCKS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-----------------------------------------------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used  free =  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used  free =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AllBlocks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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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: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dom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3600" b="1" baseline="30000" dirty="0">
                <a:latin typeface="Times New Roman" pitchFamily="18" charset="0"/>
                <a:sym typeface="Symbol" pitchFamily="18" charset="2"/>
              </a:rPr>
              <a:t>.</a:t>
            </a:r>
            <a:r>
              <a:rPr lang="en-US" sz="36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 used 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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i,j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: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dom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b="1" baseline="30000" dirty="0">
                <a:latin typeface="Times New Roman" pitchFamily="18" charset="0"/>
                <a:sym typeface="Symbol" pitchFamily="18" charset="2"/>
              </a:rPr>
              <a:t>.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 j  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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j = 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819400" y="2362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733800" y="2743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429000" y="152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set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2895600" y="1828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791200" y="35052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contained in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705600" y="4038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and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477000" y="4800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implies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343400" y="37338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“then”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371600" y="5791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in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676400" y="61722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intersection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28600" y="6110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for all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410200" y="57912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empty set</a:t>
            </a: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 flipV="1">
            <a:off x="5715000" y="5257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2971800" y="5334000"/>
            <a:ext cx="457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V="1">
            <a:off x="457200" y="4953000"/>
            <a:ext cx="228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flipH="1" flipV="1">
            <a:off x="1295400" y="49530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H="1">
            <a:off x="3429000" y="40386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H="1" flipV="1">
            <a:off x="4648200" y="4876800"/>
            <a:ext cx="1905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H="1">
            <a:off x="6477000" y="42672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>
            <a:off x="5486400" y="38100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76200" y="23622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intersection</a:t>
            </a: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152400" y="2819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union</a:t>
            </a: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5562600" y="29718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/>
              <a:t>sequence</a:t>
            </a: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 flipV="1">
            <a:off x="3429000" y="2971800"/>
            <a:ext cx="2209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762000" y="3124200"/>
            <a:ext cx="533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1219200" y="26670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2" name="Group 30"/>
          <p:cNvGrpSpPr>
            <a:grpSpLocks/>
          </p:cNvGrpSpPr>
          <p:nvPr/>
        </p:nvGrpSpPr>
        <p:grpSpPr bwMode="auto">
          <a:xfrm>
            <a:off x="5410200" y="762000"/>
            <a:ext cx="3505200" cy="1676400"/>
            <a:chOff x="1104" y="1536"/>
            <a:chExt cx="3408" cy="1968"/>
          </a:xfrm>
        </p:grpSpPr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1104" y="1536"/>
              <a:ext cx="864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1 3 4 6 9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3648" y="1584"/>
              <a:ext cx="864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1400"/>
                <a:t>2 5 7 8 10 </a:t>
              </a:r>
            </a:p>
            <a:p>
              <a:pPr algn="ctr" eaLnBrk="0" hangingPunct="0"/>
              <a:r>
                <a:rPr lang="en-US" sz="1400"/>
                <a:t>11 12</a:t>
              </a:r>
              <a:endParaRPr lang="en-US" sz="1400">
                <a:latin typeface="Times New Roman" pitchFamily="18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1248" y="3168"/>
              <a:ext cx="672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2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2160" y="3168"/>
              <a:ext cx="672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5 8 11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024" y="3168"/>
              <a:ext cx="672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7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V="1">
              <a:off x="1680" y="2208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1536" y="2736"/>
              <a:ext cx="18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 flipV="1">
              <a:off x="1536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 flipV="1">
              <a:off x="2448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 flipV="1">
              <a:off x="3360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3771" y="2286"/>
              <a:ext cx="569" cy="1045"/>
            </a:xfrm>
            <a:custGeom>
              <a:avLst/>
              <a:gdLst>
                <a:gd name="T0" fmla="*/ 446 w 569"/>
                <a:gd name="T1" fmla="*/ 0 h 1045"/>
                <a:gd name="T2" fmla="*/ 480 w 569"/>
                <a:gd name="T3" fmla="*/ 34 h 1045"/>
                <a:gd name="T4" fmla="*/ 532 w 569"/>
                <a:gd name="T5" fmla="*/ 114 h 1045"/>
                <a:gd name="T6" fmla="*/ 549 w 569"/>
                <a:gd name="T7" fmla="*/ 165 h 1045"/>
                <a:gd name="T8" fmla="*/ 560 w 569"/>
                <a:gd name="T9" fmla="*/ 263 h 1045"/>
                <a:gd name="T10" fmla="*/ 526 w 569"/>
                <a:gd name="T11" fmla="*/ 531 h 1045"/>
                <a:gd name="T12" fmla="*/ 440 w 569"/>
                <a:gd name="T13" fmla="*/ 680 h 1045"/>
                <a:gd name="T14" fmla="*/ 326 w 569"/>
                <a:gd name="T15" fmla="*/ 823 h 1045"/>
                <a:gd name="T16" fmla="*/ 200 w 569"/>
                <a:gd name="T17" fmla="*/ 971 h 1045"/>
                <a:gd name="T18" fmla="*/ 92 w 569"/>
                <a:gd name="T19" fmla="*/ 1011 h 1045"/>
                <a:gd name="T20" fmla="*/ 18 w 569"/>
                <a:gd name="T21" fmla="*/ 1040 h 1045"/>
                <a:gd name="T22" fmla="*/ 0 w 569"/>
                <a:gd name="T23" fmla="*/ 1045 h 10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69" h="1045">
                  <a:moveTo>
                    <a:pt x="446" y="0"/>
                  </a:moveTo>
                  <a:cubicBezTo>
                    <a:pt x="457" y="11"/>
                    <a:pt x="470" y="21"/>
                    <a:pt x="480" y="34"/>
                  </a:cubicBezTo>
                  <a:cubicBezTo>
                    <a:pt x="499" y="59"/>
                    <a:pt x="532" y="114"/>
                    <a:pt x="532" y="114"/>
                  </a:cubicBezTo>
                  <a:cubicBezTo>
                    <a:pt x="538" y="131"/>
                    <a:pt x="546" y="147"/>
                    <a:pt x="549" y="165"/>
                  </a:cubicBezTo>
                  <a:cubicBezTo>
                    <a:pt x="555" y="197"/>
                    <a:pt x="560" y="263"/>
                    <a:pt x="560" y="263"/>
                  </a:cubicBezTo>
                  <a:cubicBezTo>
                    <a:pt x="557" y="359"/>
                    <a:pt x="569" y="446"/>
                    <a:pt x="526" y="531"/>
                  </a:cubicBezTo>
                  <a:cubicBezTo>
                    <a:pt x="511" y="603"/>
                    <a:pt x="474" y="619"/>
                    <a:pt x="440" y="680"/>
                  </a:cubicBezTo>
                  <a:cubicBezTo>
                    <a:pt x="409" y="736"/>
                    <a:pt x="367" y="776"/>
                    <a:pt x="326" y="823"/>
                  </a:cubicBezTo>
                  <a:cubicBezTo>
                    <a:pt x="289" y="865"/>
                    <a:pt x="247" y="935"/>
                    <a:pt x="200" y="971"/>
                  </a:cubicBezTo>
                  <a:cubicBezTo>
                    <a:pt x="164" y="999"/>
                    <a:pt x="134" y="998"/>
                    <a:pt x="92" y="1011"/>
                  </a:cubicBezTo>
                  <a:cubicBezTo>
                    <a:pt x="22" y="1033"/>
                    <a:pt x="70" y="1021"/>
                    <a:pt x="18" y="1040"/>
                  </a:cubicBezTo>
                  <a:cubicBezTo>
                    <a:pt x="12" y="1042"/>
                    <a:pt x="0" y="1045"/>
                    <a:pt x="0" y="104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590800" y="0"/>
            <a:ext cx="6400800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dirty="0">
                <a:latin typeface="Times New Roman" pitchFamily="18" charset="0"/>
              </a:rPr>
              <a:t>---------</a:t>
            </a:r>
            <a:r>
              <a:rPr lang="en-US" sz="2400" dirty="0" err="1">
                <a:latin typeface="Times New Roman" pitchFamily="18" charset="0"/>
              </a:rPr>
              <a:t>RemoveBlock</a:t>
            </a:r>
            <a:r>
              <a:rPr lang="en-US" sz="2400" dirty="0">
                <a:latin typeface="Times New Roman" pitchFamily="18" charset="0"/>
              </a:rPr>
              <a:t>--------------------------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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BlockHandler</a:t>
            </a:r>
            <a:endParaRPr lang="en-US" sz="2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-----------------------------------------------------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#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&gt; 0,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used’ = used \ head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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free’ = free  head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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’ = tail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endParaRPr lang="en-US" sz="2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------------------------------------------------------</a:t>
            </a:r>
          </a:p>
          <a:p>
            <a:pPr eaLnBrk="0" hangingPunct="0"/>
            <a:endParaRPr lang="en-US" sz="2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en-US" sz="2400" dirty="0">
                <a:latin typeface="Times New Roman" pitchFamily="18" charset="0"/>
              </a:rPr>
              <a:t>---------</a:t>
            </a:r>
            <a:r>
              <a:rPr lang="en-US" sz="2400" dirty="0" err="1">
                <a:latin typeface="Times New Roman" pitchFamily="18" charset="0"/>
              </a:rPr>
              <a:t>AddBlock</a:t>
            </a:r>
            <a:r>
              <a:rPr lang="en-US" sz="2400" dirty="0">
                <a:latin typeface="Times New Roman" pitchFamily="18" charset="0"/>
              </a:rPr>
              <a:t>-------------------------------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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BlockHandler</a:t>
            </a:r>
            <a:endParaRPr lang="en-US" sz="2400" dirty="0">
              <a:latin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Ablocks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? : BLOCKS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-----------------------------------------------------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Ablocks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?  used,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used’ = used 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free’ = free 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	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’ = 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BlockQueue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  ^ (</a:t>
            </a:r>
            <a:r>
              <a:rPr lang="en-US" sz="2400" dirty="0" err="1">
                <a:latin typeface="Times New Roman" pitchFamily="18" charset="0"/>
                <a:sym typeface="Symbol" pitchFamily="18" charset="2"/>
              </a:rPr>
              <a:t>Ablocks</a:t>
            </a:r>
            <a:r>
              <a:rPr lang="en-US" sz="2400" dirty="0">
                <a:latin typeface="Times New Roman" pitchFamily="18" charset="0"/>
                <a:sym typeface="Symbol" pitchFamily="18" charset="2"/>
              </a:rPr>
              <a:t>?)</a:t>
            </a:r>
          </a:p>
          <a:p>
            <a:pPr eaLnBrk="0" hangingPunct="0"/>
            <a:r>
              <a:rPr lang="en-US" sz="2400" dirty="0">
                <a:latin typeface="Times New Roman" pitchFamily="18" charset="0"/>
                <a:sym typeface="Symbol" pitchFamily="18" charset="2"/>
              </a:rPr>
              <a:t>------------------------------------------------------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228600" y="1295400"/>
            <a:ext cx="2971800" cy="1219200"/>
            <a:chOff x="1104" y="1536"/>
            <a:chExt cx="3408" cy="1968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104" y="1536"/>
              <a:ext cx="864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1 3 4 6 9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648" y="1584"/>
              <a:ext cx="864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1400"/>
                <a:t>2 5 7 8 10 </a:t>
              </a:r>
            </a:p>
            <a:p>
              <a:pPr algn="ctr" eaLnBrk="0" hangingPunct="0"/>
              <a:r>
                <a:rPr lang="en-US" sz="1400"/>
                <a:t>11 12</a:t>
              </a:r>
              <a:endParaRPr lang="en-US" sz="1400">
                <a:latin typeface="Times New Roman" pitchFamily="18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248" y="3168"/>
              <a:ext cx="672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2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160" y="3168"/>
              <a:ext cx="672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5 8 11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024" y="3168"/>
              <a:ext cx="672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/>
                <a:t>7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1680" y="2208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536" y="2736"/>
              <a:ext cx="18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1536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2448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3360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771" y="2286"/>
              <a:ext cx="569" cy="1045"/>
            </a:xfrm>
            <a:custGeom>
              <a:avLst/>
              <a:gdLst>
                <a:gd name="T0" fmla="*/ 446 w 569"/>
                <a:gd name="T1" fmla="*/ 0 h 1045"/>
                <a:gd name="T2" fmla="*/ 480 w 569"/>
                <a:gd name="T3" fmla="*/ 34 h 1045"/>
                <a:gd name="T4" fmla="*/ 532 w 569"/>
                <a:gd name="T5" fmla="*/ 114 h 1045"/>
                <a:gd name="T6" fmla="*/ 549 w 569"/>
                <a:gd name="T7" fmla="*/ 165 h 1045"/>
                <a:gd name="T8" fmla="*/ 560 w 569"/>
                <a:gd name="T9" fmla="*/ 263 h 1045"/>
                <a:gd name="T10" fmla="*/ 526 w 569"/>
                <a:gd name="T11" fmla="*/ 531 h 1045"/>
                <a:gd name="T12" fmla="*/ 440 w 569"/>
                <a:gd name="T13" fmla="*/ 680 h 1045"/>
                <a:gd name="T14" fmla="*/ 326 w 569"/>
                <a:gd name="T15" fmla="*/ 823 h 1045"/>
                <a:gd name="T16" fmla="*/ 200 w 569"/>
                <a:gd name="T17" fmla="*/ 971 h 1045"/>
                <a:gd name="T18" fmla="*/ 92 w 569"/>
                <a:gd name="T19" fmla="*/ 1011 h 1045"/>
                <a:gd name="T20" fmla="*/ 18 w 569"/>
                <a:gd name="T21" fmla="*/ 1040 h 1045"/>
                <a:gd name="T22" fmla="*/ 0 w 569"/>
                <a:gd name="T23" fmla="*/ 1045 h 10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69" h="1045">
                  <a:moveTo>
                    <a:pt x="446" y="0"/>
                  </a:moveTo>
                  <a:cubicBezTo>
                    <a:pt x="457" y="11"/>
                    <a:pt x="470" y="21"/>
                    <a:pt x="480" y="34"/>
                  </a:cubicBezTo>
                  <a:cubicBezTo>
                    <a:pt x="499" y="59"/>
                    <a:pt x="532" y="114"/>
                    <a:pt x="532" y="114"/>
                  </a:cubicBezTo>
                  <a:cubicBezTo>
                    <a:pt x="538" y="131"/>
                    <a:pt x="546" y="147"/>
                    <a:pt x="549" y="165"/>
                  </a:cubicBezTo>
                  <a:cubicBezTo>
                    <a:pt x="555" y="197"/>
                    <a:pt x="560" y="263"/>
                    <a:pt x="560" y="263"/>
                  </a:cubicBezTo>
                  <a:cubicBezTo>
                    <a:pt x="557" y="359"/>
                    <a:pt x="569" y="446"/>
                    <a:pt x="526" y="531"/>
                  </a:cubicBezTo>
                  <a:cubicBezTo>
                    <a:pt x="511" y="603"/>
                    <a:pt x="474" y="619"/>
                    <a:pt x="440" y="680"/>
                  </a:cubicBezTo>
                  <a:cubicBezTo>
                    <a:pt x="409" y="736"/>
                    <a:pt x="367" y="776"/>
                    <a:pt x="326" y="823"/>
                  </a:cubicBezTo>
                  <a:cubicBezTo>
                    <a:pt x="289" y="865"/>
                    <a:pt x="247" y="935"/>
                    <a:pt x="200" y="971"/>
                  </a:cubicBezTo>
                  <a:cubicBezTo>
                    <a:pt x="164" y="999"/>
                    <a:pt x="134" y="998"/>
                    <a:pt x="92" y="1011"/>
                  </a:cubicBezTo>
                  <a:cubicBezTo>
                    <a:pt x="22" y="1033"/>
                    <a:pt x="70" y="1021"/>
                    <a:pt x="18" y="1040"/>
                  </a:cubicBezTo>
                  <a:cubicBezTo>
                    <a:pt x="12" y="1042"/>
                    <a:pt x="0" y="1045"/>
                    <a:pt x="0" y="104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3733</TotalTime>
  <Words>934</Words>
  <Application>Microsoft Office PowerPoint</Application>
  <PresentationFormat>On-screen Show (4:3)</PresentationFormat>
  <Paragraphs>199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Origin</vt:lpstr>
      <vt:lpstr>2_Origin</vt:lpstr>
      <vt:lpstr>1_Origin</vt:lpstr>
      <vt:lpstr> Methods for Requirements Engineering</vt:lpstr>
      <vt:lpstr>Recap</vt:lpstr>
      <vt:lpstr>Library Management System Using Structured Method</vt:lpstr>
      <vt:lpstr>Library Management System using Object Oriented Method</vt:lpstr>
      <vt:lpstr>Library Management System using Formal Method</vt:lpstr>
      <vt:lpstr>Today’s lecture</vt:lpstr>
      <vt:lpstr>Why we need formal methods?</vt:lpstr>
      <vt:lpstr>Formal methods</vt:lpstr>
      <vt:lpstr>Formal Methods Concepts</vt:lpstr>
      <vt:lpstr>Formal Specification</vt:lpstr>
      <vt:lpstr>Type of Formal Specifications</vt:lpstr>
      <vt:lpstr>Formal Proofs</vt:lpstr>
      <vt:lpstr>Model Checking</vt:lpstr>
      <vt:lpstr>Abstraction</vt:lpstr>
      <vt:lpstr>Formal methods</vt:lpstr>
      <vt:lpstr>"Ten Commandments" of formal methods </vt:lpstr>
      <vt:lpstr>Some definitions</vt:lpstr>
      <vt:lpstr>Some definitions (cont…)</vt:lpstr>
      <vt:lpstr>Example</vt:lpstr>
      <vt:lpstr>Slide 20</vt:lpstr>
      <vt:lpstr>Slide 21</vt:lpstr>
      <vt:lpstr>States</vt:lpstr>
      <vt:lpstr>Data invariants</vt:lpstr>
      <vt:lpstr>Operations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138</cp:revision>
  <dcterms:created xsi:type="dcterms:W3CDTF">2012-09-05T05:27:50Z</dcterms:created>
  <dcterms:modified xsi:type="dcterms:W3CDTF">2015-01-02T07:12:07Z</dcterms:modified>
</cp:coreProperties>
</file>