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  <p:sldMasterId id="2147483672" r:id="rId3"/>
  </p:sldMasterIdLst>
  <p:notesMasterIdLst>
    <p:notesMasterId r:id="rId45"/>
  </p:notesMasterIdLst>
  <p:sldIdLst>
    <p:sldId id="411" r:id="rId4"/>
    <p:sldId id="580" r:id="rId5"/>
    <p:sldId id="581" r:id="rId6"/>
    <p:sldId id="541" r:id="rId7"/>
    <p:sldId id="542" r:id="rId8"/>
    <p:sldId id="543" r:id="rId9"/>
    <p:sldId id="544" r:id="rId10"/>
    <p:sldId id="545" r:id="rId11"/>
    <p:sldId id="546" r:id="rId12"/>
    <p:sldId id="547" r:id="rId13"/>
    <p:sldId id="548" r:id="rId14"/>
    <p:sldId id="549" r:id="rId15"/>
    <p:sldId id="550" r:id="rId16"/>
    <p:sldId id="551" r:id="rId17"/>
    <p:sldId id="552" r:id="rId18"/>
    <p:sldId id="553" r:id="rId19"/>
    <p:sldId id="554" r:id="rId20"/>
    <p:sldId id="555" r:id="rId21"/>
    <p:sldId id="556" r:id="rId22"/>
    <p:sldId id="557" r:id="rId23"/>
    <p:sldId id="558" r:id="rId24"/>
    <p:sldId id="559" r:id="rId25"/>
    <p:sldId id="560" r:id="rId26"/>
    <p:sldId id="561" r:id="rId27"/>
    <p:sldId id="562" r:id="rId28"/>
    <p:sldId id="563" r:id="rId29"/>
    <p:sldId id="564" r:id="rId30"/>
    <p:sldId id="565" r:id="rId31"/>
    <p:sldId id="566" r:id="rId32"/>
    <p:sldId id="567" r:id="rId33"/>
    <p:sldId id="568" r:id="rId34"/>
    <p:sldId id="569" r:id="rId35"/>
    <p:sldId id="570" r:id="rId36"/>
    <p:sldId id="571" r:id="rId37"/>
    <p:sldId id="572" r:id="rId38"/>
    <p:sldId id="573" r:id="rId39"/>
    <p:sldId id="574" r:id="rId40"/>
    <p:sldId id="575" r:id="rId41"/>
    <p:sldId id="576" r:id="rId42"/>
    <p:sldId id="577" r:id="rId43"/>
    <p:sldId id="57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00" autoAdjust="0"/>
  </p:normalViewPr>
  <p:slideViewPr>
    <p:cSldViewPr>
      <p:cViewPr varScale="1">
        <p:scale>
          <a:sx n="64" d="100"/>
          <a:sy n="64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DCCB-EE02-4BA4-96F8-214A24D2B51B}" type="datetimeFigureOut">
              <a:rPr lang="en-US" smtClean="0"/>
              <a:pPr/>
              <a:t>01/01/2015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50B0-D53F-4459-8D78-0CE7DA098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52040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http://www.comsats.org.pk/images/images_r01_c01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Atique Ahmad </a:t>
            </a:r>
            <a:r>
              <a:rPr kumimoji="0" lang="en-US" dirty="0" err="1" smtClean="0"/>
              <a:t>Zafar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Lecture-1</a:t>
            </a:r>
            <a:endParaRPr kumimoji="0"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Requirements Engineering</a:t>
            </a:r>
          </a:p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pic>
        <p:nvPicPr>
          <p:cNvPr id="11265" name="Picture 1" descr="http://www.comsats.org.pk/images/images_r01_c01.jpg"/>
          <p:cNvPicPr>
            <a:picLocks noChangeAspect="1" noChangeArrowheads="1"/>
          </p:cNvPicPr>
          <p:nvPr userDrawn="1"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0"/>
            <a:ext cx="914400" cy="9525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 userDrawn="1"/>
        </p:nvSpPr>
        <p:spPr>
          <a:xfrm>
            <a:off x="990600" y="228600"/>
            <a:ext cx="768992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2400" b="1" u="sng" kern="12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rPr>
              <a:t>COMSATS Institute of Information Technology</a:t>
            </a:r>
            <a:endParaRPr lang="en-US" sz="2400" b="1" u="sng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914400" y="1752600"/>
            <a:ext cx="7315200" cy="17373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14400" y="1752600"/>
            <a:ext cx="228600" cy="1752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itle 7"/>
          <p:cNvSpPr txBox="1">
            <a:spLocks/>
          </p:cNvSpPr>
          <p:nvPr userDrawn="1"/>
        </p:nvSpPr>
        <p:spPr>
          <a:xfrm>
            <a:off x="1219200" y="2133600"/>
            <a:ext cx="6858000" cy="1371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Requirements Engineering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3733800"/>
            <a:ext cx="6858000" cy="990600"/>
          </a:xfrm>
        </p:spPr>
        <p:txBody>
          <a:bodyPr>
            <a:normAutofit fontScale="90000"/>
          </a:bodyPr>
          <a:lstStyle/>
          <a:p>
            <a:pPr marL="0" indent="0">
              <a:spcAft>
                <a:spcPct val="50000"/>
              </a:spcAft>
            </a:pPr>
            <a:r>
              <a:rPr lang="en-GB" dirty="0" smtClean="0"/>
              <a:t>	</a:t>
            </a:r>
            <a:r>
              <a:rPr lang="en-GB" dirty="0" smtClean="0"/>
              <a:t>Methods for </a:t>
            </a:r>
            <a:r>
              <a:rPr lang="en-GB" dirty="0" smtClean="0"/>
              <a:t>Requirements Engineering</a:t>
            </a: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Lecture-30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Requirement Engineering in AMs</a:t>
            </a:r>
          </a:p>
          <a:p>
            <a:pPr lvl="1"/>
            <a:r>
              <a:rPr lang="en-US" dirty="0" smtClean="0"/>
              <a:t>XP</a:t>
            </a:r>
          </a:p>
          <a:p>
            <a:pPr lvl="2"/>
            <a:r>
              <a:rPr lang="en-US" dirty="0" smtClean="0"/>
              <a:t>Customer involvement</a:t>
            </a:r>
          </a:p>
          <a:p>
            <a:pPr lvl="2"/>
            <a:r>
              <a:rPr lang="en-US" dirty="0" smtClean="0"/>
              <a:t>Requirement scenarios</a:t>
            </a:r>
          </a:p>
          <a:p>
            <a:pPr lvl="2"/>
            <a:r>
              <a:rPr lang="en-US" dirty="0" smtClean="0"/>
              <a:t>Changes/Refactoring</a:t>
            </a:r>
          </a:p>
          <a:p>
            <a:pPr lvl="2"/>
            <a:r>
              <a:rPr lang="en-US" dirty="0" smtClean="0"/>
              <a:t>Testing</a:t>
            </a:r>
          </a:p>
          <a:p>
            <a:r>
              <a:rPr lang="en-US" dirty="0" smtClean="0"/>
              <a:t>Requirement methods</a:t>
            </a:r>
          </a:p>
          <a:p>
            <a:pPr lvl="1"/>
            <a:r>
              <a:rPr lang="en-US" dirty="0" smtClean="0"/>
              <a:t>System models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Methods for requirement engineering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Class definition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An implementation of an object type</a:t>
            </a:r>
          </a:p>
          <a:p>
            <a:pPr lvl="1">
              <a:defRPr/>
            </a:pPr>
            <a:r>
              <a:rPr lang="en-GB" dirty="0" smtClean="0"/>
              <a:t>The object type Bank Customer refers to a class of bank customers</a:t>
            </a:r>
          </a:p>
          <a:p>
            <a:pPr>
              <a:defRPr/>
            </a:pPr>
            <a:r>
              <a:rPr lang="en-GB" dirty="0" smtClean="0"/>
              <a:t> Objects that share common attributes and operations</a:t>
            </a:r>
          </a:p>
          <a:p>
            <a:pPr lvl="1">
              <a:defRPr/>
            </a:pPr>
            <a:r>
              <a:rPr lang="en-GB" dirty="0" smtClean="0"/>
              <a:t> An object is an instance of a class</a:t>
            </a:r>
          </a:p>
          <a:p>
            <a:pPr lvl="1">
              <a:defRPr/>
            </a:pPr>
            <a:r>
              <a:rPr lang="en-GB" dirty="0" smtClean="0"/>
              <a:t> For example, if </a:t>
            </a:r>
            <a:r>
              <a:rPr lang="en-GB" altLang="en-US" dirty="0" smtClean="0"/>
              <a:t>“</a:t>
            </a:r>
            <a:r>
              <a:rPr lang="en-GB" dirty="0" smtClean="0"/>
              <a:t>John Smith</a:t>
            </a:r>
            <a:r>
              <a:rPr lang="en-GB" altLang="en-US" dirty="0" smtClean="0"/>
              <a:t>”</a:t>
            </a:r>
            <a:r>
              <a:rPr lang="en-GB" dirty="0" smtClean="0"/>
              <a:t> is a bank customer, then bank customer is the class and </a:t>
            </a:r>
            <a:r>
              <a:rPr lang="en-GB" altLang="en-US" dirty="0" smtClean="0"/>
              <a:t>“</a:t>
            </a:r>
            <a:r>
              <a:rPr lang="en-GB" dirty="0" smtClean="0"/>
              <a:t>John Smith</a:t>
            </a:r>
            <a:r>
              <a:rPr lang="en-GB" altLang="en-US" dirty="0" smtClean="0"/>
              <a:t>”</a:t>
            </a:r>
            <a:r>
              <a:rPr lang="en-GB" dirty="0" smtClean="0"/>
              <a:t> is an instance of the bank customer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74640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Operations and methods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 smtClean="0">
                <a:cs typeface="+mn-cs"/>
              </a:rPr>
              <a:t>Used to read and manipulate the data of an object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Reference only the data structures of that object type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To access the data structures of another object, objects must send messages to that object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Methods specify the way in which operations are encoded in software</a:t>
            </a:r>
          </a:p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518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Encapsulation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cs typeface="+mn-cs"/>
              </a:rPr>
              <a:t>Packaging together of data and operations that manipulate the data 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Details of how the operation is performed hidden from user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Prevents the unauthorised access of an object</a:t>
            </a:r>
            <a:r>
              <a:rPr lang="en-GB" altLang="en-US" dirty="0" smtClean="0">
                <a:cs typeface="+mn-cs"/>
              </a:rPr>
              <a:t>’</a:t>
            </a:r>
            <a:r>
              <a:rPr lang="en-GB" dirty="0" smtClean="0">
                <a:cs typeface="+mn-cs"/>
              </a:rPr>
              <a:t>s data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179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Inheritance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cs typeface="+mn-cs"/>
              </a:rPr>
              <a:t>Objects at a lower level in class hierarchy inherit the operations and attributes of their  parent(s)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 Objects are able to incorporate data and/or operations specific to themselves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 Inherits data from more than one parent is called multiple inheritance.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395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Illustration of object concepts</a:t>
            </a:r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250541"/>
            <a:ext cx="6443663" cy="4978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19936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Messages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Objects communicate by sending messages</a:t>
            </a:r>
          </a:p>
          <a:p>
            <a:pPr>
              <a:defRPr/>
            </a:pPr>
            <a:r>
              <a:rPr lang="en-GB" dirty="0" smtClean="0"/>
              <a:t>Message comprises:</a:t>
            </a:r>
          </a:p>
          <a:p>
            <a:pPr lvl="1">
              <a:defRPr/>
            </a:pPr>
            <a:r>
              <a:rPr lang="en-GB" dirty="0" smtClean="0"/>
              <a:t>Name of receiver object</a:t>
            </a:r>
          </a:p>
          <a:p>
            <a:pPr lvl="1">
              <a:defRPr/>
            </a:pPr>
            <a:r>
              <a:rPr lang="en-GB" dirty="0" smtClean="0"/>
              <a:t>Operation to be invoked</a:t>
            </a:r>
          </a:p>
          <a:p>
            <a:pPr lvl="1">
              <a:defRPr/>
            </a:pPr>
            <a:r>
              <a:rPr lang="en-GB" dirty="0" smtClean="0"/>
              <a:t>Optional set of parameters</a:t>
            </a:r>
          </a:p>
          <a:p>
            <a:pPr>
              <a:defRPr/>
            </a:pPr>
            <a:r>
              <a:rPr lang="en-GB" dirty="0" smtClean="0"/>
              <a:t> When an object receives a message it causes an operation to be invoked</a:t>
            </a:r>
          </a:p>
          <a:p>
            <a:pPr>
              <a:defRPr/>
            </a:pPr>
            <a:r>
              <a:rPr lang="en-GB" dirty="0" smtClean="0"/>
              <a:t> The operation performs the appropriate method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66858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Message passing</a:t>
            </a:r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219200"/>
            <a:ext cx="6196013" cy="4874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7506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Object modelling - Library example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82000" cy="44196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GB" sz="2400" dirty="0" smtClean="0"/>
              <a:t>A library system is intended to provide its users with the ability to automate the process of:</a:t>
            </a:r>
            <a:endParaRPr lang="en-GB" dirty="0" smtClean="0"/>
          </a:p>
          <a:p>
            <a:pPr lvl="1">
              <a:defRPr/>
            </a:pPr>
            <a:r>
              <a:rPr lang="en-GB" dirty="0" smtClean="0"/>
              <a:t> Acquiring library items</a:t>
            </a:r>
          </a:p>
          <a:p>
            <a:pPr lvl="1">
              <a:defRPr/>
            </a:pPr>
            <a:r>
              <a:rPr lang="en-GB" dirty="0" smtClean="0"/>
              <a:t>Cataloguing library items</a:t>
            </a:r>
          </a:p>
          <a:p>
            <a:pPr lvl="1">
              <a:defRPr/>
            </a:pPr>
            <a:r>
              <a:rPr lang="en-GB" dirty="0" smtClean="0"/>
              <a:t>Browsing library items</a:t>
            </a:r>
          </a:p>
          <a:p>
            <a:pPr lvl="1">
              <a:defRPr/>
            </a:pPr>
            <a:r>
              <a:rPr lang="en-GB" dirty="0" smtClean="0"/>
              <a:t>Loaning library items</a:t>
            </a:r>
          </a:p>
          <a:p>
            <a:pPr>
              <a:defRPr/>
            </a:pPr>
            <a:r>
              <a:rPr lang="en-GB" sz="2400" dirty="0" smtClean="0"/>
              <a:t>Library items comprise published and recorded material</a:t>
            </a:r>
          </a:p>
          <a:p>
            <a:pPr>
              <a:defRPr/>
            </a:pPr>
            <a:r>
              <a:rPr lang="en-GB" sz="2400" dirty="0" smtClean="0"/>
              <a:t>The system will be administered by a member of the library staff</a:t>
            </a:r>
          </a:p>
          <a:p>
            <a:pPr>
              <a:defRPr/>
            </a:pPr>
            <a:r>
              <a:rPr lang="en-GB" sz="2400" dirty="0" smtClean="0"/>
              <a:t>Users must register with the system administrator before they can borrow library items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91767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Library example (contd.)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 smtClean="0"/>
              <a:t>Library users are drawn from three primary groups:</a:t>
            </a:r>
          </a:p>
          <a:p>
            <a:pPr lvl="1" algn="just">
              <a:buFontTx/>
              <a:buNone/>
              <a:defRPr/>
            </a:pPr>
            <a:r>
              <a:rPr lang="en-GB" dirty="0" smtClean="0"/>
              <a:t> Students, Members of staff and External users</a:t>
            </a:r>
          </a:p>
          <a:p>
            <a:pPr algn="just">
              <a:defRPr/>
            </a:pPr>
            <a:r>
              <a:rPr lang="en-GB" dirty="0" smtClean="0"/>
              <a:t>All library users have as part of their registration: </a:t>
            </a:r>
          </a:p>
          <a:p>
            <a:pPr lvl="1" algn="just">
              <a:buFontTx/>
              <a:buNone/>
              <a:defRPr/>
            </a:pPr>
            <a:r>
              <a:rPr lang="en-GB" dirty="0" smtClean="0"/>
              <a:t>Name, Library number, Address, Account</a:t>
            </a:r>
          </a:p>
          <a:p>
            <a:pPr algn="just">
              <a:defRPr/>
            </a:pPr>
            <a:r>
              <a:rPr lang="en-GB" dirty="0" smtClean="0"/>
              <a:t>In addition the following information also required for registration:</a:t>
            </a:r>
          </a:p>
          <a:p>
            <a:pPr lvl="1" algn="just">
              <a:buFontTx/>
              <a:buNone/>
              <a:defRPr/>
            </a:pPr>
            <a:r>
              <a:rPr lang="en-GB" dirty="0" smtClean="0"/>
              <a:t>Students - Degree programme and admission number. </a:t>
            </a:r>
          </a:p>
          <a:p>
            <a:pPr lvl="1" algn="just">
              <a:buFontTx/>
              <a:buNone/>
              <a:defRPr/>
            </a:pPr>
            <a:r>
              <a:rPr lang="en-GB" dirty="0" smtClean="0"/>
              <a:t>Staff - Staff number </a:t>
            </a:r>
          </a:p>
          <a:p>
            <a:pPr lvl="1" algn="just">
              <a:buFontTx/>
              <a:buNone/>
              <a:defRPr/>
            </a:pPr>
            <a:r>
              <a:rPr lang="en-GB" dirty="0" smtClean="0"/>
              <a:t>External users -  Employer details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42314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Steps in object-oriented method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 smtClean="0"/>
              <a:t>Most methods based on the object-oriented model share certain common analysis steps: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dirty="0" smtClean="0"/>
              <a:t>Identify core objects</a:t>
            </a:r>
          </a:p>
          <a:p>
            <a:pPr lvl="1">
              <a:spcAft>
                <a:spcPts val="600"/>
              </a:spcAft>
              <a:defRPr/>
            </a:pPr>
            <a:r>
              <a:rPr lang="en-GB" dirty="0" smtClean="0"/>
              <a:t>Construct the object structures defining the associations between object classes</a:t>
            </a:r>
          </a:p>
          <a:p>
            <a:pPr lvl="1">
              <a:spcAft>
                <a:spcPts val="600"/>
              </a:spcAft>
              <a:defRPr/>
            </a:pPr>
            <a:r>
              <a:rPr lang="en-GB" dirty="0" smtClean="0"/>
              <a:t>Define the attributes associated with each object</a:t>
            </a:r>
          </a:p>
          <a:p>
            <a:pPr lvl="1">
              <a:spcAft>
                <a:spcPts val="600"/>
              </a:spcAft>
              <a:defRPr/>
            </a:pPr>
            <a:r>
              <a:rPr lang="en-GB" dirty="0" smtClean="0"/>
              <a:t>Determine the relevant operations for each object</a:t>
            </a:r>
          </a:p>
          <a:p>
            <a:pPr lvl="1">
              <a:spcAft>
                <a:spcPts val="600"/>
              </a:spcAft>
              <a:defRPr/>
            </a:pPr>
            <a:r>
              <a:rPr lang="en-GB" dirty="0" smtClean="0"/>
              <a:t>Define the messages that may be passed between objects</a:t>
            </a:r>
          </a:p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967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Object-oriented notation used</a:t>
            </a:r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" y="2309813"/>
            <a:ext cx="78486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30993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Step 1 - Initial classes identified</a:t>
            </a:r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563" y="2790825"/>
            <a:ext cx="776287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35275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Step 2 - Relationships between classes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sz="2400" dirty="0" smtClean="0"/>
              <a:t>We can identify the following relationships from the partial requirements:</a:t>
            </a:r>
          </a:p>
          <a:p>
            <a:pPr lvl="1">
              <a:buFontTx/>
              <a:buNone/>
              <a:defRPr/>
            </a:pPr>
            <a:r>
              <a:rPr lang="en-GB" sz="2000" dirty="0" smtClean="0"/>
              <a:t>(</a:t>
            </a:r>
            <a:r>
              <a:rPr lang="en-GB" sz="2000" dirty="0" err="1" smtClean="0"/>
              <a:t>i</a:t>
            </a:r>
            <a:r>
              <a:rPr lang="en-GB" sz="2000" dirty="0" smtClean="0"/>
              <a:t>)	 A library user borrows a library item</a:t>
            </a:r>
          </a:p>
          <a:p>
            <a:pPr lvl="1">
              <a:buFontTx/>
              <a:buNone/>
              <a:defRPr/>
            </a:pPr>
            <a:r>
              <a:rPr lang="en-GB" sz="2000" dirty="0" smtClean="0"/>
              <a:t>(ii)  A library item is recorded or published</a:t>
            </a:r>
          </a:p>
          <a:p>
            <a:pPr lvl="1">
              <a:buFontTx/>
              <a:buNone/>
              <a:defRPr/>
            </a:pPr>
            <a:r>
              <a:rPr lang="en-GB" sz="2000" dirty="0" smtClean="0"/>
              <a:t>(iii) The system administrator registers the library user</a:t>
            </a:r>
          </a:p>
          <a:p>
            <a:pPr lvl="1">
              <a:buFontTx/>
              <a:buNone/>
              <a:defRPr/>
            </a:pPr>
            <a:r>
              <a:rPr lang="en-GB" sz="2000" dirty="0" smtClean="0"/>
              <a:t>(iv) Library users are students, staff and external users</a:t>
            </a:r>
          </a:p>
          <a:p>
            <a:pPr lvl="1">
              <a:buFontTx/>
              <a:buNone/>
              <a:defRPr/>
            </a:pPr>
            <a:r>
              <a:rPr lang="en-GB" sz="2000" dirty="0" smtClean="0"/>
              <a:t>(v) The system administrator catalogues the library items</a:t>
            </a:r>
          </a:p>
          <a:p>
            <a:pPr lvl="1">
              <a:buFontTx/>
              <a:buNone/>
              <a:defRPr/>
            </a:pPr>
            <a:r>
              <a:rPr lang="en-GB" sz="2000" dirty="0" smtClean="0"/>
              <a:t>(vi) The library assistant issues the library items</a:t>
            </a:r>
          </a:p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927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>
                <a:cs typeface="+mj-cs"/>
              </a:rPr>
              <a:t>Step 2 - Basic object model showing attributes and relationships</a:t>
            </a:r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0637" y="1286432"/>
            <a:ext cx="6634163" cy="5038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078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Step 2 - Inheritance for Library user </a:t>
            </a:r>
          </a:p>
        </p:txBody>
      </p:sp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263" y="1381125"/>
            <a:ext cx="799147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0476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Step 2 - Inheritance for library item</a:t>
            </a:r>
          </a:p>
        </p:txBody>
      </p:sp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267045"/>
            <a:ext cx="6772274" cy="5057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52568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cs typeface="+mj-cs"/>
              </a:rPr>
              <a:t>Step 3 - Identifying the attributes</a:t>
            </a:r>
            <a:endParaRPr lang="en-US" dirty="0" smtClean="0">
              <a:cs typeface="+mj-cs"/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82000" cy="43434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GB" sz="2400" dirty="0" smtClean="0"/>
              <a:t>Attributes can be revealed by the analysis of the system requirements</a:t>
            </a:r>
          </a:p>
          <a:p>
            <a:pPr>
              <a:defRPr/>
            </a:pPr>
            <a:r>
              <a:rPr lang="en-GB" dirty="0" smtClean="0"/>
              <a:t> </a:t>
            </a:r>
            <a:r>
              <a:rPr lang="en-GB" sz="2400" dirty="0" smtClean="0"/>
              <a:t>For example, it is a requirement that all library users must be registered before they can use the library</a:t>
            </a:r>
            <a:endParaRPr lang="en-GB" dirty="0" smtClean="0"/>
          </a:p>
          <a:p>
            <a:pPr lvl="1">
              <a:defRPr/>
            </a:pPr>
            <a:r>
              <a:rPr lang="en-GB" dirty="0" smtClean="0"/>
              <a:t>This means that we need to keep registration data about library users</a:t>
            </a:r>
          </a:p>
          <a:p>
            <a:pPr lvl="1">
              <a:defRPr/>
            </a:pPr>
            <a:r>
              <a:rPr lang="en-GB" dirty="0" smtClean="0"/>
              <a:t>Library users may also be provided with an account to keep track of the items loaned to them</a:t>
            </a:r>
          </a:p>
          <a:p>
            <a:pPr>
              <a:defRPr/>
            </a:pPr>
            <a:r>
              <a:rPr lang="en-GB" sz="2400" dirty="0" smtClean="0"/>
              <a:t>Library item has the attributes; title, description and </a:t>
            </a:r>
            <a:r>
              <a:rPr lang="en-GB" sz="2400" dirty="0" err="1" smtClean="0"/>
              <a:t>classmark</a:t>
            </a:r>
            <a:endParaRPr lang="en-GB" sz="2400" dirty="0" smtClean="0"/>
          </a:p>
          <a:p>
            <a:pPr>
              <a:defRPr/>
            </a:pPr>
            <a:r>
              <a:rPr lang="en-GB" sz="2400" dirty="0" smtClean="0"/>
              <a:t>The library user class has the attributes; name, address and library id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08268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Step 4 - Object operations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This step is intended to describe operations to be performed on the objects</a:t>
            </a:r>
          </a:p>
          <a:p>
            <a:pPr>
              <a:defRPr/>
            </a:pPr>
            <a:r>
              <a:rPr lang="en-GB" dirty="0" smtClean="0"/>
              <a:t>Certain operations are implicit from the object structure</a:t>
            </a:r>
          </a:p>
          <a:p>
            <a:pPr lvl="1">
              <a:defRPr/>
            </a:pPr>
            <a:r>
              <a:rPr lang="en-GB" dirty="0" smtClean="0"/>
              <a:t>These include operations for accessing and modifying the attribute values. These operations are assumed and we need not show them explicitly in the model</a:t>
            </a:r>
          </a:p>
          <a:p>
            <a:pPr>
              <a:defRPr/>
            </a:pPr>
            <a:r>
              <a:rPr lang="en-GB" dirty="0" smtClean="0"/>
              <a:t>One way of identifying operations is by modelling the messages that may be passed between the objects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192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Step 4 - Messages between objects</a:t>
            </a:r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738" y="1519238"/>
            <a:ext cx="8010525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9513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>
                <a:cs typeface="+mj-cs"/>
              </a:rPr>
              <a:t>Step 4 - Operations for library user and library staff</a:t>
            </a:r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219200"/>
            <a:ext cx="7515225" cy="504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7874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Step 4 - Operations for library item</a:t>
            </a:r>
          </a:p>
        </p:txBody>
      </p:sp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216125"/>
            <a:ext cx="5029200" cy="51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54566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Use case and event scenarios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Object operations may also be identified </a:t>
            </a:r>
            <a:r>
              <a:rPr lang="en-GB" dirty="0" smtClean="0"/>
              <a:t>by modelling event scenarios for the different functions provided by the system</a:t>
            </a:r>
          </a:p>
          <a:p>
            <a:pPr lvl="1">
              <a:defRPr/>
            </a:pPr>
            <a:r>
              <a:rPr lang="en-GB" dirty="0" smtClean="0"/>
              <a:t> Events are then traced to objects that react to them</a:t>
            </a:r>
          </a:p>
          <a:p>
            <a:pPr>
              <a:defRPr/>
            </a:pPr>
            <a:r>
              <a:rPr lang="en-GB" dirty="0" smtClean="0"/>
              <a:t>Typically scenarios model the interactions between the users and the system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5678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>
                <a:cs typeface="+mj-cs"/>
              </a:rPr>
              <a:t>Typical use-case scenario for library system</a:t>
            </a:r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" y="1295400"/>
            <a:ext cx="78867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12294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Event scenario for borrowing item</a:t>
            </a:r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2463" y="1371600"/>
            <a:ext cx="7839075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03937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Formal methods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 smtClean="0"/>
              <a:t>Requirements specification techniques can be categorised on a </a:t>
            </a:r>
            <a:r>
              <a:rPr lang="en-GB" altLang="en-US" dirty="0" smtClean="0"/>
              <a:t>“</a:t>
            </a:r>
            <a:r>
              <a:rPr lang="en-GB" dirty="0" smtClean="0"/>
              <a:t>formality</a:t>
            </a:r>
            <a:r>
              <a:rPr lang="en-GB" altLang="en-US" dirty="0" smtClean="0"/>
              <a:t>”</a:t>
            </a:r>
            <a:r>
              <a:rPr lang="en-GB" dirty="0" smtClean="0"/>
              <a:t> spectrum</a:t>
            </a:r>
          </a:p>
          <a:p>
            <a:pPr algn="just">
              <a:defRPr/>
            </a:pPr>
            <a:r>
              <a:rPr lang="en-GB" dirty="0" smtClean="0"/>
              <a:t>Semi-formal and informal methods</a:t>
            </a:r>
          </a:p>
          <a:p>
            <a:pPr lvl="1" algn="just">
              <a:defRPr/>
            </a:pPr>
            <a:r>
              <a:rPr lang="en-GB" dirty="0" smtClean="0"/>
              <a:t>Use natural language, diagrams, tables and simple notation </a:t>
            </a:r>
          </a:p>
          <a:p>
            <a:pPr lvl="1" algn="just">
              <a:defRPr/>
            </a:pPr>
            <a:r>
              <a:rPr lang="en-GB" dirty="0" smtClean="0"/>
              <a:t>Include structured analysis and object-oriented analysis </a:t>
            </a:r>
          </a:p>
          <a:p>
            <a:pPr algn="just">
              <a:defRPr/>
            </a:pPr>
            <a:r>
              <a:rPr lang="en-GB" dirty="0" smtClean="0"/>
              <a:t>Formal methods include:</a:t>
            </a:r>
          </a:p>
          <a:p>
            <a:pPr lvl="1" algn="just">
              <a:defRPr/>
            </a:pPr>
            <a:r>
              <a:rPr lang="en-GB" dirty="0" smtClean="0"/>
              <a:t>Based on mathematically formal syntax and semantics</a:t>
            </a:r>
          </a:p>
          <a:p>
            <a:pPr lvl="1" algn="just">
              <a:defRPr/>
            </a:pPr>
            <a:r>
              <a:rPr lang="en-GB" dirty="0" smtClean="0"/>
              <a:t>Include Z, B, VDM, LOTOS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26953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Formal methods (contd.)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Provide a means for achieving a high degree of confidence that a system will conform to its specification</a:t>
            </a:r>
          </a:p>
          <a:p>
            <a:pPr>
              <a:defRPr/>
            </a:pPr>
            <a:r>
              <a:rPr lang="en-GB" dirty="0" smtClean="0"/>
              <a:t> Do not absolute guarantee of correctness</a:t>
            </a:r>
          </a:p>
          <a:p>
            <a:pPr>
              <a:defRPr/>
            </a:pPr>
            <a:r>
              <a:rPr lang="en-GB" dirty="0" smtClean="0"/>
              <a:t>Have little directly to offer to the problems of managing software projects</a:t>
            </a:r>
          </a:p>
          <a:p>
            <a:pPr lvl="1">
              <a:defRPr/>
            </a:pPr>
            <a:r>
              <a:rPr lang="en-GB" dirty="0" smtClean="0"/>
              <a:t> However, benefits can be gained from gaining a clear understanding of the task at an early stage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85245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>
                <a:cs typeface="+mj-cs"/>
              </a:rPr>
              <a:t>Components of formal specification language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cs typeface="+mn-cs"/>
              </a:rPr>
              <a:t>Syntax that defines the specific notation with which the specification is represented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Semantics that help to define a </a:t>
            </a:r>
            <a:r>
              <a:rPr lang="en-GB" altLang="en-US" dirty="0" smtClean="0">
                <a:cs typeface="+mn-cs"/>
              </a:rPr>
              <a:t>“</a:t>
            </a:r>
            <a:r>
              <a:rPr lang="en-GB" dirty="0" smtClean="0">
                <a:cs typeface="+mn-cs"/>
              </a:rPr>
              <a:t>universe of objects</a:t>
            </a:r>
            <a:r>
              <a:rPr lang="en-GB" altLang="en-US" dirty="0" smtClean="0">
                <a:cs typeface="+mn-cs"/>
              </a:rPr>
              <a:t>”</a:t>
            </a:r>
            <a:r>
              <a:rPr lang="en-GB" dirty="0" smtClean="0">
                <a:cs typeface="+mn-cs"/>
              </a:rPr>
              <a:t> that will be used to describe the system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Relations which define the rules that indicate which objects properly satisfy the specification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081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Formal methods not widespread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Formal methods are not widely used amongst software developers</a:t>
            </a:r>
          </a:p>
          <a:p>
            <a:pPr>
              <a:defRPr/>
            </a:pPr>
            <a:r>
              <a:rPr lang="en-GB" dirty="0" smtClean="0"/>
              <a:t>Factors contributing to slow acceptance of formal methods: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Symbol" charset="0"/>
              <a:buChar char="·"/>
              <a:defRPr/>
            </a:pPr>
            <a:r>
              <a:rPr lang="en-GB" dirty="0" smtClean="0"/>
              <a:t>Difficulty in understanding the notations</a:t>
            </a:r>
          </a:p>
          <a:p>
            <a:pPr lvl="1">
              <a:spcAft>
                <a:spcPts val="600"/>
              </a:spcAft>
              <a:buFont typeface="Symbol" charset="0"/>
              <a:buChar char="·"/>
              <a:defRPr/>
            </a:pPr>
            <a:r>
              <a:rPr lang="en-GB" dirty="0" smtClean="0"/>
              <a:t>Difficulty in formalising certain aspects of requirements</a:t>
            </a:r>
          </a:p>
          <a:p>
            <a:pPr lvl="1">
              <a:spcAft>
                <a:spcPts val="600"/>
              </a:spcAft>
              <a:buFont typeface="Symbol" charset="0"/>
              <a:buChar char="·"/>
              <a:defRPr/>
            </a:pPr>
            <a:r>
              <a:rPr lang="en-GB" dirty="0" smtClean="0"/>
              <a:t>Payoff is not obvious.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64613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Formal specification languages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 smtClean="0"/>
              <a:t>The number of formal specification languages in use today can be broadly divided into two categories.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GB" dirty="0" smtClean="0"/>
              <a:t>Model-based notations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GB" dirty="0" smtClean="0"/>
              <a:t>Z and Vienna Development Method (VDM)</a:t>
            </a:r>
          </a:p>
          <a:p>
            <a:pPr algn="just">
              <a:defRPr/>
            </a:pPr>
            <a:r>
              <a:rPr lang="en-GB" dirty="0" smtClean="0"/>
              <a:t>Process algebras -based notations</a:t>
            </a:r>
          </a:p>
          <a:p>
            <a:pPr lvl="1" algn="just">
              <a:buFontTx/>
              <a:buNone/>
              <a:defRPr/>
            </a:pPr>
            <a:r>
              <a:rPr lang="en-GB" dirty="0" smtClean="0"/>
              <a:t>Communicating Sequential Processes (CSP), CCS and LOTOS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27331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Advantages of formal methods 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n-GB" dirty="0" smtClean="0">
                <a:cs typeface="+mn-cs"/>
              </a:rPr>
              <a:t>Removes ambiguity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Encourages greater rigor in the early stages of software engineering</a:t>
            </a:r>
          </a:p>
          <a:p>
            <a:pPr algn="just">
              <a:defRPr/>
            </a:pPr>
            <a:r>
              <a:rPr lang="en-GB" dirty="0" smtClean="0">
                <a:cs typeface="+mn-cs"/>
              </a:rPr>
              <a:t>Possible to verify the correctness, incompleteness and inconsistency checking of the specification</a:t>
            </a:r>
          </a:p>
          <a:p>
            <a:pPr algn="just">
              <a:defRPr/>
            </a:pPr>
            <a:endParaRPr lang="en-GB" dirty="0" smtClean="0">
              <a:latin typeface="Times" charset="0"/>
              <a:cs typeface="+mn-cs"/>
            </a:endParaRPr>
          </a:p>
          <a:p>
            <a:pPr>
              <a:defRPr/>
            </a:pP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163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Disadvantages of formal methods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cs typeface="+mn-cs"/>
              </a:rPr>
              <a:t>Difficult to represent behavioural aspects of problem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Some requirements can only be determined through empirical evaluation and prototyping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Do not address the problem of how the requirements are constructed</a:t>
            </a:r>
          </a:p>
          <a:p>
            <a:pPr>
              <a:defRPr/>
            </a:pPr>
            <a:r>
              <a:rPr lang="en-GB" dirty="0" smtClean="0">
                <a:cs typeface="+mn-cs"/>
              </a:rPr>
              <a:t>Lack of adequate tool support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22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Z - A model based formal method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A Z specification is presented as a collection of schemas</a:t>
            </a:r>
          </a:p>
          <a:p>
            <a:pPr>
              <a:defRPr/>
            </a:pPr>
            <a:r>
              <a:rPr lang="en-GB" dirty="0" smtClean="0"/>
              <a:t>A Schema comprises three main parts:</a:t>
            </a:r>
          </a:p>
          <a:p>
            <a:pPr lvl="1">
              <a:buFontTx/>
              <a:buNone/>
              <a:defRPr/>
            </a:pPr>
            <a:r>
              <a:rPr lang="en-GB" dirty="0" smtClean="0"/>
              <a:t> Name, Declarations and Predicates</a:t>
            </a:r>
          </a:p>
          <a:p>
            <a:pPr>
              <a:defRPr/>
            </a:pPr>
            <a:r>
              <a:rPr lang="en-GB" dirty="0" smtClean="0"/>
              <a:t>Schema declarations set out the names and types of entities introduced in the schema </a:t>
            </a:r>
          </a:p>
          <a:p>
            <a:pPr>
              <a:defRPr/>
            </a:pPr>
            <a:r>
              <a:rPr lang="en-GB" dirty="0" smtClean="0"/>
              <a:t>Schema predicate sets out the relationships between the entities in the declaration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29117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Using Z 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05800" cy="449580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GB" sz="2400" dirty="0" smtClean="0"/>
              <a:t>Variable declarations are of the form </a:t>
            </a:r>
            <a:r>
              <a:rPr lang="en-GB" sz="2400" dirty="0" err="1" smtClean="0"/>
              <a:t>identifier:type</a:t>
            </a:r>
            <a:endParaRPr lang="en-GB" sz="2400" dirty="0" smtClean="0"/>
          </a:p>
          <a:p>
            <a:pPr>
              <a:defRPr/>
            </a:pPr>
            <a:r>
              <a:rPr lang="en-GB" sz="2400" dirty="0" smtClean="0"/>
              <a:t> Predicates give properties of, and relationships between the variables </a:t>
            </a:r>
          </a:p>
          <a:p>
            <a:pPr>
              <a:defRPr/>
            </a:pPr>
            <a:r>
              <a:rPr lang="en-GB" sz="2400" dirty="0" smtClean="0"/>
              <a:t>A schema may be used to describe either a state or an operation</a:t>
            </a:r>
            <a:endParaRPr lang="en-GB" dirty="0" smtClean="0"/>
          </a:p>
          <a:p>
            <a:pPr lvl="1">
              <a:defRPr/>
            </a:pPr>
            <a:r>
              <a:rPr lang="en-GB" dirty="0" smtClean="0"/>
              <a:t> To describe a state, the declared variables form the components of the state and the predicates give the invariant properties of the state</a:t>
            </a:r>
          </a:p>
          <a:p>
            <a:pPr lvl="1">
              <a:defRPr/>
            </a:pPr>
            <a:r>
              <a:rPr lang="en-GB" dirty="0" smtClean="0"/>
              <a:t> For an operation, the declarations consist of the initial state components, the final components, the inputs and the outputs of the operation</a:t>
            </a:r>
          </a:p>
          <a:p>
            <a:pPr lvl="1">
              <a:defRPr/>
            </a:pPr>
            <a:r>
              <a:rPr lang="en-GB" dirty="0" smtClean="0"/>
              <a:t>For an operation, the predicate part describes the relation between the inputs, outputs, and initial and final states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00707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Z Schema</a:t>
            </a:r>
          </a:p>
        </p:txBody>
      </p:sp>
      <p:graphicFrame>
        <p:nvGraphicFramePr>
          <p:cNvPr id="62466" name="Object 5"/>
          <p:cNvGraphicFramePr>
            <a:graphicFrameLocks noChangeAspect="1"/>
          </p:cNvGraphicFramePr>
          <p:nvPr/>
        </p:nvGraphicFramePr>
        <p:xfrm>
          <a:off x="1524000" y="2220913"/>
          <a:ext cx="6629400" cy="2628900"/>
        </p:xfrm>
        <a:graphic>
          <a:graphicData uri="http://schemas.openxmlformats.org/presentationml/2006/ole">
            <p:oleObj spid="_x0000_s433154" name="Document" r:id="rId3" imgW="2048256" imgH="812292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62409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Library example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7848600" cy="1066800"/>
          </a:xfrm>
        </p:spPr>
        <p:txBody>
          <a:bodyPr/>
          <a:lstStyle/>
          <a:p>
            <a:pPr algn="just">
              <a:defRPr/>
            </a:pPr>
            <a:r>
              <a:rPr lang="en-GB" sz="2400" dirty="0" smtClean="0">
                <a:latin typeface="Times" charset="0"/>
                <a:cs typeface="+mn-cs"/>
              </a:rPr>
              <a:t>The state space of the lending library can be defined 	using the following schema:</a:t>
            </a:r>
          </a:p>
          <a:p>
            <a:pPr>
              <a:defRPr/>
            </a:pPr>
            <a:endParaRPr lang="en-US" sz="2400" dirty="0" smtClean="0">
              <a:cs typeface="+mn-cs"/>
            </a:endParaRPr>
          </a:p>
        </p:txBody>
      </p:sp>
      <p:graphicFrame>
        <p:nvGraphicFramePr>
          <p:cNvPr id="63491" name="Object 5"/>
          <p:cNvGraphicFramePr>
            <a:graphicFrameLocks noChangeAspect="1"/>
          </p:cNvGraphicFramePr>
          <p:nvPr/>
        </p:nvGraphicFramePr>
        <p:xfrm>
          <a:off x="152400" y="2743200"/>
          <a:ext cx="8991600" cy="2501900"/>
        </p:xfrm>
        <a:graphic>
          <a:graphicData uri="http://schemas.openxmlformats.org/presentationml/2006/ole">
            <p:oleObj spid="_x0000_s434178" name="Document" r:id="rId3" imgW="5486400" imgH="1066800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9348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Schema for borrow operation</a:t>
            </a:r>
          </a:p>
        </p:txBody>
      </p:sp>
      <p:graphicFrame>
        <p:nvGraphicFramePr>
          <p:cNvPr id="64514" name="Object 4"/>
          <p:cNvGraphicFramePr>
            <a:graphicFrameLocks noChangeAspect="1"/>
          </p:cNvGraphicFramePr>
          <p:nvPr/>
        </p:nvGraphicFramePr>
        <p:xfrm>
          <a:off x="381000" y="1676400"/>
          <a:ext cx="8534400" cy="3505200"/>
        </p:xfrm>
        <a:graphic>
          <a:graphicData uri="http://schemas.openxmlformats.org/presentationml/2006/ole">
            <p:oleObj spid="_x0000_s435202" name="Document" r:id="rId3" imgW="5486400" imgH="1574292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9532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>
                <a:cs typeface="+mj-cs"/>
              </a:rPr>
              <a:t>Schema for </a:t>
            </a:r>
            <a:r>
              <a:rPr lang="ja-JP" altLang="en-US" smtClean="0">
                <a:latin typeface="Arial"/>
                <a:cs typeface="+mj-cs"/>
              </a:rPr>
              <a:t>‘</a:t>
            </a:r>
            <a:r>
              <a:rPr lang="en-US" smtClean="0">
                <a:cs typeface="+mj-cs"/>
              </a:rPr>
              <a:t>New</a:t>
            </a:r>
            <a:r>
              <a:rPr lang="ja-JP" altLang="en-US" smtClean="0">
                <a:latin typeface="Arial"/>
                <a:cs typeface="+mj-cs"/>
              </a:rPr>
              <a:t>’</a:t>
            </a:r>
            <a:r>
              <a:rPr lang="en-US" smtClean="0">
                <a:cs typeface="+mj-cs"/>
              </a:rPr>
              <a:t> and </a:t>
            </a:r>
            <a:r>
              <a:rPr lang="ja-JP" altLang="en-US" smtClean="0">
                <a:latin typeface="Arial"/>
                <a:cs typeface="+mj-cs"/>
              </a:rPr>
              <a:t>‘</a:t>
            </a:r>
            <a:r>
              <a:rPr lang="en-US" smtClean="0">
                <a:cs typeface="+mj-cs"/>
              </a:rPr>
              <a:t>Return</a:t>
            </a:r>
            <a:r>
              <a:rPr lang="ja-JP" altLang="en-US" smtClean="0">
                <a:latin typeface="Arial"/>
                <a:cs typeface="+mj-cs"/>
              </a:rPr>
              <a:t>’</a:t>
            </a:r>
            <a:r>
              <a:rPr lang="en-US" smtClean="0">
                <a:cs typeface="+mj-cs"/>
              </a:rPr>
              <a:t> operations</a:t>
            </a:r>
          </a:p>
        </p:txBody>
      </p:sp>
      <p:graphicFrame>
        <p:nvGraphicFramePr>
          <p:cNvPr id="65538" name="Object 4"/>
          <p:cNvGraphicFramePr>
            <a:graphicFrameLocks noChangeAspect="1"/>
          </p:cNvGraphicFramePr>
          <p:nvPr/>
        </p:nvGraphicFramePr>
        <p:xfrm>
          <a:off x="381000" y="1676400"/>
          <a:ext cx="8610600" cy="4535488"/>
        </p:xfrm>
        <a:graphic>
          <a:graphicData uri="http://schemas.openxmlformats.org/presentationml/2006/ole">
            <p:oleObj spid="_x0000_s436226" name="Document" r:id="rId3" imgW="5486400" imgH="2793492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2234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cs typeface="+mj-cs"/>
              </a:rPr>
              <a:t>Key points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sz="2400" dirty="0" smtClean="0">
                <a:cs typeface="+mn-cs"/>
              </a:rPr>
              <a:t>No ideal requirements method</a:t>
            </a:r>
          </a:p>
          <a:p>
            <a:pPr>
              <a:defRPr/>
            </a:pPr>
            <a:r>
              <a:rPr lang="en-GB" sz="2400" dirty="0" smtClean="0">
                <a:cs typeface="+mn-cs"/>
              </a:rPr>
              <a:t>System models can be considerably enriched by combining different techniques</a:t>
            </a:r>
          </a:p>
          <a:p>
            <a:pPr>
              <a:defRPr/>
            </a:pPr>
            <a:r>
              <a:rPr lang="en-GB" sz="2400" dirty="0" smtClean="0">
                <a:cs typeface="+mn-cs"/>
              </a:rPr>
              <a:t>Data-flow model is based on the notion that systems can be modelled as a set of interacting functions</a:t>
            </a:r>
          </a:p>
          <a:p>
            <a:pPr>
              <a:defRPr/>
            </a:pPr>
            <a:r>
              <a:rPr lang="en-GB" sz="2400" dirty="0" smtClean="0">
                <a:cs typeface="+mn-cs"/>
              </a:rPr>
              <a:t>The object-oriented approach is based on the notion that systems can be modelled as a set of interacting objects</a:t>
            </a:r>
          </a:p>
          <a:p>
            <a:pPr>
              <a:defRPr/>
            </a:pPr>
            <a:r>
              <a:rPr lang="en-GB" sz="2400" dirty="0" smtClean="0">
                <a:cs typeface="+mn-cs"/>
              </a:rPr>
              <a:t>Formal methods are based on mathematical principles and are intended to achieve a high degree of confidence that a system will conform to its specifications</a:t>
            </a:r>
            <a:endParaRPr lang="en-U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136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3651</TotalTime>
  <Words>1325</Words>
  <Application>Microsoft Office PowerPoint</Application>
  <PresentationFormat>On-screen Show (4:3)</PresentationFormat>
  <Paragraphs>165</Paragraphs>
  <Slides>41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Origin</vt:lpstr>
      <vt:lpstr>2_Origin</vt:lpstr>
      <vt:lpstr>1_Origin</vt:lpstr>
      <vt:lpstr>Document</vt:lpstr>
      <vt:lpstr> Methods for Requirements Engineering</vt:lpstr>
      <vt:lpstr>Recap</vt:lpstr>
      <vt:lpstr>Today’s lecture</vt:lpstr>
      <vt:lpstr>Class definition</vt:lpstr>
      <vt:lpstr>Operations and methods</vt:lpstr>
      <vt:lpstr>Encapsulation</vt:lpstr>
      <vt:lpstr>Inheritance</vt:lpstr>
      <vt:lpstr>Illustration of object concepts</vt:lpstr>
      <vt:lpstr>Messages</vt:lpstr>
      <vt:lpstr>Message passing</vt:lpstr>
      <vt:lpstr>Object modelling - Library example</vt:lpstr>
      <vt:lpstr>Library example (contd.)</vt:lpstr>
      <vt:lpstr>Steps in object-oriented method</vt:lpstr>
      <vt:lpstr>Object-oriented notation used</vt:lpstr>
      <vt:lpstr>Step 1 - Initial classes identified</vt:lpstr>
      <vt:lpstr>Step 2 - Relationships between classes</vt:lpstr>
      <vt:lpstr>Step 2 - Basic object model showing attributes and relationships</vt:lpstr>
      <vt:lpstr>Step 2 - Inheritance for Library user </vt:lpstr>
      <vt:lpstr>Step 2 - Inheritance for library item</vt:lpstr>
      <vt:lpstr>Step 3 - Identifying the attributes</vt:lpstr>
      <vt:lpstr>Step 4 - Object operations</vt:lpstr>
      <vt:lpstr>Step 4 - Messages between objects</vt:lpstr>
      <vt:lpstr>Step 4 - Operations for library user and library staff</vt:lpstr>
      <vt:lpstr>Step 4 - Operations for library item</vt:lpstr>
      <vt:lpstr>Use case and event scenarios</vt:lpstr>
      <vt:lpstr>Typical use-case scenario for library system</vt:lpstr>
      <vt:lpstr>Event scenario for borrowing item</vt:lpstr>
      <vt:lpstr>Formal methods</vt:lpstr>
      <vt:lpstr>Formal methods (contd.)</vt:lpstr>
      <vt:lpstr>Components of formal specification language</vt:lpstr>
      <vt:lpstr>Formal methods not widespread</vt:lpstr>
      <vt:lpstr>Formal specification languages</vt:lpstr>
      <vt:lpstr>Advantages of formal methods </vt:lpstr>
      <vt:lpstr>Disadvantages of formal methods</vt:lpstr>
      <vt:lpstr>Z - A model based formal method</vt:lpstr>
      <vt:lpstr>Using Z </vt:lpstr>
      <vt:lpstr>Z Schema</vt:lpstr>
      <vt:lpstr>Library example</vt:lpstr>
      <vt:lpstr>Schema for borrow operation</vt:lpstr>
      <vt:lpstr>Schema for ‘New’ and ‘Return’ operations</vt:lpstr>
      <vt:lpstr>Key points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Atique</dc:creator>
  <cp:lastModifiedBy>NTS</cp:lastModifiedBy>
  <cp:revision>135</cp:revision>
  <dcterms:created xsi:type="dcterms:W3CDTF">2012-09-05T05:27:50Z</dcterms:created>
  <dcterms:modified xsi:type="dcterms:W3CDTF">2015-01-01T08:27:55Z</dcterms:modified>
</cp:coreProperties>
</file>