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42"/>
  </p:notesMasterIdLst>
  <p:sldIdLst>
    <p:sldId id="411" r:id="rId4"/>
    <p:sldId id="516" r:id="rId5"/>
    <p:sldId id="518" r:id="rId6"/>
    <p:sldId id="517" r:id="rId7"/>
    <p:sldId id="507" r:id="rId8"/>
    <p:sldId id="508" r:id="rId9"/>
    <p:sldId id="509" r:id="rId10"/>
    <p:sldId id="510" r:id="rId11"/>
    <p:sldId id="511" r:id="rId12"/>
    <p:sldId id="512" r:id="rId13"/>
    <p:sldId id="513" r:id="rId14"/>
    <p:sldId id="514" r:id="rId15"/>
    <p:sldId id="515" r:id="rId16"/>
    <p:sldId id="495" r:id="rId17"/>
    <p:sldId id="579" r:id="rId18"/>
    <p:sldId id="519" r:id="rId19"/>
    <p:sldId id="520" r:id="rId20"/>
    <p:sldId id="521" r:id="rId21"/>
    <p:sldId id="522" r:id="rId22"/>
    <p:sldId id="523" r:id="rId23"/>
    <p:sldId id="524" r:id="rId24"/>
    <p:sldId id="525" r:id="rId25"/>
    <p:sldId id="526" r:id="rId26"/>
    <p:sldId id="527" r:id="rId27"/>
    <p:sldId id="528" r:id="rId28"/>
    <p:sldId id="529" r:id="rId29"/>
    <p:sldId id="530" r:id="rId30"/>
    <p:sldId id="531" r:id="rId31"/>
    <p:sldId id="532" r:id="rId32"/>
    <p:sldId id="533" r:id="rId33"/>
    <p:sldId id="534" r:id="rId34"/>
    <p:sldId id="535" r:id="rId35"/>
    <p:sldId id="536" r:id="rId36"/>
    <p:sldId id="537" r:id="rId37"/>
    <p:sldId id="538" r:id="rId38"/>
    <p:sldId id="539" r:id="rId39"/>
    <p:sldId id="540" r:id="rId40"/>
    <p:sldId id="58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00" autoAdjust="0"/>
  </p:normalViewPr>
  <p:slideViewPr>
    <p:cSldViewPr>
      <p:cViewPr varScale="1">
        <p:scale>
          <a:sx n="63" d="100"/>
          <a:sy n="63" d="100"/>
        </p:scale>
        <p:origin x="-151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01/01/2015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2040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95C1B51-2A92-4C53-B18E-FDC06E0E0E1B}" type="slidenum">
              <a:rPr lang="en-US"/>
              <a:pPr/>
              <a:t>7</a:t>
            </a:fld>
            <a:endParaRPr lang="en-US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7088" y="4346575"/>
            <a:ext cx="5203825" cy="3857625"/>
          </a:xfrm>
          <a:noFill/>
        </p:spPr>
        <p:txBody>
          <a:bodyPr lIns="90487" tIns="44450" rIns="90487" bIns="44450"/>
          <a:lstStyle/>
          <a:p>
            <a:pPr eaLnBrk="1" hangingPunct="1"/>
            <a:endParaRPr lang="en-US" smtClean="0"/>
          </a:p>
        </p:txBody>
      </p:sp>
      <p:sp>
        <p:nvSpPr>
          <p:cNvPr id="4198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3813" y="798513"/>
            <a:ext cx="4270375" cy="32019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7B75C85-4D6A-40E1-9A9F-2DB166EFF052}" type="slidenum">
              <a:rPr lang="en-US"/>
              <a:pPr/>
              <a:t>11</a:t>
            </a:fld>
            <a:endParaRPr lang="en-US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27088" y="4346575"/>
            <a:ext cx="5203825" cy="3857625"/>
          </a:xfrm>
          <a:noFill/>
        </p:spPr>
        <p:txBody>
          <a:bodyPr lIns="90487" tIns="44450" rIns="90487" bIns="44450"/>
          <a:lstStyle/>
          <a:p>
            <a:pPr eaLnBrk="1" hangingPunct="1"/>
            <a:endParaRPr lang="en-US" smtClean="0"/>
          </a:p>
        </p:txBody>
      </p:sp>
      <p:sp>
        <p:nvSpPr>
          <p:cNvPr id="4301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3813" y="798513"/>
            <a:ext cx="4270375" cy="32019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Atique Ahmad </a:t>
            </a:r>
            <a:r>
              <a:rPr kumimoji="0" lang="en-US" dirty="0" err="1" smtClean="0"/>
              <a:t>Zafar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Lecture-1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Requirements Engineering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858000" cy="990600"/>
          </a:xfrm>
        </p:spPr>
        <p:txBody>
          <a:bodyPr>
            <a:normAutofit fontScale="90000"/>
          </a:bodyPr>
          <a:lstStyle/>
          <a:p>
            <a:pPr marL="0" indent="0">
              <a:spcAft>
                <a:spcPct val="50000"/>
              </a:spcAft>
            </a:pPr>
            <a:r>
              <a:rPr lang="en-GB" dirty="0" smtClean="0"/>
              <a:t>Requirements Engineering in Agile Methods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Lecture-29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Requirement engineering in AMs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Requirement engineering in AMs</a:t>
            </a:r>
          </a:p>
          <a:p>
            <a:r>
              <a:rPr lang="en-US" dirty="0" smtClean="0"/>
              <a:t>Requirement methods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XP and agile principles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Incremental development is supported through small, frequent system releases.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Customer involvement means full-time customer engagement with the team.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People not process through pair programming, collective ownership and a process that avoids long working hours.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Change supported through regular system releases.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Maintaining simplicity through constant refactoring of code.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Customer involvement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Customer involvement is a key part of XP where the customer is part of the development team.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role of the customer 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To help develop stories that define the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To help prioritize the features to be implemented in each release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To help develop acceptance tests which assess whether or not the system meets its requirements.</a:t>
            </a: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Requirements scenarios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In XP, user requirements are expressed as scenarios or user stories.</a:t>
            </a:r>
          </a:p>
          <a:p>
            <a:pPr eaLnBrk="1" hangingPunct="1"/>
            <a:r>
              <a:rPr lang="en-US" sz="2000" smtClean="0"/>
              <a:t>These are written on cards and the development team break them down into implementation tasks. These tasks are the basis of schedule and cost estimates.</a:t>
            </a:r>
          </a:p>
          <a:p>
            <a:pPr eaLnBrk="1" hangingPunct="1"/>
            <a:r>
              <a:rPr lang="en-US" sz="2000" smtClean="0"/>
              <a:t>The customer chooses the stories for inclusion in the next release based on their priorities and the schedule estimates.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840" tIns="44623" rIns="90840" bIns="44623" anchor="b">
            <a:normAutofit fontScale="90000"/>
          </a:bodyPr>
          <a:lstStyle/>
          <a:p>
            <a:pPr eaLnBrk="1" hangingPunct="1"/>
            <a:r>
              <a:rPr lang="en-GB" sz="4000" smtClean="0"/>
              <a:t>Story card for document downloading</a:t>
            </a:r>
            <a:endParaRPr lang="en-GB" smtClean="0"/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1905000"/>
            <a:ext cx="670560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XP and change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Conventional wisdom in software engineering is to design for change. It is worth spending time and effort anticipating changes as this reduces costs later in the life cycle.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XP, however, maintains that this is not worthwhile as changes cannot be reliably anticipated.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Rather, it proposes constant code improvement (refactoring) to make changes easier when they have to be implemented.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Refactoring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Refactoring is the process of code improvement where code is reorganised and rewritten to make it more efficient, easier to understand, etc.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Refactoring is required because frequent releases mean that code is developed incrementally and therefore tends to become messy.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Refactoring should not change the functionality of the system.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Automated testing simplifies refactoring as you can see if the changed code still runs the tests successfully.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Testing in XP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Test-first development.</a:t>
            </a:r>
          </a:p>
          <a:p>
            <a:pPr eaLnBrk="1" hangingPunct="1"/>
            <a:r>
              <a:rPr lang="en-US" sz="2000" smtClean="0"/>
              <a:t>Incremental test development from scenarios.</a:t>
            </a:r>
          </a:p>
          <a:p>
            <a:pPr eaLnBrk="1" hangingPunct="1"/>
            <a:r>
              <a:rPr lang="en-US" sz="2000" smtClean="0"/>
              <a:t>User involvement in test development and validation.</a:t>
            </a:r>
          </a:p>
          <a:p>
            <a:pPr eaLnBrk="1" hangingPunct="1"/>
            <a:r>
              <a:rPr lang="en-US" sz="2000" smtClean="0"/>
              <a:t>Automated test harnesses are used to run all component tests each time that a new release is built.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69925" y="306388"/>
            <a:ext cx="8093075" cy="917575"/>
          </a:xfrm>
          <a:noFill/>
        </p:spPr>
        <p:txBody>
          <a:bodyPr lIns="90840" tIns="44623" rIns="90840" bIns="44623" anchor="b">
            <a:normAutofit fontScale="90000"/>
          </a:bodyPr>
          <a:lstStyle/>
          <a:p>
            <a:pPr eaLnBrk="1" hangingPunct="1"/>
            <a:r>
              <a:rPr lang="en-GB" sz="4000" smtClean="0"/>
              <a:t>Task cards for document downloading</a:t>
            </a:r>
            <a:endParaRPr lang="en-GB" smtClean="0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81000" y="1676400"/>
            <a:ext cx="8458200" cy="4648200"/>
          </a:xfrm>
          <a:prstGeom prst="rect">
            <a:avLst/>
          </a:prstGeom>
          <a:solidFill>
            <a:srgbClr val="CC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905000"/>
            <a:ext cx="6324600" cy="401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Test case description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81000" y="1524000"/>
            <a:ext cx="8458200" cy="4876800"/>
          </a:xfrm>
          <a:prstGeom prst="rect">
            <a:avLst/>
          </a:prstGeom>
          <a:solidFill>
            <a:srgbClr val="CCFF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905000"/>
            <a:ext cx="6477000" cy="380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Test-first development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Writing tests before code clarifies the requirements to be implemented.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Tests are written as programs rather than data so that they can be executed automatically. The test includes a check that it has executed correctly.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All previous and new tests are automatically run when new functionality is added. Thus  checking that the new functionality has not introduced errors.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Tools for Requirements Management in 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UML Modeling </a:t>
            </a:r>
            <a:r>
              <a:rPr lang="en-US" dirty="0" smtClean="0"/>
              <a:t>Tools</a:t>
            </a:r>
          </a:p>
          <a:p>
            <a:r>
              <a:rPr lang="en-US" dirty="0"/>
              <a:t>Requirements Negotiation </a:t>
            </a:r>
            <a:r>
              <a:rPr lang="en-US" dirty="0" smtClean="0"/>
              <a:t>Tools</a:t>
            </a:r>
          </a:p>
          <a:p>
            <a:r>
              <a:rPr lang="en-US" dirty="0"/>
              <a:t>Instant Messaging </a:t>
            </a:r>
            <a:r>
              <a:rPr lang="en-US" dirty="0" smtClean="0"/>
              <a:t>Tools</a:t>
            </a:r>
          </a:p>
          <a:p>
            <a:r>
              <a:rPr lang="en-US" dirty="0"/>
              <a:t> Project Management Tools</a:t>
            </a:r>
          </a:p>
        </p:txBody>
      </p:sp>
    </p:spTree>
    <p:extLst>
      <p:ext uri="{BB962C8B-B14F-4D97-AF65-F5344CB8AC3E}">
        <p14:creationId xmlns:p14="http://schemas.microsoft.com/office/powerpoint/2010/main" xmlns="" val="248953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990600"/>
          </a:xfrm>
        </p:spPr>
        <p:txBody>
          <a:bodyPr/>
          <a:lstStyle/>
          <a:p>
            <a:r>
              <a:rPr lang="en-US" dirty="0" smtClean="0"/>
              <a:t>Methods for Requirement Engineering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Role of methods in RE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Process of requirements engineering (RE) is usually guided by a requirements method 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Requirement methods are systematic ways of producing system models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System </a:t>
            </a:r>
            <a:r>
              <a:rPr lang="en-GB" dirty="0" smtClean="0">
                <a:cs typeface="+mn-cs"/>
              </a:rPr>
              <a:t>models </a:t>
            </a:r>
            <a:r>
              <a:rPr lang="en-GB" dirty="0" smtClean="0">
                <a:cs typeface="+mn-cs"/>
              </a:rPr>
              <a:t>bridges </a:t>
            </a:r>
            <a:r>
              <a:rPr lang="en-GB" dirty="0" smtClean="0">
                <a:cs typeface="+mn-cs"/>
              </a:rPr>
              <a:t>gap between </a:t>
            </a:r>
            <a:r>
              <a:rPr lang="en-GB" dirty="0" smtClean="0">
                <a:cs typeface="+mn-cs"/>
              </a:rPr>
              <a:t>the analysis and the design process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465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Necessary properties for a RE method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200" cy="4267200"/>
          </a:xfrm>
        </p:spPr>
        <p:txBody>
          <a:bodyPr/>
          <a:lstStyle/>
          <a:p>
            <a:pPr>
              <a:defRPr/>
            </a:pPr>
            <a:r>
              <a:rPr lang="en-GB" sz="2600" dirty="0" smtClean="0">
                <a:cs typeface="+mn-cs"/>
              </a:rPr>
              <a:t>Suitability for agreement with the end-user </a:t>
            </a:r>
          </a:p>
          <a:p>
            <a:pPr>
              <a:defRPr/>
            </a:pPr>
            <a:r>
              <a:rPr lang="en-GB" sz="2600" dirty="0" smtClean="0">
                <a:cs typeface="+mn-cs"/>
              </a:rPr>
              <a:t>The precision of definition of its notation </a:t>
            </a: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Assistance with formulating requirements</a:t>
            </a:r>
            <a:endParaRPr lang="en-US" sz="2600" dirty="0" smtClean="0">
              <a:cs typeface="+mn-cs"/>
            </a:endParaRP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Definition of the world outside </a:t>
            </a: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Scope for malleability  </a:t>
            </a: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 Scope for integrating other approaches</a:t>
            </a:r>
            <a:endParaRPr lang="en-US" sz="2600" dirty="0" smtClean="0">
              <a:cs typeface="+mn-cs"/>
            </a:endParaRP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Scope for communication   </a:t>
            </a: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Tool support</a:t>
            </a:r>
            <a:endParaRPr lang="en-US" sz="2600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921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No ideal RE method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There is no ideal requirement method 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A number of methods use a variety of modelling techniques to formulate system requirements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System models can be enriched by modelling different aspects of using modelling techniques </a:t>
            </a:r>
          </a:p>
          <a:p>
            <a:pPr>
              <a:defRPr/>
            </a:pPr>
            <a:endParaRPr lang="en-US" dirty="0" smtClean="0"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503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Modeling techniques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 smtClean="0">
                <a:cs typeface="+mn-cs"/>
              </a:rPr>
              <a:t>Data-flow models</a:t>
            </a:r>
          </a:p>
          <a:p>
            <a:pPr>
              <a:spcAft>
                <a:spcPts val="600"/>
              </a:spcAft>
              <a:defRPr/>
            </a:pPr>
            <a:r>
              <a:rPr lang="en-GB" dirty="0" smtClean="0">
                <a:cs typeface="+mn-cs"/>
              </a:rPr>
              <a:t>Compositional models</a:t>
            </a:r>
          </a:p>
          <a:p>
            <a:pPr>
              <a:spcAft>
                <a:spcPts val="600"/>
              </a:spcAft>
              <a:defRPr/>
            </a:pPr>
            <a:r>
              <a:rPr lang="en-GB" dirty="0" smtClean="0">
                <a:cs typeface="+mn-cs"/>
              </a:rPr>
              <a:t>Classification models</a:t>
            </a:r>
          </a:p>
          <a:p>
            <a:pPr>
              <a:spcAft>
                <a:spcPts val="600"/>
              </a:spcAft>
              <a:defRPr/>
            </a:pPr>
            <a:r>
              <a:rPr lang="en-GB" dirty="0" smtClean="0">
                <a:cs typeface="+mn-cs"/>
              </a:rPr>
              <a:t>Stimulus-response models</a:t>
            </a:r>
          </a:p>
          <a:p>
            <a:pPr>
              <a:spcAft>
                <a:spcPts val="600"/>
              </a:spcAft>
              <a:defRPr/>
            </a:pPr>
            <a:r>
              <a:rPr lang="en-GB" dirty="0" smtClean="0">
                <a:cs typeface="+mn-cs"/>
              </a:rPr>
              <a:t>Process models</a:t>
            </a: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31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Data flow modelling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Based on the notion that systems can be modelled as a set of interacting functions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Uses data-flow diagrams (DFDs) to graphically represent the external entities, processes, data-flow, and data stores</a:t>
            </a: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772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Data flow notation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50" y="2100263"/>
            <a:ext cx="79629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6503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Notation variability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>
                <a:cs typeface="+mn-cs"/>
              </a:rPr>
              <a:t>There is little uniformity in industry concerning the DFD notation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The notation shown was advanced by </a:t>
            </a:r>
            <a:r>
              <a:rPr lang="en-GB" dirty="0" err="1" smtClean="0">
                <a:cs typeface="+mn-cs"/>
              </a:rPr>
              <a:t>DeMarco</a:t>
            </a:r>
            <a:endParaRPr lang="en-GB" dirty="0" smtClean="0">
              <a:cs typeface="+mn-cs"/>
            </a:endParaRPr>
          </a:p>
          <a:p>
            <a:pPr algn="just">
              <a:defRPr/>
            </a:pPr>
            <a:r>
              <a:rPr lang="en-GB" dirty="0" smtClean="0">
                <a:cs typeface="+mn-cs"/>
              </a:rPr>
              <a:t> </a:t>
            </a:r>
            <a:r>
              <a:rPr lang="en-GB" dirty="0" err="1" smtClean="0">
                <a:cs typeface="+mn-cs"/>
              </a:rPr>
              <a:t>Gane</a:t>
            </a:r>
            <a:r>
              <a:rPr lang="en-GB" dirty="0" smtClean="0">
                <a:cs typeface="+mn-cs"/>
              </a:rPr>
              <a:t> and </a:t>
            </a:r>
            <a:r>
              <a:rPr lang="en-GB" dirty="0" err="1" smtClean="0">
                <a:cs typeface="+mn-cs"/>
              </a:rPr>
              <a:t>Sarson</a:t>
            </a:r>
            <a:r>
              <a:rPr lang="en-GB" dirty="0" smtClean="0">
                <a:cs typeface="+mn-cs"/>
              </a:rPr>
              <a:t> use rounded rectangles for bubbles shadowed rectangles for sources and destinations, and squared off C</a:t>
            </a:r>
            <a:r>
              <a:rPr lang="en-GB" altLang="en-US" dirty="0" smtClean="0">
                <a:cs typeface="+mn-cs"/>
              </a:rPr>
              <a:t>’</a:t>
            </a:r>
            <a:r>
              <a:rPr lang="en-GB" dirty="0" smtClean="0">
                <a:cs typeface="+mn-cs"/>
              </a:rPr>
              <a:t>s for data stores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 Orr uses rectangles for bubbles, ellipses for sources and destinations, and ellipses for data stores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919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DFD example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>
                <a:cs typeface="+mn-cs"/>
              </a:rPr>
              <a:t>Consider a simple library system intended to automate the issuing of library items 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The first data-flow diagram derived by the analyst represents the </a:t>
            </a:r>
            <a:r>
              <a:rPr lang="en-GB" altLang="en-US" dirty="0" smtClean="0">
                <a:cs typeface="+mn-cs"/>
              </a:rPr>
              <a:t>‘</a:t>
            </a:r>
            <a:r>
              <a:rPr lang="en-GB" dirty="0" smtClean="0">
                <a:cs typeface="+mn-cs"/>
              </a:rPr>
              <a:t>target</a:t>
            </a:r>
            <a:r>
              <a:rPr lang="en-GB" altLang="en-US" dirty="0" smtClean="0">
                <a:cs typeface="+mn-cs"/>
              </a:rPr>
              <a:t>’</a:t>
            </a:r>
            <a:r>
              <a:rPr lang="en-GB" dirty="0" smtClean="0">
                <a:cs typeface="+mn-cs"/>
              </a:rPr>
              <a:t> system at its context level 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The next level (level 1) of the data-flow diagram is constructed by decomposing the library system bubble into sub-functions 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422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cs typeface="+mj-cs"/>
              </a:rPr>
              <a:t>Library example-</a:t>
            </a:r>
            <a:br>
              <a:rPr lang="en-US" smtClean="0">
                <a:cs typeface="+mj-cs"/>
              </a:rPr>
            </a:br>
            <a:r>
              <a:rPr lang="en-US" smtClean="0">
                <a:cs typeface="+mj-cs"/>
              </a:rPr>
              <a:t>Context level data flow diagram</a:t>
            </a: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8" y="2505075"/>
            <a:ext cx="77438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4039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cs typeface="+mj-cs"/>
              </a:rPr>
              <a:t>Library example -</a:t>
            </a:r>
            <a:br>
              <a:rPr lang="en-US" smtClean="0">
                <a:cs typeface="+mj-cs"/>
              </a:rPr>
            </a:br>
            <a:r>
              <a:rPr lang="en-US" smtClean="0">
                <a:cs typeface="+mj-cs"/>
              </a:rPr>
              <a:t>Level 1 data flow diagram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219200"/>
            <a:ext cx="6834188" cy="499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1841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Structured analysis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The data-flow approach is typified by the Structured Analysis method (SA)</a:t>
            </a:r>
          </a:p>
          <a:p>
            <a:pPr>
              <a:defRPr/>
            </a:pPr>
            <a:r>
              <a:rPr lang="en-GB" dirty="0" smtClean="0"/>
              <a:t>Two major strategies dominate structured analysis</a:t>
            </a:r>
          </a:p>
          <a:p>
            <a:pPr lvl="1">
              <a:defRPr/>
            </a:pPr>
            <a:r>
              <a:rPr lang="en-GB" dirty="0" smtClean="0"/>
              <a:t> </a:t>
            </a:r>
            <a:r>
              <a:rPr lang="en-GB" altLang="en-US" dirty="0" smtClean="0"/>
              <a:t>‘</a:t>
            </a:r>
            <a:r>
              <a:rPr lang="en-GB" dirty="0" smtClean="0"/>
              <a:t>Old</a:t>
            </a:r>
            <a:r>
              <a:rPr lang="en-GB" altLang="en-US" dirty="0" smtClean="0"/>
              <a:t>’</a:t>
            </a:r>
            <a:r>
              <a:rPr lang="en-GB" dirty="0" smtClean="0"/>
              <a:t> method popularised by </a:t>
            </a:r>
            <a:r>
              <a:rPr lang="en-GB" dirty="0" err="1" smtClean="0"/>
              <a:t>DeMarco</a:t>
            </a:r>
            <a:r>
              <a:rPr lang="en-GB" dirty="0" smtClean="0"/>
              <a:t> </a:t>
            </a:r>
          </a:p>
          <a:p>
            <a:pPr lvl="1">
              <a:defRPr/>
            </a:pPr>
            <a:r>
              <a:rPr lang="en-GB" dirty="0" smtClean="0"/>
              <a:t> </a:t>
            </a:r>
            <a:r>
              <a:rPr lang="en-GB" altLang="en-US" dirty="0" smtClean="0"/>
              <a:t>‘</a:t>
            </a:r>
            <a:r>
              <a:rPr lang="en-GB" dirty="0" smtClean="0"/>
              <a:t>Modern</a:t>
            </a:r>
            <a:r>
              <a:rPr lang="en-GB" altLang="en-US" dirty="0" smtClean="0"/>
              <a:t>’</a:t>
            </a:r>
            <a:r>
              <a:rPr lang="en-GB" dirty="0" smtClean="0"/>
              <a:t> approach by Yourdon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30667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DeMarco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A top-down approach </a:t>
            </a:r>
          </a:p>
          <a:p>
            <a:pPr lvl="1">
              <a:defRPr/>
            </a:pPr>
            <a:r>
              <a:rPr lang="en-GB" dirty="0" smtClean="0"/>
              <a:t>The analyst maps the current physical system onto the current logical data-flow model</a:t>
            </a:r>
          </a:p>
          <a:p>
            <a:pPr algn="just">
              <a:defRPr/>
            </a:pPr>
            <a:r>
              <a:rPr lang="en-GB" dirty="0" smtClean="0"/>
              <a:t>The approach can be summarised in four steps:</a:t>
            </a:r>
          </a:p>
          <a:p>
            <a:pPr lvl="1" algn="just">
              <a:defRPr/>
            </a:pPr>
            <a:r>
              <a:rPr lang="en-GB" dirty="0" smtClean="0"/>
              <a:t>Analysis of  current physical system</a:t>
            </a:r>
          </a:p>
          <a:p>
            <a:pPr lvl="1" algn="just">
              <a:defRPr/>
            </a:pPr>
            <a:r>
              <a:rPr lang="en-GB" dirty="0" smtClean="0"/>
              <a:t>Derivation of logical model</a:t>
            </a:r>
          </a:p>
          <a:p>
            <a:pPr lvl="1" algn="just">
              <a:defRPr/>
            </a:pPr>
            <a:r>
              <a:rPr lang="en-GB" dirty="0" smtClean="0"/>
              <a:t>Derivation of proposed logical model</a:t>
            </a:r>
          </a:p>
          <a:p>
            <a:pPr lvl="1" algn="just">
              <a:defRPr/>
            </a:pPr>
            <a:r>
              <a:rPr lang="en-GB" dirty="0" smtClean="0"/>
              <a:t>Implementation of new physical system</a:t>
            </a:r>
          </a:p>
          <a:p>
            <a:pPr>
              <a:defRPr/>
            </a:pPr>
            <a:endParaRPr lang="en-US" dirty="0" smtClean="0">
              <a:latin typeface="Times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181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Modern structured analysis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82000" cy="419100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Distinguishes between user</a:t>
            </a:r>
            <a:r>
              <a:rPr lang="en-GB" altLang="en-US" dirty="0" smtClean="0"/>
              <a:t>’</a:t>
            </a:r>
            <a:r>
              <a:rPr lang="en-GB" dirty="0" smtClean="0"/>
              <a:t>s real needs and those requirements that represent the external behaviour satisfying those needs</a:t>
            </a:r>
          </a:p>
          <a:p>
            <a:pPr algn="just">
              <a:defRPr/>
            </a:pPr>
            <a:r>
              <a:rPr lang="en-GB" dirty="0" smtClean="0"/>
              <a:t>Includes real-time extensions</a:t>
            </a:r>
          </a:p>
          <a:p>
            <a:pPr algn="just">
              <a:defRPr/>
            </a:pPr>
            <a:r>
              <a:rPr lang="en-GB" dirty="0" smtClean="0"/>
              <a:t>Other structured analysis approaches include: </a:t>
            </a:r>
          </a:p>
          <a:p>
            <a:pPr lvl="1" algn="just">
              <a:defRPr/>
            </a:pPr>
            <a:r>
              <a:rPr lang="en-GB" dirty="0" smtClean="0"/>
              <a:t>Structured Analysis and Design Technique (SADT) </a:t>
            </a:r>
          </a:p>
          <a:p>
            <a:pPr lvl="1" algn="just">
              <a:defRPr/>
            </a:pPr>
            <a:r>
              <a:rPr lang="en-GB" dirty="0" smtClean="0"/>
              <a:t>Structured Systems Analysis and Design Methodology (SSADM)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58883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Relational model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449580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Data may be modelled using the relational model</a:t>
            </a:r>
          </a:p>
          <a:p>
            <a:pPr lvl="1">
              <a:defRPr/>
            </a:pPr>
            <a:r>
              <a:rPr lang="en-GB" dirty="0" smtClean="0"/>
              <a:t>Specifies data as a set of tables, with some columns being used as common keys</a:t>
            </a:r>
          </a:p>
          <a:p>
            <a:pPr>
              <a:defRPr/>
            </a:pPr>
            <a:r>
              <a:rPr lang="en-GB" dirty="0" smtClean="0"/>
              <a:t>Disadvantages of relational model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 smtClean="0"/>
              <a:t>Implicit data typing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 smtClean="0"/>
              <a:t>Inadequate modelling of relations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 smtClean="0"/>
              <a:t>Data model should include information about the semantics of the data</a:t>
            </a:r>
          </a:p>
          <a:p>
            <a:pPr lvl="1">
              <a:defRPr/>
            </a:pPr>
            <a:endParaRPr lang="en-US" dirty="0" smtClean="0">
              <a:latin typeface="Times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046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Semantic model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Approaches to semantic data modelling include:</a:t>
            </a:r>
          </a:p>
          <a:p>
            <a:pPr lvl="1">
              <a:defRPr/>
            </a:pPr>
            <a:r>
              <a:rPr lang="en-GB" dirty="0" smtClean="0"/>
              <a:t> Entity-relationship model (Chen, 1976)</a:t>
            </a:r>
          </a:p>
          <a:p>
            <a:pPr lvl="1">
              <a:defRPr/>
            </a:pPr>
            <a:r>
              <a:rPr lang="en-GB" dirty="0" smtClean="0"/>
              <a:t>RM/ T (</a:t>
            </a:r>
            <a:r>
              <a:rPr lang="en-GB" dirty="0" err="1" smtClean="0"/>
              <a:t>Codd</a:t>
            </a:r>
            <a:r>
              <a:rPr lang="en-GB" dirty="0" smtClean="0"/>
              <a:t>, 1979)</a:t>
            </a:r>
          </a:p>
          <a:p>
            <a:pPr lvl="1">
              <a:defRPr/>
            </a:pPr>
            <a:r>
              <a:rPr lang="en-GB" dirty="0" smtClean="0"/>
              <a:t>SDM (Hammer and McLeod, 1981)</a:t>
            </a:r>
          </a:p>
          <a:p>
            <a:pPr>
              <a:defRPr/>
            </a:pPr>
            <a:r>
              <a:rPr lang="en-GB" dirty="0" smtClean="0"/>
              <a:t>Models identify the entities in a database, their attributes and their relationships</a:t>
            </a:r>
          </a:p>
          <a:p>
            <a:pPr>
              <a:defRPr/>
            </a:pPr>
            <a:r>
              <a:rPr lang="en-GB" dirty="0" smtClean="0"/>
              <a:t>Uses graphical notations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34436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Notation for semantic data modelling</a:t>
            </a: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8" y="1257300"/>
            <a:ext cx="7743825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5309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Extensions to entity relationship model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>
                <a:cs typeface="+mn-cs"/>
              </a:rPr>
              <a:t>The basic ERM has been extended to include sub and super-types to the basic entity and relation primitives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 Types may have sub-types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Types may inherit the attributes of their super-types 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In addition, sub-types may have private attributes</a:t>
            </a: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263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66700"/>
            <a:ext cx="8763000" cy="1104900"/>
          </a:xfrm>
        </p:spPr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ERM example - Software requirement</a:t>
            </a:r>
            <a:br>
              <a:rPr lang="en-US" smtClean="0">
                <a:cs typeface="+mj-cs"/>
              </a:rPr>
            </a:br>
            <a:endParaRPr lang="en-US" smtClean="0">
              <a:cs typeface="+mj-cs"/>
            </a:endParaRPr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" y="1390650"/>
            <a:ext cx="8029575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883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Object-oriented approaches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534400" cy="457200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Closest precursor is entity relationship model</a:t>
            </a:r>
          </a:p>
          <a:p>
            <a:pPr>
              <a:defRPr/>
            </a:pPr>
            <a:r>
              <a:rPr lang="en-GB" dirty="0" smtClean="0"/>
              <a:t>Requirements methods based on object orientation:</a:t>
            </a:r>
          </a:p>
          <a:p>
            <a:pPr lvl="1">
              <a:defRPr/>
            </a:pPr>
            <a:r>
              <a:rPr lang="en-GB" dirty="0" err="1" smtClean="0"/>
              <a:t>Shlaer</a:t>
            </a:r>
            <a:r>
              <a:rPr lang="en-GB" dirty="0" smtClean="0"/>
              <a:t> and Mellor (1988)</a:t>
            </a:r>
          </a:p>
          <a:p>
            <a:pPr lvl="1">
              <a:defRPr/>
            </a:pPr>
            <a:r>
              <a:rPr lang="en-GB" dirty="0" smtClean="0"/>
              <a:t>Colbert (1989)</a:t>
            </a:r>
          </a:p>
          <a:p>
            <a:pPr lvl="1">
              <a:defRPr/>
            </a:pPr>
            <a:r>
              <a:rPr lang="en-GB" dirty="0" smtClean="0"/>
              <a:t>Coad and Yourdon (1989)</a:t>
            </a:r>
          </a:p>
          <a:p>
            <a:pPr lvl="1">
              <a:defRPr/>
            </a:pPr>
            <a:r>
              <a:rPr lang="en-GB" dirty="0" err="1" smtClean="0"/>
              <a:t>Wirf</a:t>
            </a:r>
            <a:r>
              <a:rPr lang="en-GB" dirty="0" smtClean="0"/>
              <a:t>-Brock (1990)</a:t>
            </a:r>
          </a:p>
          <a:p>
            <a:pPr lvl="1">
              <a:defRPr/>
            </a:pPr>
            <a:r>
              <a:rPr lang="en-GB" dirty="0" err="1" smtClean="0"/>
              <a:t>Rumbaugh</a:t>
            </a:r>
            <a:r>
              <a:rPr lang="en-GB" dirty="0" smtClean="0"/>
              <a:t> (1991) </a:t>
            </a:r>
          </a:p>
          <a:p>
            <a:pPr lvl="1">
              <a:defRPr/>
            </a:pPr>
            <a:r>
              <a:rPr lang="en-GB" dirty="0" smtClean="0"/>
              <a:t>Jacobson (1992)</a:t>
            </a:r>
          </a:p>
          <a:p>
            <a:pPr lvl="1">
              <a:defRPr/>
            </a:pPr>
            <a:r>
              <a:rPr lang="en-GB" dirty="0" smtClean="0"/>
              <a:t>Martin-Odell (1992)  </a:t>
            </a:r>
          </a:p>
          <a:p>
            <a:pPr>
              <a:defRPr/>
            </a:pPr>
            <a:r>
              <a:rPr lang="en-GB" dirty="0" smtClean="0"/>
              <a:t>Notations for the various methods are semantically similar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69675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Object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/>
              <a:t>Are major actors, agents, and servers in the problem space of the system</a:t>
            </a:r>
          </a:p>
          <a:p>
            <a:pPr algn="just">
              <a:defRPr/>
            </a:pPr>
            <a:r>
              <a:rPr lang="en-GB" dirty="0" smtClean="0"/>
              <a:t> Identified by analysing the domain</a:t>
            </a:r>
          </a:p>
          <a:p>
            <a:pPr algn="just">
              <a:defRPr/>
            </a:pPr>
            <a:r>
              <a:rPr lang="en-GB" dirty="0" smtClean="0"/>
              <a:t>Objects include:</a:t>
            </a:r>
          </a:p>
          <a:p>
            <a:pPr lvl="1" algn="just">
              <a:defRPr/>
            </a:pPr>
            <a:r>
              <a:rPr lang="en-GB" dirty="0" smtClean="0"/>
              <a:t>Devices that the system interacts with</a:t>
            </a:r>
          </a:p>
          <a:p>
            <a:pPr lvl="1" algn="just">
              <a:defRPr/>
            </a:pPr>
            <a:r>
              <a:rPr lang="en-GB" dirty="0" smtClean="0"/>
              <a:t>Systems that interface with the system under study</a:t>
            </a:r>
          </a:p>
          <a:p>
            <a:pPr lvl="1" algn="just">
              <a:defRPr/>
            </a:pPr>
            <a:r>
              <a:rPr lang="en-GB" dirty="0" smtClean="0"/>
              <a:t>Organisational units</a:t>
            </a:r>
          </a:p>
          <a:p>
            <a:pPr lvl="1" algn="just">
              <a:defRPr/>
            </a:pPr>
            <a:r>
              <a:rPr lang="en-GB" dirty="0" smtClean="0"/>
              <a:t> Things that must be remembered over time </a:t>
            </a:r>
          </a:p>
          <a:p>
            <a:pPr lvl="1" algn="just">
              <a:defRPr/>
            </a:pPr>
            <a:r>
              <a:rPr lang="en-GB" dirty="0" smtClean="0"/>
              <a:t> Physical locations or sites</a:t>
            </a:r>
          </a:p>
          <a:p>
            <a:pPr lvl="1" algn="just">
              <a:defRPr/>
            </a:pPr>
            <a:r>
              <a:rPr lang="en-GB" dirty="0" smtClean="0"/>
              <a:t>Specific roles played by humans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3197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Basic concepts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Encapsulation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Class 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Inheritance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Operations or Services 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845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Object definition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Something real or abstract about which we store data and those operations that manipulate the data </a:t>
            </a:r>
          </a:p>
          <a:p>
            <a:pPr>
              <a:defRPr/>
            </a:pPr>
            <a:r>
              <a:rPr lang="en-GB" dirty="0" smtClean="0"/>
              <a:t>Examples include:</a:t>
            </a:r>
          </a:p>
          <a:p>
            <a:pPr lvl="1">
              <a:buFontTx/>
              <a:buNone/>
              <a:defRPr/>
            </a:pPr>
            <a:r>
              <a:rPr lang="en-GB" dirty="0" smtClean="0"/>
              <a:t>An account, a sensor, a software design, a car , an organisation</a:t>
            </a:r>
          </a:p>
          <a:p>
            <a:pPr>
              <a:defRPr/>
            </a:pPr>
            <a:r>
              <a:rPr lang="en-GB" dirty="0" smtClean="0"/>
              <a:t> May be composite - composed of other objects 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96838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	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Requirement Engineering in AMs</a:t>
            </a:r>
          </a:p>
          <a:p>
            <a:pPr lvl="1"/>
            <a:r>
              <a:rPr lang="en-US" dirty="0" smtClean="0"/>
              <a:t>XP</a:t>
            </a:r>
          </a:p>
          <a:p>
            <a:pPr lvl="2"/>
            <a:r>
              <a:rPr lang="en-US" dirty="0" smtClean="0"/>
              <a:t>Customer involvement</a:t>
            </a:r>
          </a:p>
          <a:p>
            <a:pPr lvl="2"/>
            <a:r>
              <a:rPr lang="en-US" dirty="0" smtClean="0"/>
              <a:t>Requirement scenarios</a:t>
            </a:r>
          </a:p>
          <a:p>
            <a:pPr lvl="2"/>
            <a:r>
              <a:rPr lang="en-US" dirty="0" smtClean="0"/>
              <a:t>Changes/Refactoring</a:t>
            </a:r>
          </a:p>
          <a:p>
            <a:pPr lvl="2"/>
            <a:r>
              <a:rPr lang="en-US" dirty="0" smtClean="0"/>
              <a:t>Testing</a:t>
            </a:r>
          </a:p>
          <a:p>
            <a:r>
              <a:rPr lang="en-US" dirty="0" smtClean="0"/>
              <a:t>Requirement methods</a:t>
            </a:r>
          </a:p>
          <a:p>
            <a:pPr lvl="1"/>
            <a:r>
              <a:rPr lang="en-US" dirty="0" smtClean="0"/>
              <a:t>System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3582</TotalTime>
  <Words>1241</Words>
  <Application>Microsoft Office PowerPoint</Application>
  <PresentationFormat>On-screen Show (4:3)</PresentationFormat>
  <Paragraphs>174</Paragraphs>
  <Slides>38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Origin</vt:lpstr>
      <vt:lpstr>2_Origin</vt:lpstr>
      <vt:lpstr>1_Origin</vt:lpstr>
      <vt:lpstr>Requirements Engineering in Agile Methods</vt:lpstr>
      <vt:lpstr>Recap</vt:lpstr>
      <vt:lpstr>Today’s lecture</vt:lpstr>
      <vt:lpstr>XP and agile principles</vt:lpstr>
      <vt:lpstr>Customer involvement</vt:lpstr>
      <vt:lpstr>Requirements scenarios</vt:lpstr>
      <vt:lpstr>Story card for document downloading</vt:lpstr>
      <vt:lpstr>XP and change</vt:lpstr>
      <vt:lpstr>Refactoring</vt:lpstr>
      <vt:lpstr>Testing in XP</vt:lpstr>
      <vt:lpstr>Task cards for document downloading</vt:lpstr>
      <vt:lpstr>Test case description</vt:lpstr>
      <vt:lpstr>Test-first development</vt:lpstr>
      <vt:lpstr>Tools for Requirements Management in AMs </vt:lpstr>
      <vt:lpstr>Methods for Requirement Engineering</vt:lpstr>
      <vt:lpstr>Role of methods in RE</vt:lpstr>
      <vt:lpstr>Necessary properties for a RE method</vt:lpstr>
      <vt:lpstr>No ideal RE method</vt:lpstr>
      <vt:lpstr>Modeling techniques</vt:lpstr>
      <vt:lpstr>Data flow modelling</vt:lpstr>
      <vt:lpstr>Data flow notation</vt:lpstr>
      <vt:lpstr>Notation variability</vt:lpstr>
      <vt:lpstr>DFD example</vt:lpstr>
      <vt:lpstr>Library example- Context level data flow diagram</vt:lpstr>
      <vt:lpstr>Library example - Level 1 data flow diagram</vt:lpstr>
      <vt:lpstr>Structured analysis</vt:lpstr>
      <vt:lpstr>DeMarco</vt:lpstr>
      <vt:lpstr>Modern structured analysis</vt:lpstr>
      <vt:lpstr>Relational model</vt:lpstr>
      <vt:lpstr>Semantic model</vt:lpstr>
      <vt:lpstr>Notation for semantic data modelling</vt:lpstr>
      <vt:lpstr>Extensions to entity relationship model</vt:lpstr>
      <vt:lpstr>ERM example - Software requirement </vt:lpstr>
      <vt:lpstr>Object-oriented approaches</vt:lpstr>
      <vt:lpstr>Object</vt:lpstr>
      <vt:lpstr>Basic concepts</vt:lpstr>
      <vt:lpstr>Object definition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130</cp:revision>
  <dcterms:created xsi:type="dcterms:W3CDTF">2012-09-05T05:27:50Z</dcterms:created>
  <dcterms:modified xsi:type="dcterms:W3CDTF">2015-01-01T07:18:09Z</dcterms:modified>
</cp:coreProperties>
</file>