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15"/>
  </p:notesMasterIdLst>
  <p:sldIdLst>
    <p:sldId id="411" r:id="rId4"/>
    <p:sldId id="478" r:id="rId5"/>
    <p:sldId id="479" r:id="rId6"/>
    <p:sldId id="480" r:id="rId7"/>
    <p:sldId id="481" r:id="rId8"/>
    <p:sldId id="482" r:id="rId9"/>
    <p:sldId id="477" r:id="rId10"/>
    <p:sldId id="496" r:id="rId11"/>
    <p:sldId id="483" r:id="rId12"/>
    <p:sldId id="484" r:id="rId13"/>
    <p:sldId id="49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0" autoAdjust="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29/12/2014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Atique Ahmad </a:t>
            </a:r>
            <a:r>
              <a:rPr kumimoji="0" lang="en-US" dirty="0" err="1" smtClean="0"/>
              <a:t>Zafar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Requirements </a:t>
            </a:r>
            <a:r>
              <a:rPr lang="en-GB" dirty="0" smtClean="0"/>
              <a:t>Management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Lecture-27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Requirements traceability</a:t>
            </a:r>
          </a:p>
          <a:p>
            <a:pPr lvl="1"/>
            <a:r>
              <a:rPr lang="en-US" dirty="0" smtClean="0"/>
              <a:t>Types of traceability information</a:t>
            </a:r>
          </a:p>
          <a:p>
            <a:pPr lvl="1"/>
            <a:r>
              <a:rPr lang="en-US" dirty="0" smtClean="0"/>
              <a:t>Types of traceability</a:t>
            </a:r>
          </a:p>
          <a:p>
            <a:pPr lvl="1"/>
            <a:r>
              <a:rPr lang="en-US" dirty="0" smtClean="0"/>
              <a:t>Traceability lists and tables</a:t>
            </a:r>
          </a:p>
          <a:p>
            <a:pPr lvl="1"/>
            <a:r>
              <a:rPr lang="en-US" dirty="0" smtClean="0"/>
              <a:t>Traceability policies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do we want here?</a:t>
            </a:r>
          </a:p>
          <a:p>
            <a:pPr lvl="1"/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Cost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traceability information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Requirements </a:t>
            </a:r>
            <a:r>
              <a:rPr lang="en-US" dirty="0" smtClean="0">
                <a:sym typeface="Wingdings" pitchFamily="2" charset="2"/>
              </a:rPr>
              <a:t> requirements</a:t>
            </a:r>
          </a:p>
          <a:p>
            <a:r>
              <a:rPr lang="en-US" dirty="0" smtClean="0">
                <a:sym typeface="Wingdings" pitchFamily="2" charset="2"/>
              </a:rPr>
              <a:t>Requirements  design</a:t>
            </a:r>
          </a:p>
          <a:p>
            <a:r>
              <a:rPr lang="en-US" dirty="0" smtClean="0">
                <a:sym typeface="Wingdings" pitchFamily="2" charset="2"/>
              </a:rPr>
              <a:t>Requirements  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schedule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Gant chart</a:t>
            </a:r>
          </a:p>
          <a:p>
            <a:pPr lvl="1"/>
            <a:r>
              <a:rPr lang="en-US" dirty="0" smtClean="0"/>
              <a:t>Identify activities</a:t>
            </a:r>
          </a:p>
          <a:p>
            <a:pPr lvl="1"/>
            <a:r>
              <a:rPr lang="en-US" dirty="0" smtClean="0"/>
              <a:t>Rework policy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 in activities </a:t>
            </a:r>
            <a:r>
              <a:rPr lang="en-US" dirty="0" smtClean="0">
                <a:sym typeface="Wingdings" pitchFamily="2" charset="2"/>
              </a:rPr>
              <a:t> delay in cost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858000" y="5410200"/>
            <a:ext cx="1600200" cy="5334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867400" y="47244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906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8288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819400" y="26670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810000" y="33528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Negotiation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800600" y="40386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22408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Requirements Engineering for Agile Methods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principle of lean production is the constant identification and removal of waste (</a:t>
            </a:r>
            <a:r>
              <a:rPr lang="en-US" dirty="0" err="1"/>
              <a:t>muda</a:t>
            </a:r>
            <a:r>
              <a:rPr lang="en-US" dirty="0"/>
              <a:t> in Japanese), that is, anything that does not add value for the customer to the final product. </a:t>
            </a:r>
            <a:endParaRPr lang="en-US" dirty="0" smtClean="0"/>
          </a:p>
          <a:p>
            <a:r>
              <a:rPr lang="en-US" dirty="0" smtClean="0"/>
              <a:t>Being </a:t>
            </a:r>
            <a:r>
              <a:rPr lang="en-US" dirty="0"/>
              <a:t>rooted on lean production, AMs focus on: </a:t>
            </a:r>
          </a:p>
          <a:p>
            <a:pPr lvl="1"/>
            <a:r>
              <a:rPr lang="en-US" dirty="0" smtClean="0"/>
              <a:t>Delivering </a:t>
            </a:r>
            <a:r>
              <a:rPr lang="en-US" dirty="0"/>
              <a:t>value for the customer </a:t>
            </a:r>
            <a:endParaRPr lang="en-US" dirty="0" smtClean="0"/>
          </a:p>
          <a:p>
            <a:pPr lvl="1"/>
            <a:r>
              <a:rPr lang="en-US" dirty="0" smtClean="0"/>
              <a:t>Ensuring </a:t>
            </a:r>
            <a:r>
              <a:rPr lang="en-US" dirty="0"/>
              <a:t>that the customer understand such value and be satisfied by the </a:t>
            </a:r>
            <a:r>
              <a:rPr lang="en-US" dirty="0" smtClean="0"/>
              <a:t>project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27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Agile Manifesto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Manifesto includes following points:</a:t>
            </a:r>
          </a:p>
          <a:p>
            <a:pPr lvl="1"/>
            <a:r>
              <a:rPr lang="en-US" dirty="0" smtClean="0"/>
              <a:t>Individuals </a:t>
            </a:r>
            <a:r>
              <a:rPr lang="en-US" dirty="0"/>
              <a:t>and Interactions over Process and </a:t>
            </a:r>
            <a:r>
              <a:rPr lang="en-US" dirty="0" smtClean="0"/>
              <a:t>Tools</a:t>
            </a:r>
          </a:p>
          <a:p>
            <a:pPr lvl="1"/>
            <a:r>
              <a:rPr lang="en-US" dirty="0"/>
              <a:t>Customer Collaboration over </a:t>
            </a:r>
            <a:r>
              <a:rPr lang="en-US" dirty="0" smtClean="0"/>
              <a:t>Contracts</a:t>
            </a:r>
          </a:p>
          <a:p>
            <a:pPr lvl="1"/>
            <a:r>
              <a:rPr lang="en-US" dirty="0"/>
              <a:t>Working Software over </a:t>
            </a:r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Responding </a:t>
            </a:r>
            <a:r>
              <a:rPr lang="en-US" dirty="0"/>
              <a:t>to Change over </a:t>
            </a:r>
            <a:r>
              <a:rPr lang="en-US" dirty="0" smtClean="0"/>
              <a:t>Planning</a:t>
            </a:r>
          </a:p>
          <a:p>
            <a:r>
              <a:rPr lang="en-US" dirty="0"/>
              <a:t>From such values, a set of common practices and behaviors are identifies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Adaptability</a:t>
            </a:r>
          </a:p>
          <a:p>
            <a:pPr lvl="1"/>
            <a:r>
              <a:rPr lang="en-US" dirty="0" smtClean="0"/>
              <a:t>Incremental Development </a:t>
            </a:r>
          </a:p>
          <a:p>
            <a:pPr lvl="1"/>
            <a:r>
              <a:rPr lang="en-US" dirty="0"/>
              <a:t>Frequent </a:t>
            </a:r>
            <a:r>
              <a:rPr lang="en-US" dirty="0" smtClean="0"/>
              <a:t>Releases</a:t>
            </a:r>
          </a:p>
          <a:p>
            <a:pPr lvl="1"/>
            <a:r>
              <a:rPr lang="en-US" dirty="0"/>
              <a:t> Requirements Prioritization Before Every </a:t>
            </a:r>
            <a:r>
              <a:rPr lang="en-US" dirty="0" smtClean="0"/>
              <a:t>Iteration</a:t>
            </a:r>
          </a:p>
          <a:p>
            <a:pPr lvl="1"/>
            <a:r>
              <a:rPr lang="en-US" dirty="0" smtClean="0"/>
              <a:t>High Customer Involvement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519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traceability information is used in change impact analysis?</a:t>
            </a:r>
          </a:p>
          <a:p>
            <a:pPr lvl="1"/>
            <a:r>
              <a:rPr lang="en-US" dirty="0" smtClean="0"/>
              <a:t>Impact on time</a:t>
            </a:r>
          </a:p>
          <a:p>
            <a:pPr lvl="1"/>
            <a:r>
              <a:rPr lang="en-US" dirty="0" smtClean="0"/>
              <a:t>Impact on cost</a:t>
            </a:r>
          </a:p>
          <a:p>
            <a:r>
              <a:rPr lang="en-US" dirty="0" smtClean="0"/>
              <a:t>Requirement engineering in agile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3421</TotalTime>
  <Words>219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Origin</vt:lpstr>
      <vt:lpstr>2_Origin</vt:lpstr>
      <vt:lpstr>1_Origin</vt:lpstr>
      <vt:lpstr>Requirements Management</vt:lpstr>
      <vt:lpstr>Recap</vt:lpstr>
      <vt:lpstr>Cost analysis</vt:lpstr>
      <vt:lpstr>Using traceability information</vt:lpstr>
      <vt:lpstr>Project schedule</vt:lpstr>
      <vt:lpstr>Delay in activities  delay in cost</vt:lpstr>
      <vt:lpstr> </vt:lpstr>
      <vt:lpstr>Requirements Engineering for Agile Methods</vt:lpstr>
      <vt:lpstr>Introduction</vt:lpstr>
      <vt:lpstr>The Agile Manifesto 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121</cp:revision>
  <dcterms:created xsi:type="dcterms:W3CDTF">2012-09-05T05:27:50Z</dcterms:created>
  <dcterms:modified xsi:type="dcterms:W3CDTF">2014-12-29T05:46:53Z</dcterms:modified>
</cp:coreProperties>
</file>