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4" r:id="rId2"/>
    <p:sldMasterId id="2147483672" r:id="rId3"/>
  </p:sldMasterIdLst>
  <p:notesMasterIdLst>
    <p:notesMasterId r:id="rId23"/>
  </p:notesMasterIdLst>
  <p:sldIdLst>
    <p:sldId id="411" r:id="rId4"/>
    <p:sldId id="435" r:id="rId5"/>
    <p:sldId id="475" r:id="rId6"/>
    <p:sldId id="476" r:id="rId7"/>
    <p:sldId id="474" r:id="rId8"/>
    <p:sldId id="460" r:id="rId9"/>
    <p:sldId id="461" r:id="rId10"/>
    <p:sldId id="462" r:id="rId11"/>
    <p:sldId id="463" r:id="rId12"/>
    <p:sldId id="464" r:id="rId13"/>
    <p:sldId id="465" r:id="rId14"/>
    <p:sldId id="466" r:id="rId15"/>
    <p:sldId id="467" r:id="rId16"/>
    <p:sldId id="468" r:id="rId17"/>
    <p:sldId id="469" r:id="rId18"/>
    <p:sldId id="470" r:id="rId19"/>
    <p:sldId id="471" r:id="rId20"/>
    <p:sldId id="472" r:id="rId21"/>
    <p:sldId id="47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4600" autoAdjust="0"/>
  </p:normalViewPr>
  <p:slideViewPr>
    <p:cSldViewPr>
      <p:cViewPr varScale="1">
        <p:scale>
          <a:sx n="63" d="100"/>
          <a:sy n="63" d="100"/>
        </p:scale>
        <p:origin x="-151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4DCCB-EE02-4BA4-96F8-214A24D2B51B}" type="datetimeFigureOut">
              <a:rPr lang="en-US" smtClean="0"/>
              <a:pPr/>
              <a:t>27/12/2014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ED50B0-D53F-4459-8D78-0CE7DA098017}" type="slidenum">
              <a:rPr lang="en-US" smtClean="0"/>
              <a:pPr/>
              <a:t>‹#›</a:t>
            </a:fld>
            <a:endParaRPr lang="en-US" dirty="0"/>
          </a:p>
        </p:txBody>
      </p:sp>
    </p:spTree>
    <p:extLst>
      <p:ext uri="{BB962C8B-B14F-4D97-AF65-F5344CB8AC3E}">
        <p14:creationId xmlns:p14="http://schemas.microsoft.com/office/powerpoint/2010/main" xmlns="" val="3052040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http://www.comsats.org.pk/images/images_r01_c01.jpg" TargetMode="External"/><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219200" y="3886200"/>
            <a:ext cx="6858000" cy="990600"/>
          </a:xfrm>
        </p:spPr>
        <p:txBody>
          <a:bodyPr anchor="t" anchorCtr="0"/>
          <a:lstStyle>
            <a:lvl1pPr algn="r">
              <a:defRPr sz="3200" baseline="0">
                <a:solidFill>
                  <a:schemeClr val="tx1"/>
                </a:solidFill>
              </a:defRPr>
            </a:lvl1pPr>
          </a:lstStyle>
          <a:p>
            <a:r>
              <a:rPr kumimoji="0" lang="en-US" dirty="0" smtClean="0"/>
              <a:t>Atique Ahmad </a:t>
            </a:r>
            <a:r>
              <a:rPr kumimoji="0" lang="en-US" dirty="0" err="1" smtClean="0"/>
              <a:t>Zafar</a:t>
            </a:r>
            <a:endParaRPr kumimoji="0" lang="en-US" dirty="0"/>
          </a:p>
        </p:txBody>
      </p:sp>
      <p:sp>
        <p:nvSpPr>
          <p:cNvPr id="9" name="Subtitle 8"/>
          <p:cNvSpPr>
            <a:spLocks noGrp="1"/>
          </p:cNvSpPr>
          <p:nvPr>
            <p:ph type="subTitle" idx="1" hasCustomPrompt="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Lecture-1</a:t>
            </a:r>
            <a:endParaRPr kumimoji="0" lang="en-US" dirty="0"/>
          </a:p>
        </p:txBody>
      </p:sp>
      <p:sp>
        <p:nvSpPr>
          <p:cNvPr id="17" name="Footer Placeholder 16"/>
          <p:cNvSpPr>
            <a:spLocks noGrp="1"/>
          </p:cNvSpPr>
          <p:nvPr>
            <p:ph type="ftr" sz="quarter" idx="11"/>
          </p:nvPr>
        </p:nvSpPr>
        <p:spPr>
          <a:xfrm>
            <a:off x="2898648" y="6355080"/>
            <a:ext cx="3474720" cy="365760"/>
          </a:xfrm>
        </p:spPr>
        <p:txBody>
          <a:bodyPr/>
          <a:lstStyle>
            <a:lvl1pPr algn="ctr">
              <a:defRPr/>
            </a:lvl1pPr>
          </a:lstStyle>
          <a:p>
            <a:r>
              <a:rPr lang="en-US" dirty="0" smtClean="0"/>
              <a:t>Requirements Engineering</a:t>
            </a:r>
          </a:p>
          <a:p>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pic>
        <p:nvPicPr>
          <p:cNvPr id="11265" name="Picture 1" descr="http://www.comsats.org.pk/images/images_r01_c01.jpg"/>
          <p:cNvPicPr>
            <a:picLocks noChangeAspect="1" noChangeArrowheads="1"/>
          </p:cNvPicPr>
          <p:nvPr userDrawn="1"/>
        </p:nvPicPr>
        <p:blipFill>
          <a:blip r:embed="rId2" r:link="rId3"/>
          <a:srcRect/>
          <a:stretch>
            <a:fillRect/>
          </a:stretch>
        </p:blipFill>
        <p:spPr bwMode="auto">
          <a:xfrm>
            <a:off x="0" y="0"/>
            <a:ext cx="914400" cy="952500"/>
          </a:xfrm>
          <a:prstGeom prst="rect">
            <a:avLst/>
          </a:prstGeom>
          <a:noFill/>
        </p:spPr>
      </p:pic>
      <p:sp>
        <p:nvSpPr>
          <p:cNvPr id="14" name="Rectangle 13"/>
          <p:cNvSpPr/>
          <p:nvPr userDrawn="1"/>
        </p:nvSpPr>
        <p:spPr>
          <a:xfrm>
            <a:off x="990600" y="228600"/>
            <a:ext cx="7689926" cy="461665"/>
          </a:xfrm>
          <a:prstGeom prst="rect">
            <a:avLst/>
          </a:prstGeom>
          <a:noFill/>
        </p:spPr>
        <p:txBody>
          <a:bodyPr wrap="none" lIns="91440" tIns="45720" rIns="91440" bIns="45720">
            <a:spAutoFit/>
          </a:bodyPr>
          <a:lstStyle/>
          <a:p>
            <a:pPr algn="ctr"/>
            <a:r>
              <a:rPr kumimoji="0" lang="en-US" sz="2400" b="1" u="sng" kern="1200" cap="none" spc="0" dirty="0" smtClean="0">
                <a:ln w="18000">
                  <a:solidFill>
                    <a:schemeClr val="accent2">
                      <a:satMod val="140000"/>
                    </a:schemeClr>
                  </a:solidFill>
                  <a:prstDash val="solid"/>
                  <a:miter lim="800000"/>
                </a:ln>
                <a:solidFill>
                  <a:schemeClr val="accent2">
                    <a:lumMod val="50000"/>
                  </a:schemeClr>
                </a:solidFill>
                <a:effectLst/>
                <a:latin typeface="+mj-lt"/>
                <a:ea typeface="+mj-ea"/>
                <a:cs typeface="+mj-cs"/>
              </a:rPr>
              <a:t>COMSATS Institute of Information Technology</a:t>
            </a:r>
            <a:endParaRPr lang="en-US" sz="2400" b="1" u="sng" cap="none" spc="0" dirty="0">
              <a:ln w="18000">
                <a:solidFill>
                  <a:schemeClr val="accent2">
                    <a:satMod val="140000"/>
                  </a:schemeClr>
                </a:solidFill>
                <a:prstDash val="solid"/>
                <a:miter lim="800000"/>
              </a:ln>
              <a:solidFill>
                <a:schemeClr val="accent2">
                  <a:lumMod val="50000"/>
                </a:schemeClr>
              </a:solidFill>
              <a:effectLst/>
            </a:endParaRPr>
          </a:p>
        </p:txBody>
      </p:sp>
      <p:sp>
        <p:nvSpPr>
          <p:cNvPr id="15" name="Rectangle 14"/>
          <p:cNvSpPr/>
          <p:nvPr userDrawn="1"/>
        </p:nvSpPr>
        <p:spPr>
          <a:xfrm>
            <a:off x="914400" y="1752600"/>
            <a:ext cx="7315200" cy="17373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Rectangle 15"/>
          <p:cNvSpPr/>
          <p:nvPr userDrawn="1"/>
        </p:nvSpPr>
        <p:spPr>
          <a:xfrm>
            <a:off x="914400" y="1752600"/>
            <a:ext cx="228600" cy="1752600"/>
          </a:xfrm>
          <a:prstGeom prst="rect">
            <a:avLst/>
          </a:prstGeom>
          <a:solidFill>
            <a:schemeClr val="accent1">
              <a:lumMod val="50000"/>
            </a:schemeClr>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solidFill>
                <a:schemeClr val="bg2">
                  <a:lumMod val="25000"/>
                </a:schemeClr>
              </a:solidFill>
            </a:endParaRPr>
          </a:p>
        </p:txBody>
      </p:sp>
      <p:sp>
        <p:nvSpPr>
          <p:cNvPr id="18" name="Title 7"/>
          <p:cNvSpPr txBox="1">
            <a:spLocks/>
          </p:cNvSpPr>
          <p:nvPr userDrawn="1"/>
        </p:nvSpPr>
        <p:spPr>
          <a:xfrm>
            <a:off x="1219200" y="2133600"/>
            <a:ext cx="6858000" cy="1371600"/>
          </a:xfrm>
          <a:prstGeom prst="rect">
            <a:avLst/>
          </a:prstGeom>
        </p:spPr>
        <p:txBody>
          <a:bodyPr vert="horz" anchor="t" anchorCtr="0">
            <a:normAutofit/>
          </a:bodyPr>
          <a:lstStyle>
            <a:lvl1pPr algn="r">
              <a:defRPr sz="3200">
                <a:solidFill>
                  <a:schemeClr val="tx1"/>
                </a:solidFill>
              </a:defRPr>
            </a:lvl1pPr>
          </a:lstStyle>
          <a:p>
            <a:r>
              <a:rPr kumimoji="0" lang="en-US" sz="3200" b="0" i="0" u="none" strike="noStrike" kern="1200" cap="none" spc="0" normalizeH="0" baseline="0" noProof="0" dirty="0" smtClean="0">
                <a:ln>
                  <a:noFill/>
                </a:ln>
                <a:solidFill>
                  <a:schemeClr val="tx1"/>
                </a:solidFill>
                <a:effectLst/>
                <a:uLnTx/>
                <a:uFillTx/>
                <a:latin typeface="+mj-lt"/>
                <a:ea typeface="+mj-ea"/>
                <a:cs typeface="+mj-cs"/>
              </a:rPr>
              <a:t>Requirements Engineering</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E664E9-BB0A-4932-9D77-E0DDE5779A37}"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E664E9-BB0A-4932-9D77-E0DDE5779A37}"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E664E9-BB0A-4932-9D77-E0DDE5779A37}"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E664E9-BB0A-4932-9D77-E0DDE5779A37}"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endParaRPr lang="en-US" dirty="0"/>
          </a:p>
        </p:txBody>
      </p:sp>
      <p:sp>
        <p:nvSpPr>
          <p:cNvPr id="17" name="Footer Placeholder 16"/>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29" name="Slide Number Placeholder 28"/>
          <p:cNvSpPr>
            <a:spLocks noGrp="1"/>
          </p:cNvSpPr>
          <p:nvPr>
            <p:ph type="sldNum" sz="quarter" idx="12"/>
          </p:nvPr>
        </p:nvSpPr>
        <p:spPr>
          <a:xfrm>
            <a:off x="1216152" y="6355080"/>
            <a:ext cx="1219200" cy="365760"/>
          </a:xfrm>
        </p:spPr>
        <p:txBody>
          <a:bodyPr/>
          <a:lstStyle/>
          <a:p>
            <a:fld id="{95335651-1A2C-4E2F-80CB-8C4D69804B63}" type="slidenum">
              <a:rPr lang="en-US" smtClean="0"/>
              <a:pPr/>
              <a:t>‹#›</a:t>
            </a:fld>
            <a:endParaRPr lang="en-US"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endParaRPr lang="en-US" dirty="0"/>
          </a:p>
        </p:txBody>
      </p:sp>
      <p:sp>
        <p:nvSpPr>
          <p:cNvPr id="5" name="Footer Placeholder 4"/>
          <p:cNvSpPr>
            <a:spLocks noGrp="1"/>
          </p:cNvSpPr>
          <p:nvPr>
            <p:ph type="ftr" sz="quarter" idx="11"/>
          </p:nvPr>
        </p:nvSpPr>
        <p:spPr>
          <a:xfrm>
            <a:off x="2898648" y="6355080"/>
            <a:ext cx="3474720" cy="365760"/>
          </a:xfrm>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a:xfrm>
            <a:off x="1069848" y="6355080"/>
            <a:ext cx="1520952" cy="365760"/>
          </a:xfrm>
        </p:spPr>
        <p:txBody>
          <a:bodyPr/>
          <a:lstStyle/>
          <a:p>
            <a:fld id="{95335651-1A2C-4E2F-80CB-8C4D69804B63}" type="slidenum">
              <a:rPr lang="en-US" smtClean="0"/>
              <a:pPr/>
              <a:t>‹#›</a:t>
            </a:fld>
            <a:endParaRPr lang="en-US"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Software Engineering-II</a:t>
            </a:r>
            <a:endParaRPr lang="en-US" dirty="0"/>
          </a:p>
        </p:txBody>
      </p:sp>
      <p:sp>
        <p:nvSpPr>
          <p:cNvPr id="9" name="Slide Number Placeholder 8"/>
          <p:cNvSpPr>
            <a:spLocks noGrp="1"/>
          </p:cNvSpPr>
          <p:nvPr>
            <p:ph type="sldNum" sz="quarter" idx="12"/>
          </p:nvPr>
        </p:nvSpPr>
        <p:spPr/>
        <p:txBody>
          <a:bodyPr/>
          <a:lstStyle/>
          <a:p>
            <a:fld id="{95335651-1A2C-4E2F-80CB-8C4D69804B63}" type="slidenum">
              <a:rPr lang="en-US" smtClean="0"/>
              <a:pPr/>
              <a:t>‹#›</a:t>
            </a:fld>
            <a:endParaRPr lang="en-US"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Software Engineering-II</a:t>
            </a:r>
            <a:endParaRPr lang="en-US" dirty="0"/>
          </a:p>
        </p:txBody>
      </p:sp>
      <p:sp>
        <p:nvSpPr>
          <p:cNvPr id="5" name="Slide Number Placeholder 4"/>
          <p:cNvSpPr>
            <a:spLocks noGrp="1"/>
          </p:cNvSpPr>
          <p:nvPr>
            <p:ph type="sldNum" sz="quarter" idx="12"/>
          </p:nvPr>
        </p:nvSpPr>
        <p:spPr/>
        <p:txBody>
          <a:bodyPr/>
          <a:lstStyle/>
          <a:p>
            <a:fld id="{95335651-1A2C-4E2F-80CB-8C4D69804B63}" type="slidenum">
              <a:rPr lang="en-US" smtClean="0"/>
              <a:pPr/>
              <a:t>‹#›</a:t>
            </a:fld>
            <a:endParaRPr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335651-1A2C-4E2F-80CB-8C4D69804B63}" type="slidenum">
              <a:rPr lang="en-US" smtClean="0"/>
              <a:pPr/>
              <a:t>‹#›</a:t>
            </a:fld>
            <a:endParaRPr lang="en-US"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Software Engineering-II</a:t>
            </a:r>
            <a:endParaRPr lang="en-US" dirty="0"/>
          </a:p>
        </p:txBody>
      </p:sp>
      <p:sp>
        <p:nvSpPr>
          <p:cNvPr id="7" name="Slide Number Placeholder 6"/>
          <p:cNvSpPr>
            <a:spLocks noGrp="1"/>
          </p:cNvSpPr>
          <p:nvPr>
            <p:ph type="sldNum" sz="quarter" idx="12"/>
          </p:nvPr>
        </p:nvSpPr>
        <p:spPr/>
        <p:txBody>
          <a:bodyPr/>
          <a:lstStyle/>
          <a:p>
            <a:fld id="{95335651-1A2C-4E2F-80CB-8C4D69804B63}" type="slidenum">
              <a:rPr lang="en-US" smtClean="0"/>
              <a:pPr/>
              <a:t>‹#›</a:t>
            </a:fld>
            <a:endParaRPr lang="en-US"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Software Engineering-II</a:t>
            </a:r>
            <a:endParaRPr lang="en-US" dirty="0"/>
          </a:p>
        </p:txBody>
      </p:sp>
      <p:sp>
        <p:nvSpPr>
          <p:cNvPr id="6" name="Slide Number Placeholder 5"/>
          <p:cNvSpPr>
            <a:spLocks noGrp="1"/>
          </p:cNvSpPr>
          <p:nvPr>
            <p:ph type="sldNum" sz="quarter" idx="12"/>
          </p:nvPr>
        </p:nvSpPr>
        <p:spPr/>
        <p:txBody>
          <a:bodyPr/>
          <a:lstStyle/>
          <a:p>
            <a:fld id="{95335651-1A2C-4E2F-80CB-8C4D69804B63}" type="slidenum">
              <a:rPr lang="en-US" smtClean="0"/>
              <a:pPr/>
              <a:t>‹#›</a:t>
            </a:fld>
            <a:endParaRPr lang="en-US"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E664E9-BB0A-4932-9D77-E0DDE5779A37}"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r>
              <a:rPr lang="en-US" smtClean="0"/>
              <a:t>Software Engineering-II</a:t>
            </a:r>
            <a:endParaRPr lang="en-US" dirty="0"/>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5335651-1A2C-4E2F-80CB-8C4D69804B63}" type="slidenum">
              <a:rPr lang="en-US" smtClean="0"/>
              <a:pPr/>
              <a:t>‹#›</a:t>
            </a:fld>
            <a:endParaRPr lang="en-US"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219200" y="3733800"/>
            <a:ext cx="6858000" cy="990600"/>
          </a:xfrm>
        </p:spPr>
        <p:txBody>
          <a:bodyPr>
            <a:normAutofit/>
          </a:bodyPr>
          <a:lstStyle/>
          <a:p>
            <a:pPr marL="0" indent="0">
              <a:spcAft>
                <a:spcPct val="50000"/>
              </a:spcAft>
            </a:pPr>
            <a:r>
              <a:rPr lang="en-GB" dirty="0" smtClean="0"/>
              <a:t>Requirements Management</a:t>
            </a:r>
            <a:endParaRPr lang="en-GB" dirty="0"/>
          </a:p>
        </p:txBody>
      </p:sp>
      <p:sp>
        <p:nvSpPr>
          <p:cNvPr id="2051" name="Rectangle 3"/>
          <p:cNvSpPr>
            <a:spLocks noGrp="1" noChangeArrowheads="1"/>
          </p:cNvSpPr>
          <p:nvPr>
            <p:ph type="subTitle" idx="1"/>
          </p:nvPr>
        </p:nvSpPr>
        <p:spPr/>
        <p:txBody>
          <a:bodyPr/>
          <a:lstStyle/>
          <a:p>
            <a:pPr algn="ctr"/>
            <a:r>
              <a:rPr lang="en-US" sz="2400" dirty="0" smtClean="0"/>
              <a:t>Lecture-26</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2</a:t>
            </a:fld>
            <a:endParaRPr lang="en-US" dirty="0"/>
          </a:p>
        </p:txBody>
      </p:sp>
      <p:sp>
        <p:nvSpPr>
          <p:cNvPr id="5" name="Content Placeholder 4"/>
          <p:cNvSpPr>
            <a:spLocks noGrp="1"/>
          </p:cNvSpPr>
          <p:nvPr>
            <p:ph sz="quarter" idx="1"/>
          </p:nvPr>
        </p:nvSpPr>
        <p:spPr/>
        <p:txBody>
          <a:bodyPr/>
          <a:lstStyle/>
          <a:p>
            <a:r>
              <a:rPr lang="en-US" dirty="0" smtClean="0"/>
              <a:t>Requirements management</a:t>
            </a:r>
          </a:p>
          <a:p>
            <a:pPr lvl="1"/>
            <a:r>
              <a:rPr lang="en-US" dirty="0" smtClean="0"/>
              <a:t>Change management process</a:t>
            </a:r>
          </a:p>
          <a:p>
            <a:pPr lvl="1"/>
            <a:r>
              <a:rPr lang="en-US" dirty="0" smtClean="0"/>
              <a:t>Change analysis</a:t>
            </a:r>
            <a:endParaRPr lang="en-US" dirty="0" smtClean="0"/>
          </a:p>
          <a:p>
            <a:pPr lv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p:spPr>
        <p:txBody>
          <a:bodyPr/>
          <a:lstStyle/>
          <a:p>
            <a:r>
              <a:rPr lang="en-GB"/>
              <a:t>Change management stages</a:t>
            </a:r>
          </a:p>
        </p:txBody>
      </p:sp>
      <p:graphicFrame>
        <p:nvGraphicFramePr>
          <p:cNvPr id="22531" name="Object 3"/>
          <p:cNvGraphicFramePr>
            <a:graphicFrameLocks/>
          </p:cNvGraphicFramePr>
          <p:nvPr/>
        </p:nvGraphicFramePr>
        <p:xfrm>
          <a:off x="165100" y="2933700"/>
          <a:ext cx="8902700" cy="1135063"/>
        </p:xfrm>
        <a:graphic>
          <a:graphicData uri="http://schemas.openxmlformats.org/presentationml/2006/ole">
            <p:oleObj spid="_x0000_s324610" name="Document" r:id="rId3" imgW="3971925" imgH="514350" progId="Word.Document.8">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GB"/>
              <a:t>Change analysis and costing</a:t>
            </a:r>
          </a:p>
        </p:txBody>
      </p:sp>
      <p:graphicFrame>
        <p:nvGraphicFramePr>
          <p:cNvPr id="23555" name="Object 3"/>
          <p:cNvGraphicFramePr>
            <a:graphicFrameLocks/>
          </p:cNvGraphicFramePr>
          <p:nvPr/>
        </p:nvGraphicFramePr>
        <p:xfrm>
          <a:off x="584200" y="1866900"/>
          <a:ext cx="8139113" cy="3619500"/>
        </p:xfrm>
        <a:graphic>
          <a:graphicData uri="http://schemas.openxmlformats.org/presentationml/2006/ole">
            <p:oleObj spid="_x0000_s325634" name="Document" r:id="rId3" imgW="3457575" imgH="1543050" progId="Word.Document.8">
              <p:embed/>
            </p:oleObj>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5</a:t>
            </a:fld>
            <a:endParaRPr lang="en-US" dirty="0"/>
          </a:p>
        </p:txBody>
      </p:sp>
      <p:sp>
        <p:nvSpPr>
          <p:cNvPr id="5" name="Content Placeholder 4"/>
          <p:cNvSpPr>
            <a:spLocks noGrp="1"/>
          </p:cNvSpPr>
          <p:nvPr>
            <p:ph sz="quarter" idx="1"/>
          </p:nvPr>
        </p:nvSpPr>
        <p:spPr/>
        <p:txBody>
          <a:bodyPr/>
          <a:lstStyle/>
          <a:p>
            <a:r>
              <a:rPr lang="en-US" dirty="0" smtClean="0"/>
              <a:t>Requirements </a:t>
            </a:r>
            <a:r>
              <a:rPr lang="en-US" dirty="0" smtClean="0"/>
              <a:t>management</a:t>
            </a:r>
          </a:p>
          <a:p>
            <a:pPr lvl="1"/>
            <a:r>
              <a:rPr lang="en-US" dirty="0" smtClean="0"/>
              <a:t>Traceability</a:t>
            </a:r>
            <a:endParaRPr lang="en-US"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GB"/>
              <a:t>Traceability</a:t>
            </a:r>
          </a:p>
        </p:txBody>
      </p:sp>
      <p:sp>
        <p:nvSpPr>
          <p:cNvPr id="28675" name="Rectangle 3"/>
          <p:cNvSpPr>
            <a:spLocks noGrp="1" noChangeArrowheads="1"/>
          </p:cNvSpPr>
          <p:nvPr>
            <p:ph type="body" idx="1"/>
          </p:nvPr>
        </p:nvSpPr>
        <p:spPr>
          <a:noFill/>
          <a:ln/>
        </p:spPr>
        <p:txBody>
          <a:bodyPr>
            <a:normAutofit fontScale="92500"/>
          </a:bodyPr>
          <a:lstStyle/>
          <a:p>
            <a:r>
              <a:rPr lang="en-GB"/>
              <a:t>Traceability information is information which helps you assess the impact of requirements change. It links related requirements and the requirements and other system representations</a:t>
            </a:r>
          </a:p>
          <a:p>
            <a:r>
              <a:rPr lang="en-GB"/>
              <a:t>Types of traceability information</a:t>
            </a:r>
          </a:p>
          <a:p>
            <a:pPr lvl="1"/>
            <a:r>
              <a:rPr lang="en-GB" i="1"/>
              <a:t>Backward-from traceability</a:t>
            </a:r>
            <a:r>
              <a:rPr lang="en-GB"/>
              <a:t>  Links requirements to their sources in other documents or people</a:t>
            </a:r>
          </a:p>
          <a:p>
            <a:pPr lvl="1"/>
            <a:r>
              <a:rPr lang="en-GB" i="1"/>
              <a:t>Forward-from traceability</a:t>
            </a:r>
            <a:r>
              <a:rPr lang="en-GB"/>
              <a:t>  Links requirements to the design and implementation components</a:t>
            </a:r>
          </a:p>
          <a:p>
            <a:pPr lvl="1"/>
            <a:r>
              <a:rPr lang="en-GB" i="1"/>
              <a:t>Backward-to traceability</a:t>
            </a:r>
            <a:r>
              <a:rPr lang="en-GB"/>
              <a:t>  Links design and implementation components backs to requirements</a:t>
            </a:r>
          </a:p>
          <a:p>
            <a:pPr lvl="1"/>
            <a:r>
              <a:rPr lang="en-GB" i="1"/>
              <a:t>Forward-to traceability</a:t>
            </a:r>
            <a:r>
              <a:rPr lang="en-GB"/>
              <a:t>  Links other documents (which may have preceded the requirements document) to relevant requirements.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noFill/>
          <a:ln/>
        </p:spPr>
        <p:txBody>
          <a:bodyPr/>
          <a:lstStyle/>
          <a:p>
            <a:r>
              <a:rPr lang="en-GB"/>
              <a:t>Backwards/forwards traceability</a:t>
            </a:r>
          </a:p>
        </p:txBody>
      </p:sp>
      <p:graphicFrame>
        <p:nvGraphicFramePr>
          <p:cNvPr id="29699" name="Object 3"/>
          <p:cNvGraphicFramePr>
            <a:graphicFrameLocks/>
          </p:cNvGraphicFramePr>
          <p:nvPr/>
        </p:nvGraphicFramePr>
        <p:xfrm>
          <a:off x="393700" y="2997200"/>
          <a:ext cx="8597900" cy="1384300"/>
        </p:xfrm>
        <a:graphic>
          <a:graphicData uri="http://schemas.openxmlformats.org/presentationml/2006/ole">
            <p:oleObj spid="_x0000_s198658" name="Document" r:id="rId3" imgW="3971925" imgH="647700" progId="Word.Document.8">
              <p:embed/>
            </p:oleObj>
          </a:graphicData>
        </a:graphic>
      </p:graphicFrame>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a:lstStyle/>
          <a:p>
            <a:r>
              <a:rPr lang="en-GB"/>
              <a:t>Types of traceability</a:t>
            </a:r>
          </a:p>
        </p:txBody>
      </p:sp>
      <p:sp>
        <p:nvSpPr>
          <p:cNvPr id="30723" name="Rectangle 3"/>
          <p:cNvSpPr>
            <a:spLocks noGrp="1" noChangeArrowheads="1"/>
          </p:cNvSpPr>
          <p:nvPr>
            <p:ph type="body" idx="1"/>
          </p:nvPr>
        </p:nvSpPr>
        <p:spPr>
          <a:noFill/>
          <a:ln/>
        </p:spPr>
        <p:txBody>
          <a:bodyPr/>
          <a:lstStyle/>
          <a:p>
            <a:r>
              <a:rPr lang="en-GB"/>
              <a:t>Requirements-sources traceability</a:t>
            </a:r>
          </a:p>
          <a:p>
            <a:pPr lvl="1"/>
            <a:r>
              <a:rPr lang="en-GB"/>
              <a:t>Links the requirement and the people or documents which specified the requirement</a:t>
            </a:r>
          </a:p>
          <a:p>
            <a:r>
              <a:rPr lang="en-GB"/>
              <a:t>Requirements-rationale traceability</a:t>
            </a:r>
          </a:p>
          <a:p>
            <a:pPr lvl="1"/>
            <a:r>
              <a:rPr lang="en-GB"/>
              <a:t>Links the requirement with a description of why that requirement has been specified.</a:t>
            </a:r>
          </a:p>
          <a:p>
            <a:r>
              <a:rPr lang="en-GB"/>
              <a:t>Requirements-requirements traceability</a:t>
            </a:r>
          </a:p>
          <a:p>
            <a:pPr lvl="1"/>
            <a:r>
              <a:rPr lang="en-GB"/>
              <a:t>Links requirements with other requirements which are, in some way, dependent on them. This should be a two-way link (dependants and is-dependent 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a:ln/>
        </p:spPr>
        <p:txBody>
          <a:bodyPr/>
          <a:lstStyle/>
          <a:p>
            <a:r>
              <a:rPr lang="en-GB"/>
              <a:t>Types of traceability</a:t>
            </a:r>
          </a:p>
        </p:txBody>
      </p:sp>
      <p:sp>
        <p:nvSpPr>
          <p:cNvPr id="31747" name="Rectangle 3"/>
          <p:cNvSpPr>
            <a:spLocks noGrp="1" noChangeArrowheads="1"/>
          </p:cNvSpPr>
          <p:nvPr>
            <p:ph type="body" idx="1"/>
          </p:nvPr>
        </p:nvSpPr>
        <p:spPr>
          <a:noFill/>
          <a:ln/>
        </p:spPr>
        <p:txBody>
          <a:bodyPr/>
          <a:lstStyle/>
          <a:p>
            <a:r>
              <a:rPr lang="en-GB"/>
              <a:t>Requirements-architecture traceability</a:t>
            </a:r>
          </a:p>
          <a:p>
            <a:pPr lvl="1"/>
            <a:r>
              <a:rPr lang="en-GB"/>
              <a:t>Links requirements with the sub-systems where these requirements are implemented. This is particularly important where sub-systems are being developed by different sub-contractors</a:t>
            </a:r>
          </a:p>
          <a:p>
            <a:r>
              <a:rPr lang="en-GB"/>
              <a:t>Requirements-design traceability</a:t>
            </a:r>
          </a:p>
          <a:p>
            <a:pPr lvl="1"/>
            <a:r>
              <a:rPr lang="en-GB"/>
              <a:t>Links requirements with specific hardware or software components in the system which are used to implement the requirement</a:t>
            </a:r>
          </a:p>
          <a:p>
            <a:r>
              <a:rPr lang="en-GB"/>
              <a:t>Requirements-interface traceability</a:t>
            </a:r>
          </a:p>
          <a:p>
            <a:pPr lvl="1"/>
            <a:r>
              <a:rPr lang="en-GB"/>
              <a:t>Links requirements with the interfaces of external systems which are used in the provision of the requirements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a:lstStyle/>
          <a:p>
            <a:r>
              <a:rPr lang="en-GB"/>
              <a:t>Traceability tables</a:t>
            </a:r>
          </a:p>
        </p:txBody>
      </p:sp>
      <p:sp>
        <p:nvSpPr>
          <p:cNvPr id="32771" name="Rectangle 3"/>
          <p:cNvSpPr>
            <a:spLocks noGrp="1" noChangeArrowheads="1"/>
          </p:cNvSpPr>
          <p:nvPr>
            <p:ph type="body" idx="1"/>
          </p:nvPr>
        </p:nvSpPr>
        <p:spPr>
          <a:noFill/>
          <a:ln/>
        </p:spPr>
        <p:txBody>
          <a:bodyPr/>
          <a:lstStyle/>
          <a:p>
            <a:r>
              <a:rPr lang="en-GB"/>
              <a:t>Traceability tables show the relationships between requirements or between requirements and design components</a:t>
            </a:r>
          </a:p>
          <a:p>
            <a:r>
              <a:rPr lang="en-GB"/>
              <a:t>Requirements are listed along the horizontal and vertical axes and relationships between requirements are marked in the table cells</a:t>
            </a:r>
          </a:p>
          <a:p>
            <a:r>
              <a:rPr lang="en-GB"/>
              <a:t>Traceability tables for showing requirements dependencies should be defined with requirement numbers used to label the rows and columns of the table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noFill/>
          <a:ln/>
        </p:spPr>
        <p:txBody>
          <a:bodyPr/>
          <a:lstStyle/>
          <a:p>
            <a:r>
              <a:rPr lang="en-GB"/>
              <a:t>A traceability table</a:t>
            </a:r>
          </a:p>
        </p:txBody>
      </p:sp>
      <p:graphicFrame>
        <p:nvGraphicFramePr>
          <p:cNvPr id="33795" name="Object 3"/>
          <p:cNvGraphicFramePr>
            <a:graphicFrameLocks/>
          </p:cNvGraphicFramePr>
          <p:nvPr/>
        </p:nvGraphicFramePr>
        <p:xfrm>
          <a:off x="25400" y="2311400"/>
          <a:ext cx="9042400" cy="2511425"/>
        </p:xfrm>
        <a:graphic>
          <a:graphicData uri="http://schemas.openxmlformats.org/presentationml/2006/ole">
            <p:oleObj spid="_x0000_s199682" name="Document" r:id="rId3" imgW="3952875" imgH="1104900" progId="Word.Document.8">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noFill/>
          <a:ln/>
        </p:spPr>
        <p:txBody>
          <a:bodyPr/>
          <a:lstStyle/>
          <a:p>
            <a:r>
              <a:rPr lang="en-GB"/>
              <a:t>Traceability lists</a:t>
            </a:r>
          </a:p>
        </p:txBody>
      </p:sp>
      <p:sp>
        <p:nvSpPr>
          <p:cNvPr id="34819" name="Rectangle 3"/>
          <p:cNvSpPr>
            <a:spLocks noGrp="1" noChangeArrowheads="1"/>
          </p:cNvSpPr>
          <p:nvPr>
            <p:ph type="body" idx="1"/>
          </p:nvPr>
        </p:nvSpPr>
        <p:spPr>
          <a:xfrm>
            <a:off x="304800" y="1676400"/>
            <a:ext cx="8382000" cy="4419600"/>
          </a:xfrm>
          <a:noFill/>
          <a:ln/>
        </p:spPr>
        <p:txBody>
          <a:bodyPr>
            <a:normAutofit lnSpcReduction="10000"/>
          </a:bodyPr>
          <a:lstStyle/>
          <a:p>
            <a:r>
              <a:rPr lang="en-GB"/>
              <a:t>If a relatively small number of requirements have to be managed (up to 250, say), traceability tables can be implemented using a spreadsheet</a:t>
            </a:r>
          </a:p>
          <a:p>
            <a:r>
              <a:rPr lang="en-GB"/>
              <a:t>Traceability tables become more of a problem when there are hundreds or thousands of requirements as the tables become large and sparsely populated</a:t>
            </a:r>
          </a:p>
          <a:p>
            <a:r>
              <a:rPr lang="en-GB"/>
              <a:t>A simplified form of traceability table may be used where, along with each requirement description, one or more lists of the identifiers of related requirements are maintained. </a:t>
            </a:r>
          </a:p>
          <a:p>
            <a:r>
              <a:rPr lang="en-GB"/>
              <a:t>Traceability lists are simple lists of relationships which can be implemented as text or as simple tables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a:ln/>
        </p:spPr>
        <p:txBody>
          <a:bodyPr/>
          <a:lstStyle/>
          <a:p>
            <a:r>
              <a:rPr lang="en-GB"/>
              <a:t>A traceability list</a:t>
            </a:r>
          </a:p>
        </p:txBody>
      </p:sp>
      <p:graphicFrame>
        <p:nvGraphicFramePr>
          <p:cNvPr id="35843" name="Object 3"/>
          <p:cNvGraphicFramePr>
            <a:graphicFrameLocks/>
          </p:cNvGraphicFramePr>
          <p:nvPr/>
        </p:nvGraphicFramePr>
        <p:xfrm>
          <a:off x="101600" y="2082800"/>
          <a:ext cx="8647113" cy="1879600"/>
        </p:xfrm>
        <a:graphic>
          <a:graphicData uri="http://schemas.openxmlformats.org/presentationml/2006/ole">
            <p:oleObj spid="_x0000_s200706" name="Document" r:id="rId3" imgW="3952875" imgH="866775" progId="Word.Document.8">
              <p:embed/>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a:ln/>
        </p:spPr>
        <p:txBody>
          <a:bodyPr/>
          <a:lstStyle/>
          <a:p>
            <a:r>
              <a:rPr lang="en-GB"/>
              <a:t>Traceability policies</a:t>
            </a:r>
          </a:p>
        </p:txBody>
      </p:sp>
      <p:sp>
        <p:nvSpPr>
          <p:cNvPr id="36867" name="Rectangle 3"/>
          <p:cNvSpPr>
            <a:spLocks noGrp="1" noChangeArrowheads="1"/>
          </p:cNvSpPr>
          <p:nvPr>
            <p:ph type="body" idx="1"/>
          </p:nvPr>
        </p:nvSpPr>
        <p:spPr>
          <a:xfrm>
            <a:off x="457200" y="1143000"/>
            <a:ext cx="8229600" cy="4937760"/>
          </a:xfrm>
          <a:noFill/>
          <a:ln/>
        </p:spPr>
        <p:txBody>
          <a:bodyPr>
            <a:normAutofit fontScale="92500" lnSpcReduction="10000"/>
          </a:bodyPr>
          <a:lstStyle/>
          <a:p>
            <a:r>
              <a:rPr lang="en-GB" dirty="0"/>
              <a:t>Traceability policies define what and how traceability information should be maintained. </a:t>
            </a:r>
          </a:p>
          <a:p>
            <a:r>
              <a:rPr lang="en-GB" dirty="0"/>
              <a:t>Traceability policies may include</a:t>
            </a:r>
          </a:p>
          <a:p>
            <a:pPr lvl="1"/>
            <a:r>
              <a:rPr lang="en-GB" dirty="0"/>
              <a:t>The traceability information which should be maintained.    </a:t>
            </a:r>
          </a:p>
          <a:p>
            <a:pPr lvl="1"/>
            <a:r>
              <a:rPr lang="en-GB" dirty="0"/>
              <a:t>Techniques, such as traceability matrices, which should be used for maintaining traceability. </a:t>
            </a:r>
          </a:p>
          <a:p>
            <a:pPr lvl="1"/>
            <a:r>
              <a:rPr lang="en-GB" dirty="0"/>
              <a:t>A description of when the traceability information should be collected during the requirements engineering and system development processes. </a:t>
            </a:r>
          </a:p>
          <a:p>
            <a:pPr lvl="1"/>
            <a:r>
              <a:rPr lang="en-GB" dirty="0"/>
              <a:t>The roles of the people, such as the traceability manager, who are responsible for maintaining the traceability information should also be defined.</a:t>
            </a:r>
          </a:p>
          <a:p>
            <a:pPr lvl="1"/>
            <a:r>
              <a:rPr lang="en-GB" dirty="0"/>
              <a:t>A description of how to handle and document policy exceptions</a:t>
            </a:r>
          </a:p>
          <a:p>
            <a:pPr lvl="1"/>
            <a:r>
              <a:rPr lang="en-GB" dirty="0"/>
              <a:t>The process of managing traceability information	</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8600" y="0"/>
            <a:ext cx="8991600" cy="1104900"/>
          </a:xfrm>
          <a:noFill/>
          <a:ln/>
        </p:spPr>
        <p:txBody>
          <a:bodyPr>
            <a:normAutofit fontScale="90000"/>
          </a:bodyPr>
          <a:lstStyle/>
          <a:p>
            <a:r>
              <a:rPr lang="en-GB" sz="4000" dirty="0"/>
              <a:t>Factors influencing </a:t>
            </a:r>
            <a:r>
              <a:rPr lang="en-GB" sz="4000" dirty="0" smtClean="0"/>
              <a:t>traceability policies</a:t>
            </a:r>
            <a:endParaRPr lang="en-GB" sz="4000" dirty="0"/>
          </a:p>
        </p:txBody>
      </p:sp>
      <p:sp>
        <p:nvSpPr>
          <p:cNvPr id="37891" name="Rectangle 3"/>
          <p:cNvSpPr>
            <a:spLocks noGrp="1" noChangeArrowheads="1"/>
          </p:cNvSpPr>
          <p:nvPr>
            <p:ph type="body" idx="1"/>
          </p:nvPr>
        </p:nvSpPr>
        <p:spPr>
          <a:noFill/>
          <a:ln/>
        </p:spPr>
        <p:txBody>
          <a:bodyPr/>
          <a:lstStyle/>
          <a:p>
            <a:r>
              <a:rPr lang="en-GB"/>
              <a:t>Number of requirements </a:t>
            </a:r>
          </a:p>
          <a:p>
            <a:pPr lvl="1"/>
            <a:r>
              <a:rPr lang="en-GB"/>
              <a:t>The greater the number of requirements, the more the need for formal traceability policies.</a:t>
            </a:r>
          </a:p>
          <a:p>
            <a:r>
              <a:rPr lang="en-GB"/>
              <a:t>Estimated system lifetime</a:t>
            </a:r>
          </a:p>
          <a:p>
            <a:pPr lvl="1"/>
            <a:r>
              <a:rPr lang="en-GB"/>
              <a:t>More comprehensive traceability policies should be defined for systems which have a long lifetime.</a:t>
            </a:r>
          </a:p>
          <a:p>
            <a:r>
              <a:rPr lang="en-GB"/>
              <a:t>Level of organisational maturity</a:t>
            </a:r>
          </a:p>
          <a:p>
            <a:pPr lvl="1"/>
            <a:r>
              <a:rPr lang="en-GB"/>
              <a:t>Detailed traceability policies are most likely to be cost-effective in organisations which have a higher level of process maturity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04800" y="76200"/>
            <a:ext cx="8229600" cy="1104900"/>
          </a:xfrm>
          <a:noFill/>
          <a:ln/>
        </p:spPr>
        <p:txBody>
          <a:bodyPr>
            <a:normAutofit fontScale="90000"/>
          </a:bodyPr>
          <a:lstStyle/>
          <a:p>
            <a:r>
              <a:rPr lang="en-GB" sz="3600" dirty="0"/>
              <a:t>Factors influencing traceability policies</a:t>
            </a:r>
          </a:p>
        </p:txBody>
      </p:sp>
      <p:sp>
        <p:nvSpPr>
          <p:cNvPr id="38915" name="Rectangle 3"/>
          <p:cNvSpPr>
            <a:spLocks noGrp="1" noChangeArrowheads="1"/>
          </p:cNvSpPr>
          <p:nvPr>
            <p:ph type="body" idx="1"/>
          </p:nvPr>
        </p:nvSpPr>
        <p:spPr>
          <a:noFill/>
          <a:ln/>
        </p:spPr>
        <p:txBody>
          <a:bodyPr>
            <a:normAutofit lnSpcReduction="10000"/>
          </a:bodyPr>
          <a:lstStyle/>
          <a:p>
            <a:r>
              <a:rPr lang="en-GB"/>
              <a:t>Project team size and composition </a:t>
            </a:r>
          </a:p>
          <a:p>
            <a:pPr lvl="1"/>
            <a:r>
              <a:rPr lang="en-GB"/>
              <a:t>With a small team, it may be possible to assess the impact of proposed informally without structured traceability information. With larger teams, however, you need more formal traceability policies.</a:t>
            </a:r>
          </a:p>
          <a:p>
            <a:r>
              <a:rPr lang="en-GB"/>
              <a:t>Type of system</a:t>
            </a:r>
          </a:p>
          <a:p>
            <a:pPr lvl="1"/>
            <a:r>
              <a:rPr lang="en-GB"/>
              <a:t>Critical systems such as hard real-time control systems or safety-critical systems need more comprehensive traceability policies than non-critical systems. </a:t>
            </a:r>
          </a:p>
          <a:p>
            <a:r>
              <a:rPr lang="en-GB"/>
              <a:t>Specific customer requirements</a:t>
            </a:r>
          </a:p>
          <a:p>
            <a:pPr lvl="1"/>
            <a:r>
              <a:rPr lang="en-GB"/>
              <a:t>Some customers may specify that specific traceability information should be delivered as part of the system documentation.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noFill/>
          <a:ln/>
        </p:spPr>
        <p:txBody>
          <a:bodyPr/>
          <a:lstStyle/>
          <a:p>
            <a:r>
              <a:rPr lang="en-GB"/>
              <a:t>Key points</a:t>
            </a:r>
          </a:p>
        </p:txBody>
      </p:sp>
      <p:sp>
        <p:nvSpPr>
          <p:cNvPr id="39939" name="Rectangle 3"/>
          <p:cNvSpPr>
            <a:spLocks noGrp="1" noChangeArrowheads="1"/>
          </p:cNvSpPr>
          <p:nvPr>
            <p:ph type="body" idx="1"/>
          </p:nvPr>
        </p:nvSpPr>
        <p:spPr>
          <a:xfrm>
            <a:off x="381000" y="1676400"/>
            <a:ext cx="8382000" cy="4495800"/>
          </a:xfrm>
          <a:noFill/>
          <a:ln/>
        </p:spPr>
        <p:txBody>
          <a:bodyPr/>
          <a:lstStyle/>
          <a:p>
            <a:r>
              <a:rPr lang="en-GB" sz="1800"/>
              <a:t>Requirements change is inevitable as customers develop a better understanding of their real needs and as the political, organisational and technical environment in which a system is to be installed changes.</a:t>
            </a:r>
          </a:p>
          <a:p>
            <a:r>
              <a:rPr lang="en-GB" sz="1800"/>
              <a:t>Requirements which are concerned with the essence of a system are more likely to be stable than requirements which are more concerned with how the system is implemented in a particular environment. </a:t>
            </a:r>
          </a:p>
          <a:p>
            <a:r>
              <a:rPr lang="en-GB" sz="1800"/>
              <a:t>Types of volatile requirement include mutable requirements, emergent requirements, consequential requirements and compatibility requirements.</a:t>
            </a:r>
          </a:p>
          <a:p>
            <a:r>
              <a:rPr lang="en-GB" sz="1800"/>
              <a:t>Requirements management requires that each requirement should be uniquely identified. </a:t>
            </a:r>
          </a:p>
          <a:p>
            <a:r>
              <a:rPr lang="en-GB" sz="1800"/>
              <a:t>If a large number of requirements have to be managed, the requirements should be stored in a database and links between related requirements should be maintained.</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a:ln/>
        </p:spPr>
        <p:txBody>
          <a:bodyPr/>
          <a:lstStyle/>
          <a:p>
            <a:r>
              <a:rPr lang="en-GB"/>
              <a:t>Key points</a:t>
            </a:r>
          </a:p>
        </p:txBody>
      </p:sp>
      <p:sp>
        <p:nvSpPr>
          <p:cNvPr id="40963" name="Rectangle 3"/>
          <p:cNvSpPr>
            <a:spLocks noGrp="1" noChangeArrowheads="1"/>
          </p:cNvSpPr>
          <p:nvPr>
            <p:ph type="body" idx="1"/>
          </p:nvPr>
        </p:nvSpPr>
        <p:spPr>
          <a:xfrm>
            <a:off x="642910" y="1142984"/>
            <a:ext cx="7772400" cy="4857784"/>
          </a:xfrm>
          <a:noFill/>
          <a:ln/>
        </p:spPr>
        <p:txBody>
          <a:bodyPr/>
          <a:lstStyle/>
          <a:p>
            <a:r>
              <a:rPr lang="en-GB" sz="1800" dirty="0"/>
              <a:t>Change management policies should define the processes used for change management and the information which should be associated with each change request. They should also define who is responsible for doing what in the change management process.</a:t>
            </a:r>
          </a:p>
          <a:p>
            <a:r>
              <a:rPr lang="en-GB" sz="1800" dirty="0"/>
              <a:t>Some automated support for change management should be provided. This may come through specialised requirements management tools or by configuring existing tools to support change management</a:t>
            </a:r>
          </a:p>
          <a:p>
            <a:r>
              <a:rPr lang="en-GB" sz="1800" dirty="0"/>
              <a:t>Traceability information records the dependencies between requirements and the sources of these requirements, dependencies between requirements and dependencies between the requirements and the system implementation. </a:t>
            </a:r>
          </a:p>
          <a:p>
            <a:r>
              <a:rPr lang="en-GB" sz="1800" dirty="0"/>
              <a:t> Traceability matrices may be used to record traceability information.</a:t>
            </a:r>
          </a:p>
          <a:p>
            <a:r>
              <a:rPr lang="en-GB" sz="1800" dirty="0"/>
              <a:t>Collecting and maintaining traceability information is expensive. To help control these costs, organisations should define a set of traceability policies which set out what information is to be collected and how it is to be maintained.</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Footer Placeholder 2"/>
          <p:cNvSpPr>
            <a:spLocks noGrp="1"/>
          </p:cNvSpPr>
          <p:nvPr>
            <p:ph type="ftr" sz="quarter" idx="11"/>
          </p:nvPr>
        </p:nvSpPr>
        <p:spPr/>
        <p:txBody>
          <a:bodyPr/>
          <a:lstStyle/>
          <a:p>
            <a:r>
              <a:rPr lang="en-US" smtClean="0"/>
              <a:t>Software Engineering-II</a:t>
            </a:r>
            <a:endParaRPr lang="en-US" dirty="0"/>
          </a:p>
        </p:txBody>
      </p:sp>
      <p:sp>
        <p:nvSpPr>
          <p:cNvPr id="4" name="Slide Number Placeholder 3"/>
          <p:cNvSpPr>
            <a:spLocks noGrp="1"/>
          </p:cNvSpPr>
          <p:nvPr>
            <p:ph type="sldNum" sz="quarter" idx="12"/>
          </p:nvPr>
        </p:nvSpPr>
        <p:spPr/>
        <p:txBody>
          <a:bodyPr/>
          <a:lstStyle/>
          <a:p>
            <a:fld id="{95E664E9-BB0A-4932-9D77-E0DDE5779A37}" type="slidenum">
              <a:rPr lang="en-US" smtClean="0"/>
              <a:pPr/>
              <a:t>19</a:t>
            </a:fld>
            <a:endParaRPr lang="en-US" dirty="0"/>
          </a:p>
        </p:txBody>
      </p:sp>
      <p:sp>
        <p:nvSpPr>
          <p:cNvPr id="5" name="Content Placeholder 4"/>
          <p:cNvSpPr>
            <a:spLocks noGrp="1"/>
          </p:cNvSpPr>
          <p:nvPr>
            <p:ph sz="quarter" idx="1"/>
          </p:nvPr>
        </p:nvSpPr>
        <p:spPr/>
        <p:txBody>
          <a:bodyPr/>
          <a:lstStyle/>
          <a:p>
            <a:r>
              <a:rPr lang="en-US" dirty="0" smtClean="0"/>
              <a:t>Requirements traceability</a:t>
            </a:r>
          </a:p>
          <a:p>
            <a:pPr lvl="1"/>
            <a:r>
              <a:rPr lang="en-US" dirty="0" smtClean="0"/>
              <a:t>Types of traceability information</a:t>
            </a:r>
          </a:p>
          <a:p>
            <a:pPr lvl="1"/>
            <a:r>
              <a:rPr lang="en-US" dirty="0" smtClean="0"/>
              <a:t>Types of traceability</a:t>
            </a:r>
          </a:p>
          <a:p>
            <a:pPr lvl="1"/>
            <a:r>
              <a:rPr lang="en-US" dirty="0" smtClean="0"/>
              <a:t>Traceability lists and tables</a:t>
            </a:r>
          </a:p>
          <a:p>
            <a:pPr lvl="1"/>
            <a:r>
              <a:rPr lang="en-US" dirty="0" smtClean="0"/>
              <a:t>Traceability policies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2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3.xml><?xml version="1.0" encoding="utf-8"?>
<a:theme xmlns:a="http://schemas.openxmlformats.org/drawingml/2006/main" name="1_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3346</TotalTime>
  <Words>937</Words>
  <Application>Microsoft Office PowerPoint</Application>
  <PresentationFormat>On-screen Show (4:3)</PresentationFormat>
  <Paragraphs>89</Paragraphs>
  <Slides>19</Slides>
  <Notes>0</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19</vt:i4>
      </vt:variant>
    </vt:vector>
  </HeadingPairs>
  <TitlesOfParts>
    <vt:vector size="23" baseType="lpstr">
      <vt:lpstr>Origin</vt:lpstr>
      <vt:lpstr>2_Origin</vt:lpstr>
      <vt:lpstr>1_Origin</vt:lpstr>
      <vt:lpstr>Document</vt:lpstr>
      <vt:lpstr>Requirements Management</vt:lpstr>
      <vt:lpstr>Recap</vt:lpstr>
      <vt:lpstr>Change management stages</vt:lpstr>
      <vt:lpstr>Change analysis and costing</vt:lpstr>
      <vt:lpstr>Today’s lecture</vt:lpstr>
      <vt:lpstr>Traceability</vt:lpstr>
      <vt:lpstr>Backwards/forwards traceability</vt:lpstr>
      <vt:lpstr>Types of traceability</vt:lpstr>
      <vt:lpstr>Types of traceability</vt:lpstr>
      <vt:lpstr>Traceability tables</vt:lpstr>
      <vt:lpstr>A traceability table</vt:lpstr>
      <vt:lpstr>Traceability lists</vt:lpstr>
      <vt:lpstr>A traceability list</vt:lpstr>
      <vt:lpstr>Traceability policies</vt:lpstr>
      <vt:lpstr>Factors influencing traceability policies</vt:lpstr>
      <vt:lpstr>Factors influencing traceability policies</vt:lpstr>
      <vt:lpstr>Key points</vt:lpstr>
      <vt:lpstr>Key points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Atique</dc:creator>
  <cp:lastModifiedBy>NTS</cp:lastModifiedBy>
  <cp:revision>112</cp:revision>
  <dcterms:created xsi:type="dcterms:W3CDTF">2012-09-05T05:27:50Z</dcterms:created>
  <dcterms:modified xsi:type="dcterms:W3CDTF">2014-12-27T07:29:46Z</dcterms:modified>
</cp:coreProperties>
</file>