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4" r:id="rId2"/>
    <p:sldMasterId id="2147483672" r:id="rId3"/>
  </p:sldMasterIdLst>
  <p:notesMasterIdLst>
    <p:notesMasterId r:id="rId25"/>
  </p:notesMasterIdLst>
  <p:sldIdLst>
    <p:sldId id="411" r:id="rId4"/>
    <p:sldId id="434" r:id="rId5"/>
    <p:sldId id="435" r:id="rId6"/>
    <p:sldId id="408" r:id="rId7"/>
    <p:sldId id="409" r:id="rId8"/>
    <p:sldId id="410" r:id="rId9"/>
    <p:sldId id="432" r:id="rId10"/>
    <p:sldId id="436" r:id="rId11"/>
    <p:sldId id="437" r:id="rId12"/>
    <p:sldId id="438" r:id="rId13"/>
    <p:sldId id="439" r:id="rId14"/>
    <p:sldId id="440" r:id="rId15"/>
    <p:sldId id="441" r:id="rId16"/>
    <p:sldId id="442" r:id="rId17"/>
    <p:sldId id="443" r:id="rId18"/>
    <p:sldId id="444" r:id="rId19"/>
    <p:sldId id="445" r:id="rId20"/>
    <p:sldId id="446" r:id="rId21"/>
    <p:sldId id="447" r:id="rId22"/>
    <p:sldId id="448" r:id="rId23"/>
    <p:sldId id="47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00" autoAdjust="0"/>
  </p:normalViewPr>
  <p:slideViewPr>
    <p:cSldViewPr>
      <p:cViewPr varScale="1">
        <p:scale>
          <a:sx n="64" d="100"/>
          <a:sy n="64" d="100"/>
        </p:scale>
        <p:origin x="-148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4DCCB-EE02-4BA4-96F8-214A24D2B51B}" type="datetimeFigureOut">
              <a:rPr lang="en-US" smtClean="0"/>
              <a:pPr/>
              <a:t>25/12/2014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D50B0-D53F-4459-8D78-0CE7DA098017}" type="slidenum">
              <a:rPr lang="en-US" smtClean="0"/>
              <a:pPr/>
              <a:t>‹#›</a:t>
            </a:fld>
            <a:endParaRPr lang="en-US" dirty="0"/>
          </a:p>
        </p:txBody>
      </p:sp>
    </p:spTree>
    <p:extLst>
      <p:ext uri="{BB962C8B-B14F-4D97-AF65-F5344CB8AC3E}">
        <p14:creationId xmlns:p14="http://schemas.microsoft.com/office/powerpoint/2010/main" xmlns="" val="3052040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http://www.comsats.org.pk/images/images_r01_c01.jpg" TargetMode="External"/><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hasCustomPrompt="1"/>
          </p:nvPr>
        </p:nvSpPr>
        <p:spPr>
          <a:xfrm>
            <a:off x="1219200" y="3886200"/>
            <a:ext cx="6858000" cy="990600"/>
          </a:xfrm>
        </p:spPr>
        <p:txBody>
          <a:bodyPr anchor="t" anchorCtr="0"/>
          <a:lstStyle>
            <a:lvl1pPr algn="r">
              <a:defRPr sz="3200" baseline="0">
                <a:solidFill>
                  <a:schemeClr val="tx1"/>
                </a:solidFill>
              </a:defRPr>
            </a:lvl1pPr>
          </a:lstStyle>
          <a:p>
            <a:r>
              <a:rPr kumimoji="0" lang="en-US" dirty="0" smtClean="0"/>
              <a:t>Atique Ahmad </a:t>
            </a:r>
            <a:r>
              <a:rPr kumimoji="0" lang="en-US" dirty="0" err="1" smtClean="0"/>
              <a:t>Zafar</a:t>
            </a:r>
            <a:endParaRPr kumimoji="0" lang="en-US" dirty="0"/>
          </a:p>
        </p:txBody>
      </p:sp>
      <p:sp>
        <p:nvSpPr>
          <p:cNvPr id="9" name="Subtitle 8"/>
          <p:cNvSpPr>
            <a:spLocks noGrp="1"/>
          </p:cNvSpPr>
          <p:nvPr>
            <p:ph type="subTitle" idx="1" hasCustomPrompt="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Lecture-1</a:t>
            </a:r>
            <a:endParaRPr kumimoji="0" lang="en-US" dirty="0"/>
          </a:p>
        </p:txBody>
      </p:sp>
      <p:sp>
        <p:nvSpPr>
          <p:cNvPr id="17" name="Footer Placeholder 16"/>
          <p:cNvSpPr>
            <a:spLocks noGrp="1"/>
          </p:cNvSpPr>
          <p:nvPr>
            <p:ph type="ftr" sz="quarter" idx="11"/>
          </p:nvPr>
        </p:nvSpPr>
        <p:spPr>
          <a:xfrm>
            <a:off x="2898648" y="6355080"/>
            <a:ext cx="3474720" cy="365760"/>
          </a:xfrm>
        </p:spPr>
        <p:txBody>
          <a:bodyPr/>
          <a:lstStyle>
            <a:lvl1pPr algn="ctr">
              <a:defRPr/>
            </a:lvl1pPr>
          </a:lstStyle>
          <a:p>
            <a:r>
              <a:rPr lang="en-US" dirty="0" smtClean="0"/>
              <a:t>Requirements Engineering</a:t>
            </a:r>
          </a:p>
          <a:p>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pic>
        <p:nvPicPr>
          <p:cNvPr id="11265" name="Picture 1" descr="http://www.comsats.org.pk/images/images_r01_c01.jpg"/>
          <p:cNvPicPr>
            <a:picLocks noChangeAspect="1" noChangeArrowheads="1"/>
          </p:cNvPicPr>
          <p:nvPr userDrawn="1"/>
        </p:nvPicPr>
        <p:blipFill>
          <a:blip r:embed="rId2" r:link="rId3"/>
          <a:srcRect/>
          <a:stretch>
            <a:fillRect/>
          </a:stretch>
        </p:blipFill>
        <p:spPr bwMode="auto">
          <a:xfrm>
            <a:off x="0" y="0"/>
            <a:ext cx="914400" cy="952500"/>
          </a:xfrm>
          <a:prstGeom prst="rect">
            <a:avLst/>
          </a:prstGeom>
          <a:noFill/>
        </p:spPr>
      </p:pic>
      <p:sp>
        <p:nvSpPr>
          <p:cNvPr id="14" name="Rectangle 13"/>
          <p:cNvSpPr/>
          <p:nvPr userDrawn="1"/>
        </p:nvSpPr>
        <p:spPr>
          <a:xfrm>
            <a:off x="990600" y="228600"/>
            <a:ext cx="7689926" cy="461665"/>
          </a:xfrm>
          <a:prstGeom prst="rect">
            <a:avLst/>
          </a:prstGeom>
          <a:noFill/>
        </p:spPr>
        <p:txBody>
          <a:bodyPr wrap="none" lIns="91440" tIns="45720" rIns="91440" bIns="45720">
            <a:spAutoFit/>
          </a:bodyPr>
          <a:lstStyle/>
          <a:p>
            <a:pPr algn="ctr"/>
            <a:r>
              <a:rPr kumimoji="0" lang="en-US" sz="2400" b="1" u="sng" kern="1200" cap="none" spc="0" dirty="0" smtClean="0">
                <a:ln w="18000">
                  <a:solidFill>
                    <a:schemeClr val="accent2">
                      <a:satMod val="140000"/>
                    </a:schemeClr>
                  </a:solidFill>
                  <a:prstDash val="solid"/>
                  <a:miter lim="800000"/>
                </a:ln>
                <a:solidFill>
                  <a:schemeClr val="accent2">
                    <a:lumMod val="50000"/>
                  </a:schemeClr>
                </a:solidFill>
                <a:effectLst/>
                <a:latin typeface="+mj-lt"/>
                <a:ea typeface="+mj-ea"/>
                <a:cs typeface="+mj-cs"/>
              </a:rPr>
              <a:t>COMSATS Institute of Information Technology</a:t>
            </a:r>
            <a:endParaRPr lang="en-US" sz="2400" b="1" u="sng" cap="none" spc="0" dirty="0">
              <a:ln w="18000">
                <a:solidFill>
                  <a:schemeClr val="accent2">
                    <a:satMod val="140000"/>
                  </a:schemeClr>
                </a:solidFill>
                <a:prstDash val="solid"/>
                <a:miter lim="800000"/>
              </a:ln>
              <a:solidFill>
                <a:schemeClr val="accent2">
                  <a:lumMod val="50000"/>
                </a:schemeClr>
              </a:solidFill>
              <a:effectLst/>
            </a:endParaRPr>
          </a:p>
        </p:txBody>
      </p:sp>
      <p:sp>
        <p:nvSpPr>
          <p:cNvPr id="15" name="Rectangle 14"/>
          <p:cNvSpPr/>
          <p:nvPr userDrawn="1"/>
        </p:nvSpPr>
        <p:spPr>
          <a:xfrm>
            <a:off x="914400" y="1752600"/>
            <a:ext cx="7315200" cy="17373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userDrawn="1"/>
        </p:nvSpPr>
        <p:spPr>
          <a:xfrm>
            <a:off x="914400" y="1752600"/>
            <a:ext cx="228600" cy="1752600"/>
          </a:xfrm>
          <a:prstGeom prst="rect">
            <a:avLst/>
          </a:prstGeom>
          <a:solidFill>
            <a:schemeClr val="accent1">
              <a:lumMod val="50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solidFill>
                <a:schemeClr val="bg2">
                  <a:lumMod val="25000"/>
                </a:schemeClr>
              </a:solidFill>
            </a:endParaRPr>
          </a:p>
        </p:txBody>
      </p:sp>
      <p:sp>
        <p:nvSpPr>
          <p:cNvPr id="18" name="Title 7"/>
          <p:cNvSpPr txBox="1">
            <a:spLocks/>
          </p:cNvSpPr>
          <p:nvPr userDrawn="1"/>
        </p:nvSpPr>
        <p:spPr>
          <a:xfrm>
            <a:off x="1219200" y="2133600"/>
            <a:ext cx="6858000" cy="1371600"/>
          </a:xfrm>
          <a:prstGeom prst="rect">
            <a:avLst/>
          </a:prstGeom>
        </p:spPr>
        <p:txBody>
          <a:bodyPr vert="horz" anchor="t" anchorCtr="0">
            <a:normAutofit/>
          </a:bodyPr>
          <a:lstStyle>
            <a:lvl1pPr algn="r">
              <a:defRPr sz="3200">
                <a:solidFill>
                  <a:schemeClr val="tx1"/>
                </a:solidFill>
              </a:defRPr>
            </a:lvl1pPr>
          </a:lstStyle>
          <a:p>
            <a:r>
              <a:rPr kumimoji="0" lang="en-US" sz="3200" b="0" i="0" u="none" strike="noStrike" kern="1200" cap="none" spc="0" normalizeH="0" baseline="0" noProof="0" dirty="0" smtClean="0">
                <a:ln>
                  <a:noFill/>
                </a:ln>
                <a:solidFill>
                  <a:schemeClr val="tx1"/>
                </a:solidFill>
                <a:effectLst/>
                <a:uLnTx/>
                <a:uFillTx/>
                <a:latin typeface="+mj-lt"/>
                <a:ea typeface="+mj-ea"/>
                <a:cs typeface="+mj-cs"/>
              </a:rPr>
              <a:t>Requirements Engineering</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E664E9-BB0A-4932-9D77-E0DDE5779A37}"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E664E9-BB0A-4932-9D77-E0DDE5779A37}"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E664E9-BB0A-4932-9D77-E0DDE5779A37}"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19200" y="3733800"/>
            <a:ext cx="6858000" cy="990600"/>
          </a:xfrm>
        </p:spPr>
        <p:txBody>
          <a:bodyPr>
            <a:normAutofit fontScale="90000"/>
          </a:bodyPr>
          <a:lstStyle/>
          <a:p>
            <a:pPr marL="0" indent="0">
              <a:spcAft>
                <a:spcPct val="50000"/>
              </a:spcAft>
            </a:pPr>
            <a:r>
              <a:rPr lang="en-GB" dirty="0" smtClean="0"/>
              <a:t>Requirements Validation and Management</a:t>
            </a:r>
            <a:endParaRPr lang="en-GB" dirty="0"/>
          </a:p>
        </p:txBody>
      </p:sp>
      <p:sp>
        <p:nvSpPr>
          <p:cNvPr id="2051" name="Rectangle 3"/>
          <p:cNvSpPr>
            <a:spLocks noGrp="1" noChangeArrowheads="1"/>
          </p:cNvSpPr>
          <p:nvPr>
            <p:ph type="subTitle" idx="1"/>
          </p:nvPr>
        </p:nvSpPr>
        <p:spPr/>
        <p:txBody>
          <a:bodyPr/>
          <a:lstStyle/>
          <a:p>
            <a:pPr algn="ctr"/>
            <a:r>
              <a:rPr lang="en-US" sz="2400" dirty="0" smtClean="0"/>
              <a:t>Lecture-24</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a:t>
            </a:fld>
            <a:endParaRPr lang="en-US" dirty="0"/>
          </a:p>
        </p:txBody>
      </p:sp>
      <p:sp>
        <p:nvSpPr>
          <p:cNvPr id="5" name="Content Placeholder 4"/>
          <p:cNvSpPr>
            <a:spLocks noGrp="1"/>
          </p:cNvSpPr>
          <p:nvPr>
            <p:ph sz="quarter" idx="1"/>
          </p:nvPr>
        </p:nvSpPr>
        <p:spPr/>
        <p:txBody>
          <a:bodyPr/>
          <a:lstStyle/>
          <a:p>
            <a:r>
              <a:rPr lang="en-US" dirty="0" smtClean="0"/>
              <a:t>Validation process</a:t>
            </a:r>
          </a:p>
          <a:p>
            <a:pPr lvl="1"/>
            <a:r>
              <a:rPr lang="en-US" dirty="0" smtClean="0"/>
              <a:t>Review team membership</a:t>
            </a:r>
          </a:p>
          <a:p>
            <a:pPr lvl="1"/>
            <a:r>
              <a:rPr lang="en-US" dirty="0" smtClean="0"/>
              <a:t>Review checklist</a:t>
            </a:r>
          </a:p>
          <a:p>
            <a:pPr lvl="1"/>
            <a:r>
              <a:rPr lang="en-US" dirty="0" smtClean="0"/>
              <a:t>Validating requirements </a:t>
            </a:r>
          </a:p>
          <a:p>
            <a:pPr lvl="2"/>
            <a:r>
              <a:rPr lang="en-US" dirty="0" smtClean="0"/>
              <a:t>Prototyping</a:t>
            </a:r>
          </a:p>
          <a:p>
            <a:pPr lvl="2"/>
            <a:r>
              <a:rPr lang="en-US" dirty="0" smtClean="0"/>
              <a:t>Preparing user manual</a:t>
            </a:r>
          </a:p>
          <a:p>
            <a:pPr lvl="2"/>
            <a:r>
              <a:rPr lang="en-US" dirty="0" smtClean="0"/>
              <a:t>Model checking</a:t>
            </a:r>
          </a:p>
          <a:p>
            <a:pPr lvl="2"/>
            <a:r>
              <a:rPr lang="en-US" dirty="0" smtClean="0"/>
              <a:t>Preparing tests</a:t>
            </a:r>
          </a:p>
          <a:p>
            <a:pPr lvl="1"/>
            <a:endParaRPr lang="en-US" dirty="0" smtClean="0"/>
          </a:p>
          <a:p>
            <a:pPr lv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3</a:t>
            </a:fld>
            <a:endParaRPr lang="en-US" dirty="0"/>
          </a:p>
        </p:txBody>
      </p:sp>
      <p:sp>
        <p:nvSpPr>
          <p:cNvPr id="5" name="Content Placeholder 4"/>
          <p:cNvSpPr>
            <a:spLocks noGrp="1"/>
          </p:cNvSpPr>
          <p:nvPr>
            <p:ph sz="quarter" idx="1"/>
          </p:nvPr>
        </p:nvSpPr>
        <p:spPr/>
        <p:txBody>
          <a:bodyPr/>
          <a:lstStyle/>
          <a:p>
            <a:r>
              <a:rPr lang="en-US" dirty="0" smtClean="0"/>
              <a:t>Requirements validation</a:t>
            </a:r>
          </a:p>
          <a:p>
            <a:r>
              <a:rPr lang="en-US" dirty="0" smtClean="0"/>
              <a:t>Requirements management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noFill/>
          <a:ln/>
        </p:spPr>
        <p:txBody>
          <a:bodyPr/>
          <a:lstStyle/>
          <a:p>
            <a:r>
              <a:rPr lang="en-GB"/>
              <a:t>Hard-to-test requirements</a:t>
            </a:r>
          </a:p>
        </p:txBody>
      </p:sp>
      <p:sp>
        <p:nvSpPr>
          <p:cNvPr id="33795" name="Rectangle 3"/>
          <p:cNvSpPr>
            <a:spLocks noGrp="1" noChangeArrowheads="1"/>
          </p:cNvSpPr>
          <p:nvPr>
            <p:ph type="body" idx="1"/>
          </p:nvPr>
        </p:nvSpPr>
        <p:spPr>
          <a:xfrm>
            <a:off x="428596" y="1214422"/>
            <a:ext cx="8229600" cy="4572032"/>
          </a:xfrm>
          <a:noFill/>
          <a:ln/>
        </p:spPr>
        <p:txBody>
          <a:bodyPr>
            <a:normAutofit fontScale="92500" lnSpcReduction="20000"/>
          </a:bodyPr>
          <a:lstStyle/>
          <a:p>
            <a:r>
              <a:rPr lang="en-GB" dirty="0"/>
              <a:t>System requirements </a:t>
            </a:r>
          </a:p>
          <a:p>
            <a:pPr lvl="1"/>
            <a:r>
              <a:rPr lang="en-GB" dirty="0"/>
              <a:t>Requirements which apply to the system as a whole.  In general, these are the most difficult requirements to validate irrespective of the method used as they may be influenced by any of the functional requirements.  Tests, which are not executed, cannot test for non-functional system-wide characteristics such as usability.  </a:t>
            </a:r>
          </a:p>
          <a:p>
            <a:r>
              <a:rPr lang="en-GB" dirty="0"/>
              <a:t>Exclusive requirements </a:t>
            </a:r>
          </a:p>
          <a:p>
            <a:pPr lvl="1"/>
            <a:r>
              <a:rPr lang="en-GB" dirty="0"/>
              <a:t>These are requirements which exclude specific behaviour. For example, a requirement may state that system failures must never corrupt the system database. It is not possible to test such a requirement exhaustively.</a:t>
            </a:r>
          </a:p>
          <a:p>
            <a:r>
              <a:rPr lang="en-GB" dirty="0"/>
              <a:t>Some non-functional requirements </a:t>
            </a:r>
          </a:p>
          <a:p>
            <a:pPr lvl="1"/>
            <a:r>
              <a:rPr lang="en-GB" dirty="0"/>
              <a:t>Some non-functional requirements, such as reliability requirements, can only be tested with a large test set.  Designing this test set does not help with requirements validation.</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noFill/>
          <a:ln/>
        </p:spPr>
        <p:txBody>
          <a:bodyPr/>
          <a:lstStyle/>
          <a:p>
            <a:r>
              <a:rPr lang="en-GB"/>
              <a:t>Key points</a:t>
            </a:r>
          </a:p>
        </p:txBody>
      </p:sp>
      <p:sp>
        <p:nvSpPr>
          <p:cNvPr id="34819" name="Rectangle 3"/>
          <p:cNvSpPr>
            <a:spLocks noGrp="1" noChangeArrowheads="1"/>
          </p:cNvSpPr>
          <p:nvPr>
            <p:ph type="body" idx="1"/>
          </p:nvPr>
        </p:nvSpPr>
        <p:spPr>
          <a:xfrm>
            <a:off x="357158" y="1285860"/>
            <a:ext cx="8382000" cy="4495800"/>
          </a:xfrm>
          <a:noFill/>
          <a:ln/>
        </p:spPr>
        <p:txBody>
          <a:bodyPr>
            <a:normAutofit fontScale="92500" lnSpcReduction="10000"/>
          </a:bodyPr>
          <a:lstStyle/>
          <a:p>
            <a:r>
              <a:rPr lang="en-GB" dirty="0"/>
              <a:t>Requirements validation should focus on checking the final draft of the requirements document for conflicts, omissions and deviations from standards.  </a:t>
            </a:r>
          </a:p>
          <a:p>
            <a:r>
              <a:rPr lang="en-GB" dirty="0"/>
              <a:t>Inputs to the validation process are the requirements document, organisational standards and implicit organisational knowledge. The outputs are a list of requirements problems and agreed actions to address these problems.</a:t>
            </a:r>
          </a:p>
          <a:p>
            <a:r>
              <a:rPr lang="en-GB" dirty="0"/>
              <a:t>Reviews involve a group of people making a detailed analysis of the requirements.</a:t>
            </a:r>
          </a:p>
          <a:p>
            <a:r>
              <a:rPr lang="en-GB" dirty="0"/>
              <a:t>Review costs can be reduced by checking the requirements before the review for deviations from organisational standards. These may result from more serious requirements problems.</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noFill/>
          <a:ln/>
        </p:spPr>
        <p:txBody>
          <a:bodyPr/>
          <a:lstStyle/>
          <a:p>
            <a:r>
              <a:rPr lang="en-GB"/>
              <a:t>Key points</a:t>
            </a:r>
          </a:p>
        </p:txBody>
      </p:sp>
      <p:sp>
        <p:nvSpPr>
          <p:cNvPr id="35843" name="Rectangle 3"/>
          <p:cNvSpPr>
            <a:spLocks noGrp="1" noChangeArrowheads="1"/>
          </p:cNvSpPr>
          <p:nvPr>
            <p:ph type="body" idx="1"/>
          </p:nvPr>
        </p:nvSpPr>
        <p:spPr>
          <a:xfrm>
            <a:off x="533400" y="1295400"/>
            <a:ext cx="7772400" cy="4114800"/>
          </a:xfrm>
          <a:noFill/>
          <a:ln/>
        </p:spPr>
        <p:txBody>
          <a:bodyPr>
            <a:normAutofit/>
          </a:bodyPr>
          <a:lstStyle/>
          <a:p>
            <a:r>
              <a:rPr lang="en-GB" dirty="0"/>
              <a:t>Checklists of what to look for may be used to drive a requirements review process.</a:t>
            </a:r>
          </a:p>
          <a:p>
            <a:r>
              <a:rPr lang="en-GB" dirty="0"/>
              <a:t>Prototyping is effective for requirements </a:t>
            </a:r>
            <a:r>
              <a:rPr lang="en-GB" dirty="0" smtClean="0"/>
              <a:t>validation</a:t>
            </a:r>
            <a:endParaRPr lang="en-GB" dirty="0"/>
          </a:p>
          <a:p>
            <a:r>
              <a:rPr lang="en-GB" dirty="0"/>
              <a:t>Systems models may be validated by paraphrasing them. This means that they are systematically translated into a natural language description.</a:t>
            </a:r>
          </a:p>
          <a:p>
            <a:r>
              <a:rPr lang="en-GB" dirty="0"/>
              <a:t>Designing tests for requirements can reveal problems with the requirements.  If the requirement is unclear, it may be impossible to define a test for it.</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7</a:t>
            </a:fld>
            <a:endParaRPr lang="en-US" dirty="0"/>
          </a:p>
        </p:txBody>
      </p:sp>
      <p:sp>
        <p:nvSpPr>
          <p:cNvPr id="6" name="Rectangle 2"/>
          <p:cNvSpPr>
            <a:spLocks noChangeArrowheads="1"/>
          </p:cNvSpPr>
          <p:nvPr/>
        </p:nvSpPr>
        <p:spPr bwMode="auto">
          <a:xfrm>
            <a:off x="6858000" y="5410200"/>
            <a:ext cx="1600200" cy="533400"/>
          </a:xfrm>
          <a:prstGeom prst="rect">
            <a:avLst/>
          </a:prstGeom>
          <a:solidFill>
            <a:srgbClr val="FFCC00"/>
          </a:solidFill>
          <a:ln w="381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u="none" dirty="0"/>
              <a:t>Requirements</a:t>
            </a:r>
          </a:p>
          <a:p>
            <a:r>
              <a:rPr lang="en-US" u="none" dirty="0"/>
              <a:t>Management</a:t>
            </a:r>
          </a:p>
        </p:txBody>
      </p:sp>
      <p:sp>
        <p:nvSpPr>
          <p:cNvPr id="7" name="Rectangle 3"/>
          <p:cNvSpPr>
            <a:spLocks noChangeArrowheads="1"/>
          </p:cNvSpPr>
          <p:nvPr/>
        </p:nvSpPr>
        <p:spPr bwMode="auto">
          <a:xfrm>
            <a:off x="5867400" y="4724400"/>
            <a:ext cx="1371600" cy="457200"/>
          </a:xfrm>
          <a:prstGeom prst="rect">
            <a:avLst/>
          </a:prstGeom>
          <a:solidFill>
            <a:srgbClr val="99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u="none"/>
              <a:t>Validation</a:t>
            </a:r>
          </a:p>
        </p:txBody>
      </p:sp>
      <p:sp>
        <p:nvSpPr>
          <p:cNvPr id="8" name="Rectangle 4"/>
          <p:cNvSpPr>
            <a:spLocks noChangeArrowheads="1"/>
          </p:cNvSpPr>
          <p:nvPr/>
        </p:nvSpPr>
        <p:spPr bwMode="auto">
          <a:xfrm>
            <a:off x="990600" y="1295400"/>
            <a:ext cx="1371600" cy="4572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u="none"/>
              <a:t>Inception</a:t>
            </a:r>
          </a:p>
        </p:txBody>
      </p:sp>
      <p:sp>
        <p:nvSpPr>
          <p:cNvPr id="9" name="Rectangle 5"/>
          <p:cNvSpPr>
            <a:spLocks noChangeArrowheads="1"/>
          </p:cNvSpPr>
          <p:nvPr/>
        </p:nvSpPr>
        <p:spPr bwMode="auto">
          <a:xfrm>
            <a:off x="1828800" y="1981200"/>
            <a:ext cx="1371600" cy="457200"/>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u="none"/>
              <a:t>Elicitation</a:t>
            </a:r>
          </a:p>
        </p:txBody>
      </p:sp>
      <p:sp>
        <p:nvSpPr>
          <p:cNvPr id="10" name="Rectangle 6"/>
          <p:cNvSpPr>
            <a:spLocks noChangeArrowheads="1"/>
          </p:cNvSpPr>
          <p:nvPr/>
        </p:nvSpPr>
        <p:spPr bwMode="auto">
          <a:xfrm>
            <a:off x="2819400" y="2667000"/>
            <a:ext cx="1371600" cy="4572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u="none"/>
              <a:t>Elaboration</a:t>
            </a:r>
          </a:p>
        </p:txBody>
      </p:sp>
      <p:sp>
        <p:nvSpPr>
          <p:cNvPr id="11" name="Rectangle 7"/>
          <p:cNvSpPr>
            <a:spLocks noChangeArrowheads="1"/>
          </p:cNvSpPr>
          <p:nvPr/>
        </p:nvSpPr>
        <p:spPr bwMode="auto">
          <a:xfrm>
            <a:off x="3810000" y="3352800"/>
            <a:ext cx="1371600" cy="457200"/>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u="none" dirty="0"/>
              <a:t>Negotiation</a:t>
            </a:r>
          </a:p>
        </p:txBody>
      </p:sp>
      <p:sp>
        <p:nvSpPr>
          <p:cNvPr id="12" name="Rectangle 8"/>
          <p:cNvSpPr>
            <a:spLocks noChangeArrowheads="1"/>
          </p:cNvSpPr>
          <p:nvPr/>
        </p:nvSpPr>
        <p:spPr bwMode="auto">
          <a:xfrm>
            <a:off x="4800600" y="4038600"/>
            <a:ext cx="1371600" cy="457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u="none"/>
              <a:t>Specification</a:t>
            </a:r>
          </a:p>
        </p:txBody>
      </p:sp>
    </p:spTree>
    <p:extLst>
      <p:ext uri="{BB962C8B-B14F-4D97-AF65-F5344CB8AC3E}">
        <p14:creationId xmlns:p14="http://schemas.microsoft.com/office/powerpoint/2010/main" xmlns="" val="42240820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noFill/>
          <a:ln/>
        </p:spPr>
        <p:txBody>
          <a:bodyPr/>
          <a:lstStyle/>
          <a:p>
            <a:r>
              <a:rPr lang="en-GB"/>
              <a:t>Requirements management</a:t>
            </a:r>
          </a:p>
        </p:txBody>
      </p:sp>
      <p:sp>
        <p:nvSpPr>
          <p:cNvPr id="4099" name="Rectangle 3"/>
          <p:cNvSpPr>
            <a:spLocks noGrp="1" noChangeArrowheads="1"/>
          </p:cNvSpPr>
          <p:nvPr>
            <p:ph type="body" idx="1"/>
          </p:nvPr>
        </p:nvSpPr>
        <p:spPr>
          <a:xfrm>
            <a:off x="381000" y="1209644"/>
            <a:ext cx="7772400" cy="4429156"/>
          </a:xfrm>
          <a:noFill/>
          <a:ln/>
        </p:spPr>
        <p:txBody>
          <a:bodyPr>
            <a:normAutofit fontScale="85000" lnSpcReduction="10000"/>
          </a:bodyPr>
          <a:lstStyle/>
          <a:p>
            <a:r>
              <a:rPr lang="en-GB" dirty="0"/>
              <a:t>The process of managing change to the requirements for a system</a:t>
            </a:r>
          </a:p>
          <a:p>
            <a:r>
              <a:rPr lang="en-GB" dirty="0"/>
              <a:t>The principal concerns of requirements management are:</a:t>
            </a:r>
          </a:p>
          <a:p>
            <a:pPr lvl="1"/>
            <a:r>
              <a:rPr lang="en-GB" dirty="0"/>
              <a:t>Managing changes to agreed requirements</a:t>
            </a:r>
          </a:p>
          <a:p>
            <a:pPr lvl="1"/>
            <a:r>
              <a:rPr lang="en-GB" dirty="0"/>
              <a:t>Managing the relationships between requirements</a:t>
            </a:r>
          </a:p>
          <a:p>
            <a:pPr lvl="1"/>
            <a:r>
              <a:rPr lang="en-GB" dirty="0"/>
              <a:t>Managing the dependencies between the requirements document and other documents produced in the systems engineering process</a:t>
            </a:r>
          </a:p>
          <a:p>
            <a:r>
              <a:rPr lang="en-GB" dirty="0"/>
              <a:t>Requirements cannot be managed effectively without requirements traceability. </a:t>
            </a:r>
          </a:p>
          <a:p>
            <a:pPr lvl="1"/>
            <a:r>
              <a:rPr lang="en-GB" dirty="0"/>
              <a:t>A requirement is traceable if you can discover who suggested the requirement, why the requirement exists, what requirements are related to it and how that requirement relates to other information such as systems designs, implementations and user documentation.</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04800" y="76200"/>
            <a:ext cx="8763000" cy="1104900"/>
          </a:xfrm>
          <a:noFill/>
          <a:ln/>
        </p:spPr>
        <p:txBody>
          <a:bodyPr>
            <a:normAutofit fontScale="90000"/>
          </a:bodyPr>
          <a:lstStyle/>
          <a:p>
            <a:r>
              <a:rPr lang="en-GB" sz="3600" dirty="0"/>
              <a:t>CASE tools for requirements management</a:t>
            </a:r>
          </a:p>
        </p:txBody>
      </p:sp>
      <p:sp>
        <p:nvSpPr>
          <p:cNvPr id="5123" name="Rectangle 3"/>
          <p:cNvSpPr>
            <a:spLocks noGrp="1" noChangeArrowheads="1"/>
          </p:cNvSpPr>
          <p:nvPr>
            <p:ph type="body" idx="1"/>
          </p:nvPr>
        </p:nvSpPr>
        <p:spPr>
          <a:noFill/>
          <a:ln/>
        </p:spPr>
        <p:txBody>
          <a:bodyPr/>
          <a:lstStyle/>
          <a:p>
            <a:r>
              <a:rPr lang="en-GB"/>
              <a:t>Requirements management involves the collection, storage and maintenance of large amounts of information</a:t>
            </a:r>
          </a:p>
          <a:p>
            <a:r>
              <a:rPr lang="en-GB"/>
              <a:t>There are now a number of CASE tools available which are specifically designed to support requirements management</a:t>
            </a:r>
          </a:p>
          <a:p>
            <a:r>
              <a:rPr lang="en-GB"/>
              <a:t>Other CASE tools such as configuration management systems may be adapted for requirements engineering</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76200"/>
            <a:ext cx="8382000" cy="1104900"/>
          </a:xfrm>
          <a:noFill/>
          <a:ln/>
        </p:spPr>
        <p:txBody>
          <a:bodyPr>
            <a:normAutofit fontScale="90000"/>
          </a:bodyPr>
          <a:lstStyle/>
          <a:p>
            <a:r>
              <a:rPr lang="en-GB" sz="3600" dirty="0"/>
              <a:t>Requirements management tool support</a:t>
            </a:r>
          </a:p>
        </p:txBody>
      </p:sp>
      <p:sp>
        <p:nvSpPr>
          <p:cNvPr id="6147" name="Rectangle 3"/>
          <p:cNvSpPr>
            <a:spLocks noGrp="1" noChangeArrowheads="1"/>
          </p:cNvSpPr>
          <p:nvPr>
            <p:ph type="body" idx="1"/>
          </p:nvPr>
        </p:nvSpPr>
        <p:spPr>
          <a:noFill/>
          <a:ln/>
        </p:spPr>
        <p:txBody>
          <a:bodyPr/>
          <a:lstStyle/>
          <a:p>
            <a:r>
              <a:rPr lang="en-GB"/>
              <a:t>A database system for storing requirements.</a:t>
            </a:r>
          </a:p>
          <a:p>
            <a:r>
              <a:rPr lang="en-GB"/>
              <a:t>Document analysis and generation facilities to help construct a requirements database and to help create requirements documents.</a:t>
            </a:r>
          </a:p>
          <a:p>
            <a:r>
              <a:rPr lang="en-GB"/>
              <a:t>Change management facilities which help ensure that changes are properly assessed and costed.</a:t>
            </a:r>
          </a:p>
          <a:p>
            <a:r>
              <a:rPr lang="en-GB"/>
              <a:t>Traceability facilities which help requirements engineers find dependencies between system requirements.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p:spPr>
        <p:txBody>
          <a:bodyPr>
            <a:normAutofit fontScale="90000"/>
          </a:bodyPr>
          <a:lstStyle/>
          <a:p>
            <a:r>
              <a:rPr lang="en-GB" sz="4000"/>
              <a:t>A requirements management system</a:t>
            </a:r>
          </a:p>
        </p:txBody>
      </p:sp>
      <p:graphicFrame>
        <p:nvGraphicFramePr>
          <p:cNvPr id="7171" name="Object 3"/>
          <p:cNvGraphicFramePr>
            <a:graphicFrameLocks/>
          </p:cNvGraphicFramePr>
          <p:nvPr/>
        </p:nvGraphicFramePr>
        <p:xfrm>
          <a:off x="642910" y="1643050"/>
          <a:ext cx="7683500" cy="3943350"/>
        </p:xfrm>
        <a:graphic>
          <a:graphicData uri="http://schemas.openxmlformats.org/presentationml/2006/ole">
            <p:oleObj spid="_x0000_s194562" name="Document" r:id="rId3" imgW="3648075" imgH="1876425" progId="Word.Document.8">
              <p:embed/>
            </p:oleObj>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p:spPr>
        <p:txBody>
          <a:bodyPr/>
          <a:lstStyle/>
          <a:p>
            <a:r>
              <a:rPr lang="en-GB"/>
              <a:t>Stable and volatile requirements</a:t>
            </a:r>
          </a:p>
        </p:txBody>
      </p:sp>
      <p:sp>
        <p:nvSpPr>
          <p:cNvPr id="8195" name="Rectangle 3"/>
          <p:cNvSpPr>
            <a:spLocks noGrp="1" noChangeArrowheads="1"/>
          </p:cNvSpPr>
          <p:nvPr>
            <p:ph type="body" idx="1"/>
          </p:nvPr>
        </p:nvSpPr>
        <p:spPr>
          <a:noFill/>
          <a:ln/>
        </p:spPr>
        <p:txBody>
          <a:bodyPr/>
          <a:lstStyle/>
          <a:p>
            <a:r>
              <a:rPr lang="en-GB"/>
              <a:t>Requirements changes occur while the requirements are being elicited, analysed and validated and after the system has gone into service</a:t>
            </a:r>
          </a:p>
          <a:p>
            <a:r>
              <a:rPr lang="en-GB"/>
              <a:t>Some requirements are usually more subject to change than others</a:t>
            </a:r>
          </a:p>
          <a:p>
            <a:pPr lvl="1"/>
            <a:r>
              <a:rPr lang="en-GB"/>
              <a:t>Stable requirements are concerned with the essence of a system and its application domain. They change more slowly than volatile requirements. </a:t>
            </a:r>
          </a:p>
          <a:p>
            <a:pPr lvl="1"/>
            <a:r>
              <a:rPr lang="en-GB"/>
              <a:t>Volatile requirements are specific to the instantiation of the system in a particular environment and for a particular customer.</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ln/>
        </p:spPr>
        <p:txBody>
          <a:bodyPr/>
          <a:lstStyle/>
          <a:p>
            <a:r>
              <a:rPr lang="en-GB"/>
              <a:t>Requirements change factors</a:t>
            </a:r>
          </a:p>
        </p:txBody>
      </p:sp>
      <p:sp>
        <p:nvSpPr>
          <p:cNvPr id="9219" name="Rectangle 3"/>
          <p:cNvSpPr>
            <a:spLocks noGrp="1" noChangeArrowheads="1"/>
          </p:cNvSpPr>
          <p:nvPr>
            <p:ph type="body" idx="1"/>
          </p:nvPr>
        </p:nvSpPr>
        <p:spPr>
          <a:noFill/>
          <a:ln/>
        </p:spPr>
        <p:txBody>
          <a:bodyPr>
            <a:normAutofit lnSpcReduction="10000"/>
          </a:bodyPr>
          <a:lstStyle/>
          <a:p>
            <a:r>
              <a:rPr lang="en-GB"/>
              <a:t>Requirements errors, conflicts and inconsistencies</a:t>
            </a:r>
          </a:p>
          <a:p>
            <a:pPr lvl="1"/>
            <a:r>
              <a:rPr lang="en-GB"/>
              <a:t>As requirements are analysed and implemented, errors and inconsistencies emerge and must be corrected. These may be discovered during requirements analysis and validation or later in the development process.</a:t>
            </a:r>
          </a:p>
          <a:p>
            <a:r>
              <a:rPr lang="en-GB"/>
              <a:t>Evolving customer/end-user knowledge of the system</a:t>
            </a:r>
          </a:p>
          <a:p>
            <a:pPr lvl="1"/>
            <a:r>
              <a:rPr lang="en-GB"/>
              <a:t>As requirements are developed, customers and end-users develop a better understanding of what they really require from a system.</a:t>
            </a:r>
          </a:p>
          <a:p>
            <a:r>
              <a:rPr lang="en-GB"/>
              <a:t>Technical, schedule or cost problems	</a:t>
            </a:r>
          </a:p>
          <a:p>
            <a:pPr lvl="1"/>
            <a:r>
              <a:rPr lang="en-GB"/>
              <a:t>Problems may be encountered in implementing a requirement. It may be too expensive or take too long to implement certain requirements.</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a:ln/>
        </p:spPr>
        <p:txBody>
          <a:bodyPr/>
          <a:lstStyle/>
          <a:p>
            <a:r>
              <a:rPr lang="en-GB"/>
              <a:t>Requirements change factors</a:t>
            </a:r>
          </a:p>
        </p:txBody>
      </p:sp>
      <p:sp>
        <p:nvSpPr>
          <p:cNvPr id="10243" name="Rectangle 3"/>
          <p:cNvSpPr>
            <a:spLocks noGrp="1" noChangeArrowheads="1"/>
          </p:cNvSpPr>
          <p:nvPr>
            <p:ph type="body" idx="1"/>
          </p:nvPr>
        </p:nvSpPr>
        <p:spPr>
          <a:noFill/>
          <a:ln/>
        </p:spPr>
        <p:txBody>
          <a:bodyPr/>
          <a:lstStyle/>
          <a:p>
            <a:r>
              <a:rPr lang="en-GB"/>
              <a:t>Changing customer priorities	</a:t>
            </a:r>
          </a:p>
          <a:p>
            <a:pPr lvl="1"/>
            <a:r>
              <a:rPr lang="en-GB"/>
              <a:t>Customer priorities change during system development as a result of a changing business environment, the emergence of new competitors, staff changes, etc.</a:t>
            </a:r>
          </a:p>
          <a:p>
            <a:r>
              <a:rPr lang="en-GB"/>
              <a:t>Environmental changes	</a:t>
            </a:r>
          </a:p>
          <a:p>
            <a:pPr lvl="1"/>
            <a:r>
              <a:rPr lang="en-GB"/>
              <a:t>The environment in which the system is to be installed may change so that the system requirements have to change to maintain compatibility</a:t>
            </a:r>
          </a:p>
          <a:p>
            <a:r>
              <a:rPr lang="en-GB"/>
              <a:t>Organisational changes	</a:t>
            </a:r>
          </a:p>
          <a:p>
            <a:pPr lvl="1"/>
            <a:r>
              <a:rPr lang="en-GB"/>
              <a:t>The organisation which intends to use the system may change its structure and processes resulting in new system requirements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a:ln/>
        </p:spPr>
        <p:txBody>
          <a:bodyPr/>
          <a:lstStyle/>
          <a:p>
            <a:r>
              <a:rPr lang="en-GB"/>
              <a:t>Types of volatile requirement</a:t>
            </a:r>
          </a:p>
        </p:txBody>
      </p:sp>
      <p:sp>
        <p:nvSpPr>
          <p:cNvPr id="11267" name="Rectangle 3"/>
          <p:cNvSpPr>
            <a:spLocks noGrp="1" noChangeArrowheads="1"/>
          </p:cNvSpPr>
          <p:nvPr>
            <p:ph type="body" idx="1"/>
          </p:nvPr>
        </p:nvSpPr>
        <p:spPr>
          <a:xfrm>
            <a:off x="428596" y="1428736"/>
            <a:ext cx="8077200" cy="4267200"/>
          </a:xfrm>
          <a:noFill/>
          <a:ln/>
        </p:spPr>
        <p:txBody>
          <a:bodyPr>
            <a:normAutofit fontScale="85000" lnSpcReduction="20000"/>
          </a:bodyPr>
          <a:lstStyle/>
          <a:p>
            <a:r>
              <a:rPr lang="en-GB" dirty="0"/>
              <a:t>Mutable requirements </a:t>
            </a:r>
          </a:p>
          <a:p>
            <a:pPr lvl="1"/>
            <a:r>
              <a:rPr lang="en-GB" dirty="0"/>
              <a:t>These are requirements which change because of changes to the environment in which the system is operating</a:t>
            </a:r>
          </a:p>
          <a:p>
            <a:r>
              <a:rPr lang="en-GB" dirty="0"/>
              <a:t>Emergent requirements </a:t>
            </a:r>
          </a:p>
          <a:p>
            <a:pPr lvl="1"/>
            <a:r>
              <a:rPr lang="en-GB" dirty="0"/>
              <a:t>These are requirements which cannot be completely defined when the system is specified but which emerge as the system is designed and implemented</a:t>
            </a:r>
          </a:p>
          <a:p>
            <a:r>
              <a:rPr lang="en-GB" dirty="0"/>
              <a:t>Consequential requirements </a:t>
            </a:r>
          </a:p>
          <a:p>
            <a:pPr lvl="1"/>
            <a:r>
              <a:rPr lang="en-GB" dirty="0"/>
              <a:t>These are requirements which are based on assumptions about how the system will be used. When the system is put into use, some of these assumptions will be wrong.</a:t>
            </a:r>
          </a:p>
          <a:p>
            <a:r>
              <a:rPr lang="en-GB" dirty="0"/>
              <a:t>Compatibility requirements </a:t>
            </a:r>
          </a:p>
          <a:p>
            <a:pPr lvl="1"/>
            <a:r>
              <a:rPr lang="en-GB" dirty="0"/>
              <a:t>These are requirements which depend on other equipment or processes.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ln/>
        </p:spPr>
        <p:txBody>
          <a:bodyPr/>
          <a:lstStyle/>
          <a:p>
            <a:r>
              <a:rPr lang="en-GB"/>
              <a:t>Requirements identification</a:t>
            </a:r>
          </a:p>
        </p:txBody>
      </p:sp>
      <p:sp>
        <p:nvSpPr>
          <p:cNvPr id="12291" name="Rectangle 3"/>
          <p:cNvSpPr>
            <a:spLocks noGrp="1" noChangeArrowheads="1"/>
          </p:cNvSpPr>
          <p:nvPr>
            <p:ph type="body" idx="1"/>
          </p:nvPr>
        </p:nvSpPr>
        <p:spPr>
          <a:noFill/>
          <a:ln/>
        </p:spPr>
        <p:txBody>
          <a:bodyPr/>
          <a:lstStyle/>
          <a:p>
            <a:r>
              <a:rPr lang="en-GB"/>
              <a:t>It is essential for requirements management that every requirement should have a unique identification</a:t>
            </a:r>
          </a:p>
          <a:p>
            <a:r>
              <a:rPr lang="en-GB"/>
              <a:t>The most common approach is requirements numbering based on chapter/section in the requirements document</a:t>
            </a:r>
          </a:p>
          <a:p>
            <a:r>
              <a:rPr lang="en-GB"/>
              <a:t>Problems with this are:</a:t>
            </a:r>
          </a:p>
          <a:p>
            <a:pPr lvl="1"/>
            <a:r>
              <a:rPr lang="en-GB"/>
              <a:t>Numbers cannot be unambiguously assigned until the document is complete</a:t>
            </a:r>
          </a:p>
          <a:p>
            <a:pPr lvl="1"/>
            <a:r>
              <a:rPr lang="en-GB"/>
              <a:t>Assigning chapter/section numbers is an implicit classification of the requirement. This can mislead readers of the document into thinking that the most important relationships are with requirements in the same section</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4800" y="76200"/>
            <a:ext cx="9144000" cy="1104900"/>
          </a:xfrm>
          <a:noFill/>
          <a:ln/>
        </p:spPr>
        <p:txBody>
          <a:bodyPr>
            <a:normAutofit fontScale="90000"/>
          </a:bodyPr>
          <a:lstStyle/>
          <a:p>
            <a:r>
              <a:rPr lang="en-GB" sz="4000" dirty="0"/>
              <a:t>Requirements identification techniques</a:t>
            </a:r>
          </a:p>
        </p:txBody>
      </p:sp>
      <p:sp>
        <p:nvSpPr>
          <p:cNvPr id="13315" name="Rectangle 3"/>
          <p:cNvSpPr>
            <a:spLocks noGrp="1" noChangeArrowheads="1"/>
          </p:cNvSpPr>
          <p:nvPr>
            <p:ph type="body" idx="1"/>
          </p:nvPr>
        </p:nvSpPr>
        <p:spPr>
          <a:xfrm>
            <a:off x="428596" y="1428736"/>
            <a:ext cx="8077200" cy="4500594"/>
          </a:xfrm>
          <a:noFill/>
          <a:ln/>
        </p:spPr>
        <p:txBody>
          <a:bodyPr>
            <a:normAutofit fontScale="85000" lnSpcReduction="10000"/>
          </a:bodyPr>
          <a:lstStyle/>
          <a:p>
            <a:r>
              <a:rPr lang="en-GB" dirty="0"/>
              <a:t>Dynamic renumbering</a:t>
            </a:r>
          </a:p>
          <a:p>
            <a:pPr lvl="1"/>
            <a:r>
              <a:rPr lang="en-GB" dirty="0"/>
              <a:t>Some word processing systems allow for automatic renumbering of paragraphs and the inclusion of cross-references. As you re-organise your document and add new requirements, the system keeps track of the cross-reference and automatically renumbers your requirement depending on its chapter, section and position within the section</a:t>
            </a:r>
          </a:p>
          <a:p>
            <a:r>
              <a:rPr lang="en-GB" dirty="0"/>
              <a:t>Database record identification</a:t>
            </a:r>
          </a:p>
          <a:p>
            <a:pPr lvl="1"/>
            <a:r>
              <a:rPr lang="en-GB" dirty="0"/>
              <a:t>When a requirement is identified it is entered in a requirements database and a database record identifier is assigned. This database identifier is used in all subsequent references to the requirement</a:t>
            </a:r>
          </a:p>
          <a:p>
            <a:r>
              <a:rPr lang="en-GB" dirty="0"/>
              <a:t>Symbolic identification</a:t>
            </a:r>
          </a:p>
          <a:p>
            <a:pPr lvl="1"/>
            <a:r>
              <a:rPr lang="en-GB" dirty="0"/>
              <a:t>Requirements can be identified by giving them a symbolic name which is associated with the requirement itself. For example, EFF-1, EFF-2, EFF-3 may be used for requirements which relate to system efficiency</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a:ln/>
        </p:spPr>
        <p:txBody>
          <a:bodyPr/>
          <a:lstStyle/>
          <a:p>
            <a:r>
              <a:rPr lang="en-GB"/>
              <a:t>Storing requirements</a:t>
            </a:r>
          </a:p>
        </p:txBody>
      </p:sp>
      <p:sp>
        <p:nvSpPr>
          <p:cNvPr id="14339" name="Rectangle 3"/>
          <p:cNvSpPr>
            <a:spLocks noGrp="1" noChangeArrowheads="1"/>
          </p:cNvSpPr>
          <p:nvPr>
            <p:ph type="body" idx="1"/>
          </p:nvPr>
        </p:nvSpPr>
        <p:spPr>
          <a:noFill/>
          <a:ln/>
        </p:spPr>
        <p:txBody>
          <a:bodyPr/>
          <a:lstStyle/>
          <a:p>
            <a:r>
              <a:rPr lang="en-GB"/>
              <a:t>Requirements have to be stored in such a way that they can be accessed easily and related to other system requirements</a:t>
            </a:r>
          </a:p>
          <a:p>
            <a:r>
              <a:rPr lang="en-GB"/>
              <a:t>Possible storage techniques are</a:t>
            </a:r>
          </a:p>
          <a:p>
            <a:pPr lvl="1"/>
            <a:r>
              <a:rPr lang="en-GB"/>
              <a:t>In one or more word processor files - requirements are stored in the requirements document</a:t>
            </a:r>
          </a:p>
          <a:p>
            <a:pPr lvl="1"/>
            <a:r>
              <a:rPr lang="en-GB"/>
              <a:t>In a specially designed requirements database</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a:ln/>
        </p:spPr>
        <p:txBody>
          <a:bodyPr/>
          <a:lstStyle/>
          <a:p>
            <a:r>
              <a:rPr lang="en-GB"/>
              <a:t>Word processor documents</a:t>
            </a:r>
          </a:p>
        </p:txBody>
      </p:sp>
      <p:sp>
        <p:nvSpPr>
          <p:cNvPr id="15363" name="Rectangle 3"/>
          <p:cNvSpPr>
            <a:spLocks noGrp="1" noChangeArrowheads="1"/>
          </p:cNvSpPr>
          <p:nvPr>
            <p:ph type="body" idx="1"/>
          </p:nvPr>
        </p:nvSpPr>
        <p:spPr>
          <a:xfrm>
            <a:off x="533400" y="1600200"/>
            <a:ext cx="8229600" cy="4572000"/>
          </a:xfrm>
          <a:noFill/>
          <a:ln/>
        </p:spPr>
        <p:txBody>
          <a:bodyPr>
            <a:normAutofit fontScale="92500" lnSpcReduction="10000"/>
          </a:bodyPr>
          <a:lstStyle/>
          <a:p>
            <a:r>
              <a:rPr lang="en-GB"/>
              <a:t>Advantages</a:t>
            </a:r>
          </a:p>
          <a:p>
            <a:pPr lvl="1"/>
            <a:r>
              <a:rPr lang="en-GB"/>
              <a:t>Requirements are all stored in the same place</a:t>
            </a:r>
          </a:p>
          <a:p>
            <a:pPr lvl="1"/>
            <a:r>
              <a:rPr lang="en-GB"/>
              <a:t>Requirements may be accessed by anyone with the right word processor</a:t>
            </a:r>
          </a:p>
          <a:p>
            <a:pPr lvl="1"/>
            <a:r>
              <a:rPr lang="en-GB"/>
              <a:t>It is easy to produce the final requirements document</a:t>
            </a:r>
          </a:p>
          <a:p>
            <a:r>
              <a:rPr lang="en-GB"/>
              <a:t>Disadvantages</a:t>
            </a:r>
          </a:p>
          <a:p>
            <a:pPr lvl="1"/>
            <a:r>
              <a:rPr lang="en-GB"/>
              <a:t>Requirements dependencies must be externally maintained</a:t>
            </a:r>
          </a:p>
          <a:p>
            <a:pPr lvl="1"/>
            <a:r>
              <a:rPr lang="en-GB"/>
              <a:t>Search facilities are limited</a:t>
            </a:r>
          </a:p>
          <a:p>
            <a:pPr lvl="1"/>
            <a:r>
              <a:rPr lang="en-GB"/>
              <a:t>Not possible to link requirements with proposed requirements changes</a:t>
            </a:r>
          </a:p>
          <a:p>
            <a:pPr lvl="1"/>
            <a:r>
              <a:rPr lang="en-GB"/>
              <a:t>Not possible to have version control on individual requirements</a:t>
            </a:r>
          </a:p>
          <a:p>
            <a:pPr lvl="1"/>
            <a:r>
              <a:rPr lang="en-GB"/>
              <a:t>No automated navigation from one requirement to another</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a:ln/>
        </p:spPr>
        <p:txBody>
          <a:bodyPr/>
          <a:lstStyle/>
          <a:p>
            <a:r>
              <a:rPr lang="en-GB"/>
              <a:t>Requirements database</a:t>
            </a:r>
          </a:p>
        </p:txBody>
      </p:sp>
      <p:sp>
        <p:nvSpPr>
          <p:cNvPr id="16387" name="Rectangle 3"/>
          <p:cNvSpPr>
            <a:spLocks noGrp="1" noChangeArrowheads="1"/>
          </p:cNvSpPr>
          <p:nvPr>
            <p:ph type="body" idx="1"/>
          </p:nvPr>
        </p:nvSpPr>
        <p:spPr>
          <a:noFill/>
          <a:ln/>
        </p:spPr>
        <p:txBody>
          <a:bodyPr/>
          <a:lstStyle/>
          <a:p>
            <a:r>
              <a:rPr lang="en-GB"/>
              <a:t>Each requirement is represented as one or more database entities</a:t>
            </a:r>
          </a:p>
          <a:p>
            <a:r>
              <a:rPr lang="en-GB"/>
              <a:t>Database query language is used to access requirements</a:t>
            </a:r>
          </a:p>
          <a:p>
            <a:r>
              <a:rPr lang="en-GB"/>
              <a:t>Advantages</a:t>
            </a:r>
          </a:p>
          <a:p>
            <a:pPr lvl="1"/>
            <a:r>
              <a:rPr lang="en-GB"/>
              <a:t>Good query and navigation facilities</a:t>
            </a:r>
          </a:p>
          <a:p>
            <a:pPr lvl="1"/>
            <a:r>
              <a:rPr lang="en-GB"/>
              <a:t>Support for change and version management</a:t>
            </a:r>
          </a:p>
          <a:p>
            <a:r>
              <a:rPr lang="en-GB"/>
              <a:t>Disadvantages</a:t>
            </a:r>
          </a:p>
          <a:p>
            <a:pPr lvl="1"/>
            <a:r>
              <a:rPr lang="en-GB"/>
              <a:t>Readers may not have the software/skills to access the requirements database</a:t>
            </a:r>
          </a:p>
          <a:p>
            <a:pPr lvl="1"/>
            <a:r>
              <a:rPr lang="en-GB"/>
              <a:t>The link between the database and the requirements document must be maintained</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21</a:t>
            </a:fld>
            <a:endParaRPr lang="en-US" dirty="0"/>
          </a:p>
        </p:txBody>
      </p:sp>
      <p:sp>
        <p:nvSpPr>
          <p:cNvPr id="5" name="Content Placeholder 4"/>
          <p:cNvSpPr>
            <a:spLocks noGrp="1"/>
          </p:cNvSpPr>
          <p:nvPr>
            <p:ph sz="quarter" idx="1"/>
          </p:nvPr>
        </p:nvSpPr>
        <p:spPr/>
        <p:txBody>
          <a:bodyPr/>
          <a:lstStyle/>
          <a:p>
            <a:r>
              <a:rPr lang="en-US" dirty="0" smtClean="0"/>
              <a:t>Requirements validation</a:t>
            </a:r>
          </a:p>
          <a:p>
            <a:r>
              <a:rPr lang="en-US" dirty="0" smtClean="0"/>
              <a:t>Requirements management</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2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1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3196</TotalTime>
  <Words>1185</Words>
  <Application>Microsoft Office PowerPoint</Application>
  <PresentationFormat>On-screen Show (4:3)</PresentationFormat>
  <Paragraphs>131</Paragraphs>
  <Slides>21</Slides>
  <Notes>0</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21</vt:i4>
      </vt:variant>
    </vt:vector>
  </HeadingPairs>
  <TitlesOfParts>
    <vt:vector size="25" baseType="lpstr">
      <vt:lpstr>Origin</vt:lpstr>
      <vt:lpstr>2_Origin</vt:lpstr>
      <vt:lpstr>1_Origin</vt:lpstr>
      <vt:lpstr>Document</vt:lpstr>
      <vt:lpstr>Requirements Validation and Management</vt:lpstr>
      <vt:lpstr>Recap</vt:lpstr>
      <vt:lpstr>Today’s lecture</vt:lpstr>
      <vt:lpstr>Hard-to-test requirements</vt:lpstr>
      <vt:lpstr>Key points</vt:lpstr>
      <vt:lpstr>Key points</vt:lpstr>
      <vt:lpstr> </vt:lpstr>
      <vt:lpstr>Requirements management</vt:lpstr>
      <vt:lpstr>CASE tools for requirements management</vt:lpstr>
      <vt:lpstr>Requirements management tool support</vt:lpstr>
      <vt:lpstr>A requirements management system</vt:lpstr>
      <vt:lpstr>Stable and volatile requirements</vt:lpstr>
      <vt:lpstr>Requirements change factors</vt:lpstr>
      <vt:lpstr>Requirements change factors</vt:lpstr>
      <vt:lpstr>Types of volatile requirement</vt:lpstr>
      <vt:lpstr>Requirements identification</vt:lpstr>
      <vt:lpstr>Requirements identification techniques</vt:lpstr>
      <vt:lpstr>Storing requirements</vt:lpstr>
      <vt:lpstr>Word processor documents</vt:lpstr>
      <vt:lpstr>Requirements database</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Atique</dc:creator>
  <cp:lastModifiedBy>NTS</cp:lastModifiedBy>
  <cp:revision>99</cp:revision>
  <dcterms:created xsi:type="dcterms:W3CDTF">2012-09-05T05:27:50Z</dcterms:created>
  <dcterms:modified xsi:type="dcterms:W3CDTF">2014-12-25T08:50:04Z</dcterms:modified>
</cp:coreProperties>
</file>