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3684" r:id="rId2"/>
    <p:sldMasterId id="2147483672" r:id="rId3"/>
  </p:sldMasterIdLst>
  <p:notesMasterIdLst>
    <p:notesMasterId r:id="rId27"/>
  </p:notesMasterIdLst>
  <p:sldIdLst>
    <p:sldId id="411" r:id="rId4"/>
    <p:sldId id="427" r:id="rId5"/>
    <p:sldId id="379" r:id="rId6"/>
    <p:sldId id="433" r:id="rId7"/>
    <p:sldId id="426" r:id="rId8"/>
    <p:sldId id="391" r:id="rId9"/>
    <p:sldId id="392" r:id="rId10"/>
    <p:sldId id="393" r:id="rId11"/>
    <p:sldId id="394" r:id="rId12"/>
    <p:sldId id="395" r:id="rId13"/>
    <p:sldId id="396" r:id="rId14"/>
    <p:sldId id="397" r:id="rId15"/>
    <p:sldId id="398" r:id="rId16"/>
    <p:sldId id="399" r:id="rId17"/>
    <p:sldId id="400" r:id="rId18"/>
    <p:sldId id="401" r:id="rId19"/>
    <p:sldId id="402" r:id="rId20"/>
    <p:sldId id="403" r:id="rId21"/>
    <p:sldId id="404" r:id="rId22"/>
    <p:sldId id="405" r:id="rId23"/>
    <p:sldId id="406" r:id="rId24"/>
    <p:sldId id="407" r:id="rId25"/>
    <p:sldId id="434" r:id="rId2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588" autoAdjust="0"/>
    <p:restoredTop sz="94600" autoAdjust="0"/>
  </p:normalViewPr>
  <p:slideViewPr>
    <p:cSldViewPr>
      <p:cViewPr varScale="1">
        <p:scale>
          <a:sx n="63" d="100"/>
          <a:sy n="63" d="100"/>
        </p:scale>
        <p:origin x="-151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14DCCB-EE02-4BA4-96F8-214A24D2B51B}" type="datetimeFigureOut">
              <a:rPr lang="en-US" smtClean="0"/>
              <a:pPr/>
              <a:t>25/12/2014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ED50B0-D53F-4459-8D78-0CE7DA098017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0520408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http://www.comsats.org.pk/images/images_r01_c01.jpg" TargetMode="External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 hasCustomPrompt="1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 baseline="0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Atique Ahmad </a:t>
            </a:r>
            <a:r>
              <a:rPr kumimoji="0" lang="en-US" dirty="0" err="1" smtClean="0"/>
              <a:t>Zafar</a:t>
            </a:r>
            <a:endParaRPr kumimoji="0" lang="en-US" dirty="0"/>
          </a:p>
        </p:txBody>
      </p:sp>
      <p:sp>
        <p:nvSpPr>
          <p:cNvPr id="9" name="Subtitle 8"/>
          <p:cNvSpPr>
            <a:spLocks noGrp="1"/>
          </p:cNvSpPr>
          <p:nvPr>
            <p:ph type="subTitle" idx="1" hasCustomPrompt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Lecture-1</a:t>
            </a:r>
            <a:endParaRPr kumimoji="0"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 dirty="0" smtClean="0"/>
              <a:t>Requirements Engineering</a:t>
            </a:r>
          </a:p>
          <a:p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pic>
        <p:nvPicPr>
          <p:cNvPr id="11265" name="Picture 1" descr="http://www.comsats.org.pk/images/images_r01_c01.jpg"/>
          <p:cNvPicPr>
            <a:picLocks noChangeAspect="1" noChangeArrowheads="1"/>
          </p:cNvPicPr>
          <p:nvPr userDrawn="1"/>
        </p:nvPicPr>
        <p:blipFill>
          <a:blip r:embed="rId2" r:link="rId3"/>
          <a:srcRect/>
          <a:stretch>
            <a:fillRect/>
          </a:stretch>
        </p:blipFill>
        <p:spPr bwMode="auto">
          <a:xfrm>
            <a:off x="0" y="0"/>
            <a:ext cx="914400" cy="952500"/>
          </a:xfrm>
          <a:prstGeom prst="rect">
            <a:avLst/>
          </a:prstGeom>
          <a:noFill/>
        </p:spPr>
      </p:pic>
      <p:sp>
        <p:nvSpPr>
          <p:cNvPr id="14" name="Rectangle 13"/>
          <p:cNvSpPr/>
          <p:nvPr userDrawn="1"/>
        </p:nvSpPr>
        <p:spPr>
          <a:xfrm>
            <a:off x="990600" y="228600"/>
            <a:ext cx="7689926" cy="46166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0" lang="en-US" sz="2400" b="1" u="sng" kern="1200" cap="none" spc="0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50000"/>
                  </a:schemeClr>
                </a:solidFill>
                <a:effectLst/>
                <a:latin typeface="+mj-lt"/>
                <a:ea typeface="+mj-ea"/>
                <a:cs typeface="+mj-cs"/>
              </a:rPr>
              <a:t>COMSATS Institute of Information Technology</a:t>
            </a:r>
            <a:endParaRPr lang="en-US" sz="2400" b="1" u="sng" cap="none" spc="0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50000"/>
                </a:schemeClr>
              </a:solidFill>
              <a:effectLst/>
            </a:endParaRPr>
          </a:p>
        </p:txBody>
      </p:sp>
      <p:sp>
        <p:nvSpPr>
          <p:cNvPr id="15" name="Rectangle 14"/>
          <p:cNvSpPr/>
          <p:nvPr userDrawn="1"/>
        </p:nvSpPr>
        <p:spPr>
          <a:xfrm>
            <a:off x="914400" y="1752600"/>
            <a:ext cx="7315200" cy="17373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6" name="Rectangle 15"/>
          <p:cNvSpPr/>
          <p:nvPr userDrawn="1"/>
        </p:nvSpPr>
        <p:spPr>
          <a:xfrm>
            <a:off x="914400" y="1752600"/>
            <a:ext cx="228600" cy="1752600"/>
          </a:xfrm>
          <a:prstGeom prst="rect">
            <a:avLst/>
          </a:prstGeom>
          <a:solidFill>
            <a:schemeClr val="accent1">
              <a:lumMod val="50000"/>
            </a:schemeClr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8" name="Title 7"/>
          <p:cNvSpPr txBox="1">
            <a:spLocks/>
          </p:cNvSpPr>
          <p:nvPr userDrawn="1"/>
        </p:nvSpPr>
        <p:spPr>
          <a:xfrm>
            <a:off x="1219200" y="2133600"/>
            <a:ext cx="6858000" cy="1371600"/>
          </a:xfrm>
          <a:prstGeom prst="rect">
            <a:avLst/>
          </a:prstGeom>
        </p:spPr>
        <p:txBody>
          <a:bodyPr vert="horz" anchor="t" anchorCtr="0">
            <a:normAutofit/>
          </a:bodyPr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Requirements Engineering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1219200" y="3886200"/>
            <a:ext cx="6858000" cy="990600"/>
          </a:xfrm>
        </p:spPr>
        <p:txBody>
          <a:bodyPr anchor="t" anchorCtr="0"/>
          <a:lstStyle>
            <a:lvl1pPr algn="r">
              <a:defRPr sz="320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19200" y="5124450"/>
            <a:ext cx="6858000" cy="53340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>
            <a:lvl1pPr>
              <a:defRPr sz="1400"/>
            </a:lvl1pPr>
          </a:lstStyle>
          <a:p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>
          <a:xfrm>
            <a:off x="1216152" y="6355080"/>
            <a:ext cx="1219200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904875" y="3648075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3" name="Rectangle 32"/>
          <p:cNvSpPr/>
          <p:nvPr/>
        </p:nvSpPr>
        <p:spPr>
          <a:xfrm>
            <a:off x="914400" y="5048250"/>
            <a:ext cx="7315200" cy="685800"/>
          </a:xfrm>
          <a:prstGeom prst="rect">
            <a:avLst/>
          </a:prstGeom>
          <a:noFill/>
          <a:ln w="6350" cap="rnd" cmpd="sng" algn="ctr">
            <a:solidFill>
              <a:schemeClr val="accent2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Rectangle 21"/>
          <p:cNvSpPr/>
          <p:nvPr/>
        </p:nvSpPr>
        <p:spPr>
          <a:xfrm>
            <a:off x="904875" y="3648075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2" name="Rectangle 31"/>
          <p:cNvSpPr/>
          <p:nvPr/>
        </p:nvSpPr>
        <p:spPr>
          <a:xfrm>
            <a:off x="914400" y="5048250"/>
            <a:ext cx="228600" cy="685800"/>
          </a:xfrm>
          <a:prstGeom prst="rect">
            <a:avLst/>
          </a:prstGeom>
          <a:solidFill>
            <a:schemeClr val="accent2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8229600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2971800"/>
            <a:ext cx="6858000" cy="1066800"/>
          </a:xfrm>
        </p:spPr>
        <p:txBody>
          <a:bodyPr anchor="t" anchorCtr="0"/>
          <a:lstStyle>
            <a:lvl1pPr algn="r">
              <a:buNone/>
              <a:defRPr sz="3200" b="0" cap="none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95400" y="4267200"/>
            <a:ext cx="6781800" cy="1143000"/>
          </a:xfrm>
        </p:spPr>
        <p:txBody>
          <a:bodyPr anchor="t" anchorCtr="0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00800" y="6355080"/>
            <a:ext cx="2286000" cy="36576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898648" y="6355080"/>
            <a:ext cx="3474720" cy="365760"/>
          </a:xfrm>
        </p:spPr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9848" y="6355080"/>
            <a:ext cx="1520952" cy="365760"/>
          </a:xfrm>
        </p:spPr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14400" y="2819400"/>
            <a:ext cx="7315200" cy="1280160"/>
          </a:xfrm>
          <a:prstGeom prst="rect">
            <a:avLst/>
          </a:prstGeom>
          <a:noFill/>
          <a:ln w="6350" cap="rnd" cmpd="sng" algn="ctr">
            <a:solidFill>
              <a:schemeClr val="accent1"/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8" name="Rectangle 7"/>
          <p:cNvSpPr/>
          <p:nvPr/>
        </p:nvSpPr>
        <p:spPr>
          <a:xfrm>
            <a:off x="914400" y="2819400"/>
            <a:ext cx="228600" cy="128016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219200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632198" y="1216152"/>
            <a:ext cx="4041648" cy="493776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85875"/>
            <a:ext cx="4040188" cy="685800"/>
          </a:xfrm>
          <a:noFill/>
          <a:ln>
            <a:noFill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8200" y="1295400"/>
            <a:ext cx="4041775" cy="685800"/>
          </a:xfrm>
          <a:noFill/>
          <a:ln>
            <a:noFill/>
          </a:ln>
        </p:spPr>
        <p:txBody>
          <a:bodyPr lIns="91440" anchor="b" anchorCtr="0"/>
          <a:lstStyle>
            <a:lvl1pPr marL="0" indent="0">
              <a:buNone/>
              <a:defRPr sz="2400" b="1">
                <a:solidFill>
                  <a:schemeClr val="accent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648200" y="2133600"/>
            <a:ext cx="4038600" cy="40386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Straight Connector 4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6" name="Isosceles Triangle 5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24600" y="304800"/>
            <a:ext cx="2514600" cy="838200"/>
          </a:xfrm>
        </p:spPr>
        <p:txBody>
          <a:bodyPr anchor="b" anchorCtr="0">
            <a:noAutofit/>
          </a:bodyPr>
          <a:lstStyle>
            <a:lvl1pPr algn="l">
              <a:buNone/>
              <a:defRPr sz="2000" b="1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324600" y="1219200"/>
            <a:ext cx="2514600" cy="4843463"/>
          </a:xfrm>
        </p:spPr>
        <p:txBody>
          <a:bodyPr/>
          <a:lstStyle>
            <a:lvl1pPr marL="0" indent="0">
              <a:lnSpc>
                <a:spcPts val="22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 rot="5400000">
            <a:off x="3160645" y="3324225"/>
            <a:ext cx="603504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"/>
          </p:nvPr>
        </p:nvSpPr>
        <p:spPr>
          <a:xfrm>
            <a:off x="304800" y="304800"/>
            <a:ext cx="57150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0856"/>
            <a:ext cx="8229600" cy="674688"/>
          </a:xfrm>
          <a:ln>
            <a:solidFill>
              <a:schemeClr val="accent1"/>
            </a:solidFill>
          </a:ln>
        </p:spPr>
        <p:txBody>
          <a:bodyPr lIns="274320" anchor="ctr"/>
          <a:lstStyle>
            <a:lvl1pPr algn="r">
              <a:buNone/>
              <a:defRPr sz="2000" b="0">
                <a:solidFill>
                  <a:schemeClr val="tx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1905000"/>
            <a:ext cx="8229600" cy="4270248"/>
          </a:xfrm>
          <a:solidFill>
            <a:schemeClr val="tx1">
              <a:shade val="50000"/>
            </a:schemeClr>
          </a:solidFill>
          <a:ln>
            <a:noFill/>
          </a:ln>
          <a:effectLst/>
        </p:spPr>
        <p:txBody>
          <a:bodyPr/>
          <a:lstStyle>
            <a:lvl1pPr marL="0" indent="0">
              <a:spcBef>
                <a:spcPts val="600"/>
              </a:spcBef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219200"/>
            <a:ext cx="8229600" cy="533400"/>
          </a:xfrm>
        </p:spPr>
        <p:txBody>
          <a:bodyPr anchor="ctr" anchorCtr="0"/>
          <a:lstStyle>
            <a:lvl1pPr marL="0" indent="0" algn="l">
              <a:buFontTx/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Isosceles Triangle 8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0" name="Rectangle 9"/>
          <p:cNvSpPr/>
          <p:nvPr/>
        </p:nvSpPr>
        <p:spPr>
          <a:xfrm>
            <a:off x="457200" y="500856"/>
            <a:ext cx="182880" cy="685800"/>
          </a:xfrm>
          <a:prstGeom prst="rect">
            <a:avLst/>
          </a:prstGeom>
          <a:solidFill>
            <a:schemeClr val="accent1"/>
          </a:solidFill>
          <a:ln w="635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8" name="Isosceles Triangle 7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 rot="5400000">
            <a:off x="3629607" y="3201952"/>
            <a:ext cx="585216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E664E9-BB0A-4932-9D77-E0DDE5779A3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90600"/>
          </a:xfrm>
          <a:prstGeom prst="rect">
            <a:avLst/>
          </a:prstGeom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219200"/>
            <a:ext cx="8229600" cy="4910328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400800" y="6356350"/>
            <a:ext cx="2289048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2898648" y="6356350"/>
            <a:ext cx="3505200" cy="36576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612648" y="6356350"/>
            <a:ext cx="1981200" cy="36576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95335651-1A2C-4E2F-80CB-8C4D69804B6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457200" y="6353175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9" name="Straight Connector 28"/>
          <p:cNvSpPr>
            <a:spLocks noChangeShapeType="1"/>
          </p:cNvSpPr>
          <p:nvPr/>
        </p:nvSpPr>
        <p:spPr bwMode="auto">
          <a:xfrm>
            <a:off x="457200" y="1143000"/>
            <a:ext cx="8229600" cy="0"/>
          </a:xfrm>
          <a:prstGeom prst="line">
            <a:avLst/>
          </a:prstGeom>
          <a:noFill/>
          <a:ln w="9525" cap="flat" cmpd="sng" algn="ctr">
            <a:solidFill>
              <a:schemeClr val="accent2"/>
            </a:solidFill>
            <a:prstDash val="dash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0" name="Isosceles Triangle 9"/>
          <p:cNvSpPr>
            <a:spLocks noChangeAspect="1"/>
          </p:cNvSpPr>
          <p:nvPr/>
        </p:nvSpPr>
        <p:spPr>
          <a:xfrm rot="5400000">
            <a:off x="419100" y="6467475"/>
            <a:ext cx="190849" cy="120314"/>
          </a:xfrm>
          <a:prstGeom prst="triangle">
            <a:avLst>
              <a:gd name="adj" fmla="val 50000"/>
            </a:avLst>
          </a:prstGeom>
          <a:solidFill>
            <a:schemeClr val="accent2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dt="0"/>
  <p:txStyles>
    <p:titleStyle>
      <a:lvl1pPr algn="l" rtl="0" eaLnBrk="1" latinLnBrk="0" hangingPunct="1">
        <a:spcBef>
          <a:spcPct val="0"/>
        </a:spcBef>
        <a:buNone/>
        <a:defRPr kumimoji="0" sz="32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6000"/>
        <a:buFont typeface="Wingdings 3"/>
        <a:buChar char="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74320" algn="l" rtl="0" eaLnBrk="1" latinLnBrk="0" hangingPunct="1">
        <a:spcBef>
          <a:spcPts val="500"/>
        </a:spcBef>
        <a:buClr>
          <a:schemeClr val="accent2"/>
        </a:buClr>
        <a:buSzPct val="76000"/>
        <a:buFont typeface="Wingdings 3"/>
        <a:buChar char=""/>
        <a:defRPr kumimoji="0" sz="2300" kern="1200">
          <a:solidFill>
            <a:schemeClr val="tx2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500"/>
        </a:spcBef>
        <a:buClr>
          <a:schemeClr val="bg1">
            <a:shade val="50000"/>
          </a:schemeClr>
        </a:buClr>
        <a:buSzPct val="76000"/>
        <a:buFont typeface="Wingdings 3"/>
        <a:buChar char="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400"/>
        </a:spcBef>
        <a:buClr>
          <a:schemeClr val="accent2">
            <a:shade val="75000"/>
          </a:schemeClr>
        </a:buClr>
        <a:buSzPct val="70000"/>
        <a:buFont typeface="Wingdings"/>
        <a:buChar char="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00"/>
        </a:spcBef>
        <a:buClr>
          <a:schemeClr val="accent2"/>
        </a:buClr>
        <a:buSzPct val="70000"/>
        <a:buFont typeface="Wingdings"/>
        <a:buChar char="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182880" algn="l" rtl="0" eaLnBrk="1" latinLnBrk="0" hangingPunct="1">
        <a:spcBef>
          <a:spcPts val="300"/>
        </a:spcBef>
        <a:buClr>
          <a:srgbClr val="9FB8CD">
            <a:shade val="75000"/>
          </a:srgbClr>
        </a:buClr>
        <a:buSzPct val="75000"/>
        <a:buFont typeface="Wingdings 3"/>
        <a:buChar char=""/>
        <a:defRPr kumimoji="0" lang="en-US" sz="1600" kern="1200" smtClean="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rgbClr val="727CA3">
            <a:shade val="75000"/>
          </a:srgb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7pPr>
      <a:lvl8pPr marL="2011680" indent="-182880" algn="l" rtl="0" eaLnBrk="1" latinLnBrk="0" hangingPunct="1">
        <a:spcBef>
          <a:spcPts val="300"/>
        </a:spcBef>
        <a:buClr>
          <a:prstClr val="white">
            <a:shade val="50000"/>
          </a:prstClr>
        </a:buClr>
        <a:buSzPct val="75000"/>
        <a:buFont typeface="Wingdings 3"/>
        <a:buChar char=""/>
        <a:defRPr kumimoji="0" lang="en-US" sz="1400" kern="1200" smtClean="0">
          <a:solidFill>
            <a:schemeClr val="tx1"/>
          </a:solidFill>
          <a:latin typeface="+mn-lt"/>
          <a:ea typeface="+mn-ea"/>
          <a:cs typeface="+mn-cs"/>
        </a:defRPr>
      </a:lvl8pPr>
      <a:lvl9pPr marL="2194560" indent="-182880" algn="l" rtl="0" eaLnBrk="1" latinLnBrk="0" hangingPunct="1">
        <a:spcBef>
          <a:spcPts val="300"/>
        </a:spcBef>
        <a:buClr>
          <a:srgbClr val="9FB8CD"/>
        </a:buClr>
        <a:buSzPct val="75000"/>
        <a:buFont typeface="Wingdings 3"/>
        <a:buChar char=""/>
        <a:defRPr kumimoji="0" lang="en-US" sz="1200" kern="1200" smtClean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219200" y="3733800"/>
            <a:ext cx="6858000" cy="990600"/>
          </a:xfrm>
        </p:spPr>
        <p:txBody>
          <a:bodyPr>
            <a:normAutofit/>
          </a:bodyPr>
          <a:lstStyle/>
          <a:p>
            <a:pPr marL="0" indent="0">
              <a:spcAft>
                <a:spcPct val="50000"/>
              </a:spcAft>
            </a:pPr>
            <a:r>
              <a:rPr lang="en-GB" dirty="0" smtClean="0"/>
              <a:t>Requirements Validation</a:t>
            </a:r>
            <a:endParaRPr lang="en-GB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algn="ctr"/>
            <a:r>
              <a:rPr lang="en-US" sz="2400" dirty="0" smtClean="0"/>
              <a:t>Lecture-23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Specifying NFRs</a:t>
            </a:r>
          </a:p>
          <a:p>
            <a:pPr lvl="1"/>
            <a:r>
              <a:rPr lang="en-US" dirty="0" smtClean="0"/>
              <a:t>Specifying NFRs for safety critical systems</a:t>
            </a:r>
          </a:p>
          <a:p>
            <a:r>
              <a:rPr lang="en-US" dirty="0" smtClean="0"/>
              <a:t>Requirements validation</a:t>
            </a:r>
          </a:p>
          <a:p>
            <a:pPr lvl="1"/>
            <a:r>
              <a:rPr lang="en-US" dirty="0" smtClean="0"/>
              <a:t>Requirements review process</a:t>
            </a:r>
          </a:p>
          <a:p>
            <a:pPr lvl="1"/>
            <a:r>
              <a:rPr lang="en-US" dirty="0" smtClean="0"/>
              <a:t>Requirements pre-review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42832317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Validation objectives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Certifies that the requirements document is an acceptable description of the system to be implemented</a:t>
            </a:r>
          </a:p>
          <a:p>
            <a:r>
              <a:rPr lang="en-GB" dirty="0"/>
              <a:t>Checks a requirements document for</a:t>
            </a:r>
          </a:p>
          <a:p>
            <a:pPr lvl="1"/>
            <a:r>
              <a:rPr lang="en-GB" dirty="0"/>
              <a:t>Completeness and consistency</a:t>
            </a:r>
          </a:p>
          <a:p>
            <a:pPr lvl="1"/>
            <a:r>
              <a:rPr lang="en-GB" dirty="0"/>
              <a:t>Conformance to standards</a:t>
            </a:r>
          </a:p>
          <a:p>
            <a:pPr lvl="1"/>
            <a:r>
              <a:rPr lang="en-GB" dirty="0"/>
              <a:t>Requirements conflicts</a:t>
            </a:r>
          </a:p>
          <a:p>
            <a:pPr lvl="1"/>
            <a:r>
              <a:rPr lang="en-GB" dirty="0"/>
              <a:t>Technical errors</a:t>
            </a:r>
          </a:p>
          <a:p>
            <a:pPr lvl="1"/>
            <a:r>
              <a:rPr lang="en-GB" dirty="0"/>
              <a:t>Ambiguous requirements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Software Engineering-II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Requirements validation</a:t>
            </a:r>
            <a:endParaRPr lang="en-US" dirty="0"/>
          </a:p>
        </p:txBody>
      </p:sp>
    </p:spTree>
    <p:extLst>
      <p:ext uri="{BB962C8B-B14F-4D97-AF65-F5344CB8AC3E}">
        <p14:creationId xmlns="" xmlns:p14="http://schemas.microsoft.com/office/powerpoint/2010/main" val="355418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Review team membership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/>
              <a:t>Reviews should involve a number of stakeholders drawn from different backgrounds</a:t>
            </a:r>
          </a:p>
          <a:p>
            <a:pPr lvl="1"/>
            <a:r>
              <a:rPr lang="en-GB"/>
              <a:t>People from different backgrounds bring different skills and knowledge to the review</a:t>
            </a:r>
          </a:p>
          <a:p>
            <a:pPr lvl="1"/>
            <a:r>
              <a:rPr lang="en-GB"/>
              <a:t>Stakeholders feel involved in the RE process and develop an understanding of the needs of other stakeholders</a:t>
            </a:r>
          </a:p>
          <a:p>
            <a:r>
              <a:rPr lang="en-GB"/>
              <a:t>Review team should always involve at least a domain expert and an end-user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Review checklists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>
            <a:normAutofit fontScale="92500"/>
          </a:bodyPr>
          <a:lstStyle/>
          <a:p>
            <a:r>
              <a:rPr lang="en-GB"/>
              <a:t>Understandability</a:t>
            </a:r>
          </a:p>
          <a:p>
            <a:pPr lvl="1"/>
            <a:r>
              <a:rPr lang="en-GB"/>
              <a:t>Can readers of the document understand what the requirements mean?</a:t>
            </a:r>
          </a:p>
          <a:p>
            <a:r>
              <a:rPr lang="en-GB"/>
              <a:t>Redundancy</a:t>
            </a:r>
          </a:p>
          <a:p>
            <a:pPr lvl="1"/>
            <a:r>
              <a:rPr lang="en-GB"/>
              <a:t>Is information unnecessarily repeated in the requirements document?</a:t>
            </a:r>
          </a:p>
          <a:p>
            <a:r>
              <a:rPr lang="en-GB"/>
              <a:t>Completeness</a:t>
            </a:r>
          </a:p>
          <a:p>
            <a:pPr lvl="1"/>
            <a:r>
              <a:rPr lang="en-GB"/>
              <a:t>Does the checker know of any missing requirements or is there any information missing from individual requirement descriptions? </a:t>
            </a:r>
          </a:p>
          <a:p>
            <a:r>
              <a:rPr lang="en-GB"/>
              <a:t>Ambiguity</a:t>
            </a:r>
          </a:p>
          <a:p>
            <a:pPr lvl="1"/>
            <a:r>
              <a:rPr lang="en-GB"/>
              <a:t>Are the requirements expressed using terms which are clearly defined?  Could readers from different backgrounds make different interpretations of the requirements? 	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Review checklists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00034" y="1357298"/>
            <a:ext cx="8229600" cy="4572032"/>
          </a:xfrm>
          <a:noFill/>
          <a:ln/>
        </p:spPr>
        <p:txBody>
          <a:bodyPr>
            <a:normAutofit fontScale="92500" lnSpcReduction="20000"/>
          </a:bodyPr>
          <a:lstStyle/>
          <a:p>
            <a:r>
              <a:rPr lang="en-GB" dirty="0"/>
              <a:t>Consistency</a:t>
            </a:r>
          </a:p>
          <a:p>
            <a:pPr lvl="1"/>
            <a:r>
              <a:rPr lang="en-GB" dirty="0"/>
              <a:t>Do the descriptions of different requirements include contradictions? Are there contradictions between individual requirements and overall system requirements?</a:t>
            </a:r>
          </a:p>
          <a:p>
            <a:r>
              <a:rPr lang="en-GB" dirty="0"/>
              <a:t>Organisation</a:t>
            </a:r>
          </a:p>
          <a:p>
            <a:pPr lvl="1"/>
            <a:r>
              <a:rPr lang="en-GB" dirty="0"/>
              <a:t>Is the document structured in a sensible way? Are the descriptions of requirements organised so that related requirements are grouped?</a:t>
            </a:r>
          </a:p>
          <a:p>
            <a:r>
              <a:rPr lang="en-GB" dirty="0"/>
              <a:t>Conformance to standards</a:t>
            </a:r>
          </a:p>
          <a:p>
            <a:pPr lvl="1"/>
            <a:r>
              <a:rPr lang="en-GB" dirty="0"/>
              <a:t>Does the requirements document and individual requirements conform to defined standards? Are departures from the standards, justified?</a:t>
            </a:r>
          </a:p>
          <a:p>
            <a:r>
              <a:rPr lang="en-GB" dirty="0"/>
              <a:t>Traceability</a:t>
            </a:r>
          </a:p>
          <a:p>
            <a:pPr lvl="1"/>
            <a:r>
              <a:rPr lang="en-GB" dirty="0"/>
              <a:t>Are requirements unambiguously identified, include links to related requirements and to the reasons why these requirements have been included?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Checklist questions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153400" cy="4267200"/>
          </a:xfrm>
          <a:noFill/>
          <a:ln/>
        </p:spPr>
        <p:txBody>
          <a:bodyPr>
            <a:normAutofit fontScale="92500" lnSpcReduction="10000"/>
          </a:bodyPr>
          <a:lstStyle/>
          <a:p>
            <a:r>
              <a:rPr lang="en-GB" dirty="0"/>
              <a:t>Is each requirement uniquely identified?</a:t>
            </a:r>
          </a:p>
          <a:p>
            <a:r>
              <a:rPr lang="en-GB" dirty="0"/>
              <a:t>Are specialised terms defined in the glossary</a:t>
            </a:r>
          </a:p>
          <a:p>
            <a:r>
              <a:rPr lang="en-GB" dirty="0"/>
              <a:t>Does a requirement stand on its own or do you have to examine other requirements to understand what it means?</a:t>
            </a:r>
          </a:p>
          <a:p>
            <a:r>
              <a:rPr lang="en-GB" dirty="0"/>
              <a:t> Do individual requirements use the terms consistently</a:t>
            </a:r>
          </a:p>
          <a:p>
            <a:r>
              <a:rPr lang="en-GB" dirty="0"/>
              <a:t>Is the same service requested in different requirements? Are there any contradictions in these requests?</a:t>
            </a:r>
          </a:p>
          <a:p>
            <a:r>
              <a:rPr lang="en-GB" dirty="0"/>
              <a:t>If a requirement makes reference to some other facilities, are these described elsewhere in the document?</a:t>
            </a:r>
          </a:p>
          <a:p>
            <a:r>
              <a:rPr lang="en-GB" dirty="0"/>
              <a:t>Are related requirements grouped together? If not, do they refer to each other?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Requirements problem example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“4. EDDIS will be configurable so that it will comply with the requirements of all UK and (where relevant) international copyright legislation. Minimally, this means that EDDIS must provide a form for the user to sign the Copyright Declaration statement. It also means that EDDIS must keep track of Copyright Declaration statements which have been signed/not-signed. Under no circumstances must an order be sent to the supplier if the copyright statement has not been signed.”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Problems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 dirty="0"/>
              <a:t>Incompleteness</a:t>
            </a:r>
          </a:p>
          <a:p>
            <a:pPr lvl="1"/>
            <a:r>
              <a:rPr lang="en-GB" dirty="0"/>
              <a:t>What international copyright legislation is relevant?</a:t>
            </a:r>
          </a:p>
          <a:p>
            <a:pPr lvl="1"/>
            <a:r>
              <a:rPr lang="en-GB" dirty="0"/>
              <a:t>What happens if the copyright declaration is not signed?</a:t>
            </a:r>
          </a:p>
          <a:p>
            <a:pPr lvl="1"/>
            <a:r>
              <a:rPr lang="en-GB" dirty="0"/>
              <a:t>If a signature is a digital signature, how is it assigned?</a:t>
            </a:r>
          </a:p>
          <a:p>
            <a:r>
              <a:rPr lang="en-GB" dirty="0"/>
              <a:t>Ambiguity</a:t>
            </a:r>
          </a:p>
          <a:p>
            <a:pPr lvl="1"/>
            <a:r>
              <a:rPr lang="en-GB" dirty="0"/>
              <a:t>What does signing an electronic form mean? Is this a physical signature or a digital signature?</a:t>
            </a:r>
          </a:p>
          <a:p>
            <a:r>
              <a:rPr lang="en-GB" dirty="0"/>
              <a:t>Standards</a:t>
            </a:r>
          </a:p>
          <a:p>
            <a:pPr lvl="1"/>
            <a:r>
              <a:rPr lang="en-GB" dirty="0" smtClean="0"/>
              <a:t>Maintenance </a:t>
            </a:r>
            <a:r>
              <a:rPr lang="en-GB" dirty="0"/>
              <a:t>of copyright is one requirement; issue of documents is another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Prototyping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/>
              <a:t>Prototypes for requirements validation demonstrate the requirements and help stakeholders discover problems</a:t>
            </a:r>
          </a:p>
          <a:p>
            <a:r>
              <a:rPr lang="en-GB"/>
              <a:t>Validation prototypes should be complete, reasonably efficient and robust. It should be possible to use them in the same way as the required system</a:t>
            </a:r>
          </a:p>
          <a:p>
            <a:r>
              <a:rPr lang="en-GB"/>
              <a:t>User documentation and training should be provided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Prototyping for validation</a:t>
            </a:r>
          </a:p>
        </p:txBody>
      </p:sp>
      <p:graphicFrame>
        <p:nvGraphicFramePr>
          <p:cNvPr id="23555" name="Object 3"/>
          <p:cNvGraphicFramePr>
            <a:graphicFrameLocks/>
          </p:cNvGraphicFramePr>
          <p:nvPr/>
        </p:nvGraphicFramePr>
        <p:xfrm>
          <a:off x="685800" y="2463800"/>
          <a:ext cx="7762875" cy="2336800"/>
        </p:xfrm>
        <a:graphic>
          <a:graphicData uri="http://schemas.openxmlformats.org/presentationml/2006/ole">
            <p:oleObj spid="_x0000_s122891" name="Document" r:id="rId3" imgW="2857500" imgH="866775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Prototyping activities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357298"/>
            <a:ext cx="8458200" cy="4572032"/>
          </a:xfrm>
          <a:noFill/>
          <a:ln/>
        </p:spPr>
        <p:txBody>
          <a:bodyPr>
            <a:normAutofit fontScale="85000" lnSpcReduction="20000"/>
          </a:bodyPr>
          <a:lstStyle/>
          <a:p>
            <a:r>
              <a:rPr lang="en-GB" dirty="0"/>
              <a:t>Choose prototype testers  </a:t>
            </a:r>
          </a:p>
          <a:p>
            <a:pPr lvl="1"/>
            <a:r>
              <a:rPr lang="en-GB" dirty="0"/>
              <a:t>The best testers are users who are fairly experienced and who are open-minded about the use of new systems. End-users who do different jobs should be involved so that different areas of system functionality will be covered. </a:t>
            </a:r>
          </a:p>
          <a:p>
            <a:r>
              <a:rPr lang="en-GB" dirty="0"/>
              <a:t>Develop test scenarios  </a:t>
            </a:r>
          </a:p>
          <a:p>
            <a:pPr lvl="1"/>
            <a:r>
              <a:rPr lang="en-GB" dirty="0"/>
              <a:t>Careful planning is required to draw up a set of test scenarios which provide broad coverage of the requirements. End-users shouldn’t just play around with the system as this may never exercise critical system features.  </a:t>
            </a:r>
          </a:p>
          <a:p>
            <a:r>
              <a:rPr lang="en-GB" dirty="0"/>
              <a:t>Execute scenarios  </a:t>
            </a:r>
          </a:p>
          <a:p>
            <a:pPr lvl="1"/>
            <a:r>
              <a:rPr lang="en-GB" dirty="0"/>
              <a:t>The users of the system work, usually on their own, to try the system by executing the planned scenarios. </a:t>
            </a:r>
          </a:p>
          <a:p>
            <a:r>
              <a:rPr lang="en-GB" dirty="0"/>
              <a:t>Document problems  </a:t>
            </a:r>
          </a:p>
          <a:p>
            <a:pPr lvl="1"/>
            <a:r>
              <a:rPr lang="en-GB" dirty="0"/>
              <a:t>Its usually best to define some kind of electronic or paper problem report form which users fill in when they encounter a problem.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User manual development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/>
              <a:t>Writing a user manual from the requirements forces a detailed requirements analysis and thus can reveal problems with the document</a:t>
            </a:r>
          </a:p>
          <a:p>
            <a:r>
              <a:rPr lang="en-GB"/>
              <a:t>Information in the user manual</a:t>
            </a:r>
          </a:p>
          <a:p>
            <a:pPr lvl="1"/>
            <a:r>
              <a:rPr lang="en-GB"/>
              <a:t>Description of the functionality and how it is implemented</a:t>
            </a:r>
          </a:p>
          <a:p>
            <a:pPr lvl="1"/>
            <a:r>
              <a:rPr lang="en-GB"/>
              <a:t>Which parts of the system have not been implemented</a:t>
            </a:r>
          </a:p>
          <a:p>
            <a:pPr lvl="1"/>
            <a:r>
              <a:rPr lang="en-GB"/>
              <a:t>How to get out of trouble</a:t>
            </a:r>
          </a:p>
          <a:p>
            <a:pPr lvl="1"/>
            <a:r>
              <a:rPr lang="en-GB"/>
              <a:t>How to install and get started with the system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Model validation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/>
              <a:t>Validation of system models is an essential part of the validation process</a:t>
            </a:r>
          </a:p>
          <a:p>
            <a:r>
              <a:rPr lang="en-GB"/>
              <a:t>Objectives of model validation</a:t>
            </a:r>
          </a:p>
          <a:p>
            <a:pPr lvl="1"/>
            <a:r>
              <a:rPr lang="en-GB"/>
              <a:t>To demonstrate that each model is self-consistent</a:t>
            </a:r>
          </a:p>
          <a:p>
            <a:pPr lvl="1"/>
            <a:r>
              <a:rPr lang="en-GB"/>
              <a:t>If there are several models of the system, to demonstrate that these are internally and externally consistent</a:t>
            </a:r>
          </a:p>
          <a:p>
            <a:pPr lvl="1"/>
            <a:r>
              <a:rPr lang="en-GB"/>
              <a:t>To demonstrate that the models accurately reflect the real requirements of system stakeholders</a:t>
            </a:r>
          </a:p>
          <a:p>
            <a:r>
              <a:rPr lang="en-GB"/>
              <a:t>Some checking is possible with automated tools</a:t>
            </a:r>
          </a:p>
          <a:p>
            <a:r>
              <a:rPr lang="en-GB"/>
              <a:t>Paraphrasing the model is an effective checking technique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Data-flow diagram for Issue</a:t>
            </a:r>
          </a:p>
        </p:txBody>
      </p:sp>
      <p:graphicFrame>
        <p:nvGraphicFramePr>
          <p:cNvPr id="27651" name="Object 3"/>
          <p:cNvGraphicFramePr>
            <a:graphicFrameLocks/>
          </p:cNvGraphicFramePr>
          <p:nvPr/>
        </p:nvGraphicFramePr>
        <p:xfrm>
          <a:off x="800100" y="1892300"/>
          <a:ext cx="7377113" cy="3517900"/>
        </p:xfrm>
        <a:graphic>
          <a:graphicData uri="http://schemas.openxmlformats.org/presentationml/2006/ole">
            <p:oleObj spid="_x0000_s123915" name="Document" r:id="rId3" imgW="2905125" imgH="139065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Paraphrased description</a:t>
            </a:r>
          </a:p>
        </p:txBody>
      </p:sp>
      <p:graphicFrame>
        <p:nvGraphicFramePr>
          <p:cNvPr id="28675" name="Object 3"/>
          <p:cNvGraphicFramePr>
            <a:graphicFrameLocks/>
          </p:cNvGraphicFramePr>
          <p:nvPr/>
        </p:nvGraphicFramePr>
        <p:xfrm>
          <a:off x="1000100" y="1285860"/>
          <a:ext cx="7588250" cy="4673600"/>
        </p:xfrm>
        <a:graphic>
          <a:graphicData uri="http://schemas.openxmlformats.org/presentationml/2006/ole">
            <p:oleObj spid="_x0000_s124939" name="Document" r:id="rId3" imgW="3952875" imgH="243840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Requirements testing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/>
              <a:t>Each requirement should be testable i.e. it should be possible to define tests to check whether or not that requirement has been met.</a:t>
            </a:r>
          </a:p>
          <a:p>
            <a:r>
              <a:rPr lang="en-GB"/>
              <a:t>Inventing requirements tests is an effective validation technique as missing or ambiguous information in the requirements description may make it difficult to formulate tests</a:t>
            </a:r>
          </a:p>
          <a:p>
            <a:r>
              <a:rPr lang="en-GB"/>
              <a:t>Each functional requirement should have an associated test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Test case definition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GB"/>
              <a:t>What usage scenario might be used to check the requirement?</a:t>
            </a:r>
          </a:p>
          <a:p>
            <a:r>
              <a:rPr lang="en-GB"/>
              <a:t>Does the requirement, on its own, include enough information to allow a test to be defined?</a:t>
            </a:r>
          </a:p>
          <a:p>
            <a:r>
              <a:rPr lang="en-GB"/>
              <a:t>Is it possible to test the requirement using a single test or are multiple test cases required?</a:t>
            </a:r>
          </a:p>
          <a:p>
            <a:r>
              <a:rPr lang="en-GB"/>
              <a:t>Could the requirement be re-stated to make the test cases more obvious?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Test record form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1428736"/>
            <a:ext cx="8458200" cy="4495800"/>
          </a:xfrm>
          <a:noFill/>
          <a:ln/>
        </p:spPr>
        <p:txBody>
          <a:bodyPr>
            <a:normAutofit fontScale="85000" lnSpcReduction="20000"/>
          </a:bodyPr>
          <a:lstStyle/>
          <a:p>
            <a:r>
              <a:rPr lang="en-GB" dirty="0"/>
              <a:t>The requirement’s identifier </a:t>
            </a:r>
          </a:p>
          <a:p>
            <a:pPr lvl="1"/>
            <a:r>
              <a:rPr lang="en-GB" dirty="0"/>
              <a:t>There should be at least one for each requirement.</a:t>
            </a:r>
          </a:p>
          <a:p>
            <a:r>
              <a:rPr lang="en-GB" dirty="0"/>
              <a:t>Related requirements </a:t>
            </a:r>
          </a:p>
          <a:p>
            <a:pPr lvl="1"/>
            <a:r>
              <a:rPr lang="en-GB" dirty="0"/>
              <a:t>These should be referenced as the test may also be relevant to these requirements.</a:t>
            </a:r>
          </a:p>
          <a:p>
            <a:r>
              <a:rPr lang="en-GB" dirty="0"/>
              <a:t>Test description </a:t>
            </a:r>
          </a:p>
          <a:p>
            <a:pPr lvl="1"/>
            <a:r>
              <a:rPr lang="en-GB" dirty="0"/>
              <a:t>A brief description of the test and why this is an objective requirements test.  This should include system inputs and corresponding outputs.</a:t>
            </a:r>
          </a:p>
          <a:p>
            <a:r>
              <a:rPr lang="en-GB" dirty="0"/>
              <a:t>Requirements problems </a:t>
            </a:r>
          </a:p>
          <a:p>
            <a:pPr lvl="1"/>
            <a:r>
              <a:rPr lang="en-GB" dirty="0"/>
              <a:t>A description of problems which made test definition difficult or impossible. </a:t>
            </a:r>
          </a:p>
          <a:p>
            <a:r>
              <a:rPr lang="en-GB" dirty="0"/>
              <a:t>Comments and recommendations </a:t>
            </a:r>
          </a:p>
          <a:p>
            <a:pPr lvl="1"/>
            <a:r>
              <a:rPr lang="en-GB" dirty="0"/>
              <a:t>These are advice on how to solve requirements problems which have been discovered.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Requirements test form</a:t>
            </a:r>
          </a:p>
        </p:txBody>
      </p:sp>
      <p:graphicFrame>
        <p:nvGraphicFramePr>
          <p:cNvPr id="32771" name="Object 3"/>
          <p:cNvGraphicFramePr>
            <a:graphicFrameLocks/>
          </p:cNvGraphicFramePr>
          <p:nvPr/>
        </p:nvGraphicFramePr>
        <p:xfrm>
          <a:off x="1928794" y="1393825"/>
          <a:ext cx="4762500" cy="4854575"/>
        </p:xfrm>
        <a:graphic>
          <a:graphicData uri="http://schemas.openxmlformats.org/presentationml/2006/ole">
            <p:oleObj spid="_x0000_s125963" name="Document" r:id="rId3" imgW="2000250" imgH="2038350" progId="Word.Document.8">
              <p:embed/>
            </p:oleObj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E664E9-BB0A-4932-9D77-E0DDE5779A37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Validation process</a:t>
            </a:r>
          </a:p>
          <a:p>
            <a:pPr lvl="1"/>
            <a:r>
              <a:rPr lang="en-US" dirty="0" smtClean="0"/>
              <a:t>Review team membership</a:t>
            </a:r>
          </a:p>
          <a:p>
            <a:pPr lvl="1"/>
            <a:r>
              <a:rPr lang="en-US" dirty="0" smtClean="0"/>
              <a:t>Review checklist</a:t>
            </a:r>
          </a:p>
          <a:p>
            <a:pPr lvl="1"/>
            <a:r>
              <a:rPr lang="en-US" dirty="0" smtClean="0"/>
              <a:t>Validating requirements </a:t>
            </a:r>
          </a:p>
          <a:p>
            <a:pPr lvl="2"/>
            <a:r>
              <a:rPr lang="en-US" dirty="0" smtClean="0"/>
              <a:t>Prototyping</a:t>
            </a:r>
          </a:p>
          <a:p>
            <a:pPr lvl="2"/>
            <a:r>
              <a:rPr lang="en-US" dirty="0" smtClean="0"/>
              <a:t>Preparing user manual</a:t>
            </a:r>
          </a:p>
          <a:p>
            <a:pPr lvl="2"/>
            <a:r>
              <a:rPr lang="en-US" dirty="0" smtClean="0"/>
              <a:t>Model checking</a:t>
            </a:r>
          </a:p>
          <a:p>
            <a:pPr lvl="2"/>
            <a:r>
              <a:rPr lang="en-US" dirty="0" smtClean="0"/>
              <a:t>Preparing tests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Origin">
  <a:themeElements>
    <a:clrScheme name="Origin">
      <a:dk1>
        <a:sysClr val="windowText" lastClr="000000"/>
      </a:dk1>
      <a:lt1>
        <a:sysClr val="window" lastClr="FFFFFF"/>
      </a:lt1>
      <a:dk2>
        <a:srgbClr val="464653"/>
      </a:dk2>
      <a:lt2>
        <a:srgbClr val="DDE9EC"/>
      </a:lt2>
      <a:accent1>
        <a:srgbClr val="727CA3"/>
      </a:accent1>
      <a:accent2>
        <a:srgbClr val="9FB8CD"/>
      </a:accent2>
      <a:accent3>
        <a:srgbClr val="D2DA7A"/>
      </a:accent3>
      <a:accent4>
        <a:srgbClr val="FADA7A"/>
      </a:accent4>
      <a:accent5>
        <a:srgbClr val="B88472"/>
      </a:accent5>
      <a:accent6>
        <a:srgbClr val="8E736A"/>
      </a:accent6>
      <a:hlink>
        <a:srgbClr val="B292CA"/>
      </a:hlink>
      <a:folHlink>
        <a:srgbClr val="6B5680"/>
      </a:folHlink>
    </a:clrScheme>
    <a:fontScheme name="Origin">
      <a:majorFont>
        <a:latin typeface="Bookman Old Style"/>
        <a:ea typeface=""/>
        <a:cs typeface=""/>
        <a:font script="Grek" typeface="Cambria"/>
        <a:font script="Cyrl" typeface="Cambria"/>
        <a:font script="Jpan" typeface="HG明朝E"/>
        <a:font script="Hang" typeface="돋움"/>
        <a:font script="Hans" typeface="宋体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Gill Sans MT"/>
        <a:ea typeface=""/>
        <a:cs typeface=""/>
        <a:font script="Grek" typeface="Calibri"/>
        <a:font script="Cyrl" typeface="Calibri"/>
        <a:font script="Jpan" typeface="ＭＳ Ｐゴシック"/>
        <a:font script="Hang" typeface="맑은 고딕"/>
        <a:font script="Hans" typeface="华文新魏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rigin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60000"/>
                <a:satMod val="300000"/>
              </a:schemeClr>
            </a:gs>
            <a:gs pos="30000">
              <a:schemeClr val="phClr">
                <a:shade val="80000"/>
                <a:satMod val="230000"/>
              </a:schemeClr>
            </a:gs>
            <a:gs pos="100000">
              <a:schemeClr val="phClr">
                <a:tint val="97000"/>
                <a:satMod val="22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6000"/>
                <a:satMod val="120000"/>
              </a:schemeClr>
              <a:schemeClr val="phClr">
                <a:tint val="90000"/>
              </a:schemeClr>
            </a:duotone>
          </a:blip>
          <a:tile tx="0" ty="0" sx="35000" sy="40000" flip="x" algn="tl"/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Origin</Template>
  <TotalTime>3122</TotalTime>
  <Words>1079</Words>
  <Application>Microsoft Office PowerPoint</Application>
  <PresentationFormat>On-screen Show (4:3)</PresentationFormat>
  <Paragraphs>126</Paragraphs>
  <Slides>23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3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7" baseType="lpstr">
      <vt:lpstr>Origin</vt:lpstr>
      <vt:lpstr>2_Origin</vt:lpstr>
      <vt:lpstr>1_Origin</vt:lpstr>
      <vt:lpstr>Document</vt:lpstr>
      <vt:lpstr>Requirements Validation</vt:lpstr>
      <vt:lpstr>Recap</vt:lpstr>
      <vt:lpstr>Validation objectives</vt:lpstr>
      <vt:lpstr>Slide 4</vt:lpstr>
      <vt:lpstr>Today’s lecture</vt:lpstr>
      <vt:lpstr>Review team membership</vt:lpstr>
      <vt:lpstr>Review checklists</vt:lpstr>
      <vt:lpstr>Review checklists</vt:lpstr>
      <vt:lpstr>Checklist questions</vt:lpstr>
      <vt:lpstr>Requirements problem example</vt:lpstr>
      <vt:lpstr>Problems</vt:lpstr>
      <vt:lpstr>Prototyping</vt:lpstr>
      <vt:lpstr>Prototyping for validation</vt:lpstr>
      <vt:lpstr>Prototyping activities</vt:lpstr>
      <vt:lpstr>User manual development</vt:lpstr>
      <vt:lpstr>Model validation</vt:lpstr>
      <vt:lpstr>Data-flow diagram for Issue</vt:lpstr>
      <vt:lpstr>Paraphrased description</vt:lpstr>
      <vt:lpstr>Requirements testing</vt:lpstr>
      <vt:lpstr>Test case definition</vt:lpstr>
      <vt:lpstr>Test record form</vt:lpstr>
      <vt:lpstr>Requirements test form</vt:lpstr>
      <vt:lpstr>Summary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Atique</dc:creator>
  <cp:lastModifiedBy>NTS</cp:lastModifiedBy>
  <cp:revision>90</cp:revision>
  <dcterms:created xsi:type="dcterms:W3CDTF">2012-09-05T05:27:50Z</dcterms:created>
  <dcterms:modified xsi:type="dcterms:W3CDTF">2014-12-25T07:32:29Z</dcterms:modified>
</cp:coreProperties>
</file>