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Default Extension="doc" ContentType="application/msword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84" r:id="rId2"/>
    <p:sldMasterId id="2147483672" r:id="rId3"/>
  </p:sldMasterIdLst>
  <p:notesMasterIdLst>
    <p:notesMasterId r:id="rId36"/>
  </p:notesMasterIdLst>
  <p:sldIdLst>
    <p:sldId id="258" r:id="rId4"/>
    <p:sldId id="497" r:id="rId5"/>
    <p:sldId id="498" r:id="rId6"/>
    <p:sldId id="443" r:id="rId7"/>
    <p:sldId id="444" r:id="rId8"/>
    <p:sldId id="445" r:id="rId9"/>
    <p:sldId id="446" r:id="rId10"/>
    <p:sldId id="447" r:id="rId11"/>
    <p:sldId id="448" r:id="rId12"/>
    <p:sldId id="449" r:id="rId13"/>
    <p:sldId id="450" r:id="rId14"/>
    <p:sldId id="451" r:id="rId15"/>
    <p:sldId id="454" r:id="rId16"/>
    <p:sldId id="455" r:id="rId17"/>
    <p:sldId id="456" r:id="rId18"/>
    <p:sldId id="457" r:id="rId19"/>
    <p:sldId id="458" r:id="rId20"/>
    <p:sldId id="459" r:id="rId21"/>
    <p:sldId id="460" r:id="rId22"/>
    <p:sldId id="461" r:id="rId23"/>
    <p:sldId id="462" r:id="rId24"/>
    <p:sldId id="463" r:id="rId25"/>
    <p:sldId id="464" r:id="rId26"/>
    <p:sldId id="465" r:id="rId27"/>
    <p:sldId id="466" r:id="rId28"/>
    <p:sldId id="467" r:id="rId29"/>
    <p:sldId id="468" r:id="rId30"/>
    <p:sldId id="469" r:id="rId31"/>
    <p:sldId id="470" r:id="rId32"/>
    <p:sldId id="471" r:id="rId33"/>
    <p:sldId id="472" r:id="rId34"/>
    <p:sldId id="499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1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14DCCB-EE02-4BA4-96F8-214A24D2B51B}" type="datetimeFigureOut">
              <a:rPr lang="en-US" smtClean="0"/>
              <a:pPr/>
              <a:t>19/12/2014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ED50B0-D53F-4459-8D78-0CE7DA09801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318517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 hasCustomPrompt="1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 baseline="0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Elicitation and Analysis</a:t>
            </a:r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914400" y="1752600"/>
            <a:ext cx="7315200" cy="17373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914400" y="1752600"/>
            <a:ext cx="228600" cy="17526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8" name="Title 7"/>
          <p:cNvSpPr txBox="1">
            <a:spLocks/>
          </p:cNvSpPr>
          <p:nvPr userDrawn="1"/>
        </p:nvSpPr>
        <p:spPr>
          <a:xfrm>
            <a:off x="1219200" y="2133600"/>
            <a:ext cx="6858000" cy="1371600"/>
          </a:xfrm>
          <a:prstGeom prst="rect">
            <a:avLst/>
          </a:prstGeom>
        </p:spPr>
        <p:txBody>
          <a:bodyPr vert="horz" anchor="t" anchorCtr="0">
            <a:normAutofit/>
          </a:bodyPr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Software Requirements Engineering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Specification </a:t>
            </a:r>
            <a:r>
              <a:rPr lang="en-US" dirty="0" smtClean="0"/>
              <a:t>Process</a:t>
            </a:r>
            <a:endParaRPr lang="en-US" i="1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219200" y="5124450"/>
            <a:ext cx="6858000" cy="533400"/>
          </a:xfrm>
        </p:spPr>
        <p:txBody>
          <a:bodyPr/>
          <a:lstStyle/>
          <a:p>
            <a:pPr marL="0" indent="0" algn="ctr">
              <a:buNone/>
            </a:pPr>
            <a:r>
              <a:rPr lang="en-US" sz="2400" dirty="0" smtClean="0"/>
              <a:t>Lecture-20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Negotiation process</a:t>
            </a:r>
          </a:p>
          <a:p>
            <a:r>
              <a:rPr lang="en-US" dirty="0" smtClean="0"/>
              <a:t>Specification process</a:t>
            </a:r>
          </a:p>
          <a:p>
            <a:pPr lvl="1"/>
            <a:r>
              <a:rPr lang="en-US" dirty="0" smtClean="0"/>
              <a:t>Requirements</a:t>
            </a:r>
          </a:p>
          <a:p>
            <a:pPr lvl="1"/>
            <a:r>
              <a:rPr lang="en-US" dirty="0" smtClean="0"/>
              <a:t>Types of requirements</a:t>
            </a:r>
          </a:p>
          <a:p>
            <a:pPr lvl="1"/>
            <a:r>
              <a:rPr lang="en-US" dirty="0" smtClean="0"/>
              <a:t>Users of requirements</a:t>
            </a:r>
          </a:p>
          <a:p>
            <a:pPr lvl="1"/>
            <a:r>
              <a:rPr lang="en-US" dirty="0" smtClean="0"/>
              <a:t>Deriving requirements from a use case</a:t>
            </a:r>
          </a:p>
          <a:p>
            <a:pPr lvl="1"/>
            <a:r>
              <a:rPr lang="en-US" dirty="0" smtClean="0"/>
              <a:t>Characteristics of a good SRS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lecture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Specification </a:t>
            </a:r>
            <a:r>
              <a:rPr lang="en-US" dirty="0" smtClean="0"/>
              <a:t>process</a:t>
            </a:r>
          </a:p>
          <a:p>
            <a:pPr lvl="1"/>
            <a:r>
              <a:rPr lang="en-US" dirty="0" smtClean="0"/>
              <a:t>Specifying functional requirements</a:t>
            </a:r>
          </a:p>
          <a:p>
            <a:pPr lvl="2"/>
            <a:r>
              <a:rPr lang="en-US" dirty="0" smtClean="0"/>
              <a:t>Examples</a:t>
            </a:r>
          </a:p>
          <a:p>
            <a:pPr lvl="1"/>
            <a:r>
              <a:rPr lang="en-US" dirty="0" smtClean="0"/>
              <a:t>Specifying non-functional requirements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and Bad Requirements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 hangingPunct="0"/>
            <a:r>
              <a:rPr lang="en-US" dirty="0" smtClean="0"/>
              <a:t>R1: Only authorized persons are allowed to enter the building. </a:t>
            </a:r>
          </a:p>
          <a:p>
            <a:pPr lvl="0" hangingPunct="0"/>
            <a:r>
              <a:rPr lang="en-US" dirty="0" smtClean="0"/>
              <a:t>R2: The doorbell button shall be blue, round, and with a diameter of 20 mm. </a:t>
            </a:r>
          </a:p>
          <a:p>
            <a:pPr lvl="1" hangingPunct="0"/>
            <a:r>
              <a:rPr lang="en-US" dirty="0" smtClean="0"/>
              <a:t>R1 is a goal,</a:t>
            </a:r>
          </a:p>
          <a:p>
            <a:pPr lvl="1" hangingPunct="0"/>
            <a:r>
              <a:rPr lang="en-US" dirty="0" smtClean="0"/>
              <a:t>R2 is a detailed specification </a:t>
            </a:r>
          </a:p>
          <a:p>
            <a:pPr lvl="1" hangingPunct="0"/>
            <a:r>
              <a:rPr lang="en-US" dirty="0" smtClean="0"/>
              <a:t>R2 is in fact three different requirements.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26852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 hangingPunct="0"/>
            <a:r>
              <a:rPr lang="en-US" dirty="0" smtClean="0"/>
              <a:t>R4: The system shall play the sound ’alarm’ when the door is opened. </a:t>
            </a:r>
          </a:p>
          <a:p>
            <a:pPr>
              <a:buNone/>
            </a:pPr>
            <a:endParaRPr lang="en-US" dirty="0" smtClean="0"/>
          </a:p>
          <a:p>
            <a:pPr lvl="0" hangingPunct="0"/>
            <a:r>
              <a:rPr lang="en-US" dirty="0" smtClean="0"/>
              <a:t>R4: The system shall play the sound ’C:\alarm.wav’ once, at the highest volume setting in the main speaker for the building when the door opens.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39109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 hangingPunct="0"/>
            <a:r>
              <a:rPr lang="en-US" dirty="0" smtClean="0"/>
              <a:t>R5: The system shall respond quickly to user interaction. </a:t>
            </a:r>
          </a:p>
          <a:p>
            <a:pPr>
              <a:buNone/>
            </a:pPr>
            <a:r>
              <a:rPr lang="en-US" dirty="0" smtClean="0"/>
              <a:t> </a:t>
            </a:r>
          </a:p>
          <a:p>
            <a:pPr lvl="0" hangingPunct="0"/>
            <a:r>
              <a:rPr lang="en-US" dirty="0" smtClean="0"/>
              <a:t>R5: The system shall respond to user interaction within maximum 2 seconds, minimum 0.2 seconds, average 1 second (with a CPU load of 0.5).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17548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0" hangingPunct="0"/>
            <a:r>
              <a:rPr lang="en-US" dirty="0" smtClean="0"/>
              <a:t>R6: There are four classes of users in the system: Maintainer, Administrator, Normal User, Guest. </a:t>
            </a:r>
          </a:p>
          <a:p>
            <a:pPr lvl="0" hangingPunct="0"/>
            <a:r>
              <a:rPr lang="en-US" dirty="0" smtClean="0"/>
              <a:t>R7: A Guest User is able to enter areas X1, X2, and X3.  </a:t>
            </a:r>
          </a:p>
          <a:p>
            <a:pPr lvl="0" hangingPunct="0"/>
            <a:r>
              <a:rPr lang="en-US" dirty="0" smtClean="0"/>
              <a:t>R8: A Normal User is able to enter all areas in the building. </a:t>
            </a:r>
          </a:p>
          <a:p>
            <a:pPr lvl="0" hangingPunct="0"/>
            <a:r>
              <a:rPr lang="en-US" dirty="0" smtClean="0"/>
              <a:t>R9: An Administrator is a Normal User who also have the right to add/modify/delete users in the system. </a:t>
            </a:r>
          </a:p>
          <a:p>
            <a:pPr lvl="0" hangingPunct="0"/>
            <a:r>
              <a:rPr lang="en-US" dirty="0" smtClean="0"/>
              <a:t>R10: A Maintainer is a Guest who is also able to enter area X99 and perform backups, view system logs, and add/modify/delete users.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4653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4 cont…..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8</a:t>
            </a:fld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"/>
          </p:nvPr>
        </p:nvGraphicFramePr>
        <p:xfrm>
          <a:off x="457200" y="2286000"/>
          <a:ext cx="8229603" cy="20441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00200"/>
                <a:gridCol w="609600"/>
                <a:gridCol w="1317173"/>
                <a:gridCol w="664027"/>
                <a:gridCol w="1687289"/>
                <a:gridCol w="1175657"/>
                <a:gridCol w="1175657"/>
              </a:tblGrid>
              <a:tr h="370840">
                <a:tc>
                  <a:txBody>
                    <a:bodyPr/>
                    <a:lstStyle/>
                    <a:p>
                      <a:pPr marL="2540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/>
                          <a:ea typeface="Times New Roman"/>
                          <a:cs typeface="Arial"/>
                        </a:rPr>
                        <a:t>User </a:t>
                      </a:r>
                      <a:r>
                        <a:rPr lang="en-US" sz="1600" b="1" dirty="0">
                          <a:latin typeface="Arial"/>
                          <a:ea typeface="Times New Roman"/>
                          <a:cs typeface="Arial"/>
                        </a:rPr>
                        <a:t>Class</a:t>
                      </a:r>
                      <a:endParaRPr lang="en-US" sz="16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2540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/>
                          <a:ea typeface="Times New Roman"/>
                          <a:cs typeface="Arial"/>
                        </a:rPr>
                        <a:t>Area</a:t>
                      </a:r>
                    </a:p>
                    <a:p>
                      <a:pPr marL="2540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/>
                          <a:ea typeface="Times New Roman"/>
                          <a:cs typeface="Arial"/>
                        </a:rPr>
                        <a:t>X1</a:t>
                      </a:r>
                      <a:endParaRPr lang="en-US" sz="16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/>
                          <a:ea typeface="Times New Roman"/>
                          <a:cs typeface="Arial"/>
                        </a:rPr>
                        <a:t>………..</a:t>
                      </a:r>
                      <a:endParaRPr lang="en-US" sz="16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2540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/>
                          <a:ea typeface="Times New Roman"/>
                          <a:cs typeface="Arial"/>
                        </a:rPr>
                        <a:t>Area</a:t>
                      </a:r>
                    </a:p>
                    <a:p>
                      <a:pPr marL="2540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/>
                          <a:ea typeface="Times New Roman"/>
                          <a:cs typeface="Arial"/>
                        </a:rPr>
                        <a:t>X99</a:t>
                      </a:r>
                      <a:endParaRPr lang="en-US" sz="16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2540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/>
                          <a:ea typeface="Times New Roman"/>
                          <a:cs typeface="Arial"/>
                        </a:rPr>
                        <a:t>Add/modify/</a:t>
                      </a:r>
                      <a:r>
                        <a:rPr lang="ur-PK" sz="1600" b="1" dirty="0" smtClean="0"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600" b="1" dirty="0" smtClean="0">
                          <a:latin typeface="Arial"/>
                          <a:ea typeface="Times New Roman"/>
                          <a:cs typeface="Arial"/>
                        </a:rPr>
                        <a:t>delete</a:t>
                      </a:r>
                      <a:r>
                        <a:rPr lang="en-US" sz="1600" b="1" baseline="0" dirty="0" smtClean="0">
                          <a:latin typeface="Arial"/>
                          <a:ea typeface="Times New Roman"/>
                          <a:cs typeface="Arial"/>
                        </a:rPr>
                        <a:t> users</a:t>
                      </a:r>
                      <a:endParaRPr lang="en-US" sz="16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2540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latin typeface="Arial"/>
                          <a:ea typeface="Times New Roman"/>
                          <a:cs typeface="Arial"/>
                        </a:rPr>
                        <a:t>Backups</a:t>
                      </a:r>
                      <a:endParaRPr lang="en-US" sz="1600" dirty="0" smtClean="0"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marL="2540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2540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r>
                        <a:rPr kumimoji="0" lang="en-US" sz="1600" b="1" kern="120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Arial"/>
                        </a:rPr>
                        <a:t>View Logs</a:t>
                      </a:r>
                      <a:endParaRPr kumimoji="0" lang="en-US" sz="1600" b="1" kern="12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0" marR="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kern="120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Arial"/>
                        </a:rPr>
                        <a:t>Guest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kern="120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Arial"/>
                        </a:rPr>
                        <a:t>Normal user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kern="120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Arial"/>
                        </a:rPr>
                        <a:t>Administrator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kern="120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Arial"/>
                        </a:rPr>
                        <a:t>Maintainer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57200" y="1524000"/>
            <a:ext cx="8229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11430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R6: Users and their access rights are listed in Table 1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1900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 hangingPunct="0"/>
            <a:r>
              <a:rPr lang="en-US" dirty="0" smtClean="0"/>
              <a:t>R11: When a user enters a correct code, the door shall open. </a:t>
            </a:r>
          </a:p>
          <a:p>
            <a:endParaRPr lang="en-US" dirty="0" smtClean="0"/>
          </a:p>
          <a:p>
            <a:pPr lvl="0" hangingPunct="0"/>
            <a:r>
              <a:rPr lang="en-US" dirty="0" smtClean="0"/>
              <a:t>R11: When a user enters the code associated with him/her on keypad K2 the door D2 shall unlock and remain unlocked for 30 seconds.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50287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lvl="0" hangingPunct="0"/>
            <a:r>
              <a:rPr lang="en-US" dirty="0" smtClean="0"/>
              <a:t>R12: When a user has entered the building, this shall be registered in the entry log and the user’s computer shall be booted. </a:t>
            </a:r>
          </a:p>
          <a:p>
            <a:endParaRPr lang="en-US" dirty="0" smtClean="0"/>
          </a:p>
          <a:p>
            <a:pPr lvl="0" hangingPunct="0"/>
            <a:r>
              <a:rPr lang="en-US" dirty="0" smtClean="0"/>
              <a:t>R12: When a user has entered the building, this shall be registered in the entry log. </a:t>
            </a:r>
          </a:p>
          <a:p>
            <a:endParaRPr lang="en-US" dirty="0" smtClean="0"/>
          </a:p>
          <a:p>
            <a:pPr lvl="0" hangingPunct="0"/>
            <a:r>
              <a:rPr lang="en-US" dirty="0" smtClean="0"/>
              <a:t>R13: When a user has entered the building, the user’s computer shall be booted. </a:t>
            </a:r>
          </a:p>
          <a:p>
            <a:pPr lvl="0" hangingPunct="0">
              <a:buNone/>
            </a:pPr>
            <a:endParaRPr lang="en-US" dirty="0" smtClean="0"/>
          </a:p>
          <a:p>
            <a:pPr lvl="0" hangingPunct="0"/>
            <a:r>
              <a:rPr lang="en-US" dirty="0" smtClean="0"/>
              <a:t>R12: The system shall register in the entry log when a user has entered the building.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1646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 hangingPunct="0"/>
            <a:r>
              <a:rPr lang="en-US" dirty="0" smtClean="0"/>
              <a:t>R13: NAE events shall yield a </a:t>
            </a:r>
            <a:r>
              <a:rPr lang="en-US" dirty="0" err="1" smtClean="0"/>
              <a:t>BoTL</a:t>
            </a:r>
            <a:r>
              <a:rPr lang="en-US" dirty="0" smtClean="0"/>
              <a:t> to the </a:t>
            </a:r>
            <a:r>
              <a:rPr lang="en-US" dirty="0" err="1" smtClean="0"/>
              <a:t>CiC</a:t>
            </a:r>
            <a:r>
              <a:rPr lang="en-US" dirty="0" smtClean="0"/>
              <a:t>. </a:t>
            </a:r>
          </a:p>
          <a:p>
            <a:endParaRPr lang="en-US" dirty="0" smtClean="0"/>
          </a:p>
          <a:p>
            <a:pPr lvl="0" hangingPunct="0"/>
            <a:r>
              <a:rPr lang="en-US" dirty="0" smtClean="0"/>
              <a:t>In the Data Dictionary: </a:t>
            </a:r>
          </a:p>
          <a:p>
            <a:pPr lvl="1" hangingPunct="0"/>
            <a:r>
              <a:rPr lang="en-US" dirty="0" smtClean="0"/>
              <a:t>NAE: Non-</a:t>
            </a:r>
            <a:r>
              <a:rPr lang="en-US" dirty="0" err="1" smtClean="0"/>
              <a:t>Authorised</a:t>
            </a:r>
            <a:r>
              <a:rPr lang="en-US" dirty="0" smtClean="0"/>
              <a:t> Entry </a:t>
            </a:r>
          </a:p>
          <a:p>
            <a:pPr lvl="1" hangingPunct="0"/>
            <a:r>
              <a:rPr lang="en-US" dirty="0" err="1" smtClean="0"/>
              <a:t>BoTL</a:t>
            </a:r>
            <a:r>
              <a:rPr lang="en-US" dirty="0" smtClean="0"/>
              <a:t>: Bandit on The Loose </a:t>
            </a:r>
          </a:p>
          <a:p>
            <a:pPr lvl="1" hangingPunct="0"/>
            <a:r>
              <a:rPr lang="en-US" dirty="0" err="1" smtClean="0"/>
              <a:t>CiC</a:t>
            </a:r>
            <a:r>
              <a:rPr lang="en-US" dirty="0" smtClean="0"/>
              <a:t>: Commander in Chief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34554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Language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47500" lnSpcReduction="20000"/>
          </a:bodyPr>
          <a:lstStyle/>
          <a:p>
            <a:pPr lvl="0" hangingPunct="0"/>
            <a:r>
              <a:rPr lang="en-US" sz="5500" dirty="0" smtClean="0"/>
              <a:t>Use Complete Sentences </a:t>
            </a:r>
          </a:p>
          <a:p>
            <a:pPr lvl="0" hangingPunct="0"/>
            <a:r>
              <a:rPr lang="en-US" sz="5500" dirty="0" smtClean="0"/>
              <a:t>Use Correct Language </a:t>
            </a:r>
          </a:p>
          <a:p>
            <a:pPr lvl="0" hangingPunct="0"/>
            <a:r>
              <a:rPr lang="en-US" sz="5500" dirty="0" smtClean="0"/>
              <a:t>RFC 2119 </a:t>
            </a:r>
          </a:p>
          <a:p>
            <a:pPr lvl="1" hangingPunct="0"/>
            <a:r>
              <a:rPr lang="en-US" sz="5500" dirty="0" smtClean="0"/>
              <a:t>Must (Required, Shall) [not] – Should (Recommended) [not] – May (Optional) [not] </a:t>
            </a:r>
          </a:p>
          <a:p>
            <a:pPr lvl="0" hangingPunct="0"/>
            <a:r>
              <a:rPr lang="en-US" sz="5500" dirty="0" smtClean="0"/>
              <a:t>Keep Sentences short  </a:t>
            </a:r>
          </a:p>
          <a:p>
            <a:pPr lvl="0" hangingPunct="0"/>
            <a:r>
              <a:rPr lang="en-US" sz="5500" dirty="0" smtClean="0"/>
              <a:t>Use Active Voice  </a:t>
            </a:r>
          </a:p>
          <a:p>
            <a:pPr lvl="0" hangingPunct="0"/>
            <a:r>
              <a:rPr lang="en-US" sz="5500" dirty="0" smtClean="0"/>
              <a:t>Use Terms Consistently  </a:t>
            </a:r>
          </a:p>
          <a:p>
            <a:pPr lvl="0" hangingPunct="0"/>
            <a:r>
              <a:rPr lang="en-US" sz="5500" dirty="0" smtClean="0"/>
              <a:t>State requirements in a consistent fashion </a:t>
            </a:r>
          </a:p>
          <a:p>
            <a:pPr lvl="1" hangingPunct="0"/>
            <a:r>
              <a:rPr lang="en-US" sz="5500" dirty="0" smtClean="0"/>
              <a:t>Ex: ”The [actor] shall [action verb] [observable result]” </a:t>
            </a:r>
          </a:p>
          <a:p>
            <a:pPr lvl="0" hangingPunct="0"/>
            <a:r>
              <a:rPr lang="en-US" sz="5500" smtClean="0"/>
              <a:t>Avoid </a:t>
            </a:r>
            <a:r>
              <a:rPr lang="en-US" sz="5500" dirty="0" smtClean="0"/>
              <a:t>Vague Terms  </a:t>
            </a:r>
          </a:p>
          <a:p>
            <a:pPr lvl="0" hangingPunct="0"/>
            <a:r>
              <a:rPr lang="en-US" sz="5500" dirty="0" smtClean="0"/>
              <a:t>Avoid Comparative Words (Quantify Instead)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95876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Non-functional requirements (NFR)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>
                <a:cs typeface="+mn-cs"/>
              </a:rPr>
              <a:t>Non-functional requirements define the overall qualities or attributes of the resulting system</a:t>
            </a:r>
          </a:p>
          <a:p>
            <a:pPr>
              <a:defRPr/>
            </a:pPr>
            <a:r>
              <a:rPr lang="en-GB" dirty="0" smtClean="0">
                <a:cs typeface="+mn-cs"/>
              </a:rPr>
              <a:t>Non-functional requirements place restrictions on the product being developed, the development process, and specify external constraints that the product must meet.</a:t>
            </a:r>
          </a:p>
          <a:p>
            <a:pPr>
              <a:defRPr/>
            </a:pPr>
            <a:r>
              <a:rPr lang="en-GB" dirty="0" smtClean="0">
                <a:cs typeface="+mn-cs"/>
              </a:rPr>
              <a:t>Examples of NFR include safety, security, usability, reliability and performance requirements. </a:t>
            </a:r>
            <a:endParaRPr lang="en-US" dirty="0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33383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smtClean="0">
                <a:cs typeface="+mj-cs"/>
              </a:rPr>
              <a:t>Functional and Non-functional requirements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>
              <a:defRPr/>
            </a:pPr>
            <a:r>
              <a:rPr lang="en-GB" dirty="0" smtClean="0"/>
              <a:t>There is no a clear distinction between functional and non-functional requirements. </a:t>
            </a:r>
          </a:p>
          <a:p>
            <a:pPr>
              <a:defRPr/>
            </a:pPr>
            <a:r>
              <a:rPr lang="en-GB" dirty="0" smtClean="0"/>
              <a:t>Whether or not a requirement is expressed as a functional or a non-functional requirement may depend:</a:t>
            </a:r>
          </a:p>
          <a:p>
            <a:pPr lvl="1" algn="just">
              <a:defRPr/>
            </a:pPr>
            <a:r>
              <a:rPr lang="en-GB" dirty="0" smtClean="0"/>
              <a:t> on the level of detail to be included in the requirements document </a:t>
            </a:r>
          </a:p>
          <a:p>
            <a:pPr lvl="1" algn="just">
              <a:defRPr/>
            </a:pPr>
            <a:r>
              <a:rPr lang="en-GB" dirty="0" smtClean="0"/>
              <a:t> the degree of trust which exists between a system customer and a system developer.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359093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cs typeface="+mj-cs"/>
              </a:rPr>
              <a:t>Example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382000" cy="4953000"/>
          </a:xfrm>
        </p:spPr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en-GB" dirty="0" smtClean="0"/>
              <a:t>The system shall ensure that data is protected from unauthorised access. </a:t>
            </a:r>
          </a:p>
          <a:p>
            <a:pPr lvl="1" algn="just">
              <a:defRPr/>
            </a:pPr>
            <a:r>
              <a:rPr lang="en-GB" dirty="0" smtClean="0"/>
              <a:t>Conventionally, this would be considered as a non-functional requirement because it does not specify specific system functionality which must be provided. However, it could have been specified in slightly more detail as follows: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Symbol" charset="0"/>
              <a:buChar char="·"/>
              <a:defRPr/>
            </a:pPr>
            <a:r>
              <a:rPr lang="en-GB" dirty="0" smtClean="0"/>
              <a:t>The system shall include a user authorisation procedure where users must identify themselves using a login name and password. Only users who are authorised in this way may access the system data.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Symbol" charset="0"/>
              <a:buChar char="·"/>
              <a:defRPr/>
            </a:pPr>
            <a:r>
              <a:rPr lang="en-GB" dirty="0" smtClean="0"/>
              <a:t>In this form, the requirement looks rather more like a functional requirement as it specifies a function (user login) which must be incorporated in the system. </a:t>
            </a:r>
          </a:p>
          <a:p>
            <a:pPr lvl="1" algn="just">
              <a:defRPr/>
            </a:pPr>
            <a:endParaRPr lang="en-GB" dirty="0" smtClean="0">
              <a:latin typeface="Times" charset="0"/>
            </a:endParaRPr>
          </a:p>
          <a:p>
            <a:pPr lvl="1">
              <a:defRPr/>
            </a:pPr>
            <a:r>
              <a:rPr lang="en-US" b="1" dirty="0" smtClean="0"/>
              <a:t>Non-functional requirements can be defined as restrictions or constraints placed on a system service (</a:t>
            </a:r>
            <a:r>
              <a:rPr lang="en-US" b="1" dirty="0" err="1" smtClean="0"/>
              <a:t>Sommerville</a:t>
            </a:r>
            <a:r>
              <a:rPr lang="en-US" b="1" dirty="0" smtClean="0"/>
              <a:t>).</a:t>
            </a:r>
            <a:endParaRPr lang="en-US" b="1" dirty="0" smtClean="0"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63099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Types of Non-functional requirements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85800"/>
            <a:ext cx="8382000" cy="4267200"/>
          </a:xfrm>
        </p:spPr>
        <p:txBody>
          <a:bodyPr/>
          <a:lstStyle/>
          <a:p>
            <a:pPr>
              <a:defRPr/>
            </a:pPr>
            <a:endParaRPr lang="en-GB" dirty="0" smtClean="0">
              <a:latin typeface="Times" charset="0"/>
              <a:cs typeface="+mn-cs"/>
            </a:endParaRPr>
          </a:p>
          <a:p>
            <a:pPr>
              <a:defRPr/>
            </a:pPr>
            <a:r>
              <a:rPr lang="en-GB" dirty="0" smtClean="0"/>
              <a:t>The </a:t>
            </a:r>
            <a:r>
              <a:rPr lang="en-GB" altLang="en-US" dirty="0" smtClean="0"/>
              <a:t>‘</a:t>
            </a:r>
            <a:r>
              <a:rPr lang="en-GB" dirty="0" smtClean="0"/>
              <a:t>IEEE-</a:t>
            </a:r>
            <a:r>
              <a:rPr lang="en-GB" dirty="0" err="1" smtClean="0"/>
              <a:t>Std</a:t>
            </a:r>
            <a:r>
              <a:rPr lang="en-GB" dirty="0" smtClean="0"/>
              <a:t> 830 - 1993</a:t>
            </a:r>
            <a:r>
              <a:rPr lang="en-GB" altLang="en-US" dirty="0" smtClean="0"/>
              <a:t>’</a:t>
            </a:r>
            <a:r>
              <a:rPr lang="en-GB" dirty="0" smtClean="0"/>
              <a:t> lists 13 non-functional requirements to be included in a Software Requirements Document. </a:t>
            </a:r>
          </a:p>
          <a:p>
            <a:pPr lvl="1">
              <a:defRPr/>
            </a:pPr>
            <a:r>
              <a:rPr lang="en-GB" dirty="0" smtClean="0"/>
              <a:t>Performance requirements</a:t>
            </a:r>
          </a:p>
          <a:p>
            <a:pPr lvl="1" algn="just">
              <a:defRPr/>
            </a:pPr>
            <a:r>
              <a:rPr lang="en-GB" dirty="0" smtClean="0"/>
              <a:t>Interface requirements</a:t>
            </a:r>
          </a:p>
          <a:p>
            <a:pPr lvl="1" algn="just">
              <a:defRPr/>
            </a:pPr>
            <a:r>
              <a:rPr lang="en-GB" dirty="0" smtClean="0"/>
              <a:t>Operational requirements</a:t>
            </a:r>
          </a:p>
          <a:p>
            <a:pPr lvl="1" algn="just">
              <a:defRPr/>
            </a:pPr>
            <a:r>
              <a:rPr lang="en-GB" dirty="0" smtClean="0"/>
              <a:t>Resource requirements</a:t>
            </a:r>
          </a:p>
          <a:p>
            <a:pPr lvl="1" algn="just">
              <a:defRPr/>
            </a:pPr>
            <a:r>
              <a:rPr lang="en-GB" dirty="0" smtClean="0"/>
              <a:t>Verification requirements</a:t>
            </a:r>
          </a:p>
          <a:p>
            <a:pPr lvl="1" algn="just">
              <a:defRPr/>
            </a:pPr>
            <a:r>
              <a:rPr lang="en-GB" dirty="0" smtClean="0"/>
              <a:t>Acceptance requirements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62795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Types of NFRs (contd.)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>
              <a:defRPr/>
            </a:pPr>
            <a:r>
              <a:rPr lang="en-GB" dirty="0" smtClean="0"/>
              <a:t>Documentation requirements</a:t>
            </a:r>
          </a:p>
          <a:p>
            <a:pPr lvl="1">
              <a:defRPr/>
            </a:pPr>
            <a:r>
              <a:rPr lang="en-GB" dirty="0" smtClean="0"/>
              <a:t>Security requirements</a:t>
            </a:r>
          </a:p>
          <a:p>
            <a:pPr lvl="1">
              <a:defRPr/>
            </a:pPr>
            <a:r>
              <a:rPr lang="en-GB" dirty="0" smtClean="0"/>
              <a:t>Portability requirements</a:t>
            </a:r>
          </a:p>
          <a:p>
            <a:pPr lvl="1">
              <a:defRPr/>
            </a:pPr>
            <a:r>
              <a:rPr lang="en-GB" dirty="0" smtClean="0"/>
              <a:t>Quality requirements</a:t>
            </a:r>
          </a:p>
          <a:p>
            <a:pPr lvl="1">
              <a:defRPr/>
            </a:pPr>
            <a:r>
              <a:rPr lang="en-GB" dirty="0" smtClean="0"/>
              <a:t>Reliability requirements</a:t>
            </a:r>
          </a:p>
          <a:p>
            <a:pPr lvl="1">
              <a:defRPr/>
            </a:pPr>
            <a:r>
              <a:rPr lang="en-GB" dirty="0" smtClean="0"/>
              <a:t>Maintainability requirements</a:t>
            </a:r>
          </a:p>
          <a:p>
            <a:pPr lvl="1">
              <a:defRPr/>
            </a:pPr>
            <a:r>
              <a:rPr lang="en-GB" dirty="0" smtClean="0"/>
              <a:t>Safety requirements</a:t>
            </a:r>
          </a:p>
          <a:p>
            <a:pPr>
              <a:defRPr/>
            </a:pPr>
            <a:endParaRPr lang="en-GB" dirty="0" smtClean="0">
              <a:latin typeface="Times" charset="0"/>
              <a:cs typeface="+mn-cs"/>
            </a:endParaRPr>
          </a:p>
          <a:p>
            <a:pPr>
              <a:defRPr/>
            </a:pPr>
            <a:endParaRPr lang="en-US" dirty="0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27475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cs typeface="+mj-cs"/>
              </a:rPr>
              <a:t>Classification of NFRs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>
                <a:cs typeface="+mn-cs"/>
              </a:rPr>
              <a:t>NFRs may be classified </a:t>
            </a:r>
            <a:r>
              <a:rPr lang="en-GB" dirty="0" smtClean="0">
                <a:cs typeface="+mn-cs"/>
              </a:rPr>
              <a:t>in </a:t>
            </a:r>
            <a:r>
              <a:rPr lang="en-GB" dirty="0" smtClean="0">
                <a:cs typeface="+mn-cs"/>
              </a:rPr>
              <a:t>terms of qualities that a software must exhibit (Boehm)</a:t>
            </a:r>
          </a:p>
          <a:p>
            <a:pPr>
              <a:defRPr/>
            </a:pPr>
            <a:r>
              <a:rPr lang="en-GB" dirty="0" smtClean="0">
                <a:cs typeface="+mn-cs"/>
              </a:rPr>
              <a:t>A more general classification distinguishes between product, process and external requirements</a:t>
            </a:r>
            <a:endParaRPr lang="en-US" dirty="0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2284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Classification of NFRs (contd.)</a:t>
            </a:r>
          </a:p>
        </p:txBody>
      </p:sp>
      <p:graphicFrame>
        <p:nvGraphicFramePr>
          <p:cNvPr id="12290" name="Object 7"/>
          <p:cNvGraphicFramePr>
            <a:graphicFrameLocks noChangeAspect="1"/>
          </p:cNvGraphicFramePr>
          <p:nvPr/>
        </p:nvGraphicFramePr>
        <p:xfrm>
          <a:off x="1066800" y="1524000"/>
          <a:ext cx="6553200" cy="4635500"/>
        </p:xfrm>
        <a:graphic>
          <a:graphicData uri="http://schemas.openxmlformats.org/presentationml/2006/ole">
            <p:oleObj spid="_x0000_s1026" name="Picture" r:id="rId3" imgW="4267200" imgH="2756916" progId="Word.Picture.8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522228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Product requirements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>
              <a:defRPr/>
            </a:pPr>
            <a:r>
              <a:rPr lang="en-GB" dirty="0" smtClean="0">
                <a:cs typeface="+mn-cs"/>
              </a:rPr>
              <a:t>Specify the desired characteristics that a system or subsystem must possess. </a:t>
            </a:r>
          </a:p>
          <a:p>
            <a:pPr algn="just">
              <a:defRPr/>
            </a:pPr>
            <a:r>
              <a:rPr lang="en-GB" dirty="0" smtClean="0">
                <a:cs typeface="+mn-cs"/>
              </a:rPr>
              <a:t>Most NFRs are concerned with specifying constraints on the behaviour of the executing system.</a:t>
            </a:r>
          </a:p>
        </p:txBody>
      </p:sp>
    </p:spTree>
    <p:extLst>
      <p:ext uri="{BB962C8B-B14F-4D97-AF65-F5344CB8AC3E}">
        <p14:creationId xmlns:p14="http://schemas.microsoft.com/office/powerpoint/2010/main" xmlns="" val="726536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Specifying product requirements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Some product requirements can be formulated precisely, and thus easily quantified</a:t>
            </a:r>
          </a:p>
          <a:p>
            <a:pPr lvl="1" algn="just">
              <a:defRPr/>
            </a:pPr>
            <a:r>
              <a:rPr lang="en-GB" dirty="0" smtClean="0"/>
              <a:t>Performance </a:t>
            </a:r>
          </a:p>
          <a:p>
            <a:pPr lvl="1" algn="just">
              <a:defRPr/>
            </a:pPr>
            <a:r>
              <a:rPr lang="en-GB" dirty="0" smtClean="0"/>
              <a:t>Capacity</a:t>
            </a:r>
          </a:p>
          <a:p>
            <a:pPr>
              <a:defRPr/>
            </a:pPr>
            <a:r>
              <a:rPr lang="en-GB" dirty="0" smtClean="0"/>
              <a:t>Others are more difficult to quantify and, consequently, are often stated informally</a:t>
            </a:r>
          </a:p>
          <a:p>
            <a:pPr lvl="1">
              <a:defRPr/>
            </a:pPr>
            <a:r>
              <a:rPr lang="en-GB" dirty="0" smtClean="0"/>
              <a:t>Usability</a:t>
            </a:r>
          </a:p>
        </p:txBody>
      </p:sp>
    </p:spTree>
    <p:extLst>
      <p:ext uri="{BB962C8B-B14F-4D97-AF65-F5344CB8AC3E}">
        <p14:creationId xmlns:p14="http://schemas.microsoft.com/office/powerpoint/2010/main" xmlns="" val="3249692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Examples of product requirements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dirty="0" smtClean="0">
                <a:cs typeface="+mn-cs"/>
              </a:rPr>
              <a:t>The </a:t>
            </a:r>
            <a:r>
              <a:rPr lang="en-GB" dirty="0" smtClean="0">
                <a:cs typeface="+mn-cs"/>
              </a:rPr>
              <a:t>System service X shall have an availability of 999/1000 or 99%. This is a reliability requirement which means that out of every 1000 requests for this service, 999 must be satisfied.  </a:t>
            </a:r>
          </a:p>
          <a:p>
            <a:pPr algn="just">
              <a:defRPr/>
            </a:pPr>
            <a:r>
              <a:rPr lang="en-GB" dirty="0" smtClean="0">
                <a:cs typeface="+mn-cs"/>
              </a:rPr>
              <a:t>System Y shall process a minimum of 8 transactions per second. This is a performance requirement.</a:t>
            </a:r>
          </a:p>
          <a:p>
            <a:pPr algn="just">
              <a:defRPr/>
            </a:pPr>
            <a:r>
              <a:rPr lang="en-GB" dirty="0" smtClean="0">
                <a:cs typeface="+mn-cs"/>
              </a:rPr>
              <a:t>The executable code of System Z shall be limited to 512Kbytes. This is a space requirement which specifies the maximum memory size of the system.</a:t>
            </a:r>
          </a:p>
          <a:p>
            <a:pPr algn="just"/>
            <a:r>
              <a:rPr lang="en-US" dirty="0" smtClean="0"/>
              <a:t>The request for the user's PIN shall be issued within 5 seconds of the card being entered in the card reader. This is a</a:t>
            </a:r>
          </a:p>
          <a:p>
            <a:pPr algn="just">
              <a:buNone/>
            </a:pPr>
            <a:r>
              <a:rPr lang="en-US" dirty="0" smtClean="0"/>
              <a:t>	performance requirement.</a:t>
            </a:r>
          </a:p>
          <a:p>
            <a:pPr algn="just"/>
            <a:r>
              <a:rPr lang="en-US" dirty="0" smtClean="0"/>
              <a:t>We can do some brainstorming when specifying the section special requirements in Use case development.</a:t>
            </a:r>
          </a:p>
        </p:txBody>
      </p:sp>
    </p:spTree>
    <p:extLst>
      <p:ext uri="{BB962C8B-B14F-4D97-AF65-F5344CB8AC3E}">
        <p14:creationId xmlns:p14="http://schemas.microsoft.com/office/powerpoint/2010/main" xmlns="" val="3294101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76200"/>
            <a:ext cx="8305800" cy="1104900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cs typeface="+mj-cs"/>
              </a:rPr>
              <a:t>Source code requirements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There are product requirements which relate to the source code of the system</a:t>
            </a:r>
          </a:p>
          <a:p>
            <a:pPr algn="just">
              <a:defRPr/>
            </a:pPr>
            <a:r>
              <a:rPr lang="en-GB" dirty="0" smtClean="0"/>
              <a:t>Examples</a:t>
            </a:r>
          </a:p>
          <a:p>
            <a:pPr lvl="1" algn="just">
              <a:defRPr/>
            </a:pPr>
            <a:r>
              <a:rPr lang="en-GB" dirty="0" smtClean="0"/>
              <a:t>The system shall be developed for PC and Macintosh platforms. This is a portability requirement which affects the way in which the system may be designed</a:t>
            </a:r>
          </a:p>
          <a:p>
            <a:pPr lvl="1">
              <a:spcAft>
                <a:spcPts val="600"/>
              </a:spcAft>
              <a:defRPr/>
            </a:pPr>
            <a:r>
              <a:rPr lang="en-GB" dirty="0" smtClean="0"/>
              <a:t>The system must encrypt all external communications using the RSA algorithm.  This is a security requirement which specifies that a specific algorithm must be used in the product</a:t>
            </a:r>
          </a:p>
          <a:p>
            <a:pPr>
              <a:defRPr/>
            </a:pPr>
            <a:endParaRPr lang="en-US" dirty="0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8749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Conflicts in product requirements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143000"/>
            <a:ext cx="8382000" cy="4572000"/>
          </a:xfrm>
        </p:spPr>
        <p:txBody>
          <a:bodyPr>
            <a:normAutofit fontScale="92500"/>
          </a:bodyPr>
          <a:lstStyle/>
          <a:p>
            <a:pPr algn="just">
              <a:defRPr/>
            </a:pPr>
            <a:r>
              <a:rPr lang="en-GB" dirty="0" smtClean="0"/>
              <a:t>Product requirements are often conflict. For example:</a:t>
            </a:r>
          </a:p>
          <a:p>
            <a:pPr lvl="1" algn="just">
              <a:defRPr/>
            </a:pPr>
            <a:r>
              <a:rPr lang="en-GB" dirty="0" smtClean="0"/>
              <a:t>A requirement for a certain level of performance may be contradicted by reliability and security requirements which use processor capacity to carry out dynamic system checking</a:t>
            </a:r>
          </a:p>
          <a:p>
            <a:pPr lvl="1" algn="just">
              <a:defRPr/>
            </a:pPr>
            <a:r>
              <a:rPr lang="en-GB" dirty="0" smtClean="0"/>
              <a:t>A requirement on the space utilisation of the system may be contradicted by another requirement which specifies that a standard compiler which does not generate compact code must be used</a:t>
            </a:r>
          </a:p>
          <a:p>
            <a:pPr algn="just">
              <a:defRPr/>
            </a:pPr>
            <a:r>
              <a:rPr lang="en-GB" dirty="0" smtClean="0"/>
              <a:t>The process of arriving at a trade-off in these conflicts depends on:</a:t>
            </a:r>
          </a:p>
          <a:p>
            <a:pPr lvl="1" algn="just">
              <a:defRPr/>
            </a:pPr>
            <a:r>
              <a:rPr lang="en-GB" dirty="0" smtClean="0"/>
              <a:t>The level importance attached to the requirement </a:t>
            </a:r>
          </a:p>
          <a:p>
            <a:pPr lvl="1" algn="just">
              <a:defRPr/>
            </a:pPr>
            <a:r>
              <a:rPr lang="en-GB" dirty="0" smtClean="0"/>
              <a:t>The consequence of the change on the other requirements and,</a:t>
            </a:r>
          </a:p>
          <a:p>
            <a:pPr lvl="1" algn="just">
              <a:defRPr/>
            </a:pPr>
            <a:r>
              <a:rPr lang="en-GB" dirty="0" smtClean="0"/>
              <a:t> The wider business goals</a:t>
            </a:r>
          </a:p>
          <a:p>
            <a:pPr>
              <a:defRPr/>
            </a:pPr>
            <a:endParaRPr lang="en-US" dirty="0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4413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Process requirements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>
              <a:defRPr/>
            </a:pPr>
            <a:r>
              <a:rPr lang="en-GB" dirty="0" smtClean="0"/>
              <a:t>Process requirements are constraints placed upon the development process of the system</a:t>
            </a:r>
          </a:p>
          <a:p>
            <a:pPr algn="just">
              <a:defRPr/>
            </a:pPr>
            <a:r>
              <a:rPr lang="en-GB" dirty="0" smtClean="0"/>
              <a:t>Process requirements include: </a:t>
            </a:r>
          </a:p>
          <a:p>
            <a:pPr lvl="1" algn="just">
              <a:defRPr/>
            </a:pPr>
            <a:r>
              <a:rPr lang="en-GB" dirty="0" smtClean="0"/>
              <a:t>Requirements on development standards and methods which must be followed</a:t>
            </a:r>
          </a:p>
          <a:p>
            <a:pPr lvl="1" algn="just">
              <a:defRPr/>
            </a:pPr>
            <a:r>
              <a:rPr lang="en-GB" dirty="0" smtClean="0"/>
              <a:t>CASE tools which should be used </a:t>
            </a:r>
          </a:p>
          <a:p>
            <a:pPr lvl="1" algn="just">
              <a:defRPr/>
            </a:pPr>
            <a:r>
              <a:rPr lang="en-GB" dirty="0" smtClean="0"/>
              <a:t>The management reports which must be provided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422775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Examples of process requirements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340768"/>
            <a:ext cx="8640960" cy="4680520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GB" sz="2600" dirty="0" smtClean="0">
                <a:cs typeface="+mn-cs"/>
              </a:rPr>
              <a:t>The development process to be used must be explicitly defined and must be conformant with ISO 9000 standards</a:t>
            </a:r>
          </a:p>
          <a:p>
            <a:pPr>
              <a:spcAft>
                <a:spcPts val="600"/>
              </a:spcAft>
              <a:defRPr/>
            </a:pPr>
            <a:r>
              <a:rPr lang="en-GB" sz="2600" dirty="0" smtClean="0">
                <a:cs typeface="+mn-cs"/>
              </a:rPr>
              <a:t>The system must be developed using the XYZ suite of CASE tools</a:t>
            </a:r>
          </a:p>
          <a:p>
            <a:pPr>
              <a:spcAft>
                <a:spcPts val="600"/>
              </a:spcAft>
              <a:defRPr/>
            </a:pPr>
            <a:r>
              <a:rPr lang="en-GB" sz="2600" dirty="0" smtClean="0">
                <a:cs typeface="+mn-cs"/>
              </a:rPr>
              <a:t>Management reports setting out the effort expended on each identified system component must be produced every two weeks</a:t>
            </a:r>
          </a:p>
          <a:p>
            <a:pPr>
              <a:spcAft>
                <a:spcPts val="600"/>
              </a:spcAft>
              <a:defRPr/>
            </a:pPr>
            <a:r>
              <a:rPr lang="en-GB" sz="2600" dirty="0" smtClean="0">
                <a:cs typeface="+mn-cs"/>
              </a:rPr>
              <a:t>A disaster recovery plan for the system development must be specified</a:t>
            </a:r>
            <a:endParaRPr lang="en-US" dirty="0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8473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External requirements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>
              <a:defRPr/>
            </a:pPr>
            <a:r>
              <a:rPr lang="en-GB" dirty="0" smtClean="0"/>
              <a:t>May be placed on both the product and the process  </a:t>
            </a:r>
          </a:p>
          <a:p>
            <a:pPr algn="just">
              <a:defRPr/>
            </a:pPr>
            <a:r>
              <a:rPr lang="en-GB" dirty="0" smtClean="0"/>
              <a:t>Derived from the environment in which the system is developed </a:t>
            </a:r>
          </a:p>
          <a:p>
            <a:pPr algn="just">
              <a:defRPr/>
            </a:pPr>
            <a:r>
              <a:rPr lang="en-GB" dirty="0" smtClean="0"/>
              <a:t>External requirements are based on: </a:t>
            </a:r>
          </a:p>
          <a:p>
            <a:pPr lvl="1" algn="just">
              <a:defRPr/>
            </a:pPr>
            <a:r>
              <a:rPr lang="en-GB" dirty="0" smtClean="0"/>
              <a:t>application domain information</a:t>
            </a:r>
          </a:p>
          <a:p>
            <a:pPr lvl="1" algn="just">
              <a:defRPr/>
            </a:pPr>
            <a:r>
              <a:rPr lang="en-GB" dirty="0" smtClean="0"/>
              <a:t>organisational considerations</a:t>
            </a:r>
          </a:p>
          <a:p>
            <a:pPr lvl="1" algn="just">
              <a:defRPr/>
            </a:pPr>
            <a:r>
              <a:rPr lang="en-GB" dirty="0" smtClean="0"/>
              <a:t>the need for the system to work with other systems</a:t>
            </a:r>
          </a:p>
          <a:p>
            <a:pPr lvl="1" algn="just">
              <a:defRPr/>
            </a:pPr>
            <a:r>
              <a:rPr lang="en-GB" dirty="0" smtClean="0"/>
              <a:t>health and safety or data protection regulations </a:t>
            </a:r>
          </a:p>
          <a:p>
            <a:pPr lvl="1" algn="just">
              <a:defRPr/>
            </a:pPr>
            <a:r>
              <a:rPr lang="en-GB" dirty="0" smtClean="0"/>
              <a:t>or even basic natural laws such as the laws of physics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973251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cs typeface="+mj-cs"/>
              </a:rPr>
              <a:t>Examples of external requirements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19200"/>
            <a:ext cx="8382000" cy="4343400"/>
          </a:xfrm>
        </p:spPr>
        <p:txBody>
          <a:bodyPr>
            <a:normAutofit lnSpcReduction="1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GB" sz="2600" dirty="0" smtClean="0">
                <a:cs typeface="+mn-cs"/>
              </a:rPr>
              <a:t>Medical data system The organisation</a:t>
            </a:r>
            <a:r>
              <a:rPr lang="en-GB" altLang="en-US" sz="2600" dirty="0" smtClean="0">
                <a:cs typeface="+mn-cs"/>
              </a:rPr>
              <a:t>’</a:t>
            </a:r>
            <a:r>
              <a:rPr lang="en-GB" sz="2600" dirty="0" smtClean="0">
                <a:cs typeface="+mn-cs"/>
              </a:rPr>
              <a:t>s data protection officer must certify that all data is maintained according to data protection legislation before the system is put into operation.</a:t>
            </a:r>
          </a:p>
          <a:p>
            <a:pPr>
              <a:defRPr/>
            </a:pPr>
            <a:r>
              <a:rPr lang="en-GB" sz="2600" dirty="0" smtClean="0">
                <a:cs typeface="+mn-cs"/>
              </a:rPr>
              <a:t>Train protection system The time required to bring the train to a complete halt is computed using the following function:</a:t>
            </a:r>
          </a:p>
          <a:p>
            <a:pPr>
              <a:buFont typeface="Monotype Sorts" charset="0"/>
              <a:buNone/>
              <a:defRPr/>
            </a:pPr>
            <a:r>
              <a:rPr lang="en-GB" dirty="0" smtClean="0">
                <a:cs typeface="+mn-cs"/>
              </a:rPr>
              <a:t>	</a:t>
            </a:r>
            <a:r>
              <a:rPr lang="en-GB" sz="2000" dirty="0" smtClean="0">
                <a:cs typeface="+mn-cs"/>
              </a:rPr>
              <a:t>The deceleration of the train shall be taken as:</a:t>
            </a:r>
            <a:endParaRPr lang="en-GB" dirty="0" smtClean="0">
              <a:cs typeface="+mn-cs"/>
            </a:endParaRPr>
          </a:p>
          <a:p>
            <a:pPr lvl="1" algn="just">
              <a:buFontTx/>
              <a:buNone/>
              <a:defRPr/>
            </a:pPr>
            <a:r>
              <a:rPr lang="en-GB" dirty="0" smtClean="0">
                <a:latin typeface="Symbol" charset="0"/>
              </a:rPr>
              <a:t>	</a:t>
            </a:r>
            <a:r>
              <a:rPr lang="en-GB" dirty="0" err="1" smtClean="0">
                <a:latin typeface="Symbol" charset="0"/>
              </a:rPr>
              <a:t>g</a:t>
            </a:r>
            <a:r>
              <a:rPr lang="en-GB" baseline="-25000" dirty="0" err="1" smtClean="0">
                <a:latin typeface="Times" charset="0"/>
              </a:rPr>
              <a:t>train</a:t>
            </a:r>
            <a:r>
              <a:rPr lang="en-GB" dirty="0" smtClean="0">
                <a:latin typeface="Times" charset="0"/>
              </a:rPr>
              <a:t> = </a:t>
            </a:r>
            <a:r>
              <a:rPr lang="en-GB" dirty="0" err="1" smtClean="0">
                <a:latin typeface="Symbol" charset="0"/>
              </a:rPr>
              <a:t>g</a:t>
            </a:r>
            <a:r>
              <a:rPr lang="en-GB" baseline="-25000" dirty="0" err="1" smtClean="0">
                <a:latin typeface="Times" charset="0"/>
              </a:rPr>
              <a:t>control</a:t>
            </a:r>
            <a:r>
              <a:rPr lang="en-GB" dirty="0" smtClean="0">
                <a:latin typeface="Times" charset="0"/>
              </a:rPr>
              <a:t> + </a:t>
            </a:r>
            <a:r>
              <a:rPr lang="en-GB" dirty="0" err="1" smtClean="0">
                <a:latin typeface="Symbol" charset="0"/>
              </a:rPr>
              <a:t>g</a:t>
            </a:r>
            <a:r>
              <a:rPr lang="en-GB" baseline="-25000" dirty="0" err="1" smtClean="0">
                <a:latin typeface="Times" charset="0"/>
              </a:rPr>
              <a:t>gradient</a:t>
            </a:r>
            <a:r>
              <a:rPr lang="en-GB" dirty="0" smtClean="0">
                <a:latin typeface="Times" charset="0"/>
              </a:rPr>
              <a:t>       </a:t>
            </a:r>
          </a:p>
          <a:p>
            <a:pPr lvl="1" algn="just">
              <a:spcBef>
                <a:spcPts val="1200"/>
              </a:spcBef>
              <a:buFontTx/>
              <a:buNone/>
              <a:defRPr/>
            </a:pPr>
            <a:r>
              <a:rPr lang="en-GB" i="1" dirty="0" smtClean="0"/>
              <a:t>where:</a:t>
            </a:r>
            <a:endParaRPr lang="en-US" i="1" dirty="0" smtClean="0"/>
          </a:p>
        </p:txBody>
      </p:sp>
    </p:spTree>
    <p:extLst>
      <p:ext uri="{BB962C8B-B14F-4D97-AF65-F5344CB8AC3E}">
        <p14:creationId xmlns:p14="http://schemas.microsoft.com/office/powerpoint/2010/main" xmlns="" val="2693782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14300"/>
            <a:ext cx="8763000" cy="1104900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cs typeface="+mj-cs"/>
              </a:rPr>
              <a:t>External requirement example (contd.)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219200"/>
            <a:ext cx="8458200" cy="4267200"/>
          </a:xfrm>
        </p:spPr>
        <p:txBody>
          <a:bodyPr>
            <a:normAutofit fontScale="92500" lnSpcReduction="10000"/>
          </a:bodyPr>
          <a:lstStyle/>
          <a:p>
            <a:pPr algn="just">
              <a:buFont typeface="Monotype Sorts" charset="0"/>
              <a:buNone/>
              <a:defRPr/>
            </a:pPr>
            <a:r>
              <a:rPr lang="en-GB" dirty="0" smtClean="0">
                <a:latin typeface="Symbol" charset="0"/>
                <a:cs typeface="+mn-cs"/>
              </a:rPr>
              <a:t>	</a:t>
            </a:r>
            <a:r>
              <a:rPr lang="en-GB" dirty="0" err="1" smtClean="0">
                <a:latin typeface="Symbol" charset="0"/>
                <a:cs typeface="+mn-cs"/>
              </a:rPr>
              <a:t>g</a:t>
            </a:r>
            <a:r>
              <a:rPr lang="en-GB" baseline="-25000" dirty="0" err="1" smtClean="0">
                <a:latin typeface="Times" charset="0"/>
                <a:cs typeface="+mn-cs"/>
              </a:rPr>
              <a:t>gradient</a:t>
            </a:r>
            <a:r>
              <a:rPr lang="en-GB" dirty="0" smtClean="0">
                <a:latin typeface="Times" charset="0"/>
                <a:cs typeface="+mn-cs"/>
              </a:rPr>
              <a:t> = </a:t>
            </a:r>
            <a:r>
              <a:rPr lang="en-GB" dirty="0" smtClean="0">
                <a:cs typeface="+mn-cs"/>
              </a:rPr>
              <a:t>9.81 ms</a:t>
            </a:r>
            <a:r>
              <a:rPr lang="en-GB" baseline="30000" dirty="0" smtClean="0">
                <a:cs typeface="+mn-cs"/>
              </a:rPr>
              <a:t>-2</a:t>
            </a:r>
            <a:r>
              <a:rPr lang="en-GB" dirty="0" smtClean="0">
                <a:cs typeface="+mn-cs"/>
              </a:rPr>
              <a:t> * compensated gradient / alpha and where the values of 9.81 ms</a:t>
            </a:r>
            <a:r>
              <a:rPr lang="en-GB" baseline="30000" dirty="0" smtClean="0">
                <a:cs typeface="+mn-cs"/>
              </a:rPr>
              <a:t>-2/</a:t>
            </a:r>
            <a:r>
              <a:rPr lang="en-GB" dirty="0" smtClean="0">
                <a:cs typeface="+mn-cs"/>
              </a:rPr>
              <a:t> alpha are known for the different types of train.</a:t>
            </a:r>
          </a:p>
          <a:p>
            <a:pPr algn="just">
              <a:buFont typeface="Monotype Sorts" charset="0"/>
              <a:buNone/>
              <a:defRPr/>
            </a:pPr>
            <a:endParaRPr lang="en-GB" dirty="0" smtClean="0">
              <a:cs typeface="+mn-cs"/>
            </a:endParaRPr>
          </a:p>
          <a:p>
            <a:pPr algn="just">
              <a:buFont typeface="Monotype Sorts" charset="0"/>
              <a:buNone/>
              <a:defRPr/>
            </a:pPr>
            <a:r>
              <a:rPr lang="en-GB" dirty="0" smtClean="0">
                <a:latin typeface="Symbol" charset="0"/>
                <a:cs typeface="+mn-cs"/>
              </a:rPr>
              <a:t>	</a:t>
            </a:r>
            <a:r>
              <a:rPr lang="en-GB" dirty="0" err="1" smtClean="0">
                <a:latin typeface="Symbol" charset="0"/>
                <a:cs typeface="+mn-cs"/>
              </a:rPr>
              <a:t>g</a:t>
            </a:r>
            <a:r>
              <a:rPr lang="en-GB" baseline="-25000" dirty="0" err="1" smtClean="0">
                <a:latin typeface="Times" charset="0"/>
                <a:cs typeface="+mn-cs"/>
              </a:rPr>
              <a:t>control</a:t>
            </a:r>
            <a:r>
              <a:rPr lang="en-GB" dirty="0" smtClean="0">
                <a:latin typeface="Times" charset="0"/>
                <a:cs typeface="+mn-cs"/>
              </a:rPr>
              <a:t> </a:t>
            </a:r>
            <a:r>
              <a:rPr lang="en-GB" dirty="0" smtClean="0"/>
              <a:t>is initialised at 0.8 ms</a:t>
            </a:r>
            <a:r>
              <a:rPr lang="en-GB" baseline="30000" dirty="0" smtClean="0"/>
              <a:t>-2</a:t>
            </a:r>
            <a:r>
              <a:rPr lang="en-GB" dirty="0" smtClean="0"/>
              <a:t> - this value being parameterised in order to remain adjustable. </a:t>
            </a:r>
          </a:p>
          <a:p>
            <a:pPr algn="just">
              <a:buFont typeface="Monotype Sorts" charset="0"/>
              <a:buNone/>
              <a:defRPr/>
            </a:pPr>
            <a:endParaRPr lang="en-GB" dirty="0"/>
          </a:p>
          <a:p>
            <a:pPr algn="just">
              <a:buFont typeface="Monotype Sorts" charset="0"/>
              <a:buNone/>
              <a:defRPr/>
            </a:pPr>
            <a:r>
              <a:rPr lang="en-GB" dirty="0"/>
              <a:t> </a:t>
            </a:r>
            <a:r>
              <a:rPr lang="en-GB" dirty="0" smtClean="0"/>
              <a:t> The next graph illustrates an example of the train</a:t>
            </a:r>
            <a:r>
              <a:rPr lang="en-GB" altLang="en-US" dirty="0" smtClean="0"/>
              <a:t>’</a:t>
            </a:r>
            <a:r>
              <a:rPr lang="en-GB" dirty="0" smtClean="0"/>
              <a:t>s deceleration by using the parabolas derived from the above formula where there is a change in gradient before the (predicted) stopping point of the train.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374926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External requirement example (contd.)</a:t>
            </a:r>
          </a:p>
        </p:txBody>
      </p:sp>
      <p:graphicFrame>
        <p:nvGraphicFramePr>
          <p:cNvPr id="2355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513423803"/>
              </p:ext>
            </p:extLst>
          </p:nvPr>
        </p:nvGraphicFramePr>
        <p:xfrm>
          <a:off x="1403648" y="1274762"/>
          <a:ext cx="6019800" cy="4668838"/>
        </p:xfrm>
        <a:graphic>
          <a:graphicData uri="http://schemas.openxmlformats.org/presentationml/2006/ole">
            <p:oleObj spid="_x0000_s2050" name="Document" r:id="rId3" imgW="2391156" imgH="1853184" progId="Word.Document.8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940556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External requirement example (contd.)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143000"/>
            <a:ext cx="8444805" cy="4433664"/>
          </a:xfrm>
        </p:spPr>
        <p:txBody>
          <a:bodyPr/>
          <a:lstStyle/>
          <a:p>
            <a:pPr>
              <a:defRPr/>
            </a:pPr>
            <a:r>
              <a:rPr lang="en-GB" sz="2600" dirty="0" smtClean="0">
                <a:cs typeface="+mn-cs"/>
              </a:rPr>
              <a:t>The first of the the requirements described comes from the need for the system to conform to data protection legislation</a:t>
            </a:r>
          </a:p>
          <a:p>
            <a:pPr>
              <a:defRPr/>
            </a:pPr>
            <a:r>
              <a:rPr lang="en-GB" sz="2600" dirty="0" smtClean="0">
                <a:cs typeface="+mn-cs"/>
              </a:rPr>
              <a:t> The second comes from the application domain and is a specification of the physical braking characteristics of a train.</a:t>
            </a:r>
          </a:p>
          <a:p>
            <a:pPr>
              <a:defRPr/>
            </a:pPr>
            <a:r>
              <a:rPr lang="en-GB" sz="2600" dirty="0" smtClean="0">
                <a:cs typeface="+mn-cs"/>
              </a:rPr>
              <a:t>External requirements rarely have the form </a:t>
            </a:r>
            <a:r>
              <a:rPr lang="en-GB" altLang="en-US" sz="2600" dirty="0" smtClean="0">
                <a:cs typeface="+mn-cs"/>
              </a:rPr>
              <a:t>“</a:t>
            </a:r>
            <a:r>
              <a:rPr lang="en-GB" sz="2600" dirty="0" smtClean="0">
                <a:cs typeface="+mn-cs"/>
              </a:rPr>
              <a:t>the system shall...</a:t>
            </a:r>
            <a:r>
              <a:rPr lang="en-GB" altLang="en-US" sz="2600" dirty="0" smtClean="0">
                <a:cs typeface="+mn-cs"/>
              </a:rPr>
              <a:t>”</a:t>
            </a:r>
            <a:r>
              <a:rPr lang="en-GB" sz="2600" dirty="0" smtClean="0">
                <a:cs typeface="+mn-cs"/>
              </a:rPr>
              <a:t> or </a:t>
            </a:r>
            <a:r>
              <a:rPr lang="en-GB" altLang="en-US" sz="2600" dirty="0" smtClean="0">
                <a:cs typeface="+mn-cs"/>
              </a:rPr>
              <a:t>‘</a:t>
            </a:r>
            <a:r>
              <a:rPr lang="en-GB" sz="2600" dirty="0" smtClean="0">
                <a:cs typeface="+mn-cs"/>
              </a:rPr>
              <a:t>the system shall not...</a:t>
            </a:r>
            <a:r>
              <a:rPr lang="en-GB" altLang="en-US" sz="2600" dirty="0" smtClean="0">
                <a:cs typeface="+mn-cs"/>
              </a:rPr>
              <a:t>”</a:t>
            </a:r>
            <a:r>
              <a:rPr lang="en-GB" sz="2600" dirty="0" smtClean="0">
                <a:cs typeface="+mn-cs"/>
              </a:rPr>
              <a:t>. Rather, they are descriptions of the system</a:t>
            </a:r>
            <a:r>
              <a:rPr lang="en-GB" altLang="en-US" sz="2600" dirty="0" smtClean="0">
                <a:cs typeface="+mn-cs"/>
              </a:rPr>
              <a:t>’</a:t>
            </a:r>
            <a:r>
              <a:rPr lang="en-GB" sz="2600" dirty="0" smtClean="0">
                <a:cs typeface="+mn-cs"/>
              </a:rPr>
              <a:t>s environment which must be taken into account.</a:t>
            </a:r>
            <a:endParaRPr lang="en-US" dirty="0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09419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Specifying functional requirements</a:t>
            </a:r>
          </a:p>
          <a:p>
            <a:pPr lvl="1"/>
            <a:r>
              <a:rPr lang="en-US" dirty="0" smtClean="0"/>
              <a:t>Good/bad requirements</a:t>
            </a:r>
          </a:p>
          <a:p>
            <a:r>
              <a:rPr lang="en-US" dirty="0" smtClean="0"/>
              <a:t>Specifying non-functional requirements</a:t>
            </a:r>
          </a:p>
          <a:p>
            <a:pPr lvl="1"/>
            <a:r>
              <a:rPr lang="en-US" dirty="0" smtClean="0"/>
              <a:t>Types of NFRs</a:t>
            </a:r>
          </a:p>
          <a:p>
            <a:pPr lvl="1"/>
            <a:r>
              <a:rPr lang="en-US" dirty="0" smtClean="0"/>
              <a:t>Classification of NFRs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2573</TotalTime>
  <Words>1472</Words>
  <Application>Microsoft Office PowerPoint</Application>
  <PresentationFormat>On-screen Show (4:3)</PresentationFormat>
  <Paragraphs>222</Paragraphs>
  <Slides>32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3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Origin</vt:lpstr>
      <vt:lpstr>2_Origin</vt:lpstr>
      <vt:lpstr>1_Origin</vt:lpstr>
      <vt:lpstr>Picture</vt:lpstr>
      <vt:lpstr>Document</vt:lpstr>
      <vt:lpstr>Specification Process</vt:lpstr>
      <vt:lpstr>Recap</vt:lpstr>
      <vt:lpstr>Today’s lecture</vt:lpstr>
      <vt:lpstr>Good and Bad Requirements </vt:lpstr>
      <vt:lpstr>Example 2</vt:lpstr>
      <vt:lpstr>Example 3</vt:lpstr>
      <vt:lpstr>Example 4</vt:lpstr>
      <vt:lpstr>Example 4 cont…..</vt:lpstr>
      <vt:lpstr>Example 5</vt:lpstr>
      <vt:lpstr>Example 6</vt:lpstr>
      <vt:lpstr>Example 7</vt:lpstr>
      <vt:lpstr>Language</vt:lpstr>
      <vt:lpstr>Non-functional requirements (NFR)</vt:lpstr>
      <vt:lpstr>Functional and Non-functional requirements</vt:lpstr>
      <vt:lpstr>Example</vt:lpstr>
      <vt:lpstr>Types of Non-functional requirements</vt:lpstr>
      <vt:lpstr>Types of NFRs (contd.)</vt:lpstr>
      <vt:lpstr>Classification of NFRs</vt:lpstr>
      <vt:lpstr>Classification of NFRs (contd.)</vt:lpstr>
      <vt:lpstr>Product requirements</vt:lpstr>
      <vt:lpstr>Specifying product requirements</vt:lpstr>
      <vt:lpstr>Examples of product requirements</vt:lpstr>
      <vt:lpstr>Source code requirements</vt:lpstr>
      <vt:lpstr>Conflicts in product requirements</vt:lpstr>
      <vt:lpstr>Process requirements</vt:lpstr>
      <vt:lpstr>Examples of process requirements</vt:lpstr>
      <vt:lpstr>External requirements</vt:lpstr>
      <vt:lpstr>Examples of external requirements</vt:lpstr>
      <vt:lpstr>External requirement example (contd.)</vt:lpstr>
      <vt:lpstr>External requirement example (contd.)</vt:lpstr>
      <vt:lpstr>External requirement example (contd.)</vt:lpstr>
      <vt:lpstr>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Atique</dc:creator>
  <cp:lastModifiedBy>NTS</cp:lastModifiedBy>
  <cp:revision>115</cp:revision>
  <dcterms:created xsi:type="dcterms:W3CDTF">2012-09-05T05:27:50Z</dcterms:created>
  <dcterms:modified xsi:type="dcterms:W3CDTF">2014-12-19T06:37:17Z</dcterms:modified>
</cp:coreProperties>
</file>