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27"/>
  </p:notesMasterIdLst>
  <p:sldIdLst>
    <p:sldId id="258" r:id="rId4"/>
    <p:sldId id="392" r:id="rId5"/>
    <p:sldId id="423" r:id="rId6"/>
    <p:sldId id="405" r:id="rId7"/>
    <p:sldId id="425" r:id="rId8"/>
    <p:sldId id="426" r:id="rId9"/>
    <p:sldId id="427" r:id="rId10"/>
    <p:sldId id="428" r:id="rId11"/>
    <p:sldId id="429" r:id="rId12"/>
    <p:sldId id="430" r:id="rId13"/>
    <p:sldId id="452" r:id="rId14"/>
    <p:sldId id="453" r:id="rId15"/>
    <p:sldId id="433" r:id="rId16"/>
    <p:sldId id="434" r:id="rId17"/>
    <p:sldId id="435" r:id="rId18"/>
    <p:sldId id="436" r:id="rId19"/>
    <p:sldId id="437" r:id="rId20"/>
    <p:sldId id="438" r:id="rId21"/>
    <p:sldId id="439" r:id="rId22"/>
    <p:sldId id="440" r:id="rId23"/>
    <p:sldId id="441" r:id="rId24"/>
    <p:sldId id="442" r:id="rId25"/>
    <p:sldId id="45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17/12/2014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xmlns="" val="1531851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219200" y="3886200"/>
            <a:ext cx="6858000" cy="990600"/>
          </a:xfrm>
        </p:spPr>
        <p:txBody>
          <a:bodyPr anchor="t" anchorCtr="0"/>
          <a:lstStyle>
            <a:lvl1pPr algn="r">
              <a:defRPr sz="3200" baseline="0">
                <a:solidFill>
                  <a:schemeClr val="tx1"/>
                </a:solidFill>
              </a:defRPr>
            </a:lvl1pPr>
          </a:lstStyle>
          <a:p>
            <a:r>
              <a:rPr kumimoji="0" lang="en-US" dirty="0" smtClean="0"/>
              <a:t>Elicitation and Analysis</a:t>
            </a:r>
            <a:endParaRPr kumimoji="0"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Rectangle 14"/>
          <p:cNvSpPr/>
          <p:nvPr userDrawn="1"/>
        </p:nvSpPr>
        <p:spPr>
          <a:xfrm>
            <a:off x="914400" y="1752600"/>
            <a:ext cx="73152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914400"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1219200" y="2133600"/>
            <a:ext cx="68580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Software Requirements Engineering</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fontScale="90000"/>
          </a:bodyPr>
          <a:lstStyle/>
          <a:p>
            <a:r>
              <a:rPr lang="en-US" dirty="0" smtClean="0"/>
              <a:t>Negotiation and Specification Process</a:t>
            </a:r>
            <a:endParaRPr lang="en-US" i="1" dirty="0"/>
          </a:p>
        </p:txBody>
      </p:sp>
      <p:sp>
        <p:nvSpPr>
          <p:cNvPr id="2051" name="Rectangle 3"/>
          <p:cNvSpPr>
            <a:spLocks noGrp="1" noChangeArrowheads="1"/>
          </p:cNvSpPr>
          <p:nvPr>
            <p:ph type="subTitle" idx="4294967295"/>
          </p:nvPr>
        </p:nvSpPr>
        <p:spPr>
          <a:xfrm>
            <a:off x="1219200" y="5124450"/>
            <a:ext cx="6858000" cy="533400"/>
          </a:xfrm>
        </p:spPr>
        <p:txBody>
          <a:bodyPr/>
          <a:lstStyle/>
          <a:p>
            <a:pPr marL="0" indent="0" algn="ctr">
              <a:buNone/>
            </a:pPr>
            <a:r>
              <a:rPr lang="en-US" sz="2400" dirty="0" smtClean="0"/>
              <a:t>Lecture-19</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dirty="0" smtClean="0"/>
              <a:t>Recap</a:t>
            </a:r>
          </a:p>
        </p:txBody>
      </p:sp>
      <p:sp>
        <p:nvSpPr>
          <p:cNvPr id="18435" name="Rectangle 3"/>
          <p:cNvSpPr>
            <a:spLocks noGrp="1" noChangeArrowheads="1"/>
          </p:cNvSpPr>
          <p:nvPr>
            <p:ph type="body" idx="1"/>
          </p:nvPr>
        </p:nvSpPr>
        <p:spPr/>
        <p:txBody>
          <a:bodyPr/>
          <a:lstStyle/>
          <a:p>
            <a:r>
              <a:rPr lang="en-US" altLang="en-US" dirty="0" smtClean="0"/>
              <a:t>Negotiation process</a:t>
            </a:r>
          </a:p>
          <a:p>
            <a:pPr lvl="1"/>
            <a:r>
              <a:rPr lang="en-US" altLang="en-US" dirty="0" smtClean="0"/>
              <a:t>Activities</a:t>
            </a:r>
          </a:p>
          <a:p>
            <a:pPr lvl="1"/>
            <a:r>
              <a:rPr lang="en-US" altLang="en-US" dirty="0" smtClean="0"/>
              <a:t>Negotiation meetings</a:t>
            </a:r>
          </a:p>
          <a:p>
            <a:pPr lvl="1"/>
            <a:r>
              <a:rPr lang="en-US" altLang="en-US" dirty="0" smtClean="0"/>
              <a:t>Requirement prioritization</a:t>
            </a:r>
          </a:p>
        </p:txBody>
      </p:sp>
    </p:spTree>
    <p:extLst>
      <p:ext uri="{BB962C8B-B14F-4D97-AF65-F5344CB8AC3E}">
        <p14:creationId xmlns:p14="http://schemas.microsoft.com/office/powerpoint/2010/main" xmlns="" val="227059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dirty="0" smtClean="0"/>
              <a:t>Today’s lecture</a:t>
            </a:r>
          </a:p>
        </p:txBody>
      </p:sp>
      <p:sp>
        <p:nvSpPr>
          <p:cNvPr id="18435" name="Rectangle 3"/>
          <p:cNvSpPr>
            <a:spLocks noGrp="1" noChangeArrowheads="1"/>
          </p:cNvSpPr>
          <p:nvPr>
            <p:ph type="body" idx="1"/>
          </p:nvPr>
        </p:nvSpPr>
        <p:spPr/>
        <p:txBody>
          <a:bodyPr/>
          <a:lstStyle/>
          <a:p>
            <a:r>
              <a:rPr lang="en-US" altLang="en-US" dirty="0" smtClean="0"/>
              <a:t>Negotiation process</a:t>
            </a:r>
          </a:p>
          <a:p>
            <a:r>
              <a:rPr lang="en-US" altLang="en-US" dirty="0" smtClean="0"/>
              <a:t>Specification</a:t>
            </a:r>
          </a:p>
          <a:p>
            <a:pPr lvl="1"/>
            <a:r>
              <a:rPr lang="en-US" altLang="en-US" dirty="0" smtClean="0"/>
              <a:t>Writing functional requirements</a:t>
            </a:r>
          </a:p>
        </p:txBody>
      </p:sp>
    </p:spTree>
    <p:extLst>
      <p:ext uri="{BB962C8B-B14F-4D97-AF65-F5344CB8AC3E}">
        <p14:creationId xmlns:p14="http://schemas.microsoft.com/office/powerpoint/2010/main" xmlns="" val="2446384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Negotiation</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4</a:t>
            </a:fld>
            <a:endParaRPr lang="en-US" dirty="0"/>
          </a:p>
        </p:txBody>
      </p:sp>
      <p:sp>
        <p:nvSpPr>
          <p:cNvPr id="4" name="Content Placeholder 3"/>
          <p:cNvSpPr>
            <a:spLocks noGrp="1"/>
          </p:cNvSpPr>
          <p:nvPr>
            <p:ph sz="quarter" idx="1"/>
          </p:nvPr>
        </p:nvSpPr>
        <p:spPr/>
        <p:txBody>
          <a:bodyPr>
            <a:normAutofit lnSpcReduction="10000"/>
          </a:bodyPr>
          <a:lstStyle/>
          <a:p>
            <a:pPr>
              <a:lnSpc>
                <a:spcPct val="90000"/>
              </a:lnSpc>
            </a:pPr>
            <a:r>
              <a:rPr lang="en-US" sz="2800" dirty="0"/>
              <a:t>During negotiation, the software engineer reconciles the conflicts between what the customer wants and what can be achieved given limited business resources</a:t>
            </a:r>
          </a:p>
          <a:p>
            <a:pPr>
              <a:lnSpc>
                <a:spcPct val="90000"/>
              </a:lnSpc>
            </a:pPr>
            <a:r>
              <a:rPr lang="en-US" sz="2800" dirty="0"/>
              <a:t>Requirements are ranked (i.e., prioritized) by the customers, users, and other stakeholders</a:t>
            </a:r>
          </a:p>
          <a:p>
            <a:pPr>
              <a:lnSpc>
                <a:spcPct val="90000"/>
              </a:lnSpc>
            </a:pPr>
            <a:r>
              <a:rPr lang="en-US" sz="2800" dirty="0"/>
              <a:t>Risks associated with each requirement are identified and analyzed</a:t>
            </a:r>
          </a:p>
          <a:p>
            <a:pPr>
              <a:lnSpc>
                <a:spcPct val="90000"/>
              </a:lnSpc>
            </a:pPr>
            <a:r>
              <a:rPr lang="en-US" sz="2800" dirty="0"/>
              <a:t>Rough guesses of development effort are made and used to assess the impact of each requirement on project cost and delivery time</a:t>
            </a:r>
          </a:p>
          <a:p>
            <a:pPr>
              <a:lnSpc>
                <a:spcPct val="90000"/>
              </a:lnSpc>
            </a:pPr>
            <a:r>
              <a:rPr lang="en-US" sz="2800" dirty="0"/>
              <a:t>Using an iterative approach, requirements are eliminated, combined and/or modified so that each party achieves some measure of satisfaction</a:t>
            </a:r>
          </a:p>
          <a:p>
            <a:endParaRPr lang="en-US" dirty="0"/>
          </a:p>
        </p:txBody>
      </p:sp>
    </p:spTree>
    <p:extLst>
      <p:ext uri="{BB962C8B-B14F-4D97-AF65-F5344CB8AC3E}">
        <p14:creationId xmlns:p14="http://schemas.microsoft.com/office/powerpoint/2010/main" xmlns="" val="24542525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a:t>
            </a:r>
            <a:endParaRPr lang="en-US" dirty="0"/>
          </a:p>
        </p:txBody>
      </p:sp>
      <p:sp>
        <p:nvSpPr>
          <p:cNvPr id="3" name="Content Placeholder 2"/>
          <p:cNvSpPr>
            <a:spLocks noGrp="1"/>
          </p:cNvSpPr>
          <p:nvPr>
            <p:ph idx="1"/>
          </p:nvPr>
        </p:nvSpPr>
        <p:spPr/>
        <p:txBody>
          <a:bodyPr/>
          <a:lstStyle/>
          <a:p>
            <a:r>
              <a:rPr lang="en-US" dirty="0" smtClean="0"/>
              <a:t>A description of how the system should behave, or of a system property or attribute.</a:t>
            </a:r>
          </a:p>
          <a:p>
            <a:endParaRPr lang="en-US" dirty="0"/>
          </a:p>
          <a:p>
            <a:r>
              <a:rPr lang="en-US" dirty="0" smtClean="0"/>
              <a:t>They might be a constraint on the development process of the system.</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5</a:t>
            </a:fld>
            <a:endParaRPr lang="en-US" dirty="0"/>
          </a:p>
        </p:txBody>
      </p:sp>
    </p:spTree>
    <p:extLst>
      <p:ext uri="{BB962C8B-B14F-4D97-AF65-F5344CB8AC3E}">
        <p14:creationId xmlns:p14="http://schemas.microsoft.com/office/powerpoint/2010/main" xmlns="" val="664880148"/>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(Cont..)</a:t>
            </a:r>
            <a:endParaRPr lang="en-US" dirty="0"/>
          </a:p>
        </p:txBody>
      </p:sp>
      <p:sp>
        <p:nvSpPr>
          <p:cNvPr id="3" name="Content Placeholder 2"/>
          <p:cNvSpPr>
            <a:spLocks noGrp="1"/>
          </p:cNvSpPr>
          <p:nvPr>
            <p:ph idx="1"/>
          </p:nvPr>
        </p:nvSpPr>
        <p:spPr>
          <a:xfrm>
            <a:off x="457200" y="1219200"/>
            <a:ext cx="8077200" cy="4804387"/>
          </a:xfrm>
        </p:spPr>
        <p:txBody>
          <a:bodyPr>
            <a:normAutofit/>
          </a:bodyPr>
          <a:lstStyle/>
          <a:p>
            <a:r>
              <a:rPr lang="en-US" dirty="0" smtClean="0"/>
              <a:t>A user-level facility </a:t>
            </a:r>
          </a:p>
          <a:p>
            <a:pPr lvl="1"/>
            <a:r>
              <a:rPr lang="en-US" dirty="0" smtClean="0"/>
              <a:t>Word processor must include a spell checking and correction command</a:t>
            </a:r>
          </a:p>
          <a:p>
            <a:r>
              <a:rPr lang="en-US" dirty="0" smtClean="0"/>
              <a:t>A very general system property</a:t>
            </a:r>
          </a:p>
          <a:p>
            <a:pPr lvl="1"/>
            <a:r>
              <a:rPr lang="en-US" dirty="0" smtClean="0"/>
              <a:t>The system must ensure that personal information is never made available without authorization</a:t>
            </a:r>
          </a:p>
          <a:p>
            <a:r>
              <a:rPr lang="en-US" dirty="0" smtClean="0"/>
              <a:t>A specific constraint on the system </a:t>
            </a:r>
          </a:p>
          <a:p>
            <a:pPr lvl="1"/>
            <a:r>
              <a:rPr lang="en-US" dirty="0" smtClean="0"/>
              <a:t>The sensor must be polled 10 times per second</a:t>
            </a:r>
          </a:p>
          <a:p>
            <a:r>
              <a:rPr lang="en-US" dirty="0" smtClean="0"/>
              <a:t>A constraint on the development of the system </a:t>
            </a:r>
          </a:p>
          <a:p>
            <a:pPr lvl="1"/>
            <a:r>
              <a:rPr lang="en-US" dirty="0" smtClean="0"/>
              <a:t>The system should be developed using C#</a:t>
            </a:r>
          </a:p>
          <a:p>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6</a:t>
            </a:fld>
            <a:endParaRPr lang="en-US" dirty="0"/>
          </a:p>
        </p:txBody>
      </p:sp>
    </p:spTree>
    <p:extLst>
      <p:ext uri="{BB962C8B-B14F-4D97-AF65-F5344CB8AC3E}">
        <p14:creationId xmlns:p14="http://schemas.microsoft.com/office/powerpoint/2010/main" xmlns="" val="412860086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 (</a:t>
            </a: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smtClean="0"/>
              <a:t>Requirements therefore invariably  contain a mixture of problem information, statements of system behavior and properties and design and manufacturing constraints.</a:t>
            </a:r>
          </a:p>
          <a:p>
            <a:pPr marL="0" indent="0">
              <a:buNone/>
            </a:pPr>
            <a:r>
              <a:rPr lang="en-US" dirty="0" smtClean="0"/>
              <a:t> </a:t>
            </a:r>
          </a:p>
          <a:p>
            <a:r>
              <a:rPr lang="en-US" dirty="0"/>
              <a:t>The primary measure of success of a software system is the degree to which it meets the purpose for which it was </a:t>
            </a:r>
            <a:r>
              <a:rPr lang="en-US" dirty="0" smtClean="0"/>
              <a:t>intended.</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7</a:t>
            </a:fld>
            <a:endParaRPr lang="en-US" dirty="0"/>
          </a:p>
        </p:txBody>
      </p:sp>
    </p:spTree>
    <p:extLst>
      <p:ext uri="{BB962C8B-B14F-4D97-AF65-F5344CB8AC3E}">
        <p14:creationId xmlns:p14="http://schemas.microsoft.com/office/powerpoint/2010/main" xmlns="" val="2027159787"/>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Requirements</a:t>
            </a:r>
            <a:endParaRPr lang="en-US" dirty="0"/>
          </a:p>
        </p:txBody>
      </p:sp>
      <p:sp>
        <p:nvSpPr>
          <p:cNvPr id="3" name="Content Placeholder 2"/>
          <p:cNvSpPr>
            <a:spLocks noGrp="1"/>
          </p:cNvSpPr>
          <p:nvPr>
            <p:ph idx="1"/>
          </p:nvPr>
        </p:nvSpPr>
        <p:spPr/>
        <p:txBody>
          <a:bodyPr>
            <a:normAutofit/>
          </a:bodyPr>
          <a:lstStyle/>
          <a:p>
            <a:r>
              <a:rPr lang="en-US" dirty="0" smtClean="0"/>
              <a:t>What </a:t>
            </a:r>
            <a:r>
              <a:rPr lang="en-US" dirty="0"/>
              <a:t>inputs the system should accept</a:t>
            </a:r>
          </a:p>
          <a:p>
            <a:r>
              <a:rPr lang="en-US" dirty="0" smtClean="0"/>
              <a:t>What </a:t>
            </a:r>
            <a:r>
              <a:rPr lang="en-US" dirty="0"/>
              <a:t>outputs the system should produce</a:t>
            </a:r>
          </a:p>
          <a:p>
            <a:r>
              <a:rPr lang="en-US" dirty="0" smtClean="0"/>
              <a:t>What </a:t>
            </a:r>
            <a:r>
              <a:rPr lang="en-US" dirty="0"/>
              <a:t>data the system should store  that other systems might use</a:t>
            </a:r>
          </a:p>
          <a:p>
            <a:r>
              <a:rPr lang="en-US" dirty="0" smtClean="0"/>
              <a:t>What </a:t>
            </a:r>
            <a:r>
              <a:rPr lang="en-US" dirty="0"/>
              <a:t>computations the system should perform</a:t>
            </a:r>
          </a:p>
          <a:p>
            <a:r>
              <a:rPr lang="en-US" dirty="0" smtClean="0"/>
              <a:t>The </a:t>
            </a:r>
            <a:r>
              <a:rPr lang="en-US" dirty="0"/>
              <a:t>timing and synchronization of the above </a:t>
            </a:r>
          </a:p>
          <a:p>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8</a:t>
            </a:fld>
            <a:endParaRPr lang="en-US" dirty="0"/>
          </a:p>
        </p:txBody>
      </p:sp>
    </p:spTree>
    <p:extLst>
      <p:ext uri="{BB962C8B-B14F-4D97-AF65-F5344CB8AC3E}">
        <p14:creationId xmlns:p14="http://schemas.microsoft.com/office/powerpoint/2010/main" xmlns="" val="119579139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detailed requirements should be?</a:t>
            </a:r>
            <a:endParaRPr lang="en-US" dirty="0"/>
          </a:p>
        </p:txBody>
      </p:sp>
      <p:sp>
        <p:nvSpPr>
          <p:cNvPr id="3" name="Content Placeholder 2"/>
          <p:cNvSpPr>
            <a:spLocks noGrp="1"/>
          </p:cNvSpPr>
          <p:nvPr>
            <p:ph idx="1"/>
          </p:nvPr>
        </p:nvSpPr>
        <p:spPr/>
        <p:txBody>
          <a:bodyPr/>
          <a:lstStyle/>
          <a:p>
            <a:r>
              <a:rPr lang="en-US" dirty="0" smtClean="0"/>
              <a:t>Abstracts requirements are the requirements of the stakeholders</a:t>
            </a:r>
          </a:p>
          <a:p>
            <a:r>
              <a:rPr lang="en-US" dirty="0" smtClean="0"/>
              <a:t>Detailed requirements are a system specification</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9</a:t>
            </a:fld>
            <a:endParaRPr lang="en-US" dirty="0"/>
          </a:p>
        </p:txBody>
      </p:sp>
    </p:spTree>
    <p:extLst>
      <p:ext uri="{BB962C8B-B14F-4D97-AF65-F5344CB8AC3E}">
        <p14:creationId xmlns:p14="http://schemas.microsoft.com/office/powerpoint/2010/main" xmlns="" val="145278276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8915400" cy="1104900"/>
          </a:xfrm>
          <a:noFill/>
          <a:ln/>
        </p:spPr>
        <p:txBody>
          <a:bodyPr lIns="90487" tIns="44450" rIns="90487" bIns="44450"/>
          <a:lstStyle/>
          <a:p>
            <a:r>
              <a:rPr lang="en-GB" dirty="0"/>
              <a:t>Types of requirement</a:t>
            </a:r>
          </a:p>
        </p:txBody>
      </p:sp>
      <p:sp>
        <p:nvSpPr>
          <p:cNvPr id="9219" name="Rectangle 3"/>
          <p:cNvSpPr>
            <a:spLocks noGrp="1" noChangeArrowheads="1"/>
          </p:cNvSpPr>
          <p:nvPr>
            <p:ph idx="1"/>
          </p:nvPr>
        </p:nvSpPr>
        <p:spPr>
          <a:noFill/>
          <a:ln/>
        </p:spPr>
        <p:txBody>
          <a:bodyPr lIns="90487" tIns="44450" rIns="90487" bIns="44450"/>
          <a:lstStyle/>
          <a:p>
            <a:r>
              <a:rPr lang="en-GB"/>
              <a:t>User requirements</a:t>
            </a:r>
          </a:p>
          <a:p>
            <a:pPr lvl="1"/>
            <a:r>
              <a:rPr lang="en-GB"/>
              <a:t>Statements in natural language plus diagrams of the services the system provides and its operational constraints. Written for customers.</a:t>
            </a:r>
          </a:p>
          <a:p>
            <a:r>
              <a:rPr lang="en-GB"/>
              <a:t>System requirements</a:t>
            </a:r>
          </a:p>
          <a:p>
            <a:pPr lvl="1"/>
            <a:r>
              <a:rPr lang="en-GB"/>
              <a:t>A structured document setting out detailed descriptions of the system’s functions, services and operational constraints. Defines what should be implemented so may be part of a contract between client and contractor.</a:t>
            </a:r>
          </a:p>
        </p:txBody>
      </p:sp>
      <p:sp>
        <p:nvSpPr>
          <p:cNvPr id="4" name="Slide Number Placeholder 3"/>
          <p:cNvSpPr>
            <a:spLocks noGrp="1"/>
          </p:cNvSpPr>
          <p:nvPr>
            <p:ph type="sldNum" sz="quarter" idx="12"/>
          </p:nvPr>
        </p:nvSpPr>
        <p:spPr/>
        <p:txBody>
          <a:bodyPr/>
          <a:lstStyle/>
          <a:p>
            <a:pPr>
              <a:defRPr/>
            </a:pPr>
            <a:fld id="{825F70CE-84E9-D04C-9B15-10C693AA0F2A}" type="slidenum">
              <a:rPr lang="en-US" smtClean="0"/>
              <a:pPr>
                <a:defRPr/>
              </a:pPr>
              <a:t>10</a:t>
            </a:fld>
            <a:endParaRPr lang="en-US"/>
          </a:p>
        </p:txBody>
      </p:sp>
    </p:spTree>
    <p:extLst>
      <p:ext uri="{BB962C8B-B14F-4D97-AF65-F5344CB8AC3E}">
        <p14:creationId xmlns:p14="http://schemas.microsoft.com/office/powerpoint/2010/main" xmlns="" val="240399738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and system requirements</a:t>
            </a:r>
          </a:p>
        </p:txBody>
      </p:sp>
      <p:sp>
        <p:nvSpPr>
          <p:cNvPr id="3" name="Slide Number Placeholder 2"/>
          <p:cNvSpPr>
            <a:spLocks noGrp="1"/>
          </p:cNvSpPr>
          <p:nvPr>
            <p:ph type="sldNum" sz="quarter" idx="12"/>
          </p:nvPr>
        </p:nvSpPr>
        <p:spPr/>
        <p:txBody>
          <a:bodyPr/>
          <a:lstStyle/>
          <a:p>
            <a:fld id="{95E664E9-BB0A-4932-9D77-E0DDE5779A37}" type="slidenum">
              <a:rPr lang="en-US" smtClean="0"/>
              <a:pPr/>
              <a:t>11</a:t>
            </a:fld>
            <a:endParaRPr lang="en-US" dirty="0"/>
          </a:p>
        </p:txBody>
      </p:sp>
      <p:sp>
        <p:nvSpPr>
          <p:cNvPr id="4" name="Content Placeholder 3"/>
          <p:cNvSpPr>
            <a:spLocks noGrp="1"/>
          </p:cNvSpPr>
          <p:nvPr>
            <p:ph sz="quarter" idx="1"/>
          </p:nvPr>
        </p:nvSpPr>
        <p:spPr/>
        <p:txBody>
          <a:bodyPr>
            <a:normAutofit fontScale="85000" lnSpcReduction="20000"/>
          </a:bodyPr>
          <a:lstStyle/>
          <a:p>
            <a:r>
              <a:rPr lang="en-US" dirty="0" smtClean="0"/>
              <a:t>User requirements</a:t>
            </a:r>
          </a:p>
          <a:p>
            <a:pPr marL="731520" lvl="1" indent="-457200">
              <a:buFont typeface="+mj-lt"/>
              <a:buAutoNum type="arabicPeriod"/>
            </a:pPr>
            <a:r>
              <a:rPr lang="en-US" dirty="0" smtClean="0"/>
              <a:t>System shall generate monthly reports showing the cost of drugs prescribed by each clinic during the month</a:t>
            </a:r>
            <a:endParaRPr lang="en-US" dirty="0"/>
          </a:p>
          <a:p>
            <a:r>
              <a:rPr lang="en-US" dirty="0" smtClean="0"/>
              <a:t>System requirements</a:t>
            </a:r>
          </a:p>
          <a:p>
            <a:pPr marL="274320" lvl="1" indent="0">
              <a:buNone/>
            </a:pPr>
            <a:r>
              <a:rPr lang="en-US" dirty="0" smtClean="0"/>
              <a:t>1.1	On the last working day of each month, a summary of drugs 	prescribed, their cost and the prescribing clinics shall be 	generated</a:t>
            </a:r>
          </a:p>
          <a:p>
            <a:pPr marL="274320" lvl="1" indent="0">
              <a:buNone/>
            </a:pPr>
            <a:r>
              <a:rPr lang="en-US" dirty="0" smtClean="0"/>
              <a:t>1.2	The system shall automatically generate the report for 	printing after 17:30 on the last working day of each month</a:t>
            </a:r>
          </a:p>
          <a:p>
            <a:pPr marL="274320" lvl="1" indent="0">
              <a:buNone/>
            </a:pPr>
            <a:r>
              <a:rPr lang="en-US" dirty="0" smtClean="0"/>
              <a:t>1.3	A report shall be created for each clinic and shall list the 	individual drug names, the total number of prescriptions, the 	number of doses prescribed and the total cost of 	prescribed 	drugs</a:t>
            </a:r>
          </a:p>
          <a:p>
            <a:pPr marL="274320" lvl="1" indent="0">
              <a:buNone/>
            </a:pPr>
            <a:r>
              <a:rPr lang="en-US" dirty="0" smtClean="0"/>
              <a:t>1.4 	If drugs are available in different dose unit (e.g. 10mg, 20mg, etc.) 	separate reports shall be created for each dose unit</a:t>
            </a:r>
          </a:p>
          <a:p>
            <a:pPr marL="274320" lvl="1" indent="0">
              <a:buNone/>
            </a:pPr>
            <a:r>
              <a:rPr lang="en-US" dirty="0" smtClean="0"/>
              <a:t>1.5	Access to all cost reports shall be restricted to authorized users 	listed on a management access control list</a:t>
            </a:r>
            <a:endParaRPr lang="en-US" dirty="0"/>
          </a:p>
        </p:txBody>
      </p:sp>
    </p:spTree>
    <p:extLst>
      <p:ext uri="{BB962C8B-B14F-4D97-AF65-F5344CB8AC3E}">
        <p14:creationId xmlns:p14="http://schemas.microsoft.com/office/powerpoint/2010/main" xmlns="" val="6299201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Readers of different types of requirements specification</a:t>
            </a:r>
          </a:p>
        </p:txBody>
      </p:sp>
      <p:sp>
        <p:nvSpPr>
          <p:cNvPr id="3" name="Slide Number Placeholder 2"/>
          <p:cNvSpPr>
            <a:spLocks noGrp="1"/>
          </p:cNvSpPr>
          <p:nvPr>
            <p:ph type="sldNum" sz="quarter" idx="12"/>
          </p:nvPr>
        </p:nvSpPr>
        <p:spPr/>
        <p:txBody>
          <a:bodyPr/>
          <a:lstStyle/>
          <a:p>
            <a:fld id="{95E664E9-BB0A-4932-9D77-E0DDE5779A37}" type="slidenum">
              <a:rPr lang="en-US" smtClean="0"/>
              <a:pPr/>
              <a:t>12</a:t>
            </a:fld>
            <a:endParaRPr lang="en-US" dirty="0"/>
          </a:p>
        </p:txBody>
      </p:sp>
      <p:sp>
        <p:nvSpPr>
          <p:cNvPr id="4" name="Content Placeholder 3"/>
          <p:cNvSpPr>
            <a:spLocks noGrp="1"/>
          </p:cNvSpPr>
          <p:nvPr>
            <p:ph sz="quarter" idx="1"/>
          </p:nvPr>
        </p:nvSpPr>
        <p:spPr/>
        <p:txBody>
          <a:bodyPr>
            <a:normAutofit/>
          </a:bodyPr>
          <a:lstStyle/>
          <a:p>
            <a:r>
              <a:rPr lang="en-US" dirty="0" smtClean="0"/>
              <a:t>User requirements</a:t>
            </a:r>
          </a:p>
          <a:p>
            <a:pPr lvl="1"/>
            <a:r>
              <a:rPr lang="en-US" dirty="0" smtClean="0"/>
              <a:t>Client managers</a:t>
            </a:r>
          </a:p>
          <a:p>
            <a:pPr lvl="1"/>
            <a:r>
              <a:rPr lang="en-US" dirty="0" smtClean="0"/>
              <a:t>System end-users</a:t>
            </a:r>
          </a:p>
          <a:p>
            <a:pPr lvl="1"/>
            <a:r>
              <a:rPr lang="en-US" dirty="0" smtClean="0"/>
              <a:t>Client engineers</a:t>
            </a:r>
          </a:p>
          <a:p>
            <a:pPr lvl="1"/>
            <a:r>
              <a:rPr lang="en-US" dirty="0" smtClean="0"/>
              <a:t>Contractor managers</a:t>
            </a:r>
          </a:p>
          <a:p>
            <a:pPr lvl="1"/>
            <a:r>
              <a:rPr lang="en-US" dirty="0" smtClean="0"/>
              <a:t>System architects</a:t>
            </a:r>
          </a:p>
          <a:p>
            <a:r>
              <a:rPr lang="en-US" dirty="0" smtClean="0"/>
              <a:t>System requirements</a:t>
            </a:r>
          </a:p>
          <a:p>
            <a:pPr lvl="1"/>
            <a:r>
              <a:rPr lang="en-US" dirty="0" smtClean="0"/>
              <a:t>System end-user</a:t>
            </a:r>
          </a:p>
          <a:p>
            <a:pPr lvl="1"/>
            <a:r>
              <a:rPr lang="en-US" dirty="0" smtClean="0"/>
              <a:t>Client engineer</a:t>
            </a:r>
          </a:p>
          <a:p>
            <a:pPr lvl="1"/>
            <a:r>
              <a:rPr lang="en-US" dirty="0" smtClean="0"/>
              <a:t>System architects</a:t>
            </a:r>
          </a:p>
          <a:p>
            <a:pPr lvl="1"/>
            <a:r>
              <a:rPr lang="en-US" smtClean="0"/>
              <a:t>Software developers</a:t>
            </a:r>
            <a:endParaRPr lang="en-US" dirty="0" smtClean="0"/>
          </a:p>
        </p:txBody>
      </p:sp>
    </p:spTree>
    <p:extLst>
      <p:ext uri="{BB962C8B-B14F-4D97-AF65-F5344CB8AC3E}">
        <p14:creationId xmlns:p14="http://schemas.microsoft.com/office/powerpoint/2010/main" xmlns="" val="14128576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990600"/>
          </a:xfrm>
        </p:spPr>
        <p:txBody>
          <a:bodyPr/>
          <a:lstStyle/>
          <a:p>
            <a:r>
              <a:rPr lang="en-US" dirty="0" smtClean="0"/>
              <a:t>Deriving Requirements from use case(s)</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13</a:t>
            </a:fld>
            <a:endParaRPr lang="en-US" dirty="0"/>
          </a:p>
        </p:txBody>
      </p:sp>
    </p:spTree>
    <p:extLst>
      <p:ext uri="{BB962C8B-B14F-4D97-AF65-F5344CB8AC3E}">
        <p14:creationId xmlns:p14="http://schemas.microsoft.com/office/powerpoint/2010/main" xmlns="" val="1087544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990600"/>
          </a:xfrm>
        </p:spPr>
        <p:txBody>
          <a:bodyPr/>
          <a:lstStyle/>
          <a:p>
            <a:r>
              <a:rPr lang="en-US" dirty="0" smtClean="0"/>
              <a:t>Example Use Case</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14</a:t>
            </a:fld>
            <a:endParaRPr lang="en-US" dirty="0"/>
          </a:p>
        </p:txBody>
      </p:sp>
      <p:graphicFrame>
        <p:nvGraphicFramePr>
          <p:cNvPr id="6" name="Table 5"/>
          <p:cNvGraphicFramePr>
            <a:graphicFrameLocks noGrp="1"/>
          </p:cNvGraphicFramePr>
          <p:nvPr/>
        </p:nvGraphicFramePr>
        <p:xfrm>
          <a:off x="1219200" y="1219201"/>
          <a:ext cx="7086600" cy="5148983"/>
        </p:xfrm>
        <a:graphic>
          <a:graphicData uri="http://schemas.openxmlformats.org/drawingml/2006/table">
            <a:tbl>
              <a:tblPr/>
              <a:tblGrid>
                <a:gridCol w="1899680"/>
                <a:gridCol w="5186920"/>
              </a:tblGrid>
              <a:tr h="256396">
                <a:tc>
                  <a:txBody>
                    <a:bodyPr/>
                    <a:lstStyle/>
                    <a:p>
                      <a:pPr marL="0" marR="0" algn="r">
                        <a:spcBef>
                          <a:spcPts val="0"/>
                        </a:spcBef>
                        <a:spcAft>
                          <a:spcPts val="0"/>
                        </a:spcAft>
                      </a:pPr>
                      <a:r>
                        <a:rPr lang="en-US" sz="1000" b="1" dirty="0">
                          <a:latin typeface="Arial"/>
                          <a:ea typeface="Times New Roman"/>
                          <a:cs typeface="Arial"/>
                        </a:rPr>
                        <a:t>Use Case ID:</a:t>
                      </a:r>
                      <a:endParaRPr lang="en-US" sz="1000" dirty="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r>
                        <a:rPr kumimoji="0" lang="en-US" sz="1000" b="1" kern="1200" dirty="0" smtClean="0">
                          <a:solidFill>
                            <a:schemeClr val="tx1"/>
                          </a:solidFill>
                          <a:latin typeface="Arial"/>
                          <a:ea typeface="Times New Roman"/>
                          <a:cs typeface="Arial"/>
                        </a:rPr>
                        <a:t>UC-01 	</a:t>
                      </a: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301460">
                <a:tc>
                  <a:txBody>
                    <a:bodyPr/>
                    <a:lstStyle/>
                    <a:p>
                      <a:pPr marL="0" marR="0" algn="r">
                        <a:spcBef>
                          <a:spcPts val="0"/>
                        </a:spcBef>
                        <a:spcAft>
                          <a:spcPts val="0"/>
                        </a:spcAft>
                      </a:pPr>
                      <a:r>
                        <a:rPr lang="en-US" sz="1000" b="1">
                          <a:latin typeface="Arial"/>
                          <a:ea typeface="Times New Roman"/>
                          <a:cs typeface="Arial"/>
                        </a:rPr>
                        <a:t>Use Case Name:</a:t>
                      </a:r>
                      <a:endParaRPr lang="en-US" sz="100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Sign up 	</a:t>
                      </a:r>
                    </a:p>
                    <a:p>
                      <a:pPr marL="0" marR="0">
                        <a:spcBef>
                          <a:spcPts val="0"/>
                        </a:spcBef>
                        <a:spcAft>
                          <a:spcPts val="0"/>
                        </a:spcAft>
                      </a:pPr>
                      <a:endParaRPr kumimoji="0" lang="en-US" sz="1000" b="1" kern="1200" dirty="0">
                        <a:solidFill>
                          <a:schemeClr val="tx1"/>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r>
              <a:tr h="301460">
                <a:tc>
                  <a:txBody>
                    <a:bodyPr/>
                    <a:lstStyle/>
                    <a:p>
                      <a:pPr marL="0" marR="0" algn="r">
                        <a:spcBef>
                          <a:spcPts val="0"/>
                        </a:spcBef>
                        <a:spcAft>
                          <a:spcPts val="0"/>
                        </a:spcAft>
                      </a:pPr>
                      <a:r>
                        <a:rPr kumimoji="0" lang="en-US" sz="1000" b="1" kern="1200" dirty="0">
                          <a:solidFill>
                            <a:schemeClr val="tx1"/>
                          </a:solidFill>
                          <a:latin typeface="Arial"/>
                          <a:ea typeface="Times New Roman"/>
                          <a:cs typeface="Arial"/>
                        </a:rPr>
                        <a:t>Actors:</a:t>
                      </a: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Application user, Gmail server (secondary actor)	</a:t>
                      </a:r>
                    </a:p>
                    <a:p>
                      <a:pPr marL="0" marR="0">
                        <a:spcBef>
                          <a:spcPts val="0"/>
                        </a:spcBef>
                        <a:spcAft>
                          <a:spcPts val="0"/>
                        </a:spcAft>
                      </a:pPr>
                      <a:endParaRPr kumimoji="0" lang="en-US" sz="1000" b="1" kern="1200" dirty="0">
                        <a:solidFill>
                          <a:schemeClr val="tx1"/>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90">
                <a:tc>
                  <a:txBody>
                    <a:bodyPr/>
                    <a:lstStyle/>
                    <a:p>
                      <a:pPr marL="0" marR="0" algn="r">
                        <a:spcBef>
                          <a:spcPts val="0"/>
                        </a:spcBef>
                        <a:spcAft>
                          <a:spcPts val="0"/>
                        </a:spcAft>
                      </a:pPr>
                      <a:r>
                        <a:rPr kumimoji="0" lang="en-US" sz="1000" b="1" kern="1200" dirty="0">
                          <a:solidFill>
                            <a:schemeClr val="tx1"/>
                          </a:solidFill>
                          <a:latin typeface="Arial"/>
                          <a:ea typeface="Times New Roman"/>
                          <a:cs typeface="Arial"/>
                        </a:rPr>
                        <a:t>Description:</a:t>
                      </a: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User is signing up to get registered and to get backup of his/her </a:t>
                      </a:r>
                      <a:r>
                        <a:rPr kumimoji="0" lang="en-US" sz="1000" b="1" kern="1200" dirty="0" err="1" smtClean="0">
                          <a:solidFill>
                            <a:schemeClr val="tx1"/>
                          </a:solidFill>
                          <a:latin typeface="Arial"/>
                          <a:ea typeface="Times New Roman"/>
                          <a:cs typeface="Arial"/>
                        </a:rPr>
                        <a:t>qaza</a:t>
                      </a:r>
                      <a:r>
                        <a:rPr kumimoji="0" lang="en-US" sz="1000" b="1" kern="1200" dirty="0" smtClean="0">
                          <a:solidFill>
                            <a:schemeClr val="tx1"/>
                          </a:solidFill>
                          <a:latin typeface="Arial"/>
                          <a:ea typeface="Times New Roman"/>
                          <a:cs typeface="Arial"/>
                        </a:rPr>
                        <a:t> history on cloud. 	</a:t>
                      </a:r>
                    </a:p>
                    <a:p>
                      <a:pPr marL="0" marR="0">
                        <a:spcBef>
                          <a:spcPts val="0"/>
                        </a:spcBef>
                        <a:spcAft>
                          <a:spcPts val="0"/>
                        </a:spcAft>
                      </a:pPr>
                      <a:endParaRPr kumimoji="0" lang="en-US" sz="1000" b="1" kern="1200" dirty="0">
                        <a:solidFill>
                          <a:schemeClr val="tx1"/>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460">
                <a:tc>
                  <a:txBody>
                    <a:bodyPr/>
                    <a:lstStyle/>
                    <a:p>
                      <a:pPr marL="0" marR="0" algn="r">
                        <a:spcBef>
                          <a:spcPts val="0"/>
                        </a:spcBef>
                        <a:spcAft>
                          <a:spcPts val="0"/>
                        </a:spcAft>
                      </a:pPr>
                      <a:r>
                        <a:rPr kumimoji="0" lang="en-US" sz="1000" b="1" kern="1200" dirty="0">
                          <a:solidFill>
                            <a:schemeClr val="tx1"/>
                          </a:solidFill>
                          <a:latin typeface="Arial"/>
                          <a:ea typeface="Times New Roman"/>
                          <a:cs typeface="Arial"/>
                        </a:rPr>
                        <a:t>Trigger:</a:t>
                      </a: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User selects the application icon. 	</a:t>
                      </a:r>
                    </a:p>
                    <a:p>
                      <a:pPr marL="0" marR="0">
                        <a:spcBef>
                          <a:spcPts val="0"/>
                        </a:spcBef>
                        <a:spcAft>
                          <a:spcPts val="0"/>
                        </a:spcAft>
                      </a:pPr>
                      <a:endParaRPr kumimoji="0" lang="en-US" sz="1000" b="1" kern="1200" dirty="0">
                        <a:solidFill>
                          <a:schemeClr val="tx1"/>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460">
                <a:tc>
                  <a:txBody>
                    <a:bodyPr/>
                    <a:lstStyle/>
                    <a:p>
                      <a:pPr marL="0" marR="0" algn="r">
                        <a:spcBef>
                          <a:spcPts val="0"/>
                        </a:spcBef>
                        <a:spcAft>
                          <a:spcPts val="0"/>
                        </a:spcAft>
                      </a:pPr>
                      <a:r>
                        <a:rPr kumimoji="0" lang="en-US" sz="1000" b="1" kern="1200" dirty="0">
                          <a:solidFill>
                            <a:schemeClr val="tx1"/>
                          </a:solidFill>
                          <a:latin typeface="Arial"/>
                          <a:ea typeface="Times New Roman"/>
                          <a:cs typeface="Arial"/>
                        </a:rPr>
                        <a:t>Preconditions:</a:t>
                      </a: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User has downloaded application successfully. 	</a:t>
                      </a:r>
                    </a:p>
                    <a:p>
                      <a:pPr marL="0" marR="0">
                        <a:spcBef>
                          <a:spcPts val="0"/>
                        </a:spcBef>
                        <a:spcAft>
                          <a:spcPts val="0"/>
                        </a:spcAft>
                      </a:pPr>
                      <a:endParaRPr kumimoji="0" lang="en-US" sz="1000" b="1" kern="1200" dirty="0">
                        <a:solidFill>
                          <a:schemeClr val="tx1"/>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90">
                <a:tc>
                  <a:txBody>
                    <a:bodyPr/>
                    <a:lstStyle/>
                    <a:p>
                      <a:pPr marL="0" marR="0" algn="r">
                        <a:spcBef>
                          <a:spcPts val="0"/>
                        </a:spcBef>
                        <a:spcAft>
                          <a:spcPts val="0"/>
                        </a:spcAft>
                      </a:pPr>
                      <a:r>
                        <a:rPr kumimoji="0" lang="en-US" sz="1000" b="1" kern="1200" dirty="0">
                          <a:solidFill>
                            <a:schemeClr val="tx1"/>
                          </a:solidFill>
                          <a:latin typeface="Arial"/>
                          <a:ea typeface="Times New Roman"/>
                          <a:cs typeface="Arial"/>
                        </a:rPr>
                        <a:t>Postconditions:</a:t>
                      </a: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User is successfully signed up and log-in information is stored on the phone. In future the user should be logged in automatically. 	</a:t>
                      </a:r>
                    </a:p>
                    <a:p>
                      <a:pPr marL="0" marR="0">
                        <a:spcBef>
                          <a:spcPts val="0"/>
                        </a:spcBef>
                        <a:spcAft>
                          <a:spcPts val="0"/>
                        </a:spcAft>
                      </a:pPr>
                      <a:endParaRPr kumimoji="0" lang="en-US" sz="1000" b="1" kern="1200" dirty="0">
                        <a:solidFill>
                          <a:schemeClr val="tx1"/>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55111">
                <a:tc>
                  <a:txBody>
                    <a:bodyPr/>
                    <a:lstStyle/>
                    <a:p>
                      <a:pPr marL="0" marR="0" algn="r">
                        <a:spcBef>
                          <a:spcPts val="0"/>
                        </a:spcBef>
                        <a:spcAft>
                          <a:spcPts val="0"/>
                        </a:spcAft>
                      </a:pPr>
                      <a:r>
                        <a:rPr lang="en-US" sz="1100" b="1">
                          <a:latin typeface="Arial"/>
                          <a:ea typeface="Times New Roman"/>
                          <a:cs typeface="Arial"/>
                        </a:rPr>
                        <a:t>Normal Flow:</a:t>
                      </a:r>
                      <a:endParaRPr lang="en-US" sz="100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1. User selects “Prayer Assistant”.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2. System ask for Gmail id, password and sect.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3. User give Gmail id, password and sect.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4.System will confirm email id through Gmail server</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5. System stores information.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6. System displays a confirmation dialog to give feedback that “user is successfully registered”. </a:t>
                      </a: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2920">
                <a:tc>
                  <a:txBody>
                    <a:bodyPr/>
                    <a:lstStyle/>
                    <a:p>
                      <a:pPr marL="0" marR="0" algn="r">
                        <a:spcBef>
                          <a:spcPts val="0"/>
                        </a:spcBef>
                        <a:spcAft>
                          <a:spcPts val="0"/>
                        </a:spcAft>
                      </a:pPr>
                      <a:r>
                        <a:rPr lang="en-US" sz="1100" b="1">
                          <a:latin typeface="Arial"/>
                          <a:ea typeface="Times New Roman"/>
                          <a:cs typeface="Arial"/>
                        </a:rPr>
                        <a:t>Alternative Flows:</a:t>
                      </a:r>
                      <a:endParaRPr lang="en-US" sz="100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4a. IN step 4 of the normal flow, if the user  enter wrong  email Id</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1.Sytem  will display a warning message “Email id is not exist” .</a:t>
                      </a:r>
                    </a:p>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2.System will ask to re enter email 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Use Case resumes on step 4 of normal flow</a:t>
                      </a:r>
                      <a:endParaRPr lang="en-US" sz="1000" dirty="0">
                        <a:solidFill>
                          <a:srgbClr val="A6A6A6"/>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5794">
                <a:tc>
                  <a:txBody>
                    <a:bodyPr/>
                    <a:lstStyle/>
                    <a:p>
                      <a:pPr marL="0" marR="0" algn="r">
                        <a:spcBef>
                          <a:spcPts val="0"/>
                        </a:spcBef>
                        <a:spcAft>
                          <a:spcPts val="0"/>
                        </a:spcAft>
                      </a:pPr>
                      <a:r>
                        <a:rPr lang="en-US" sz="1100" b="1" dirty="0">
                          <a:latin typeface="Arial"/>
                          <a:ea typeface="Times New Roman"/>
                          <a:cs typeface="Arial"/>
                        </a:rPr>
                        <a:t>Exceptions:</a:t>
                      </a:r>
                      <a:endParaRPr lang="en-US" sz="1000" dirty="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dirty="0">
                        <a:solidFill>
                          <a:srgbClr val="A6A6A6"/>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803">
                <a:tc>
                  <a:txBody>
                    <a:bodyPr/>
                    <a:lstStyle/>
                    <a:p>
                      <a:pPr marL="0" marR="0" algn="r">
                        <a:spcBef>
                          <a:spcPts val="0"/>
                        </a:spcBef>
                        <a:spcAft>
                          <a:spcPts val="0"/>
                        </a:spcAft>
                      </a:pPr>
                      <a:r>
                        <a:rPr lang="en-US" sz="1100" b="1" dirty="0">
                          <a:latin typeface="Arial"/>
                          <a:ea typeface="Times New Roman"/>
                          <a:cs typeface="Arial"/>
                        </a:rPr>
                        <a:t>Includes:</a:t>
                      </a:r>
                      <a:endParaRPr lang="en-US" sz="1000" dirty="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dirty="0">
                        <a:solidFill>
                          <a:srgbClr val="A6A6A6"/>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022">
                <a:tc>
                  <a:txBody>
                    <a:bodyPr/>
                    <a:lstStyle/>
                    <a:p>
                      <a:pPr marL="0" marR="0" algn="r">
                        <a:spcBef>
                          <a:spcPts val="0"/>
                        </a:spcBef>
                        <a:spcAft>
                          <a:spcPts val="0"/>
                        </a:spcAft>
                      </a:pPr>
                      <a:r>
                        <a:rPr lang="en-US" sz="1100" b="1" dirty="0">
                          <a:latin typeface="Arial"/>
                          <a:ea typeface="Times New Roman"/>
                          <a:cs typeface="Arial"/>
                        </a:rPr>
                        <a:t>Special Requirements:</a:t>
                      </a:r>
                      <a:endParaRPr lang="en-US" sz="1000" dirty="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dirty="0">
                        <a:solidFill>
                          <a:srgbClr val="A6A6A6"/>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6095">
                <a:tc>
                  <a:txBody>
                    <a:bodyPr/>
                    <a:lstStyle/>
                    <a:p>
                      <a:pPr marL="0" marR="0" algn="r">
                        <a:spcBef>
                          <a:spcPts val="0"/>
                        </a:spcBef>
                        <a:spcAft>
                          <a:spcPts val="0"/>
                        </a:spcAft>
                      </a:pPr>
                      <a:r>
                        <a:rPr kumimoji="0" lang="en-US" sz="1000" b="1" kern="1200" dirty="0" smtClean="0">
                          <a:solidFill>
                            <a:schemeClr val="tx1"/>
                          </a:solidFill>
                          <a:latin typeface="Arial"/>
                          <a:ea typeface="Times New Roman"/>
                          <a:cs typeface="Arial"/>
                        </a:rPr>
                        <a:t>Assumptions:</a:t>
                      </a: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000" b="1" kern="1200" dirty="0" smtClean="0">
                          <a:solidFill>
                            <a:schemeClr val="tx1"/>
                          </a:solidFill>
                          <a:latin typeface="Arial"/>
                          <a:ea typeface="Times New Roman"/>
                          <a:cs typeface="Arial"/>
                        </a:rPr>
                        <a:t>As to download application from Google play store user must have Gmail account </a:t>
                      </a: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036">
                <a:tc>
                  <a:txBody>
                    <a:bodyPr/>
                    <a:lstStyle/>
                    <a:p>
                      <a:pPr marL="0" marR="0" algn="r">
                        <a:spcBef>
                          <a:spcPts val="0"/>
                        </a:spcBef>
                        <a:spcAft>
                          <a:spcPts val="0"/>
                        </a:spcAft>
                      </a:pPr>
                      <a:r>
                        <a:rPr lang="en-US" sz="1100" b="1" dirty="0">
                          <a:latin typeface="Arial"/>
                          <a:ea typeface="Times New Roman"/>
                          <a:cs typeface="Arial"/>
                        </a:rPr>
                        <a:t>Notes and Issues:</a:t>
                      </a:r>
                      <a:endParaRPr lang="en-US" sz="1000" dirty="0">
                        <a:latin typeface="Arial"/>
                        <a:ea typeface="Times New Roman"/>
                        <a:cs typeface="Times New Roman"/>
                      </a:endParaRPr>
                    </a:p>
                  </a:txBody>
                  <a:tcPr marL="67629" marR="67629"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000" dirty="0">
                        <a:solidFill>
                          <a:srgbClr val="A6A6A6"/>
                        </a:solidFill>
                        <a:latin typeface="Arial"/>
                        <a:ea typeface="Times New Roman"/>
                        <a:cs typeface="Arial"/>
                      </a:endParaRPr>
                    </a:p>
                  </a:txBody>
                  <a:tcPr marL="67629" marR="67629"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6809631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Functional Requirements</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15</a:t>
            </a:fld>
            <a:endParaRPr lang="en-US" dirty="0"/>
          </a:p>
        </p:txBody>
      </p:sp>
      <p:sp>
        <p:nvSpPr>
          <p:cNvPr id="4" name="Content Placeholder 3"/>
          <p:cNvSpPr>
            <a:spLocks noGrp="1"/>
          </p:cNvSpPr>
          <p:nvPr>
            <p:ph sz="quarter" idx="1"/>
          </p:nvPr>
        </p:nvSpPr>
        <p:spPr/>
        <p:txBody>
          <a:bodyPr>
            <a:normAutofit/>
          </a:bodyPr>
          <a:lstStyle/>
          <a:p>
            <a:r>
              <a:rPr lang="en-US" dirty="0" smtClean="0"/>
              <a:t>The user shall download the mobile application through play store. </a:t>
            </a:r>
          </a:p>
          <a:p>
            <a:r>
              <a:rPr lang="en-US" dirty="0" smtClean="0"/>
              <a:t>The system shall display sign up form which takes Gmail id and password and sect as input. 	</a:t>
            </a:r>
          </a:p>
          <a:p>
            <a:r>
              <a:rPr lang="en-US" dirty="0" smtClean="0"/>
              <a:t>The system shall verify that user’s provided account exist at Gmail server. 	</a:t>
            </a:r>
          </a:p>
          <a:p>
            <a:r>
              <a:rPr lang="en-US" dirty="0" smtClean="0"/>
              <a:t>The system shall display a warning message “Email id is not exist” with an option “re enter email id”. 	</a:t>
            </a:r>
          </a:p>
          <a:p>
            <a:r>
              <a:rPr lang="en-US" dirty="0" smtClean="0"/>
              <a:t>The system shall display a confirmation message to give feedback that “user is successfully registered”. </a:t>
            </a:r>
          </a:p>
          <a:p>
            <a:pPr>
              <a:buNone/>
            </a:pPr>
            <a:r>
              <a:rPr lang="en-US" dirty="0" smtClean="0"/>
              <a:t>	</a:t>
            </a:r>
          </a:p>
          <a:p>
            <a:endParaRPr lang="en-US" dirty="0" smtClean="0"/>
          </a:p>
          <a:p>
            <a:endParaRPr lang="en-US" dirty="0"/>
          </a:p>
        </p:txBody>
      </p:sp>
    </p:spTree>
    <p:extLst>
      <p:ext uri="{BB962C8B-B14F-4D97-AF65-F5344CB8AC3E}">
        <p14:creationId xmlns:p14="http://schemas.microsoft.com/office/powerpoint/2010/main" xmlns="" val="34399049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Characteristics of a good SRS</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16</a:t>
            </a:fld>
            <a:endParaRPr lang="en-US" dirty="0"/>
          </a:p>
        </p:txBody>
      </p:sp>
      <p:sp>
        <p:nvSpPr>
          <p:cNvPr id="4" name="Content Placeholder 3"/>
          <p:cNvSpPr>
            <a:spLocks noGrp="1"/>
          </p:cNvSpPr>
          <p:nvPr>
            <p:ph sz="quarter" idx="1"/>
          </p:nvPr>
        </p:nvSpPr>
        <p:spPr/>
        <p:txBody>
          <a:bodyPr/>
          <a:lstStyle/>
          <a:p>
            <a:r>
              <a:rPr lang="en-US" dirty="0" smtClean="0"/>
              <a:t>Correct</a:t>
            </a:r>
          </a:p>
          <a:p>
            <a:r>
              <a:rPr lang="en-US" dirty="0" smtClean="0"/>
              <a:t>Unambiguous</a:t>
            </a:r>
          </a:p>
          <a:p>
            <a:r>
              <a:rPr lang="en-US" dirty="0" smtClean="0"/>
              <a:t>Complete</a:t>
            </a:r>
          </a:p>
          <a:p>
            <a:r>
              <a:rPr lang="en-US" dirty="0" smtClean="0"/>
              <a:t>Consistent</a:t>
            </a:r>
          </a:p>
          <a:p>
            <a:r>
              <a:rPr lang="en-US" dirty="0" smtClean="0"/>
              <a:t>Ranked for importance and/or stability</a:t>
            </a:r>
          </a:p>
          <a:p>
            <a:r>
              <a:rPr lang="en-US" dirty="0" smtClean="0"/>
              <a:t>Verifiable</a:t>
            </a:r>
          </a:p>
          <a:p>
            <a:r>
              <a:rPr lang="en-US" dirty="0" smtClean="0"/>
              <a:t>Modifiable</a:t>
            </a:r>
          </a:p>
          <a:p>
            <a:r>
              <a:rPr lang="en-US" dirty="0" smtClean="0"/>
              <a:t>Traceable</a:t>
            </a:r>
          </a:p>
          <a:p>
            <a:endParaRPr lang="en-US" dirty="0"/>
          </a:p>
        </p:txBody>
      </p:sp>
    </p:spTree>
    <p:extLst>
      <p:ext uri="{BB962C8B-B14F-4D97-AF65-F5344CB8AC3E}">
        <p14:creationId xmlns:p14="http://schemas.microsoft.com/office/powerpoint/2010/main" xmlns="" val="9924440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Correct</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17</a:t>
            </a:fld>
            <a:endParaRPr lang="en-US" dirty="0"/>
          </a:p>
        </p:txBody>
      </p:sp>
      <p:sp>
        <p:nvSpPr>
          <p:cNvPr id="4" name="Content Placeholder 3"/>
          <p:cNvSpPr>
            <a:spLocks noGrp="1"/>
          </p:cNvSpPr>
          <p:nvPr>
            <p:ph sz="quarter" idx="1"/>
          </p:nvPr>
        </p:nvSpPr>
        <p:spPr/>
        <p:txBody>
          <a:bodyPr/>
          <a:lstStyle/>
          <a:p>
            <a:r>
              <a:rPr lang="en-US" dirty="0" smtClean="0"/>
              <a:t>An SRS is correct if, and only if, every requirement stated therein is one that the software shall meet. </a:t>
            </a:r>
          </a:p>
          <a:p>
            <a:r>
              <a:rPr lang="en-US" dirty="0" smtClean="0"/>
              <a:t>There is no tool or procedure that ensures correctness. </a:t>
            </a:r>
          </a:p>
          <a:p>
            <a:r>
              <a:rPr lang="en-US" dirty="0" smtClean="0"/>
              <a:t>The SRS should be compared with any applicable superior specification, such as</a:t>
            </a:r>
          </a:p>
          <a:p>
            <a:pPr lvl="1"/>
            <a:r>
              <a:rPr lang="en-US" dirty="0" smtClean="0"/>
              <a:t>A system requirements specification, with other project documentation, and with other applicable standards, to ensure that it agrees. </a:t>
            </a:r>
          </a:p>
          <a:p>
            <a:pPr lvl="1"/>
            <a:r>
              <a:rPr lang="en-US" dirty="0" smtClean="0"/>
              <a:t>Alternatively the customer or user can determine if the SRS correctly reflects the actual needs. </a:t>
            </a:r>
          </a:p>
          <a:p>
            <a:pPr lvl="1"/>
            <a:r>
              <a:rPr lang="en-US" dirty="0" smtClean="0"/>
              <a:t>Traceability makes this procedure easier and less prone to error.</a:t>
            </a:r>
          </a:p>
          <a:p>
            <a:endParaRPr lang="en-US" dirty="0"/>
          </a:p>
        </p:txBody>
      </p:sp>
    </p:spTree>
    <p:extLst>
      <p:ext uri="{BB962C8B-B14F-4D97-AF65-F5344CB8AC3E}">
        <p14:creationId xmlns:p14="http://schemas.microsoft.com/office/powerpoint/2010/main" xmlns="" val="9938074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Unambiguous</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18</a:t>
            </a:fld>
            <a:endParaRPr lang="en-US" dirty="0"/>
          </a:p>
        </p:txBody>
      </p:sp>
      <p:sp>
        <p:nvSpPr>
          <p:cNvPr id="4" name="Content Placeholder 3"/>
          <p:cNvSpPr>
            <a:spLocks noGrp="1"/>
          </p:cNvSpPr>
          <p:nvPr>
            <p:ph sz="quarter" idx="1"/>
          </p:nvPr>
        </p:nvSpPr>
        <p:spPr/>
        <p:txBody>
          <a:bodyPr>
            <a:normAutofit fontScale="92500" lnSpcReduction="10000"/>
          </a:bodyPr>
          <a:lstStyle/>
          <a:p>
            <a:pPr algn="just"/>
            <a:r>
              <a:rPr lang="en-US" dirty="0" smtClean="0"/>
              <a:t>An SRS is unambiguous if, and only if, every requirement stated therein has only one interpretation. </a:t>
            </a:r>
          </a:p>
          <a:p>
            <a:pPr algn="just"/>
            <a:r>
              <a:rPr lang="en-US" dirty="0" smtClean="0"/>
              <a:t>As a minimum, this requires that each characteristic of the final product be described using a single unique term. </a:t>
            </a:r>
          </a:p>
          <a:p>
            <a:pPr algn="just"/>
            <a:r>
              <a:rPr lang="en-US" dirty="0" smtClean="0"/>
              <a:t>The SRS should be unambiguous both to those who create it and to those who use it. </a:t>
            </a:r>
          </a:p>
          <a:p>
            <a:pPr lvl="1" algn="just"/>
            <a:r>
              <a:rPr lang="en-US" dirty="0" smtClean="0"/>
              <a:t>However, these groups often do not have the same background and therefore do not tend to describe software requirements the same way.</a:t>
            </a:r>
          </a:p>
          <a:p>
            <a:pPr algn="just">
              <a:buNone/>
            </a:pPr>
            <a:r>
              <a:rPr lang="en-US" b="1" dirty="0" smtClean="0"/>
              <a:t>How to avoid ambiguity</a:t>
            </a:r>
          </a:p>
          <a:p>
            <a:pPr lvl="1" algn="just"/>
            <a:r>
              <a:rPr lang="en-US" dirty="0" smtClean="0"/>
              <a:t>Natural language pitfalls</a:t>
            </a:r>
          </a:p>
          <a:p>
            <a:pPr lvl="1" algn="just"/>
            <a:r>
              <a:rPr lang="en-US" dirty="0" smtClean="0"/>
              <a:t>Requirements specification languages</a:t>
            </a:r>
          </a:p>
          <a:p>
            <a:pPr lvl="1" algn="just"/>
            <a:r>
              <a:rPr lang="en-US" dirty="0" smtClean="0"/>
              <a:t>Representation tools</a:t>
            </a:r>
          </a:p>
          <a:p>
            <a:pPr algn="just"/>
            <a:endParaRPr lang="en-US" b="1" i="1" dirty="0" smtClean="0"/>
          </a:p>
          <a:p>
            <a:pPr algn="just"/>
            <a:endParaRPr lang="en-US" b="1" dirty="0"/>
          </a:p>
        </p:txBody>
      </p:sp>
    </p:spTree>
    <p:extLst>
      <p:ext uri="{BB962C8B-B14F-4D97-AF65-F5344CB8AC3E}">
        <p14:creationId xmlns:p14="http://schemas.microsoft.com/office/powerpoint/2010/main" xmlns="" val="5713708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Complete</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19</a:t>
            </a:fld>
            <a:endParaRPr lang="en-US" dirty="0"/>
          </a:p>
        </p:txBody>
      </p:sp>
      <p:sp>
        <p:nvSpPr>
          <p:cNvPr id="4" name="Content Placeholder 3"/>
          <p:cNvSpPr>
            <a:spLocks noGrp="1"/>
          </p:cNvSpPr>
          <p:nvPr>
            <p:ph sz="quarter" idx="1"/>
          </p:nvPr>
        </p:nvSpPr>
        <p:spPr/>
        <p:txBody>
          <a:bodyPr>
            <a:normAutofit fontScale="92500"/>
          </a:bodyPr>
          <a:lstStyle/>
          <a:p>
            <a:r>
              <a:rPr lang="en-US" dirty="0" smtClean="0"/>
              <a:t>An SRS is complete if, and only if, it includes the following elements:</a:t>
            </a:r>
          </a:p>
          <a:p>
            <a:pPr lvl="0"/>
            <a:r>
              <a:rPr lang="en-US" dirty="0" smtClean="0"/>
              <a:t>All significant requirements, whether relating to functionality, performance, design constraints, attributes, or external interfaces. </a:t>
            </a:r>
          </a:p>
          <a:p>
            <a:pPr lvl="0"/>
            <a:r>
              <a:rPr lang="en-US" dirty="0" smtClean="0"/>
              <a:t>Definition of the responses of the software to all realizable classes of input data in all realizable classes of situations. </a:t>
            </a:r>
          </a:p>
          <a:p>
            <a:pPr lvl="0"/>
            <a:r>
              <a:rPr lang="en-US" dirty="0" smtClean="0">
                <a:solidFill>
                  <a:srgbClr val="FF0000"/>
                </a:solidFill>
              </a:rPr>
              <a:t>Note that it is important to specify the responses to both valid and invalid input values.</a:t>
            </a:r>
          </a:p>
          <a:p>
            <a:pPr lvl="0"/>
            <a:r>
              <a:rPr lang="en-US" dirty="0" smtClean="0"/>
              <a:t>Full labels and references to all figure, tables, and diagrams in the SRS and definition of all terms and units of measure.</a:t>
            </a:r>
            <a:endParaRPr lang="en-US" dirty="0"/>
          </a:p>
        </p:txBody>
      </p:sp>
    </p:spTree>
    <p:extLst>
      <p:ext uri="{BB962C8B-B14F-4D97-AF65-F5344CB8AC3E}">
        <p14:creationId xmlns:p14="http://schemas.microsoft.com/office/powerpoint/2010/main" xmlns="" val="10248182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Consistent</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20</a:t>
            </a:fld>
            <a:endParaRPr lang="en-US" dirty="0"/>
          </a:p>
        </p:txBody>
      </p:sp>
      <p:sp>
        <p:nvSpPr>
          <p:cNvPr id="4" name="Content Placeholder 3"/>
          <p:cNvSpPr>
            <a:spLocks noGrp="1"/>
          </p:cNvSpPr>
          <p:nvPr>
            <p:ph sz="quarter" idx="1"/>
          </p:nvPr>
        </p:nvSpPr>
        <p:spPr/>
        <p:txBody>
          <a:bodyPr>
            <a:normAutofit fontScale="70000" lnSpcReduction="20000"/>
          </a:bodyPr>
          <a:lstStyle/>
          <a:p>
            <a:r>
              <a:rPr lang="en-US" dirty="0" smtClean="0"/>
              <a:t>An SRS is consistent if, and only if, no subset of individual requirements described in it conflict.</a:t>
            </a:r>
          </a:p>
          <a:p>
            <a:r>
              <a:rPr lang="en-US" dirty="0" smtClean="0"/>
              <a:t>The three types of likely conflicts in an SRS are as follows:</a:t>
            </a:r>
          </a:p>
          <a:p>
            <a:pPr lvl="0"/>
            <a:r>
              <a:rPr lang="en-US" dirty="0" smtClean="0"/>
              <a:t>The specified characteristics of real-world objects may conflict. For example,</a:t>
            </a:r>
          </a:p>
          <a:p>
            <a:pPr lvl="1"/>
            <a:r>
              <a:rPr lang="en-US" dirty="0" smtClean="0"/>
              <a:t>The </a:t>
            </a:r>
            <a:r>
              <a:rPr lang="en-US" dirty="0" smtClean="0"/>
              <a:t>format of an output report may be described in one requirement as tabular but in another as textual.</a:t>
            </a:r>
          </a:p>
          <a:p>
            <a:pPr lvl="1"/>
            <a:r>
              <a:rPr lang="en-US" dirty="0" smtClean="0"/>
              <a:t>One </a:t>
            </a:r>
            <a:r>
              <a:rPr lang="en-US" dirty="0" smtClean="0"/>
              <a:t>requirement may state that all lights shall be green while another may state that all lights shall be blue.</a:t>
            </a:r>
          </a:p>
          <a:p>
            <a:pPr lvl="1">
              <a:buNone/>
            </a:pPr>
            <a:r>
              <a:rPr lang="en-US" dirty="0" smtClean="0"/>
              <a:t>There may be logical or temporal conflict between two specified actions. For example,</a:t>
            </a:r>
          </a:p>
          <a:p>
            <a:pPr lvl="1"/>
            <a:r>
              <a:rPr lang="en-US" dirty="0" smtClean="0"/>
              <a:t>One </a:t>
            </a:r>
            <a:r>
              <a:rPr lang="en-US" dirty="0" smtClean="0"/>
              <a:t>requirement may specify that the program will add two inputs and another may specify that the program will multiply them.</a:t>
            </a:r>
          </a:p>
          <a:p>
            <a:pPr lvl="1"/>
            <a:r>
              <a:rPr lang="en-US" dirty="0" smtClean="0"/>
              <a:t>One </a:t>
            </a:r>
            <a:r>
              <a:rPr lang="en-US" dirty="0" smtClean="0"/>
              <a:t>requirement may state that “A” must always follow “B,” while another may require that “A and B” occur simultaneously.</a:t>
            </a:r>
          </a:p>
          <a:p>
            <a:pPr lvl="0"/>
            <a:r>
              <a:rPr lang="en-US" dirty="0" smtClean="0"/>
              <a:t>Two or more requirements may describe the same real-world object but use different terms for that object. For example, a program’s request for a user input may be called a “prompt” in one requirement and a “cue” in another. The use of standard terminology and definitions promotes consistency.</a:t>
            </a:r>
          </a:p>
          <a:p>
            <a:endParaRPr lang="en-US" dirty="0"/>
          </a:p>
        </p:txBody>
      </p:sp>
    </p:spTree>
    <p:extLst>
      <p:ext uri="{BB962C8B-B14F-4D97-AF65-F5344CB8AC3E}">
        <p14:creationId xmlns:p14="http://schemas.microsoft.com/office/powerpoint/2010/main" xmlns="" val="33101016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Verifiable</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21</a:t>
            </a:fld>
            <a:endParaRPr lang="en-US" dirty="0"/>
          </a:p>
        </p:txBody>
      </p:sp>
      <p:sp>
        <p:nvSpPr>
          <p:cNvPr id="4" name="Content Placeholder 3"/>
          <p:cNvSpPr>
            <a:spLocks noGrp="1"/>
          </p:cNvSpPr>
          <p:nvPr>
            <p:ph sz="quarter" idx="1"/>
          </p:nvPr>
        </p:nvSpPr>
        <p:spPr/>
        <p:txBody>
          <a:bodyPr>
            <a:normAutofit fontScale="92500" lnSpcReduction="20000"/>
          </a:bodyPr>
          <a:lstStyle/>
          <a:p>
            <a:r>
              <a:rPr lang="en-US" dirty="0" smtClean="0"/>
              <a:t>An SRS is verifiable if, and only if, every requirement stated therein is verifiable. </a:t>
            </a:r>
          </a:p>
          <a:p>
            <a:r>
              <a:rPr lang="en-US" dirty="0" smtClean="0"/>
              <a:t>A requirement is verifiable if, and only if, there exists some finite cost-effective process with which a person or machine can check that the software product meets the requirement. </a:t>
            </a:r>
          </a:p>
          <a:p>
            <a:r>
              <a:rPr lang="en-US" dirty="0" smtClean="0"/>
              <a:t>In general any ambiguous requirement is not verifiable.</a:t>
            </a:r>
          </a:p>
          <a:p>
            <a:r>
              <a:rPr lang="en-US" dirty="0" smtClean="0"/>
              <a:t>Non verifiable requirements include statements such as “works well,” ”good human interface,” and “shall usually happen.” </a:t>
            </a:r>
          </a:p>
          <a:p>
            <a:r>
              <a:rPr lang="en-US" dirty="0" smtClean="0"/>
              <a:t>These requirements cannot be verified because it is impossible to define the terms “good,” “well,” or “usually.” The statement that “the program shall never enter an infinite loop” is non-verifiable because the testing of this quality is theoretically impossible.</a:t>
            </a:r>
          </a:p>
          <a:p>
            <a:endParaRPr lang="en-US" dirty="0"/>
          </a:p>
        </p:txBody>
      </p:sp>
    </p:spTree>
    <p:extLst>
      <p:ext uri="{BB962C8B-B14F-4D97-AF65-F5344CB8AC3E}">
        <p14:creationId xmlns:p14="http://schemas.microsoft.com/office/powerpoint/2010/main" xmlns="" val="3042582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22</a:t>
            </a:fld>
            <a:endParaRPr lang="en-US" dirty="0"/>
          </a:p>
        </p:txBody>
      </p:sp>
      <p:sp>
        <p:nvSpPr>
          <p:cNvPr id="4" name="Content Placeholder 3"/>
          <p:cNvSpPr>
            <a:spLocks noGrp="1"/>
          </p:cNvSpPr>
          <p:nvPr>
            <p:ph sz="quarter" idx="1"/>
          </p:nvPr>
        </p:nvSpPr>
        <p:spPr/>
        <p:txBody>
          <a:bodyPr/>
          <a:lstStyle/>
          <a:p>
            <a:r>
              <a:rPr lang="en-US" dirty="0" smtClean="0"/>
              <a:t>Modifiable</a:t>
            </a:r>
          </a:p>
          <a:p>
            <a:r>
              <a:rPr lang="en-US" dirty="0" smtClean="0"/>
              <a:t>Stable</a:t>
            </a:r>
          </a:p>
          <a:p>
            <a:r>
              <a:rPr lang="en-US" dirty="0" smtClean="0"/>
              <a:t>Traceable </a:t>
            </a:r>
            <a:endParaRPr lang="en-US" dirty="0"/>
          </a:p>
        </p:txBody>
      </p:sp>
    </p:spTree>
    <p:extLst>
      <p:ext uri="{BB962C8B-B14F-4D97-AF65-F5344CB8AC3E}">
        <p14:creationId xmlns:p14="http://schemas.microsoft.com/office/powerpoint/2010/main" xmlns="" val="16971039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Slide Number Placeholder 2"/>
          <p:cNvSpPr>
            <a:spLocks noGrp="1"/>
          </p:cNvSpPr>
          <p:nvPr>
            <p:ph type="sldNum" sz="quarter" idx="12"/>
          </p:nvPr>
        </p:nvSpPr>
        <p:spPr/>
        <p:txBody>
          <a:bodyPr/>
          <a:lstStyle/>
          <a:p>
            <a:fld id="{95E664E9-BB0A-4932-9D77-E0DDE5779A37}" type="slidenum">
              <a:rPr lang="en-US" smtClean="0"/>
              <a:pPr/>
              <a:t>23</a:t>
            </a:fld>
            <a:endParaRPr lang="en-US" dirty="0"/>
          </a:p>
        </p:txBody>
      </p:sp>
      <p:sp>
        <p:nvSpPr>
          <p:cNvPr id="4" name="Content Placeholder 3"/>
          <p:cNvSpPr>
            <a:spLocks noGrp="1"/>
          </p:cNvSpPr>
          <p:nvPr>
            <p:ph sz="quarter" idx="1"/>
          </p:nvPr>
        </p:nvSpPr>
        <p:spPr/>
        <p:txBody>
          <a:bodyPr/>
          <a:lstStyle/>
          <a:p>
            <a:r>
              <a:rPr lang="en-US" dirty="0" smtClean="0"/>
              <a:t>Negotiation process</a:t>
            </a:r>
          </a:p>
          <a:p>
            <a:r>
              <a:rPr lang="en-US" dirty="0" smtClean="0"/>
              <a:t>Specification process</a:t>
            </a:r>
          </a:p>
          <a:p>
            <a:pPr lvl="1"/>
            <a:r>
              <a:rPr lang="en-US" dirty="0" smtClean="0"/>
              <a:t>Requirements</a:t>
            </a:r>
          </a:p>
          <a:p>
            <a:pPr lvl="1"/>
            <a:r>
              <a:rPr lang="en-US" dirty="0" smtClean="0"/>
              <a:t>Types of requirements</a:t>
            </a:r>
          </a:p>
          <a:p>
            <a:pPr lvl="1"/>
            <a:r>
              <a:rPr lang="en-US" dirty="0" smtClean="0"/>
              <a:t>Users of requirements</a:t>
            </a:r>
          </a:p>
          <a:p>
            <a:pPr lvl="1"/>
            <a:r>
              <a:rPr lang="en-US" dirty="0" smtClean="0"/>
              <a:t>Deriving requirements from a use case</a:t>
            </a:r>
          </a:p>
          <a:p>
            <a:pPr lvl="1"/>
            <a:r>
              <a:rPr lang="en-US" dirty="0" smtClean="0"/>
              <a:t>Characteristics of a good SRS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2567</TotalTime>
  <Words>1394</Words>
  <Application>Microsoft Office PowerPoint</Application>
  <PresentationFormat>On-screen Show (4:3)</PresentationFormat>
  <Paragraphs>188</Paragraphs>
  <Slides>23</Slides>
  <Notes>0</Notes>
  <HiddenSlides>0</HiddenSlides>
  <MMClips>0</MMClip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Origin</vt:lpstr>
      <vt:lpstr>2_Origin</vt:lpstr>
      <vt:lpstr>1_Origin</vt:lpstr>
      <vt:lpstr>Negotiation and Specification Process</vt:lpstr>
      <vt:lpstr>Recap</vt:lpstr>
      <vt:lpstr>Today’s lecture</vt:lpstr>
      <vt:lpstr>Negotiation</vt:lpstr>
      <vt:lpstr>Requirements</vt:lpstr>
      <vt:lpstr>Requirements (Cont..)</vt:lpstr>
      <vt:lpstr>Requirements (Cont…)</vt:lpstr>
      <vt:lpstr>Functional Requirements</vt:lpstr>
      <vt:lpstr>How detailed requirements should be?</vt:lpstr>
      <vt:lpstr>Types of requirement</vt:lpstr>
      <vt:lpstr>User and system requirements</vt:lpstr>
      <vt:lpstr>Readers of different types of requirements specification</vt:lpstr>
      <vt:lpstr>Deriving Requirements from use case(s)</vt:lpstr>
      <vt:lpstr>Example Use Case</vt:lpstr>
      <vt:lpstr>Possible Functional Requirements</vt:lpstr>
      <vt:lpstr>Characteristics of a good SRS</vt:lpstr>
      <vt:lpstr>Correct</vt:lpstr>
      <vt:lpstr>Unambiguous</vt:lpstr>
      <vt:lpstr>Complete</vt:lpstr>
      <vt:lpstr>Consistent</vt:lpstr>
      <vt:lpstr>Verifiable</vt:lpstr>
      <vt:lpstr>Slide 22</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110</cp:revision>
  <dcterms:created xsi:type="dcterms:W3CDTF">2012-09-05T05:27:50Z</dcterms:created>
  <dcterms:modified xsi:type="dcterms:W3CDTF">2014-12-17T06:34:56Z</dcterms:modified>
</cp:coreProperties>
</file>