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ink/ink4.xml" ContentType="application/inkml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ink/ink2.xml" ContentType="application/inkml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5.xml" ContentType="application/inkml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ink/ink1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14"/>
  </p:notesMasterIdLst>
  <p:sldIdLst>
    <p:sldId id="258" r:id="rId4"/>
    <p:sldId id="392" r:id="rId5"/>
    <p:sldId id="359" r:id="rId6"/>
    <p:sldId id="361" r:id="rId7"/>
    <p:sldId id="362" r:id="rId8"/>
    <p:sldId id="363" r:id="rId9"/>
    <p:sldId id="364" r:id="rId10"/>
    <p:sldId id="365" r:id="rId11"/>
    <p:sldId id="398" r:id="rId12"/>
    <p:sldId id="35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04:26.912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0 0 14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13:48.794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0 0 18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18:03.541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1345 907 20,'-8'-4'2</inkml:trace>
  <inkml:trace contextRef="#ctx0" brushRef="#br0" timeOffset="116">60 442 17,'-6'-3'3,"-8"1"-1,-3-3-1,-6 1 0</inkml:trace>
  <inkml:trace contextRef="#ctx0" brushRef="#br0" timeOffset="8025">4559 0 16,'0'0'3,"0"0"-1,0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18:16.064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3-1 16,'0'0'2,"-3"3"0,3-3-1</inkml:trace>
  <inkml:trace contextRef="#ctx0" brushRef="#br0" timeOffset="71">70-1 14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8T06:18:19.332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859 3 16,'0'0'3,"0"0"-1,-2 0 0,2 0-1,0 0 1,0 0-1,0-1 0,-2 0 0,0 0 0</inkml:trace>
  <inkml:trace contextRef="#ctx0" brushRef="#br0" timeOffset="827">16 334 19,'-2'-2'3,"0"0"0,0 0 0,0-2-1,0 2-1,-2 0 0,2-1-1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09/12/2014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185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EAF1D1-100D-47BC-9C61-B6C9FD0B76E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cs typeface="Arial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92F86B-4529-43DE-AA17-215374CF797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cs typeface="Arial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C96F14-370C-431F-BEA6-DCC357AA802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cs typeface="Arial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B0EB7F-E5CD-4281-8C78-D7293356825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1FB388-5CF7-4658-8B95-4548B177448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cs typeface="Arial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451AB4-78DE-47FB-97A1-569E986A3C7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cs typeface="Arial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451AB4-78DE-47FB-97A1-569E986A3C7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>
              <a:cs typeface="Arial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Elicitation and Analysis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Software 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A5475-489B-48AA-AB49-7EFB4BE7BB59}" type="datetimeFigureOut">
              <a:rPr lang="en-US"/>
              <a:pPr>
                <a:defRPr/>
              </a:pPr>
              <a:t>09/12/2014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B6A44-D5CB-4431-B6D6-93F185633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118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96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customXml" Target="../ink/ink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customXml" Target="../ink/ink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notesSlide" Target="../notesSlides/notesSlide5.xml"/><Relationship Id="rId7" Type="http://schemas.openxmlformats.org/officeDocument/2006/relationships/customXml" Target="../ink/ink4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emf"/><Relationship Id="rId5" Type="http://schemas.openxmlformats.org/officeDocument/2006/relationships/customXml" Target="../ink/ink3.xml"/><Relationship Id="rId10" Type="http://schemas.openxmlformats.org/officeDocument/2006/relationships/image" Target="../media/image9.emf"/><Relationship Id="rId4" Type="http://schemas.openxmlformats.org/officeDocument/2006/relationships/image" Target="../media/image6.jpeg"/><Relationship Id="rId9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Elaboration Process</a:t>
            </a:r>
            <a:endParaRPr lang="en-US" i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19200" y="5124450"/>
            <a:ext cx="6858000" cy="533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 smtClean="0"/>
              <a:t>Lecture-16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Today’s lecture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Structure analysis</a:t>
            </a:r>
          </a:p>
          <a:p>
            <a:pPr lvl="1"/>
            <a:r>
              <a:rPr lang="en-US" altLang="en-US" dirty="0" smtClean="0"/>
              <a:t>Flow oriented 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22705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Flow-Oriented Modeling</a:t>
            </a:r>
          </a:p>
        </p:txBody>
      </p:sp>
    </p:spTree>
    <p:extLst>
      <p:ext uri="{BB962C8B-B14F-4D97-AF65-F5344CB8AC3E}">
        <p14:creationId xmlns:p14="http://schemas.microsoft.com/office/powerpoint/2010/main" xmlns="" val="338025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FD_Level_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1725" y="1371600"/>
            <a:ext cx="6934200" cy="45259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060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Data Flow Diagram</a:t>
            </a:r>
          </a:p>
        </p:txBody>
      </p:sp>
      <p:sp>
        <p:nvSpPr>
          <p:cNvPr id="2061" name="Rectangle 4"/>
          <p:cNvSpPr>
            <a:spLocks noChangeArrowheads="1"/>
          </p:cNvSpPr>
          <p:nvPr/>
        </p:nvSpPr>
        <p:spPr bwMode="blackWhite">
          <a:xfrm>
            <a:off x="1254125" y="6172200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Context-level DFD for </a:t>
            </a:r>
            <a:r>
              <a:rPr lang="en-US" sz="2400" i="1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2053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1826200" y="51557238"/>
              <a:ext cx="0" cy="0"/>
            </p14:xfrm>
          </p:contentPart>
        </mc:Choice>
        <mc:Fallback>
          <p:pic>
            <p:nvPicPr>
              <p:cNvPr id="2053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826200" y="51557238"/>
                <a:ext cx="0" cy="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2269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FD_Level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0"/>
            <a:ext cx="8382000" cy="65230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250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FD_Level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425" y="304800"/>
            <a:ext cx="8686800" cy="55578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4100" name="Rectangle 3"/>
          <p:cNvSpPr>
            <a:spLocks noChangeArrowheads="1"/>
          </p:cNvSpPr>
          <p:nvPr/>
        </p:nvSpPr>
        <p:spPr bwMode="blackWhite">
          <a:xfrm>
            <a:off x="639763" y="6096000"/>
            <a:ext cx="7858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Level 2 DFD that refines the monitor sensors process 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4098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049288" y="20354925"/>
              <a:ext cx="0" cy="0"/>
            </p14:xfrm>
          </p:contentPart>
        </mc:Choice>
        <mc:Fallback>
          <p:pic>
            <p:nvPicPr>
              <p:cNvPr id="4098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049288" y="20354925"/>
                <a:ext cx="0" cy="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84174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ontrol_Flow_Diagra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1143000"/>
            <a:ext cx="7848600" cy="4938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5128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Control Flow Diagram</a:t>
            </a:r>
          </a:p>
        </p:txBody>
      </p:sp>
      <p:sp>
        <p:nvSpPr>
          <p:cNvPr id="5129" name="Rectangle 4"/>
          <p:cNvSpPr>
            <a:spLocks noChangeArrowheads="1"/>
          </p:cNvSpPr>
          <p:nvPr/>
        </p:nvSpPr>
        <p:spPr bwMode="blackWhite">
          <a:xfrm>
            <a:off x="1223963" y="6186488"/>
            <a:ext cx="669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State diagram for </a:t>
            </a:r>
            <a:r>
              <a:rPr lang="en-US" sz="2800" i="1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5">
            <p14:nvContentPartPr>
              <p14:cNvPr id="512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305050" y="1557338"/>
              <a:ext cx="1641475" cy="327025"/>
            </p14:xfrm>
          </p:contentPart>
        </mc:Choice>
        <mc:Fallback>
          <p:pic>
            <p:nvPicPr>
              <p:cNvPr id="512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70" y="1554457"/>
                <a:ext cx="1647235" cy="3324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7">
            <p14:nvContentPartPr>
              <p14:cNvPr id="5125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290638" y="1897063"/>
              <a:ext cx="25400" cy="1587"/>
            </p14:xfrm>
          </p:contentPart>
        </mc:Choice>
        <mc:Fallback>
          <p:pic>
            <p:nvPicPr>
              <p:cNvPr id="5125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88134" y="1894286"/>
                <a:ext cx="30408" cy="7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="" Requires="p14">
          <p:contentPart p14:bwMode="auto" r:id="rId9">
            <p14:nvContentPartPr>
              <p14:cNvPr id="5126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13113" y="2116138"/>
              <a:ext cx="309562" cy="120650"/>
            </p14:xfrm>
          </p:contentPart>
        </mc:Choice>
        <mc:Fallback>
          <p:pic>
            <p:nvPicPr>
              <p:cNvPr id="5126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10233" y="2113257"/>
                <a:ext cx="314961" cy="1260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4672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Processing narrative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The </a:t>
            </a:r>
            <a:r>
              <a:rPr lang="en-US" sz="1800" dirty="0" err="1" smtClean="0">
                <a:latin typeface="Times New Roman" pitchFamily="18" charset="0"/>
              </a:rPr>
              <a:t>SafeHome</a:t>
            </a:r>
            <a:r>
              <a:rPr lang="en-US" sz="1800" dirty="0" smtClean="0">
                <a:latin typeface="Times New Roman" pitchFamily="18" charset="0"/>
              </a:rPr>
              <a:t> security function enables the homeowner to configure the security system when it is installed, monitors all sensors connected to the security system, and interacts with the homeowner through the Internet, a PC, or a control panel.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During installation, the </a:t>
            </a:r>
            <a:r>
              <a:rPr lang="en-US" sz="1800" dirty="0" err="1" smtClean="0">
                <a:latin typeface="Times New Roman" pitchFamily="18" charset="0"/>
              </a:rPr>
              <a:t>SafeHome</a:t>
            </a:r>
            <a:r>
              <a:rPr lang="en-US" sz="1800" dirty="0" smtClean="0">
                <a:latin typeface="Times New Roman" pitchFamily="18" charset="0"/>
              </a:rPr>
              <a:t> PC is used to program and configure the system. Each sensor is assigned a number and type, a master password is programmed for arming and disarming the system, and telephone number(s) are input for dialing when a sensor event occurs.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When a sensor event is recognized, the software invokes an audible alarm attached to the system. After a delay time that is specified by the homeowner during system configuration activities, the software dials a telephone number of a monitoring service, provides information about the location, reporting the nature of the event that has been detected. The telephone number will be redialed every 20 seconds until a telephone connection is obtained.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The homeowner receives security information via a control panel, the PC, or a browser, collectively called an interface. The interface displays prompting messages and system status information on the control panel, the PC, or the browser window. Homeowner interaction takes the following form…</a:t>
            </a:r>
          </a:p>
        </p:txBody>
      </p:sp>
    </p:spTree>
    <p:extLst>
      <p:ext uri="{BB962C8B-B14F-4D97-AF65-F5344CB8AC3E}">
        <p14:creationId xmlns:p14="http://schemas.microsoft.com/office/powerpoint/2010/main" xmlns="" val="256586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Processing narrative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The </a:t>
            </a:r>
            <a:r>
              <a:rPr lang="en-US" sz="1800" i="1" dirty="0" err="1" smtClean="0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  <a:r>
              <a:rPr lang="en-US" sz="1800" dirty="0" smtClean="0">
                <a:latin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enables</a:t>
            </a:r>
            <a:r>
              <a:rPr lang="en-US" sz="1800" dirty="0" smtClean="0">
                <a:latin typeface="Times New Roman" pitchFamily="18" charset="0"/>
              </a:rPr>
              <a:t> the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homeowner</a:t>
            </a:r>
            <a:r>
              <a:rPr lang="en-US" sz="1800" dirty="0" smtClean="0">
                <a:latin typeface="Times New Roman" pitchFamily="18" charset="0"/>
              </a:rPr>
              <a:t> to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800" dirty="0" smtClean="0">
                <a:latin typeface="Times New Roman" pitchFamily="18" charset="0"/>
              </a:rPr>
              <a:t> the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security system</a:t>
            </a:r>
            <a:r>
              <a:rPr lang="en-US" sz="1800" dirty="0" smtClean="0">
                <a:latin typeface="Times New Roman" pitchFamily="18" charset="0"/>
              </a:rPr>
              <a:t> when it is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installed</a:t>
            </a:r>
            <a:r>
              <a:rPr lang="en-US" sz="1800" dirty="0" smtClean="0">
                <a:latin typeface="Times New Roman" pitchFamily="18" charset="0"/>
              </a:rPr>
              <a:t>,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monitors</a:t>
            </a:r>
            <a:r>
              <a:rPr lang="en-US" sz="1800" dirty="0" smtClean="0">
                <a:latin typeface="Times New Roman" pitchFamily="18" charset="0"/>
              </a:rPr>
              <a:t> all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sensors</a:t>
            </a:r>
            <a:r>
              <a:rPr lang="en-US" sz="1800" dirty="0" smtClean="0">
                <a:latin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connected</a:t>
            </a:r>
            <a:r>
              <a:rPr lang="en-US" sz="1800" dirty="0" smtClean="0">
                <a:latin typeface="Times New Roman" pitchFamily="18" charset="0"/>
              </a:rPr>
              <a:t> to the security system, and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interacts</a:t>
            </a:r>
            <a:r>
              <a:rPr lang="en-US" sz="1800" dirty="0" smtClean="0">
                <a:latin typeface="Times New Roman" pitchFamily="18" charset="0"/>
              </a:rPr>
              <a:t> with the homeowner through the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Internet</a:t>
            </a:r>
            <a:r>
              <a:rPr lang="en-US" sz="1800" dirty="0" smtClean="0">
                <a:latin typeface="Times New Roman" pitchFamily="18" charset="0"/>
              </a:rPr>
              <a:t>,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PC</a:t>
            </a:r>
            <a:r>
              <a:rPr lang="en-US" sz="1800" dirty="0" smtClean="0">
                <a:latin typeface="Times New Roman" pitchFamily="18" charset="0"/>
              </a:rPr>
              <a:t>, or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control panel</a:t>
            </a:r>
            <a:r>
              <a:rPr lang="en-US" sz="1800" dirty="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During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installation</a:t>
            </a:r>
            <a:r>
              <a:rPr lang="en-US" sz="1800" dirty="0" smtClean="0">
                <a:latin typeface="Times New Roman" pitchFamily="18" charset="0"/>
              </a:rPr>
              <a:t>, the </a:t>
            </a:r>
            <a:r>
              <a:rPr lang="en-US" sz="1800" i="1" dirty="0" err="1" smtClean="0">
                <a:latin typeface="Times New Roman" pitchFamily="18" charset="0"/>
              </a:rPr>
              <a:t>SafeHome</a:t>
            </a:r>
            <a:r>
              <a:rPr lang="en-US" sz="1800" dirty="0" smtClean="0">
                <a:latin typeface="Times New Roman" pitchFamily="18" charset="0"/>
              </a:rPr>
              <a:t> PC is used to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program</a:t>
            </a:r>
            <a:r>
              <a:rPr lang="en-US" sz="1800" dirty="0" smtClean="0">
                <a:latin typeface="Times New Roman" pitchFamily="18" charset="0"/>
              </a:rPr>
              <a:t> and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800" dirty="0" smtClean="0">
                <a:latin typeface="Times New Roman" pitchFamily="18" charset="0"/>
              </a:rPr>
              <a:t> the system. Each sensor is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assigned</a:t>
            </a:r>
            <a:r>
              <a:rPr lang="en-US" sz="1800" dirty="0" smtClean="0">
                <a:latin typeface="Times New Roman" pitchFamily="18" charset="0"/>
              </a:rPr>
              <a:t>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number</a:t>
            </a:r>
            <a:r>
              <a:rPr lang="en-US" sz="1800" dirty="0" smtClean="0">
                <a:latin typeface="Times New Roman" pitchFamily="18" charset="0"/>
              </a:rPr>
              <a:t> and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type</a:t>
            </a:r>
            <a:r>
              <a:rPr lang="en-US" sz="1800" dirty="0" smtClean="0">
                <a:latin typeface="Times New Roman" pitchFamily="18" charset="0"/>
              </a:rPr>
              <a:t>,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master password</a:t>
            </a:r>
            <a:r>
              <a:rPr lang="en-US" sz="1800" dirty="0" smtClean="0">
                <a:latin typeface="Times New Roman" pitchFamily="18" charset="0"/>
              </a:rPr>
              <a:t> is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programmed</a:t>
            </a:r>
            <a:r>
              <a:rPr lang="en-US" sz="1800" dirty="0" smtClean="0">
                <a:latin typeface="Times New Roman" pitchFamily="18" charset="0"/>
              </a:rPr>
              <a:t> for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arming</a:t>
            </a:r>
            <a:r>
              <a:rPr lang="en-US" sz="1800" dirty="0" smtClean="0">
                <a:latin typeface="Times New Roman" pitchFamily="18" charset="0"/>
              </a:rPr>
              <a:t> and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disarming</a:t>
            </a:r>
            <a:r>
              <a:rPr lang="en-US" sz="1800" dirty="0" smtClean="0">
                <a:latin typeface="Times New Roman" pitchFamily="18" charset="0"/>
              </a:rPr>
              <a:t> the system, and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telephone number(s)</a:t>
            </a:r>
            <a:r>
              <a:rPr lang="en-US" sz="1800" dirty="0" smtClean="0">
                <a:latin typeface="Times New Roman" pitchFamily="18" charset="0"/>
              </a:rPr>
              <a:t> are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input</a:t>
            </a:r>
            <a:r>
              <a:rPr lang="en-US" sz="1800" dirty="0" smtClean="0">
                <a:latin typeface="Times New Roman" pitchFamily="18" charset="0"/>
              </a:rPr>
              <a:t> for dialing when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sensor event</a:t>
            </a:r>
            <a:r>
              <a:rPr lang="en-US" sz="1800" dirty="0" smtClean="0">
                <a:latin typeface="Times New Roman" pitchFamily="18" charset="0"/>
              </a:rPr>
              <a:t> occurs.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When a sensor event is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recognized</a:t>
            </a:r>
            <a:r>
              <a:rPr lang="en-US" sz="1800" dirty="0" smtClean="0">
                <a:latin typeface="Times New Roman" pitchFamily="18" charset="0"/>
              </a:rPr>
              <a:t>, the software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invokes</a:t>
            </a:r>
            <a:r>
              <a:rPr lang="en-US" sz="1800" dirty="0" smtClean="0">
                <a:latin typeface="Times New Roman" pitchFamily="18" charset="0"/>
              </a:rPr>
              <a:t> an audible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alarm</a:t>
            </a:r>
            <a:r>
              <a:rPr lang="en-US" sz="1800" dirty="0" smtClean="0">
                <a:latin typeface="Times New Roman" pitchFamily="18" charset="0"/>
              </a:rPr>
              <a:t> attached to the system. After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delay time</a:t>
            </a:r>
            <a:r>
              <a:rPr lang="en-US" sz="1800" dirty="0" smtClean="0">
                <a:latin typeface="Times New Roman" pitchFamily="18" charset="0"/>
              </a:rPr>
              <a:t> that is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specified</a:t>
            </a:r>
            <a:r>
              <a:rPr lang="en-US" sz="1800" dirty="0" smtClean="0">
                <a:latin typeface="Times New Roman" pitchFamily="18" charset="0"/>
              </a:rPr>
              <a:t> by the homeowner during system configuration activities, the software </a:t>
            </a:r>
            <a:r>
              <a:rPr lang="en-US" sz="1800" i="1" dirty="0" smtClean="0">
                <a:latin typeface="Times New Roman" pitchFamily="18" charset="0"/>
              </a:rPr>
              <a:t>dials</a:t>
            </a:r>
            <a:r>
              <a:rPr lang="en-US" sz="1800" dirty="0" smtClean="0">
                <a:latin typeface="Times New Roman" pitchFamily="18" charset="0"/>
              </a:rPr>
              <a:t> a telephone number of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monitoring service</a:t>
            </a:r>
            <a:r>
              <a:rPr lang="en-US" sz="1800" dirty="0" smtClean="0">
                <a:latin typeface="Times New Roman" pitchFamily="18" charset="0"/>
              </a:rPr>
              <a:t>,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provides</a:t>
            </a:r>
            <a:r>
              <a:rPr lang="en-US" sz="1800" dirty="0" smtClean="0">
                <a:latin typeface="Times New Roman" pitchFamily="18" charset="0"/>
              </a:rPr>
              <a:t> information about the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location</a:t>
            </a:r>
            <a:r>
              <a:rPr lang="en-US" sz="1800" dirty="0" smtClean="0">
                <a:latin typeface="Times New Roman" pitchFamily="18" charset="0"/>
              </a:rPr>
              <a:t>,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reporting</a:t>
            </a:r>
            <a:r>
              <a:rPr lang="en-US" sz="1800" dirty="0" smtClean="0">
                <a:latin typeface="Times New Roman" pitchFamily="18" charset="0"/>
              </a:rPr>
              <a:t> the nature of the event that has been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detected</a:t>
            </a:r>
            <a:r>
              <a:rPr lang="en-US" sz="1800" dirty="0" smtClean="0">
                <a:latin typeface="Times New Roman" pitchFamily="18" charset="0"/>
              </a:rPr>
              <a:t>. The telephone number will be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redialed</a:t>
            </a:r>
            <a:r>
              <a:rPr lang="en-US" sz="1800" dirty="0" smtClean="0">
                <a:latin typeface="Times New Roman" pitchFamily="18" charset="0"/>
              </a:rPr>
              <a:t> every 20 seconds until a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telephone connection</a:t>
            </a:r>
            <a:r>
              <a:rPr lang="en-US" sz="1800" dirty="0" smtClean="0">
                <a:latin typeface="Times New Roman" pitchFamily="18" charset="0"/>
              </a:rPr>
              <a:t> is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obtained</a:t>
            </a:r>
            <a:r>
              <a:rPr lang="en-US" sz="1800" dirty="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800" dirty="0" smtClean="0">
                <a:latin typeface="Times New Roman" pitchFamily="18" charset="0"/>
              </a:rPr>
              <a:t>The homeowner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receives</a:t>
            </a:r>
            <a:r>
              <a:rPr lang="en-US" sz="1800" dirty="0" smtClean="0">
                <a:latin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security information</a:t>
            </a:r>
            <a:r>
              <a:rPr lang="en-US" sz="1800" dirty="0" smtClean="0">
                <a:latin typeface="Times New Roman" pitchFamily="18" charset="0"/>
              </a:rPr>
              <a:t> via a control panel, the PC, or a browser, collectively called an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interface</a:t>
            </a:r>
            <a:r>
              <a:rPr lang="en-US" sz="1800" dirty="0" smtClean="0">
                <a:latin typeface="Times New Roman" pitchFamily="18" charset="0"/>
              </a:rPr>
              <a:t>. The interface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displays</a:t>
            </a:r>
            <a:r>
              <a:rPr lang="en-US" sz="1800" dirty="0" smtClean="0">
                <a:latin typeface="Times New Roman" pitchFamily="18" charset="0"/>
              </a:rPr>
              <a:t> prompting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messages</a:t>
            </a:r>
            <a:r>
              <a:rPr lang="en-US" sz="1800" dirty="0" smtClean="0">
                <a:latin typeface="Times New Roman" pitchFamily="18" charset="0"/>
              </a:rPr>
              <a:t> and system </a:t>
            </a:r>
            <a:r>
              <a:rPr lang="en-US" sz="1800" dirty="0" smtClean="0">
                <a:solidFill>
                  <a:schemeClr val="tx2"/>
                </a:solidFill>
                <a:latin typeface="Times New Roman" pitchFamily="18" charset="0"/>
              </a:rPr>
              <a:t>status information</a:t>
            </a:r>
            <a:r>
              <a:rPr lang="en-US" sz="1800" dirty="0" smtClean="0">
                <a:latin typeface="Times New Roman" pitchFamily="18" charset="0"/>
              </a:rPr>
              <a:t> on the control panel, the PC, or the browser window. Homeowner interaction takes the following form…</a:t>
            </a:r>
          </a:p>
        </p:txBody>
      </p:sp>
    </p:spTree>
    <p:extLst>
      <p:ext uri="{BB962C8B-B14F-4D97-AF65-F5344CB8AC3E}">
        <p14:creationId xmlns:p14="http://schemas.microsoft.com/office/powerpoint/2010/main" xmlns="" val="62267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61442" name="Rectangle 3"/>
          <p:cNvSpPr txBox="1">
            <a:spLocks noChangeArrowheads="1"/>
          </p:cNvSpPr>
          <p:nvPr/>
        </p:nvSpPr>
        <p:spPr bwMode="auto">
          <a:xfrm>
            <a:off x="304800" y="17526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 smtClean="0">
                <a:latin typeface="Calibri" pitchFamily="34" charset="0"/>
              </a:rPr>
              <a:t>Flow </a:t>
            </a:r>
            <a:r>
              <a:rPr lang="en-US" sz="2400" dirty="0">
                <a:latin typeface="Calibri" pitchFamily="34" charset="0"/>
              </a:rPr>
              <a:t>Based Modeling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DFDs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CFDs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Processing  </a:t>
            </a:r>
            <a:r>
              <a:rPr lang="en-US" sz="2400" dirty="0" smtClean="0">
                <a:latin typeface="Calibri" pitchFamily="34" charset="0"/>
              </a:rPr>
              <a:t>narratives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35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2540</TotalTime>
  <Words>500</Words>
  <Application>Microsoft Office PowerPoint</Application>
  <PresentationFormat>On-screen Show (4:3)</PresentationFormat>
  <Paragraphs>33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Origin</vt:lpstr>
      <vt:lpstr>2_Origin</vt:lpstr>
      <vt:lpstr>1_Origin</vt:lpstr>
      <vt:lpstr>Elaboration Process</vt:lpstr>
      <vt:lpstr>Today’s lecture</vt:lpstr>
      <vt:lpstr>Flow-Oriented Modeling</vt:lpstr>
      <vt:lpstr>Data Flow Diagram</vt:lpstr>
      <vt:lpstr>Slide 5</vt:lpstr>
      <vt:lpstr>Slide 6</vt:lpstr>
      <vt:lpstr>Control Flow Diagram</vt:lpstr>
      <vt:lpstr>Processing narrative</vt:lpstr>
      <vt:lpstr>Processing narrative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100</cp:revision>
  <dcterms:created xsi:type="dcterms:W3CDTF">2012-09-05T05:27:50Z</dcterms:created>
  <dcterms:modified xsi:type="dcterms:W3CDTF">2014-12-09T05:45:30Z</dcterms:modified>
</cp:coreProperties>
</file>