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1"/>
  </p:notesMasterIdLst>
  <p:handoutMasterIdLst>
    <p:handoutMasterId r:id="rId32"/>
  </p:handoutMasterIdLst>
  <p:sldIdLst>
    <p:sldId id="256" r:id="rId2"/>
    <p:sldId id="761" r:id="rId3"/>
    <p:sldId id="759" r:id="rId4"/>
    <p:sldId id="760" r:id="rId5"/>
    <p:sldId id="762" r:id="rId6"/>
    <p:sldId id="763" r:id="rId7"/>
    <p:sldId id="764" r:id="rId8"/>
    <p:sldId id="765" r:id="rId9"/>
    <p:sldId id="766" r:id="rId10"/>
    <p:sldId id="767" r:id="rId11"/>
    <p:sldId id="768" r:id="rId12"/>
    <p:sldId id="770" r:id="rId13"/>
    <p:sldId id="769" r:id="rId14"/>
    <p:sldId id="771" r:id="rId15"/>
    <p:sldId id="772" r:id="rId16"/>
    <p:sldId id="773" r:id="rId17"/>
    <p:sldId id="774" r:id="rId18"/>
    <p:sldId id="775" r:id="rId19"/>
    <p:sldId id="776" r:id="rId20"/>
    <p:sldId id="777" r:id="rId21"/>
    <p:sldId id="778" r:id="rId22"/>
    <p:sldId id="779" r:id="rId23"/>
    <p:sldId id="780" r:id="rId24"/>
    <p:sldId id="781" r:id="rId25"/>
    <p:sldId id="782" r:id="rId26"/>
    <p:sldId id="783" r:id="rId27"/>
    <p:sldId id="784" r:id="rId28"/>
    <p:sldId id="785" r:id="rId29"/>
    <p:sldId id="786" r:id="rId30"/>
  </p:sldIdLst>
  <p:sldSz cx="9144000" cy="6858000" type="screen4x3"/>
  <p:notesSz cx="7010400" cy="9236075"/>
  <p:defaultTextStyle>
    <a:defPPr>
      <a:defRPr lang="en-GB"/>
    </a:defPPr>
    <a:lvl1pPr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1pPr>
    <a:lvl2pPr marL="4572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2pPr>
    <a:lvl3pPr marL="9144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3pPr>
    <a:lvl4pPr marL="13716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4pPr>
    <a:lvl5pPr marL="18288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5pPr>
    <a:lvl6pPr marL="2286000" algn="l" defTabSz="914400" rtl="0" eaLnBrk="1" latinLnBrk="0" hangingPunct="1">
      <a:defRPr sz="2400" kern="1200">
        <a:solidFill>
          <a:schemeClr val="bg1"/>
        </a:solidFill>
        <a:latin typeface="Arial" pitchFamily="34" charset="0"/>
        <a:ea typeface="DejaVu Sans"/>
        <a:cs typeface="DejaVu Sans"/>
      </a:defRPr>
    </a:lvl6pPr>
    <a:lvl7pPr marL="2743200" algn="l" defTabSz="914400" rtl="0" eaLnBrk="1" latinLnBrk="0" hangingPunct="1">
      <a:defRPr sz="2400" kern="1200">
        <a:solidFill>
          <a:schemeClr val="bg1"/>
        </a:solidFill>
        <a:latin typeface="Arial" pitchFamily="34" charset="0"/>
        <a:ea typeface="DejaVu Sans"/>
        <a:cs typeface="DejaVu Sans"/>
      </a:defRPr>
    </a:lvl7pPr>
    <a:lvl8pPr marL="3200400" algn="l" defTabSz="914400" rtl="0" eaLnBrk="1" latinLnBrk="0" hangingPunct="1">
      <a:defRPr sz="2400" kern="1200">
        <a:solidFill>
          <a:schemeClr val="bg1"/>
        </a:solidFill>
        <a:latin typeface="Arial" pitchFamily="34" charset="0"/>
        <a:ea typeface="DejaVu Sans"/>
        <a:cs typeface="DejaVu Sans"/>
      </a:defRPr>
    </a:lvl8pPr>
    <a:lvl9pPr marL="3657600" algn="l" defTabSz="914400" rtl="0" eaLnBrk="1" latinLnBrk="0" hangingPunct="1">
      <a:defRPr sz="2400" kern="1200">
        <a:solidFill>
          <a:schemeClr val="bg1"/>
        </a:solidFill>
        <a:latin typeface="Arial" pitchFamily="34" charset="0"/>
        <a:ea typeface="DejaVu Sans"/>
        <a:cs typeface="DejaVu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72" autoAdjust="0"/>
    <p:restoredTop sz="96774" autoAdjust="0"/>
  </p:normalViewPr>
  <p:slideViewPr>
    <p:cSldViewPr>
      <p:cViewPr>
        <p:scale>
          <a:sx n="70" d="100"/>
          <a:sy n="70" d="100"/>
        </p:scale>
        <p:origin x="-1368" y="-7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9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1963"/>
          </a:xfrm>
          <a:prstGeom prst="rect">
            <a:avLst/>
          </a:prstGeom>
        </p:spPr>
        <p:txBody>
          <a:bodyPr vert="horz" lIns="91440" tIns="45720" rIns="91440" bIns="45720" rtlCol="0"/>
          <a:lstStyle>
            <a:lvl1pPr algn="l">
              <a:defRPr sz="1200"/>
            </a:lvl1pPr>
          </a:lstStyle>
          <a:p>
            <a:pPr>
              <a:defRPr/>
            </a:pPr>
            <a:endParaRPr lang="de-AT"/>
          </a:p>
        </p:txBody>
      </p:sp>
      <p:sp>
        <p:nvSpPr>
          <p:cNvPr id="3" name="Date Placeholder 2"/>
          <p:cNvSpPr>
            <a:spLocks noGrp="1"/>
          </p:cNvSpPr>
          <p:nvPr>
            <p:ph type="dt" sz="quarter" idx="1"/>
          </p:nvPr>
        </p:nvSpPr>
        <p:spPr>
          <a:xfrm>
            <a:off x="3971925" y="0"/>
            <a:ext cx="3036888" cy="461963"/>
          </a:xfrm>
          <a:prstGeom prst="rect">
            <a:avLst/>
          </a:prstGeom>
        </p:spPr>
        <p:txBody>
          <a:bodyPr vert="horz" lIns="91440" tIns="45720" rIns="91440" bIns="45720" rtlCol="0"/>
          <a:lstStyle>
            <a:lvl1pPr algn="r">
              <a:defRPr sz="1200"/>
            </a:lvl1pPr>
          </a:lstStyle>
          <a:p>
            <a:pPr>
              <a:defRPr/>
            </a:pPr>
            <a:fld id="{0E410E3C-6FE3-4F35-B247-8CC3D20C3739}" type="datetimeFigureOut">
              <a:rPr lang="de-DE"/>
              <a:pPr>
                <a:defRPr/>
              </a:pPr>
              <a:t>10.12.2014</a:t>
            </a:fld>
            <a:endParaRPr lang="de-AT"/>
          </a:p>
        </p:txBody>
      </p:sp>
      <p:sp>
        <p:nvSpPr>
          <p:cNvPr id="4" name="Footer Placeholder 3"/>
          <p:cNvSpPr>
            <a:spLocks noGrp="1"/>
          </p:cNvSpPr>
          <p:nvPr>
            <p:ph type="ftr" sz="quarter" idx="2"/>
          </p:nvPr>
        </p:nvSpPr>
        <p:spPr>
          <a:xfrm>
            <a:off x="0" y="8774113"/>
            <a:ext cx="3036888" cy="460375"/>
          </a:xfrm>
          <a:prstGeom prst="rect">
            <a:avLst/>
          </a:prstGeom>
        </p:spPr>
        <p:txBody>
          <a:bodyPr vert="horz" lIns="91440" tIns="45720" rIns="91440" bIns="45720" rtlCol="0" anchor="b"/>
          <a:lstStyle>
            <a:lvl1pPr algn="l">
              <a:defRPr sz="1200"/>
            </a:lvl1pPr>
          </a:lstStyle>
          <a:p>
            <a:pPr>
              <a:defRPr/>
            </a:pPr>
            <a:endParaRPr lang="de-AT"/>
          </a:p>
        </p:txBody>
      </p:sp>
      <p:sp>
        <p:nvSpPr>
          <p:cNvPr id="5" name="Slide Number Placeholder 4"/>
          <p:cNvSpPr>
            <a:spLocks noGrp="1"/>
          </p:cNvSpPr>
          <p:nvPr>
            <p:ph type="sldNum" sz="quarter" idx="3"/>
          </p:nvPr>
        </p:nvSpPr>
        <p:spPr>
          <a:xfrm>
            <a:off x="3971925" y="8774113"/>
            <a:ext cx="3036888" cy="4603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8038E5E-4E01-469D-9C7A-3664AC176E98}" type="slidenum">
              <a:rPr lang="ar-SA"/>
              <a:pPr>
                <a:defRPr/>
              </a:pPr>
              <a:t>‹#›</a:t>
            </a:fld>
            <a:endParaRPr lang="de-AT"/>
          </a:p>
        </p:txBody>
      </p:sp>
    </p:spTree>
    <p:extLst>
      <p:ext uri="{BB962C8B-B14F-4D97-AF65-F5344CB8AC3E}">
        <p14:creationId xmlns:p14="http://schemas.microsoft.com/office/powerpoint/2010/main" val="1413766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0" name="AutoShape 2"/>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1" name="AutoShape 3"/>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2" name="AutoShape 4"/>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3" name="Text Box 5"/>
          <p:cNvSpPr txBox="1">
            <a:spLocks noChangeArrowheads="1"/>
          </p:cNvSpPr>
          <p:nvPr/>
        </p:nvSpPr>
        <p:spPr bwMode="auto">
          <a:xfrm>
            <a:off x="0" y="0"/>
            <a:ext cx="3033713"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4" name="Text Box 6"/>
          <p:cNvSpPr txBox="1">
            <a:spLocks noChangeArrowheads="1"/>
          </p:cNvSpPr>
          <p:nvPr/>
        </p:nvSpPr>
        <p:spPr bwMode="auto">
          <a:xfrm>
            <a:off x="3973513" y="0"/>
            <a:ext cx="3033712"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119816" name="Rectangle 7"/>
          <p:cNvSpPr>
            <a:spLocks noGrp="1" noRot="1" noChangeAspect="1" noChangeArrowheads="1"/>
          </p:cNvSpPr>
          <p:nvPr>
            <p:ph type="sldImg"/>
          </p:nvPr>
        </p:nvSpPr>
        <p:spPr bwMode="auto">
          <a:xfrm>
            <a:off x="1198563" y="693738"/>
            <a:ext cx="4608512" cy="3455987"/>
          </a:xfrm>
          <a:prstGeom prst="rect">
            <a:avLst/>
          </a:prstGeom>
          <a:solidFill>
            <a:srgbClr val="FFFFFF"/>
          </a:solidFill>
          <a:ln w="9360">
            <a:solidFill>
              <a:srgbClr val="000000"/>
            </a:solidFill>
            <a:miter lim="800000"/>
            <a:headEnd/>
            <a:tailEnd/>
          </a:ln>
        </p:spPr>
      </p:sp>
      <p:sp>
        <p:nvSpPr>
          <p:cNvPr id="2056" name="Rectangle 8"/>
          <p:cNvSpPr>
            <a:spLocks noGrp="1" noChangeArrowheads="1"/>
          </p:cNvSpPr>
          <p:nvPr>
            <p:ph type="body"/>
          </p:nvPr>
        </p:nvSpPr>
        <p:spPr bwMode="auto">
          <a:xfrm>
            <a:off x="935038" y="4387850"/>
            <a:ext cx="5133975" cy="414972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de-DE" noProof="0" smtClean="0"/>
          </a:p>
        </p:txBody>
      </p:sp>
      <p:sp>
        <p:nvSpPr>
          <p:cNvPr id="2057" name="Text Box 9"/>
          <p:cNvSpPr txBox="1">
            <a:spLocks noChangeArrowheads="1"/>
          </p:cNvSpPr>
          <p:nvPr/>
        </p:nvSpPr>
        <p:spPr bwMode="auto">
          <a:xfrm>
            <a:off x="0" y="8772525"/>
            <a:ext cx="3033713"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8" name="Rectangle 10"/>
          <p:cNvSpPr>
            <a:spLocks noGrp="1" noChangeArrowheads="1"/>
          </p:cNvSpPr>
          <p:nvPr>
            <p:ph type="sldNum"/>
          </p:nvPr>
        </p:nvSpPr>
        <p:spPr bwMode="auto">
          <a:xfrm>
            <a:off x="3973513" y="8774113"/>
            <a:ext cx="3030537"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ahoma" pitchFamily="34" charset="0"/>
              </a:defRPr>
            </a:lvl1pPr>
          </a:lstStyle>
          <a:p>
            <a:pPr>
              <a:defRPr/>
            </a:pPr>
            <a:fld id="{0BAAB728-B4C9-4DEC-91A8-7A1D90EE2192}" type="slidenum">
              <a:rPr lang="ar-SA"/>
              <a:pPr>
                <a:defRPr/>
              </a:pPr>
              <a:t>‹#›</a:t>
            </a:fld>
            <a:endParaRPr lang="en-GB"/>
          </a:p>
        </p:txBody>
      </p:sp>
    </p:spTree>
    <p:extLst>
      <p:ext uri="{BB962C8B-B14F-4D97-AF65-F5344CB8AC3E}">
        <p14:creationId xmlns:p14="http://schemas.microsoft.com/office/powerpoint/2010/main" val="340725285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0"/>
          <p:cNvSpPr>
            <a:spLocks noGrp="1" noChangeArrowheads="1"/>
          </p:cNvSpPr>
          <p:nvPr>
            <p:ph type="sldNum" sz="quarter"/>
          </p:nvPr>
        </p:nvSpPr>
        <p:spPr>
          <a:noFill/>
        </p:spPr>
        <p:txBody>
          <a:bodyPr/>
          <a:lstStyle/>
          <a:p>
            <a:fld id="{BB308446-95F7-45DC-89F5-3C146303F2B5}" type="slidenum">
              <a:rPr lang="ar-SA" smtClean="0"/>
              <a:pPr/>
              <a:t>1</a:t>
            </a:fld>
            <a:endParaRPr lang="en-GB" smtClean="0"/>
          </a:p>
        </p:txBody>
      </p:sp>
      <p:sp>
        <p:nvSpPr>
          <p:cNvPr id="12083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71D7568-E17F-4934-8D30-704C412EA68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200">
              <a:solidFill>
                <a:srgbClr val="000000"/>
              </a:solidFill>
              <a:latin typeface="Tahoma" pitchFamily="34" charset="0"/>
            </a:endParaRPr>
          </a:p>
        </p:txBody>
      </p:sp>
      <p:sp>
        <p:nvSpPr>
          <p:cNvPr id="12083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D8C21E0-DA14-455B-8C3B-1A950118ACF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200">
              <a:solidFill>
                <a:srgbClr val="000000"/>
              </a:solidFill>
              <a:latin typeface="Tahoma" pitchFamily="34" charset="0"/>
            </a:endParaRPr>
          </a:p>
        </p:txBody>
      </p:sp>
      <p:sp>
        <p:nvSpPr>
          <p:cNvPr id="12083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2083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835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B7AA119-47D2-483D-B003-9EECC5DF5BA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22835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3676B89-7E5F-4C5D-AA39-D098B652502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22835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083B99A-2CD8-475A-A72D-4439F912210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22835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2835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37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FD3C21F-C6C2-4CE4-83DB-FED9685B90D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22937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78136D4-12D3-4360-A32B-C8130B76C8B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22938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A2791B7-B9DE-42DC-BCFA-09A7810EF3B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22938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29382"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5F5AE3B-1C62-4911-B54C-507A24647A8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23040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3A10B0B-83CC-4B61-9B7A-6AB70D9CB9D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23040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0741C7D-4CC1-4013-90CB-CFBDA1E4955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23040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0406"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smtClean="0">
                <a:latin typeface="Times New Roman" pitchFamily="18" charset="0"/>
              </a:rPr>
              <a:t>Ada programming syntax </a:t>
            </a:r>
          </a:p>
          <a:p>
            <a:pPr>
              <a:buFontTx/>
              <a:buChar char="-"/>
            </a:pPr>
            <a:r>
              <a:rPr lang="de-DE" smtClean="0">
                <a:latin typeface="Times New Roman" pitchFamily="18" charset="0"/>
              </a:rPr>
              <a:t> J is an index between the first and last index </a:t>
            </a:r>
          </a:p>
          <a:p>
            <a:pPr>
              <a:buFontTx/>
              <a:buChar char="-"/>
            </a:pPr>
            <a:r>
              <a:rPr lang="de-DE" smtClean="0">
                <a:latin typeface="Times New Roman" pitchFamily="18" charset="0"/>
              </a:rPr>
              <a:t>When this function is executed then is there any change in the array </a:t>
            </a:r>
          </a:p>
          <a:p>
            <a:pPr>
              <a:buFontTx/>
              <a:buChar char="-"/>
            </a:pPr>
            <a:r>
              <a:rPr lang="de-DE" smtClean="0">
                <a:latin typeface="Times New Roman" pitchFamily="18" charset="0"/>
              </a:rPr>
              <a:t> Min(x)- value return by the function i.e. It return value which is present in array at some index </a:t>
            </a:r>
          </a:p>
          <a:p>
            <a:pPr>
              <a:buFontTx/>
              <a:buChar char="-"/>
            </a:pPr>
            <a:r>
              <a:rPr lang="de-DE" smtClean="0">
                <a:latin typeface="Times New Roman" pitchFamily="18" charset="0"/>
              </a:rPr>
              <a:t> </a:t>
            </a:r>
          </a:p>
          <a:p>
            <a:pPr>
              <a:buFontTx/>
              <a:buChar char="-"/>
            </a:pPr>
            <a:endParaRPr lang="de-DE"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42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BF16550-9C7D-4C0A-80C4-D6CA40870B3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23142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399A772-2F94-47A9-9FB8-1314B5CB3BA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23142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9339764-4C86-42D2-852C-D0F523E8CB1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23142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1430"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50D7012-4E78-4FAC-A3EE-7706AB97AC3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23245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4E9CC56-D11D-4CEF-9F53-27BB4701849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23245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49C1193-1BB5-4F01-9642-CE49C9F2ADF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23245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245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47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7149AE0-4DB4-4FC9-A75E-5C488D41FDE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23347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8D9CF47-63EF-488F-9897-B6DBA6B8BBC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23347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9D4BA2E-8C30-4F01-A126-1C3ABB100EE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23347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3478"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smtClean="0">
                <a:latin typeface="Times New Roman" pitchFamily="18" charset="0"/>
              </a:rPr>
              <a:t> Found and theat is present at the index </a:t>
            </a:r>
          </a:p>
          <a:p>
            <a:pPr>
              <a:buFontTx/>
              <a:buChar char="-"/>
            </a:pPr>
            <a:endParaRPr lang="de-DE"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449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CC3E11B-5E53-4729-8B6F-8B02D173CEB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23449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D69F1D1-54AC-41C8-9011-F1F84E18751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23450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8F9D32C-978B-4819-87CE-D08F3BA9DD3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23450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4502"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2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7710E9C-63B7-4D5B-846B-4B358C2A00D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23552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0EBEC9A-DB83-4E36-BEDF-69D123673A0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23552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933EF2-9AAB-4011-B3A1-93A8EB3B26C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23552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5526"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smtClean="0">
                <a:latin typeface="Times New Roman" pitchFamily="18" charset="0"/>
              </a:rPr>
              <a:t> Found and theat is present at the index </a:t>
            </a:r>
          </a:p>
          <a:p>
            <a:pPr>
              <a:buFontTx/>
              <a:buChar char="-"/>
            </a:pPr>
            <a:endParaRPr lang="de-DE"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54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94733AF-32D6-435F-99FF-474D48A4CD4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23654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25EF528-5F9E-4F99-8B3C-D6793E2EC84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23654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8E4C816-920D-44EE-A97B-61BF230BA04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23654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6550"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smtClean="0">
                <a:latin typeface="Times New Roman" pitchFamily="18" charset="0"/>
              </a:rPr>
              <a:t> Found and theat is present at the index </a:t>
            </a:r>
          </a:p>
          <a:p>
            <a:pPr>
              <a:buFontTx/>
              <a:buChar char="-"/>
            </a:pPr>
            <a:endParaRPr lang="de-DE"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54FCA83-97B5-4FE2-9AD3-E6FE18453AB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6F30614-F2FE-419D-A249-A9FEE7F7AD2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8DB20C5-EFD0-49F3-A222-9779302ABDE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dirty="0" smtClean="0">
                <a:latin typeface="Times New Roman" pitchFamily="18" charset="0"/>
              </a:rP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54FCA83-97B5-4FE2-9AD3-E6FE18453AB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6F30614-F2FE-419D-A249-A9FEE7F7AD2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8DB20C5-EFD0-49F3-A222-9779302ABDE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dirty="0" smtClean="0">
                <a:latin typeface="Times New Roman" pitchFamily="18" charset="0"/>
              </a:rP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54FCA83-97B5-4FE2-9AD3-E6FE18453AB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6F30614-F2FE-419D-A249-A9FEE7F7AD2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8DB20C5-EFD0-49F3-A222-9779302ABDE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r>
              <a:rPr lang="de-DE" dirty="0" smtClean="0">
                <a:latin typeface="Times New Roman" pitchFamily="18" charset="0"/>
              </a:rP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245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E831568-EC3F-4BDA-BE3F-9C1A62D8957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23245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69EB661-3BD8-4221-91CF-C5F5B5729AE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23245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8C3BF3A-6097-41C1-9BC6-18CCDAC3CCA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23245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245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47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470F2DF-18BC-48C1-B121-A24B7CB12CA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23347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6FDC815-BC56-4AB7-A2F3-CE1829AB0B3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23347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D2AE183-2198-4312-9FE7-5AA168FD20F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23347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3478"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449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E43FDB-3795-484A-9FCF-7C03C66CE0B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23449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069D6A-E8FB-44AA-B3C9-6D6973F0564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23450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5AD5ED3-538E-4DE1-8A83-BC971556CB4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23450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4502"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2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36B945C-AA8B-40FB-A0D4-D0BE36551E7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23552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77FC152-631D-4861-818C-DAA780C3863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23552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B65CBFB-9815-432B-A065-49B571EA0C3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23552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5526"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54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F7509AE-9D60-4E30-BB7F-E2E191F04EE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23654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9360C80-BFB6-46D1-A248-872293913F7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23654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6333388-95AD-4E11-8362-DD9AB0114DE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23654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6550"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5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CE097F3-73D3-4995-A796-C06A224168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200">
              <a:solidFill>
                <a:srgbClr val="000000"/>
              </a:solidFill>
              <a:latin typeface="Tahoma" pitchFamily="34" charset="0"/>
            </a:endParaRPr>
          </a:p>
        </p:txBody>
      </p:sp>
      <p:sp>
        <p:nvSpPr>
          <p:cNvPr id="2375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7619C3-6E5A-4886-81A4-EA05C43D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200">
              <a:solidFill>
                <a:srgbClr val="000000"/>
              </a:solidFill>
              <a:latin typeface="Tahoma" pitchFamily="34" charset="0"/>
            </a:endParaRPr>
          </a:p>
        </p:txBody>
      </p:sp>
      <p:sp>
        <p:nvSpPr>
          <p:cNvPr id="2375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54B0AD-DF16-49C8-9C23-ED67490926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200">
              <a:solidFill>
                <a:srgbClr val="000000"/>
              </a:solidFill>
              <a:latin typeface="Tahoma" pitchFamily="34" charset="0"/>
            </a:endParaRPr>
          </a:p>
        </p:txBody>
      </p:sp>
      <p:sp>
        <p:nvSpPr>
          <p:cNvPr id="2375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37574" name="Rectangle 4"/>
          <p:cNvSpPr>
            <a:spLocks noGrp="1" noChangeArrowheads="1"/>
          </p:cNvSpPr>
          <p:nvPr>
            <p:ph type="body"/>
          </p:nvPr>
        </p:nvSpPr>
        <p:spPr>
          <a:xfrm>
            <a:off x="935038" y="4387850"/>
            <a:ext cx="5135562" cy="4149725"/>
          </a:xfrm>
          <a:noFill/>
          <a:ln/>
        </p:spPr>
        <p:txBody>
          <a:bodyPr wrap="none" anchor="ctr"/>
          <a:lstStyle/>
          <a:p>
            <a:pPr>
              <a:buFontTx/>
              <a:buChar char="-"/>
            </a:pPr>
            <a:endParaRPr lang="de-DE"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e-A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0F52A881-2C5D-4869-916A-200B39EFC2FD}" type="slidenum">
              <a:rPr lang="ar-SA"/>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D33387AF-333D-4EEF-9827-1D7BABE0EF78}" type="slidenum">
              <a:rPr lang="ar-SA"/>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A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idx="10"/>
          </p:nvPr>
        </p:nvSpPr>
        <p:spPr>
          <a:ln/>
        </p:spPr>
        <p:txBody>
          <a:bodyPr/>
          <a:lstStyle>
            <a:lvl1pPr>
              <a:defRPr/>
            </a:lvl1pPr>
          </a:lstStyle>
          <a:p>
            <a:pPr>
              <a:defRPr/>
            </a:pPr>
            <a:fld id="{AE310675-D673-41FE-B068-0D94F7A14C73}" type="slidenum">
              <a:rPr lang="ar-SA"/>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sz="half" idx="1"/>
          </p:nvPr>
        </p:nvSpPr>
        <p:spPr>
          <a:xfrm>
            <a:off x="685800" y="1981200"/>
            <a:ext cx="3806825"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Content Placeholder 3"/>
          <p:cNvSpPr>
            <a:spLocks noGrp="1"/>
          </p:cNvSpPr>
          <p:nvPr>
            <p:ph sz="half" idx="2"/>
          </p:nvPr>
        </p:nvSpPr>
        <p:spPr>
          <a:xfrm>
            <a:off x="4645025" y="1981200"/>
            <a:ext cx="3806825"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Rectangle 4"/>
          <p:cNvSpPr>
            <a:spLocks noGrp="1" noChangeArrowheads="1"/>
          </p:cNvSpPr>
          <p:nvPr>
            <p:ph type="sldNum" idx="10"/>
          </p:nvPr>
        </p:nvSpPr>
        <p:spPr>
          <a:ln/>
        </p:spPr>
        <p:txBody>
          <a:bodyPr/>
          <a:lstStyle>
            <a:lvl1pPr>
              <a:defRPr/>
            </a:lvl1pPr>
          </a:lstStyle>
          <a:p>
            <a:pPr>
              <a:defRPr/>
            </a:pPr>
            <a:fld id="{88624B8B-82D4-413C-9925-509235CBF703}" type="slidenum">
              <a:rPr lang="ar-SA"/>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e-A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7" name="Rectangle 4"/>
          <p:cNvSpPr>
            <a:spLocks noGrp="1" noChangeArrowheads="1"/>
          </p:cNvSpPr>
          <p:nvPr>
            <p:ph type="sldNum" idx="10"/>
          </p:nvPr>
        </p:nvSpPr>
        <p:spPr>
          <a:ln/>
        </p:spPr>
        <p:txBody>
          <a:bodyPr/>
          <a:lstStyle>
            <a:lvl1pPr>
              <a:defRPr/>
            </a:lvl1pPr>
          </a:lstStyle>
          <a:p>
            <a:pPr>
              <a:defRPr/>
            </a:pPr>
            <a:fld id="{18EA4A61-D0FD-41B9-80EC-E6D7B0E1E158}" type="slidenum">
              <a:rPr lang="ar-SA"/>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Rectangle 4"/>
          <p:cNvSpPr>
            <a:spLocks noGrp="1" noChangeArrowheads="1"/>
          </p:cNvSpPr>
          <p:nvPr>
            <p:ph type="sldNum" idx="10"/>
          </p:nvPr>
        </p:nvSpPr>
        <p:spPr>
          <a:ln/>
        </p:spPr>
        <p:txBody>
          <a:bodyPr/>
          <a:lstStyle>
            <a:lvl1pPr>
              <a:defRPr/>
            </a:lvl1pPr>
          </a:lstStyle>
          <a:p>
            <a:pPr>
              <a:defRPr/>
            </a:pPr>
            <a:fld id="{16C08178-FFC6-49B7-B211-218DAB3CE61A}" type="slidenum">
              <a:rPr lang="ar-SA"/>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idx="10"/>
          </p:nvPr>
        </p:nvSpPr>
        <p:spPr>
          <a:ln/>
        </p:spPr>
        <p:txBody>
          <a:bodyPr/>
          <a:lstStyle>
            <a:lvl1pPr>
              <a:defRPr/>
            </a:lvl1pPr>
          </a:lstStyle>
          <a:p>
            <a:pPr>
              <a:defRPr/>
            </a:pPr>
            <a:fld id="{1223046D-21E4-42BC-93EB-D00ECAE26673}" type="slidenum">
              <a:rPr lang="ar-SA"/>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A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idx="10"/>
          </p:nvPr>
        </p:nvSpPr>
        <p:spPr>
          <a:ln/>
        </p:spPr>
        <p:txBody>
          <a:bodyPr/>
          <a:lstStyle>
            <a:lvl1pPr>
              <a:defRPr/>
            </a:lvl1pPr>
          </a:lstStyle>
          <a:p>
            <a:pPr>
              <a:defRPr/>
            </a:pPr>
            <a:fld id="{A29C2048-0E1C-4B42-95B1-D9C17BB20F39}" type="slidenum">
              <a:rPr lang="ar-SA"/>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A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idx="10"/>
          </p:nvPr>
        </p:nvSpPr>
        <p:spPr>
          <a:ln/>
        </p:spPr>
        <p:txBody>
          <a:bodyPr/>
          <a:lstStyle>
            <a:lvl1pPr>
              <a:defRPr/>
            </a:lvl1pPr>
          </a:lstStyle>
          <a:p>
            <a:pPr>
              <a:defRPr/>
            </a:pPr>
            <a:fld id="{1726422C-8DAA-4F9B-BDEB-37E5DC2D3A4A}" type="slidenum">
              <a:rPr lang="ar-SA"/>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ACAF26FB-C6ED-4EA5-B4A4-402E48AEBF09}" type="slidenum">
              <a:rPr lang="ar-SA"/>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0338" y="463550"/>
            <a:ext cx="1941512" cy="5980113"/>
          </a:xfrm>
        </p:spPr>
        <p:txBody>
          <a:bodyPr vert="eaVert"/>
          <a:lstStyle/>
          <a:p>
            <a:r>
              <a:rPr lang="en-US" smtClean="0"/>
              <a:t>Click to edit Master title style</a:t>
            </a:r>
            <a:endParaRPr lang="de-AT"/>
          </a:p>
        </p:txBody>
      </p:sp>
      <p:sp>
        <p:nvSpPr>
          <p:cNvPr id="3" name="Vertical Text Placeholder 2"/>
          <p:cNvSpPr>
            <a:spLocks noGrp="1"/>
          </p:cNvSpPr>
          <p:nvPr>
            <p:ph type="body" orient="vert" idx="1"/>
          </p:nvPr>
        </p:nvSpPr>
        <p:spPr>
          <a:xfrm>
            <a:off x="685800" y="463550"/>
            <a:ext cx="5672138" cy="5980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EF9CEAD4-DE1D-4FF9-B410-E5FB1ABCB49F}" type="slidenum">
              <a:rPr lang="ar-SA"/>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63550"/>
            <a:ext cx="7766050" cy="14335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06825" cy="4462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981200"/>
            <a:ext cx="3806825" cy="4462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idx="10"/>
          </p:nvPr>
        </p:nvSpPr>
        <p:spPr>
          <a:ln/>
        </p:spPr>
        <p:txBody>
          <a:bodyPr/>
          <a:lstStyle>
            <a:lvl1pPr>
              <a:defRPr/>
            </a:lvl1pPr>
          </a:lstStyle>
          <a:p>
            <a:pPr>
              <a:defRPr/>
            </a:pPr>
            <a:fld id="{DF2C8307-C92D-450C-A389-D3E34FE5D571}" type="slidenum">
              <a:rPr lang="ar-SA"/>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4" cstate="print"/>
          <a:srcRect/>
          <a:stretch>
            <a:fillRect/>
          </a:stretch>
        </p:blipFill>
        <p:spPr bwMode="auto">
          <a:xfrm>
            <a:off x="0" y="6610350"/>
            <a:ext cx="9144000" cy="247650"/>
          </a:xfrm>
          <a:prstGeom prst="rect">
            <a:avLst/>
          </a:prstGeom>
          <a:noFill/>
          <a:ln w="9525">
            <a:noFill/>
            <a:round/>
            <a:headEnd/>
            <a:tailEnd/>
          </a:ln>
        </p:spPr>
      </p:pic>
      <p:sp>
        <p:nvSpPr>
          <p:cNvPr id="1027" name="Rectangle 2"/>
          <p:cNvSpPr>
            <a:spLocks noGrp="1" noChangeArrowheads="1"/>
          </p:cNvSpPr>
          <p:nvPr>
            <p:ph type="title"/>
          </p:nvPr>
        </p:nvSpPr>
        <p:spPr bwMode="auto">
          <a:xfrm>
            <a:off x="685800" y="463550"/>
            <a:ext cx="7766050" cy="1433513"/>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8" name="Rectangle 3"/>
          <p:cNvSpPr>
            <a:spLocks noGrp="1" noChangeArrowheads="1"/>
          </p:cNvSpPr>
          <p:nvPr>
            <p:ph type="body" idx="1"/>
          </p:nvPr>
        </p:nvSpPr>
        <p:spPr bwMode="auto">
          <a:xfrm>
            <a:off x="685800" y="1981200"/>
            <a:ext cx="7766050" cy="4462463"/>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3" name="Rectangle 4"/>
          <p:cNvSpPr>
            <a:spLocks noGrp="1" noChangeArrowheads="1"/>
          </p:cNvSpPr>
          <p:nvPr>
            <p:ph type="sldNum"/>
          </p:nvPr>
        </p:nvSpPr>
        <p:spPr bwMode="auto">
          <a:xfrm>
            <a:off x="8305800" y="6580188"/>
            <a:ext cx="727075" cy="344487"/>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Font typeface="Arial Black" pitchFamily="34" charset="0"/>
              <a:buNone/>
              <a:defRPr sz="1400">
                <a:solidFill>
                  <a:srgbClr val="000000"/>
                </a:solidFill>
                <a:latin typeface="Arial Black" pitchFamily="34" charset="0"/>
              </a:defRPr>
            </a:lvl1pPr>
          </a:lstStyle>
          <a:p>
            <a:pPr>
              <a:defRPr/>
            </a:pPr>
            <a:fld id="{2414C60A-3F85-45F9-9812-0306E501D8D4}" type="slidenum">
              <a:rPr lang="ar-SA"/>
              <a:pPr>
                <a:defRPr/>
              </a:pPr>
              <a:t>‹#›</a:t>
            </a:fld>
            <a:endParaRPr lang="en-GB"/>
          </a:p>
        </p:txBody>
      </p:sp>
      <p:sp>
        <p:nvSpPr>
          <p:cNvPr id="1030" name="Text Box 6"/>
          <p:cNvSpPr txBox="1">
            <a:spLocks noChangeArrowheads="1"/>
          </p:cNvSpPr>
          <p:nvPr/>
        </p:nvSpPr>
        <p:spPr bwMode="auto">
          <a:xfrm>
            <a:off x="533400" y="6553200"/>
            <a:ext cx="2814638" cy="276225"/>
          </a:xfrm>
          <a:prstGeom prst="rect">
            <a:avLst/>
          </a:prstGeom>
          <a:noFill/>
          <a:ln w="9525">
            <a:noFill/>
            <a:round/>
            <a:headEnd/>
            <a:tailEnd/>
          </a:ln>
          <a:effectLst/>
        </p:spPr>
        <p:txBody>
          <a:bodyPr lIns="90000" tIns="46800" rIns="90000" bIns="46800">
            <a:spAutoFit/>
          </a:bodyPr>
          <a:lstStyle/>
          <a:p>
            <a:pPr algn="l">
              <a:spcBef>
                <a:spcPts val="750"/>
              </a:spcBef>
              <a:buClr>
                <a:srgbClr val="FFFFFF"/>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200" b="1">
                <a:solidFill>
                  <a:srgbClr val="FFFFFF"/>
                </a:solidFill>
              </a:rPr>
              <a:t>Dr. Naveed Riaz</a:t>
            </a:r>
          </a:p>
        </p:txBody>
      </p:sp>
      <p:pic>
        <p:nvPicPr>
          <p:cNvPr id="1031" name="Picture 1"/>
          <p:cNvPicPr>
            <a:picLocks noChangeAspect="1" noChangeArrowheads="1"/>
          </p:cNvPicPr>
          <p:nvPr userDrawn="1"/>
        </p:nvPicPr>
        <p:blipFill>
          <a:blip r:embed="rId14" cstate="print"/>
          <a:srcRect/>
          <a:stretch>
            <a:fillRect/>
          </a:stretch>
        </p:blipFill>
        <p:spPr bwMode="auto">
          <a:xfrm>
            <a:off x="0" y="0"/>
            <a:ext cx="9144000" cy="247650"/>
          </a:xfrm>
          <a:prstGeom prst="rect">
            <a:avLst/>
          </a:prstGeom>
          <a:noFill/>
          <a:ln w="9525">
            <a:noFill/>
            <a:round/>
            <a:headEnd/>
            <a:tailEnd/>
          </a:ln>
        </p:spPr>
      </p:pic>
      <p:sp>
        <p:nvSpPr>
          <p:cNvPr id="2" name="Text Box 6"/>
          <p:cNvSpPr txBox="1">
            <a:spLocks noChangeArrowheads="1"/>
          </p:cNvSpPr>
          <p:nvPr userDrawn="1"/>
        </p:nvSpPr>
        <p:spPr bwMode="auto">
          <a:xfrm>
            <a:off x="5580063" y="0"/>
            <a:ext cx="2814637" cy="276225"/>
          </a:xfrm>
          <a:prstGeom prst="rect">
            <a:avLst/>
          </a:prstGeom>
          <a:noFill/>
          <a:ln w="9525">
            <a:noFill/>
            <a:round/>
            <a:headEnd/>
            <a:tailEnd/>
          </a:ln>
          <a:effectLst/>
        </p:spPr>
        <p:txBody>
          <a:bodyPr lIns="90000" tIns="46800" rIns="90000" bIns="46800">
            <a:spAutoFit/>
          </a:bodyPr>
          <a:lstStyle/>
          <a:p>
            <a:pPr algn="l">
              <a:spcBef>
                <a:spcPts val="750"/>
              </a:spcBef>
              <a:buClr>
                <a:srgbClr val="FFFFFF"/>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200" b="1">
                <a:solidFill>
                  <a:srgbClr val="FFFFFF"/>
                </a:solidFill>
              </a:rPr>
              <a:t>Design and Analysis of Algorithms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2pPr>
      <a:lvl3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3pPr>
      <a:lvl4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4pPr>
      <a:lvl5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5pPr>
      <a:lvl6pPr marL="4572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6pPr>
      <a:lvl7pPr marL="9144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7pPr>
      <a:lvl8pPr marL="13716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8pPr>
      <a:lvl9pPr marL="18288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9pPr>
    </p:titleStyle>
    <p:bodyStyle>
      <a:lvl1pPr marL="336550" indent="-336550" algn="l" defTabSz="457200" rtl="0" eaLnBrk="0" fontAlgn="base" hangingPunct="0">
        <a:spcBef>
          <a:spcPts val="1200"/>
        </a:spcBef>
        <a:spcAft>
          <a:spcPct val="0"/>
        </a:spcAft>
        <a:buClr>
          <a:srgbClr val="000000"/>
        </a:buClr>
        <a:buSzPct val="100000"/>
        <a:buFont typeface="Wingdings" pitchFamily="2" charset="2"/>
        <a:buChar char=""/>
        <a:defRPr sz="3200">
          <a:solidFill>
            <a:srgbClr val="000000"/>
          </a:solidFill>
          <a:latin typeface="+mn-lt"/>
          <a:ea typeface="+mn-ea"/>
          <a:cs typeface="+mn-cs"/>
        </a:defRPr>
      </a:lvl1pPr>
      <a:lvl2pPr marL="736600" indent="-279400" algn="l" defTabSz="457200" rtl="0" eaLnBrk="0" fontAlgn="base" hangingPunct="0">
        <a:spcBef>
          <a:spcPts val="700"/>
        </a:spcBef>
        <a:spcAft>
          <a:spcPct val="0"/>
        </a:spcAft>
        <a:buClr>
          <a:srgbClr val="000000"/>
        </a:buClr>
        <a:buSzPct val="85000"/>
        <a:buFont typeface="Wingdings" pitchFamily="2" charset="2"/>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75000"/>
        <a:buFont typeface="Wingdings" pitchFamily="2" charset="2"/>
        <a:buChar char=""/>
        <a:defRPr sz="2400">
          <a:solidFill>
            <a:srgbClr val="000000"/>
          </a:solidFill>
          <a:latin typeface="+mn-lt"/>
          <a:ea typeface="+mn-ea"/>
          <a:cs typeface="+mn-cs"/>
        </a:defRPr>
      </a:lvl3pPr>
      <a:lvl4pPr marL="1555750" indent="-228600" algn="l" defTabSz="457200" rtl="0" eaLnBrk="0" fontAlgn="base" hangingPunct="0">
        <a:spcBef>
          <a:spcPts val="500"/>
        </a:spcBef>
        <a:spcAft>
          <a:spcPct val="0"/>
        </a:spcAft>
        <a:buClr>
          <a:srgbClr val="000000"/>
        </a:buClr>
        <a:buSzPct val="70000"/>
        <a:buFont typeface="Wingdings" pitchFamily="2" charset="2"/>
        <a:buChar char=""/>
        <a:defRPr sz="2000">
          <a:solidFill>
            <a:srgbClr val="000000"/>
          </a:solidFill>
          <a:latin typeface="+mn-lt"/>
          <a:ea typeface="+mn-ea"/>
          <a:cs typeface="+mn-cs"/>
        </a:defRPr>
      </a:lvl4pPr>
      <a:lvl5pPr marL="1992313" indent="-228600" algn="l" defTabSz="457200" rtl="0" eaLnBrk="0" fontAlgn="base" hangingPunct="0">
        <a:spcBef>
          <a:spcPts val="500"/>
        </a:spcBef>
        <a:spcAft>
          <a:spcPct val="0"/>
        </a:spcAft>
        <a:buClr>
          <a:srgbClr val="000000"/>
        </a:buClr>
        <a:buSzPct val="65000"/>
        <a:buFont typeface="Wingdings" pitchFamily="2" charset="2"/>
        <a:buChar char=""/>
        <a:defRPr sz="2000">
          <a:solidFill>
            <a:srgbClr val="000000"/>
          </a:solidFill>
          <a:latin typeface="+mn-lt"/>
          <a:ea typeface="+mn-ea"/>
          <a:cs typeface="+mn-cs"/>
        </a:defRPr>
      </a:lvl5pPr>
      <a:lvl6pPr marL="24495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6pPr>
      <a:lvl7pPr marL="29067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7pPr>
      <a:lvl8pPr marL="33639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8pPr>
      <a:lvl9pPr marL="38211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sldNum" sz="quarter" idx="10"/>
          </p:nvPr>
        </p:nvSpPr>
        <p:spPr>
          <a:noFill/>
        </p:spPr>
        <p:txBody>
          <a:bodyPr/>
          <a:lstStyle/>
          <a:p>
            <a:fld id="{6430DF90-3D5F-4747-B83F-59FD00801A69}" type="slidenum">
              <a:rPr lang="ar-SA" smtClean="0"/>
              <a:pPr/>
              <a:t>1</a:t>
            </a:fld>
            <a:endParaRPr lang="en-GB" smtClean="0"/>
          </a:p>
        </p:txBody>
      </p:sp>
      <p:sp>
        <p:nvSpPr>
          <p:cNvPr id="205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4A58F7B-6CB5-4229-99E9-7C5FC0387D8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400">
              <a:solidFill>
                <a:srgbClr val="000000"/>
              </a:solidFill>
              <a:latin typeface="Arial Black" pitchFamily="34" charset="0"/>
            </a:endParaRPr>
          </a:p>
        </p:txBody>
      </p:sp>
      <p:sp>
        <p:nvSpPr>
          <p:cNvPr id="2052" name="Text Box 2"/>
          <p:cNvSpPr txBox="1">
            <a:spLocks noChangeArrowheads="1"/>
          </p:cNvSpPr>
          <p:nvPr/>
        </p:nvSpPr>
        <p:spPr bwMode="auto">
          <a:xfrm>
            <a:off x="685800" y="357188"/>
            <a:ext cx="7770813" cy="1127125"/>
          </a:xfrm>
          <a:prstGeom prst="rect">
            <a:avLst/>
          </a:prstGeom>
          <a:noFill/>
          <a:ln w="9525">
            <a:noFill/>
            <a:round/>
            <a:headEnd/>
            <a:tailEnd/>
          </a:ln>
        </p:spPr>
        <p:txBody>
          <a:bodyPr lIns="0" tIns="0" rIns="0" bIns="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000">
              <a:solidFill>
                <a:srgbClr val="000000"/>
              </a:solidFill>
              <a:latin typeface="Times New Roman" pitchFamily="18" charset="0"/>
            </a:endParaRPr>
          </a:p>
        </p:txBody>
      </p:sp>
      <p:sp>
        <p:nvSpPr>
          <p:cNvPr id="2053" name="Text Box 3"/>
          <p:cNvSpPr txBox="1">
            <a:spLocks noChangeArrowheads="1"/>
          </p:cNvSpPr>
          <p:nvPr/>
        </p:nvSpPr>
        <p:spPr bwMode="auto">
          <a:xfrm>
            <a:off x="685800" y="1484313"/>
            <a:ext cx="7770813" cy="4537075"/>
          </a:xfrm>
          <a:prstGeom prst="rect">
            <a:avLst/>
          </a:prstGeom>
          <a:noFill/>
          <a:ln w="9525">
            <a:noFill/>
            <a:round/>
            <a:headEnd/>
            <a:tailEnd/>
          </a:ln>
        </p:spPr>
        <p:txBody>
          <a:bodyPr lIns="0" tIns="0" rIns="0" bIns="0" anchor="ctr"/>
          <a:lstStyle/>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dirty="0">
                <a:solidFill>
                  <a:srgbClr val="000000"/>
                </a:solidFill>
                <a:latin typeface="Times New Roman" pitchFamily="18" charset="0"/>
              </a:rPr>
              <a:t>Formal </a:t>
            </a:r>
            <a:r>
              <a:rPr lang="en-GB" sz="4400" dirty="0" smtClean="0">
                <a:solidFill>
                  <a:srgbClr val="000000"/>
                </a:solidFill>
                <a:latin typeface="Times New Roman" pitchFamily="18" charset="0"/>
              </a:rPr>
              <a:t>Methods in Software Engineering</a:t>
            </a: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4400" dirty="0" smtClean="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dirty="0" smtClean="0">
                <a:solidFill>
                  <a:srgbClr val="000000"/>
                </a:solidFill>
                <a:latin typeface="Times New Roman" pitchFamily="18" charset="0"/>
              </a:rPr>
              <a:t>Lecture # </a:t>
            </a:r>
            <a:r>
              <a:rPr lang="en-GB" sz="4400" dirty="0" smtClean="0">
                <a:solidFill>
                  <a:srgbClr val="000000"/>
                </a:solidFill>
                <a:latin typeface="Times New Roman" pitchFamily="18" charset="0"/>
              </a:rPr>
              <a:t>28</a:t>
            </a: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32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3200" dirty="0">
              <a:solidFill>
                <a:srgbClr val="000000"/>
              </a:solidFill>
              <a:latin typeface="Times New Roman" pitchFamily="18" charset="0"/>
            </a:endParaRPr>
          </a:p>
        </p:txBody>
      </p:sp>
      <p:pic>
        <p:nvPicPr>
          <p:cNvPr id="205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205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4"/>
          <p:cNvSpPr>
            <a:spLocks noGrp="1" noChangeArrowheads="1"/>
          </p:cNvSpPr>
          <p:nvPr>
            <p:ph type="sldNum" sz="quarter" idx="10"/>
          </p:nvPr>
        </p:nvSpPr>
        <p:spPr>
          <a:noFill/>
        </p:spPr>
        <p:txBody>
          <a:bodyPr/>
          <a:lstStyle/>
          <a:p>
            <a:fld id="{FAA73B6C-4C91-4406-95C2-E1AC1C99EDA8}" type="slidenum">
              <a:rPr lang="ar-SA" smtClean="0"/>
              <a:pPr/>
              <a:t>2</a:t>
            </a:fld>
            <a:endParaRPr lang="en-GB" smtClean="0"/>
          </a:p>
        </p:txBody>
      </p:sp>
      <p:sp>
        <p:nvSpPr>
          <p:cNvPr id="10957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789508E-DE0B-40EC-927A-3423236DF159}"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400">
              <a:solidFill>
                <a:srgbClr val="000000"/>
              </a:solidFill>
              <a:latin typeface="Arial Black" pitchFamily="34" charset="0"/>
            </a:endParaRPr>
          </a:p>
        </p:txBody>
      </p:sp>
      <p:sp>
        <p:nvSpPr>
          <p:cNvPr id="10957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0957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0957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109576" name="Picture 2"/>
          <p:cNvPicPr>
            <a:picLocks noChangeAspect="1" noChangeArrowheads="1"/>
          </p:cNvPicPr>
          <p:nvPr/>
        </p:nvPicPr>
        <p:blipFill>
          <a:blip r:embed="rId4" cstate="print"/>
          <a:srcRect/>
          <a:stretch>
            <a:fillRect/>
          </a:stretch>
        </p:blipFill>
        <p:spPr bwMode="auto">
          <a:xfrm>
            <a:off x="428625" y="1500188"/>
            <a:ext cx="8501063" cy="4643437"/>
          </a:xfrm>
          <a:prstGeom prst="rect">
            <a:avLst/>
          </a:prstGeom>
          <a:noFill/>
          <a:ln w="9525" algn="ctr">
            <a:noFill/>
            <a:miter lim="800000"/>
            <a:headEnd/>
            <a:tailEnd/>
          </a:ln>
        </p:spPr>
      </p:pic>
      <p:pic>
        <p:nvPicPr>
          <p:cNvPr id="109577" name="Picture 3"/>
          <p:cNvPicPr>
            <a:picLocks noChangeAspect="1" noChangeArrowheads="1"/>
          </p:cNvPicPr>
          <p:nvPr/>
        </p:nvPicPr>
        <p:blipFill>
          <a:blip r:embed="rId5" cstate="print"/>
          <a:srcRect/>
          <a:stretch>
            <a:fillRect/>
          </a:stretch>
        </p:blipFill>
        <p:spPr bwMode="auto">
          <a:xfrm>
            <a:off x="6305550" y="3357563"/>
            <a:ext cx="2838450" cy="118110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Grp="1" noChangeArrowheads="1"/>
          </p:cNvSpPr>
          <p:nvPr>
            <p:ph type="sldNum" sz="quarter" idx="10"/>
          </p:nvPr>
        </p:nvSpPr>
        <p:spPr>
          <a:noFill/>
        </p:spPr>
        <p:txBody>
          <a:bodyPr/>
          <a:lstStyle/>
          <a:p>
            <a:fld id="{F89BAB31-ABD0-4882-8DAF-3E20F3A4D036}" type="slidenum">
              <a:rPr lang="ar-SA" smtClean="0"/>
              <a:pPr/>
              <a:t>3</a:t>
            </a:fld>
            <a:endParaRPr lang="en-GB" smtClean="0"/>
          </a:p>
        </p:txBody>
      </p:sp>
      <p:sp>
        <p:nvSpPr>
          <p:cNvPr id="11059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EC65A58-CC5F-459C-B69C-3DF608094228}"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400">
              <a:solidFill>
                <a:srgbClr val="000000"/>
              </a:solidFill>
              <a:latin typeface="Arial Black" pitchFamily="34" charset="0"/>
            </a:endParaRPr>
          </a:p>
        </p:txBody>
      </p:sp>
      <p:sp>
        <p:nvSpPr>
          <p:cNvPr id="11059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Functions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Find the index of the minimum value in a function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First write pre and post condition and then proof</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You need to pass the size of the array to function</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Any Conditions on the input?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There is no specific condition to apply on input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Pre-condition: True i.e. Any array of integer with any size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Post condition: ?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059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059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7" dur="500"/>
                                        <p:tgtEl>
                                          <p:spTgt spid="10957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2" dur="500"/>
                                        <p:tgtEl>
                                          <p:spTgt spid="10957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7" dur="500"/>
                                        <p:tgtEl>
                                          <p:spTgt spid="109573">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109573">
                                            <p:txEl>
                                              <p:pRg st="7" end="7"/>
                                            </p:txEl>
                                          </p:spTgt>
                                        </p:tgtEl>
                                        <p:attrNameLst>
                                          <p:attrName>style.visibility</p:attrName>
                                        </p:attrNameLst>
                                      </p:cBhvr>
                                      <p:to>
                                        <p:strVal val="visible"/>
                                      </p:to>
                                    </p:set>
                                    <p:animEffect transition="in" filter="blinds(horizontal)">
                                      <p:cBhvr>
                                        <p:cTn id="30" dur="500"/>
                                        <p:tgtEl>
                                          <p:spTgt spid="109573">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33" dur="500"/>
                                        <p:tgtEl>
                                          <p:spTgt spid="1095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4"/>
          <p:cNvSpPr>
            <a:spLocks noGrp="1" noChangeArrowheads="1"/>
          </p:cNvSpPr>
          <p:nvPr>
            <p:ph type="sldNum" sz="quarter" idx="10"/>
          </p:nvPr>
        </p:nvSpPr>
        <p:spPr>
          <a:noFill/>
        </p:spPr>
        <p:txBody>
          <a:bodyPr/>
          <a:lstStyle/>
          <a:p>
            <a:fld id="{B4C17B7A-1C91-432F-951B-446AB041BE55}" type="slidenum">
              <a:rPr lang="ar-SA" smtClean="0"/>
              <a:pPr/>
              <a:t>4</a:t>
            </a:fld>
            <a:endParaRPr lang="en-GB" smtClean="0"/>
          </a:p>
        </p:txBody>
      </p:sp>
      <p:sp>
        <p:nvSpPr>
          <p:cNvPr id="11161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112F1F8-9277-4242-B727-2B30EF0E29B5}"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400">
              <a:solidFill>
                <a:srgbClr val="000000"/>
              </a:solidFill>
              <a:latin typeface="Arial Black" pitchFamily="34" charset="0"/>
            </a:endParaRPr>
          </a:p>
        </p:txBody>
      </p:sp>
      <p:sp>
        <p:nvSpPr>
          <p:cNvPr id="11162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Functions </a:t>
            </a:r>
          </a:p>
        </p:txBody>
      </p:sp>
      <p:sp>
        <p:nvSpPr>
          <p:cNvPr id="111621"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Function min ( X: in INTEGER_ARRAY)</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Return INTEGER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Pre: True</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Post:      j in X’First ........ X’Last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min (X) = X (j) and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i in X’First ........ X’Last: min (x) &lt;= X (i)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and X = X’’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162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162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111624" name="Picture 8"/>
          <p:cNvPicPr>
            <a:picLocks noChangeAspect="1" noChangeArrowheads="1"/>
          </p:cNvPicPr>
          <p:nvPr/>
        </p:nvPicPr>
        <p:blipFill>
          <a:blip r:embed="rId4" cstate="print"/>
          <a:srcRect/>
          <a:stretch>
            <a:fillRect/>
          </a:stretch>
        </p:blipFill>
        <p:spPr bwMode="auto">
          <a:xfrm>
            <a:off x="2195513" y="3789363"/>
            <a:ext cx="215900" cy="339725"/>
          </a:xfrm>
          <a:prstGeom prst="rect">
            <a:avLst/>
          </a:prstGeom>
          <a:noFill/>
          <a:ln w="9525" algn="ctr">
            <a:noFill/>
            <a:miter lim="800000"/>
            <a:headEnd/>
            <a:tailEnd/>
          </a:ln>
        </p:spPr>
      </p:pic>
      <p:pic>
        <p:nvPicPr>
          <p:cNvPr id="111625" name="Picture 9"/>
          <p:cNvPicPr>
            <a:picLocks noChangeAspect="1" noChangeArrowheads="1"/>
          </p:cNvPicPr>
          <p:nvPr/>
        </p:nvPicPr>
        <p:blipFill>
          <a:blip r:embed="rId5" cstate="print"/>
          <a:srcRect/>
          <a:stretch>
            <a:fillRect/>
          </a:stretch>
        </p:blipFill>
        <p:spPr bwMode="auto">
          <a:xfrm>
            <a:off x="1979613" y="4652963"/>
            <a:ext cx="215900" cy="32385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p:cNvSpPr>
            <a:spLocks noGrp="1" noChangeArrowheads="1"/>
          </p:cNvSpPr>
          <p:nvPr>
            <p:ph type="sldNum" sz="quarter" idx="10"/>
          </p:nvPr>
        </p:nvSpPr>
        <p:spPr>
          <a:noFill/>
        </p:spPr>
        <p:txBody>
          <a:bodyPr/>
          <a:lstStyle/>
          <a:p>
            <a:fld id="{42221471-FC93-49BD-A6D2-915F2E69F751}" type="slidenum">
              <a:rPr lang="ar-SA" smtClean="0"/>
              <a:pPr/>
              <a:t>5</a:t>
            </a:fld>
            <a:endParaRPr lang="en-GB" smtClean="0"/>
          </a:p>
        </p:txBody>
      </p:sp>
      <p:sp>
        <p:nvSpPr>
          <p:cNvPr id="11264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567F347-B8AC-4881-AFEA-00BDE46FF4C2}"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400">
              <a:solidFill>
                <a:srgbClr val="000000"/>
              </a:solidFill>
              <a:latin typeface="Arial Black" pitchFamily="34" charset="0"/>
            </a:endParaRPr>
          </a:p>
        </p:txBody>
      </p:sp>
      <p:sp>
        <p:nvSpPr>
          <p:cNvPr id="11264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Functions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You need to specify that what would happen to the input array ( i.e. Any change after function execution)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 returning value will be the small among all but also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 return value exists in the given set</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Question: If any of the specification component missing then ?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264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264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 end="1"/>
                                            </p:txEl>
                                          </p:spTgt>
                                        </p:tgtEl>
                                        <p:attrNameLst>
                                          <p:attrName>style.visibility</p:attrName>
                                        </p:attrNameLst>
                                      </p:cBhvr>
                                      <p:to>
                                        <p:strVal val="visible"/>
                                      </p:to>
                                    </p:set>
                                    <p:animEffect transition="in" filter="blinds(horizontal)">
                                      <p:cBhvr>
                                        <p:cTn id="7" dur="500"/>
                                        <p:tgtEl>
                                          <p:spTgt spid="10957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12" dur="500"/>
                                        <p:tgtEl>
                                          <p:spTgt spid="10957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7" dur="500"/>
                                        <p:tgtEl>
                                          <p:spTgt spid="1095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2" dur="500"/>
                                        <p:tgtEl>
                                          <p:spTgt spid="10957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4"/>
          <p:cNvSpPr>
            <a:spLocks noGrp="1" noChangeArrowheads="1"/>
          </p:cNvSpPr>
          <p:nvPr>
            <p:ph type="sldNum" sz="quarter" idx="10"/>
          </p:nvPr>
        </p:nvSpPr>
        <p:spPr>
          <a:noFill/>
        </p:spPr>
        <p:txBody>
          <a:bodyPr/>
          <a:lstStyle/>
          <a:p>
            <a:fld id="{738ACF30-4A23-4788-810C-9A743845B55F}" type="slidenum">
              <a:rPr lang="ar-SA" smtClean="0"/>
              <a:pPr/>
              <a:t>6</a:t>
            </a:fld>
            <a:endParaRPr lang="en-GB" smtClean="0"/>
          </a:p>
        </p:txBody>
      </p:sp>
      <p:sp>
        <p:nvSpPr>
          <p:cNvPr id="11366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A287E64-13FF-4BF9-85C4-7B557CF634B6}"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400">
              <a:solidFill>
                <a:srgbClr val="000000"/>
              </a:solidFill>
              <a:latin typeface="Arial Black" pitchFamily="34" charset="0"/>
            </a:endParaRPr>
          </a:p>
        </p:txBody>
      </p:sp>
      <p:sp>
        <p:nvSpPr>
          <p:cNvPr id="11366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Another example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We have an array and we want to find a key and want to determine that key is present or not. If present then return index – If key is not present then message not found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Pre-condition ( any condition on input)?</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No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Post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Need to answerer some questions (about input and output array: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Do we make any changes in array so X = X’’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What about the key ( what is returning): Key found or not found.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367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367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7" dur="500"/>
                                        <p:tgtEl>
                                          <p:spTgt spid="10957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2" dur="500"/>
                                        <p:tgtEl>
                                          <p:spTgt spid="10957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7" dur="500"/>
                                        <p:tgtEl>
                                          <p:spTgt spid="10957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9573">
                                            <p:txEl>
                                              <p:pRg st="7" end="7"/>
                                            </p:txEl>
                                          </p:spTgt>
                                        </p:tgtEl>
                                        <p:attrNameLst>
                                          <p:attrName>style.visibility</p:attrName>
                                        </p:attrNameLst>
                                      </p:cBhvr>
                                      <p:to>
                                        <p:strVal val="visible"/>
                                      </p:to>
                                    </p:set>
                                    <p:animEffect transition="in" filter="blinds(horizontal)">
                                      <p:cBhvr>
                                        <p:cTn id="32" dur="500"/>
                                        <p:tgtEl>
                                          <p:spTgt spid="10957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37" dur="500"/>
                                        <p:tgtEl>
                                          <p:spTgt spid="1095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p:cNvSpPr>
            <a:spLocks noGrp="1" noChangeArrowheads="1"/>
          </p:cNvSpPr>
          <p:nvPr>
            <p:ph type="sldNum" sz="quarter" idx="10"/>
          </p:nvPr>
        </p:nvSpPr>
        <p:spPr>
          <a:noFill/>
        </p:spPr>
        <p:txBody>
          <a:bodyPr/>
          <a:lstStyle/>
          <a:p>
            <a:fld id="{E2C67A62-79EC-4835-B456-5DCFCBAB80D8}" type="slidenum">
              <a:rPr lang="ar-SA" smtClean="0"/>
              <a:pPr/>
              <a:t>7</a:t>
            </a:fld>
            <a:endParaRPr lang="en-GB" smtClean="0"/>
          </a:p>
        </p:txBody>
      </p:sp>
      <p:sp>
        <p:nvSpPr>
          <p:cNvPr id="11469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7A8AA3F-5D85-4F97-B622-673B1DF6F0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400">
              <a:solidFill>
                <a:srgbClr val="000000"/>
              </a:solidFill>
              <a:latin typeface="Arial Black" pitchFamily="34" charset="0"/>
            </a:endParaRPr>
          </a:p>
        </p:txBody>
      </p:sp>
      <p:sp>
        <p:nvSpPr>
          <p:cNvPr id="11469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Key search example  </a:t>
            </a:r>
          </a:p>
        </p:txBody>
      </p:sp>
      <p:sp>
        <p:nvSpPr>
          <p:cNvPr id="11469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Pre: True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Post: (( found and X (index)  = key ) or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 N NOT found and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    j in X’First ........ X’Last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x (j) not equal key )) and ( X = X’’)</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469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469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114696" name="Picture 9"/>
          <p:cNvPicPr>
            <a:picLocks noChangeAspect="1" noChangeArrowheads="1"/>
          </p:cNvPicPr>
          <p:nvPr/>
        </p:nvPicPr>
        <p:blipFill>
          <a:blip r:embed="rId4" cstate="print"/>
          <a:srcRect/>
          <a:stretch>
            <a:fillRect/>
          </a:stretch>
        </p:blipFill>
        <p:spPr bwMode="auto">
          <a:xfrm>
            <a:off x="1855788" y="3319463"/>
            <a:ext cx="215900" cy="32385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p:cNvSpPr>
            <a:spLocks noGrp="1" noChangeArrowheads="1"/>
          </p:cNvSpPr>
          <p:nvPr>
            <p:ph type="sldNum" sz="quarter" idx="10"/>
          </p:nvPr>
        </p:nvSpPr>
        <p:spPr>
          <a:noFill/>
        </p:spPr>
        <p:txBody>
          <a:bodyPr/>
          <a:lstStyle/>
          <a:p>
            <a:fld id="{5764006C-4294-4820-8719-AB632E9306B6}" type="slidenum">
              <a:rPr lang="ar-SA" smtClean="0"/>
              <a:pPr/>
              <a:t>8</a:t>
            </a:fld>
            <a:endParaRPr lang="en-GB" smtClean="0"/>
          </a:p>
        </p:txBody>
      </p:sp>
      <p:sp>
        <p:nvSpPr>
          <p:cNvPr id="11571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9126B4E-C24A-48E4-AECF-F9E87C972D7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400">
              <a:solidFill>
                <a:srgbClr val="000000"/>
              </a:solidFill>
              <a:latin typeface="Arial Black" pitchFamily="34" charset="0"/>
            </a:endParaRPr>
          </a:p>
        </p:txBody>
      </p:sp>
      <p:sp>
        <p:nvSpPr>
          <p:cNvPr id="11571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Another example  </a:t>
            </a:r>
          </a:p>
        </p:txBody>
      </p:sp>
      <p:sp>
        <p:nvSpPr>
          <p:cNvPr id="109573" name="Text Box 3"/>
          <p:cNvSpPr txBox="1">
            <a:spLocks noChangeArrowheads="1"/>
          </p:cNvSpPr>
          <p:nvPr/>
        </p:nvSpPr>
        <p:spPr bwMode="auto">
          <a:xfrm>
            <a:off x="685800" y="142875"/>
            <a:ext cx="7772400" cy="5929313"/>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Suppose we have a sorting function then array would modified?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You have noted that until now, no condition is imposed on input so the pre-condition is true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Restriction on input: any case?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I want to apply binary search algorithm then what will be the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Pre-condition? Array is sorted ( </a:t>
            </a:r>
            <a:r>
              <a:rPr lang="en-GB" sz="2200">
                <a:solidFill>
                  <a:srgbClr val="FF0000"/>
                </a:solidFill>
                <a:latin typeface="Times New Roman" pitchFamily="18" charset="0"/>
                <a:sym typeface="Wingdings" pitchFamily="2" charset="2"/>
              </a:rPr>
              <a:t>how you will specify</a:t>
            </a:r>
            <a:r>
              <a:rPr lang="en-GB" sz="2200">
                <a:solidFill>
                  <a:schemeClr val="tx1"/>
                </a:solidFill>
                <a:latin typeface="Times New Roman" pitchFamily="18" charset="0"/>
                <a:sym typeface="Wingdings" pitchFamily="2" charset="2"/>
              </a:rPr>
              <a:t>)</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Specification -&gt; data present at index “i” is &lt;= data present at index “i+1”</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Post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Post condition is same as the previous searching strategy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571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571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7" dur="500"/>
                                        <p:tgtEl>
                                          <p:spTgt spid="10957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2" dur="500"/>
                                        <p:tgtEl>
                                          <p:spTgt spid="10957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7" dur="500"/>
                                        <p:tgtEl>
                                          <p:spTgt spid="10957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9573">
                                            <p:txEl>
                                              <p:pRg st="7" end="7"/>
                                            </p:txEl>
                                          </p:spTgt>
                                        </p:tgtEl>
                                        <p:attrNameLst>
                                          <p:attrName>style.visibility</p:attrName>
                                        </p:attrNameLst>
                                      </p:cBhvr>
                                      <p:to>
                                        <p:strVal val="visible"/>
                                      </p:to>
                                    </p:set>
                                    <p:animEffect transition="in" filter="blinds(horizontal)">
                                      <p:cBhvr>
                                        <p:cTn id="32" dur="500"/>
                                        <p:tgtEl>
                                          <p:spTgt spid="10957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37" dur="500"/>
                                        <p:tgtEl>
                                          <p:spTgt spid="10957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9573">
                                            <p:txEl>
                                              <p:pRg st="9" end="9"/>
                                            </p:txEl>
                                          </p:spTgt>
                                        </p:tgtEl>
                                        <p:attrNameLst>
                                          <p:attrName>style.visibility</p:attrName>
                                        </p:attrNameLst>
                                      </p:cBhvr>
                                      <p:to>
                                        <p:strVal val="visible"/>
                                      </p:to>
                                    </p:set>
                                    <p:animEffect transition="in" filter="blinds(horizontal)">
                                      <p:cBhvr>
                                        <p:cTn id="42" dur="500"/>
                                        <p:tgtEl>
                                          <p:spTgt spid="10957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4"/>
          <p:cNvSpPr>
            <a:spLocks noGrp="1" noChangeArrowheads="1"/>
          </p:cNvSpPr>
          <p:nvPr>
            <p:ph type="sldNum" sz="quarter" idx="10"/>
          </p:nvPr>
        </p:nvSpPr>
        <p:spPr>
          <a:noFill/>
        </p:spPr>
        <p:txBody>
          <a:bodyPr/>
          <a:lstStyle/>
          <a:p>
            <a:fld id="{5D0609EF-23D8-4B5B-996C-F2537F05FBD3}" type="slidenum">
              <a:rPr lang="ar-SA" smtClean="0"/>
              <a:pPr/>
              <a:t>9</a:t>
            </a:fld>
            <a:endParaRPr lang="en-GB" smtClean="0"/>
          </a:p>
        </p:txBody>
      </p:sp>
      <p:sp>
        <p:nvSpPr>
          <p:cNvPr id="11673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D4322EB-267E-4DD1-B96B-CF13D53B6195}"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400">
              <a:solidFill>
                <a:srgbClr val="000000"/>
              </a:solidFill>
              <a:latin typeface="Arial Black" pitchFamily="34" charset="0"/>
            </a:endParaRPr>
          </a:p>
        </p:txBody>
      </p:sp>
      <p:sp>
        <p:nvSpPr>
          <p:cNvPr id="11674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Binary search Functions </a:t>
            </a:r>
          </a:p>
        </p:txBody>
      </p:sp>
      <p:sp>
        <p:nvSpPr>
          <p:cNvPr id="116741"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Procedure binary_search (  X : in INTEGER_ARRAY;</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key : in INTEGER;</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Found: in out Boolean;</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L    : in out INTEGER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begin;</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bot: ( INTEGER := X’First;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top: ( INTEGER := X’Last;</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Mid : INTEGER;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L:=  ( bot + top) / 2;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674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674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4"/>
          <p:cNvSpPr>
            <a:spLocks noGrp="1" noChangeArrowheads="1"/>
          </p:cNvSpPr>
          <p:nvPr>
            <p:ph type="sldNum" sz="quarter" idx="10"/>
          </p:nvPr>
        </p:nvSpPr>
        <p:spPr>
          <a:noFill/>
        </p:spPr>
        <p:txBody>
          <a:bodyPr/>
          <a:lstStyle/>
          <a:p>
            <a:fld id="{31B1255C-6550-4516-A7B3-6D96E360A5D1}" type="slidenum">
              <a:rPr lang="ar-SA" smtClean="0"/>
              <a:pPr/>
              <a:t>10</a:t>
            </a:fld>
            <a:endParaRPr lang="en-GB" smtClean="0"/>
          </a:p>
        </p:txBody>
      </p:sp>
      <p:sp>
        <p:nvSpPr>
          <p:cNvPr id="11776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53AF04C-42FA-41A8-AC97-4520D07BC2E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400">
              <a:solidFill>
                <a:srgbClr val="000000"/>
              </a:solidFill>
              <a:latin typeface="Arial Black" pitchFamily="34" charset="0"/>
            </a:endParaRPr>
          </a:p>
        </p:txBody>
      </p:sp>
      <p:sp>
        <p:nvSpPr>
          <p:cNvPr id="11776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Binary search Functions </a:t>
            </a:r>
          </a:p>
        </p:txBody>
      </p:sp>
      <p:sp>
        <p:nvSpPr>
          <p:cNvPr id="117765"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Found :=  X (L) = key;</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While ( bot &lt;= top AND NOT found) loop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begin;</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mid :=  ( bot + top) / 2;</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x (mid ) = key then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found := TRUE;</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L := mid;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Elseif   X (mid) &lt; key then</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bot := mid + 1</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Else top: = mid -1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End if; end loop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776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776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6F47C13F-3137-46F4-91FD-5D1433EB8003}" type="slidenum">
              <a:rPr lang="ar-SA" smtClean="0"/>
              <a:pPr/>
              <a:t>11</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1D60A75-30A0-44B7-8C17-934089E12AD7}"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600">
              <a:solidFill>
                <a:srgbClr val="000000"/>
              </a:solidFill>
              <a:latin typeface="Times New Roman" pitchFamily="18" charset="0"/>
            </a:endParaRPr>
          </a:p>
        </p:txBody>
      </p:sp>
      <p:sp>
        <p:nvSpPr>
          <p:cNvPr id="109573" name="Text Box 3"/>
          <p:cNvSpPr txBox="1">
            <a:spLocks noChangeArrowheads="1"/>
          </p:cNvSpPr>
          <p:nvPr/>
        </p:nvSpPr>
        <p:spPr bwMode="auto">
          <a:xfrm>
            <a:off x="685800" y="-714404"/>
            <a:ext cx="7772400" cy="5929313"/>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Look at the program - </a:t>
            </a:r>
            <a:r>
              <a:rPr lang="en-GB" sz="2200" dirty="0" smtClean="0">
                <a:solidFill>
                  <a:schemeClr val="tx1"/>
                </a:solidFill>
                <a:latin typeface="Times New Roman" pitchFamily="18" charset="0"/>
                <a:sym typeface="Wingdings" pitchFamily="2" charset="2"/>
              </a:rPr>
              <a:t>&gt; Find the invariant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The invariant condition is some how look like post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Remember that loop invariant must be true in every iteration</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In case of loop you must provide loop termination proof</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Question: When your are designing loop then what is in your mind that why it will complete your work?</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You are starting with large space and with each iteration you are reducing the search space by half</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What you can say about that search space which you leave i.e.  If you moved the index from top to middle – 1 ( you come to middle point because the key was actually smaller than the mid value so it can not be in the list from top to middle)</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Now your search space is from bottom to middle – 1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What you can say about the post 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If key is not present then you your bottom and top will cross each other.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7" dur="500"/>
                                        <p:tgtEl>
                                          <p:spTgt spid="10957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2" dur="500"/>
                                        <p:tgtEl>
                                          <p:spTgt spid="10957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7" dur="500"/>
                                        <p:tgtEl>
                                          <p:spTgt spid="10957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9573">
                                            <p:txEl>
                                              <p:pRg st="7" end="7"/>
                                            </p:txEl>
                                          </p:spTgt>
                                        </p:tgtEl>
                                        <p:attrNameLst>
                                          <p:attrName>style.visibility</p:attrName>
                                        </p:attrNameLst>
                                      </p:cBhvr>
                                      <p:to>
                                        <p:strVal val="visible"/>
                                      </p:to>
                                    </p:set>
                                    <p:animEffect transition="in" filter="blinds(horizontal)">
                                      <p:cBhvr>
                                        <p:cTn id="32" dur="500"/>
                                        <p:tgtEl>
                                          <p:spTgt spid="10957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37" dur="500"/>
                                        <p:tgtEl>
                                          <p:spTgt spid="10957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9573">
                                            <p:txEl>
                                              <p:pRg st="9" end="9"/>
                                            </p:txEl>
                                          </p:spTgt>
                                        </p:tgtEl>
                                        <p:attrNameLst>
                                          <p:attrName>style.visibility</p:attrName>
                                        </p:attrNameLst>
                                      </p:cBhvr>
                                      <p:to>
                                        <p:strVal val="visible"/>
                                      </p:to>
                                    </p:set>
                                    <p:animEffect transition="in" filter="blinds(horizontal)">
                                      <p:cBhvr>
                                        <p:cTn id="42" dur="500"/>
                                        <p:tgtEl>
                                          <p:spTgt spid="10957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09573">
                                            <p:txEl>
                                              <p:pRg st="10" end="10"/>
                                            </p:txEl>
                                          </p:spTgt>
                                        </p:tgtEl>
                                        <p:attrNameLst>
                                          <p:attrName>style.visibility</p:attrName>
                                        </p:attrNameLst>
                                      </p:cBhvr>
                                      <p:to>
                                        <p:strVal val="visible"/>
                                      </p:to>
                                    </p:set>
                                    <p:animEffect transition="in" filter="blinds(horizontal)">
                                      <p:cBhvr>
                                        <p:cTn id="47" dur="500"/>
                                        <p:tgtEl>
                                          <p:spTgt spid="10957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09573">
                                            <p:txEl>
                                              <p:pRg st="11" end="11"/>
                                            </p:txEl>
                                          </p:spTgt>
                                        </p:tgtEl>
                                        <p:attrNameLst>
                                          <p:attrName>style.visibility</p:attrName>
                                        </p:attrNameLst>
                                      </p:cBhvr>
                                      <p:to>
                                        <p:strVal val="visible"/>
                                      </p:to>
                                    </p:set>
                                    <p:animEffect transition="in" filter="blinds(horizontal)">
                                      <p:cBhvr>
                                        <p:cTn id="52" dur="500"/>
                                        <p:tgtEl>
                                          <p:spTgt spid="10957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6F47C13F-3137-46F4-91FD-5D1433EB8003}" type="slidenum">
              <a:rPr lang="ar-SA" smtClean="0"/>
              <a:pPr/>
              <a:t>12</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1D60A75-30A0-44B7-8C17-934089E12AD7}"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600">
              <a:solidFill>
                <a:srgbClr val="000000"/>
              </a:solidFill>
              <a:latin typeface="Times New Roman" pitchFamily="18" charset="0"/>
            </a:endParaRPr>
          </a:p>
        </p:txBody>
      </p:sp>
      <p:sp>
        <p:nvSpPr>
          <p:cNvPr id="109573" name="Text Box 3"/>
          <p:cNvSpPr txBox="1">
            <a:spLocks noChangeArrowheads="1"/>
          </p:cNvSpPr>
          <p:nvPr/>
        </p:nvSpPr>
        <p:spPr bwMode="auto">
          <a:xfrm>
            <a:off x="685800" y="-714404"/>
            <a:ext cx="7772400" cy="657229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So one part of post condition is that found is not true and key is not present in the entire range.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Loop invariant: If key is not present then in every iteration (i.e. When loop is start and when loop terminate) the key is not found and this condition is true.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2</a:t>
            </a:r>
            <a:r>
              <a:rPr lang="en-GB" sz="2200" baseline="30000" dirty="0" smtClean="0">
                <a:solidFill>
                  <a:schemeClr val="tx1"/>
                </a:solidFill>
                <a:latin typeface="Times New Roman" pitchFamily="18" charset="0"/>
                <a:sym typeface="Wingdings" pitchFamily="2" charset="2"/>
              </a:rPr>
              <a:t>nd</a:t>
            </a:r>
            <a:r>
              <a:rPr lang="en-GB" sz="2200" dirty="0" smtClean="0">
                <a:solidFill>
                  <a:schemeClr val="tx1"/>
                </a:solidFill>
                <a:latin typeface="Times New Roman" pitchFamily="18" charset="0"/>
                <a:sym typeface="Wingdings" pitchFamily="2" charset="2"/>
              </a:rPr>
              <a:t> condition: The key is found (key is present at index)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7" dur="500"/>
                                        <p:tgtEl>
                                          <p:spTgt spid="10957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6F47C13F-3137-46F4-91FD-5D1433EB8003}" type="slidenum">
              <a:rPr lang="ar-SA" smtClean="0"/>
              <a:pPr/>
              <a:t>13</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1D60A75-30A0-44B7-8C17-934089E12AD7}"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600">
              <a:solidFill>
                <a:srgbClr val="000000"/>
              </a:solidFill>
              <a:latin typeface="Times New Roman" pitchFamily="18" charset="0"/>
            </a:endParaRPr>
          </a:p>
        </p:txBody>
      </p:sp>
      <p:sp>
        <p:nvSpPr>
          <p:cNvPr id="109573" name="Text Box 3"/>
          <p:cNvSpPr txBox="1">
            <a:spLocks noChangeArrowheads="1"/>
          </p:cNvSpPr>
          <p:nvPr/>
        </p:nvSpPr>
        <p:spPr bwMode="auto">
          <a:xfrm>
            <a:off x="685800" y="142875"/>
            <a:ext cx="7772400" cy="5929313"/>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Some time proof is not easy and incorrect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If you have formal specification, could you generate the program from that specification?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If this is possible then no need to give proof of its correctness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In this case, assignment axiom is simple but what about IF and loop </a:t>
            </a:r>
            <a:r>
              <a:rPr lang="en-GB" sz="2200" dirty="0" err="1" smtClean="0">
                <a:solidFill>
                  <a:schemeClr val="tx1"/>
                </a:solidFill>
                <a:latin typeface="Times New Roman" pitchFamily="18" charset="0"/>
                <a:sym typeface="Wingdings" pitchFamily="2" charset="2"/>
              </a:rPr>
              <a:t>statments</a:t>
            </a:r>
            <a:r>
              <a:rPr lang="en-GB" sz="2200" dirty="0" smtClean="0">
                <a:solidFill>
                  <a:schemeClr val="tx1"/>
                </a:solidFill>
                <a:latin typeface="Times New Roman" pitchFamily="18" charset="0"/>
                <a:sym typeface="Wingdings" pitchFamily="2" charset="2"/>
              </a:rPr>
              <a: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4"/>
          <p:cNvSpPr>
            <a:spLocks noGrp="1" noChangeArrowheads="1"/>
          </p:cNvSpPr>
          <p:nvPr>
            <p:ph type="sldNum" sz="quarter" idx="10"/>
          </p:nvPr>
        </p:nvSpPr>
        <p:spPr>
          <a:noFill/>
        </p:spPr>
        <p:txBody>
          <a:bodyPr/>
          <a:lstStyle/>
          <a:p>
            <a:fld id="{2B1BCE9B-000F-4608-AF6C-BED856B09900}" type="slidenum">
              <a:rPr lang="ar-SA" smtClean="0"/>
              <a:pPr/>
              <a:t>14</a:t>
            </a:fld>
            <a:endParaRPr lang="en-GB" smtClean="0"/>
          </a:p>
        </p:txBody>
      </p:sp>
      <p:sp>
        <p:nvSpPr>
          <p:cNvPr id="11366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0809B3E-7B4B-419B-B401-7321F55046D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400">
              <a:solidFill>
                <a:srgbClr val="000000"/>
              </a:solidFill>
              <a:latin typeface="Arial Black" pitchFamily="34" charset="0"/>
            </a:endParaRPr>
          </a:p>
        </p:txBody>
      </p:sp>
      <p:sp>
        <p:nvSpPr>
          <p:cNvPr id="11366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Program construction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Diskjestra Guarded command: It is like a conditional statement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i.e. Condition is a guard -&gt; If guard is true we execute the statement</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There are multiple clauses and each clause have guard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more than one guard is true at the same time then one the statement will be selected arbitrary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At least one of the guard has to be true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none of the guard is true in that case it is an error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367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367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 end="1"/>
                                            </p:txEl>
                                          </p:spTgt>
                                        </p:tgtEl>
                                        <p:attrNameLst>
                                          <p:attrName>style.visibility</p:attrName>
                                        </p:attrNameLst>
                                      </p:cBhvr>
                                      <p:to>
                                        <p:strVal val="visible"/>
                                      </p:to>
                                    </p:set>
                                    <p:animEffect transition="in" filter="blinds(horizontal)">
                                      <p:cBhvr>
                                        <p:cTn id="7" dur="500"/>
                                        <p:tgtEl>
                                          <p:spTgt spid="10957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12" dur="500"/>
                                        <p:tgtEl>
                                          <p:spTgt spid="10957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7" dur="500"/>
                                        <p:tgtEl>
                                          <p:spTgt spid="1095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22" dur="500"/>
                                        <p:tgtEl>
                                          <p:spTgt spid="10957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7" dur="500"/>
                                        <p:tgtEl>
                                          <p:spTgt spid="10957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32" dur="500"/>
                                        <p:tgtEl>
                                          <p:spTgt spid="1095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p:cNvSpPr>
            <a:spLocks noGrp="1" noChangeArrowheads="1"/>
          </p:cNvSpPr>
          <p:nvPr>
            <p:ph type="sldNum" sz="quarter" idx="10"/>
          </p:nvPr>
        </p:nvSpPr>
        <p:spPr>
          <a:noFill/>
        </p:spPr>
        <p:txBody>
          <a:bodyPr/>
          <a:lstStyle/>
          <a:p>
            <a:fld id="{E247EBF0-0E68-427B-B0D0-F114192E0A19}" type="slidenum">
              <a:rPr lang="ar-SA" smtClean="0"/>
              <a:pPr/>
              <a:t>15</a:t>
            </a:fld>
            <a:endParaRPr lang="en-GB" smtClean="0"/>
          </a:p>
        </p:txBody>
      </p:sp>
      <p:sp>
        <p:nvSpPr>
          <p:cNvPr id="11469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B8E92DC-D79F-433A-861C-55C8D73B1ABF}"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400">
              <a:solidFill>
                <a:srgbClr val="000000"/>
              </a:solidFill>
              <a:latin typeface="Arial Black" pitchFamily="34" charset="0"/>
            </a:endParaRPr>
          </a:p>
        </p:txBody>
      </p:sp>
      <p:sp>
        <p:nvSpPr>
          <p:cNvPr id="11469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Dijkstra’s Guarded Command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If   C1 -   S1</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C2    S2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r>
              <a:rPr lang="en-GB" sz="2200" dirty="0" smtClean="0">
                <a:solidFill>
                  <a:schemeClr val="tx1"/>
                </a:solidFill>
                <a:latin typeface="Times New Roman" pitchFamily="18" charset="0"/>
                <a:sym typeface="Wingdings" pitchFamily="2" charset="2"/>
              </a:rPr>
              <a:t>C3 </a:t>
            </a:r>
            <a:r>
              <a:rPr lang="en-GB" sz="2200" dirty="0">
                <a:solidFill>
                  <a:schemeClr val="tx1"/>
                </a:solidFill>
                <a:latin typeface="Times New Roman" pitchFamily="18" charset="0"/>
                <a:sym typeface="Wingdings" pitchFamily="2" charset="2"/>
              </a:rPr>
              <a:t>  S3</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469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469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 end="1"/>
                                            </p:txEl>
                                          </p:spTgt>
                                        </p:tgtEl>
                                        <p:attrNameLst>
                                          <p:attrName>style.visibility</p:attrName>
                                        </p:attrNameLst>
                                      </p:cBhvr>
                                      <p:to>
                                        <p:strVal val="visible"/>
                                      </p:to>
                                    </p:set>
                                    <p:animEffect transition="in" filter="blinds(horizontal)">
                                      <p:cBhvr>
                                        <p:cTn id="7" dur="500"/>
                                        <p:tgtEl>
                                          <p:spTgt spid="10957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17" dur="500"/>
                                        <p:tgtEl>
                                          <p:spTgt spid="10957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4"/>
          <p:cNvSpPr>
            <a:spLocks noGrp="1" noChangeArrowheads="1"/>
          </p:cNvSpPr>
          <p:nvPr>
            <p:ph type="sldNum" sz="quarter" idx="10"/>
          </p:nvPr>
        </p:nvSpPr>
        <p:spPr>
          <a:noFill/>
        </p:spPr>
        <p:txBody>
          <a:bodyPr/>
          <a:lstStyle/>
          <a:p>
            <a:fld id="{EFF20447-F6A1-4920-B788-E51E094E2F84}" type="slidenum">
              <a:rPr lang="ar-SA" smtClean="0"/>
              <a:pPr/>
              <a:t>16</a:t>
            </a:fld>
            <a:endParaRPr lang="en-GB" smtClean="0"/>
          </a:p>
        </p:txBody>
      </p:sp>
      <p:sp>
        <p:nvSpPr>
          <p:cNvPr id="11571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3C1A3B5-8E1C-4B2B-B764-BA4A1F121D42}"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400">
              <a:solidFill>
                <a:srgbClr val="000000"/>
              </a:solidFill>
              <a:latin typeface="Arial Black" pitchFamily="34" charset="0"/>
            </a:endParaRPr>
          </a:p>
        </p:txBody>
      </p:sp>
      <p:sp>
        <p:nvSpPr>
          <p:cNvPr id="11571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Dijkstra’s Guarded Command </a:t>
            </a:r>
          </a:p>
        </p:txBody>
      </p:sp>
      <p:sp>
        <p:nvSpPr>
          <p:cNvPr id="109573"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b1  S1</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b2    S2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fi</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{Q}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=&gt; b1   v  b2</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  b1 }  S1  {Q}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   b2}   S2   { Q}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571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571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7" dur="500"/>
                                        <p:tgtEl>
                                          <p:spTgt spid="10957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12" dur="500"/>
                                        <p:tgtEl>
                                          <p:spTgt spid="10957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17" dur="500"/>
                                        <p:tgtEl>
                                          <p:spTgt spid="10957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22" dur="500"/>
                                        <p:tgtEl>
                                          <p:spTgt spid="10957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9" end="9"/>
                                            </p:txEl>
                                          </p:spTgt>
                                        </p:tgtEl>
                                        <p:attrNameLst>
                                          <p:attrName>style.visibility</p:attrName>
                                        </p:attrNameLst>
                                      </p:cBhvr>
                                      <p:to>
                                        <p:strVal val="visible"/>
                                      </p:to>
                                    </p:set>
                                    <p:animEffect transition="in" filter="blinds(horizontal)">
                                      <p:cBhvr>
                                        <p:cTn id="27" dur="500"/>
                                        <p:tgtEl>
                                          <p:spTgt spid="10957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9573">
                                            <p:txEl>
                                              <p:pRg st="10" end="10"/>
                                            </p:txEl>
                                          </p:spTgt>
                                        </p:tgtEl>
                                        <p:attrNameLst>
                                          <p:attrName>style.visibility</p:attrName>
                                        </p:attrNameLst>
                                      </p:cBhvr>
                                      <p:to>
                                        <p:strVal val="visible"/>
                                      </p:to>
                                    </p:set>
                                    <p:animEffect transition="in" filter="blinds(horizontal)">
                                      <p:cBhvr>
                                        <p:cTn id="32" dur="500"/>
                                        <p:tgtEl>
                                          <p:spTgt spid="10957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4"/>
          <p:cNvSpPr>
            <a:spLocks noGrp="1" noChangeArrowheads="1"/>
          </p:cNvSpPr>
          <p:nvPr>
            <p:ph type="sldNum" sz="quarter" idx="10"/>
          </p:nvPr>
        </p:nvSpPr>
        <p:spPr>
          <a:noFill/>
        </p:spPr>
        <p:txBody>
          <a:bodyPr/>
          <a:lstStyle/>
          <a:p>
            <a:fld id="{3DE02731-0B3A-40CF-92BE-8302FBE26AA9}" type="slidenum">
              <a:rPr lang="ar-SA" smtClean="0"/>
              <a:pPr/>
              <a:t>17</a:t>
            </a:fld>
            <a:endParaRPr lang="en-GB" smtClean="0"/>
          </a:p>
        </p:txBody>
      </p:sp>
      <p:sp>
        <p:nvSpPr>
          <p:cNvPr id="11673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DFEDB9D-2AC7-4C75-B039-3680686F0827}"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400">
              <a:solidFill>
                <a:srgbClr val="000000"/>
              </a:solidFill>
              <a:latin typeface="Arial Black" pitchFamily="34" charset="0"/>
            </a:endParaRPr>
          </a:p>
        </p:txBody>
      </p:sp>
      <p:sp>
        <p:nvSpPr>
          <p:cNvPr id="11674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Constructing Conditional Statements </a:t>
            </a:r>
          </a:p>
        </p:txBody>
      </p:sp>
      <p:sp>
        <p:nvSpPr>
          <p:cNvPr id="109573" name="Text Box 3"/>
          <p:cNvSpPr txBox="1">
            <a:spLocks noChangeArrowheads="1"/>
          </p:cNvSpPr>
          <p:nvPr/>
        </p:nvSpPr>
        <p:spPr bwMode="auto">
          <a:xfrm>
            <a:off x="685800" y="571500"/>
            <a:ext cx="7772400" cy="530542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S {Q}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and Q are given, we want to calculate 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Three step Process: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1) Split the pre-condition into two ( or possibly more cases) b1 and b1. That is, identify b1 and b2 such that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=&gt; b1 v b2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674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674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2" dur="500"/>
                                        <p:tgtEl>
                                          <p:spTgt spid="10957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17" dur="500"/>
                                        <p:tgtEl>
                                          <p:spTgt spid="10957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7" end="7"/>
                                            </p:txEl>
                                          </p:spTgt>
                                        </p:tgtEl>
                                        <p:attrNameLst>
                                          <p:attrName>style.visibility</p:attrName>
                                        </p:attrNameLst>
                                      </p:cBhvr>
                                      <p:to>
                                        <p:strVal val="visible"/>
                                      </p:to>
                                    </p:set>
                                    <p:animEffect transition="in" filter="blinds(horizontal)">
                                      <p:cBhvr>
                                        <p:cTn id="22" dur="500"/>
                                        <p:tgtEl>
                                          <p:spTgt spid="10957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27" dur="500"/>
                                        <p:tgtEl>
                                          <p:spTgt spid="1095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4"/>
          <p:cNvSpPr>
            <a:spLocks noGrp="1" noChangeArrowheads="1"/>
          </p:cNvSpPr>
          <p:nvPr>
            <p:ph type="sldNum" sz="quarter" idx="10"/>
          </p:nvPr>
        </p:nvSpPr>
        <p:spPr>
          <a:noFill/>
        </p:spPr>
        <p:txBody>
          <a:bodyPr/>
          <a:lstStyle/>
          <a:p>
            <a:fld id="{B940B557-AC55-4D40-A8F8-69F17FCE0528}" type="slidenum">
              <a:rPr lang="ar-SA" smtClean="0"/>
              <a:pPr/>
              <a:t>18</a:t>
            </a:fld>
            <a:endParaRPr lang="en-GB" smtClean="0"/>
          </a:p>
        </p:txBody>
      </p:sp>
      <p:sp>
        <p:nvSpPr>
          <p:cNvPr id="11776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D90BD4A-7CED-4D54-91C6-4708778024C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400">
              <a:solidFill>
                <a:srgbClr val="000000"/>
              </a:solidFill>
              <a:latin typeface="Arial Black" pitchFamily="34" charset="0"/>
            </a:endParaRPr>
          </a:p>
        </p:txBody>
      </p:sp>
      <p:sp>
        <p:nvSpPr>
          <p:cNvPr id="11776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Constructing Conditional Statements </a:t>
            </a:r>
          </a:p>
        </p:txBody>
      </p:sp>
      <p:sp>
        <p:nvSpPr>
          <p:cNvPr id="109573" name="Text Box 3"/>
          <p:cNvSpPr txBox="1">
            <a:spLocks noChangeArrowheads="1"/>
          </p:cNvSpPr>
          <p:nvPr/>
        </p:nvSpPr>
        <p:spPr bwMode="auto">
          <a:xfrm>
            <a:off x="685800" y="571500"/>
            <a:ext cx="7772400" cy="530542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2) Construct a program statement S1 that gurantees termination in a state satisfying Q given the pre-condition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 b1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3) Construct a program statement S1 that guarantees termination in a state satisfying Q given the pre-condition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 b2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Termination case is not valid for assignment and conditional statements i.e. Only for iteration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11776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776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17" dur="500"/>
                                        <p:tgtEl>
                                          <p:spTgt spid="10957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2" dur="500"/>
                                        <p:tgtEl>
                                          <p:spTgt spid="10957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8" end="8"/>
                                            </p:txEl>
                                          </p:spTgt>
                                        </p:tgtEl>
                                        <p:attrNameLst>
                                          <p:attrName>style.visibility</p:attrName>
                                        </p:attrNameLst>
                                      </p:cBhvr>
                                      <p:to>
                                        <p:strVal val="visible"/>
                                      </p:to>
                                    </p:set>
                                    <p:animEffect transition="in" filter="blinds(horizontal)">
                                      <p:cBhvr>
                                        <p:cTn id="27" dur="500"/>
                                        <p:tgtEl>
                                          <p:spTgt spid="10957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19</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Output variables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7772400" cy="530542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 true} S  {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j}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For S: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 j;  or j:=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Which one is input and which one is output variable?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If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is the output variable then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:=j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blinds(horizontal)">
                                      <p:cBhvr>
                                        <p:cTn id="17" dur="500"/>
                                        <p:tgtEl>
                                          <p:spTgt spid="10957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22" dur="500"/>
                                        <p:tgtEl>
                                          <p:spTgt spid="10957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7" dur="500"/>
                                        <p:tgtEl>
                                          <p:spTgt spid="1095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20</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Ghost variables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7772400" cy="530542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Suppose we want to specify that the sum of two variables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and j should remain constant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We specify this by introducing the Ghost variable C.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This variable should not be used any where in the program.</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Then S is specified by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 j   = C} S  { </a:t>
            </a:r>
            <a:r>
              <a:rPr lang="en-GB" sz="2200" dirty="0" err="1" smtClean="0">
                <a:solidFill>
                  <a:schemeClr val="tx1"/>
                </a:solidFill>
                <a:latin typeface="Times New Roman" pitchFamily="18" charset="0"/>
                <a:sym typeface="Wingdings" pitchFamily="2" charset="2"/>
              </a:rPr>
              <a:t>i</a:t>
            </a:r>
            <a:r>
              <a:rPr lang="en-GB" sz="2200" dirty="0" smtClean="0">
                <a:solidFill>
                  <a:schemeClr val="tx1"/>
                </a:solidFill>
                <a:latin typeface="Times New Roman" pitchFamily="18" charset="0"/>
                <a:sym typeface="Wingdings" pitchFamily="2" charset="2"/>
              </a:rPr>
              <a:t> + j = C}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We tie input to the output using Ghost variables.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2" end="2"/>
                                            </p:txEl>
                                          </p:spTgt>
                                        </p:tgtEl>
                                        <p:attrNameLst>
                                          <p:attrName>style.visibility</p:attrName>
                                        </p:attrNameLst>
                                      </p:cBhvr>
                                      <p:to>
                                        <p:strVal val="visible"/>
                                      </p:to>
                                    </p:set>
                                    <p:animEffect transition="in" filter="blinds(horizontal)">
                                      <p:cBhvr>
                                        <p:cTn id="7" dur="500"/>
                                        <p:tgtEl>
                                          <p:spTgt spid="10957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3">
                                            <p:txEl>
                                              <p:pRg st="3" end="3"/>
                                            </p:txEl>
                                          </p:spTgt>
                                        </p:tgtEl>
                                        <p:attrNameLst>
                                          <p:attrName>style.visibility</p:attrName>
                                        </p:attrNameLst>
                                      </p:cBhvr>
                                      <p:to>
                                        <p:strVal val="visible"/>
                                      </p:to>
                                    </p:set>
                                    <p:animEffect transition="in" filter="blinds(horizontal)">
                                      <p:cBhvr>
                                        <p:cTn id="12" dur="500"/>
                                        <p:tgtEl>
                                          <p:spTgt spid="10957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9573">
                                            <p:txEl>
                                              <p:pRg st="5" end="5"/>
                                            </p:txEl>
                                          </p:spTgt>
                                        </p:tgtEl>
                                        <p:attrNameLst>
                                          <p:attrName>style.visibility</p:attrName>
                                        </p:attrNameLst>
                                      </p:cBhvr>
                                      <p:to>
                                        <p:strVal val="visible"/>
                                      </p:to>
                                    </p:set>
                                    <p:animEffect transition="in" filter="blinds(horizontal)">
                                      <p:cBhvr>
                                        <p:cTn id="17" dur="500"/>
                                        <p:tgtEl>
                                          <p:spTgt spid="10957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9573">
                                            <p:txEl>
                                              <p:pRg st="6" end="6"/>
                                            </p:txEl>
                                          </p:spTgt>
                                        </p:tgtEl>
                                        <p:attrNameLst>
                                          <p:attrName>style.visibility</p:attrName>
                                        </p:attrNameLst>
                                      </p:cBhvr>
                                      <p:to>
                                        <p:strVal val="visible"/>
                                      </p:to>
                                    </p:set>
                                    <p:animEffect transition="in" filter="blinds(horizontal)">
                                      <p:cBhvr>
                                        <p:cTn id="22" dur="500"/>
                                        <p:tgtEl>
                                          <p:spTgt spid="10957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9573">
                                            <p:txEl>
                                              <p:pRg st="7" end="7"/>
                                            </p:txEl>
                                          </p:spTgt>
                                        </p:tgtEl>
                                        <p:attrNameLst>
                                          <p:attrName>style.visibility</p:attrName>
                                        </p:attrNameLst>
                                      </p:cBhvr>
                                      <p:to>
                                        <p:strVal val="visible"/>
                                      </p:to>
                                    </p:set>
                                    <p:animEffect transition="in" filter="blinds(horizontal)">
                                      <p:cBhvr>
                                        <p:cTn id="27" dur="500"/>
                                        <p:tgtEl>
                                          <p:spTgt spid="10957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9573">
                                            <p:txEl>
                                              <p:pRg st="9" end="9"/>
                                            </p:txEl>
                                          </p:spTgt>
                                        </p:tgtEl>
                                        <p:attrNameLst>
                                          <p:attrName>style.visibility</p:attrName>
                                        </p:attrNameLst>
                                      </p:cBhvr>
                                      <p:to>
                                        <p:strVal val="visible"/>
                                      </p:to>
                                    </p:set>
                                    <p:animEffect transition="in" filter="blinds(horizontal)">
                                      <p:cBhvr>
                                        <p:cTn id="32" dur="500"/>
                                        <p:tgtEl>
                                          <p:spTgt spid="10957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9573">
                                            <p:txEl>
                                              <p:pRg st="10" end="10"/>
                                            </p:txEl>
                                          </p:spTgt>
                                        </p:tgtEl>
                                        <p:attrNameLst>
                                          <p:attrName>style.visibility</p:attrName>
                                        </p:attrNameLst>
                                      </p:cBhvr>
                                      <p:to>
                                        <p:strVal val="visible"/>
                                      </p:to>
                                    </p:set>
                                    <p:animEffect transition="in" filter="blinds(horizontal)">
                                      <p:cBhvr>
                                        <p:cTn id="37" dur="500"/>
                                        <p:tgtEl>
                                          <p:spTgt spid="10957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21</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Simultaneous assignment statements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7772400" cy="530542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x , y, z  :=  2 * y, x + y, 3 * z</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X, y  := y, x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Has the effect of swapping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IF not using simultaneous assignments then?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9" end="9"/>
                                            </p:txEl>
                                          </p:spTgt>
                                        </p:tgtEl>
                                        <p:attrNameLst>
                                          <p:attrName>style.visibility</p:attrName>
                                        </p:attrNameLst>
                                      </p:cBhvr>
                                      <p:to>
                                        <p:strVal val="visible"/>
                                      </p:to>
                                    </p:set>
                                    <p:animEffect transition="in" filter="blinds(horizontal)">
                                      <p:cBhvr>
                                        <p:cTn id="7" dur="500"/>
                                        <p:tgtEl>
                                          <p:spTgt spid="10957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22</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Z-Specification, Structure and Schema</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7772400" cy="530542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New technique – model based specification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Previously specification method and algebraic specific method</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Roots originate from </a:t>
            </a:r>
            <a:r>
              <a:rPr lang="en-GB" sz="2200" dirty="0" err="1" smtClean="0">
                <a:solidFill>
                  <a:schemeClr val="tx1"/>
                </a:solidFill>
                <a:latin typeface="Times New Roman" pitchFamily="18" charset="0"/>
                <a:sym typeface="Wingdings" pitchFamily="2" charset="2"/>
              </a:rPr>
              <a:t>Hore’s</a:t>
            </a:r>
            <a:r>
              <a:rPr lang="en-GB" sz="2200" dirty="0" smtClean="0">
                <a:solidFill>
                  <a:schemeClr val="tx1"/>
                </a:solidFill>
                <a:latin typeface="Times New Roman" pitchFamily="18" charset="0"/>
                <a:sym typeface="Wingdings" pitchFamily="2" charset="2"/>
              </a:rPr>
              <a:t> logic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We use the concept of state and space concept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rgbClr val="FF0000"/>
                </a:solidFill>
                <a:latin typeface="Times New Roman" pitchFamily="18" charset="0"/>
                <a:sym typeface="Wingdings" pitchFamily="2" charset="2"/>
              </a:rPr>
              <a:t>State</a:t>
            </a:r>
            <a:r>
              <a:rPr lang="en-GB" sz="2200" dirty="0" smtClean="0">
                <a:solidFill>
                  <a:schemeClr val="tx1"/>
                </a:solidFill>
                <a:latin typeface="Times New Roman" pitchFamily="18" charset="0"/>
                <a:sym typeface="Wingdings" pitchFamily="2" charset="2"/>
              </a:rPr>
              <a:t>: State of any problem is the type or number of variables this problem have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E.g. three variable a, b and c ( state)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rgbClr val="FF0000"/>
                </a:solidFill>
                <a:latin typeface="Times New Roman" pitchFamily="18" charset="0"/>
                <a:sym typeface="Wingdings" pitchFamily="2" charset="2"/>
              </a:rPr>
              <a:t>Space</a:t>
            </a:r>
            <a:r>
              <a:rPr lang="en-GB" sz="2200" dirty="0" smtClean="0">
                <a:solidFill>
                  <a:schemeClr val="tx1"/>
                </a:solidFill>
                <a:latin typeface="Times New Roman" pitchFamily="18" charset="0"/>
                <a:sym typeface="Wingdings" pitchFamily="2" charset="2"/>
              </a:rPr>
              <a:t>: All possible values these variables have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4" end="14"/>
                                            </p:txEl>
                                          </p:spTgt>
                                        </p:tgtEl>
                                        <p:attrNameLst>
                                          <p:attrName>style.visibility</p:attrName>
                                        </p:attrNameLst>
                                      </p:cBhvr>
                                      <p:to>
                                        <p:strVal val="visible"/>
                                      </p:to>
                                    </p:set>
                                    <p:animEffect transition="in" filter="blinds(horizontal)">
                                      <p:cBhvr>
                                        <p:cTn id="7" dur="500"/>
                                        <p:tgtEl>
                                          <p:spTgt spid="10957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23</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Z-Specification, Structure and Schema</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In algebraic specification we did not talk about the state of the system </a:t>
            </a:r>
          </a:p>
          <a:p>
            <a:pPr marL="742950" lvl="1" indent="-285750" algn="just">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We only talk about the external behaviour i.e. These are the publically interfaces to the system and when we send a message to these interfaces then how the system will behave in terms of expected outcome so algebraic specification did not talk about the internal state of the system </a:t>
            </a:r>
          </a:p>
          <a:p>
            <a:pPr marL="742950" lvl="1" indent="-285750" algn="just">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State-based specification take different approach and they do talk about the internal state of the system so when certain operation is performed, they tell you what are the internal changes to the system i.e. How the state of the system is defined and in response to a message or an operation perform on that entity for which we are defining the state, how does this operation change the state of the entity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0" end="10"/>
                                            </p:txEl>
                                          </p:spTgt>
                                        </p:tgtEl>
                                        <p:attrNameLst>
                                          <p:attrName>style.visibility</p:attrName>
                                        </p:attrNameLst>
                                      </p:cBhvr>
                                      <p:to>
                                        <p:strVal val="visible"/>
                                      </p:to>
                                    </p:set>
                                    <p:animEffect transition="in" filter="blinds(horizontal)">
                                      <p:cBhvr>
                                        <p:cTn id="7" dur="500"/>
                                        <p:tgtEl>
                                          <p:spTgt spid="10957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24</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Z-Specification Language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VDM (Vienna Development Method)– Many derivative of VDM has been already presented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Specification methodology which is greatly influenced by VDM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Called Z- Specification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Developed in England – Cambridge university</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English origin  -&gt;  Do not call it ZEE ( American) , Its ZAD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Z has number of features which make it easy</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Building systems using Z is easier as compared to other specification languages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It is a state-based modelling language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6" end="16"/>
                                            </p:txEl>
                                          </p:spTgt>
                                        </p:tgtEl>
                                        <p:attrNameLst>
                                          <p:attrName>style.visibility</p:attrName>
                                        </p:attrNameLst>
                                      </p:cBhvr>
                                      <p:to>
                                        <p:strVal val="visible"/>
                                      </p:to>
                                    </p:set>
                                    <p:animEffect transition="in" filter="blinds(horizontal)">
                                      <p:cBhvr>
                                        <p:cTn id="7" dur="500"/>
                                        <p:tgtEl>
                                          <p:spTgt spid="10957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25</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Z-Specification Language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Basic unit of Z-Specification is called  Z-Schema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Schema calculus is used to join different schema and rich the specification and built more complex system using smaller and simple system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0" end="10"/>
                                            </p:txEl>
                                          </p:spTgt>
                                        </p:tgtEl>
                                        <p:attrNameLst>
                                          <p:attrName>style.visibility</p:attrName>
                                        </p:attrNameLst>
                                      </p:cBhvr>
                                      <p:to>
                                        <p:strVal val="visible"/>
                                      </p:to>
                                    </p:set>
                                    <p:animEffect transition="in" filter="blinds(horizontal)">
                                      <p:cBhvr>
                                        <p:cTn id="7" dur="500"/>
                                        <p:tgtEl>
                                          <p:spTgt spid="10957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26</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Structure of Z- Schema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Container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Contents: N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Capacity: N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Contents &lt;= Capacity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No operations in this schema</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Contents and capacity defined the state of the system</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Predicate act like invariant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grpSp>
        <p:nvGrpSpPr>
          <p:cNvPr id="23" name="Group 22"/>
          <p:cNvGrpSpPr/>
          <p:nvPr/>
        </p:nvGrpSpPr>
        <p:grpSpPr>
          <a:xfrm>
            <a:off x="1547664" y="1700808"/>
            <a:ext cx="4680520" cy="2088232"/>
            <a:chOff x="1547664" y="1700808"/>
            <a:chExt cx="4680520" cy="2088232"/>
          </a:xfrm>
        </p:grpSpPr>
        <p:cxnSp>
          <p:nvCxnSpPr>
            <p:cNvPr id="9" name="Straight Connector 8"/>
            <p:cNvCxnSpPr/>
            <p:nvPr/>
          </p:nvCxnSpPr>
          <p:spPr bwMode="auto">
            <a:xfrm>
              <a:off x="1547664" y="1700808"/>
              <a:ext cx="72008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3491880" y="1700808"/>
              <a:ext cx="2592288"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1547664" y="1700808"/>
              <a:ext cx="0" cy="108012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1547664" y="2780928"/>
              <a:ext cx="468052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1547664" y="2780928"/>
              <a:ext cx="0" cy="1008112"/>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1547664" y="3789040"/>
              <a:ext cx="4680520" cy="0"/>
            </a:xfrm>
            <a:prstGeom prst="line">
              <a:avLst/>
            </a:prstGeom>
            <a:solidFill>
              <a:srgbClr val="00B8FF"/>
            </a:solidFill>
            <a:ln w="9525" cap="flat" cmpd="sng" algn="ctr">
              <a:solidFill>
                <a:schemeClr val="tx1"/>
              </a:solidFill>
              <a:prstDash val="solid"/>
              <a:round/>
              <a:headEnd type="none" w="med" len="med"/>
              <a:tailEnd type="none" w="med" len="med"/>
            </a:ln>
            <a:effectLst/>
          </p:spPr>
        </p:cxnSp>
      </p:grpSp>
      <p:cxnSp>
        <p:nvCxnSpPr>
          <p:cNvPr id="21" name="Straight Arrow Connector 20"/>
          <p:cNvCxnSpPr/>
          <p:nvPr/>
        </p:nvCxnSpPr>
        <p:spPr bwMode="auto">
          <a:xfrm>
            <a:off x="3923928" y="2276872"/>
            <a:ext cx="1224136" cy="0"/>
          </a:xfrm>
          <a:prstGeom prst="straightConnector1">
            <a:avLst/>
          </a:prstGeom>
          <a:solidFill>
            <a:srgbClr val="00B8FF"/>
          </a:solidFill>
          <a:ln w="9525" cap="flat" cmpd="sng" algn="ctr">
            <a:solidFill>
              <a:schemeClr val="tx1"/>
            </a:solidFill>
            <a:prstDash val="solid"/>
            <a:round/>
            <a:headEnd type="none" w="med" len="med"/>
            <a:tailEnd type="arrow"/>
          </a:ln>
          <a:effectLst/>
        </p:spPr>
      </p:cxnSp>
      <p:sp>
        <p:nvSpPr>
          <p:cNvPr id="22" name="TextBox 21"/>
          <p:cNvSpPr txBox="1"/>
          <p:nvPr/>
        </p:nvSpPr>
        <p:spPr>
          <a:xfrm>
            <a:off x="5220072" y="2132856"/>
            <a:ext cx="1420581" cy="276999"/>
          </a:xfrm>
          <a:prstGeom prst="rect">
            <a:avLst/>
          </a:prstGeom>
          <a:noFill/>
        </p:spPr>
        <p:txBody>
          <a:bodyPr wrap="none" rtlCol="0">
            <a:spAutoFit/>
          </a:bodyPr>
          <a:lstStyle/>
          <a:p>
            <a:r>
              <a:rPr lang="en-US" sz="1200" dirty="0" smtClean="0">
                <a:solidFill>
                  <a:schemeClr val="tx1"/>
                </a:solidFill>
              </a:rPr>
              <a:t>Schema signature</a:t>
            </a:r>
            <a:endParaRPr lang="en-US" sz="1200" dirty="0">
              <a:solidFill>
                <a:schemeClr val="tx1"/>
              </a:solidFill>
            </a:endParaRPr>
          </a:p>
        </p:txBody>
      </p:sp>
      <p:cxnSp>
        <p:nvCxnSpPr>
          <p:cNvPr id="24" name="Straight Arrow Connector 23"/>
          <p:cNvCxnSpPr/>
          <p:nvPr/>
        </p:nvCxnSpPr>
        <p:spPr bwMode="auto">
          <a:xfrm>
            <a:off x="4427984" y="3501008"/>
            <a:ext cx="1224136" cy="0"/>
          </a:xfrm>
          <a:prstGeom prst="straightConnector1">
            <a:avLst/>
          </a:prstGeom>
          <a:solidFill>
            <a:srgbClr val="00B8FF"/>
          </a:solidFill>
          <a:ln w="9525" cap="flat" cmpd="sng" algn="ctr">
            <a:solidFill>
              <a:schemeClr val="tx1"/>
            </a:solidFill>
            <a:prstDash val="solid"/>
            <a:round/>
            <a:headEnd type="none" w="med" len="med"/>
            <a:tailEnd type="arrow"/>
          </a:ln>
          <a:effectLst/>
        </p:spPr>
      </p:cxnSp>
      <p:sp>
        <p:nvSpPr>
          <p:cNvPr id="25" name="TextBox 24"/>
          <p:cNvSpPr txBox="1"/>
          <p:nvPr/>
        </p:nvSpPr>
        <p:spPr>
          <a:xfrm>
            <a:off x="5693672" y="3284984"/>
            <a:ext cx="1481496" cy="276999"/>
          </a:xfrm>
          <a:prstGeom prst="rect">
            <a:avLst/>
          </a:prstGeom>
          <a:noFill/>
        </p:spPr>
        <p:txBody>
          <a:bodyPr wrap="none" rtlCol="0">
            <a:spAutoFit/>
          </a:bodyPr>
          <a:lstStyle/>
          <a:p>
            <a:r>
              <a:rPr lang="en-US" sz="1200" dirty="0" smtClean="0">
                <a:solidFill>
                  <a:schemeClr val="tx1"/>
                </a:solidFill>
              </a:rPr>
              <a:t>Schema Predicate </a:t>
            </a:r>
            <a:endParaRPr lang="en-US" sz="120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2" end="12"/>
                                            </p:txEl>
                                          </p:spTgt>
                                        </p:tgtEl>
                                        <p:attrNameLst>
                                          <p:attrName>style.visibility</p:attrName>
                                        </p:attrNameLst>
                                      </p:cBhvr>
                                      <p:to>
                                        <p:strVal val="visible"/>
                                      </p:to>
                                    </p:set>
                                    <p:animEffect transition="in" filter="blinds(horizontal)">
                                      <p:cBhvr>
                                        <p:cTn id="7" dur="500"/>
                                        <p:tgtEl>
                                          <p:spTgt spid="10957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27</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Structure of Z- Schema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618998"/>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r>
              <a:rPr lang="en-GB" sz="2200" dirty="0" err="1" smtClean="0">
                <a:solidFill>
                  <a:schemeClr val="tx1"/>
                </a:solidFill>
                <a:latin typeface="Times New Roman" pitchFamily="18" charset="0"/>
                <a:sym typeface="Wingdings" pitchFamily="2" charset="2"/>
              </a:rPr>
              <a:t>BirthdayBook</a:t>
            </a:r>
            <a:r>
              <a:rPr lang="en-GB" sz="2200" dirty="0" smtClean="0">
                <a:solidFill>
                  <a:schemeClr val="tx1"/>
                </a:solidFill>
                <a:latin typeface="Times New Roman" pitchFamily="18" charset="0"/>
                <a:sym typeface="Wingdings" pitchFamily="2" charset="2"/>
              </a:rPr>
              <a:t>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Known: </a:t>
            </a:r>
            <a:r>
              <a:rPr lang="en-GB" sz="2200" b="1" dirty="0" smtClean="0">
                <a:solidFill>
                  <a:schemeClr val="tx1"/>
                </a:solidFill>
                <a:latin typeface="Times New Roman" pitchFamily="18" charset="0"/>
                <a:sym typeface="Wingdings" pitchFamily="2" charset="2"/>
              </a:rPr>
              <a:t>P</a:t>
            </a:r>
            <a:r>
              <a:rPr lang="en-GB" sz="2200" dirty="0" smtClean="0">
                <a:solidFill>
                  <a:schemeClr val="tx1"/>
                </a:solidFill>
                <a:latin typeface="Times New Roman" pitchFamily="18" charset="0"/>
                <a:sym typeface="Wingdings" pitchFamily="2" charset="2"/>
              </a:rPr>
              <a:t> Name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Birthday: Name &lt;=&gt; date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Known =  </a:t>
            </a:r>
            <a:r>
              <a:rPr lang="en-GB" sz="2200" dirty="0" err="1" smtClean="0">
                <a:solidFill>
                  <a:schemeClr val="tx1"/>
                </a:solidFill>
                <a:latin typeface="Times New Roman" pitchFamily="18" charset="0"/>
                <a:sym typeface="Wingdings" pitchFamily="2" charset="2"/>
              </a:rPr>
              <a:t>dom</a:t>
            </a:r>
            <a:r>
              <a:rPr lang="en-GB" sz="2200" dirty="0" smtClean="0">
                <a:solidFill>
                  <a:schemeClr val="tx1"/>
                </a:solidFill>
                <a:latin typeface="Times New Roman" pitchFamily="18" charset="0"/>
                <a:sym typeface="Wingdings" pitchFamily="2" charset="2"/>
              </a:rPr>
              <a:t> Birthday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Known is a set of names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Birthday is a function which when applied to a name gives the birthday associate with it.  (Domain to range mapping)</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Known is a set of values of Names for which the birthday is defined.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Each person can you only one birthday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Invariant: Name must associate with birthday.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grpSp>
        <p:nvGrpSpPr>
          <p:cNvPr id="2" name="Group 22"/>
          <p:cNvGrpSpPr/>
          <p:nvPr/>
        </p:nvGrpSpPr>
        <p:grpSpPr>
          <a:xfrm>
            <a:off x="1547664" y="1700808"/>
            <a:ext cx="5045120" cy="2088232"/>
            <a:chOff x="1547664" y="1700808"/>
            <a:chExt cx="5045120" cy="2088232"/>
          </a:xfrm>
        </p:grpSpPr>
        <p:cxnSp>
          <p:nvCxnSpPr>
            <p:cNvPr id="9" name="Straight Connector 8"/>
            <p:cNvCxnSpPr/>
            <p:nvPr/>
          </p:nvCxnSpPr>
          <p:spPr bwMode="auto">
            <a:xfrm>
              <a:off x="1547664" y="1700808"/>
              <a:ext cx="72008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000496" y="1700808"/>
              <a:ext cx="2592288"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1547664" y="1700808"/>
              <a:ext cx="0" cy="108012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1547664" y="2780928"/>
              <a:ext cx="468052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1547664" y="2780928"/>
              <a:ext cx="0" cy="1008112"/>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1547664" y="3789040"/>
              <a:ext cx="4680520" cy="0"/>
            </a:xfrm>
            <a:prstGeom prst="line">
              <a:avLst/>
            </a:prstGeom>
            <a:solidFill>
              <a:srgbClr val="00B8FF"/>
            </a:solidFill>
            <a:ln w="9525" cap="flat" cmpd="sng" algn="ctr">
              <a:solidFill>
                <a:schemeClr val="tx1"/>
              </a:solidFill>
              <a:prstDash val="solid"/>
              <a:round/>
              <a:headEnd type="none" w="med" len="med"/>
              <a:tailEnd type="none" w="med" len="med"/>
            </a:ln>
            <a:effectLst/>
          </p:spPr>
        </p:cxn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3" end="13"/>
                                            </p:txEl>
                                          </p:spTgt>
                                        </p:tgtEl>
                                        <p:attrNameLst>
                                          <p:attrName>style.visibility</p:attrName>
                                        </p:attrNameLst>
                                      </p:cBhvr>
                                      <p:to>
                                        <p:strVal val="visible"/>
                                      </p:to>
                                    </p:set>
                                    <p:animEffect transition="in" filter="blinds(horizontal)">
                                      <p:cBhvr>
                                        <p:cTn id="7" dur="500"/>
                                        <p:tgtEl>
                                          <p:spTgt spid="10957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28</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One possible state of the system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571500"/>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Known = { Ahmed , </a:t>
            </a:r>
            <a:r>
              <a:rPr lang="en-GB" sz="2200" dirty="0" err="1" smtClean="0">
                <a:solidFill>
                  <a:schemeClr val="tx1"/>
                </a:solidFill>
                <a:latin typeface="Times New Roman" pitchFamily="18" charset="0"/>
                <a:sym typeface="Wingdings" pitchFamily="2" charset="2"/>
              </a:rPr>
              <a:t>Iram</a:t>
            </a:r>
            <a:r>
              <a:rPr lang="en-GB" sz="2200" dirty="0" smtClean="0">
                <a:solidFill>
                  <a:schemeClr val="tx1"/>
                </a:solidFill>
                <a:latin typeface="Times New Roman" pitchFamily="18" charset="0"/>
                <a:sym typeface="Wingdings" pitchFamily="2" charset="2"/>
              </a:rPr>
              <a:t>, </a:t>
            </a:r>
            <a:r>
              <a:rPr lang="en-GB" sz="2200" dirty="0" err="1" smtClean="0">
                <a:solidFill>
                  <a:schemeClr val="tx1"/>
                </a:solidFill>
                <a:latin typeface="Times New Roman" pitchFamily="18" charset="0"/>
                <a:sym typeface="Wingdings" pitchFamily="2" charset="2"/>
              </a:rPr>
              <a:t>Farrukh</a:t>
            </a:r>
            <a:r>
              <a:rPr lang="en-GB" sz="2200" dirty="0" smtClean="0">
                <a:solidFill>
                  <a:schemeClr val="tx1"/>
                </a:solidFill>
                <a:latin typeface="Times New Roman" pitchFamily="18" charset="0"/>
                <a:sym typeface="Wingdings" pitchFamily="2" charset="2"/>
              </a:rPr>
              <a: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Birthday = { Ahmed &lt;-&gt; 25-march,</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r>
              <a:rPr lang="en-GB" sz="2200" dirty="0" err="1" smtClean="0">
                <a:solidFill>
                  <a:schemeClr val="tx1"/>
                </a:solidFill>
                <a:latin typeface="Times New Roman" pitchFamily="18" charset="0"/>
                <a:sym typeface="Wingdings" pitchFamily="2" charset="2"/>
              </a:rPr>
              <a:t>Iram</a:t>
            </a:r>
            <a:r>
              <a:rPr lang="en-GB" sz="2200" dirty="0" smtClean="0">
                <a:solidFill>
                  <a:schemeClr val="tx1"/>
                </a:solidFill>
                <a:latin typeface="Times New Roman" pitchFamily="18" charset="0"/>
                <a:sym typeface="Wingdings" pitchFamily="2" charset="2"/>
              </a:rPr>
              <a:t> &lt;-&gt; 20- </a:t>
            </a:r>
            <a:r>
              <a:rPr lang="en-GB" sz="2200" dirty="0" err="1" smtClean="0">
                <a:solidFill>
                  <a:schemeClr val="tx1"/>
                </a:solidFill>
                <a:latin typeface="Times New Roman" pitchFamily="18" charset="0"/>
                <a:sym typeface="Wingdings" pitchFamily="2" charset="2"/>
              </a:rPr>
              <a:t>dec</a:t>
            </a:r>
            <a:r>
              <a:rPr lang="en-GB" sz="2200" dirty="0" smtClean="0">
                <a:solidFill>
                  <a:schemeClr val="tx1"/>
                </a:solidFill>
                <a:latin typeface="Times New Roman" pitchFamily="18" charset="0"/>
                <a:sym typeface="Wingdings" pitchFamily="2" charset="2"/>
              </a:rPr>
              <a:t>,</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r>
              <a:rPr lang="en-GB" sz="2200" dirty="0" err="1" smtClean="0">
                <a:solidFill>
                  <a:schemeClr val="tx1"/>
                </a:solidFill>
                <a:latin typeface="Times New Roman" pitchFamily="18" charset="0"/>
                <a:sym typeface="Wingdings" pitchFamily="2" charset="2"/>
              </a:rPr>
              <a:t>Farrukh</a:t>
            </a:r>
            <a:r>
              <a:rPr lang="en-GB" sz="2200" dirty="0" smtClean="0">
                <a:solidFill>
                  <a:schemeClr val="tx1"/>
                </a:solidFill>
                <a:latin typeface="Times New Roman" pitchFamily="18" charset="0"/>
                <a:sym typeface="Wingdings" pitchFamily="2" charset="2"/>
              </a:rPr>
              <a:t> &lt;-&gt; 25-march</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Function types: One-to-One and On-to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If every entity from domain map on the range ( On-to)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So in birthday function we do not have such entry which do not have the </a:t>
            </a:r>
            <a:r>
              <a:rPr lang="en-GB" sz="2200" dirty="0" err="1" smtClean="0">
                <a:solidFill>
                  <a:schemeClr val="tx1"/>
                </a:solidFill>
                <a:latin typeface="Times New Roman" pitchFamily="18" charset="0"/>
                <a:sym typeface="Wingdings" pitchFamily="2" charset="2"/>
              </a:rPr>
              <a:t>ans</a:t>
            </a:r>
            <a:r>
              <a:rPr lang="en-GB" sz="2200" dirty="0" smtClean="0">
                <a:solidFill>
                  <a:schemeClr val="tx1"/>
                </a:solidFill>
                <a:latin typeface="Times New Roman" pitchFamily="18" charset="0"/>
                <a:sym typeface="Wingdings" pitchFamily="2" charset="2"/>
              </a:rPr>
              <a:t>: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5" end="15"/>
                                            </p:txEl>
                                          </p:spTgt>
                                        </p:tgtEl>
                                        <p:attrNameLst>
                                          <p:attrName>style.visibility</p:attrName>
                                        </p:attrNameLst>
                                      </p:cBhvr>
                                      <p:to>
                                        <p:strVal val="visible"/>
                                      </p:to>
                                    </p:set>
                                    <p:animEffect transition="in" filter="blinds(horizontal)">
                                      <p:cBhvr>
                                        <p:cTn id="7" dur="500"/>
                                        <p:tgtEl>
                                          <p:spTgt spid="10957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Grp="1" noChangeArrowheads="1"/>
          </p:cNvSpPr>
          <p:nvPr>
            <p:ph type="sldNum" sz="quarter" idx="10"/>
          </p:nvPr>
        </p:nvSpPr>
        <p:spPr>
          <a:noFill/>
        </p:spPr>
        <p:txBody>
          <a:bodyPr/>
          <a:lstStyle/>
          <a:p>
            <a:fld id="{7DB728B7-2DC6-434D-96B3-D879833224BA}" type="slidenum">
              <a:rPr lang="ar-SA" smtClean="0"/>
              <a:pPr/>
              <a:t>29</a:t>
            </a:fld>
            <a:endParaRPr lang="en-GB" smtClean="0"/>
          </a:p>
        </p:txBody>
      </p:sp>
      <p:sp>
        <p:nvSpPr>
          <p:cNvPr id="1187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12A34D7-29DC-4F00-8C23-196AE1A5F1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400">
              <a:solidFill>
                <a:srgbClr val="000000"/>
              </a:solidFill>
              <a:latin typeface="Arial Black" pitchFamily="34" charset="0"/>
            </a:endParaRPr>
          </a:p>
        </p:txBody>
      </p:sp>
      <p:sp>
        <p:nvSpPr>
          <p:cNvPr id="1187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smtClean="0">
                <a:solidFill>
                  <a:srgbClr val="000000"/>
                </a:solidFill>
                <a:latin typeface="Times New Roman" pitchFamily="18" charset="0"/>
              </a:rPr>
              <a:t>Structure of Z- Schema </a:t>
            </a:r>
            <a:endParaRPr lang="en-GB" sz="3600" dirty="0">
              <a:solidFill>
                <a:srgbClr val="000000"/>
              </a:solidFill>
              <a:latin typeface="Times New Roman" pitchFamily="18" charset="0"/>
            </a:endParaRPr>
          </a:p>
        </p:txBody>
      </p:sp>
      <p:sp>
        <p:nvSpPr>
          <p:cNvPr id="109573" name="Text Box 3"/>
          <p:cNvSpPr txBox="1">
            <a:spLocks noChangeArrowheads="1"/>
          </p:cNvSpPr>
          <p:nvPr/>
        </p:nvSpPr>
        <p:spPr bwMode="auto">
          <a:xfrm>
            <a:off x="685800" y="618998"/>
            <a:ext cx="8278688" cy="5881836"/>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r>
              <a:rPr lang="en-GB" sz="2200" dirty="0" err="1" smtClean="0">
                <a:solidFill>
                  <a:schemeClr val="tx1"/>
                </a:solidFill>
                <a:latin typeface="Times New Roman" pitchFamily="18" charset="0"/>
                <a:sym typeface="Wingdings" pitchFamily="2" charset="2"/>
              </a:rPr>
              <a:t>BirthdayBook</a:t>
            </a:r>
            <a:r>
              <a:rPr lang="en-GB" sz="2200" dirty="0" smtClean="0">
                <a:solidFill>
                  <a:schemeClr val="tx1"/>
                </a:solidFill>
                <a:latin typeface="Times New Roman" pitchFamily="18" charset="0"/>
                <a:sym typeface="Wingdings" pitchFamily="2" charset="2"/>
              </a:rPr>
              <a:t>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Known: </a:t>
            </a:r>
            <a:r>
              <a:rPr lang="en-GB" sz="2200" b="1" dirty="0" smtClean="0">
                <a:solidFill>
                  <a:schemeClr val="tx1"/>
                </a:solidFill>
                <a:latin typeface="Times New Roman" pitchFamily="18" charset="0"/>
                <a:sym typeface="Wingdings" pitchFamily="2" charset="2"/>
              </a:rPr>
              <a:t>P</a:t>
            </a:r>
            <a:r>
              <a:rPr lang="en-GB" sz="2200" dirty="0" smtClean="0">
                <a:solidFill>
                  <a:schemeClr val="tx1"/>
                </a:solidFill>
                <a:latin typeface="Times New Roman" pitchFamily="18" charset="0"/>
                <a:sym typeface="Wingdings" pitchFamily="2" charset="2"/>
              </a:rPr>
              <a:t> Name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Birthday: Name &lt;=&gt; date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Known =  </a:t>
            </a:r>
            <a:r>
              <a:rPr lang="en-GB" sz="2200" dirty="0" err="1" smtClean="0">
                <a:solidFill>
                  <a:schemeClr val="tx1"/>
                </a:solidFill>
                <a:latin typeface="Times New Roman" pitchFamily="18" charset="0"/>
                <a:sym typeface="Wingdings" pitchFamily="2" charset="2"/>
              </a:rPr>
              <a:t>dom</a:t>
            </a:r>
            <a:r>
              <a:rPr lang="en-GB" sz="2200" dirty="0" smtClean="0">
                <a:solidFill>
                  <a:schemeClr val="tx1"/>
                </a:solidFill>
                <a:latin typeface="Times New Roman" pitchFamily="18" charset="0"/>
                <a:sym typeface="Wingdings" pitchFamily="2" charset="2"/>
              </a:rPr>
              <a:t> Birthday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smtClean="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Known is a set of names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Birthday is a function which when applied to a name gives the birthday associate with it.  (Domain to range mapping)</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Known is a set of values of Names for which the birthday is defined.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Each person can you only one birthday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1600" dirty="0" smtClean="0">
                <a:solidFill>
                  <a:schemeClr val="tx1"/>
                </a:solidFill>
                <a:latin typeface="Times New Roman" pitchFamily="18" charset="0"/>
                <a:sym typeface="Wingdings" pitchFamily="2" charset="2"/>
              </a:rPr>
              <a:t>Invariant: Name must associate with birthday.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smtClean="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rgbClr val="FF0000"/>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1187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1187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grpSp>
        <p:nvGrpSpPr>
          <p:cNvPr id="2" name="Group 22"/>
          <p:cNvGrpSpPr/>
          <p:nvPr/>
        </p:nvGrpSpPr>
        <p:grpSpPr>
          <a:xfrm>
            <a:off x="1547664" y="1700808"/>
            <a:ext cx="5045120" cy="2088232"/>
            <a:chOff x="1547664" y="1700808"/>
            <a:chExt cx="5045120" cy="2088232"/>
          </a:xfrm>
        </p:grpSpPr>
        <p:cxnSp>
          <p:nvCxnSpPr>
            <p:cNvPr id="9" name="Straight Connector 8"/>
            <p:cNvCxnSpPr/>
            <p:nvPr/>
          </p:nvCxnSpPr>
          <p:spPr bwMode="auto">
            <a:xfrm>
              <a:off x="1547664" y="1700808"/>
              <a:ext cx="72008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000496" y="1700808"/>
              <a:ext cx="2592288"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1547664" y="1700808"/>
              <a:ext cx="0" cy="108012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1547664" y="2780928"/>
              <a:ext cx="4680520" cy="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1547664" y="2780928"/>
              <a:ext cx="0" cy="1008112"/>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1547664" y="3789040"/>
              <a:ext cx="4680520" cy="0"/>
            </a:xfrm>
            <a:prstGeom prst="line">
              <a:avLst/>
            </a:prstGeom>
            <a:solidFill>
              <a:srgbClr val="00B8FF"/>
            </a:solidFill>
            <a:ln w="9525" cap="flat" cmpd="sng" algn="ctr">
              <a:solidFill>
                <a:schemeClr val="tx1"/>
              </a:solidFill>
              <a:prstDash val="solid"/>
              <a:round/>
              <a:headEnd type="none" w="med" len="med"/>
              <a:tailEnd type="none" w="med" len="med"/>
            </a:ln>
            <a:effectLst/>
          </p:spPr>
        </p:cxn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3">
                                            <p:txEl>
                                              <p:pRg st="13" end="13"/>
                                            </p:txEl>
                                          </p:spTgt>
                                        </p:tgtEl>
                                        <p:attrNameLst>
                                          <p:attrName>style.visibility</p:attrName>
                                        </p:attrNameLst>
                                      </p:cBhvr>
                                      <p:to>
                                        <p:strVal val="visible"/>
                                      </p:to>
                                    </p:set>
                                    <p:animEffect transition="in" filter="blinds(horizontal)">
                                      <p:cBhvr>
                                        <p:cTn id="7" dur="500"/>
                                        <p:tgtEl>
                                          <p:spTgt spid="10957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Arial"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Arial"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11958</TotalTime>
  <Words>2136</Words>
  <Application>Microsoft Office PowerPoint</Application>
  <PresentationFormat>On-screen Show (4:3)</PresentationFormat>
  <Paragraphs>746</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Irene Findner</dc:creator>
  <cp:lastModifiedBy>NTS</cp:lastModifiedBy>
  <cp:revision>972</cp:revision>
  <dcterms:modified xsi:type="dcterms:W3CDTF">2014-12-10T07:50:18Z</dcterms:modified>
</cp:coreProperties>
</file>