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788" r:id="rId3"/>
    <p:sldId id="789" r:id="rId4"/>
    <p:sldId id="743" r:id="rId5"/>
    <p:sldId id="744" r:id="rId6"/>
    <p:sldId id="745" r:id="rId7"/>
    <p:sldId id="746" r:id="rId8"/>
    <p:sldId id="747" r:id="rId9"/>
    <p:sldId id="749" r:id="rId10"/>
    <p:sldId id="750" r:id="rId11"/>
    <p:sldId id="751" r:id="rId12"/>
    <p:sldId id="752" r:id="rId13"/>
    <p:sldId id="753" r:id="rId14"/>
    <p:sldId id="754" r:id="rId15"/>
    <p:sldId id="755" r:id="rId16"/>
    <p:sldId id="756" r:id="rId17"/>
    <p:sldId id="757" r:id="rId18"/>
    <p:sldId id="758" r:id="rId19"/>
    <p:sldId id="761" r:id="rId20"/>
  </p:sldIdLst>
  <p:sldSz cx="9144000" cy="6858000" type="screen4x3"/>
  <p:notesSz cx="7010400" cy="9236075"/>
  <p:defaultTextStyle>
    <a:defPPr>
      <a:defRPr lang="en-GB"/>
    </a:defPPr>
    <a:lvl1pPr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1pPr>
    <a:lvl2pPr marL="4572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2pPr>
    <a:lvl3pPr marL="9144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3pPr>
    <a:lvl4pPr marL="13716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4pPr>
    <a:lvl5pPr marL="1828800" algn="ctr" defTabSz="457200" rtl="0" eaLnBrk="0" fontAlgn="base" hangingPunct="0">
      <a:spcBef>
        <a:spcPct val="0"/>
      </a:spcBef>
      <a:spcAft>
        <a:spcPct val="0"/>
      </a:spcAft>
      <a:buClr>
        <a:srgbClr val="000000"/>
      </a:buClr>
      <a:buSzPct val="100000"/>
      <a:buFont typeface="Arial" pitchFamily="34" charset="0"/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DejaVu Sans"/>
        <a:cs typeface="DejaVu San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2" autoAdjust="0"/>
    <p:restoredTop sz="96774" autoAdjust="0"/>
  </p:normalViewPr>
  <p:slideViewPr>
    <p:cSldViewPr>
      <p:cViewPr>
        <p:scale>
          <a:sx n="70" d="100"/>
          <a:sy n="70" d="100"/>
        </p:scale>
        <p:origin x="-1368" y="-7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9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68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1925" y="0"/>
            <a:ext cx="30368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E410E3C-6FE3-4F35-B247-8CC3D20C3739}" type="datetimeFigureOut">
              <a:rPr lang="de-DE"/>
              <a:pPr>
                <a:defRPr/>
              </a:pPr>
              <a:t>10.12.2014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4113"/>
            <a:ext cx="3036888" cy="460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1925" y="8774113"/>
            <a:ext cx="3036888" cy="4603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038E5E-4E01-469D-9C7A-3664AC176E98}" type="slidenum">
              <a:rPr lang="ar-SA"/>
              <a:pPr>
                <a:defRPr/>
              </a:pPr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137662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7010400" cy="923607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0" y="0"/>
            <a:ext cx="3033713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973513" y="0"/>
            <a:ext cx="3033712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119816" name="Rectangle 7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98563" y="693738"/>
            <a:ext cx="4608512" cy="345598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6" name="Rectangle 8"/>
          <p:cNvSpPr>
            <a:spLocks noGrp="1" noChangeArrowheads="1"/>
          </p:cNvSpPr>
          <p:nvPr>
            <p:ph type="body"/>
          </p:nvPr>
        </p:nvSpPr>
        <p:spPr bwMode="auto">
          <a:xfrm>
            <a:off x="935038" y="4387850"/>
            <a:ext cx="5133975" cy="4149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de-DE" noProof="0" smtClean="0"/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0" y="8772525"/>
            <a:ext cx="3033713" cy="4619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l">
              <a:buFont typeface="Arial" charset="0"/>
              <a:buNone/>
              <a:defRPr/>
            </a:pPr>
            <a:endParaRPr lang="de-AT">
              <a:latin typeface="Arial" charset="0"/>
              <a:ea typeface="+mn-ea"/>
              <a:cs typeface="+mn-cs"/>
            </a:endParaRP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0BAAB728-B4C9-4DEC-91A8-7A1D90EE2192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2528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10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B308446-95F7-45DC-89F5-3C146303F2B5}" type="slidenum">
              <a:rPr lang="ar-SA" smtClean="0"/>
              <a:pPr/>
              <a:t>1</a:t>
            </a:fld>
            <a:endParaRPr lang="en-GB" smtClean="0"/>
          </a:p>
        </p:txBody>
      </p:sp>
      <p:sp>
        <p:nvSpPr>
          <p:cNvPr id="12083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71D7568-E17F-4934-8D30-704C412EA68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83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D8C21E0-DA14-455B-8C3B-1A950118ACF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12083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12083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53C533F-39FC-452D-9578-916972BFA99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094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B33F8FF-D765-4641-80D6-553691625A6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094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E5EB037-F331-493B-8D32-C98805C307D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094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095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ED7CBCA-F031-4B38-8E44-E46840B9CFD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197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FA9AB90-033D-449E-82E7-24223E708B6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197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09B8069-28A1-49EF-89C9-685CFEF64C04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197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197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58FBC8C-E371-4E45-9A04-1038B62A706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299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6203043-31E5-48E4-B8D9-22136755BA4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299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BE5E46C-5AE8-453C-8E1E-5D906EAC7C2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299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299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4EEB0A5-6E44-4C85-AAA4-15FC36EB6AC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401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EC44BFE-DA69-413E-9344-BAF153B2AC7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402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9375EF9-25FA-4BE4-97B2-82D33006B5C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402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402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r>
              <a:rPr lang="de-DE" smtClean="0">
                <a:latin typeface="Times New Roman" pitchFamily="18" charset="0"/>
              </a:rPr>
              <a:t>-  (i &gt; j) is a subset of (j&lt;=i)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9BA0C36-3869-4B4A-A530-9553D3EAA35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4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B470F2B-66C9-4F85-82FB-A0519B3E47A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4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774040B-A6E9-4A86-B3DC-A5877985EA2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504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504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72FD96B-E897-475A-B158-1D380DD768A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606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89C02F9-7D0B-4618-B6D1-75E512B4224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606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85994DE-D50F-49E2-92A4-15353F9BC812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606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607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239101A-01A1-4F29-B112-EC78DFD2994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709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D4B8588-50C7-45B5-9506-55F3C82CFB9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709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7E5D0C2-5BC7-4A46-9B3B-58ADE499188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709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709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35F9619-7D7E-4CCE-B0CB-AB8A16DD965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811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0E68C0D-07AB-4845-9CEA-AD378823EDE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811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FD38B9B-C451-4592-AF0A-1C8D6D3CFE8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811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811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AC24754-5E2E-4364-A156-5AA523370E9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913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E784773-1F36-40D7-BA95-F1E4B0D7A7B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914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DDB0DCA-0CDE-4274-8F74-6A30D7E79ED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1914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1914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C059B44-1CBD-4F7E-977B-74C259263996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016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ED913A0-09A6-4A34-971C-80EA9A26344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016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0E9F6F0-5022-4474-8261-7152781950E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016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016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53B4890-872A-48CD-914F-A356E96BC7F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118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87AAAE6-F59C-4D83-95D8-5B6125D980F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118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BEC3F6B-B93E-4327-A466-34F0BDDF0D5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118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119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049E71E-8207-4E52-9AA5-35963A2C724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221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97998C3-72FB-499A-8D26-2AB2F350A57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221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EEBA268-6C38-44CD-B8A0-1E60EC2B443A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221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221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5C342E7-FB81-4690-A194-2A106E5DAA65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323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E6FCC3D-77E5-4AF7-9C10-BABE619C3E2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323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1B33E36-7F5B-4899-97AD-3DB715EC5EB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323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323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80983F7-C1F3-4ED1-9FE7-12C3BC980EEE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4259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358D954-048C-431C-9642-64C35CA31481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4260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41CC4C3-0E51-4836-BA6B-5F8711133FEB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4261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4262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85FDC79-8B4C-4A8C-B1A6-03F5EDC6EF2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5283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4D9A5FB-1553-47BA-9E53-971AA8622EA7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5284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DE322FA-48BB-48A1-9A68-A1FF084827AC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5285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5286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1F8EDDD-7BB0-4A29-93B1-6CDCFD3AB52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6307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D9A2A78-2625-4AC9-AD8F-AEBECC77DF33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6308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38BC762-A088-4D07-B6EE-7FCE42CBB952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6309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6310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05D1260D-C0A9-4B06-96F6-C730B26A3A9F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7331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BFECDC3-998F-47D7-9756-F014BBD67D98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7332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A6D8D589-FEA9-408D-A7F4-3E9FE986B270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7333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7334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10"/>
          <p:cNvSpPr txBox="1">
            <a:spLocks noGrp="1" noChangeArrowheads="1"/>
          </p:cNvSpPr>
          <p:nvPr/>
        </p:nvSpPr>
        <p:spPr bwMode="auto">
          <a:xfrm>
            <a:off x="3973513" y="8774113"/>
            <a:ext cx="3030537" cy="4556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B7AA119-47D2-483D-B003-9EECC5DF5BA9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8355" name="Text Box 1"/>
          <p:cNvSpPr txBox="1">
            <a:spLocks noChangeArrowheads="1"/>
          </p:cNvSpPr>
          <p:nvPr/>
        </p:nvSpPr>
        <p:spPr bwMode="auto">
          <a:xfrm>
            <a:off x="3973513" y="8774113"/>
            <a:ext cx="3032125" cy="4572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3676B89-7E5F-4C5D-AA39-D098B6525022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8356" name="Text Box 2"/>
          <p:cNvSpPr txBox="1">
            <a:spLocks noChangeArrowheads="1"/>
          </p:cNvSpPr>
          <p:nvPr/>
        </p:nvSpPr>
        <p:spPr bwMode="auto">
          <a:xfrm>
            <a:off x="3973513" y="8774113"/>
            <a:ext cx="3033712" cy="4587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b"/>
          <a:lstStyle/>
          <a:p>
            <a:pPr algn="r">
              <a:buFont typeface="Tahoma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4083B99A-2CD8-475A-A72D-4439F912210D}" type="slidenum">
              <a:rPr lang="ar-SA" sz="1200">
                <a:solidFill>
                  <a:srgbClr val="000000"/>
                </a:solidFill>
                <a:latin typeface="Tahoma" pitchFamily="34" charset="0"/>
              </a:rPr>
              <a:pPr algn="r">
                <a:buFont typeface="Tahoma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20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228357" name="Text Box 3"/>
          <p:cNvSpPr txBox="1">
            <a:spLocks noChangeArrowheads="1"/>
          </p:cNvSpPr>
          <p:nvPr/>
        </p:nvSpPr>
        <p:spPr bwMode="auto">
          <a:xfrm>
            <a:off x="1160463" y="693738"/>
            <a:ext cx="4691062" cy="3462337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de-AT"/>
          </a:p>
        </p:txBody>
      </p:sp>
      <p:sp>
        <p:nvSpPr>
          <p:cNvPr id="228358" name="Rectangle 4"/>
          <p:cNvSpPr>
            <a:spLocks noGrp="1" noChangeArrowheads="1"/>
          </p:cNvSpPr>
          <p:nvPr>
            <p:ph type="body"/>
          </p:nvPr>
        </p:nvSpPr>
        <p:spPr>
          <a:xfrm>
            <a:off x="935038" y="4387850"/>
            <a:ext cx="5135562" cy="4149725"/>
          </a:xfrm>
          <a:noFill/>
          <a:ln/>
        </p:spPr>
        <p:txBody>
          <a:bodyPr wrap="none" anchor="ctr"/>
          <a:lstStyle/>
          <a:p>
            <a:endParaRPr lang="de-DE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52A881-2C5D-4869-916A-200B39EFC2FD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3387AF-333D-4EEF-9827-1D7BABE0EF7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310675-D673-41FE-B068-0D94F7A14C7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0682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4624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624B8B-82D4-413C-9925-509235CBF70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EA4A61-D0FD-41B9-80EC-E6D7B0E1E158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C08178-FFC6-49B7-B211-218DAB3CE61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3046D-21E4-42BC-93EB-D00ECAE26673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9C2048-0E1C-4B42-95B1-D9C17BB20F39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A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422C-8DAA-4F9B-BDEB-37E5DC2D3A4A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AF26FB-C6ED-4EA5-B4A4-402E48AEBF09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0338" y="463550"/>
            <a:ext cx="1941512" cy="5980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A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63550"/>
            <a:ext cx="5672138" cy="59801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A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CEAD4-DE1D-4FF9-B410-E5FB1ABCB49F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63550"/>
            <a:ext cx="7766050" cy="143351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06825" cy="4462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06825" cy="44624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2C8307-C92D-450C-A389-D3E34FE5D571}" type="slidenum">
              <a:rPr lang="ar-SA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6610350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63550"/>
            <a:ext cx="7766050" cy="1433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title text format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66050" cy="4462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the outline text format</a:t>
            </a:r>
          </a:p>
          <a:p>
            <a:pPr lvl="1"/>
            <a:r>
              <a:rPr lang="en-GB" smtClean="0"/>
              <a:t>Second Outline Level</a:t>
            </a:r>
          </a:p>
          <a:p>
            <a:pPr lvl="2"/>
            <a:r>
              <a:rPr lang="en-GB" smtClean="0"/>
              <a:t>Third Outline Level</a:t>
            </a:r>
          </a:p>
          <a:p>
            <a:pPr lvl="3"/>
            <a:r>
              <a:rPr lang="en-GB" smtClean="0"/>
              <a:t>Fourth Outline Level</a:t>
            </a:r>
          </a:p>
          <a:p>
            <a:pPr lvl="4"/>
            <a:r>
              <a:rPr lang="en-GB" smtClean="0"/>
              <a:t>`</a:t>
            </a:r>
          </a:p>
          <a:p>
            <a:pPr lvl="4"/>
            <a:r>
              <a:rPr lang="en-GB" smtClean="0"/>
              <a:t>Sixth Outline Level</a:t>
            </a:r>
          </a:p>
          <a:p>
            <a:pPr lvl="4"/>
            <a:r>
              <a:rPr lang="en-GB" smtClean="0"/>
              <a:t>Seventh Outline Level</a:t>
            </a:r>
          </a:p>
          <a:p>
            <a:pPr lvl="4"/>
            <a:r>
              <a:rPr lang="en-GB" smtClean="0"/>
              <a:t>Eighth Outline Level</a:t>
            </a:r>
          </a:p>
          <a:p>
            <a:pPr lvl="4"/>
            <a:r>
              <a:rPr lang="en-GB" smtClean="0"/>
              <a:t>Ninth Outline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/>
          </p:nvPr>
        </p:nvSpPr>
        <p:spPr bwMode="auto">
          <a:xfrm>
            <a:off x="8305800" y="6580188"/>
            <a:ext cx="727075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Font typeface="Arial Black" pitchFamily="34" charset="0"/>
              <a:buNone/>
              <a:defRPr sz="1400">
                <a:solidFill>
                  <a:srgbClr val="000000"/>
                </a:solidFill>
                <a:latin typeface="Arial Black" pitchFamily="34" charset="0"/>
              </a:defRPr>
            </a:lvl1pPr>
          </a:lstStyle>
          <a:p>
            <a:pPr>
              <a:defRPr/>
            </a:pPr>
            <a:fld id="{2414C60A-3F85-45F9-9812-0306E501D8D4}" type="slidenum">
              <a:rPr lang="ar-SA"/>
              <a:pPr>
                <a:defRPr/>
              </a:pPr>
              <a:t>‹#›</a:t>
            </a:fld>
            <a:endParaRPr lang="en-GB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533400" y="6553200"/>
            <a:ext cx="2814638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750"/>
              </a:spcBef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200" b="1">
                <a:solidFill>
                  <a:srgbClr val="FFFFFF"/>
                </a:solidFill>
              </a:rPr>
              <a:t>Dr. Naveed Riaz</a:t>
            </a:r>
          </a:p>
        </p:txBody>
      </p:sp>
      <p:pic>
        <p:nvPicPr>
          <p:cNvPr id="1031" name="Picture 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2" name="Text Box 6"/>
          <p:cNvSpPr txBox="1">
            <a:spLocks noChangeArrowheads="1"/>
          </p:cNvSpPr>
          <p:nvPr userDrawn="1"/>
        </p:nvSpPr>
        <p:spPr bwMode="auto">
          <a:xfrm>
            <a:off x="5580063" y="0"/>
            <a:ext cx="2814637" cy="27622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algn="l">
              <a:spcBef>
                <a:spcPts val="750"/>
              </a:spcBef>
              <a:buClr>
                <a:srgbClr val="FFFFFF"/>
              </a:buCl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lang="en-GB" sz="1200" b="1">
                <a:solidFill>
                  <a:srgbClr val="FFFFFF"/>
                </a:solidFill>
              </a:rPr>
              <a:t>Design and Analysis of Algorithms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pitchFamily="34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5pPr>
      <a:lvl6pPr marL="4572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6pPr>
      <a:lvl7pPr marL="9144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7pPr>
      <a:lvl8pPr marL="13716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8pPr>
      <a:lvl9pPr marL="1828800" algn="ctr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4400">
          <a:solidFill>
            <a:srgbClr val="000000"/>
          </a:solidFill>
          <a:latin typeface="Arial" charset="0"/>
          <a:ea typeface="DejaVu Sans" charset="0"/>
          <a:cs typeface="DejaVu Sans" charset="0"/>
        </a:defRPr>
      </a:lvl9pPr>
    </p:titleStyle>
    <p:bodyStyle>
      <a:lvl1pPr marL="336550" indent="-336550" algn="l" defTabSz="457200" rtl="0" eaLnBrk="0" fontAlgn="base" hangingPunct="0">
        <a:spcBef>
          <a:spcPts val="1200"/>
        </a:spcBef>
        <a:spcAft>
          <a:spcPct val="0"/>
        </a:spcAft>
        <a:buClr>
          <a:srgbClr val="000000"/>
        </a:buClr>
        <a:buSzPct val="100000"/>
        <a:buFont typeface="Wingdings" pitchFamily="2" charset="2"/>
        <a:buChar char="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36600" indent="-279400" algn="l" defTabSz="457200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85000"/>
        <a:buFont typeface="Wingdings" pitchFamily="2" charset="2"/>
        <a:buChar char=""/>
        <a:defRPr sz="28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75000"/>
        <a:buFont typeface="Wingdings" pitchFamily="2" charset="2"/>
        <a:buChar char=""/>
        <a:defRPr sz="2400">
          <a:solidFill>
            <a:srgbClr val="000000"/>
          </a:solidFill>
          <a:latin typeface="+mn-lt"/>
          <a:ea typeface="+mn-ea"/>
          <a:cs typeface="+mn-cs"/>
        </a:defRPr>
      </a:lvl3pPr>
      <a:lvl4pPr marL="1555750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70000"/>
        <a:buFont typeface="Wingdings" pitchFamily="2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4pPr>
      <a:lvl5pPr marL="19923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pitchFamily="2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5pPr>
      <a:lvl6pPr marL="24495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6pPr>
      <a:lvl7pPr marL="29067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7pPr>
      <a:lvl8pPr marL="33639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8pPr>
      <a:lvl9pPr marL="3821113" indent="-228600" algn="l" defTabSz="457200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65000"/>
        <a:buFont typeface="Wingdings" charset="2"/>
        <a:buChar char=""/>
        <a:defRPr sz="20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6430DF90-3D5F-4747-B83F-59FD00801A69}" type="slidenum">
              <a:rPr lang="ar-SA" smtClean="0"/>
              <a:pPr/>
              <a:t>1</a:t>
            </a:fld>
            <a:endParaRPr lang="en-GB" smtClean="0"/>
          </a:p>
        </p:txBody>
      </p:sp>
      <p:sp>
        <p:nvSpPr>
          <p:cNvPr id="205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64A58F7B-6CB5-4229-99E9-7C5FC0387D8A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2052" name="Text Box 2"/>
          <p:cNvSpPr txBox="1">
            <a:spLocks noChangeArrowheads="1"/>
          </p:cNvSpPr>
          <p:nvPr/>
        </p:nvSpPr>
        <p:spPr bwMode="auto">
          <a:xfrm>
            <a:off x="685800" y="357188"/>
            <a:ext cx="7770813" cy="11271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40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2053" name="Text Box 3"/>
          <p:cNvSpPr txBox="1">
            <a:spLocks noChangeArrowheads="1"/>
          </p:cNvSpPr>
          <p:nvPr/>
        </p:nvSpPr>
        <p:spPr bwMode="auto">
          <a:xfrm>
            <a:off x="685800" y="1484313"/>
            <a:ext cx="7770813" cy="4537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 anchor="ctr"/>
          <a:lstStyle/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400" dirty="0">
                <a:solidFill>
                  <a:srgbClr val="000000"/>
                </a:solidFill>
                <a:latin typeface="Times New Roman" pitchFamily="18" charset="0"/>
              </a:rPr>
              <a:t>Formal </a:t>
            </a:r>
            <a:r>
              <a:rPr lang="en-GB" sz="4400" dirty="0" smtClean="0">
                <a:solidFill>
                  <a:srgbClr val="000000"/>
                </a:solidFill>
                <a:latin typeface="Times New Roman" pitchFamily="18" charset="0"/>
              </a:rPr>
              <a:t>Methods in Software Engineering</a:t>
            </a: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4400" dirty="0" smtClean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4400" dirty="0" smtClean="0">
                <a:solidFill>
                  <a:srgbClr val="000000"/>
                </a:solidFill>
                <a:latin typeface="Times New Roman" pitchFamily="18" charset="0"/>
              </a:rPr>
              <a:t>Lecture </a:t>
            </a:r>
            <a:r>
              <a:rPr lang="en-GB" sz="4400" smtClean="0">
                <a:solidFill>
                  <a:srgbClr val="000000"/>
                </a:solidFill>
                <a:latin typeface="Times New Roman" pitchFamily="18" charset="0"/>
              </a:rPr>
              <a:t># 27</a:t>
            </a:r>
            <a:endParaRPr lang="en-GB" sz="44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spcBef>
                <a:spcPts val="1200"/>
              </a:spcBef>
              <a:buFont typeface="Wingdings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GB" sz="32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20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676357A-7018-4680-A115-26766684DDE1}" type="slidenum">
              <a:rPr lang="ar-SA" smtClean="0"/>
              <a:pPr/>
              <a:t>2</a:t>
            </a:fld>
            <a:endParaRPr lang="en-GB" smtClean="0"/>
          </a:p>
        </p:txBody>
      </p:sp>
      <p:sp>
        <p:nvSpPr>
          <p:cNvPr id="9216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7B8ECD6-8DF5-4285-BF50-FFDF0D84049C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2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2164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Classical Problem</a:t>
            </a:r>
          </a:p>
        </p:txBody>
      </p:sp>
      <p:sp>
        <p:nvSpPr>
          <p:cNvPr id="92165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Can you completely cover the chessboard with these dominoes without partially using a domino? If so how. If not prove that you cannot.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216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216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216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4438" y="2176463"/>
            <a:ext cx="2895600" cy="2895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216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71688" y="5286375"/>
            <a:ext cx="7143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8C051D3-C3B6-40CA-8C03-FAC0B60D8007}" type="slidenum">
              <a:rPr lang="ar-SA" smtClean="0"/>
              <a:pPr/>
              <a:t>3</a:t>
            </a:fld>
            <a:endParaRPr lang="en-GB" smtClean="0"/>
          </a:p>
        </p:txBody>
      </p:sp>
      <p:sp>
        <p:nvSpPr>
          <p:cNvPr id="9318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BB2D82E3-322B-4405-8840-2C103CDF8E0A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3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3188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Classical Problem</a:t>
            </a:r>
          </a:p>
        </p:txBody>
      </p:sp>
      <p:sp>
        <p:nvSpPr>
          <p:cNvPr id="93189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Key of invariant condition i.e. Shape of the tiles which we are using to cover the chessboard ( some information store in color)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Given piece will cover one light and one blue tile  because on a cheeseboard we do not have two white or black tiles adjusnt to each other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We have equal number of blue and white squares on chessboard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If do not have equal number of squares then we will not cover the whole chessboard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Condition: We have removed two squares of the same color i.e. We are left with more blue then white i.e. 32 blue and 30 whites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319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31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EB4114C-DC80-4C92-B5DE-301E9A80591D}" type="slidenum">
              <a:rPr lang="ar-SA" smtClean="0"/>
              <a:pPr/>
              <a:t>4</a:t>
            </a:fld>
            <a:endParaRPr lang="en-GB" smtClean="0"/>
          </a:p>
        </p:txBody>
      </p:sp>
      <p:sp>
        <p:nvSpPr>
          <p:cNvPr id="9421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9D61145-4D0E-4D81-B9B6-EF8797F12C63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4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4212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Conditional statements </a:t>
            </a:r>
          </a:p>
        </p:txBody>
      </p:sp>
      <p:sp>
        <p:nvSpPr>
          <p:cNvPr id="94213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If ( i &lt;= j ) then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m : = i;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else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m :=j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(m &lt;= i and m &lt;= j) and ( m = i or m =j)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Possible: when “m” is smaller than i and j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Current program assign smallest value to “m”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Question: what is the wp? </a:t>
            </a: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i.e. What is the condition to impose on input i and j such that we get our objective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421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421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E66EEA8-6D53-4E32-978B-064BEB9AFD44}" type="slidenum">
              <a:rPr lang="ar-SA" smtClean="0"/>
              <a:pPr/>
              <a:t>5</a:t>
            </a:fld>
            <a:endParaRPr lang="en-GB" smtClean="0"/>
          </a:p>
        </p:txBody>
      </p:sp>
      <p:sp>
        <p:nvSpPr>
          <p:cNvPr id="9523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3D1BCF-87AC-453F-B779-A65060827E7E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5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5236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Conditional statements </a:t>
            </a:r>
          </a:p>
        </p:txBody>
      </p:sp>
      <p:sp>
        <p:nvSpPr>
          <p:cNvPr id="95237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Else Part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(i &gt;j)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m :=j 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(m = i or m = j) and ( m &lt;= i and m &lt;=j)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(i &gt; j) and ( j =i or j = j ) and ( j &lt;=i  and j &lt;= 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 i&gt;j ) and (true) and ( j&lt;= i and true)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 i &gt;j) and ( j &lt;= i 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(i&gt;j)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523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523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0C15482F-2AF1-4963-8D3A-25A28063D46B}" type="slidenum">
              <a:rPr lang="ar-SA" smtClean="0"/>
              <a:pPr/>
              <a:t>6</a:t>
            </a:fld>
            <a:endParaRPr lang="en-GB" smtClean="0"/>
          </a:p>
        </p:txBody>
      </p:sp>
      <p:sp>
        <p:nvSpPr>
          <p:cNvPr id="9625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3BB8A13-1278-4671-AF2E-EF97AEB2552B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6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6260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Conditional statements </a:t>
            </a:r>
          </a:p>
        </p:txBody>
      </p:sp>
      <p:sp>
        <p:nvSpPr>
          <p:cNvPr id="96261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If ( i &lt;= j ) then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m : = i;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(m = i or m =j) and ( m &lt;= i and  m &lt;= 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( i &lt; = j ) and ( i= i or i = j) and ( i &lt; = i and i &lt;= 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( i &lt;=j ) and ( true) and ( true and i &lt;=j)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( i &lt; = j) and ( i &lt; = 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( i&lt; = j)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626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626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8BFD84E-023F-4191-A036-A7E7D9CDDE83}" type="slidenum">
              <a:rPr lang="ar-SA" smtClean="0"/>
              <a:pPr/>
              <a:t>7</a:t>
            </a:fld>
            <a:endParaRPr lang="en-GB" smtClean="0"/>
          </a:p>
        </p:txBody>
      </p:sp>
      <p:sp>
        <p:nvSpPr>
          <p:cNvPr id="9728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D8C94F49-F785-4790-86F4-2C3471B0C971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7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7284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Conditional statements </a:t>
            </a:r>
          </a:p>
        </p:txBody>
      </p:sp>
      <p:sp>
        <p:nvSpPr>
          <p:cNvPr id="97285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( i&lt; = j) or ( i &gt;j)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Universal set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728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728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ECB46595-97BB-4F94-B8AC-87086529CFBB}" type="slidenum">
              <a:rPr lang="ar-SA" smtClean="0"/>
              <a:pPr/>
              <a:t>8</a:t>
            </a:fld>
            <a:endParaRPr lang="en-GB" smtClean="0"/>
          </a:p>
        </p:txBody>
      </p:sp>
      <p:sp>
        <p:nvSpPr>
          <p:cNvPr id="9830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9BF3C8C-40E3-4523-936A-83CE772B8EB6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8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8308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Tower of Hanoi </a:t>
            </a:r>
          </a:p>
        </p:txBody>
      </p:sp>
      <p:sp>
        <p:nvSpPr>
          <p:cNvPr id="98309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831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831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98312" name="Group 10"/>
          <p:cNvGrpSpPr>
            <a:grpSpLocks/>
          </p:cNvGrpSpPr>
          <p:nvPr/>
        </p:nvGrpSpPr>
        <p:grpSpPr bwMode="auto">
          <a:xfrm>
            <a:off x="857250" y="3643313"/>
            <a:ext cx="2071688" cy="1571625"/>
            <a:chOff x="785786" y="2571744"/>
            <a:chExt cx="2071702" cy="1571636"/>
          </a:xfrm>
        </p:grpSpPr>
        <p:sp>
          <p:nvSpPr>
            <p:cNvPr id="8" name="Minus 7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8321" name="Straight Connector 9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8313" name="Group 11"/>
          <p:cNvGrpSpPr>
            <a:grpSpLocks/>
          </p:cNvGrpSpPr>
          <p:nvPr/>
        </p:nvGrpSpPr>
        <p:grpSpPr bwMode="auto">
          <a:xfrm>
            <a:off x="6429375" y="3786188"/>
            <a:ext cx="2071688" cy="1571625"/>
            <a:chOff x="785786" y="2571744"/>
            <a:chExt cx="2071702" cy="1571636"/>
          </a:xfrm>
        </p:grpSpPr>
        <p:sp>
          <p:nvSpPr>
            <p:cNvPr id="13" name="Minus 12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8319" name="Straight Connector 13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8314" name="Group 14"/>
          <p:cNvGrpSpPr>
            <a:grpSpLocks/>
          </p:cNvGrpSpPr>
          <p:nvPr/>
        </p:nvGrpSpPr>
        <p:grpSpPr bwMode="auto">
          <a:xfrm>
            <a:off x="3500438" y="1643063"/>
            <a:ext cx="2071687" cy="1571625"/>
            <a:chOff x="785786" y="2571744"/>
            <a:chExt cx="2071702" cy="1571636"/>
          </a:xfrm>
        </p:grpSpPr>
        <p:sp>
          <p:nvSpPr>
            <p:cNvPr id="16" name="Minus 15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8317" name="Straight Connector 16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8" name="Minus 17"/>
          <p:cNvSpPr/>
          <p:nvPr/>
        </p:nvSpPr>
        <p:spPr bwMode="auto">
          <a:xfrm>
            <a:off x="1428750" y="4286250"/>
            <a:ext cx="1000125" cy="428625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2322E-6 L 0.60399 0.001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D1AA2BE-4990-4EF6-AAE0-516DA5DEEAA0}" type="slidenum">
              <a:rPr lang="ar-SA" smtClean="0"/>
              <a:pPr/>
              <a:t>9</a:t>
            </a:fld>
            <a:endParaRPr lang="en-GB" smtClean="0"/>
          </a:p>
        </p:txBody>
      </p:sp>
      <p:sp>
        <p:nvSpPr>
          <p:cNvPr id="9933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802DA3D1-C3FD-48D1-AE33-3B98A0052588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9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99332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Tower of Hanoi </a:t>
            </a:r>
          </a:p>
        </p:txBody>
      </p:sp>
      <p:sp>
        <p:nvSpPr>
          <p:cNvPr id="99333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9933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9933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99336" name="Group 10"/>
          <p:cNvGrpSpPr>
            <a:grpSpLocks/>
          </p:cNvGrpSpPr>
          <p:nvPr/>
        </p:nvGrpSpPr>
        <p:grpSpPr bwMode="auto">
          <a:xfrm>
            <a:off x="857250" y="3643313"/>
            <a:ext cx="2071688" cy="1571625"/>
            <a:chOff x="785786" y="2571744"/>
            <a:chExt cx="2071702" cy="1571636"/>
          </a:xfrm>
        </p:grpSpPr>
        <p:sp>
          <p:nvSpPr>
            <p:cNvPr id="8" name="Minus 7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9346" name="Straight Connector 9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9337" name="Group 11"/>
          <p:cNvGrpSpPr>
            <a:grpSpLocks/>
          </p:cNvGrpSpPr>
          <p:nvPr/>
        </p:nvGrpSpPr>
        <p:grpSpPr bwMode="auto">
          <a:xfrm>
            <a:off x="6429375" y="3643313"/>
            <a:ext cx="2071688" cy="1571625"/>
            <a:chOff x="785786" y="2571744"/>
            <a:chExt cx="2071702" cy="1571636"/>
          </a:xfrm>
        </p:grpSpPr>
        <p:sp>
          <p:nvSpPr>
            <p:cNvPr id="13" name="Minus 12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9344" name="Straight Connector 13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99338" name="Group 14"/>
          <p:cNvGrpSpPr>
            <a:grpSpLocks/>
          </p:cNvGrpSpPr>
          <p:nvPr/>
        </p:nvGrpSpPr>
        <p:grpSpPr bwMode="auto">
          <a:xfrm>
            <a:off x="3571875" y="1643063"/>
            <a:ext cx="2071688" cy="1571625"/>
            <a:chOff x="785786" y="2571744"/>
            <a:chExt cx="2071702" cy="1571636"/>
          </a:xfrm>
        </p:grpSpPr>
        <p:sp>
          <p:nvSpPr>
            <p:cNvPr id="16" name="Minus 15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99342" name="Straight Connector 16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" name="Minus 18"/>
          <p:cNvSpPr/>
          <p:nvPr/>
        </p:nvSpPr>
        <p:spPr bwMode="auto">
          <a:xfrm>
            <a:off x="1428750" y="4143375"/>
            <a:ext cx="928688" cy="714375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endParaRPr lang="en-US">
              <a:latin typeface="Arial" charset="0"/>
            </a:endParaRPr>
          </a:p>
        </p:txBody>
      </p:sp>
      <p:sp>
        <p:nvSpPr>
          <p:cNvPr id="20" name="Minus 19"/>
          <p:cNvSpPr/>
          <p:nvPr/>
        </p:nvSpPr>
        <p:spPr bwMode="auto">
          <a:xfrm>
            <a:off x="1571625" y="4000500"/>
            <a:ext cx="714375" cy="500063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2.83996E-6 L -5.55556E-7 -0.14176 C -5.55556E-7 -0.20536 0.08177 -0.2833 0.14861 -0.2833 L 0.29722 -0.2833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00" y="-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92322E-6 L 0.60799 -0.009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00" y="-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722 -0.2833 L 0.45451 -0.2833 C 0.52517 -0.2833 0.61198 -0.2123 0.61198 -0.15425 L 0.61198 -0.02521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CA4B484-18A0-445E-A96A-A80A6601548C}" type="slidenum">
              <a:rPr lang="ar-SA" smtClean="0"/>
              <a:pPr/>
              <a:t>10</a:t>
            </a:fld>
            <a:endParaRPr lang="en-GB" smtClean="0"/>
          </a:p>
        </p:txBody>
      </p:sp>
      <p:sp>
        <p:nvSpPr>
          <p:cNvPr id="10035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CEF0DE17-5413-49A4-82F5-09BD91A02913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10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0356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Tower of Hanoi </a:t>
            </a:r>
          </a:p>
        </p:txBody>
      </p:sp>
      <p:sp>
        <p:nvSpPr>
          <p:cNvPr id="100357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035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035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grpSp>
        <p:nvGrpSpPr>
          <p:cNvPr id="100360" name="Group 10"/>
          <p:cNvGrpSpPr>
            <a:grpSpLocks/>
          </p:cNvGrpSpPr>
          <p:nvPr/>
        </p:nvGrpSpPr>
        <p:grpSpPr bwMode="auto">
          <a:xfrm>
            <a:off x="857250" y="3643313"/>
            <a:ext cx="2071688" cy="1571625"/>
            <a:chOff x="785786" y="2571744"/>
            <a:chExt cx="2071702" cy="1571636"/>
          </a:xfrm>
        </p:grpSpPr>
        <p:sp>
          <p:nvSpPr>
            <p:cNvPr id="8" name="Minus 7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100371" name="Straight Connector 9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0361" name="Group 11"/>
          <p:cNvGrpSpPr>
            <a:grpSpLocks/>
          </p:cNvGrpSpPr>
          <p:nvPr/>
        </p:nvGrpSpPr>
        <p:grpSpPr bwMode="auto">
          <a:xfrm>
            <a:off x="6429375" y="3643313"/>
            <a:ext cx="2071688" cy="1571625"/>
            <a:chOff x="785786" y="2571744"/>
            <a:chExt cx="2071702" cy="1571636"/>
          </a:xfrm>
        </p:grpSpPr>
        <p:sp>
          <p:nvSpPr>
            <p:cNvPr id="13" name="Minus 12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100369" name="Straight Connector 13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0362" name="Group 14"/>
          <p:cNvGrpSpPr>
            <a:grpSpLocks/>
          </p:cNvGrpSpPr>
          <p:nvPr/>
        </p:nvGrpSpPr>
        <p:grpSpPr bwMode="auto">
          <a:xfrm>
            <a:off x="3571875" y="1643063"/>
            <a:ext cx="2071688" cy="1571625"/>
            <a:chOff x="785786" y="2571744"/>
            <a:chExt cx="2071702" cy="1571636"/>
          </a:xfrm>
        </p:grpSpPr>
        <p:sp>
          <p:nvSpPr>
            <p:cNvPr id="16" name="Minus 15"/>
            <p:cNvSpPr/>
            <p:nvPr/>
          </p:nvSpPr>
          <p:spPr bwMode="auto">
            <a:xfrm>
              <a:off x="785786" y="3357561"/>
              <a:ext cx="2071702" cy="785819"/>
            </a:xfrm>
            <a:prstGeom prst="mathMinus">
              <a:avLst/>
            </a:prstGeom>
            <a:solidFill>
              <a:srgbClr val="00B8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l">
                <a:buFont typeface="Arial" charset="0"/>
                <a:buNone/>
                <a:defRPr/>
              </a:pPr>
              <a:endParaRPr lang="en-US">
                <a:latin typeface="Arial" charset="0"/>
              </a:endParaRPr>
            </a:p>
          </p:txBody>
        </p:sp>
        <p:cxnSp>
          <p:nvCxnSpPr>
            <p:cNvPr id="100367" name="Straight Connector 16"/>
            <p:cNvCxnSpPr>
              <a:cxnSpLocks noChangeShapeType="1"/>
            </p:cNvCxnSpPr>
            <p:nvPr/>
          </p:nvCxnSpPr>
          <p:spPr bwMode="auto">
            <a:xfrm rot="5400000">
              <a:off x="1320777" y="3106735"/>
              <a:ext cx="1071570" cy="1588"/>
            </a:xfrm>
            <a:prstGeom prst="line">
              <a:avLst/>
            </a:prstGeom>
            <a:noFill/>
            <a:ln w="63500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9" name="Minus 18"/>
          <p:cNvSpPr/>
          <p:nvPr/>
        </p:nvSpPr>
        <p:spPr bwMode="auto">
          <a:xfrm>
            <a:off x="1500188" y="3929063"/>
            <a:ext cx="928687" cy="714375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endParaRPr lang="en-US">
              <a:latin typeface="Arial" charset="0"/>
            </a:endParaRPr>
          </a:p>
        </p:txBody>
      </p:sp>
      <p:sp>
        <p:nvSpPr>
          <p:cNvPr id="20" name="Minus 19"/>
          <p:cNvSpPr/>
          <p:nvPr/>
        </p:nvSpPr>
        <p:spPr bwMode="auto">
          <a:xfrm>
            <a:off x="1571625" y="3786188"/>
            <a:ext cx="714375" cy="500062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endParaRPr lang="en-US">
              <a:latin typeface="Arial" charset="0"/>
            </a:endParaRPr>
          </a:p>
        </p:txBody>
      </p:sp>
      <p:sp>
        <p:nvSpPr>
          <p:cNvPr id="21" name="Minus 20"/>
          <p:cNvSpPr/>
          <p:nvPr/>
        </p:nvSpPr>
        <p:spPr bwMode="auto">
          <a:xfrm>
            <a:off x="1285875" y="4214813"/>
            <a:ext cx="1357313" cy="642937"/>
          </a:xfrm>
          <a:prstGeom prst="mathMinus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algn="l">
              <a:buFont typeface="Arial" charset="0"/>
              <a:buNone/>
              <a:defRPr/>
            </a:pPr>
            <a:r>
              <a:rPr lang="en-US" dirty="0">
                <a:latin typeface="Arial" charset="0"/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59112E-6 L 0.61198 0.0795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0" y="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3164E-6 L 3.05556E-6 -0.13066 C 3.05556E-6 -0.18941 0.08055 -0.26133 0.14635 -0.26133 L 0.29305 -0.26133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0" y="-1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1198 0.07956 L 0.45434 0.07956 C 0.38368 0.07956 0.29687 -0.01017 0.29687 -0.08302 L 0.29687 -0.2456 " pathEditMode="relative" rAng="0" ptsTypes="FfFF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0" y="-1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-8.0481E-7 L 0.60816 0.0067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687 -0.22479 L 0.14722 -0.22479 C 0.08021 -0.22479 -0.00226 -0.14685 -0.00226 -0.08325 L -0.00226 0.05851 " pathEditMode="relative" rAng="0" ptsTypes="FfFF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0" y="1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9305 -0.26133 L 0.45052 -0.26133 C 0.52118 -0.26133 0.60816 -0.18617 0.60816 -0.12488 L 0.60816 0.01157 " pathEditMode="relative" rAng="0" ptsTypes="FfFF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00" y="1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26 0.01041 L 0.60173 0.0060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544B4FA-12CC-46EF-A1C2-B7DDA0BA8EB3}" type="slidenum">
              <a:rPr lang="ar-SA" smtClean="0"/>
              <a:pPr/>
              <a:t>11</a:t>
            </a:fld>
            <a:endParaRPr lang="en-GB" smtClean="0"/>
          </a:p>
        </p:txBody>
      </p:sp>
      <p:sp>
        <p:nvSpPr>
          <p:cNvPr id="10137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1C9B780C-7DC5-4280-8331-B0972062EA45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11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1380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Invariant condition in Iteration</a:t>
            </a:r>
          </a:p>
        </p:txBody>
      </p:sp>
      <p:sp>
        <p:nvSpPr>
          <p:cNvPr id="101381" name="Text Box 3"/>
          <p:cNvSpPr txBox="1">
            <a:spLocks noChangeArrowheads="1"/>
          </p:cNvSpPr>
          <p:nvPr/>
        </p:nvSpPr>
        <p:spPr bwMode="auto">
          <a:xfrm>
            <a:off x="685800" y="642938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Recursive solution is given in every book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But we need to find iterative solution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Odd number moves involved smallest disk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Smallest disk move in clock-wise or anti-clock wise depending on the number of disks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If you started with even number of disks it would be clock wise, if started with odd number then anti-clock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Your having only one move after moving small disk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Finding the weakest pre-condition in loops are not simple as compared to conditional statements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138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138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2DACF79-1C8D-4004-B691-6639953F732F}" type="slidenum">
              <a:rPr lang="ar-SA" smtClean="0"/>
              <a:pPr/>
              <a:t>12</a:t>
            </a:fld>
            <a:endParaRPr lang="en-GB" smtClean="0"/>
          </a:p>
        </p:txBody>
      </p:sp>
      <p:sp>
        <p:nvSpPr>
          <p:cNvPr id="10240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F29EAE17-FD0E-4DB2-BA2A-D0C73ABB5685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12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2404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Loop invariants </a:t>
            </a:r>
          </a:p>
        </p:txBody>
      </p:sp>
      <p:sp>
        <p:nvSpPr>
          <p:cNvPr id="102405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s = 0;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for i: = 1 to n do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        s = s + a [i];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What is the “loop invariant” 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Post  condition: In “s” we want to have the sum of all the elements of an array.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 got many answers in front of me: value of “i” between 1 and “n”. But that does not help us. Remember loop invariant definition.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240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240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8C5C0A79-1B4F-44A8-B74E-1B378EFE9C8A}" type="slidenum">
              <a:rPr lang="ar-SA" smtClean="0"/>
              <a:pPr/>
              <a:t>13</a:t>
            </a:fld>
            <a:endParaRPr lang="en-GB" smtClean="0"/>
          </a:p>
        </p:txBody>
      </p:sp>
      <p:sp>
        <p:nvSpPr>
          <p:cNvPr id="10342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E789886D-D3AB-4CC6-870C-F980F4157EFF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13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3428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Loop invariants </a:t>
            </a:r>
          </a:p>
        </p:txBody>
      </p:sp>
      <p:sp>
        <p:nvSpPr>
          <p:cNvPr id="103429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How step in the loop should take us closer to achieve our objectives.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How ?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s = 0;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for i: = 1 to n do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        s = s + a [i];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Values of “s” will be stated in terms of formula.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What is the value of “s” before start of the loop : S=0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Value of “s” after first iteration : First element in it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After two: “s” has the sum of first and second element.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After three: Sum of first three elements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After K iteration: S has the value which is the sum of 1 to k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343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834D969-AF27-45C4-8F99-CA85C0D7EEF0}" type="slidenum">
              <a:rPr lang="ar-SA" smtClean="0"/>
              <a:pPr/>
              <a:t>14</a:t>
            </a:fld>
            <a:endParaRPr lang="en-GB" smtClean="0"/>
          </a:p>
        </p:txBody>
      </p:sp>
      <p:sp>
        <p:nvSpPr>
          <p:cNvPr id="10445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1592754-F29C-4CBA-825E-6CCADC50710E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14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4452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Loop invariants </a:t>
            </a:r>
          </a:p>
        </p:txBody>
      </p:sp>
      <p:sp>
        <p:nvSpPr>
          <p:cNvPr id="104453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“s” is the sum of elements from a[1] to a [i] immediately before i is incremented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Think about While loop ( compare it with IF statement)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445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445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709E8F1-2AD9-4127-A3AC-3E3665FF9A9D}" type="slidenum">
              <a:rPr lang="ar-SA" smtClean="0"/>
              <a:pPr/>
              <a:t>15</a:t>
            </a:fld>
            <a:endParaRPr lang="en-GB" smtClean="0"/>
          </a:p>
        </p:txBody>
      </p:sp>
      <p:sp>
        <p:nvSpPr>
          <p:cNvPr id="105475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9929165D-9BD1-4AA6-B8AF-70067233AFA2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15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5476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Weakest pre-condition for While statement   </a:t>
            </a:r>
          </a:p>
        </p:txBody>
      </p:sp>
      <p:sp>
        <p:nvSpPr>
          <p:cNvPr id="105477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{ P} while B do S  {Q}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Let W be 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while B do S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Condition for termination of the loop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Po = ( not B)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P1 = B and </a:t>
            </a:r>
            <a:r>
              <a:rPr lang="en-GB" sz="2200" dirty="0" err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wp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(S, Po)  = </a:t>
            </a:r>
            <a:r>
              <a:rPr lang="en-GB" sz="2200" dirty="0" err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wp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 S , not B) ( once true)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 err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Pk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= B and </a:t>
            </a:r>
            <a:r>
              <a:rPr lang="en-GB" sz="2200" dirty="0" err="1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wp</a:t>
            </a:r>
            <a:r>
              <a:rPr lang="en-GB" sz="2200" dirty="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( S, P k-1) 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547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5479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9BD85864-9499-4A1B-ABA5-47765A0A1A67}" type="slidenum">
              <a:rPr lang="ar-SA" smtClean="0"/>
              <a:pPr/>
              <a:t>16</a:t>
            </a:fld>
            <a:endParaRPr lang="en-GB" smtClean="0"/>
          </a:p>
        </p:txBody>
      </p:sp>
      <p:sp>
        <p:nvSpPr>
          <p:cNvPr id="106499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7BB2797D-68A9-4DA3-8BAA-E7F8EDFD19F4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16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6500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Weakest pre-condition for While statement   </a:t>
            </a:r>
          </a:p>
        </p:txBody>
      </p:sp>
      <p:sp>
        <p:nvSpPr>
          <p:cNvPr id="106501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The invariant condition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{I} while B do S { I and not B} </a:t>
            </a:r>
            <a:endParaRPr lang="en-GB" sz="220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 dirty="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 dirty="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 dirty="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6502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6503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A1EA5225-8F53-4F89-8139-8638D9377F62}" type="slidenum">
              <a:rPr lang="ar-SA" smtClean="0"/>
              <a:pPr/>
              <a:t>17</a:t>
            </a:fld>
            <a:endParaRPr lang="en-GB" smtClean="0"/>
          </a:p>
        </p:txBody>
      </p:sp>
      <p:sp>
        <p:nvSpPr>
          <p:cNvPr id="107523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5BD0FE24-B118-4E68-A4FE-947252FA8C92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17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7524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Weakest pre-condition for While statement   </a:t>
            </a:r>
          </a:p>
        </p:txBody>
      </p:sp>
      <p:sp>
        <p:nvSpPr>
          <p:cNvPr id="107525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a =0;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i=0;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while ( i&lt;N)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   a = a + i++;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Do we ever come out of this loop?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Objective of this program is to add the first “n” numbers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Loop invariant :  </a:t>
            </a:r>
            <a:endParaRPr lang="en-GB" sz="220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rgbClr val="FF0000"/>
                </a:solidFill>
                <a:latin typeface="Times New Roman" pitchFamily="18" charset="0"/>
                <a:sym typeface="Wingdings" pitchFamily="2" charset="2"/>
              </a:rPr>
              <a:t>  Constraints on the input? 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7526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752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752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71850" y="4452938"/>
            <a:ext cx="628650" cy="904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31B0DFEE-95C2-42D8-9B22-4210F5399EE4}" type="slidenum">
              <a:rPr lang="ar-SA" smtClean="0"/>
              <a:pPr/>
              <a:t>18</a:t>
            </a:fld>
            <a:endParaRPr lang="en-GB" smtClean="0"/>
          </a:p>
        </p:txBody>
      </p:sp>
      <p:sp>
        <p:nvSpPr>
          <p:cNvPr id="108547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3C88876E-3DEF-49EE-AE7C-CB0303A03010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18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8548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Weakest pre-condition for While statement   </a:t>
            </a:r>
          </a:p>
        </p:txBody>
      </p:sp>
      <p:sp>
        <p:nvSpPr>
          <p:cNvPr id="108549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US" sz="2600" b="1">
                <a:solidFill>
                  <a:srgbClr val="FF0000"/>
                </a:solidFill>
                <a:latin typeface="Times New Roman" pitchFamily="18" charset="0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What would happen when “N” is zero or negative number</a:t>
            </a: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When “N” is -1 then we have zero in a. </a:t>
            </a:r>
            <a:endParaRPr lang="en-GB" sz="220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855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855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4"/>
          <p:cNvSpPr>
            <a:spLocks noGrp="1" noChangeArrowheads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FAA73B6C-4C91-4406-95C2-E1AC1C99EDA8}" type="slidenum">
              <a:rPr lang="ar-SA" smtClean="0"/>
              <a:pPr/>
              <a:t>19</a:t>
            </a:fld>
            <a:endParaRPr lang="en-GB" smtClean="0"/>
          </a:p>
        </p:txBody>
      </p:sp>
      <p:sp>
        <p:nvSpPr>
          <p:cNvPr id="109571" name="Text Box 1"/>
          <p:cNvSpPr txBox="1">
            <a:spLocks noChangeArrowheads="1"/>
          </p:cNvSpPr>
          <p:nvPr/>
        </p:nvSpPr>
        <p:spPr bwMode="auto">
          <a:xfrm>
            <a:off x="8305800" y="6580188"/>
            <a:ext cx="730250" cy="344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algn="r">
              <a:buFont typeface="Arial Black" pitchFamily="34" charset="0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fld id="{2789508E-DE0B-40EC-927A-3423236DF159}" type="slidenum">
              <a:rPr lang="ar-SA" sz="1400">
                <a:solidFill>
                  <a:srgbClr val="000000"/>
                </a:solidFill>
                <a:latin typeface="Arial Black" pitchFamily="34" charset="0"/>
              </a:rPr>
              <a:pPr algn="r">
                <a:buFont typeface="Arial Black" pitchFamily="34" charset="0"/>
                <a:buNone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</a:pPr>
              <a:t>19</a:t>
            </a:fld>
            <a:endParaRPr lang="en-GB" sz="1400">
              <a:solidFill>
                <a:srgbClr val="000000"/>
              </a:solidFill>
              <a:latin typeface="Arial Black" pitchFamily="34" charset="0"/>
            </a:endParaRPr>
          </a:p>
        </p:txBody>
      </p:sp>
      <p:sp>
        <p:nvSpPr>
          <p:cNvPr id="109572" name="Text Box 2"/>
          <p:cNvSpPr txBox="1">
            <a:spLocks noChangeArrowheads="1"/>
          </p:cNvSpPr>
          <p:nvPr/>
        </p:nvSpPr>
        <p:spPr bwMode="auto">
          <a:xfrm>
            <a:off x="685800" y="188913"/>
            <a:ext cx="7772400" cy="990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Times New Roman" pitchFamily="18" charset="0"/>
              </a:rPr>
              <a:t> </a:t>
            </a:r>
          </a:p>
        </p:txBody>
      </p:sp>
      <p:sp>
        <p:nvSpPr>
          <p:cNvPr id="109573" name="Text Box 3"/>
          <p:cNvSpPr txBox="1">
            <a:spLocks noChangeArrowheads="1"/>
          </p:cNvSpPr>
          <p:nvPr/>
        </p:nvSpPr>
        <p:spPr bwMode="auto">
          <a:xfrm>
            <a:off x="685800" y="571500"/>
            <a:ext cx="7772400" cy="5286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/>
          <a:lstStyle/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rgbClr val="FF0000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Arial" pitchFamily="34" charset="0"/>
              <a:buChar char="•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  <a:sym typeface="Wingdings" pitchFamily="2" charset="2"/>
            </a:endParaRPr>
          </a:p>
          <a:p>
            <a:pPr marL="336550" indent="-3365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r>
              <a:rPr lang="en-GB" sz="2200">
                <a:solidFill>
                  <a:schemeClr val="tx1"/>
                </a:solidFill>
                <a:latin typeface="Times New Roman" pitchFamily="18" charset="0"/>
                <a:sym typeface="Wingdings" pitchFamily="2" charset="2"/>
              </a:rPr>
              <a:t> </a:t>
            </a: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l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200">
              <a:solidFill>
                <a:schemeClr val="tx1"/>
              </a:solidFill>
              <a:latin typeface="Times New Roman" pitchFamily="18" charset="0"/>
            </a:endParaRPr>
          </a:p>
          <a:p>
            <a:pPr marL="742950" lvl="1" indent="-285750" algn="just">
              <a:lnSpc>
                <a:spcPct val="90000"/>
              </a:lnSpc>
              <a:spcBef>
                <a:spcPts val="1050"/>
              </a:spcBef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600">
              <a:solidFill>
                <a:schemeClr val="tx1"/>
              </a:solidFill>
              <a:latin typeface="Times New Roman" pitchFamily="18" charset="0"/>
            </a:endParaRPr>
          </a:p>
          <a:p>
            <a:pPr marL="336550" indent="-336550" algn="just">
              <a:lnSpc>
                <a:spcPct val="90000"/>
              </a:lnSpc>
              <a:spcBef>
                <a:spcPts val="1050"/>
              </a:spcBef>
              <a:buFont typeface="Wingdings" pitchFamily="2" charset="2"/>
              <a:buChar char=""/>
              <a:tabLst>
                <a:tab pos="336550" algn="l"/>
                <a:tab pos="793750" algn="l"/>
                <a:tab pos="1250950" algn="l"/>
                <a:tab pos="1708150" algn="l"/>
                <a:tab pos="2165350" algn="l"/>
                <a:tab pos="2622550" algn="l"/>
                <a:tab pos="3079750" algn="l"/>
                <a:tab pos="3536950" algn="l"/>
                <a:tab pos="3994150" algn="l"/>
                <a:tab pos="4451350" algn="l"/>
                <a:tab pos="4908550" algn="l"/>
                <a:tab pos="5365750" algn="l"/>
                <a:tab pos="5822950" algn="l"/>
                <a:tab pos="6280150" algn="l"/>
                <a:tab pos="6737350" algn="l"/>
                <a:tab pos="7194550" algn="l"/>
                <a:tab pos="7651750" algn="l"/>
                <a:tab pos="8108950" algn="l"/>
                <a:tab pos="8566150" algn="l"/>
                <a:tab pos="9023350" algn="l"/>
                <a:tab pos="9480550" algn="l"/>
              </a:tabLst>
            </a:pPr>
            <a:endParaRPr lang="en-GB" sz="2800">
              <a:solidFill>
                <a:srgbClr val="000000"/>
              </a:solidFill>
              <a:latin typeface="Times New Roman" pitchFamily="18" charset="0"/>
            </a:endParaRPr>
          </a:p>
        </p:txBody>
      </p:sp>
      <p:pic>
        <p:nvPicPr>
          <p:cNvPr id="109574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25" y="0"/>
            <a:ext cx="3279775" cy="242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95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615113"/>
            <a:ext cx="3278188" cy="242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957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1500188"/>
            <a:ext cx="8501063" cy="4643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0957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5550" y="3357563"/>
            <a:ext cx="2838450" cy="11811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Arial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11963</TotalTime>
  <Words>1092</Words>
  <Application>Microsoft Office PowerPoint</Application>
  <PresentationFormat>On-screen Show (4:3)</PresentationFormat>
  <Paragraphs>355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Irene Findner</dc:creator>
  <cp:lastModifiedBy>NTS</cp:lastModifiedBy>
  <cp:revision>972</cp:revision>
  <dcterms:modified xsi:type="dcterms:W3CDTF">2014-12-10T07:49:17Z</dcterms:modified>
</cp:coreProperties>
</file>