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25" r:id="rId3"/>
    <p:sldId id="656" r:id="rId4"/>
    <p:sldId id="282" r:id="rId5"/>
    <p:sldId id="657" r:id="rId6"/>
    <p:sldId id="658" r:id="rId7"/>
    <p:sldId id="659" r:id="rId8"/>
    <p:sldId id="660" r:id="rId9"/>
    <p:sldId id="661" r:id="rId10"/>
    <p:sldId id="662" r:id="rId11"/>
    <p:sldId id="663" r:id="rId12"/>
    <p:sldId id="664" r:id="rId13"/>
    <p:sldId id="665" r:id="rId14"/>
    <p:sldId id="666" r:id="rId15"/>
    <p:sldId id="667" r:id="rId16"/>
    <p:sldId id="668" r:id="rId17"/>
    <p:sldId id="670" r:id="rId18"/>
    <p:sldId id="669" r:id="rId19"/>
    <p:sldId id="671" r:id="rId20"/>
    <p:sldId id="672" r:id="rId21"/>
    <p:sldId id="673" r:id="rId22"/>
    <p:sldId id="674" r:id="rId23"/>
    <p:sldId id="675" r:id="rId24"/>
    <p:sldId id="676" r:id="rId25"/>
    <p:sldId id="677" r:id="rId26"/>
    <p:sldId id="678" r:id="rId27"/>
    <p:sldId id="679" r:id="rId28"/>
    <p:sldId id="680" r:id="rId29"/>
  </p:sldIdLst>
  <p:sldSz cx="9144000" cy="6858000" type="screen4x3"/>
  <p:notesSz cx="7010400" cy="9236075"/>
  <p:defaultTextStyle>
    <a:defPPr>
      <a:defRPr lang="en-GB"/>
    </a:defPPr>
    <a:lvl1pPr algn="ctr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1pPr>
    <a:lvl2pPr marL="457200" algn="ctr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2pPr>
    <a:lvl3pPr marL="914400" algn="ctr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3pPr>
    <a:lvl4pPr marL="1371600" algn="ctr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4pPr>
    <a:lvl5pPr marL="1828800" algn="ctr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72" autoAdjust="0"/>
    <p:restoredTop sz="96774" autoAdjust="0"/>
  </p:normalViewPr>
  <p:slideViewPr>
    <p:cSldViewPr>
      <p:cViewPr>
        <p:scale>
          <a:sx n="70" d="100"/>
          <a:sy n="70" d="100"/>
        </p:scale>
        <p:origin x="-1368" y="-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9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5" y="0"/>
            <a:ext cx="30368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E410E3C-6FE3-4F35-B247-8CC3D20C3739}" type="datetimeFigureOut">
              <a:rPr lang="de-DE"/>
              <a:pPr>
                <a:defRPr/>
              </a:pPr>
              <a:t>03.12.2014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4113"/>
            <a:ext cx="3036888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5" y="8774113"/>
            <a:ext cx="3036888" cy="4603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8038E5E-4E01-469D-9C7A-3664AC176E98}" type="slidenum">
              <a:rPr lang="ar-SA"/>
              <a:pPr>
                <a:defRPr/>
              </a:pPr>
              <a:t>‹#›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7010400" cy="92360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Arial" charset="0"/>
              <a:buNone/>
              <a:defRPr/>
            </a:pPr>
            <a:endParaRPr lang="de-AT">
              <a:latin typeface="Arial" charset="0"/>
              <a:ea typeface="+mn-ea"/>
              <a:cs typeface="+mn-cs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7010400" cy="92360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Arial" charset="0"/>
              <a:buNone/>
              <a:defRPr/>
            </a:pPr>
            <a:endParaRPr lang="de-AT">
              <a:latin typeface="Arial" charset="0"/>
              <a:ea typeface="+mn-ea"/>
              <a:cs typeface="+mn-cs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7010400" cy="92360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Arial" charset="0"/>
              <a:buNone/>
              <a:defRPr/>
            </a:pPr>
            <a:endParaRPr lang="de-AT">
              <a:latin typeface="Arial" charset="0"/>
              <a:ea typeface="+mn-ea"/>
              <a:cs typeface="+mn-cs"/>
            </a:endParaRP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7010400" cy="92360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Arial" charset="0"/>
              <a:buNone/>
              <a:defRPr/>
            </a:pPr>
            <a:endParaRPr lang="de-AT">
              <a:latin typeface="Arial" charset="0"/>
              <a:ea typeface="+mn-ea"/>
              <a:cs typeface="+mn-cs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0" y="0"/>
            <a:ext cx="3033713" cy="461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Arial" charset="0"/>
              <a:buNone/>
              <a:defRPr/>
            </a:pPr>
            <a:endParaRPr lang="de-AT">
              <a:latin typeface="Arial" charset="0"/>
              <a:ea typeface="+mn-ea"/>
              <a:cs typeface="+mn-cs"/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973513" y="0"/>
            <a:ext cx="3033712" cy="461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Arial" charset="0"/>
              <a:buNone/>
              <a:defRPr/>
            </a:pPr>
            <a:endParaRPr lang="de-AT">
              <a:latin typeface="Arial" charset="0"/>
              <a:ea typeface="+mn-ea"/>
              <a:cs typeface="+mn-cs"/>
            </a:endParaRPr>
          </a:p>
        </p:txBody>
      </p:sp>
      <p:sp>
        <p:nvSpPr>
          <p:cNvPr id="119816" name="Rectangle 7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8563" y="693738"/>
            <a:ext cx="4608512" cy="34559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6" name="Rectangle 8"/>
          <p:cNvSpPr>
            <a:spLocks noGrp="1" noChangeArrowheads="1"/>
          </p:cNvSpPr>
          <p:nvPr>
            <p:ph type="body"/>
          </p:nvPr>
        </p:nvSpPr>
        <p:spPr bwMode="auto">
          <a:xfrm>
            <a:off x="935038" y="4387850"/>
            <a:ext cx="5133975" cy="414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noProof="0" smtClean="0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0" y="8772525"/>
            <a:ext cx="3033713" cy="461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Arial" charset="0"/>
              <a:buNone/>
              <a:defRPr/>
            </a:pPr>
            <a:endParaRPr lang="de-AT">
              <a:latin typeface="Arial" charset="0"/>
              <a:ea typeface="+mn-ea"/>
              <a:cs typeface="+mn-cs"/>
            </a:endParaRPr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0BAAB728-B4C9-4DEC-91A8-7A1D90EE2192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B308446-95F7-45DC-89F5-3C146303F2B5}" type="slidenum">
              <a:rPr lang="ar-SA" smtClean="0"/>
              <a:pPr/>
              <a:t>1</a:t>
            </a:fld>
            <a:endParaRPr lang="en-GB" smtClean="0"/>
          </a:p>
        </p:txBody>
      </p:sp>
      <p:sp>
        <p:nvSpPr>
          <p:cNvPr id="120835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71D7568-E17F-4934-8D30-704C412EA68E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0836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D8C21E0-DA14-455B-8C3B-1A950118ACFD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0837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20838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5C3F3CB-0F9F-450B-827B-C1598A347878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2883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5140AC5-91D5-4735-89DE-E677AB326EF9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2884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1494D7B-6287-4B09-A038-916FD2EED96A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2885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22886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B179171-57D7-4677-A401-203B346CEADF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4931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705C8DC-EBC3-4DC0-85A5-DC7A161C8C0A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4932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8A56B6C-5044-4A3D-A8DD-AD621D33A744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4933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24934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1B9D7E2-E660-4CEC-8DD0-743807468CF2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5955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1FB81F3-627D-4817-A0B9-6693E81A703F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5956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E5ED7D1-5546-44E4-83B9-BF63BA9225ED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5957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25958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BCD3F31-DBC7-478C-8264-6744799676FB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6979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A93735E-278D-4459-A1B0-F17D4BF59771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6980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718DA35-7ADC-4FF1-AAEA-EF560442C77A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6981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26982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272A828-443D-47FB-AD77-09351E889C23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8003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00947B-6C46-46CD-ACE4-58AC4027E262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8004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0BE937C6-4C53-424D-87CC-B3B6E4573F08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8005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28006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39F23A4-1579-4C08-AE08-EFDE09D2471B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9027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7FC5D49-AF8E-48F9-98D8-3B59CA1BBECB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9028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808280C-D399-4442-B2A2-1A5496437B4A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9029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29030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FA9E70D-00A2-4020-8924-489D45ED22BC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0051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8680869-4744-4A13-8248-4B41715692A7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0052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BF18FB6-2426-4DDE-AA62-1C709181161B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0053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30054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3466882-62F2-4B46-842C-A95010FE04D0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1075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9A97930-A48A-40EF-9527-5B0F00426938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1076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E1964D7-B7BA-482B-BD0F-7C524FD7FBEB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1077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31078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3D3F3AB-E8A8-4EC8-B000-3BB84C391819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2099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DFE10F4-FAA9-48A0-A3F3-EEAE533D8A3C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2100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778596B-0E60-45AD-AF78-81EFAB2056EE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2101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32102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802815F-95CC-4166-B782-BD11A486F576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3123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49609F1-12F8-4F5B-B831-7BFB0EF228EF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3124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EC46168-C23A-4272-9B7F-7CF3AD562676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3125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33126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D1B0248-05B6-423A-A96A-DE8266E49D94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4147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BBF3770-DE28-4101-85AC-89392169A6F1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4148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7DF1B28-1AFA-48EF-86CF-19071D6C03B3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4149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34150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38962BB-4C47-4270-9748-B02E6FF35013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5171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C8E1449-0A8B-4F0C-93D9-FD318C2F9C13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5172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A315646-BD87-4BA8-9D34-C7A2420EF9AC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5173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35174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8DFD239-291A-4AB7-BD3F-B28853BB758D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6195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082D527-2135-423C-98E8-6A640265AA7B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6196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1689527-B2AB-4FBF-A59C-4E203E846AD8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6197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36198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2DF738C-88EA-4CDF-9E47-5809CE9D630F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7219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4498B20-0303-45D9-AA24-9A828C05168B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7220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ACFB4B0-BC6C-4DAF-8EBC-DFCC4A3D6D26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7221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37222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8500AC8-91D2-4EE3-AB64-C0D6C453CEB5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8243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0FC5C58D-E31A-4B38-B828-4E69328AD29C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8244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DBD89DB-F836-40AE-8505-69483D31A4E5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8245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38246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5A3DD73-7637-47A2-9EE5-C914295FE0B6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9267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4CC54ED-93FE-4A39-A109-94CA0A60F0DA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9268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C71852C-C76E-4EE6-9802-5E3E217DF85A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39269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39270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00CA468A-B9E1-402E-A4C2-BC754CAB3E95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0291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16A693B-8B2C-4C7E-9D6E-620CDD78D39F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0292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498FB12-7FEB-4BD0-85EC-3E5049E776FE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0293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40294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CC2E7DE-D45A-4F42-A5E4-68DC78269C26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1315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3CA4FEB-7A33-49AC-AC1E-5C5ECB26AE1D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1316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C3C6524-4195-4692-9242-361DC4A48880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1317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41318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CC4B7D4-7730-4B04-9B18-603F8AB2C821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2339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755D50F-17D6-4243-B031-25CAF79CD077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2340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ACE8044-C96B-4CA3-883B-FB01CE48B075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2341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42342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4E35CF7-43F1-492D-B20F-5D726697FEF9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3363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470125B-B587-49C1-AAC9-4EEC8688A74C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3364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D67391E-05D7-4F23-AADE-9FBA27F8594F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3365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43366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3C99DA7-40DF-4906-8361-38E9FAF5997C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4387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8747A70-5E61-41AC-A2EC-7446DBBF196D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4388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2E94169-3A67-4FAD-A12D-7E90939847A9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4389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44390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69B76C2-BF7E-4DA7-80AD-D6BCD69F1FC3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5411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CA63413-8F6F-455A-9299-4EA235D0795C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5412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D296802-3CA3-4AD0-8BED-0D2A00226DD6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5413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45414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01B5DA8A-4B98-4946-96F5-557B95B8D96D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6435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A1E5EDA-CC72-4D7F-BA56-7FD83146D4B0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6436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C8B5B7A-FAE0-4025-BB3E-68A0EA569A9B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6437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46438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0783D2FA-BAFF-4043-848D-07FB72E0AC86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7459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B858A13-7D6E-4AD1-BD20-E1BCF74FFFA7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7460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0DA847D9-90FE-4438-B3AE-2A171D93EDF8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7461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47462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70E2D18-723C-450C-A974-92CCB4D039D0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8483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AE3E5A3-17DB-4577-82E7-EE3691EE84A7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8484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052A671-637C-4C2F-A96B-F6C9AED579C5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8485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48486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0B1C8DE-5DCE-4803-9675-4B8288871AE4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9507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FCCFDFE-E623-4B2C-BBBE-0A47EAC13E21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9508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6A5D1C9-C68A-4395-8D25-303F27E89255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49509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49510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92370BE-99B9-454D-ABF6-29D1ED01CD6F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50531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F714686-0F98-443B-AEAB-36FFA4E53E83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50532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2C3DE88-9AC3-4C10-803C-CC2B278977B3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50533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50534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de-A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2A881-2C5D-4869-916A-200B39EFC2FD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387AF-333D-4EEF-9827-1D7BABE0EF78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10675-D673-41FE-B068-0D94F7A14C73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6825" cy="4462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06825" cy="4462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24B8B-82D4-413C-9925-509235CBF703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A4A61-D0FD-41B9-80EC-E6D7B0E1E158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08178-FFC6-49B7-B211-218DAB3CE61A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3046D-21E4-42BC-93EB-D00ECAE26673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C2048-0E1C-4B42-95B1-D9C17BB20F39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6422C-8DAA-4F9B-BDEB-37E5DC2D3A4A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F26FB-C6ED-4EA5-B4A4-402E48AEBF09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0338" y="463550"/>
            <a:ext cx="1941512" cy="5980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2138" cy="5980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CEAD4-DE1D-4FF9-B410-E5FB1ABCB49F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63550"/>
            <a:ext cx="7766050" cy="14335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06825" cy="44624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06825" cy="44624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C8307-C92D-450C-A389-D3E34FE5D571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610350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66050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6050" cy="4462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`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8305800" y="6580188"/>
            <a:ext cx="727075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Font typeface="Arial Black" pitchFamily="34" charset="0"/>
              <a:buNone/>
              <a:defRPr sz="1400">
                <a:solidFill>
                  <a:srgbClr val="000000"/>
                </a:solidFill>
                <a:latin typeface="Arial Black" pitchFamily="34" charset="0"/>
              </a:defRPr>
            </a:lvl1pPr>
          </a:lstStyle>
          <a:p>
            <a:pPr>
              <a:defRPr/>
            </a:pPr>
            <a:fld id="{2414C60A-3F85-45F9-9812-0306E501D8D4}" type="slidenum">
              <a:rPr lang="ar-SA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533400" y="6553200"/>
            <a:ext cx="2814638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750"/>
              </a:spcBef>
              <a:buClr>
                <a:srgbClr val="FFFFFF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1200" b="1">
                <a:solidFill>
                  <a:srgbClr val="FFFFFF"/>
                </a:solidFill>
              </a:rPr>
              <a:t>Dr. Naveed Riaz</a:t>
            </a:r>
          </a:p>
        </p:txBody>
      </p:sp>
      <p:pic>
        <p:nvPicPr>
          <p:cNvPr id="1031" name="Picture 1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Text Box 6"/>
          <p:cNvSpPr txBox="1">
            <a:spLocks noChangeArrowheads="1"/>
          </p:cNvSpPr>
          <p:nvPr userDrawn="1"/>
        </p:nvSpPr>
        <p:spPr bwMode="auto">
          <a:xfrm>
            <a:off x="5580063" y="0"/>
            <a:ext cx="2814637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750"/>
              </a:spcBef>
              <a:buClr>
                <a:srgbClr val="FFFFFF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1200" b="1">
                <a:solidFill>
                  <a:srgbClr val="FFFFFF"/>
                </a:solidFill>
              </a:rPr>
              <a:t>Design and Analysis of Algorithms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36550" indent="-336550" algn="l" defTabSz="457200" rtl="0" eaLnBrk="0" fontAlgn="base" hangingPunct="0">
        <a:spcBef>
          <a:spcPts val="1200"/>
        </a:spcBef>
        <a:spcAft>
          <a:spcPct val="0"/>
        </a:spcAft>
        <a:buClr>
          <a:srgbClr val="000000"/>
        </a:buClr>
        <a:buSzPct val="100000"/>
        <a:buFont typeface="Wingdings" pitchFamily="2" charset="2"/>
        <a:buChar char="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36600" indent="-27940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85000"/>
        <a:buFont typeface="Wingdings" pitchFamily="2" charset="2"/>
        <a:buChar char="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75000"/>
        <a:buFont typeface="Wingdings" pitchFamily="2" charset="2"/>
        <a:buChar char="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55575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70000"/>
        <a:buFont typeface="Wingdings" pitchFamily="2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1992313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65000"/>
        <a:buFont typeface="Wingdings" pitchFamily="2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449513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65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06713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65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363913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65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21113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65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430DF90-3D5F-4747-B83F-59FD00801A69}" type="slidenum">
              <a:rPr lang="ar-SA" smtClean="0"/>
              <a:pPr/>
              <a:t>1</a:t>
            </a:fld>
            <a:endParaRPr lang="en-GB" smtClean="0"/>
          </a:p>
        </p:txBody>
      </p:sp>
      <p:sp>
        <p:nvSpPr>
          <p:cNvPr id="2051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4A58F7B-6CB5-4229-99E9-7C5FC0387D8A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2052" name="Text Box 2"/>
          <p:cNvSpPr txBox="1">
            <a:spLocks noChangeArrowheads="1"/>
          </p:cNvSpPr>
          <p:nvPr/>
        </p:nvSpPr>
        <p:spPr bwMode="auto">
          <a:xfrm>
            <a:off x="685800" y="357188"/>
            <a:ext cx="7770813" cy="1127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4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685800" y="1484313"/>
            <a:ext cx="7770813" cy="4537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>
              <a:spcBef>
                <a:spcPts val="1200"/>
              </a:spcBef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4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ts val="1200"/>
              </a:spcBef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400" dirty="0">
                <a:solidFill>
                  <a:srgbClr val="000000"/>
                </a:solidFill>
                <a:latin typeface="Times New Roman" pitchFamily="18" charset="0"/>
              </a:rPr>
              <a:t>Formal </a:t>
            </a:r>
            <a:r>
              <a:rPr lang="en-GB" sz="4400" dirty="0" smtClean="0">
                <a:solidFill>
                  <a:srgbClr val="000000"/>
                </a:solidFill>
                <a:latin typeface="Times New Roman" pitchFamily="18" charset="0"/>
              </a:rPr>
              <a:t>Methods in Software Engineering</a:t>
            </a:r>
            <a:endParaRPr lang="en-GB" sz="4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ts val="1200"/>
              </a:spcBef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44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ts val="1200"/>
              </a:spcBef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400" dirty="0" smtClean="0">
                <a:solidFill>
                  <a:srgbClr val="000000"/>
                </a:solidFill>
                <a:latin typeface="Times New Roman" pitchFamily="18" charset="0"/>
              </a:rPr>
              <a:t>Lecture # 24</a:t>
            </a:r>
            <a:endParaRPr lang="en-GB" sz="4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ts val="1200"/>
              </a:spcBef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32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ts val="1200"/>
              </a:spcBef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3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05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6B4A0B5-4902-4DCE-9C47-F94F6162CEF9}" type="slidenum">
              <a:rPr lang="ar-SA" smtClean="0"/>
              <a:pPr/>
              <a:t>2</a:t>
            </a:fld>
            <a:endParaRPr lang="en-GB" smtClean="0"/>
          </a:p>
        </p:txBody>
      </p:sp>
      <p:sp>
        <p:nvSpPr>
          <p:cNvPr id="4099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3CC6F7-4C67-4DE6-A1F1-EFE51D57224B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4100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 dirty="0" smtClean="0">
                <a:solidFill>
                  <a:srgbClr val="000000"/>
                </a:solidFill>
                <a:latin typeface="Times New Roman" pitchFamily="18" charset="0"/>
              </a:rPr>
              <a:t>Use of Formal Methods in SE</a:t>
            </a:r>
            <a:endParaRPr lang="en-GB" sz="4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101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7772400" cy="4849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457200" indent="-45720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Branch of computer science in which we argue and analyze the computer programs using formal techniques.</a:t>
            </a:r>
            <a:endParaRPr lang="en-US" sz="2200">
              <a:solidFill>
                <a:srgbClr val="000000"/>
              </a:solidFill>
              <a:latin typeface="Times New Roman" pitchFamily="18" charset="0"/>
            </a:endParaRPr>
          </a:p>
          <a:p>
            <a:pPr marL="457200" indent="-45720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Programs specification and verification.</a:t>
            </a:r>
          </a:p>
          <a:p>
            <a:pPr marL="457200" indent="-45720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Constructing programs.</a:t>
            </a:r>
          </a:p>
          <a:p>
            <a:pPr marL="914400" lvl="1" indent="-45720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Each step written is valid and lead to a correct solution</a:t>
            </a:r>
            <a:endParaRPr lang="en-GB" sz="2600">
              <a:solidFill>
                <a:srgbClr val="000000"/>
              </a:solidFill>
              <a:latin typeface="Times New Roman" pitchFamily="18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600">
                <a:solidFill>
                  <a:srgbClr val="000000"/>
                </a:solidFill>
                <a:latin typeface="Times New Roman" pitchFamily="18" charset="0"/>
              </a:rPr>
              <a:t>Number of tools and techniques are available.</a:t>
            </a:r>
          </a:p>
          <a:p>
            <a:pPr marL="457200" indent="-45720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rgbClr val="000000"/>
              </a:solidFill>
              <a:latin typeface="Times New Roman" pitchFamily="18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410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0B39849-5F14-4EE6-A2CE-F69663C8AF7A}" type="slidenum">
              <a:rPr lang="ar-SA" smtClean="0"/>
              <a:pPr/>
              <a:t>3</a:t>
            </a:fld>
            <a:endParaRPr lang="en-GB" smtClean="0"/>
          </a:p>
        </p:txBody>
      </p:sp>
      <p:sp>
        <p:nvSpPr>
          <p:cNvPr id="6147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1FC0E62-411B-4C56-BBF6-029B828F2F50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6148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4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685800" y="793750"/>
            <a:ext cx="7772400" cy="4849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457200" indent="-45720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rgbClr val="000000"/>
                </a:solidFill>
                <a:latin typeface="Times New Roman" pitchFamily="18" charset="0"/>
              </a:rPr>
              <a:t>Can we properly test the software?</a:t>
            </a:r>
          </a:p>
          <a:p>
            <a:pPr marL="457200" indent="-45720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rgbClr val="000000"/>
                </a:solidFill>
                <a:latin typeface="Times New Roman" pitchFamily="18" charset="0"/>
              </a:rPr>
              <a:t>Famous saying by Dijesktra -&gt; By testing we can only prove the present of bug not the absence of bug</a:t>
            </a:r>
          </a:p>
          <a:p>
            <a:pPr marL="457200" indent="-45720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rgbClr val="000000"/>
                </a:solidFill>
                <a:latin typeface="Times New Roman" pitchFamily="18" charset="0"/>
              </a:rPr>
              <a:t>In order to prove mathematical theorem, counter examples are provided  </a:t>
            </a:r>
          </a:p>
          <a:p>
            <a:pPr marL="914400" lvl="1" indent="-45720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AutoNum type="arabicPeriod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rgbClr val="000000"/>
                </a:solidFill>
                <a:latin typeface="Times New Roman" pitchFamily="18" charset="0"/>
              </a:rPr>
              <a:t>All numbers are &lt; 1000</a:t>
            </a:r>
          </a:p>
          <a:p>
            <a:pPr marL="457200" indent="-45720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rgbClr val="000000"/>
                </a:solidFill>
                <a:latin typeface="Times New Roman" pitchFamily="18" charset="0"/>
              </a:rPr>
              <a:t>You can either provide formal prove or counter example </a:t>
            </a:r>
          </a:p>
          <a:p>
            <a:pPr marL="457200" indent="-45720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rgbClr val="000000"/>
                </a:solidFill>
                <a:latin typeface="Times New Roman" pitchFamily="18" charset="0"/>
              </a:rPr>
              <a:t>Overhead with test cases: Not possible to write huge number of test cases </a:t>
            </a:r>
          </a:p>
          <a:p>
            <a:pPr marL="1828800" lvl="3" indent="-45720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rgbClr val="000000"/>
              </a:solidFill>
              <a:latin typeface="Times New Roman" pitchFamily="18" charset="0"/>
            </a:endParaRPr>
          </a:p>
          <a:p>
            <a:pPr marL="457200" indent="-45720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0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615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B509C8C-7FD9-470A-8048-D72B18429A10}" type="slidenum">
              <a:rPr lang="ar-SA" smtClean="0"/>
              <a:pPr/>
              <a:t>4</a:t>
            </a:fld>
            <a:endParaRPr lang="en-GB" smtClean="0"/>
          </a:p>
        </p:txBody>
      </p:sp>
      <p:sp>
        <p:nvSpPr>
          <p:cNvPr id="7171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B9E80A4-EE76-46A5-9811-81789BA7E988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7172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Test Cases VS F-M</a:t>
            </a:r>
          </a:p>
        </p:txBody>
      </p:sp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7772400" cy="4849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Test two equal Strings .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isEqual (“Cat”, Dog”) – Expected output: False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isEqual (“Testing”, Testing”) – Expected output: True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isEqual (“House”, Home”) – Expected output: False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Many number of possibilities </a:t>
            </a: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717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4CF8B2A-60E1-4BD6-AA75-D54F9682892B}" type="slidenum">
              <a:rPr lang="ar-SA" smtClean="0"/>
              <a:pPr/>
              <a:t>5</a:t>
            </a:fld>
            <a:endParaRPr lang="en-GB" smtClean="0"/>
          </a:p>
        </p:txBody>
      </p:sp>
      <p:sp>
        <p:nvSpPr>
          <p:cNvPr id="8195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7A3AE70-A39B-407A-9F61-D74C4FD1F39A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8196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Test Cases VS F-M</a:t>
            </a: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7772400" cy="4849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Programming Exp:.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     Equal = strlen(String1)== strlen(String2);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 If (equal)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              for ( i =0; i&lt;strlen(String1); i++)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                            equal = String1[i] = = String2 [i];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            return equal; </a:t>
            </a: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19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48F77D0-890C-4BF0-BEE7-F951223CBB69}" type="slidenum">
              <a:rPr lang="ar-SA" smtClean="0"/>
              <a:pPr/>
              <a:t>6</a:t>
            </a:fld>
            <a:endParaRPr lang="en-GB" smtClean="0"/>
          </a:p>
        </p:txBody>
      </p:sp>
      <p:sp>
        <p:nvSpPr>
          <p:cNvPr id="9219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A7EA754-1ECF-4931-B169-2FD4204095EF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Structure Programming </a:t>
            </a: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7772400" cy="4849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Same phenomena can be seen with structure programming.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Usage of flow graph to understand program structure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Components of flow graph (Sequence, selection and loop)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922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9224" name="Oval 7"/>
          <p:cNvSpPr>
            <a:spLocks noChangeArrowheads="1"/>
          </p:cNvSpPr>
          <p:nvPr/>
        </p:nvSpPr>
        <p:spPr bwMode="auto">
          <a:xfrm>
            <a:off x="1500188" y="3929063"/>
            <a:ext cx="1143000" cy="785812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9225" name="Straight Arrow Connector 9"/>
          <p:cNvCxnSpPr>
            <a:cxnSpLocks noChangeShapeType="1"/>
            <a:stCxn id="9224" idx="6"/>
          </p:cNvCxnSpPr>
          <p:nvPr/>
        </p:nvCxnSpPr>
        <p:spPr bwMode="auto">
          <a:xfrm>
            <a:off x="2643188" y="4322763"/>
            <a:ext cx="1285875" cy="349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9226" name="Oval 10"/>
          <p:cNvSpPr>
            <a:spLocks noChangeArrowheads="1"/>
          </p:cNvSpPr>
          <p:nvPr/>
        </p:nvSpPr>
        <p:spPr bwMode="auto">
          <a:xfrm>
            <a:off x="3929063" y="3929063"/>
            <a:ext cx="1143000" cy="785812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2FFE9A9-0C54-43B1-BC6B-53FE67070E7A}" type="slidenum">
              <a:rPr lang="ar-SA" smtClean="0"/>
              <a:pPr/>
              <a:t>7</a:t>
            </a:fld>
            <a:endParaRPr lang="en-GB" smtClean="0"/>
          </a:p>
        </p:txBody>
      </p:sp>
      <p:sp>
        <p:nvSpPr>
          <p:cNvPr id="10243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EBB2A91-8827-4FEC-81C2-D4676AC31553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244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Flow Graphs</a:t>
            </a:r>
          </a:p>
        </p:txBody>
      </p:sp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7772400" cy="4849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Identify the flow diagram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24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cxnSp>
        <p:nvCxnSpPr>
          <p:cNvPr id="10248" name="Straight Arrow Connector 9"/>
          <p:cNvCxnSpPr>
            <a:cxnSpLocks noChangeShapeType="1"/>
          </p:cNvCxnSpPr>
          <p:nvPr/>
        </p:nvCxnSpPr>
        <p:spPr bwMode="auto">
          <a:xfrm flipV="1">
            <a:off x="1071563" y="2714625"/>
            <a:ext cx="928687" cy="3206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249" name="Oval 10"/>
          <p:cNvSpPr>
            <a:spLocks noChangeArrowheads="1"/>
          </p:cNvSpPr>
          <p:nvPr/>
        </p:nvSpPr>
        <p:spPr bwMode="auto">
          <a:xfrm>
            <a:off x="2000250" y="2357438"/>
            <a:ext cx="785813" cy="5715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0250" name="Oval 15"/>
          <p:cNvSpPr>
            <a:spLocks noChangeArrowheads="1"/>
          </p:cNvSpPr>
          <p:nvPr/>
        </p:nvSpPr>
        <p:spPr bwMode="auto">
          <a:xfrm>
            <a:off x="357188" y="2857500"/>
            <a:ext cx="785812" cy="5715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0251" name="Oval 16"/>
          <p:cNvSpPr>
            <a:spLocks noChangeArrowheads="1"/>
          </p:cNvSpPr>
          <p:nvPr/>
        </p:nvSpPr>
        <p:spPr bwMode="auto">
          <a:xfrm>
            <a:off x="3571875" y="2857500"/>
            <a:ext cx="785813" cy="5715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0252" name="Straight Arrow Connector 18"/>
          <p:cNvCxnSpPr>
            <a:cxnSpLocks noChangeShapeType="1"/>
            <a:stCxn id="10250" idx="6"/>
          </p:cNvCxnSpPr>
          <p:nvPr/>
        </p:nvCxnSpPr>
        <p:spPr bwMode="auto">
          <a:xfrm>
            <a:off x="1143000" y="3143250"/>
            <a:ext cx="2428875" cy="714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253" name="Straight Arrow Connector 20"/>
          <p:cNvCxnSpPr>
            <a:cxnSpLocks noChangeShapeType="1"/>
            <a:stCxn id="10249" idx="6"/>
            <a:endCxn id="10251" idx="1"/>
          </p:cNvCxnSpPr>
          <p:nvPr/>
        </p:nvCxnSpPr>
        <p:spPr bwMode="auto">
          <a:xfrm>
            <a:off x="2786063" y="2643188"/>
            <a:ext cx="900112" cy="2984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254" name="Straight Arrow Connector 21"/>
          <p:cNvCxnSpPr>
            <a:cxnSpLocks noChangeShapeType="1"/>
          </p:cNvCxnSpPr>
          <p:nvPr/>
        </p:nvCxnSpPr>
        <p:spPr bwMode="auto">
          <a:xfrm flipV="1">
            <a:off x="1000125" y="4572000"/>
            <a:ext cx="928688" cy="3222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255" name="Oval 22"/>
          <p:cNvSpPr>
            <a:spLocks noChangeArrowheads="1"/>
          </p:cNvSpPr>
          <p:nvPr/>
        </p:nvSpPr>
        <p:spPr bwMode="auto">
          <a:xfrm>
            <a:off x="1928813" y="4214813"/>
            <a:ext cx="785812" cy="5715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0256" name="Oval 23"/>
          <p:cNvSpPr>
            <a:spLocks noChangeArrowheads="1"/>
          </p:cNvSpPr>
          <p:nvPr/>
        </p:nvSpPr>
        <p:spPr bwMode="auto">
          <a:xfrm>
            <a:off x="285750" y="4714875"/>
            <a:ext cx="785813" cy="5715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0257" name="Oval 24"/>
          <p:cNvSpPr>
            <a:spLocks noChangeArrowheads="1"/>
          </p:cNvSpPr>
          <p:nvPr/>
        </p:nvSpPr>
        <p:spPr bwMode="auto">
          <a:xfrm>
            <a:off x="3500438" y="4714875"/>
            <a:ext cx="785812" cy="5715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0258" name="Straight Arrow Connector 25"/>
          <p:cNvCxnSpPr>
            <a:cxnSpLocks noChangeShapeType="1"/>
          </p:cNvCxnSpPr>
          <p:nvPr/>
        </p:nvCxnSpPr>
        <p:spPr bwMode="auto">
          <a:xfrm>
            <a:off x="1071563" y="5072063"/>
            <a:ext cx="776287" cy="5000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259" name="Straight Arrow Connector 26"/>
          <p:cNvCxnSpPr>
            <a:cxnSpLocks noChangeShapeType="1"/>
            <a:stCxn id="10255" idx="6"/>
            <a:endCxn id="10257" idx="1"/>
          </p:cNvCxnSpPr>
          <p:nvPr/>
        </p:nvCxnSpPr>
        <p:spPr bwMode="auto">
          <a:xfrm>
            <a:off x="2714625" y="4500563"/>
            <a:ext cx="900113" cy="2984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260" name="Oval 29"/>
          <p:cNvSpPr>
            <a:spLocks noChangeArrowheads="1"/>
          </p:cNvSpPr>
          <p:nvPr/>
        </p:nvSpPr>
        <p:spPr bwMode="auto">
          <a:xfrm>
            <a:off x="1847850" y="5286375"/>
            <a:ext cx="785813" cy="5715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0261" name="Straight Arrow Connector 31"/>
          <p:cNvCxnSpPr>
            <a:cxnSpLocks noChangeShapeType="1"/>
            <a:stCxn id="10260" idx="6"/>
            <a:endCxn id="10257" idx="3"/>
          </p:cNvCxnSpPr>
          <p:nvPr/>
        </p:nvCxnSpPr>
        <p:spPr bwMode="auto">
          <a:xfrm flipV="1">
            <a:off x="2633663" y="5202238"/>
            <a:ext cx="981075" cy="3698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262" name="Straight Arrow Connector 32"/>
          <p:cNvCxnSpPr>
            <a:cxnSpLocks noChangeShapeType="1"/>
          </p:cNvCxnSpPr>
          <p:nvPr/>
        </p:nvCxnSpPr>
        <p:spPr bwMode="auto">
          <a:xfrm flipV="1">
            <a:off x="5357813" y="2714625"/>
            <a:ext cx="928687" cy="3206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263" name="Oval 33"/>
          <p:cNvSpPr>
            <a:spLocks noChangeArrowheads="1"/>
          </p:cNvSpPr>
          <p:nvPr/>
        </p:nvSpPr>
        <p:spPr bwMode="auto">
          <a:xfrm>
            <a:off x="6286500" y="2357438"/>
            <a:ext cx="785813" cy="5715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0264" name="Oval 34"/>
          <p:cNvSpPr>
            <a:spLocks noChangeArrowheads="1"/>
          </p:cNvSpPr>
          <p:nvPr/>
        </p:nvSpPr>
        <p:spPr bwMode="auto">
          <a:xfrm>
            <a:off x="4643438" y="2857500"/>
            <a:ext cx="785812" cy="5715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0265" name="Oval 35"/>
          <p:cNvSpPr>
            <a:spLocks noChangeArrowheads="1"/>
          </p:cNvSpPr>
          <p:nvPr/>
        </p:nvSpPr>
        <p:spPr bwMode="auto">
          <a:xfrm>
            <a:off x="7858125" y="2857500"/>
            <a:ext cx="785813" cy="5715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0266" name="Straight Arrow Connector 36"/>
          <p:cNvCxnSpPr>
            <a:cxnSpLocks noChangeShapeType="1"/>
            <a:endCxn id="10268" idx="2"/>
          </p:cNvCxnSpPr>
          <p:nvPr/>
        </p:nvCxnSpPr>
        <p:spPr bwMode="auto">
          <a:xfrm>
            <a:off x="5429250" y="3214688"/>
            <a:ext cx="1071563" cy="8572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267" name="Straight Arrow Connector 37"/>
          <p:cNvCxnSpPr>
            <a:cxnSpLocks noChangeShapeType="1"/>
            <a:stCxn id="10263" idx="6"/>
            <a:endCxn id="10265" idx="1"/>
          </p:cNvCxnSpPr>
          <p:nvPr/>
        </p:nvCxnSpPr>
        <p:spPr bwMode="auto">
          <a:xfrm>
            <a:off x="7072313" y="2643188"/>
            <a:ext cx="901700" cy="2984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268" name="Oval 38"/>
          <p:cNvSpPr>
            <a:spLocks noChangeArrowheads="1"/>
          </p:cNvSpPr>
          <p:nvPr/>
        </p:nvSpPr>
        <p:spPr bwMode="auto">
          <a:xfrm>
            <a:off x="6500813" y="3786188"/>
            <a:ext cx="785812" cy="5715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0269" name="Straight Arrow Connector 39"/>
          <p:cNvCxnSpPr>
            <a:cxnSpLocks noChangeShapeType="1"/>
            <a:stCxn id="10268" idx="6"/>
            <a:endCxn id="10265" idx="3"/>
          </p:cNvCxnSpPr>
          <p:nvPr/>
        </p:nvCxnSpPr>
        <p:spPr bwMode="auto">
          <a:xfrm flipV="1">
            <a:off x="7286625" y="3344863"/>
            <a:ext cx="687388" cy="7270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270" name="Oval 45"/>
          <p:cNvSpPr>
            <a:spLocks noChangeArrowheads="1"/>
          </p:cNvSpPr>
          <p:nvPr/>
        </p:nvSpPr>
        <p:spPr bwMode="auto">
          <a:xfrm>
            <a:off x="6357938" y="3071813"/>
            <a:ext cx="785812" cy="5715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0271" name="Straight Arrow Connector 49"/>
          <p:cNvCxnSpPr>
            <a:cxnSpLocks noChangeShapeType="1"/>
            <a:stCxn id="10264" idx="6"/>
            <a:endCxn id="10270" idx="2"/>
          </p:cNvCxnSpPr>
          <p:nvPr/>
        </p:nvCxnSpPr>
        <p:spPr bwMode="auto">
          <a:xfrm>
            <a:off x="5429250" y="3143250"/>
            <a:ext cx="928688" cy="2143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272" name="Straight Arrow Connector 51"/>
          <p:cNvCxnSpPr>
            <a:cxnSpLocks noChangeShapeType="1"/>
            <a:stCxn id="10270" idx="6"/>
            <a:endCxn id="10265" idx="2"/>
          </p:cNvCxnSpPr>
          <p:nvPr/>
        </p:nvCxnSpPr>
        <p:spPr bwMode="auto">
          <a:xfrm flipV="1">
            <a:off x="7143750" y="3143250"/>
            <a:ext cx="714375" cy="21431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273" name="Straight Arrow Connector 52"/>
          <p:cNvCxnSpPr>
            <a:cxnSpLocks noChangeShapeType="1"/>
          </p:cNvCxnSpPr>
          <p:nvPr/>
        </p:nvCxnSpPr>
        <p:spPr bwMode="auto">
          <a:xfrm flipV="1">
            <a:off x="5214938" y="5500688"/>
            <a:ext cx="928687" cy="3222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274" name="Oval 53"/>
          <p:cNvSpPr>
            <a:spLocks noChangeArrowheads="1"/>
          </p:cNvSpPr>
          <p:nvPr/>
        </p:nvSpPr>
        <p:spPr bwMode="auto">
          <a:xfrm>
            <a:off x="6143625" y="5143500"/>
            <a:ext cx="785813" cy="5715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0275" name="Oval 54"/>
          <p:cNvSpPr>
            <a:spLocks noChangeArrowheads="1"/>
          </p:cNvSpPr>
          <p:nvPr/>
        </p:nvSpPr>
        <p:spPr bwMode="auto">
          <a:xfrm>
            <a:off x="4500563" y="5643563"/>
            <a:ext cx="785812" cy="5715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0276" name="Oval 55"/>
          <p:cNvSpPr>
            <a:spLocks noChangeArrowheads="1"/>
          </p:cNvSpPr>
          <p:nvPr/>
        </p:nvSpPr>
        <p:spPr bwMode="auto">
          <a:xfrm>
            <a:off x="7715250" y="5643563"/>
            <a:ext cx="785813" cy="5715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0277" name="Straight Arrow Connector 56"/>
          <p:cNvCxnSpPr>
            <a:cxnSpLocks noChangeShapeType="1"/>
            <a:stCxn id="10275" idx="6"/>
          </p:cNvCxnSpPr>
          <p:nvPr/>
        </p:nvCxnSpPr>
        <p:spPr bwMode="auto">
          <a:xfrm>
            <a:off x="5286375" y="5929313"/>
            <a:ext cx="2428875" cy="714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278" name="Straight Arrow Connector 63"/>
          <p:cNvCxnSpPr>
            <a:cxnSpLocks noChangeShapeType="1"/>
          </p:cNvCxnSpPr>
          <p:nvPr/>
        </p:nvCxnSpPr>
        <p:spPr bwMode="auto">
          <a:xfrm rot="-5400000" flipH="1" flipV="1">
            <a:off x="5368131" y="4753770"/>
            <a:ext cx="415925" cy="13636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9F7ED83-0A0E-4AB0-B1F7-A693CD1C96D6}" type="slidenum">
              <a:rPr lang="ar-SA" smtClean="0"/>
              <a:pPr/>
              <a:t>8</a:t>
            </a:fld>
            <a:endParaRPr lang="en-GB" smtClean="0"/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E80114E-A765-4E5D-BCBA-A84BF6B0EB9B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1268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Flow Graphs</a:t>
            </a:r>
          </a:p>
        </p:txBody>
      </p:sp>
      <p:sp>
        <p:nvSpPr>
          <p:cNvPr id="11269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7772400" cy="4849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Bubble sort Flow graph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Sorted = false ; //1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While (!sorted){ //2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Sorted = true;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For(int i=0;i&lt;size-1;i++){//3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If(a[i]&gt;a[i+1]){ //4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Swap(a[i]&gt;a[i+1]); //5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Sorted = false;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} //6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}//7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} //8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127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1272" name="Oval 40"/>
          <p:cNvSpPr>
            <a:spLocks noChangeArrowheads="1"/>
          </p:cNvSpPr>
          <p:nvPr/>
        </p:nvSpPr>
        <p:spPr bwMode="auto">
          <a:xfrm>
            <a:off x="6429375" y="1500188"/>
            <a:ext cx="571500" cy="428625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/>
              <a:t>1</a:t>
            </a:r>
          </a:p>
        </p:txBody>
      </p:sp>
      <p:sp>
        <p:nvSpPr>
          <p:cNvPr id="11273" name="Oval 41"/>
          <p:cNvSpPr>
            <a:spLocks noChangeArrowheads="1"/>
          </p:cNvSpPr>
          <p:nvPr/>
        </p:nvSpPr>
        <p:spPr bwMode="auto">
          <a:xfrm>
            <a:off x="6429375" y="2214563"/>
            <a:ext cx="571500" cy="428625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/>
              <a:t>2</a:t>
            </a:r>
          </a:p>
        </p:txBody>
      </p:sp>
      <p:sp>
        <p:nvSpPr>
          <p:cNvPr id="11274" name="Oval 42"/>
          <p:cNvSpPr>
            <a:spLocks noChangeArrowheads="1"/>
          </p:cNvSpPr>
          <p:nvPr/>
        </p:nvSpPr>
        <p:spPr bwMode="auto">
          <a:xfrm>
            <a:off x="6429375" y="2928938"/>
            <a:ext cx="571500" cy="428625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/>
              <a:t>3</a:t>
            </a:r>
          </a:p>
        </p:txBody>
      </p:sp>
      <p:sp>
        <p:nvSpPr>
          <p:cNvPr id="11275" name="Oval 43"/>
          <p:cNvSpPr>
            <a:spLocks noChangeArrowheads="1"/>
          </p:cNvSpPr>
          <p:nvPr/>
        </p:nvSpPr>
        <p:spPr bwMode="auto">
          <a:xfrm>
            <a:off x="6429375" y="3643313"/>
            <a:ext cx="571500" cy="428625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/>
              <a:t>4</a:t>
            </a:r>
          </a:p>
        </p:txBody>
      </p:sp>
      <p:sp>
        <p:nvSpPr>
          <p:cNvPr id="11276" name="Oval 44"/>
          <p:cNvSpPr>
            <a:spLocks noChangeArrowheads="1"/>
          </p:cNvSpPr>
          <p:nvPr/>
        </p:nvSpPr>
        <p:spPr bwMode="auto">
          <a:xfrm>
            <a:off x="6429375" y="4357688"/>
            <a:ext cx="571500" cy="428625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/>
              <a:t>6</a:t>
            </a:r>
          </a:p>
        </p:txBody>
      </p:sp>
      <p:sp>
        <p:nvSpPr>
          <p:cNvPr id="11277" name="Oval 46"/>
          <p:cNvSpPr>
            <a:spLocks noChangeArrowheads="1"/>
          </p:cNvSpPr>
          <p:nvPr/>
        </p:nvSpPr>
        <p:spPr bwMode="auto">
          <a:xfrm>
            <a:off x="5429250" y="4000500"/>
            <a:ext cx="571500" cy="428625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/>
              <a:t>5</a:t>
            </a:r>
          </a:p>
        </p:txBody>
      </p:sp>
      <p:sp>
        <p:nvSpPr>
          <p:cNvPr id="11278" name="Oval 47"/>
          <p:cNvSpPr>
            <a:spLocks noChangeArrowheads="1"/>
          </p:cNvSpPr>
          <p:nvPr/>
        </p:nvSpPr>
        <p:spPr bwMode="auto">
          <a:xfrm>
            <a:off x="6500813" y="5000625"/>
            <a:ext cx="571500" cy="428625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/>
              <a:t>7</a:t>
            </a:r>
          </a:p>
        </p:txBody>
      </p:sp>
      <p:sp>
        <p:nvSpPr>
          <p:cNvPr id="11279" name="Oval 48"/>
          <p:cNvSpPr>
            <a:spLocks noChangeArrowheads="1"/>
          </p:cNvSpPr>
          <p:nvPr/>
        </p:nvSpPr>
        <p:spPr bwMode="auto">
          <a:xfrm>
            <a:off x="6500813" y="5715000"/>
            <a:ext cx="571500" cy="428625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/>
              <a:t>8</a:t>
            </a:r>
          </a:p>
        </p:txBody>
      </p:sp>
      <p:cxnSp>
        <p:nvCxnSpPr>
          <p:cNvPr id="11280" name="Straight Arrow Connector 57"/>
          <p:cNvCxnSpPr>
            <a:cxnSpLocks noChangeShapeType="1"/>
            <a:stCxn id="11272" idx="4"/>
            <a:endCxn id="11273" idx="0"/>
          </p:cNvCxnSpPr>
          <p:nvPr/>
        </p:nvCxnSpPr>
        <p:spPr bwMode="auto">
          <a:xfrm rot="5400000">
            <a:off x="6573044" y="2070894"/>
            <a:ext cx="28575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281" name="Straight Arrow Connector 58"/>
          <p:cNvCxnSpPr>
            <a:cxnSpLocks noChangeShapeType="1"/>
          </p:cNvCxnSpPr>
          <p:nvPr/>
        </p:nvCxnSpPr>
        <p:spPr bwMode="auto">
          <a:xfrm rot="5400000">
            <a:off x="6571457" y="2785269"/>
            <a:ext cx="28575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282" name="Straight Arrow Connector 59"/>
          <p:cNvCxnSpPr>
            <a:cxnSpLocks noChangeShapeType="1"/>
          </p:cNvCxnSpPr>
          <p:nvPr/>
        </p:nvCxnSpPr>
        <p:spPr bwMode="auto">
          <a:xfrm rot="5400000">
            <a:off x="6571457" y="3499644"/>
            <a:ext cx="28575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283" name="Straight Arrow Connector 60"/>
          <p:cNvCxnSpPr>
            <a:cxnSpLocks noChangeShapeType="1"/>
          </p:cNvCxnSpPr>
          <p:nvPr/>
        </p:nvCxnSpPr>
        <p:spPr bwMode="auto">
          <a:xfrm rot="5400000">
            <a:off x="6571457" y="4214019"/>
            <a:ext cx="28575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284" name="Straight Arrow Connector 64"/>
          <p:cNvCxnSpPr>
            <a:cxnSpLocks noChangeShapeType="1"/>
            <a:stCxn id="11275" idx="2"/>
            <a:endCxn id="11277" idx="7"/>
          </p:cNvCxnSpPr>
          <p:nvPr/>
        </p:nvCxnSpPr>
        <p:spPr bwMode="auto">
          <a:xfrm rot="10800000" flipV="1">
            <a:off x="5916613" y="3857625"/>
            <a:ext cx="512762" cy="2063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285" name="Straight Arrow Connector 66"/>
          <p:cNvCxnSpPr>
            <a:cxnSpLocks noChangeShapeType="1"/>
            <a:stCxn id="11277" idx="5"/>
            <a:endCxn id="11276" idx="2"/>
          </p:cNvCxnSpPr>
          <p:nvPr/>
        </p:nvCxnSpPr>
        <p:spPr bwMode="auto">
          <a:xfrm rot="16200000" flipH="1">
            <a:off x="6069806" y="4212432"/>
            <a:ext cx="206375" cy="5127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286" name="Straight Connector 68"/>
          <p:cNvCxnSpPr>
            <a:cxnSpLocks noChangeShapeType="1"/>
            <a:stCxn id="11276" idx="6"/>
          </p:cNvCxnSpPr>
          <p:nvPr/>
        </p:nvCxnSpPr>
        <p:spPr bwMode="auto">
          <a:xfrm>
            <a:off x="7000875" y="4572000"/>
            <a:ext cx="28575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287" name="Straight Connector 70"/>
          <p:cNvCxnSpPr>
            <a:cxnSpLocks noChangeShapeType="1"/>
          </p:cNvCxnSpPr>
          <p:nvPr/>
        </p:nvCxnSpPr>
        <p:spPr bwMode="auto">
          <a:xfrm rot="5400000" flipH="1" flipV="1">
            <a:off x="6607969" y="3893344"/>
            <a:ext cx="13589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288" name="Straight Arrow Connector 72"/>
          <p:cNvCxnSpPr>
            <a:cxnSpLocks noChangeShapeType="1"/>
            <a:endCxn id="11274" idx="6"/>
          </p:cNvCxnSpPr>
          <p:nvPr/>
        </p:nvCxnSpPr>
        <p:spPr bwMode="auto">
          <a:xfrm rot="10800000">
            <a:off x="7000875" y="3143250"/>
            <a:ext cx="285750" cy="7143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289" name="Straight Connector 74"/>
          <p:cNvCxnSpPr>
            <a:cxnSpLocks noChangeShapeType="1"/>
            <a:stCxn id="11274" idx="2"/>
          </p:cNvCxnSpPr>
          <p:nvPr/>
        </p:nvCxnSpPr>
        <p:spPr bwMode="auto">
          <a:xfrm rot="10800000">
            <a:off x="5286375" y="3143250"/>
            <a:ext cx="11430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290" name="Straight Connector 76"/>
          <p:cNvCxnSpPr>
            <a:cxnSpLocks noChangeShapeType="1"/>
          </p:cNvCxnSpPr>
          <p:nvPr/>
        </p:nvCxnSpPr>
        <p:spPr bwMode="auto">
          <a:xfrm rot="16200000" flipH="1">
            <a:off x="4286250" y="4143375"/>
            <a:ext cx="2071688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291" name="Straight Arrow Connector 78"/>
          <p:cNvCxnSpPr>
            <a:cxnSpLocks noChangeShapeType="1"/>
            <a:endCxn id="11278" idx="2"/>
          </p:cNvCxnSpPr>
          <p:nvPr/>
        </p:nvCxnSpPr>
        <p:spPr bwMode="auto">
          <a:xfrm>
            <a:off x="5357813" y="5214938"/>
            <a:ext cx="1143000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292" name="Straight Connector 81"/>
          <p:cNvCxnSpPr>
            <a:cxnSpLocks noChangeShapeType="1"/>
            <a:stCxn id="11273" idx="2"/>
          </p:cNvCxnSpPr>
          <p:nvPr/>
        </p:nvCxnSpPr>
        <p:spPr bwMode="auto">
          <a:xfrm rot="10800000" flipV="1">
            <a:off x="4929188" y="2428875"/>
            <a:ext cx="1500187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293" name="Straight Connector 83"/>
          <p:cNvCxnSpPr>
            <a:cxnSpLocks noChangeShapeType="1"/>
          </p:cNvCxnSpPr>
          <p:nvPr/>
        </p:nvCxnSpPr>
        <p:spPr bwMode="auto">
          <a:xfrm rot="16200000" flipH="1">
            <a:off x="3214688" y="4214813"/>
            <a:ext cx="3500437" cy="714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294" name="Straight Arrow Connector 85"/>
          <p:cNvCxnSpPr>
            <a:cxnSpLocks noChangeShapeType="1"/>
            <a:endCxn id="11279" idx="2"/>
          </p:cNvCxnSpPr>
          <p:nvPr/>
        </p:nvCxnSpPr>
        <p:spPr bwMode="auto">
          <a:xfrm flipV="1">
            <a:off x="5000625" y="5929313"/>
            <a:ext cx="1500188" cy="714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B6C712E-BAAD-47D6-85D7-EB96E4917DCC}" type="slidenum">
              <a:rPr lang="ar-SA" smtClean="0"/>
              <a:pPr/>
              <a:t>9</a:t>
            </a:fld>
            <a:endParaRPr lang="en-GB" smtClean="0"/>
          </a:p>
        </p:txBody>
      </p:sp>
      <p:sp>
        <p:nvSpPr>
          <p:cNvPr id="12291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58F70B4-9655-4AE5-BB84-44DC75491196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2292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Flow Graphs</a:t>
            </a:r>
          </a:p>
        </p:txBody>
      </p:sp>
      <p:sp>
        <p:nvSpPr>
          <p:cNvPr id="12293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7772400" cy="4849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Base upon flow graphs we try to write test cases to test the different components of flow graph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Limitations of these kind of testing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3 types of test coverage's that we have when using flow graphs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 b="1">
                <a:solidFill>
                  <a:schemeClr val="tx1"/>
                </a:solidFill>
                <a:latin typeface="Times New Roman" pitchFamily="18" charset="0"/>
              </a:rPr>
              <a:t>Statement coverage: </a:t>
            </a: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We make sure that every statement must be executed at least once.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 b="1">
                <a:solidFill>
                  <a:schemeClr val="tx1"/>
                </a:solidFill>
                <a:latin typeface="Times New Roman" pitchFamily="18" charset="0"/>
              </a:rPr>
              <a:t>Branch Coverage: </a:t>
            </a: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Identify branches and try to test all the branches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 b="1">
                <a:solidFill>
                  <a:schemeClr val="tx1"/>
                </a:solidFill>
                <a:latin typeface="Times New Roman" pitchFamily="18" charset="0"/>
              </a:rPr>
              <a:t>Path Coverage: </a:t>
            </a: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Execute all possible paths and then write test cases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229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F83DAF1-04D4-49FF-BD98-B2D79620F688}" type="slidenum">
              <a:rPr lang="ar-SA" smtClean="0"/>
              <a:pPr/>
              <a:t>10</a:t>
            </a:fld>
            <a:endParaRPr lang="en-GB" smtClean="0"/>
          </a:p>
        </p:txBody>
      </p:sp>
      <p:sp>
        <p:nvSpPr>
          <p:cNvPr id="13315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4B09279-A3FF-4B3A-A151-74A8028B7625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3316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Path Coverage overhead </a:t>
            </a:r>
          </a:p>
        </p:txBody>
      </p:sp>
      <p:sp>
        <p:nvSpPr>
          <p:cNvPr id="13317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7772400" cy="4849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For(int i=0; i&lt;N; i++) { //1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If(condition1)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// some statement //2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Else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Some statement //3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//some statement</a:t>
            </a: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} //5</a:t>
            </a: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How many paths are there </a:t>
            </a: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For N iteration? </a:t>
            </a: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331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3320" name="Oval 7"/>
          <p:cNvSpPr>
            <a:spLocks noChangeArrowheads="1"/>
          </p:cNvSpPr>
          <p:nvPr/>
        </p:nvSpPr>
        <p:spPr bwMode="auto">
          <a:xfrm>
            <a:off x="6357938" y="2286000"/>
            <a:ext cx="571500" cy="500063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/>
              <a:t>1</a:t>
            </a:r>
          </a:p>
        </p:txBody>
      </p:sp>
      <p:sp>
        <p:nvSpPr>
          <p:cNvPr id="13321" name="Oval 8"/>
          <p:cNvSpPr>
            <a:spLocks noChangeArrowheads="1"/>
          </p:cNvSpPr>
          <p:nvPr/>
        </p:nvSpPr>
        <p:spPr bwMode="auto">
          <a:xfrm>
            <a:off x="5572125" y="3357563"/>
            <a:ext cx="571500" cy="500062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/>
              <a:t>2</a:t>
            </a:r>
          </a:p>
        </p:txBody>
      </p:sp>
      <p:sp>
        <p:nvSpPr>
          <p:cNvPr id="13322" name="Oval 9"/>
          <p:cNvSpPr>
            <a:spLocks noChangeArrowheads="1"/>
          </p:cNvSpPr>
          <p:nvPr/>
        </p:nvSpPr>
        <p:spPr bwMode="auto">
          <a:xfrm>
            <a:off x="7286625" y="3214688"/>
            <a:ext cx="571500" cy="500062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/>
              <a:t>3</a:t>
            </a:r>
          </a:p>
        </p:txBody>
      </p:sp>
      <p:sp>
        <p:nvSpPr>
          <p:cNvPr id="13323" name="Oval 10"/>
          <p:cNvSpPr>
            <a:spLocks noChangeArrowheads="1"/>
          </p:cNvSpPr>
          <p:nvPr/>
        </p:nvSpPr>
        <p:spPr bwMode="auto">
          <a:xfrm>
            <a:off x="6500813" y="4214813"/>
            <a:ext cx="571500" cy="500062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/>
              <a:t>4</a:t>
            </a:r>
          </a:p>
        </p:txBody>
      </p:sp>
      <p:sp>
        <p:nvSpPr>
          <p:cNvPr id="13324" name="Oval 11"/>
          <p:cNvSpPr>
            <a:spLocks noChangeArrowheads="1"/>
          </p:cNvSpPr>
          <p:nvPr/>
        </p:nvSpPr>
        <p:spPr bwMode="auto">
          <a:xfrm>
            <a:off x="6572250" y="5357813"/>
            <a:ext cx="571500" cy="500062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/>
              <a:t>5</a:t>
            </a:r>
          </a:p>
        </p:txBody>
      </p:sp>
      <p:cxnSp>
        <p:nvCxnSpPr>
          <p:cNvPr id="13325" name="Straight Arrow Connector 13"/>
          <p:cNvCxnSpPr>
            <a:cxnSpLocks noChangeShapeType="1"/>
          </p:cNvCxnSpPr>
          <p:nvPr/>
        </p:nvCxnSpPr>
        <p:spPr bwMode="auto">
          <a:xfrm rot="10800000" flipV="1">
            <a:off x="6072188" y="2749550"/>
            <a:ext cx="428625" cy="6794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3326" name="Straight Arrow Connector 15"/>
          <p:cNvCxnSpPr>
            <a:cxnSpLocks noChangeShapeType="1"/>
            <a:stCxn id="13320" idx="6"/>
            <a:endCxn id="13322" idx="1"/>
          </p:cNvCxnSpPr>
          <p:nvPr/>
        </p:nvCxnSpPr>
        <p:spPr bwMode="auto">
          <a:xfrm>
            <a:off x="6929438" y="2535238"/>
            <a:ext cx="441325" cy="7524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3327" name="Straight Arrow Connector 17"/>
          <p:cNvCxnSpPr>
            <a:cxnSpLocks noChangeShapeType="1"/>
            <a:stCxn id="13321" idx="5"/>
            <a:endCxn id="13323" idx="1"/>
          </p:cNvCxnSpPr>
          <p:nvPr/>
        </p:nvCxnSpPr>
        <p:spPr bwMode="auto">
          <a:xfrm rot="16200000" flipH="1">
            <a:off x="6070600" y="3773488"/>
            <a:ext cx="503238" cy="5254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3328" name="Straight Arrow Connector 19"/>
          <p:cNvCxnSpPr>
            <a:cxnSpLocks noChangeShapeType="1"/>
            <a:stCxn id="13322" idx="3"/>
            <a:endCxn id="13323" idx="7"/>
          </p:cNvCxnSpPr>
          <p:nvPr/>
        </p:nvCxnSpPr>
        <p:spPr bwMode="auto">
          <a:xfrm rot="5400000">
            <a:off x="6856412" y="3773488"/>
            <a:ext cx="646113" cy="382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3329" name="Straight Connector 21"/>
          <p:cNvCxnSpPr>
            <a:cxnSpLocks noChangeShapeType="1"/>
            <a:stCxn id="13323" idx="6"/>
          </p:cNvCxnSpPr>
          <p:nvPr/>
        </p:nvCxnSpPr>
        <p:spPr bwMode="auto">
          <a:xfrm>
            <a:off x="7072313" y="4465638"/>
            <a:ext cx="1000125" cy="349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3330" name="Straight Connector 23"/>
          <p:cNvCxnSpPr>
            <a:cxnSpLocks noChangeShapeType="1"/>
          </p:cNvCxnSpPr>
          <p:nvPr/>
        </p:nvCxnSpPr>
        <p:spPr bwMode="auto">
          <a:xfrm rot="16200000" flipV="1">
            <a:off x="7000875" y="3429000"/>
            <a:ext cx="2071688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3331" name="Straight Arrow Connector 25"/>
          <p:cNvCxnSpPr>
            <a:cxnSpLocks noChangeShapeType="1"/>
            <a:endCxn id="13320" idx="6"/>
          </p:cNvCxnSpPr>
          <p:nvPr/>
        </p:nvCxnSpPr>
        <p:spPr bwMode="auto">
          <a:xfrm rot="10800000" flipV="1">
            <a:off x="6929438" y="2428875"/>
            <a:ext cx="1071562" cy="1063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3332" name="Straight Connector 27"/>
          <p:cNvCxnSpPr>
            <a:cxnSpLocks noChangeShapeType="1"/>
            <a:stCxn id="13320" idx="2"/>
          </p:cNvCxnSpPr>
          <p:nvPr/>
        </p:nvCxnSpPr>
        <p:spPr bwMode="auto">
          <a:xfrm rot="10800000" flipV="1">
            <a:off x="5000625" y="2535238"/>
            <a:ext cx="1357313" cy="36512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3333" name="Straight Connector 29"/>
          <p:cNvCxnSpPr>
            <a:cxnSpLocks noChangeShapeType="1"/>
          </p:cNvCxnSpPr>
          <p:nvPr/>
        </p:nvCxnSpPr>
        <p:spPr bwMode="auto">
          <a:xfrm rot="16200000" flipH="1">
            <a:off x="3429000" y="4143375"/>
            <a:ext cx="3214688" cy="714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3334" name="Straight Arrow Connector 31"/>
          <p:cNvCxnSpPr>
            <a:cxnSpLocks noChangeShapeType="1"/>
            <a:endCxn id="13324" idx="3"/>
          </p:cNvCxnSpPr>
          <p:nvPr/>
        </p:nvCxnSpPr>
        <p:spPr bwMode="auto">
          <a:xfrm flipV="1">
            <a:off x="5072063" y="5784850"/>
            <a:ext cx="1584325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C72CD37-D0E4-4971-93EE-101691233465}" type="slidenum">
              <a:rPr lang="ar-SA" smtClean="0"/>
              <a:pPr/>
              <a:t>11</a:t>
            </a:fld>
            <a:endParaRPr lang="en-GB" smtClean="0"/>
          </a:p>
        </p:txBody>
      </p:sp>
      <p:sp>
        <p:nvSpPr>
          <p:cNvPr id="14339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12A0121-F916-4632-8C98-B9CA9BE0E8C9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4340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Model-based solution</a:t>
            </a:r>
          </a:p>
        </p:txBody>
      </p:sp>
      <p:sp>
        <p:nvSpPr>
          <p:cNvPr id="14341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7772400" cy="4849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We try to develop model of the system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We analyze the correctness of these models using mathematical techniques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What is a Model? Why Model required and How it help us?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Diskstra’s Game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434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F48CA4E-C0CB-4EA8-9960-D3D949B07962}" type="slidenum">
              <a:rPr lang="ar-SA" smtClean="0"/>
              <a:pPr/>
              <a:t>12</a:t>
            </a:fld>
            <a:endParaRPr lang="en-GB" smtClean="0"/>
          </a:p>
        </p:txBody>
      </p:sp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62DCBEB-EE60-4AB0-9E18-4870033C1CCC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5364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Model-based solution</a:t>
            </a:r>
          </a:p>
        </p:txBody>
      </p:sp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7772400" cy="4849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Color of the last ball?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1 Ball Game : Suppose there is only one ball in jar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2 Ball Game: Suppose there is two balls in jar -&gt; 3 possibilities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Both White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Both Black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1 W, 1 B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5368" name="Oval 9"/>
          <p:cNvSpPr>
            <a:spLocks noChangeArrowheads="1"/>
          </p:cNvSpPr>
          <p:nvPr/>
        </p:nvSpPr>
        <p:spPr bwMode="auto">
          <a:xfrm>
            <a:off x="4429125" y="3643313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5369" name="Oval 12"/>
          <p:cNvSpPr>
            <a:spLocks noChangeArrowheads="1"/>
          </p:cNvSpPr>
          <p:nvPr/>
        </p:nvSpPr>
        <p:spPr bwMode="auto">
          <a:xfrm>
            <a:off x="5143500" y="3643313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5370" name="Straight Arrow Connector 14"/>
          <p:cNvCxnSpPr>
            <a:cxnSpLocks noChangeShapeType="1"/>
          </p:cNvCxnSpPr>
          <p:nvPr/>
        </p:nvCxnSpPr>
        <p:spPr bwMode="auto">
          <a:xfrm>
            <a:off x="5929313" y="3857625"/>
            <a:ext cx="714375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5371" name="Oval 15"/>
          <p:cNvSpPr>
            <a:spLocks noChangeArrowheads="1"/>
          </p:cNvSpPr>
          <p:nvPr/>
        </p:nvSpPr>
        <p:spPr bwMode="auto">
          <a:xfrm>
            <a:off x="6715125" y="3643313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5372" name="Oval 16"/>
          <p:cNvSpPr>
            <a:spLocks noChangeArrowheads="1"/>
          </p:cNvSpPr>
          <p:nvPr/>
        </p:nvSpPr>
        <p:spPr bwMode="auto">
          <a:xfrm>
            <a:off x="4429125" y="4357688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5373" name="Oval 17"/>
          <p:cNvSpPr>
            <a:spLocks noChangeArrowheads="1"/>
          </p:cNvSpPr>
          <p:nvPr/>
        </p:nvSpPr>
        <p:spPr bwMode="auto">
          <a:xfrm>
            <a:off x="5214938" y="4357688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5374" name="Oval 19"/>
          <p:cNvSpPr>
            <a:spLocks noChangeArrowheads="1"/>
          </p:cNvSpPr>
          <p:nvPr/>
        </p:nvSpPr>
        <p:spPr bwMode="auto">
          <a:xfrm>
            <a:off x="6786563" y="4357688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5375" name="Straight Arrow Connector 20"/>
          <p:cNvCxnSpPr>
            <a:cxnSpLocks noChangeShapeType="1"/>
          </p:cNvCxnSpPr>
          <p:nvPr/>
        </p:nvCxnSpPr>
        <p:spPr bwMode="auto">
          <a:xfrm>
            <a:off x="5929313" y="4572000"/>
            <a:ext cx="714375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5376" name="Oval 21"/>
          <p:cNvSpPr>
            <a:spLocks noChangeArrowheads="1"/>
          </p:cNvSpPr>
          <p:nvPr/>
        </p:nvSpPr>
        <p:spPr bwMode="auto">
          <a:xfrm>
            <a:off x="4429125" y="5000625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5377" name="Oval 22"/>
          <p:cNvSpPr>
            <a:spLocks noChangeArrowheads="1"/>
          </p:cNvSpPr>
          <p:nvPr/>
        </p:nvSpPr>
        <p:spPr bwMode="auto">
          <a:xfrm>
            <a:off x="5286375" y="5000625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5378" name="Oval 23"/>
          <p:cNvSpPr>
            <a:spLocks noChangeArrowheads="1"/>
          </p:cNvSpPr>
          <p:nvPr/>
        </p:nvSpPr>
        <p:spPr bwMode="auto">
          <a:xfrm>
            <a:off x="6786563" y="5000625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5379" name="Straight Arrow Connector 24"/>
          <p:cNvCxnSpPr>
            <a:cxnSpLocks noChangeShapeType="1"/>
          </p:cNvCxnSpPr>
          <p:nvPr/>
        </p:nvCxnSpPr>
        <p:spPr bwMode="auto">
          <a:xfrm>
            <a:off x="5929313" y="5213350"/>
            <a:ext cx="714375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7CD4266-046D-4FE3-9890-FA1B0025077B}" type="slidenum">
              <a:rPr lang="ar-SA" smtClean="0"/>
              <a:pPr/>
              <a:t>13</a:t>
            </a:fld>
            <a:endParaRPr lang="en-GB" smtClean="0"/>
          </a:p>
        </p:txBody>
      </p:sp>
      <p:sp>
        <p:nvSpPr>
          <p:cNvPr id="16387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9C5AB9E-34C1-436B-8CEF-E079A245D3C1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6388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Model-based solution</a:t>
            </a:r>
          </a:p>
        </p:txBody>
      </p:sp>
      <p:sp>
        <p:nvSpPr>
          <p:cNvPr id="16389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7772400" cy="4849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3 Balls Game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639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6392" name="Oval 9"/>
          <p:cNvSpPr>
            <a:spLocks noChangeArrowheads="1"/>
          </p:cNvSpPr>
          <p:nvPr/>
        </p:nvSpPr>
        <p:spPr bwMode="auto">
          <a:xfrm>
            <a:off x="3071813" y="2214563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393" name="Oval 12"/>
          <p:cNvSpPr>
            <a:spLocks noChangeArrowheads="1"/>
          </p:cNvSpPr>
          <p:nvPr/>
        </p:nvSpPr>
        <p:spPr bwMode="auto">
          <a:xfrm>
            <a:off x="928688" y="2214563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6394" name="Straight Arrow Connector 14"/>
          <p:cNvCxnSpPr>
            <a:cxnSpLocks noChangeShapeType="1"/>
          </p:cNvCxnSpPr>
          <p:nvPr/>
        </p:nvCxnSpPr>
        <p:spPr bwMode="auto">
          <a:xfrm>
            <a:off x="2214563" y="2428875"/>
            <a:ext cx="714375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6395" name="Oval 15"/>
          <p:cNvSpPr>
            <a:spLocks noChangeArrowheads="1"/>
          </p:cNvSpPr>
          <p:nvPr/>
        </p:nvSpPr>
        <p:spPr bwMode="auto">
          <a:xfrm>
            <a:off x="3714750" y="2214563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396" name="Oval 25"/>
          <p:cNvSpPr>
            <a:spLocks noChangeArrowheads="1"/>
          </p:cNvSpPr>
          <p:nvPr/>
        </p:nvSpPr>
        <p:spPr bwMode="auto">
          <a:xfrm>
            <a:off x="214313" y="2214563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397" name="Oval 26"/>
          <p:cNvSpPr>
            <a:spLocks noChangeArrowheads="1"/>
          </p:cNvSpPr>
          <p:nvPr/>
        </p:nvSpPr>
        <p:spPr bwMode="auto">
          <a:xfrm>
            <a:off x="1571625" y="2214563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6398" name="Straight Arrow Connector 27"/>
          <p:cNvCxnSpPr>
            <a:cxnSpLocks noChangeShapeType="1"/>
          </p:cNvCxnSpPr>
          <p:nvPr/>
        </p:nvCxnSpPr>
        <p:spPr bwMode="auto">
          <a:xfrm>
            <a:off x="4429125" y="2428875"/>
            <a:ext cx="714375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6399" name="Oval 28"/>
          <p:cNvSpPr>
            <a:spLocks noChangeArrowheads="1"/>
          </p:cNvSpPr>
          <p:nvPr/>
        </p:nvSpPr>
        <p:spPr bwMode="auto">
          <a:xfrm>
            <a:off x="5214938" y="2214563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00" name="Oval 29"/>
          <p:cNvSpPr>
            <a:spLocks noChangeArrowheads="1"/>
          </p:cNvSpPr>
          <p:nvPr/>
        </p:nvSpPr>
        <p:spPr bwMode="auto">
          <a:xfrm>
            <a:off x="928688" y="3429000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01" name="Oval 30"/>
          <p:cNvSpPr>
            <a:spLocks noChangeArrowheads="1"/>
          </p:cNvSpPr>
          <p:nvPr/>
        </p:nvSpPr>
        <p:spPr bwMode="auto">
          <a:xfrm>
            <a:off x="214313" y="3429000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02" name="Oval 31"/>
          <p:cNvSpPr>
            <a:spLocks noChangeArrowheads="1"/>
          </p:cNvSpPr>
          <p:nvPr/>
        </p:nvSpPr>
        <p:spPr bwMode="auto">
          <a:xfrm>
            <a:off x="1571625" y="3429000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6403" name="Straight Arrow Connector 33"/>
          <p:cNvCxnSpPr>
            <a:cxnSpLocks noChangeShapeType="1"/>
          </p:cNvCxnSpPr>
          <p:nvPr/>
        </p:nvCxnSpPr>
        <p:spPr bwMode="auto">
          <a:xfrm flipV="1">
            <a:off x="2357438" y="3286125"/>
            <a:ext cx="928687" cy="2857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6404" name="Oval 34"/>
          <p:cNvSpPr>
            <a:spLocks noChangeArrowheads="1"/>
          </p:cNvSpPr>
          <p:nvPr/>
        </p:nvSpPr>
        <p:spPr bwMode="auto">
          <a:xfrm>
            <a:off x="3357563" y="3071813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05" name="Oval 35"/>
          <p:cNvSpPr>
            <a:spLocks noChangeArrowheads="1"/>
          </p:cNvSpPr>
          <p:nvPr/>
        </p:nvSpPr>
        <p:spPr bwMode="auto">
          <a:xfrm>
            <a:off x="4214813" y="3071813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06" name="Oval 36"/>
          <p:cNvSpPr>
            <a:spLocks noChangeArrowheads="1"/>
          </p:cNvSpPr>
          <p:nvPr/>
        </p:nvSpPr>
        <p:spPr bwMode="auto">
          <a:xfrm>
            <a:off x="3429000" y="3643313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07" name="Oval 37"/>
          <p:cNvSpPr>
            <a:spLocks noChangeArrowheads="1"/>
          </p:cNvSpPr>
          <p:nvPr/>
        </p:nvSpPr>
        <p:spPr bwMode="auto">
          <a:xfrm>
            <a:off x="4214813" y="3643313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6408" name="Straight Arrow Connector 39"/>
          <p:cNvCxnSpPr>
            <a:cxnSpLocks noChangeShapeType="1"/>
          </p:cNvCxnSpPr>
          <p:nvPr/>
        </p:nvCxnSpPr>
        <p:spPr bwMode="auto">
          <a:xfrm>
            <a:off x="2357438" y="3571875"/>
            <a:ext cx="857250" cy="2857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6409" name="Straight Arrow Connector 40"/>
          <p:cNvCxnSpPr>
            <a:cxnSpLocks noChangeShapeType="1"/>
          </p:cNvCxnSpPr>
          <p:nvPr/>
        </p:nvCxnSpPr>
        <p:spPr bwMode="auto">
          <a:xfrm>
            <a:off x="4929188" y="3286125"/>
            <a:ext cx="714375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6410" name="Straight Arrow Connector 41"/>
          <p:cNvCxnSpPr>
            <a:cxnSpLocks noChangeShapeType="1"/>
          </p:cNvCxnSpPr>
          <p:nvPr/>
        </p:nvCxnSpPr>
        <p:spPr bwMode="auto">
          <a:xfrm>
            <a:off x="4929188" y="3927475"/>
            <a:ext cx="714375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6411" name="Oval 42"/>
          <p:cNvSpPr>
            <a:spLocks noChangeArrowheads="1"/>
          </p:cNvSpPr>
          <p:nvPr/>
        </p:nvSpPr>
        <p:spPr bwMode="auto">
          <a:xfrm>
            <a:off x="5715000" y="3071813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12" name="Oval 43"/>
          <p:cNvSpPr>
            <a:spLocks noChangeArrowheads="1"/>
          </p:cNvSpPr>
          <p:nvPr/>
        </p:nvSpPr>
        <p:spPr bwMode="auto">
          <a:xfrm>
            <a:off x="5786438" y="3714750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13" name="Oval 44"/>
          <p:cNvSpPr>
            <a:spLocks noChangeArrowheads="1"/>
          </p:cNvSpPr>
          <p:nvPr/>
        </p:nvSpPr>
        <p:spPr bwMode="auto">
          <a:xfrm>
            <a:off x="928688" y="4786313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14" name="Oval 45"/>
          <p:cNvSpPr>
            <a:spLocks noChangeArrowheads="1"/>
          </p:cNvSpPr>
          <p:nvPr/>
        </p:nvSpPr>
        <p:spPr bwMode="auto">
          <a:xfrm>
            <a:off x="214313" y="4786313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15" name="Oval 46"/>
          <p:cNvSpPr>
            <a:spLocks noChangeArrowheads="1"/>
          </p:cNvSpPr>
          <p:nvPr/>
        </p:nvSpPr>
        <p:spPr bwMode="auto">
          <a:xfrm>
            <a:off x="1571625" y="4786313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6416" name="Straight Arrow Connector 47"/>
          <p:cNvCxnSpPr>
            <a:cxnSpLocks noChangeShapeType="1"/>
          </p:cNvCxnSpPr>
          <p:nvPr/>
        </p:nvCxnSpPr>
        <p:spPr bwMode="auto">
          <a:xfrm flipV="1">
            <a:off x="2357438" y="4643438"/>
            <a:ext cx="928687" cy="2857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6417" name="Oval 48"/>
          <p:cNvSpPr>
            <a:spLocks noChangeArrowheads="1"/>
          </p:cNvSpPr>
          <p:nvPr/>
        </p:nvSpPr>
        <p:spPr bwMode="auto">
          <a:xfrm>
            <a:off x="3357563" y="4429125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18" name="Oval 49"/>
          <p:cNvSpPr>
            <a:spLocks noChangeArrowheads="1"/>
          </p:cNvSpPr>
          <p:nvPr/>
        </p:nvSpPr>
        <p:spPr bwMode="auto">
          <a:xfrm>
            <a:off x="3357563" y="5000625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19" name="Oval 50"/>
          <p:cNvSpPr>
            <a:spLocks noChangeArrowheads="1"/>
          </p:cNvSpPr>
          <p:nvPr/>
        </p:nvSpPr>
        <p:spPr bwMode="auto">
          <a:xfrm>
            <a:off x="4143375" y="4429125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20" name="Oval 51"/>
          <p:cNvSpPr>
            <a:spLocks noChangeArrowheads="1"/>
          </p:cNvSpPr>
          <p:nvPr/>
        </p:nvSpPr>
        <p:spPr bwMode="auto">
          <a:xfrm>
            <a:off x="4214813" y="5000625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6421" name="Straight Arrow Connector 52"/>
          <p:cNvCxnSpPr>
            <a:cxnSpLocks noChangeShapeType="1"/>
          </p:cNvCxnSpPr>
          <p:nvPr/>
        </p:nvCxnSpPr>
        <p:spPr bwMode="auto">
          <a:xfrm>
            <a:off x="2357438" y="4929188"/>
            <a:ext cx="857250" cy="2857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6422" name="Straight Arrow Connector 53"/>
          <p:cNvCxnSpPr>
            <a:cxnSpLocks noChangeShapeType="1"/>
          </p:cNvCxnSpPr>
          <p:nvPr/>
        </p:nvCxnSpPr>
        <p:spPr bwMode="auto">
          <a:xfrm>
            <a:off x="4929188" y="4643438"/>
            <a:ext cx="714375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6423" name="Straight Arrow Connector 54"/>
          <p:cNvCxnSpPr>
            <a:cxnSpLocks noChangeShapeType="1"/>
          </p:cNvCxnSpPr>
          <p:nvPr/>
        </p:nvCxnSpPr>
        <p:spPr bwMode="auto">
          <a:xfrm>
            <a:off x="4929188" y="5284788"/>
            <a:ext cx="714375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6424" name="Oval 55"/>
          <p:cNvSpPr>
            <a:spLocks noChangeArrowheads="1"/>
          </p:cNvSpPr>
          <p:nvPr/>
        </p:nvSpPr>
        <p:spPr bwMode="auto">
          <a:xfrm>
            <a:off x="5715000" y="4429125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25" name="Oval 56"/>
          <p:cNvSpPr>
            <a:spLocks noChangeArrowheads="1"/>
          </p:cNvSpPr>
          <p:nvPr/>
        </p:nvSpPr>
        <p:spPr bwMode="auto">
          <a:xfrm>
            <a:off x="5786438" y="5072063"/>
            <a:ext cx="571500" cy="428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26" name="Oval 57"/>
          <p:cNvSpPr>
            <a:spLocks noChangeArrowheads="1"/>
          </p:cNvSpPr>
          <p:nvPr/>
        </p:nvSpPr>
        <p:spPr bwMode="auto">
          <a:xfrm>
            <a:off x="3071813" y="5929313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27" name="Oval 58"/>
          <p:cNvSpPr>
            <a:spLocks noChangeArrowheads="1"/>
          </p:cNvSpPr>
          <p:nvPr/>
        </p:nvSpPr>
        <p:spPr bwMode="auto">
          <a:xfrm>
            <a:off x="928688" y="5929313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6428" name="Straight Arrow Connector 59"/>
          <p:cNvCxnSpPr>
            <a:cxnSpLocks noChangeShapeType="1"/>
          </p:cNvCxnSpPr>
          <p:nvPr/>
        </p:nvCxnSpPr>
        <p:spPr bwMode="auto">
          <a:xfrm>
            <a:off x="2214563" y="6143625"/>
            <a:ext cx="714375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6429" name="Oval 60"/>
          <p:cNvSpPr>
            <a:spLocks noChangeArrowheads="1"/>
          </p:cNvSpPr>
          <p:nvPr/>
        </p:nvSpPr>
        <p:spPr bwMode="auto">
          <a:xfrm>
            <a:off x="3714750" y="5929313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30" name="Oval 61"/>
          <p:cNvSpPr>
            <a:spLocks noChangeArrowheads="1"/>
          </p:cNvSpPr>
          <p:nvPr/>
        </p:nvSpPr>
        <p:spPr bwMode="auto">
          <a:xfrm>
            <a:off x="214313" y="5929313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16431" name="Oval 62"/>
          <p:cNvSpPr>
            <a:spLocks noChangeArrowheads="1"/>
          </p:cNvSpPr>
          <p:nvPr/>
        </p:nvSpPr>
        <p:spPr bwMode="auto">
          <a:xfrm>
            <a:off x="1571625" y="5929313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cxnSp>
        <p:nvCxnSpPr>
          <p:cNvPr id="16432" name="Straight Arrow Connector 63"/>
          <p:cNvCxnSpPr>
            <a:cxnSpLocks noChangeShapeType="1"/>
          </p:cNvCxnSpPr>
          <p:nvPr/>
        </p:nvCxnSpPr>
        <p:spPr bwMode="auto">
          <a:xfrm>
            <a:off x="4429125" y="6143625"/>
            <a:ext cx="714375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6433" name="Oval 64"/>
          <p:cNvSpPr>
            <a:spLocks noChangeArrowheads="1"/>
          </p:cNvSpPr>
          <p:nvPr/>
        </p:nvSpPr>
        <p:spPr bwMode="auto">
          <a:xfrm>
            <a:off x="5214938" y="5929313"/>
            <a:ext cx="571500" cy="428625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pic>
        <p:nvPicPr>
          <p:cNvPr id="164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50" y="1428750"/>
            <a:ext cx="2209800" cy="1371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DD32C8E-B85C-49D9-9D77-D55F45B766F2}" type="slidenum">
              <a:rPr lang="ar-SA" smtClean="0"/>
              <a:pPr/>
              <a:t>14</a:t>
            </a:fld>
            <a:endParaRPr lang="en-GB" smtClean="0"/>
          </a:p>
        </p:txBody>
      </p:sp>
      <p:sp>
        <p:nvSpPr>
          <p:cNvPr id="17411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BA9F29E-3443-40BC-975F-A9C604D3747E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Model-based solution</a:t>
            </a:r>
          </a:p>
        </p:txBody>
      </p:sp>
      <p:sp>
        <p:nvSpPr>
          <p:cNvPr id="17413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7772400" cy="4849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If even number of white balls -&gt; Last ball color Black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If odd number of white balls -&gt; Last ball color White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Can you verify this for 100 balls in the jar? i.e. Our hypothesis is true or not?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To verify this we need formal proof -&gt; built mathematical model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741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407AB54-DEEC-4941-B98A-EDE67A42F03E}" type="slidenum">
              <a:rPr lang="ar-SA" smtClean="0"/>
              <a:pPr/>
              <a:t>15</a:t>
            </a:fld>
            <a:endParaRPr lang="en-GB" smtClean="0"/>
          </a:p>
        </p:txBody>
      </p:sp>
      <p:sp>
        <p:nvSpPr>
          <p:cNvPr id="18435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7941CBA-2169-4D10-8973-5CFFE9950EFE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8436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Mathematical Model</a:t>
            </a:r>
          </a:p>
        </p:txBody>
      </p:sp>
      <p:sp>
        <p:nvSpPr>
          <p:cNvPr id="18437" name="Text Box 3"/>
          <p:cNvSpPr txBox="1">
            <a:spLocks noChangeArrowheads="1"/>
          </p:cNvSpPr>
          <p:nvPr/>
        </p:nvSpPr>
        <p:spPr bwMode="auto">
          <a:xfrm>
            <a:off x="685800" y="1357313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If even number of white balls -&gt; Last ball color Black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If odd number of white balls -&gt; Last ball color White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                   (2 B out, 1 B in ) B-2+1, W=b-1, W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F(B,W) = (2 W out, 1 B in) B+1, W-2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                    (1 of each out, 1 W in) B-1, W-1+1 = B-1, W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In tow cases we reduces the black ball by 1 and maintain the number of white balls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In third case, we reduce the white ball by two and increases the black ball by 1.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Total number of balls is reduced by exactly one in each move.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Parity of the white ball does not change ( either 0 or 2)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843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BDE9A4D-A0FD-4235-9D64-12A093330043}" type="slidenum">
              <a:rPr lang="ar-SA" smtClean="0"/>
              <a:pPr/>
              <a:t>16</a:t>
            </a:fld>
            <a:endParaRPr lang="en-GB" smtClean="0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912D4DB-C944-4FA6-8D5F-2B96F98156F8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9460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Propositional Calculus</a:t>
            </a:r>
          </a:p>
        </p:txBody>
      </p:sp>
      <p:sp>
        <p:nvSpPr>
          <p:cNvPr id="19461" name="Text Box 3"/>
          <p:cNvSpPr txBox="1">
            <a:spLocks noChangeArrowheads="1"/>
          </p:cNvSpPr>
          <p:nvPr/>
        </p:nvSpPr>
        <p:spPr bwMode="auto">
          <a:xfrm>
            <a:off x="685800" y="1500188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Two tools will be used to built mathematical models </a:t>
            </a: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?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Logic and Set theory 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What is a proposition?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Statement which is either true or false e.g. My is name is Ali (true or false)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A = B (true or false)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Which statement is not a proposition?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You should read this book carefully. 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Logic is built on proposition 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946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6108B1E-01F8-4A56-A048-C8ED69E243D4}" type="slidenum">
              <a:rPr lang="ar-SA" smtClean="0"/>
              <a:pPr/>
              <a:t>17</a:t>
            </a:fld>
            <a:endParaRPr lang="en-GB" smtClean="0"/>
          </a:p>
        </p:txBody>
      </p:sp>
      <p:sp>
        <p:nvSpPr>
          <p:cNvPr id="20483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0BC5AA5-03C3-413F-ABA9-2FD1CDE15450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20484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Propositional Calculus</a:t>
            </a:r>
          </a:p>
        </p:txBody>
      </p:sp>
      <p:sp>
        <p:nvSpPr>
          <p:cNvPr id="20485" name="Text Box 3"/>
          <p:cNvSpPr txBox="1">
            <a:spLocks noChangeArrowheads="1"/>
          </p:cNvSpPr>
          <p:nvPr/>
        </p:nvSpPr>
        <p:spPr bwMode="auto">
          <a:xfrm>
            <a:off x="685800" y="1500188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Two tools will be used to built mathematical models </a:t>
            </a: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?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Logic and Set theory 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What is a proposition?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Statement which is either true or false e.g. My is name is Ali (true or false)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A = B (true or false)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Which statement is not a proposition?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You should read this book carefully. 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Logic is built on proposition 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048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4AA3A02-6DFB-4355-8FC5-126CE9F85969}" type="slidenum">
              <a:rPr lang="ar-SA" smtClean="0"/>
              <a:pPr/>
              <a:t>18</a:t>
            </a:fld>
            <a:endParaRPr lang="en-GB" smtClean="0"/>
          </a:p>
        </p:txBody>
      </p:sp>
      <p:sp>
        <p:nvSpPr>
          <p:cNvPr id="21507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F13B5F5-D647-40E1-A8FD-476AF487DEF9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21508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Truth Table </a:t>
            </a:r>
          </a:p>
        </p:txBody>
      </p:sp>
      <p:sp>
        <p:nvSpPr>
          <p:cNvPr id="21509" name="Text Box 3"/>
          <p:cNvSpPr txBox="1">
            <a:spLocks noChangeArrowheads="1"/>
          </p:cNvSpPr>
          <p:nvPr/>
        </p:nvSpPr>
        <p:spPr bwMode="auto">
          <a:xfrm>
            <a:off x="685800" y="1214438"/>
            <a:ext cx="7772400" cy="5000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US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Implication  </a:t>
            </a: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Only false when P (T) and F (F) otherwise implication is always True.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If P is true only then we can make a statement about Q.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If P is false then we do not need to say any thing about Q.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Originally conditional statement (if or If-then-Else)</a:t>
            </a: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151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71625" y="228600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 </a:t>
                      </a:r>
                      <a:r>
                        <a:rPr lang="en-US" dirty="0" smtClean="0">
                          <a:sym typeface="Wingdings" pitchFamily="2" charset="2"/>
                        </a:rPr>
                        <a:t> Q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A44FCF3-BCD2-4A9E-B7B6-EFF3236AB2AE}" type="slidenum">
              <a:rPr lang="ar-SA" smtClean="0"/>
              <a:pPr/>
              <a:t>19</a:t>
            </a:fld>
            <a:endParaRPr lang="en-GB" smtClean="0"/>
          </a:p>
        </p:txBody>
      </p:sp>
      <p:sp>
        <p:nvSpPr>
          <p:cNvPr id="22531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5E0987A-DBAE-4F1D-94FE-503416ED1EED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22532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Truth Table </a:t>
            </a:r>
          </a:p>
        </p:txBody>
      </p:sp>
      <p:sp>
        <p:nvSpPr>
          <p:cNvPr id="22533" name="Text Box 3"/>
          <p:cNvSpPr txBox="1">
            <a:spLocks noChangeArrowheads="1"/>
          </p:cNvSpPr>
          <p:nvPr/>
        </p:nvSpPr>
        <p:spPr bwMode="auto">
          <a:xfrm>
            <a:off x="685800" y="1214438"/>
            <a:ext cx="7772400" cy="5072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US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Bi-Conditional – (If and only If) </a:t>
            </a: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P </a:t>
            </a: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&gt; means p-&gt; Q and Q -&gt;P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Outcome is true if P and Q have the same value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If P and Q do not have same values then Bi-conditional is not true 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Compare it with Exclusive OR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Can be used for equal statements   </a:t>
            </a:r>
          </a:p>
        </p:txBody>
      </p:sp>
      <p:pic>
        <p:nvPicPr>
          <p:cNvPr id="2253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71625" y="2214563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 &lt;</a:t>
                      </a:r>
                      <a:r>
                        <a:rPr lang="en-US" dirty="0" smtClean="0">
                          <a:sym typeface="Wingdings" pitchFamily="2" charset="2"/>
                        </a:rPr>
                        <a:t> Q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9B2337B-1D61-492F-93DC-4F39765BB54B}" type="slidenum">
              <a:rPr lang="ar-SA" smtClean="0"/>
              <a:pPr/>
              <a:t>20</a:t>
            </a:fld>
            <a:endParaRPr lang="en-GB" smtClean="0"/>
          </a:p>
        </p:txBody>
      </p:sp>
      <p:sp>
        <p:nvSpPr>
          <p:cNvPr id="23555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48D6F80-1C15-433A-B94B-4B50E4B72CC3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Tautology </a:t>
            </a:r>
          </a:p>
        </p:txBody>
      </p:sp>
      <p:sp>
        <p:nvSpPr>
          <p:cNvPr id="23557" name="Text Box 3"/>
          <p:cNvSpPr txBox="1">
            <a:spLocks noChangeArrowheads="1"/>
          </p:cNvSpPr>
          <p:nvPr/>
        </p:nvSpPr>
        <p:spPr bwMode="auto">
          <a:xfrm>
            <a:off x="685800" y="1500188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A Compound proposition which is always true, irrespective of the truth values of the comprising propositions.  </a:t>
            </a: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p V ┐p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Contradiction -&gt; Opposite to tautology.  </a:t>
            </a: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Proposition which is always false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p ˄ ┐p (outcome always false)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It is an important tool to prove the theorem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For example; We can take a hypothesis and then we can show that if we can assume something that end up in a logical contradiction and hence the hypothesis is incorrect else we can prove it. 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355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86BD781-0A19-4F77-92E7-A32F41FD5255}" type="slidenum">
              <a:rPr lang="ar-SA" smtClean="0"/>
              <a:pPr/>
              <a:t>21</a:t>
            </a:fld>
            <a:endParaRPr lang="en-GB" smtClean="0"/>
          </a:p>
        </p:txBody>
      </p:sp>
      <p:sp>
        <p:nvSpPr>
          <p:cNvPr id="24579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58EFC96-87B6-4FD0-9513-529C4419BDDD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21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24580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24581" name="Text Box 3"/>
          <p:cNvSpPr txBox="1">
            <a:spLocks noChangeArrowheads="1"/>
          </p:cNvSpPr>
          <p:nvPr/>
        </p:nvSpPr>
        <p:spPr bwMode="auto">
          <a:xfrm>
            <a:off x="685800" y="1500188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Logical Equivalence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The proposition P and Q are called logically equivalent if  p</a:t>
            </a: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</a:t>
            </a: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&gt;q is tautology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It is written as;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P ≡Q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For example ; ┐(p v q) ≡ ┐p ˄ ┐q ( Demorgans Law)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458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ABD621E-ADA1-4341-94AB-E0CD64875EEC}" type="slidenum">
              <a:rPr lang="ar-SA" smtClean="0"/>
              <a:pPr/>
              <a:t>22</a:t>
            </a:fld>
            <a:endParaRPr lang="en-GB" smtClean="0"/>
          </a:p>
        </p:txBody>
      </p:sp>
      <p:sp>
        <p:nvSpPr>
          <p:cNvPr id="25603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BBD3B81-C11F-4197-BA3E-96E17753D85E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22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25604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Logic Puzzle</a:t>
            </a:r>
          </a:p>
        </p:txBody>
      </p:sp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685800" y="1500188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The Island of Knights Knaves  </a:t>
            </a:r>
            <a:r>
              <a:rPr lang="en-GB" sz="260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Two types of resident -&gt; Knights and Knaves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They have some special characteristics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Knights -&gt; Always speak truth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Knaves -&gt; Always speak lie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Based upon these information we need to solve some problems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560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1FE31A8-102D-42C8-B352-2C3DFA371462}" type="slidenum">
              <a:rPr lang="ar-SA" smtClean="0"/>
              <a:pPr/>
              <a:t>23</a:t>
            </a:fld>
            <a:endParaRPr lang="en-GB" smtClean="0"/>
          </a:p>
        </p:txBody>
      </p:sp>
      <p:sp>
        <p:nvSpPr>
          <p:cNvPr id="26627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229519B-BD0A-451F-A4CE-533D4C7FA6F1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23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26628" name="Text Box 2"/>
          <p:cNvSpPr txBox="1">
            <a:spLocks noChangeArrowheads="1"/>
          </p:cNvSpPr>
          <p:nvPr/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Logic problem for the day </a:t>
            </a:r>
          </a:p>
        </p:txBody>
      </p:sp>
      <p:sp>
        <p:nvSpPr>
          <p:cNvPr id="26629" name="Text Box 3"/>
          <p:cNvSpPr txBox="1">
            <a:spLocks noChangeArrowheads="1"/>
          </p:cNvSpPr>
          <p:nvPr/>
        </p:nvSpPr>
        <p:spPr bwMode="auto">
          <a:xfrm>
            <a:off x="685800" y="1357313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Some one asks person A, </a:t>
            </a: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“Are you a knight?”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He replies, </a:t>
            </a: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“If I am a knight then I will eat my hat”.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Prove that A has to eat his hat.  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Use the logic to solve this problem; 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First you have identify the proposition – then hypothesis is required 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Think that what does this mean that a person A make a statement “S” on island 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If person A is knight then statement “S” is true else False 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663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73A7782C-65E3-40FF-9F3E-8BDB6CE491F9}" type="slidenum">
              <a:rPr lang="ar-SA" smtClean="0"/>
              <a:pPr/>
              <a:t>24</a:t>
            </a:fld>
            <a:endParaRPr lang="en-GB" smtClean="0"/>
          </a:p>
        </p:txBody>
      </p:sp>
      <p:sp>
        <p:nvSpPr>
          <p:cNvPr id="27651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799F85B-383C-4313-8B0F-A416AB5381CC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24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27652" name="Text Box 2"/>
          <p:cNvSpPr txBox="1">
            <a:spLocks noChangeArrowheads="1"/>
          </p:cNvSpPr>
          <p:nvPr/>
        </p:nvSpPr>
        <p:spPr bwMode="auto">
          <a:xfrm>
            <a:off x="685800" y="428625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Logic problem for the day </a:t>
            </a:r>
          </a:p>
        </p:txBody>
      </p:sp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685800" y="1357313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rgbClr val="FF0000"/>
                </a:solidFill>
                <a:latin typeface="Times New Roman" pitchFamily="18" charset="0"/>
              </a:rPr>
              <a:t>Two solution possible: Truth table and Logical deduction rule </a:t>
            </a:r>
            <a:endParaRPr lang="en-GB" sz="2600">
              <a:solidFill>
                <a:srgbClr val="FF0000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First conversion to proposition is required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A is a knight: A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A eats his hat: H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If I am a knight then I will eat my hat.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A=&gt; H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</a:rPr>
              <a:t>We have seen that ( X </a:t>
            </a: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 S)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Both have the same truth values there for;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(A  A =&gt; H)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765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10E9300-838A-4CFE-A24F-6A8A5340B49F}" type="slidenum">
              <a:rPr lang="ar-SA" smtClean="0"/>
              <a:pPr/>
              <a:t>25</a:t>
            </a:fld>
            <a:endParaRPr lang="en-GB" smtClean="0"/>
          </a:p>
        </p:txBody>
      </p:sp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468FCFE-D049-4D19-81BE-FE21F3384412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25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28676" name="Text Box 2"/>
          <p:cNvSpPr txBox="1">
            <a:spLocks noChangeArrowheads="1"/>
          </p:cNvSpPr>
          <p:nvPr/>
        </p:nvSpPr>
        <p:spPr bwMode="auto">
          <a:xfrm>
            <a:off x="685800" y="428625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Using Truth Table </a:t>
            </a:r>
          </a:p>
        </p:txBody>
      </p:sp>
      <p:sp>
        <p:nvSpPr>
          <p:cNvPr id="28677" name="Text Box 3"/>
          <p:cNvSpPr txBox="1">
            <a:spLocks noChangeArrowheads="1"/>
          </p:cNvSpPr>
          <p:nvPr/>
        </p:nvSpPr>
        <p:spPr bwMode="auto">
          <a:xfrm>
            <a:off x="685800" y="1357313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Truth table column </a:t>
            </a: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867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214438" y="2071688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A=&gt; 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r>
                        <a:rPr lang="en-US" dirty="0" smtClean="0">
                          <a:sym typeface="Wingdings" pitchFamily="2" charset="2"/>
                        </a:rPr>
                        <a:t> (A =&gt; H)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071688" y="3214688"/>
          <a:ext cx="4572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A=&gt; 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42ACE72D-D675-4874-8FA1-171CB0894F42}" type="slidenum">
              <a:rPr lang="ar-SA" smtClean="0"/>
              <a:pPr/>
              <a:t>26</a:t>
            </a:fld>
            <a:endParaRPr lang="en-GB" smtClean="0"/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84B1F4E-B3DA-4F67-8FF4-BC2263FF6E87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26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29700" name="Text Box 2"/>
          <p:cNvSpPr txBox="1">
            <a:spLocks noChangeArrowheads="1"/>
          </p:cNvSpPr>
          <p:nvPr/>
        </p:nvSpPr>
        <p:spPr bwMode="auto">
          <a:xfrm>
            <a:off x="685800" y="428625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Using Truth Table </a:t>
            </a:r>
          </a:p>
        </p:txBody>
      </p:sp>
      <p:sp>
        <p:nvSpPr>
          <p:cNvPr id="29701" name="Text Box 3"/>
          <p:cNvSpPr txBox="1">
            <a:spLocks noChangeArrowheads="1"/>
          </p:cNvSpPr>
          <p:nvPr/>
        </p:nvSpPr>
        <p:spPr bwMode="auto">
          <a:xfrm>
            <a:off x="685800" y="1357313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Truth table column </a:t>
            </a: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970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214438" y="2071688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A=&gt; 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r>
                        <a:rPr lang="en-US" dirty="0" smtClean="0">
                          <a:sym typeface="Wingdings" pitchFamily="2" charset="2"/>
                        </a:rPr>
                        <a:t> (A =&gt; H)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785938" y="3214688"/>
          <a:ext cx="4929222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1643074"/>
                <a:gridCol w="1643074"/>
              </a:tblGrid>
              <a:tr h="626596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A=&gt; 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</a:t>
                      </a:r>
                      <a:r>
                        <a:rPr lang="en-US" dirty="0" smtClean="0">
                          <a:sym typeface="Wingdings" pitchFamily="2" charset="2"/>
                        </a:rPr>
                        <a:t> (A =&gt; H)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25411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54119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</a:tr>
              <a:tr h="254119"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</a:tr>
              <a:tr h="254119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DAC2182-CB1D-458A-B568-D8587A793BB4}" type="slidenum">
              <a:rPr lang="ar-SA" smtClean="0"/>
              <a:pPr/>
              <a:t>27</a:t>
            </a:fld>
            <a:endParaRPr lang="en-GB" smtClean="0"/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169F9E2-00E0-4D38-851C-87B2C78ECCE5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27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30724" name="Text Box 2"/>
          <p:cNvSpPr txBox="1">
            <a:spLocks noChangeArrowheads="1"/>
          </p:cNvSpPr>
          <p:nvPr/>
        </p:nvSpPr>
        <p:spPr bwMode="auto">
          <a:xfrm>
            <a:off x="685800" y="428625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Using Truth Table </a:t>
            </a:r>
          </a:p>
        </p:txBody>
      </p:sp>
      <p:sp>
        <p:nvSpPr>
          <p:cNvPr id="30725" name="Text Box 3"/>
          <p:cNvSpPr txBox="1">
            <a:spLocks noChangeArrowheads="1"/>
          </p:cNvSpPr>
          <p:nvPr/>
        </p:nvSpPr>
        <p:spPr bwMode="auto">
          <a:xfrm>
            <a:off x="685800" y="1357313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Truth table column </a:t>
            </a: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3072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214438" y="2071688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A=&gt; 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r>
                        <a:rPr lang="en-US" dirty="0" smtClean="0">
                          <a:sym typeface="Wingdings" pitchFamily="2" charset="2"/>
                        </a:rPr>
                        <a:t> (A =&gt; H)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285875" y="2786063"/>
          <a:ext cx="6572296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1643074"/>
                <a:gridCol w="1643074"/>
                <a:gridCol w="1643074"/>
              </a:tblGrid>
              <a:tr h="576999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A=&gt; 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</a:t>
                      </a:r>
                      <a:r>
                        <a:rPr lang="en-US" dirty="0" smtClean="0">
                          <a:sym typeface="Wingdings" pitchFamily="2" charset="2"/>
                        </a:rPr>
                        <a:t> (A =&gt; H)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2308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3080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</a:tr>
              <a:tr h="230800"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</a:tr>
              <a:tr h="230800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0772" name="Rectangle 9"/>
          <p:cNvSpPr>
            <a:spLocks noChangeArrowheads="1"/>
          </p:cNvSpPr>
          <p:nvPr/>
        </p:nvSpPr>
        <p:spPr bwMode="auto">
          <a:xfrm>
            <a:off x="714375" y="5143500"/>
            <a:ext cx="6643688" cy="7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>
                <a:solidFill>
                  <a:schemeClr val="tx1"/>
                </a:solidFill>
                <a:latin typeface="Times New Roman" pitchFamily="18" charset="0"/>
              </a:rPr>
              <a:t>If another H having true result but with False value then?  </a:t>
            </a:r>
            <a:endParaRPr lang="en-GB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0204F65-F55E-4B57-A2D8-BF620AF487B2}" type="slidenum">
              <a:rPr lang="ar-SA" smtClean="0"/>
              <a:pPr/>
              <a:t>28</a:t>
            </a:fld>
            <a:endParaRPr lang="en-GB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EDE8703-129F-4784-A44A-AD32502B3BFC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28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685800" y="428625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200">
                <a:solidFill>
                  <a:srgbClr val="000000"/>
                </a:solidFill>
                <a:latin typeface="Times New Roman" pitchFamily="18" charset="0"/>
              </a:rPr>
              <a:t>Problem with Truth Table </a:t>
            </a:r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685800" y="1357313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Any problem with the truth table? 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Perform good when the number of proposition is small but if the number of proposition is large then? 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In truth table number of rows depends on the number of  variables: If we have two variables then …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>
                <a:solidFill>
                  <a:schemeClr val="tx1"/>
                </a:solidFill>
                <a:latin typeface="Times New Roman" pitchFamily="18" charset="0"/>
              </a:rPr>
              <a:t>Another method is to built logical argument using deduction rules. </a:t>
            </a: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3175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11812</TotalTime>
  <Words>1669</Words>
  <Application>Microsoft Office PowerPoint</Application>
  <PresentationFormat>On-screen Show (4:3)</PresentationFormat>
  <Paragraphs>503</Paragraphs>
  <Slides>28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Irene Findner</dc:creator>
  <cp:lastModifiedBy>Administrator</cp:lastModifiedBy>
  <cp:revision>965</cp:revision>
  <dcterms:modified xsi:type="dcterms:W3CDTF">2014-12-03T10:13:39Z</dcterms:modified>
</cp:coreProperties>
</file>