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34"/>
  </p:notesMasterIdLst>
  <p:sldIdLst>
    <p:sldId id="256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302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2" r:id="rId29"/>
    <p:sldId id="313" r:id="rId30"/>
    <p:sldId id="314" r:id="rId31"/>
    <p:sldId id="315" r:id="rId32"/>
    <p:sldId id="316" r:id="rId33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18" autoAdjust="0"/>
  </p:normalViewPr>
  <p:slideViewPr>
    <p:cSldViewPr>
      <p:cViewPr varScale="1">
        <p:scale>
          <a:sx n="66" d="100"/>
          <a:sy n="66" d="100"/>
        </p:scale>
        <p:origin x="-142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4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7.wmf"/><Relationship Id="rId4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7.wmf"/><Relationship Id="rId4" Type="http://schemas.openxmlformats.org/officeDocument/2006/relationships/image" Target="../media/image15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A667B1E-27CF-4F93-AF07-1DC0B650EBF6}" type="datetimeFigureOut">
              <a:rPr lang="en-US" smtClean="0"/>
              <a:pPr/>
              <a:t>12/1/2014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5A3BE06-4A95-4B38-893D-9DFEDAF50B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2508E5-2A69-457A-B02E-2CD7CCFE5D3F}" type="slidenum">
              <a:rPr lang="en-GB" smtClean="0"/>
              <a:pPr/>
              <a:t>2</a:t>
            </a:fld>
            <a:endParaRPr lang="en-GB" smtClean="0"/>
          </a:p>
        </p:txBody>
      </p:sp>
      <p:sp>
        <p:nvSpPr>
          <p:cNvPr id="26627" name="Rectangle 2"/>
          <p:cNvSpPr>
            <a:spLocks noChangeArrowheads="1"/>
          </p:cNvSpPr>
          <p:nvPr/>
        </p:nvSpPr>
        <p:spPr bwMode="auto">
          <a:xfrm>
            <a:off x="4145280" y="0"/>
            <a:ext cx="3169920" cy="478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61" tIns="48331" rIns="96661" bIns="48331" anchor="ctr"/>
          <a:lstStyle/>
          <a:p>
            <a:endParaRPr lang="en-US"/>
          </a:p>
        </p:txBody>
      </p:sp>
      <p:sp>
        <p:nvSpPr>
          <p:cNvPr id="26628" name="Rectangle 3"/>
          <p:cNvSpPr>
            <a:spLocks noChangeArrowheads="1"/>
          </p:cNvSpPr>
          <p:nvPr/>
        </p:nvSpPr>
        <p:spPr bwMode="auto">
          <a:xfrm>
            <a:off x="4145280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10" tIns="50344" rIns="99010" bIns="50344" anchor="b"/>
          <a:lstStyle/>
          <a:p>
            <a:pPr algn="r" defTabSz="996819"/>
            <a:r>
              <a:rPr lang="en-GB" sz="1300" b="1" dirty="0">
                <a:latin typeface="Arial" charset="0"/>
              </a:rPr>
              <a:t>1</a:t>
            </a:r>
          </a:p>
        </p:txBody>
      </p:sp>
      <p:sp>
        <p:nvSpPr>
          <p:cNvPr id="26629" name="Rectangle 4"/>
          <p:cNvSpPr>
            <a:spLocks noChangeArrowheads="1"/>
          </p:cNvSpPr>
          <p:nvPr/>
        </p:nvSpPr>
        <p:spPr bwMode="auto">
          <a:xfrm>
            <a:off x="1" y="9121140"/>
            <a:ext cx="3168227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61" tIns="48331" rIns="96661" bIns="48331" anchor="ctr"/>
          <a:lstStyle/>
          <a:p>
            <a:endParaRPr lang="en-US"/>
          </a:p>
        </p:txBody>
      </p:sp>
      <p:sp>
        <p:nvSpPr>
          <p:cNvPr id="26630" name="Rectangle 5"/>
          <p:cNvSpPr>
            <a:spLocks noChangeArrowheads="1"/>
          </p:cNvSpPr>
          <p:nvPr/>
        </p:nvSpPr>
        <p:spPr bwMode="auto">
          <a:xfrm>
            <a:off x="1" y="0"/>
            <a:ext cx="3168227" cy="478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61" tIns="48331" rIns="96661" bIns="48331" anchor="ctr"/>
          <a:lstStyle/>
          <a:p>
            <a:endParaRPr lang="en-US"/>
          </a:p>
        </p:txBody>
      </p:sp>
      <p:sp>
        <p:nvSpPr>
          <p:cNvPr id="26631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 cap="flat"/>
        </p:spPr>
      </p:sp>
      <p:sp>
        <p:nvSpPr>
          <p:cNvPr id="26632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32460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Formal Methods in SE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1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25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581400"/>
            <a:ext cx="8062912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Formal Methods in 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5400" y="5105400"/>
            <a:ext cx="3124200" cy="609600"/>
          </a:xfrm>
        </p:spPr>
        <p:txBody>
          <a:bodyPr>
            <a:normAutofit/>
          </a:bodyPr>
          <a:lstStyle/>
          <a:p>
            <a:r>
              <a:rPr lang="en-US" dirty="0" smtClean="0"/>
              <a:t>Lecture 21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685800"/>
            <a:ext cx="8001000" cy="3505200"/>
          </a:xfrm>
          <a:noFill/>
        </p:spPr>
        <p:txBody>
          <a:bodyPr/>
          <a:lstStyle/>
          <a:p>
            <a:pPr eaLnBrk="1" hangingPunct="1"/>
            <a:r>
              <a:rPr lang="en-GB" sz="3600" smtClean="0"/>
              <a:t>VDM II</a:t>
            </a:r>
            <a:endParaRPr lang="en-GB" sz="3600" i="1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3886200"/>
            <a:ext cx="6400800" cy="17526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en-GB" sz="2400" b="1" dirty="0" err="1" smtClean="0">
                <a:latin typeface="Arial" charset="0"/>
              </a:rPr>
              <a:t>Qaisar</a:t>
            </a:r>
            <a:r>
              <a:rPr lang="en-GB" sz="2400" b="1" dirty="0" smtClean="0">
                <a:latin typeface="Arial" charset="0"/>
              </a:rPr>
              <a:t> </a:t>
            </a:r>
            <a:r>
              <a:rPr lang="en-GB" sz="2400" b="1" dirty="0" err="1" smtClean="0">
                <a:latin typeface="Arial" charset="0"/>
              </a:rPr>
              <a:t>Javaid</a:t>
            </a:r>
            <a:r>
              <a:rPr lang="en-GB" sz="2400" b="1" dirty="0" smtClean="0">
                <a:latin typeface="Arial" charset="0"/>
              </a:rPr>
              <a:t>, Assistant Professor</a:t>
            </a:r>
            <a:endParaRPr lang="en-GB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E68342D3-3634-4D56-ADD3-8C115415AA87}" type="slidenum">
              <a:rPr lang="en-GB" smtClean="0"/>
              <a:pPr/>
              <a:t>3</a:t>
            </a:fld>
            <a:endParaRPr lang="en-GB" smtClean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914400"/>
          </a:xfrm>
          <a:noFill/>
        </p:spPr>
        <p:txBody>
          <a:bodyPr>
            <a:normAutofit fontScale="90000"/>
          </a:bodyPr>
          <a:lstStyle/>
          <a:p>
            <a:r>
              <a:rPr lang="en-GB" smtClean="0"/>
              <a:t>Defining a type					Partial Operators</a:t>
            </a: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762000" y="1154113"/>
            <a:ext cx="7696200" cy="448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1800">
                <a:latin typeface="Verdana" pitchFamily="34" charset="0"/>
              </a:rPr>
              <a:t>An operator</a:t>
            </a:r>
            <a:endParaRPr lang="en-GB"/>
          </a:p>
          <a:p>
            <a:pPr marL="571500" lvl="1" defTabSz="762000">
              <a:spcBef>
                <a:spcPct val="50000"/>
              </a:spcBef>
            </a:pPr>
            <a:r>
              <a:rPr lang="en-GB">
                <a:latin typeface="Courier New" pitchFamily="49" charset="0"/>
              </a:rPr>
              <a:t>op : T1 * . . . * Tn  -&gt;  R</a:t>
            </a:r>
          </a:p>
          <a:p>
            <a:pPr defTabSz="762000">
              <a:spcBef>
                <a:spcPct val="50000"/>
              </a:spcBef>
            </a:pPr>
            <a:r>
              <a:rPr lang="en-GB" sz="1800">
                <a:latin typeface="Verdana" pitchFamily="34" charset="0"/>
              </a:rPr>
              <a:t>is said to be </a:t>
            </a:r>
            <a:r>
              <a:rPr lang="en-GB" sz="1800" b="1">
                <a:latin typeface="Verdana" pitchFamily="34" charset="0"/>
              </a:rPr>
              <a:t>total</a:t>
            </a:r>
            <a:r>
              <a:rPr lang="en-GB" sz="1800">
                <a:latin typeface="Verdana" pitchFamily="34" charset="0"/>
              </a:rPr>
              <a:t> if, for any</a:t>
            </a:r>
            <a:r>
              <a:rPr lang="en-GB"/>
              <a:t> </a:t>
            </a:r>
            <a:r>
              <a:rPr lang="en-GB">
                <a:latin typeface="Courier New" pitchFamily="49" charset="0"/>
              </a:rPr>
              <a:t>a1:T1,. . . an:Tn</a:t>
            </a:r>
            <a:r>
              <a:rPr lang="en-GB"/>
              <a:t>, </a:t>
            </a:r>
            <a:r>
              <a:rPr lang="en-GB" sz="1800">
                <a:latin typeface="Verdana" pitchFamily="34" charset="0"/>
              </a:rPr>
              <a:t>the expression</a:t>
            </a:r>
            <a:r>
              <a:rPr lang="en-GB"/>
              <a:t> </a:t>
            </a:r>
          </a:p>
          <a:p>
            <a:pPr marL="571500" lvl="1" defTabSz="762000">
              <a:spcBef>
                <a:spcPct val="50000"/>
              </a:spcBef>
            </a:pPr>
            <a:r>
              <a:rPr lang="en-GB">
                <a:latin typeface="Courier New" pitchFamily="49" charset="0"/>
              </a:rPr>
              <a:t>op(a1,. . ., an) </a:t>
            </a:r>
          </a:p>
          <a:p>
            <a:pPr defTabSz="762000">
              <a:spcBef>
                <a:spcPct val="50000"/>
              </a:spcBef>
            </a:pPr>
            <a:r>
              <a:rPr lang="en-GB" sz="1800">
                <a:latin typeface="Verdana" pitchFamily="34" charset="0"/>
              </a:rPr>
              <a:t>is defined. </a:t>
            </a:r>
          </a:p>
          <a:p>
            <a:pPr defTabSz="762000">
              <a:spcBef>
                <a:spcPct val="50000"/>
              </a:spcBef>
            </a:pPr>
            <a:r>
              <a:rPr lang="en-GB" sz="1800">
                <a:latin typeface="Verdana" pitchFamily="34" charset="0"/>
              </a:rPr>
              <a:t>If there exists some</a:t>
            </a:r>
            <a:r>
              <a:rPr lang="en-GB"/>
              <a:t> </a:t>
            </a:r>
            <a:r>
              <a:rPr lang="en-GB">
                <a:latin typeface="Courier New" pitchFamily="49" charset="0"/>
              </a:rPr>
              <a:t>b1:T1,. . .,bn:Tn</a:t>
            </a:r>
            <a:r>
              <a:rPr lang="en-GB"/>
              <a:t> </a:t>
            </a:r>
            <a:r>
              <a:rPr lang="en-GB" sz="1800">
                <a:latin typeface="Verdana" pitchFamily="34" charset="0"/>
              </a:rPr>
              <a:t>for which</a:t>
            </a:r>
          </a:p>
          <a:p>
            <a:pPr marL="571500" lvl="1" defTabSz="762000">
              <a:spcBef>
                <a:spcPct val="50000"/>
              </a:spcBef>
            </a:pPr>
            <a:r>
              <a:rPr lang="en-GB">
                <a:latin typeface="Courier New" pitchFamily="49" charset="0"/>
              </a:rPr>
              <a:t>op(b1,. . .,bn)</a:t>
            </a:r>
          </a:p>
          <a:p>
            <a:pPr defTabSz="762000">
              <a:spcBef>
                <a:spcPct val="50000"/>
              </a:spcBef>
            </a:pPr>
            <a:r>
              <a:rPr lang="en-GB" sz="1800">
                <a:latin typeface="Verdana" pitchFamily="34" charset="0"/>
              </a:rPr>
              <a:t>is undefined,</a:t>
            </a:r>
            <a:r>
              <a:rPr lang="en-GB"/>
              <a:t> </a:t>
            </a:r>
            <a:r>
              <a:rPr lang="en-GB">
                <a:latin typeface="Courier New" pitchFamily="49" charset="0"/>
              </a:rPr>
              <a:t>op</a:t>
            </a:r>
            <a:r>
              <a:rPr lang="en-GB"/>
              <a:t> </a:t>
            </a:r>
            <a:r>
              <a:rPr lang="en-GB" sz="1800">
                <a:latin typeface="Verdana" pitchFamily="34" charset="0"/>
              </a:rPr>
              <a:t>is said to be a </a:t>
            </a:r>
            <a:r>
              <a:rPr lang="en-GB" sz="1800" b="1">
                <a:latin typeface="Verdana" pitchFamily="34" charset="0"/>
              </a:rPr>
              <a:t>partial</a:t>
            </a:r>
            <a:r>
              <a:rPr lang="en-GB" sz="1800">
                <a:latin typeface="Verdana" pitchFamily="34" charset="0"/>
              </a:rPr>
              <a:t> operator. </a:t>
            </a:r>
          </a:p>
          <a:p>
            <a:pPr defTabSz="762000">
              <a:spcBef>
                <a:spcPct val="50000"/>
              </a:spcBef>
            </a:pPr>
            <a:r>
              <a:rPr lang="en-GB" sz="1800">
                <a:latin typeface="Verdana" pitchFamily="34" charset="0"/>
              </a:rPr>
              <a:t>We avoid applying partial operators to values on which they are undefined!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679C21FE-E9B7-423D-B794-07340CC68F4B}" type="slidenum">
              <a:rPr lang="en-GB" sz="1200" smtClean="0"/>
              <a:pPr/>
              <a:t>4</a:t>
            </a:fld>
            <a:endParaRPr lang="en-GB" sz="1200" smtClean="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Basic Types</a:t>
            </a:r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685800" y="1384300"/>
            <a:ext cx="17526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 defTabSz="762000">
              <a:spcBef>
                <a:spcPct val="50000"/>
              </a:spcBef>
            </a:pPr>
            <a:r>
              <a:rPr lang="en-GB" sz="2000" b="1"/>
              <a:t>Type Symbol</a:t>
            </a:r>
          </a:p>
          <a:p>
            <a:pPr algn="ctr"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nat</a:t>
            </a:r>
          </a:p>
          <a:p>
            <a:pPr algn="ctr"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nat1</a:t>
            </a:r>
          </a:p>
          <a:p>
            <a:pPr algn="ctr"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int</a:t>
            </a:r>
          </a:p>
          <a:p>
            <a:pPr algn="ctr"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real</a:t>
            </a:r>
          </a:p>
          <a:p>
            <a:pPr algn="ctr"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char</a:t>
            </a:r>
          </a:p>
          <a:p>
            <a:pPr algn="ctr"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Bool</a:t>
            </a:r>
          </a:p>
          <a:p>
            <a:pPr algn="ctr" defTabSz="762000"/>
            <a:endParaRPr lang="en-GB" sz="2000">
              <a:latin typeface="Courier New" pitchFamily="49" charset="0"/>
            </a:endParaRPr>
          </a:p>
          <a:p>
            <a:pPr algn="ctr" defTabSz="762000"/>
            <a:r>
              <a:rPr lang="en-GB" sz="2000">
                <a:latin typeface="Courier New" pitchFamily="49" charset="0"/>
              </a:rPr>
              <a:t>quote</a:t>
            </a: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2438400" y="1384300"/>
            <a:ext cx="2057400" cy="394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 defTabSz="762000">
              <a:spcBef>
                <a:spcPct val="50000"/>
              </a:spcBef>
            </a:pPr>
            <a:r>
              <a:rPr lang="en-GB" sz="2000" b="1"/>
              <a:t>Values</a:t>
            </a:r>
          </a:p>
          <a:p>
            <a:pPr defTabSz="762000">
              <a:spcBef>
                <a:spcPct val="50000"/>
              </a:spcBef>
            </a:pPr>
            <a:r>
              <a:rPr lang="en-GB" sz="2000" i="1"/>
              <a:t>Natural numbers</a:t>
            </a:r>
          </a:p>
          <a:p>
            <a:pPr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nat </a:t>
            </a:r>
            <a:r>
              <a:rPr lang="en-GB" sz="2000" i="1"/>
              <a:t>excluding 0</a:t>
            </a:r>
            <a:endParaRPr lang="en-GB" sz="2000">
              <a:latin typeface="Courier New" pitchFamily="49" charset="0"/>
            </a:endParaRPr>
          </a:p>
          <a:p>
            <a:pPr defTabSz="762000">
              <a:spcBef>
                <a:spcPct val="50000"/>
              </a:spcBef>
            </a:pPr>
            <a:r>
              <a:rPr lang="en-GB" sz="2000" i="1"/>
              <a:t>Integers</a:t>
            </a:r>
            <a:endParaRPr lang="en-GB" sz="2000">
              <a:latin typeface="Courier New" pitchFamily="49" charset="0"/>
            </a:endParaRPr>
          </a:p>
          <a:p>
            <a:pPr defTabSz="762000">
              <a:spcBef>
                <a:spcPct val="50000"/>
              </a:spcBef>
            </a:pPr>
            <a:r>
              <a:rPr lang="en-GB" sz="2000" i="1"/>
              <a:t>Real Numbers</a:t>
            </a:r>
            <a:endParaRPr lang="en-GB" sz="2000">
              <a:latin typeface="Courier New" pitchFamily="49" charset="0"/>
            </a:endParaRPr>
          </a:p>
          <a:p>
            <a:pPr defTabSz="762000">
              <a:spcBef>
                <a:spcPct val="50000"/>
              </a:spcBef>
            </a:pPr>
            <a:r>
              <a:rPr lang="en-GB" sz="2000" i="1"/>
              <a:t>Characters</a:t>
            </a:r>
            <a:endParaRPr lang="en-GB" sz="2000">
              <a:latin typeface="Courier New" pitchFamily="49" charset="0"/>
            </a:endParaRPr>
          </a:p>
          <a:p>
            <a:pPr defTabSz="762000">
              <a:spcBef>
                <a:spcPct val="50000"/>
              </a:spcBef>
            </a:pPr>
            <a:r>
              <a:rPr lang="en-GB" sz="2000" i="1"/>
              <a:t>Booleans</a:t>
            </a:r>
            <a:endParaRPr lang="en-GB" sz="2000">
              <a:latin typeface="Courier New" pitchFamily="49" charset="0"/>
            </a:endParaRPr>
          </a:p>
          <a:p>
            <a:pPr defTabSz="762000">
              <a:spcBef>
                <a:spcPct val="50000"/>
              </a:spcBef>
            </a:pPr>
            <a:r>
              <a:rPr lang="en-GB" sz="2000" i="1"/>
              <a:t>Named quote values</a:t>
            </a:r>
          </a:p>
        </p:txBody>
      </p:sp>
      <p:sp>
        <p:nvSpPr>
          <p:cNvPr id="11270" name="Rectangle 5"/>
          <p:cNvSpPr>
            <a:spLocks noChangeArrowheads="1"/>
          </p:cNvSpPr>
          <p:nvPr/>
        </p:nvSpPr>
        <p:spPr bwMode="auto">
          <a:xfrm>
            <a:off x="4495800" y="1384300"/>
            <a:ext cx="2057400" cy="363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 defTabSz="762000">
              <a:spcBef>
                <a:spcPct val="50000"/>
              </a:spcBef>
            </a:pPr>
            <a:r>
              <a:rPr lang="en-GB" sz="2000" b="1"/>
              <a:t>Example Values</a:t>
            </a:r>
          </a:p>
          <a:p>
            <a:pPr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0, 1, 2, …</a:t>
            </a:r>
          </a:p>
          <a:p>
            <a:pPr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1, 2, 3, …</a:t>
            </a:r>
          </a:p>
          <a:p>
            <a:pPr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…,-1,0,1,2,…</a:t>
            </a:r>
          </a:p>
          <a:p>
            <a:pPr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-23.334</a:t>
            </a:r>
          </a:p>
          <a:p>
            <a:pPr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‘g’, ‘@’</a:t>
            </a:r>
          </a:p>
          <a:p>
            <a:pPr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true, false</a:t>
            </a:r>
          </a:p>
          <a:p>
            <a:pPr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&lt;Red&gt;, &lt;Bio&gt;</a:t>
            </a:r>
          </a:p>
        </p:txBody>
      </p:sp>
      <p:sp>
        <p:nvSpPr>
          <p:cNvPr id="11271" name="Rectangle 6"/>
          <p:cNvSpPr>
            <a:spLocks noChangeArrowheads="1"/>
          </p:cNvSpPr>
          <p:nvPr/>
        </p:nvSpPr>
        <p:spPr bwMode="auto">
          <a:xfrm>
            <a:off x="6551613" y="1384300"/>
            <a:ext cx="2057400" cy="363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 defTabSz="762000">
              <a:spcBef>
                <a:spcPct val="50000"/>
              </a:spcBef>
            </a:pPr>
            <a:r>
              <a:rPr lang="en-GB" sz="2000" b="1"/>
              <a:t>Operators</a:t>
            </a:r>
          </a:p>
          <a:p>
            <a:pPr algn="ctr"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+,-,*,/,…</a:t>
            </a:r>
          </a:p>
          <a:p>
            <a:pPr algn="ctr"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+,-,*,/,…</a:t>
            </a:r>
          </a:p>
          <a:p>
            <a:pPr algn="ctr"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+,-,*,/,…</a:t>
            </a:r>
          </a:p>
          <a:p>
            <a:pPr algn="ctr"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+,-,*,/,…</a:t>
            </a:r>
          </a:p>
          <a:p>
            <a:pPr algn="ctr"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=, &lt;&gt;</a:t>
            </a:r>
          </a:p>
          <a:p>
            <a:pPr algn="ctr"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and, or, … </a:t>
            </a:r>
          </a:p>
          <a:p>
            <a:pPr algn="ctr"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=, &lt;&gt;</a:t>
            </a:r>
          </a:p>
        </p:txBody>
      </p:sp>
      <p:sp>
        <p:nvSpPr>
          <p:cNvPr id="11272" name="Rectangle 7"/>
          <p:cNvSpPr>
            <a:spLocks noChangeArrowheads="1"/>
          </p:cNvSpPr>
          <p:nvPr/>
        </p:nvSpPr>
        <p:spPr bwMode="auto">
          <a:xfrm>
            <a:off x="692150" y="1384300"/>
            <a:ext cx="7835900" cy="4940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11273" name="Line 8"/>
          <p:cNvSpPr>
            <a:spLocks noChangeShapeType="1"/>
          </p:cNvSpPr>
          <p:nvPr/>
        </p:nvSpPr>
        <p:spPr bwMode="auto">
          <a:xfrm>
            <a:off x="2362200" y="1308100"/>
            <a:ext cx="0" cy="4953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4" name="Line 9"/>
          <p:cNvSpPr>
            <a:spLocks noChangeShapeType="1"/>
          </p:cNvSpPr>
          <p:nvPr/>
        </p:nvSpPr>
        <p:spPr bwMode="auto">
          <a:xfrm>
            <a:off x="4419600" y="1308100"/>
            <a:ext cx="0" cy="4953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5" name="Line 10"/>
          <p:cNvSpPr>
            <a:spLocks noChangeShapeType="1"/>
          </p:cNvSpPr>
          <p:nvPr/>
        </p:nvSpPr>
        <p:spPr bwMode="auto">
          <a:xfrm>
            <a:off x="6629400" y="1308100"/>
            <a:ext cx="0" cy="4953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6" name="Line 11"/>
          <p:cNvSpPr>
            <a:spLocks noChangeShapeType="1"/>
          </p:cNvSpPr>
          <p:nvPr/>
        </p:nvSpPr>
        <p:spPr bwMode="auto">
          <a:xfrm>
            <a:off x="685800" y="1765300"/>
            <a:ext cx="784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84BBA7C5-5BA6-4643-970A-0BE510C9A40B}" type="slidenum">
              <a:rPr lang="en-GB" smtClean="0"/>
              <a:pPr/>
              <a:t>5</a:t>
            </a:fld>
            <a:endParaRPr lang="en-GB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Type Constructors</a:t>
            </a:r>
          </a:p>
        </p:txBody>
      </p:sp>
      <p:sp>
        <p:nvSpPr>
          <p:cNvPr id="12292" name="Rectangle 3"/>
          <p:cNvSpPr>
            <a:spLocks noChangeArrowheads="1"/>
          </p:cNvSpPr>
          <p:nvPr/>
        </p:nvSpPr>
        <p:spPr bwMode="auto">
          <a:xfrm>
            <a:off x="838200" y="1552575"/>
            <a:ext cx="7391400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marL="571500" lvl="1" defTabSz="762000">
              <a:spcBef>
                <a:spcPct val="50000"/>
              </a:spcBef>
            </a:pPr>
            <a:r>
              <a:rPr lang="en-GB">
                <a:latin typeface="Courier New" pitchFamily="49" charset="0"/>
              </a:rPr>
              <a:t>|				</a:t>
            </a:r>
            <a:r>
              <a:rPr lang="en-GB" sz="1800">
                <a:latin typeface="Verdana" pitchFamily="34" charset="0"/>
              </a:rPr>
              <a:t>Union types</a:t>
            </a:r>
            <a:endParaRPr lang="en-GB"/>
          </a:p>
          <a:p>
            <a:pPr marL="571500" lvl="1" defTabSz="762000">
              <a:spcBef>
                <a:spcPct val="50000"/>
              </a:spcBef>
            </a:pPr>
            <a:r>
              <a:rPr lang="en-GB">
                <a:latin typeface="Courier New" pitchFamily="49" charset="0"/>
              </a:rPr>
              <a:t>[_]			</a:t>
            </a:r>
            <a:r>
              <a:rPr lang="en-GB" sz="1800">
                <a:latin typeface="Verdana" pitchFamily="34" charset="0"/>
              </a:rPr>
              <a:t>Optional types</a:t>
            </a:r>
            <a:endParaRPr lang="en-GB"/>
          </a:p>
          <a:p>
            <a:pPr marL="571500" lvl="1" defTabSz="762000">
              <a:spcBef>
                <a:spcPct val="50000"/>
              </a:spcBef>
            </a:pPr>
            <a:r>
              <a:rPr lang="en-GB">
                <a:latin typeface="Courier New" pitchFamily="49" charset="0"/>
              </a:rPr>
              <a:t>::			</a:t>
            </a:r>
            <a:r>
              <a:rPr lang="en-GB" sz="1800">
                <a:latin typeface="Verdana" pitchFamily="34" charset="0"/>
              </a:rPr>
              <a:t>Record types</a:t>
            </a:r>
            <a:endParaRPr lang="en-GB"/>
          </a:p>
          <a:p>
            <a:pPr marL="571500" lvl="1" defTabSz="762000">
              <a:spcBef>
                <a:spcPct val="50000"/>
              </a:spcBef>
            </a:pPr>
            <a:r>
              <a:rPr lang="en-GB">
                <a:latin typeface="Courier New" pitchFamily="49" charset="0"/>
              </a:rPr>
              <a:t>set of _		</a:t>
            </a:r>
            <a:r>
              <a:rPr lang="en-GB" sz="1800">
                <a:latin typeface="Verdana" pitchFamily="34" charset="0"/>
              </a:rPr>
              <a:t>Finite sets</a:t>
            </a:r>
            <a:endParaRPr lang="en-GB"/>
          </a:p>
          <a:p>
            <a:pPr marL="571500" lvl="1" defTabSz="762000">
              <a:spcBef>
                <a:spcPct val="50000"/>
              </a:spcBef>
            </a:pPr>
            <a:r>
              <a:rPr lang="en-GB">
                <a:latin typeface="Courier New" pitchFamily="49" charset="0"/>
              </a:rPr>
              <a:t>seq of _		</a:t>
            </a:r>
            <a:r>
              <a:rPr lang="en-GB" sz="1800">
                <a:latin typeface="Verdana" pitchFamily="34" charset="0"/>
              </a:rPr>
              <a:t>Finite sequences</a:t>
            </a:r>
            <a:endParaRPr lang="en-GB"/>
          </a:p>
          <a:p>
            <a:pPr marL="571500" lvl="1" defTabSz="762000">
              <a:spcBef>
                <a:spcPct val="50000"/>
              </a:spcBef>
            </a:pPr>
            <a:r>
              <a:rPr lang="en-GB">
                <a:latin typeface="Courier New" pitchFamily="49" charset="0"/>
              </a:rPr>
              <a:t>map _	to _		</a:t>
            </a:r>
            <a:r>
              <a:rPr lang="en-GB" sz="1800">
                <a:latin typeface="Verdana" pitchFamily="34" charset="0"/>
              </a:rPr>
              <a:t>Finite mappings</a:t>
            </a:r>
          </a:p>
          <a:p>
            <a:pPr defTabSz="762000">
              <a:spcBef>
                <a:spcPct val="50000"/>
              </a:spcBef>
            </a:pPr>
            <a:endParaRPr lang="en-GB" sz="180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E8EB088C-939D-41BF-A3C5-E9784DAAB775}" type="slidenum">
              <a:rPr lang="en-GB" smtClean="0"/>
              <a:pPr/>
              <a:t>6</a:t>
            </a:fld>
            <a:endParaRPr lang="en-GB" smtClean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The set type constructor</a:t>
            </a:r>
          </a:p>
        </p:txBody>
      </p:sp>
      <p:sp>
        <p:nvSpPr>
          <p:cNvPr id="13316" name="Rectangle 3"/>
          <p:cNvSpPr>
            <a:spLocks noChangeArrowheads="1"/>
          </p:cNvSpPr>
          <p:nvPr/>
        </p:nvSpPr>
        <p:spPr bwMode="auto">
          <a:xfrm>
            <a:off x="838200" y="1219200"/>
            <a:ext cx="7696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/>
              <a:t>The finite set type constructor is:	</a:t>
            </a:r>
            <a:r>
              <a:rPr lang="en-GB" sz="2000">
                <a:latin typeface="Courier New" pitchFamily="49" charset="0"/>
              </a:rPr>
              <a:t>set of _</a:t>
            </a:r>
          </a:p>
        </p:txBody>
      </p:sp>
      <p:sp>
        <p:nvSpPr>
          <p:cNvPr id="13317" name="Rectangle 4"/>
          <p:cNvSpPr>
            <a:spLocks noChangeArrowheads="1"/>
          </p:cNvSpPr>
          <p:nvPr/>
        </p:nvSpPr>
        <p:spPr bwMode="auto">
          <a:xfrm>
            <a:off x="838200" y="3733800"/>
            <a:ext cx="7162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/>
              <a:t>What are the types of the following expressions?</a:t>
            </a:r>
          </a:p>
        </p:txBody>
      </p:sp>
      <p:sp>
        <p:nvSpPr>
          <p:cNvPr id="13318" name="Rectangle 5"/>
          <p:cNvSpPr>
            <a:spLocks noChangeArrowheads="1"/>
          </p:cNvSpPr>
          <p:nvPr/>
        </p:nvSpPr>
        <p:spPr bwMode="auto">
          <a:xfrm>
            <a:off x="914400" y="4343400"/>
            <a:ext cx="74676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{1, -3, 12}</a:t>
            </a:r>
          </a:p>
          <a:p>
            <a:pPr defTabSz="762000">
              <a:spcBef>
                <a:spcPct val="50000"/>
              </a:spcBef>
            </a:pPr>
            <a:endParaRPr lang="en-GB" sz="2000">
              <a:latin typeface="Courier New" pitchFamily="49" charset="0"/>
            </a:endParaRPr>
          </a:p>
          <a:p>
            <a:pPr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{ {9, 13, 77}, {32, 8}, {}, {77} 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224BD2D4-5208-49BC-9D28-1C8CC45602DA}" type="slidenum">
              <a:rPr lang="en-GB" smtClean="0"/>
              <a:pPr/>
              <a:t>7</a:t>
            </a:fld>
            <a:endParaRPr lang="en-GB" smtClean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The set type constructor</a:t>
            </a:r>
          </a:p>
        </p:txBody>
      </p:sp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457200" y="1143000"/>
            <a:ext cx="8077200" cy="408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20000"/>
              </a:spcBef>
            </a:pPr>
            <a:r>
              <a:rPr lang="en-GB"/>
              <a:t>The type</a:t>
            </a:r>
            <a:r>
              <a:rPr lang="en-GB" sz="2000">
                <a:latin typeface="Palatino" pitchFamily="18" charset="0"/>
              </a:rPr>
              <a:t> </a:t>
            </a:r>
            <a:r>
              <a:rPr lang="en-GB" sz="2000">
                <a:latin typeface="Courier New" pitchFamily="49" charset="0"/>
              </a:rPr>
              <a:t>set of X </a:t>
            </a:r>
            <a:r>
              <a:rPr lang="en-GB"/>
              <a:t>is the class of all possible finite sets of values drawn from the type</a:t>
            </a:r>
            <a:r>
              <a:rPr lang="en-GB" sz="2000">
                <a:latin typeface="Palatino" pitchFamily="18" charset="0"/>
              </a:rPr>
              <a:t> </a:t>
            </a:r>
            <a:r>
              <a:rPr lang="en-GB" sz="2000">
                <a:latin typeface="Courier New" pitchFamily="49" charset="0"/>
              </a:rPr>
              <a:t>X</a:t>
            </a:r>
            <a:r>
              <a:rPr lang="en-GB" sz="2000">
                <a:latin typeface="Palatino" pitchFamily="18" charset="0"/>
              </a:rPr>
              <a:t>. </a:t>
            </a:r>
            <a:r>
              <a:rPr lang="en-GB"/>
              <a:t>For example:</a:t>
            </a:r>
          </a:p>
          <a:p>
            <a:pPr defTabSz="762000">
              <a:spcBef>
                <a:spcPct val="20000"/>
              </a:spcBef>
            </a:pPr>
            <a:endParaRPr lang="en-GB" sz="2000">
              <a:latin typeface="Palatino" pitchFamily="18" charset="0"/>
            </a:endParaRPr>
          </a:p>
          <a:p>
            <a:pPr marL="571500" lvl="1" defTabSz="762000"/>
            <a:r>
              <a:rPr lang="en-GB">
                <a:latin typeface="Courier New" pitchFamily="49" charset="0"/>
              </a:rPr>
              <a:t>set of nat1			</a:t>
            </a:r>
            <a:r>
              <a:rPr lang="en-GB"/>
              <a:t>sets of non-zero Natural numbers</a:t>
            </a:r>
            <a:endParaRPr lang="en-GB" sz="2000">
              <a:latin typeface="Courier New" pitchFamily="49" charset="0"/>
            </a:endParaRPr>
          </a:p>
          <a:p>
            <a:pPr marL="571500" lvl="1" defTabSz="762000">
              <a:spcBef>
                <a:spcPct val="20000"/>
              </a:spcBef>
            </a:pPr>
            <a:r>
              <a:rPr lang="en-GB">
                <a:latin typeface="Courier New" pitchFamily="49" charset="0"/>
              </a:rPr>
              <a:t>set of Student		</a:t>
            </a:r>
            <a:r>
              <a:rPr lang="en-GB"/>
              <a:t>sets of student records</a:t>
            </a:r>
            <a:endParaRPr lang="en-GB" sz="2000"/>
          </a:p>
          <a:p>
            <a:pPr marL="571500" lvl="1" defTabSz="762000">
              <a:spcBef>
                <a:spcPct val="20000"/>
              </a:spcBef>
            </a:pPr>
            <a:r>
              <a:rPr lang="en-GB">
                <a:latin typeface="Courier New" pitchFamily="49" charset="0"/>
              </a:rPr>
              <a:t>set of (seq of char)	</a:t>
            </a:r>
            <a:r>
              <a:rPr lang="en-GB"/>
              <a:t>sets of sequences of 					characters	(e.g. sets of names)</a:t>
            </a:r>
          </a:p>
          <a:p>
            <a:pPr marL="571500" lvl="1" defTabSz="762000">
              <a:spcBef>
                <a:spcPct val="20000"/>
              </a:spcBef>
            </a:pPr>
            <a:r>
              <a:rPr lang="en-GB">
                <a:latin typeface="Courier New" pitchFamily="49" charset="0"/>
              </a:rPr>
              <a:t>set of (set of int)	</a:t>
            </a:r>
            <a:r>
              <a:rPr lang="en-GB"/>
              <a:t>sets of sets of integers, e.g.</a:t>
            </a:r>
            <a:r>
              <a:rPr lang="en-GB">
                <a:latin typeface="Palatino" pitchFamily="18" charset="0"/>
              </a:rPr>
              <a:t> </a:t>
            </a:r>
          </a:p>
          <a:p>
            <a:pPr marL="571500" lvl="1" defTabSz="762000">
              <a:spcBef>
                <a:spcPct val="20000"/>
              </a:spcBef>
            </a:pPr>
            <a:r>
              <a:rPr lang="en-GB" sz="2000">
                <a:latin typeface="Palatino" pitchFamily="18" charset="0"/>
              </a:rPr>
              <a:t>			</a:t>
            </a:r>
            <a:r>
              <a:rPr lang="en-GB">
                <a:latin typeface="Courier New" pitchFamily="49" charset="0"/>
              </a:rPr>
              <a:t>{ {3,56,2},{-2},{},{-33,5} 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BC8E42F1-76FF-43D3-8EE6-D9B37F54D059}" type="slidenum">
              <a:rPr lang="en-GB" smtClean="0"/>
              <a:pPr/>
              <a:t>8</a:t>
            </a:fld>
            <a:endParaRPr lang="en-GB" smtClean="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Defining sets ...</a:t>
            </a:r>
          </a:p>
        </p:txBody>
      </p:sp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762000" y="1965325"/>
            <a:ext cx="2590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2000"/>
              <a:t>(1) Enumeration:</a:t>
            </a:r>
          </a:p>
        </p:txBody>
      </p:sp>
      <p:sp>
        <p:nvSpPr>
          <p:cNvPr id="15365" name="Rectangle 4"/>
          <p:cNvSpPr>
            <a:spLocks noChangeArrowheads="1"/>
          </p:cNvSpPr>
          <p:nvPr/>
        </p:nvSpPr>
        <p:spPr bwMode="auto">
          <a:xfrm>
            <a:off x="762000" y="3276600"/>
            <a:ext cx="7924800" cy="163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2000"/>
              <a:t>(2) Subrange (integers only):</a:t>
            </a:r>
            <a:r>
              <a:rPr lang="en-GB"/>
              <a:t> </a:t>
            </a:r>
            <a:r>
              <a:rPr lang="en-GB" sz="2000">
                <a:latin typeface="Courier New" pitchFamily="49" charset="0"/>
              </a:rPr>
              <a:t>{integer1,...,integer2}</a:t>
            </a:r>
          </a:p>
          <a:p>
            <a:pPr defTabSz="762000">
              <a:spcBef>
                <a:spcPct val="50000"/>
              </a:spcBef>
            </a:pPr>
            <a:r>
              <a:rPr lang="en-GB"/>
              <a:t>e.g.	</a:t>
            </a:r>
            <a:r>
              <a:rPr lang="en-GB">
                <a:latin typeface="Courier New" pitchFamily="49" charset="0"/>
              </a:rPr>
              <a:t> {12,...,20} =</a:t>
            </a:r>
          </a:p>
          <a:p>
            <a:pPr defTabSz="762000">
              <a:spcBef>
                <a:spcPct val="50000"/>
              </a:spcBef>
            </a:pPr>
            <a:r>
              <a:rPr lang="en-GB">
                <a:latin typeface="Courier New" pitchFamily="49" charset="0"/>
              </a:rPr>
              <a:t>	 {12,...,12} = </a:t>
            </a:r>
          </a:p>
          <a:p>
            <a:pPr defTabSz="762000">
              <a:spcBef>
                <a:spcPct val="50000"/>
              </a:spcBef>
            </a:pPr>
            <a:r>
              <a:rPr lang="en-GB">
                <a:latin typeface="Courier New" pitchFamily="49" charset="0"/>
              </a:rPr>
              <a:t>	 {9,...,3} = </a:t>
            </a:r>
          </a:p>
        </p:txBody>
      </p:sp>
      <p:sp>
        <p:nvSpPr>
          <p:cNvPr id="15366" name="Rectangle 5"/>
          <p:cNvSpPr>
            <a:spLocks noChangeArrowheads="1"/>
          </p:cNvSpPr>
          <p:nvPr/>
        </p:nvSpPr>
        <p:spPr bwMode="auto">
          <a:xfrm>
            <a:off x="762000" y="1279525"/>
            <a:ext cx="3352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2000"/>
              <a:t>(0) Empty Set: </a:t>
            </a:r>
            <a:r>
              <a:rPr lang="en-GB" sz="2000">
                <a:latin typeface="Courier New" pitchFamily="49" charset="0"/>
              </a:rPr>
              <a:t> 	{}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5A9C33F7-7613-4E7F-B414-91B03A0A8262}" type="slidenum">
              <a:rPr lang="en-GB" smtClean="0"/>
              <a:pPr/>
              <a:t>9</a:t>
            </a:fld>
            <a:endParaRPr lang="en-GB" smtClean="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Defining sets ...</a:t>
            </a:r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685800" y="1127125"/>
            <a:ext cx="3200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2000"/>
              <a:t>(3) Comprehension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838200" y="1524000"/>
            <a:ext cx="7467600" cy="3268663"/>
            <a:chOff x="528" y="960"/>
            <a:chExt cx="4704" cy="2059"/>
          </a:xfrm>
        </p:grpSpPr>
        <p:sp>
          <p:nvSpPr>
            <p:cNvPr id="16390" name="Rectangle 4"/>
            <p:cNvSpPr>
              <a:spLocks noChangeArrowheads="1"/>
            </p:cNvSpPr>
            <p:nvPr/>
          </p:nvSpPr>
          <p:spPr bwMode="auto">
            <a:xfrm>
              <a:off x="528" y="960"/>
              <a:ext cx="45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defTabSz="762000">
                <a:spcBef>
                  <a:spcPct val="50000"/>
                </a:spcBef>
              </a:pPr>
              <a:r>
                <a:rPr lang="en-GB" sz="2000">
                  <a:latin typeface="Courier New" pitchFamily="49" charset="0"/>
                </a:rPr>
                <a:t>{ </a:t>
              </a:r>
              <a:r>
                <a:rPr lang="en-GB" i="1"/>
                <a:t>expression</a:t>
              </a:r>
              <a:r>
                <a:rPr lang="en-GB" sz="2000">
                  <a:latin typeface="Courier New" pitchFamily="49" charset="0"/>
                </a:rPr>
                <a:t> | </a:t>
              </a:r>
              <a:r>
                <a:rPr lang="en-GB" i="1"/>
                <a:t>binding</a:t>
              </a:r>
              <a:r>
                <a:rPr lang="en-GB" sz="2000">
                  <a:latin typeface="Courier New" pitchFamily="49" charset="0"/>
                </a:rPr>
                <a:t> &amp; </a:t>
              </a:r>
              <a:r>
                <a:rPr lang="en-GB" i="1"/>
                <a:t>predicate</a:t>
              </a:r>
              <a:r>
                <a:rPr lang="en-GB" sz="2000">
                  <a:latin typeface="Courier New" pitchFamily="49" charset="0"/>
                </a:rPr>
                <a:t> }</a:t>
              </a:r>
            </a:p>
          </p:txBody>
        </p:sp>
        <p:sp>
          <p:nvSpPr>
            <p:cNvPr id="16391" name="Rectangle 5"/>
            <p:cNvSpPr>
              <a:spLocks noChangeArrowheads="1"/>
            </p:cNvSpPr>
            <p:nvPr/>
          </p:nvSpPr>
          <p:spPr bwMode="auto">
            <a:xfrm>
              <a:off x="576" y="1392"/>
              <a:ext cx="4656" cy="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defTabSz="762000">
                <a:spcBef>
                  <a:spcPct val="50000"/>
                </a:spcBef>
              </a:pPr>
              <a:r>
                <a:rPr lang="en-GB" sz="1600" b="1">
                  <a:latin typeface="Comic Sans MS" pitchFamily="66" charset="0"/>
                </a:rPr>
                <a:t>The set of values of the expression under each assignment of values to bound variables satisfying the predicate. </a:t>
              </a:r>
            </a:p>
            <a:p>
              <a:pPr defTabSz="762000">
                <a:spcBef>
                  <a:spcPct val="50000"/>
                </a:spcBef>
              </a:pPr>
              <a:r>
                <a:rPr lang="en-GB" sz="1600">
                  <a:latin typeface="Comic Sans MS" pitchFamily="66" charset="0"/>
                </a:rPr>
                <a:t>Consider all the values that can be taken by the variables in the binding. </a:t>
              </a:r>
            </a:p>
            <a:p>
              <a:pPr defTabSz="762000">
                <a:spcBef>
                  <a:spcPct val="50000"/>
                </a:spcBef>
              </a:pPr>
              <a:r>
                <a:rPr lang="en-GB" sz="1600">
                  <a:latin typeface="Comic Sans MS" pitchFamily="66" charset="0"/>
                </a:rPr>
                <a:t>Restrict this to just those combinations of values which satisfy the predicate. </a:t>
              </a:r>
            </a:p>
            <a:p>
              <a:pPr defTabSz="762000">
                <a:spcBef>
                  <a:spcPct val="50000"/>
                </a:spcBef>
              </a:pPr>
              <a:r>
                <a:rPr lang="en-GB" sz="1600">
                  <a:latin typeface="Comic Sans MS" pitchFamily="66" charset="0"/>
                </a:rPr>
                <a:t>Evaluate the expression for each combination. This gives you the values in the set. </a:t>
              </a:r>
            </a:p>
            <a:p>
              <a:pPr defTabSz="762000">
                <a:spcBef>
                  <a:spcPct val="50000"/>
                </a:spcBef>
              </a:pPr>
              <a:r>
                <a:rPr lang="en-GB" sz="1600">
                  <a:latin typeface="Comic Sans MS" pitchFamily="66" charset="0"/>
                </a:rPr>
                <a:t>e.g. 	</a:t>
              </a:r>
              <a:r>
                <a:rPr lang="en-GB">
                  <a:latin typeface="Courier New" pitchFamily="49" charset="0"/>
                </a:rPr>
                <a:t>{ x**2 | x:nat &amp; x &lt; 5 }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87E692B7-091D-4EE8-BABC-28066B0E5983}" type="slidenum">
              <a:rPr lang="en-GB" smtClean="0"/>
              <a:pPr/>
              <a:t>10</a:t>
            </a:fld>
            <a:endParaRPr lang="en-GB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Defining sets ...</a:t>
            </a:r>
          </a:p>
        </p:txBody>
      </p:sp>
      <p:sp>
        <p:nvSpPr>
          <p:cNvPr id="17412" name="Rectangle 3"/>
          <p:cNvSpPr>
            <a:spLocks noChangeArrowheads="1"/>
          </p:cNvSpPr>
          <p:nvPr/>
        </p:nvSpPr>
        <p:spPr bwMode="auto">
          <a:xfrm>
            <a:off x="762000" y="1143000"/>
            <a:ext cx="7620000" cy="265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/>
              <a:t>Examples of Comprehensions:</a:t>
            </a:r>
          </a:p>
          <a:p>
            <a:pPr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{x | x:nat &amp; x &lt; 5}</a:t>
            </a:r>
          </a:p>
          <a:p>
            <a:pPr defTabSz="762000">
              <a:spcBef>
                <a:spcPct val="50000"/>
              </a:spcBef>
            </a:pPr>
            <a:endParaRPr lang="en-GB" sz="2000">
              <a:latin typeface="Courier New" pitchFamily="49" charset="0"/>
            </a:endParaRPr>
          </a:p>
          <a:p>
            <a:pPr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{y | y:nat &amp; y &lt; 0}</a:t>
            </a:r>
          </a:p>
          <a:p>
            <a:pPr defTabSz="762000">
              <a:spcBef>
                <a:spcPct val="50000"/>
              </a:spcBef>
            </a:pPr>
            <a:endParaRPr lang="en-GB" sz="2000">
              <a:latin typeface="Courier New" pitchFamily="49" charset="0"/>
            </a:endParaRPr>
          </a:p>
          <a:p>
            <a:pPr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{x+y | x,y:nat &amp; x&lt;3 and y&lt;4}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ADD3DA91-073A-4C02-B10C-0AF39B58C35D}" type="slidenum">
              <a:rPr lang="en-GB" smtClean="0"/>
              <a:pPr/>
              <a:t>11</a:t>
            </a:fld>
            <a:endParaRPr lang="en-GB" smtClean="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r>
              <a:rPr lang="en-GB" smtClean="0"/>
              <a:t>Defining sets …				   	         Finiteness</a:t>
            </a:r>
          </a:p>
        </p:txBody>
      </p:sp>
      <p:sp>
        <p:nvSpPr>
          <p:cNvPr id="18436" name="Rectangle 3"/>
          <p:cNvSpPr>
            <a:spLocks noChangeArrowheads="1"/>
          </p:cNvSpPr>
          <p:nvPr/>
        </p:nvSpPr>
        <p:spPr bwMode="auto">
          <a:xfrm>
            <a:off x="685800" y="1066800"/>
            <a:ext cx="76962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/>
              <a:t>In VDM-SL, sets should be finite, so be careful when writing comprehensions that you don’t define a predicate that could be satisfied by an infinite number of values. </a:t>
            </a:r>
          </a:p>
          <a:p>
            <a:pPr defTabSz="762000">
              <a:spcBef>
                <a:spcPct val="50000"/>
              </a:spcBef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91418C21-A744-4562-ADDA-C2E6E017F29E}" type="slidenum">
              <a:rPr lang="en-GB" smtClean="0"/>
              <a:pPr/>
              <a:t>12</a:t>
            </a:fld>
            <a:endParaRPr lang="en-GB" smtClean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Operators on Sets</a:t>
            </a:r>
          </a:p>
        </p:txBody>
      </p:sp>
      <p:sp>
        <p:nvSpPr>
          <p:cNvPr id="19460" name="Rectangle 3"/>
          <p:cNvSpPr>
            <a:spLocks noChangeArrowheads="1"/>
          </p:cNvSpPr>
          <p:nvPr/>
        </p:nvSpPr>
        <p:spPr bwMode="auto">
          <a:xfrm>
            <a:off x="762000" y="1233488"/>
            <a:ext cx="77724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/>
              <a:t>There are plenty of built-in operators on sets. </a:t>
            </a:r>
          </a:p>
          <a:p>
            <a:pPr defTabSz="762000">
              <a:spcBef>
                <a:spcPct val="50000"/>
              </a:spcBef>
            </a:pPr>
            <a:r>
              <a:rPr lang="en-GB"/>
              <a:t>Each one has a </a:t>
            </a:r>
            <a:r>
              <a:rPr lang="en-GB" i="1"/>
              <a:t>signature</a:t>
            </a:r>
            <a:r>
              <a:rPr lang="en-GB"/>
              <a:t> defining the number and types of operand expected, e.g. the set union operator: </a:t>
            </a:r>
          </a:p>
          <a:p>
            <a:pPr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_ union _ : set of A * set of A -&gt; set of A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533400" y="2681288"/>
            <a:ext cx="6248400" cy="2000250"/>
            <a:chOff x="336" y="1488"/>
            <a:chExt cx="3936" cy="1260"/>
          </a:xfrm>
        </p:grpSpPr>
        <p:sp>
          <p:nvSpPr>
            <p:cNvPr id="19464" name="Line 4"/>
            <p:cNvSpPr>
              <a:spLocks noChangeShapeType="1"/>
            </p:cNvSpPr>
            <p:nvPr/>
          </p:nvSpPr>
          <p:spPr bwMode="auto">
            <a:xfrm>
              <a:off x="960" y="1488"/>
              <a:ext cx="0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lg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65" name="Rectangle 5"/>
            <p:cNvSpPr>
              <a:spLocks noChangeArrowheads="1"/>
            </p:cNvSpPr>
            <p:nvPr/>
          </p:nvSpPr>
          <p:spPr bwMode="auto">
            <a:xfrm>
              <a:off x="336" y="1920"/>
              <a:ext cx="1632" cy="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defTabSz="762000">
                <a:spcBef>
                  <a:spcPct val="50000"/>
                </a:spcBef>
              </a:pPr>
              <a:r>
                <a:rPr lang="en-GB" sz="1600">
                  <a:latin typeface="Comic Sans MS" pitchFamily="66" charset="0"/>
                </a:rPr>
                <a:t>Name of the operator. The underscores show where the arguments go when the operator is used. </a:t>
              </a:r>
            </a:p>
          </p:txBody>
        </p:sp>
        <p:sp>
          <p:nvSpPr>
            <p:cNvPr id="19466" name="Line 6"/>
            <p:cNvSpPr>
              <a:spLocks noChangeShapeType="1"/>
            </p:cNvSpPr>
            <p:nvPr/>
          </p:nvSpPr>
          <p:spPr bwMode="auto">
            <a:xfrm>
              <a:off x="2208" y="1536"/>
              <a:ext cx="288" cy="3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lg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67" name="Line 7"/>
            <p:cNvSpPr>
              <a:spLocks noChangeShapeType="1"/>
            </p:cNvSpPr>
            <p:nvPr/>
          </p:nvSpPr>
          <p:spPr bwMode="auto">
            <a:xfrm flipH="1">
              <a:off x="2736" y="1536"/>
              <a:ext cx="336" cy="3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lg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68" name="Rectangle 8"/>
            <p:cNvSpPr>
              <a:spLocks noChangeArrowheads="1"/>
            </p:cNvSpPr>
            <p:nvPr/>
          </p:nvSpPr>
          <p:spPr bwMode="auto">
            <a:xfrm>
              <a:off x="2160" y="1920"/>
              <a:ext cx="1248" cy="6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defTabSz="762000">
                <a:spcBef>
                  <a:spcPct val="50000"/>
                </a:spcBef>
              </a:pPr>
              <a:r>
                <a:rPr lang="en-GB" sz="1600">
                  <a:latin typeface="Comic Sans MS" pitchFamily="66" charset="0"/>
                </a:rPr>
                <a:t>Types of the inputs, in order. The “</a:t>
              </a:r>
              <a:r>
                <a:rPr lang="en-GB">
                  <a:latin typeface="Courier New" pitchFamily="49" charset="0"/>
                </a:rPr>
                <a:t>*</a:t>
              </a:r>
              <a:r>
                <a:rPr lang="en-GB" sz="1600">
                  <a:latin typeface="Comic Sans MS" pitchFamily="66" charset="0"/>
                </a:rPr>
                <a:t>” separates each input type.</a:t>
              </a:r>
            </a:p>
          </p:txBody>
        </p:sp>
        <p:sp>
          <p:nvSpPr>
            <p:cNvPr id="19469" name="Line 9"/>
            <p:cNvSpPr>
              <a:spLocks noChangeShapeType="1"/>
            </p:cNvSpPr>
            <p:nvPr/>
          </p:nvSpPr>
          <p:spPr bwMode="auto">
            <a:xfrm>
              <a:off x="4272" y="1536"/>
              <a:ext cx="0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lg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462" name="Rectangle 11"/>
          <p:cNvSpPr>
            <a:spLocks noChangeArrowheads="1"/>
          </p:cNvSpPr>
          <p:nvPr/>
        </p:nvSpPr>
        <p:spPr bwMode="auto">
          <a:xfrm>
            <a:off x="6172200" y="3443288"/>
            <a:ext cx="22860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1600">
                <a:latin typeface="Comic Sans MS" pitchFamily="66" charset="0"/>
              </a:rPr>
              <a:t>The type of the result. </a:t>
            </a:r>
          </a:p>
        </p:txBody>
      </p:sp>
      <p:sp>
        <p:nvSpPr>
          <p:cNvPr id="19463" name="Rectangle 12"/>
          <p:cNvSpPr>
            <a:spLocks noChangeArrowheads="1"/>
          </p:cNvSpPr>
          <p:nvPr/>
        </p:nvSpPr>
        <p:spPr bwMode="auto">
          <a:xfrm>
            <a:off x="533400" y="4814888"/>
            <a:ext cx="792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/>
              <a:t>What can you tell about the union operator from this signature?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8BED35DB-02D1-4241-885D-44147FC0A59D}" type="slidenum">
              <a:rPr lang="en-GB" smtClean="0"/>
              <a:pPr/>
              <a:t>13</a:t>
            </a:fld>
            <a:endParaRPr lang="en-GB" smtClean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Operators on Sets</a:t>
            </a:r>
          </a:p>
        </p:txBody>
      </p:sp>
      <p:sp>
        <p:nvSpPr>
          <p:cNvPr id="20484" name="Rectangle 3"/>
          <p:cNvSpPr>
            <a:spLocks noChangeArrowheads="1"/>
          </p:cNvSpPr>
          <p:nvPr/>
        </p:nvSpPr>
        <p:spPr bwMode="auto">
          <a:xfrm>
            <a:off x="762000" y="1127125"/>
            <a:ext cx="7620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_ union _ : set of A * set of A -&gt; set of A</a:t>
            </a:r>
            <a:r>
              <a:rPr lang="en-GB"/>
              <a:t> </a:t>
            </a:r>
          </a:p>
        </p:txBody>
      </p:sp>
      <p:sp>
        <p:nvSpPr>
          <p:cNvPr id="20485" name="Rectangle 4"/>
          <p:cNvSpPr>
            <a:spLocks noChangeArrowheads="1"/>
          </p:cNvSpPr>
          <p:nvPr/>
        </p:nvSpPr>
        <p:spPr bwMode="auto">
          <a:xfrm>
            <a:off x="685800" y="1447800"/>
            <a:ext cx="7620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/>
              <a:t>Are the following expressions legal, according to the signature?</a:t>
            </a:r>
          </a:p>
        </p:txBody>
      </p:sp>
      <p:sp>
        <p:nvSpPr>
          <p:cNvPr id="20486" name="Rectangle 5"/>
          <p:cNvSpPr>
            <a:spLocks noChangeArrowheads="1"/>
          </p:cNvSpPr>
          <p:nvPr/>
        </p:nvSpPr>
        <p:spPr bwMode="auto">
          <a:xfrm>
            <a:off x="685800" y="2193925"/>
            <a:ext cx="7772400" cy="40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union({4, 7, 9} {23, 6})</a:t>
            </a:r>
          </a:p>
          <a:p>
            <a:pPr defTabSz="762000">
              <a:spcBef>
                <a:spcPct val="50000"/>
              </a:spcBef>
            </a:pPr>
            <a:endParaRPr lang="en-GB" sz="2000">
              <a:latin typeface="Courier New" pitchFamily="49" charset="0"/>
            </a:endParaRPr>
          </a:p>
          <a:p>
            <a:pPr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3 union {7, 1, 12}</a:t>
            </a:r>
          </a:p>
          <a:p>
            <a:pPr defTabSz="762000">
              <a:spcBef>
                <a:spcPct val="50000"/>
              </a:spcBef>
            </a:pPr>
            <a:endParaRPr lang="en-GB" sz="2000">
              <a:latin typeface="Courier New" pitchFamily="49" charset="0"/>
            </a:endParaRPr>
          </a:p>
          <a:p>
            <a:pPr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{12,…,15} union {x-y | x,y:nat &amp; x&lt;4 and y&lt;10}</a:t>
            </a:r>
          </a:p>
          <a:p>
            <a:pPr defTabSz="762000">
              <a:spcBef>
                <a:spcPct val="50000"/>
              </a:spcBef>
            </a:pPr>
            <a:endParaRPr lang="en-GB" sz="2000">
              <a:latin typeface="Courier New" pitchFamily="49" charset="0"/>
            </a:endParaRPr>
          </a:p>
          <a:p>
            <a:pPr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{} union {}</a:t>
            </a:r>
          </a:p>
          <a:p>
            <a:pPr defTabSz="762000">
              <a:spcBef>
                <a:spcPct val="50000"/>
              </a:spcBef>
            </a:pPr>
            <a:endParaRPr lang="en-GB" sz="2000">
              <a:latin typeface="Courier New" pitchFamily="49" charset="0"/>
            </a:endParaRPr>
          </a:p>
          <a:p>
            <a:pPr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{12} union {x**y | x,y:nat &amp; x&lt;4 and y&gt;2}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0A957CE4-5962-476B-8A3D-E885B4E4B66D}" type="slidenum">
              <a:rPr lang="en-GB" smtClean="0"/>
              <a:pPr/>
              <a:t>14</a:t>
            </a:fld>
            <a:endParaRPr lang="en-GB" smtClean="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Operators on Sets</a:t>
            </a:r>
          </a:p>
        </p:txBody>
      </p:sp>
      <p:sp>
        <p:nvSpPr>
          <p:cNvPr id="21508" name="Rectangle 3"/>
          <p:cNvSpPr>
            <a:spLocks noChangeArrowheads="1"/>
          </p:cNvSpPr>
          <p:nvPr/>
        </p:nvSpPr>
        <p:spPr bwMode="auto">
          <a:xfrm>
            <a:off x="746125" y="1231900"/>
            <a:ext cx="748347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/>
            <a:r>
              <a:rPr lang="en-GB"/>
              <a:t>In order to use operators effectively, you have to know the number and types of operands that they expect, and the types of value that they return as a result. </a:t>
            </a:r>
          </a:p>
          <a:p>
            <a:pPr defTabSz="762000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86A5C48F-7CA7-4602-9F1D-2576D9B9E951}" type="slidenum">
              <a:rPr lang="en-GB" smtClean="0"/>
              <a:pPr/>
              <a:t>15</a:t>
            </a:fld>
            <a:endParaRPr lang="en-GB" smtClean="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smtClean="0"/>
              <a:t>Operators on Sets</a:t>
            </a:r>
          </a:p>
        </p:txBody>
      </p:sp>
      <p:sp>
        <p:nvSpPr>
          <p:cNvPr id="22532" name="Rectangle 3"/>
          <p:cNvSpPr>
            <a:spLocks noChangeArrowheads="1"/>
          </p:cNvSpPr>
          <p:nvPr/>
        </p:nvSpPr>
        <p:spPr bwMode="auto">
          <a:xfrm>
            <a:off x="762000" y="1304925"/>
            <a:ext cx="7543800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_ union _  : set of A * set of A -&gt; set of A</a:t>
            </a:r>
          </a:p>
          <a:p>
            <a:pPr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_ inter _  : set of A * set of A -&gt; set of A</a:t>
            </a:r>
          </a:p>
          <a:p>
            <a:pPr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_ \ _      : set of A * set of A -&gt; set of A</a:t>
            </a:r>
          </a:p>
          <a:p>
            <a:pPr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dunion     : set of (set of A)   -&gt; set of A</a:t>
            </a:r>
          </a:p>
          <a:p>
            <a:pPr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dinter     : set of (set of A)   -&gt; set of A</a:t>
            </a:r>
          </a:p>
          <a:p>
            <a:pPr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card       : set of A            -&gt; nat</a:t>
            </a:r>
          </a:p>
          <a:p>
            <a:pPr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_ in set _ : A * set of A        -&gt; bool</a:t>
            </a:r>
          </a:p>
          <a:p>
            <a:pPr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_ subset _ : set of A * set of A -&gt; bool</a:t>
            </a:r>
          </a:p>
        </p:txBody>
      </p:sp>
      <p:sp>
        <p:nvSpPr>
          <p:cNvPr id="22533" name="Rectangle 4"/>
          <p:cNvSpPr>
            <a:spLocks noChangeArrowheads="1"/>
          </p:cNvSpPr>
          <p:nvPr/>
        </p:nvSpPr>
        <p:spPr bwMode="auto">
          <a:xfrm>
            <a:off x="838200" y="5097463"/>
            <a:ext cx="77724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1400" b="1" i="1">
                <a:latin typeface="Comic Sans MS" pitchFamily="66" charset="0"/>
              </a:rPr>
              <a:t>Note: </a:t>
            </a:r>
            <a:r>
              <a:rPr lang="en-GB" sz="1400" i="1">
                <a:latin typeface="Comic Sans MS" pitchFamily="66" charset="0"/>
              </a:rPr>
              <a:t>we don’t show the underscores when the operator is normally used in a prefix form, </a:t>
            </a:r>
          </a:p>
          <a:p>
            <a:pPr defTabSz="762000">
              <a:spcBef>
                <a:spcPct val="50000"/>
              </a:spcBef>
            </a:pPr>
            <a:r>
              <a:rPr lang="en-GB" sz="1400" i="1">
                <a:latin typeface="Comic Sans MS" pitchFamily="66" charset="0"/>
              </a:rPr>
              <a:t>e.g. </a:t>
            </a:r>
            <a:r>
              <a:rPr lang="en-GB" sz="2000">
                <a:latin typeface="Courier New" pitchFamily="49" charset="0"/>
              </a:rPr>
              <a:t>card {12, 45, 12, 3} = 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875A6BF5-F560-4011-A83D-70E372E1BD94}" type="slidenum">
              <a:rPr lang="en-GB" smtClean="0"/>
              <a:pPr/>
              <a:t>16</a:t>
            </a:fld>
            <a:endParaRPr lang="en-GB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r>
              <a:rPr lang="en-GB" smtClean="0"/>
              <a:t>Operators on Sets			   distributed operators</a:t>
            </a:r>
          </a:p>
        </p:txBody>
      </p:sp>
      <p:sp>
        <p:nvSpPr>
          <p:cNvPr id="23556" name="Rectangle 3"/>
          <p:cNvSpPr>
            <a:spLocks noChangeArrowheads="1"/>
          </p:cNvSpPr>
          <p:nvPr/>
        </p:nvSpPr>
        <p:spPr bwMode="auto">
          <a:xfrm>
            <a:off x="762000" y="1309688"/>
            <a:ext cx="769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/>
              <a:t>The most common operators have special forms in which they are extended to a whole set of arguments, not just two. </a:t>
            </a:r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838200" y="2224088"/>
            <a:ext cx="7239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>
                <a:latin typeface="Courier New" pitchFamily="49" charset="0"/>
              </a:rPr>
              <a:t>dunion    : set of (set of A)   -&gt; set of A</a:t>
            </a:r>
          </a:p>
        </p:txBody>
      </p:sp>
      <p:sp>
        <p:nvSpPr>
          <p:cNvPr id="23558" name="Rectangle 5"/>
          <p:cNvSpPr>
            <a:spLocks noChangeArrowheads="1"/>
          </p:cNvSpPr>
          <p:nvPr/>
        </p:nvSpPr>
        <p:spPr bwMode="auto">
          <a:xfrm>
            <a:off x="838200" y="3976688"/>
            <a:ext cx="7239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>
                <a:latin typeface="Courier New" pitchFamily="49" charset="0"/>
              </a:rPr>
              <a:t>dinter    : set of (set of A)   -&gt; set of 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00DEA7E2-80FB-4463-B820-4A9C228540FB}" type="slidenum">
              <a:rPr lang="en-GB" smtClean="0"/>
              <a:pPr/>
              <a:t>17</a:t>
            </a:fld>
            <a:endParaRPr lang="en-GB" smtClean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mtClean="0"/>
              <a:t>Operators on Sets			       selecting elements</a:t>
            </a:r>
          </a:p>
        </p:txBody>
      </p:sp>
      <p:sp>
        <p:nvSpPr>
          <p:cNvPr id="24580" name="Text Box 3"/>
          <p:cNvSpPr txBox="1">
            <a:spLocks noChangeArrowheads="1"/>
          </p:cNvSpPr>
          <p:nvPr/>
        </p:nvSpPr>
        <p:spPr bwMode="auto">
          <a:xfrm>
            <a:off x="609600" y="1096963"/>
            <a:ext cx="7924800" cy="19383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2000"/>
              <a:t>In side a function definition, we may need to select an </a:t>
            </a:r>
            <a:r>
              <a:rPr lang="en-GB" sz="2000" i="1"/>
              <a:t>arbitrary </a:t>
            </a:r>
            <a:r>
              <a:rPr lang="en-GB" sz="2000"/>
              <a:t>element from a set, not caring how it is selected. We can do this by using a local definition, i.e. in the body of the function say </a:t>
            </a:r>
          </a:p>
          <a:p>
            <a:pPr marL="571500" lvl="1"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let x in set S in …</a:t>
            </a:r>
          </a:p>
          <a:p>
            <a:pPr marL="571500" lvl="1" defTabSz="762000">
              <a:spcBef>
                <a:spcPct val="50000"/>
              </a:spcBef>
            </a:pPr>
            <a:r>
              <a:rPr lang="en-GB" sz="2000" i="1"/>
              <a:t>(now </a:t>
            </a:r>
            <a:r>
              <a:rPr lang="en-GB" sz="1800">
                <a:latin typeface="Courier New" pitchFamily="49" charset="0"/>
              </a:rPr>
              <a:t>x</a:t>
            </a:r>
            <a:r>
              <a:rPr lang="en-GB" sz="2000" i="1"/>
              <a:t> stands for some arbitrary member of </a:t>
            </a:r>
            <a:r>
              <a:rPr lang="en-GB" sz="1800">
                <a:latin typeface="Courier New" pitchFamily="49" charset="0"/>
              </a:rPr>
              <a:t>S</a:t>
            </a:r>
            <a:r>
              <a:rPr lang="en-GB" sz="2000" i="1"/>
              <a:t>)</a:t>
            </a:r>
          </a:p>
        </p:txBody>
      </p:sp>
      <p:sp>
        <p:nvSpPr>
          <p:cNvPr id="24581" name="Text Box 6"/>
          <p:cNvSpPr txBox="1">
            <a:spLocks noChangeArrowheads="1"/>
          </p:cNvSpPr>
          <p:nvPr/>
        </p:nvSpPr>
        <p:spPr bwMode="auto">
          <a:xfrm>
            <a:off x="609600" y="3230563"/>
            <a:ext cx="7772400" cy="31702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2000"/>
              <a:t>Alternatively, we could just define a general function for selecting an element from a set. Since we are not interested in the means of selection, we could do this by an implicit function definition: </a:t>
            </a:r>
          </a:p>
          <a:p>
            <a:pPr marL="571500" lvl="1"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Select (s:set of X) result:X</a:t>
            </a:r>
          </a:p>
          <a:p>
            <a:pPr marL="571500" lvl="1" defTabSz="762000">
              <a:spcBef>
                <a:spcPct val="50000"/>
              </a:spcBef>
            </a:pPr>
            <a:r>
              <a:rPr lang="en-GB" sz="2000" b="1">
                <a:latin typeface="Courier New" pitchFamily="49" charset="0"/>
              </a:rPr>
              <a:t>pre</a:t>
            </a:r>
            <a:r>
              <a:rPr lang="en-GB" sz="2000">
                <a:latin typeface="Courier New" pitchFamily="49" charset="0"/>
              </a:rPr>
              <a:t> s &lt;&gt; {}</a:t>
            </a:r>
          </a:p>
          <a:p>
            <a:pPr marL="571500" lvl="1" defTabSz="762000">
              <a:spcBef>
                <a:spcPct val="50000"/>
              </a:spcBef>
            </a:pPr>
            <a:r>
              <a:rPr lang="en-GB" sz="2000" b="1">
                <a:latin typeface="Courier New" pitchFamily="49" charset="0"/>
              </a:rPr>
              <a:t>post</a:t>
            </a:r>
            <a:r>
              <a:rPr lang="en-GB" sz="2000">
                <a:latin typeface="Courier New" pitchFamily="49" charset="0"/>
              </a:rPr>
              <a:t> result in set s</a:t>
            </a:r>
          </a:p>
          <a:p>
            <a:pPr defTabSz="762000">
              <a:spcBef>
                <a:spcPct val="50000"/>
              </a:spcBef>
            </a:pPr>
            <a:r>
              <a:rPr lang="en-GB" sz="2000"/>
              <a:t>… and now we can use </a:t>
            </a:r>
            <a:r>
              <a:rPr lang="en-GB" sz="2000">
                <a:latin typeface="Courier New" pitchFamily="49" charset="0"/>
              </a:rPr>
              <a:t>Select(_)</a:t>
            </a:r>
            <a:r>
              <a:rPr lang="en-GB" sz="2000"/>
              <a:t> whenever we want to select an element of a set.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Totalization</a:t>
            </a:r>
          </a:p>
        </p:txBody>
      </p:sp>
      <p:sp>
        <p:nvSpPr>
          <p:cNvPr id="102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400" smtClean="0"/>
              <a:t>	To define refinement for partial relations, we consider their totalised forms:</a:t>
            </a:r>
          </a:p>
          <a:p>
            <a:pPr>
              <a:buFontTx/>
              <a:buNone/>
            </a:pPr>
            <a:endParaRPr lang="en-US" sz="2400" smtClean="0"/>
          </a:p>
          <a:p>
            <a:pPr>
              <a:buFontTx/>
              <a:buNone/>
            </a:pPr>
            <a:r>
              <a:rPr lang="en-US" sz="2400" smtClean="0"/>
              <a:t>		</a:t>
            </a:r>
          </a:p>
          <a:p>
            <a:pPr>
              <a:buFontTx/>
              <a:buNone/>
            </a:pPr>
            <a:endParaRPr lang="en-US" sz="2400" smtClean="0"/>
          </a:p>
          <a:p>
            <a:pPr>
              <a:buFontTx/>
              <a:buNone/>
            </a:pPr>
            <a:r>
              <a:rPr lang="en-US" sz="2400" smtClean="0"/>
              <a:t>	where</a:t>
            </a:r>
          </a:p>
          <a:p>
            <a:endParaRPr lang="en-US" sz="2400" smtClean="0"/>
          </a:p>
          <a:p>
            <a:pPr>
              <a:buFontTx/>
              <a:buNone/>
            </a:pPr>
            <a:r>
              <a:rPr lang="en-US" sz="1800" smtClean="0"/>
              <a:t>		</a:t>
            </a:r>
            <a:r>
              <a:rPr lang="en-US" sz="2400" smtClean="0"/>
              <a:t> </a:t>
            </a:r>
            <a:r>
              <a:rPr lang="en-US" sz="2400" i="1" smtClean="0">
                <a:latin typeface="Bodoni MT Condensed" pitchFamily="18" charset="0"/>
              </a:rPr>
              <a:t>X</a:t>
            </a:r>
            <a:r>
              <a:rPr lang="en-US" sz="2400" smtClean="0">
                <a:latin typeface="Bodoni MT Condensed" pitchFamily="18" charset="0"/>
              </a:rPr>
              <a:t> = </a:t>
            </a:r>
            <a:r>
              <a:rPr lang="en-US" sz="2400" i="1" smtClean="0">
                <a:latin typeface="Bodoni MT Condensed" pitchFamily="18" charset="0"/>
              </a:rPr>
              <a:t>X </a:t>
            </a:r>
            <a:r>
              <a:rPr lang="en-US" sz="2400" smtClean="0">
                <a:latin typeface="Bodoni MT Condensed" pitchFamily="18" charset="0"/>
                <a:ea typeface="Arial Unicode MS" pitchFamily="34" charset="-128"/>
                <a:cs typeface="Arial Unicode MS" pitchFamily="34" charset="-128"/>
              </a:rPr>
              <a:t>⋃ {⊥}</a:t>
            </a:r>
          </a:p>
          <a:p>
            <a:pPr>
              <a:buFontTx/>
              <a:buNone/>
            </a:pPr>
            <a:r>
              <a:rPr lang="en-US" sz="2400" smtClean="0"/>
              <a:t>		 </a:t>
            </a:r>
            <a:r>
              <a:rPr lang="en-US" sz="2400" i="1" smtClean="0">
                <a:latin typeface="Bodoni MT Condensed" pitchFamily="18" charset="0"/>
              </a:rPr>
              <a:t>Y</a:t>
            </a:r>
            <a:r>
              <a:rPr lang="en-US" sz="2400" smtClean="0">
                <a:latin typeface="Bodoni MT Condensed" pitchFamily="18" charset="0"/>
              </a:rPr>
              <a:t> = </a:t>
            </a:r>
            <a:r>
              <a:rPr lang="en-US" sz="2400" i="1" smtClean="0">
                <a:latin typeface="Bodoni MT Condensed" pitchFamily="18" charset="0"/>
              </a:rPr>
              <a:t>Y </a:t>
            </a:r>
            <a:r>
              <a:rPr lang="en-US" sz="2400" smtClean="0">
                <a:latin typeface="Bodoni MT Condensed" pitchFamily="18" charset="0"/>
                <a:ea typeface="Arial Unicode MS" pitchFamily="34" charset="-128"/>
                <a:cs typeface="Arial Unicode MS" pitchFamily="34" charset="-128"/>
              </a:rPr>
              <a:t>⋃ {⊥}</a:t>
            </a:r>
          </a:p>
          <a:p>
            <a:endParaRPr lang="en-US" sz="2400" smtClean="0"/>
          </a:p>
          <a:p>
            <a:endParaRPr lang="en-US" sz="2400" smtClean="0"/>
          </a:p>
        </p:txBody>
      </p:sp>
      <p:graphicFrame>
        <p:nvGraphicFramePr>
          <p:cNvPr id="1026" name="Object 6"/>
          <p:cNvGraphicFramePr>
            <a:graphicFrameLocks noChangeAspect="1"/>
          </p:cNvGraphicFramePr>
          <p:nvPr/>
        </p:nvGraphicFramePr>
        <p:xfrm>
          <a:off x="1728788" y="2736850"/>
          <a:ext cx="5595937" cy="636588"/>
        </p:xfrm>
        <a:graphic>
          <a:graphicData uri="http://schemas.openxmlformats.org/presentationml/2006/ole">
            <p:oleObj spid="_x0000_s1026" name="Equation" r:id="rId3" imgW="2679480" imgH="304560" progId="Equation.3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791200" y="2143125"/>
            <a:ext cx="2590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Complement of </a:t>
            </a:r>
            <a:r>
              <a:rPr lang="en-US" sz="2800" b="1" i="1"/>
              <a:t>s</a:t>
            </a:r>
          </a:p>
        </p:txBody>
      </p:sp>
      <p:graphicFrame>
        <p:nvGraphicFramePr>
          <p:cNvPr id="2050" name="Object 6"/>
          <p:cNvGraphicFramePr>
            <a:graphicFrameLocks noChangeAspect="1"/>
          </p:cNvGraphicFramePr>
          <p:nvPr/>
        </p:nvGraphicFramePr>
        <p:xfrm>
          <a:off x="1254125" y="2736850"/>
          <a:ext cx="2574925" cy="882650"/>
        </p:xfrm>
        <a:graphic>
          <a:graphicData uri="http://schemas.openxmlformats.org/presentationml/2006/ole">
            <p:oleObj spid="_x0000_s2050" name="Equation" r:id="rId3" imgW="888840" imgH="304560" progId="Equation.3">
              <p:embed/>
            </p:oleObj>
          </a:graphicData>
        </a:graphic>
      </p:graphicFrame>
      <p:graphicFrame>
        <p:nvGraphicFramePr>
          <p:cNvPr id="2051" name="Object 6"/>
          <p:cNvGraphicFramePr>
            <a:graphicFrameLocks noChangeAspect="1"/>
          </p:cNvGraphicFramePr>
          <p:nvPr/>
        </p:nvGraphicFramePr>
        <p:xfrm>
          <a:off x="1319213" y="2087563"/>
          <a:ext cx="3405187" cy="655637"/>
        </p:xfrm>
        <a:graphic>
          <a:graphicData uri="http://schemas.openxmlformats.org/presentationml/2006/ole">
            <p:oleObj spid="_x0000_s2051" name="Equation" r:id="rId4" imgW="1054080" imgH="203040" progId="Equation.3">
              <p:embed/>
            </p:oleObj>
          </a:graphicData>
        </a:graphic>
      </p:graphicFrame>
      <p:graphicFrame>
        <p:nvGraphicFramePr>
          <p:cNvPr id="2052" name="Object 6"/>
          <p:cNvGraphicFramePr>
            <a:graphicFrameLocks noChangeAspect="1"/>
          </p:cNvGraphicFramePr>
          <p:nvPr>
            <p:ph idx="1"/>
          </p:nvPr>
        </p:nvGraphicFramePr>
        <p:xfrm>
          <a:off x="1219200" y="3765550"/>
          <a:ext cx="3702050" cy="806450"/>
        </p:xfrm>
        <a:graphic>
          <a:graphicData uri="http://schemas.openxmlformats.org/presentationml/2006/ole">
            <p:oleObj spid="_x0000_s2052" name="Equation" r:id="rId5" imgW="1396800" imgH="304560" progId="Equation.3">
              <p:embed/>
            </p:oleObj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Example</a:t>
            </a:r>
          </a:p>
        </p:txBody>
      </p:sp>
      <p:graphicFrame>
        <p:nvGraphicFramePr>
          <p:cNvPr id="3074" name="Object 6"/>
          <p:cNvGraphicFramePr>
            <a:graphicFrameLocks noChangeAspect="1"/>
          </p:cNvGraphicFramePr>
          <p:nvPr/>
        </p:nvGraphicFramePr>
        <p:xfrm>
          <a:off x="533400" y="3581400"/>
          <a:ext cx="6967538" cy="2620963"/>
        </p:xfrm>
        <a:graphic>
          <a:graphicData uri="http://schemas.openxmlformats.org/presentationml/2006/ole">
            <p:oleObj spid="_x0000_s3074" name="Equation" r:id="rId3" imgW="2628720" imgH="990360" progId="Equation.3">
              <p:embed/>
            </p:oleObj>
          </a:graphicData>
        </a:graphic>
      </p:graphicFrame>
      <p:graphicFrame>
        <p:nvGraphicFramePr>
          <p:cNvPr id="3075" name="Object 6"/>
          <p:cNvGraphicFramePr>
            <a:graphicFrameLocks noChangeAspect="1"/>
          </p:cNvGraphicFramePr>
          <p:nvPr/>
        </p:nvGraphicFramePr>
        <p:xfrm>
          <a:off x="533400" y="2819400"/>
          <a:ext cx="5654675" cy="538163"/>
        </p:xfrm>
        <a:graphic>
          <a:graphicData uri="http://schemas.openxmlformats.org/presentationml/2006/ole">
            <p:oleObj spid="_x0000_s3075" name="Equation" r:id="rId4" imgW="2133360" imgH="203040" progId="Equation.3">
              <p:embed/>
            </p:oleObj>
          </a:graphicData>
        </a:graphic>
      </p:graphicFrame>
      <p:graphicFrame>
        <p:nvGraphicFramePr>
          <p:cNvPr id="3076" name="Object 6"/>
          <p:cNvGraphicFramePr>
            <a:graphicFrameLocks noChangeAspect="1"/>
          </p:cNvGraphicFramePr>
          <p:nvPr/>
        </p:nvGraphicFramePr>
        <p:xfrm>
          <a:off x="590550" y="1752600"/>
          <a:ext cx="2457450" cy="538163"/>
        </p:xfrm>
        <a:graphic>
          <a:graphicData uri="http://schemas.openxmlformats.org/presentationml/2006/ole">
            <p:oleObj spid="_x0000_s3076" name="Equation" r:id="rId5" imgW="927000" imgH="203040" progId="Equation.3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CC3300"/>
                </a:solidFill>
              </a:rPr>
              <a:t>Example</a:t>
            </a:r>
          </a:p>
        </p:txBody>
      </p:sp>
      <p:sp>
        <p:nvSpPr>
          <p:cNvPr id="5" name="Rectangle 4"/>
          <p:cNvSpPr/>
          <p:nvPr/>
        </p:nvSpPr>
        <p:spPr>
          <a:xfrm>
            <a:off x="2438400" y="1905000"/>
            <a:ext cx="1524000" cy="27432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rgbClr val="0070C0"/>
                </a:solidFill>
              </a:rPr>
              <a:t>a</a:t>
            </a:r>
          </a:p>
          <a:p>
            <a:pPr algn="ctr"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>
              <a:defRPr/>
            </a:pPr>
            <a:r>
              <a:rPr lang="en-US" dirty="0">
                <a:solidFill>
                  <a:srgbClr val="0070C0"/>
                </a:solidFill>
              </a:rPr>
              <a:t>b</a:t>
            </a:r>
          </a:p>
          <a:p>
            <a:pPr algn="ctr"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>
              <a:defRPr/>
            </a:pPr>
            <a:r>
              <a:rPr lang="en-US" dirty="0">
                <a:solidFill>
                  <a:srgbClr val="0070C0"/>
                </a:solidFill>
              </a:rPr>
              <a:t>c</a:t>
            </a:r>
          </a:p>
          <a:p>
            <a:pPr algn="ctr"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>
              <a:defRPr/>
            </a:pPr>
            <a:r>
              <a:rPr lang="en-US" dirty="0">
                <a:solidFill>
                  <a:srgbClr val="0070C0"/>
                </a:solidFill>
              </a:rPr>
              <a:t>d</a:t>
            </a:r>
          </a:p>
          <a:p>
            <a:pPr algn="ctr"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>
              <a:defRPr/>
            </a:pPr>
            <a:r>
              <a:rPr lang="en-US" b="1" dirty="0">
                <a:solidFill>
                  <a:srgbClr val="0070C0"/>
                </a:solidFill>
                <a:latin typeface="Arial Unicode MS"/>
                <a:ea typeface="Arial Unicode MS"/>
                <a:cs typeface="Arial Unicode MS"/>
              </a:rPr>
              <a:t>⊥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05400" y="1905000"/>
            <a:ext cx="1524000" cy="27432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rgbClr val="0070C0"/>
                </a:solidFill>
              </a:rPr>
              <a:t>a</a:t>
            </a:r>
          </a:p>
          <a:p>
            <a:pPr algn="ctr"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>
              <a:defRPr/>
            </a:pPr>
            <a:r>
              <a:rPr lang="en-US" dirty="0">
                <a:solidFill>
                  <a:srgbClr val="0070C0"/>
                </a:solidFill>
              </a:rPr>
              <a:t>b</a:t>
            </a:r>
          </a:p>
          <a:p>
            <a:pPr algn="ctr"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>
              <a:defRPr/>
            </a:pPr>
            <a:r>
              <a:rPr lang="en-US" dirty="0">
                <a:solidFill>
                  <a:srgbClr val="0070C0"/>
                </a:solidFill>
              </a:rPr>
              <a:t>c</a:t>
            </a:r>
          </a:p>
          <a:p>
            <a:pPr algn="ctr"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>
              <a:defRPr/>
            </a:pPr>
            <a:r>
              <a:rPr lang="en-US" dirty="0">
                <a:solidFill>
                  <a:srgbClr val="0070C0"/>
                </a:solidFill>
              </a:rPr>
              <a:t>d</a:t>
            </a:r>
          </a:p>
          <a:p>
            <a:pPr algn="ctr"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>
              <a:defRPr/>
            </a:pPr>
            <a:r>
              <a:rPr lang="en-US" b="1" dirty="0">
                <a:solidFill>
                  <a:srgbClr val="0070C0"/>
                </a:solidFill>
                <a:latin typeface="Arial Unicode MS"/>
                <a:ea typeface="Arial Unicode MS"/>
                <a:cs typeface="Arial Unicode MS"/>
              </a:rPr>
              <a:t>⊥</a:t>
            </a:r>
            <a:endParaRPr lang="en-US" b="1" dirty="0">
              <a:solidFill>
                <a:srgbClr val="0070C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352800" y="2209800"/>
            <a:ext cx="23622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352800" y="2209800"/>
            <a:ext cx="2438400" cy="5349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352800" y="2817813"/>
            <a:ext cx="2362200" cy="15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352800" y="2817813"/>
            <a:ext cx="2438400" cy="5349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098" name="Object 26"/>
          <p:cNvGraphicFramePr>
            <a:graphicFrameLocks noChangeAspect="1"/>
          </p:cNvGraphicFramePr>
          <p:nvPr/>
        </p:nvGraphicFramePr>
        <p:xfrm>
          <a:off x="4038600" y="4940300"/>
          <a:ext cx="1219200" cy="774700"/>
        </p:xfrm>
        <a:graphic>
          <a:graphicData uri="http://schemas.openxmlformats.org/presentationml/2006/ole">
            <p:oleObj spid="_x0000_s4098" name="Equation" r:id="rId3" imgW="152280" imgH="164880" progId="Equation.3">
              <p:embed/>
            </p:oleObj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CC3300"/>
                </a:solidFill>
              </a:rPr>
              <a:t>Example</a:t>
            </a:r>
          </a:p>
        </p:txBody>
      </p:sp>
      <p:sp>
        <p:nvSpPr>
          <p:cNvPr id="5" name="Rectangle 4"/>
          <p:cNvSpPr/>
          <p:nvPr/>
        </p:nvSpPr>
        <p:spPr>
          <a:xfrm>
            <a:off x="2438400" y="1905000"/>
            <a:ext cx="1524000" cy="27432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rgbClr val="0070C0"/>
                </a:solidFill>
              </a:rPr>
              <a:t>a</a:t>
            </a:r>
          </a:p>
          <a:p>
            <a:pPr algn="ctr"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>
              <a:defRPr/>
            </a:pPr>
            <a:r>
              <a:rPr lang="en-US" dirty="0">
                <a:solidFill>
                  <a:srgbClr val="0070C0"/>
                </a:solidFill>
              </a:rPr>
              <a:t>b</a:t>
            </a:r>
          </a:p>
          <a:p>
            <a:pPr algn="ctr"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>
              <a:defRPr/>
            </a:pPr>
            <a:r>
              <a:rPr lang="en-US" dirty="0">
                <a:solidFill>
                  <a:srgbClr val="0070C0"/>
                </a:solidFill>
              </a:rPr>
              <a:t>c</a:t>
            </a:r>
          </a:p>
          <a:p>
            <a:pPr algn="ctr"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>
              <a:defRPr/>
            </a:pPr>
            <a:r>
              <a:rPr lang="en-US" dirty="0">
                <a:solidFill>
                  <a:srgbClr val="0070C0"/>
                </a:solidFill>
              </a:rPr>
              <a:t>d</a:t>
            </a:r>
          </a:p>
          <a:p>
            <a:pPr algn="ctr"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>
              <a:defRPr/>
            </a:pPr>
            <a:r>
              <a:rPr lang="en-US" b="1" dirty="0">
                <a:solidFill>
                  <a:srgbClr val="0070C0"/>
                </a:solidFill>
                <a:latin typeface="Arial Unicode MS"/>
                <a:ea typeface="Arial Unicode MS"/>
                <a:cs typeface="Arial Unicode MS"/>
              </a:rPr>
              <a:t>⊥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05400" y="1905000"/>
            <a:ext cx="1524000" cy="27432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rgbClr val="0070C0"/>
                </a:solidFill>
              </a:rPr>
              <a:t>a</a:t>
            </a:r>
          </a:p>
          <a:p>
            <a:pPr algn="ctr"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>
              <a:defRPr/>
            </a:pPr>
            <a:r>
              <a:rPr lang="en-US" dirty="0">
                <a:solidFill>
                  <a:srgbClr val="0070C0"/>
                </a:solidFill>
              </a:rPr>
              <a:t>b</a:t>
            </a:r>
          </a:p>
          <a:p>
            <a:pPr algn="ctr"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>
              <a:defRPr/>
            </a:pPr>
            <a:r>
              <a:rPr lang="en-US" dirty="0">
                <a:solidFill>
                  <a:srgbClr val="0070C0"/>
                </a:solidFill>
              </a:rPr>
              <a:t>c</a:t>
            </a:r>
          </a:p>
          <a:p>
            <a:pPr algn="ctr"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>
              <a:defRPr/>
            </a:pPr>
            <a:r>
              <a:rPr lang="en-US" dirty="0">
                <a:solidFill>
                  <a:srgbClr val="0070C0"/>
                </a:solidFill>
              </a:rPr>
              <a:t>d</a:t>
            </a:r>
          </a:p>
          <a:p>
            <a:pPr algn="ctr"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>
              <a:defRPr/>
            </a:pPr>
            <a:r>
              <a:rPr lang="en-US" b="1" dirty="0">
                <a:solidFill>
                  <a:srgbClr val="0070C0"/>
                </a:solidFill>
                <a:latin typeface="Arial Unicode MS"/>
                <a:ea typeface="Arial Unicode MS"/>
                <a:cs typeface="Arial Unicode MS"/>
              </a:rPr>
              <a:t>⊥</a:t>
            </a:r>
            <a:endParaRPr lang="en-US" b="1" dirty="0">
              <a:solidFill>
                <a:srgbClr val="0070C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352800" y="2209800"/>
            <a:ext cx="23622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352800" y="2209800"/>
            <a:ext cx="2438400" cy="5349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352800" y="2817813"/>
            <a:ext cx="2362200" cy="15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352800" y="2817813"/>
            <a:ext cx="2438400" cy="5349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3276600" y="2286000"/>
            <a:ext cx="2438400" cy="9906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3276600" y="2819400"/>
            <a:ext cx="2438400" cy="9906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3276600" y="3352800"/>
            <a:ext cx="2438400" cy="9906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3276600" y="2819400"/>
            <a:ext cx="2438400" cy="4572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3276600" y="3352800"/>
            <a:ext cx="2438400" cy="4572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3276600" y="3886200"/>
            <a:ext cx="2438400" cy="4572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352800" y="3276600"/>
            <a:ext cx="2362200" cy="762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3352800" y="3810000"/>
            <a:ext cx="2362200" cy="762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276600" y="4343400"/>
            <a:ext cx="2362200" cy="762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3276600" y="3276600"/>
            <a:ext cx="2438400" cy="6096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276600" y="3810000"/>
            <a:ext cx="2438400" cy="6096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3276600" y="2819400"/>
            <a:ext cx="2438400" cy="15240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3276600" y="2286000"/>
            <a:ext cx="2438400" cy="15240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3276600" y="2362200"/>
            <a:ext cx="2362200" cy="19812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3276600" y="3276600"/>
            <a:ext cx="2438400" cy="11430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4038600" y="4818063"/>
          <a:ext cx="1219200" cy="1430337"/>
        </p:xfrm>
        <a:graphic>
          <a:graphicData uri="http://schemas.openxmlformats.org/presentationml/2006/ole">
            <p:oleObj spid="_x0000_s5122" name="Equation" r:id="rId3" imgW="152280" imgH="304560" progId="Equation.3">
              <p:embed/>
            </p:oleObj>
          </a:graphicData>
        </a:graphic>
      </p:graphicFrame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Content Placeholder 2"/>
          <p:cNvSpPr>
            <a:spLocks noGrp="1"/>
          </p:cNvSpPr>
          <p:nvPr>
            <p:ph idx="1"/>
          </p:nvPr>
        </p:nvSpPr>
        <p:spPr>
          <a:xfrm>
            <a:off x="457200" y="1951038"/>
            <a:ext cx="8229600" cy="4525962"/>
          </a:xfrm>
        </p:spPr>
        <p:txBody>
          <a:bodyPr/>
          <a:lstStyle/>
          <a:p>
            <a:r>
              <a:rPr lang="en-US" sz="2800" smtClean="0"/>
              <a:t>Having decided upon totalization using </a:t>
            </a:r>
            <a:r>
              <a:rPr lang="en-US" sz="28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⊥, we may derive the conditions for one partial relation to be a correct refinement of another.</a:t>
            </a:r>
          </a:p>
          <a:p>
            <a:r>
              <a:rPr lang="en-US" sz="28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</a:t>
            </a:r>
            <a:r>
              <a:rPr lang="el-GR" sz="2800" i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σ</a:t>
            </a:r>
            <a:r>
              <a:rPr lang="en-US" sz="28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and </a:t>
            </a:r>
            <a:r>
              <a:rPr lang="el-GR" sz="2800" i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ρ</a:t>
            </a:r>
            <a:r>
              <a:rPr lang="en-US" sz="28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are two partial relations of the same type then </a:t>
            </a:r>
            <a:r>
              <a:rPr lang="el-GR" sz="2800" i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σ</a:t>
            </a:r>
            <a:r>
              <a:rPr lang="en-US" sz="28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refines </a:t>
            </a:r>
            <a:r>
              <a:rPr lang="el-GR" sz="2800" i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ρ</a:t>
            </a:r>
            <a:r>
              <a:rPr lang="en-US" sz="28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precisely when     is a subset of     .</a:t>
            </a:r>
          </a:p>
          <a:p>
            <a:r>
              <a:rPr lang="en-US" sz="2800" smtClean="0"/>
              <a:t>This is true if and only if the domain of </a:t>
            </a:r>
            <a:r>
              <a:rPr lang="el-GR" sz="2800" i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σ</a:t>
            </a:r>
            <a:r>
              <a:rPr lang="en-US" sz="28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is at least as big as that of </a:t>
            </a:r>
            <a:r>
              <a:rPr lang="el-GR" sz="2800" i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ρ</a:t>
            </a:r>
            <a:r>
              <a:rPr lang="en-US" sz="2800" smtClean="0"/>
              <a:t> and </a:t>
            </a:r>
            <a:r>
              <a:rPr lang="el-GR" sz="2800" i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σ</a:t>
            </a:r>
            <a:r>
              <a:rPr lang="en-US" sz="28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agrees with </a:t>
            </a:r>
            <a:r>
              <a:rPr lang="el-GR" sz="2800" i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ρ</a:t>
            </a:r>
            <a:r>
              <a:rPr lang="en-US" sz="2800" i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on dom </a:t>
            </a:r>
            <a:r>
              <a:rPr lang="el-GR" sz="2800" i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ρ</a:t>
            </a:r>
            <a:r>
              <a:rPr lang="en-US" sz="2800" i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en-US" sz="28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2800" smtClean="0"/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6629400" y="3703638"/>
          <a:ext cx="455613" cy="685800"/>
        </p:xfrm>
        <a:graphic>
          <a:graphicData uri="http://schemas.openxmlformats.org/presentationml/2006/ole">
            <p:oleObj spid="_x0000_s6146" name="Equation" r:id="rId3" imgW="152280" imgH="279360" progId="Equation.3">
              <p:embed/>
            </p:oleObj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2363788" y="4084638"/>
          <a:ext cx="455612" cy="762000"/>
        </p:xfrm>
        <a:graphic>
          <a:graphicData uri="http://schemas.openxmlformats.org/presentationml/2006/ole">
            <p:oleObj spid="_x0000_s6147" name="Equation" r:id="rId4" imgW="152280" imgH="304560" progId="Equation.3">
              <p:embed/>
            </p:oleObj>
          </a:graphicData>
        </a:graphic>
      </p:graphicFrame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27038"/>
            <a:ext cx="8229600" cy="6397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>
                <a:solidFill>
                  <a:srgbClr val="CC3300"/>
                </a:solidFill>
              </a:rPr>
              <a:t>Refinement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>
                <a:solidFill>
                  <a:srgbClr val="CC3300"/>
                </a:solidFill>
              </a:rPr>
              <a:t>Refinement</a:t>
            </a:r>
          </a:p>
        </p:txBody>
      </p:sp>
      <p:graphicFrame>
        <p:nvGraphicFramePr>
          <p:cNvPr id="7170" name="Object 6"/>
          <p:cNvGraphicFramePr>
            <a:graphicFrameLocks noChangeAspect="1"/>
          </p:cNvGraphicFramePr>
          <p:nvPr/>
        </p:nvGraphicFramePr>
        <p:xfrm>
          <a:off x="1524000" y="1219200"/>
          <a:ext cx="5654675" cy="538163"/>
        </p:xfrm>
        <a:graphic>
          <a:graphicData uri="http://schemas.openxmlformats.org/presentationml/2006/ole">
            <p:oleObj spid="_x0000_s7170" name="Equation" r:id="rId3" imgW="2133360" imgH="203040" progId="Equation.3">
              <p:embed/>
            </p:oleObj>
          </a:graphicData>
        </a:graphic>
      </p:graphicFrame>
      <p:graphicFrame>
        <p:nvGraphicFramePr>
          <p:cNvPr id="7171" name="Object 6"/>
          <p:cNvGraphicFramePr>
            <a:graphicFrameLocks noChangeAspect="1"/>
          </p:cNvGraphicFramePr>
          <p:nvPr/>
        </p:nvGraphicFramePr>
        <p:xfrm>
          <a:off x="1539875" y="1824038"/>
          <a:ext cx="5621338" cy="538162"/>
        </p:xfrm>
        <a:graphic>
          <a:graphicData uri="http://schemas.openxmlformats.org/presentationml/2006/ole">
            <p:oleObj spid="_x0000_s7171" name="Equation" r:id="rId4" imgW="2120760" imgH="203040" progId="Equation.3">
              <p:embed/>
            </p:oleObj>
          </a:graphicData>
        </a:graphic>
      </p:graphicFrame>
      <p:graphicFrame>
        <p:nvGraphicFramePr>
          <p:cNvPr id="7172" name="Object 6"/>
          <p:cNvGraphicFramePr>
            <a:graphicFrameLocks noChangeAspect="1"/>
          </p:cNvGraphicFramePr>
          <p:nvPr/>
        </p:nvGraphicFramePr>
        <p:xfrm>
          <a:off x="1557338" y="2433638"/>
          <a:ext cx="5586412" cy="538162"/>
        </p:xfrm>
        <a:graphic>
          <a:graphicData uri="http://schemas.openxmlformats.org/presentationml/2006/ole">
            <p:oleObj spid="_x0000_s7172" name="Equation" r:id="rId5" imgW="2108160" imgH="203040" progId="Equation.3">
              <p:embed/>
            </p:oleObj>
          </a:graphicData>
        </a:graphic>
      </p:graphicFrame>
      <p:graphicFrame>
        <p:nvGraphicFramePr>
          <p:cNvPr id="7173" name="Object 6"/>
          <p:cNvGraphicFramePr>
            <a:graphicFrameLocks noChangeAspect="1"/>
          </p:cNvGraphicFramePr>
          <p:nvPr/>
        </p:nvGraphicFramePr>
        <p:xfrm>
          <a:off x="1524000" y="3124200"/>
          <a:ext cx="5588000" cy="1344613"/>
        </p:xfrm>
        <a:graphic>
          <a:graphicData uri="http://schemas.openxmlformats.org/presentationml/2006/ole">
            <p:oleObj spid="_x0000_s7173" name="Equation" r:id="rId6" imgW="2108160" imgH="507960" progId="Equation.3">
              <p:embed/>
            </p:oleObj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>
                <a:solidFill>
                  <a:srgbClr val="CC3300"/>
                </a:solidFill>
              </a:rPr>
              <a:t>Refinement</a:t>
            </a:r>
          </a:p>
        </p:txBody>
      </p:sp>
      <p:sp>
        <p:nvSpPr>
          <p:cNvPr id="24584" name="Oval 8"/>
          <p:cNvSpPr>
            <a:spLocks noChangeArrowheads="1"/>
          </p:cNvSpPr>
          <p:nvPr/>
        </p:nvSpPr>
        <p:spPr bwMode="auto">
          <a:xfrm>
            <a:off x="5334000" y="1600200"/>
            <a:ext cx="914400" cy="1752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5" name="Oval 9"/>
          <p:cNvSpPr>
            <a:spLocks noChangeArrowheads="1"/>
          </p:cNvSpPr>
          <p:nvPr/>
        </p:nvSpPr>
        <p:spPr bwMode="auto">
          <a:xfrm>
            <a:off x="7620000" y="1600200"/>
            <a:ext cx="914400" cy="1752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6" name="Oval 10"/>
          <p:cNvSpPr>
            <a:spLocks noChangeArrowheads="1"/>
          </p:cNvSpPr>
          <p:nvPr/>
        </p:nvSpPr>
        <p:spPr bwMode="auto">
          <a:xfrm>
            <a:off x="5715000" y="2209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7" name="Oval 11"/>
          <p:cNvSpPr>
            <a:spLocks noChangeArrowheads="1"/>
          </p:cNvSpPr>
          <p:nvPr/>
        </p:nvSpPr>
        <p:spPr bwMode="auto">
          <a:xfrm>
            <a:off x="8001000" y="2057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8" name="Oval 12"/>
          <p:cNvSpPr>
            <a:spLocks noChangeArrowheads="1"/>
          </p:cNvSpPr>
          <p:nvPr/>
        </p:nvSpPr>
        <p:spPr bwMode="auto">
          <a:xfrm>
            <a:off x="8001000" y="2438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9" name="Line 13"/>
          <p:cNvSpPr>
            <a:spLocks noChangeShapeType="1"/>
          </p:cNvSpPr>
          <p:nvPr/>
        </p:nvSpPr>
        <p:spPr bwMode="auto">
          <a:xfrm flipV="1">
            <a:off x="5791200" y="2057400"/>
            <a:ext cx="2133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590" name="Line 14"/>
          <p:cNvSpPr>
            <a:spLocks noChangeShapeType="1"/>
          </p:cNvSpPr>
          <p:nvPr/>
        </p:nvSpPr>
        <p:spPr bwMode="auto">
          <a:xfrm>
            <a:off x="5791200" y="2286000"/>
            <a:ext cx="2133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597" name="Oval 21"/>
          <p:cNvSpPr>
            <a:spLocks noChangeArrowheads="1"/>
          </p:cNvSpPr>
          <p:nvPr/>
        </p:nvSpPr>
        <p:spPr bwMode="auto">
          <a:xfrm>
            <a:off x="8001000" y="2743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8" name="Oval 22"/>
          <p:cNvSpPr>
            <a:spLocks noChangeArrowheads="1"/>
          </p:cNvSpPr>
          <p:nvPr/>
        </p:nvSpPr>
        <p:spPr bwMode="auto">
          <a:xfrm>
            <a:off x="5715000" y="2590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9" name="Line 23"/>
          <p:cNvSpPr>
            <a:spLocks noChangeShapeType="1"/>
          </p:cNvSpPr>
          <p:nvPr/>
        </p:nvSpPr>
        <p:spPr bwMode="auto">
          <a:xfrm flipV="1">
            <a:off x="5791200" y="2438400"/>
            <a:ext cx="2133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600" name="Line 24"/>
          <p:cNvSpPr>
            <a:spLocks noChangeShapeType="1"/>
          </p:cNvSpPr>
          <p:nvPr/>
        </p:nvSpPr>
        <p:spPr bwMode="auto">
          <a:xfrm>
            <a:off x="5791200" y="2667000"/>
            <a:ext cx="2133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601" name="Oval 25"/>
          <p:cNvSpPr>
            <a:spLocks noChangeArrowheads="1"/>
          </p:cNvSpPr>
          <p:nvPr/>
        </p:nvSpPr>
        <p:spPr bwMode="auto">
          <a:xfrm>
            <a:off x="5334000" y="4267200"/>
            <a:ext cx="914400" cy="1752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2" name="Oval 26"/>
          <p:cNvSpPr>
            <a:spLocks noChangeArrowheads="1"/>
          </p:cNvSpPr>
          <p:nvPr/>
        </p:nvSpPr>
        <p:spPr bwMode="auto">
          <a:xfrm>
            <a:off x="7620000" y="4267200"/>
            <a:ext cx="914400" cy="1752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3" name="Oval 27"/>
          <p:cNvSpPr>
            <a:spLocks noChangeArrowheads="1"/>
          </p:cNvSpPr>
          <p:nvPr/>
        </p:nvSpPr>
        <p:spPr bwMode="auto">
          <a:xfrm>
            <a:off x="5715000" y="4876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4" name="Oval 28"/>
          <p:cNvSpPr>
            <a:spLocks noChangeArrowheads="1"/>
          </p:cNvSpPr>
          <p:nvPr/>
        </p:nvSpPr>
        <p:spPr bwMode="auto">
          <a:xfrm>
            <a:off x="8001000" y="4724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5" name="Oval 29"/>
          <p:cNvSpPr>
            <a:spLocks noChangeArrowheads="1"/>
          </p:cNvSpPr>
          <p:nvPr/>
        </p:nvSpPr>
        <p:spPr bwMode="auto">
          <a:xfrm>
            <a:off x="8001000" y="5105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6" name="Line 30"/>
          <p:cNvSpPr>
            <a:spLocks noChangeShapeType="1"/>
          </p:cNvSpPr>
          <p:nvPr/>
        </p:nvSpPr>
        <p:spPr bwMode="auto">
          <a:xfrm flipV="1">
            <a:off x="5791200" y="4724400"/>
            <a:ext cx="2133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608" name="Oval 32"/>
          <p:cNvSpPr>
            <a:spLocks noChangeArrowheads="1"/>
          </p:cNvSpPr>
          <p:nvPr/>
        </p:nvSpPr>
        <p:spPr bwMode="auto">
          <a:xfrm>
            <a:off x="8001000" y="5410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9" name="Oval 33"/>
          <p:cNvSpPr>
            <a:spLocks noChangeArrowheads="1"/>
          </p:cNvSpPr>
          <p:nvPr/>
        </p:nvSpPr>
        <p:spPr bwMode="auto">
          <a:xfrm>
            <a:off x="5715000" y="5257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2" name="Oval 36"/>
          <p:cNvSpPr>
            <a:spLocks noChangeArrowheads="1"/>
          </p:cNvSpPr>
          <p:nvPr/>
        </p:nvSpPr>
        <p:spPr bwMode="auto">
          <a:xfrm>
            <a:off x="5715000" y="5562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3" name="Line 37"/>
          <p:cNvSpPr>
            <a:spLocks noChangeShapeType="1"/>
          </p:cNvSpPr>
          <p:nvPr/>
        </p:nvSpPr>
        <p:spPr bwMode="auto">
          <a:xfrm flipV="1">
            <a:off x="5791200" y="5410200"/>
            <a:ext cx="2133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614" name="Line 38"/>
          <p:cNvSpPr>
            <a:spLocks noChangeShapeType="1"/>
          </p:cNvSpPr>
          <p:nvPr/>
        </p:nvSpPr>
        <p:spPr bwMode="auto">
          <a:xfrm>
            <a:off x="5791200" y="5257800"/>
            <a:ext cx="2133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 flipV="1">
            <a:off x="5791200" y="5105400"/>
            <a:ext cx="2133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22" name="TextBox 30"/>
          <p:cNvSpPr txBox="1">
            <a:spLocks noChangeArrowheads="1"/>
          </p:cNvSpPr>
          <p:nvPr/>
        </p:nvSpPr>
        <p:spPr bwMode="auto">
          <a:xfrm>
            <a:off x="5410200" y="2057400"/>
            <a:ext cx="304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a</a:t>
            </a:r>
          </a:p>
        </p:txBody>
      </p:sp>
      <p:sp>
        <p:nvSpPr>
          <p:cNvPr id="8223" name="TextBox 31"/>
          <p:cNvSpPr txBox="1">
            <a:spLocks noChangeArrowheads="1"/>
          </p:cNvSpPr>
          <p:nvPr/>
        </p:nvSpPr>
        <p:spPr bwMode="auto">
          <a:xfrm>
            <a:off x="5410200" y="2373313"/>
            <a:ext cx="304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b</a:t>
            </a:r>
          </a:p>
        </p:txBody>
      </p:sp>
      <p:sp>
        <p:nvSpPr>
          <p:cNvPr id="8224" name="TextBox 32"/>
          <p:cNvSpPr txBox="1">
            <a:spLocks noChangeArrowheads="1"/>
          </p:cNvSpPr>
          <p:nvPr/>
        </p:nvSpPr>
        <p:spPr bwMode="auto">
          <a:xfrm>
            <a:off x="8077200" y="1905000"/>
            <a:ext cx="304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a</a:t>
            </a:r>
          </a:p>
        </p:txBody>
      </p:sp>
      <p:sp>
        <p:nvSpPr>
          <p:cNvPr id="8225" name="TextBox 33"/>
          <p:cNvSpPr txBox="1">
            <a:spLocks noChangeArrowheads="1"/>
          </p:cNvSpPr>
          <p:nvPr/>
        </p:nvSpPr>
        <p:spPr bwMode="auto">
          <a:xfrm>
            <a:off x="8077200" y="2220913"/>
            <a:ext cx="304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b</a:t>
            </a:r>
          </a:p>
        </p:txBody>
      </p:sp>
      <p:sp>
        <p:nvSpPr>
          <p:cNvPr id="8226" name="TextBox 34"/>
          <p:cNvSpPr txBox="1">
            <a:spLocks noChangeArrowheads="1"/>
          </p:cNvSpPr>
          <p:nvPr/>
        </p:nvSpPr>
        <p:spPr bwMode="auto">
          <a:xfrm>
            <a:off x="8077200" y="2601913"/>
            <a:ext cx="304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</a:t>
            </a:r>
          </a:p>
        </p:txBody>
      </p:sp>
      <p:sp>
        <p:nvSpPr>
          <p:cNvPr id="8227" name="TextBox 35"/>
          <p:cNvSpPr txBox="1">
            <a:spLocks noChangeArrowheads="1"/>
          </p:cNvSpPr>
          <p:nvPr/>
        </p:nvSpPr>
        <p:spPr bwMode="auto">
          <a:xfrm>
            <a:off x="8077200" y="4572000"/>
            <a:ext cx="304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a</a:t>
            </a:r>
          </a:p>
        </p:txBody>
      </p:sp>
      <p:sp>
        <p:nvSpPr>
          <p:cNvPr id="8228" name="TextBox 36"/>
          <p:cNvSpPr txBox="1">
            <a:spLocks noChangeArrowheads="1"/>
          </p:cNvSpPr>
          <p:nvPr/>
        </p:nvSpPr>
        <p:spPr bwMode="auto">
          <a:xfrm>
            <a:off x="8077200" y="4887913"/>
            <a:ext cx="304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b</a:t>
            </a:r>
          </a:p>
        </p:txBody>
      </p:sp>
      <p:sp>
        <p:nvSpPr>
          <p:cNvPr id="8229" name="TextBox 37"/>
          <p:cNvSpPr txBox="1">
            <a:spLocks noChangeArrowheads="1"/>
          </p:cNvSpPr>
          <p:nvPr/>
        </p:nvSpPr>
        <p:spPr bwMode="auto">
          <a:xfrm>
            <a:off x="8077200" y="5268913"/>
            <a:ext cx="304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</a:t>
            </a:r>
          </a:p>
        </p:txBody>
      </p:sp>
      <p:sp>
        <p:nvSpPr>
          <p:cNvPr id="8230" name="TextBox 38"/>
          <p:cNvSpPr txBox="1">
            <a:spLocks noChangeArrowheads="1"/>
          </p:cNvSpPr>
          <p:nvPr/>
        </p:nvSpPr>
        <p:spPr bwMode="auto">
          <a:xfrm>
            <a:off x="5410200" y="4724400"/>
            <a:ext cx="304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a</a:t>
            </a:r>
          </a:p>
        </p:txBody>
      </p:sp>
      <p:sp>
        <p:nvSpPr>
          <p:cNvPr id="8231" name="TextBox 39"/>
          <p:cNvSpPr txBox="1">
            <a:spLocks noChangeArrowheads="1"/>
          </p:cNvSpPr>
          <p:nvPr/>
        </p:nvSpPr>
        <p:spPr bwMode="auto">
          <a:xfrm>
            <a:off x="5410200" y="5040313"/>
            <a:ext cx="304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b</a:t>
            </a:r>
          </a:p>
        </p:txBody>
      </p:sp>
      <p:sp>
        <p:nvSpPr>
          <p:cNvPr id="8232" name="TextBox 40"/>
          <p:cNvSpPr txBox="1">
            <a:spLocks noChangeArrowheads="1"/>
          </p:cNvSpPr>
          <p:nvPr/>
        </p:nvSpPr>
        <p:spPr bwMode="auto">
          <a:xfrm>
            <a:off x="5410200" y="5421313"/>
            <a:ext cx="304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</a:t>
            </a:r>
          </a:p>
        </p:txBody>
      </p:sp>
      <p:sp>
        <p:nvSpPr>
          <p:cNvPr id="42" name="Text Box 39"/>
          <p:cNvSpPr txBox="1">
            <a:spLocks noChangeArrowheads="1"/>
          </p:cNvSpPr>
          <p:nvPr/>
        </p:nvSpPr>
        <p:spPr bwMode="auto">
          <a:xfrm>
            <a:off x="228600" y="4854575"/>
            <a:ext cx="44196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Provided some additional information by extending the domain and removed some non-determinism </a:t>
            </a:r>
          </a:p>
        </p:txBody>
      </p:sp>
      <p:graphicFrame>
        <p:nvGraphicFramePr>
          <p:cNvPr id="8194" name="Object 6"/>
          <p:cNvGraphicFramePr>
            <a:graphicFrameLocks noChangeAspect="1"/>
          </p:cNvGraphicFramePr>
          <p:nvPr/>
        </p:nvGraphicFramePr>
        <p:xfrm>
          <a:off x="304800" y="1600200"/>
          <a:ext cx="4625975" cy="366713"/>
        </p:xfrm>
        <a:graphic>
          <a:graphicData uri="http://schemas.openxmlformats.org/presentationml/2006/ole">
            <p:oleObj spid="_x0000_s8194" name="Equation" r:id="rId3" imgW="2133360" imgH="203040" progId="Equation.3">
              <p:embed/>
            </p:oleObj>
          </a:graphicData>
        </a:graphic>
      </p:graphicFrame>
      <p:graphicFrame>
        <p:nvGraphicFramePr>
          <p:cNvPr id="8195" name="Object 6"/>
          <p:cNvGraphicFramePr>
            <a:graphicFrameLocks noChangeAspect="1"/>
          </p:cNvGraphicFramePr>
          <p:nvPr/>
        </p:nvGraphicFramePr>
        <p:xfrm>
          <a:off x="320675" y="2205038"/>
          <a:ext cx="4598988" cy="366712"/>
        </p:xfrm>
        <a:graphic>
          <a:graphicData uri="http://schemas.openxmlformats.org/presentationml/2006/ole">
            <p:oleObj spid="_x0000_s8195" name="Equation" r:id="rId4" imgW="2120760" imgH="203040" progId="Equation.3">
              <p:embed/>
            </p:oleObj>
          </a:graphicData>
        </a:graphic>
      </p:graphicFrame>
      <p:graphicFrame>
        <p:nvGraphicFramePr>
          <p:cNvPr id="8196" name="Object 6"/>
          <p:cNvGraphicFramePr>
            <a:graphicFrameLocks noChangeAspect="1"/>
          </p:cNvGraphicFramePr>
          <p:nvPr/>
        </p:nvGraphicFramePr>
        <p:xfrm>
          <a:off x="338138" y="2814638"/>
          <a:ext cx="4570412" cy="366712"/>
        </p:xfrm>
        <a:graphic>
          <a:graphicData uri="http://schemas.openxmlformats.org/presentationml/2006/ole">
            <p:oleObj spid="_x0000_s8196" name="Equation" r:id="rId5" imgW="2108160" imgH="203040" progId="Equation.3">
              <p:embed/>
            </p:oleObj>
          </a:graphicData>
        </a:graphic>
      </p:graphicFrame>
      <p:graphicFrame>
        <p:nvGraphicFramePr>
          <p:cNvPr id="8197" name="Object 6"/>
          <p:cNvGraphicFramePr>
            <a:graphicFrameLocks noChangeAspect="1"/>
          </p:cNvGraphicFramePr>
          <p:nvPr/>
        </p:nvGraphicFramePr>
        <p:xfrm>
          <a:off x="304800" y="3505200"/>
          <a:ext cx="4572000" cy="914400"/>
        </p:xfrm>
        <a:graphic>
          <a:graphicData uri="http://schemas.openxmlformats.org/presentationml/2006/ole">
            <p:oleObj spid="_x0000_s8197" name="Equation" r:id="rId6" imgW="2108160" imgH="507960" progId="Equation.3">
              <p:embed/>
            </p:oleObj>
          </a:graphicData>
        </a:graphic>
      </p:graphicFrame>
      <p:sp>
        <p:nvSpPr>
          <p:cNvPr id="8234" name="TextBox 46"/>
          <p:cNvSpPr txBox="1">
            <a:spLocks noChangeArrowheads="1"/>
          </p:cNvSpPr>
          <p:nvPr/>
        </p:nvSpPr>
        <p:spPr bwMode="auto">
          <a:xfrm>
            <a:off x="6705600" y="3276600"/>
            <a:ext cx="381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2000" b="1" i="1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ρ</a:t>
            </a:r>
            <a:endParaRPr lang="en-US" sz="2000" b="1" i="1">
              <a:solidFill>
                <a:srgbClr val="FF0000"/>
              </a:solidFill>
            </a:endParaRPr>
          </a:p>
        </p:txBody>
      </p:sp>
      <p:sp>
        <p:nvSpPr>
          <p:cNvPr id="8235" name="TextBox 47"/>
          <p:cNvSpPr txBox="1">
            <a:spLocks noChangeArrowheads="1"/>
          </p:cNvSpPr>
          <p:nvPr/>
        </p:nvSpPr>
        <p:spPr bwMode="auto">
          <a:xfrm>
            <a:off x="6705600" y="5695950"/>
            <a:ext cx="381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2000" b="1" i="1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σ</a:t>
            </a:r>
            <a:endParaRPr lang="en-US" sz="2000" b="1" i="1">
              <a:solidFill>
                <a:srgbClr val="FF0000"/>
              </a:solidFill>
            </a:endParaRPr>
          </a:p>
        </p:txBody>
      </p:sp>
      <p:sp>
        <p:nvSpPr>
          <p:cNvPr id="44" name="Slide Number Placeholder 4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4" grpId="0" animBg="1"/>
      <p:bldP spid="24585" grpId="0" animBg="1"/>
      <p:bldP spid="24586" grpId="0" animBg="1"/>
      <p:bldP spid="24587" grpId="0" animBg="1"/>
      <p:bldP spid="24588" grpId="0" animBg="1"/>
      <p:bldP spid="24589" grpId="0" animBg="1"/>
      <p:bldP spid="24590" grpId="0" animBg="1"/>
      <p:bldP spid="24597" grpId="0" animBg="1"/>
      <p:bldP spid="24598" grpId="0" animBg="1"/>
      <p:bldP spid="24599" grpId="0" animBg="1"/>
      <p:bldP spid="24600" grpId="0" animBg="1"/>
      <p:bldP spid="24601" grpId="0" animBg="1"/>
      <p:bldP spid="24602" grpId="0" animBg="1"/>
      <p:bldP spid="24603" grpId="0" animBg="1"/>
      <p:bldP spid="24604" grpId="0" animBg="1"/>
      <p:bldP spid="24605" grpId="0" animBg="1"/>
      <p:bldP spid="24606" grpId="0" animBg="1"/>
      <p:bldP spid="24608" grpId="0" animBg="1"/>
      <p:bldP spid="24609" grpId="0" animBg="1"/>
      <p:bldP spid="24612" grpId="0" animBg="1"/>
      <p:bldP spid="24613" grpId="0" animBg="1"/>
      <p:bldP spid="24614" grpId="0" animBg="1"/>
      <p:bldP spid="30" grpId="0" animBg="1"/>
      <p:bldP spid="4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6"/>
          <p:cNvGraphicFramePr>
            <a:graphicFrameLocks noChangeAspect="1"/>
          </p:cNvGraphicFramePr>
          <p:nvPr/>
        </p:nvGraphicFramePr>
        <p:xfrm>
          <a:off x="1660525" y="2438400"/>
          <a:ext cx="5654675" cy="538163"/>
        </p:xfrm>
        <a:graphic>
          <a:graphicData uri="http://schemas.openxmlformats.org/presentationml/2006/ole">
            <p:oleObj spid="_x0000_s9218" name="Equation" r:id="rId3" imgW="2133360" imgH="203040" progId="Equation.3">
              <p:embed/>
            </p:oleObj>
          </a:graphicData>
        </a:graphic>
      </p:graphicFrame>
      <p:graphicFrame>
        <p:nvGraphicFramePr>
          <p:cNvPr id="9219" name="Object 6"/>
          <p:cNvGraphicFramePr>
            <a:graphicFrameLocks noChangeAspect="1"/>
          </p:cNvGraphicFramePr>
          <p:nvPr/>
        </p:nvGraphicFramePr>
        <p:xfrm>
          <a:off x="1681163" y="3048000"/>
          <a:ext cx="3332162" cy="538163"/>
        </p:xfrm>
        <a:graphic>
          <a:graphicData uri="http://schemas.openxmlformats.org/presentationml/2006/ole">
            <p:oleObj spid="_x0000_s9219" name="Equation" r:id="rId4" imgW="1257120" imgH="203040" progId="Equation.3">
              <p:embed/>
            </p:oleObj>
          </a:graphicData>
        </a:graphic>
      </p:graphicFrame>
      <p:graphicFrame>
        <p:nvGraphicFramePr>
          <p:cNvPr id="9220" name="Object 6"/>
          <p:cNvGraphicFramePr>
            <a:graphicFrameLocks noChangeAspect="1"/>
          </p:cNvGraphicFramePr>
          <p:nvPr/>
        </p:nvGraphicFramePr>
        <p:xfrm>
          <a:off x="1660525" y="3657600"/>
          <a:ext cx="5216525" cy="538163"/>
        </p:xfrm>
        <a:graphic>
          <a:graphicData uri="http://schemas.openxmlformats.org/presentationml/2006/ole">
            <p:oleObj spid="_x0000_s9220" name="Equation" r:id="rId5" imgW="1968480" imgH="203040" progId="Equation.3">
              <p:embed/>
            </p:oleObj>
          </a:graphicData>
        </a:graphic>
      </p:graphicFrame>
      <p:sp>
        <p:nvSpPr>
          <p:cNvPr id="922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9438"/>
            <a:ext cx="8229600" cy="6397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>
                <a:solidFill>
                  <a:srgbClr val="CC3300"/>
                </a:solidFill>
              </a:rPr>
              <a:t>Not a Refinement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6"/>
          <p:cNvGraphicFramePr>
            <a:graphicFrameLocks noChangeAspect="1"/>
          </p:cNvGraphicFramePr>
          <p:nvPr/>
        </p:nvGraphicFramePr>
        <p:xfrm>
          <a:off x="1193800" y="2057400"/>
          <a:ext cx="6731000" cy="2619375"/>
        </p:xfrm>
        <a:graphic>
          <a:graphicData uri="http://schemas.openxmlformats.org/presentationml/2006/ole">
            <p:oleObj spid="_x0000_s10242" name="Equation" r:id="rId3" imgW="2539800" imgH="990360" progId="Equation.3">
              <p:embed/>
            </p:oleObj>
          </a:graphicData>
        </a:graphic>
      </p:graphicFrame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9438"/>
            <a:ext cx="8229600" cy="6397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>
                <a:solidFill>
                  <a:srgbClr val="CC3300"/>
                </a:solidFill>
              </a:rPr>
              <a:t>Using Totalization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>
                <a:solidFill>
                  <a:srgbClr val="CC3300"/>
                </a:solidFill>
              </a:rPr>
              <a:t>Refinement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381000" y="1066800"/>
            <a:ext cx="67056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086600" y="1143000"/>
            <a:ext cx="16002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271" name="Content Placeholder 2"/>
          <p:cNvSpPr>
            <a:spLocks noGrp="1"/>
          </p:cNvSpPr>
          <p:nvPr>
            <p:ph idx="1"/>
          </p:nvPr>
        </p:nvSpPr>
        <p:spPr>
          <a:xfrm>
            <a:off x="381000" y="1981200"/>
            <a:ext cx="8229600" cy="1752600"/>
          </a:xfrm>
        </p:spPr>
        <p:txBody>
          <a:bodyPr/>
          <a:lstStyle/>
          <a:p>
            <a:r>
              <a:rPr lang="en-US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If </a:t>
            </a:r>
            <a:r>
              <a:rPr lang="el-GR" i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σ</a:t>
            </a:r>
            <a:r>
              <a:rPr lang="en-US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and </a:t>
            </a:r>
            <a:r>
              <a:rPr lang="el-GR" i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ρ</a:t>
            </a:r>
            <a:r>
              <a:rPr lang="en-US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are two partial relations of the same type then </a:t>
            </a:r>
            <a:r>
              <a:rPr lang="el-GR" i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σ</a:t>
            </a:r>
            <a:r>
              <a:rPr lang="en-US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refines </a:t>
            </a:r>
            <a:r>
              <a:rPr lang="el-GR" i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ρ</a:t>
            </a:r>
            <a:r>
              <a:rPr lang="en-US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precisely when     is a subset of     .</a:t>
            </a:r>
            <a:r>
              <a:rPr lang="en-US" smtClean="0"/>
              <a:t> </a:t>
            </a:r>
          </a:p>
        </p:txBody>
      </p:sp>
      <p:graphicFrame>
        <p:nvGraphicFramePr>
          <p:cNvPr id="11266" name="Object 8"/>
          <p:cNvGraphicFramePr>
            <a:graphicFrameLocks noChangeAspect="1"/>
          </p:cNvGraphicFramePr>
          <p:nvPr/>
        </p:nvGraphicFramePr>
        <p:xfrm>
          <a:off x="8459788" y="2468563"/>
          <a:ext cx="455612" cy="685800"/>
        </p:xfrm>
        <a:graphic>
          <a:graphicData uri="http://schemas.openxmlformats.org/presentationml/2006/ole">
            <p:oleObj spid="_x0000_s11266" name="Equation" r:id="rId3" imgW="152280" imgH="279360" progId="Equation.3">
              <p:embed/>
            </p:oleObj>
          </a:graphicData>
        </a:graphic>
      </p:graphicFrame>
      <p:graphicFrame>
        <p:nvGraphicFramePr>
          <p:cNvPr id="11267" name="Object 9"/>
          <p:cNvGraphicFramePr>
            <a:graphicFrameLocks noChangeAspect="1"/>
          </p:cNvGraphicFramePr>
          <p:nvPr/>
        </p:nvGraphicFramePr>
        <p:xfrm>
          <a:off x="3352800" y="2849563"/>
          <a:ext cx="455613" cy="762000"/>
        </p:xfrm>
        <a:graphic>
          <a:graphicData uri="http://schemas.openxmlformats.org/presentationml/2006/ole">
            <p:oleObj spid="_x0000_s11267" name="Equation" r:id="rId4" imgW="152280" imgH="304560" progId="Equation.3">
              <p:embed/>
            </p:oleObj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Example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We may corrupt a bit – an element of set {0, 1} – by changing its value.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810000"/>
            <a:ext cx="2103438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3429000"/>
            <a:ext cx="1743075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2"/>
          <p:cNvSpPr>
            <a:spLocks noGrp="1"/>
          </p:cNvSpPr>
          <p:nvPr>
            <p:ph idx="1"/>
          </p:nvPr>
        </p:nvSpPr>
        <p:spPr>
          <a:xfrm>
            <a:off x="457200" y="503238"/>
            <a:ext cx="8229600" cy="4525962"/>
          </a:xfrm>
        </p:spPr>
        <p:txBody>
          <a:bodyPr/>
          <a:lstStyle/>
          <a:p>
            <a:r>
              <a:rPr lang="en-US" smtClean="0"/>
              <a:t>The relation </a:t>
            </a:r>
            <a:r>
              <a:rPr lang="en-US" i="1" smtClean="0">
                <a:solidFill>
                  <a:srgbClr val="FF0000"/>
                </a:solidFill>
              </a:rPr>
              <a:t>corruptsto</a:t>
            </a:r>
            <a:r>
              <a:rPr lang="en-US" smtClean="0"/>
              <a:t> associates two sequences of bits if the second is no longer than the first, and no two adjacent bits have been corrupted.</a:t>
            </a:r>
          </a:p>
        </p:txBody>
      </p:sp>
      <p:sp>
        <p:nvSpPr>
          <p:cNvPr id="14339" name="TextBox 4"/>
          <p:cNvSpPr txBox="1">
            <a:spLocks noChangeArrowheads="1"/>
          </p:cNvSpPr>
          <p:nvPr/>
        </p:nvSpPr>
        <p:spPr bwMode="auto">
          <a:xfrm>
            <a:off x="990600" y="2819400"/>
            <a:ext cx="6248400" cy="1754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_corruptsto_ : seq Bit </a:t>
            </a:r>
            <a:r>
              <a:rPr lang="en-US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↔ seq Bit</a:t>
            </a:r>
          </a:p>
          <a:p>
            <a:endParaRPr lang="en-US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en-US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∀ bs, bs’ : seq Bit ∙</a:t>
            </a:r>
          </a:p>
          <a:p>
            <a:r>
              <a:rPr lang="en-US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bs corruptsto bs’ ⇔</a:t>
            </a:r>
          </a:p>
          <a:p>
            <a:r>
              <a:rPr lang="en-US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#bs’ ≤ #bs ∧ ∀ i : 1 .. #bs’ – 1 ∙</a:t>
            </a:r>
          </a:p>
          <a:p>
            <a:r>
              <a:rPr lang="en-US"/>
              <a:t>		bs i </a:t>
            </a:r>
            <a:r>
              <a:rPr lang="en-US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≠ bs’ i ⇒ bs(i + 1) = bs’(i + 1)</a:t>
            </a:r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990600" y="3276600"/>
            <a:ext cx="6248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1" name="TextBox 7"/>
          <p:cNvSpPr txBox="1">
            <a:spLocks noChangeArrowheads="1"/>
          </p:cNvSpPr>
          <p:nvPr/>
        </p:nvSpPr>
        <p:spPr bwMode="auto">
          <a:xfrm>
            <a:off x="990600" y="5105400"/>
            <a:ext cx="6248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For example,</a:t>
            </a:r>
          </a:p>
          <a:p>
            <a:r>
              <a:rPr lang="en-US"/>
              <a:t>	&lt;1, 0, 0, 0, 1, 1&gt; corruptsto &lt;1, 0, 1, 0, 0, 1&gt;</a:t>
            </a:r>
          </a:p>
          <a:p>
            <a:endParaRPr lang="en-US"/>
          </a:p>
          <a:p>
            <a:r>
              <a:rPr lang="en-US"/>
              <a:t>	&lt;1, 1, 0, 1, 1, 1, 0, 0&gt; corruptsto &lt;0, 1, 0, 0, 1&gt;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457200" y="503238"/>
            <a:ext cx="8229600" cy="4525962"/>
          </a:xfrm>
        </p:spPr>
        <p:txBody>
          <a:bodyPr/>
          <a:lstStyle/>
          <a:p>
            <a:r>
              <a:rPr lang="en-US" smtClean="0"/>
              <a:t>The relation </a:t>
            </a:r>
            <a:r>
              <a:rPr lang="en-US" i="1" smtClean="0">
                <a:solidFill>
                  <a:srgbClr val="FF0000"/>
                </a:solidFill>
              </a:rPr>
              <a:t>changesto</a:t>
            </a:r>
            <a:r>
              <a:rPr lang="en-US" smtClean="0"/>
              <a:t> associates two sequences of bits if the second is no longer than the first, and every bit with an odd index has been corrupted. </a:t>
            </a:r>
          </a:p>
        </p:txBody>
      </p:sp>
      <p:sp>
        <p:nvSpPr>
          <p:cNvPr id="15363" name="TextBox 4"/>
          <p:cNvSpPr txBox="1">
            <a:spLocks noChangeArrowheads="1"/>
          </p:cNvSpPr>
          <p:nvPr/>
        </p:nvSpPr>
        <p:spPr bwMode="auto">
          <a:xfrm>
            <a:off x="990600" y="2819400"/>
            <a:ext cx="6248400" cy="20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_changesto_ : seq Bit </a:t>
            </a:r>
            <a:r>
              <a:rPr lang="en-US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↔ seq Bit</a:t>
            </a:r>
          </a:p>
          <a:p>
            <a:endParaRPr lang="en-US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en-US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∀ bs, bs’ : seq Bit ∙</a:t>
            </a:r>
          </a:p>
          <a:p>
            <a:r>
              <a:rPr lang="en-US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bs changesto bs’ ⇔</a:t>
            </a:r>
          </a:p>
          <a:p>
            <a:r>
              <a:rPr lang="en-US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#bs’ ≤ #bs ∧ ∀ i : 1 .. (#bs’ – 1) ∙</a:t>
            </a:r>
          </a:p>
          <a:p>
            <a:r>
              <a:rPr lang="en-US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i ∈ {n : </a:t>
            </a:r>
            <a:r>
              <a:rPr lang="en-US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N</a:t>
            </a:r>
            <a:r>
              <a:rPr lang="en-US" baseline="-25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en-US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∙ 2 * n} ⇒ bs i = bs’ i ∧</a:t>
            </a:r>
          </a:p>
          <a:p>
            <a:r>
              <a:rPr lang="en-US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i ∈ {n : </a:t>
            </a:r>
            <a:r>
              <a:rPr lang="en-US">
                <a:latin typeface="Castellar" pitchFamily="18" charset="0"/>
                <a:ea typeface="Arial Unicode MS" pitchFamily="34" charset="-128"/>
                <a:cs typeface="Arial Unicode MS" pitchFamily="34" charset="-128"/>
              </a:rPr>
              <a:t>N</a:t>
            </a:r>
            <a:r>
              <a:rPr lang="en-US" baseline="-25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en-US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∙ 2 * n + 1} ⇒ bs i ≠ bs’ i</a:t>
            </a:r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990600" y="3276600"/>
            <a:ext cx="6248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5" name="TextBox 7"/>
          <p:cNvSpPr txBox="1">
            <a:spLocks noChangeArrowheads="1"/>
          </p:cNvSpPr>
          <p:nvPr/>
        </p:nvSpPr>
        <p:spPr bwMode="auto">
          <a:xfrm>
            <a:off x="990600" y="5105400"/>
            <a:ext cx="6248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For example,</a:t>
            </a:r>
          </a:p>
          <a:p>
            <a:r>
              <a:rPr lang="en-US"/>
              <a:t>	&lt;1, 1, 0, 1, 1, 1, 0, 0&gt; changesto &lt;0, 1, 1, 1, 0&gt;</a:t>
            </a:r>
          </a:p>
          <a:p>
            <a:endParaRPr lang="en-US"/>
          </a:p>
          <a:p>
            <a:r>
              <a:rPr lang="en-US"/>
              <a:t>	&lt;1, 0, 0, 0, 1, 1&gt; changesto &lt;0, 0, 1, 0, 0, 1&gt;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The second relation is a refinement of the first:</a:t>
            </a:r>
          </a:p>
          <a:p>
            <a:pPr lvl="1"/>
            <a:r>
              <a:rPr lang="en-US" smtClean="0"/>
              <a:t>both are total relations on </a:t>
            </a:r>
            <a:r>
              <a:rPr lang="en-US" i="1" smtClean="0">
                <a:solidFill>
                  <a:srgbClr val="FF0000"/>
                </a:solidFill>
              </a:rPr>
              <a:t>seq Bit</a:t>
            </a:r>
          </a:p>
          <a:p>
            <a:pPr lvl="1"/>
            <a:r>
              <a:rPr lang="en-US" i="1" smtClean="0">
                <a:solidFill>
                  <a:srgbClr val="FF0000"/>
                </a:solidFill>
              </a:rPr>
              <a:t>changesto</a:t>
            </a:r>
            <a:r>
              <a:rPr lang="en-US" smtClean="0"/>
              <a:t> resolves all the non-determinism present in the definition of </a:t>
            </a:r>
            <a:r>
              <a:rPr lang="en-US" i="1" smtClean="0">
                <a:solidFill>
                  <a:srgbClr val="FF0000"/>
                </a:solidFill>
              </a:rPr>
              <a:t>corruptsto</a:t>
            </a:r>
            <a:r>
              <a:rPr lang="en-US" smtClean="0"/>
              <a:t>. </a:t>
            </a:r>
          </a:p>
          <a:p>
            <a:r>
              <a:rPr lang="en-US" smtClean="0"/>
              <a:t>If we are content with the behavior of </a:t>
            </a:r>
            <a:r>
              <a:rPr lang="en-US" i="1" smtClean="0">
                <a:solidFill>
                  <a:srgbClr val="FF0000"/>
                </a:solidFill>
              </a:rPr>
              <a:t>corruptsto</a:t>
            </a:r>
            <a:r>
              <a:rPr lang="en-US" smtClean="0"/>
              <a:t>, then we will be content with </a:t>
            </a:r>
            <a:r>
              <a:rPr lang="en-US" i="1" smtClean="0">
                <a:solidFill>
                  <a:srgbClr val="FF0000"/>
                </a:solidFill>
              </a:rPr>
              <a:t>changesto</a:t>
            </a:r>
            <a:r>
              <a:rPr lang="en-US" i="1" smtClean="0"/>
              <a:t>.</a:t>
            </a:r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9499688</TotalTime>
  <Words>1344</Words>
  <Application>Microsoft Office PowerPoint</Application>
  <PresentationFormat>On-screen Show (4:3)</PresentationFormat>
  <Paragraphs>273</Paragraphs>
  <Slides>32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Origin</vt:lpstr>
      <vt:lpstr>Equation</vt:lpstr>
      <vt:lpstr>Formal Methods in SE</vt:lpstr>
      <vt:lpstr>VDM II</vt:lpstr>
      <vt:lpstr>Defining a type     Partial Operators</vt:lpstr>
      <vt:lpstr>Basic Types</vt:lpstr>
      <vt:lpstr>Type Constructors</vt:lpstr>
      <vt:lpstr>The set type constructor</vt:lpstr>
      <vt:lpstr>The set type constructor</vt:lpstr>
      <vt:lpstr>Defining sets ...</vt:lpstr>
      <vt:lpstr>Defining sets ...</vt:lpstr>
      <vt:lpstr>Defining sets ...</vt:lpstr>
      <vt:lpstr>Defining sets …                 Finiteness</vt:lpstr>
      <vt:lpstr>Operators on Sets</vt:lpstr>
      <vt:lpstr>Operators on Sets</vt:lpstr>
      <vt:lpstr>Operators on Sets</vt:lpstr>
      <vt:lpstr>Operators on Sets</vt:lpstr>
      <vt:lpstr>Operators on Sets      distributed operators</vt:lpstr>
      <vt:lpstr>Operators on Sets          selecting elements</vt:lpstr>
      <vt:lpstr>Totalization</vt:lpstr>
      <vt:lpstr>Slide 19</vt:lpstr>
      <vt:lpstr>Example</vt:lpstr>
      <vt:lpstr>Example</vt:lpstr>
      <vt:lpstr>Example</vt:lpstr>
      <vt:lpstr>Refinement</vt:lpstr>
      <vt:lpstr>Refinement</vt:lpstr>
      <vt:lpstr>Refinement</vt:lpstr>
      <vt:lpstr>Not a Refinement</vt:lpstr>
      <vt:lpstr>Using Totalization</vt:lpstr>
      <vt:lpstr>Refinement</vt:lpstr>
      <vt:lpstr>Example</vt:lpstr>
      <vt:lpstr>Slide 30</vt:lpstr>
      <vt:lpstr>Slide 31</vt:lpstr>
      <vt:lpstr>Slide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Wireless Communication Tutorial Session 2, iCONNECT</dc:title>
  <dc:creator>Ahsan Ali</dc:creator>
  <cp:lastModifiedBy>Administrator</cp:lastModifiedBy>
  <cp:revision>148</cp:revision>
  <dcterms:created xsi:type="dcterms:W3CDTF">2006-08-16T00:00:00Z</dcterms:created>
  <dcterms:modified xsi:type="dcterms:W3CDTF">2014-12-01T08:00:35Z</dcterms:modified>
</cp:coreProperties>
</file>