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A667B1E-27CF-4F93-AF07-1DC0B650EBF6}" type="datetimeFigureOut">
              <a:rPr lang="en-US" smtClean="0"/>
              <a:pPr/>
              <a:t>11/29/2014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5A3BE06-4A95-4B38-893D-9DFEDAF50B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9FB90C-0C0C-472A-972B-41FDBFB8F5CE}" type="slidenum">
              <a:rPr lang="en-GB" smtClean="0"/>
              <a:pPr/>
              <a:t>13</a:t>
            </a:fld>
            <a:endParaRPr lang="en-GB" smtClean="0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4145280" y="0"/>
            <a:ext cx="3169920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10" tIns="50344" rIns="99010" bIns="50344" anchor="b"/>
          <a:lstStyle/>
          <a:p>
            <a:pPr algn="r" defTabSz="996819"/>
            <a:r>
              <a:rPr lang="en-GB" sz="1300" b="1" dirty="0">
                <a:latin typeface="Arial" charset="0"/>
              </a:rPr>
              <a:t>1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1" y="9121140"/>
            <a:ext cx="3168227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5606" name="Rectangle 5"/>
          <p:cNvSpPr>
            <a:spLocks noChangeArrowheads="1"/>
          </p:cNvSpPr>
          <p:nvPr/>
        </p:nvSpPr>
        <p:spPr bwMode="auto">
          <a:xfrm>
            <a:off x="1" y="0"/>
            <a:ext cx="3168227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560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cap="flat"/>
        </p:spPr>
      </p:sp>
      <p:sp>
        <p:nvSpPr>
          <p:cNvPr id="25608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D4FF78-4415-4B60-B056-E2DAE6FE4DAC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4145280" y="0"/>
            <a:ext cx="3169920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10" tIns="50344" rIns="99010" bIns="50344" anchor="b"/>
          <a:lstStyle/>
          <a:p>
            <a:pPr algn="r" defTabSz="996819"/>
            <a:r>
              <a:rPr lang="en-GB" sz="1300" b="1" dirty="0">
                <a:latin typeface="Arial" charset="0"/>
              </a:rPr>
              <a:t>14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" y="9121140"/>
            <a:ext cx="3168227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1" y="0"/>
            <a:ext cx="3168227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663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cap="flat"/>
        </p:spPr>
      </p:sp>
      <p:sp>
        <p:nvSpPr>
          <p:cNvPr id="26632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BC1C4-3107-4009-B1CF-AD0F87FB491B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145280" y="0"/>
            <a:ext cx="3169920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10" tIns="50344" rIns="99010" bIns="50344" anchor="b"/>
          <a:lstStyle/>
          <a:p>
            <a:pPr algn="r" defTabSz="996819"/>
            <a:r>
              <a:rPr lang="en-GB" sz="1300" b="1" dirty="0">
                <a:latin typeface="Arial" charset="0"/>
              </a:rPr>
              <a:t>15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1" y="9121140"/>
            <a:ext cx="3168227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1" y="0"/>
            <a:ext cx="3168227" cy="478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6661" tIns="48331" rIns="96661" bIns="48331" anchor="ctr"/>
          <a:lstStyle/>
          <a:p>
            <a:endParaRPr lang="en-US"/>
          </a:p>
        </p:txBody>
      </p:sp>
      <p:sp>
        <p:nvSpPr>
          <p:cNvPr id="2765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cap="flat"/>
        </p:spPr>
      </p:sp>
      <p:sp>
        <p:nvSpPr>
          <p:cNvPr id="27656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32460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Formal Methods in SE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581400"/>
            <a:ext cx="8062912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Formal Methods in 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5400" y="5105400"/>
            <a:ext cx="31242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Lecture 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dirty="0" smtClean="0"/>
              <a:t>Relations in Z Specification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and Range Restriction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876800"/>
          </a:xfrm>
        </p:spPr>
        <p:txBody>
          <a:bodyPr/>
          <a:lstStyle/>
          <a:p>
            <a:r>
              <a:rPr lang="en-US" dirty="0" smtClean="0"/>
              <a:t>A new relation may be created by restricting the domain or range of a relation to a set</a:t>
            </a:r>
          </a:p>
          <a:p>
            <a:r>
              <a:rPr lang="en-US" dirty="0" smtClean="0"/>
              <a:t>The resulting relation only has pairs where the first (domain restriction) or second (range restriction) element is a member of the restricting set.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657600"/>
            <a:ext cx="701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876800"/>
            <a:ext cx="7010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and Range Restriction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792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981324"/>
            <a:ext cx="78486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and Range Subtraction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Similarly, elements may be subtracted from the domain or range to yield a new relation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                         </a:t>
            </a:r>
            <a:r>
              <a:rPr lang="en-US" sz="5400" dirty="0" smtClean="0"/>
              <a:t>= </a:t>
            </a:r>
            <a:r>
              <a:rPr lang="en-US" sz="5400" dirty="0" smtClean="0">
                <a:latin typeface="Agency FB" pitchFamily="34" charset="0"/>
              </a:rPr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7391400" cy="84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3528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343400"/>
            <a:ext cx="693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5181600"/>
            <a:ext cx="434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Inverse and Relation Image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6858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6934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Contd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478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495800"/>
            <a:ext cx="765938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Composition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310640"/>
            <a:ext cx="8229600" cy="4937760"/>
          </a:xfrm>
        </p:spPr>
        <p:txBody>
          <a:bodyPr/>
          <a:lstStyle/>
          <a:p>
            <a:r>
              <a:rPr lang="en-US" dirty="0" smtClean="0"/>
              <a:t>If the target of one relation matches the source of another, it may be useful to consider their relational composition</a:t>
            </a:r>
          </a:p>
          <a:p>
            <a:r>
              <a:rPr lang="en-US" dirty="0" smtClean="0"/>
              <a:t>The composition of two relations relates objects in the source of the first to objects in the target of the second, provided that some intermediate point exists.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114800"/>
            <a:ext cx="59626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Composition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524000"/>
            <a:ext cx="481012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429000"/>
            <a:ext cx="601027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5410200"/>
            <a:ext cx="32575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 smtClean="0"/>
              <a:t>A project must be located in a city, but any city may have many projects located within it. Many workers can work on a project, and a worker can work on many projects. A worker can have many skills (e.g. preparing material requisitions, checking drawings, etc.), but he/she may only use a given skill on a particular project if that skill is required.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Sets Required</a:t>
            </a:r>
          </a:p>
          <a:p>
            <a:pPr lvl="1"/>
            <a:r>
              <a:rPr lang="en-US" b="1" dirty="0" smtClean="0"/>
              <a:t>Project</a:t>
            </a:r>
            <a:r>
              <a:rPr lang="en-US" dirty="0" smtClean="0"/>
              <a:t> a set of projects</a:t>
            </a:r>
          </a:p>
          <a:p>
            <a:pPr lvl="1"/>
            <a:r>
              <a:rPr lang="en-US" b="1" dirty="0" smtClean="0"/>
              <a:t>City</a:t>
            </a:r>
            <a:r>
              <a:rPr lang="en-US" dirty="0" smtClean="0"/>
              <a:t> a set of cities</a:t>
            </a:r>
          </a:p>
          <a:p>
            <a:pPr lvl="1"/>
            <a:r>
              <a:rPr lang="en-US" b="1" dirty="0" smtClean="0"/>
              <a:t>Worker</a:t>
            </a:r>
            <a:r>
              <a:rPr lang="en-US" dirty="0" smtClean="0"/>
              <a:t> a set of workers</a:t>
            </a:r>
          </a:p>
          <a:p>
            <a:pPr lvl="1"/>
            <a:r>
              <a:rPr lang="en-US" b="1" dirty="0" smtClean="0"/>
              <a:t>Skill</a:t>
            </a:r>
            <a:r>
              <a:rPr lang="en-US" dirty="0" smtClean="0"/>
              <a:t> a set of skills</a:t>
            </a:r>
          </a:p>
          <a:p>
            <a:r>
              <a:rPr lang="en-US" dirty="0" smtClean="0"/>
              <a:t>Building Relations</a:t>
            </a:r>
          </a:p>
          <a:p>
            <a:r>
              <a:rPr lang="en-US" dirty="0" smtClean="0"/>
              <a:t>A project must be located in a city, but any city may have many projects located within it.</a:t>
            </a:r>
          </a:p>
          <a:p>
            <a:endParaRPr lang="en-US" dirty="0" smtClean="0"/>
          </a:p>
          <a:p>
            <a:r>
              <a:rPr lang="en-US" dirty="0" smtClean="0"/>
              <a:t>Many workers can work on a project, and a worker can </a:t>
            </a:r>
            <a:r>
              <a:rPr lang="en-US" dirty="0" err="1" smtClean="0"/>
              <a:t>workon</a:t>
            </a:r>
            <a:r>
              <a:rPr lang="en-US" dirty="0" smtClean="0"/>
              <a:t> many projects.</a:t>
            </a:r>
          </a:p>
          <a:p>
            <a:endParaRPr lang="en-US" dirty="0" smtClean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829175"/>
            <a:ext cx="27432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5943600"/>
            <a:ext cx="3143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Example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A worker can have many skills (e.g. preparing material requisitions, checking drawings, etc.), but he/she may only use a given skill on a particular project if that skill is required.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Model can be visualized as</a:t>
            </a:r>
          </a:p>
          <a:p>
            <a:endParaRPr lang="en-US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895600"/>
            <a:ext cx="35052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62400"/>
            <a:ext cx="26955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685800"/>
            <a:ext cx="8001000" cy="3505200"/>
          </a:xfrm>
          <a:noFill/>
        </p:spPr>
        <p:txBody>
          <a:bodyPr/>
          <a:lstStyle/>
          <a:p>
            <a:pPr eaLnBrk="1" hangingPunct="1"/>
            <a:r>
              <a:rPr lang="en-GB" sz="3600" smtClean="0"/>
              <a:t>VDM</a:t>
            </a:r>
            <a:endParaRPr lang="en-GB" sz="3600" i="1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886200"/>
            <a:ext cx="64008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US" sz="2400" dirty="0" smtClean="0"/>
              <a:t>Formal Methods in SE</a:t>
            </a:r>
            <a:endParaRPr lang="en-GB" sz="2400" b="1" dirty="0" smtClean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GB" sz="2400" b="1" dirty="0" smtClean="0"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GB" sz="2400" b="1" dirty="0" err="1" smtClean="0">
                <a:latin typeface="Arial" charset="0"/>
              </a:rPr>
              <a:t>Qaisar</a:t>
            </a:r>
            <a:r>
              <a:rPr lang="en-GB" sz="2400" b="1" dirty="0" smtClean="0">
                <a:latin typeface="Arial" charset="0"/>
              </a:rPr>
              <a:t> </a:t>
            </a:r>
            <a:r>
              <a:rPr lang="en-GB" sz="2400" b="1" dirty="0" err="1" smtClean="0">
                <a:latin typeface="Arial" charset="0"/>
              </a:rPr>
              <a:t>Javaid</a:t>
            </a:r>
            <a:r>
              <a:rPr lang="en-GB" sz="2400" b="1" dirty="0" smtClean="0">
                <a:latin typeface="Arial" charset="0"/>
              </a:rPr>
              <a:t>, Assistant Professor</a:t>
            </a:r>
            <a:endParaRPr lang="en-GB" sz="2400" b="1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Formal Specification Languages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01B99DCB-87FA-455F-9EDE-3AFD257C2BDE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762000" y="1600200"/>
            <a:ext cx="7543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A </a:t>
            </a:r>
            <a:r>
              <a:rPr lang="en-GB" sz="2000" b="1">
                <a:latin typeface="Arial" charset="0"/>
              </a:rPr>
              <a:t>formal specification language</a:t>
            </a:r>
            <a:r>
              <a:rPr lang="en-GB" sz="2000">
                <a:latin typeface="Arial" charset="0"/>
              </a:rPr>
              <a:t> is a formal language used for expressing models of computing systems. Such languages typically provide support for abstraction and rigour. 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914400" y="3200400"/>
            <a:ext cx="25908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Arial" charset="0"/>
              </a:rPr>
              <a:t>General Purpose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VDM-SL 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Z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RSL</a:t>
            </a:r>
            <a:r>
              <a:rPr lang="en-GB" sz="2000" b="1"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Act One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Clear</a:t>
            </a: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4495800" y="3200400"/>
            <a:ext cx="25908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latin typeface="Arial" charset="0"/>
              </a:rPr>
              <a:t>Special Purpose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CCS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CSP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Real-Time Logic</a:t>
            </a:r>
          </a:p>
          <a:p>
            <a:pPr>
              <a:spcBef>
                <a:spcPct val="50000"/>
              </a:spcBef>
            </a:pPr>
            <a:r>
              <a:rPr lang="en-GB" sz="2000">
                <a:latin typeface="Arial" charset="0"/>
              </a:rPr>
              <a:t>Deontic Logics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/>
              <a:t>Formal Specification Languages: VDM-SL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BE05EDA-3525-40F2-8729-E459B551FCC7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1066800" y="1524000"/>
            <a:ext cx="71628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Vienna Development Method (VDM)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Spec Language is VDM-SL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ISO Standardised: fully formal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Support Tools are available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Good record of industrial use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2000">
                <a:latin typeface="Arial" charset="0"/>
              </a:rPr>
              <a:t> Support for abstraction of data and functionality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5F20A4A1-3AD1-49EB-9A78-F0A7942E112A}" type="slidenum">
              <a:rPr lang="en-GB" smtClean="0"/>
              <a:pPr/>
              <a:t>16</a:t>
            </a:fld>
            <a:endParaRPr lang="en-GB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Basic logical operators</a:t>
            </a:r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762000" y="1295400"/>
            <a:ext cx="7696200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We build more complex logical expressions out of simple ones using logical connectives: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not</a:t>
            </a:r>
            <a:r>
              <a:rPr lang="en-GB" sz="2000"/>
              <a:t>	</a:t>
            </a:r>
            <a:r>
              <a:rPr lang="en-GB">
                <a:latin typeface="Verdana" pitchFamily="34" charset="0"/>
              </a:rPr>
              <a:t>negation</a:t>
            </a: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and</a:t>
            </a:r>
            <a:r>
              <a:rPr lang="en-GB" sz="2000"/>
              <a:t>	</a:t>
            </a:r>
            <a:r>
              <a:rPr lang="en-GB">
                <a:latin typeface="Verdana" pitchFamily="34" charset="0"/>
              </a:rPr>
              <a:t>conjunction</a:t>
            </a: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or</a:t>
            </a:r>
            <a:r>
              <a:rPr lang="en-GB" sz="2000"/>
              <a:t>	</a:t>
            </a:r>
            <a:r>
              <a:rPr lang="en-GB">
                <a:latin typeface="Verdana" pitchFamily="34" charset="0"/>
              </a:rPr>
              <a:t>disjunction</a:t>
            </a: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=&gt;</a:t>
            </a:r>
            <a:r>
              <a:rPr lang="en-GB" sz="2000"/>
              <a:t>	</a:t>
            </a:r>
            <a:r>
              <a:rPr lang="en-GB">
                <a:latin typeface="Verdana" pitchFamily="34" charset="0"/>
              </a:rPr>
              <a:t>implication (if … then …)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&lt;=&gt;</a:t>
            </a:r>
            <a:r>
              <a:rPr lang="en-GB" sz="2000"/>
              <a:t> 	</a:t>
            </a:r>
            <a:r>
              <a:rPr lang="en-GB">
                <a:latin typeface="Verdana" pitchFamily="34" charset="0"/>
              </a:rPr>
              <a:t>biimplication (if and only if)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DF4CBBD4-C304-4DE3-8A50-E0A98DC4B817}" type="slidenum">
              <a:rPr lang="en-GB" smtClean="0"/>
              <a:pPr/>
              <a:t>17</a:t>
            </a:fld>
            <a:endParaRPr lang="en-GB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Basic logical operators				     </a:t>
            </a:r>
            <a:r>
              <a:rPr lang="en-GB" sz="1800" smtClean="0"/>
              <a:t>Negation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762000" y="1219200"/>
            <a:ext cx="7620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Negation allows us to state that the opposite of some logical expression is true, e.g.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i="1">
                <a:latin typeface="Verdana" pitchFamily="34" charset="0"/>
              </a:rPr>
              <a:t>The temperature in the monitor </a:t>
            </a:r>
            <a:r>
              <a:rPr lang="en-GB" sz="2000">
                <a:latin typeface="Courier New" pitchFamily="49" charset="0"/>
              </a:rPr>
              <a:t>mon</a:t>
            </a:r>
            <a:r>
              <a:rPr lang="en-GB" i="1">
                <a:latin typeface="Verdana" pitchFamily="34" charset="0"/>
              </a:rPr>
              <a:t> is not rising:</a:t>
            </a:r>
          </a:p>
          <a:p>
            <a:pPr marL="1143000" lvl="2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not Rising(mon)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867400" y="4343400"/>
            <a:ext cx="2590800" cy="1600200"/>
            <a:chOff x="3696" y="2736"/>
            <a:chExt cx="1632" cy="1008"/>
          </a:xfrm>
        </p:grpSpPr>
        <p:sp>
          <p:nvSpPr>
            <p:cNvPr id="13319" name="Rectangle 4"/>
            <p:cNvSpPr>
              <a:spLocks noChangeArrowheads="1"/>
            </p:cNvSpPr>
            <p:nvPr/>
          </p:nvSpPr>
          <p:spPr bwMode="auto">
            <a:xfrm>
              <a:off x="3792" y="2784"/>
              <a:ext cx="624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3320" name="Rectangle 5"/>
            <p:cNvSpPr>
              <a:spLocks noChangeArrowheads="1"/>
            </p:cNvSpPr>
            <p:nvPr/>
          </p:nvSpPr>
          <p:spPr bwMode="auto">
            <a:xfrm>
              <a:off x="4560" y="2784"/>
              <a:ext cx="624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not 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2000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3321" name="Rectangle 6"/>
            <p:cNvSpPr>
              <a:spLocks noChangeArrowheads="1"/>
            </p:cNvSpPr>
            <p:nvPr/>
          </p:nvSpPr>
          <p:spPr bwMode="auto">
            <a:xfrm>
              <a:off x="3700" y="2740"/>
              <a:ext cx="1624" cy="1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2" name="Line 7"/>
            <p:cNvSpPr>
              <a:spLocks noChangeShapeType="1"/>
            </p:cNvSpPr>
            <p:nvPr/>
          </p:nvSpPr>
          <p:spPr bwMode="auto">
            <a:xfrm>
              <a:off x="4512" y="2736"/>
              <a:ext cx="0" cy="10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Line 8"/>
            <p:cNvSpPr>
              <a:spLocks noChangeShapeType="1"/>
            </p:cNvSpPr>
            <p:nvPr/>
          </p:nvSpPr>
          <p:spPr bwMode="auto">
            <a:xfrm>
              <a:off x="3696" y="3024"/>
              <a:ext cx="16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8" name="Rectangle 10"/>
          <p:cNvSpPr>
            <a:spLocks noChangeArrowheads="1"/>
          </p:cNvSpPr>
          <p:nvPr/>
        </p:nvSpPr>
        <p:spPr bwMode="auto">
          <a:xfrm>
            <a:off x="2819400" y="4419600"/>
            <a:ext cx="327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Truth table for negation: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D8E4608-C57C-43FE-A1D8-A5A2A14AC22E}" type="slidenum">
              <a:rPr lang="en-GB" smtClean="0"/>
              <a:pPr/>
              <a:t>18</a:t>
            </a:fld>
            <a:endParaRPr lang="en-GB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Basic logical operators				  </a:t>
            </a:r>
            <a:r>
              <a:rPr lang="en-GB" sz="1800" smtClean="0"/>
              <a:t>Disjunction</a:t>
            </a:r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762000" y="1219200"/>
            <a:ext cx="78486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Disjunction allows us to express alternatives that are not necessarily exclusive:</a:t>
            </a:r>
          </a:p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OverLimit: Monitor -&gt; bool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486400" y="3581400"/>
            <a:ext cx="3048000" cy="2032000"/>
            <a:chOff x="3456" y="2640"/>
            <a:chExt cx="1920" cy="1280"/>
          </a:xfrm>
        </p:grpSpPr>
        <p:sp>
          <p:nvSpPr>
            <p:cNvPr id="14342" name="Rectangle 4"/>
            <p:cNvSpPr>
              <a:spLocks noChangeArrowheads="1"/>
            </p:cNvSpPr>
            <p:nvPr/>
          </p:nvSpPr>
          <p:spPr bwMode="auto">
            <a:xfrm>
              <a:off x="3504" y="2640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4343" name="Rectangle 5"/>
            <p:cNvSpPr>
              <a:spLocks noChangeArrowheads="1"/>
            </p:cNvSpPr>
            <p:nvPr/>
          </p:nvSpPr>
          <p:spPr bwMode="auto">
            <a:xfrm>
              <a:off x="4080" y="2640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4344" name="Rectangle 6"/>
            <p:cNvSpPr>
              <a:spLocks noChangeArrowheads="1"/>
            </p:cNvSpPr>
            <p:nvPr/>
          </p:nvSpPr>
          <p:spPr bwMode="auto">
            <a:xfrm>
              <a:off x="4656" y="2640"/>
              <a:ext cx="720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 </a:t>
              </a:r>
              <a:r>
                <a:rPr lang="en-GB" sz="1800" b="1">
                  <a:latin typeface="Courier New" pitchFamily="49" charset="0"/>
                </a:rPr>
                <a:t>or</a:t>
              </a:r>
              <a:r>
                <a:rPr lang="en-GB" sz="18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4345" name="Rectangle 7"/>
            <p:cNvSpPr>
              <a:spLocks noChangeArrowheads="1"/>
            </p:cNvSpPr>
            <p:nvPr/>
          </p:nvSpPr>
          <p:spPr bwMode="auto">
            <a:xfrm>
              <a:off x="3460" y="2644"/>
              <a:ext cx="1912" cy="12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4346" name="Line 8"/>
            <p:cNvSpPr>
              <a:spLocks noChangeShapeType="1"/>
            </p:cNvSpPr>
            <p:nvPr/>
          </p:nvSpPr>
          <p:spPr bwMode="auto">
            <a:xfrm>
              <a:off x="3456" y="2880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>
              <a:off x="4080" y="2640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Line 10"/>
            <p:cNvSpPr>
              <a:spLocks noChangeShapeType="1"/>
            </p:cNvSpPr>
            <p:nvPr/>
          </p:nvSpPr>
          <p:spPr bwMode="auto">
            <a:xfrm>
              <a:off x="4656" y="2640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89E93FD-4FA7-4218-8E78-3E1B65EC66CA}" type="slidenum">
              <a:rPr lang="en-GB" smtClean="0"/>
              <a:pPr/>
              <a:t>19</a:t>
            </a:fld>
            <a:endParaRPr lang="en-GB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Basic logical operators			         </a:t>
            </a:r>
            <a:r>
              <a:rPr lang="en-GB" sz="1800" smtClean="0"/>
              <a:t>Conjunction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685800" y="1066800"/>
            <a:ext cx="76962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Verdana" pitchFamily="34" charset="0"/>
              </a:rPr>
              <a:t>Conjunction allows us to express the fact that all of a collection of facts are true. </a:t>
            </a:r>
          </a:p>
          <a:p>
            <a:pPr defTabSz="762000">
              <a:spcBef>
                <a:spcPct val="50000"/>
              </a:spcBef>
            </a:pPr>
            <a:r>
              <a:rPr lang="en-GB" sz="1400" b="1" i="1">
                <a:latin typeface="Verdana" pitchFamily="34" charset="0"/>
              </a:rPr>
              <a:t>Continually over limit:</a:t>
            </a:r>
            <a:r>
              <a:rPr lang="en-GB" sz="1400" i="1">
                <a:latin typeface="Verdana" pitchFamily="34" charset="0"/>
              </a:rPr>
              <a:t> all the readings in the sample exceed 400 C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762000" y="2133600"/>
            <a:ext cx="6172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COverLimit: Monitor -&gt; bool</a:t>
            </a:r>
          </a:p>
          <a:p>
            <a:pPr defTabSz="762000">
              <a:spcBef>
                <a:spcPct val="20000"/>
              </a:spcBef>
            </a:pPr>
            <a:r>
              <a:rPr lang="en-GB" sz="2000">
                <a:latin typeface="Courier New" pitchFamily="49" charset="0"/>
              </a:rPr>
              <a:t>COverLimit(m) == m.temps(1) &gt; 400 and</a:t>
            </a:r>
          </a:p>
          <a:p>
            <a:pPr defTabSz="762000">
              <a:spcBef>
                <a:spcPct val="10000"/>
              </a:spcBef>
            </a:pPr>
            <a:r>
              <a:rPr lang="en-GB" sz="2000">
                <a:latin typeface="Courier New" pitchFamily="49" charset="0"/>
              </a:rPr>
              <a:t>                 m.temps(2) &gt; 400 and </a:t>
            </a:r>
          </a:p>
          <a:p>
            <a:pPr defTabSz="762000">
              <a:spcBef>
                <a:spcPct val="10000"/>
              </a:spcBef>
            </a:pPr>
            <a:r>
              <a:rPr lang="en-GB" sz="2000">
                <a:latin typeface="Courier New" pitchFamily="49" charset="0"/>
              </a:rPr>
              <a:t>                 m.temps(3) &gt; 400 and</a:t>
            </a:r>
          </a:p>
          <a:p>
            <a:pPr defTabSz="762000">
              <a:spcBef>
                <a:spcPct val="10000"/>
              </a:spcBef>
            </a:pPr>
            <a:r>
              <a:rPr lang="en-GB" sz="2000">
                <a:latin typeface="Courier New" pitchFamily="49" charset="0"/>
              </a:rPr>
              <a:t>                 m.temps(4) &gt; 400 and</a:t>
            </a:r>
          </a:p>
          <a:p>
            <a:pPr defTabSz="762000">
              <a:spcBef>
                <a:spcPct val="10000"/>
              </a:spcBef>
            </a:pPr>
            <a:r>
              <a:rPr lang="en-GB" sz="2000">
                <a:latin typeface="Courier New" pitchFamily="49" charset="0"/>
              </a:rPr>
              <a:t>                 m.temps(5) &gt; 400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562600" y="4422775"/>
            <a:ext cx="3048000" cy="1978025"/>
            <a:chOff x="3504" y="2640"/>
            <a:chExt cx="1920" cy="1246"/>
          </a:xfrm>
        </p:grpSpPr>
        <p:sp>
          <p:nvSpPr>
            <p:cNvPr id="15367" name="Rectangle 5"/>
            <p:cNvSpPr>
              <a:spLocks noChangeArrowheads="1"/>
            </p:cNvSpPr>
            <p:nvPr/>
          </p:nvSpPr>
          <p:spPr bwMode="auto">
            <a:xfrm>
              <a:off x="3551" y="2640"/>
              <a:ext cx="609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5368" name="Rectangle 6"/>
            <p:cNvSpPr>
              <a:spLocks noChangeArrowheads="1"/>
            </p:cNvSpPr>
            <p:nvPr/>
          </p:nvSpPr>
          <p:spPr bwMode="auto">
            <a:xfrm>
              <a:off x="4113" y="2640"/>
              <a:ext cx="609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5369" name="Rectangle 7"/>
            <p:cNvSpPr>
              <a:spLocks noChangeArrowheads="1"/>
            </p:cNvSpPr>
            <p:nvPr/>
          </p:nvSpPr>
          <p:spPr bwMode="auto">
            <a:xfrm>
              <a:off x="4628" y="2640"/>
              <a:ext cx="796" cy="1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A </a:t>
              </a:r>
              <a:r>
                <a:rPr lang="en-GB" sz="1600" b="1">
                  <a:latin typeface="Courier New" pitchFamily="49" charset="0"/>
                </a:rPr>
                <a:t>and</a:t>
              </a:r>
              <a:r>
                <a:rPr lang="en-GB" sz="16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6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5370" name="Rectangle 8"/>
            <p:cNvSpPr>
              <a:spLocks noChangeArrowheads="1"/>
            </p:cNvSpPr>
            <p:nvPr/>
          </p:nvSpPr>
          <p:spPr bwMode="auto">
            <a:xfrm>
              <a:off x="3508" y="2644"/>
              <a:ext cx="1865" cy="123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5371" name="Line 9"/>
            <p:cNvSpPr>
              <a:spLocks noChangeShapeType="1"/>
            </p:cNvSpPr>
            <p:nvPr/>
          </p:nvSpPr>
          <p:spPr bwMode="auto">
            <a:xfrm>
              <a:off x="3504" y="2880"/>
              <a:ext cx="187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Line 10"/>
            <p:cNvSpPr>
              <a:spLocks noChangeShapeType="1"/>
            </p:cNvSpPr>
            <p:nvPr/>
          </p:nvSpPr>
          <p:spPr bwMode="auto">
            <a:xfrm>
              <a:off x="4113" y="2640"/>
              <a:ext cx="0" cy="1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Line 11"/>
            <p:cNvSpPr>
              <a:spLocks noChangeShapeType="1"/>
            </p:cNvSpPr>
            <p:nvPr/>
          </p:nvSpPr>
          <p:spPr bwMode="auto">
            <a:xfrm>
              <a:off x="4675" y="2640"/>
              <a:ext cx="0" cy="1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9AAC2C30-5221-4C7B-BA2C-1FE9AC38EAB2}" type="slidenum">
              <a:rPr lang="en-GB" smtClean="0"/>
              <a:pPr/>
              <a:t>20</a:t>
            </a:fld>
            <a:endParaRPr lang="en-GB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Basic logical operators			         </a:t>
            </a:r>
            <a:r>
              <a:rPr lang="en-GB" sz="1800" smtClean="0"/>
              <a:t>Implication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762000" y="1143000"/>
            <a:ext cx="76962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Implication allows us to express facts which are only true under certain conditions (“if … then …”):</a:t>
            </a:r>
          </a:p>
          <a:p>
            <a:pPr defTabSz="762000">
              <a:spcBef>
                <a:spcPct val="50000"/>
              </a:spcBef>
            </a:pPr>
            <a:r>
              <a:rPr lang="en-GB" sz="1600" b="1">
                <a:latin typeface="Verdana" pitchFamily="34" charset="0"/>
              </a:rPr>
              <a:t>Safe: </a:t>
            </a:r>
            <a:r>
              <a:rPr lang="en-GB" sz="1600">
                <a:latin typeface="Verdana" pitchFamily="34" charset="0"/>
              </a:rPr>
              <a:t>If readings do not exceed 400 C by the middle of the sample, the reactor is safe. If readings exceed 400 C by the middle of the sample, the reactor is still safe provided that the reading at the end of the sample is less than 400 C. </a:t>
            </a:r>
          </a:p>
          <a:p>
            <a:pPr defTabSz="762000">
              <a:spcBef>
                <a:spcPct val="50000"/>
              </a:spcBef>
            </a:pPr>
            <a:endParaRPr lang="en-GB" sz="1600">
              <a:latin typeface="Verdana" pitchFamily="34" charset="0"/>
            </a:endParaRPr>
          </a:p>
        </p:txBody>
      </p:sp>
      <p:sp>
        <p:nvSpPr>
          <p:cNvPr id="16389" name="Rectangle 4"/>
          <p:cNvSpPr>
            <a:spLocks noChangeArrowheads="1"/>
          </p:cNvSpPr>
          <p:nvPr/>
        </p:nvSpPr>
        <p:spPr bwMode="auto">
          <a:xfrm>
            <a:off x="762000" y="2971800"/>
            <a:ext cx="6172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Safe: Monitor -&gt; bool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410200" y="4267200"/>
            <a:ext cx="3124200" cy="2032000"/>
            <a:chOff x="3408" y="2688"/>
            <a:chExt cx="1968" cy="1280"/>
          </a:xfrm>
        </p:grpSpPr>
        <p:sp>
          <p:nvSpPr>
            <p:cNvPr id="16391" name="Rectangle 5"/>
            <p:cNvSpPr>
              <a:spLocks noChangeArrowheads="1"/>
            </p:cNvSpPr>
            <p:nvPr/>
          </p:nvSpPr>
          <p:spPr bwMode="auto">
            <a:xfrm>
              <a:off x="3456" y="2688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6392" name="Rectangle 6"/>
            <p:cNvSpPr>
              <a:spLocks noChangeArrowheads="1"/>
            </p:cNvSpPr>
            <p:nvPr/>
          </p:nvSpPr>
          <p:spPr bwMode="auto">
            <a:xfrm>
              <a:off x="4032" y="2688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6393" name="Rectangle 7"/>
            <p:cNvSpPr>
              <a:spLocks noChangeArrowheads="1"/>
            </p:cNvSpPr>
            <p:nvPr/>
          </p:nvSpPr>
          <p:spPr bwMode="auto">
            <a:xfrm>
              <a:off x="4560" y="2688"/>
              <a:ext cx="816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 </a:t>
              </a:r>
              <a:r>
                <a:rPr lang="en-GB" sz="1800" b="1">
                  <a:latin typeface="Courier New" pitchFamily="49" charset="0"/>
                </a:rPr>
                <a:t>=&gt;</a:t>
              </a:r>
              <a:r>
                <a:rPr lang="en-GB" sz="18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6394" name="Rectangle 8"/>
            <p:cNvSpPr>
              <a:spLocks noChangeArrowheads="1"/>
            </p:cNvSpPr>
            <p:nvPr/>
          </p:nvSpPr>
          <p:spPr bwMode="auto">
            <a:xfrm>
              <a:off x="3412" y="2692"/>
              <a:ext cx="1912" cy="12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395" name="Line 9"/>
            <p:cNvSpPr>
              <a:spLocks noChangeShapeType="1"/>
            </p:cNvSpPr>
            <p:nvPr/>
          </p:nvSpPr>
          <p:spPr bwMode="auto">
            <a:xfrm>
              <a:off x="3408" y="2928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6" name="Line 10"/>
            <p:cNvSpPr>
              <a:spLocks noChangeShapeType="1"/>
            </p:cNvSpPr>
            <p:nvPr/>
          </p:nvSpPr>
          <p:spPr bwMode="auto">
            <a:xfrm>
              <a:off x="4032" y="2688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11"/>
            <p:cNvSpPr>
              <a:spLocks noChangeShapeType="1"/>
            </p:cNvSpPr>
            <p:nvPr/>
          </p:nvSpPr>
          <p:spPr bwMode="auto">
            <a:xfrm>
              <a:off x="4608" y="2688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89AFFE87-2791-44D9-A144-C2EC8DFC2F22}" type="slidenum">
              <a:rPr lang="en-GB" sz="1200" smtClean="0"/>
              <a:pPr/>
              <a:t>21</a:t>
            </a:fld>
            <a:endParaRPr lang="en-GB" sz="120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z="2800" smtClean="0"/>
              <a:t>Basic logical operators			        </a:t>
            </a:r>
            <a:r>
              <a:rPr lang="en-GB" sz="1600" smtClean="0"/>
              <a:t>Biimplication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762000" y="1066800"/>
            <a:ext cx="7696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endParaRPr lang="en-US" sz="2000"/>
          </a:p>
        </p:txBody>
      </p:sp>
      <p:sp>
        <p:nvSpPr>
          <p:cNvPr id="17413" name="Rectangle 4"/>
          <p:cNvSpPr>
            <a:spLocks noChangeArrowheads="1"/>
          </p:cNvSpPr>
          <p:nvPr/>
        </p:nvSpPr>
        <p:spPr bwMode="auto">
          <a:xfrm>
            <a:off x="762000" y="1143000"/>
            <a:ext cx="7772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Biimplication allows us to express equivalence (“if and only if”). </a:t>
            </a:r>
          </a:p>
          <a:p>
            <a:pPr defTabSz="762000">
              <a:spcBef>
                <a:spcPct val="50000"/>
              </a:spcBef>
            </a:pPr>
            <a:r>
              <a:rPr lang="en-GB" sz="1600" b="1">
                <a:latin typeface="Verdana" pitchFamily="34" charset="0"/>
              </a:rPr>
              <a:t>Alarm:</a:t>
            </a:r>
            <a:r>
              <a:rPr lang="en-GB" sz="1600">
                <a:latin typeface="Verdana" pitchFamily="34" charset="0"/>
              </a:rPr>
              <a:t> The alarm is to be raised if and only if the reactor is not safe</a:t>
            </a:r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762000" y="2362200"/>
            <a:ext cx="57912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This can be recorded as an invariant property:</a:t>
            </a:r>
          </a:p>
        </p:txBody>
      </p:sp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990600" y="2819400"/>
            <a:ext cx="5891213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Monitor :: temps : seq of int</a:t>
            </a:r>
          </a:p>
          <a:p>
            <a:pPr defTabSz="762000">
              <a:lnSpc>
                <a:spcPct val="90000"/>
              </a:lnSpc>
              <a:spcBef>
                <a:spcPct val="20000"/>
              </a:spcBef>
            </a:pPr>
            <a:r>
              <a:rPr lang="en-GB" sz="2000">
                <a:latin typeface="Courier New" pitchFamily="49" charset="0"/>
              </a:rPr>
              <a:t>           alarm : bool</a:t>
            </a:r>
          </a:p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inv m == len m.temps = 5 </a:t>
            </a:r>
            <a:r>
              <a:rPr lang="en-GB" sz="2000" b="1">
                <a:latin typeface="Courier New" pitchFamily="49" charset="0"/>
              </a:rPr>
              <a:t>and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562600" y="4267200"/>
            <a:ext cx="3124200" cy="2032000"/>
            <a:chOff x="3504" y="2688"/>
            <a:chExt cx="1968" cy="1280"/>
          </a:xfrm>
        </p:grpSpPr>
        <p:sp>
          <p:nvSpPr>
            <p:cNvPr id="17417" name="Rectangle 7"/>
            <p:cNvSpPr>
              <a:spLocks noChangeArrowheads="1"/>
            </p:cNvSpPr>
            <p:nvPr/>
          </p:nvSpPr>
          <p:spPr bwMode="auto">
            <a:xfrm>
              <a:off x="3552" y="2688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7418" name="Rectangle 8"/>
            <p:cNvSpPr>
              <a:spLocks noChangeArrowheads="1"/>
            </p:cNvSpPr>
            <p:nvPr/>
          </p:nvSpPr>
          <p:spPr bwMode="auto">
            <a:xfrm>
              <a:off x="4128" y="2688"/>
              <a:ext cx="624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</p:txBody>
        </p:sp>
        <p:sp>
          <p:nvSpPr>
            <p:cNvPr id="17419" name="Rectangle 9"/>
            <p:cNvSpPr>
              <a:spLocks noChangeArrowheads="1"/>
            </p:cNvSpPr>
            <p:nvPr/>
          </p:nvSpPr>
          <p:spPr bwMode="auto">
            <a:xfrm>
              <a:off x="4656" y="2688"/>
              <a:ext cx="816" cy="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 </a:t>
              </a:r>
              <a:r>
                <a:rPr lang="en-GB" sz="1800" b="1">
                  <a:latin typeface="Courier New" pitchFamily="49" charset="0"/>
                </a:rPr>
                <a:t>&lt;=&gt;</a:t>
              </a:r>
              <a:r>
                <a:rPr lang="en-GB" sz="18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</p:txBody>
        </p:sp>
        <p:sp>
          <p:nvSpPr>
            <p:cNvPr id="17420" name="Rectangle 10"/>
            <p:cNvSpPr>
              <a:spLocks noChangeArrowheads="1"/>
            </p:cNvSpPr>
            <p:nvPr/>
          </p:nvSpPr>
          <p:spPr bwMode="auto">
            <a:xfrm>
              <a:off x="3508" y="2692"/>
              <a:ext cx="1912" cy="12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421" name="Line 11"/>
            <p:cNvSpPr>
              <a:spLocks noChangeShapeType="1"/>
            </p:cNvSpPr>
            <p:nvPr/>
          </p:nvSpPr>
          <p:spPr bwMode="auto">
            <a:xfrm>
              <a:off x="3504" y="2928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2" name="Line 12"/>
            <p:cNvSpPr>
              <a:spLocks noChangeShapeType="1"/>
            </p:cNvSpPr>
            <p:nvPr/>
          </p:nvSpPr>
          <p:spPr bwMode="auto">
            <a:xfrm>
              <a:off x="4128" y="2688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3" name="Line 13"/>
            <p:cNvSpPr>
              <a:spLocks noChangeShapeType="1"/>
            </p:cNvSpPr>
            <p:nvPr/>
          </p:nvSpPr>
          <p:spPr bwMode="auto">
            <a:xfrm>
              <a:off x="4704" y="2688"/>
              <a:ext cx="0" cy="1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EDFDAE29-7E10-4BDC-A2B1-15B2D4BC17B7}" type="slidenum">
              <a:rPr lang="en-GB" smtClean="0"/>
              <a:pPr/>
              <a:t>22</a:t>
            </a:fld>
            <a:endParaRPr lang="en-GB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Quantifiers</a:t>
            </a: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762000" y="1066800"/>
            <a:ext cx="77724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For large collections of values, using a variable makes more sense than dealing with each case separately. </a:t>
            </a:r>
          </a:p>
          <a:p>
            <a:pPr defTabSz="762000">
              <a:spcBef>
                <a:spcPct val="50000"/>
              </a:spcBef>
            </a:pPr>
            <a:r>
              <a:rPr lang="en-GB" b="1">
                <a:latin typeface="Courier New" pitchFamily="49" charset="0"/>
              </a:rPr>
              <a:t>inds</a:t>
            </a:r>
            <a:r>
              <a:rPr lang="en-GB">
                <a:latin typeface="Courier New" pitchFamily="49" charset="0"/>
              </a:rPr>
              <a:t> m.temps</a:t>
            </a:r>
            <a:r>
              <a:rPr lang="en-GB"/>
              <a:t> 	</a:t>
            </a:r>
            <a:r>
              <a:rPr lang="en-GB" sz="1600">
                <a:latin typeface="Verdana" pitchFamily="34" charset="0"/>
              </a:rPr>
              <a:t>represents indices (1-5) of the sample </a:t>
            </a:r>
          </a:p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The “over limit” condition can then be expressed more economically as: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 b="1">
                <a:latin typeface="Courier New" pitchFamily="49" charset="0"/>
              </a:rPr>
              <a:t>exists</a:t>
            </a:r>
            <a:r>
              <a:rPr lang="en-GB">
                <a:latin typeface="Courier New" pitchFamily="49" charset="0"/>
              </a:rPr>
              <a:t> i </a:t>
            </a:r>
            <a:r>
              <a:rPr lang="en-GB" b="1">
                <a:latin typeface="Courier New" pitchFamily="49" charset="0"/>
              </a:rPr>
              <a:t>in set</a:t>
            </a:r>
            <a:r>
              <a:rPr lang="en-GB">
                <a:latin typeface="Courier New" pitchFamily="49" charset="0"/>
              </a:rPr>
              <a:t> inds m.temps </a:t>
            </a:r>
            <a:r>
              <a:rPr lang="en-GB" b="1">
                <a:latin typeface="Courier New" pitchFamily="49" charset="0"/>
              </a:rPr>
              <a:t>&amp;</a:t>
            </a:r>
            <a:r>
              <a:rPr lang="en-GB">
                <a:latin typeface="Courier New" pitchFamily="49" charset="0"/>
              </a:rPr>
              <a:t> temps(i) &gt; 400</a:t>
            </a:r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762000" y="4343400"/>
            <a:ext cx="76962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The “continually over limit” condition can then be expressed using “</a:t>
            </a:r>
            <a:r>
              <a:rPr lang="en-GB">
                <a:latin typeface="Courier New" pitchFamily="49" charset="0"/>
              </a:rPr>
              <a:t>forall</a:t>
            </a:r>
            <a:r>
              <a:rPr lang="en-GB">
                <a:latin typeface="Verdana" pitchFamily="34" charset="0"/>
              </a:rPr>
              <a:t>”:</a:t>
            </a:r>
          </a:p>
          <a:p>
            <a:pPr defTabSz="762000">
              <a:spcBef>
                <a:spcPct val="50000"/>
              </a:spcBef>
            </a:pPr>
            <a:endParaRPr lang="en-GB">
              <a:latin typeface="Verdana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277C1A12-6D9A-4E6F-8538-83F8D3C1F198}" type="slidenum">
              <a:rPr lang="en-GB" smtClean="0"/>
              <a:pPr/>
              <a:t>23</a:t>
            </a:fld>
            <a:endParaRPr lang="en-GB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Quantifiers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762000" y="1143000"/>
            <a:ext cx="7848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Verdana" pitchFamily="34" charset="0"/>
              </a:rPr>
              <a:t>Syntax:</a:t>
            </a: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1800">
                <a:latin typeface="Courier New" pitchFamily="49" charset="0"/>
              </a:rPr>
              <a:t>forall   </a:t>
            </a:r>
            <a:r>
              <a:rPr lang="en-GB" sz="2000" i="1">
                <a:latin typeface="Verdana" pitchFamily="34" charset="0"/>
              </a:rPr>
              <a:t>binding</a:t>
            </a:r>
            <a:r>
              <a:rPr lang="en-GB" sz="1800"/>
              <a:t>  </a:t>
            </a:r>
            <a:r>
              <a:rPr lang="en-GB" sz="1800">
                <a:latin typeface="Courier New" pitchFamily="49" charset="0"/>
              </a:rPr>
              <a:t>&amp;</a:t>
            </a:r>
            <a:r>
              <a:rPr lang="en-GB" sz="1800"/>
              <a:t>   </a:t>
            </a:r>
            <a:r>
              <a:rPr lang="en-GB" sz="2000" i="1">
                <a:latin typeface="Verdana" pitchFamily="34" charset="0"/>
              </a:rPr>
              <a:t>predicate</a:t>
            </a:r>
            <a:endParaRPr lang="en-GB" sz="1800"/>
          </a:p>
          <a:p>
            <a:pPr marL="571500" lvl="1" defTabSz="762000">
              <a:spcBef>
                <a:spcPct val="50000"/>
              </a:spcBef>
            </a:pPr>
            <a:r>
              <a:rPr lang="en-GB" sz="1800">
                <a:latin typeface="Courier New" pitchFamily="49" charset="0"/>
              </a:rPr>
              <a:t>exists   </a:t>
            </a:r>
            <a:r>
              <a:rPr lang="en-GB" sz="2000" i="1">
                <a:latin typeface="Verdana" pitchFamily="34" charset="0"/>
              </a:rPr>
              <a:t>binding</a:t>
            </a:r>
            <a:r>
              <a:rPr lang="en-GB" sz="1800"/>
              <a:t>  </a:t>
            </a:r>
            <a:r>
              <a:rPr lang="en-GB" sz="1800">
                <a:latin typeface="Courier New" pitchFamily="49" charset="0"/>
              </a:rPr>
              <a:t>&amp;</a:t>
            </a:r>
            <a:r>
              <a:rPr lang="en-GB" sz="1800"/>
              <a:t>   </a:t>
            </a:r>
            <a:r>
              <a:rPr lang="en-GB" sz="2000" i="1">
                <a:latin typeface="Verdana" pitchFamily="34" charset="0"/>
              </a:rPr>
              <a:t>predicate</a:t>
            </a:r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762000" y="2590800"/>
            <a:ext cx="49530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400">
                <a:latin typeface="Verdana" pitchFamily="34" charset="0"/>
              </a:rPr>
              <a:t>There are two types of binding:</a:t>
            </a: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1400" b="1">
                <a:latin typeface="Verdana" pitchFamily="34" charset="0"/>
              </a:rPr>
              <a:t>Type Binding</a:t>
            </a:r>
            <a:r>
              <a:rPr lang="en-GB" sz="1400">
                <a:latin typeface="Verdana" pitchFamily="34" charset="0"/>
              </a:rPr>
              <a:t>, e.g.</a:t>
            </a:r>
            <a:r>
              <a:rPr lang="en-GB" sz="2000"/>
              <a:t> 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		x:nat</a:t>
            </a:r>
          </a:p>
          <a:p>
            <a:pPr marL="571500" lvl="1" defTabSz="762000">
              <a:spcBef>
                <a:spcPct val="20000"/>
              </a:spcBef>
            </a:pPr>
            <a:r>
              <a:rPr lang="en-GB" sz="2000">
                <a:latin typeface="Courier New" pitchFamily="49" charset="0"/>
              </a:rPr>
              <a:t>		n: seq of char</a:t>
            </a:r>
          </a:p>
          <a:p>
            <a:pPr marL="571500" lvl="1" defTabSz="762000">
              <a:spcBef>
                <a:spcPct val="50000"/>
              </a:spcBef>
            </a:pPr>
            <a:endParaRPr lang="en-GB" sz="2000"/>
          </a:p>
          <a:p>
            <a:pPr marL="571500" lvl="1" defTabSz="762000">
              <a:spcBef>
                <a:spcPct val="50000"/>
              </a:spcBef>
            </a:pPr>
            <a:endParaRPr lang="en-GB" sz="2000"/>
          </a:p>
          <a:p>
            <a:pPr marL="571500" lvl="1" defTabSz="762000">
              <a:spcBef>
                <a:spcPct val="50000"/>
              </a:spcBef>
            </a:pPr>
            <a:r>
              <a:rPr lang="en-GB" sz="1400" b="1">
                <a:latin typeface="Verdana" pitchFamily="34" charset="0"/>
              </a:rPr>
              <a:t>Set Binding</a:t>
            </a:r>
            <a:r>
              <a:rPr lang="en-GB" sz="1400">
                <a:latin typeface="Verdana" pitchFamily="34" charset="0"/>
              </a:rPr>
              <a:t>, e.g.</a:t>
            </a:r>
            <a:r>
              <a:rPr lang="en-GB" sz="2000"/>
              <a:t>  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		i in set inds m</a:t>
            </a:r>
          </a:p>
          <a:p>
            <a:pPr marL="571500" lvl="1" defTabSz="762000">
              <a:spcBef>
                <a:spcPct val="20000"/>
              </a:spcBef>
            </a:pPr>
            <a:r>
              <a:rPr lang="en-GB" sz="2000">
                <a:latin typeface="Courier New" pitchFamily="49" charset="0"/>
              </a:rPr>
              <a:t>		x in set {1,…,20}</a:t>
            </a: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5486400" y="3048000"/>
            <a:ext cx="2895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 i="1">
                <a:latin typeface="Comic Sans MS" pitchFamily="66" charset="0"/>
              </a:rPr>
              <a:t>A type binding lets the bound variable range over a </a:t>
            </a:r>
            <a:r>
              <a:rPr lang="en-GB" sz="2000" b="1" i="1">
                <a:latin typeface="Comic Sans MS" pitchFamily="66" charset="0"/>
              </a:rPr>
              <a:t>type</a:t>
            </a:r>
            <a:r>
              <a:rPr lang="en-GB" sz="2000" i="1">
                <a:latin typeface="Comic Sans MS" pitchFamily="66" charset="0"/>
              </a:rPr>
              <a:t> (a possibly infinite collection of values). </a:t>
            </a:r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5562600" y="4876800"/>
            <a:ext cx="2895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 i="1">
                <a:latin typeface="Comic Sans MS" pitchFamily="66" charset="0"/>
              </a:rPr>
              <a:t>A set binding lets the bound variable range over a </a:t>
            </a:r>
            <a:r>
              <a:rPr lang="en-GB" sz="2000" b="1" i="1">
                <a:latin typeface="Comic Sans MS" pitchFamily="66" charset="0"/>
              </a:rPr>
              <a:t>finite set of values.</a:t>
            </a:r>
            <a:r>
              <a:rPr lang="en-GB" sz="2000" i="1">
                <a:latin typeface="Comic Sans MS" pitchFamily="66" charset="0"/>
              </a:rPr>
              <a:t> 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975B980A-24BE-4932-A504-4804DDA3E0A5}" type="slidenum">
              <a:rPr lang="en-GB" smtClean="0"/>
              <a:pPr/>
              <a:t>24</a:t>
            </a:fld>
            <a:endParaRPr lang="en-GB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Quantifiers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762000" y="1143000"/>
            <a:ext cx="7696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Several variables may be bound at once by a single quantifier, e.g.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forall x,y in set {1,…,5} &amp; </a:t>
            </a:r>
          </a:p>
          <a:p>
            <a:pPr marL="1714500" lvl="3" defTabSz="762000">
              <a:spcBef>
                <a:spcPct val="20000"/>
              </a:spcBef>
            </a:pPr>
            <a:r>
              <a:rPr lang="en-GB">
                <a:latin typeface="Courier New" pitchFamily="49" charset="0"/>
              </a:rPr>
              <a:t>not m.temp(x) = m.temp(y)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762000" y="3048000"/>
            <a:ext cx="78486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>
                <a:latin typeface="Verdana" pitchFamily="34" charset="0"/>
              </a:rPr>
              <a:t>Would this predicate be true for the following value of</a:t>
            </a:r>
            <a:r>
              <a:rPr lang="en-GB"/>
              <a:t>  </a:t>
            </a:r>
            <a:r>
              <a:rPr lang="en-GB" sz="2000">
                <a:latin typeface="Courier New" pitchFamily="49" charset="0"/>
              </a:rPr>
              <a:t>m.temp</a:t>
            </a:r>
            <a:r>
              <a:rPr lang="en-GB">
                <a:latin typeface="Courier New" pitchFamily="49" charset="0"/>
              </a:rPr>
              <a:t> </a:t>
            </a:r>
            <a:r>
              <a:rPr lang="en-GB">
                <a:latin typeface="Verdana" pitchFamily="34" charset="0"/>
              </a:rPr>
              <a:t>?</a:t>
            </a:r>
            <a:endParaRPr lang="en-GB"/>
          </a:p>
          <a:p>
            <a:pPr marL="571500" lvl="1" defTabSz="762000">
              <a:spcBef>
                <a:spcPct val="50000"/>
              </a:spcBef>
            </a:pPr>
            <a:r>
              <a:rPr lang="en-GB">
                <a:latin typeface="Courier New" pitchFamily="49" charset="0"/>
              </a:rPr>
              <a:t>[320, 220, 105, 119, 150]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66324AF4-20BF-4085-AEF9-E2EC78AA0FCF}" type="slidenum">
              <a:rPr lang="en-GB" smtClean="0"/>
              <a:pPr/>
              <a:t>25</a:t>
            </a:fld>
            <a:endParaRPr lang="en-GB" smtClean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coping with undefinedness</a:t>
            </a: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762000" y="1219200"/>
            <a:ext cx="7696200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Suppose sensors can fail in such a way that they generate the value </a:t>
            </a:r>
            <a:r>
              <a:rPr lang="en-GB" sz="1600" b="1">
                <a:latin typeface="Verdana" pitchFamily="34" charset="0"/>
              </a:rPr>
              <a:t>Error</a:t>
            </a:r>
            <a:r>
              <a:rPr lang="en-GB" sz="1600">
                <a:latin typeface="Verdana" pitchFamily="34" charset="0"/>
              </a:rPr>
              <a:t> instead of a valid temperature. </a:t>
            </a:r>
          </a:p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In this case we can not make comparisons like </a:t>
            </a:r>
          </a:p>
          <a:p>
            <a:pPr marL="571500" lvl="1" defTabSz="762000">
              <a:spcBef>
                <a:spcPct val="50000"/>
              </a:spcBef>
            </a:pPr>
            <a:r>
              <a:rPr lang="en-GB" b="1">
                <a:latin typeface="Courier New" pitchFamily="49" charset="0"/>
              </a:rPr>
              <a:t>Error</a:t>
            </a:r>
            <a:r>
              <a:rPr lang="en-GB">
                <a:latin typeface="Courier New" pitchFamily="49" charset="0"/>
              </a:rPr>
              <a:t> &lt; 400</a:t>
            </a:r>
            <a:r>
              <a:rPr lang="en-GB"/>
              <a:t> </a:t>
            </a:r>
          </a:p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The logic in VDM is equipped with facilities for handling undefined applications of operators (e.g. if division by zero could occur). </a:t>
            </a:r>
          </a:p>
          <a:p>
            <a:pPr defTabSz="762000">
              <a:spcBef>
                <a:spcPct val="50000"/>
              </a:spcBef>
            </a:pPr>
            <a:r>
              <a:rPr lang="en-GB" sz="1600">
                <a:latin typeface="Verdana" pitchFamily="34" charset="0"/>
              </a:rPr>
              <a:t>Truth tables are extended to deal with the possibility that undefined values can occur, e.g.</a:t>
            </a:r>
            <a:r>
              <a:rPr lang="en-GB"/>
              <a:t> 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2667000" y="4267200"/>
            <a:ext cx="9906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A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true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false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*</a:t>
            </a:r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3886200" y="4267200"/>
            <a:ext cx="9906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not A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false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true</a:t>
            </a:r>
          </a:p>
          <a:p>
            <a:pPr algn="ctr"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*</a:t>
            </a:r>
          </a:p>
        </p:txBody>
      </p:sp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2520950" y="4197350"/>
            <a:ext cx="2578100" cy="1892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7"/>
          <p:cNvSpPr>
            <a:spLocks noChangeShapeType="1"/>
          </p:cNvSpPr>
          <p:nvPr/>
        </p:nvSpPr>
        <p:spPr bwMode="auto">
          <a:xfrm>
            <a:off x="3810000" y="4191000"/>
            <a:ext cx="0" cy="1905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8"/>
          <p:cNvSpPr>
            <a:spLocks noChangeShapeType="1"/>
          </p:cNvSpPr>
          <p:nvPr/>
        </p:nvSpPr>
        <p:spPr bwMode="auto">
          <a:xfrm>
            <a:off x="2514600" y="4648200"/>
            <a:ext cx="2590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9"/>
          <p:cNvSpPr>
            <a:spLocks noChangeShapeType="1"/>
          </p:cNvSpPr>
          <p:nvPr/>
        </p:nvSpPr>
        <p:spPr bwMode="auto">
          <a:xfrm flipV="1">
            <a:off x="4572000" y="4953000"/>
            <a:ext cx="1219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Rectangle 10"/>
          <p:cNvSpPr>
            <a:spLocks noChangeArrowheads="1"/>
          </p:cNvSpPr>
          <p:nvPr/>
        </p:nvSpPr>
        <p:spPr bwMode="auto">
          <a:xfrm>
            <a:off x="5791200" y="4572000"/>
            <a:ext cx="25146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2000">
                <a:latin typeface="Courier New" pitchFamily="49" charset="0"/>
              </a:rPr>
              <a:t>*</a:t>
            </a:r>
            <a:r>
              <a:rPr lang="en-GB" i="1"/>
              <a:t> </a:t>
            </a:r>
            <a:r>
              <a:rPr lang="en-GB" i="1">
                <a:latin typeface="Comic Sans MS" pitchFamily="66" charset="0"/>
              </a:rPr>
              <a:t>represents the undefined value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ADD90956-0336-426E-99F2-C68FE6BE9F37}" type="slidenum">
              <a:rPr lang="en-GB" smtClean="0"/>
              <a:pPr/>
              <a:t>26</a:t>
            </a:fld>
            <a:endParaRPr lang="en-GB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Disjunction in LPF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38200" y="1219200"/>
            <a:ext cx="3048000" cy="4114800"/>
            <a:chOff x="528" y="768"/>
            <a:chExt cx="1920" cy="2592"/>
          </a:xfrm>
        </p:grpSpPr>
        <p:sp>
          <p:nvSpPr>
            <p:cNvPr id="22534" name="Rectangle 3"/>
            <p:cNvSpPr>
              <a:spLocks noChangeArrowheads="1"/>
            </p:cNvSpPr>
            <p:nvPr/>
          </p:nvSpPr>
          <p:spPr bwMode="auto">
            <a:xfrm>
              <a:off x="576" y="768"/>
              <a:ext cx="624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2535" name="Rectangle 4"/>
            <p:cNvSpPr>
              <a:spLocks noChangeArrowheads="1"/>
            </p:cNvSpPr>
            <p:nvPr/>
          </p:nvSpPr>
          <p:spPr bwMode="auto">
            <a:xfrm>
              <a:off x="1152" y="768"/>
              <a:ext cx="624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2536" name="Rectangle 5"/>
            <p:cNvSpPr>
              <a:spLocks noChangeArrowheads="1"/>
            </p:cNvSpPr>
            <p:nvPr/>
          </p:nvSpPr>
          <p:spPr bwMode="auto">
            <a:xfrm>
              <a:off x="1728" y="768"/>
              <a:ext cx="720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 </a:t>
              </a:r>
              <a:r>
                <a:rPr lang="en-GB" sz="1800" b="1">
                  <a:latin typeface="Courier New" pitchFamily="49" charset="0"/>
                </a:rPr>
                <a:t>or</a:t>
              </a:r>
              <a:r>
                <a:rPr lang="en-GB" sz="18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2537" name="Rectangle 6"/>
            <p:cNvSpPr>
              <a:spLocks noChangeArrowheads="1"/>
            </p:cNvSpPr>
            <p:nvPr/>
          </p:nvSpPr>
          <p:spPr bwMode="auto">
            <a:xfrm>
              <a:off x="532" y="772"/>
              <a:ext cx="1912" cy="25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538" name="Line 7"/>
            <p:cNvSpPr>
              <a:spLocks noChangeShapeType="1"/>
            </p:cNvSpPr>
            <p:nvPr/>
          </p:nvSpPr>
          <p:spPr bwMode="auto">
            <a:xfrm>
              <a:off x="528" y="1008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9" name="Line 8"/>
            <p:cNvSpPr>
              <a:spLocks noChangeShapeType="1"/>
            </p:cNvSpPr>
            <p:nvPr/>
          </p:nvSpPr>
          <p:spPr bwMode="auto">
            <a:xfrm>
              <a:off x="1152" y="768"/>
              <a:ext cx="0" cy="25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0" name="Line 9"/>
            <p:cNvSpPr>
              <a:spLocks noChangeShapeType="1"/>
            </p:cNvSpPr>
            <p:nvPr/>
          </p:nvSpPr>
          <p:spPr bwMode="auto">
            <a:xfrm>
              <a:off x="1728" y="768"/>
              <a:ext cx="0" cy="25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4648200" y="1600200"/>
            <a:ext cx="3733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i="1">
                <a:latin typeface="Comic Sans MS" pitchFamily="66" charset="0"/>
              </a:rPr>
              <a:t>If one disjunct is true, we know that the whole disjunction is true, regardless of whether the other disjunct is true, false or undefined.</a:t>
            </a:r>
            <a:r>
              <a:rPr lang="en-GB" i="1"/>
              <a:t> 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fld id="{741E7B4D-7951-4413-B2F4-EECF7B6169E9}" type="slidenum">
              <a:rPr lang="en-GB" smtClean="0"/>
              <a:pPr/>
              <a:t>27</a:t>
            </a:fld>
            <a:endParaRPr lang="en-GB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smtClean="0"/>
              <a:t>Conjunction in LPF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38200" y="1219200"/>
            <a:ext cx="3124200" cy="4114800"/>
            <a:chOff x="528" y="768"/>
            <a:chExt cx="1968" cy="2592"/>
          </a:xfrm>
        </p:grpSpPr>
        <p:sp>
          <p:nvSpPr>
            <p:cNvPr id="23558" name="Rectangle 3"/>
            <p:cNvSpPr>
              <a:spLocks noChangeArrowheads="1"/>
            </p:cNvSpPr>
            <p:nvPr/>
          </p:nvSpPr>
          <p:spPr bwMode="auto">
            <a:xfrm>
              <a:off x="576" y="768"/>
              <a:ext cx="624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3559" name="Rectangle 4"/>
            <p:cNvSpPr>
              <a:spLocks noChangeArrowheads="1"/>
            </p:cNvSpPr>
            <p:nvPr/>
          </p:nvSpPr>
          <p:spPr bwMode="auto">
            <a:xfrm>
              <a:off x="1152" y="768"/>
              <a:ext cx="624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3560" name="Rectangle 5"/>
            <p:cNvSpPr>
              <a:spLocks noChangeArrowheads="1"/>
            </p:cNvSpPr>
            <p:nvPr/>
          </p:nvSpPr>
          <p:spPr bwMode="auto">
            <a:xfrm>
              <a:off x="1680" y="768"/>
              <a:ext cx="816" cy="2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A </a:t>
              </a:r>
              <a:r>
                <a:rPr lang="en-GB" sz="1800" b="1">
                  <a:latin typeface="Courier New" pitchFamily="49" charset="0"/>
                </a:rPr>
                <a:t>and</a:t>
              </a:r>
              <a:r>
                <a:rPr lang="en-GB" sz="1800">
                  <a:latin typeface="Courier New" pitchFamily="49" charset="0"/>
                </a:rPr>
                <a:t> B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true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false</a:t>
              </a:r>
            </a:p>
            <a:p>
              <a:pPr algn="ctr" defTabSz="762000">
                <a:spcBef>
                  <a:spcPct val="50000"/>
                </a:spcBef>
              </a:pPr>
              <a:r>
                <a:rPr lang="en-GB" sz="1800">
                  <a:latin typeface="Courier New" pitchFamily="49" charset="0"/>
                </a:rPr>
                <a:t>*</a:t>
              </a:r>
            </a:p>
          </p:txBody>
        </p:sp>
        <p:sp>
          <p:nvSpPr>
            <p:cNvPr id="23561" name="Rectangle 6"/>
            <p:cNvSpPr>
              <a:spLocks noChangeArrowheads="1"/>
            </p:cNvSpPr>
            <p:nvPr/>
          </p:nvSpPr>
          <p:spPr bwMode="auto">
            <a:xfrm>
              <a:off x="532" y="772"/>
              <a:ext cx="1912" cy="25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562" name="Line 7"/>
            <p:cNvSpPr>
              <a:spLocks noChangeShapeType="1"/>
            </p:cNvSpPr>
            <p:nvPr/>
          </p:nvSpPr>
          <p:spPr bwMode="auto">
            <a:xfrm>
              <a:off x="528" y="1008"/>
              <a:ext cx="19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Line 8"/>
            <p:cNvSpPr>
              <a:spLocks noChangeShapeType="1"/>
            </p:cNvSpPr>
            <p:nvPr/>
          </p:nvSpPr>
          <p:spPr bwMode="auto">
            <a:xfrm>
              <a:off x="1152" y="768"/>
              <a:ext cx="0" cy="25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Line 9"/>
            <p:cNvSpPr>
              <a:spLocks noChangeShapeType="1"/>
            </p:cNvSpPr>
            <p:nvPr/>
          </p:nvSpPr>
          <p:spPr bwMode="auto">
            <a:xfrm>
              <a:off x="1728" y="768"/>
              <a:ext cx="0" cy="25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7" name="Rectangle 11"/>
          <p:cNvSpPr>
            <a:spLocks noChangeArrowheads="1"/>
          </p:cNvSpPr>
          <p:nvPr/>
        </p:nvSpPr>
        <p:spPr bwMode="auto">
          <a:xfrm>
            <a:off x="4648200" y="1600200"/>
            <a:ext cx="3733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i="1">
                <a:latin typeface="Comic Sans MS" pitchFamily="66" charset="0"/>
              </a:rPr>
              <a:t>If one conjunct is false, we know that the whole conjunction is false, regardless of whether the other disjunct is true, false or undefined. 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Formal Methods in 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9499680</TotalTime>
  <Words>1281</Words>
  <Application>Microsoft Office PowerPoint</Application>
  <PresentationFormat>On-screen Show (4:3)</PresentationFormat>
  <Paragraphs>329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Origin</vt:lpstr>
      <vt:lpstr>Formal Methods in SE</vt:lpstr>
      <vt:lpstr>Agenda </vt:lpstr>
      <vt:lpstr>Domain and Range Restriction </vt:lpstr>
      <vt:lpstr>Domain and Range Restriction </vt:lpstr>
      <vt:lpstr>Domain and Range Subtraction </vt:lpstr>
      <vt:lpstr>Relation Inverse and Relation Image</vt:lpstr>
      <vt:lpstr>Contd…</vt:lpstr>
      <vt:lpstr>Relation Composition</vt:lpstr>
      <vt:lpstr>Relation Composition</vt:lpstr>
      <vt:lpstr>Relation Example</vt:lpstr>
      <vt:lpstr>Relation Example</vt:lpstr>
      <vt:lpstr>Relation Example</vt:lpstr>
      <vt:lpstr>VDM</vt:lpstr>
      <vt:lpstr>Formal Specification Languages</vt:lpstr>
      <vt:lpstr>Formal Specification Languages: VDM-SL</vt:lpstr>
      <vt:lpstr>Basic logical operators</vt:lpstr>
      <vt:lpstr>Basic logical operators         Negation</vt:lpstr>
      <vt:lpstr>Basic logical operators      Disjunction</vt:lpstr>
      <vt:lpstr>Basic logical operators            Conjunction</vt:lpstr>
      <vt:lpstr>Basic logical operators            Implication</vt:lpstr>
      <vt:lpstr>Basic logical operators           Biimplication</vt:lpstr>
      <vt:lpstr>Quantifiers</vt:lpstr>
      <vt:lpstr>Quantifiers</vt:lpstr>
      <vt:lpstr>Quantifiers</vt:lpstr>
      <vt:lpstr>coping with undefinedness</vt:lpstr>
      <vt:lpstr>Disjunction in LPF</vt:lpstr>
      <vt:lpstr>Conjunction in LPF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 Tutorial Session 2, iCONNECT</dc:title>
  <dc:creator>Ahsan Ali</dc:creator>
  <cp:lastModifiedBy>Administrator</cp:lastModifiedBy>
  <cp:revision>148</cp:revision>
  <dcterms:created xsi:type="dcterms:W3CDTF">2006-08-16T00:00:00Z</dcterms:created>
  <dcterms:modified xsi:type="dcterms:W3CDTF">2014-11-29T12:22:44Z</dcterms:modified>
</cp:coreProperties>
</file>