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3" r:id="rId3"/>
    <p:sldId id="305" r:id="rId4"/>
    <p:sldId id="307" r:id="rId5"/>
    <p:sldId id="308" r:id="rId6"/>
    <p:sldId id="309" r:id="rId7"/>
    <p:sldId id="324" r:id="rId8"/>
    <p:sldId id="325" r:id="rId9"/>
    <p:sldId id="326" r:id="rId10"/>
    <p:sldId id="327" r:id="rId11"/>
    <p:sldId id="328" r:id="rId12"/>
    <p:sldId id="329" r:id="rId13"/>
    <p:sldId id="310" r:id="rId14"/>
    <p:sldId id="322" r:id="rId15"/>
    <p:sldId id="323" r:id="rId16"/>
    <p:sldId id="315" r:id="rId17"/>
    <p:sldId id="286" r:id="rId18"/>
  </p:sldIdLst>
  <p:sldSz cx="9144000" cy="6858000" type="screen4x3"/>
  <p:notesSz cx="9601200" cy="731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5801FC0A-23A8-4E7F-A103-52021067E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775" y="0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71800" y="549275"/>
            <a:ext cx="36576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438" y="3475038"/>
            <a:ext cx="7680325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775" y="6948488"/>
            <a:ext cx="41608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3BDDB0A-05DB-4E6E-8B48-B4D3580844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75479D-8012-4ED8-8114-F4B3C81202D7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79738" y="555625"/>
            <a:ext cx="3640137" cy="2730500"/>
          </a:xfrm>
          <a:ln w="12700" cap="flat">
            <a:solidFill>
              <a:schemeClr val="tx1"/>
            </a:solidFill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25" y="3475038"/>
            <a:ext cx="7038975" cy="3290887"/>
          </a:xfrm>
          <a:noFill/>
          <a:ln/>
        </p:spPr>
        <p:txBody>
          <a:bodyPr lIns="93662" tIns="46038" rIns="93662" bIns="46038"/>
          <a:lstStyle/>
          <a:p>
            <a:pPr defTabSz="933450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F590B-59F4-46A9-B974-4FEFA7427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63D0F-5831-4453-8500-3BB3E1EF0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F0802-86B9-45CD-9CC2-C6C338C4B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A80B9-6F47-476C-BF5C-62D401737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54C8B-17BA-4CB2-A252-2D2E77B74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3F1BD-C7B5-403A-901B-B4D2CBF9E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399E8-081C-4D0E-A99B-6F7EA2B49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CFC91-1410-4323-8B57-ABF310EAB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A29B0-4340-4AA1-A18C-B9736A95E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77BA7-B171-4EB2-8B10-12AEF8DD9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CE401-646F-415E-9E55-B90E3F01E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Formal Methods in Software Engineering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E48DBA6A-9818-4A65-B563-15BB76267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07" r:id="rId2"/>
    <p:sldLayoutId id="2147484112" r:id="rId3"/>
    <p:sldLayoutId id="2147484108" r:id="rId4"/>
    <p:sldLayoutId id="2147484109" r:id="rId5"/>
    <p:sldLayoutId id="2147484113" r:id="rId6"/>
    <p:sldLayoutId id="2147484114" r:id="rId7"/>
    <p:sldLayoutId id="2147484115" r:id="rId8"/>
    <p:sldLayoutId id="2147484116" r:id="rId9"/>
    <p:sldLayoutId id="2147484110" r:id="rId10"/>
    <p:sldLayoutId id="214748411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A94543"/>
        </a:buClr>
        <a:buSzPct val="70000"/>
        <a:buFont typeface="Wingdings" pitchFamily="2" charset="2"/>
        <a:buChar char="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736725"/>
            <a:ext cx="8229600" cy="1374775"/>
          </a:xfrm>
        </p:spPr>
        <p:txBody>
          <a:bodyPr/>
          <a:lstStyle/>
          <a:p>
            <a:pPr eaLnBrk="1" hangingPunct="1"/>
            <a:r>
              <a:rPr lang="en-US" sz="4800" smtClean="0"/>
              <a:t>Formal Methods in Software Engineering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6538" y="3849688"/>
            <a:ext cx="5386387" cy="87471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100" dirty="0"/>
              <a:t>Credit Hours: </a:t>
            </a:r>
            <a:r>
              <a:rPr lang="en-US" sz="2100" dirty="0" smtClean="0"/>
              <a:t>3+0</a:t>
            </a:r>
            <a:endParaRPr lang="en-US" sz="2100" dirty="0"/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100" dirty="0"/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2667000" y="5105400"/>
            <a:ext cx="548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/>
              <a:t>By: Qaisar Javaid</a:t>
            </a:r>
          </a:p>
          <a:p>
            <a:pPr algn="r"/>
            <a:r>
              <a:rPr lang="en-US" sz="1600"/>
              <a:t>Assistant Professor</a:t>
            </a:r>
          </a:p>
        </p:txBody>
      </p:sp>
      <p:sp>
        <p:nvSpPr>
          <p:cNvPr id="9221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  <p:sp>
        <p:nvSpPr>
          <p:cNvPr id="9222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BA5850E-BF7F-4140-A20E-01179C91BBFE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What are Formal Methods?</a:t>
            </a:r>
            <a:endParaRPr lang="en-GB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NZ" smtClean="0"/>
              <a:t>Formal Language Specification </a:t>
            </a:r>
            <a:r>
              <a:rPr lang="en-NZ" sz="2400" smtClean="0"/>
              <a:t>Formal Methods centred around a notation known as a formal specification language.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mtClean="0"/>
              <a:t>	</a:t>
            </a:r>
            <a:r>
              <a:rPr lang="en-NZ" sz="2000" b="1" smtClean="0"/>
              <a:t>Formal Semantics</a:t>
            </a:r>
          </a:p>
          <a:p>
            <a:pPr lvl="1" eaLnBrk="1" hangingPunct="1"/>
            <a:r>
              <a:rPr lang="en-NZ" sz="2000" smtClean="0"/>
              <a:t>Mathematical base allows precise notions.</a:t>
            </a:r>
          </a:p>
          <a:p>
            <a:pPr lvl="1" eaLnBrk="1" hangingPunct="1"/>
            <a:r>
              <a:rPr lang="en-NZ" sz="2000" smtClean="0"/>
              <a:t>Unambiguous.</a:t>
            </a:r>
          </a:p>
          <a:p>
            <a:pPr lvl="1" eaLnBrk="1" hangingPunct="1"/>
            <a:r>
              <a:rPr lang="en-NZ" sz="2000" smtClean="0"/>
              <a:t>Allows consistency, correctness, specification and implementation to be expressed.</a:t>
            </a:r>
            <a:endParaRPr lang="en-NZ" smtClean="0"/>
          </a:p>
          <a:p>
            <a:pPr eaLnBrk="1" hangingPunct="1">
              <a:buFont typeface="Wingdings" pitchFamily="2" charset="2"/>
              <a:buNone/>
            </a:pPr>
            <a:r>
              <a:rPr lang="en-NZ" smtClean="0"/>
              <a:t>	</a:t>
            </a:r>
            <a:r>
              <a:rPr lang="en-NZ" sz="2000" b="1" smtClean="0"/>
              <a:t>Increase Human Understanding of Specified System.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smtClean="0"/>
              <a:t>				&amp;</a:t>
            </a:r>
            <a:br>
              <a:rPr lang="en-NZ" sz="2000" b="1" smtClean="0"/>
            </a:br>
            <a:r>
              <a:rPr lang="en-NZ" sz="2000" b="1" smtClean="0"/>
              <a:t>Allow the possibility of formal reasoning and development.</a:t>
            </a:r>
            <a:endParaRPr lang="en-GB" sz="2000" b="1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49E202C2-BBBB-42FC-B5CE-0B4DCD77508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560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Three Levels of Formal Methods</a:t>
            </a:r>
            <a:endParaRPr lang="en-GB" smtClean="0"/>
          </a:p>
        </p:txBody>
      </p:sp>
      <p:sp>
        <p:nvSpPr>
          <p:cNvPr id="26627" name="AutoShape 6"/>
          <p:cNvSpPr>
            <a:spLocks noChangeArrowheads="1"/>
          </p:cNvSpPr>
          <p:nvPr/>
        </p:nvSpPr>
        <p:spPr bwMode="auto">
          <a:xfrm>
            <a:off x="5292725" y="1916113"/>
            <a:ext cx="603250" cy="233362"/>
          </a:xfrm>
          <a:prstGeom prst="rightArrow">
            <a:avLst>
              <a:gd name="adj1" fmla="val 50000"/>
              <a:gd name="adj2" fmla="val 64626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6029325" y="1349375"/>
            <a:ext cx="2935288" cy="5262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sz="1600"/>
              <a:t>1. Requirements Only</a:t>
            </a:r>
            <a:br>
              <a:rPr lang="en-NZ" sz="1600"/>
            </a:br>
            <a:r>
              <a:rPr lang="en-NZ" sz="1600"/>
              <a:t>2. No Analysis/Proof</a:t>
            </a:r>
            <a:br>
              <a:rPr lang="en-NZ" sz="1600"/>
            </a:br>
            <a:r>
              <a:rPr lang="en-NZ" sz="1600"/>
              <a:t>3. Cost effective</a:t>
            </a:r>
          </a:p>
          <a:p>
            <a:pPr>
              <a:spcBef>
                <a:spcPct val="50000"/>
              </a:spcBef>
            </a:pPr>
            <a:r>
              <a:rPr lang="en-NZ" sz="1600"/>
              <a:t/>
            </a:r>
            <a:br>
              <a:rPr lang="en-NZ" sz="1600"/>
            </a:br>
            <a:r>
              <a:rPr lang="en-NZ" sz="1600"/>
              <a:t>1. Produce a </a:t>
            </a:r>
            <a:br>
              <a:rPr lang="en-NZ" sz="1600"/>
            </a:br>
            <a:r>
              <a:rPr lang="en-NZ" sz="1600"/>
              <a:t>    program in a more</a:t>
            </a:r>
            <a:br>
              <a:rPr lang="en-NZ" sz="1600"/>
            </a:br>
            <a:r>
              <a:rPr lang="en-NZ" sz="1600"/>
              <a:t>    formal manner</a:t>
            </a:r>
            <a:br>
              <a:rPr lang="en-NZ" sz="1600"/>
            </a:br>
            <a:r>
              <a:rPr lang="en-NZ" sz="1600"/>
              <a:t>2. Use proofs of properties or</a:t>
            </a:r>
            <a:br>
              <a:rPr lang="en-NZ" sz="1600"/>
            </a:br>
            <a:r>
              <a:rPr lang="en-NZ" sz="1600"/>
              <a:t>    refinements from formal </a:t>
            </a:r>
            <a:br>
              <a:rPr lang="en-NZ" sz="1600"/>
            </a:br>
            <a:r>
              <a:rPr lang="en-NZ" sz="1600"/>
              <a:t>    specification</a:t>
            </a:r>
            <a:br>
              <a:rPr lang="en-NZ" sz="1600"/>
            </a:br>
            <a:r>
              <a:rPr lang="en-NZ" sz="1600"/>
              <a:t>3. Costly</a:t>
            </a:r>
            <a:br>
              <a:rPr lang="en-NZ" sz="1600"/>
            </a:br>
            <a:endParaRPr lang="en-NZ" sz="1600"/>
          </a:p>
          <a:p>
            <a:pPr>
              <a:spcBef>
                <a:spcPct val="50000"/>
              </a:spcBef>
            </a:pPr>
            <a:r>
              <a:rPr lang="en-NZ" sz="1600"/>
              <a:t>1. Use theorem prover</a:t>
            </a:r>
            <a:br>
              <a:rPr lang="en-NZ" sz="1600"/>
            </a:br>
            <a:r>
              <a:rPr lang="en-NZ" sz="1600"/>
              <a:t>2. Fully formal machine-</a:t>
            </a:r>
            <a:br>
              <a:rPr lang="en-NZ" sz="1600"/>
            </a:br>
            <a:r>
              <a:rPr lang="en-NZ" sz="1600"/>
              <a:t>    checked proofs.</a:t>
            </a:r>
            <a:br>
              <a:rPr lang="en-NZ" sz="1600"/>
            </a:br>
            <a:r>
              <a:rPr lang="en-NZ" sz="1600"/>
              <a:t>3. Expensive, hard and</a:t>
            </a:r>
            <a:br>
              <a:rPr lang="en-NZ" sz="1600"/>
            </a:br>
            <a:r>
              <a:rPr lang="en-NZ" sz="1600"/>
              <a:t>    often costly</a:t>
            </a:r>
            <a:br>
              <a:rPr lang="en-NZ" sz="1600"/>
            </a:br>
            <a:r>
              <a:rPr lang="en-NZ" sz="1600"/>
              <a:t>4. Formally prove the entire</a:t>
            </a:r>
            <a:br>
              <a:rPr lang="en-NZ" sz="1600"/>
            </a:br>
            <a:r>
              <a:rPr lang="en-NZ" sz="1600"/>
              <a:t>    system.</a:t>
            </a:r>
            <a:br>
              <a:rPr lang="en-NZ" sz="1600"/>
            </a:br>
            <a:endParaRPr lang="en-GB" sz="1600"/>
          </a:p>
        </p:txBody>
      </p:sp>
      <p:sp>
        <p:nvSpPr>
          <p:cNvPr id="26629" name="AutoShape 8"/>
          <p:cNvSpPr>
            <a:spLocks noChangeArrowheads="1"/>
          </p:cNvSpPr>
          <p:nvPr/>
        </p:nvSpPr>
        <p:spPr bwMode="auto">
          <a:xfrm>
            <a:off x="5292725" y="3644900"/>
            <a:ext cx="603250" cy="234950"/>
          </a:xfrm>
          <a:prstGeom prst="rightArrow">
            <a:avLst>
              <a:gd name="adj1" fmla="val 50000"/>
              <a:gd name="adj2" fmla="val 6418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6630" name="Group 9"/>
          <p:cNvGrpSpPr>
            <a:grpSpLocks/>
          </p:cNvGrpSpPr>
          <p:nvPr/>
        </p:nvGrpSpPr>
        <p:grpSpPr bwMode="auto">
          <a:xfrm>
            <a:off x="2339975" y="1557338"/>
            <a:ext cx="2709863" cy="1166812"/>
            <a:chOff x="1655" y="799"/>
            <a:chExt cx="2132" cy="680"/>
          </a:xfrm>
        </p:grpSpPr>
        <p:sp>
          <p:nvSpPr>
            <p:cNvPr id="26640" name="Rectangle 10"/>
            <p:cNvSpPr>
              <a:spLocks noChangeArrowheads="1"/>
            </p:cNvSpPr>
            <p:nvPr/>
          </p:nvSpPr>
          <p:spPr bwMode="auto">
            <a:xfrm>
              <a:off x="1655" y="799"/>
              <a:ext cx="2132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41" name="Text Box 11"/>
            <p:cNvSpPr txBox="1">
              <a:spLocks noChangeArrowheads="1"/>
            </p:cNvSpPr>
            <p:nvPr/>
          </p:nvSpPr>
          <p:spPr bwMode="auto">
            <a:xfrm>
              <a:off x="1746" y="890"/>
              <a:ext cx="1950" cy="4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NZ"/>
                <a:t>LEVEL 0 </a:t>
              </a:r>
            </a:p>
            <a:p>
              <a:pPr algn="ctr">
                <a:spcBef>
                  <a:spcPct val="50000"/>
                </a:spcBef>
              </a:pPr>
              <a:r>
                <a:rPr lang="en-NZ" b="1"/>
                <a:t>Formal Specification</a:t>
              </a:r>
              <a:endParaRPr lang="en-GB" b="1"/>
            </a:p>
          </p:txBody>
        </p:sp>
      </p:grpSp>
      <p:grpSp>
        <p:nvGrpSpPr>
          <p:cNvPr id="26631" name="Group 12"/>
          <p:cNvGrpSpPr>
            <a:grpSpLocks/>
          </p:cNvGrpSpPr>
          <p:nvPr/>
        </p:nvGrpSpPr>
        <p:grpSpPr bwMode="auto">
          <a:xfrm>
            <a:off x="2339975" y="3213100"/>
            <a:ext cx="2709863" cy="1166813"/>
            <a:chOff x="1655" y="799"/>
            <a:chExt cx="2132" cy="680"/>
          </a:xfrm>
        </p:grpSpPr>
        <p:sp>
          <p:nvSpPr>
            <p:cNvPr id="26638" name="Rectangle 13"/>
            <p:cNvSpPr>
              <a:spLocks noChangeArrowheads="1"/>
            </p:cNvSpPr>
            <p:nvPr/>
          </p:nvSpPr>
          <p:spPr bwMode="auto">
            <a:xfrm>
              <a:off x="1655" y="799"/>
              <a:ext cx="2132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39" name="Text Box 14"/>
            <p:cNvSpPr txBox="1">
              <a:spLocks noChangeArrowheads="1"/>
            </p:cNvSpPr>
            <p:nvPr/>
          </p:nvSpPr>
          <p:spPr bwMode="auto">
            <a:xfrm>
              <a:off x="1747" y="890"/>
              <a:ext cx="1948" cy="4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NZ"/>
                <a:t>LEVEL 1 </a:t>
              </a:r>
            </a:p>
            <a:p>
              <a:pPr algn="ctr">
                <a:spcBef>
                  <a:spcPct val="50000"/>
                </a:spcBef>
              </a:pPr>
              <a:r>
                <a:rPr lang="en-NZ" b="1"/>
                <a:t>Formal Verification</a:t>
              </a:r>
              <a:endParaRPr lang="en-GB" b="1"/>
            </a:p>
          </p:txBody>
        </p:sp>
      </p:grpSp>
      <p:grpSp>
        <p:nvGrpSpPr>
          <p:cNvPr id="26632" name="Group 15"/>
          <p:cNvGrpSpPr>
            <a:grpSpLocks/>
          </p:cNvGrpSpPr>
          <p:nvPr/>
        </p:nvGrpSpPr>
        <p:grpSpPr bwMode="auto">
          <a:xfrm>
            <a:off x="2339975" y="5229225"/>
            <a:ext cx="2709863" cy="1166813"/>
            <a:chOff x="1655" y="799"/>
            <a:chExt cx="2132" cy="680"/>
          </a:xfrm>
        </p:grpSpPr>
        <p:sp>
          <p:nvSpPr>
            <p:cNvPr id="26636" name="Rectangle 16"/>
            <p:cNvSpPr>
              <a:spLocks noChangeArrowheads="1"/>
            </p:cNvSpPr>
            <p:nvPr/>
          </p:nvSpPr>
          <p:spPr bwMode="auto">
            <a:xfrm>
              <a:off x="1655" y="799"/>
              <a:ext cx="2132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637" name="Text Box 17"/>
            <p:cNvSpPr txBox="1">
              <a:spLocks noChangeArrowheads="1"/>
            </p:cNvSpPr>
            <p:nvPr/>
          </p:nvSpPr>
          <p:spPr bwMode="auto">
            <a:xfrm>
              <a:off x="1747" y="890"/>
              <a:ext cx="1948" cy="4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NZ"/>
                <a:t>LEVEL 2 </a:t>
              </a:r>
            </a:p>
            <a:p>
              <a:pPr algn="ctr">
                <a:spcBef>
                  <a:spcPct val="50000"/>
                </a:spcBef>
              </a:pPr>
              <a:r>
                <a:rPr lang="en-NZ" b="1"/>
                <a:t>Theorem Provers</a:t>
              </a:r>
              <a:endParaRPr lang="en-GB" b="1"/>
            </a:p>
          </p:txBody>
        </p:sp>
      </p:grpSp>
      <p:sp>
        <p:nvSpPr>
          <p:cNvPr id="26633" name="AutoShape 18"/>
          <p:cNvSpPr>
            <a:spLocks noChangeArrowheads="1"/>
          </p:cNvSpPr>
          <p:nvPr/>
        </p:nvSpPr>
        <p:spPr bwMode="auto">
          <a:xfrm>
            <a:off x="5292725" y="5661025"/>
            <a:ext cx="603250" cy="234950"/>
          </a:xfrm>
          <a:prstGeom prst="rightArrow">
            <a:avLst>
              <a:gd name="adj1" fmla="val 50000"/>
              <a:gd name="adj2" fmla="val 64189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34" name="Slide Number Placeholder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2751F3E6-9D2A-4F58-BAD8-379D572FC0F1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6635" name="Footer Placeholder 1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Use in the Design Process</a:t>
            </a:r>
            <a:endParaRPr lang="en-GB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NZ" smtClean="0"/>
              <a:t>Specification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mtClean="0"/>
              <a:t>	</a:t>
            </a:r>
            <a:r>
              <a:rPr lang="en-NZ" sz="2400" smtClean="0"/>
              <a:t>Description of system to be developed at any level of detail desired.</a:t>
            </a:r>
          </a:p>
          <a:p>
            <a:pPr eaLnBrk="1" hangingPunct="1">
              <a:buFont typeface="Wingdings" pitchFamily="2" charset="2"/>
              <a:buNone/>
            </a:pPr>
            <a:endParaRPr lang="en-NZ" sz="2400" smtClean="0"/>
          </a:p>
          <a:p>
            <a:pPr eaLnBrk="1" hangingPunct="1">
              <a:buFont typeface="Wingdings" pitchFamily="2" charset="2"/>
              <a:buNone/>
            </a:pPr>
            <a:r>
              <a:rPr lang="en-NZ" sz="2400" smtClean="0"/>
              <a:t>	</a:t>
            </a:r>
            <a:r>
              <a:rPr lang="en-NZ" sz="2000" smtClean="0"/>
              <a:t>Formal specification can be used: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1.	to guide further development.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2.	verify requirements of system are completely and accurately specified.</a:t>
            </a:r>
            <a:endParaRPr lang="en-GB" sz="200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289EB63-BD3B-423A-B346-06003788D093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765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Use in the Design Process</a:t>
            </a:r>
            <a:endParaRPr lang="en-GB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NZ" smtClean="0"/>
              <a:t>Development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mtClean="0"/>
              <a:t>	</a:t>
            </a:r>
            <a:r>
              <a:rPr lang="en-NZ" sz="2400" smtClean="0"/>
              <a:t>Formal specification can be used as a guide to progress the development of the actual system.</a:t>
            </a:r>
          </a:p>
          <a:p>
            <a:pPr eaLnBrk="1" hangingPunct="1">
              <a:buFont typeface="Wingdings" pitchFamily="2" charset="2"/>
              <a:buNone/>
            </a:pPr>
            <a:endParaRPr lang="en-NZ" sz="2400" smtClean="0"/>
          </a:p>
          <a:p>
            <a:pPr eaLnBrk="1" hangingPunct="1">
              <a:buFont typeface="Wingdings" pitchFamily="2" charset="2"/>
              <a:buNone/>
            </a:pPr>
            <a:r>
              <a:rPr lang="en-NZ" sz="2400" smtClean="0"/>
              <a:t>	</a:t>
            </a:r>
            <a:r>
              <a:rPr lang="en-NZ" sz="2000" b="1" smtClean="0"/>
              <a:t>Model-Orientated Specification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Observed behaviour of actual system compared to behaviour of specification.</a:t>
            </a:r>
          </a:p>
          <a:p>
            <a:pPr eaLnBrk="1" hangingPunct="1">
              <a:buFont typeface="Wingdings" pitchFamily="2" charset="2"/>
              <a:buNone/>
            </a:pPr>
            <a:endParaRPr lang="en-NZ" sz="2000" smtClean="0"/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</a:t>
            </a:r>
            <a:r>
              <a:rPr lang="en-NZ" sz="2000" b="1" smtClean="0"/>
              <a:t>Property-Orientated Specification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Preconditions and postconditions may be able to become assertions in executable code of system.</a:t>
            </a:r>
          </a:p>
          <a:p>
            <a:pPr eaLnBrk="1" hangingPunct="1"/>
            <a:endParaRPr lang="en-GB" sz="200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A080F41-DD76-4BBC-83A1-2EDC3C36B706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867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Use in the Design Process</a:t>
            </a:r>
            <a:endParaRPr lang="en-GB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NZ" smtClean="0"/>
              <a:t>Verification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mtClean="0"/>
              <a:t>	</a:t>
            </a:r>
            <a:r>
              <a:rPr lang="en-NZ" sz="2400" smtClean="0"/>
              <a:t>Formal specification can be used to prove certain properties of specification and hence the developed system.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400" b="1" smtClean="0"/>
              <a:t>	</a:t>
            </a:r>
            <a:r>
              <a:rPr lang="en-NZ" sz="2000" b="1" smtClean="0"/>
              <a:t>Human-Directed Proof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	Understand the system better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	Mathematical-style proofs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	Handwritten using a natural language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smtClean="0"/>
              <a:t>	Automated Proof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smtClean="0"/>
              <a:t>		</a:t>
            </a:r>
            <a:r>
              <a:rPr lang="en-NZ" sz="2000" smtClean="0"/>
              <a:t>Produce proofs using automated means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i="1" smtClean="0"/>
              <a:t>		Automated Theorem Proving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i="1" smtClean="0"/>
              <a:t>		Model Checking</a:t>
            </a:r>
            <a:endParaRPr lang="en-GB" sz="200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E453F71C-12CB-4DB5-86CC-BB8E344D652E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97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539750" y="620713"/>
            <a:ext cx="7848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chemeClr val="tx2"/>
                </a:solidFill>
              </a:rPr>
              <a:t>Weakness of natural language specifications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827088" y="1773238"/>
            <a:ext cx="734536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i="1"/>
              <a:t>Withdraw:</a:t>
            </a:r>
          </a:p>
          <a:p>
            <a:pPr>
              <a:spcBef>
                <a:spcPct val="50000"/>
              </a:spcBef>
            </a:pPr>
            <a:r>
              <a:rPr lang="en-GB" sz="2400" i="1"/>
              <a:t>“Receives a requested amount to withdraw from the bank account and, if there are sufficient funds in the account, meets the request.</a:t>
            </a:r>
          </a:p>
          <a:p>
            <a:pPr>
              <a:spcBef>
                <a:spcPct val="50000"/>
              </a:spcBef>
            </a:pPr>
            <a:r>
              <a:rPr lang="en-GB" sz="2400" i="1"/>
              <a:t>Returns a boolean value indicating success or failure of the attempt to withdraw money from the account</a:t>
            </a:r>
            <a:r>
              <a:rPr lang="en-GB" sz="2400"/>
              <a:t>.”</a:t>
            </a:r>
            <a:endParaRPr lang="en-GB" sz="2400" i="1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3562350" y="3070225"/>
            <a:ext cx="36004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>
            <a:off x="2411413" y="4006850"/>
            <a:ext cx="568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1116013" y="4868863"/>
            <a:ext cx="69135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/>
              <a:t>Natural language descriptions do not have a fixed meaning, they are </a:t>
            </a:r>
            <a:r>
              <a:rPr lang="en-GB" sz="2000" b="1"/>
              <a:t>ambiguous.</a:t>
            </a:r>
          </a:p>
          <a:p>
            <a:endParaRPr lang="en-GB" sz="2000"/>
          </a:p>
          <a:p>
            <a:r>
              <a:rPr lang="en-GB" sz="2000"/>
              <a:t>These notations do not have a fixed </a:t>
            </a:r>
            <a:r>
              <a:rPr lang="en-GB" sz="2000" b="1"/>
              <a:t>semantics</a:t>
            </a:r>
          </a:p>
        </p:txBody>
      </p:sp>
      <p:sp>
        <p:nvSpPr>
          <p:cNvPr id="100362" name="Line 10"/>
          <p:cNvSpPr>
            <a:spLocks noChangeShapeType="1"/>
          </p:cNvSpPr>
          <p:nvPr/>
        </p:nvSpPr>
        <p:spPr bwMode="auto">
          <a:xfrm>
            <a:off x="1042988" y="2708275"/>
            <a:ext cx="40338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B37AC109-76BE-4583-9AED-20489581A86E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0729" name="Footer Placeholder 8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00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0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00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0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0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0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6" grpId="0"/>
      <p:bldP spid="100357" grpId="0" build="p"/>
      <p:bldP spid="100359" grpId="0" animBg="1"/>
      <p:bldP spid="100360" grpId="0" animBg="1"/>
      <p:bldP spid="100361" grpId="0" build="p"/>
      <p:bldP spid="1003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763713" y="836613"/>
            <a:ext cx="5976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 b="1">
                <a:solidFill>
                  <a:schemeClr val="tx2"/>
                </a:solidFill>
                <a:latin typeface="Times" pitchFamily="18" charset="0"/>
              </a:rPr>
              <a:t>Incomplete specifications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1116013" y="2060575"/>
            <a:ext cx="7416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pitchFamily="18" charset="0"/>
              </a:rPr>
              <a:t>A specification can be considered </a:t>
            </a:r>
            <a:r>
              <a:rPr lang="en-GB" sz="2400" b="1">
                <a:latin typeface="Times" pitchFamily="18" charset="0"/>
              </a:rPr>
              <a:t>incomplete</a:t>
            </a:r>
            <a:r>
              <a:rPr lang="en-GB" sz="2400">
                <a:latin typeface="Times" pitchFamily="18" charset="0"/>
              </a:rPr>
              <a:t> when the behaviour is not completely defined. 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1116013" y="3429000"/>
            <a:ext cx="7345362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i="1">
                <a:latin typeface="Times" pitchFamily="18" charset="0"/>
              </a:rPr>
              <a:t>Withdraw:</a:t>
            </a:r>
          </a:p>
          <a:p>
            <a:pPr>
              <a:spcBef>
                <a:spcPct val="50000"/>
              </a:spcBef>
            </a:pPr>
            <a:r>
              <a:rPr lang="en-GB" sz="2400" i="1">
                <a:latin typeface="Times" pitchFamily="18" charset="0"/>
              </a:rPr>
              <a:t>“Receives a requested amount to withdraw from the bank account and, if there are sufficient funds in the account, meets the request.</a:t>
            </a:r>
          </a:p>
          <a:p>
            <a:pPr>
              <a:spcBef>
                <a:spcPct val="50000"/>
              </a:spcBef>
            </a:pPr>
            <a:r>
              <a:rPr lang="en-GB" sz="2400" i="1">
                <a:latin typeface="Times" pitchFamily="18" charset="0"/>
              </a:rPr>
              <a:t>Returns a boolean value indicating success or failure of the attempt to withdraw money from the account</a:t>
            </a:r>
            <a:r>
              <a:rPr lang="en-GB" sz="2400">
                <a:latin typeface="Times" pitchFamily="18" charset="0"/>
              </a:rPr>
              <a:t>.”</a:t>
            </a:r>
            <a:endParaRPr lang="en-GB" sz="2400" i="1">
              <a:latin typeface="Times" pitchFamily="18" charset="0"/>
            </a:endParaRPr>
          </a:p>
        </p:txBody>
      </p:sp>
      <p:sp>
        <p:nvSpPr>
          <p:cNvPr id="101383" name="Line 7"/>
          <p:cNvSpPr>
            <a:spLocks noChangeShapeType="1"/>
          </p:cNvSpPr>
          <p:nvPr/>
        </p:nvSpPr>
        <p:spPr bwMode="auto">
          <a:xfrm>
            <a:off x="5364163" y="4724400"/>
            <a:ext cx="1944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DB8E510-776D-4337-9B8B-97876F8DFE57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51" name="Footer Placeholder 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/>
      <p:bldP spid="101381" grpId="0"/>
      <p:bldP spid="101382" grpId="0"/>
      <p:bldP spid="1013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1908175" y="620713"/>
            <a:ext cx="5616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>
                <a:solidFill>
                  <a:schemeClr val="tx2"/>
                </a:solidFill>
                <a:latin typeface="Times" pitchFamily="18" charset="0"/>
              </a:rPr>
              <a:t>Inconsistent specifications </a:t>
            </a:r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827088" y="1557338"/>
            <a:ext cx="74882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Times" pitchFamily="18" charset="0"/>
              </a:rPr>
              <a:t>A specification is </a:t>
            </a:r>
            <a:r>
              <a:rPr lang="en-GB" sz="2400" b="1">
                <a:latin typeface="Times" pitchFamily="18" charset="0"/>
              </a:rPr>
              <a:t>inconsistent</a:t>
            </a:r>
            <a:r>
              <a:rPr lang="en-GB" sz="2400">
                <a:latin typeface="Times" pitchFamily="18" charset="0"/>
              </a:rPr>
              <a:t> when it contains within it contradictions. 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900113" y="2708275"/>
            <a:ext cx="7345362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i="1">
                <a:latin typeface="Times" pitchFamily="18" charset="0"/>
              </a:rPr>
              <a:t>Withdraw:</a:t>
            </a:r>
          </a:p>
          <a:p>
            <a:pPr>
              <a:spcBef>
                <a:spcPct val="50000"/>
              </a:spcBef>
            </a:pPr>
            <a:r>
              <a:rPr lang="en-GB" sz="2400" i="1">
                <a:latin typeface="Times" pitchFamily="18" charset="0"/>
              </a:rPr>
              <a:t>“Receives a requested amount to withdraw from the bank account and, if there are sufficient funds in the account, meets the request.</a:t>
            </a:r>
          </a:p>
          <a:p>
            <a:pPr>
              <a:spcBef>
                <a:spcPct val="50000"/>
              </a:spcBef>
            </a:pPr>
            <a:r>
              <a:rPr lang="en-GB" sz="2400" i="1">
                <a:latin typeface="Times" pitchFamily="18" charset="0"/>
              </a:rPr>
              <a:t>Returns a boolean value indicating success or failure of the attempt to withdraw money from the account</a:t>
            </a:r>
            <a:r>
              <a:rPr lang="en-GB" sz="2400">
                <a:latin typeface="Times" pitchFamily="18" charset="0"/>
              </a:rPr>
              <a:t>.”</a:t>
            </a:r>
            <a:endParaRPr lang="en-GB" sz="2400" i="1">
              <a:latin typeface="Times" pitchFamily="18" charset="0"/>
            </a:endParaRP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2843213" y="5805488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>
                <a:latin typeface="Times" pitchFamily="18" charset="0"/>
              </a:rPr>
              <a:t>OVERDRAFT?</a:t>
            </a:r>
          </a:p>
        </p:txBody>
      </p:sp>
      <p:sp>
        <p:nvSpPr>
          <p:cNvPr id="3277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C5C6E2F7-9540-487E-8DAC-84015CCC0F0E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5" name="Footer Placeholder 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4" grpId="0"/>
      <p:bldP spid="102405" grpId="0"/>
      <p:bldP spid="102406" grpId="0"/>
      <p:bldP spid="1024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2268538" y="692150"/>
            <a:ext cx="48244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b="1">
                <a:solidFill>
                  <a:schemeClr val="tx2"/>
                </a:solidFill>
                <a:latin typeface="Times" pitchFamily="18" charset="0"/>
              </a:rPr>
              <a:t>Formal languages </a:t>
            </a:r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827088" y="1916113"/>
            <a:ext cx="77057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0"/>
              </a:spcBef>
            </a:pPr>
            <a:r>
              <a:rPr lang="en-GB" sz="2400">
                <a:latin typeface="Times" pitchFamily="18" charset="0"/>
              </a:rPr>
              <a:t>It is desirable to use a specification notation with a </a:t>
            </a:r>
            <a:r>
              <a:rPr lang="en-GB" sz="2400" b="1">
                <a:latin typeface="Times" pitchFamily="18" charset="0"/>
              </a:rPr>
              <a:t>fixed</a:t>
            </a:r>
            <a:r>
              <a:rPr lang="en-GB" sz="2400">
                <a:latin typeface="Times" pitchFamily="18" charset="0"/>
              </a:rPr>
              <a:t>, </a:t>
            </a:r>
            <a:r>
              <a:rPr lang="en-GB" sz="2400" b="1">
                <a:latin typeface="Times" pitchFamily="18" charset="0"/>
              </a:rPr>
              <a:t>unambiguous</a:t>
            </a:r>
            <a:r>
              <a:rPr lang="en-GB" sz="2400">
                <a:latin typeface="Times" pitchFamily="18" charset="0"/>
              </a:rPr>
              <a:t>, </a:t>
            </a:r>
            <a:r>
              <a:rPr lang="en-GB" sz="2400" b="1">
                <a:latin typeface="Times" pitchFamily="18" charset="0"/>
              </a:rPr>
              <a:t>semantics</a:t>
            </a:r>
            <a:r>
              <a:rPr lang="en-GB" sz="2400">
                <a:latin typeface="Times" pitchFamily="18" charset="0"/>
              </a:rPr>
              <a:t>. </a:t>
            </a:r>
          </a:p>
          <a:p>
            <a:pPr>
              <a:spcBef>
                <a:spcPct val="100000"/>
              </a:spcBef>
            </a:pPr>
            <a:r>
              <a:rPr lang="en-GB" sz="2400">
                <a:latin typeface="Times" pitchFamily="18" charset="0"/>
              </a:rPr>
              <a:t>Notations that have a fixed semantics are known as </a:t>
            </a:r>
            <a:r>
              <a:rPr lang="en-GB" sz="2400" b="1">
                <a:latin typeface="Times" pitchFamily="18" charset="0"/>
              </a:rPr>
              <a:t>formal</a:t>
            </a:r>
            <a:r>
              <a:rPr lang="en-GB" sz="2400">
                <a:latin typeface="Times" pitchFamily="18" charset="0"/>
              </a:rPr>
              <a:t> </a:t>
            </a:r>
            <a:r>
              <a:rPr lang="en-GB" sz="2400" b="1">
                <a:latin typeface="Times" pitchFamily="18" charset="0"/>
              </a:rPr>
              <a:t>notations</a:t>
            </a:r>
            <a:r>
              <a:rPr lang="en-GB" sz="2400">
                <a:latin typeface="Times" pitchFamily="18" charset="0"/>
              </a:rPr>
              <a:t>, or </a:t>
            </a:r>
            <a:r>
              <a:rPr lang="en-GB" sz="2400" b="1">
                <a:latin typeface="Times" pitchFamily="18" charset="0"/>
              </a:rPr>
              <a:t>formal</a:t>
            </a:r>
            <a:r>
              <a:rPr lang="en-GB" sz="2400">
                <a:latin typeface="Times" pitchFamily="18" charset="0"/>
              </a:rPr>
              <a:t> </a:t>
            </a:r>
            <a:r>
              <a:rPr lang="en-GB" sz="2400" b="1">
                <a:latin typeface="Times" pitchFamily="18" charset="0"/>
              </a:rPr>
              <a:t>languages</a:t>
            </a:r>
            <a:r>
              <a:rPr lang="en-GB" sz="2400">
                <a:latin typeface="Times" pitchFamily="18" charset="0"/>
              </a:rPr>
              <a:t>. </a:t>
            </a:r>
          </a:p>
          <a:p>
            <a:pPr>
              <a:spcBef>
                <a:spcPct val="100000"/>
              </a:spcBef>
            </a:pPr>
            <a:r>
              <a:rPr lang="en-GB" sz="2400">
                <a:latin typeface="Times" pitchFamily="18" charset="0"/>
              </a:rPr>
              <a:t>A fixed semantics is achieved by defining a language in a completely unambiguous way using a mathematical framework. </a:t>
            </a:r>
          </a:p>
        </p:txBody>
      </p:sp>
      <p:pic>
        <p:nvPicPr>
          <p:cNvPr id="103431" name="Picture 7" descr="MCED00251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4941888"/>
            <a:ext cx="200025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B2D99351-B696-4C72-9B09-CB9823CA3E90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3798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/>
      <p:bldP spid="10343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2771775" y="549275"/>
            <a:ext cx="3887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b="1">
                <a:solidFill>
                  <a:schemeClr val="tx2"/>
                </a:solidFill>
              </a:rPr>
              <a:t>Formal Methods </a:t>
            </a:r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1262063" y="1711325"/>
            <a:ext cx="3581400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initial formal specification</a:t>
            </a:r>
          </a:p>
        </p:txBody>
      </p:sp>
      <p:sp>
        <p:nvSpPr>
          <p:cNvPr id="104455" name="Text Box 7"/>
          <p:cNvSpPr txBox="1">
            <a:spLocks noChangeArrowheads="1"/>
          </p:cNvSpPr>
          <p:nvPr/>
        </p:nvSpPr>
        <p:spPr bwMode="auto">
          <a:xfrm>
            <a:off x="1238250" y="2759075"/>
            <a:ext cx="3657600" cy="388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1st transformation</a:t>
            </a:r>
          </a:p>
        </p:txBody>
      </p:sp>
      <p:sp>
        <p:nvSpPr>
          <p:cNvPr id="104456" name="Text Box 8"/>
          <p:cNvSpPr txBox="1">
            <a:spLocks noChangeArrowheads="1"/>
          </p:cNvSpPr>
          <p:nvPr/>
        </p:nvSpPr>
        <p:spPr bwMode="auto">
          <a:xfrm>
            <a:off x="1243013" y="3805238"/>
            <a:ext cx="3675062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2nd transformation</a:t>
            </a:r>
          </a:p>
        </p:txBody>
      </p:sp>
      <p:sp>
        <p:nvSpPr>
          <p:cNvPr id="104457" name="Text Box 9"/>
          <p:cNvSpPr txBox="1">
            <a:spLocks noChangeArrowheads="1"/>
          </p:cNvSpPr>
          <p:nvPr/>
        </p:nvSpPr>
        <p:spPr bwMode="auto">
          <a:xfrm>
            <a:off x="1219200" y="4883150"/>
            <a:ext cx="3676650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i="1"/>
              <a:t>n</a:t>
            </a:r>
            <a:r>
              <a:rPr lang="en-GB"/>
              <a:t>th transformation</a:t>
            </a:r>
          </a:p>
        </p:txBody>
      </p:sp>
      <p:sp>
        <p:nvSpPr>
          <p:cNvPr id="104458" name="Line 10"/>
          <p:cNvSpPr>
            <a:spLocks noChangeShapeType="1"/>
          </p:cNvSpPr>
          <p:nvPr/>
        </p:nvSpPr>
        <p:spPr bwMode="auto">
          <a:xfrm>
            <a:off x="2987675" y="2133600"/>
            <a:ext cx="0" cy="6254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459" name="Line 11"/>
          <p:cNvSpPr>
            <a:spLocks noChangeShapeType="1"/>
          </p:cNvSpPr>
          <p:nvPr/>
        </p:nvSpPr>
        <p:spPr bwMode="auto">
          <a:xfrm>
            <a:off x="3003550" y="3179763"/>
            <a:ext cx="0" cy="6254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460" name="Line 12"/>
          <p:cNvSpPr>
            <a:spLocks noChangeShapeType="1"/>
          </p:cNvSpPr>
          <p:nvPr/>
        </p:nvSpPr>
        <p:spPr bwMode="auto">
          <a:xfrm>
            <a:off x="3021013" y="4241800"/>
            <a:ext cx="0" cy="625475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1174750" y="5929313"/>
            <a:ext cx="3733800" cy="390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/>
              <a:t>final program</a:t>
            </a:r>
          </a:p>
        </p:txBody>
      </p:sp>
      <p:sp>
        <p:nvSpPr>
          <p:cNvPr id="104462" name="Line 14"/>
          <p:cNvSpPr>
            <a:spLocks noChangeShapeType="1"/>
          </p:cNvSpPr>
          <p:nvPr/>
        </p:nvSpPr>
        <p:spPr bwMode="auto">
          <a:xfrm>
            <a:off x="3003550" y="5305425"/>
            <a:ext cx="0" cy="6238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463" name="Text Box 15"/>
          <p:cNvSpPr txBox="1">
            <a:spLocks noChangeArrowheads="1"/>
          </p:cNvSpPr>
          <p:nvPr/>
        </p:nvSpPr>
        <p:spPr bwMode="auto">
          <a:xfrm>
            <a:off x="5651500" y="2205038"/>
            <a:ext cx="31686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0"/>
              </a:spcBef>
            </a:pPr>
            <a:r>
              <a:rPr lang="en-GB" sz="2400"/>
              <a:t>A formal method includes a </a:t>
            </a:r>
            <a:r>
              <a:rPr lang="en-GB" sz="2400" b="1"/>
              <a:t>proof system</a:t>
            </a:r>
            <a:r>
              <a:rPr lang="en-GB" sz="2400"/>
              <a:t> for demonstrating that each transformation preserves the formal meaning captured in the previous step. </a:t>
            </a:r>
          </a:p>
        </p:txBody>
      </p:sp>
      <p:sp>
        <p:nvSpPr>
          <p:cNvPr id="34829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9154AF8F-016F-472F-A815-A18BE849EA1C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4830" name="Footer Placeholder 1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/>
      <p:bldP spid="104454" grpId="0" animBg="1"/>
      <p:bldP spid="104455" grpId="0" animBg="1"/>
      <p:bldP spid="104456" grpId="0" animBg="1"/>
      <p:bldP spid="104457" grpId="0" animBg="1"/>
      <p:bldP spid="104458" grpId="0" animBg="1"/>
      <p:bldP spid="104459" grpId="0" animBg="1"/>
      <p:bldP spid="104460" grpId="0" animBg="1"/>
      <p:bldP spid="104461" grpId="0" animBg="1"/>
      <p:bldP spid="104462" grpId="0" animBg="1"/>
      <p:bldP spid="1044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1476375" y="549275"/>
            <a:ext cx="61198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>
                <a:solidFill>
                  <a:schemeClr val="tx2"/>
                </a:solidFill>
              </a:rPr>
              <a:t>Advantages of formal methods </a:t>
            </a:r>
          </a:p>
        </p:txBody>
      </p:sp>
      <p:sp>
        <p:nvSpPr>
          <p:cNvPr id="105477" name="Text Box 5"/>
          <p:cNvSpPr txBox="1">
            <a:spLocks noChangeArrowheads="1"/>
          </p:cNvSpPr>
          <p:nvPr/>
        </p:nvSpPr>
        <p:spPr bwMode="auto">
          <a:xfrm>
            <a:off x="684213" y="1341438"/>
            <a:ext cx="7920037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spcBef>
                <a:spcPct val="50000"/>
              </a:spcBef>
              <a:buFontTx/>
              <a:buChar char="•"/>
            </a:pPr>
            <a:r>
              <a:rPr lang="en-GB" sz="2000"/>
              <a:t>formal specifications can help considerably in generating suitable test cases;</a:t>
            </a:r>
          </a:p>
          <a:p>
            <a:pPr marL="355600" indent="-355600">
              <a:spcBef>
                <a:spcPct val="50000"/>
              </a:spcBef>
              <a:buFontTx/>
              <a:buChar char="•"/>
            </a:pPr>
            <a:r>
              <a:rPr lang="en-GB" sz="2000"/>
              <a:t>the discipline required in producing a formal specification allows for feedback on system specifications at early development stages, increasing confidence that the specification accurately captures the real system requirements;</a:t>
            </a:r>
          </a:p>
          <a:p>
            <a:pPr marL="355600" indent="-355600">
              <a:spcBef>
                <a:spcPct val="50000"/>
              </a:spcBef>
              <a:buFontTx/>
              <a:buChar char="•"/>
            </a:pPr>
            <a:r>
              <a:rPr lang="en-GB" sz="2000"/>
              <a:t>important properties of the initial specification can be checked mathematically and incorporated as run-time checks in the final program;</a:t>
            </a:r>
          </a:p>
          <a:p>
            <a:pPr marL="355600" indent="-355600">
              <a:spcBef>
                <a:spcPct val="50000"/>
              </a:spcBef>
              <a:buFontTx/>
              <a:buChar char="•"/>
            </a:pPr>
            <a:r>
              <a:rPr lang="en-GB" sz="2000"/>
              <a:t>proofs can help uncover design errors as soon as they are made, rather than having to wait for testing of the final implementation;</a:t>
            </a:r>
          </a:p>
          <a:p>
            <a:pPr marL="355600" indent="-355600">
              <a:spcBef>
                <a:spcPct val="50000"/>
              </a:spcBef>
              <a:buFontTx/>
              <a:buChar char="•"/>
            </a:pPr>
            <a:r>
              <a:rPr lang="en-GB" sz="2000"/>
              <a:t>a proof of program correctness can be constructed that is a much more robust method of achieving program correctness than is testing alone.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64662073-DC2C-470B-841A-6C1672EF6453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584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5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4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/>
      <p:bldP spid="10547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Critical Analysis</a:t>
            </a:r>
            <a:endParaRPr lang="en-GB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1. Full formalisation considered: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</a:t>
            </a:r>
            <a:r>
              <a:rPr lang="en-NZ" sz="2000" i="1" smtClean="0"/>
              <a:t>too difficult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i="1" smtClean="0"/>
              <a:t>	too time-consuming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i="1" smtClean="0"/>
              <a:t>	too expensive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i="1" smtClean="0"/>
              <a:t>	</a:t>
            </a:r>
            <a:r>
              <a:rPr lang="en-NZ" sz="2000" smtClean="0"/>
              <a:t>given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</a:t>
            </a:r>
            <a:r>
              <a:rPr lang="en-NZ" sz="2000" i="1" smtClean="0"/>
              <a:t>1. Expressiveness of languages involved 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i="1" smtClean="0"/>
              <a:t>	2. Complexity of systems to be modelled.</a:t>
            </a:r>
          </a:p>
          <a:p>
            <a:pPr eaLnBrk="1" hangingPunct="1">
              <a:buFont typeface="Wingdings" pitchFamily="2" charset="2"/>
              <a:buNone/>
            </a:pPr>
            <a:endParaRPr lang="en-NZ" sz="2000" i="1" smtClean="0"/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2.	A good Human-Directed Proof requires high level of mathematical sophistication and expertise.</a:t>
            </a:r>
          </a:p>
          <a:p>
            <a:pPr eaLnBrk="1" hangingPunct="1"/>
            <a:endParaRPr lang="en-NZ" sz="2000" smtClean="0"/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3.	Automated-proof requires “guidance”.</a:t>
            </a:r>
            <a:endParaRPr lang="en-GB" sz="2000" smtClean="0"/>
          </a:p>
          <a:p>
            <a:pPr eaLnBrk="1" hangingPunct="1"/>
            <a:endParaRPr lang="en-GB" sz="200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90A2B62E-63F1-4EAB-A151-97F20E2FC99C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686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BB0A1EA6-616F-4840-96B7-90EAC6E2B2F5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Advantages of Formal Methods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Formal methods treat system components as mathematical objects and provide mathematical models to describe and predict the observable properties and behaviors of these objects.</a:t>
            </a:r>
          </a:p>
          <a:p>
            <a:pPr>
              <a:lnSpc>
                <a:spcPct val="90000"/>
              </a:lnSpc>
            </a:pPr>
            <a:r>
              <a:rPr lang="en-US" smtClean="0"/>
              <a:t>There are several advantages to using formal methods for the specification and analysis of real-time systems.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the early discovery of ambiguities, inconsistencies and incompleteness in informal requirements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the automatic or machine-assisted analysis of the correctness of specifications with respect to requirements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the evaluation of design alternatives without expensive prototyping</a:t>
            </a:r>
          </a:p>
        </p:txBody>
      </p:sp>
      <p:sp>
        <p:nvSpPr>
          <p:cNvPr id="37893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564901D-2FD8-4028-BDBE-CB38E2DBC661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r>
              <a:rPr lang="en-US" smtClean="0"/>
              <a:t>Formal Specification Methods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  <a:noFill/>
        </p:spPr>
        <p:txBody>
          <a:bodyPr lIns="92075" tIns="46038" rIns="92075" bIns="46038"/>
          <a:lstStyle/>
          <a:p>
            <a:pPr>
              <a:buSzPct val="90000"/>
            </a:pPr>
            <a:r>
              <a:rPr lang="en-US" smtClean="0"/>
              <a:t>Logic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Z, VDM, First order logic, temporal logic</a:t>
            </a:r>
          </a:p>
          <a:p>
            <a:pPr>
              <a:buSzPct val="90000"/>
            </a:pPr>
            <a:r>
              <a:rPr lang="en-US" smtClean="0"/>
              <a:t>State Machines</a:t>
            </a:r>
            <a:endParaRPr lang="en-US" sz="2800" smtClean="0"/>
          </a:p>
          <a:p>
            <a:pPr lvl="1"/>
            <a:r>
              <a:rPr lang="en-US" smtClean="0"/>
              <a:t>Finite state machines, communicating state machines, extended state machines</a:t>
            </a:r>
          </a:p>
          <a:p>
            <a:pPr lvl="1"/>
            <a:r>
              <a:rPr lang="en-US" smtClean="0"/>
              <a:t>State Chart, Objectime, Automata</a:t>
            </a:r>
          </a:p>
          <a:p>
            <a:pPr>
              <a:buSzPct val="90000"/>
            </a:pPr>
            <a:r>
              <a:rPr lang="en-US" smtClean="0"/>
              <a:t>Petri Nets</a:t>
            </a:r>
          </a:p>
        </p:txBody>
      </p:sp>
      <p:sp>
        <p:nvSpPr>
          <p:cNvPr id="3891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smtClean="0"/>
              <a:t>Conclusions</a:t>
            </a:r>
            <a:endParaRPr lang="en-GB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NZ" sz="2400" b="1" smtClean="0"/>
              <a:t>Formal Methods are: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smtClean="0"/>
              <a:t>	Mathematically based techniques for the specification, development and verification of software and hardware systems.</a:t>
            </a:r>
          </a:p>
          <a:p>
            <a:pPr eaLnBrk="1" hangingPunct="1">
              <a:buFont typeface="Wingdings" pitchFamily="2" charset="2"/>
              <a:buNone/>
            </a:pPr>
            <a:endParaRPr lang="en-NZ" sz="2000" smtClean="0"/>
          </a:p>
          <a:p>
            <a:pPr eaLnBrk="1" hangingPunct="1"/>
            <a:r>
              <a:rPr lang="en-NZ" sz="2400" b="1" smtClean="0"/>
              <a:t>Formal Methods can be used: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smtClean="0"/>
              <a:t>	</a:t>
            </a:r>
            <a:r>
              <a:rPr lang="en-NZ" sz="2000" smtClean="0"/>
              <a:t>To varying extents and locations throughout the design process.</a:t>
            </a:r>
          </a:p>
          <a:p>
            <a:pPr eaLnBrk="1" hangingPunct="1">
              <a:buFont typeface="Wingdings" pitchFamily="2" charset="2"/>
              <a:buNone/>
            </a:pPr>
            <a:endParaRPr lang="en-NZ" sz="2000" smtClean="0"/>
          </a:p>
          <a:p>
            <a:pPr eaLnBrk="1" hangingPunct="1"/>
            <a:r>
              <a:rPr lang="en-NZ" sz="2400" b="1" smtClean="0"/>
              <a:t>Sometimes considered to be:</a:t>
            </a:r>
          </a:p>
          <a:p>
            <a:pPr eaLnBrk="1" hangingPunct="1">
              <a:buFont typeface="Wingdings" pitchFamily="2" charset="2"/>
              <a:buNone/>
            </a:pPr>
            <a:r>
              <a:rPr lang="en-NZ" sz="2000" b="1" smtClean="0"/>
              <a:t>	</a:t>
            </a:r>
            <a:r>
              <a:rPr lang="en-NZ" sz="2000" smtClean="0"/>
              <a:t>Too expensive, difficult and time consuming.</a:t>
            </a:r>
          </a:p>
          <a:p>
            <a:pPr eaLnBrk="1" hangingPunct="1">
              <a:buFont typeface="Wingdings" pitchFamily="2" charset="2"/>
              <a:buNone/>
            </a:pPr>
            <a:endParaRPr lang="en-NZ" sz="200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C570E55D-1E01-4356-8DD6-D92E4DF54FBD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994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Arial" pitchFamily="34" charset="0"/>
              </a:rPr>
              <a:t>Formal Methods in Software Engineering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47800"/>
            <a:ext cx="7772400" cy="2514600"/>
          </a:xfrm>
        </p:spPr>
        <p:txBody>
          <a:bodyPr/>
          <a:lstStyle/>
          <a:p>
            <a:pPr algn="ctr"/>
            <a:r>
              <a:rPr lang="en-US" smtClean="0"/>
              <a:t>Thanks </a:t>
            </a:r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966BB47-9533-4B53-A7C6-3B15C39B20D4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835</TotalTime>
  <Words>706</Words>
  <Application>Microsoft PowerPoint</Application>
  <PresentationFormat>On-screen Show (4:3)</PresentationFormat>
  <Paragraphs>154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Origin</vt:lpstr>
      <vt:lpstr>Formal Methods in Software Engineering</vt:lpstr>
      <vt:lpstr>What are Formal Methods?</vt:lpstr>
      <vt:lpstr>Three Levels of Formal Methods</vt:lpstr>
      <vt:lpstr>Use in the Design Process</vt:lpstr>
      <vt:lpstr>Use in the Design Process</vt:lpstr>
      <vt:lpstr>Use in the Design Process</vt:lpstr>
      <vt:lpstr>Slide 7</vt:lpstr>
      <vt:lpstr>Slide 8</vt:lpstr>
      <vt:lpstr>Slide 9</vt:lpstr>
      <vt:lpstr>Slide 10</vt:lpstr>
      <vt:lpstr>Slide 11</vt:lpstr>
      <vt:lpstr>Slide 12</vt:lpstr>
      <vt:lpstr>Critical Analysis</vt:lpstr>
      <vt:lpstr>Advantages of Formal Methods</vt:lpstr>
      <vt:lpstr>Formal Specification Methods</vt:lpstr>
      <vt:lpstr>Conclusions</vt:lpstr>
      <vt:lpstr>Thanks </vt:lpstr>
    </vt:vector>
  </TitlesOfParts>
  <Company>niit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Methods - 01</dc:title>
  <dc:creator>Roofi</dc:creator>
  <dc:description>First Lecture... _x000d_
Course contents etc.</dc:description>
  <cp:lastModifiedBy>NTS</cp:lastModifiedBy>
  <cp:revision>151</cp:revision>
  <dcterms:created xsi:type="dcterms:W3CDTF">2003-10-13T06:36:56Z</dcterms:created>
  <dcterms:modified xsi:type="dcterms:W3CDTF">2014-11-18T07:08:55Z</dcterms:modified>
</cp:coreProperties>
</file>